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716" r:id="rId3"/>
    <p:sldId id="723" r:id="rId4"/>
    <p:sldId id="724" r:id="rId5"/>
    <p:sldId id="725" r:id="rId6"/>
    <p:sldId id="752" r:id="rId7"/>
    <p:sldId id="753" r:id="rId8"/>
    <p:sldId id="754" r:id="rId9"/>
    <p:sldId id="755" r:id="rId10"/>
    <p:sldId id="756" r:id="rId11"/>
    <p:sldId id="757" r:id="rId12"/>
    <p:sldId id="758" r:id="rId13"/>
    <p:sldId id="759" r:id="rId14"/>
    <p:sldId id="760" r:id="rId15"/>
    <p:sldId id="761" r:id="rId16"/>
    <p:sldId id="762" r:id="rId17"/>
    <p:sldId id="763" r:id="rId18"/>
    <p:sldId id="717" r:id="rId19"/>
    <p:sldId id="718" r:id="rId20"/>
    <p:sldId id="719" r:id="rId21"/>
    <p:sldId id="735" r:id="rId22"/>
    <p:sldId id="720" r:id="rId23"/>
    <p:sldId id="749" r:id="rId24"/>
    <p:sldId id="764" r:id="rId25"/>
    <p:sldId id="765" r:id="rId26"/>
    <p:sldId id="766" r:id="rId27"/>
    <p:sldId id="767" r:id="rId28"/>
    <p:sldId id="768" r:id="rId29"/>
    <p:sldId id="769" r:id="rId30"/>
    <p:sldId id="770" r:id="rId31"/>
    <p:sldId id="771" r:id="rId32"/>
    <p:sldId id="772" r:id="rId33"/>
    <p:sldId id="773" r:id="rId34"/>
    <p:sldId id="721" r:id="rId35"/>
    <p:sldId id="722" r:id="rId36"/>
    <p:sldId id="381"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1.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18.xml"/><Relationship Id="rId7"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9453" y="2231047"/>
            <a:ext cx="5740674"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考点综合提升练</a:t>
            </a:r>
            <a:r>
              <a:rPr lang="en-US" altLang="zh-CN" sz="5000" b="1" dirty="0">
                <a:solidFill>
                  <a:srgbClr val="FF1111"/>
                </a:solidFill>
                <a:latin typeface="Times New Roman" pitchFamily="18" charset="0"/>
                <a:ea typeface="微软雅黑" pitchFamily="34" charset="-122"/>
                <a:cs typeface="Times New Roman" pitchFamily="18" charset="0"/>
              </a:rPr>
              <a:t>(</a:t>
            </a:r>
            <a:r>
              <a:rPr lang="zh-CN" altLang="en-US" sz="5000" b="1" dirty="0">
                <a:solidFill>
                  <a:srgbClr val="FF1111"/>
                </a:solidFill>
                <a:latin typeface="Times New Roman" pitchFamily="18" charset="0"/>
                <a:ea typeface="微软雅黑" pitchFamily="34" charset="-122"/>
                <a:cs typeface="Times New Roman" pitchFamily="18" charset="0"/>
              </a:rPr>
              <a:t>一</a:t>
            </a:r>
            <a:r>
              <a:rPr lang="en-US" altLang="zh-CN" sz="5000" b="1" dirty="0">
                <a:solidFill>
                  <a:srgbClr val="FF1111"/>
                </a:solidFill>
                <a:latin typeface="Times New Roman" pitchFamily="18" charset="0"/>
                <a:ea typeface="微软雅黑" pitchFamily="34" charset="-122"/>
                <a:cs typeface="Times New Roman" pitchFamily="18" charset="0"/>
              </a:rPr>
              <a:t>)</a:t>
            </a: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76179882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95928" y="756310"/>
            <a:ext cx="8597865" cy="2417072"/>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甚至整个美洲大陆代言的责任感、使命感。这种使命感触动了中国作家。中国受马尔克斯和拉美魔幻现实主义影响的作家何止莫言、阎连科或阿来、陈忠实，其中尤以</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寻根派</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为甚。</a:t>
            </a:r>
            <a:endParaRPr lang="en-US" altLang="zh-CN" sz="2600" kern="100" dirty="0">
              <a:solidFill>
                <a:prstClr val="black"/>
              </a:solidFill>
              <a:latin typeface="Times New Roman"/>
              <a:ea typeface="华文细黑"/>
              <a:cs typeface="Times New Roman"/>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357774" y="3140194"/>
            <a:ext cx="8428453" cy="1215910"/>
          </a:xfrm>
          <a:prstGeom prst="rect">
            <a:avLst/>
          </a:prstGeom>
        </p:spPr>
        <p:txBody>
          <a:bodyPr>
            <a:spAutoFit/>
          </a:bodyPr>
          <a:lstStyle/>
          <a:p>
            <a:pPr indent="660400" algn="dist">
              <a:lnSpc>
                <a:spcPct val="150000"/>
              </a:lnSpc>
              <a:spcAft>
                <a:spcPts val="0"/>
              </a:spcAft>
            </a:pPr>
            <a:r>
              <a:rPr lang="zh-CN" altLang="zh-CN" sz="2600" kern="100" dirty="0">
                <a:latin typeface="Times New Roman"/>
                <a:ea typeface="华文细黑"/>
                <a:cs typeface="Times New Roman"/>
              </a:rPr>
              <a:t>然而，当终于有中国出版方斥百万美元巨资买下了《百年孤独》的版权时，它同时也成了中国不少</a:t>
            </a:r>
            <a:r>
              <a:rPr lang="zh-CN" altLang="zh-CN" sz="2600" kern="100" dirty="0" smtClean="0">
                <a:latin typeface="Times New Roman"/>
                <a:ea typeface="华文细黑"/>
                <a:cs typeface="Times New Roman"/>
              </a:rPr>
              <a:t>年轻人</a:t>
            </a:r>
            <a:endParaRPr lang="zh-CN" altLang="zh-CN" sz="2600" kern="100" dirty="0">
              <a:effectLst/>
              <a:latin typeface="宋体"/>
              <a:cs typeface="Courier New"/>
            </a:endParaRPr>
          </a:p>
        </p:txBody>
      </p:sp>
    </p:spTree>
    <p:extLst>
      <p:ext uri="{BB962C8B-B14F-4D97-AF65-F5344CB8AC3E}">
        <p14:creationId xmlns:p14="http://schemas.microsoft.com/office/powerpoint/2010/main" val="1869771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5248508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95928" y="642774"/>
            <a:ext cx="8597865" cy="4217565"/>
          </a:xfrm>
          <a:prstGeom prst="rect">
            <a:avLst/>
          </a:prstGeom>
        </p:spPr>
        <p:txBody>
          <a:bodyPr>
            <a:spAutoFit/>
          </a:bodyPr>
          <a:lstStyle/>
          <a:p>
            <a:pPr algn="just">
              <a:lnSpc>
                <a:spcPct val="150000"/>
              </a:lnSpc>
              <a:spcAft>
                <a:spcPts val="0"/>
              </a:spcAft>
            </a:pP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死活读不下去的作品</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。年轻读者正渐行渐远，他们不再关注马尔克斯及其所代表的伟大的文学传统。除了《百年孤独》，其实马尔克斯的其他作品，甚至中短篇小说也乏人问津。</a:t>
            </a:r>
            <a:endParaRPr lang="en-US" altLang="zh-CN" sz="2600" kern="100" dirty="0" smtClean="0">
              <a:solidFill>
                <a:prstClr val="black"/>
              </a:solidFill>
              <a:latin typeface="Times New Roman"/>
              <a:ea typeface="华文细黑"/>
              <a:cs typeface="Times New Roman"/>
            </a:endParaRPr>
          </a:p>
          <a:p>
            <a:pPr indent="660400" algn="just">
              <a:lnSpc>
                <a:spcPct val="150000"/>
              </a:lnSpc>
              <a:spcAft>
                <a:spcPts val="0"/>
              </a:spcAft>
            </a:pPr>
            <a:r>
              <a:rPr lang="zh-CN" altLang="zh-CN" sz="2600" kern="100" dirty="0" smtClean="0">
                <a:latin typeface="Times New Roman"/>
                <a:ea typeface="华文细黑"/>
                <a:cs typeface="Times New Roman"/>
              </a:rPr>
              <a:t>斯</a:t>
            </a:r>
            <a:r>
              <a:rPr lang="zh-CN" altLang="zh-CN" sz="2600" kern="100" dirty="0">
                <a:latin typeface="Times New Roman"/>
                <a:ea typeface="华文细黑"/>
                <a:cs typeface="Times New Roman"/>
              </a:rPr>
              <a:t>人已矣。文学的伟大传统呢，如今安在？作家的丰富遗产呢，也许只是聊作谈资、偶尔被人一提罢了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indent="660400" algn="r">
              <a:lnSpc>
                <a:spcPct val="150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30935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28842177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52938" y="612294"/>
            <a:ext cx="8683844" cy="3017236"/>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相关链接</a:t>
            </a:r>
            <a:r>
              <a:rPr lang="zh-CN" altLang="zh-CN" sz="2600" kern="100" dirty="0">
                <a:latin typeface="Times New Roman"/>
                <a:ea typeface="华文细黑"/>
                <a:cs typeface="Times New Roman"/>
              </a:rPr>
              <a:t>　</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加夫列尔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加西亚</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马尔克斯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文中称马尔克斯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1927</a:t>
            </a:r>
            <a:r>
              <a:rPr lang="zh-CN" altLang="zh-CN" sz="2600" kern="100" dirty="0">
                <a:latin typeface="Times New Roman"/>
                <a:ea typeface="华文细黑"/>
                <a:cs typeface="Times New Roman"/>
              </a:rPr>
              <a:t>年出生于哥伦比亚，在波哥大大学攻读法律期间开始文学创作。</a:t>
            </a:r>
            <a:r>
              <a:rPr lang="en-US" altLang="zh-CN" sz="2600" kern="100" dirty="0">
                <a:latin typeface="Times New Roman"/>
                <a:ea typeface="华文细黑"/>
                <a:cs typeface="Courier New"/>
              </a:rPr>
              <a:t>1982</a:t>
            </a:r>
            <a:r>
              <a:rPr lang="zh-CN" altLang="zh-CN" sz="2600" kern="100" dirty="0">
                <a:latin typeface="Times New Roman"/>
                <a:ea typeface="华文细黑"/>
                <a:cs typeface="Times New Roman"/>
              </a:rPr>
              <a:t>年获诺贝尔文学奖。</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日，病逝于墨西哥城，享年</a:t>
            </a:r>
            <a:r>
              <a:rPr lang="en-US" altLang="zh-CN" sz="2600" kern="100" dirty="0">
                <a:latin typeface="Times New Roman"/>
                <a:ea typeface="华文细黑"/>
                <a:cs typeface="Courier New"/>
              </a:rPr>
              <a:t>87</a:t>
            </a:r>
            <a:r>
              <a:rPr lang="zh-CN" altLang="zh-CN" sz="2600" kern="100" dirty="0">
                <a:latin typeface="Times New Roman"/>
                <a:ea typeface="华文细黑"/>
                <a:cs typeface="Times New Roman"/>
              </a:rPr>
              <a:t>岁。</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217139" y="3579862"/>
            <a:ext cx="8770682" cy="1292662"/>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略萨与马尔克斯可以说是一生的朋友和敌人。早年略萨与马尔克斯是亲密无间的好友，但在上世纪</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年代末期</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418753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45581023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 name="矩形 3"/>
          <p:cNvSpPr/>
          <p:nvPr/>
        </p:nvSpPr>
        <p:spPr>
          <a:xfrm>
            <a:off x="212629" y="935299"/>
            <a:ext cx="8733982" cy="2420919"/>
          </a:xfrm>
          <a:prstGeom prst="rect">
            <a:avLst/>
          </a:prstGeom>
        </p:spPr>
        <p:txBody>
          <a:bodyPr>
            <a:spAutoFit/>
          </a:bodyPr>
          <a:lstStyle/>
          <a:p>
            <a:pPr lvl="0" algn="just">
              <a:lnSpc>
                <a:spcPct val="150000"/>
              </a:lnSpc>
            </a:pPr>
            <a:r>
              <a:rPr lang="zh-CN" altLang="zh-CN" sz="2600" kern="100" dirty="0" smtClean="0">
                <a:solidFill>
                  <a:prstClr val="black"/>
                </a:solidFill>
                <a:latin typeface="Times New Roman"/>
                <a:ea typeface="华文细黑"/>
                <a:cs typeface="Times New Roman"/>
              </a:rPr>
              <a:t>两人开始决裂，决裂的原因也一直被认为很诡异。</a:t>
            </a:r>
            <a:r>
              <a:rPr lang="en-US" altLang="zh-CN" sz="2600" kern="100" dirty="0" smtClean="0">
                <a:solidFill>
                  <a:prstClr val="black"/>
                </a:solidFill>
                <a:latin typeface="Times New Roman"/>
                <a:ea typeface="华文细黑"/>
                <a:cs typeface="Courier New"/>
              </a:rPr>
              <a:t>1976</a:t>
            </a:r>
            <a:r>
              <a:rPr lang="zh-CN" altLang="zh-CN" sz="2600" kern="100" dirty="0" smtClean="0">
                <a:solidFill>
                  <a:prstClr val="black"/>
                </a:solidFill>
                <a:latin typeface="Times New Roman"/>
                <a:ea typeface="华文细黑"/>
                <a:cs typeface="Times New Roman"/>
              </a:rPr>
              <a:t>年马尔克斯到墨西哥参加电影首映时巧遇略萨，马尔克斯上前打招呼，略萨一记老拳将马尔克斯打倒在地。</a:t>
            </a:r>
            <a:r>
              <a:rPr lang="en-US" altLang="zh-CN" sz="2600" kern="100" dirty="0" smtClean="0">
                <a:solidFill>
                  <a:prstClr val="black"/>
                </a:solidFill>
                <a:latin typeface="Times New Roman"/>
                <a:ea typeface="华文细黑"/>
                <a:cs typeface="Courier New"/>
              </a:rPr>
              <a:t>2007</a:t>
            </a:r>
            <a:r>
              <a:rPr lang="zh-CN" altLang="zh-CN" sz="2600" kern="100" dirty="0" smtClean="0">
                <a:solidFill>
                  <a:prstClr val="black"/>
                </a:solidFill>
                <a:latin typeface="Times New Roman"/>
                <a:ea typeface="华文细黑"/>
                <a:cs typeface="Times New Roman"/>
              </a:rPr>
              <a:t>年，两人和好。</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329848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52527713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 name="矩形 3"/>
          <p:cNvSpPr/>
          <p:nvPr/>
        </p:nvSpPr>
        <p:spPr>
          <a:xfrm>
            <a:off x="212629" y="538118"/>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下列对材料有关内容的分析和概括，最恰当的两项是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A.1982</a:t>
            </a:r>
            <a:r>
              <a:rPr lang="zh-CN" altLang="zh-CN" sz="2600" kern="100" dirty="0">
                <a:latin typeface="Times New Roman"/>
                <a:ea typeface="华文细黑"/>
                <a:cs typeface="Times New Roman"/>
              </a:rPr>
              <a:t>年获得诺贝尔文学奖后，马尔克斯声名鹊起，</a:t>
            </a:r>
            <a:r>
              <a:rPr lang="zh-CN" altLang="zh-CN" sz="2600" kern="100" dirty="0" smtClean="0">
                <a:latin typeface="Times New Roman"/>
                <a:ea typeface="华文细黑"/>
                <a:cs typeface="Times New Roman"/>
              </a:rPr>
              <a:t>门庭</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若</a:t>
            </a:r>
            <a:r>
              <a:rPr lang="zh-CN" altLang="zh-CN" sz="2600" kern="100" dirty="0">
                <a:latin typeface="Times New Roman"/>
                <a:ea typeface="华文细黑"/>
                <a:cs typeface="Times New Roman"/>
              </a:rPr>
              <a:t>市，为躲避各色不怀好意的拜访者，他不得不离群索居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寻找</a:t>
            </a:r>
            <a:r>
              <a:rPr lang="zh-CN" altLang="zh-CN" sz="2600" kern="100" dirty="0">
                <a:latin typeface="Times New Roman"/>
                <a:ea typeface="华文细黑"/>
                <a:cs typeface="Times New Roman"/>
              </a:rPr>
              <a:t>安宁。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流亡巴黎时，马尔克斯穷困潦倒，房东给予了他极大</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帮助</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年后，马尔克斯回去报恩，房东太太没有接受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大为感动。</a:t>
            </a:r>
            <a:endParaRPr lang="zh-CN" altLang="zh-CN" sz="1050" kern="100" dirty="0">
              <a:effectLst/>
              <a:latin typeface="宋体"/>
              <a:cs typeface="Courier New"/>
            </a:endParaRPr>
          </a:p>
        </p:txBody>
      </p:sp>
    </p:spTree>
    <p:extLst>
      <p:ext uri="{BB962C8B-B14F-4D97-AF65-F5344CB8AC3E}">
        <p14:creationId xmlns:p14="http://schemas.microsoft.com/office/powerpoint/2010/main" val="1845582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6747086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 name="矩形 3"/>
          <p:cNvSpPr/>
          <p:nvPr/>
        </p:nvSpPr>
        <p:spPr>
          <a:xfrm>
            <a:off x="212629" y="699542"/>
            <a:ext cx="87339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马尔克斯的作品进入中国后风靡一时，对中国作家</a:t>
            </a:r>
            <a:r>
              <a:rPr lang="zh-CN" altLang="zh-CN" sz="2600" kern="100" dirty="0" smtClean="0">
                <a:latin typeface="Times New Roman"/>
                <a:ea typeface="华文细黑"/>
                <a:cs typeface="Times New Roman"/>
              </a:rPr>
              <a:t>产生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深远的影响，先是作品的形式被关注，后是作品的</a:t>
            </a:r>
            <a:r>
              <a:rPr lang="zh-CN" altLang="zh-CN" sz="2600" kern="100" dirty="0" smtClean="0">
                <a:latin typeface="Times New Roman"/>
                <a:ea typeface="华文细黑"/>
                <a:cs typeface="Times New Roman"/>
              </a:rPr>
              <a:t>精神</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本质</a:t>
            </a:r>
            <a:r>
              <a:rPr lang="zh-CN" altLang="zh-CN" sz="2600" kern="100" dirty="0">
                <a:latin typeface="Times New Roman"/>
                <a:ea typeface="华文细黑"/>
                <a:cs typeface="Times New Roman"/>
              </a:rPr>
              <a:t>被关注。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在中国，除了主流作家或年纪较大的读者外，年轻</a:t>
            </a:r>
            <a:r>
              <a:rPr lang="zh-CN" altLang="zh-CN" sz="2600" kern="100" dirty="0" smtClean="0">
                <a:latin typeface="Times New Roman"/>
                <a:ea typeface="华文细黑"/>
                <a:cs typeface="Times New Roman"/>
              </a:rPr>
              <a:t>读者</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《百年孤独》不感兴趣，更有甚者认为此书是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死活</a:t>
            </a:r>
            <a:r>
              <a:rPr lang="zh-CN" altLang="zh-CN" sz="2600" kern="100" dirty="0" smtClean="0">
                <a:latin typeface="Times New Roman"/>
                <a:ea typeface="华文细黑"/>
                <a:cs typeface="Times New Roman"/>
              </a:rPr>
              <a:t>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a:t>
            </a:r>
            <a:r>
              <a:rPr lang="zh-CN" altLang="zh-CN" sz="2600" kern="100" dirty="0">
                <a:latin typeface="Times New Roman"/>
                <a:ea typeface="华文细黑"/>
                <a:cs typeface="Times New Roman"/>
              </a:rPr>
              <a:t>下去的作品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17610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48971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 name="矩形 3"/>
          <p:cNvSpPr/>
          <p:nvPr/>
        </p:nvSpPr>
        <p:spPr>
          <a:xfrm>
            <a:off x="212629" y="627534"/>
            <a:ext cx="87339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马尔克斯去世了，以他为代表的拉美文学后继乏人，他</a:t>
            </a:r>
            <a:r>
              <a:rPr lang="zh-CN" altLang="zh-CN" sz="2600" kern="100" dirty="0" smtClean="0">
                <a:latin typeface="Times New Roman"/>
                <a:ea typeface="华文细黑"/>
                <a:cs typeface="Times New Roman"/>
              </a:rPr>
              <a:t>留</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下</a:t>
            </a:r>
            <a:r>
              <a:rPr lang="zh-CN" altLang="zh-CN" sz="2600" kern="100" dirty="0">
                <a:latin typeface="Times New Roman"/>
                <a:ea typeface="华文细黑"/>
                <a:cs typeface="Times New Roman"/>
              </a:rPr>
              <a:t>的作品也乏人问津，在这个只需要浅显的时代，经典</a:t>
            </a:r>
            <a:r>
              <a:rPr lang="zh-CN" altLang="zh-CN" sz="2600" kern="100" dirty="0" smtClean="0">
                <a:latin typeface="Times New Roman"/>
                <a:ea typeface="华文细黑"/>
                <a:cs typeface="Times New Roman"/>
              </a:rPr>
              <a:t>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往</a:t>
            </a:r>
            <a:r>
              <a:rPr lang="zh-CN" altLang="zh-CN" sz="2600" kern="100" dirty="0">
                <a:latin typeface="Times New Roman"/>
                <a:ea typeface="华文细黑"/>
                <a:cs typeface="Times New Roman"/>
              </a:rPr>
              <a:t>被忽略。</a:t>
            </a:r>
            <a:endParaRPr lang="zh-CN" altLang="zh-CN" sz="1050" kern="100" dirty="0">
              <a:effectLst/>
              <a:latin typeface="宋体"/>
              <a:cs typeface="Courier New"/>
            </a:endParaRPr>
          </a:p>
        </p:txBody>
      </p:sp>
      <p:sp>
        <p:nvSpPr>
          <p:cNvPr id="3" name="矩形 2"/>
          <p:cNvSpPr/>
          <p:nvPr/>
        </p:nvSpPr>
        <p:spPr>
          <a:xfrm>
            <a:off x="216474" y="2476882"/>
            <a:ext cx="8711052" cy="182075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项《百年孤独》上市后，马尔克斯就开始声名远扬，而不是等到获诺贝尔文学奖后；不是所有的拜访者都不怀好意，马尔克斯要躲避的也不仅仅是不怀好意的拜访者</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1023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13989200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248247" y="748690"/>
            <a:ext cx="8647507" cy="3693319"/>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项文中说房东只是放了马尔克斯一马，选项中</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给予了他极大的帮助</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夸大事实</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E</a:t>
            </a:r>
            <a:r>
              <a:rPr lang="zh-CN" altLang="zh-CN" sz="2600" kern="100" dirty="0">
                <a:solidFill>
                  <a:prstClr val="black"/>
                </a:solidFill>
                <a:latin typeface="Times New Roman"/>
                <a:ea typeface="华文细黑"/>
                <a:cs typeface="Times New Roman"/>
              </a:rPr>
              <a:t>项在中国，马尔克斯所代表的伟大的文学传统不再被年轻人关注，不能就理解为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拉美文学后继乏人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，更不能说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这个只需要浅显的时代</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Times New Roman"/>
                <a:ea typeface="华文细黑"/>
                <a:cs typeface="Courier New"/>
              </a:rPr>
              <a:t>CD</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4521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36071"/>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文中说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他留下的当然是作品，但又不仅仅是作品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，除作品外，他还留下了什么？请简要分析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对写作的执着，持之以恒，锲而不舍</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对荣誉的淡然，始终把自己当作普通人</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始终坚持对民族对时代的责任感、使命感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6486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45738"/>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文中写了马尔克斯请略萨作序、补交房租、拜访嘉宝三件事，分别起了什么作用？请简要分析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请略萨作序，凸显马尔克斯的胸襟磊落</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补交房租，凸显马尔克斯的知恩图报</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与嘉宝的交往，凸显马尔克斯的凡人心态，他也是一个性情中人</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3064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13304659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01899" y="623179"/>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马尔克斯，世界上最不孤独的人</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陈众议</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马尔克斯走了。然而，只要我们还记得他的名字，就会不断地询问：他留下了什么？</a:t>
            </a:r>
            <a:r>
              <a:rPr lang="zh-CN" altLang="zh-CN" sz="2600" u="heavy" kern="100" dirty="0">
                <a:latin typeface="Times New Roman"/>
                <a:ea typeface="华文细黑"/>
                <a:cs typeface="Times New Roman"/>
              </a:rPr>
              <a:t>他留下的当然是作品，但又不仅仅是作品。</a:t>
            </a:r>
            <a:endParaRPr lang="zh-CN" altLang="zh-CN" sz="1050" u="heavy"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2379" y="552098"/>
            <a:ext cx="8770682"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作者说马尔克斯是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这个世界上最不孤独的人之一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，同时又是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这个世界上最孤独的人之一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，两者是否矛盾？请结合材料，谈谈你的看法</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4" name="矩形 13"/>
          <p:cNvSpPr/>
          <p:nvPr/>
        </p:nvSpPr>
        <p:spPr>
          <a:xfrm>
            <a:off x="212629" y="2306012"/>
            <a:ext cx="873398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不矛盾。自《百年孤独》上市后，马尔克斯功成名就，各色人物各种荣誉蜂拥而来，马尔克斯内心充满了成功的喜悦，成为世界上最热闹的人之一。但是，那些关注他的人都怀着各自的目的，他们并不关注马尔克斯内心</a:t>
            </a:r>
            <a:r>
              <a:rPr lang="zh-CN" altLang="zh-CN" sz="2600" kern="100" dirty="0" smtClean="0">
                <a:solidFill>
                  <a:srgbClr val="E46C0A"/>
                </a:solidFill>
                <a:latin typeface="Times New Roman"/>
                <a:ea typeface="华文细黑"/>
                <a:cs typeface="Times New Roman"/>
              </a:rPr>
              <a:t>的</a:t>
            </a:r>
            <a:endParaRPr lang="zh-CN" altLang="zh-CN" sz="2600" kern="100" dirty="0">
              <a:effectLst/>
              <a:latin typeface="宋体"/>
              <a:cs typeface="Courier New"/>
            </a:endParaRPr>
          </a:p>
        </p:txBody>
      </p:sp>
    </p:spTree>
    <p:extLst>
      <p:ext uri="{BB962C8B-B14F-4D97-AF65-F5344CB8AC3E}">
        <p14:creationId xmlns:p14="http://schemas.microsoft.com/office/powerpoint/2010/main" val="24592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7623564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7698" y="828318"/>
            <a:ext cx="8683844" cy="1816075"/>
          </a:xfrm>
          <a:prstGeom prst="rect">
            <a:avLst/>
          </a:prstGeom>
        </p:spPr>
        <p:txBody>
          <a:bodyPr>
            <a:spAutoFit/>
          </a:bodyPr>
          <a:lstStyle/>
          <a:p>
            <a:pPr lvl="0" algn="just">
              <a:lnSpc>
                <a:spcPct val="150000"/>
              </a:lnSpc>
            </a:pPr>
            <a:r>
              <a:rPr lang="zh-CN" altLang="zh-CN" sz="2600" kern="100" dirty="0">
                <a:solidFill>
                  <a:srgbClr val="E46C0A"/>
                </a:solidFill>
                <a:latin typeface="Times New Roman"/>
                <a:ea typeface="华文细黑"/>
                <a:cs typeface="Times New Roman"/>
              </a:rPr>
              <a:t>需求和他内心的孤独，他们需要的只是马尔克斯头上的光环；马尔克斯的一切都被暴露在公众之下，作为平凡人的幸福一去不复返了，他又成了世界上最孤独的人之一。</a:t>
            </a:r>
            <a:endParaRPr lang="zh-CN" altLang="zh-CN" sz="2600" kern="100" dirty="0">
              <a:solidFill>
                <a:prstClr val="black"/>
              </a:solidFill>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13182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60558" y="612294"/>
            <a:ext cx="8683844"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二、阅读下面的文字，完成文后题目。</a:t>
            </a:r>
            <a:endParaRPr lang="zh-CN" altLang="zh-CN" sz="1050" kern="100" dirty="0">
              <a:latin typeface="宋体"/>
              <a:cs typeface="Courier New"/>
            </a:endParaRPr>
          </a:p>
          <a:p>
            <a:pPr indent="660400" algn="ctr">
              <a:lnSpc>
                <a:spcPct val="150000"/>
              </a:lnSpc>
              <a:spcAft>
                <a:spcPts val="0"/>
              </a:spcAft>
            </a:pPr>
            <a:r>
              <a:rPr lang="zh-CN" altLang="zh-CN" sz="2600" kern="100" dirty="0">
                <a:latin typeface="Times New Roman"/>
                <a:ea typeface="华文细黑"/>
                <a:cs typeface="Times New Roman"/>
              </a:rPr>
              <a:t>记者被取消获普利策奖资格</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indent="660400"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美</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大卫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马纳尼斯</a:t>
            </a:r>
            <a:endParaRPr lang="zh-CN" altLang="zh-CN" sz="1050" kern="100" dirty="0">
              <a:latin typeface="宋体"/>
              <a:cs typeface="Courier New"/>
            </a:endParaRPr>
          </a:p>
          <a:p>
            <a:pPr indent="266700"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本报讯</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　普利策奖评奖委员会昨天</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宣布取消《华盛顿邮报》记者珍妮特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库克的获奖资格。这个决定，是在该记者承认她的获奖作品纯属捏造后宣布的。</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34481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3024083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01399"/>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库克的报道《吉米的世界》，讲的是哥伦比亚特区一个八岁男孩吸食海洛因成了瘾。这篇报道据说是通过采访吉米本人、他母亲及其同伴写成的。现在库克承认，她从未采访过其中任何一个人，而是根据华盛顿社会工作者和其他来源提供的关于吸毒者的材料编造了这篇报道</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在她承认编造假报道后，有人揭发她提交给普利策奖评奖委员会的自传也是编造的。库克曾说过她以优异的成绩毕业于瓦萨学院，并在托莱多大学获得了硕士学位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21436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3558020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54739"/>
            <a:ext cx="8770682" cy="4506811"/>
          </a:xfrm>
          <a:prstGeom prst="rect">
            <a:avLst/>
          </a:prstGeom>
        </p:spPr>
        <p:txBody>
          <a:bodyPr>
            <a:spAutoFit/>
          </a:bodyPr>
          <a:lstStyle/>
          <a:p>
            <a:pPr indent="660400" algn="just">
              <a:lnSpc>
                <a:spcPct val="140000"/>
              </a:lnSpc>
              <a:spcAft>
                <a:spcPts val="0"/>
              </a:spcAft>
            </a:pPr>
            <a:r>
              <a:rPr lang="zh-CN" altLang="zh-CN" sz="2600" kern="100" dirty="0" smtClean="0">
                <a:latin typeface="Times New Roman"/>
                <a:ea typeface="华文细黑"/>
                <a:cs typeface="Times New Roman"/>
              </a:rPr>
              <a:t>昨天，库克辞去了在《华盛顿邮报》的职务。</a:t>
            </a:r>
            <a:endParaRPr lang="en-US" altLang="zh-CN" sz="1050" kern="100" dirty="0">
              <a:latin typeface="宋体"/>
              <a:cs typeface="Courier New"/>
            </a:endParaRPr>
          </a:p>
          <a:p>
            <a:pPr indent="660400" algn="just">
              <a:lnSpc>
                <a:spcPct val="140000"/>
              </a:lnSpc>
              <a:spcAft>
                <a:spcPts val="0"/>
              </a:spcAft>
            </a:pP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像珍妮特</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库克这样一个前途无量的青年居然编造假报道，这实在是一幕悲剧，</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《华盛顿邮报》主编本杰明</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布莱德里说，</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对报纸来说，信誉是最宝贵的，而报纸的信誉完全取决于记者的道德品质。记者的品行不端，会造成严重后果。目前情况下，唯一的办法是向读者交代清楚事实真相，向普利策奖评奖委员会道歉，并立即设法完成恢复报纸信誉这一极为艰巨的任务。</a:t>
            </a:r>
            <a:r>
              <a:rPr lang="en-US" altLang="zh-CN" sz="2600" kern="100" dirty="0" smtClean="0">
                <a:latin typeface="宋体"/>
                <a:ea typeface="华文细黑"/>
                <a:cs typeface="Times New Roman"/>
              </a:rPr>
              <a:t>”</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25181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9489887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97763"/>
            <a:ext cx="8770682"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负责普利策奖金评奖工作的哥伦比亚新闻学院院长奥斯卡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艾里奥特昨天下午说，委员会经电话投票决定撤销库克受奖的资格，由候补受奖人领奖。艾里奥特说：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我很伤心，这位优秀女记者的锦绣前程就这样毫无必要地给毁掉了。</a:t>
            </a:r>
            <a:r>
              <a:rPr lang="en-US" altLang="zh-CN" sz="2600" kern="100" dirty="0" smtClean="0">
                <a:latin typeface="宋体"/>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二十六岁的库克昨天发表声明说：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这篇报道严重歪曲了事实，对此，我追悔莫及。我谨向我的报社、我的职业、普利策奖评奖委员会致歉。</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25505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8791048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16639"/>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库克的报道是</a:t>
            </a:r>
            <a:r>
              <a:rPr lang="en-US" altLang="zh-CN" sz="2600" kern="100" dirty="0">
                <a:latin typeface="Times New Roman"/>
                <a:ea typeface="华文细黑"/>
                <a:cs typeface="Courier New"/>
              </a:rPr>
              <a:t>1980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28</a:t>
            </a:r>
            <a:r>
              <a:rPr lang="zh-CN" altLang="zh-CN" sz="2600" kern="100" dirty="0">
                <a:latin typeface="Times New Roman"/>
                <a:ea typeface="华文细黑"/>
                <a:cs typeface="Times New Roman"/>
              </a:rPr>
              <a:t>日发表的。报道发表之前，库克对主编说，她得对吉米及其母亲负责，因为她曾答应不透露这母子俩的真实姓名。库克还说，吉米母亲的男朋友威胁说，假如有关方面或警察找到了吉米，他就要记者的命。库克的报道发表后，立刻就在该城引起了强烈反应。马里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巴里市长和警察局长</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杰弗逊立即组织了一个小组，设法找到吉米以便给他治疗。但这项工作毫无结果。巴里表示，有可能根本不存在一个叫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吉米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的孩子。</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47352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479256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516639"/>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《华盛顿邮报》还了解到，星期二</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午后库克提交给普利策奖评奖委员会的自传也有失实之处。原来，瓦萨学院的官员前来拜访布莱德里，指出库克只在那里上过一年级。同时，美联社也派人来反映：库克在托莱多大学只获得过学士学位。了解以上情况后，布莱德里、经营主编和都市版主编立即同库克进行了一系列谈话，她由矢口否认到后来终于逐项承认了自传中的编造。库克的交代，使主编们进而怀疑使她获得普利策奖的作品是否属实和吉米是否确有其人。</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1213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26743076"/>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486159"/>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后来，库克同城市版主编一道驱车前往华盛顿东南区某处，据库克说吉米就住在那里，但她却找不到他的住所。《华盛顿邮报》的几位编辑同时查阅了库克报道这件事时的采访笔记，并审听了几卷当时的采访录音带，随后确定，《吉米的世界》一文是库克仅仅根据她得到的某些真人真事拼凑起来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星期三凌晨，库克承认吉米根本不存在，报道是她根据几个年轻吸毒者的真实故事编造的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54540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1068685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1419" y="771550"/>
            <a:ext cx="8770682" cy="3017236"/>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《华盛顿邮报》发行人唐纳德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格拉汉姆昨天说：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本报同仁均认为，首要的义务是尽力查明我们为什么刊登了这篇假报道。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在谈到库克时，他说：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本报许多同仁一直同她的亲属保持联系，我们将尽一切力量帮助她。</a:t>
            </a:r>
            <a:r>
              <a:rPr lang="en-US" altLang="zh-CN" sz="2600" kern="100" dirty="0">
                <a:latin typeface="宋体"/>
                <a:ea typeface="华文细黑"/>
                <a:cs typeface="Times New Roman"/>
              </a:rPr>
              <a:t>”</a:t>
            </a:r>
            <a:endParaRPr lang="zh-CN" altLang="zh-CN" sz="1050" kern="100" dirty="0">
              <a:latin typeface="宋体"/>
              <a:cs typeface="Courier New"/>
            </a:endParaRPr>
          </a:p>
          <a:p>
            <a:pPr indent="660400" algn="r">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选自《新闻阅读与写作》，有删节</a:t>
            </a:r>
            <a:r>
              <a:rPr lang="en-US" altLang="zh-CN" sz="2600" kern="100" dirty="0" smtClean="0">
                <a:latin typeface="Times New Roman"/>
                <a:ea typeface="华文细黑"/>
                <a:cs typeface="Courier New"/>
              </a:rPr>
              <a:t>)</a:t>
            </a:r>
            <a:endParaRPr lang="en-US" altLang="zh-CN" sz="1050" kern="100" dirty="0" smtClean="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6569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36819437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303548" y="866418"/>
            <a:ext cx="8597865" cy="301640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《百年孤独》上市不足一周后，马尔克斯走在布宜诺斯艾利斯的街头，忽然听到有人像发现了奇迹似的大声嚷嚷起来：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瞧，他就是《百年孤独》的作者！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书刚上市就被人认出自己，那天，马尔克斯生平第一次真正感受到了成功的喜悦</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15943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93121898"/>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30078" y="915566"/>
            <a:ext cx="8683844" cy="2372957"/>
          </a:xfrm>
          <a:prstGeom prst="rect">
            <a:avLst/>
          </a:prstGeom>
        </p:spPr>
        <p:txBody>
          <a:bodyPr>
            <a:spAutoFit/>
          </a:bodyPr>
          <a:lstStyle/>
          <a:p>
            <a:pPr lvl="0">
              <a:lnSpc>
                <a:spcPct val="140000"/>
              </a:lnSpc>
            </a:pPr>
            <a:r>
              <a:rPr lang="zh-CN" altLang="zh-CN" sz="2600" dirty="0">
                <a:solidFill>
                  <a:srgbClr val="0000FF"/>
                </a:solidFill>
                <a:latin typeface="Times New Roman"/>
                <a:ea typeface="华文细黑"/>
                <a:cs typeface="Times New Roman"/>
              </a:rPr>
              <a:t>注</a:t>
            </a:r>
            <a:r>
              <a:rPr lang="zh-CN" altLang="zh-CN" sz="2600" dirty="0">
                <a:solidFill>
                  <a:prstClr val="black"/>
                </a:solidFill>
                <a:latin typeface="Times New Roman"/>
                <a:ea typeface="华文细黑"/>
                <a:cs typeface="Times New Roman"/>
              </a:rPr>
              <a:t>　</a:t>
            </a:r>
            <a:r>
              <a:rPr lang="en-US" altLang="zh-CN" sz="2600" dirty="0">
                <a:solidFill>
                  <a:prstClr val="black"/>
                </a:solidFill>
                <a:latin typeface="宋体"/>
                <a:ea typeface="华文细黑"/>
                <a:cs typeface="Times New Roman"/>
              </a:rPr>
              <a:t>①</a:t>
            </a:r>
            <a:r>
              <a:rPr lang="zh-CN" altLang="zh-CN" sz="2600" dirty="0">
                <a:solidFill>
                  <a:prstClr val="black"/>
                </a:solidFill>
                <a:latin typeface="Times New Roman"/>
                <a:ea typeface="华文细黑"/>
                <a:cs typeface="Times New Roman"/>
              </a:rPr>
              <a:t>《华盛顿邮报》</a:t>
            </a:r>
            <a:r>
              <a:rPr lang="en-US" altLang="zh-CN" sz="2600" dirty="0">
                <a:solidFill>
                  <a:prstClr val="black"/>
                </a:solidFill>
                <a:latin typeface="Times New Roman"/>
                <a:ea typeface="华文细黑"/>
              </a:rPr>
              <a:t>1981</a:t>
            </a:r>
            <a:r>
              <a:rPr lang="zh-CN" altLang="zh-CN" sz="2600" dirty="0">
                <a:solidFill>
                  <a:prstClr val="black"/>
                </a:solidFill>
                <a:latin typeface="Times New Roman"/>
                <a:ea typeface="华文细黑"/>
                <a:cs typeface="Times New Roman"/>
              </a:rPr>
              <a:t>年</a:t>
            </a:r>
            <a:r>
              <a:rPr lang="en-US" altLang="zh-CN" sz="2600" dirty="0">
                <a:solidFill>
                  <a:prstClr val="black"/>
                </a:solidFill>
                <a:latin typeface="Times New Roman"/>
                <a:ea typeface="华文细黑"/>
              </a:rPr>
              <a:t>4</a:t>
            </a:r>
            <a:r>
              <a:rPr lang="zh-CN" altLang="zh-CN" sz="2600" dirty="0">
                <a:solidFill>
                  <a:prstClr val="black"/>
                </a:solidFill>
                <a:latin typeface="Times New Roman"/>
                <a:ea typeface="华文细黑"/>
                <a:cs typeface="Times New Roman"/>
              </a:rPr>
              <a:t>月</a:t>
            </a:r>
            <a:r>
              <a:rPr lang="en-US" altLang="zh-CN" sz="2600" dirty="0">
                <a:solidFill>
                  <a:prstClr val="black"/>
                </a:solidFill>
                <a:latin typeface="Times New Roman"/>
                <a:ea typeface="华文细黑"/>
              </a:rPr>
              <a:t>16</a:t>
            </a:r>
            <a:r>
              <a:rPr lang="zh-CN" altLang="zh-CN" sz="2600" dirty="0">
                <a:solidFill>
                  <a:prstClr val="black"/>
                </a:solidFill>
                <a:latin typeface="Times New Roman"/>
                <a:ea typeface="华文细黑"/>
                <a:cs typeface="Times New Roman"/>
              </a:rPr>
              <a:t>日</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星期四</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。普利策奖：以美国著名报人</a:t>
            </a:r>
            <a:r>
              <a:rPr lang="en-US" altLang="zh-CN" sz="2600" dirty="0">
                <a:solidFill>
                  <a:prstClr val="black"/>
                </a:solidFill>
                <a:latin typeface="Times New Roman"/>
                <a:ea typeface="华文细黑"/>
              </a:rPr>
              <a:t>J·</a:t>
            </a:r>
            <a:r>
              <a:rPr lang="zh-CN" altLang="zh-CN" sz="2600" dirty="0">
                <a:solidFill>
                  <a:prstClr val="black"/>
                </a:solidFill>
                <a:latin typeface="Times New Roman"/>
                <a:ea typeface="华文细黑"/>
                <a:cs typeface="Times New Roman"/>
              </a:rPr>
              <a:t>普利策的遗赠为基金设立的奖金，新闻奖每年一次授予有优异成就的美国新闻工作者和新闻机构。</a:t>
            </a:r>
            <a:endParaRPr lang="en-US" altLang="zh-CN" sz="2600" kern="100" dirty="0">
              <a:solidFill>
                <a:prstClr val="black"/>
              </a:solidFill>
              <a:latin typeface="Times New Roman"/>
              <a:ea typeface="华文细黑"/>
              <a:cs typeface="Courier New"/>
            </a:endParaRPr>
          </a:p>
          <a:p>
            <a:pPr algn="just">
              <a:lnSpc>
                <a:spcPct val="150000"/>
              </a:lnSpc>
              <a:spcAft>
                <a:spcPts val="0"/>
              </a:spcAft>
            </a:pPr>
            <a:r>
              <a:rPr lang="en-US" altLang="zh-CN" sz="2600" kern="100" dirty="0" smtClean="0">
                <a:latin typeface="宋体"/>
                <a:ea typeface="华文细黑"/>
                <a:cs typeface="Times New Roman"/>
              </a:rPr>
              <a:t>②</a:t>
            </a:r>
            <a:r>
              <a:rPr lang="en-US" altLang="zh-CN" sz="2600" kern="100" dirty="0" smtClean="0">
                <a:latin typeface="Times New Roman"/>
                <a:ea typeface="华文细黑"/>
                <a:cs typeface="Courier New"/>
              </a:rPr>
              <a:t>1981</a:t>
            </a:r>
            <a:r>
              <a:rPr lang="zh-CN" altLang="zh-CN" sz="2600" kern="100" dirty="0" smtClean="0">
                <a:latin typeface="Times New Roman"/>
                <a:ea typeface="华文细黑"/>
                <a:cs typeface="Times New Roman"/>
              </a:rPr>
              <a:t>年</a:t>
            </a:r>
            <a:r>
              <a:rPr lang="en-US" altLang="zh-CN" sz="2600" kern="100" dirty="0" smtClean="0">
                <a:latin typeface="Times New Roman"/>
                <a:ea typeface="华文细黑"/>
                <a:cs typeface="Courier New"/>
              </a:rPr>
              <a:t>4</a:t>
            </a:r>
            <a:r>
              <a:rPr lang="zh-CN" altLang="zh-CN" sz="2600" kern="100" dirty="0" smtClean="0">
                <a:latin typeface="Times New Roman"/>
                <a:ea typeface="华文细黑"/>
                <a:cs typeface="Times New Roman"/>
              </a:rPr>
              <a:t>月</a:t>
            </a:r>
            <a:r>
              <a:rPr lang="en-US" altLang="zh-CN" sz="2600" kern="100" dirty="0" smtClean="0">
                <a:latin typeface="Times New Roman"/>
                <a:ea typeface="华文细黑"/>
                <a:cs typeface="Courier New"/>
              </a:rPr>
              <a:t>15</a:t>
            </a:r>
            <a:r>
              <a:rPr lang="zh-CN" altLang="zh-CN" sz="2600" kern="100" dirty="0" smtClean="0">
                <a:latin typeface="Times New Roman"/>
                <a:ea typeface="华文细黑"/>
                <a:cs typeface="Times New Roman"/>
              </a:rPr>
              <a:t>日。</a:t>
            </a:r>
            <a:r>
              <a:rPr lang="en-US" altLang="zh-CN" sz="2600" kern="100" dirty="0" smtClean="0">
                <a:latin typeface="宋体"/>
                <a:ea typeface="华文细黑"/>
                <a:cs typeface="Times New Roman"/>
              </a:rPr>
              <a:t>③</a:t>
            </a:r>
            <a:r>
              <a:rPr lang="en-US" altLang="zh-CN" sz="2600" kern="100" dirty="0" smtClean="0">
                <a:latin typeface="Times New Roman"/>
                <a:ea typeface="华文细黑"/>
                <a:cs typeface="Courier New"/>
              </a:rPr>
              <a:t>1981</a:t>
            </a:r>
            <a:r>
              <a:rPr lang="zh-CN" altLang="zh-CN" sz="2600" kern="100" dirty="0" smtClean="0">
                <a:latin typeface="Times New Roman"/>
                <a:ea typeface="华文细黑"/>
                <a:cs typeface="Times New Roman"/>
              </a:rPr>
              <a:t>年</a:t>
            </a:r>
            <a:r>
              <a:rPr lang="en-US" altLang="zh-CN" sz="2600" kern="100" dirty="0" smtClean="0">
                <a:latin typeface="Times New Roman"/>
                <a:ea typeface="华文细黑"/>
                <a:cs typeface="Courier New"/>
              </a:rPr>
              <a:t>4</a:t>
            </a:r>
            <a:r>
              <a:rPr lang="zh-CN" altLang="zh-CN" sz="2600" kern="100" dirty="0" smtClean="0">
                <a:latin typeface="Times New Roman"/>
                <a:ea typeface="华文细黑"/>
                <a:cs typeface="Times New Roman"/>
              </a:rPr>
              <a:t>月</a:t>
            </a:r>
            <a:r>
              <a:rPr lang="en-US" altLang="zh-CN" sz="2600" kern="100" dirty="0" smtClean="0">
                <a:latin typeface="Times New Roman"/>
                <a:ea typeface="华文细黑"/>
                <a:cs typeface="Courier New"/>
              </a:rPr>
              <a:t>14</a:t>
            </a:r>
            <a:r>
              <a:rPr lang="zh-CN" altLang="zh-CN" sz="2600" kern="100" dirty="0" smtClean="0">
                <a:latin typeface="Times New Roman"/>
                <a:ea typeface="华文细黑"/>
                <a:cs typeface="Times New Roman"/>
              </a:rPr>
              <a:t>日。</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20040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0581597"/>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242588" y="509019"/>
            <a:ext cx="859786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下列对这篇报道有关内容的分析和概括，最恰当的两项是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昨天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这个词多次出现在这篇报道的文字中，这样</a:t>
            </a:r>
            <a:r>
              <a:rPr lang="zh-CN" altLang="zh-CN" sz="2600" kern="100" dirty="0" smtClean="0">
                <a:latin typeface="Times New Roman"/>
                <a:ea typeface="华文细黑"/>
                <a:cs typeface="Times New Roman"/>
              </a:rPr>
              <a:t>做</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不仅</a:t>
            </a:r>
            <a:r>
              <a:rPr lang="zh-CN" altLang="zh-CN" sz="2600" kern="100" dirty="0">
                <a:latin typeface="Times New Roman"/>
                <a:ea typeface="华文细黑"/>
                <a:cs typeface="Times New Roman"/>
              </a:rPr>
              <a:t>突出了报道的</a:t>
            </a:r>
            <a:r>
              <a:rPr lang="zh-CN" altLang="zh-CN" sz="2600" kern="100" dirty="0" smtClean="0">
                <a:latin typeface="Times New Roman"/>
                <a:ea typeface="华文细黑"/>
                <a:cs typeface="Times New Roman"/>
              </a:rPr>
              <a:t>时效性</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也</a:t>
            </a:r>
            <a:r>
              <a:rPr lang="zh-CN" altLang="zh-CN" sz="2600" kern="100" dirty="0">
                <a:latin typeface="Times New Roman"/>
                <a:ea typeface="华文细黑"/>
                <a:cs typeface="Times New Roman"/>
              </a:rPr>
              <a:t>表明了发布本报道的急迫性。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文中先后引用了《华盛顿邮报》主编、普利策奖金</a:t>
            </a:r>
            <a:r>
              <a:rPr lang="zh-CN" altLang="zh-CN" sz="2600" kern="100" dirty="0" smtClean="0">
                <a:latin typeface="Times New Roman"/>
                <a:ea typeface="华文细黑"/>
                <a:cs typeface="Times New Roman"/>
              </a:rPr>
              <a:t>评奖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工作</a:t>
            </a:r>
            <a:r>
              <a:rPr lang="zh-CN" altLang="zh-CN" sz="2600" kern="100" dirty="0">
                <a:latin typeface="Times New Roman"/>
                <a:ea typeface="华文细黑"/>
                <a:cs typeface="Times New Roman"/>
              </a:rPr>
              <a:t>负责人和库克本人</a:t>
            </a:r>
            <a:r>
              <a:rPr lang="zh-CN" altLang="zh-CN" sz="2600" kern="100" dirty="0" smtClean="0">
                <a:latin typeface="Times New Roman"/>
                <a:ea typeface="华文细黑"/>
                <a:cs typeface="Times New Roman"/>
              </a:rPr>
              <a:t>的话</a:t>
            </a:r>
            <a:r>
              <a:rPr lang="en-US"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重在</a:t>
            </a:r>
            <a:r>
              <a:rPr lang="zh-CN" altLang="zh-CN" sz="2600" kern="100" dirty="0">
                <a:latin typeface="Times New Roman"/>
                <a:ea typeface="华文细黑"/>
                <a:cs typeface="Times New Roman"/>
              </a:rPr>
              <a:t>突出炮制假新闻的危害。</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14141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1752698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627534"/>
            <a:ext cx="87706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《华盛顿邮报》几位编辑查阅库克的采访笔记和审听</a:t>
            </a:r>
            <a:r>
              <a:rPr lang="zh-CN" altLang="zh-CN" sz="2600" kern="100" dirty="0" smtClean="0">
                <a:latin typeface="Times New Roman"/>
                <a:ea typeface="华文细黑"/>
                <a:cs typeface="Times New Roman"/>
              </a:rPr>
              <a:t>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采访</a:t>
            </a:r>
            <a:r>
              <a:rPr lang="zh-CN" altLang="zh-CN" sz="2600" kern="100" dirty="0">
                <a:latin typeface="Times New Roman"/>
                <a:ea typeface="华文细黑"/>
                <a:cs typeface="Times New Roman"/>
              </a:rPr>
              <a:t>录音带后认为，库克的报道虽属拼凑但有一定真实性。</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文中不厌其烦地列出发现和处理库克造假丑闻的有关人物</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表明</a:t>
            </a:r>
            <a:r>
              <a:rPr lang="zh-CN" altLang="zh-CN" sz="2600" kern="100" dirty="0">
                <a:latin typeface="Times New Roman"/>
                <a:ea typeface="华文细黑"/>
                <a:cs typeface="Times New Roman"/>
              </a:rPr>
              <a:t>了人们对待这一事件的严肃态度和重视程度。</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从全文看，披露库克编造自传事件，不仅是要表明库克</a:t>
            </a:r>
            <a:r>
              <a:rPr lang="zh-CN" altLang="zh-CN" sz="2600" kern="100" dirty="0" smtClean="0">
                <a:latin typeface="Times New Roman"/>
                <a:ea typeface="华文细黑"/>
                <a:cs typeface="Times New Roman"/>
              </a:rPr>
              <a:t>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假</a:t>
            </a:r>
            <a:r>
              <a:rPr lang="zh-CN" altLang="zh-CN" sz="2600" kern="100" dirty="0">
                <a:latin typeface="Times New Roman"/>
                <a:ea typeface="华文细黑"/>
                <a:cs typeface="Times New Roman"/>
              </a:rPr>
              <a:t>的错上加错，更在于表明对库克错上加错的深恶痛绝。</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69626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7092935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86659" y="610533"/>
            <a:ext cx="8770682" cy="3617401"/>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表明了发布本报道的急迫性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解读错误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几位编辑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看法的表述属曲解原意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E</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深恶痛绝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的说法与文意不完全吻合。作用方面还应有：从另一侧面表现了新闻真实、生活真实的重要性和一致性，从反面突出了记者拥有诚实品格的意义。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BD</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342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79039" y="686251"/>
            <a:ext cx="8770682"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请结合全文，简要赏析这篇报道的导语</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用简明的语言叙述并突出了新闻的核心内容。涵盖了新闻六要素中的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人物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时间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经过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原因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结果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五个要素。能够吸引读者的注意力</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3798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94855133"/>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94279" y="655771"/>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《纽约时报》说：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当一份报纸说谎的时候，它就毒化了我们生存的社会。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请就你对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媒体形象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记者品格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两个方面的理解，任选一个方面，结合全文，谈谈你的看法</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提示：用事实说话，凭良知报道，是新闻媒体的基本品格，也是新闻工作者基本的职业操守</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
        <p:nvSpPr>
          <p:cNvPr id="6" name="TextBox 5">
            <a:hlinkClick r:id="rId2" action="ppaction://hlinksldjump"/>
          </p:cNvPr>
          <p:cNvSpPr txBox="1"/>
          <p:nvPr/>
        </p:nvSpPr>
        <p:spPr>
          <a:xfrm>
            <a:off x="390195"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7811012" y="8957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670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364614110"/>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186659" y="682541"/>
            <a:ext cx="8770682" cy="3617401"/>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于是，马尔克斯成了这个世界上最不孤独的人之一，各种文化出版机构争相邀请。同时，他又矛盾地成了这个世界上最孤独的人之一，只有到了这时他才真正懂得：做个凡人是多么幸福！从此往后，他的一举一动都在人们的关注之下，他将不得安宁。他们怀着各自的目的，毫不客气地侵占他的时间，把他变成了歌星一样的公众人物。</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21221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075436644"/>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95928" y="627534"/>
            <a:ext cx="8597865"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这样的情况在他</a:t>
            </a:r>
            <a:r>
              <a:rPr lang="en-US" altLang="zh-CN" sz="2600" kern="100" dirty="0">
                <a:latin typeface="Times New Roman"/>
                <a:ea typeface="华文细黑"/>
                <a:cs typeface="Courier New"/>
              </a:rPr>
              <a:t>1982</a:t>
            </a:r>
            <a:r>
              <a:rPr lang="zh-CN" altLang="zh-CN" sz="2600" kern="100" dirty="0">
                <a:latin typeface="Times New Roman"/>
                <a:ea typeface="华文细黑"/>
                <a:cs typeface="Times New Roman"/>
              </a:rPr>
              <a:t>年获得诺贝尔奖之后又一次达到高潮。面对各色不速之客，马尔克斯不得不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退避三舍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1983</a:t>
            </a:r>
            <a:r>
              <a:rPr lang="zh-CN" altLang="zh-CN" sz="2600" kern="100" dirty="0">
                <a:latin typeface="Times New Roman"/>
                <a:ea typeface="华文细黑"/>
                <a:cs typeface="Times New Roman"/>
              </a:rPr>
              <a:t>年初至</a:t>
            </a:r>
            <a:r>
              <a:rPr lang="en-US" altLang="zh-CN" sz="2600" kern="100" dirty="0">
                <a:latin typeface="Times New Roman"/>
                <a:ea typeface="华文细黑"/>
                <a:cs typeface="Courier New"/>
              </a:rPr>
              <a:t>1985</a:t>
            </a:r>
            <a:r>
              <a:rPr lang="zh-CN" altLang="zh-CN" sz="2600" kern="100" dirty="0">
                <a:latin typeface="Times New Roman"/>
                <a:ea typeface="华文细黑"/>
                <a:cs typeface="Times New Roman"/>
              </a:rPr>
              <a:t>年中，他离群索居，在卡塔赫纳一个面向大海的书房里，按照自己惯常的时间表工作：从周一到周六，从早晨</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点到下午</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点。如果因事致使工作被耽误，他总设法在第二天予以弥补。一分灵感，九分汗水；持之以恒，锲而不舍，这正是马尔克斯成功的秘诀。</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41834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277610615"/>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88308" y="650394"/>
            <a:ext cx="8597865" cy="3616567"/>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马尔克斯热情谦和、平易近人，是难得的古道热肠。他与巴尔加斯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略萨</a:t>
            </a:r>
            <a:r>
              <a:rPr lang="en-US" altLang="zh-CN" sz="2600" kern="100" dirty="0">
                <a:latin typeface="Times New Roman"/>
                <a:ea typeface="华文细黑"/>
                <a:cs typeface="Courier New"/>
              </a:rPr>
              <a:t>(2010</a:t>
            </a:r>
            <a:r>
              <a:rPr lang="zh-CN" altLang="zh-CN" sz="2600" kern="100" dirty="0">
                <a:latin typeface="Times New Roman"/>
                <a:ea typeface="华文细黑"/>
                <a:cs typeface="Times New Roman"/>
              </a:rPr>
              <a:t>年获得诺贝尔文学奖的拉美文豪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恩怨情仇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曾被媒体炒得沸沸扬扬。然而，他从未在略萨走向诺贝尔文学奖的道路上使绊。</a:t>
            </a:r>
            <a:r>
              <a:rPr lang="en-US" altLang="zh-CN" sz="2600" kern="100" dirty="0">
                <a:latin typeface="Times New Roman"/>
                <a:ea typeface="华文细黑"/>
                <a:cs typeface="Courier New"/>
              </a:rPr>
              <a:t>2007</a:t>
            </a:r>
            <a:r>
              <a:rPr lang="zh-CN" altLang="zh-CN" sz="2600" kern="100" dirty="0">
                <a:latin typeface="Times New Roman"/>
                <a:ea typeface="华文细黑"/>
                <a:cs typeface="Times New Roman"/>
              </a:rPr>
              <a:t>年，适逢《百年孤独》诞生</a:t>
            </a:r>
            <a:r>
              <a:rPr lang="en-US" altLang="zh-CN" sz="2600" kern="100" dirty="0">
                <a:latin typeface="Times New Roman"/>
                <a:ea typeface="华文细黑"/>
                <a:cs typeface="Courier New"/>
              </a:rPr>
              <a:t>40</a:t>
            </a:r>
            <a:r>
              <a:rPr lang="zh-CN" altLang="zh-CN" sz="2600" kern="100" dirty="0">
                <a:latin typeface="Times New Roman"/>
                <a:ea typeface="华文细黑"/>
                <a:cs typeface="Times New Roman"/>
              </a:rPr>
              <a:t>周年、自己</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岁生辰，他主动向略萨示好，请后者为新版《百年孤独》作序。</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844769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00436022"/>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65448" y="460658"/>
            <a:ext cx="8597865" cy="4716869"/>
          </a:xfrm>
          <a:prstGeom prst="rect">
            <a:avLst/>
          </a:prstGeom>
        </p:spPr>
        <p:txBody>
          <a:bodyPr>
            <a:spAutoFit/>
          </a:bodyPr>
          <a:lstStyle/>
          <a:p>
            <a:pPr indent="660400" algn="just">
              <a:lnSpc>
                <a:spcPct val="130000"/>
              </a:lnSpc>
              <a:spcAft>
                <a:spcPts val="0"/>
              </a:spcAft>
            </a:pPr>
            <a:r>
              <a:rPr lang="zh-CN" altLang="zh-CN" sz="2600" kern="100" dirty="0">
                <a:latin typeface="Times New Roman"/>
                <a:ea typeface="华文细黑"/>
                <a:cs typeface="Times New Roman"/>
              </a:rPr>
              <a:t>上世纪</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年代，他曾流亡巴黎，寄居在一家小客栈的阁楼中。当时他穷困潦倒，不仅付不起房租，就连一日三餐也无法保证。后来，当他不得不离开巴黎、流亡墨西哥时，房东放了他一马。万万没想到，这个一文不名的穷书生</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年后会带着一大沓钱连本带息加倍地专门回来补交房租。当时，房东已经过世，房东太太一把鼻涕一把眼泪地接待了马尔克斯这个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唯一记得来补交房租的人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，并说她不想也不能收这个钱，因为她被来者的诚信感动，同时也要替天上有知的丈夫做一件大事：对世界文学尽一份力！</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98795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90100359"/>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矩形 24"/>
          <p:cNvSpPr/>
          <p:nvPr/>
        </p:nvSpPr>
        <p:spPr>
          <a:xfrm>
            <a:off x="237698" y="540286"/>
            <a:ext cx="8683844" cy="3016403"/>
          </a:xfrm>
          <a:prstGeom prst="rect">
            <a:avLst/>
          </a:prstGeom>
        </p:spPr>
        <p:txBody>
          <a:bodyPr>
            <a:spAutoFit/>
          </a:bodyPr>
          <a:lstStyle/>
          <a:p>
            <a:pPr indent="660400" algn="just">
              <a:lnSpc>
                <a:spcPct val="150000"/>
              </a:lnSpc>
              <a:spcAft>
                <a:spcPts val="0"/>
              </a:spcAft>
            </a:pPr>
            <a:r>
              <a:rPr lang="en-US" altLang="zh-CN" sz="2600" kern="100" dirty="0">
                <a:latin typeface="Times New Roman"/>
                <a:ea typeface="华文细黑"/>
                <a:cs typeface="Courier New"/>
              </a:rPr>
              <a:t>1982</a:t>
            </a:r>
            <a:r>
              <a:rPr lang="zh-CN" altLang="zh-CN" sz="2600" kern="100" dirty="0">
                <a:latin typeface="Times New Roman"/>
                <a:ea typeface="华文细黑"/>
                <a:cs typeface="Times New Roman"/>
              </a:rPr>
              <a:t>年，他辗转联系上心仪已久的嘉宝。嘉宝是电影史上的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默片女皇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，他青年时期的偶像，但那时已然是个无人问津的孤独老妪。马尔克斯的造访使她喜出望外，他们促膝长谈。见马尔克斯不断用手揉他的眼睛，嘉宝便戴上老花镜、取来放大镜。原来是一根睫毛掉进眼睛里了。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205009" y="3538764"/>
            <a:ext cx="8733982" cy="1215910"/>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马尔克斯从文</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余</a:t>
            </a:r>
            <a:r>
              <a:rPr lang="zh-CN" altLang="zh-CN" sz="2600" kern="100" dirty="0" smtClean="0">
                <a:latin typeface="Times New Roman"/>
                <a:ea typeface="华文细黑"/>
                <a:cs typeface="Times New Roman"/>
              </a:rPr>
              <a:t>年</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屈指</a:t>
            </a:r>
            <a:r>
              <a:rPr lang="zh-CN" altLang="zh-CN" sz="2600" kern="100" dirty="0">
                <a:latin typeface="Times New Roman"/>
                <a:ea typeface="华文细黑"/>
                <a:cs typeface="Times New Roman"/>
              </a:rPr>
              <a:t>算</a:t>
            </a:r>
            <a:r>
              <a:rPr lang="zh-CN" altLang="zh-CN" sz="2600" kern="100" dirty="0" smtClean="0">
                <a:latin typeface="Times New Roman"/>
                <a:ea typeface="华文细黑"/>
                <a:cs typeface="Times New Roman"/>
              </a:rPr>
              <a:t>来</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大约</a:t>
            </a:r>
            <a:r>
              <a:rPr lang="zh-CN" altLang="zh-CN" sz="2600" kern="100" dirty="0">
                <a:latin typeface="Times New Roman"/>
                <a:ea typeface="华文细黑"/>
                <a:cs typeface="Times New Roman"/>
              </a:rPr>
              <a:t>有十几部长篇小说、数十篇中短篇小说和各色脚本、随笔、评论及</a:t>
            </a:r>
            <a:r>
              <a:rPr lang="zh-CN" altLang="zh-CN" sz="2600" kern="100" dirty="0" smtClean="0">
                <a:latin typeface="Times New Roman"/>
                <a:ea typeface="华文细黑"/>
                <a:cs typeface="Times New Roman"/>
              </a:rPr>
              <a:t>新闻</a:t>
            </a:r>
            <a:r>
              <a:rPr lang="zh-CN" altLang="zh-CN" sz="2600" kern="100" dirty="0">
                <a:solidFill>
                  <a:prstClr val="black"/>
                </a:solidFill>
                <a:latin typeface="Times New Roman"/>
                <a:ea typeface="华文细黑"/>
                <a:cs typeface="Times New Roman"/>
              </a:rPr>
              <a:t>稿若干。</a:t>
            </a:r>
            <a:endParaRPr lang="zh-CN" altLang="zh-CN" sz="2600" kern="100" dirty="0">
              <a:effectLst/>
              <a:latin typeface="宋体"/>
              <a:cs typeface="Courier New"/>
            </a:endParaRPr>
          </a:p>
        </p:txBody>
      </p:sp>
    </p:spTree>
    <p:extLst>
      <p:ext uri="{BB962C8B-B14F-4D97-AF65-F5344CB8AC3E}">
        <p14:creationId xmlns:p14="http://schemas.microsoft.com/office/powerpoint/2010/main" val="418177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662679321"/>
              </p:ext>
            </p:extLst>
          </p:nvPr>
        </p:nvGraphicFramePr>
        <p:xfrm>
          <a:off x="381908" y="85780"/>
          <a:ext cx="8654583" cy="335280"/>
        </p:xfrm>
        <a:graphic>
          <a:graphicData uri="http://schemas.openxmlformats.org/drawingml/2006/table">
            <a:tbl>
              <a:tblPr firstRow="1" bandRow="1">
                <a:tableStyleId>{5C22544A-7EE6-4342-B048-85BDC9FD1C3A}</a:tableStyleId>
              </a:tblPr>
              <a:tblGrid>
                <a:gridCol w="1236369"/>
                <a:gridCol w="1236369"/>
                <a:gridCol w="1236369"/>
                <a:gridCol w="1236369"/>
                <a:gridCol w="1236369"/>
                <a:gridCol w="1236369"/>
                <a:gridCol w="1236369"/>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a:hlinkClick r:id="rId2" action="ppaction://hlinksldjump"/>
          </p:cNvPr>
          <p:cNvSpPr txBox="1"/>
          <p:nvPr/>
        </p:nvSpPr>
        <p:spPr>
          <a:xfrm>
            <a:off x="390195" y="81950"/>
            <a:ext cx="122406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12" name="TextBox 11">
            <a:hlinkClick r:id="rId3" action="ppaction://hlinksldjump"/>
          </p:cNvPr>
          <p:cNvSpPr txBox="1"/>
          <p:nvPr/>
        </p:nvSpPr>
        <p:spPr>
          <a:xfrm>
            <a:off x="1624792" y="8195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3" name="TextBox 12">
            <a:hlinkClick r:id="rId4" action="ppaction://hlinksldjump"/>
          </p:cNvPr>
          <p:cNvSpPr txBox="1"/>
          <p:nvPr/>
        </p:nvSpPr>
        <p:spPr>
          <a:xfrm>
            <a:off x="2855940"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14" name="TextBox 13">
            <a:hlinkClick r:id="rId5" action="ppaction://hlinksldjump"/>
          </p:cNvPr>
          <p:cNvSpPr txBox="1"/>
          <p:nvPr/>
        </p:nvSpPr>
        <p:spPr>
          <a:xfrm>
            <a:off x="4094708"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6" name="TextBox 15">
            <a:hlinkClick r:id="rId6" action="ppaction://hlinksldjump"/>
          </p:cNvPr>
          <p:cNvSpPr txBox="1"/>
          <p:nvPr/>
        </p:nvSpPr>
        <p:spPr>
          <a:xfrm>
            <a:off x="5333476"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7" name="TextBox 16">
            <a:hlinkClick r:id="rId7" action="ppaction://hlinksldjump"/>
          </p:cNvPr>
          <p:cNvSpPr txBox="1"/>
          <p:nvPr/>
        </p:nvSpPr>
        <p:spPr>
          <a:xfrm>
            <a:off x="6572244"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8" name="TextBox 17">
            <a:hlinkClick r:id="rId8" action="ppaction://hlinksldjump"/>
          </p:cNvPr>
          <p:cNvSpPr txBox="1"/>
          <p:nvPr/>
        </p:nvSpPr>
        <p:spPr>
          <a:xfrm>
            <a:off x="7811012" y="89570"/>
            <a:ext cx="122406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 name="矩形 2"/>
          <p:cNvSpPr/>
          <p:nvPr/>
        </p:nvSpPr>
        <p:spPr>
          <a:xfrm>
            <a:off x="315631" y="540286"/>
            <a:ext cx="8512738" cy="4293483"/>
          </a:xfrm>
          <a:prstGeom prst="rect">
            <a:avLst/>
          </a:prstGeom>
        </p:spPr>
        <p:txBody>
          <a:bodyPr>
            <a:spAutoFit/>
          </a:bodyPr>
          <a:lstStyle/>
          <a:p>
            <a:pPr lvl="0" algn="dist">
              <a:lnSpc>
                <a:spcPct val="150000"/>
              </a:lnSpc>
            </a:pPr>
            <a:r>
              <a:rPr lang="zh-CN" altLang="zh-CN" sz="2600" kern="100" dirty="0" smtClean="0">
                <a:solidFill>
                  <a:prstClr val="black"/>
                </a:solidFill>
                <a:latin typeface="Times New Roman"/>
                <a:ea typeface="华文细黑"/>
                <a:cs typeface="Times New Roman"/>
              </a:rPr>
              <a:t>这么</a:t>
            </a:r>
            <a:r>
              <a:rPr lang="zh-CN" altLang="zh-CN" sz="2600" kern="100" dirty="0">
                <a:solidFill>
                  <a:prstClr val="black"/>
                </a:solidFill>
                <a:latin typeface="Times New Roman"/>
                <a:ea typeface="华文细黑"/>
                <a:cs typeface="Times New Roman"/>
              </a:rPr>
              <a:t>一个作家，从地球的另一端旋风般进入中国，不仅风靡一时，而且落地生根。这不可谓不魔幻。上世纪</a:t>
            </a:r>
            <a:r>
              <a:rPr lang="en-US" altLang="zh-CN" sz="2600" kern="100" dirty="0">
                <a:solidFill>
                  <a:prstClr val="black"/>
                </a:solidFill>
                <a:latin typeface="Times New Roman"/>
                <a:ea typeface="华文细黑"/>
                <a:cs typeface="Courier New"/>
              </a:rPr>
              <a:t>80</a:t>
            </a:r>
            <a:r>
              <a:rPr lang="zh-CN" altLang="zh-CN" sz="2600" kern="100" dirty="0">
                <a:solidFill>
                  <a:prstClr val="black"/>
                </a:solidFill>
                <a:latin typeface="Times New Roman"/>
                <a:ea typeface="华文细黑"/>
                <a:cs typeface="Times New Roman"/>
              </a:rPr>
              <a:t>年代，中国读者对马尔克斯没有理解得那么深，他们更关注他作品的形式，比如结构、技巧。直到</a:t>
            </a:r>
            <a:r>
              <a:rPr lang="en-US" altLang="zh-CN" sz="2600" kern="100" dirty="0">
                <a:solidFill>
                  <a:prstClr val="black"/>
                </a:solidFill>
                <a:latin typeface="Times New Roman"/>
                <a:ea typeface="华文细黑"/>
                <a:cs typeface="Courier New"/>
              </a:rPr>
              <a:t>90</a:t>
            </a:r>
            <a:r>
              <a:rPr lang="zh-CN" altLang="zh-CN" sz="2600" kern="100" dirty="0">
                <a:solidFill>
                  <a:prstClr val="black"/>
                </a:solidFill>
                <a:latin typeface="Times New Roman"/>
                <a:ea typeface="华文细黑"/>
                <a:cs typeface="Times New Roman"/>
              </a:rPr>
              <a:t>年代，人们才开始注意到拉美文学更为本质和深层次的精神诉求：《百年孤独》及其所代表的拉美文学在借鉴西方现代文学形式技巧的同时，并没有放弃民族大道；没有放弃替一个民族</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134346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3759</TotalTime>
  <Words>2652</Words>
  <Application>Microsoft Office PowerPoint</Application>
  <PresentationFormat>全屏显示(16:9)</PresentationFormat>
  <Paragraphs>331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428</cp:revision>
  <dcterms:created xsi:type="dcterms:W3CDTF">2014-12-15T01:46:29Z</dcterms:created>
  <dcterms:modified xsi:type="dcterms:W3CDTF">2015-04-15T06:23:51Z</dcterms:modified>
</cp:coreProperties>
</file>