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716" r:id="rId3"/>
    <p:sldId id="724" r:id="rId4"/>
    <p:sldId id="725" r:id="rId5"/>
    <p:sldId id="726" r:id="rId6"/>
    <p:sldId id="727" r:id="rId7"/>
    <p:sldId id="728" r:id="rId8"/>
    <p:sldId id="729" r:id="rId9"/>
    <p:sldId id="730" r:id="rId10"/>
    <p:sldId id="731" r:id="rId11"/>
    <p:sldId id="732" r:id="rId12"/>
    <p:sldId id="733" r:id="rId13"/>
    <p:sldId id="734" r:id="rId14"/>
    <p:sldId id="757" r:id="rId15"/>
    <p:sldId id="717" r:id="rId16"/>
    <p:sldId id="735" r:id="rId17"/>
    <p:sldId id="718" r:id="rId18"/>
    <p:sldId id="736" r:id="rId19"/>
    <p:sldId id="719" r:id="rId20"/>
    <p:sldId id="738" r:id="rId21"/>
    <p:sldId id="720" r:id="rId22"/>
    <p:sldId id="739" r:id="rId23"/>
    <p:sldId id="740" r:id="rId24"/>
    <p:sldId id="741" r:id="rId25"/>
    <p:sldId id="742" r:id="rId26"/>
    <p:sldId id="743" r:id="rId27"/>
    <p:sldId id="744" r:id="rId28"/>
    <p:sldId id="745" r:id="rId29"/>
    <p:sldId id="746" r:id="rId30"/>
    <p:sldId id="747" r:id="rId31"/>
    <p:sldId id="748" r:id="rId32"/>
    <p:sldId id="721" r:id="rId33"/>
    <p:sldId id="752" r:id="rId34"/>
    <p:sldId id="722" r:id="rId35"/>
    <p:sldId id="753" r:id="rId36"/>
    <p:sldId id="723" r:id="rId37"/>
    <p:sldId id="755" r:id="rId38"/>
    <p:sldId id="756" r:id="rId39"/>
    <p:sldId id="381"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1.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19.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0.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1.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29.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0.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1.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2.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7.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8.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_rels/slide9.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5.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9453" y="2231047"/>
            <a:ext cx="5740674" cy="1246495"/>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考点综合提升练</a:t>
            </a:r>
            <a:r>
              <a:rPr lang="en-US" altLang="zh-CN" sz="5000" b="1" dirty="0" smtClean="0">
                <a:solidFill>
                  <a:srgbClr val="FF1111"/>
                </a:solidFill>
                <a:latin typeface="Times New Roman" pitchFamily="18" charset="0"/>
                <a:ea typeface="微软雅黑" pitchFamily="34" charset="-122"/>
                <a:cs typeface="Times New Roman" pitchFamily="18" charset="0"/>
              </a:rPr>
              <a:t>(</a:t>
            </a:r>
            <a:r>
              <a:rPr lang="zh-CN" altLang="en-US" sz="5000" b="1" dirty="0" smtClean="0">
                <a:solidFill>
                  <a:srgbClr val="FF1111"/>
                </a:solidFill>
                <a:latin typeface="Times New Roman" pitchFamily="18" charset="0"/>
                <a:ea typeface="微软雅黑" pitchFamily="34" charset="-122"/>
                <a:cs typeface="Times New Roman" pitchFamily="18" charset="0"/>
              </a:rPr>
              <a:t>三</a:t>
            </a:r>
            <a:r>
              <a:rPr lang="en-US" altLang="zh-CN" sz="5000" b="1" dirty="0" smtClean="0">
                <a:solidFill>
                  <a:srgbClr val="FF1111"/>
                </a:solidFill>
                <a:latin typeface="Times New Roman" pitchFamily="18" charset="0"/>
                <a:ea typeface="微软雅黑" pitchFamily="34" charset="-122"/>
                <a:cs typeface="Times New Roman" pitchFamily="18" charset="0"/>
              </a:rPr>
              <a:t>)</a:t>
            </a:r>
            <a:endParaRPr lang="en-US" altLang="zh-CN" sz="5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66964503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57828" y="1018054"/>
            <a:ext cx="8597865"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钱钟书，字默存。中国现代著名作家、文学研究家。</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杨绛，钱钟书夫人，本名杨季康。著名翻译家、文学家。</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3206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48116849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32666"/>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下列对传记有关内容的分析和概括，正确的两项是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开篇第一段话表明了杨绛面对钱钟书先生逝世的悲痛</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酸楚</a:t>
            </a:r>
            <a:r>
              <a:rPr lang="zh-CN" altLang="zh-CN" sz="2600" kern="100" dirty="0">
                <a:latin typeface="Times New Roman"/>
                <a:ea typeface="华文细黑"/>
                <a:cs typeface="Times New Roman"/>
              </a:rPr>
              <a:t>，表达了对钱先生的不舍和依恋，体现了这对相</a:t>
            </a:r>
            <a:r>
              <a:rPr lang="zh-CN" altLang="zh-CN" sz="2600" kern="100" dirty="0" smtClean="0">
                <a:latin typeface="Times New Roman"/>
                <a:ea typeface="华文细黑"/>
                <a:cs typeface="Times New Roman"/>
              </a:rPr>
              <a:t>濡</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以</a:t>
            </a:r>
            <a:r>
              <a:rPr lang="zh-CN" altLang="zh-CN" sz="2600" kern="100" dirty="0">
                <a:latin typeface="Times New Roman"/>
                <a:ea typeface="华文细黑"/>
                <a:cs typeface="Times New Roman"/>
              </a:rPr>
              <a:t>沫六十余载的恩爱夫妻情深义重的一面。</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杨绛用以战胜时间的武器是工作和情感：一方面她</a:t>
            </a:r>
            <a:r>
              <a:rPr lang="zh-CN" altLang="zh-CN" sz="2600" kern="100" dirty="0" smtClean="0">
                <a:latin typeface="Times New Roman"/>
                <a:ea typeface="华文细黑"/>
                <a:cs typeface="Times New Roman"/>
              </a:rPr>
              <a:t>着力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于</a:t>
            </a:r>
            <a:r>
              <a:rPr lang="zh-CN" altLang="zh-CN" sz="2600" kern="100" dirty="0">
                <a:latin typeface="Times New Roman"/>
                <a:ea typeface="华文细黑"/>
                <a:cs typeface="Times New Roman"/>
              </a:rPr>
              <a:t>写作和翻译工作，在文字中获得精神力量；</a:t>
            </a:r>
            <a:r>
              <a:rPr lang="zh-CN" altLang="zh-CN" sz="2600" kern="100" dirty="0" smtClean="0">
                <a:latin typeface="Times New Roman"/>
                <a:ea typeface="华文细黑"/>
                <a:cs typeface="Times New Roman"/>
              </a:rPr>
              <a:t>另一方面</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在整理先生学术遗物过程中寄托哀思。</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407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61349192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32666"/>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文章说钱钟书是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痴人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是因为钱钟书是个痴情人，</a:t>
            </a:r>
            <a:r>
              <a:rPr lang="zh-CN" altLang="zh-CN" sz="2600" kern="100" dirty="0" smtClean="0">
                <a:latin typeface="Times New Roman"/>
                <a:ea typeface="华文细黑"/>
                <a:cs typeface="Times New Roman"/>
              </a:rPr>
              <a:t>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杨绛共同营造了最纯净的婚姻，他视杨绛为妻子、</a:t>
            </a:r>
            <a:r>
              <a:rPr lang="zh-CN" altLang="zh-CN" sz="2600" kern="100" dirty="0" smtClean="0">
                <a:latin typeface="Times New Roman"/>
                <a:ea typeface="华文细黑"/>
                <a:cs typeface="Times New Roman"/>
              </a:rPr>
              <a:t>情</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a:t>
            </a:r>
            <a:r>
              <a:rPr lang="zh-CN" altLang="zh-CN" sz="2600" kern="100" dirty="0">
                <a:latin typeface="Times New Roman"/>
                <a:ea typeface="华文细黑"/>
                <a:cs typeface="Times New Roman"/>
              </a:rPr>
              <a:t>、朋友，这是一种绝无仅有的爱情观。</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文章题目运用比喻的修辞手法，赞扬了杨绛先生的</a:t>
            </a:r>
            <a:r>
              <a:rPr lang="zh-CN" altLang="zh-CN" sz="2600" kern="100" dirty="0" smtClean="0">
                <a:latin typeface="Times New Roman"/>
                <a:ea typeface="华文细黑"/>
                <a:cs typeface="Times New Roman"/>
              </a:rPr>
              <a:t>人格</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魅力</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百年椒子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喻之至真、至善的美德，而</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月</a:t>
            </a:r>
            <a:r>
              <a:rPr lang="zh-CN" altLang="zh-CN" sz="2600" kern="100" dirty="0">
                <a:latin typeface="Times New Roman"/>
                <a:ea typeface="华文细黑"/>
                <a:cs typeface="Times New Roman"/>
              </a:rPr>
              <a:t>泉清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又表现了她平和、明澈的心境。</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63682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55883730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86659" y="517426"/>
            <a:ext cx="8770682" cy="45076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文章多次引用钱钟书的话，是为了表现钱钟书对爱和</a:t>
            </a:r>
            <a:r>
              <a:rPr lang="zh-CN" altLang="zh-CN" sz="2600" kern="100" dirty="0" smtClean="0">
                <a:latin typeface="Times New Roman"/>
                <a:ea typeface="华文细黑"/>
                <a:cs typeface="Times New Roman"/>
              </a:rPr>
              <a:t>婚姻</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忠贞；引用钱母的话是为了表现杨绛的贤惠、孝顺；</a:t>
            </a:r>
            <a:r>
              <a:rPr lang="zh-CN" altLang="zh-CN" sz="2600" kern="100" dirty="0" smtClean="0">
                <a:latin typeface="Times New Roman"/>
                <a:ea typeface="华文细黑"/>
                <a:cs typeface="Times New Roman"/>
              </a:rPr>
              <a:t>引</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用</a:t>
            </a:r>
            <a:r>
              <a:rPr lang="zh-CN" altLang="zh-CN" sz="2600" kern="100" dirty="0">
                <a:latin typeface="Times New Roman"/>
                <a:ea typeface="华文细黑"/>
                <a:cs typeface="Times New Roman"/>
              </a:rPr>
              <a:t>丁伟志的话是为了突出杨绛的能干</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a:t>
            </a:r>
            <a:r>
              <a:rPr lang="en-US" altLang="zh-CN" sz="2600" dirty="0">
                <a:latin typeface="Times New Roman"/>
                <a:ea typeface="华文细黑"/>
              </a:rPr>
              <a:t>A</a:t>
            </a:r>
            <a:r>
              <a:rPr lang="zh-CN" altLang="zh-CN" sz="2600" dirty="0">
                <a:latin typeface="Times New Roman"/>
                <a:ea typeface="华文细黑"/>
                <a:cs typeface="Times New Roman"/>
              </a:rPr>
              <a:t>项理解浅显，未能揭示出第一段文字所表现出的杨绛先生对生命、爱人、家庭、国家和社会的责任意识</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smtClean="0">
                <a:latin typeface="Times New Roman"/>
                <a:ea typeface="华文细黑"/>
              </a:rPr>
              <a:t>C</a:t>
            </a:r>
            <a:r>
              <a:rPr lang="zh-CN" altLang="zh-CN" sz="2600" dirty="0">
                <a:latin typeface="Times New Roman"/>
                <a:ea typeface="华文细黑"/>
                <a:cs typeface="Times New Roman"/>
              </a:rPr>
              <a:t>项对</a:t>
            </a:r>
            <a:r>
              <a:rPr lang="en-US" altLang="zh-CN" sz="2600" dirty="0">
                <a:latin typeface="宋体"/>
                <a:ea typeface="华文细黑"/>
                <a:cs typeface="Times New Roman"/>
              </a:rPr>
              <a:t>“</a:t>
            </a:r>
            <a:r>
              <a:rPr lang="zh-CN" altLang="zh-CN" sz="2600" dirty="0">
                <a:latin typeface="Times New Roman"/>
                <a:ea typeface="华文细黑"/>
                <a:cs typeface="Times New Roman"/>
              </a:rPr>
              <a:t>痴人</a:t>
            </a:r>
            <a:r>
              <a:rPr lang="en-US" altLang="zh-CN" sz="2600" dirty="0">
                <a:latin typeface="宋体"/>
                <a:ea typeface="华文细黑"/>
                <a:cs typeface="Times New Roman"/>
              </a:rPr>
              <a:t>”</a:t>
            </a:r>
            <a:r>
              <a:rPr lang="zh-CN" altLang="zh-CN" sz="2600" dirty="0">
                <a:latin typeface="Times New Roman"/>
                <a:ea typeface="华文细黑"/>
                <a:cs typeface="Times New Roman"/>
              </a:rPr>
              <a:t>的理解有误，根据上下文可知，说钱钟书</a:t>
            </a:r>
            <a:r>
              <a:rPr lang="en-US" altLang="zh-CN" sz="2600" dirty="0">
                <a:latin typeface="宋体"/>
                <a:ea typeface="华文细黑"/>
                <a:cs typeface="Times New Roman"/>
              </a:rPr>
              <a:t>“</a:t>
            </a:r>
            <a:r>
              <a:rPr lang="zh-CN" altLang="zh-CN" sz="2600" dirty="0">
                <a:latin typeface="Times New Roman"/>
                <a:ea typeface="华文细黑"/>
                <a:cs typeface="Times New Roman"/>
              </a:rPr>
              <a:t>痴气十足</a:t>
            </a:r>
            <a:r>
              <a:rPr lang="en-US" altLang="zh-CN" sz="2600" dirty="0">
                <a:latin typeface="宋体"/>
                <a:ea typeface="华文细黑"/>
                <a:cs typeface="Times New Roman"/>
              </a:rPr>
              <a:t>”</a:t>
            </a:r>
            <a:r>
              <a:rPr lang="zh-CN" altLang="zh-CN" sz="2600" dirty="0">
                <a:latin typeface="Times New Roman"/>
                <a:ea typeface="华文细黑"/>
                <a:cs typeface="Times New Roman"/>
              </a:rPr>
              <a:t>是强调他性格上的简单以及埋头于学问的执着，而且</a:t>
            </a:r>
            <a:r>
              <a:rPr lang="en-US" altLang="zh-CN" sz="2600" dirty="0">
                <a:latin typeface="宋体"/>
                <a:ea typeface="华文细黑"/>
                <a:cs typeface="Times New Roman"/>
              </a:rPr>
              <a:t>“</a:t>
            </a:r>
            <a:r>
              <a:rPr lang="zh-CN" altLang="zh-CN" sz="2600" dirty="0">
                <a:latin typeface="Times New Roman"/>
                <a:ea typeface="华文细黑"/>
                <a:cs typeface="Times New Roman"/>
              </a:rPr>
              <a:t>绝无仅有的爱情观</a:t>
            </a:r>
            <a:r>
              <a:rPr lang="en-US" altLang="zh-CN" sz="2600" dirty="0">
                <a:latin typeface="宋体"/>
                <a:ea typeface="华文细黑"/>
                <a:cs typeface="Times New Roman"/>
              </a:rPr>
              <a:t>”</a:t>
            </a:r>
            <a:r>
              <a:rPr lang="zh-CN" altLang="zh-CN" sz="2600" dirty="0">
                <a:latin typeface="Times New Roman"/>
                <a:ea typeface="华文细黑"/>
                <a:cs typeface="Times New Roman"/>
              </a:rPr>
              <a:t>过于绝对，文中没有这个意思。</a:t>
            </a:r>
            <a:endParaRPr lang="en-US" altLang="zh-CN" sz="2600" kern="100" dirty="0" smtClean="0">
              <a:latin typeface="Times New Roman"/>
              <a:ea typeface="华文细黑"/>
              <a:cs typeface="Times New Roman"/>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904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blinds(horizontal)">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xEl>
                                              <p:pRg st="4" end="4"/>
                                            </p:txEl>
                                          </p:spTgt>
                                        </p:tgtEl>
                                        <p:attrNameLst>
                                          <p:attrName>style.visibility</p:attrName>
                                        </p:attrNameLst>
                                      </p:cBhvr>
                                      <p:to>
                                        <p:strVal val="visible"/>
                                      </p:to>
                                    </p:set>
                                    <p:animEffect transition="in" filter="blinds(horizontal)">
                                      <p:cBhvr>
                                        <p:cTn id="12"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5380744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86659" y="517426"/>
            <a:ext cx="8770682" cy="241707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项理解错误，引用钱钟书的话是为了赞扬杨绛，引用钱母的话并不是表现杨绛的孝顺，引用丁伟志的话是为了表现杨绛对钱钟书无微不至的照顾以及面对痛苦的坚强。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BD</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0917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blinds(horizontal)">
                                      <p:cBhvr>
                                        <p:cTn id="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杨绛对钱钟书的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默存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具体表现在哪些方面？请结合全文简要概括</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甘于牺牲自己的才学、时间、精力，成就钱钟书的治学和创作</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体贴关爱丈夫，揽下生活里的一切担子，让钱钟书能够专心做学问</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973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904002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9519" y="674807"/>
            <a:ext cx="8770682" cy="2416239"/>
          </a:xfrm>
          <a:prstGeom prst="rect">
            <a:avLst/>
          </a:prstGeom>
        </p:spPr>
        <p:txBody>
          <a:bodyPr>
            <a:spAutoFit/>
          </a:bodyPr>
          <a:lstStyle/>
          <a:p>
            <a:pPr lvl="0" algn="just">
              <a:lnSpc>
                <a:spcPct val="150000"/>
              </a:lnSpc>
            </a:pP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悉心照料缠绵病榻的丈夫，无微不至，甚至保养自己也是为了照顾病中的丈夫；</a:t>
            </a:r>
            <a:endParaRPr lang="en-US" altLang="zh-CN" sz="2600" kern="100" dirty="0">
              <a:solidFill>
                <a:srgbClr val="E46C0A"/>
              </a:solidFill>
              <a:latin typeface="Times New Roman"/>
              <a:ea typeface="华文细黑"/>
              <a:cs typeface="Times New Roman"/>
            </a:endParaRPr>
          </a:p>
          <a:p>
            <a:pPr lvl="0" algn="just">
              <a:lnSpc>
                <a:spcPct val="150000"/>
              </a:lnSpc>
            </a:pP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丈夫去世后，她致力于整理钱钟书几麻袋天书般的手稿与中外文笔记，保存钱钟书的学术遗物。</a:t>
            </a:r>
            <a:endParaRPr lang="zh-CN" altLang="zh-CN" sz="105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517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杨绛的一生是否只是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默存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的一生？为什么？请结合全文简要分析。</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33007" y="1852672"/>
            <a:ext cx="8647507"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不是。杨绛的一生同样属于她自己，她在照顾钱钟书的同时也活出了个人的精彩。杨绛全心全意爱着丈夫，生活上体贴、家务上承担、事业上支持，但她却没有因此而完全依附于丈夫，迷失自我。作为女人，她非常坚强</a:t>
            </a:r>
            <a:r>
              <a:rPr lang="zh-CN" altLang="zh-CN" sz="2600" kern="100" dirty="0" smtClean="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3481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5168673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142806" y="573433"/>
            <a:ext cx="8858389" cy="2416239"/>
          </a:xfrm>
          <a:prstGeom prst="rect">
            <a:avLst/>
          </a:prstGeom>
        </p:spPr>
        <p:txBody>
          <a:bodyPr>
            <a:spAutoFit/>
          </a:bodyPr>
          <a:lstStyle/>
          <a:p>
            <a:pPr lvl="0" algn="just">
              <a:lnSpc>
                <a:spcPct val="150000"/>
              </a:lnSpc>
            </a:pPr>
            <a:r>
              <a:rPr lang="zh-CN" altLang="zh-CN" sz="2600" kern="100" dirty="0">
                <a:solidFill>
                  <a:srgbClr val="E46C0A"/>
                </a:solidFill>
                <a:latin typeface="Times New Roman"/>
                <a:ea typeface="华文细黑"/>
                <a:cs typeface="Times New Roman"/>
              </a:rPr>
              <a:t>面对晚年先后失去女儿和丈夫的丧亲之痛，她硬硬朗朗地在悲痛中站了起来，活出了一位女子坚强勇敢的精彩；作为作家和翻译家，她笔耕不辍，写作、翻译、整理先生手稿，活出了一位文人自强不息的风采。</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151649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32666"/>
            <a:ext cx="8770682" cy="451149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文章结尾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给予，赠与了，已经离开了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，言简意丰，隐含着丰富的人生内涵。请结合文本，分别诠释这三个短语的具体内涵</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给予</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是付出，包括付出真心、付出关爱、付出努力等具体行动。在杨绛身上，这种可贵的</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给予</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不仅表现为对丈夫的理解与支持，用默默的付出让钱钟书生活无忧，全心投入学问研究，还包括她对我国的翻译事业做出的努力和成就。</a:t>
            </a:r>
            <a:endParaRPr lang="en-US" altLang="zh-CN" sz="2600" kern="100" dirty="0" smtClean="0">
              <a:latin typeface="Times New Roman"/>
              <a:ea typeface="华文细黑"/>
              <a:cs typeface="Times New Roman"/>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0648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8580364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25046"/>
            <a:ext cx="8683844" cy="4506811"/>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百年椒子　映月泉清</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李乃清</a:t>
            </a:r>
            <a:endParaRPr lang="zh-CN" altLang="zh-CN" sz="1050" kern="100" dirty="0">
              <a:latin typeface="宋体"/>
              <a:cs typeface="Courier New"/>
            </a:endParaRPr>
          </a:p>
          <a:p>
            <a:pPr indent="660400" algn="just">
              <a:lnSpc>
                <a:spcPct val="14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钟书逃走了，我也想逃走，但是逃到哪里去呢？我压根儿不能逃，得留在人世间，打扫现场，尽我应尽的责任。</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对于悲痛和酸楚，她从不多著一字，潺潺缓缓地道来，举重若轻。</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4434906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453038"/>
            <a:ext cx="8770682" cy="4716869"/>
          </a:xfrm>
          <a:prstGeom prst="rect">
            <a:avLst/>
          </a:prstGeom>
        </p:spPr>
        <p:txBody>
          <a:bodyPr>
            <a:spAutoFit/>
          </a:bodyPr>
          <a:lstStyle/>
          <a:p>
            <a:pPr algn="just">
              <a:lnSpc>
                <a:spcPct val="13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赠与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无偿地赠送，是一种不求回报的态度。杨绛面对生活的苦痛与酸楚，还生活以平和、淡然和隐忍的态度，在先后失去女儿和丈夫后，她敛起丧亲之痛，整理钱钟书的学术遗物，以几近九十岁的高龄翻译柏拉图的《斐多篇》，这些都是一种对生活、对学术的无偿赠与和不求回报的表现</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30000"/>
              </a:lnSpc>
              <a:spcAft>
                <a:spcPts val="0"/>
              </a:spcAft>
            </a:pPr>
            <a:r>
              <a:rPr lang="en-US" altLang="zh-CN" sz="2600" kern="100" dirty="0" smtClean="0">
                <a:solidFill>
                  <a:srgbClr val="E46C0A"/>
                </a:solidFill>
                <a:latin typeface="宋体"/>
                <a:ea typeface="华文细黑"/>
                <a:cs typeface="Times New Roman"/>
              </a:rPr>
              <a:t>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已经离开了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是指生命的消逝，意味着生命终究是要结束的。这里包含了杨绛对生命的理解，她一生无求、无悔付出，因此，当面对终将结束的生命时，她才能享受离开时的平静和祥和。</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195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1978" y="585079"/>
            <a:ext cx="8683844"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中国高级知识分子眼中的南怀瑾</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朱清时先生访谈</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王国平</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王国平：你第一次接触南老师的作品是什么时候</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20634" y="3519666"/>
            <a:ext cx="8872253" cy="1220591"/>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朱清时：我见到南老师是</a:t>
            </a:r>
            <a:r>
              <a:rPr lang="en-US" altLang="zh-CN" sz="2600" kern="100" dirty="0">
                <a:latin typeface="Times New Roman"/>
                <a:ea typeface="华文细黑"/>
                <a:cs typeface="Courier New"/>
              </a:rPr>
              <a:t>2004</a:t>
            </a:r>
            <a:r>
              <a:rPr lang="zh-CN" altLang="zh-CN" sz="2600" kern="100" dirty="0" smtClean="0">
                <a:latin typeface="Times New Roman"/>
                <a:ea typeface="华文细黑"/>
                <a:cs typeface="Times New Roman"/>
              </a:rPr>
              <a:t>年</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第一次</a:t>
            </a:r>
            <a:r>
              <a:rPr lang="zh-CN" altLang="zh-CN" sz="2600" kern="100" dirty="0">
                <a:latin typeface="Times New Roman"/>
                <a:ea typeface="华文细黑"/>
                <a:cs typeface="Times New Roman"/>
              </a:rPr>
              <a:t>。我以前也没有接触过他的</a:t>
            </a:r>
            <a:r>
              <a:rPr lang="zh-CN" altLang="zh-CN" sz="2600" kern="100" dirty="0" smtClean="0">
                <a:latin typeface="Times New Roman"/>
                <a:ea typeface="华文细黑"/>
                <a:cs typeface="Times New Roman"/>
              </a:rPr>
              <a:t>作品</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一直在搞理工科</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我当中科大校长时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39036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3824002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323251" y="559718"/>
            <a:ext cx="8512738" cy="4216732"/>
          </a:xfrm>
          <a:prstGeom prst="rect">
            <a:avLst/>
          </a:prstGeom>
        </p:spPr>
        <p:txBody>
          <a:bodyPr>
            <a:spAutoFit/>
          </a:bodyPr>
          <a:lstStyle/>
          <a:p>
            <a:pPr algn="dist">
              <a:lnSpc>
                <a:spcPct val="150000"/>
              </a:lnSpc>
            </a:pPr>
            <a:r>
              <a:rPr lang="zh-CN" altLang="zh-CN" sz="2600" kern="100" dirty="0">
                <a:latin typeface="Times New Roman"/>
                <a:ea typeface="华文细黑"/>
                <a:cs typeface="Times New Roman"/>
              </a:rPr>
              <a:t>内心就起了一种愿望，就是中国社会需要一种信仰来支撑。我看现在的学生和我们以前不一样，跟过去我们当学生的状态不一样，我们以前读书的时候，心中有一种信仰在支撑，所以学习跟自己的个人修养很容易被教育和提升。现在的学生很难了，主要是因为他们没有信仰支撑。那时，我对中国佛学有了一种内心的尊重，佛学不管怎么样，它教人行善，它教人畏惧因果，对社会是一件好事</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48215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0300034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39359"/>
            <a:ext cx="8683844" cy="4506811"/>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我自己是一个自然科学家，我也很想用现代自然科学发展的各种成果跟佛学当初预言的自然界的各种情况两者联系起来，作一个对比，所以我就去拜访南老师去了</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那个时候，南老师风采迷人，他这个人精力充沛，记忆力非常好，每次都是一讲就是两三个小时，说两个小时，实际上都延长到三个小时，而且有的时候是上午、下午、晚上接着讲，随口就背诵很多诗词歌赋和偈颂，这让很多年轻人吃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55254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7705905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555526"/>
            <a:ext cx="8770682" cy="1215910"/>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王国平：这十年来，你在南老师身边，给你最大的影响是什么呢？</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192803" y="1756564"/>
            <a:ext cx="8697435" cy="3093154"/>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朱清时：我这一生，发表过的研究论文有</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多篇以上，只有一篇文章现在影响最大，就是《物理学步入禅境》这篇文章，广为流传，影响很大。看到我在创办南方科技大学过程中的种种艰难险阻，南老师由开始的支持，逐渐变为反对，他希望我集中精力，写科普文章，可以更广泛</a:t>
            </a:r>
            <a:r>
              <a:rPr lang="zh-CN" altLang="zh-CN" sz="2600" kern="100" dirty="0" smtClean="0">
                <a:latin typeface="Times New Roman"/>
                <a:ea typeface="华文细黑"/>
                <a:cs typeface="Times New Roman"/>
              </a:rPr>
              <a:t>地</a:t>
            </a:r>
            <a:endParaRPr lang="zh-CN" altLang="zh-CN" sz="2600" kern="100" dirty="0">
              <a:effectLst/>
              <a:latin typeface="宋体"/>
              <a:cs typeface="Courier New"/>
            </a:endParaRPr>
          </a:p>
        </p:txBody>
      </p:sp>
    </p:spTree>
    <p:extLst>
      <p:ext uri="{BB962C8B-B14F-4D97-AF65-F5344CB8AC3E}">
        <p14:creationId xmlns:p14="http://schemas.microsoft.com/office/powerpoint/2010/main" val="1069467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029840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654531"/>
            <a:ext cx="8683844" cy="429348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影响社会，培养普罗大众的科学素养，在民间撒下科学研究的种子。我想等我把南科大的工作做完，我会做我这一生中的最后一个使命，写科普文章，把自然科学的最新成就，原汁原味地写清楚，凡是有文化的人都能看懂，又可以把佛学所讲的宇宙和人的事情作一些对比</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王国平：我想，您可能与季羡林、任继愈等有些交往，我想听听您对这些大师的看法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5806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2337503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2372" y="528451"/>
            <a:ext cx="8683844" cy="4506811"/>
          </a:xfrm>
          <a:prstGeom prst="rect">
            <a:avLst/>
          </a:prstGeom>
        </p:spPr>
        <p:txBody>
          <a:bodyPr>
            <a:spAutoFit/>
          </a:bodyPr>
          <a:lstStyle/>
          <a:p>
            <a:pPr indent="660400" algn="just">
              <a:lnSpc>
                <a:spcPct val="140000"/>
              </a:lnSpc>
              <a:spcAft>
                <a:spcPts val="0"/>
              </a:spcAft>
            </a:pPr>
            <a:r>
              <a:rPr lang="zh-CN" altLang="zh-CN" sz="2600" kern="100" dirty="0" smtClean="0">
                <a:latin typeface="Times New Roman"/>
                <a:ea typeface="华文细黑"/>
                <a:cs typeface="Times New Roman"/>
              </a:rPr>
              <a:t>朱清时：这么说吧，现在南老师对佛学和佛经的理解水平，国内找不到任何人可以与他相比，比如我以前跟他学过《成唯识论》，现在我正在读《瑜伽师地论》，这两部经书都是玄奘法师主持翻译或总结的，当时是用唐代语言，而且玄奘法师是用直译的，唐代的人看起来就很吃力，现代人就更吃力啦。可是南老师会给你讲得深入浅出。再比如，有很多佛经的语言都是唐代的语言。比如《楞严经》中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觉海性澄圆，圆澄觉元妙</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，其中两个字</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元妙</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44969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3439783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573780"/>
            <a:ext cx="8683844" cy="4173450"/>
          </a:xfrm>
          <a:prstGeom prst="rect">
            <a:avLst/>
          </a:prstGeom>
        </p:spPr>
        <p:txBody>
          <a:bodyPr>
            <a:spAutoFit/>
          </a:bodyPr>
          <a:lstStyle/>
          <a:p>
            <a:pPr algn="just">
              <a:lnSpc>
                <a:spcPct val="140000"/>
              </a:lnSpc>
              <a:spcAft>
                <a:spcPts val="0"/>
              </a:spcAft>
            </a:pPr>
            <a:r>
              <a:rPr lang="zh-CN" altLang="zh-CN" sz="2600" kern="100" dirty="0">
                <a:solidFill>
                  <a:prstClr val="black"/>
                </a:solidFill>
                <a:latin typeface="Times New Roman"/>
                <a:ea typeface="华文细黑"/>
                <a:cs typeface="Times New Roman"/>
              </a:rPr>
              <a:t>很多人看到这个元字，就以为是元初、元本，南老师一讲就懂了，当时为了避讳唐玄宗名字中的玄，而将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玄妙</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字改成</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元</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代替，一说玄妙，大家都知道了</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王国平：我一直很尊崇季羡林、任继愈他们，但是呢，我认为季羡林先生对国学研究不多，他主要方向是东方语言学，擅长的是吐火罗文、巴利文、梵文等，任继愈先生主要研究的是世界宗教史，反而不以传统文化见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8926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8456947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266339" y="590143"/>
            <a:ext cx="861132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朱清时：南老师就把这几个学问贯通起来了。当然，我们不说跟春秋战国时期的老子、庄子相比，但是至少五百年来没有过这种人。中国有很多天资跟他差不多，机会跟他差不多的人，但是心不静，因为太平时期都想当官，都想成就功名，所以呢，他可能是几百年来第一人。他对儒释道都有精深的理解，儒家的理解，他是高人一筹，但是还不是他最重要的，他对佛学和佛经的理解，现在</a:t>
            </a:r>
            <a:r>
              <a:rPr lang="zh-CN" altLang="zh-CN" sz="2600" kern="100" dirty="0" smtClean="0">
                <a:latin typeface="Times New Roman"/>
                <a:ea typeface="华文细黑"/>
                <a:cs typeface="Times New Roman"/>
              </a:rPr>
              <a:t>可能</a:t>
            </a:r>
            <a:endParaRPr lang="zh-CN" altLang="zh-CN" sz="2600" kern="100" dirty="0">
              <a:effectLst/>
              <a:latin typeface="宋体"/>
              <a:cs typeface="Courier New"/>
            </a:endParaRPr>
          </a:p>
        </p:txBody>
      </p:sp>
    </p:spTree>
    <p:extLst>
      <p:ext uri="{BB962C8B-B14F-4D97-AF65-F5344CB8AC3E}">
        <p14:creationId xmlns:p14="http://schemas.microsoft.com/office/powerpoint/2010/main" val="3504167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750051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763003"/>
            <a:ext cx="8683844" cy="3093154"/>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找不到第二人了。就在于佛经本身，很多是魏晋和唐代的语言，当时的人读来已经是晦涩难懂，何况现代人，这需要非常深的学问才能解释得非常准确。这十年我非常珍惜他讲佛经的机会，他不讲，别人都是望文生义，只有他讲了，别人才会服</a:t>
            </a:r>
            <a:r>
              <a:rPr lang="zh-CN" altLang="zh-CN" sz="2600" kern="100" dirty="0" smtClean="0">
                <a:solidFill>
                  <a:prstClr val="black"/>
                </a:solidFill>
                <a:latin typeface="Times New Roman"/>
                <a:ea typeface="华文细黑"/>
                <a:cs typeface="Times New Roman"/>
              </a:rPr>
              <a:t>。</a:t>
            </a:r>
            <a:r>
              <a:rPr lang="en-US" altLang="zh-CN" sz="2600" kern="100" dirty="0" smtClean="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有改动</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22555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88924619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57828" y="706235"/>
            <a:ext cx="8597865" cy="3693319"/>
          </a:xfrm>
          <a:prstGeom prst="rect">
            <a:avLst/>
          </a:prstGeom>
        </p:spPr>
        <p:txBody>
          <a:bodyPr>
            <a:spAutoFit/>
          </a:bodyPr>
          <a:lstStyle/>
          <a:p>
            <a:pPr indent="660400"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世间好物不坚牢，彩云易散琉璃脆。</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1997</a:t>
            </a:r>
            <a:r>
              <a:rPr lang="zh-CN" altLang="zh-CN" sz="2600" kern="100" dirty="0">
                <a:latin typeface="Times New Roman"/>
                <a:ea typeface="华文细黑"/>
                <a:cs typeface="Times New Roman"/>
              </a:rPr>
              <a:t>年，钱杨二老的独女钱瑗去世，一年后，缠绵病榻的钱钟书也走了，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我们仨失散了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。敛起丧亲之痛，当年已近九十高龄的杨绛开始翻译柏拉图的《斐多篇》。人们惊讶地发现，没多久，这位纤小瘦弱的老太太在忘我的文字中硬硬朗朗地站起来了！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72923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576208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73068" y="624051"/>
            <a:ext cx="8597865"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朱清时作为一名自然科学家，向南怀瑾拜师学佛的原因是什么</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本题考查筛选并整合文中的信息的能力。回答本题</a:t>
            </a:r>
            <a:r>
              <a:rPr lang="zh-CN" altLang="zh-CN" sz="2600" kern="100" dirty="0">
                <a:latin typeface="Times New Roman"/>
                <a:ea typeface="华文细黑"/>
                <a:cs typeface="Courier New"/>
              </a:rPr>
              <a:t>的有效阅读区间是访谈的第</a:t>
            </a:r>
            <a:r>
              <a:rPr lang="en-US" altLang="zh-CN" sz="2600" kern="100" dirty="0">
                <a:latin typeface="Times New Roman"/>
                <a:ea typeface="华文细黑"/>
                <a:cs typeface="Courier New"/>
              </a:rPr>
              <a:t>①</a:t>
            </a:r>
            <a:r>
              <a:rPr lang="zh-CN" altLang="zh-CN" sz="2600" kern="100" dirty="0">
                <a:latin typeface="Times New Roman"/>
                <a:ea typeface="华文细黑"/>
                <a:cs typeface="Courier New"/>
              </a:rPr>
              <a:t>部分，只要对该部分进行整合即可得出答案</a:t>
            </a:r>
            <a:r>
              <a:rPr lang="zh-CN" altLang="zh-CN" sz="2600" kern="100" dirty="0" smtClean="0">
                <a:latin typeface="Times New Roman"/>
                <a:ea typeface="华文细黑"/>
                <a:cs typeface="Courier New"/>
              </a:rPr>
              <a:t>。</a:t>
            </a:r>
            <a:endParaRPr lang="en-US" altLang="zh-CN" sz="2600" kern="100" dirty="0" smtClean="0">
              <a:latin typeface="Times New Roman"/>
              <a:ea typeface="华文细黑"/>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心中有一种信仰支撑，个人修养容易被教育和提升，当代学生缺乏信仰</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3746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8617880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674807"/>
            <a:ext cx="8683844" cy="1816075"/>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佛学是一门教人行善与畏惧因果，对社会有益的学问。</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他想用现代自然科学发展的各种成果与佛学当初预言的自然界的各种情况进行联系、对比。</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790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85079"/>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在第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问中记者让被访者评价另外两位大师，你怎么评价这样的提问</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本题考查探究文本中的某些问题、提出自己的见</a:t>
            </a:r>
            <a:r>
              <a:rPr lang="zh-CN" altLang="zh-CN" sz="2600" kern="100" dirty="0">
                <a:latin typeface="Times New Roman"/>
                <a:ea typeface="华文细黑"/>
                <a:cs typeface="Courier New"/>
              </a:rPr>
              <a:t>解的能力。这一问题的答案具有开放性的特点，如何评价访</a:t>
            </a:r>
            <a:r>
              <a:rPr lang="zh-CN" altLang="zh-CN" sz="2600" kern="100" dirty="0">
                <a:latin typeface="Times New Roman"/>
                <a:ea typeface="华文细黑"/>
                <a:cs typeface="Times New Roman"/>
              </a:rPr>
              <a:t>谈的提问方式，见仁见智，要答出自己的看法并阐明理由</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这种提问方式尖锐、新颖，这种提问能引导被访者用两位大师与南怀瑾作比较，能创造更多的新闻亮点</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418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2448811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90454"/>
            <a:ext cx="8770682" cy="1816908"/>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或：这种提问方式不得体，容易使主题分散，南怀瑾与这两位国学大师没有可比性，并且容易把被访者的话题导引偏离中心。</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81616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3179"/>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在记者让被访者评价季羡林、任继愈两位大师时，朱清时是如何回答的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要从朱清时回答的技巧性方面回答。朱清时没有正面回答记者的提问，而是指出国内无人可以与南老师对佛学和佛经的理解水平相比，这既与访谈的问题有关，又避开了对其他大师的评价，回答的巧妙性特点由此展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325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033378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773499"/>
            <a:ext cx="87706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被访者回答得很巧妙。他回答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现在南老师对佛学和佛经的理解水平，国内找不到任何人可以与他相比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，指出就佛学的范畴，无人能与他比较，既围绕访谈的主题谈南怀瑾的学问为人，又得体地避开了评价其他大师的敏感话题。</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24304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8297005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544478"/>
            <a:ext cx="8770682" cy="114589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朱清时谈到南怀瑾为人治学的风度，请从文中选取两点加以说明，并结合现实说说它有怎样的启发</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7" name="矩形 16"/>
          <p:cNvSpPr/>
          <p:nvPr/>
        </p:nvSpPr>
        <p:spPr>
          <a:xfrm>
            <a:off x="179595" y="1632265"/>
            <a:ext cx="8821322" cy="3391185"/>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本题考查从不同的角度和层面发掘文本所反映的人生价值和时代精神的能力。回答本题，首先要从文中概括出南怀瑾的为人治学的态度，由访谈的第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部分可以概括出南怀瑾有着很强的社会责任感，由访谈的第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部分可以概括出南怀瑾的淡泊名利与严谨执着；然后可以从访谈的各部分中找到依据对该态度进行分析说明；最后指出其现实意义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9527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141415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468278"/>
            <a:ext cx="8770682" cy="4716869"/>
          </a:xfrm>
          <a:prstGeom prst="rect">
            <a:avLst/>
          </a:prstGeom>
        </p:spPr>
        <p:txBody>
          <a:bodyPr>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南怀瑾有很强的社会责任感。他督促朱清时集中精力，写科普文章，更广泛地影响社会，培养普罗大众的科学素养。我们努力学习科学文化知识，为的就是能更好地回报社会，实践科学真理和思考探索精神。</a:t>
            </a:r>
            <a:endParaRPr lang="zh-CN" altLang="zh-CN" sz="1050" kern="100" dirty="0">
              <a:latin typeface="宋体"/>
              <a:cs typeface="Courier New"/>
            </a:endParaRPr>
          </a:p>
          <a:p>
            <a:pPr algn="just">
              <a:lnSpc>
                <a:spcPct val="13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南怀瑾治学严谨执着、有热情。经书很多是魏晋和唐代的语言，当时的人读来已经是晦涩难懂，何况现代人，这需要非常深的学问才能解释得非常准确。当代学者治学之风浮躁，我们呼喊这个时代缺乏大师，大师只能从治学的严谨与热情中形成。</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0431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6887321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1899" y="629483"/>
            <a:ext cx="8770682" cy="1816075"/>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南怀瑾淡泊名利，不追求功名，只专注学术。当代学者研究学问耐不住寂寞，耐不住名利色权的诱惑，这是这个时代缺乏大师的原因啊！</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2" y="81950"/>
            <a:ext cx="10648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9679" y="90236"/>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7456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9214542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71419" y="590143"/>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这十多年来，面对时间这位严酷的判官，杨绛仿佛大战风车的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堂吉诃德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，越战越骁勇：翻译、写作之外，她还一人揽下了整理钱钟书学术遗物的工作，那是几麻袋天书般的手稿与中外文笔记。</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杨绛的一生，为默存而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默存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，甘于牺牲自己的才学、时间、精力，成就钱钟书的治学和创作。对于痴气十足的钱钟书，她体贴关爱，揽下生活里的一切担子，台灯弄坏了</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09550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02987647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47906"/>
            <a:ext cx="8683844" cy="2266198"/>
          </a:xfrm>
          <a:prstGeom prst="rect">
            <a:avLst/>
          </a:prstGeom>
        </p:spPr>
        <p:txBody>
          <a:bodyPr>
            <a:spAutoFit/>
          </a:bodyPr>
          <a:lstStyle/>
          <a:p>
            <a:pPr algn="just">
              <a:lnSpc>
                <a:spcPct val="140000"/>
              </a:lnSpc>
              <a:spcAft>
                <a:spcPts val="0"/>
              </a:spcAft>
            </a:pP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不要紧</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；墨水打翻了，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不要紧</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，她的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不要紧</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伴随了钱钟书一生。钱钟书的母亲夸她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笔杆摇得，锅铲握得，在家什么粗活都干，真是上得厅堂，下得厨房，入水能游，出水能跳，钟书痴人痴福</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 name="矩形 2"/>
          <p:cNvSpPr/>
          <p:nvPr/>
        </p:nvSpPr>
        <p:spPr>
          <a:xfrm>
            <a:off x="189769" y="2795394"/>
            <a:ext cx="8733982" cy="1892826"/>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钱钟书对她也恋慕至极，将《写在人生边上》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赠予季康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。短篇小说集《人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鬼》出版后，在两人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仝存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同存</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的样书上，钱钟书又写下浪漫痴语：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赠予杨季康</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27167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7341557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99598" y="513211"/>
            <a:ext cx="8683844" cy="4506811"/>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绝无仅有的结合了各不相容的三者：妻子、情人、朋友。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对于从小嗣出的钱钟书而言，这份博大的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三位一体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的情感中或许还包含着一份母性关怀。有一次，杨绛要捐掉她为钱钟书织的一件毛衣，钱钟书抱住不放，说：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慈母手中线。</a:t>
            </a:r>
            <a:r>
              <a:rPr lang="en-US" altLang="zh-CN" sz="2600" kern="100" dirty="0" smtClean="0">
                <a:solidFill>
                  <a:prstClr val="black"/>
                </a:solidFill>
                <a:latin typeface="宋体"/>
                <a:ea typeface="华文细黑"/>
                <a:cs typeface="Times New Roman"/>
              </a:rPr>
              <a:t>”</a:t>
            </a:r>
            <a:endParaRPr lang="en-US" altLang="zh-CN" sz="2600" kern="100" dirty="0">
              <a:solidFill>
                <a:prstClr val="black"/>
              </a:solidFill>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两人相濡以沫</a:t>
            </a:r>
            <a:r>
              <a:rPr lang="en-US" altLang="zh-CN" sz="2600" kern="100" dirty="0">
                <a:latin typeface="Times New Roman"/>
                <a:ea typeface="华文细黑"/>
                <a:cs typeface="Courier New"/>
              </a:rPr>
              <a:t>63</a:t>
            </a:r>
            <a:r>
              <a:rPr lang="zh-CN" altLang="zh-CN" sz="2600" kern="100" dirty="0">
                <a:latin typeface="Times New Roman"/>
                <a:ea typeface="华文细黑"/>
                <a:cs typeface="Times New Roman"/>
              </a:rPr>
              <a:t>载，共同营造了最纯净的婚姻，钱钟书曾如是总结：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我见到她之前，从未想到要结婚；我娶了她几十年，从未后悔娶她；也未想过要娶别的女人。</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9097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4863899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7139" y="765879"/>
            <a:ext cx="8770682" cy="3693319"/>
          </a:xfrm>
          <a:prstGeom prst="rect">
            <a:avLst/>
          </a:prstGeom>
        </p:spPr>
        <p:txBody>
          <a:bodyPr>
            <a:spAutoFit/>
          </a:bodyPr>
          <a:lstStyle/>
          <a:p>
            <a:pPr indent="660400"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钟书病中，我只求比他多活一年。照顾人，男不如女。我尽力保养自己，争求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夫在先，妻在后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，错了次序就糟糕了。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钱钟书缠绵病榻的日子，全靠杨绛一人悉心照料。丁伟志回忆道：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钱先生当时不能进食，只能靠鼻饲，每个菜都是杨先生亲自给他做，菜都做成糊状，鱼要做成粥，一个小刺都不能有，都是杨先生一根一根剔掉的。</a:t>
            </a:r>
            <a:r>
              <a:rPr lang="en-US" altLang="zh-CN" sz="2600" kern="100" dirty="0" smtClean="0">
                <a:latin typeface="宋体"/>
                <a:ea typeface="华文细黑"/>
                <a:cs typeface="Times New Roman"/>
              </a:rPr>
              <a:t>”</a:t>
            </a: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2051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51019874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14838" y="593626"/>
            <a:ext cx="8683844" cy="3617401"/>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哎呀，后来不得了了！钱先生在北京医院，女儿钱瑗在西郊，杨先生这么大年纪两边跑。一家三口人，后来一下走两个，尤其是女儿的走毫无思想准备，我想她一定受不了，这个打击太大了啊！她居然非常坚强，一滴泪都不掉。</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今年</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23</a:t>
            </a:r>
            <a:r>
              <a:rPr lang="zh-CN" altLang="zh-CN" sz="2600" kern="100" dirty="0">
                <a:latin typeface="Times New Roman"/>
                <a:ea typeface="华文细黑"/>
                <a:cs typeface="Times New Roman"/>
              </a:rPr>
              <a:t>日，张佩芬突然接到杨绛一个电话。</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45887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0823402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48559" y="517426"/>
            <a:ext cx="8770682" cy="429348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因为她只懂英文和法文，不通德语，偶尔也会找我帮忙，她把字母念出来，我记下来查，查好后我给她回信，她收到后第二天马上就电话回我道谢。</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据张佩芬回忆，杨绛所寻德语共</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个字母，一口气读完，好似一个拗口的游戏，倘若加以分割，便是</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个独立的单词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给予，赠与了，已经离开了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节选自《南方人物周刊》</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年第</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期，有删改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2" y="81950"/>
            <a:ext cx="10648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9" name="TextBox 18">
            <a:hlinkClick r:id="rId3" action="ppaction://hlinksldjump"/>
          </p:cNvPr>
          <p:cNvSpPr txBox="1"/>
          <p:nvPr/>
        </p:nvSpPr>
        <p:spPr>
          <a:xfrm>
            <a:off x="1468062" y="8057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0" name="TextBox 19">
            <a:hlinkClick r:id="rId4" action="ppaction://hlinksldjump"/>
          </p:cNvPr>
          <p:cNvSpPr txBox="1"/>
          <p:nvPr/>
        </p:nvSpPr>
        <p:spPr>
          <a:xfrm>
            <a:off x="2545932" y="86822"/>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1" name="TextBox 20">
            <a:hlinkClick r:id="rId5" action="ppaction://hlinksldjump"/>
          </p:cNvPr>
          <p:cNvSpPr txBox="1"/>
          <p:nvPr/>
        </p:nvSpPr>
        <p:spPr>
          <a:xfrm>
            <a:off x="3633890" y="81950"/>
            <a:ext cx="10738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2" name="TextBox 21">
            <a:hlinkClick r:id="rId6" action="ppaction://hlinksldjump"/>
          </p:cNvPr>
          <p:cNvSpPr txBox="1"/>
          <p:nvPr/>
        </p:nvSpPr>
        <p:spPr>
          <a:xfrm>
            <a:off x="4716475" y="7707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3" name="TextBox 22">
            <a:hlinkClick r:id="rId7" action="ppaction://hlinksldjump"/>
          </p:cNvPr>
          <p:cNvSpPr txBox="1"/>
          <p:nvPr/>
        </p:nvSpPr>
        <p:spPr>
          <a:xfrm>
            <a:off x="5802129" y="84004"/>
            <a:ext cx="106322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4" name="TextBox 23">
            <a:hlinkClick r:id="rId8" action="ppaction://hlinksldjump"/>
          </p:cNvPr>
          <p:cNvSpPr txBox="1"/>
          <p:nvPr/>
        </p:nvSpPr>
        <p:spPr>
          <a:xfrm>
            <a:off x="6877094" y="9093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9679" y="90236"/>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57065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3819</TotalTime>
  <Words>2774</Words>
  <Application>Microsoft Office PowerPoint</Application>
  <PresentationFormat>全屏显示(16:9)</PresentationFormat>
  <Paragraphs>386</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438</cp:revision>
  <dcterms:created xsi:type="dcterms:W3CDTF">2014-12-15T01:46:29Z</dcterms:created>
  <dcterms:modified xsi:type="dcterms:W3CDTF">2015-04-15T06:20:39Z</dcterms:modified>
</cp:coreProperties>
</file>