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716" r:id="rId3"/>
    <p:sldId id="724" r:id="rId4"/>
    <p:sldId id="725" r:id="rId5"/>
    <p:sldId id="726" r:id="rId6"/>
    <p:sldId id="727" r:id="rId7"/>
    <p:sldId id="728" r:id="rId8"/>
    <p:sldId id="729" r:id="rId9"/>
    <p:sldId id="730" r:id="rId10"/>
    <p:sldId id="731" r:id="rId11"/>
    <p:sldId id="732" r:id="rId12"/>
    <p:sldId id="733" r:id="rId13"/>
    <p:sldId id="734" r:id="rId14"/>
    <p:sldId id="717" r:id="rId15"/>
    <p:sldId id="735" r:id="rId16"/>
    <p:sldId id="718" r:id="rId17"/>
    <p:sldId id="736" r:id="rId18"/>
    <p:sldId id="737" r:id="rId19"/>
    <p:sldId id="719" r:id="rId20"/>
    <p:sldId id="738" r:id="rId21"/>
    <p:sldId id="720" r:id="rId22"/>
    <p:sldId id="739" r:id="rId23"/>
    <p:sldId id="740" r:id="rId24"/>
    <p:sldId id="741" r:id="rId25"/>
    <p:sldId id="742" r:id="rId26"/>
    <p:sldId id="743" r:id="rId27"/>
    <p:sldId id="745" r:id="rId28"/>
    <p:sldId id="746" r:id="rId29"/>
    <p:sldId id="747" r:id="rId30"/>
    <p:sldId id="748" r:id="rId31"/>
    <p:sldId id="749" r:id="rId32"/>
    <p:sldId id="750" r:id="rId33"/>
    <p:sldId id="751" r:id="rId34"/>
    <p:sldId id="721" r:id="rId35"/>
    <p:sldId id="752" r:id="rId36"/>
    <p:sldId id="722" r:id="rId37"/>
    <p:sldId id="753" r:id="rId38"/>
    <p:sldId id="754" r:id="rId39"/>
    <p:sldId id="723" r:id="rId40"/>
    <p:sldId id="755" r:id="rId41"/>
    <p:sldId id="756" r:id="rId42"/>
    <p:sldId id="381"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4.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52" y="2231047"/>
            <a:ext cx="5740674" cy="1246495"/>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考点综合提升练</a:t>
            </a:r>
            <a:r>
              <a:rPr lang="en-US" altLang="zh-CN" sz="5000" b="1" dirty="0" smtClean="0">
                <a:solidFill>
                  <a:srgbClr val="FF1111"/>
                </a:solidFill>
                <a:latin typeface="Times New Roman" pitchFamily="18" charset="0"/>
                <a:ea typeface="微软雅黑" pitchFamily="34" charset="-122"/>
                <a:cs typeface="Times New Roman" pitchFamily="18" charset="0"/>
              </a:rPr>
              <a:t>(</a:t>
            </a:r>
            <a:r>
              <a:rPr lang="zh-CN" altLang="en-US" sz="5000" b="1" dirty="0" smtClean="0">
                <a:solidFill>
                  <a:srgbClr val="FF1111"/>
                </a:solidFill>
                <a:latin typeface="Times New Roman" pitchFamily="18" charset="0"/>
                <a:ea typeface="微软雅黑" pitchFamily="34" charset="-122"/>
                <a:cs typeface="Times New Roman" pitchFamily="18" charset="0"/>
              </a:rPr>
              <a:t>二</a:t>
            </a:r>
            <a:r>
              <a:rPr lang="en-US" altLang="zh-CN" sz="5000" b="1" dirty="0" smtClean="0">
                <a:solidFill>
                  <a:srgbClr val="FF1111"/>
                </a:solidFill>
                <a:latin typeface="Times New Roman" pitchFamily="18" charset="0"/>
                <a:ea typeface="微软雅黑" pitchFamily="34" charset="-122"/>
                <a:cs typeface="Times New Roman" pitchFamily="18" charset="0"/>
              </a:rPr>
              <a:t>)</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696450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57828" y="972334"/>
            <a:ext cx="8597865" cy="2492990"/>
          </a:xfrm>
          <a:prstGeom prst="rect">
            <a:avLst/>
          </a:prstGeom>
        </p:spPr>
        <p:txBody>
          <a:bodyPr>
            <a:spAutoFit/>
          </a:bodyPr>
          <a:lstStyle/>
          <a:p>
            <a:pPr indent="660400" algn="just">
              <a:lnSpc>
                <a:spcPct val="150000"/>
              </a:lnSpc>
              <a:spcAft>
                <a:spcPts val="0"/>
              </a:spcAft>
            </a:pP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日，冼鼎昌在家中逝世，终年</a:t>
            </a:r>
            <a:r>
              <a:rPr lang="en-US" altLang="zh-CN" sz="2600" kern="100" dirty="0">
                <a:latin typeface="Times New Roman"/>
                <a:ea typeface="华文细黑"/>
                <a:cs typeface="Courier New"/>
              </a:rPr>
              <a:t>79</a:t>
            </a:r>
            <a:r>
              <a:rPr lang="zh-CN" altLang="zh-CN" sz="2600" kern="100" dirty="0">
                <a:latin typeface="Times New Roman"/>
                <a:ea typeface="华文细黑"/>
                <a:cs typeface="Times New Roman"/>
              </a:rPr>
              <a:t>岁。几年前，他就和一位亲友谈论过这一天，并嘱托：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到时候不用来送我，多留下些美好的印象。</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选自</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日《中国青年报》，有改动</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3206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4811684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3266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下列对文章内容的分析和概括，最恰当的两项是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A.2014</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日，中国同步辐射应用的创始人，著名</a:t>
            </a:r>
            <a:r>
              <a:rPr lang="zh-CN" altLang="zh-CN" sz="2600" kern="100" dirty="0" smtClean="0">
                <a:latin typeface="Times New Roman"/>
                <a:ea typeface="华文细黑"/>
                <a:cs typeface="Times New Roman"/>
              </a:rPr>
              <a:t>物理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a:t>
            </a:r>
            <a:r>
              <a:rPr lang="zh-CN" altLang="zh-CN" sz="2600" kern="100" dirty="0">
                <a:latin typeface="Times New Roman"/>
                <a:ea typeface="华文细黑"/>
                <a:cs typeface="Times New Roman"/>
              </a:rPr>
              <a:t>家、音乐家冼鼎昌在家中逝世，引起党和国家最高</a:t>
            </a:r>
            <a:r>
              <a:rPr lang="zh-CN" altLang="zh-CN" sz="2600" kern="100" dirty="0" smtClean="0">
                <a:latin typeface="Times New Roman"/>
                <a:ea typeface="华文细黑"/>
                <a:cs typeface="Times New Roman"/>
              </a:rPr>
              <a:t>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导</a:t>
            </a:r>
            <a:r>
              <a:rPr lang="zh-CN" altLang="zh-CN" sz="2600" kern="100" dirty="0">
                <a:latin typeface="Times New Roman"/>
                <a:ea typeface="华文细黑"/>
                <a:cs typeface="Times New Roman"/>
              </a:rPr>
              <a:t>人的沉痛哀悼，</a:t>
            </a:r>
            <a:r>
              <a:rPr lang="en-US" altLang="zh-CN" sz="2600" kern="100" dirty="0">
                <a:latin typeface="Times New Roman"/>
                <a:ea typeface="华文细黑"/>
                <a:cs typeface="Courier New"/>
              </a:rPr>
              <a:t>500</a:t>
            </a:r>
            <a:r>
              <a:rPr lang="zh-CN" altLang="zh-CN" sz="2600" kern="100" dirty="0">
                <a:latin typeface="Times New Roman"/>
                <a:ea typeface="华文细黑"/>
                <a:cs typeface="Times New Roman"/>
              </a:rPr>
              <a:t>多人佩戴白花，为他送行。</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冼鼎昌曾为广东诗人梁宗岱写传记，其中有一句话</a:t>
            </a:r>
            <a:r>
              <a:rPr lang="zh-CN" altLang="zh-CN" sz="2600" kern="100" dirty="0" smtClean="0">
                <a:latin typeface="Times New Roman"/>
                <a:ea typeface="华文细黑"/>
                <a:cs typeface="Times New Roman"/>
              </a:rPr>
              <a:t>涉及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粤剧的曲目，为这一句，他查网络，查图书，打电话</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托</a:t>
            </a:r>
            <a:r>
              <a:rPr lang="zh-CN" altLang="zh-CN" sz="2600" kern="100" dirty="0">
                <a:latin typeface="Times New Roman"/>
                <a:ea typeface="华文细黑"/>
                <a:cs typeface="Times New Roman"/>
              </a:rPr>
              <a:t>人向专家请教，充分体现出一位科学家特有的严谨。</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407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61349192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3266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C.20</a:t>
            </a:r>
            <a:r>
              <a:rPr lang="zh-CN" altLang="zh-CN" sz="2600" kern="100" dirty="0">
                <a:latin typeface="Times New Roman"/>
                <a:ea typeface="华文细黑"/>
                <a:cs typeface="Times New Roman"/>
              </a:rPr>
              <a:t>多岁的连硕士都不是的冼鼎昌，来到号称</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物理学界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朝拜圣地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的哥本哈根理论物理研究所，凭借一篇</a:t>
            </a:r>
            <a:r>
              <a:rPr lang="zh-CN" altLang="zh-CN" sz="2600" kern="100" dirty="0" smtClean="0">
                <a:latin typeface="Times New Roman"/>
                <a:ea typeface="华文细黑"/>
                <a:cs typeface="Times New Roman"/>
              </a:rPr>
              <a:t>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a:t>
            </a:r>
            <a:r>
              <a:rPr lang="zh-CN" altLang="zh-CN" sz="2600" kern="100" dirty="0">
                <a:latin typeface="Times New Roman"/>
                <a:ea typeface="华文细黑"/>
                <a:cs typeface="Times New Roman"/>
              </a:rPr>
              <a:t>，获得了玻尔的博士后。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人到半百的冼鼎昌不听朋友劝阻，居然同意接受</a:t>
            </a:r>
            <a:r>
              <a:rPr lang="zh-CN" altLang="zh-CN" sz="2600" kern="100" dirty="0" smtClean="0">
                <a:latin typeface="Times New Roman"/>
                <a:ea typeface="华文细黑"/>
                <a:cs typeface="Times New Roman"/>
              </a:rPr>
              <a:t>关系到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工程</a:t>
            </a:r>
            <a:r>
              <a:rPr lang="zh-CN" altLang="zh-CN" sz="2600" kern="100" dirty="0">
                <a:latin typeface="Times New Roman"/>
                <a:ea typeface="华文细黑"/>
                <a:cs typeface="Times New Roman"/>
              </a:rPr>
              <a:t>、物理、光学、晶体学、材料学等学科的</a:t>
            </a:r>
            <a:r>
              <a:rPr lang="zh-CN" altLang="zh-CN" sz="2600" kern="100" dirty="0" smtClean="0">
                <a:latin typeface="Times New Roman"/>
                <a:ea typeface="华文细黑"/>
                <a:cs typeface="Times New Roman"/>
              </a:rPr>
              <a:t>同步辐射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光源</a:t>
            </a:r>
            <a:r>
              <a:rPr lang="zh-CN" altLang="zh-CN" sz="2600" kern="100" dirty="0">
                <a:latin typeface="Times New Roman"/>
                <a:ea typeface="华文细黑"/>
                <a:cs typeface="Times New Roman"/>
              </a:rPr>
              <a:t>及应用项目，体现出一位科学家敢于挑战、勇于</a:t>
            </a:r>
            <a:r>
              <a:rPr lang="zh-CN" altLang="zh-CN" sz="2600" kern="100" dirty="0" smtClean="0">
                <a:latin typeface="Times New Roman"/>
                <a:ea typeface="华文细黑"/>
                <a:cs typeface="Times New Roman"/>
              </a:rPr>
              <a:t>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新</a:t>
            </a:r>
            <a:r>
              <a:rPr lang="zh-CN" altLang="zh-CN" sz="2600" kern="100" dirty="0">
                <a:latin typeface="Times New Roman"/>
                <a:ea typeface="华文细黑"/>
                <a:cs typeface="Times New Roman"/>
              </a:rPr>
              <a:t>的品格。</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63682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5883730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4279" y="532666"/>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E.1984</a:t>
            </a:r>
            <a:r>
              <a:rPr lang="zh-CN" altLang="zh-CN" sz="2600" kern="100" dirty="0">
                <a:latin typeface="Times New Roman"/>
                <a:ea typeface="华文细黑"/>
                <a:cs typeface="Times New Roman"/>
              </a:rPr>
              <a:t>年，同步辐射光源还是一只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丑小鸭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，被认为是</a:t>
            </a:r>
            <a:r>
              <a:rPr lang="zh-CN" altLang="zh-CN" sz="2600" kern="100" dirty="0" smtClean="0">
                <a:latin typeface="Times New Roman"/>
                <a:ea typeface="华文细黑"/>
                <a:cs typeface="Times New Roman"/>
              </a:rPr>
              <a:t>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碍</a:t>
            </a:r>
            <a:r>
              <a:rPr lang="zh-CN" altLang="zh-CN" sz="2600" kern="100" dirty="0">
                <a:latin typeface="Times New Roman"/>
                <a:ea typeface="华文细黑"/>
                <a:cs typeface="Times New Roman"/>
              </a:rPr>
              <a:t>建造高能电子加速器的祸害；</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年后，它的种种优点</a:t>
            </a:r>
            <a:r>
              <a:rPr lang="zh-CN" altLang="zh-CN" sz="2600" kern="100" dirty="0" smtClean="0">
                <a:latin typeface="Times New Roman"/>
                <a:ea typeface="华文细黑"/>
                <a:cs typeface="Times New Roman"/>
              </a:rPr>
              <a:t>被</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人们</a:t>
            </a:r>
            <a:r>
              <a:rPr lang="zh-CN" altLang="zh-CN" sz="2600" kern="100" dirty="0">
                <a:latin typeface="Times New Roman"/>
                <a:ea typeface="华文细黑"/>
                <a:cs typeface="Times New Roman"/>
              </a:rPr>
              <a:t>充分认识，身价陡增。冼鼎昌的商业眼光真是了得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项冼鼎昌并不是音乐家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项玻尔只是说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可以读我的博士后了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E</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商业眼光真是了得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说法不恰当。</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BD</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90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blinds(horizontal)">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blinds(horizontal)">
                                      <p:cBhvr>
                                        <p:cTn id="12" dur="500"/>
                                        <p:tgtEl>
                                          <p:spTgt spid="2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xEl>
                                              <p:pRg st="5" end="5"/>
                                            </p:txEl>
                                          </p:spTgt>
                                        </p:tgtEl>
                                        <p:attrNameLst>
                                          <p:attrName>style.visibility</p:attrName>
                                        </p:attrNameLst>
                                      </p:cBhvr>
                                      <p:to>
                                        <p:strVal val="visible"/>
                                      </p:to>
                                    </p:set>
                                    <p:animEffect transition="in" filter="blinds(horizontal)">
                                      <p:cBhvr>
                                        <p:cTn id="17" dur="500"/>
                                        <p:tgtEl>
                                          <p:spTgt spid="2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xEl>
                                              <p:pRg st="6" end="6"/>
                                            </p:txEl>
                                          </p:spTgt>
                                        </p:tgtEl>
                                        <p:attrNameLst>
                                          <p:attrName>style.visibility</p:attrName>
                                        </p:attrNameLst>
                                      </p:cBhvr>
                                      <p:to>
                                        <p:strVal val="visible"/>
                                      </p:to>
                                    </p:set>
                                    <p:animEffect transition="in" filter="blinds(horizontal)">
                                      <p:cBhvr>
                                        <p:cTn id="22" dur="500"/>
                                        <p:tgtEl>
                                          <p:spTgt spid="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音乐艺术在冼鼎昌的人生中起到了哪些作用？请结合原文加以概述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冼鼎昌和老玻尔、小玻尔的夫人因音乐结缘，成了很好的朋友</a:t>
            </a:r>
            <a:r>
              <a:rPr lang="zh-CN" altLang="zh-CN" sz="2600" dirty="0" smtClean="0">
                <a:solidFill>
                  <a:srgbClr val="E46C0A"/>
                </a:solidFill>
                <a:latin typeface="Times New Roman"/>
                <a:ea typeface="华文细黑"/>
                <a:cs typeface="Times New Roman"/>
              </a:rPr>
              <a:t>。</a:t>
            </a:r>
            <a:endParaRPr lang="en-US" altLang="zh-CN" sz="2600" dirty="0" smtClean="0">
              <a:solidFill>
                <a:srgbClr val="E46C0A"/>
              </a:solidFill>
              <a:latin typeface="Times New Roman"/>
              <a:ea typeface="华文细黑"/>
              <a:cs typeface="Times New Roman"/>
            </a:endParaRPr>
          </a:p>
          <a:p>
            <a:pPr algn="just">
              <a:lnSpc>
                <a:spcPct val="150000"/>
              </a:lnSpc>
              <a:spcAft>
                <a:spcPts val="0"/>
              </a:spcAft>
            </a:pPr>
            <a:r>
              <a:rPr lang="en-US" altLang="zh-CN" sz="2600" dirty="0" smtClean="0">
                <a:solidFill>
                  <a:srgbClr val="E46C0A"/>
                </a:solidFill>
                <a:latin typeface="宋体"/>
                <a:ea typeface="华文细黑"/>
                <a:cs typeface="Times New Roman"/>
              </a:rPr>
              <a:t>②</a:t>
            </a:r>
            <a:r>
              <a:rPr lang="zh-CN" altLang="zh-CN" sz="2600" dirty="0">
                <a:solidFill>
                  <a:srgbClr val="E46C0A"/>
                </a:solidFill>
                <a:latin typeface="Times New Roman"/>
                <a:ea typeface="华文细黑"/>
                <a:cs typeface="Times New Roman"/>
              </a:rPr>
              <a:t>物理所带来的烦恼和困惑，冼鼎昌靠音乐来消解。</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你凡是看到他阴沉着脸进家门，他必定会打开音响，静坐在沙发上，或者弹上一阵钢琴。</a:t>
            </a:r>
            <a:r>
              <a:rPr lang="en-US" altLang="zh-CN" sz="2600" dirty="0">
                <a:solidFill>
                  <a:srgbClr val="E46C0A"/>
                </a:solidFill>
                <a:latin typeface="宋体"/>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973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904002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3616567"/>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在冼鼎昌看来，艺术和科学有着太多的共同之处。他和一位物理学家一起收集、编辑了一本《粒子诗抄》，用诗化的语言表达物理科学</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晚年冼鼎昌，夫人先他而去之后，独居在一栋空旷的房子里，每天一个人磨咖啡，煮牛奶，切面包，写文章，弹钢琴，音乐给他带来慰藉。</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517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结合全文，谈谈冼鼎昌是个具有哪些特点的人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33007" y="1226458"/>
            <a:ext cx="8647507" cy="30210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是个聪明过人、见解独到的人。诺贝尔物理学奖得主萨拉姆教授评论说：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这是很聪明的人提出的理论。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看了</a:t>
            </a:r>
            <a:r>
              <a:rPr lang="en-US" altLang="zh-CN" sz="2600" kern="100" dirty="0">
                <a:solidFill>
                  <a:srgbClr val="E46C0A"/>
                </a:solidFill>
                <a:latin typeface="Times New Roman"/>
                <a:ea typeface="华文细黑"/>
                <a:cs typeface="Courier New"/>
              </a:rPr>
              <a:t>20</a:t>
            </a:r>
            <a:r>
              <a:rPr lang="zh-CN" altLang="zh-CN" sz="2600" kern="100" dirty="0">
                <a:solidFill>
                  <a:srgbClr val="E46C0A"/>
                </a:solidFill>
                <a:latin typeface="Times New Roman"/>
                <a:ea typeface="华文细黑"/>
                <a:cs typeface="Times New Roman"/>
              </a:rPr>
              <a:t>多岁的连硕士都不是的冼鼎昌写的一篇论文，诺贝尔物理学奖获奖者尼尔斯</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玻尔教授便兴奋地告知冼鼎昌：你可以读我的博士后了</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63481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516867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142806" y="573433"/>
            <a:ext cx="8858389" cy="4293483"/>
          </a:xfrm>
          <a:prstGeom prst="rect">
            <a:avLst/>
          </a:prstGeom>
        </p:spPr>
        <p:txBody>
          <a:bodyPr>
            <a:spAutoFit/>
          </a:bodyPr>
          <a:lstStyle/>
          <a:p>
            <a:pPr lvl="0" algn="just">
              <a:lnSpc>
                <a:spcPct val="150000"/>
              </a:lnSpc>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是个敢于挑战、眼光独到的科学家。人到半百的冼鼎昌不听朋友劝阻，居然同意接受关系到工程、物理、光学、晶体学、材料学等学科的同步辐射光源及应用项目。同步辐射光源在中国由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丑小鸭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变成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白天鹅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时，冼鼎昌已闷头干了</a:t>
            </a:r>
            <a:r>
              <a:rPr lang="en-US" altLang="zh-CN" sz="2600" kern="100" dirty="0">
                <a:solidFill>
                  <a:srgbClr val="E46C0A"/>
                </a:solidFill>
                <a:latin typeface="Times New Roman"/>
                <a:ea typeface="华文细黑"/>
                <a:cs typeface="Courier New"/>
              </a:rPr>
              <a:t>8</a:t>
            </a:r>
            <a:r>
              <a:rPr lang="zh-CN" altLang="zh-CN" sz="2600" kern="100" dirty="0">
                <a:solidFill>
                  <a:srgbClr val="E46C0A"/>
                </a:solidFill>
                <a:latin typeface="Times New Roman"/>
                <a:ea typeface="华文细黑"/>
                <a:cs typeface="Times New Roman"/>
              </a:rPr>
              <a:t>年</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lvl="0" algn="dist">
              <a:lnSpc>
                <a:spcPct val="150000"/>
              </a:lnSpc>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是个严谨认真、喜爱艺术的科学家。冼鼎昌曾为广东诗人梁宗岱写传记，他为了一句话中的粤剧曲目，查网络</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1516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838770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4" name="矩形 13"/>
          <p:cNvSpPr/>
          <p:nvPr/>
        </p:nvSpPr>
        <p:spPr>
          <a:xfrm>
            <a:off x="179796" y="763930"/>
            <a:ext cx="8784409" cy="3021083"/>
          </a:xfrm>
          <a:prstGeom prst="rect">
            <a:avLst/>
          </a:prstGeom>
        </p:spPr>
        <p:txBody>
          <a:bodyPr>
            <a:spAutoFit/>
          </a:bodyPr>
          <a:lstStyle/>
          <a:p>
            <a:pPr lvl="0" algn="just">
              <a:lnSpc>
                <a:spcPct val="150000"/>
              </a:lnSpc>
            </a:pPr>
            <a:r>
              <a:rPr lang="zh-CN" altLang="zh-CN" sz="2600" kern="100" dirty="0">
                <a:solidFill>
                  <a:srgbClr val="E46C0A"/>
                </a:solidFill>
                <a:latin typeface="Times New Roman"/>
                <a:ea typeface="华文细黑"/>
                <a:cs typeface="Times New Roman"/>
              </a:rPr>
              <a:t>查图书，打电话，向专家请教，充分体现了一位科学家特有的严谨。收集、编辑《粒子诗抄》等</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lvl="0" algn="just">
              <a:lnSpc>
                <a:spcPct val="150000"/>
              </a:lnSpc>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是个时刻学习、关心民众的人。用讲课来强迫自己学习。关注中国的基础教育，特别是农民工子弟的教育问题。愿意去当个小学校长</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2315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本来应该成为音乐家的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冼鼎昌成为了当代著名的物理学家，其实任何一个人，要有所成就，必定有多方面的原因，请你结合冼鼎昌的人生历程及自己的感受，谈谈一个人怎样才能让自己的人生有所成就</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一个人要有所成就，离不开优秀导师的指导。冼鼎昌最早师从著名理论物理学家朱洪元，诺贝尔物理学奖得主萨拉姆教授评论说：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这是很聪明的人提出的理论。</a:t>
            </a:r>
            <a:r>
              <a:rPr lang="en-US" altLang="zh-CN" sz="2600" dirty="0" smtClean="0">
                <a:solidFill>
                  <a:srgbClr val="E46C0A"/>
                </a:solidFill>
                <a:latin typeface="宋体"/>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064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8580364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02186"/>
            <a:ext cx="8683844" cy="4506811"/>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行走在音符和粒子间</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宣金学</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冼鼎昌的世界里，充满了两种元素：粒子和音符。</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粒子世界的冼鼎昌，是中国同步辐射应用的创始人，领导建成我国第一个同步辐射实验室。他的逝世，引起党和国家最高领导人的沉痛哀悼，</a:t>
            </a:r>
            <a:r>
              <a:rPr lang="en-US" altLang="zh-CN" sz="2600" kern="100" dirty="0">
                <a:latin typeface="Times New Roman"/>
                <a:ea typeface="华文细黑"/>
                <a:cs typeface="Courier New"/>
              </a:rPr>
              <a:t>500</a:t>
            </a:r>
            <a:r>
              <a:rPr lang="zh-CN" altLang="zh-CN" sz="2600" kern="100" dirty="0">
                <a:latin typeface="Times New Roman"/>
                <a:ea typeface="华文细黑"/>
                <a:cs typeface="Times New Roman"/>
              </a:rPr>
              <a:t>多人佩戴白花，在低缓的乐曲中，为他送行。</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4434906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822647"/>
            <a:ext cx="8770682" cy="3693319"/>
          </a:xfrm>
          <a:prstGeom prst="rect">
            <a:avLst/>
          </a:prstGeom>
        </p:spPr>
        <p:txBody>
          <a:bodyPr>
            <a:spAutoFit/>
          </a:bodyPr>
          <a:lstStyle/>
          <a:p>
            <a:pPr algn="just">
              <a:lnSpc>
                <a:spcPct val="150000"/>
              </a:lnSpc>
              <a:spcAft>
                <a:spcPts val="0"/>
              </a:spcAft>
            </a:pPr>
            <a:r>
              <a:rPr lang="zh-CN" altLang="zh-CN" sz="2600" dirty="0" smtClean="0">
                <a:solidFill>
                  <a:srgbClr val="E46C0A"/>
                </a:solidFill>
                <a:latin typeface="Times New Roman"/>
                <a:ea typeface="华文细黑"/>
                <a:cs typeface="Times New Roman"/>
              </a:rPr>
              <a:t>诺贝尔物理学奖获奖者尼尔斯</a:t>
            </a:r>
            <a:r>
              <a:rPr lang="en-US" altLang="zh-CN" sz="2600" dirty="0" smtClean="0">
                <a:solidFill>
                  <a:srgbClr val="E46C0A"/>
                </a:solidFill>
                <a:latin typeface="Times New Roman"/>
                <a:ea typeface="华文细黑"/>
              </a:rPr>
              <a:t>·</a:t>
            </a:r>
            <a:r>
              <a:rPr lang="zh-CN" altLang="zh-CN" sz="2600" dirty="0" smtClean="0">
                <a:solidFill>
                  <a:srgbClr val="E46C0A"/>
                </a:solidFill>
                <a:latin typeface="Times New Roman"/>
                <a:ea typeface="华文细黑"/>
                <a:cs typeface="Times New Roman"/>
              </a:rPr>
              <a:t>玻尔看了他的一篇论文后，兴奋地告知他：你可以读我的博士后了！</a:t>
            </a:r>
            <a:endParaRPr lang="en-US" altLang="zh-CN" sz="26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要有勇于挑战、敢于创新的精神品格。人到半百的冼鼎昌接受同步辐射光源及应用项目</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要有严谨刻苦的治学态度</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拥有广泛的兴趣爱好</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195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85079"/>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王国维：最是人间留不住</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徐　虹</a:t>
            </a:r>
            <a:endParaRPr lang="zh-CN" altLang="zh-CN" sz="1050" kern="100" dirty="0">
              <a:latin typeface="宋体"/>
              <a:cs typeface="Courier New"/>
            </a:endParaRPr>
          </a:p>
          <a:p>
            <a:pPr indent="660400" algn="di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静安先生有词云：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最是人间留不住，朱颜辞镜花辞树。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最是人间留不住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，仿佛预示了</a:t>
            </a:r>
            <a:r>
              <a:rPr lang="en-US" altLang="zh-CN" sz="2600" kern="100" dirty="0">
                <a:latin typeface="Times New Roman"/>
                <a:ea typeface="华文细黑"/>
                <a:cs typeface="Courier New"/>
              </a:rPr>
              <a:t>1927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日的他，在颐和园投湖的终结一幕。但见那日，如同中国北方六月的任何一个浮热天气，风动荷影，水弄柳枝</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39036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382400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06378"/>
            <a:ext cx="8683844" cy="4506811"/>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时值正午，远处铃声轻响，一辆洋车停下，步下纤瘦学者。其人湖色长衫，脑后留辫，眼睛深陷，架副深度眼镜。他给了车钱，转身，不发一言，默默购了门票。但见长袖底下伸出的手指，纤长而枯瘦。是年军阀张作霖率兵进关，占领河北、山东等地，以武力威胁北伐的国民革命军。时局风起云涌，动荡不安，世界仿佛翻了一个个儿。然而不管外部世界如何变化，他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三纲五常</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却变不了，依然梳辫子，穿马褂，老派学人风范，难免令卖票人轻声哂笑。</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48215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030003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92699"/>
            <a:ext cx="8683844" cy="429348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那排云殿西鱼藻轩，本是俗人雅客春末夏初游赏之地，鱼肥水美，其下潜藏了千年的淤泥。他或许早知了这一切。现在，四周安静，午后的水汽正慢慢升腾。他的心从来没有如今天这般宁静。自沉于湖，已是一项翻覆多次之后理智的决定。世界是世界，他是他。作为近代中国学问集大成者、国学大师，那些史、哲、诗、戏，金文甲骨，红楼太虚，不过是他情死心枯之返照。</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55254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7705905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555526"/>
            <a:ext cx="8770682" cy="301640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王国维的死因，素有殉情说，还债说，丧子说，惊惧说，绝世说，等等。其遗书云：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五十之年，只欠一死。经此世变，义无再辱！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这更留下千年谜面。然而从来，对其人终结的探究，是解锁其人初始及人生轨迹的关键钥匙。究竟是什么使他心殇弃世、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朱颜辞镜花辞树</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61339" y="3559681"/>
            <a:ext cx="8821322" cy="1292662"/>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王国维，字伯隅、静安，号观堂、永观。</a:t>
            </a:r>
            <a:r>
              <a:rPr lang="en-US" altLang="zh-CN" sz="2600" kern="100" dirty="0">
                <a:latin typeface="Times New Roman"/>
                <a:ea typeface="华文细黑"/>
                <a:cs typeface="Courier New"/>
              </a:rPr>
              <a:t>1877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日生于浙江省海宁县。其母凌氏，生了姐姐王蕴玉之后</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06946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29840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85079"/>
            <a:ext cx="8683844" cy="301640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身体孱弱。再生王国维，身体已江河日下，力不从心，自然不能常伴幼年王国维左右。其父王乃誉，在江苏溧阳县衙内做一个笔帖士。因离家较远，公事繁忙，很少顾家。姐姐王蕴玉长其五岁，倒成了他少年时代孤寂之时的一个玩伴。</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91056" y="3562816"/>
            <a:ext cx="8561888" cy="1292662"/>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其时，中国社会千疮百孔，满目疮痍。海宁虽是江南富庶之地，亦战乱频仍，民不果腹，乃至出现食人惨剧</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55806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233750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34227"/>
            <a:ext cx="8683844" cy="3616567"/>
          </a:xfrm>
          <a:prstGeom prst="rect">
            <a:avLst/>
          </a:prstGeom>
        </p:spPr>
        <p:txBody>
          <a:bodyPr>
            <a:spAutoFit/>
          </a:bodyPr>
          <a:lstStyle/>
          <a:p>
            <a:pPr algn="just">
              <a:lnSpc>
                <a:spcPct val="150000"/>
              </a:lnSpc>
              <a:spcAft>
                <a:spcPts val="0"/>
              </a:spcAft>
            </a:pPr>
            <a:r>
              <a:rPr lang="zh-CN" altLang="zh-CN" sz="2600" kern="100" dirty="0">
                <a:solidFill>
                  <a:prstClr val="black"/>
                </a:solidFill>
                <a:latin typeface="Times New Roman"/>
                <a:ea typeface="华文细黑"/>
                <a:cs typeface="Times New Roman"/>
              </a:rPr>
              <a:t>沿江各地大水堤决，桐城、怀宁梅雨不断，山洪突发，尽成泽国</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据王国维之女王东明回忆：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我家原属小康，洪杨之乱，遭逢变故，仅剩薄田，仅得糊口。</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此乃王国维初世之社会背景及人生原罪。可叹其生不逢时。其母又很快辞世，他的人生初始给了他灰暗的人生底色，并且这种底色无可挽回地伴其一生。</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44969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45694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85079"/>
            <a:ext cx="8683844" cy="2416239"/>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及至后来，他被推为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海宁四才子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之首，纵论古今，少年意气。然而父亲王乃誉对其十分严苛。其父在日记中说：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教其不可畏世，示其不可鲁莽。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可见他在父亲眼中，是一个胆小、内心冲突又不擅逢源的少年</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38523" y="3002939"/>
            <a:ext cx="8697435" cy="1892826"/>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避世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一词，并不能一言概之。他并非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躲进小楼成一统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的僵化书生，而是有大是大非观念的。</a:t>
            </a:r>
            <a:r>
              <a:rPr lang="en-US" altLang="zh-CN" sz="2600" kern="100" dirty="0">
                <a:latin typeface="Times New Roman"/>
                <a:ea typeface="华文细黑"/>
                <a:cs typeface="Courier New"/>
              </a:rPr>
              <a:t>1898</a:t>
            </a:r>
            <a:r>
              <a:rPr lang="zh-CN" altLang="zh-CN" sz="2600" kern="100" dirty="0">
                <a:latin typeface="Times New Roman"/>
                <a:ea typeface="华文细黑"/>
                <a:cs typeface="Times New Roman"/>
              </a:rPr>
              <a:t>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戊戌六君子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菜市口遭斩，王国维颇有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扼腕、捶胸</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504167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750051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747763"/>
            <a:ext cx="8683844" cy="3616567"/>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搔首、问天</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之慨。有论称，他对曾奢谈</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维新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而一旦遭变却立刻改换阵营、隔岸观火的论者十分鄙夷，表现出中国学人的风骨内在。同时，他也并非超凡脱俗、不问国事的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智巧之人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。他曾私下指斥慈禧太后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太无情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，义愤其先支持义和团而后反手又杀</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团练大臣</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，并提出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不先强其国，何能抗洋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的主张。</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22555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576208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3068" y="624051"/>
            <a:ext cx="8597865" cy="4293483"/>
          </a:xfrm>
          <a:prstGeom prst="rect">
            <a:avLst/>
          </a:prstGeom>
        </p:spPr>
        <p:txBody>
          <a:bodyPr>
            <a:spAutoFit/>
          </a:bodyPr>
          <a:lstStyle/>
          <a:p>
            <a:pPr indent="660400" algn="dist">
              <a:lnSpc>
                <a:spcPct val="150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他盛年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文章千古事，亦与时枯荣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。留下的巨著大论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《人间词话》之外，《宋元戏曲史》《〈红楼梦〉评论》《观堂集林》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灿若星辰，照耀后世。他尤其醉心于叔本华的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意志者，乃一切生物内部之精髓，即欲生之心，支配包括人在内的一切生物的悲欢苦乐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的消极思想，半生与叔本华之书为伴，认为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佛家涅</a:t>
            </a:r>
            <a:r>
              <a:rPr lang="zh-CN" altLang="zh-CN" sz="2600" kern="100" dirty="0">
                <a:latin typeface="宋体"/>
                <a:ea typeface="华文细黑"/>
                <a:cs typeface="宋体"/>
              </a:rPr>
              <a:t>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与叔本华之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意志寂灭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难舍难分</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7466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88924619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32666"/>
            <a:ext cx="8683844"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而音乐世界里的他，最理解的莫过于他的夫人。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他本来应该成为音乐家的。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冼夫人曾这样说。</a:t>
            </a:r>
            <a:endParaRPr lang="zh-CN" altLang="zh-CN" sz="1050" kern="100" dirty="0">
              <a:latin typeface="宋体"/>
              <a:cs typeface="Courier New"/>
            </a:endParaRPr>
          </a:p>
          <a:p>
            <a:pPr indent="660400" algn="just">
              <a:lnSpc>
                <a:spcPct val="14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其实，当年学物理纯属偶然。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冼鼎昌曾在念音乐或科学的选择上犹豫过，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但我不为选择物理而后悔。</a:t>
            </a:r>
            <a:r>
              <a:rPr lang="en-US" altLang="zh-CN" sz="2600" kern="100" dirty="0" smtClean="0">
                <a:latin typeface="宋体"/>
                <a:ea typeface="华文细黑"/>
                <a:cs typeface="Times New Roman"/>
              </a:rPr>
              <a:t>”</a:t>
            </a:r>
            <a:endParaRPr lang="en-US" altLang="zh-CN" sz="1050" kern="100" dirty="0" smtClean="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他最早师从著名理论物理学家朱洪元，后来协助导师在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层子模型</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一个关于基本粒子结构的理论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的创立中做出贡献，诺贝尔物理学奖得主萨拉姆教授评论说：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这是很聪明的人提出的理论。</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72923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8617880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74807"/>
            <a:ext cx="8683844" cy="2416239"/>
          </a:xfrm>
          <a:prstGeom prst="rect">
            <a:avLst/>
          </a:prstGeom>
        </p:spPr>
        <p:txBody>
          <a:bodyPr>
            <a:spAutoFit/>
          </a:bodyPr>
          <a:lstStyle/>
          <a:p>
            <a:pPr algn="just">
              <a:lnSpc>
                <a:spcPct val="150000"/>
              </a:lnSpc>
              <a:spcAft>
                <a:spcPts val="0"/>
              </a:spcAft>
            </a:pPr>
            <a:r>
              <a:rPr lang="zh-CN" altLang="zh-CN" sz="2600" kern="100" dirty="0">
                <a:solidFill>
                  <a:prstClr val="black"/>
                </a:solidFill>
                <a:latin typeface="Times New Roman"/>
                <a:ea typeface="华文细黑"/>
                <a:cs typeface="Times New Roman"/>
              </a:rPr>
              <a:t>可见他的消极与悲观由心而来，浸透灵魂。</a:t>
            </a:r>
            <a:r>
              <a:rPr lang="en-US" altLang="zh-CN" sz="2600" kern="100" dirty="0">
                <a:solidFill>
                  <a:prstClr val="black"/>
                </a:solidFill>
                <a:latin typeface="Times New Roman"/>
                <a:ea typeface="华文细黑"/>
                <a:cs typeface="Courier New"/>
              </a:rPr>
              <a:t>1924</a:t>
            </a:r>
            <a:r>
              <a:rPr lang="zh-CN" altLang="zh-CN" sz="2600" kern="100" dirty="0">
                <a:solidFill>
                  <a:prstClr val="black"/>
                </a:solidFill>
                <a:latin typeface="Times New Roman"/>
                <a:ea typeface="华文细黑"/>
                <a:cs typeface="Times New Roman"/>
              </a:rPr>
              <a:t>年，冯玉祥发动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北京政变</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，驱逐溥仪出宫。他引为奇耻大辱，愤而与罗振玉等前清遗老，相约殉清而投金水河，因阻于家人而未果。</a:t>
            </a:r>
            <a:endParaRPr lang="zh-CN" altLang="zh-CN" sz="1050" b="1"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7900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6751791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5552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下列对材料有关内容的分析和概括，最恰当的两项是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A.1927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月炎热的一天，王国维选择了在颐和园的鱼藻</a:t>
            </a:r>
            <a:r>
              <a:rPr lang="zh-CN" altLang="zh-CN" sz="2600" kern="100" dirty="0" smtClean="0">
                <a:latin typeface="Times New Roman"/>
                <a:ea typeface="华文细黑"/>
                <a:cs typeface="Times New Roman"/>
              </a:rPr>
              <a:t>轩</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投</a:t>
            </a:r>
            <a:r>
              <a:rPr lang="zh-CN" altLang="zh-CN" sz="2600" kern="100" dirty="0">
                <a:latin typeface="Times New Roman"/>
                <a:ea typeface="华文细黑"/>
                <a:cs typeface="Times New Roman"/>
              </a:rPr>
              <a:t>湖自尽，因为他早知湖下潜藏了千年的淤泥，投湖</a:t>
            </a:r>
            <a:r>
              <a:rPr lang="zh-CN" altLang="zh-CN" sz="2600" kern="100" dirty="0" smtClean="0">
                <a:latin typeface="Times New Roman"/>
                <a:ea typeface="华文细黑"/>
                <a:cs typeface="Times New Roman"/>
              </a:rPr>
              <a:t>必</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死</a:t>
            </a:r>
            <a:r>
              <a:rPr lang="zh-CN" altLang="zh-CN" sz="2600" kern="100" dirty="0">
                <a:latin typeface="Times New Roman"/>
                <a:ea typeface="华文细黑"/>
                <a:cs typeface="Times New Roman"/>
              </a:rPr>
              <a:t>无疑。</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本文融记叙、描写、抒情、议论为一体，如第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段先</a:t>
            </a:r>
            <a:r>
              <a:rPr lang="zh-CN" altLang="zh-CN" sz="2600" kern="100" dirty="0" smtClean="0">
                <a:latin typeface="Times New Roman"/>
                <a:ea typeface="华文细黑"/>
                <a:cs typeface="Times New Roman"/>
              </a:rPr>
              <a:t>叙</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a:t>
            </a:r>
            <a:r>
              <a:rPr lang="zh-CN" altLang="zh-CN" sz="2600" kern="100" dirty="0">
                <a:latin typeface="Times New Roman"/>
                <a:ea typeface="华文细黑"/>
                <a:cs typeface="Times New Roman"/>
              </a:rPr>
              <a:t>议，指出了王国维生活的社会背景，对王国维的</a:t>
            </a:r>
            <a:r>
              <a:rPr lang="zh-CN" altLang="zh-CN" sz="2600" kern="100" dirty="0" smtClean="0">
                <a:latin typeface="Times New Roman"/>
                <a:ea typeface="华文细黑"/>
                <a:cs typeface="Times New Roman"/>
              </a:rPr>
              <a:t>成长</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经历</a:t>
            </a:r>
            <a:r>
              <a:rPr lang="zh-CN" altLang="zh-CN" sz="2600" kern="100" dirty="0">
                <a:latin typeface="Times New Roman"/>
                <a:ea typeface="华文细黑"/>
                <a:cs typeface="Times New Roman"/>
              </a:rPr>
              <a:t>加以评论。</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65015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4659889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756310"/>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王国维曾被誉为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海宁四才子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之首，少年意气，</a:t>
            </a:r>
            <a:r>
              <a:rPr lang="zh-CN" altLang="zh-CN" sz="2600" kern="100" dirty="0" smtClean="0">
                <a:latin typeface="Times New Roman"/>
                <a:ea typeface="华文细黑"/>
                <a:cs typeface="Times New Roman"/>
              </a:rPr>
              <a:t>纵论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古今</a:t>
            </a:r>
            <a:r>
              <a:rPr lang="zh-CN" altLang="zh-CN" sz="2600" kern="100" dirty="0">
                <a:latin typeface="Times New Roman"/>
                <a:ea typeface="华文细黑"/>
                <a:cs typeface="Times New Roman"/>
              </a:rPr>
              <a:t>，这与他受到的家庭教育有一定的关系。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王国维家原本小康，后因遭遇变故仅能糊口，再加上</a:t>
            </a:r>
            <a:r>
              <a:rPr lang="zh-CN" altLang="zh-CN" sz="2600" kern="100" dirty="0" smtClean="0">
                <a:latin typeface="Times New Roman"/>
                <a:ea typeface="华文细黑"/>
                <a:cs typeface="Times New Roman"/>
              </a:rPr>
              <a:t>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亲</a:t>
            </a:r>
            <a:r>
              <a:rPr lang="zh-CN" altLang="zh-CN" sz="2600" kern="100" dirty="0">
                <a:latin typeface="Times New Roman"/>
                <a:ea typeface="华文细黑"/>
                <a:cs typeface="Times New Roman"/>
              </a:rPr>
              <a:t>辞世，他感到人生灰暗，曾想过投金水河自尽。</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本文撷取了王国维人生中的若干片段，展示了近代</a:t>
            </a:r>
            <a:r>
              <a:rPr lang="zh-CN" altLang="zh-CN" sz="2600" kern="100" dirty="0" smtClean="0">
                <a:latin typeface="Times New Roman"/>
                <a:ea typeface="华文细黑"/>
                <a:cs typeface="Times New Roman"/>
              </a:rPr>
              <a:t>中国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学问</a:t>
            </a:r>
            <a:r>
              <a:rPr lang="zh-CN" altLang="zh-CN" sz="2600" kern="100" dirty="0">
                <a:latin typeface="Times New Roman"/>
                <a:ea typeface="华文细黑"/>
                <a:cs typeface="Times New Roman"/>
              </a:rPr>
              <a:t>集大成者、一代国学大师的一生。</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11664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8775311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85079"/>
            <a:ext cx="8683844"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Courier New"/>
              </a:rPr>
              <a:t>项</a:t>
            </a:r>
            <a:r>
              <a:rPr lang="en-US" altLang="zh-CN" sz="2600" kern="100" dirty="0">
                <a:latin typeface="宋体"/>
                <a:ea typeface="华文细黑"/>
                <a:cs typeface="Times New Roman"/>
              </a:rPr>
              <a:t>“</a:t>
            </a:r>
            <a:r>
              <a:rPr lang="zh-CN" altLang="zh-CN" sz="2600" kern="100" dirty="0">
                <a:latin typeface="宋体"/>
                <a:ea typeface="华文细黑"/>
                <a:cs typeface="Times New Roman"/>
              </a:rPr>
              <a:t>他早知湖下潜藏了千年的淤泥，投湖必死无疑</a:t>
            </a:r>
            <a:r>
              <a:rPr lang="en-US" altLang="zh-CN" sz="2600" kern="100" dirty="0">
                <a:latin typeface="宋体"/>
                <a:ea typeface="华文细黑"/>
                <a:cs typeface="Times New Roman"/>
              </a:rPr>
              <a:t>”</a:t>
            </a:r>
            <a:r>
              <a:rPr lang="zh-CN" altLang="zh-CN" sz="2600" kern="100" dirty="0">
                <a:latin typeface="宋体"/>
                <a:ea typeface="华文细黑"/>
                <a:cs typeface="Times New Roman"/>
              </a:rPr>
              <a:t>说法错误，原文中说的是</a:t>
            </a:r>
            <a:r>
              <a:rPr lang="en-US" altLang="zh-CN" sz="2600" kern="100" dirty="0">
                <a:latin typeface="宋体"/>
                <a:ea typeface="华文细黑"/>
                <a:cs typeface="Times New Roman"/>
              </a:rPr>
              <a:t>“</a:t>
            </a:r>
            <a:r>
              <a:rPr lang="zh-CN" altLang="zh-CN" sz="2600" kern="100" dirty="0">
                <a:latin typeface="宋体"/>
                <a:ea typeface="华文细黑"/>
                <a:cs typeface="Times New Roman"/>
              </a:rPr>
              <a:t>他或许早知</a:t>
            </a:r>
            <a:r>
              <a:rPr lang="zh-CN" altLang="zh-CN" sz="2600" kern="100" dirty="0">
                <a:latin typeface="Times New Roman"/>
                <a:ea typeface="华文细黑"/>
                <a:cs typeface="Courier New"/>
              </a:rPr>
              <a:t>了这一切</a:t>
            </a:r>
            <a:r>
              <a:rPr lang="en-US" altLang="zh-CN" sz="2600" kern="100" dirty="0">
                <a:latin typeface="+mj-ea"/>
                <a:ea typeface="+mj-ea"/>
                <a:cs typeface="Courier New"/>
              </a:rPr>
              <a:t>”</a:t>
            </a:r>
            <a:r>
              <a:rPr lang="zh-CN" altLang="zh-CN" sz="2600" kern="100" dirty="0" smtClean="0">
                <a:latin typeface="Times New Roman"/>
                <a:ea typeface="华文细黑"/>
                <a:cs typeface="Courier New"/>
              </a:rPr>
              <a:t>。</a:t>
            </a:r>
            <a:endParaRPr lang="en-US" altLang="zh-CN" sz="2600" kern="100" dirty="0" smtClean="0">
              <a:latin typeface="Times New Roman"/>
              <a:ea typeface="华文细黑"/>
              <a:cs typeface="Courier New"/>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Courier New"/>
              </a:rPr>
              <a:t>项</a:t>
            </a:r>
            <a:r>
              <a:rPr lang="en-US" altLang="zh-CN" sz="2600" kern="100" dirty="0">
                <a:latin typeface="+mj-ea"/>
                <a:ea typeface="+mj-ea"/>
                <a:cs typeface="Courier New"/>
              </a:rPr>
              <a:t>“</a:t>
            </a:r>
            <a:r>
              <a:rPr lang="zh-CN" altLang="zh-CN" sz="2600" kern="100" dirty="0">
                <a:latin typeface="Times New Roman"/>
                <a:ea typeface="华文细黑"/>
                <a:cs typeface="Courier New"/>
              </a:rPr>
              <a:t>这与他受到的家庭教育有一定的关系</a:t>
            </a:r>
            <a:r>
              <a:rPr lang="en-US" altLang="zh-CN" sz="2600" kern="100" dirty="0">
                <a:latin typeface="+mj-ea"/>
                <a:ea typeface="+mj-ea"/>
                <a:cs typeface="Courier New"/>
              </a:rPr>
              <a:t>”</a:t>
            </a:r>
            <a:r>
              <a:rPr lang="zh-CN" altLang="zh-CN" sz="2600" kern="100" dirty="0">
                <a:latin typeface="Times New Roman"/>
                <a:ea typeface="华文细黑"/>
                <a:cs typeface="Courier New"/>
              </a:rPr>
              <a:t>于文无据</a:t>
            </a:r>
            <a:r>
              <a:rPr lang="zh-CN" altLang="zh-CN" sz="2600" kern="100" dirty="0" smtClean="0">
                <a:latin typeface="Times New Roman"/>
                <a:ea typeface="华文细黑"/>
                <a:cs typeface="Courier New"/>
              </a:rPr>
              <a:t>。</a:t>
            </a:r>
            <a:endParaRPr lang="en-US" altLang="zh-CN" sz="2600" kern="100" dirty="0" smtClean="0">
              <a:latin typeface="Times New Roman"/>
              <a:ea typeface="华文细黑"/>
              <a:cs typeface="Courier New"/>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Courier New"/>
              </a:rPr>
              <a:t>项王国维</a:t>
            </a:r>
            <a:r>
              <a:rPr lang="en-US" altLang="zh-CN" sz="2600" kern="100" dirty="0">
                <a:latin typeface="+mj-ea"/>
                <a:ea typeface="+mj-ea"/>
                <a:cs typeface="Courier New"/>
              </a:rPr>
              <a:t>“</a:t>
            </a:r>
            <a:r>
              <a:rPr lang="zh-CN" altLang="zh-CN" sz="2600" kern="100" dirty="0">
                <a:latin typeface="Times New Roman"/>
                <a:ea typeface="华文细黑"/>
                <a:cs typeface="Courier New"/>
              </a:rPr>
              <a:t>想过投金水河自尽</a:t>
            </a:r>
            <a:r>
              <a:rPr lang="en-US" altLang="zh-CN" sz="2600" kern="100" dirty="0">
                <a:latin typeface="+mj-ea"/>
                <a:ea typeface="+mj-ea"/>
                <a:cs typeface="Courier New"/>
              </a:rPr>
              <a:t>”</a:t>
            </a:r>
            <a:r>
              <a:rPr lang="zh-CN" altLang="zh-CN" sz="2600" kern="100" dirty="0">
                <a:latin typeface="Times New Roman"/>
                <a:ea typeface="华文细黑"/>
                <a:cs typeface="Courier New"/>
              </a:rPr>
              <a:t>是因为</a:t>
            </a:r>
            <a:r>
              <a:rPr lang="en-US" altLang="zh-CN" sz="2600" kern="100" dirty="0">
                <a:latin typeface="+mj-ea"/>
                <a:ea typeface="+mj-ea"/>
                <a:cs typeface="Courier New"/>
              </a:rPr>
              <a:t>“</a:t>
            </a:r>
            <a:r>
              <a:rPr lang="zh-CN" altLang="zh-CN" sz="2600" kern="100" dirty="0">
                <a:latin typeface="Times New Roman"/>
                <a:ea typeface="华文细黑"/>
                <a:cs typeface="Courier New"/>
              </a:rPr>
              <a:t>冯玉祥发动</a:t>
            </a:r>
            <a:r>
              <a:rPr lang="en-US" altLang="zh-CN" sz="2600" kern="100" dirty="0">
                <a:latin typeface="+mj-ea"/>
                <a:ea typeface="+mj-ea"/>
                <a:cs typeface="Courier New"/>
              </a:rPr>
              <a:t>‘</a:t>
            </a:r>
            <a:r>
              <a:rPr lang="zh-CN" altLang="zh-CN" sz="2600" kern="100" dirty="0">
                <a:latin typeface="Times New Roman"/>
                <a:ea typeface="华文细黑"/>
                <a:cs typeface="Courier New"/>
              </a:rPr>
              <a:t>北京政变</a:t>
            </a:r>
            <a:r>
              <a:rPr lang="en-US" altLang="zh-CN" sz="2600" kern="100" dirty="0">
                <a:latin typeface="+mj-ea"/>
                <a:ea typeface="+mj-ea"/>
                <a:cs typeface="Courier New"/>
              </a:rPr>
              <a:t>’</a:t>
            </a:r>
            <a:r>
              <a:rPr lang="zh-CN" altLang="zh-CN" sz="2600" kern="100" dirty="0">
                <a:latin typeface="Times New Roman"/>
                <a:ea typeface="华文细黑"/>
                <a:cs typeface="Courier New"/>
              </a:rPr>
              <a:t>，驱逐溥仪出宫。他引为奇耻大辱</a:t>
            </a:r>
            <a:r>
              <a:rPr lang="en-US" altLang="zh-CN" sz="2600" kern="100" dirty="0">
                <a:latin typeface="+mj-ea"/>
                <a:ea typeface="+mj-ea"/>
                <a:cs typeface="Courier New"/>
              </a:rPr>
              <a:t>”</a:t>
            </a:r>
            <a:r>
              <a:rPr lang="zh-CN" altLang="zh-CN" sz="2600" kern="100" dirty="0">
                <a:latin typeface="Times New Roman"/>
                <a:ea typeface="华文细黑"/>
                <a:cs typeface="Courier New"/>
              </a:rPr>
              <a:t>，而不是由于家庭的原因。</a:t>
            </a: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BE</a:t>
            </a:r>
            <a:endParaRPr lang="zh-CN" altLang="zh-CN" sz="260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012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文章第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段中，作者对王国维在颐和园投湖自尽前的外貌、动作进行了详细描写，这样写有何作用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smtClean="0">
                <a:latin typeface="宋体"/>
                <a:ea typeface="华文细黑"/>
                <a:cs typeface="Times New Roman"/>
              </a:rPr>
              <a:t>回答本题，要注意从内容和结构两个方面入手。从内容上看，主要有两点：一是对他穿着的描写等体现了人物的形象特征，二是</a:t>
            </a:r>
            <a:r>
              <a:rPr lang="en-US" altLang="zh-CN" sz="2600" kern="100" dirty="0" smtClean="0">
                <a:latin typeface="宋体"/>
                <a:ea typeface="华文细黑"/>
                <a:cs typeface="Times New Roman"/>
              </a:rPr>
              <a:t>“</a:t>
            </a:r>
            <a:r>
              <a:rPr lang="zh-CN" altLang="zh-CN" sz="2600" kern="100" dirty="0" smtClean="0">
                <a:latin typeface="宋体"/>
                <a:ea typeface="华文细黑"/>
                <a:cs typeface="Times New Roman"/>
              </a:rPr>
              <a:t>转身，不发一言，默默购了门票</a:t>
            </a:r>
            <a:r>
              <a:rPr lang="en-US" altLang="zh-CN" sz="2600" kern="100" dirty="0" smtClean="0">
                <a:latin typeface="宋体"/>
                <a:ea typeface="华文细黑"/>
                <a:cs typeface="Times New Roman"/>
              </a:rPr>
              <a:t>”</a:t>
            </a:r>
            <a:r>
              <a:rPr lang="zh-CN" altLang="zh-CN" sz="2600" kern="100" dirty="0" smtClean="0">
                <a:latin typeface="宋体"/>
                <a:ea typeface="华文细黑"/>
                <a:cs typeface="Times New Roman"/>
              </a:rPr>
              <a:t>等描写突出了他临死前心情的平静。从结构上看，很自然地引出下文内容，从而揭示他内心悲凉的一生。</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418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244881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突出了人物的形象特征，表明了不管外面的世界如何变化，王国维仍保持着老派学人风范</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突出了王国维临死前心情的平静，表明这是他自己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一项翻覆多次之后理智的决定</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很自然地引起下文人们对王国维死因的探讨，并揭示他内心悲凉的一生。</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816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结合材料，简要分析王国维是一个什么样的人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作答此题，需要对文本的信息进行筛选、整合，在忠于原文的基础上，注意从不同的角度进行分析评价，尤其要善于结合文本进行概括。文章第</a:t>
            </a:r>
            <a:r>
              <a:rPr lang="en-US" altLang="zh-CN" sz="2600" kern="100" dirty="0">
                <a:latin typeface="宋体"/>
                <a:ea typeface="华文细黑"/>
                <a:cs typeface="Times New Roman"/>
              </a:rPr>
              <a:t>②⑧</a:t>
            </a:r>
            <a:r>
              <a:rPr lang="zh-CN" altLang="zh-CN" sz="2600" kern="100" dirty="0">
                <a:latin typeface="宋体"/>
                <a:ea typeface="华文细黑"/>
                <a:cs typeface="Times New Roman"/>
              </a:rPr>
              <a:t>段概括介绍了他在学术上的成就，文章第</a:t>
            </a:r>
            <a:r>
              <a:rPr lang="en-US" altLang="zh-CN" sz="2600" kern="100" dirty="0">
                <a:latin typeface="宋体"/>
                <a:ea typeface="华文细黑"/>
                <a:cs typeface="Times New Roman"/>
              </a:rPr>
              <a:t>①⑦⑧</a:t>
            </a:r>
            <a:r>
              <a:rPr lang="zh-CN" altLang="zh-CN" sz="2600" kern="100" dirty="0">
                <a:latin typeface="宋体"/>
                <a:ea typeface="华文细黑"/>
                <a:cs typeface="Times New Roman"/>
              </a:rPr>
              <a:t>段重点介绍了他的性格、观念、精神品质</a:t>
            </a:r>
            <a:r>
              <a:rPr lang="zh-CN" altLang="zh-CN" sz="2600" kern="100" dirty="0">
                <a:latin typeface="Times New Roman"/>
                <a:ea typeface="华文细黑"/>
                <a:cs typeface="Courier New"/>
              </a:rPr>
              <a:t>等。要重点把握这几段的内容，注意答案应有概括和分析。</a:t>
            </a: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25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3337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750639"/>
            <a:ext cx="8770682"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王国维是近代中国学问集大成者、一代国学大师。他在历史、哲学、诗歌、戏剧、文字、红学等方面做出了卓越贡献，他留下的巨著大论如《人间词话》《宋元戏曲史》等灿若星辰，照耀后世</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王国维恪守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三纲五常</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，坚守自我，一派老派学者风范。面对动荡的时局，他的外表和内心依然不变</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430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8713059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750639"/>
            <a:ext cx="8770682" cy="3693319"/>
          </a:xfrm>
          <a:prstGeom prst="rect">
            <a:avLst/>
          </a:prstGeom>
        </p:spPr>
        <p:txBody>
          <a:bodyPr>
            <a:spAutoFit/>
          </a:bodyPr>
          <a:lstStyle/>
          <a:p>
            <a:pPr lvl="0" algn="just">
              <a:lnSpc>
                <a:spcPct val="150000"/>
              </a:lnSpc>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王国维具有大是大非观念，正气凛然。他对奢谈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维新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而一旦遭变便立刻改换阵营、隔岸观火的论者十分鄙夷，表现出中国学人的风骨内在</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lvl="0" algn="just">
              <a:lnSpc>
                <a:spcPct val="150000"/>
              </a:lnSpc>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王国维的内心充满消极与悲凉。王国维幼时的社会背景及家庭背景给他留下了深深的影响，他的内心充满消极与悲凉，他醉心于叔本华的消极思想。</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任意答出三点即可</a:t>
            </a:r>
            <a:r>
              <a:rPr lang="en-US" altLang="zh-CN" sz="2600" kern="100" dirty="0">
                <a:solidFill>
                  <a:srgbClr val="E46C0A"/>
                </a:solidFill>
                <a:latin typeface="Times New Roman"/>
                <a:ea typeface="华文细黑"/>
                <a:cs typeface="Courier New"/>
              </a:rPr>
              <a:t>)</a:t>
            </a:r>
            <a:endParaRPr lang="zh-CN" altLang="zh-CN" sz="105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267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49875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王国维虽经历了幼年孤寂、少时失母、家道中落、时局动荡等苦难，但最终大有成就。有人说：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苦难是人生的财富。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请结合文本和现实生活，谈谈你的看法</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从文本内容可知，王国维一生经历了许多苦难，但他最终大有成就。作答时可以结合文本中王国维的经历，结合自己对于</a:t>
            </a:r>
            <a:r>
              <a:rPr lang="en-US" altLang="zh-CN" sz="2600" kern="100" dirty="0">
                <a:latin typeface="宋体"/>
                <a:ea typeface="华文细黑"/>
                <a:cs typeface="Times New Roman"/>
              </a:rPr>
              <a:t>“</a:t>
            </a:r>
            <a:r>
              <a:rPr lang="zh-CN" altLang="zh-CN" sz="2600" kern="100" dirty="0">
                <a:latin typeface="宋体"/>
                <a:ea typeface="华文细黑"/>
                <a:cs typeface="Times New Roman"/>
              </a:rPr>
              <a:t>苦难</a:t>
            </a:r>
            <a:r>
              <a:rPr lang="en-US" altLang="zh-CN" sz="2600" kern="100" dirty="0">
                <a:latin typeface="宋体"/>
                <a:ea typeface="华文细黑"/>
                <a:cs typeface="Times New Roman"/>
              </a:rPr>
              <a:t>”</a:t>
            </a:r>
            <a:r>
              <a:rPr lang="zh-CN" altLang="zh-CN" sz="2600" kern="100" dirty="0">
                <a:latin typeface="宋体"/>
                <a:ea typeface="华文细黑"/>
                <a:cs typeface="Times New Roman"/>
              </a:rPr>
              <a:t>的理解，从多个不同的角度进行分析。如认同题干中的说法，可谈苦难对人的积极的推动作用</a:t>
            </a:r>
            <a:r>
              <a:rPr lang="zh-CN"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527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9214542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71419" y="525046"/>
            <a:ext cx="8770682" cy="451149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另一位诺贝尔物理学奖获奖者尼尔斯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玻尔教授也对冼鼎昌产生了深远影响。当时</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多岁的冼鼎昌，来到号称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物理学界的朝拜圣地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的哥本哈根理论物理研究所。连硕士都不是的他，在交上一篇论文后，被玻尔兴奋地告知：你可以读我的博士后了！</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冼鼎昌热爱音乐，也从未放弃音乐。恰巧老玻尔和小玻尔的夫人也热爱音乐，老玻尔擅长弹钢琴，小玻尔的夫人擅长吹长笛。冼鼎昌和他们因音乐结缘，成了很好的朋友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09550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141415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9483"/>
            <a:ext cx="8770682" cy="3693319"/>
          </a:xfrm>
          <a:prstGeom prst="rect">
            <a:avLst/>
          </a:prstGeom>
        </p:spPr>
        <p:txBody>
          <a:bodyPr>
            <a:spAutoFit/>
          </a:bodyPr>
          <a:lstStyle/>
          <a:p>
            <a:pPr algn="just">
              <a:lnSpc>
                <a:spcPct val="150000"/>
              </a:lnSpc>
              <a:spcAft>
                <a:spcPts val="0"/>
              </a:spcAft>
            </a:pPr>
            <a:r>
              <a:rPr lang="zh-CN" altLang="zh-CN" sz="2600" kern="100" dirty="0" smtClean="0">
                <a:solidFill>
                  <a:prstClr val="black"/>
                </a:solidFill>
                <a:latin typeface="宋体"/>
                <a:ea typeface="华文细黑"/>
                <a:cs typeface="Times New Roman"/>
              </a:rPr>
              <a:t>如不赞同，可就苦难对人的负面作用进行分析；还可对苦难进行辩证分析。</a:t>
            </a:r>
            <a:endParaRPr lang="en-US" altLang="zh-CN" sz="2600" kern="100" dirty="0" smtClean="0">
              <a:solidFill>
                <a:prstClr val="black"/>
              </a:solidFill>
              <a:latin typeface="宋体"/>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认同这个说法。苦难成就了王国维。</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幼时经历的苦难给他带来了心理创伤，使他的心里充满消极与悲观。但他没有被苦难摧毁，为了排除心中的孤寂，他把所有的精力投入到学术上，从而促使他在学术之途上有所成就</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0431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6887321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9483"/>
            <a:ext cx="8770682" cy="4293483"/>
          </a:xfrm>
          <a:prstGeom prst="rect">
            <a:avLst/>
          </a:prstGeom>
        </p:spPr>
        <p:txBody>
          <a:bodyPr>
            <a:spAutoFit/>
          </a:bodyPr>
          <a:lstStyle/>
          <a:p>
            <a:pPr lvl="0" algn="just">
              <a:lnSpc>
                <a:spcPct val="150000"/>
              </a:lnSpc>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他生活的社会千疮百孔，复杂的局势让他有了自己的大是大非观，使他的思想更加深刻，也使他的坚守自我等品质弥足珍贵。</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不认同这个说法。苦难并非王国维所想要的，而是现实迫使他不得不面对。如果没有这些苦难，在安宁和平的正常环境中生活，思想深邃、有志于学术的王国维可能就不会自杀，可能会为中国学术做出更大的贡献</a:t>
            </a:r>
            <a:r>
              <a:rPr lang="zh-CN" altLang="zh-CN" sz="2600" kern="100" dirty="0" smtClean="0">
                <a:solidFill>
                  <a:srgbClr val="E46C0A"/>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745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02987647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25046"/>
            <a:ext cx="8683844"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即便到了晚年，冼鼎昌仍可以一口气列举一连串艺术造诣很高的科学家的名字。比如喜欢拉小提琴的爱因斯坦、热爱文学的奥本海默。在冼鼎昌家的卧室里，有两样东西最醒目：一是一架黑色钢琴，再是几个柜子的密纹唱片和一个装有数百张世界名曲激光唱片的小玻璃柜。在这里，你看不到物理学家的痕迹</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而在简单得几乎只有电脑、写字台的办公室，却是这位科学家的另一个世界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7167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341557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56179" y="448846"/>
            <a:ext cx="8770682" cy="4745915"/>
          </a:xfrm>
          <a:prstGeom prst="rect">
            <a:avLst/>
          </a:prstGeom>
        </p:spPr>
        <p:txBody>
          <a:bodyPr>
            <a:spAutoFit/>
          </a:bodyPr>
          <a:lstStyle/>
          <a:p>
            <a:pPr indent="660400" algn="just">
              <a:lnSpc>
                <a:spcPct val="140000"/>
              </a:lnSpc>
              <a:spcAft>
                <a:spcPts val="0"/>
              </a:spcAft>
            </a:pPr>
            <a:r>
              <a:rPr lang="en-US" altLang="zh-CN" sz="2400" kern="100" dirty="0">
                <a:latin typeface="Times New Roman"/>
                <a:ea typeface="华文细黑"/>
                <a:cs typeface="Courier New"/>
              </a:rPr>
              <a:t>1984</a:t>
            </a:r>
            <a:r>
              <a:rPr lang="zh-CN" altLang="zh-CN" sz="2400" kern="100" dirty="0">
                <a:latin typeface="Times New Roman"/>
                <a:ea typeface="华文细黑"/>
                <a:cs typeface="Times New Roman"/>
              </a:rPr>
              <a:t>年，北京正负电子对撞机工程决定增加同步辐射光源及应用项目。</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这工作太难，它不仅是科学，还是工程，不仅是物理，还牵扯光学、晶体学、材料学，关键是人到半百改行，不值得呀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朋友都劝他不要接。但是经过几个月了解情况，冼鼎昌居然同意接受了。</a:t>
            </a:r>
            <a:endParaRPr lang="zh-CN" altLang="zh-CN" sz="2400" kern="100" dirty="0">
              <a:latin typeface="宋体"/>
              <a:cs typeface="Courier New"/>
            </a:endParaRPr>
          </a:p>
          <a:p>
            <a:pPr indent="660400" algn="just">
              <a:lnSpc>
                <a:spcPct val="140000"/>
              </a:lnSpc>
              <a:spcAft>
                <a:spcPts val="0"/>
              </a:spcAft>
            </a:pPr>
            <a:r>
              <a:rPr lang="zh-CN" altLang="zh-CN" sz="2400" kern="100" dirty="0">
                <a:latin typeface="Times New Roman"/>
                <a:ea typeface="华文细黑"/>
                <a:cs typeface="Times New Roman"/>
              </a:rPr>
              <a:t>事实上，同步辐射光源曾经是一只</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丑小鸭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，长期被认为是妨碍建造高能电子加速器的祸害，它的种种优点被人们充分认识后，才身价陡增。同步辐射光源在中国由</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丑小鸭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变成</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白天鹅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，冼鼎昌已闷头干了</a:t>
            </a:r>
            <a:r>
              <a:rPr lang="en-US" altLang="zh-CN" sz="2400" kern="100" dirty="0">
                <a:latin typeface="Times New Roman"/>
                <a:ea typeface="华文细黑"/>
                <a:cs typeface="Courier New"/>
              </a:rPr>
              <a:t>8</a:t>
            </a:r>
            <a:r>
              <a:rPr lang="zh-CN" altLang="zh-CN" sz="2400" kern="100" dirty="0">
                <a:latin typeface="Times New Roman"/>
                <a:ea typeface="华文细黑"/>
                <a:cs typeface="Times New Roman"/>
              </a:rPr>
              <a:t>年。</a:t>
            </a:r>
            <a:endParaRPr lang="zh-CN" altLang="zh-CN" sz="240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9097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4863899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94886"/>
            <a:ext cx="8683844"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物理所带来的烦恼和困惑，冼鼎昌靠音乐来消解。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你凡是看到他阴沉着脸进家门，他必定会打开音响，静坐在沙发上，或者弹上一阵钢琴。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冼夫人说。他对音乐，同样有着科学家特有的严谨。他曾为广东诗人梁宗岱写传记，其中有一句话涉及一粤剧的曲目，为这一句，他查网络，查图书馆都不满意，给远在广州的族人打电话，请亲友到粤剧团找专家请教。</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2051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5101987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78386"/>
            <a:ext cx="8683844"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冼鼎昌看来，艺术和科学有着太多的共同之处。他和一位物理学家一起收集、编辑了一本《粒子诗抄》。诗集里，作者全是海内外知名的华裔粒子物理学家，比如钱三强等。他在随笔集《爱丁堡随想》中，用物理的语言叙述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轻风徐来，把一池水面拂皱。云影散乱，镜对称性有较大偏离，在这里可以看到印象主义的来源。</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晚年的冼鼎昌，试图让自己变成一个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45887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082340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48559" y="532666"/>
            <a:ext cx="8770682" cy="422141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有人说冼鼎昌慢慢有了讲课的癖好，其实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他是用讲课来强迫自己学习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。做了全国政协委员后，他开始关注中国的基础教育，特别是农民工子弟的教育问题。本来有机会去国内一所著名大学当校长，但他说，更愿意去当个小学校长。</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阿尔兹海默症的打击，让他实现不了这个最后的愿望了。夫人先他而去之后，冼鼎昌一直独居在一栋空旷的房子里，每天一个人磨咖啡，煮牛奶，切面包，写文章，弹钢琴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57065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3800</TotalTime>
  <Words>3274</Words>
  <Application>Microsoft Office PowerPoint</Application>
  <PresentationFormat>全屏显示(16:9)</PresentationFormat>
  <Paragraphs>433</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434</cp:revision>
  <dcterms:created xsi:type="dcterms:W3CDTF">2014-12-15T01:46:29Z</dcterms:created>
  <dcterms:modified xsi:type="dcterms:W3CDTF">2015-04-15T06:19:54Z</dcterms:modified>
</cp:coreProperties>
</file>