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716" r:id="rId3"/>
    <p:sldId id="724" r:id="rId4"/>
    <p:sldId id="725" r:id="rId5"/>
    <p:sldId id="726" r:id="rId6"/>
    <p:sldId id="727" r:id="rId7"/>
    <p:sldId id="728" r:id="rId8"/>
    <p:sldId id="729" r:id="rId9"/>
    <p:sldId id="730" r:id="rId10"/>
    <p:sldId id="731" r:id="rId11"/>
    <p:sldId id="732" r:id="rId12"/>
    <p:sldId id="733" r:id="rId13"/>
    <p:sldId id="734" r:id="rId14"/>
    <p:sldId id="757" r:id="rId15"/>
    <p:sldId id="758" r:id="rId16"/>
    <p:sldId id="717" r:id="rId17"/>
    <p:sldId id="735" r:id="rId18"/>
    <p:sldId id="718" r:id="rId19"/>
    <p:sldId id="719" r:id="rId20"/>
    <p:sldId id="738" r:id="rId21"/>
    <p:sldId id="720" r:id="rId22"/>
    <p:sldId id="739" r:id="rId23"/>
    <p:sldId id="740" r:id="rId24"/>
    <p:sldId id="741" r:id="rId25"/>
    <p:sldId id="742" r:id="rId26"/>
    <p:sldId id="743" r:id="rId27"/>
    <p:sldId id="744" r:id="rId28"/>
    <p:sldId id="759" r:id="rId29"/>
    <p:sldId id="745" r:id="rId30"/>
    <p:sldId id="746" r:id="rId31"/>
    <p:sldId id="747" r:id="rId32"/>
    <p:sldId id="748" r:id="rId33"/>
    <p:sldId id="721" r:id="rId34"/>
    <p:sldId id="752" r:id="rId35"/>
    <p:sldId id="722" r:id="rId36"/>
    <p:sldId id="753" r:id="rId37"/>
    <p:sldId id="723" r:id="rId38"/>
    <p:sldId id="755" r:id="rId39"/>
    <p:sldId id="381"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524" y="-45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1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2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_rels/slide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53" y="2231047"/>
            <a:ext cx="5740674"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考点综合提升练</a:t>
            </a:r>
            <a:r>
              <a:rPr lang="en-US" altLang="zh-CN" sz="5000" b="1" dirty="0">
                <a:solidFill>
                  <a:srgbClr val="FF1111"/>
                </a:solidFill>
                <a:latin typeface="Times New Roman" pitchFamily="18" charset="0"/>
                <a:ea typeface="微软雅黑" pitchFamily="34" charset="-122"/>
                <a:cs typeface="Times New Roman" pitchFamily="18" charset="0"/>
              </a:rPr>
              <a:t>(</a:t>
            </a:r>
            <a:r>
              <a:rPr lang="zh-CN" altLang="en-US" sz="5000" b="1" dirty="0">
                <a:solidFill>
                  <a:srgbClr val="FF1111"/>
                </a:solidFill>
                <a:latin typeface="Times New Roman" pitchFamily="18" charset="0"/>
                <a:ea typeface="微软雅黑" pitchFamily="34" charset="-122"/>
                <a:cs typeface="Times New Roman" pitchFamily="18" charset="0"/>
              </a:rPr>
              <a:t>四</a:t>
            </a:r>
            <a:r>
              <a:rPr lang="en-US" altLang="zh-CN" sz="5000" b="1" dirty="0">
                <a:solidFill>
                  <a:srgbClr val="FF1111"/>
                </a:solidFill>
                <a:latin typeface="Times New Roman" pitchFamily="18" charset="0"/>
                <a:ea typeface="微软雅黑" pitchFamily="34" charset="-122"/>
                <a:cs typeface="Times New Roman" pitchFamily="18" charset="0"/>
              </a:rPr>
              <a:t>)</a:t>
            </a: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696450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315631" y="824370"/>
            <a:ext cx="8512738" cy="3017236"/>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特蕾莎修女</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次被提名为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年度最受尊敬人物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十大最受尊敬女性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之一，并屡次当选。</a:t>
            </a:r>
            <a:r>
              <a:rPr lang="en-US" altLang="zh-CN" sz="2600" kern="100" dirty="0">
                <a:latin typeface="Times New Roman"/>
                <a:ea typeface="华文细黑"/>
                <a:cs typeface="Courier New"/>
              </a:rPr>
              <a:t>2009</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月，特蕾莎修女被诺贝尔基金会评为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诺贝尔奖百年历史上最受崇敬的获奖者</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共</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位，另外两位是马丁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路德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金和爱因斯坦</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3206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4811684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47906"/>
            <a:ext cx="8683844" cy="4507644"/>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大地上那远处有个修女，</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她穿梭臭又脏的废墟，</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与那四季踏遍天边海角，</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含泪说着爱要爱到痛心。</a:t>
            </a:r>
            <a:endParaRPr lang="zh-CN" altLang="zh-CN" sz="1050" kern="100" dirty="0">
              <a:latin typeface="宋体"/>
              <a:cs typeface="Courier New"/>
            </a:endParaRPr>
          </a:p>
          <a:p>
            <a:pPr indent="660400" algn="just">
              <a:lnSpc>
                <a:spcPct val="140000"/>
              </a:lnSpc>
              <a:spcAft>
                <a:spcPts val="0"/>
              </a:spcAft>
            </a:pP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香港歌手郑秀文的名曲《加尔各答的天使》，将特蕾莎修女平凡而伟大的形象永远定格在了道德的天空</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r">
              <a:lnSpc>
                <a:spcPct val="14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有改动</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407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61349192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30078" y="627534"/>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下列对传记有关内容的分析和概括，最恰当的两项是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特蕾莎修女善良博爱的天性使她从小就对慈善事业着迷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并</a:t>
            </a:r>
            <a:r>
              <a:rPr lang="zh-CN" altLang="zh-CN" sz="2600" kern="100" dirty="0">
                <a:latin typeface="Times New Roman"/>
                <a:ea typeface="华文细黑"/>
                <a:cs typeface="Times New Roman"/>
              </a:rPr>
              <a:t>加入天主教的儿童慈善会。</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岁时她就说过：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zh-CN" altLang="zh-CN" sz="2600" kern="100" dirty="0" smtClean="0">
                <a:latin typeface="Times New Roman"/>
                <a:ea typeface="华文细黑"/>
                <a:cs typeface="Times New Roman"/>
              </a:rPr>
              <a:t>意</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识</a:t>
            </a:r>
            <a:r>
              <a:rPr lang="zh-CN" altLang="zh-CN" sz="2600" kern="100" dirty="0">
                <a:latin typeface="Times New Roman"/>
                <a:ea typeface="华文细黑"/>
                <a:cs typeface="Times New Roman"/>
              </a:rPr>
              <a:t>到我有一个使命，就是去帮助穷人。</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特蕾莎修女之所以建立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垂死贫民收容所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，是因为</a:t>
            </a:r>
            <a:r>
              <a:rPr lang="zh-CN" altLang="zh-CN" sz="2600" kern="100" dirty="0" smtClean="0">
                <a:latin typeface="Times New Roman"/>
                <a:ea typeface="华文细黑"/>
                <a:cs typeface="Times New Roman"/>
              </a:rPr>
              <a:t>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的价值观</a:t>
            </a:r>
            <a:r>
              <a:rPr lang="zh-CN" altLang="zh-CN" sz="2600" kern="100" dirty="0" smtClean="0">
                <a:latin typeface="Times New Roman"/>
                <a:ea typeface="华文细黑"/>
                <a:cs typeface="Times New Roman"/>
              </a:rPr>
              <a:t>里</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每</a:t>
            </a:r>
            <a:r>
              <a:rPr lang="zh-CN" altLang="zh-CN" sz="2600" kern="100" dirty="0">
                <a:latin typeface="Times New Roman"/>
                <a:ea typeface="华文细黑"/>
                <a:cs typeface="Times New Roman"/>
              </a:rPr>
              <a:t>一个人的每时每刻都应该拥有人的尊严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63682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5883730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557475"/>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特蕾莎修女</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次被提名为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年度最受尊敬人物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a:t>
            </a:r>
            <a:r>
              <a:rPr lang="zh-CN" altLang="zh-CN" sz="2600" kern="100" dirty="0">
                <a:latin typeface="Times New Roman"/>
                <a:ea typeface="华文细黑"/>
                <a:cs typeface="Times New Roman"/>
              </a:rPr>
              <a:t>最受尊敬女性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之一，并且是诺贝尔基金会评出的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贝尔</a:t>
            </a:r>
            <a:r>
              <a:rPr lang="zh-CN" altLang="zh-CN" sz="2600" kern="100" dirty="0">
                <a:latin typeface="Times New Roman"/>
                <a:ea typeface="华文细黑"/>
                <a:cs typeface="Times New Roman"/>
              </a:rPr>
              <a:t>奖百年历史上最受崇敬的获奖者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爱德修女会成员都要定下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贫困、贞洁和服从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的誓约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拒绝</a:t>
            </a:r>
            <a:r>
              <a:rPr lang="zh-CN" altLang="zh-CN" sz="2600" kern="100" dirty="0">
                <a:latin typeface="Times New Roman"/>
                <a:ea typeface="华文细黑"/>
                <a:cs typeface="Times New Roman"/>
              </a:rPr>
              <a:t>出身富有的人加入，因为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要爱穷人，了解穷人，</a:t>
            </a:r>
            <a:r>
              <a:rPr lang="zh-CN" altLang="zh-CN" sz="2600" kern="100" dirty="0" smtClean="0">
                <a:latin typeface="Times New Roman"/>
                <a:ea typeface="华文细黑"/>
                <a:cs typeface="Times New Roman"/>
              </a:rPr>
              <a:t>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们</a:t>
            </a:r>
            <a:r>
              <a:rPr lang="zh-CN" altLang="zh-CN" sz="2600" kern="100" dirty="0">
                <a:latin typeface="Times New Roman"/>
                <a:ea typeface="华文细黑"/>
                <a:cs typeface="Times New Roman"/>
              </a:rPr>
              <a:t>自己必须是穷人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9040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5380744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606623"/>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特蕾莎修女认为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爱要爱到痛心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，这表明特蕾莎修女</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所作所为</a:t>
            </a:r>
            <a:r>
              <a:rPr lang="zh-CN" altLang="zh-CN" sz="2600" kern="100" dirty="0">
                <a:latin typeface="Times New Roman"/>
                <a:ea typeface="华文细黑"/>
                <a:cs typeface="Times New Roman"/>
              </a:rPr>
              <a:t>是一种发自内心的悲悯情怀，而不仅仅是出于</a:t>
            </a:r>
            <a:r>
              <a:rPr lang="zh-CN" altLang="zh-CN" sz="2600" kern="100" dirty="0" smtClean="0">
                <a:latin typeface="Times New Roman"/>
                <a:ea typeface="华文细黑"/>
                <a:cs typeface="Times New Roman"/>
              </a:rPr>
              <a:t>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悟</a:t>
            </a:r>
            <a:r>
              <a:rPr lang="zh-CN" altLang="zh-CN" sz="2600" kern="100" dirty="0">
                <a:latin typeface="Times New Roman"/>
                <a:ea typeface="华文细黑"/>
                <a:cs typeface="Times New Roman"/>
              </a:rPr>
              <a:t>和理念</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项原文是说特蕾莎修女在回忆</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岁时的想法时说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意识到我有一个使命，就是去帮助穷人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zh-CN" altLang="zh-CN" sz="2600" kern="100" dirty="0" smtClean="0">
                <a:latin typeface="Times New Roman"/>
                <a:ea typeface="华文细黑"/>
                <a:cs typeface="Courier New"/>
              </a:rPr>
              <a:t>并非</a:t>
            </a:r>
            <a:r>
              <a:rPr lang="en-US" altLang="zh-CN" sz="2600" kern="100" dirty="0" smtClean="0">
                <a:latin typeface="Times New Roman"/>
                <a:ea typeface="华文细黑"/>
                <a:cs typeface="Courier New"/>
              </a:rPr>
              <a:t>12</a:t>
            </a:r>
            <a:r>
              <a:rPr lang="zh-CN" altLang="zh-CN" sz="2600" kern="100" dirty="0">
                <a:latin typeface="Times New Roman"/>
                <a:ea typeface="华文细黑"/>
                <a:cs typeface="Courier New"/>
              </a:rPr>
              <a:t>岁</a:t>
            </a:r>
            <a:r>
              <a:rPr lang="zh-CN" altLang="zh-CN" sz="2600" kern="100" dirty="0">
                <a:latin typeface="Times New Roman"/>
                <a:ea typeface="华文细黑"/>
                <a:cs typeface="Times New Roman"/>
              </a:rPr>
              <a:t>时说的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0917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blinds(horizontal)">
                                      <p:cBhvr>
                                        <p:cTn id="7"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8025701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606623"/>
            <a:ext cx="8770682" cy="2417072"/>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诺贝尔奖百年历史上最受尊敬的获奖者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之一。</a:t>
            </a:r>
            <a:endParaRPr lang="en-US" altLang="zh-CN" sz="2600" kern="100" dirty="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项与出身无关，只要加入时没有多余的个人财富，加入后不追求个人财富即可，故不正确。</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BE</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3801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blinds(horizontal)">
                                      <p:cBhvr>
                                        <p:cTn id="12"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特蕾莎修女为什么被称为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？请根据文本从她的行动、思想以及影响等方面分析说明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从特蕾莎修女的行动上看，她创办各种救助机构，四处奔波筹集善款。自己得到的一切财物都捐给别人，挽救了无数人的生命，使无数的人获得了生命的尊严。</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从特蕾莎修女的言行中可以看出她有扶助所有需要帮助的人的崇高理念，有一颗天使般的心</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973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904002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674807"/>
            <a:ext cx="8770682" cy="1215910"/>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从影响上看，她唤醒了许多人的爱心，无数的人在她的感召下帮助需要帮助的人，同时也鼓舞了那些弱势的人。</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51700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07939"/>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特蕾莎修女身上有哪些优秀品格？请根据文本概括说明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33007" y="1267986"/>
            <a:ext cx="8647507"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有爱心，有悲悯情怀，有奉献精神</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谦虚博大的情怀，不求个人荣誉</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坚韧顽强的精神</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英勇无畏的精神</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生活简洁朴素，不追求个人享受。</a:t>
            </a:r>
            <a:endParaRPr lang="zh-CN" altLang="zh-CN" sz="1050" kern="100" dirty="0">
              <a:effectLst/>
              <a:latin typeface="宋体"/>
              <a:cs typeface="Courier New"/>
            </a:endParaRPr>
          </a:p>
        </p:txBody>
      </p:sp>
    </p:spTree>
    <p:extLst>
      <p:ext uri="{BB962C8B-B14F-4D97-AF65-F5344CB8AC3E}">
        <p14:creationId xmlns:p14="http://schemas.microsoft.com/office/powerpoint/2010/main" val="163481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blinds(horizontal)">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blinds(horizontal)">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9039" y="582523"/>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没有所谓集体的人，每个人都是具体的，个人才是最重要的。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对特蕾莎修女的这一观点你怎样理解，有怎样的看法？请结合文本并联系现实阐述说明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理解</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综合全文可知，这句话是强调：对于每一个活生生的个人来说，他就是全部世界，每时每刻都应有作为人的权利和尊严，他与种族、国家、阶层、组织隶属无关。并非是说社会不需要团队精神、集体观念</a:t>
            </a:r>
            <a:r>
              <a:rPr lang="zh-CN" altLang="zh-CN" sz="2600" kern="100" dirty="0" smtClean="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Times New Roman"/>
              </a:rPr>
              <a:t>(</a:t>
            </a:r>
            <a:r>
              <a:rPr lang="zh-CN" altLang="en-US" sz="2600" kern="100" dirty="0">
                <a:solidFill>
                  <a:srgbClr val="E46C0A"/>
                </a:solidFill>
                <a:latin typeface="Times New Roman"/>
                <a:ea typeface="华文细黑"/>
                <a:cs typeface="Times New Roman"/>
              </a:rPr>
              <a:t>看法</a:t>
            </a:r>
            <a:r>
              <a:rPr lang="en-US" altLang="zh-CN" sz="2600" kern="100" dirty="0">
                <a:solidFill>
                  <a:srgbClr val="E46C0A"/>
                </a:solidFill>
                <a:latin typeface="Times New Roman"/>
                <a:ea typeface="华文细黑"/>
                <a:cs typeface="Times New Roman"/>
              </a:rPr>
              <a:t>)</a:t>
            </a:r>
            <a:r>
              <a:rPr lang="zh-CN" altLang="en-US" sz="2600" kern="100" dirty="0">
                <a:solidFill>
                  <a:srgbClr val="E46C0A"/>
                </a:solidFill>
                <a:latin typeface="Times New Roman"/>
                <a:ea typeface="华文细黑"/>
                <a:cs typeface="Times New Roman"/>
              </a:rPr>
              <a:t>每个人生</a:t>
            </a:r>
            <a:r>
              <a:rPr lang="zh-CN" altLang="en-US" sz="2600" kern="100" dirty="0" smtClean="0">
                <a:solidFill>
                  <a:srgbClr val="E46C0A"/>
                </a:solidFill>
                <a:latin typeface="Times New Roman"/>
                <a:ea typeface="华文细黑"/>
                <a:cs typeface="Times New Roman"/>
              </a:rPr>
              <a:t>而</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064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8580364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40286"/>
            <a:ext cx="8683844"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加尔各答的天使</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Times New Roman"/>
                <a:ea typeface="华文细黑"/>
                <a:cs typeface="Courier New"/>
              </a:rPr>
              <a:t>1997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日，印度的加尔各答。一场隆重的葬礼正在举行，逝者的遗体被</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个印度人高高地抬起来，所有在场的人全部下跪，包括印度总理。当逝者的遗体抬过大街时，两边大楼上的人全部下楼来，没有人觉得有资格比她站得更高。</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4434906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727539"/>
            <a:ext cx="8770682" cy="2693045"/>
          </a:xfrm>
          <a:prstGeom prst="rect">
            <a:avLst/>
          </a:prstGeom>
        </p:spPr>
        <p:txBody>
          <a:bodyPr>
            <a:spAutoFit/>
          </a:bodyPr>
          <a:lstStyle/>
          <a:p>
            <a:pPr algn="just">
              <a:lnSpc>
                <a:spcPct val="130000"/>
              </a:lnSpc>
              <a:spcAft>
                <a:spcPts val="0"/>
              </a:spcAft>
            </a:pPr>
            <a:r>
              <a:rPr lang="zh-CN" altLang="en-US" sz="2600" kern="100" dirty="0">
                <a:solidFill>
                  <a:srgbClr val="E46C0A"/>
                </a:solidFill>
                <a:latin typeface="Times New Roman"/>
                <a:ea typeface="华文细黑"/>
                <a:cs typeface="Times New Roman"/>
              </a:rPr>
              <a:t>平等，无论贫富尊卑都应有人的权利和尊严，因而个人最重要。每个人享有尊严，人类才有尊严，只要社会中存在被漠视被遗忘的人，人类社会就不是理想的社会。今天我们提倡</a:t>
            </a:r>
            <a:r>
              <a:rPr lang="zh-CN" altLang="en-US" sz="2600" kern="100" dirty="0">
                <a:solidFill>
                  <a:srgbClr val="E46C0A"/>
                </a:solidFill>
                <a:latin typeface="+mj-ea"/>
                <a:ea typeface="+mj-ea"/>
                <a:cs typeface="Times New Roman"/>
              </a:rPr>
              <a:t>“</a:t>
            </a:r>
            <a:r>
              <a:rPr lang="zh-CN" altLang="en-US" sz="2600" kern="100" dirty="0">
                <a:solidFill>
                  <a:srgbClr val="E46C0A"/>
                </a:solidFill>
                <a:latin typeface="Times New Roman"/>
                <a:ea typeface="华文细黑"/>
                <a:cs typeface="Times New Roman"/>
              </a:rPr>
              <a:t>以人为本</a:t>
            </a:r>
            <a:r>
              <a:rPr lang="zh-CN" altLang="en-US" sz="2600" kern="100" dirty="0">
                <a:solidFill>
                  <a:srgbClr val="E46C0A"/>
                </a:solidFill>
                <a:latin typeface="+mj-ea"/>
                <a:ea typeface="+mj-ea"/>
                <a:cs typeface="Times New Roman"/>
              </a:rPr>
              <a:t>”</a:t>
            </a:r>
            <a:r>
              <a:rPr lang="zh-CN" altLang="en-US" sz="2600" kern="100" dirty="0">
                <a:solidFill>
                  <a:srgbClr val="E46C0A"/>
                </a:solidFill>
                <a:latin typeface="Times New Roman"/>
                <a:ea typeface="华文细黑"/>
                <a:cs typeface="Times New Roman"/>
              </a:rPr>
              <a:t>正是关注个体的重要性，因为在社会生活中如果以整体的名义侵害个体的利益，整体就难以和谐。</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19524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83892" y="609609"/>
            <a:ext cx="8960976"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二、阅读下面的文字，完成文后题目。</a:t>
            </a:r>
            <a:endParaRPr lang="zh-CN" altLang="zh-CN" sz="260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超自然力量的时空隧道</a:t>
            </a:r>
            <a:endParaRPr lang="zh-CN" altLang="zh-CN" sz="2600" kern="100" dirty="0">
              <a:latin typeface="宋体"/>
              <a:cs typeface="Courier New"/>
            </a:endParaRPr>
          </a:p>
          <a:p>
            <a:pPr indent="660400" algn="just">
              <a:lnSpc>
                <a:spcPct val="150000"/>
              </a:lnSpc>
              <a:spcAft>
                <a:spcPts val="0"/>
              </a:spcAft>
            </a:pPr>
            <a:r>
              <a:rPr lang="en-US" altLang="zh-CN" sz="2600" kern="100" dirty="0">
                <a:latin typeface="Times New Roman"/>
                <a:ea typeface="华文细黑"/>
                <a:cs typeface="Courier New"/>
              </a:rPr>
              <a:t>1968</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日深夜，两辆高级轿车在南美阿根廷首都布宜诺斯艾利斯市郊疾驰着，浓雾正笼罩着四野。两辆车上分别坐着律师盖拉尔德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毕达尔博士夫妇及两人的朋友。令人惊异的是，博士夫妇的车在公路上奔驰途中竟化作云烟消失了。自翌日起，亲戚朋友们全体出动，然而，不论是人还是车</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039036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382400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23251" y="682541"/>
            <a:ext cx="8512738" cy="3617401"/>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连影子都不曾见到。更令人奇怪的是，</a:t>
            </a:r>
            <a:r>
              <a:rPr lang="en-US" altLang="zh-CN" sz="2600" kern="100" dirty="0">
                <a:solidFill>
                  <a:prstClr val="black"/>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月</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日驻墨西哥的阿根廷领事馆却打来电话，确认毕达尔律师夫妇在墨西哥城。墨西哥城距离阿根廷首都直线距离也在六千公里以上，即便利用了船舶、火车和汽车之类，要在两日内抵达也是断无可能的。然而，阿根廷驻墨西哥领事拉伐艾尔</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贝尔古里证实说：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此事是真实的。</a:t>
            </a:r>
            <a:r>
              <a:rPr lang="en-US" altLang="zh-CN" sz="2600" kern="100" dirty="0">
                <a:solidFill>
                  <a:prstClr val="black"/>
                </a:solidFill>
                <a:latin typeface="宋体"/>
                <a:ea typeface="华文细黑"/>
                <a:cs typeface="Times New Roman"/>
              </a:rPr>
              <a:t>”</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48215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030003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34227"/>
            <a:ext cx="8683844"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博士夫妇叙述，车子离开查斯科木斯市不久，车前突然出现白雾状的东西，一下子把车包围了。他们惊慌中踩下刹车，不一会儿，便麻木失去了知觉。当两人几乎同时醒来之时，发现车窗外面的景色与行人的服装都与阿根廷迥然不同。他们急忙停下车来打听，呵，竟然说这里是墨西哥！</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55254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7705905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7" name="矩形 16"/>
          <p:cNvSpPr/>
          <p:nvPr/>
        </p:nvSpPr>
        <p:spPr>
          <a:xfrm>
            <a:off x="146099" y="552098"/>
            <a:ext cx="882132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这个怪诞又真实的故事，再次引发了对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的猜想。</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美国物理学家斯内法克教授认为，在空间存在着许多一般人用眼睛看不到的、然而却客观存在的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，历史上神秘失踪的人、船、飞机等，实际上是进入了这个神秘的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。有的学者认为，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可能与宇宙中的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黑洞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黑洞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是人眼睛看不到的吸引力世界</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06946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29840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41008"/>
            <a:ext cx="8683844" cy="2266198"/>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然而却是客观存在的一种</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时空隧道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。人一旦被吸入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黑洞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中，就什么知觉也没有了。当他回到光明世界时只能回想起被吸入以前的事，而对进入黑洞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遨游</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无论多长时间，他都一概不知。</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61339" y="2781219"/>
            <a:ext cx="8821322" cy="2270878"/>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有些学者反对这种假设，认为这不能说明问题。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泰坦尼克号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游轮和乘客同时沉没、消失，乘客们进入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，为什么游轮没有进入？如果游轮也同时进入，它应该和船长史密斯同时再出现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5806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233750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2372" y="551311"/>
            <a:ext cx="8683844"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最近，美国著名科学家约翰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布凯里教授经过研究分析，对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提出了以下几点理论假说：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是客观存在的，是物质性的，它看不见，摸不着，对于我们人类生活的物质世界，它既关闭，又不绝对关闭，它偶尔开放。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和人类世界不是一个时间体系，进入另一套时间体系里，有可能回到遥远的过去，或进入未来，因为在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里，时间具有方向性和可逆性</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44969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3439783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57774" y="498758"/>
            <a:ext cx="8428453" cy="2826351"/>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它可以正转，也可以倒转，还可以相对静止。对于地球上的物质世界，进入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时空隧道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，意味着神秘失踪；而从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时空隧道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中出来，又意味着神秘再现。由于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时空隧道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里时光可以相对静止，故而失踪几十年就像一天或半天一样</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333442" y="3276590"/>
            <a:ext cx="8477117" cy="1816075"/>
          </a:xfrm>
          <a:prstGeom prst="rect">
            <a:avLst/>
          </a:prstGeom>
        </p:spPr>
        <p:txBody>
          <a:bodyPr>
            <a:spAutoFit/>
          </a:bodyPr>
          <a:lstStyle/>
          <a:p>
            <a:pPr indent="660400" algn="dist">
              <a:lnSpc>
                <a:spcPct val="150000"/>
              </a:lnSpc>
              <a:spcAft>
                <a:spcPts val="0"/>
              </a:spcAft>
            </a:pPr>
            <a:r>
              <a:rPr lang="zh-CN" altLang="zh-CN" sz="2600" kern="100" dirty="0">
                <a:latin typeface="Times New Roman"/>
                <a:ea typeface="华文细黑"/>
                <a:cs typeface="Times New Roman"/>
              </a:rPr>
              <a:t>据说卫星在百慕大上方，发现了一个巨大的黑点，放大看后得知是一个强力的漩涡，派人勘察后，发现地下是个巨大的金字塔，漩涡把阳光聚成一个焦点</a:t>
            </a:r>
            <a:r>
              <a:rPr lang="zh-CN" altLang="zh-CN" sz="2600" kern="100" dirty="0" smtClean="0">
                <a:latin typeface="Times New Roman"/>
                <a:ea typeface="华文细黑"/>
                <a:cs typeface="Times New Roman"/>
              </a:rPr>
              <a:t>，</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218926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002589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223283" y="590143"/>
            <a:ext cx="8697435" cy="1215910"/>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使得所有实物瞬间消失</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科学家们告诉我们：</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不久的将来，理论上有可能会实现传送人类本身！</a:t>
            </a:r>
            <a:r>
              <a:rPr lang="en-US" altLang="zh-CN" sz="2600" kern="100" dirty="0">
                <a:solidFill>
                  <a:prstClr val="black"/>
                </a:solidFill>
                <a:latin typeface="宋体"/>
                <a:ea typeface="华文细黑"/>
                <a:cs typeface="Times New Roman"/>
              </a:rPr>
              <a:t>”</a:t>
            </a:r>
          </a:p>
        </p:txBody>
      </p:sp>
      <p:sp>
        <p:nvSpPr>
          <p:cNvPr id="14" name="矩形 13"/>
          <p:cNvSpPr/>
          <p:nvPr/>
        </p:nvSpPr>
        <p:spPr>
          <a:xfrm>
            <a:off x="138479" y="1813773"/>
            <a:ext cx="8821322" cy="3093154"/>
          </a:xfrm>
          <a:prstGeom prst="rect">
            <a:avLst/>
          </a:prstGeom>
        </p:spPr>
        <p:txBody>
          <a:bodyPr>
            <a:spAutoFit/>
          </a:bodyPr>
          <a:lstStyle/>
          <a:p>
            <a:pPr indent="660400" algn="just">
              <a:lnSpc>
                <a:spcPct val="150000"/>
              </a:lnSpc>
              <a:spcAft>
                <a:spcPts val="0"/>
              </a:spcAft>
            </a:pPr>
            <a:r>
              <a:rPr lang="zh-CN" altLang="en-US" sz="2600" kern="100" dirty="0">
                <a:latin typeface="Times New Roman"/>
                <a:ea typeface="华文细黑"/>
                <a:cs typeface="Times New Roman"/>
              </a:rPr>
              <a:t>粒子中出现的神奇“纠缠”现象，曾被爱因斯坦称为“遥远地点间幽灵般的相互作用”。</a:t>
            </a:r>
            <a:r>
              <a:rPr lang="en-US" altLang="zh-CN" sz="2600" kern="100" dirty="0">
                <a:latin typeface="Times New Roman"/>
                <a:ea typeface="华文细黑"/>
                <a:cs typeface="Times New Roman"/>
              </a:rPr>
              <a:t>1997</a:t>
            </a:r>
            <a:r>
              <a:rPr lang="zh-CN" altLang="en-US" sz="2600" kern="100" dirty="0">
                <a:latin typeface="Times New Roman"/>
                <a:ea typeface="华文细黑"/>
                <a:cs typeface="Times New Roman"/>
              </a:rPr>
              <a:t>年由中国科学家潘建伟等首次完成的单光子量子态隐形传输，成为量子信息发展的一个里程碑。其后，各种各样的量子态隐形传输实验得到了实现，但所有的实验都只能传输单个粒子的量子态。</a:t>
            </a:r>
            <a:endParaRPr lang="zh-CN" altLang="zh-CN" sz="2600" kern="100" dirty="0">
              <a:effectLst/>
              <a:latin typeface="宋体"/>
              <a:cs typeface="Courier New"/>
            </a:endParaRPr>
          </a:p>
        </p:txBody>
      </p:sp>
    </p:spTree>
    <p:extLst>
      <p:ext uri="{BB962C8B-B14F-4D97-AF65-F5344CB8AC3E}">
        <p14:creationId xmlns:p14="http://schemas.microsoft.com/office/powerpoint/2010/main" val="986646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45694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4" name="矩形 13"/>
          <p:cNvSpPr/>
          <p:nvPr/>
        </p:nvSpPr>
        <p:spPr>
          <a:xfrm>
            <a:off x="263487" y="839128"/>
            <a:ext cx="8647507"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英国《自然》杂志曾以封面文章的形式发表了中国科学家的研究成果：两粒子复合系统量子态隐形传输的实验实现。这种被世界科学界称为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幽灵般量子态隐形传输的技术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，来无影去无踪，有可能让物质甚至人体瞬间实现异地转移、传送。这是国际上首次成功实现复合系统量子态的隐形传输</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504167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88924619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453038"/>
            <a:ext cx="8683844" cy="4717702"/>
          </a:xfrm>
          <a:prstGeom prst="rect">
            <a:avLst/>
          </a:prstGeom>
        </p:spPr>
        <p:txBody>
          <a:bodyPr>
            <a:spAutoFit/>
          </a:bodyPr>
          <a:lstStyle/>
          <a:p>
            <a:pPr indent="825500" algn="just">
              <a:lnSpc>
                <a:spcPct val="130000"/>
              </a:lnSpc>
              <a:spcAft>
                <a:spcPts val="0"/>
              </a:spcAft>
            </a:pPr>
            <a:r>
              <a:rPr lang="zh-CN" altLang="zh-CN" sz="2600" kern="100" dirty="0">
                <a:latin typeface="Times New Roman"/>
                <a:ea typeface="华文细黑"/>
                <a:cs typeface="Times New Roman"/>
              </a:rPr>
              <a:t>这是印度各界人士以及来自世界各地的吊唁者为被称为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加尔各答的天使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的特蕾莎修女举行国葬。成千上万的人冒着倾盆大雨走上街头，为她的离去流下哀伤的眼泪。</a:t>
            </a:r>
            <a:endParaRPr lang="zh-CN" altLang="zh-CN" sz="1050" kern="100" dirty="0">
              <a:latin typeface="宋体"/>
              <a:cs typeface="Courier New"/>
            </a:endParaRPr>
          </a:p>
          <a:p>
            <a:pPr indent="660400" algn="just">
              <a:lnSpc>
                <a:spcPct val="130000"/>
              </a:lnSpc>
              <a:spcAft>
                <a:spcPts val="0"/>
              </a:spcAft>
            </a:pPr>
            <a:r>
              <a:rPr lang="en-US" altLang="zh-CN" sz="2600" kern="100" dirty="0">
                <a:latin typeface="Times New Roman"/>
                <a:ea typeface="华文细黑"/>
                <a:cs typeface="Courier New"/>
              </a:rPr>
              <a:t>1910</a:t>
            </a:r>
            <a:r>
              <a:rPr lang="zh-CN" altLang="zh-CN" sz="2600" kern="100" dirty="0">
                <a:latin typeface="Times New Roman"/>
                <a:ea typeface="华文细黑"/>
                <a:cs typeface="Times New Roman"/>
              </a:rPr>
              <a:t>年，特蕾莎修女出生在南斯拉夫联邦的马其顿共和国。</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岁时，善良博爱的天性使她对慈善事业着迷，并加入天主教的儿童慈善会。她后来回忆说：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我那时就意识到我有一个使命，就是去帮助穷人。</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岁时，与姐姐一起来到印度接受传教士训练。</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岁时，她来到了被尼赫鲁称为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噩梦之城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的加尔各答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72923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750051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61442"/>
            <a:ext cx="8683844" cy="3693319"/>
          </a:xfrm>
          <a:prstGeom prst="rect">
            <a:avLst/>
          </a:prstGeom>
        </p:spPr>
        <p:txBody>
          <a:bodyPr>
            <a:spAutoFit/>
          </a:bodyPr>
          <a:lstStyle/>
          <a:p>
            <a:pPr lvl="0" algn="just">
              <a:lnSpc>
                <a:spcPct val="150000"/>
              </a:lnSpc>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量子态隐形传输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通俗地来说，就是将粒子从一个地方瞬间转移到了另一个距离遥远的地方，好像穿越了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时空隧道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。此次，他们不仅在国际上首次成功实现了复合系统量子态的隐形传输，而且第一次成功实现了六光子纠缠态的操纵。他们的实验结果表明，物质的瞬间无影转移会成为可能</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有删改</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22555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576208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3068" y="624051"/>
            <a:ext cx="859786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文章从阿根廷博士夫妇所坐汽车失踪的夜晚写起有什么作用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明确第一段在文本中的一般作用，然后结合文章内容，从结构与内容两个层面去整</a:t>
            </a:r>
            <a:r>
              <a:rPr lang="zh-CN" altLang="zh-CN" sz="2600" kern="100" dirty="0">
                <a:latin typeface="Times New Roman"/>
                <a:ea typeface="华文细黑"/>
                <a:cs typeface="Courier New"/>
              </a:rPr>
              <a:t>合答案。阿根廷博士夫妇失踪事件怪诞而又真实，会引发</a:t>
            </a:r>
            <a:r>
              <a:rPr lang="zh-CN" altLang="zh-CN" sz="2600" kern="100" dirty="0">
                <a:latin typeface="Times New Roman"/>
                <a:ea typeface="华文细黑"/>
                <a:cs typeface="Times New Roman"/>
              </a:rPr>
              <a:t>读者强烈的阅读兴趣，同时，也自然地引出了本文话题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74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8617880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756310"/>
            <a:ext cx="87706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以具体事例引出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超自然力量的时空隧道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的话题</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设置悬念，引发读者的阅读兴趣</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79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45318" y="763692"/>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联系文章内容，简要概括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理论的主要内容</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首先，找准答题区域，即文章四、五、六段；其次，围绕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的猜想找出关键词，如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客观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黑洞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可逆性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相对静止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等；最后，对其进行梳理与概括，分条陈述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418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244881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4" name="矩形 13"/>
          <p:cNvSpPr/>
          <p:nvPr/>
        </p:nvSpPr>
        <p:spPr>
          <a:xfrm>
            <a:off x="261193" y="725830"/>
            <a:ext cx="8647507"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是客观存在的，是物质性的</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可能与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黑洞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有关</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对人类的物质世界，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既关闭又不绝对关闭</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和人类世界不是一个时间体系，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里，时间具有方向性与可逆性，且能够相对静止。</a:t>
            </a:r>
            <a:endParaRPr lang="zh-CN" altLang="zh-CN" sz="2600" kern="100" dirty="0">
              <a:effectLst/>
              <a:latin typeface="宋体"/>
              <a:cs typeface="Courier New"/>
            </a:endParaRPr>
          </a:p>
        </p:txBody>
      </p:sp>
    </p:spTree>
    <p:extLst>
      <p:ext uri="{BB962C8B-B14F-4D97-AF65-F5344CB8AC3E}">
        <p14:creationId xmlns:p14="http://schemas.microsoft.com/office/powerpoint/2010/main" val="23816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linds(horizontal)">
                                      <p:cBhvr>
                                        <p:cTn id="1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756310"/>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简要概括人类在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方面的科学发现与运用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作答本题应注意三点：一是围绕题干中的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科学发现与运用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找准答题区域，即文章七、八、九段；二是分层梳理，先筛选出科学发现，再筛选出其运用；三是润色整合，全面作答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25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3337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45318" y="532666"/>
            <a:ext cx="8683844"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中国科学家潘建伟等首次完成单光子量子态隐形传输</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中国科学家成功实现了两粒子复合系统量子态隐形传输的实验</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中国科学家首次成功实现了六光子纠缠态的操纵</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根据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时空隧道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假说，理论上人类可能会实现传送人类本身，物质的瞬间无影转移会成为可能。</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430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95479"/>
            <a:ext cx="87706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请联系文本，谈谈我们应该如何面对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时空隧道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这样的科学假说。</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7" name="矩形 16"/>
          <p:cNvSpPr/>
          <p:nvPr/>
        </p:nvSpPr>
        <p:spPr>
          <a:xfrm>
            <a:off x="179595" y="1907803"/>
            <a:ext cx="882132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作答本题，首先，要分析文章内容，看文中的学者是如何面对这样的科学假说的。然后，结合文本内容和生活实际，谈谈面对这样的科学假说的态度和做法即可。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39527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141415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4" name="矩形 13"/>
          <p:cNvSpPr/>
          <p:nvPr/>
        </p:nvSpPr>
        <p:spPr>
          <a:xfrm>
            <a:off x="205009" y="820698"/>
            <a:ext cx="8733982" cy="24209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对于这类科学假说，我们不能盲目相信，也不能武断否定，而要在大胆假设的基础上进行不懈的探索，在科学实验与实际运用中进行验证，力求运用科学的手段解开未解之谜</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304317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9214542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71419" y="547906"/>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从</a:t>
            </a:r>
            <a:r>
              <a:rPr lang="en-US" altLang="zh-CN" sz="2600" kern="100" dirty="0">
                <a:latin typeface="Times New Roman"/>
                <a:ea typeface="华文细黑"/>
                <a:cs typeface="Courier New"/>
              </a:rPr>
              <a:t>1929</a:t>
            </a:r>
            <a:r>
              <a:rPr lang="zh-CN" altLang="zh-CN" sz="2600" kern="100" dirty="0">
                <a:latin typeface="Times New Roman"/>
                <a:ea typeface="华文细黑"/>
                <a:cs typeface="Times New Roman"/>
              </a:rPr>
              <a:t>年到</a:t>
            </a:r>
            <a:r>
              <a:rPr lang="en-US" altLang="zh-CN" sz="2600" kern="100" dirty="0">
                <a:latin typeface="Times New Roman"/>
                <a:ea typeface="华文细黑"/>
                <a:cs typeface="Courier New"/>
              </a:rPr>
              <a:t>1946</a:t>
            </a:r>
            <a:r>
              <a:rPr lang="zh-CN" altLang="zh-CN" sz="2600" kern="100" dirty="0">
                <a:latin typeface="Times New Roman"/>
                <a:ea typeface="华文细黑"/>
                <a:cs typeface="Times New Roman"/>
              </a:rPr>
              <a:t>年，特蕾莎修女在加尔各答的一所女子学校任教，事业虽然神圣，但学校里的女孩几乎都是出生于印度的上层社会。这个优越的环境与更加广大、更加真实的印度无关。</a:t>
            </a:r>
            <a:r>
              <a:rPr lang="en-US" altLang="zh-CN" sz="2600" kern="100" dirty="0">
                <a:latin typeface="Times New Roman"/>
                <a:ea typeface="华文细黑"/>
                <a:cs typeface="Courier New"/>
              </a:rPr>
              <a:t>1948</a:t>
            </a:r>
            <a:r>
              <a:rPr lang="zh-CN" altLang="zh-CN" sz="2600" kern="100" dirty="0">
                <a:latin typeface="Times New Roman"/>
                <a:ea typeface="华文细黑"/>
                <a:cs typeface="Times New Roman"/>
              </a:rPr>
              <a:t>年，她用仅有的一点积蓄，创办了一所露天学校，专门收留失学的流浪儿童。</a:t>
            </a:r>
            <a:r>
              <a:rPr lang="en-US" altLang="zh-CN" sz="2600" kern="100" dirty="0">
                <a:latin typeface="Times New Roman"/>
                <a:ea typeface="华文细黑"/>
                <a:cs typeface="Courier New"/>
              </a:rPr>
              <a:t>1950</a:t>
            </a:r>
            <a:r>
              <a:rPr lang="zh-CN" altLang="zh-CN" sz="2600" kern="100" dirty="0">
                <a:latin typeface="Times New Roman"/>
                <a:ea typeface="华文细黑"/>
                <a:cs typeface="Times New Roman"/>
              </a:rPr>
              <a:t>年，她创办了印度爱德修女会，并为它制定了教规，凡教会成员都要定下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贫困、贞洁和服从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的誓约。她解释说：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要爱穷人，了解穷人，我们自己必须是穷人。</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09550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02987647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02186"/>
            <a:ext cx="8683844" cy="4506811"/>
          </a:xfrm>
          <a:prstGeom prst="rect">
            <a:avLst/>
          </a:prstGeom>
        </p:spPr>
        <p:txBody>
          <a:bodyPr>
            <a:spAutoFit/>
          </a:bodyPr>
          <a:lstStyle/>
          <a:p>
            <a:pPr indent="660400" algn="just">
              <a:lnSpc>
                <a:spcPct val="140000"/>
              </a:lnSpc>
              <a:spcAft>
                <a:spcPts val="0"/>
              </a:spcAft>
            </a:pPr>
            <a:r>
              <a:rPr lang="en-US" altLang="zh-CN" sz="2600" kern="100" dirty="0">
                <a:latin typeface="Times New Roman"/>
                <a:ea typeface="华文细黑"/>
                <a:cs typeface="Courier New"/>
              </a:rPr>
              <a:t>1952</a:t>
            </a:r>
            <a:r>
              <a:rPr lang="zh-CN" altLang="zh-CN" sz="2600" kern="100" dirty="0">
                <a:latin typeface="Times New Roman"/>
                <a:ea typeface="华文细黑"/>
                <a:cs typeface="Times New Roman"/>
              </a:rPr>
              <a:t>年，她在加尔各答的一座寺庙旁建起了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垂死贫民收容所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，让那些垂死的贫民在弥留之际享受一下人间的温暖。这一举动惹恼了寺庙的和尚，他们扬言要杀死这些垂死者。特蕾莎修女用身体挡住大门，大声地说：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你们要杀就杀死我吧。让这些垂死的人平静而尊严地去死吧。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说着，双手合十，双眼紧闭。她无所畏惧的气概震慑了闹事者，和尚们没趣地走了。到</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年代末，大约有</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万名身患不治之症而无家可归的人，在这里度过最后的日子</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7167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341557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9598" y="513211"/>
            <a:ext cx="8683844" cy="4573560"/>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当有人问</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挽救这些患有不治之症的人是否值得</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时，她很吃惊，因为这样的提问与她的人生观格格不入</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lvl="0" indent="457200" algn="dist">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特</a:t>
            </a:r>
            <a:r>
              <a:rPr lang="zh-CN" altLang="zh-CN" sz="2600" dirty="0">
                <a:latin typeface="Times New Roman"/>
                <a:ea typeface="华文细黑"/>
                <a:cs typeface="Times New Roman"/>
              </a:rPr>
              <a:t>蕾莎修女到处奔走呼号，并将教皇保罗六世访问印度期间赠给她的一部高级轿车卖掉，成立了加尔各答唯一的麻风病防治中心，开始大量收留麻风病人。在贝鲁特的战区，在埃塞俄比亚的饥民区、在非洲艾滋病蔓延区都留下了她衰弱而坚定的身影</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她甚至只身到科索沃交战区解救被围的妇女儿童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交战双方听说特蕾莎修女进入战区，</a:t>
            </a:r>
            <a:endParaRPr lang="en-US" altLang="zh-CN" sz="2600" kern="100" dirty="0" smtClean="0">
              <a:solidFill>
                <a:prstClr val="black"/>
              </a:solidFill>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9097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4863899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74529" y="551334"/>
            <a:ext cx="8733983" cy="1706044"/>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立即停火，待她带走妇女儿童，双方又马上开火。当时的联合国秘书长安南听到消息后说：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连我也做不到的，她做到了。</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 name="矩形 2"/>
          <p:cNvSpPr/>
          <p:nvPr/>
        </p:nvSpPr>
        <p:spPr>
          <a:xfrm>
            <a:off x="194279" y="2215138"/>
            <a:ext cx="8770682" cy="2827184"/>
          </a:xfrm>
          <a:prstGeom prst="rect">
            <a:avLst/>
          </a:prstGeom>
        </p:spPr>
        <p:txBody>
          <a:bodyPr>
            <a:spAutoFit/>
          </a:bodyPr>
          <a:lstStyle/>
          <a:p>
            <a:pPr indent="660400" algn="just">
              <a:lnSpc>
                <a:spcPct val="140000"/>
              </a:lnSpc>
              <a:spcAft>
                <a:spcPts val="0"/>
              </a:spcAft>
            </a:pPr>
            <a:r>
              <a:rPr lang="zh-CN" altLang="zh-CN" sz="2600" kern="100" dirty="0" smtClean="0">
                <a:latin typeface="Times New Roman"/>
                <a:ea typeface="华文细黑"/>
                <a:cs typeface="Times New Roman"/>
              </a:rPr>
              <a:t>她创建的组织所有的钱物都是人们捐赠的，并无偿提供给贫病无力的人。世界上最有钱的公司都愿意把钱捐给她，到她逝世前，她的组织有四亿多美元的资产，有</a:t>
            </a:r>
            <a:r>
              <a:rPr lang="en-US" altLang="zh-CN" sz="2600" kern="100" dirty="0" smtClean="0">
                <a:latin typeface="Times New Roman"/>
                <a:ea typeface="华文细黑"/>
                <a:cs typeface="Courier New"/>
              </a:rPr>
              <a:t>7 000</a:t>
            </a:r>
            <a:r>
              <a:rPr lang="zh-CN" altLang="zh-CN" sz="2600" kern="100" dirty="0" smtClean="0">
                <a:latin typeface="Times New Roman"/>
                <a:ea typeface="华文细黑"/>
                <a:cs typeface="Times New Roman"/>
              </a:rPr>
              <a:t>多名正式工作人员，还有数不清的追随者和义务工作者分布在</a:t>
            </a:r>
            <a:r>
              <a:rPr lang="en-US" altLang="zh-CN" sz="2600" kern="100" dirty="0" smtClean="0">
                <a:latin typeface="Times New Roman"/>
                <a:ea typeface="华文细黑"/>
                <a:cs typeface="Courier New"/>
              </a:rPr>
              <a:t>115</a:t>
            </a:r>
            <a:r>
              <a:rPr lang="zh-CN" altLang="zh-CN" sz="2600" kern="100" dirty="0" smtClean="0">
                <a:latin typeface="Times New Roman"/>
                <a:ea typeface="华文细黑"/>
                <a:cs typeface="Times New Roman"/>
              </a:rPr>
              <a:t>个国家，管理着</a:t>
            </a:r>
            <a:r>
              <a:rPr lang="en-US" altLang="zh-CN" sz="2600" kern="100" dirty="0" smtClean="0">
                <a:latin typeface="Times New Roman"/>
                <a:ea typeface="华文细黑"/>
                <a:cs typeface="Courier New"/>
              </a:rPr>
              <a:t>543</a:t>
            </a:r>
            <a:r>
              <a:rPr lang="zh-CN" altLang="zh-CN" sz="2600" kern="100" dirty="0" smtClean="0">
                <a:latin typeface="Times New Roman"/>
                <a:ea typeface="华文细黑"/>
                <a:cs typeface="Times New Roman"/>
              </a:rPr>
              <a:t>个收容站、孤儿院和艾滋病防治中心。</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82051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5101987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40286"/>
            <a:ext cx="8683844" cy="4573560"/>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可是，她住的地方唯一的电器是一部电话。她穿的衣服，一共只有三套，而且自己换洗</a:t>
            </a:r>
            <a:r>
              <a:rPr lang="en-US" altLang="zh-CN" sz="2600" kern="100" dirty="0" smtClean="0">
                <a:solidFill>
                  <a:prstClr val="black"/>
                </a:solidFill>
                <a:latin typeface="宋体"/>
                <a:ea typeface="华文细黑"/>
                <a:cs typeface="Times New Roman"/>
              </a:rPr>
              <a:t>……</a:t>
            </a:r>
          </a:p>
          <a:p>
            <a:pPr indent="660400" algn="just">
              <a:lnSpc>
                <a:spcPct val="140000"/>
              </a:lnSpc>
              <a:spcAft>
                <a:spcPts val="0"/>
              </a:spcAft>
            </a:pPr>
            <a:r>
              <a:rPr lang="en-US" altLang="zh-CN" sz="2600" kern="100" dirty="0">
                <a:latin typeface="Times New Roman"/>
                <a:ea typeface="华文细黑"/>
                <a:cs typeface="Courier New"/>
              </a:rPr>
              <a:t>1979</a:t>
            </a:r>
            <a:r>
              <a:rPr lang="zh-CN" altLang="zh-CN" sz="2600" kern="100" dirty="0">
                <a:latin typeface="Times New Roman"/>
                <a:ea typeface="华文细黑"/>
                <a:cs typeface="Times New Roman"/>
              </a:rPr>
              <a:t>年，特蕾莎修女被授予诺贝尔和平奖。她在颁奖仪式上的即兴讲话中说：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这项荣誉我个人不配领受，我只是一个群体的代表，我不过是汪洋中的一滴水</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没有所谓集体的人，每个人都是具体的，个人才是最重要的</a:t>
            </a:r>
            <a:r>
              <a:rPr lang="zh-CN" altLang="zh-CN" sz="2600" kern="100" dirty="0">
                <a:latin typeface="Times New Roman"/>
                <a:ea typeface="华文细黑"/>
                <a:cs typeface="Times New Roman"/>
              </a:rPr>
              <a:t>，每一个人在我而言就是基督，她是那时那刻世上唯一的人</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45887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082340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1978" y="835011"/>
            <a:ext cx="8683844"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在颁奖仪式上，特蕾莎修女还做了一件匪夷所思的事。她对主持者发出了真诚的呼吁：客人们能否不享用例行的盛宴，把盛宴的费用捐给她的组织。因为这</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多人享用的盛宴，可以让</a:t>
            </a:r>
            <a:r>
              <a:rPr lang="en-US" altLang="zh-CN" sz="2600" kern="100" dirty="0">
                <a:latin typeface="Times New Roman"/>
                <a:ea typeface="华文细黑"/>
                <a:cs typeface="Courier New"/>
              </a:rPr>
              <a:t>1 500</a:t>
            </a:r>
            <a:r>
              <a:rPr lang="zh-CN" altLang="zh-CN" sz="2600" kern="100" dirty="0">
                <a:latin typeface="Times New Roman"/>
                <a:ea typeface="华文细黑"/>
                <a:cs typeface="Times New Roman"/>
              </a:rPr>
              <a:t>名加尔各答的穷人吃一天饱饭，结果出席颁奖仪式的人一致同意取消宴会，把节省出的</a:t>
            </a:r>
            <a:r>
              <a:rPr lang="en-US" altLang="zh-CN" sz="2600" kern="100" dirty="0">
                <a:latin typeface="Times New Roman"/>
                <a:ea typeface="华文细黑"/>
                <a:cs typeface="Courier New"/>
              </a:rPr>
              <a:t>1 700</a:t>
            </a:r>
            <a:r>
              <a:rPr lang="zh-CN" altLang="zh-CN" sz="2600" kern="100" dirty="0">
                <a:latin typeface="Times New Roman"/>
                <a:ea typeface="华文细黑"/>
                <a:cs typeface="Times New Roman"/>
              </a:rPr>
              <a:t>美元赠给了特蕾莎修女，她所获得的奖金也全部做了慈善基金。</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57065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3843</TotalTime>
  <Words>2843</Words>
  <Application>Microsoft Office PowerPoint</Application>
  <PresentationFormat>全屏显示(16:9)</PresentationFormat>
  <Paragraphs>389</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445</cp:revision>
  <dcterms:created xsi:type="dcterms:W3CDTF">2014-12-15T01:46:29Z</dcterms:created>
  <dcterms:modified xsi:type="dcterms:W3CDTF">2015-04-16T02:33:38Z</dcterms:modified>
</cp:coreProperties>
</file>