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716" r:id="rId3"/>
    <p:sldId id="722" r:id="rId4"/>
    <p:sldId id="723" r:id="rId5"/>
    <p:sldId id="724" r:id="rId6"/>
    <p:sldId id="725" r:id="rId7"/>
    <p:sldId id="726" r:id="rId8"/>
    <p:sldId id="727" r:id="rId9"/>
    <p:sldId id="717" r:id="rId10"/>
    <p:sldId id="728" r:id="rId11"/>
    <p:sldId id="729" r:id="rId12"/>
    <p:sldId id="730" r:id="rId13"/>
    <p:sldId id="731" r:id="rId14"/>
    <p:sldId id="732" r:id="rId15"/>
    <p:sldId id="748" r:id="rId16"/>
    <p:sldId id="749" r:id="rId17"/>
    <p:sldId id="750" r:id="rId18"/>
    <p:sldId id="751" r:id="rId19"/>
    <p:sldId id="733" r:id="rId20"/>
    <p:sldId id="718" r:id="rId21"/>
    <p:sldId id="734" r:id="rId22"/>
    <p:sldId id="735" r:id="rId23"/>
    <p:sldId id="736" r:id="rId24"/>
    <p:sldId id="737" r:id="rId25"/>
    <p:sldId id="738" r:id="rId26"/>
    <p:sldId id="739" r:id="rId27"/>
    <p:sldId id="740" r:id="rId28"/>
    <p:sldId id="741" r:id="rId29"/>
    <p:sldId id="742" r:id="rId30"/>
    <p:sldId id="743" r:id="rId31"/>
    <p:sldId id="744" r:id="rId32"/>
    <p:sldId id="752" r:id="rId33"/>
    <p:sldId id="719" r:id="rId34"/>
    <p:sldId id="745" r:id="rId35"/>
    <p:sldId id="720" r:id="rId36"/>
    <p:sldId id="721" r:id="rId37"/>
    <p:sldId id="747" r:id="rId38"/>
    <p:sldId id="381"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524" y="-45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2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4044" y="2238667"/>
            <a:ext cx="6391493" cy="987963"/>
          </a:xfrm>
          <a:prstGeom prst="rect">
            <a:avLst/>
          </a:prstGeom>
          <a:noFill/>
        </p:spPr>
        <p:txBody>
          <a:bodyPr wrap="none" rtlCol="0">
            <a:spAutoFit/>
          </a:bodyPr>
          <a:lstStyle/>
          <a:p>
            <a:pPr algn="ctr">
              <a:lnSpc>
                <a:spcPct val="150000"/>
              </a:lnSpc>
            </a:pPr>
            <a:r>
              <a:rPr lang="zh-CN" altLang="en-US" sz="4400" b="1" dirty="0">
                <a:solidFill>
                  <a:srgbClr val="FF1111"/>
                </a:solidFill>
                <a:latin typeface="Times New Roman" pitchFamily="18" charset="0"/>
                <a:ea typeface="微软雅黑" pitchFamily="34" charset="-122"/>
                <a:cs typeface="Times New Roman" pitchFamily="18" charset="0"/>
              </a:rPr>
              <a:t>探究文本意蕴题题组训练</a:t>
            </a:r>
            <a:endParaRPr lang="en-US" altLang="zh-CN" sz="44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9791281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矩形 11"/>
          <p:cNvSpPr/>
          <p:nvPr/>
        </p:nvSpPr>
        <p:spPr>
          <a:xfrm>
            <a:off x="220249" y="862051"/>
            <a:ext cx="8733982" cy="3021083"/>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所以</a:t>
            </a:r>
            <a:r>
              <a:rPr lang="zh-CN" altLang="zh-CN" sz="2600" kern="100" dirty="0">
                <a:latin typeface="Times New Roman"/>
                <a:ea typeface="华文细黑"/>
                <a:cs typeface="Times New Roman"/>
              </a:rPr>
              <a:t>走动藁藁地响。行杖捣着碎石，也咯咯有声。那装束，一看便知是涉过千山万水的老行脚。但所带行李却万般轻简，肩际仅斜佩了尺把长的一个小包，其中不过是些薄衣单袜。另有一双半旧的鞋，照所有跋涉路途的旅客的样子，打在包裹的外面，以备</a:t>
            </a:r>
            <a:r>
              <a:rPr lang="zh-CN" altLang="zh-CN" sz="2600" kern="100">
                <a:latin typeface="Times New Roman"/>
                <a:ea typeface="华文细黑"/>
                <a:cs typeface="Times New Roman"/>
              </a:rPr>
              <a:t>不虞</a:t>
            </a:r>
            <a:r>
              <a:rPr lang="zh-CN" altLang="zh-CN" sz="2600" kern="10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36339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17496307"/>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602506"/>
            <a:ext cx="8770682"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不远笃笃声起处，是对面山坳间一座林子。抬头一望，看不见什么。知道是啄木鸟。于是拔步又往前走。脚下是半涸的溪涧，他走到水边，身体正乏得很，这就解下包裹，把行杖倚了，拣一块大石坐下。清冽的溪水在涓涓泻流，碰着石块，激起明亮的水花。水花分散作泡沫，映着霞光，宛如玑珠。玑珠夹流而下，一碰着石头就又跳到空中，有的竟跳到这人脚边，有的则落在所坐的石上。</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21730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88026511"/>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323251" y="835938"/>
            <a:ext cx="8512738"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晚空弥漫着落日的余光，烂霞如火似烟，织遍了天空，与静静的溪水相辉耀。悄寂的壑谷，是已充满了苍茫的暮色。</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那汉子脱下鞋，在石上摔了两下，回头望着山岭，也不见有人下来。接着就去了毡笠，顺手扔到包袱上，取出火吸起烟来</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12081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2832595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37698" y="755383"/>
            <a:ext cx="8683844"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这人生得好一副紫檀色瘦生的脸相。为风雨残蚀的顽强的颜面，好像是生着一层锈。这样的脸，任谁都看得出是漂过大海，走过崇山，见过大的世面，因为经过风浪，被风霖摧老了的。那锁在眉宇间的，也许不妨说是淡淡的哀愁，但也许竟是跋涉的疲倦。瞧那双眼睛，那纯黑的眼睛，定住时能自己发光，若是一霎，唔，简直是在打闪。</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6300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8688788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40286"/>
            <a:ext cx="8770682" cy="4524315"/>
          </a:xfrm>
          <a:prstGeom prst="rect">
            <a:avLst/>
          </a:prstGeom>
        </p:spPr>
        <p:txBody>
          <a:bodyPr>
            <a:spAutoFit/>
          </a:bodyPr>
          <a:lstStyle/>
          <a:p>
            <a:pPr indent="660400" algn="just">
              <a:lnSpc>
                <a:spcPct val="150000"/>
              </a:lnSpc>
              <a:spcAft>
                <a:spcPts val="0"/>
              </a:spcAft>
            </a:pPr>
            <a:r>
              <a:rPr lang="zh-CN" altLang="zh-CN" sz="2400" kern="100" dirty="0">
                <a:latin typeface="Times New Roman"/>
                <a:ea typeface="华文细黑"/>
                <a:cs typeface="Times New Roman"/>
              </a:rPr>
              <a:t>他一面吸烟，一面浏览着景物。啄木鸟仍在林子里敲击，只因天色向晚，异常急促。山谷里也更觉荒寂。树林上面是万丈峭壁。峭壁的顶，像一座平台，上面竖立石柱数株，无凭无藉。他又回头望着过来的岭，日光已被峭壁遮掩，云云爱云逮起来，石色也难以辨识的了。</a:t>
            </a:r>
            <a:endParaRPr lang="zh-CN" altLang="zh-CN" sz="1000" kern="100" dirty="0">
              <a:latin typeface="宋体"/>
              <a:cs typeface="Courier New"/>
            </a:endParaRPr>
          </a:p>
          <a:p>
            <a:pPr indent="660400" algn="just">
              <a:lnSpc>
                <a:spcPct val="150000"/>
              </a:lnSpc>
              <a:spcAft>
                <a:spcPts val="0"/>
              </a:spcAft>
            </a:pPr>
            <a:r>
              <a:rPr lang="zh-CN" altLang="zh-CN" sz="2400" kern="100" dirty="0">
                <a:latin typeface="Times New Roman"/>
                <a:ea typeface="华文细黑"/>
                <a:cs typeface="Times New Roman"/>
              </a:rPr>
              <a:t>他咳嗽了一声，把痰啐到溪里，看着它在水面上打了一个盘旋，夹在水花中间流去。那脸色的平静，赛过岩石，好像对于过夜的下处极有把握，全不放在心上。</a:t>
            </a:r>
            <a:endParaRPr lang="zh-CN" altLang="zh-CN" sz="10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20333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4406458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66894"/>
            <a:ext cx="8770682"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林子里叹息似的响了一声。一阵夜晚的风，正从峭壁下经过。</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他望着脚边的溪流。溪水静静地流着，发出低语，水面像油一样，起着旖旎的小绉。那淡淡的最后的霞，仍旧在小绉间发光。好像被水吸住了似的，他的两肘支着膝盖，凝视着奇幻的波溜。四围暮色，青空玄渺。那烟袋里冒出的青色的烟，在温暖的空中卷舒，悄然消散。</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89647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0716793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45318" y="649467"/>
            <a:ext cx="8683844"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暮色中忽然响来叮叮的铃声，狗的吠嗥震动着溪谷。这客人惊讶地回过头去，抬起满溢倦意的眼。</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一个牧羊女正沿着溪走了下来。在她的前面，肚儿便便的山羊们懒懒地鸣着，或左或右，跑着一只牧羊狗。</a:t>
            </a:r>
            <a:endParaRPr lang="zh-CN" altLang="zh-CN" sz="260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请问大姐，前去可有落脚地方吗？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他拔下嘴里的烟袋，打着问讯。</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62115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9440926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755383"/>
            <a:ext cx="8770682"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那姑娘从旁边跑过，向空中甩了一个响鞭。小狗则冲下溪去，溅起水花，快活地洗了一个澡。上得岸去，抖下水滴，接着惬意地打着喷嚏。</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她过了溪，用鞭一指道：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那边。</a:t>
            </a:r>
            <a:r>
              <a:rPr lang="en-US" altLang="zh-CN" sz="2600" kern="100" dirty="0">
                <a:latin typeface="宋体"/>
                <a:ea typeface="华文细黑"/>
                <a:cs typeface="Times New Roman"/>
              </a:rPr>
              <a:t>”</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这样说着，就伴了羊和狗扬长去了。一面唱着山家的歌。歌声越唱越远，好像是引诱着人到过夜的下处。</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59864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05350297"/>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30078" y="696427"/>
            <a:ext cx="8683844" cy="3693319"/>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这人堆起寂寞的笑脸，望着那牧羊女的影子，渐渐地消失在和溪流并行的小径上。他喃喃地自语道：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这丫头！</a:t>
            </a:r>
            <a:r>
              <a:rPr lang="en-US" altLang="zh-CN" sz="2600" kern="100" dirty="0">
                <a:latin typeface="宋体"/>
                <a:ea typeface="华文细黑"/>
                <a:cs typeface="Times New Roman"/>
              </a:rPr>
              <a:t>”</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天色渐渐昏暗，峡谷更加静寂。他收起烟袋，掮起包袱，拿了行杖，起身去了。那丢下的烟灰，被风吹到溪里，同泡沫一齐流去</a:t>
            </a: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一九三五年十二月底</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91640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6051466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58335"/>
            <a:ext cx="8770682" cy="1145891"/>
          </a:xfrm>
          <a:prstGeom prst="rect">
            <a:avLst/>
          </a:prstGeom>
        </p:spPr>
        <p:txBody>
          <a:bodyPr>
            <a:spAutoFit/>
          </a:bodyPr>
          <a:lstStyle/>
          <a:p>
            <a:pPr algn="just">
              <a:lnSpc>
                <a:spcPct val="14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有人认为本文具有一种富有诗意的</a:t>
            </a:r>
            <a:r>
              <a:rPr lang="en-US" altLang="zh-CN" sz="2600" dirty="0">
                <a:latin typeface="宋体"/>
                <a:ea typeface="华文细黑"/>
                <a:cs typeface="Times New Roman"/>
              </a:rPr>
              <a:t>“</a:t>
            </a:r>
            <a:r>
              <a:rPr lang="zh-CN" altLang="zh-CN" sz="2600" dirty="0">
                <a:latin typeface="Times New Roman"/>
                <a:ea typeface="华文细黑"/>
                <a:cs typeface="Times New Roman"/>
              </a:rPr>
              <a:t>和谐美</a:t>
            </a:r>
            <a:r>
              <a:rPr lang="en-US" altLang="zh-CN" sz="2600" dirty="0">
                <a:latin typeface="宋体"/>
                <a:ea typeface="华文细黑"/>
                <a:cs typeface="Times New Roman"/>
              </a:rPr>
              <a:t>”</a:t>
            </a:r>
            <a:r>
              <a:rPr lang="zh-CN" altLang="zh-CN" sz="2600" dirty="0">
                <a:latin typeface="Times New Roman"/>
                <a:ea typeface="华文细黑"/>
                <a:cs typeface="Times New Roman"/>
              </a:rPr>
              <a:t>，请联系全文，探究这种</a:t>
            </a:r>
            <a:r>
              <a:rPr lang="en-US" altLang="zh-CN" sz="2600" dirty="0">
                <a:latin typeface="宋体"/>
                <a:ea typeface="华文细黑"/>
                <a:cs typeface="Times New Roman"/>
              </a:rPr>
              <a:t>“</a:t>
            </a:r>
            <a:r>
              <a:rPr lang="zh-CN" altLang="zh-CN" sz="2600" dirty="0">
                <a:latin typeface="Times New Roman"/>
                <a:ea typeface="华文细黑"/>
                <a:cs typeface="Times New Roman"/>
              </a:rPr>
              <a:t>和谐美</a:t>
            </a:r>
            <a:r>
              <a:rPr lang="en-US" altLang="zh-CN" sz="2600" dirty="0">
                <a:latin typeface="宋体"/>
                <a:ea typeface="华文细黑"/>
                <a:cs typeface="Times New Roman"/>
              </a:rPr>
              <a:t>”</a:t>
            </a:r>
            <a:r>
              <a:rPr lang="zh-CN" altLang="zh-CN" sz="2600" dirty="0">
                <a:latin typeface="Times New Roman"/>
                <a:ea typeface="华文细黑"/>
                <a:cs typeface="Times New Roman"/>
              </a:rPr>
              <a:t>体现在哪几个方面。</a:t>
            </a:r>
            <a:endParaRPr lang="zh-CN" altLang="zh-CN" sz="260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4" name="矩形 13"/>
          <p:cNvSpPr/>
          <p:nvPr/>
        </p:nvSpPr>
        <p:spPr>
          <a:xfrm>
            <a:off x="208025" y="1668627"/>
            <a:ext cx="8733982" cy="3386504"/>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人与自然环境的和谐之美，痴迷于山间美景的行脚人、唱着山家歌曲的牧羊女使这一片山水多了一份灵动悠远的韵味；人与人之间的和谐之美，牧羊女的俏皮、行脚人的包容，使文章具有一种灵动、和谐之美；人与动物之间的和谐之美，挥鞭的牧羊女、惬意地打着喷嚏的狗和肚儿便便的山羊构成了一幅和谐富有诗意的画面。</a:t>
            </a:r>
            <a:endParaRPr lang="zh-CN" altLang="zh-CN" sz="1050" kern="100" dirty="0">
              <a:effectLst/>
              <a:latin typeface="宋体"/>
              <a:cs typeface="Courier New"/>
            </a:endParaRPr>
          </a:p>
        </p:txBody>
      </p:sp>
    </p:spTree>
    <p:extLst>
      <p:ext uri="{BB962C8B-B14F-4D97-AF65-F5344CB8AC3E}">
        <p14:creationId xmlns:p14="http://schemas.microsoft.com/office/powerpoint/2010/main" val="1357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95511221"/>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232379" y="506378"/>
            <a:ext cx="877068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一、对点题组</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自己就是一种祝福</a:t>
            </a:r>
            <a:endParaRPr lang="zh-CN" altLang="zh-CN" sz="1050" kern="100" dirty="0">
              <a:latin typeface="宋体"/>
              <a:cs typeface="Courier New"/>
            </a:endParaRPr>
          </a:p>
          <a:p>
            <a:pPr indent="660400"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美</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威尔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鲍温</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在葡萄园里，当一棵葡萄树开始成熟，便会散发出一种其他葡萄树也能接收到的振动频率、酵素、香气或能量场。这棵葡萄树在向其他葡萄树示意：该是改变、该是成熟的时候了。当你在言语及思想上，都颂扬着自己和他人最崇高</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4314703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30078" y="637655"/>
            <a:ext cx="8683844"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二、综合题组</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夹竹桃</a:t>
            </a:r>
            <a:endParaRPr lang="zh-CN" altLang="zh-CN" sz="260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季羡林</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夹竹桃不是名贵的花，也不是最美丽的花；但是，对我来说，她却是最值得留恋最值得回忆的花。</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36738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2367902"/>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45318" y="744335"/>
            <a:ext cx="8683844" cy="301640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不知道由于什么缘故，也不知道从什么时候起，在我故乡的那个城市里，几乎家家都种上几盆夹竹桃，而且都摆在大门内影壁墙下，正对着大门口。客人一走进大门，扑鼻的是一阵幽香，入目的是绿蜡似的叶子和红霞或白雪似的花朵，立刻就感觉到仿佛走进自己的家门口，大有宾至如归之感了。</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72920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74043073"/>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68178" y="673567"/>
            <a:ext cx="8683844" cy="301640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我们家大门内也有两盆，一盆是红色的，一盆是白色的。我小的时候，天天都要从这下面走出走进。红色的花朵让我想到火，白色的花朵让我想到雪。火与雪是不相容的；但是，这两盆花却融洽地开在一起，宛如火上有雪，或雪上有火。我顾而乐之，小小的心灵里觉得十分奇妙，十分有趣。</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75688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2276977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0426" y="448846"/>
            <a:ext cx="8858389" cy="4684296"/>
          </a:xfrm>
          <a:prstGeom prst="rect">
            <a:avLst/>
          </a:prstGeom>
        </p:spPr>
        <p:txBody>
          <a:bodyPr>
            <a:spAutoFit/>
          </a:bodyPr>
          <a:lstStyle/>
          <a:p>
            <a:pPr indent="660400" algn="just">
              <a:lnSpc>
                <a:spcPct val="140000"/>
              </a:lnSpc>
              <a:spcAft>
                <a:spcPts val="0"/>
              </a:spcAft>
            </a:pPr>
            <a:r>
              <a:rPr lang="zh-CN" altLang="zh-CN" sz="2400" kern="100" dirty="0" smtClean="0">
                <a:latin typeface="Times New Roman"/>
                <a:ea typeface="华文细黑"/>
                <a:cs typeface="Times New Roman"/>
              </a:rPr>
              <a:t>只有一墙之隔，转过影壁，就是院子。我们家里一向是喜欢花的；虽然没有什么非常名贵的花，但是常见的花却是应有尽有。每年春天，迎春花首先开出黄色的小花，报告春的消息。以后接着来的是桃花、杏花、海棠、榆叶梅、丁香等等，院子里开得花团锦簇。到了夏天，更是满院葳蕤。凤仙花、石竹花、鸡冠花、五色梅、江西腊等等，五彩缤纷，美不胜收。夜来香的香气熏透了整个的夏夜的庭院，是我什么时候也不会忘记的。一到秋天，玉簪花带来凄清的寒意，菊花报告花事的结束。总之，一年三季，花开花落，没有间歇；情景虽美，变化亦多。</a:t>
            </a:r>
            <a:endParaRPr lang="zh-CN" altLang="zh-CN" sz="24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1711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2766772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05438"/>
            <a:ext cx="8770682" cy="3899465"/>
          </a:xfrm>
          <a:prstGeom prst="rect">
            <a:avLst/>
          </a:prstGeom>
        </p:spPr>
        <p:txBody>
          <a:bodyPr>
            <a:spAutoFit/>
          </a:bodyPr>
          <a:lstStyle/>
          <a:p>
            <a:pPr indent="660400" algn="just">
              <a:lnSpc>
                <a:spcPct val="150000"/>
              </a:lnSpc>
              <a:spcAft>
                <a:spcPts val="0"/>
              </a:spcAft>
            </a:pPr>
            <a:r>
              <a:rPr lang="zh-CN" altLang="zh-CN" sz="2400" kern="100" dirty="0">
                <a:latin typeface="Times New Roman"/>
                <a:ea typeface="华文细黑"/>
                <a:cs typeface="Times New Roman"/>
              </a:rPr>
              <a:t>然而，在一墙之隔的大门内，夹竹桃却在那里静悄悄地一声不响，一朵花败了，又开出一朵；一嘟噜花黄了，又长出一嘟噜；在和煦的春风里，在盛夏的暴雨里，在深秋的清冷里，看不出什么特别茂盛的时候，也看不出什么特别衰败的时候，无日不迎风弄姿，从春天一直到秋天，从迎春花一直到玉簪花和菊花，无不奉陪。这一点韧性，同院子里那些花比起来，不是形成一个强烈的对照吗？</a:t>
            </a:r>
            <a:endParaRPr lang="zh-CN" altLang="zh-CN" sz="10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0289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926465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81814"/>
            <a:ext cx="8770682"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但是夹竹桃的妙处还不止于此。我特别喜欢月光下的夹竹桃。你站在它下面，花朵是一团模糊；但是香气却毫不含糊，浓浓烈烈地从花枝上袭了下来。它把影子投到墙上，叶影参差，花影迷离，可以引起我许多幻想。我幻想它是地图，它居然就是地图了。这一堆影子是亚洲，那一堆影子是非洲，中间空白的地方是大海。碰巧有几只小虫子爬过，这就是远渡重洋的海轮。我幻想它是水中的荇藻，我眼前就真的</a:t>
            </a:r>
            <a:r>
              <a:rPr lang="zh-CN" altLang="zh-CN" sz="2600" kern="100" dirty="0" smtClean="0">
                <a:latin typeface="Times New Roman"/>
                <a:ea typeface="华文细黑"/>
                <a:cs typeface="Times New Roman"/>
              </a:rPr>
              <a:t>展现</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19731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70944345"/>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0426" y="536071"/>
            <a:ext cx="8858389" cy="4506811"/>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出一个小池塘。夜蛾飞过映在墙上的影子就是游鱼。我幻想它是一幅墨竹，我就真看到一幅画。微风乍起，叶影吹动，这一幅画竟变成活画了。有这样的韧性，能这样引起我的幻想，我爱上了夹竹桃</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好多好多年，我就在这样的夹竹桃下面走出走进。最初我的个儿矮，必须仰头才能看到花朵。后来，我逐渐长高了，夹竹桃在我眼中也就逐渐矮了起来。等到我眼睛平视就可以看到花的时候，我离开了家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37561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58195008"/>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27566" y="529238"/>
            <a:ext cx="8858389"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我离开了家，过了许多年，走过许多地方。我曾在不同的地方看到过夹竹桃，但是都没有留下深刻的印象。</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两年前，我访问了缅甸。在仰光开过几天会以后，缅甸的许多朋友们热情地陪我们到缅甸北部古都蒲甘去游览。这地方以佛塔著名，有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万塔之城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的称号。据说，当年确有万塔。到了今天，数目虽然没有那样多了，但是，纵目四望，嶙嶙峋峋，群塔簇天，一个个从地里涌出，宛如阳朔群山</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55625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67113736"/>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8046" y="502186"/>
            <a:ext cx="8858389" cy="4573560"/>
          </a:xfrm>
          <a:prstGeom prst="rect">
            <a:avLst/>
          </a:prstGeom>
        </p:spPr>
        <p:txBody>
          <a:bodyPr>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又像是云南的石林，用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雨后春笋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这一句老话，差堪比拟。虽然花草树木都还是绿的，但是时令究竟是冬天了，一片萧瑟荒寒气象</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然而就在这地方，在我们住的大楼前，我却意外地发现了老朋友夹竹桃。一株株都跟一层楼差不多高，以至我最初竟没有认出它们来。花色比国内的要多，除了红色的和白色的以外，记得还有黄色的。叶子比我以前看到的更绿得像绿蜡，花朵开在高高的枝头，更像片片的红霞、团团的白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79107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69186728"/>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0426" y="445418"/>
            <a:ext cx="8858389" cy="4716869"/>
          </a:xfrm>
          <a:prstGeom prst="rect">
            <a:avLst/>
          </a:prstGeom>
        </p:spPr>
        <p:txBody>
          <a:bodyPr>
            <a:spAutoFit/>
          </a:bodyPr>
          <a:lstStyle/>
          <a:p>
            <a:pPr lvl="0" algn="just">
              <a:lnSpc>
                <a:spcPct val="130000"/>
              </a:lnSpc>
            </a:pPr>
            <a:r>
              <a:rPr lang="zh-CN" altLang="zh-CN" sz="2600" kern="100" dirty="0">
                <a:solidFill>
                  <a:prstClr val="black"/>
                </a:solidFill>
                <a:latin typeface="Times New Roman"/>
                <a:ea typeface="华文细黑"/>
                <a:cs typeface="Times New Roman"/>
              </a:rPr>
              <a:t>朵朵的黄云。苍郁繁茂，浓翠逼人，同荒寒的古城形成了强烈的对比</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660400" algn="just">
              <a:lnSpc>
                <a:spcPct val="130000"/>
              </a:lnSpc>
              <a:spcAft>
                <a:spcPts val="0"/>
              </a:spcAft>
            </a:pPr>
            <a:r>
              <a:rPr lang="zh-CN" altLang="zh-CN" sz="2600" kern="100" dirty="0">
                <a:latin typeface="Times New Roman"/>
                <a:ea typeface="华文细黑"/>
                <a:cs typeface="Times New Roman"/>
              </a:rPr>
              <a:t>我每天就在这样的夹竹桃下走出走进。晚上同缅甸朋友们在楼上凭栏闲眺，畅谈各种各样的问题，谈蒲甘的历史，谈中缅文化的交流，谈中缅两国人民的胞波的友谊。在这时候，远处的古塔渐渐隐入暮霭中，近处的几个古塔上却给电灯照得通明，望之如灵山幻境。我伸手到栏外，就可以抓到夹竹桃的顶枝。花香也一阵一阵地从下面飘上楼来，仿佛把中缅友谊熏得更加芬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6256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66496890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179039" y="496222"/>
            <a:ext cx="8770682" cy="4453463"/>
          </a:xfrm>
          <a:prstGeom prst="rect">
            <a:avLst/>
          </a:prstGeom>
        </p:spPr>
        <p:txBody>
          <a:bodyPr>
            <a:spAutoFit/>
          </a:bodyPr>
          <a:lstStyle/>
          <a:p>
            <a:pPr algn="just">
              <a:lnSpc>
                <a:spcPct val="150000"/>
              </a:lnSpc>
              <a:spcAft>
                <a:spcPts val="0"/>
              </a:spcAft>
            </a:pPr>
            <a:r>
              <a:rPr lang="zh-CN" altLang="zh-CN" sz="2400" kern="100" dirty="0">
                <a:solidFill>
                  <a:prstClr val="black"/>
                </a:solidFill>
                <a:latin typeface="Times New Roman"/>
                <a:ea typeface="华文细黑"/>
                <a:cs typeface="Times New Roman"/>
              </a:rPr>
              <a:t>最美好的一面，你只要表露原本的自我，就能向周遭所有人示意，该是改变的时候了。你甚至连试也不必试，就会唤起人们的意识</a:t>
            </a:r>
            <a:r>
              <a:rPr lang="zh-CN" altLang="zh-CN" sz="2400" kern="100" dirty="0" smtClean="0">
                <a:solidFill>
                  <a:prstClr val="black"/>
                </a:solidFill>
                <a:latin typeface="Times New Roman"/>
                <a:ea typeface="华文细黑"/>
                <a:cs typeface="Times New Roman"/>
              </a:rPr>
              <a:t>。</a:t>
            </a:r>
            <a:endParaRPr lang="en-US" altLang="zh-CN" sz="2400" kern="100" dirty="0">
              <a:latin typeface="宋体"/>
              <a:cs typeface="Courier New"/>
            </a:endParaRPr>
          </a:p>
          <a:p>
            <a:pPr indent="660400" algn="just">
              <a:lnSpc>
                <a:spcPct val="150000"/>
              </a:lnSpc>
              <a:spcAft>
                <a:spcPts val="0"/>
              </a:spcAft>
            </a:pPr>
            <a:r>
              <a:rPr lang="zh-CN" altLang="zh-CN" sz="2400" kern="100" dirty="0">
                <a:latin typeface="Times New Roman"/>
                <a:ea typeface="华文细黑"/>
                <a:cs typeface="Times New Roman"/>
              </a:rPr>
              <a:t>我常常想人类为什么喜欢彼此拥抱。当我们拥抱时，即使只是短暂的刹那，我们的心也会互相曳引，我们会提醒自己：地球上只有一个生命，一个我们共享的生命。</a:t>
            </a:r>
            <a:endParaRPr lang="zh-CN" altLang="zh-CN" sz="2400" kern="100" dirty="0">
              <a:latin typeface="宋体"/>
              <a:cs typeface="Courier New"/>
            </a:endParaRPr>
          </a:p>
          <a:p>
            <a:pPr indent="660400" algn="just">
              <a:lnSpc>
                <a:spcPct val="150000"/>
              </a:lnSpc>
              <a:spcAft>
                <a:spcPts val="0"/>
              </a:spcAft>
            </a:pPr>
            <a:r>
              <a:rPr lang="zh-CN" altLang="zh-CN" sz="2400" kern="100" dirty="0">
                <a:latin typeface="Times New Roman"/>
                <a:ea typeface="华文细黑"/>
                <a:cs typeface="Times New Roman"/>
              </a:rPr>
              <a:t>如果我们不刻意去选择自己要过什么样的人生，就会跟着其他人的脚步混沌度日。我们常跟着其他人随波逐流，却没有发现自己在依样画葫芦</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666960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73914668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35186" y="578386"/>
            <a:ext cx="8858389"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就这样，在对于夹竹桃的婉美动人的回忆里，又涂上了一层绚烂夺目的中缅人民友谊的色彩。我从此更爱夹竹桃</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下列是对本文的分析，不正确的两项是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文章前半部分写家乡的夹竹桃，极力铺陈夹竹桃的色、香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影</a:t>
            </a:r>
            <a:r>
              <a:rPr lang="zh-CN" altLang="zh-CN" sz="2600" kern="100" dirty="0">
                <a:latin typeface="Times New Roman"/>
                <a:ea typeface="华文细黑"/>
                <a:cs typeface="Times New Roman"/>
              </a:rPr>
              <a:t>，与文章后半部分所写的缅甸的夹竹桃形成鲜明的对比。</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文章写夹竹桃时间经历长、空间跨度大，综合运用了</a:t>
            </a:r>
            <a:r>
              <a:rPr lang="zh-CN" altLang="zh-CN" sz="2600" kern="100" dirty="0" smtClean="0">
                <a:latin typeface="Times New Roman"/>
                <a:ea typeface="华文细黑"/>
                <a:cs typeface="Times New Roman"/>
              </a:rPr>
              <a:t>多种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表现</a:t>
            </a:r>
            <a:r>
              <a:rPr lang="zh-CN" altLang="zh-CN" sz="2600" kern="100" dirty="0">
                <a:latin typeface="Times New Roman"/>
                <a:ea typeface="华文细黑"/>
                <a:cs typeface="Times New Roman"/>
              </a:rPr>
              <a:t>手法，赞美了夹竹桃默默无闻、不事张扬的品格</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42775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81185435"/>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03739"/>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文章既有口语化的风趣多变，又有与文章契合的文言句式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并</a:t>
            </a:r>
            <a:r>
              <a:rPr lang="zh-CN" altLang="zh-CN" sz="2600" kern="100" dirty="0">
                <a:latin typeface="Times New Roman"/>
                <a:ea typeface="华文细黑"/>
                <a:cs typeface="Times New Roman"/>
              </a:rPr>
              <a:t>适时地插入四字句，体现出语言的起伏变化，节奏感强。</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夹竹桃古已有之，归有光的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芳姿受命独，奚假竹桃名</a:t>
            </a:r>
            <a:r>
              <a:rPr lang="en-US" altLang="zh-CN" sz="2600" kern="100" dirty="0" smtClean="0">
                <a:latin typeface="宋体"/>
                <a:ea typeface="华文细黑"/>
                <a:cs typeface="Times New Roman"/>
              </a:rPr>
              <a:t>”</a:t>
            </a:r>
          </a:p>
          <a:p>
            <a:pPr algn="just">
              <a:lnSpc>
                <a:spcPct val="140000"/>
              </a:lnSpc>
              <a:spcAft>
                <a:spcPts val="0"/>
              </a:spcAft>
            </a:pPr>
            <a:r>
              <a:rPr lang="en-US" altLang="zh-CN" sz="2600" kern="100" dirty="0">
                <a:latin typeface="宋体"/>
                <a:ea typeface="华文细黑"/>
                <a:cs typeface="Times New Roman"/>
              </a:rPr>
              <a:t> </a:t>
            </a: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其非竹非桃的品性来寻找文思，作者正是继承了这一</a:t>
            </a:r>
            <a:r>
              <a:rPr lang="zh-CN" altLang="zh-CN" sz="2600" kern="100" dirty="0" smtClean="0">
                <a:latin typeface="Times New Roman"/>
                <a:ea typeface="华文细黑"/>
                <a:cs typeface="Times New Roman"/>
              </a:rPr>
              <a:t>优</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秀</a:t>
            </a:r>
            <a:r>
              <a:rPr lang="zh-CN" altLang="zh-CN" sz="2600" kern="100" dirty="0">
                <a:latin typeface="Times New Roman"/>
                <a:ea typeface="华文细黑"/>
                <a:cs typeface="Times New Roman"/>
              </a:rPr>
              <a:t>传统，来歌吟夹竹桃的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季羡林强调散文应该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严谨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，即将一丝不苟</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严谨</a:t>
            </a:r>
            <a:r>
              <a:rPr lang="zh-CN" altLang="zh-CN" sz="2600" kern="100" dirty="0">
                <a:latin typeface="Times New Roman"/>
                <a:ea typeface="华文细黑"/>
                <a:cs typeface="Times New Roman"/>
              </a:rPr>
              <a:t>结构及对生活的经验、生命的独特体验传达给读者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本文</a:t>
            </a:r>
            <a:r>
              <a:rPr lang="zh-CN" altLang="zh-CN" sz="2600" kern="100" dirty="0">
                <a:latin typeface="Times New Roman"/>
                <a:ea typeface="华文细黑"/>
                <a:cs typeface="Times New Roman"/>
              </a:rPr>
              <a:t>鲜明地体现了这一原则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71091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18228384"/>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80688" y="772270"/>
            <a:ext cx="8597865"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项前后形成鲜明对比有误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项作者表达的是自己的独特体验，与归有光的诗意毫不相干。</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AD</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99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4314703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09806"/>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从表达效果的角度赏析文章第六段。</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长句短句、整句散句交错使用，节奏感很强，具有音乐美</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4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用了比喻的修辞手法，生动形象地写出了花影迷离的动人情景，表达了作者对夹竹桃的喜爱之情。</a:t>
            </a:r>
            <a:r>
              <a:rPr lang="zh-CN" altLang="zh-CN" sz="2600" kern="100" dirty="0">
                <a:solidFill>
                  <a:srgbClr val="E46C0A"/>
                </a:solidFill>
                <a:latin typeface="宋体"/>
                <a:ea typeface="Times New Roman"/>
                <a:cs typeface="Courier New"/>
              </a:rPr>
              <a:t> </a:t>
            </a:r>
            <a:endParaRPr lang="en-US" altLang="zh-CN" sz="2600" kern="100" dirty="0" smtClean="0">
              <a:solidFill>
                <a:srgbClr val="E46C0A"/>
              </a:solidFill>
              <a:latin typeface="宋体"/>
              <a:ea typeface="Times New Roman"/>
              <a:cs typeface="Courier New"/>
            </a:endParaRPr>
          </a:p>
          <a:p>
            <a:pPr algn="just">
              <a:lnSpc>
                <a:spcPct val="14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用了虚实结合和联想想象的手法。月光下的夹竹桃影子各处不一样，模模糊糊，引发人们的想象，把它们幻想成地图、海轮、荇藻、游鱼、墨竹</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36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61438005"/>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52938" y="597763"/>
            <a:ext cx="8683844" cy="1706044"/>
          </a:xfrm>
          <a:prstGeom prst="rect">
            <a:avLst/>
          </a:prstGeom>
        </p:spPr>
        <p:txBody>
          <a:bodyPr>
            <a:spAutoFit/>
          </a:bodyPr>
          <a:lstStyle/>
          <a:p>
            <a:pPr lvl="0" algn="just">
              <a:lnSpc>
                <a:spcPct val="140000"/>
              </a:lnSpc>
            </a:pP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视觉、嗅觉多种感觉结合。比如：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你站在它下面，花朵是一团模糊；但是香气却毫不含糊，浓浓烈烈地从花枝上袭了下来。</a:t>
            </a:r>
            <a:r>
              <a:rPr lang="en-US" altLang="zh-CN" sz="2600" kern="100" dirty="0">
                <a:solidFill>
                  <a:srgbClr val="E46C0A"/>
                </a:solidFill>
                <a:latin typeface="宋体"/>
                <a:ea typeface="华文细黑"/>
                <a:cs typeface="Times New Roman"/>
              </a:rPr>
              <a:t>”</a:t>
            </a:r>
            <a:endParaRPr lang="zh-CN" altLang="zh-CN" sz="1050" kern="100" dirty="0">
              <a:solidFill>
                <a:prstClr val="black"/>
              </a:solidFill>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78426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4314703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52938" y="540286"/>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作者在文章开头说：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对我来说，她却是最值得留恋最值得回忆的花。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结合全文谈谈作者这样说的原因。</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花期长久，赞美花的韧性，借此表达出对生命的体验</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花色奇丽，花影迷离，能给人以想象，给人以幻想</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家乡之花，寄托了赞美与思乡之情</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中缅友谊的见证。</a:t>
            </a:r>
            <a:endParaRPr lang="zh-CN" altLang="zh-CN" sz="260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4609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4314703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528451"/>
            <a:ext cx="8770682" cy="450681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夹竹桃因花香有毒，被人们砍伐、去除，而作者却对它一往情深。请结合文本并联系自身经历谈谈个人的感受。</a:t>
            </a:r>
            <a:endParaRPr lang="zh-CN" altLang="zh-CN" sz="1050" kern="100" dirty="0">
              <a:latin typeface="宋体"/>
              <a:cs typeface="Courier New"/>
            </a:endParaRPr>
          </a:p>
          <a:p>
            <a:pPr>
              <a:lnSpc>
                <a:spcPct val="140000"/>
              </a:lnSpc>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zh-CN" altLang="zh-CN" sz="2600" dirty="0">
                <a:solidFill>
                  <a:srgbClr val="E46C0A"/>
                </a:solidFill>
                <a:latin typeface="Times New Roman"/>
                <a:ea typeface="华文细黑"/>
                <a:cs typeface="Times New Roman"/>
              </a:rPr>
              <a:t>结合文本：</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个人喜好。作者从小就喜欢夹竹桃，长大后，又因夹竹桃而带来了新的认识、新的体验，作者是借物抒怀，寄情于物</a:t>
            </a:r>
            <a:r>
              <a:rPr lang="zh-CN" altLang="zh-CN" sz="2600" dirty="0" smtClean="0">
                <a:solidFill>
                  <a:srgbClr val="E46C0A"/>
                </a:solidFill>
                <a:latin typeface="Times New Roman"/>
                <a:ea typeface="华文细黑"/>
                <a:cs typeface="Times New Roman"/>
              </a:rPr>
              <a:t>。</a:t>
            </a:r>
            <a:endParaRPr lang="en-US" altLang="zh-CN" sz="2600" dirty="0" smtClean="0">
              <a:solidFill>
                <a:srgbClr val="E46C0A"/>
              </a:solidFill>
              <a:latin typeface="Times New Roman"/>
              <a:ea typeface="华文细黑"/>
              <a:cs typeface="Times New Roman"/>
            </a:endParaRPr>
          </a:p>
          <a:p>
            <a:pPr>
              <a:lnSpc>
                <a:spcPct val="140000"/>
              </a:lnSpc>
            </a:pPr>
            <a:r>
              <a:rPr lang="en-US" altLang="zh-CN" sz="2600" dirty="0" smtClean="0">
                <a:solidFill>
                  <a:srgbClr val="E46C0A"/>
                </a:solidFill>
                <a:latin typeface="宋体"/>
                <a:ea typeface="华文细黑"/>
                <a:cs typeface="Times New Roman"/>
              </a:rPr>
              <a:t>②</a:t>
            </a:r>
            <a:r>
              <a:rPr lang="zh-CN" altLang="zh-CN" sz="2600" dirty="0">
                <a:solidFill>
                  <a:srgbClr val="E46C0A"/>
                </a:solidFill>
                <a:latin typeface="Times New Roman"/>
                <a:ea typeface="华文细黑"/>
                <a:cs typeface="Times New Roman"/>
              </a:rPr>
              <a:t>独特认识与个人经历。文章前半部分是对童年的回忆，长大后离家走过很多地方，后来到达缅甸再次见到夹竹桃</a:t>
            </a:r>
            <a:r>
              <a:rPr lang="zh-CN" altLang="zh-CN" sz="2600" dirty="0" smtClean="0">
                <a:solidFill>
                  <a:srgbClr val="E46C0A"/>
                </a:solidFill>
                <a:latin typeface="Times New Roman"/>
                <a:ea typeface="华文细黑"/>
                <a:cs typeface="Times New Roman"/>
              </a:rPr>
              <a:t>，</a:t>
            </a:r>
            <a:r>
              <a:rPr lang="zh-CN" altLang="en-US" sz="2600" dirty="0">
                <a:solidFill>
                  <a:srgbClr val="E46C0A"/>
                </a:solidFill>
                <a:latin typeface="Times New Roman"/>
                <a:ea typeface="华文细黑"/>
                <a:cs typeface="Times New Roman"/>
              </a:rPr>
              <a:t>赋予其中缅友谊的象征。这段经历决定了对事物的情感态度。</a:t>
            </a:r>
            <a:endParaRPr lang="zh-CN" altLang="zh-CN" sz="1050" kern="100" dirty="0">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44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66949015"/>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27566" y="605383"/>
            <a:ext cx="8858389" cy="3016403"/>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凡事都有两面性，夹竹桃虽然有毒，但并不属于作者写作的内容，不影响作者借助夹竹桃表达情感。</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联系自身经历：现实生活中，有许多不被人重视甚至被人轻视的事物，往往由于自身的独特认识或体验而留下深刻的印象，如一只小狗、一段残垣。</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4495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785826442"/>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179039" y="441226"/>
            <a:ext cx="8770682" cy="4716869"/>
          </a:xfrm>
          <a:prstGeom prst="rect">
            <a:avLst/>
          </a:prstGeom>
        </p:spPr>
        <p:txBody>
          <a:bodyPr>
            <a:spAutoFit/>
          </a:bodyPr>
          <a:lstStyle/>
          <a:p>
            <a:pPr indent="660400" algn="just">
              <a:lnSpc>
                <a:spcPct val="130000"/>
              </a:lnSpc>
              <a:spcAft>
                <a:spcPts val="0"/>
              </a:spcAft>
            </a:pPr>
            <a:r>
              <a:rPr lang="zh-CN" altLang="zh-CN" sz="2600" kern="100" dirty="0">
                <a:latin typeface="Times New Roman"/>
                <a:ea typeface="华文细黑"/>
                <a:cs typeface="Times New Roman"/>
              </a:rPr>
              <a:t>我父亲年轻时经营我祖父的一家汽车旅馆，那家旅馆的对面是一家二手车行，而我父亲设法和车行老板达成了一项协议。汽车旅馆晚上的生意若很冷清，我父亲就会去车行，把十几辆车移到旅馆的停车场。不用多久，汽车旅馆就会充满付费的旅客。经过汽车旅馆的人会推论，如果停车场空荡荡的，这家旅馆一定不太好；但要是停车场停满了车辆，经过的人就会觉得这是适合住宿的好地方。我们都会跟着别人走。而现在，你已经成为一个在领导世界走向和平、体谅和富足的人了。</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83682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847173322"/>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232379" y="591383"/>
            <a:ext cx="8770682"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大约凌晨三点，我被我们牧场上嚎叫的那群土狼叫醒。刚开始的嚎叫声起自一只小狼，然后才扩散至整群土狼。很快地，我们的两只狗吉布森和玛奇克也加入了嚎叫的行列。不久，我们邻居的狗也开始嚎叫，最后嚎叫声从四面八方涌来，传遍山谷，附近的狗都加入了。那些土狼制造了正在扩散的涟漪。没一会儿，我又听见嚎叫声从几里外的各处传来，而这一切皆始于一只小土狼。</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71170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81848779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201899" y="563146"/>
            <a:ext cx="8770682"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你是个什么样的人，将在你的世界里造成影响力。以往，你的影响力可能都是负面的，因为你可能有抱怨的倾向。如今，你则在为所有人设立乐观的典范、打造更美好的世界。你是人性大洋中的一道涟漪，在世界上引发着回响</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你自己就是一种祝福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9352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702252040"/>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252938" y="604674"/>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这篇散文文笔精妙，蕴含丰富的人生哲理。试谈谈文章带给你的感悟</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感悟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启示</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表露原本的自我、真实的自己胜过言语及思想。</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生命是短暂而又美好的，我们要珍爱生命，充分利用生命中的每一分钟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1407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blinds(horizontal)">
                                      <p:cBhvr>
                                        <p:cTn id="12"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475424218"/>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6828" y="80576"/>
            <a:ext cx="142930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矩形 24"/>
          <p:cNvSpPr/>
          <p:nvPr/>
        </p:nvSpPr>
        <p:spPr>
          <a:xfrm>
            <a:off x="209519" y="634519"/>
            <a:ext cx="8770682" cy="1816075"/>
          </a:xfrm>
          <a:prstGeom prst="rect">
            <a:avLst/>
          </a:prstGeom>
        </p:spPr>
        <p:txBody>
          <a:bodyPr>
            <a:spAutoFit/>
          </a:bodyPr>
          <a:lstStyle/>
          <a:p>
            <a:pPr lvl="0" algn="just">
              <a:lnSpc>
                <a:spcPct val="150000"/>
              </a:lnSpc>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自己就是一种幸福，不必随波逐流。</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srgbClr val="E46C0A"/>
                </a:solidFill>
                <a:latin typeface="Times New Roman"/>
                <a:ea typeface="华文细黑"/>
                <a:cs typeface="Courier New"/>
              </a:rPr>
              <a:t>(4)</a:t>
            </a:r>
            <a:r>
              <a:rPr lang="zh-CN" altLang="zh-CN" sz="2600" kern="100" dirty="0">
                <a:solidFill>
                  <a:srgbClr val="E46C0A"/>
                </a:solidFill>
                <a:latin typeface="Times New Roman"/>
                <a:ea typeface="华文细黑"/>
                <a:cs typeface="Times New Roman"/>
              </a:rPr>
              <a:t>按照自己的意愿去努力，在人生中树立乐观积极的典范，创造属于自己的美好未来。</a:t>
            </a:r>
            <a:endParaRPr lang="zh-CN" altLang="zh-CN" sz="2600" kern="100" dirty="0">
              <a:solidFill>
                <a:prstClr val="black"/>
              </a:solidFill>
              <a:latin typeface="宋体"/>
              <a:cs typeface="Courier New"/>
            </a:endParaRPr>
          </a:p>
        </p:txBody>
      </p:sp>
      <p:sp>
        <p:nvSpPr>
          <p:cNvPr id="15" name="TextBox 14">
            <a:hlinkClick r:id="rId3" action="ppaction://hlinksldjump"/>
          </p:cNvPr>
          <p:cNvSpPr txBox="1"/>
          <p:nvPr/>
        </p:nvSpPr>
        <p:spPr>
          <a:xfrm>
            <a:off x="1838492" y="81950"/>
            <a:ext cx="142332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5670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43147039"/>
              </p:ext>
            </p:extLst>
          </p:nvPr>
        </p:nvGraphicFramePr>
        <p:xfrm>
          <a:off x="381908" y="85780"/>
          <a:ext cx="8654586" cy="335280"/>
        </p:xfrm>
        <a:graphic>
          <a:graphicData uri="http://schemas.openxmlformats.org/drawingml/2006/table">
            <a:tbl>
              <a:tblPr firstRow="1" bandRow="1">
                <a:tableStyleId>{5C22544A-7EE6-4342-B048-85BDC9FD1C3A}</a:tableStyleId>
              </a:tblPr>
              <a:tblGrid>
                <a:gridCol w="1442431"/>
                <a:gridCol w="1442431"/>
                <a:gridCol w="1442431"/>
                <a:gridCol w="1442431"/>
                <a:gridCol w="1442431"/>
                <a:gridCol w="1442431"/>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6828" y="80576"/>
            <a:ext cx="142930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94279" y="45303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行脚人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黄昏</a:t>
            </a:r>
            <a:endParaRPr lang="zh-CN" altLang="zh-CN" sz="260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师　陀</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那汉子拄着行杖，走下山来，已是申末时分。山顶反耀着橘红的光，浓紫间夹着浑灰，明暗相映。天色确实不早了</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indent="660400" algn="just">
              <a:lnSpc>
                <a:spcPct val="150000"/>
              </a:lnSpc>
              <a:spcAft>
                <a:spcPts val="0"/>
              </a:spcAft>
            </a:pPr>
            <a:r>
              <a:rPr lang="zh-CN" altLang="zh-CN" sz="2600" kern="100" dirty="0">
                <a:solidFill>
                  <a:prstClr val="black"/>
                </a:solidFill>
                <a:latin typeface="Times New Roman"/>
                <a:ea typeface="华文细黑"/>
                <a:cs typeface="Times New Roman"/>
              </a:rPr>
              <a:t>那是头戴牛毛红毡笠，身着短褐，也不怎么干净，一条百衲战带束腰，步伐坚定落实的人。因为鞋下是钉着钢钉的，</a:t>
            </a:r>
            <a:endParaRPr lang="en-US" altLang="zh-CN" sz="2600" kern="100" dirty="0" smtClean="0">
              <a:latin typeface="Times New Roman"/>
              <a:ea typeface="华文细黑"/>
              <a:cs typeface="Times New Roman"/>
            </a:endParaRPr>
          </a:p>
        </p:txBody>
      </p:sp>
      <p:sp>
        <p:nvSpPr>
          <p:cNvPr id="7" name="TextBox 6">
            <a:hlinkClick r:id="rId3" action="ppaction://hlinksldjump"/>
          </p:cNvPr>
          <p:cNvSpPr txBox="1"/>
          <p:nvPr/>
        </p:nvSpPr>
        <p:spPr>
          <a:xfrm>
            <a:off x="1838492" y="81950"/>
            <a:ext cx="142332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3267799" y="83324"/>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712346" y="84698"/>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6156893" y="86072"/>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7601440" y="87446"/>
            <a:ext cx="14375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5995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3717</TotalTime>
  <Words>3380</Words>
  <Application>Microsoft Office PowerPoint</Application>
  <PresentationFormat>全屏显示(16:9)</PresentationFormat>
  <Paragraphs>311</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419</cp:revision>
  <dcterms:created xsi:type="dcterms:W3CDTF">2014-12-15T01:46:29Z</dcterms:created>
  <dcterms:modified xsi:type="dcterms:W3CDTF">2015-04-16T02:30:17Z</dcterms:modified>
</cp:coreProperties>
</file>