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716" r:id="rId3"/>
    <p:sldId id="724" r:id="rId4"/>
    <p:sldId id="725" r:id="rId5"/>
    <p:sldId id="726" r:id="rId6"/>
    <p:sldId id="727" r:id="rId7"/>
    <p:sldId id="717" r:id="rId8"/>
    <p:sldId id="728" r:id="rId9"/>
    <p:sldId id="729" r:id="rId10"/>
    <p:sldId id="730" r:id="rId11"/>
    <p:sldId id="731" r:id="rId12"/>
    <p:sldId id="732" r:id="rId13"/>
    <p:sldId id="733" r:id="rId14"/>
    <p:sldId id="734" r:id="rId15"/>
    <p:sldId id="735" r:id="rId16"/>
    <p:sldId id="718" r:id="rId17"/>
    <p:sldId id="736" r:id="rId18"/>
    <p:sldId id="719" r:id="rId19"/>
    <p:sldId id="737" r:id="rId20"/>
    <p:sldId id="720" r:id="rId21"/>
    <p:sldId id="738" r:id="rId22"/>
    <p:sldId id="739" r:id="rId23"/>
    <p:sldId id="740" r:id="rId24"/>
    <p:sldId id="741" r:id="rId25"/>
    <p:sldId id="742" r:id="rId26"/>
    <p:sldId id="743" r:id="rId27"/>
    <p:sldId id="744" r:id="rId28"/>
    <p:sldId id="745" r:id="rId29"/>
    <p:sldId id="746" r:id="rId30"/>
    <p:sldId id="747" r:id="rId31"/>
    <p:sldId id="748" r:id="rId32"/>
    <p:sldId id="749" r:id="rId33"/>
    <p:sldId id="750" r:id="rId34"/>
    <p:sldId id="721" r:id="rId35"/>
    <p:sldId id="751" r:id="rId36"/>
    <p:sldId id="722" r:id="rId37"/>
    <p:sldId id="752" r:id="rId38"/>
    <p:sldId id="723" r:id="rId39"/>
    <p:sldId id="753" r:id="rId40"/>
    <p:sldId id="381" r:id="rId4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1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2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3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_rels/slide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4044" y="2238667"/>
            <a:ext cx="6391493" cy="987963"/>
          </a:xfrm>
          <a:prstGeom prst="rect">
            <a:avLst/>
          </a:prstGeom>
          <a:noFill/>
        </p:spPr>
        <p:txBody>
          <a:bodyPr wrap="none" rtlCol="0">
            <a:spAutoFit/>
          </a:bodyPr>
          <a:lstStyle/>
          <a:p>
            <a:pPr algn="ctr">
              <a:lnSpc>
                <a:spcPct val="150000"/>
              </a:lnSpc>
            </a:pPr>
            <a:r>
              <a:rPr lang="zh-CN" altLang="en-US" sz="4400" b="1" dirty="0">
                <a:solidFill>
                  <a:srgbClr val="FF1111"/>
                </a:solidFill>
                <a:latin typeface="Times New Roman" pitchFamily="18" charset="0"/>
                <a:ea typeface="微软雅黑" pitchFamily="34" charset="-122"/>
                <a:cs typeface="Times New Roman" pitchFamily="18" charset="0"/>
              </a:rPr>
              <a:t>赏析表达技巧题题组训练</a:t>
            </a:r>
            <a:endParaRPr lang="en-US" altLang="zh-CN" sz="44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6626650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707475"/>
            <a:ext cx="8770682" cy="301640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当我观望和倾听时，渐渐地意识到昆虫缓慢沉稳的低鸣，透过虫鸣可以听到白喉带</a:t>
            </a:r>
            <a:r>
              <a:rPr lang="zh-CN" altLang="zh-CN" sz="2600" kern="100" dirty="0">
                <a:latin typeface="宋体"/>
                <a:ea typeface="华文细黑"/>
                <a:cs typeface="宋体"/>
              </a:rPr>
              <a:t>鹀</a:t>
            </a:r>
            <a:r>
              <a:rPr lang="zh-CN" altLang="zh-CN" sz="2600" kern="100" dirty="0">
                <a:latin typeface="楷体_GB2312"/>
                <a:ea typeface="华文细黑"/>
                <a:cs typeface="楷体_GB2312"/>
              </a:rPr>
              <a:t>的啼叫和隐身鸫悦耳的歌声</a:t>
            </a:r>
            <a:r>
              <a:rPr lang="zh-CN" altLang="zh-CN" sz="2600" kern="100" dirty="0">
                <a:latin typeface="Times New Roman"/>
                <a:ea typeface="华文细黑"/>
                <a:cs typeface="Times New Roman"/>
              </a:rPr>
              <a:t>。但是站在高山之巅，这一切都显得遥远而模糊，渐渐地它们相互交汇，形成了一种巨大的、温柔的声音环绕于四周，那声音是如此轻柔，仿佛还不及我的呼吸声</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58694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6576342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532666"/>
            <a:ext cx="8770682" cy="4506811"/>
          </a:xfrm>
          <a:prstGeom prst="rect">
            <a:avLst/>
          </a:prstGeom>
        </p:spPr>
        <p:txBody>
          <a:bodyPr>
            <a:spAutoFit/>
          </a:bodyPr>
          <a:lstStyle/>
          <a:p>
            <a:pPr indent="660400" algn="just">
              <a:lnSpc>
                <a:spcPct val="14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眼下，太阳在山脊边颤动。它充满了活力，几近流动，当我望着它落下时，我想我能感到地球在转离它，我真切地感到了地球的旋转。总而言之，那是一种荒野的宁静，是一种人与自然一体的感觉，只有当没有任何视觉和声音的干扰时，只有当我们用内心之耳去听、用内心之眼去看时，当我们用全身心而不仅仅是用感官去感受和领悟时，才能够有这种感觉。我认识到，没有宁静，就不可能领悟；不从外界影响中解脱出来，人就不可能理解精神的意义。</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90843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75342722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532666"/>
            <a:ext cx="8770682" cy="4506811"/>
          </a:xfrm>
          <a:prstGeom prst="rect">
            <a:avLst/>
          </a:prstGeom>
        </p:spPr>
        <p:txBody>
          <a:bodyPr>
            <a:spAutoFit/>
          </a:bodyPr>
          <a:lstStyle/>
          <a:p>
            <a:pPr indent="660400" algn="just">
              <a:lnSpc>
                <a:spcPct val="14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一个寒冬的夜晚，我站在星空下倾听。天气很冷，大约零下二十摄氏度，而我是在荒野中的一个湖泊的岸边。那天夜里，繁星低垂，明亮得像是要燃烧起来似的。银河耀眼夺目，飞溅于苍穹之上。湖畔幽暗的林中传来一只猫头鹰阴森忧郁的叫声，那叫声突显出湖面的幽静。宁静再度降临于此地，令我想到体验宁静的机遇是多么少见，要想达到真正的宁静和随之而来的内心平和又是多么难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宁静无价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的说法是多么真实贴切。</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07614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0716969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486946"/>
            <a:ext cx="8770682" cy="121264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段画线句运用了比喻的手法，形象而生动，请对此加以分析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6" name="矩形 15"/>
          <p:cNvSpPr/>
          <p:nvPr/>
        </p:nvSpPr>
        <p:spPr>
          <a:xfrm>
            <a:off x="184199" y="1707654"/>
            <a:ext cx="8821322" cy="2838726"/>
          </a:xfrm>
          <a:prstGeom prst="rect">
            <a:avLst/>
          </a:prstGeom>
        </p:spPr>
        <p:txBody>
          <a:bodyPr>
            <a:spAutoFit/>
          </a:bodyPr>
          <a:lstStyle/>
          <a:p>
            <a:pPr>
              <a:lnSpc>
                <a:spcPct val="140000"/>
              </a:lnSpc>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本题属于《</a:t>
            </a:r>
            <a:r>
              <a:rPr lang="en-US" altLang="zh-CN" sz="2600" dirty="0">
                <a:latin typeface="Times New Roman"/>
                <a:ea typeface="华文细黑"/>
              </a:rPr>
              <a:t>2014</a:t>
            </a:r>
            <a:r>
              <a:rPr lang="zh-CN" altLang="zh-CN" sz="2600" dirty="0">
                <a:latin typeface="Times New Roman"/>
                <a:ea typeface="华文细黑"/>
                <a:cs typeface="Times New Roman"/>
              </a:rPr>
              <a:t>年高考上海卷考试手册</a:t>
            </a:r>
            <a:r>
              <a:rPr lang="en-US" altLang="zh-CN" sz="2600" dirty="0">
                <a:latin typeface="Times New Roman"/>
                <a:ea typeface="华文细黑"/>
              </a:rPr>
              <a:t>.</a:t>
            </a:r>
            <a:r>
              <a:rPr lang="zh-CN" altLang="zh-CN" sz="2600" dirty="0">
                <a:latin typeface="Times New Roman"/>
                <a:ea typeface="华文细黑"/>
                <a:cs typeface="Times New Roman"/>
              </a:rPr>
              <a:t>语文科》</a:t>
            </a:r>
            <a:r>
              <a:rPr lang="en-US" altLang="zh-CN" sz="2600" dirty="0">
                <a:latin typeface="宋体"/>
                <a:ea typeface="华文细黑"/>
                <a:cs typeface="Times New Roman"/>
              </a:rPr>
              <a:t>“</a:t>
            </a:r>
            <a:r>
              <a:rPr lang="zh-CN" altLang="zh-CN" sz="2600" dirty="0">
                <a:latin typeface="Times New Roman"/>
                <a:ea typeface="华文细黑"/>
                <a:cs typeface="Times New Roman"/>
              </a:rPr>
              <a:t>分析词、句、段在文中的含义和作用</a:t>
            </a:r>
            <a:r>
              <a:rPr lang="en-US" altLang="zh-CN" sz="2600" dirty="0">
                <a:latin typeface="宋体"/>
                <a:ea typeface="华文细黑"/>
                <a:cs typeface="Times New Roman"/>
              </a:rPr>
              <a:t>”</a:t>
            </a:r>
            <a:r>
              <a:rPr lang="zh-CN" altLang="zh-CN" sz="2600" dirty="0">
                <a:latin typeface="Times New Roman"/>
                <a:ea typeface="华文细黑"/>
                <a:cs typeface="Times New Roman"/>
              </a:rPr>
              <a:t>考点。这类题目的解答方法是，首先找出句子中的本体、喻体，然后把句子放到原文中，结合上下文来分析本体和喻体的含义，找出本体和喻体之间的相似性。第</a:t>
            </a:r>
            <a:r>
              <a:rPr lang="en-US" altLang="zh-CN" sz="2600" dirty="0">
                <a:latin typeface="宋体"/>
                <a:ea typeface="华文细黑"/>
                <a:cs typeface="Times New Roman"/>
              </a:rPr>
              <a:t>①</a:t>
            </a:r>
            <a:r>
              <a:rPr lang="zh-CN" altLang="zh-CN" sz="2600" dirty="0">
                <a:latin typeface="Times New Roman"/>
                <a:ea typeface="华文细黑"/>
                <a:cs typeface="Times New Roman"/>
              </a:rPr>
              <a:t>段画线句运用了明喻的修辞手法</a:t>
            </a:r>
            <a:r>
              <a:rPr lang="zh-CN" altLang="zh-CN" sz="2600" dirty="0" smtClean="0">
                <a:latin typeface="Times New Roman"/>
                <a:ea typeface="华文细黑"/>
                <a:cs typeface="Times New Roman"/>
              </a:rPr>
              <a:t>，</a:t>
            </a:r>
            <a:endParaRPr lang="zh-CN" altLang="en-US" sz="2600" dirty="0"/>
          </a:p>
        </p:txBody>
      </p:sp>
    </p:spTree>
    <p:extLst>
      <p:ext uri="{BB962C8B-B14F-4D97-AF65-F5344CB8AC3E}">
        <p14:creationId xmlns:p14="http://schemas.microsoft.com/office/powerpoint/2010/main" val="39337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3792507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9519" y="570766"/>
            <a:ext cx="8770682" cy="4229106"/>
          </a:xfrm>
          <a:prstGeom prst="rect">
            <a:avLst/>
          </a:prstGeom>
        </p:spPr>
        <p:txBody>
          <a:bodyPr>
            <a:spAutoFit/>
          </a:bodyPr>
          <a:lstStyle/>
          <a:p>
            <a:pPr lvl="0">
              <a:lnSpc>
                <a:spcPct val="150000"/>
              </a:lnSpc>
            </a:pPr>
            <a:r>
              <a:rPr lang="zh-CN" altLang="zh-CN" sz="2600" dirty="0" smtClean="0">
                <a:solidFill>
                  <a:prstClr val="black"/>
                </a:solidFill>
                <a:latin typeface="Times New Roman"/>
                <a:ea typeface="华文细黑"/>
                <a:cs typeface="Times New Roman"/>
              </a:rPr>
              <a:t>本体是</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它</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，喻体是</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一块巨大的海绵</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，结合上文</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湖泊轻轻地</a:t>
            </a:r>
            <a:r>
              <a:rPr lang="zh-CN" altLang="zh-CN" sz="2600" dirty="0">
                <a:latin typeface="Times New Roman"/>
                <a:ea typeface="华文细黑"/>
                <a:cs typeface="Times New Roman"/>
              </a:rPr>
              <a:t>喘息着</a:t>
            </a:r>
            <a:r>
              <a:rPr lang="en-US" altLang="zh-CN" sz="2600" dirty="0">
                <a:latin typeface="宋体"/>
                <a:ea typeface="华文细黑"/>
                <a:cs typeface="Times New Roman"/>
              </a:rPr>
              <a:t>……”</a:t>
            </a:r>
            <a:r>
              <a:rPr lang="zh-CN" altLang="zh-CN" sz="2600" dirty="0">
                <a:latin typeface="Times New Roman"/>
                <a:ea typeface="华文细黑"/>
                <a:cs typeface="Times New Roman"/>
              </a:rPr>
              <a:t>可以判断出</a:t>
            </a:r>
            <a:r>
              <a:rPr lang="en-US" altLang="zh-CN" sz="2600" dirty="0">
                <a:latin typeface="宋体"/>
                <a:ea typeface="华文细黑"/>
                <a:cs typeface="Times New Roman"/>
              </a:rPr>
              <a:t>“</a:t>
            </a:r>
            <a:r>
              <a:rPr lang="zh-CN" altLang="zh-CN" sz="2600" dirty="0">
                <a:latin typeface="Times New Roman"/>
                <a:ea typeface="华文细黑"/>
                <a:cs typeface="Times New Roman"/>
              </a:rPr>
              <a:t>它</a:t>
            </a:r>
            <a:r>
              <a:rPr lang="en-US" altLang="zh-CN" sz="2600" dirty="0">
                <a:latin typeface="宋体"/>
                <a:ea typeface="华文细黑"/>
                <a:cs typeface="Times New Roman"/>
              </a:rPr>
              <a:t>”</a:t>
            </a:r>
            <a:r>
              <a:rPr lang="zh-CN" altLang="zh-CN" sz="2600" dirty="0">
                <a:latin typeface="Times New Roman"/>
                <a:ea typeface="华文细黑"/>
                <a:cs typeface="Times New Roman"/>
              </a:rPr>
              <a:t>指的是</a:t>
            </a:r>
            <a:r>
              <a:rPr lang="en-US" altLang="zh-CN" sz="2600" dirty="0">
                <a:latin typeface="宋体"/>
                <a:ea typeface="华文细黑"/>
                <a:cs typeface="Times New Roman"/>
              </a:rPr>
              <a:t>“</a:t>
            </a:r>
            <a:r>
              <a:rPr lang="zh-CN" altLang="zh-CN" sz="2600" dirty="0">
                <a:latin typeface="Times New Roman"/>
                <a:ea typeface="华文细黑"/>
                <a:cs typeface="Times New Roman"/>
              </a:rPr>
              <a:t>湖泊</a:t>
            </a:r>
            <a:r>
              <a:rPr lang="en-US" altLang="zh-CN" sz="2600" dirty="0">
                <a:latin typeface="宋体"/>
                <a:ea typeface="华文细黑"/>
                <a:cs typeface="Times New Roman"/>
              </a:rPr>
              <a:t>”</a:t>
            </a:r>
            <a:r>
              <a:rPr lang="zh-CN" altLang="zh-CN" sz="2600" dirty="0">
                <a:latin typeface="Times New Roman"/>
                <a:ea typeface="华文细黑"/>
                <a:cs typeface="Times New Roman"/>
              </a:rPr>
              <a:t>；湖泊和海绵的相似性在于，二者都具有</a:t>
            </a:r>
            <a:r>
              <a:rPr lang="en-US" altLang="zh-CN" sz="2600" dirty="0">
                <a:latin typeface="宋体"/>
                <a:ea typeface="华文细黑"/>
                <a:cs typeface="Times New Roman"/>
              </a:rPr>
              <a:t>“</a:t>
            </a:r>
            <a:r>
              <a:rPr lang="zh-CN" altLang="zh-CN" sz="2600" dirty="0">
                <a:latin typeface="Times New Roman"/>
                <a:ea typeface="华文细黑"/>
                <a:cs typeface="Times New Roman"/>
              </a:rPr>
              <a:t>吸</a:t>
            </a:r>
            <a:r>
              <a:rPr lang="en-US" altLang="zh-CN" sz="2600" dirty="0">
                <a:latin typeface="宋体"/>
                <a:ea typeface="华文细黑"/>
                <a:cs typeface="Times New Roman"/>
              </a:rPr>
              <a:t>”</a:t>
            </a:r>
            <a:r>
              <a:rPr lang="zh-CN" altLang="zh-CN" sz="2600" dirty="0">
                <a:latin typeface="Times New Roman"/>
                <a:ea typeface="华文细黑"/>
                <a:cs typeface="Times New Roman"/>
              </a:rPr>
              <a:t>的功能，海绵能吸水，而湖泊</a:t>
            </a:r>
            <a:r>
              <a:rPr lang="en-US" altLang="zh-CN" sz="2600" dirty="0">
                <a:latin typeface="宋体"/>
                <a:ea typeface="华文细黑"/>
                <a:cs typeface="Times New Roman"/>
              </a:rPr>
              <a:t>“</a:t>
            </a:r>
            <a:r>
              <a:rPr lang="zh-CN" altLang="zh-CN" sz="2600" dirty="0">
                <a:latin typeface="Times New Roman"/>
                <a:ea typeface="华文细黑"/>
                <a:cs typeface="Times New Roman"/>
              </a:rPr>
              <a:t>将大地上所有的声音都吸了进去</a:t>
            </a:r>
            <a:r>
              <a:rPr lang="en-US" altLang="zh-CN" sz="2600" dirty="0">
                <a:latin typeface="宋体"/>
                <a:ea typeface="华文细黑"/>
                <a:cs typeface="Times New Roman"/>
              </a:rPr>
              <a:t>”</a:t>
            </a:r>
            <a:r>
              <a:rPr lang="zh-CN" altLang="zh-CN" sz="2600" dirty="0">
                <a:latin typeface="Times New Roman"/>
                <a:ea typeface="华文细黑"/>
                <a:cs typeface="Times New Roman"/>
              </a:rPr>
              <a:t>，海绵越大吸水性越强，那么，这里作者把湖泊比作</a:t>
            </a:r>
            <a:r>
              <a:rPr lang="en-US" altLang="zh-CN" sz="2600" dirty="0">
                <a:latin typeface="宋体"/>
                <a:ea typeface="华文细黑"/>
                <a:cs typeface="Times New Roman"/>
              </a:rPr>
              <a:t>“</a:t>
            </a:r>
            <a:r>
              <a:rPr lang="zh-CN" altLang="zh-CN" sz="2600" dirty="0">
                <a:latin typeface="Times New Roman"/>
                <a:ea typeface="华文细黑"/>
                <a:cs typeface="Times New Roman"/>
              </a:rPr>
              <a:t>巨大的海绵</a:t>
            </a:r>
            <a:r>
              <a:rPr lang="en-US" altLang="zh-CN" sz="2600" dirty="0">
                <a:latin typeface="宋体"/>
                <a:ea typeface="华文细黑"/>
                <a:cs typeface="Times New Roman"/>
              </a:rPr>
              <a:t>”</a:t>
            </a:r>
            <a:r>
              <a:rPr lang="zh-CN" altLang="zh-CN" sz="2600" dirty="0">
                <a:latin typeface="Times New Roman"/>
                <a:ea typeface="华文细黑"/>
                <a:cs typeface="Times New Roman"/>
              </a:rPr>
              <a:t>，意在表明湖泊的吸音功能强大；海绵吸水具体可感，而湖泊吸音则只是作者的主观</a:t>
            </a:r>
            <a:r>
              <a:rPr lang="zh-CN" altLang="zh-CN" sz="2600" dirty="0" smtClean="0">
                <a:latin typeface="Times New Roman"/>
                <a:ea typeface="华文细黑"/>
                <a:cs typeface="Times New Roman"/>
              </a:rPr>
              <a:t>感受</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是</a:t>
            </a:r>
            <a:r>
              <a:rPr lang="zh-CN" altLang="zh-CN" sz="2600" dirty="0">
                <a:latin typeface="Times New Roman"/>
                <a:ea typeface="华文细黑"/>
                <a:cs typeface="Times New Roman"/>
              </a:rPr>
              <a:t>抽象</a:t>
            </a:r>
            <a:r>
              <a:rPr lang="zh-CN" altLang="zh-CN" sz="2600" dirty="0" smtClean="0">
                <a:latin typeface="Times New Roman"/>
                <a:ea typeface="华文细黑"/>
                <a:cs typeface="Times New Roman"/>
              </a:rPr>
              <a:t>的</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别人</a:t>
            </a:r>
            <a:r>
              <a:rPr lang="zh-CN" altLang="zh-CN" sz="2600" dirty="0">
                <a:latin typeface="Times New Roman"/>
                <a:ea typeface="华文细黑"/>
                <a:cs typeface="Times New Roman"/>
              </a:rPr>
              <a:t>看不到的，</a:t>
            </a:r>
            <a:endParaRPr lang="zh-CN" altLang="en-US" sz="2600" dirty="0">
              <a:solidFill>
                <a:prstClr val="black"/>
              </a:solidFill>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79642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01732263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558716"/>
            <a:ext cx="8770682"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所以，作者用这个比喻巧妙地把自己的主观感受用生活中常见的物品和现象传递给了读者，使读者可见可感</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该句将湖泊比喻为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一块巨大的海绵</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，用海绵吸水来喻湖泊吸音，海绵</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巨大</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突出湖泊吸音能力强，把作者微妙的主观感受用常见物品传递给读者，形象而生动</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705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078676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9519" y="523771"/>
            <a:ext cx="8770682" cy="4013406"/>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自选一个角度赏析第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段的景物描写。</a:t>
            </a:r>
            <a:endParaRPr lang="zh-CN" altLang="zh-CN" sz="2600" kern="100" dirty="0">
              <a:latin typeface="宋体"/>
              <a:cs typeface="Courier New"/>
            </a:endParaRPr>
          </a:p>
          <a:p>
            <a:pPr>
              <a:lnSpc>
                <a:spcPct val="140000"/>
              </a:lnSpc>
            </a:pPr>
            <a:r>
              <a:rPr lang="zh-CN" altLang="zh-CN" sz="2600" dirty="0" smtClean="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本题属于《</a:t>
            </a:r>
            <a:r>
              <a:rPr lang="en-US" altLang="zh-CN" sz="2600" dirty="0">
                <a:latin typeface="Times New Roman"/>
                <a:ea typeface="华文细黑"/>
              </a:rPr>
              <a:t>2014</a:t>
            </a:r>
            <a:r>
              <a:rPr lang="zh-CN" altLang="zh-CN" sz="2600" dirty="0">
                <a:latin typeface="Times New Roman"/>
                <a:ea typeface="华文细黑"/>
                <a:cs typeface="Times New Roman"/>
              </a:rPr>
              <a:t>年高考上海卷考试手册</a:t>
            </a:r>
            <a:r>
              <a:rPr lang="en-US" altLang="zh-CN" sz="2600" dirty="0">
                <a:latin typeface="Times New Roman"/>
                <a:ea typeface="华文细黑"/>
              </a:rPr>
              <a:t>.</a:t>
            </a:r>
            <a:r>
              <a:rPr lang="zh-CN" altLang="zh-CN" sz="2600" dirty="0">
                <a:latin typeface="Times New Roman"/>
                <a:ea typeface="华文细黑"/>
                <a:cs typeface="Times New Roman"/>
              </a:rPr>
              <a:t>语文科》</a:t>
            </a:r>
            <a:r>
              <a:rPr lang="en-US" altLang="zh-CN" sz="2600" dirty="0">
                <a:latin typeface="宋体"/>
                <a:ea typeface="华文细黑"/>
                <a:cs typeface="Times New Roman"/>
              </a:rPr>
              <a:t>“</a:t>
            </a:r>
            <a:r>
              <a:rPr lang="zh-CN" altLang="zh-CN" sz="2600" dirty="0">
                <a:latin typeface="Times New Roman"/>
                <a:ea typeface="华文细黑"/>
                <a:cs typeface="Times New Roman"/>
              </a:rPr>
              <a:t>鉴赏作品的艺术形象、表现手法和语言风格</a:t>
            </a:r>
            <a:r>
              <a:rPr lang="en-US" altLang="zh-CN" sz="2600" dirty="0">
                <a:latin typeface="宋体"/>
                <a:ea typeface="华文细黑"/>
                <a:cs typeface="Times New Roman"/>
              </a:rPr>
              <a:t>”</a:t>
            </a:r>
            <a:r>
              <a:rPr lang="zh-CN" altLang="zh-CN" sz="2600" dirty="0">
                <a:latin typeface="Times New Roman"/>
                <a:ea typeface="华文细黑"/>
                <a:cs typeface="Times New Roman"/>
              </a:rPr>
              <a:t>考点。这类题目的解答方法一般有以下几个方面，</a:t>
            </a:r>
            <a:r>
              <a:rPr lang="en-US" altLang="zh-CN" sz="2600" dirty="0">
                <a:latin typeface="Times New Roman"/>
                <a:ea typeface="华文细黑"/>
              </a:rPr>
              <a:t>(</a:t>
            </a:r>
            <a:r>
              <a:rPr lang="zh-CN" altLang="zh-CN" sz="2600" dirty="0">
                <a:latin typeface="Times New Roman"/>
                <a:ea typeface="华文细黑"/>
                <a:cs typeface="Times New Roman"/>
              </a:rPr>
              <a:t>一</a:t>
            </a:r>
            <a:r>
              <a:rPr lang="en-US" altLang="zh-CN" sz="2600" dirty="0">
                <a:latin typeface="Times New Roman"/>
                <a:ea typeface="华文细黑"/>
              </a:rPr>
              <a:t>)</a:t>
            </a:r>
            <a:r>
              <a:rPr lang="zh-CN" altLang="zh-CN" sz="2600" dirty="0">
                <a:latin typeface="Times New Roman"/>
                <a:ea typeface="华文细黑"/>
                <a:cs typeface="Times New Roman"/>
              </a:rPr>
              <a:t>思考观察和描写的角度：有正面、侧面，实写、虚写，动态、静态、色彩</a:t>
            </a:r>
            <a:r>
              <a:rPr lang="zh-CN" altLang="zh-CN" sz="2600" dirty="0" smtClean="0">
                <a:latin typeface="Times New Roman"/>
                <a:ea typeface="华文细黑"/>
                <a:cs typeface="Times New Roman"/>
              </a:rPr>
              <a:t>、</a:t>
            </a:r>
            <a:endParaRPr lang="en-US" altLang="zh-CN" sz="2600" dirty="0">
              <a:latin typeface="Times New Roman"/>
              <a:ea typeface="华文细黑"/>
            </a:endParaRPr>
          </a:p>
          <a:p>
            <a:pPr>
              <a:lnSpc>
                <a:spcPct val="140000"/>
              </a:lnSpc>
            </a:pPr>
            <a:r>
              <a:rPr lang="zh-CN" altLang="zh-CN" sz="2600" dirty="0">
                <a:solidFill>
                  <a:prstClr val="black"/>
                </a:solidFill>
                <a:latin typeface="Times New Roman"/>
                <a:ea typeface="华文细黑"/>
                <a:cs typeface="Times New Roman"/>
              </a:rPr>
              <a:t>远观、近看，视觉、听觉，仰看、俯视</a:t>
            </a:r>
            <a:r>
              <a:rPr lang="en-US" altLang="zh-CN" sz="2600" dirty="0">
                <a:solidFill>
                  <a:prstClr val="black"/>
                </a:solidFill>
                <a:latin typeface="宋体"/>
                <a:ea typeface="华文细黑"/>
                <a:cs typeface="Times New Roman"/>
              </a:rPr>
              <a:t>……</a:t>
            </a:r>
            <a:r>
              <a:rPr lang="en-US" altLang="zh-CN" sz="2600" dirty="0">
                <a:solidFill>
                  <a:prstClr val="black"/>
                </a:solidFill>
                <a:latin typeface="Times New Roman"/>
                <a:ea typeface="华文细黑"/>
              </a:rPr>
              <a:t>(</a:t>
            </a:r>
            <a:r>
              <a:rPr lang="zh-CN" altLang="zh-CN" sz="2600" dirty="0">
                <a:solidFill>
                  <a:prstClr val="black"/>
                </a:solidFill>
                <a:latin typeface="Times New Roman"/>
                <a:ea typeface="华文细黑"/>
                <a:cs typeface="Times New Roman"/>
              </a:rPr>
              <a:t>二</a:t>
            </a:r>
            <a:r>
              <a:rPr lang="en-US" altLang="zh-CN" sz="2600" dirty="0">
                <a:solidFill>
                  <a:prstClr val="black"/>
                </a:solidFill>
                <a:latin typeface="Times New Roman"/>
                <a:ea typeface="华文细黑"/>
              </a:rPr>
              <a:t>)</a:t>
            </a:r>
            <a:r>
              <a:rPr lang="zh-CN" altLang="zh-CN" sz="2600" dirty="0">
                <a:solidFill>
                  <a:prstClr val="black"/>
                </a:solidFill>
                <a:latin typeface="Times New Roman"/>
                <a:ea typeface="华文细黑"/>
                <a:cs typeface="Times New Roman"/>
              </a:rPr>
              <a:t>理解和辨析描写景物的修辞手法：比喻、拟人、夸张、借代、用典、</a:t>
            </a:r>
            <a:endParaRPr lang="en-US" altLang="zh-CN" sz="2600" dirty="0" smtClean="0">
              <a:latin typeface="Times New Roman"/>
              <a:ea typeface="华文细黑"/>
              <a:cs typeface="Times New Roman"/>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8598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0330938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9519" y="519375"/>
            <a:ext cx="8770682" cy="4216732"/>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对偶等。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把握和分析景物描写的其他表现手法：烘托、渲染、工笔、对比、衬托、比兴等手法。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语言特点和风格。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景物和画面特点。本文第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段可选择的角度有动词的运用，如，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攀登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伸向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等；写景角度的变化，俯瞰日落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平视地平线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远望更遥远的地方；色彩的组合，如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火球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白帐篷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dirty="0" smtClean="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zh-CN" altLang="zh-CN" sz="2600" dirty="0">
                <a:solidFill>
                  <a:srgbClr val="E46C0A"/>
                </a:solidFill>
                <a:latin typeface="Times New Roman"/>
                <a:ea typeface="华文细黑"/>
                <a:cs typeface="Times New Roman"/>
              </a:rPr>
              <a:t>略。</a:t>
            </a:r>
            <a:endParaRPr lang="zh-CN" altLang="zh-CN" sz="260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1460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078676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50426" y="620623"/>
            <a:ext cx="885838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赏析第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段中加点词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的精妙之处。</a:t>
            </a:r>
            <a:endParaRPr lang="zh-CN" altLang="zh-CN" sz="2600" kern="100" dirty="0">
              <a:latin typeface="宋体"/>
              <a:cs typeface="Courier New"/>
            </a:endParaRPr>
          </a:p>
          <a:p>
            <a:pPr>
              <a:lnSpc>
                <a:spcPct val="150000"/>
              </a:lnSpc>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本题属于《</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年高考上海卷考试手册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语文科》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理解词语、句子在语言环境中的意义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考点。这类题目的答题方法是，把该词语放回到原文中，结合上下文的语境，既要指出该词语的含义、所用手法，还要注意分析其在句中的表达效果及作用。从词义上</a:t>
            </a:r>
            <a:r>
              <a:rPr lang="zh-CN" altLang="zh-CN" sz="2600" kern="100" dirty="0" smtClean="0">
                <a:latin typeface="Times New Roman"/>
                <a:ea typeface="华文细黑"/>
                <a:cs typeface="Times New Roman"/>
              </a:rPr>
              <a:t>看</a:t>
            </a:r>
            <a:r>
              <a:rPr lang="en-US"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飞溅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的本义是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向四周溅出</a:t>
            </a:r>
            <a:r>
              <a:rPr lang="zh-CN" altLang="zh-CN" sz="2600" kern="100" dirty="0" smtClean="0">
                <a:latin typeface="Times New Roman"/>
                <a:ea typeface="华文细黑"/>
                <a:cs typeface="Times New Roman"/>
              </a:rPr>
              <a:t>，</a:t>
            </a:r>
            <a:endParaRPr lang="zh-CN" altLang="zh-CN" sz="2600" kern="100" dirty="0">
              <a:latin typeface="Times New Roman"/>
              <a:ea typeface="华文细黑"/>
              <a:cs typeface="Times New Roman"/>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774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3188219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678045"/>
            <a:ext cx="8770682" cy="4293483"/>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向四处迸射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，用在这里就写出了夜空之上群星闪烁的美丽画面。从手法上看，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飞溅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是动词，在地球上观看银河，相对来说银河是静景，</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银河</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飞溅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就把静景银河写活了，所以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飞溅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采用的是化静为动的手法。考生按照上述分析组织答案即可</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飞溅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一词化静为动，表现了银河耀眼夺目、闪烁生辉的美感</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3916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5200452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3383"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4" name="TextBox 23">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25" name="矩形 24"/>
          <p:cNvSpPr/>
          <p:nvPr/>
        </p:nvSpPr>
        <p:spPr>
          <a:xfrm>
            <a:off x="209519" y="540286"/>
            <a:ext cx="8770682" cy="4524315"/>
          </a:xfrm>
          <a:prstGeom prst="rect">
            <a:avLst/>
          </a:prstGeom>
        </p:spPr>
        <p:txBody>
          <a:bodyPr>
            <a:spAutoFit/>
          </a:bodyPr>
          <a:lstStyle/>
          <a:p>
            <a:pPr algn="just">
              <a:lnSpc>
                <a:spcPct val="150000"/>
              </a:lnSpc>
              <a:spcAft>
                <a:spcPts val="0"/>
              </a:spcAft>
            </a:pPr>
            <a:r>
              <a:rPr lang="zh-CN" altLang="zh-CN" sz="2400" kern="100" dirty="0">
                <a:latin typeface="Times New Roman"/>
                <a:ea typeface="华文细黑"/>
                <a:cs typeface="Times New Roman"/>
              </a:rPr>
              <a:t>一、对点题组</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阅读下面的文字，完成文后题目。</a:t>
            </a:r>
            <a:endParaRPr lang="zh-CN" altLang="zh-CN" sz="1000" kern="100" dirty="0">
              <a:latin typeface="宋体"/>
              <a:cs typeface="Courier New"/>
            </a:endParaRPr>
          </a:p>
          <a:p>
            <a:pPr indent="660400" algn="just">
              <a:lnSpc>
                <a:spcPct val="150000"/>
              </a:lnSpc>
              <a:spcAft>
                <a:spcPts val="0"/>
              </a:spcAft>
            </a:pPr>
            <a:r>
              <a:rPr lang="zh-CN" altLang="zh-CN" sz="2400" kern="100" dirty="0">
                <a:latin typeface="Times New Roman"/>
                <a:ea typeface="华文细黑"/>
                <a:cs typeface="Times New Roman"/>
              </a:rPr>
              <a:t>我的年岁自从冠用了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三十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二字，至今已两年了。不解达观的我，从这两个字上受到了不少的暗示与影响。虽然明明觉得自己的体格与精力比二十九岁时全然没有什么差异，但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三十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这一个观念笼在头上，犹之张了一顶阳伞，使我的全身蒙了一个暗淡色的阴影，又仿佛在日历上撕过了立秋的一页以后，虽然太阳的炎威依然没有减却，然而大地的节候已从今移交于秋了。</a:t>
            </a:r>
            <a:endParaRPr lang="zh-CN" altLang="zh-CN" sz="1000" kern="100" dirty="0">
              <a:effectLst/>
              <a:latin typeface="宋体"/>
              <a:cs typeface="Courier New"/>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078676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17426"/>
            <a:ext cx="8770682" cy="4454233"/>
          </a:xfrm>
          <a:prstGeom prst="rect">
            <a:avLst/>
          </a:prstGeom>
        </p:spPr>
        <p:txBody>
          <a:bodyPr>
            <a:spAutoFit/>
          </a:bodyPr>
          <a:lstStyle/>
          <a:p>
            <a:pPr algn="just">
              <a:lnSpc>
                <a:spcPct val="150000"/>
              </a:lnSpc>
              <a:spcAft>
                <a:spcPts val="0"/>
              </a:spcAft>
            </a:pPr>
            <a:r>
              <a:rPr lang="zh-CN" altLang="zh-CN" sz="2400" kern="100" dirty="0">
                <a:latin typeface="Times New Roman"/>
                <a:ea typeface="华文细黑"/>
                <a:cs typeface="Times New Roman"/>
              </a:rPr>
              <a:t>二、综合题组</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阅读下面的文字，完成文后题目。</a:t>
            </a:r>
            <a:endParaRPr lang="zh-CN" altLang="zh-CN" sz="1000" kern="100" dirty="0">
              <a:latin typeface="宋体"/>
              <a:cs typeface="Courier New"/>
            </a:endParaRPr>
          </a:p>
          <a:p>
            <a:pPr indent="660400" algn="ctr">
              <a:lnSpc>
                <a:spcPct val="150000"/>
              </a:lnSpc>
              <a:spcAft>
                <a:spcPts val="0"/>
              </a:spcAft>
            </a:pPr>
            <a:r>
              <a:rPr lang="zh-CN" altLang="zh-CN" sz="2400" kern="100" dirty="0">
                <a:latin typeface="Times New Roman"/>
                <a:ea typeface="华文细黑"/>
                <a:cs typeface="Times New Roman"/>
              </a:rPr>
              <a:t>雪　夜</a:t>
            </a:r>
            <a:endParaRPr lang="zh-CN" altLang="zh-CN" sz="1000" kern="100" dirty="0">
              <a:latin typeface="宋体"/>
              <a:cs typeface="Courier New"/>
            </a:endParaRPr>
          </a:p>
          <a:p>
            <a:pPr indent="660400" algn="ctr">
              <a:lnSpc>
                <a:spcPct val="150000"/>
              </a:lnSpc>
              <a:spcAft>
                <a:spcPts val="0"/>
              </a:spcAft>
            </a:pPr>
            <a:r>
              <a:rPr lang="zh-CN" altLang="zh-CN" sz="2400" kern="100" dirty="0">
                <a:latin typeface="Times New Roman"/>
                <a:ea typeface="华文细黑"/>
                <a:cs typeface="Times New Roman"/>
              </a:rPr>
              <a:t>陈应松</a:t>
            </a:r>
            <a:endParaRPr lang="zh-CN" altLang="zh-CN" sz="1000" kern="100" dirty="0">
              <a:latin typeface="宋体"/>
              <a:cs typeface="Courier New"/>
            </a:endParaRPr>
          </a:p>
          <a:p>
            <a:pPr>
              <a:lnSpc>
                <a:spcPct val="150000"/>
              </a:lnSpc>
            </a:pPr>
            <a:r>
              <a:rPr lang="en-US" altLang="zh-CN" sz="2400" dirty="0" smtClean="0">
                <a:latin typeface="宋体"/>
                <a:ea typeface="华文细黑"/>
                <a:cs typeface="Times New Roman"/>
              </a:rPr>
              <a:t>    ①</a:t>
            </a:r>
            <a:r>
              <a:rPr lang="zh-CN" altLang="zh-CN" sz="2400" dirty="0">
                <a:latin typeface="Times New Roman"/>
                <a:ea typeface="华文细黑"/>
                <a:cs typeface="Times New Roman"/>
              </a:rPr>
              <a:t>将寒冷凝聚得这么小，这么柔软，这么娇嫩，弱不禁风的雪，下起来了。在无边无际的江汉平原上，雪如此密集均匀而来，就像瀑布一样倾泻，就像一个人无声地大哭，就像漫天的冤屈，就像一千万个神话中出现的场景。</a:t>
            </a:r>
            <a:r>
              <a:rPr lang="zh-CN" altLang="zh-CN" sz="2400" dirty="0" smtClean="0">
                <a:latin typeface="Times New Roman"/>
                <a:ea typeface="华文细黑"/>
                <a:cs typeface="Times New Roman"/>
              </a:rPr>
              <a:t>肆无忌惮</a:t>
            </a:r>
            <a:r>
              <a:rPr lang="en-US" altLang="zh-CN" sz="2400" dirty="0" smtClean="0">
                <a:latin typeface="Times New Roman"/>
                <a:ea typeface="华文细黑"/>
                <a:cs typeface="Times New Roman"/>
              </a:rPr>
              <a:t>,</a:t>
            </a:r>
            <a:r>
              <a:rPr lang="zh-CN" altLang="zh-CN" sz="2400" dirty="0" smtClean="0">
                <a:latin typeface="Times New Roman"/>
                <a:ea typeface="华文细黑"/>
                <a:cs typeface="Times New Roman"/>
              </a:rPr>
              <a:t>千军万马</a:t>
            </a:r>
            <a:r>
              <a:rPr lang="en-US" altLang="zh-CN" sz="2400" dirty="0" smtClean="0">
                <a:latin typeface="Times New Roman"/>
                <a:ea typeface="华文细黑"/>
                <a:cs typeface="Times New Roman"/>
              </a:rPr>
              <a:t>,</a:t>
            </a:r>
            <a:r>
              <a:rPr lang="zh-CN" altLang="zh-CN" sz="2400" dirty="0" smtClean="0">
                <a:latin typeface="Times New Roman"/>
                <a:ea typeface="华文细黑"/>
                <a:cs typeface="Times New Roman"/>
              </a:rPr>
              <a:t>奔腾</a:t>
            </a:r>
            <a:r>
              <a:rPr lang="zh-CN" altLang="zh-CN" sz="2400" dirty="0">
                <a:latin typeface="Times New Roman"/>
                <a:ea typeface="华文细黑"/>
                <a:cs typeface="Times New Roman"/>
              </a:rPr>
              <a:t>直下</a:t>
            </a:r>
            <a:r>
              <a:rPr lang="zh-CN" altLang="zh-CN" sz="2400" dirty="0" smtClean="0">
                <a:latin typeface="Times New Roman"/>
                <a:ea typeface="华文细黑"/>
                <a:cs typeface="Times New Roman"/>
              </a:rPr>
              <a:t>。</a:t>
            </a:r>
            <a:endParaRPr lang="zh-CN" altLang="zh-CN" sz="240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16657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0685071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40286"/>
            <a:ext cx="8770682" cy="3899465"/>
          </a:xfrm>
          <a:prstGeom prst="rect">
            <a:avLst/>
          </a:prstGeom>
        </p:spPr>
        <p:txBody>
          <a:bodyPr>
            <a:spAutoFit/>
          </a:bodyPr>
          <a:lstStyle/>
          <a:p>
            <a:pPr algn="just">
              <a:lnSpc>
                <a:spcPct val="150000"/>
              </a:lnSpc>
              <a:spcAft>
                <a:spcPts val="0"/>
              </a:spcAft>
            </a:pPr>
            <a:r>
              <a:rPr lang="zh-CN" altLang="zh-CN" sz="2400" dirty="0" smtClean="0">
                <a:solidFill>
                  <a:prstClr val="black"/>
                </a:solidFill>
                <a:latin typeface="Times New Roman"/>
                <a:ea typeface="华文细黑"/>
                <a:cs typeface="Times New Roman"/>
              </a:rPr>
              <a:t>哦，这雪，已经难有这样的邂逅了，我用一本书和床头被子的组合来镇住这突来的打击。</a:t>
            </a:r>
            <a:r>
              <a:rPr lang="zh-CN" altLang="zh-CN" sz="2400" kern="100" dirty="0">
                <a:latin typeface="Times New Roman"/>
                <a:ea typeface="华文细黑"/>
                <a:cs typeface="Times New Roman"/>
              </a:rPr>
              <a:t>一个听雪者，我的内心几乎翻腾。我故意强装镇定，来掩饰我的慌张，仿佛等待恋人初来，深夜叩门。一个聆听者，面对着广袤雪原的深</a:t>
            </a:r>
            <a:r>
              <a:rPr lang="zh-CN" altLang="zh-CN" sz="2400" kern="100" dirty="0">
                <a:latin typeface="宋体"/>
                <a:ea typeface="华文细黑"/>
                <a:cs typeface="宋体"/>
              </a:rPr>
              <a:t>窎</a:t>
            </a:r>
            <a:r>
              <a:rPr lang="zh-CN" altLang="zh-CN" sz="2400" kern="100" dirty="0">
                <a:latin typeface="楷体_GB2312"/>
                <a:ea typeface="华文细黑"/>
                <a:cs typeface="楷体_GB2312"/>
              </a:rPr>
              <a:t>和迷乱</a:t>
            </a:r>
            <a:r>
              <a:rPr lang="zh-CN" altLang="zh-CN" sz="2400" kern="100" dirty="0">
                <a:latin typeface="Times New Roman"/>
                <a:ea typeface="华文细黑"/>
                <a:cs typeface="Times New Roman"/>
              </a:rPr>
              <a:t>。雪使大地失去了色彩</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虽然是森冷赤贫、衣衫褴褛的冬日色彩，失去了河流和沟壑、村庄和池塘。雪还使大地失去了所有的道路，但风雪中的夜归人找到了它</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2306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4599291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17426"/>
            <a:ext cx="8770682" cy="4524315"/>
          </a:xfrm>
          <a:prstGeom prst="rect">
            <a:avLst/>
          </a:prstGeom>
        </p:spPr>
        <p:txBody>
          <a:bodyPr>
            <a:spAutoFit/>
          </a:bodyPr>
          <a:lstStyle/>
          <a:p>
            <a:pPr indent="660400"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风雪夜归人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，这五个字，是茫茫古典诗歌中最为深邃的一句，你无论怎样都解不了其中那份美妙奇特的意境。真是千里万里，千世万世，它穷尽了无数的话语和思想，让世界上所有的表达都黯然失色，味同嚼蜡</a:t>
            </a:r>
            <a:r>
              <a:rPr lang="zh-CN" altLang="zh-CN" sz="2400" kern="100" dirty="0" smtClean="0">
                <a:latin typeface="Times New Roman"/>
                <a:ea typeface="华文细黑"/>
                <a:cs typeface="Times New Roman"/>
              </a:rPr>
              <a:t>。</a:t>
            </a:r>
            <a:endParaRPr lang="en-US" altLang="zh-CN" sz="1000" kern="100" dirty="0" smtClean="0">
              <a:latin typeface="宋体"/>
              <a:cs typeface="Courier New"/>
            </a:endParaRPr>
          </a:p>
          <a:p>
            <a:pPr indent="660400"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因为还有风雪中夜归的人，我将分外安静。我的命运，就像此刻的我，赶在大雪封堵路口前回到了温暖安全的地方。虽然窗外一片混沌，黑夜变本加厉，让冬天的事情变得越来越复杂。对有些人，雪不是好东西，像诅咒和鞭笞，像轮番的欺侮</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09735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8784034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60777" y="711904"/>
            <a:ext cx="8770652" cy="3946658"/>
          </a:xfrm>
          <a:prstGeom prst="rect">
            <a:avLst/>
          </a:prstGeom>
        </p:spPr>
        <p:txBody>
          <a:bodyPr wrap="square">
            <a:spAutoFit/>
          </a:bodyPr>
          <a:lstStyle/>
          <a:p>
            <a:pPr lvl="0">
              <a:lnSpc>
                <a:spcPct val="140000"/>
              </a:lnSpc>
            </a:pPr>
            <a:r>
              <a:rPr lang="en-US" altLang="zh-CN" sz="2600" dirty="0" smtClean="0">
                <a:latin typeface="宋体"/>
                <a:ea typeface="华文细黑"/>
                <a:cs typeface="Times New Roman"/>
              </a:rPr>
              <a:t>    ④</a:t>
            </a:r>
            <a:r>
              <a:rPr lang="zh-CN" altLang="zh-CN" sz="2600" dirty="0">
                <a:latin typeface="Times New Roman"/>
                <a:ea typeface="华文细黑"/>
                <a:cs typeface="Times New Roman"/>
              </a:rPr>
              <a:t>静静的雪夜。可以喘一口气了。一窗之隔，可雪落在离我很远的地方。我坐拥一床棉被，一个床头，一本书。雪下得这样大，有点猝不及防。雪如此之多，太过奢侈了，太过奢侈了！不能这样，让惊喜来得太猛，排山倒海，让人还没有完全的准备</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天空太干净，就像大地深处的盐海</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与我们的生活隔得太远。这世上有如此之多的卑劣小人和肮脏交易，有如此之多被践踏的污渍和俗不可耐的建筑。凡是</a:t>
            </a:r>
            <a:r>
              <a:rPr lang="zh-CN" altLang="en-US" sz="2600" dirty="0" smtClean="0">
                <a:latin typeface="Times New Roman"/>
                <a:ea typeface="华文细黑"/>
                <a:cs typeface="Times New Roman"/>
              </a:rPr>
              <a:t>人类</a:t>
            </a:r>
            <a:endParaRPr lang="zh-CN" altLang="zh-CN" sz="2600" kern="100" dirty="0">
              <a:solidFill>
                <a:prstClr val="black"/>
              </a:solidFill>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83719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763029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47906"/>
            <a:ext cx="8770682" cy="3093154"/>
          </a:xfrm>
          <a:prstGeom prst="rect">
            <a:avLst/>
          </a:prstGeom>
        </p:spPr>
        <p:txBody>
          <a:bodyPr>
            <a:spAutoFit/>
          </a:bodyPr>
          <a:lstStyle/>
          <a:p>
            <a:pPr algn="just">
              <a:lnSpc>
                <a:spcPct val="150000"/>
              </a:lnSpc>
              <a:spcAft>
                <a:spcPts val="0"/>
              </a:spcAft>
            </a:pPr>
            <a:r>
              <a:rPr lang="zh-CN" altLang="en-US" sz="2600" kern="100" dirty="0">
                <a:latin typeface="Times New Roman"/>
                <a:ea typeface="华文细黑"/>
                <a:cs typeface="Times New Roman"/>
              </a:rPr>
              <a:t>生活的地方</a:t>
            </a:r>
            <a:r>
              <a:rPr lang="zh-CN" altLang="en-US"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必</a:t>
            </a:r>
            <a:r>
              <a:rPr lang="zh-CN" altLang="zh-CN" sz="2600" kern="100" dirty="0">
                <a:latin typeface="Times New Roman"/>
                <a:ea typeface="华文细黑"/>
                <a:cs typeface="Times New Roman"/>
              </a:rPr>
              <a:t>一片狼藉，包括人心。雪的到来胜过传说，就像是从遥远旷野里流窜而来的一群巨兽，抖落着满身蓬松的毛。太突然了，雪总是突然而至，又如此地与我们平日经受的生活不同，它的闯入，会让我们的心一个趔趄，一阵绞痛。</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59648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244597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09806"/>
            <a:ext cx="8770682" cy="4573560"/>
          </a:xfrm>
          <a:prstGeom prst="rect">
            <a:avLst/>
          </a:prstGeom>
        </p:spPr>
        <p:txBody>
          <a:bodyPr>
            <a:spAutoFit/>
          </a:bodyPr>
          <a:lstStyle/>
          <a:p>
            <a:pPr indent="660400" algn="just">
              <a:lnSpc>
                <a:spcPct val="14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大平原上这种漫无边际的雪，终于把世界碾平了。但它不是廉价的安慰。虽然充斥着假象，还是应当相信它这夜半辛苦而来的真诚，是全身心的。看，天空非常明亮，田野也很明亮，仿佛是拂晓，雪是有光的。所有野外生存的小动物似乎都开始出动了，都在跃跃欲试，欢呼这样时刻的到来，都在暗暗地攥劲儿愣喜。挺住，意味着一切。不能让世界沉沦，梦也几乎快冻僵。需要白银一样的雪安抚我们在冬天里的没有尽头的无助。生活没有平等的时候，尤其在此刻</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27971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8282679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14838" y="605777"/>
            <a:ext cx="8683844" cy="4213461"/>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还有哪些人没有归来，还散落在雪夜的迷茫和欺凌中？一头落下的雪，是他们奔波的见证</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indent="660400" algn="just">
              <a:lnSpc>
                <a:spcPct val="150000"/>
              </a:lnSpc>
            </a:pPr>
            <a:r>
              <a:rPr lang="en-US" altLang="zh-CN" sz="2600" kern="100" dirty="0">
                <a:solidFill>
                  <a:prstClr val="black"/>
                </a:solidFill>
                <a:latin typeface="宋体"/>
                <a:ea typeface="华文细黑"/>
                <a:cs typeface="Times New Roman"/>
              </a:rPr>
              <a:t>⑥</a:t>
            </a:r>
            <a:r>
              <a:rPr lang="zh-CN" altLang="zh-CN" sz="2600" kern="100" dirty="0">
                <a:solidFill>
                  <a:prstClr val="black"/>
                </a:solidFill>
                <a:latin typeface="Times New Roman"/>
                <a:ea typeface="华文细黑"/>
                <a:cs typeface="Times New Roman"/>
              </a:rPr>
              <a:t>将大片大片的雪隔绝在门外的时候，有温暖在身，倾听世界在一瞬间变化的奇迹，这样的遭遇可以说是千载难逢。有聆听雪在竹叶上发出声音的。我今夜让耳朵飞得很远，让它进入平原的深处，在沟壑和湖面上去捕捉雪的声音。是的，如果进一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隔牖风惊竹，开门雪满山</a:t>
            </a:r>
            <a:r>
              <a:rPr lang="en-US" altLang="zh-CN" sz="2600" kern="100" dirty="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79395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2218570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32666"/>
            <a:ext cx="8770682" cy="4293483"/>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还有明天从梦中醒来撞到这样喜庆安静、雍容华贵的早晨，眼睛为晴雪所洗，鸟群欢唱。这是后一步的事。重要的是，现在，我手捧着一本书，在灯下，向雪夜的深处致意</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在雪向更远的原野上推进的时候，村庄把多少梦境壅进更肥厚更暖和的空间，雪像刮刀刮走了大地上的屈辱，空气格外清新。在越来越干瘦的田园、河流和湖泊上，雪是它们最好的脂肪</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02660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833090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71419" y="609179"/>
            <a:ext cx="8770682" cy="3970318"/>
          </a:xfrm>
          <a:prstGeom prst="rect">
            <a:avLst/>
          </a:prstGeom>
        </p:spPr>
        <p:txBody>
          <a:bodyPr>
            <a:spAutoFit/>
          </a:bodyPr>
          <a:lstStyle/>
          <a:p>
            <a:pPr indent="660400" algn="just">
              <a:lnSpc>
                <a:spcPct val="150000"/>
              </a:lnSpc>
              <a:spcAft>
                <a:spcPts val="0"/>
              </a:spcAft>
            </a:pPr>
            <a:r>
              <a:rPr lang="en-US" altLang="zh-CN" sz="2400" kern="100" dirty="0" smtClean="0">
                <a:latin typeface="宋体"/>
                <a:ea typeface="华文细黑"/>
                <a:cs typeface="Times New Roman"/>
              </a:rPr>
              <a:t>⑧</a:t>
            </a:r>
            <a:r>
              <a:rPr lang="zh-CN" altLang="zh-CN" sz="2400" kern="100" dirty="0" smtClean="0">
                <a:latin typeface="Times New Roman"/>
                <a:ea typeface="华文细黑"/>
                <a:cs typeface="Times New Roman"/>
              </a:rPr>
              <a:t>都在经受，慢慢地把自己变得矮小和臃肿。同时，更为宏大的景象将在明天发生。但我依然喜爱下雪的乡村之夜，一张床，一本书，一只聆听的耳朵，一个往风雪深处疾跑的心。而心将消失，成为一片迷蒙的白色，成为在风雪中越走越远的睡眠。</a:t>
            </a:r>
            <a:endParaRPr lang="en-US" altLang="zh-CN" sz="2400" kern="100" dirty="0" smtClean="0">
              <a:latin typeface="Times New Roman"/>
              <a:ea typeface="华文细黑"/>
              <a:cs typeface="Times New Roman"/>
            </a:endParaRPr>
          </a:p>
          <a:p>
            <a:pPr indent="660400" algn="just">
              <a:lnSpc>
                <a:spcPct val="150000"/>
              </a:lnSpc>
              <a:spcAft>
                <a:spcPts val="0"/>
              </a:spcAft>
            </a:pPr>
            <a:r>
              <a:rPr lang="en-US" altLang="zh-CN" sz="2400" kern="100" dirty="0" smtClean="0">
                <a:latin typeface="宋体"/>
                <a:ea typeface="华文细黑"/>
                <a:cs typeface="Times New Roman"/>
              </a:rPr>
              <a:t>⑨</a:t>
            </a:r>
            <a:r>
              <a:rPr lang="zh-CN" altLang="zh-CN" sz="2400" kern="100" dirty="0">
                <a:latin typeface="Times New Roman"/>
                <a:ea typeface="华文细黑"/>
                <a:cs typeface="Times New Roman"/>
              </a:rPr>
              <a:t>雪花是最为神奇的圣洁之物，是上帝撒下的花朵，只为那些心中有空地的人开放。像是夜半出现的精灵，可你根本不知道有多少双忙碌的手撒下这样多的花瓣。雪花是天上的水做的</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71725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5117102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40286"/>
            <a:ext cx="8770682" cy="3616567"/>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⑩</a:t>
            </a:r>
            <a:r>
              <a:rPr lang="zh-CN" altLang="zh-CN" sz="2600" kern="100" dirty="0">
                <a:latin typeface="Times New Roman"/>
                <a:ea typeface="华文细黑"/>
                <a:cs typeface="Times New Roman"/>
              </a:rPr>
              <a:t>多好的夜晚，在这么混乱肮脏的世界上，还有雪存在着，存放在天际。还有这样冷不丁就疯狂倾倒着整筐整筐水晶的大奇迹，还有这样乐观调皮的上帝在眷顾着我们，仿佛偷偷趁着夜晚给我们的门口放了一捆柴火。活下去是有趣的。紧接着将是更为静谧的梦，在越来越巨大的飘舞飞旋中，在越来越深沉的落雪里，时间与最古老的信仰和幸福连接上了。</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64473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12598791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3383"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52938" y="570766"/>
            <a:ext cx="8683844"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在往年，我只慕春天。</a:t>
            </a:r>
            <a:r>
              <a:rPr lang="zh-CN" altLang="zh-CN" sz="2600" u="heavy" kern="100" dirty="0">
                <a:latin typeface="Times New Roman"/>
                <a:ea typeface="华文细黑"/>
                <a:cs typeface="Times New Roman"/>
              </a:rPr>
              <a:t>我最欢喜杨柳，尤其欢喜初染鹅黄的嫩柳。每逢早春时节，看见苏醒了的杨柳枝上挂了细珠，带了隐隐的青色而</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遥看近却无</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的时候，我心中便充满了一种狂喜。</a:t>
            </a:r>
            <a:r>
              <a:rPr lang="zh-CN" altLang="zh-CN" sz="2600" kern="100" dirty="0">
                <a:latin typeface="Times New Roman"/>
                <a:ea typeface="华文细黑"/>
                <a:cs typeface="Times New Roman"/>
              </a:rPr>
              <a:t>我心中似乎只知道春，常常在说：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春来了！不要放过！赶快设法招待它，享乐它，永远留住它。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别的三季在我都当作春的预备，或待春的休息时间，全然不曾注意到它们的存在与意义。</a:t>
            </a:r>
            <a:endParaRPr lang="zh-CN" altLang="zh-CN" sz="2600" kern="100" dirty="0">
              <a:effectLst/>
              <a:latin typeface="宋体"/>
              <a:cs typeface="Courier New"/>
            </a:endParaRPr>
          </a:p>
        </p:txBody>
      </p:sp>
      <p:sp>
        <p:nvSpPr>
          <p:cNvPr id="12" name="TextBox 11">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4" name="TextBox 23">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35549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3602939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894948"/>
            <a:ext cx="8770682" cy="1892826"/>
          </a:xfrm>
          <a:prstGeom prst="rect">
            <a:avLst/>
          </a:prstGeom>
        </p:spPr>
        <p:txBody>
          <a:bodyPr>
            <a:spAutoFit/>
          </a:bodyPr>
          <a:lstStyle/>
          <a:p>
            <a:pPr indent="660400" algn="just">
              <a:lnSpc>
                <a:spcPct val="150000"/>
              </a:lnSpc>
              <a:spcAft>
                <a:spcPts val="0"/>
              </a:spcAft>
            </a:pPr>
            <a:r>
              <a:rPr lang="en-US" altLang="zh-CN" sz="2600" kern="100" dirty="0">
                <a:latin typeface="Cambria Math"/>
                <a:ea typeface="华文细黑"/>
                <a:cs typeface="Cambria Math"/>
              </a:rPr>
              <a:t>⑪</a:t>
            </a:r>
            <a:r>
              <a:rPr lang="zh-CN" altLang="zh-CN" sz="2600" kern="100" dirty="0">
                <a:latin typeface="Times New Roman"/>
                <a:ea typeface="华文细黑"/>
                <a:cs typeface="Times New Roman"/>
              </a:rPr>
              <a:t>我等待着那些最后归来的旅人，肩扛着风雪，带来野外的寒气。跺跺脚，成为雪的信使</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50000"/>
              </a:lnSpc>
              <a:spcAft>
                <a:spcPts val="0"/>
              </a:spcAft>
            </a:pP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选自《中华读书报》，有删改</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89992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7549377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17426"/>
            <a:ext cx="8770682" cy="3693319"/>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5.</a:t>
            </a:r>
            <a:r>
              <a:rPr lang="zh-CN" altLang="zh-CN" sz="2600" kern="100" dirty="0">
                <a:solidFill>
                  <a:prstClr val="black"/>
                </a:solidFill>
                <a:latin typeface="Times New Roman"/>
                <a:ea typeface="华文细黑"/>
                <a:cs typeface="Times New Roman"/>
              </a:rPr>
              <a:t>下列对这篇散文的赏析，不准确的两项是</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A.</a:t>
            </a:r>
            <a:r>
              <a:rPr lang="zh-CN" altLang="zh-CN" sz="2600" kern="100" dirty="0">
                <a:solidFill>
                  <a:prstClr val="black"/>
                </a:solidFill>
                <a:latin typeface="Times New Roman"/>
                <a:ea typeface="华文细黑"/>
                <a:cs typeface="Times New Roman"/>
              </a:rPr>
              <a:t>第</a:t>
            </a:r>
            <a:r>
              <a:rPr lang="en-US" altLang="zh-CN" sz="2600" kern="100" dirty="0">
                <a:solidFill>
                  <a:prstClr val="black"/>
                </a:solidFill>
                <a:latin typeface="宋体"/>
                <a:ea typeface="华文细黑"/>
                <a:cs typeface="Times New Roman"/>
              </a:rPr>
              <a:t>①</a:t>
            </a:r>
            <a:r>
              <a:rPr lang="zh-CN" altLang="zh-CN" sz="2600" kern="100" dirty="0">
                <a:solidFill>
                  <a:prstClr val="black"/>
                </a:solidFill>
                <a:latin typeface="Times New Roman"/>
                <a:ea typeface="华文细黑"/>
                <a:cs typeface="Times New Roman"/>
              </a:rPr>
              <a:t>段中作者写雪的突如其来，运用排比、比喻、反复</a:t>
            </a:r>
            <a:r>
              <a:rPr lang="zh-CN" altLang="zh-CN" sz="2600" kern="100" dirty="0" smtClean="0">
                <a:solidFill>
                  <a:prstClr val="black"/>
                </a:solidFill>
                <a:latin typeface="Times New Roman"/>
                <a:ea typeface="华文细黑"/>
                <a:cs typeface="Times New Roman"/>
              </a:rPr>
              <a:t>等</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修辞</a:t>
            </a:r>
            <a:r>
              <a:rPr lang="zh-CN" altLang="zh-CN" sz="2600" kern="100" dirty="0">
                <a:solidFill>
                  <a:prstClr val="black"/>
                </a:solidFill>
                <a:latin typeface="Times New Roman"/>
                <a:ea typeface="华文细黑"/>
                <a:cs typeface="Times New Roman"/>
              </a:rPr>
              <a:t>手法，生动形象地描绘了漫天大雪的磅礴气势。</a:t>
            </a:r>
            <a:endParaRPr lang="zh-CN" altLang="zh-CN" sz="105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B.</a:t>
            </a:r>
            <a:r>
              <a:rPr lang="zh-CN" altLang="zh-CN" sz="2600" kern="100" dirty="0">
                <a:solidFill>
                  <a:prstClr val="black"/>
                </a:solidFill>
                <a:latin typeface="Times New Roman"/>
                <a:ea typeface="华文细黑"/>
                <a:cs typeface="Times New Roman"/>
              </a:rPr>
              <a:t>第</a:t>
            </a:r>
            <a:r>
              <a:rPr lang="en-US" altLang="zh-CN" sz="2600" kern="100" dirty="0">
                <a:solidFill>
                  <a:prstClr val="black"/>
                </a:solidFill>
                <a:latin typeface="宋体"/>
                <a:ea typeface="华文细黑"/>
                <a:cs typeface="Times New Roman"/>
              </a:rPr>
              <a:t>③</a:t>
            </a:r>
            <a:r>
              <a:rPr lang="zh-CN" altLang="zh-CN" sz="2600" kern="100" dirty="0">
                <a:solidFill>
                  <a:prstClr val="black"/>
                </a:solidFill>
                <a:latin typeface="Times New Roman"/>
                <a:ea typeface="华文细黑"/>
                <a:cs typeface="Times New Roman"/>
              </a:rPr>
              <a:t>段中的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对有些人，雪不是好东西，像诅咒和鞭笞</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像</a:t>
            </a:r>
            <a:r>
              <a:rPr lang="zh-CN" altLang="zh-CN" sz="2600" kern="100" dirty="0">
                <a:solidFill>
                  <a:prstClr val="black"/>
                </a:solidFill>
                <a:latin typeface="Times New Roman"/>
                <a:ea typeface="华文细黑"/>
                <a:cs typeface="Times New Roman"/>
              </a:rPr>
              <a:t>轮番的欺侮</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表达了作者对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风雪夜归人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受到大雪</a:t>
            </a:r>
            <a:r>
              <a:rPr lang="zh-CN" altLang="zh-CN" sz="2600" kern="100" dirty="0" smtClean="0">
                <a:solidFill>
                  <a:prstClr val="black"/>
                </a:solidFill>
                <a:latin typeface="Times New Roman"/>
                <a:ea typeface="华文细黑"/>
                <a:cs typeface="Times New Roman"/>
              </a:rPr>
              <a:t>欺</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侮</a:t>
            </a:r>
            <a:r>
              <a:rPr lang="zh-CN" altLang="zh-CN" sz="2600" kern="100" dirty="0">
                <a:solidFill>
                  <a:prstClr val="black"/>
                </a:solidFill>
                <a:latin typeface="Times New Roman"/>
                <a:ea typeface="华文细黑"/>
                <a:cs typeface="Times New Roman"/>
              </a:rPr>
              <a:t>的同情。</a:t>
            </a:r>
            <a:endParaRPr lang="zh-CN" altLang="zh-CN" sz="1050" kern="100" dirty="0">
              <a:solidFill>
                <a:prstClr val="black"/>
              </a:solidFill>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7133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9772708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43279" y="517426"/>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段中的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所有野外生存的小动物似乎都开始</a:t>
            </a:r>
            <a:r>
              <a:rPr lang="zh-CN" altLang="zh-CN" sz="2600" kern="100" dirty="0" smtClean="0">
                <a:latin typeface="Times New Roman"/>
                <a:ea typeface="华文细黑"/>
                <a:cs typeface="Times New Roman"/>
              </a:rPr>
              <a:t>出动了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暗暗</a:t>
            </a:r>
            <a:r>
              <a:rPr lang="zh-CN" altLang="zh-CN" sz="2600" kern="100" dirty="0">
                <a:latin typeface="Times New Roman"/>
                <a:ea typeface="华文细黑"/>
                <a:cs typeface="Times New Roman"/>
              </a:rPr>
              <a:t>地攥劲儿愣喜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表明了雪夜的亮光对小动物的</a:t>
            </a:r>
            <a:r>
              <a:rPr lang="zh-CN" altLang="zh-CN" sz="2600" kern="100" dirty="0" smtClean="0">
                <a:latin typeface="Times New Roman"/>
                <a:ea typeface="华文细黑"/>
                <a:cs typeface="Times New Roman"/>
              </a:rPr>
              <a:t>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慰</a:t>
            </a:r>
            <a:r>
              <a:rPr lang="zh-CN" altLang="zh-CN" sz="2600" kern="100" dirty="0">
                <a:latin typeface="Times New Roman"/>
                <a:ea typeface="华文细黑"/>
                <a:cs typeface="Times New Roman"/>
              </a:rPr>
              <a:t>极其有限。</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茫茫冬夜下起了</a:t>
            </a:r>
            <a:r>
              <a:rPr lang="zh-CN" altLang="zh-CN" sz="2600" kern="100" dirty="0" smtClean="0">
                <a:latin typeface="Times New Roman"/>
                <a:ea typeface="华文细黑"/>
                <a:cs typeface="Times New Roman"/>
              </a:rPr>
              <a:t>大雪</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作者</a:t>
            </a:r>
            <a:r>
              <a:rPr lang="zh-CN" altLang="zh-CN" sz="2600" kern="100" dirty="0">
                <a:latin typeface="Times New Roman"/>
                <a:ea typeface="华文细黑"/>
                <a:cs typeface="Times New Roman"/>
              </a:rPr>
              <a:t>以生动而充满诗意的语言</a:t>
            </a:r>
            <a:r>
              <a:rPr lang="zh-CN" altLang="zh-CN" sz="2600" kern="100" dirty="0" smtClean="0">
                <a:latin typeface="Times New Roman"/>
                <a:ea typeface="华文细黑"/>
                <a:cs typeface="Times New Roman"/>
              </a:rPr>
              <a:t>展现</a:t>
            </a:r>
            <a:r>
              <a:rPr lang="zh-CN" altLang="zh-CN" sz="2600" kern="100" dirty="0">
                <a:latin typeface="Times New Roman"/>
                <a:ea typeface="华文细黑"/>
                <a:cs typeface="Times New Roman"/>
              </a:rPr>
              <a:t>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大雪纷纷而下的姿态。作者对大雪的到来感到惊异和激动。</a:t>
            </a:r>
            <a:endParaRPr lang="en-US" altLang="zh-CN" sz="105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E</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文章语言生动形象，情感强烈深沉，作者把雪当作上天</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礼物</a:t>
            </a:r>
            <a:r>
              <a:rPr lang="zh-CN" altLang="zh-CN" sz="2600" kern="100" dirty="0">
                <a:latin typeface="Times New Roman"/>
                <a:ea typeface="华文细黑"/>
                <a:cs typeface="Times New Roman"/>
              </a:rPr>
              <a:t>，于茫茫雪夜中，思考着雪给世界带来的变化</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09344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3045277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609586"/>
            <a:ext cx="8770682" cy="241707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段中没有运用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反复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的修辞手法</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对小动物的安慰极其有限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的说法不当，第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段表明了雪夜的亮光对世界万物的安慰，万物也欢呼着雪的到来。</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AC</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6955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078676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9519" y="517426"/>
            <a:ext cx="8770682" cy="69249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文章以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雪夜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为题有什么好处？请结合文本分析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308288" y="1347614"/>
            <a:ext cx="8548508"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解答本题，注意从场景、内容等角度分析。文章的主体是描述雪夜，因此以</a:t>
            </a:r>
            <a:r>
              <a:rPr lang="en-US" altLang="zh-CN" sz="2600" kern="100" dirty="0">
                <a:latin typeface="宋体"/>
                <a:ea typeface="华文细黑"/>
                <a:cs typeface="Times New Roman"/>
              </a:rPr>
              <a:t>“</a:t>
            </a:r>
            <a:r>
              <a:rPr lang="zh-CN" altLang="zh-CN" sz="2600" kern="100" dirty="0">
                <a:latin typeface="宋体"/>
                <a:ea typeface="华文细黑"/>
                <a:cs typeface="Times New Roman"/>
              </a:rPr>
              <a:t>雪夜</a:t>
            </a:r>
            <a:r>
              <a:rPr lang="en-US" altLang="zh-CN" sz="2600" kern="100" dirty="0">
                <a:latin typeface="宋体"/>
                <a:ea typeface="华文细黑"/>
                <a:cs typeface="Times New Roman"/>
              </a:rPr>
              <a:t>”</a:t>
            </a:r>
            <a:r>
              <a:rPr lang="zh-CN" altLang="zh-CN" sz="2600" kern="100" dirty="0">
                <a:latin typeface="宋体"/>
                <a:ea typeface="华文细黑"/>
                <a:cs typeface="Times New Roman"/>
              </a:rPr>
              <a:t>为题概括了文章的主要内容。</a:t>
            </a:r>
            <a:r>
              <a:rPr lang="en-US" altLang="zh-CN" sz="2600" kern="100" dirty="0">
                <a:latin typeface="宋体"/>
                <a:ea typeface="华文细黑"/>
                <a:cs typeface="Times New Roman"/>
              </a:rPr>
              <a:t>“</a:t>
            </a:r>
            <a:r>
              <a:rPr lang="zh-CN" altLang="zh-CN" sz="2600" kern="100" dirty="0">
                <a:latin typeface="宋体"/>
                <a:ea typeface="华文细黑"/>
                <a:cs typeface="Times New Roman"/>
              </a:rPr>
              <a:t>雪夜</a:t>
            </a:r>
            <a:r>
              <a:rPr lang="en-US" altLang="zh-CN" sz="2600" kern="100" dirty="0">
                <a:latin typeface="宋体"/>
                <a:ea typeface="华文细黑"/>
                <a:cs typeface="Times New Roman"/>
              </a:rPr>
              <a:t>”</a:t>
            </a:r>
            <a:r>
              <a:rPr lang="zh-CN" altLang="zh-CN" sz="2600" kern="100" dirty="0">
                <a:latin typeface="宋体"/>
                <a:ea typeface="华文细黑"/>
                <a:cs typeface="Times New Roman"/>
              </a:rPr>
              <a:t>也是典型环境和写作背景，文章的写作思路、人物的活动都在这个背景中展开</a:t>
            </a:r>
            <a:r>
              <a:rPr lang="zh-CN" altLang="zh-CN" sz="2600" kern="100" dirty="0" smtClean="0">
                <a:latin typeface="宋体"/>
                <a:ea typeface="华文细黑"/>
                <a:cs typeface="Times New Roman"/>
              </a:rPr>
              <a:t>。</a:t>
            </a:r>
            <a:endParaRPr lang="en-US" altLang="zh-CN" sz="2600" kern="100" dirty="0" smtClean="0">
              <a:latin typeface="宋体"/>
              <a:ea typeface="华文细黑"/>
              <a:cs typeface="Times New Roman"/>
            </a:endParaRPr>
          </a:p>
        </p:txBody>
      </p:sp>
    </p:spTree>
    <p:extLst>
      <p:ext uri="{BB962C8B-B14F-4D97-AF65-F5344CB8AC3E}">
        <p14:creationId xmlns:p14="http://schemas.microsoft.com/office/powerpoint/2010/main" val="398984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76561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50426" y="708715"/>
            <a:ext cx="8858389"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雪夜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是文章的主体内容，以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雪夜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为题概括了文章内容</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Times New Roman"/>
                <a:ea typeface="华文细黑"/>
                <a:cs typeface="Courier New"/>
              </a:rPr>
              <a:t>(</a:t>
            </a: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突出了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雪夜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这一典型环境和写作背景，将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风雪夜归人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置于特定环境和背景之下。</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9403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078676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9519" y="517426"/>
            <a:ext cx="8770682"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本文写作者在雪夜里坐拥温暖棉被安逸地读书，为什么还要特意写那些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风雪夜归人</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85399" y="1707654"/>
            <a:ext cx="8683844"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宋体"/>
                <a:ea typeface="华文细黑"/>
                <a:cs typeface="Times New Roman"/>
              </a:rPr>
              <a:t>风雪夜归人</a:t>
            </a:r>
            <a:r>
              <a:rPr lang="en-US" altLang="zh-CN" sz="2600" kern="100" dirty="0">
                <a:latin typeface="宋体"/>
                <a:ea typeface="华文细黑"/>
                <a:cs typeface="Times New Roman"/>
              </a:rPr>
              <a:t>”</a:t>
            </a:r>
            <a:r>
              <a:rPr lang="zh-CN" altLang="zh-CN" sz="2600" kern="100" dirty="0">
                <a:latin typeface="宋体"/>
                <a:ea typeface="华文细黑"/>
                <a:cs typeface="Times New Roman"/>
              </a:rPr>
              <a:t>在文中谈得并不多，要在文中找出关键语句</a:t>
            </a:r>
            <a:r>
              <a:rPr lang="zh-CN" altLang="zh-CN" sz="2600" kern="100" dirty="0">
                <a:latin typeface="Times New Roman"/>
                <a:ea typeface="华文细黑"/>
                <a:cs typeface="Times New Roman"/>
              </a:rPr>
              <a:t>，前后联系，组织答案。本题题干中的两种情景所体现出</a:t>
            </a:r>
            <a:r>
              <a:rPr lang="zh-CN" altLang="zh-CN" sz="2600" kern="100" dirty="0">
                <a:latin typeface="宋体"/>
                <a:ea typeface="华文细黑"/>
                <a:cs typeface="Times New Roman"/>
              </a:rPr>
              <a:t>来的对比和衬托的效果非常明显。分析时特别要注意作者的情感，要结合主题进行思考</a:t>
            </a:r>
            <a:r>
              <a:rPr lang="zh-CN" altLang="zh-CN" sz="2600" kern="100" dirty="0" smtClean="0">
                <a:latin typeface="宋体"/>
                <a:ea typeface="华文细黑"/>
                <a:cs typeface="Times New Roman"/>
              </a:rPr>
              <a:t>。</a:t>
            </a:r>
            <a:endParaRPr lang="en-US" altLang="zh-CN" sz="2600" kern="100" dirty="0" smtClean="0">
              <a:latin typeface="宋体"/>
              <a:ea typeface="华文细黑"/>
              <a:cs typeface="Times New Roman"/>
            </a:endParaRPr>
          </a:p>
        </p:txBody>
      </p:sp>
    </p:spTree>
    <p:extLst>
      <p:ext uri="{BB962C8B-B14F-4D97-AF65-F5344CB8AC3E}">
        <p14:creationId xmlns:p14="http://schemas.microsoft.com/office/powerpoint/2010/main" val="259876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9460100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9519" y="532666"/>
            <a:ext cx="8770682" cy="4454233"/>
          </a:xfrm>
          <a:prstGeom prst="rect">
            <a:avLst/>
          </a:prstGeom>
        </p:spPr>
        <p:txBody>
          <a:bodyPr>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46C0A"/>
                </a:solidFill>
                <a:latin typeface="Times New Roman"/>
                <a:ea typeface="华文细黑"/>
                <a:cs typeface="Courier New"/>
              </a:rPr>
              <a:t>(1)</a:t>
            </a:r>
            <a:r>
              <a:rPr lang="zh-CN" altLang="zh-CN" sz="2400" kern="100" dirty="0">
                <a:solidFill>
                  <a:srgbClr val="E46C0A"/>
                </a:solidFill>
                <a:latin typeface="Times New Roman"/>
                <a:ea typeface="华文细黑"/>
                <a:cs typeface="Times New Roman"/>
              </a:rPr>
              <a:t>用</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风雪夜归人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的艰辛来衬托作者在</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雪夜</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里坐拥温暖棉被安逸读书的幸福之感</a:t>
            </a:r>
            <a:r>
              <a:rPr lang="zh-CN" altLang="zh-CN" sz="2400" kern="100" dirty="0" smtClean="0">
                <a:solidFill>
                  <a:srgbClr val="E46C0A"/>
                </a:solidFill>
                <a:latin typeface="Times New Roman"/>
                <a:ea typeface="华文细黑"/>
                <a:cs typeface="Times New Roman"/>
              </a:rPr>
              <a:t>。</a:t>
            </a:r>
            <a:endParaRPr lang="en-US" altLang="zh-CN" sz="24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400" kern="100" dirty="0" smtClean="0">
                <a:solidFill>
                  <a:srgbClr val="E46C0A"/>
                </a:solidFill>
                <a:latin typeface="Times New Roman"/>
                <a:ea typeface="华文细黑"/>
                <a:cs typeface="Courier New"/>
              </a:rPr>
              <a:t>(2</a:t>
            </a:r>
            <a:r>
              <a:rPr lang="en-US" altLang="zh-CN" sz="2400" kern="100" dirty="0">
                <a:solidFill>
                  <a:srgbClr val="E46C0A"/>
                </a:solidFill>
                <a:latin typeface="Times New Roman"/>
                <a:ea typeface="华文细黑"/>
                <a:cs typeface="Courier New"/>
              </a:rPr>
              <a:t>)</a:t>
            </a:r>
            <a:r>
              <a:rPr lang="zh-CN" altLang="zh-CN" sz="2400" kern="100" dirty="0">
                <a:solidFill>
                  <a:srgbClr val="E46C0A"/>
                </a:solidFill>
                <a:latin typeface="Times New Roman"/>
                <a:ea typeface="华文细黑"/>
                <a:cs typeface="Times New Roman"/>
              </a:rPr>
              <a:t>利用屋内作者坐拥温暖棉被安逸地读书与屋外那些行色匆匆的</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风雪夜归人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两种情景的对比，体现了社会中的不平等现象</a:t>
            </a:r>
            <a:r>
              <a:rPr lang="zh-CN" altLang="zh-CN" sz="2400" kern="100" dirty="0" smtClean="0">
                <a:solidFill>
                  <a:srgbClr val="E46C0A"/>
                </a:solidFill>
                <a:latin typeface="Times New Roman"/>
                <a:ea typeface="华文细黑"/>
                <a:cs typeface="Times New Roman"/>
              </a:rPr>
              <a:t>。</a:t>
            </a:r>
            <a:endParaRPr lang="en-US" altLang="zh-CN" sz="24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400" kern="100" dirty="0" smtClean="0">
                <a:solidFill>
                  <a:srgbClr val="E46C0A"/>
                </a:solidFill>
                <a:latin typeface="Times New Roman"/>
                <a:ea typeface="华文细黑"/>
                <a:cs typeface="Courier New"/>
              </a:rPr>
              <a:t>(</a:t>
            </a:r>
            <a:r>
              <a:rPr lang="en-US" altLang="zh-CN" sz="2400" kern="100" dirty="0">
                <a:solidFill>
                  <a:srgbClr val="E46C0A"/>
                </a:solidFill>
                <a:latin typeface="Times New Roman"/>
                <a:ea typeface="华文细黑"/>
                <a:cs typeface="Courier New"/>
              </a:rPr>
              <a:t>3)</a:t>
            </a:r>
            <a:r>
              <a:rPr lang="zh-CN" altLang="zh-CN" sz="2400" kern="100" dirty="0">
                <a:solidFill>
                  <a:srgbClr val="E46C0A"/>
                </a:solidFill>
                <a:latin typeface="Times New Roman"/>
                <a:ea typeface="华文细黑"/>
                <a:cs typeface="Times New Roman"/>
              </a:rPr>
              <a:t>在雪夜里坐拥温暖棉被安逸地读书，却不忘那些昼夜兼程的</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风雪夜归人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，表明作者的人文情怀</a:t>
            </a:r>
            <a:r>
              <a:rPr lang="zh-CN" altLang="zh-CN" sz="2400" kern="100" dirty="0" smtClean="0">
                <a:solidFill>
                  <a:srgbClr val="E46C0A"/>
                </a:solidFill>
                <a:latin typeface="Times New Roman"/>
                <a:ea typeface="华文细黑"/>
                <a:cs typeface="Times New Roman"/>
              </a:rPr>
              <a:t>。</a:t>
            </a:r>
            <a:endParaRPr lang="en-US" altLang="zh-CN" sz="24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400" kern="100" dirty="0" smtClean="0">
                <a:solidFill>
                  <a:srgbClr val="E46C0A"/>
                </a:solidFill>
                <a:latin typeface="Times New Roman"/>
                <a:ea typeface="华文细黑"/>
                <a:cs typeface="Courier New"/>
              </a:rPr>
              <a:t>(</a:t>
            </a:r>
            <a:r>
              <a:rPr lang="en-US" altLang="zh-CN" sz="2400" kern="100" dirty="0">
                <a:solidFill>
                  <a:srgbClr val="E46C0A"/>
                </a:solidFill>
                <a:latin typeface="Times New Roman"/>
                <a:ea typeface="华文细黑"/>
                <a:cs typeface="Courier New"/>
              </a:rPr>
              <a:t>4)</a:t>
            </a:r>
            <a:r>
              <a:rPr lang="zh-CN" altLang="zh-CN" sz="2400" kern="100" dirty="0">
                <a:solidFill>
                  <a:srgbClr val="E46C0A"/>
                </a:solidFill>
                <a:latin typeface="Times New Roman"/>
                <a:ea typeface="华文细黑"/>
                <a:cs typeface="Times New Roman"/>
              </a:rPr>
              <a:t>为作者在雪夜里思考人生，为后面对社会的评价做铺垫。</a:t>
            </a:r>
            <a:r>
              <a:rPr lang="en-US" altLang="zh-CN" sz="2400" kern="100" dirty="0">
                <a:solidFill>
                  <a:srgbClr val="E46C0A"/>
                </a:solidFill>
                <a:latin typeface="Times New Roman"/>
                <a:ea typeface="华文细黑"/>
                <a:cs typeface="Courier New"/>
              </a:rPr>
              <a:t>(</a:t>
            </a:r>
            <a:r>
              <a:rPr lang="zh-CN" altLang="zh-CN" sz="2400" kern="100" dirty="0">
                <a:solidFill>
                  <a:srgbClr val="E46C0A"/>
                </a:solidFill>
                <a:latin typeface="Times New Roman"/>
                <a:ea typeface="华文细黑"/>
                <a:cs typeface="Times New Roman"/>
              </a:rPr>
              <a:t>答出三点即可</a:t>
            </a:r>
            <a:r>
              <a:rPr lang="en-US" altLang="zh-CN" sz="2400" kern="100" dirty="0">
                <a:solidFill>
                  <a:srgbClr val="E46C0A"/>
                </a:solidFill>
                <a:latin typeface="Times New Roman"/>
                <a:ea typeface="华文细黑"/>
                <a:cs typeface="Courier New"/>
              </a:rPr>
              <a:t>)</a:t>
            </a:r>
            <a:endParaRPr lang="zh-CN" altLang="zh-CN" sz="240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246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078676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9519" y="604674"/>
            <a:ext cx="8770682"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谈到这篇文章的写作主题，陈应松在接受采访时说：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没啥意思呀，就是雪夜我在自己床上读一本书，非常幸福呀！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幸福感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从何而来？请结合文章，从人文情怀的角度谈谈你的理解</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84199" y="3075806"/>
            <a:ext cx="8821322"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要对文章主题有一个清晰解读，然后扣住文本，合理表达观点。但特别要注意</a:t>
            </a:r>
            <a:r>
              <a:rPr lang="en-US" altLang="zh-CN" sz="2600" kern="100" dirty="0">
                <a:latin typeface="宋体"/>
                <a:ea typeface="华文细黑"/>
                <a:cs typeface="Times New Roman"/>
              </a:rPr>
              <a:t>“</a:t>
            </a:r>
            <a:r>
              <a:rPr lang="zh-CN" altLang="zh-CN" sz="2600" kern="100" dirty="0">
                <a:latin typeface="宋体"/>
                <a:ea typeface="华文细黑"/>
                <a:cs typeface="Times New Roman"/>
              </a:rPr>
              <a:t>人文情怀</a:t>
            </a:r>
            <a:r>
              <a:rPr lang="en-US" altLang="zh-CN" sz="2600" kern="100" dirty="0">
                <a:latin typeface="宋体"/>
                <a:ea typeface="华文细黑"/>
                <a:cs typeface="Times New Roman"/>
              </a:rPr>
              <a:t>”</a:t>
            </a:r>
            <a:r>
              <a:rPr lang="zh-CN" altLang="zh-CN" sz="2600" kern="100" dirty="0" smtClean="0">
                <a:latin typeface="宋体"/>
                <a:ea typeface="华文细黑"/>
                <a:cs typeface="Times New Roman"/>
              </a:rPr>
              <a:t>。</a:t>
            </a:r>
            <a:endParaRPr lang="en-US" altLang="zh-CN" sz="2600" kern="100" dirty="0" smtClean="0">
              <a:latin typeface="宋体"/>
              <a:ea typeface="华文细黑"/>
              <a:cs typeface="Times New Roman"/>
            </a:endParaRPr>
          </a:p>
        </p:txBody>
      </p:sp>
    </p:spTree>
    <p:extLst>
      <p:ext uri="{BB962C8B-B14F-4D97-AF65-F5344CB8AC3E}">
        <p14:creationId xmlns:p14="http://schemas.microsoft.com/office/powerpoint/2010/main" val="71408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7069649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468278"/>
            <a:ext cx="8770682" cy="4685065"/>
          </a:xfrm>
          <a:prstGeom prst="rect">
            <a:avLst/>
          </a:prstGeom>
        </p:spPr>
        <p:txBody>
          <a:bodyPr>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46C0A"/>
                </a:solidFill>
                <a:latin typeface="Times New Roman"/>
                <a:ea typeface="华文细黑"/>
                <a:cs typeface="Courier New"/>
              </a:rPr>
              <a:t>(1)</a:t>
            </a:r>
            <a:r>
              <a:rPr lang="zh-CN" altLang="zh-CN" sz="2400" kern="100" dirty="0">
                <a:solidFill>
                  <a:srgbClr val="E46C0A"/>
                </a:solidFill>
                <a:latin typeface="Times New Roman"/>
                <a:ea typeface="华文细黑"/>
                <a:cs typeface="Times New Roman"/>
              </a:rPr>
              <a:t>作者在雪夜里独自偎在自己温暖的床上读一本书，感到非常幸福。这种幸福感一是由与</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风雪夜归人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的对比而产生的；二是因对雪的喜爱，以及由此产生的人生思考</a:t>
            </a:r>
            <a:r>
              <a:rPr lang="zh-CN" altLang="zh-CN" sz="2400" kern="100" dirty="0" smtClean="0">
                <a:solidFill>
                  <a:srgbClr val="E46C0A"/>
                </a:solidFill>
                <a:latin typeface="Times New Roman"/>
                <a:ea typeface="华文细黑"/>
                <a:cs typeface="Times New Roman"/>
              </a:rPr>
              <a:t>。</a:t>
            </a:r>
            <a:endParaRPr lang="en-US" altLang="zh-CN" sz="2400" kern="100" dirty="0" smtClean="0">
              <a:solidFill>
                <a:srgbClr val="E46C0A"/>
              </a:solidFill>
              <a:latin typeface="Times New Roman"/>
              <a:ea typeface="华文细黑"/>
              <a:cs typeface="Times New Roman"/>
            </a:endParaRPr>
          </a:p>
          <a:p>
            <a:pPr algn="just">
              <a:lnSpc>
                <a:spcPct val="140000"/>
              </a:lnSpc>
              <a:spcAft>
                <a:spcPts val="0"/>
              </a:spcAft>
            </a:pPr>
            <a:r>
              <a:rPr lang="en-US" altLang="zh-CN" sz="2400" kern="100" dirty="0" smtClean="0">
                <a:solidFill>
                  <a:srgbClr val="E46C0A"/>
                </a:solidFill>
                <a:latin typeface="Times New Roman"/>
                <a:ea typeface="华文细黑"/>
                <a:cs typeface="Courier New"/>
              </a:rPr>
              <a:t>(</a:t>
            </a:r>
            <a:r>
              <a:rPr lang="en-US" altLang="zh-CN" sz="2400" kern="100" dirty="0">
                <a:solidFill>
                  <a:srgbClr val="E46C0A"/>
                </a:solidFill>
                <a:latin typeface="Times New Roman"/>
                <a:ea typeface="华文细黑"/>
                <a:cs typeface="Courier New"/>
              </a:rPr>
              <a:t>2)</a:t>
            </a:r>
            <a:r>
              <a:rPr lang="zh-CN" altLang="zh-CN" sz="2400" kern="100" dirty="0">
                <a:solidFill>
                  <a:srgbClr val="E46C0A"/>
                </a:solidFill>
                <a:latin typeface="Times New Roman"/>
                <a:ea typeface="华文细黑"/>
                <a:cs typeface="Times New Roman"/>
              </a:rPr>
              <a:t>这种幸福感受，既增添了文章的思想光彩，也彰显了作者的人文情怀。我们可以深切感受到作者希望</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风雪夜归人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能像自己一般，在温暖的家中享受安宁与幸福的心愿，可以感受到作者心怀恻隐而善良厚道、心系社会而顾念他人的崇高情怀。</a:t>
            </a:r>
            <a:r>
              <a:rPr lang="en-US" altLang="zh-CN" sz="2400" kern="100" dirty="0">
                <a:solidFill>
                  <a:srgbClr val="E46C0A"/>
                </a:solidFill>
                <a:latin typeface="Times New Roman"/>
                <a:ea typeface="华文细黑"/>
                <a:cs typeface="Courier New"/>
              </a:rPr>
              <a:t>(</a:t>
            </a:r>
            <a:r>
              <a:rPr lang="zh-CN" altLang="zh-CN" sz="2400" kern="100" dirty="0">
                <a:solidFill>
                  <a:srgbClr val="E46C0A"/>
                </a:solidFill>
                <a:latin typeface="Times New Roman"/>
                <a:ea typeface="华文细黑"/>
                <a:cs typeface="Times New Roman"/>
              </a:rPr>
              <a:t>允许有不同的解读，如</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社会的不平等</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生活的祈盼和希望</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等，但要切中</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人文情怀</a:t>
            </a:r>
            <a:r>
              <a:rPr lang="en-US" altLang="zh-CN" sz="2400" kern="100" dirty="0">
                <a:solidFill>
                  <a:srgbClr val="E46C0A"/>
                </a:solidFill>
                <a:latin typeface="宋体"/>
                <a:ea typeface="华文细黑"/>
                <a:cs typeface="Times New Roman"/>
              </a:rPr>
              <a:t>”</a:t>
            </a:r>
            <a:r>
              <a:rPr lang="en-US" altLang="zh-CN" sz="2400" kern="100" dirty="0">
                <a:solidFill>
                  <a:srgbClr val="E46C0A"/>
                </a:solidFill>
                <a:latin typeface="Times New Roman"/>
                <a:ea typeface="华文细黑"/>
                <a:cs typeface="Courier New"/>
              </a:rPr>
              <a:t>)</a:t>
            </a:r>
            <a:endParaRPr lang="zh-CN" altLang="zh-CN" sz="240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729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74799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3383"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308011" y="509806"/>
            <a:ext cx="8512738" cy="4506811"/>
          </a:xfrm>
          <a:prstGeom prst="rect">
            <a:avLst/>
          </a:prstGeom>
        </p:spPr>
        <p:txBody>
          <a:bodyPr>
            <a:spAutoFit/>
          </a:bodyPr>
          <a:lstStyle/>
          <a:p>
            <a:pPr indent="660400" algn="dist">
              <a:lnSpc>
                <a:spcPct val="140000"/>
              </a:lnSpc>
              <a:spcAft>
                <a:spcPts val="0"/>
              </a:spcAft>
            </a:pPr>
            <a:r>
              <a:rPr lang="zh-CN" altLang="zh-CN" sz="2600" dirty="0">
                <a:latin typeface="Times New Roman"/>
                <a:ea typeface="华文细黑"/>
                <a:cs typeface="Times New Roman"/>
              </a:rPr>
              <a:t>两年来，我的心境已经完全转了一个方向，也变成秋天了。自己的心境便和秋十分调和，常常被秋风秋雨秋色秋光吸引而融化在秋中，暂时失却了自己的所在。我现在对于春非常厌恶，每当万象回春的时候，看到群花的斗艳</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蜂蝶的扰攘，以及草木昆虫等到处争先恐后地滋生繁殖的状态，我觉得天地间的凡庸、贪婪与愚痴，无过于此了</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尤其是在青春的时候，看到柳条上挂了隐隐的绿珠，桃枝上着了点点的红斑，最使我觉得可笑又可怜。</a:t>
            </a:r>
            <a:endParaRPr lang="zh-CN" altLang="zh-CN" sz="2600" kern="100" dirty="0">
              <a:effectLst/>
              <a:latin typeface="宋体"/>
              <a:cs typeface="Courier New"/>
            </a:endParaRPr>
          </a:p>
        </p:txBody>
      </p:sp>
      <p:sp>
        <p:nvSpPr>
          <p:cNvPr id="12" name="TextBox 11">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4" name="TextBox 23">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260632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88207854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3383"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52938" y="570766"/>
            <a:ext cx="8683844"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我想唤醒一个花蕊来对它说：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啊！你也来反复这老调了！我眼看见你的无数祖先，个个同你一样地出世，个个努力发展，争荣竞秀；不久没有一个不憔悴而化泥尘。你何苦也来反复这老调呢？如今你已长了这孽根，将来看你弄娇弄艳，装笑装颦，招致了蹂躏、摧残、攀折之苦，而步你祖先们的后尘！</a:t>
            </a:r>
            <a:r>
              <a:rPr lang="en-US" altLang="zh-CN" sz="2600" kern="100" dirty="0">
                <a:latin typeface="宋体"/>
                <a:ea typeface="华文细黑"/>
                <a:cs typeface="Times New Roman"/>
              </a:rPr>
              <a:t>”						</a:t>
            </a:r>
            <a:endParaRPr lang="en-US" altLang="zh-CN" sz="2600" kern="100" dirty="0" smtClean="0">
              <a:latin typeface="宋体"/>
              <a:ea typeface="华文细黑"/>
              <a:cs typeface="Times New Roman"/>
            </a:endParaRPr>
          </a:p>
          <a:p>
            <a:pPr algn="r">
              <a:lnSpc>
                <a:spcPct val="15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节选自丰子恺《秋》</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2" name="TextBox 11">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4" name="TextBox 23">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56529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6552872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3383"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52938" y="570766"/>
            <a:ext cx="8683844"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文中画线的句子描写了早春具有代表性的景色，请赏析其表达特色</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TextBox 11">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4" name="TextBox 23">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 name="矩形 2"/>
          <p:cNvSpPr/>
          <p:nvPr/>
        </p:nvSpPr>
        <p:spPr>
          <a:xfrm>
            <a:off x="230078" y="1923678"/>
            <a:ext cx="8683844" cy="182075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运用拟人和引用的修辞手法，通过联想、想象，从视觉和感觉的角度描写早春景色，色彩鲜明，语言富有韵味，生动形象地表现了作者对春天的喜爱之情</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6177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078676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9519" y="509806"/>
            <a:ext cx="8770682" cy="4524315"/>
          </a:xfrm>
          <a:prstGeom prst="rect">
            <a:avLst/>
          </a:prstGeom>
        </p:spPr>
        <p:txBody>
          <a:bodyPr>
            <a:spAutoFit/>
          </a:bodyPr>
          <a:lstStyle/>
          <a:p>
            <a:pPr algn="just">
              <a:lnSpc>
                <a:spcPct val="150000"/>
              </a:lnSpc>
              <a:spcAft>
                <a:spcPts val="0"/>
              </a:spcAft>
            </a:pPr>
            <a:r>
              <a:rPr lang="en-US" altLang="zh-CN" sz="2400" kern="100" dirty="0" smtClean="0">
                <a:solidFill>
                  <a:srgbClr val="00B0F0"/>
                </a:solidFill>
                <a:latin typeface="Times New Roman"/>
                <a:ea typeface="华文细黑"/>
                <a:cs typeface="Courier New"/>
              </a:rPr>
              <a:t>(2014.</a:t>
            </a:r>
            <a:r>
              <a:rPr lang="zh-CN" altLang="zh-CN" sz="2400" kern="100" dirty="0" smtClean="0">
                <a:solidFill>
                  <a:srgbClr val="00B0F0"/>
                </a:solidFill>
                <a:latin typeface="Times New Roman"/>
                <a:ea typeface="华文细黑"/>
                <a:cs typeface="Times New Roman"/>
              </a:rPr>
              <a:t>上海</a:t>
            </a:r>
            <a:r>
              <a:rPr lang="en-US" altLang="zh-CN" sz="2400" kern="100" dirty="0" smtClean="0">
                <a:solidFill>
                  <a:srgbClr val="00B0F0"/>
                </a:solidFill>
                <a:latin typeface="Times New Roman"/>
                <a:ea typeface="华文细黑"/>
                <a:cs typeface="Courier New"/>
              </a:rPr>
              <a:t>)</a:t>
            </a:r>
            <a:r>
              <a:rPr lang="zh-CN" altLang="zh-CN" sz="2400" kern="100" dirty="0" smtClean="0">
                <a:latin typeface="Times New Roman"/>
                <a:ea typeface="华文细黑"/>
                <a:cs typeface="Times New Roman"/>
              </a:rPr>
              <a:t>阅读下面的文字，完成文后题目。</a:t>
            </a:r>
            <a:endParaRPr lang="zh-CN" altLang="zh-CN" sz="1000" kern="100" dirty="0" smtClean="0">
              <a:latin typeface="宋体"/>
              <a:cs typeface="Courier New"/>
            </a:endParaRPr>
          </a:p>
          <a:p>
            <a:pPr indent="660400" algn="ctr">
              <a:lnSpc>
                <a:spcPct val="150000"/>
              </a:lnSpc>
              <a:spcAft>
                <a:spcPts val="0"/>
              </a:spcAft>
            </a:pPr>
            <a:r>
              <a:rPr lang="zh-CN" altLang="zh-CN" sz="2400" kern="100" dirty="0" smtClean="0">
                <a:latin typeface="Times New Roman"/>
                <a:ea typeface="华文细黑"/>
                <a:cs typeface="Times New Roman"/>
              </a:rPr>
              <a:t>宁　静</a:t>
            </a:r>
            <a:endParaRPr lang="zh-CN" altLang="zh-CN" sz="1000" kern="100" dirty="0" smtClean="0">
              <a:latin typeface="宋体"/>
              <a:cs typeface="Courier New"/>
            </a:endParaRPr>
          </a:p>
          <a:p>
            <a:pPr indent="660400" algn="ctr">
              <a:lnSpc>
                <a:spcPct val="150000"/>
              </a:lnSpc>
              <a:spcAft>
                <a:spcPts val="0"/>
              </a:spcAft>
            </a:pPr>
            <a:r>
              <a:rPr lang="en-US" altLang="zh-CN" sz="2400" kern="100" dirty="0" smtClean="0">
                <a:latin typeface="IPAPANNEW"/>
                <a:ea typeface="华文细黑"/>
                <a:cs typeface="Times New Roman"/>
              </a:rPr>
              <a:t>[</a:t>
            </a:r>
            <a:r>
              <a:rPr lang="zh-CN" altLang="zh-CN" sz="2400" kern="100" dirty="0" smtClean="0">
                <a:latin typeface="IPAPANNEW"/>
                <a:ea typeface="华文细黑"/>
                <a:cs typeface="Times New Roman"/>
              </a:rPr>
              <a:t>美</a:t>
            </a:r>
            <a:r>
              <a:rPr lang="en-US" altLang="zh-CN" sz="2400" kern="100" dirty="0" smtClean="0">
                <a:latin typeface="IPAPANNEW"/>
                <a:ea typeface="华文细黑"/>
                <a:cs typeface="Times New Roman"/>
              </a:rPr>
              <a:t>]</a:t>
            </a:r>
            <a:r>
              <a:rPr lang="zh-CN" altLang="zh-CN" sz="2400" kern="100" dirty="0" smtClean="0">
                <a:latin typeface="Times New Roman"/>
                <a:ea typeface="华文细黑"/>
                <a:cs typeface="Times New Roman"/>
              </a:rPr>
              <a:t>西格德</a:t>
            </a:r>
            <a:r>
              <a:rPr lang="en-US" altLang="zh-CN" sz="2400" kern="100" dirty="0" smtClean="0">
                <a:latin typeface="Times New Roman"/>
                <a:ea typeface="华文细黑"/>
                <a:cs typeface="Courier New"/>
              </a:rPr>
              <a:t>.F.</a:t>
            </a:r>
            <a:r>
              <a:rPr lang="zh-CN" altLang="zh-CN" sz="2400" kern="100" dirty="0" smtClean="0">
                <a:latin typeface="Times New Roman"/>
                <a:ea typeface="华文细黑"/>
                <a:cs typeface="Times New Roman"/>
              </a:rPr>
              <a:t>奥尔森</a:t>
            </a:r>
            <a:endParaRPr lang="zh-CN" altLang="zh-CN" sz="1000" kern="100" dirty="0" smtClean="0">
              <a:latin typeface="宋体"/>
              <a:cs typeface="Courier New"/>
            </a:endParaRPr>
          </a:p>
          <a:p>
            <a:pPr indent="660400" algn="just">
              <a:lnSpc>
                <a:spcPct val="150000"/>
              </a:lnSpc>
              <a:spcAft>
                <a:spcPts val="0"/>
              </a:spcAft>
            </a:pPr>
            <a:r>
              <a:rPr lang="en-US" altLang="zh-CN" sz="2400" kern="100" dirty="0" smtClean="0">
                <a:latin typeface="宋体"/>
                <a:ea typeface="华文细黑"/>
                <a:cs typeface="Times New Roman"/>
              </a:rPr>
              <a:t>①</a:t>
            </a:r>
            <a:r>
              <a:rPr lang="zh-CN" altLang="zh-CN" sz="2400" kern="100" dirty="0" smtClean="0">
                <a:latin typeface="Times New Roman"/>
                <a:ea typeface="华文细黑"/>
                <a:cs typeface="Times New Roman"/>
              </a:rPr>
              <a:t>时值拂晓之前，那是众鸟还没有开始啼鸣的一段沉静。湖泊轻轻地喘息着，像是还在睡梦之中，一起一落；依我看，</a:t>
            </a:r>
            <a:r>
              <a:rPr lang="zh-CN" altLang="zh-CN" sz="2400" u="heavy" kern="100" dirty="0" smtClean="0">
                <a:latin typeface="Times New Roman"/>
                <a:ea typeface="华文细黑"/>
                <a:cs typeface="Times New Roman"/>
              </a:rPr>
              <a:t>它就像一块巨大的海绵将大地上所有的声音都吸了进去。</a:t>
            </a:r>
            <a:r>
              <a:rPr lang="zh-CN" altLang="zh-CN" sz="2400" kern="100" dirty="0" smtClean="0">
                <a:latin typeface="Times New Roman"/>
                <a:ea typeface="华文细黑"/>
                <a:cs typeface="Times New Roman"/>
              </a:rPr>
              <a:t>那是宁静的时光</a:t>
            </a:r>
            <a:r>
              <a:rPr lang="en-US" altLang="zh-CN" sz="2400" kern="100" dirty="0" smtClean="0">
                <a:latin typeface="Times New Roman"/>
                <a:ea typeface="华文细黑"/>
                <a:cs typeface="Courier New"/>
              </a:rPr>
              <a:t>——</a:t>
            </a:r>
            <a:r>
              <a:rPr lang="zh-CN" altLang="zh-CN" sz="2400" kern="100" dirty="0" smtClean="0">
                <a:latin typeface="Times New Roman"/>
                <a:ea typeface="华文细黑"/>
                <a:cs typeface="Times New Roman"/>
              </a:rPr>
              <a:t>没有吹动树叶的风，没有泛起波浪的水，没有兽叫和鸟鸣。然而，我还是一如既往地倾听，绷紧了所有的神经去听</a:t>
            </a:r>
            <a:r>
              <a:rPr lang="en-US" altLang="zh-CN" sz="2400" kern="100" dirty="0" smtClean="0">
                <a:latin typeface="Times New Roman"/>
                <a:ea typeface="华文细黑"/>
                <a:cs typeface="Courier New"/>
              </a:rPr>
              <a:t>——</a:t>
            </a:r>
            <a:endParaRPr lang="zh-CN" altLang="zh-CN" sz="100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12682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2528113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547906"/>
            <a:ext cx="8770682" cy="4216732"/>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我也不知道听什么</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只是试图捕捉到当黑暗离去时那一瞬间的意义</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孤身站在那里，我感到充满活力，比以前任何时候都更为机警敏悟。一声喊叫或一个举动都会打破这短暂的静谧。这是一段宁静的时光，是与古老的节奏和时光的永恒、与湖泊的呼吸、与万物缓慢的生长保持同步的时刻。在这里能够感受到宇宙，领悟到人与自然一体的真实含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70711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0621736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3383"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683375"/>
            <a:ext cx="8770682" cy="3616567"/>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我曾经攀登过鲁滨逊山的一座高峰，在那里观看日落，俯瞰山下奎蒂科－苏必利尔荒原的湖泊河流、起伏的山丘和溪谷。当我到达光秃的山顶时，太阳正悬在地平线上，像一个燃烧的火球，准备落入山下的黄昏。山下更遥远的地方，在伸向湖面的一片松林里，是我那个倒写的</a:t>
            </a:r>
            <a:r>
              <a:rPr lang="en-US" altLang="zh-CN" sz="2600" kern="100" dirty="0">
                <a:latin typeface="Times New Roman"/>
                <a:ea typeface="华文细黑"/>
                <a:cs typeface="Courier New"/>
              </a:rPr>
              <a:t>V</a:t>
            </a:r>
            <a:r>
              <a:rPr lang="zh-CN" altLang="zh-CN" sz="2600" kern="100" dirty="0">
                <a:latin typeface="Times New Roman"/>
                <a:ea typeface="华文细黑"/>
                <a:cs typeface="Times New Roman"/>
              </a:rPr>
              <a:t>字形白帐篷。当夜色来临之际，它显得十分渺小。</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337" y="8332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6157" y="846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944" y="86072"/>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794111" y="8744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898"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2065"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07723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3688</TotalTime>
  <Words>3199</Words>
  <Application>Microsoft Office PowerPoint</Application>
  <PresentationFormat>全屏显示(16:9)</PresentationFormat>
  <Paragraphs>391</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408</cp:revision>
  <dcterms:created xsi:type="dcterms:W3CDTF">2014-12-15T01:46:29Z</dcterms:created>
  <dcterms:modified xsi:type="dcterms:W3CDTF">2015-04-15T06:12:56Z</dcterms:modified>
</cp:coreProperties>
</file>