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766" r:id="rId2"/>
    <p:sldId id="767" r:id="rId3"/>
    <p:sldId id="768" r:id="rId4"/>
    <p:sldId id="860" r:id="rId5"/>
    <p:sldId id="769" r:id="rId6"/>
    <p:sldId id="842" r:id="rId7"/>
    <p:sldId id="850" r:id="rId8"/>
    <p:sldId id="833" r:id="rId9"/>
    <p:sldId id="830" r:id="rId10"/>
    <p:sldId id="838" r:id="rId11"/>
    <p:sldId id="837" r:id="rId12"/>
    <p:sldId id="839" r:id="rId13"/>
    <p:sldId id="863" r:id="rId14"/>
    <p:sldId id="864" r:id="rId15"/>
    <p:sldId id="779" r:id="rId16"/>
    <p:sldId id="780" r:id="rId17"/>
    <p:sldId id="781" r:id="rId18"/>
    <p:sldId id="782" r:id="rId19"/>
    <p:sldId id="783" r:id="rId20"/>
    <p:sldId id="784" r:id="rId21"/>
    <p:sldId id="785" r:id="rId22"/>
    <p:sldId id="786" r:id="rId23"/>
    <p:sldId id="787" r:id="rId24"/>
    <p:sldId id="788" r:id="rId25"/>
    <p:sldId id="789" r:id="rId26"/>
    <p:sldId id="790" r:id="rId27"/>
    <p:sldId id="791" r:id="rId28"/>
    <p:sldId id="792" r:id="rId29"/>
    <p:sldId id="793" r:id="rId30"/>
    <p:sldId id="794" r:id="rId31"/>
    <p:sldId id="795" r:id="rId32"/>
    <p:sldId id="796" r:id="rId33"/>
    <p:sldId id="797" r:id="rId34"/>
    <p:sldId id="843" r:id="rId35"/>
    <p:sldId id="844" r:id="rId36"/>
    <p:sldId id="845" r:id="rId37"/>
    <p:sldId id="851" r:id="rId38"/>
    <p:sldId id="807" r:id="rId39"/>
    <p:sldId id="808" r:id="rId40"/>
    <p:sldId id="809" r:id="rId41"/>
    <p:sldId id="810" r:id="rId42"/>
    <p:sldId id="811" r:id="rId43"/>
    <p:sldId id="812" r:id="rId44"/>
    <p:sldId id="862" r:id="rId45"/>
    <p:sldId id="865" r:id="rId46"/>
    <p:sldId id="866" r:id="rId47"/>
    <p:sldId id="867" r:id="rId48"/>
    <p:sldId id="868" r:id="rId49"/>
    <p:sldId id="381" r:id="rId5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35" autoAdjust="0"/>
    <p:restoredTop sz="61172" autoAdjust="0"/>
  </p:normalViewPr>
  <p:slideViewPr>
    <p:cSldViewPr>
      <p:cViewPr>
        <p:scale>
          <a:sx n="75" d="100"/>
          <a:sy n="75" d="100"/>
        </p:scale>
        <p:origin x="-2790" y="-13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6" name="Picture 2" descr="E:\样样样\14\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050" name="Picture 2" descr="E:\样样样\14\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3074" name="Picture 2" descr="E:\样样样\14\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2" r:id="rId3"/>
    <p:sldLayoutId id="2147483656"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34465" cy="523220"/>
          </a:xfrm>
          <a:prstGeom prst="rect">
            <a:avLst/>
          </a:prstGeom>
          <a:noFill/>
        </p:spPr>
        <p:txBody>
          <a:bodyPr wrap="none" rtlCol="0">
            <a:spAutoFit/>
          </a:bodyPr>
          <a:lstStyle/>
          <a:p>
            <a:r>
              <a:rPr lang="zh-CN" altLang="zh-CN" sz="2800" b="1" dirty="0">
                <a:latin typeface="黑体" pitchFamily="49" charset="-122"/>
                <a:ea typeface="黑体" pitchFamily="49" charset="-122"/>
              </a:rPr>
              <a:t>考场作文增分技法与训练</a:t>
            </a:r>
            <a:endParaRPr lang="zh-CN" altLang="en-US" sz="2800" b="1" dirty="0">
              <a:latin typeface="黑体" pitchFamily="49" charset="-122"/>
              <a:ea typeface="黑体" pitchFamily="49" charset="-122"/>
            </a:endParaRPr>
          </a:p>
        </p:txBody>
      </p:sp>
      <p:sp>
        <p:nvSpPr>
          <p:cNvPr id="6" name="TextBox 5"/>
          <p:cNvSpPr txBox="1"/>
          <p:nvPr/>
        </p:nvSpPr>
        <p:spPr>
          <a:xfrm>
            <a:off x="1835696" y="2012817"/>
            <a:ext cx="5186035" cy="702949"/>
          </a:xfrm>
          <a:prstGeom prst="rect">
            <a:avLst/>
          </a:prstGeom>
          <a:noFill/>
        </p:spPr>
        <p:txBody>
          <a:bodyPr wrap="none" rtlCol="0">
            <a:spAutoFit/>
          </a:bodyPr>
          <a:lstStyle/>
          <a:p>
            <a:pPr algn="ctr">
              <a:lnSpc>
                <a:spcPct val="150000"/>
              </a:lnSpc>
            </a:pPr>
            <a:r>
              <a:rPr lang="zh-CN" altLang="zh-CN" sz="3000" b="1" dirty="0">
                <a:solidFill>
                  <a:srgbClr val="FF0000"/>
                </a:solidFill>
                <a:latin typeface="Times New Roman" pitchFamily="18" charset="0"/>
                <a:ea typeface="微软雅黑" pitchFamily="34" charset="-122"/>
                <a:cs typeface="Times New Roman" pitchFamily="18" charset="0"/>
              </a:rPr>
              <a:t>训练七　记叙文构思巧妙</a:t>
            </a:r>
            <a:r>
              <a:rPr lang="zh-CN" altLang="zh-CN" sz="3000" b="1">
                <a:solidFill>
                  <a:srgbClr val="FF0000"/>
                </a:solidFill>
                <a:latin typeface="Times New Roman" pitchFamily="18" charset="0"/>
                <a:ea typeface="微软雅黑" pitchFamily="34" charset="-122"/>
                <a:cs typeface="Times New Roman" pitchFamily="18" charset="0"/>
              </a:rPr>
              <a:t>之</a:t>
            </a:r>
            <a:r>
              <a:rPr lang="zh-CN" altLang="zh-CN" sz="3000" b="1" smtClean="0">
                <a:solidFill>
                  <a:srgbClr val="FF0000"/>
                </a:solidFill>
                <a:latin typeface="Times New Roman" pitchFamily="18" charset="0"/>
                <a:ea typeface="微软雅黑" pitchFamily="34" charset="-122"/>
                <a:cs typeface="Times New Roman" pitchFamily="18" charset="0"/>
              </a:rPr>
              <a:t>法</a:t>
            </a:r>
            <a:endParaRPr lang="zh-CN" altLang="zh-CN" sz="3000" b="1" dirty="0">
              <a:solidFill>
                <a:srgbClr val="FF0000"/>
              </a:solidFill>
              <a:latin typeface="Times New Roman" pitchFamily="18" charset="0"/>
              <a:ea typeface="微软雅黑" pitchFamily="34" charset="-122"/>
              <a:cs typeface="Times New Roman" pitchFamily="18" charset="0"/>
            </a:endParaRPr>
          </a:p>
        </p:txBody>
      </p:sp>
      <p:sp>
        <p:nvSpPr>
          <p:cNvPr id="7" name="TextBox 6"/>
          <p:cNvSpPr txBox="1"/>
          <p:nvPr/>
        </p:nvSpPr>
        <p:spPr>
          <a:xfrm>
            <a:off x="7199515" y="51470"/>
            <a:ext cx="1620957"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作文部分</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21372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0585" y="576426"/>
            <a:ext cx="8647507"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两个月后</a:t>
            </a:r>
            <a:r>
              <a:rPr lang="zh-CN" altLang="zh-CN" sz="2600" kern="100" dirty="0">
                <a:latin typeface="Times New Roman"/>
                <a:ea typeface="华文细黑"/>
                <a:cs typeface="Times New Roman"/>
              </a:rPr>
              <a:t>，我领回了全市初中生素描一等奖的证书，对老爸老妈说：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市里教育局出钱让我们这十个获得一等奖的学生，利用暑假去海南三亚写生一个月！</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老爸</a:t>
            </a:r>
            <a:r>
              <a:rPr lang="zh-CN" altLang="zh-CN" sz="2600" kern="100" dirty="0">
                <a:latin typeface="Times New Roman"/>
                <a:ea typeface="华文细黑"/>
                <a:cs typeface="Times New Roman"/>
              </a:rPr>
              <a:t>老妈有些惊奇，他们回过神后只淡淡地说：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这也好，你可以看到天蓝色的海洋了！比我们有出息，能看到耀眼的天蓝色！</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374947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604" y="223257"/>
            <a:ext cx="8821322" cy="4580741"/>
          </a:xfrm>
          <a:prstGeom prst="rect">
            <a:avLst/>
          </a:prstGeom>
        </p:spPr>
        <p:txBody>
          <a:bodyPr>
            <a:spAutoFit/>
          </a:bodyPr>
          <a:lstStyle/>
          <a:p>
            <a:pPr algn="ctr">
              <a:lnSpc>
                <a:spcPts val="5000"/>
              </a:lnSpc>
              <a:spcAft>
                <a:spcPts val="0"/>
              </a:spcAft>
            </a:pPr>
            <a:r>
              <a:rPr lang="zh-CN" altLang="zh-CN" sz="2600" kern="100" dirty="0">
                <a:latin typeface="Times New Roman"/>
                <a:ea typeface="华文细黑"/>
                <a:cs typeface="Times New Roman"/>
              </a:rPr>
              <a:t>正色：炫目的粉红色</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与</a:t>
            </a:r>
            <a:r>
              <a:rPr lang="zh-CN" altLang="zh-CN" sz="2600" kern="100" dirty="0">
                <a:latin typeface="Times New Roman"/>
                <a:ea typeface="华文细黑"/>
                <a:cs typeface="Times New Roman"/>
              </a:rPr>
              <a:t>天蓝色海洋相处一个月后，又过去了五个年头。我们在城里落了户口，父亲成功竞选为居委会副主任，成天穿着粉红色的制服忙里忙外的，那粉红色显得炫目。母亲也穿上了炫目的粉红色衣服，她是制衣厂的代理厂长。而我</a:t>
            </a:r>
            <a:r>
              <a:rPr lang="en-US" altLang="zh-CN" sz="2600" kern="100" dirty="0" smtClean="0">
                <a:latin typeface="宋体"/>
                <a:ea typeface="华文细黑"/>
                <a:cs typeface="Times New Roman"/>
              </a:rPr>
              <a:t>……</a:t>
            </a:r>
          </a:p>
          <a:p>
            <a:pPr algn="just">
              <a:lnSpc>
                <a:spcPts val="5000"/>
              </a:lnSpc>
              <a:spcAft>
                <a:spcPts val="0"/>
              </a:spcAft>
            </a:pPr>
            <a:r>
              <a:rPr lang="zh-CN" altLang="zh-CN" sz="2600" kern="100" dirty="0">
                <a:solidFill>
                  <a:srgbClr val="C00000"/>
                </a:solidFill>
                <a:latin typeface="Times New Roman"/>
                <a:ea typeface="华文细黑"/>
                <a:cs typeface="Times New Roman"/>
              </a:rPr>
              <a:t>从</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灰白色</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到</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天蓝色</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，再从</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天蓝色</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到</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粉红色</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，层层相扣，这就使得全文主旨不断加深，层次不断清晰</a:t>
            </a:r>
            <a:r>
              <a:rPr lang="zh-CN" altLang="zh-CN" sz="2600" kern="100" dirty="0" smtClean="0">
                <a:solidFill>
                  <a:srgbClr val="C00000"/>
                </a:solidFill>
                <a:latin typeface="Times New Roman"/>
                <a:ea typeface="华文细黑"/>
                <a:cs typeface="Times New Roman"/>
              </a:rPr>
              <a:t>。</a:t>
            </a:r>
            <a:endParaRPr lang="en-US" altLang="zh-CN" sz="2600" kern="100" dirty="0" smtClean="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4293990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275606"/>
            <a:ext cx="8512738" cy="2015936"/>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初夏</a:t>
            </a:r>
            <a:r>
              <a:rPr lang="zh-CN" altLang="zh-CN" sz="2600" kern="100" dirty="0">
                <a:latin typeface="Times New Roman"/>
                <a:ea typeface="华文细黑"/>
                <a:cs typeface="Times New Roman"/>
              </a:rPr>
              <a:t>炫目的阳光送来了我的面试通知书，粉红色的封面上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中央美术学院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几个字令人眼花缭乱。连父亲母亲也被吓呆了：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儿子呀，想不到你真的要被成功保送！</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64616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23257"/>
            <a:ext cx="877068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亮点点评</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角度</a:t>
            </a:r>
            <a:r>
              <a:rPr lang="zh-CN" altLang="zh-CN" sz="2600" kern="100" dirty="0">
                <a:latin typeface="Times New Roman"/>
                <a:ea typeface="华文细黑"/>
                <a:cs typeface="Times New Roman"/>
              </a:rPr>
              <a:t>新颖，切题很准</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该文作者在准确理解命题材料寓意后，能紧紧地围绕农民工子女所面临的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灰白色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天蓝色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粉红色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有色板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突出人生重要阶段的三个瞬间，这就使得其吸引力和感染力无法阻遏。务工人员及其子女的艰辛和努力奋斗过程，是本文侧重描述的内容。本文能获得满分，与这一人生七彩的亮色是分不开的，这正是作者构思文章的聪明之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103470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86" y="-40208"/>
            <a:ext cx="8770682" cy="5166992"/>
          </a:xfrm>
          <a:prstGeom prst="rect">
            <a:avLst/>
          </a:prstGeom>
        </p:spPr>
        <p:txBody>
          <a:bodyPr>
            <a:spAutoFit/>
          </a:bodyPr>
          <a:lstStyle/>
          <a:p>
            <a:pPr algn="ctr">
              <a:lnSpc>
                <a:spcPts val="4000"/>
              </a:lnSpc>
              <a:spcAft>
                <a:spcPts val="0"/>
              </a:spcAft>
            </a:pPr>
            <a:r>
              <a:rPr lang="zh-CN" altLang="zh-CN" sz="2500" kern="100" dirty="0">
                <a:latin typeface="Times New Roman"/>
                <a:ea typeface="华文细黑"/>
                <a:cs typeface="Times New Roman"/>
              </a:rPr>
              <a:t>事件新颖，时间清晰</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行文过程中作者时刻不忘以</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色彩</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直接描述清楚主人公</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和父母的奋斗历程。</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之所以能使自己的人生七彩逐渐展示出来，离不开父母亲的言传身教。父母着装色彩的变化，很明确地标示了他们勤勉奋斗的艰辛过程，这很自然地影响了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。而色彩变化能紧紧围绕</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的年龄增长来进行，灰白色、天蓝色、粉红色，都是层递式地变化着的。</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我</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最初进城读小学，基础不理想，但是经过调适目标，还是获得了人生阶段所应有的色彩。这种色彩的象征意义，与主旨的展开和升华密不可分</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65560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79489"/>
            <a:ext cx="8596501" cy="4452501"/>
          </a:xfrm>
          <a:prstGeom prst="rect">
            <a:avLst/>
          </a:prstGeom>
          <a:noFill/>
        </p:spPr>
        <p:txBody>
          <a:bodyPr wrap="square" rtlCol="0">
            <a:spAutoFit/>
          </a:bodyPr>
          <a:lstStyle/>
          <a:p>
            <a:pPr algn="ctr">
              <a:lnSpc>
                <a:spcPts val="4000"/>
              </a:lnSpc>
              <a:spcAft>
                <a:spcPts val="0"/>
              </a:spcAft>
            </a:pPr>
            <a:r>
              <a:rPr lang="zh-CN" altLang="zh-CN" sz="2600" b="1" kern="100" dirty="0" smtClean="0">
                <a:solidFill>
                  <a:srgbClr val="0070C0"/>
                </a:solidFill>
                <a:latin typeface="IPAPANNEW"/>
                <a:ea typeface="微软雅黑"/>
                <a:cs typeface="Times New Roman"/>
              </a:rPr>
              <a:t>技法指要</a:t>
            </a:r>
            <a:endParaRPr lang="en-US" altLang="zh-CN" sz="2600" b="1" kern="100" dirty="0" smtClean="0">
              <a:solidFill>
                <a:srgbClr val="0070C0"/>
              </a:solidFill>
              <a:latin typeface="IPAPANNEW"/>
              <a:ea typeface="微软雅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一、</a:t>
            </a:r>
            <a:r>
              <a:rPr lang="en-US" altLang="zh-CN" sz="2600" kern="100" dirty="0">
                <a:solidFill>
                  <a:srgbClr val="0000FF"/>
                </a:solidFill>
                <a:latin typeface="宋体"/>
                <a:ea typeface="华文细黑"/>
                <a:cs typeface="Times New Roman"/>
              </a:rPr>
              <a:t>“</a:t>
            </a:r>
            <a:r>
              <a:rPr lang="zh-CN" altLang="zh-CN" sz="2600" kern="100" dirty="0">
                <a:solidFill>
                  <a:srgbClr val="0000FF"/>
                </a:solidFill>
                <a:latin typeface="Times New Roman"/>
                <a:ea typeface="华文细黑"/>
                <a:cs typeface="Times New Roman"/>
              </a:rPr>
              <a:t>冰糖葫芦式</a:t>
            </a:r>
            <a:r>
              <a:rPr lang="en-US" altLang="zh-CN" sz="2600" kern="100" dirty="0">
                <a:solidFill>
                  <a:srgbClr val="0000FF"/>
                </a:solidFill>
                <a:latin typeface="宋体"/>
                <a:ea typeface="华文细黑"/>
                <a:cs typeface="Times New Roman"/>
              </a:rPr>
              <a:t>”</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冰糖葫芦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根干净竹签，串上几个上好山楂果，敷以优质冰糖。其味酸甜，其色鲜艳，其价不菲，而人见人爱。一篇文章，围绕一个主题，运用几个恰当的材料，饰以或优美或有意蕴的语言。其主题集中，思路清晰，材料充实，语言自然，是看一眼便能确定打高分的文章</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37869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861" y="-73685"/>
            <a:ext cx="8857635"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例如高考佳作《芬香永存》：</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芬香永存</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a:t>
            </a:r>
            <a:r>
              <a:rPr lang="zh-CN" altLang="zh-CN" sz="2600" kern="100" dirty="0">
                <a:latin typeface="Times New Roman"/>
                <a:ea typeface="华文细黑"/>
                <a:cs typeface="Times New Roman"/>
              </a:rPr>
              <a:t>轻轻摇摆的柳絮像是您飘逸的长发，那闪闪的星星像是您明亮的眼睛，那天边的一抹红霞像是您温柔的唇，那霏霏的细雨像是女儿对妈妈您无尽的思念。</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a:t>
            </a:r>
            <a:r>
              <a:rPr lang="zh-CN" altLang="zh-CN" sz="2600" kern="100" dirty="0">
                <a:latin typeface="Times New Roman"/>
                <a:ea typeface="华文细黑"/>
                <a:cs typeface="Times New Roman"/>
              </a:rPr>
              <a:t>，您走后我变乖了。为了纪念您，我变得勤快多了，把屋子扫得干干净净，把物品放得整整齐齐，把家具擦得闪闪发亮。一切都像您从前为家里做的一样，就像您从未离开</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2302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86748"/>
            <a:ext cx="8682466" cy="385721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以前您爱唠叨我乱放东西，说女孩子怎么会有这样的坏习惯，得改掉。每次我总是向你嘟起嘴巴，撒娇说有妈在我怕什么。您在世的时候我怎么也没办法改掉这坏习惯，总爱依赖您，现在您走了，我居然把这坏习惯改掉了，要是您看到我变得这么乖，该有多高兴啊，是吗，妈？我真的很希望您能听到，为了纪念您我改掉</a:t>
            </a:r>
            <a:r>
              <a:rPr lang="zh-CN" altLang="zh-CN" sz="2600" kern="100">
                <a:latin typeface="Times New Roman"/>
                <a:ea typeface="华文细黑"/>
                <a:cs typeface="Times New Roman"/>
              </a:rPr>
              <a:t>了</a:t>
            </a:r>
            <a:r>
              <a:rPr lang="zh-CN" altLang="zh-CN" sz="2600" kern="10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255423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45" y="339502"/>
            <a:ext cx="8718949"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a:t>
            </a:r>
            <a:r>
              <a:rPr lang="zh-CN" altLang="zh-CN" sz="2600" kern="100" dirty="0">
                <a:latin typeface="Times New Roman"/>
                <a:ea typeface="华文细黑"/>
                <a:cs typeface="Times New Roman"/>
              </a:rPr>
              <a:t>，您走后我更关心妹妹了。为了纪念您，我对妹妹就像您从前待我那样温柔，我时常检查妹妹的作业、考试情况，您放心好了，妹妹也很听话，我们都长大了，不会像以前那样总爱发脾气，动不动就吵嘴惹您心烦，也许您不知道，连邻家的九大娘都四处夸我们两姐妹听话懂事，还说要她的二狗娃以我俩为榜样别再老跟他小弟打架。妈，您听到了吗？为了纪念您，我变得更像姐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17455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92546"/>
            <a:ext cx="8683844"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a:t>
            </a:r>
            <a:r>
              <a:rPr lang="zh-CN" altLang="zh-CN" sz="2600" kern="100" dirty="0">
                <a:latin typeface="Times New Roman"/>
                <a:ea typeface="华文细黑"/>
                <a:cs typeface="Times New Roman"/>
              </a:rPr>
              <a:t>，您走后我就把头发留长了。为了纪念您，从不留长发的我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您那假小子似的女儿决定把头发留长，留得长长的，像您当年一样。走在村里，他们都说这孩子越看越像她妈呀。妈，以前您总怪我把头发剪得那么短，说一点女孩子的味儿都没有，叫我把头发留长，我死活不肯，总说往后一点再说。现在我的头发长了，真的很长了，而妈妈您却不再在身边，您却看不到了。妈，我多想您能看到。为了纪念您，我把头发留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19102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963" y="-43424"/>
            <a:ext cx="8596501" cy="5215082"/>
          </a:xfrm>
          <a:prstGeom prst="rect">
            <a:avLst/>
          </a:prstGeom>
          <a:noFill/>
        </p:spPr>
        <p:txBody>
          <a:bodyPr wrap="square" rtlCol="0">
            <a:spAutoFit/>
          </a:bodyPr>
          <a:lstStyle/>
          <a:p>
            <a:pPr algn="just">
              <a:lnSpc>
                <a:spcPts val="4500"/>
              </a:lnSpc>
              <a:spcAft>
                <a:spcPts val="0"/>
              </a:spcAft>
            </a:pPr>
            <a:r>
              <a:rPr lang="zh-CN" altLang="zh-CN" sz="2600" b="1" kern="100" dirty="0">
                <a:solidFill>
                  <a:srgbClr val="E36C0A"/>
                </a:solidFill>
                <a:latin typeface="IPAPANNEW"/>
                <a:ea typeface="微软雅黑"/>
                <a:cs typeface="Times New Roman"/>
              </a:rPr>
              <a:t>目标略语</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裁剪妙处非刀尺</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精巧而新颖的构思往往是赢取读者青睐的最重要途径，也是作文创新的重要标志。善于谋篇，长于布局，精于筹划，巧于运思，不但是一种技巧，而且是一种艺术。它决定着一篇文章质量的高低。尤其是供阅卷老师评等赋分的考场作文，在构思方面若能体现出强烈的创新意识，做到独特、新颖、匠心独运，那么文章升格获得高分将会成为现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天织云锦用在我，裁剪妙处非刀尺。</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巧妙的构思就像天上的云锦，不是刻意为之，而是出自心中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0976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62" y="-156934"/>
            <a:ext cx="859650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妈妈</a:t>
            </a:r>
            <a:r>
              <a:rPr lang="zh-CN" altLang="zh-CN" sz="2600" kern="100" dirty="0">
                <a:latin typeface="Times New Roman"/>
                <a:ea typeface="华文细黑"/>
                <a:cs typeface="Times New Roman"/>
              </a:rPr>
              <a:t>，您走了，整个世界都变得那么陌生，我无所适从。我开始独立，学会做各样的活儿。我把家布置得跟您生前一样，妈妈您知道吗，是为了更好地纪念您。您的音容笑貌，您的言谈举止早已深深地印在了女儿的心上。我愿相信灵魂的存在，那样，妈妈您就会知道女儿用了这些特殊的方式来纪念您。</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妈妈</a:t>
            </a:r>
            <a:r>
              <a:rPr lang="zh-CN" altLang="zh-CN" sz="2600" kern="100" dirty="0">
                <a:latin typeface="Times New Roman"/>
                <a:ea typeface="华文细黑"/>
                <a:cs typeface="Times New Roman"/>
              </a:rPr>
              <a:t>，您对我的好就像芬香永存，女儿却只能做这些小事来纪念您，愿妈妈安息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19636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99886"/>
            <a:ext cx="8856984" cy="4488088"/>
          </a:xfrm>
          <a:prstGeom prst="rect">
            <a:avLst/>
          </a:prstGeom>
          <a:noFill/>
        </p:spPr>
        <p:txBody>
          <a:bodyPr wrap="square" rtlCol="0">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评点</a:t>
            </a:r>
            <a:r>
              <a:rPr lang="zh-CN" altLang="zh-CN" sz="2600" kern="100" dirty="0">
                <a:latin typeface="Times New Roman"/>
                <a:ea typeface="华文细黑"/>
                <a:cs typeface="Times New Roman"/>
              </a:rPr>
              <a:t>　作者开篇交代文章主旨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纪念母亲，然后选了四则材料：您走后我变乖了，您走后我更关心妹妹了，您走后我就把头发留长了，您走了我无所适从。母亲走了，作者生活中赖以依靠的那棵树倒了，于是自己便长成了一棵树！透过字里行间，我们似乎听到作者的心碎裂的声音，也看到了一个在经历失恃之痛后突然长大了的坚强的主人公形象。作者撷取四个小材料构思成文，如泣如诉，令人肝肠寸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57247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648434"/>
            <a:ext cx="8647507" cy="329833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二、对比衬托式</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红花放在绿叶丛中，如火燃烧；绿叶在红花的衬托之下，亦是青翠欲滴：这就是对比的效果！写作时制造两种状况、境遇或结果，亦可描写对立对举的两个方面，利用对比的反衬作用彰显主旨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02661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8957" y="288394"/>
            <a:ext cx="8597865"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例如下文：</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换了两张车票，变了两种命运</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两个乡下朋友外出打工，一个打算去上海，一个打算去北京。临上车时，两人突然又都改变了主意，原因是他们在车站听到了这样的议论：上海人精明，外地人问个路都要收费；北京人质朴，见吃不上饭的人，不仅给馒头，还给旧衣服。打算去上海的人想：还是去北京好，即使</a:t>
            </a:r>
            <a:r>
              <a:rPr lang="zh-CN" altLang="zh-CN" sz="2600" kern="100" dirty="0" smtClean="0">
                <a:latin typeface="Times New Roman"/>
                <a:ea typeface="华文细黑"/>
                <a:cs typeface="Times New Roman"/>
              </a:rPr>
              <a:t>挣</a:t>
            </a:r>
            <a:endParaRPr lang="zh-CN" altLang="zh-CN" sz="1050" kern="100" dirty="0">
              <a:latin typeface="宋体"/>
              <a:cs typeface="Courier New"/>
            </a:endParaRPr>
          </a:p>
        </p:txBody>
      </p:sp>
    </p:spTree>
    <p:extLst>
      <p:ext uri="{BB962C8B-B14F-4D97-AF65-F5344CB8AC3E}">
        <p14:creationId xmlns:p14="http://schemas.microsoft.com/office/powerpoint/2010/main" val="871183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592" y="627534"/>
            <a:ext cx="8561888" cy="3939540"/>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不着钱，也饿不死；打算去北京的人想：还是去上海好，给人带个路都能挣钱，上海挣钱也太容易了。结果，两个人交换了车票。原打算去北京的去了上海，原打算去上海的去了北京。</a:t>
            </a:r>
            <a:r>
              <a:rPr lang="en-US" altLang="zh-CN" sz="2600" kern="100" dirty="0">
                <a:latin typeface="Times New Roman"/>
                <a:ea typeface="华文细黑"/>
                <a:cs typeface="Courier New"/>
              </a:rPr>
              <a:t> </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去</a:t>
            </a:r>
            <a:r>
              <a:rPr lang="zh-CN" altLang="zh-CN" sz="2600" kern="100" dirty="0">
                <a:latin typeface="Times New Roman"/>
                <a:ea typeface="华文细黑"/>
                <a:cs typeface="Times New Roman"/>
              </a:rPr>
              <a:t>了北京的发现：北京果然很好，不仅银行大厅里的矿泉水可以白喝，而且商场里做广告的点心也可以白吃。</a:t>
            </a:r>
            <a:r>
              <a:rPr lang="en-US" altLang="zh-CN" sz="2600" kern="100" dirty="0">
                <a:latin typeface="Times New Roman"/>
                <a:ea typeface="华文细黑"/>
                <a:cs typeface="Courier New"/>
              </a:rPr>
              <a:t> </a:t>
            </a:r>
            <a:endParaRPr lang="zh-CN" altLang="zh-CN" sz="2600" kern="100" dirty="0">
              <a:latin typeface="宋体"/>
              <a:cs typeface="Courier New"/>
            </a:endParaRPr>
          </a:p>
        </p:txBody>
      </p:sp>
    </p:spTree>
    <p:extLst>
      <p:ext uri="{BB962C8B-B14F-4D97-AF65-F5344CB8AC3E}">
        <p14:creationId xmlns:p14="http://schemas.microsoft.com/office/powerpoint/2010/main" val="2086803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08645"/>
            <a:ext cx="873398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去</a:t>
            </a:r>
            <a:r>
              <a:rPr lang="zh-CN" altLang="zh-CN" sz="2600" kern="100" dirty="0">
                <a:latin typeface="Times New Roman"/>
                <a:ea typeface="华文细黑"/>
                <a:cs typeface="Times New Roman"/>
              </a:rPr>
              <a:t>了上海的人发现：上海果然很好，带路可以赚钱，看厕所可以赚钱，弄盆凉水让人洗脸也可以赚钱，只要动动脑筋、动动手，干什么都可以赚钱。凭着乡下人对泥土的感情和认识，他从郊外弄来一些含有腐殖质的泥土，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花土花肥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的名义出售，一天就赚了</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元钱。经过两年的努力，他竟在大上海拥有了一间小门面。后来，他见一些商家的门面亮丽而招牌太脏，立即开办了一个专门擦洗招牌的小型清洗公司。再后来，他的公司越办越红火，业务也由上海拓展到了杭州、南京等城市。</a:t>
            </a:r>
            <a:r>
              <a:rPr lang="en-US" altLang="zh-CN" sz="2600" kern="100" dirty="0">
                <a:latin typeface="Times New Roman"/>
                <a:ea typeface="华文细黑"/>
                <a:cs typeface="Courier New"/>
              </a:rPr>
              <a:t> </a:t>
            </a:r>
            <a:endParaRPr lang="zh-CN" altLang="zh-CN" sz="1050" kern="100" dirty="0">
              <a:latin typeface="宋体"/>
              <a:cs typeface="Courier New"/>
            </a:endParaRPr>
          </a:p>
        </p:txBody>
      </p:sp>
    </p:spTree>
    <p:extLst>
      <p:ext uri="{BB962C8B-B14F-4D97-AF65-F5344CB8AC3E}">
        <p14:creationId xmlns:p14="http://schemas.microsoft.com/office/powerpoint/2010/main" val="218253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295265"/>
            <a:ext cx="8561888"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不久</a:t>
            </a:r>
            <a:r>
              <a:rPr lang="zh-CN" altLang="zh-CN" sz="2600" kern="100" dirty="0">
                <a:latin typeface="Times New Roman"/>
                <a:ea typeface="华文细黑"/>
                <a:cs typeface="Times New Roman"/>
              </a:rPr>
              <a:t>，他去北京考察清洗市场，来到北京站，一个捡破烂儿的人把头伸进了他的软卧车厢，就在那人向他伸手要一只空饮料罐儿时，两人都愣住了，因为</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年前，他俩曾经交换过火车票。</a:t>
            </a:r>
            <a:endParaRPr lang="zh-CN" altLang="zh-CN" sz="1050" kern="100" dirty="0">
              <a:latin typeface="宋体"/>
              <a:cs typeface="Courier New"/>
            </a:endParaRPr>
          </a:p>
          <a:p>
            <a:pPr algn="just">
              <a:lnSpc>
                <a:spcPts val="5000"/>
              </a:lnSpc>
              <a:spcAft>
                <a:spcPts val="0"/>
              </a:spcAft>
            </a:pPr>
            <a:r>
              <a:rPr lang="zh-CN" altLang="zh-CN" sz="2600" kern="100" dirty="0" smtClean="0">
                <a:solidFill>
                  <a:schemeClr val="accent6">
                    <a:lumMod val="75000"/>
                  </a:schemeClr>
                </a:solidFill>
                <a:latin typeface="Times New Roman"/>
                <a:ea typeface="华文细黑"/>
                <a:cs typeface="Times New Roman"/>
              </a:rPr>
              <a:t>评点</a:t>
            </a:r>
            <a:r>
              <a:rPr lang="zh-CN" altLang="zh-CN" sz="2600" kern="100" dirty="0">
                <a:latin typeface="Times New Roman"/>
                <a:ea typeface="华文细黑"/>
                <a:cs typeface="Times New Roman"/>
              </a:rPr>
              <a:t>　文章写的是两个人外出打工的故事，两个人后来的命运却截然不同，形成强烈的对比。</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两种心态造就两种人生，对比反衬方显巨大差距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96684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784" y="627534"/>
            <a:ext cx="8561888"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三、一波三折式</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古语有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文似看山不喜平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看小说也的确喜欢那些波澜起伏的故事。制造文章的波折，主要方法有利用一些巧合或阴差阳错来制造误会；也可将性格鲜明且差异较大的人糅在一起，叫他们不可避免地产生矛盾冲突；还可利用一些不确定因素来制造反复无常的场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526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82357"/>
            <a:ext cx="8821322"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例如俄国作家契诃夫的小小说《变色龙》，的确是一波三折式小说的典范之作。</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奥</a:t>
            </a:r>
            <a:r>
              <a:rPr lang="zh-CN" altLang="zh-CN" sz="2600" kern="100" dirty="0">
                <a:latin typeface="Times New Roman"/>
                <a:ea typeface="华文细黑"/>
                <a:cs typeface="Times New Roman"/>
              </a:rPr>
              <a:t>楚蔑洛夫在不知道是谁的狗的时候说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这多半是条疯狗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巡警说说不定这就是将军家的狗时，他说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高兴得很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把它带走吧。这小狗还不赖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Times New Roman"/>
              </a:rPr>
              <a:t> </a:t>
            </a: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巡警说这不是将军家的狗时，奥楚蔑洛夫说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将军家里都是些名贵的、纯种的狗；这条狗呢，鬼才知道是什么玩意儿！毛色既不好，模样也不中看，完全是个下贱胚子</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63703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498" y="-123914"/>
            <a:ext cx="8733982" cy="5414303"/>
          </a:xfrm>
          <a:prstGeom prst="rect">
            <a:avLst/>
          </a:prstGeom>
        </p:spPr>
        <p:txBody>
          <a:bodyPr>
            <a:spAutoFit/>
          </a:bodyPr>
          <a:lstStyle/>
          <a:p>
            <a:pPr algn="just">
              <a:lnSpc>
                <a:spcPts val="4500"/>
              </a:lnSpc>
              <a:spcAft>
                <a:spcPts val="0"/>
              </a:spcAft>
            </a:pP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巡警又说说不定这就是将军家的狗时，他说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你把这条狗带到将军家里去，问问清楚。就说这狗是我找着，派人送去的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狗是娇贵的动物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有人</a:t>
            </a:r>
            <a:r>
              <a:rPr lang="zh-CN" altLang="zh-CN" sz="2600" kern="100" dirty="0">
                <a:latin typeface="Times New Roman"/>
                <a:ea typeface="华文细黑"/>
                <a:cs typeface="Times New Roman"/>
              </a:rPr>
              <a:t>说是将军家的狗的时候，奥楚蔑洛夫说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说不定这是条名贵的狗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4500"/>
              </a:lnSpc>
              <a:spcAft>
                <a:spcPts val="0"/>
              </a:spcAft>
            </a:pP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厨师说不是将军家的狗时，奥楚蔑洛夫说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这是条野狗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弄死它算了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zh-CN" altLang="zh-CN" sz="2600" kern="100" dirty="0" smtClean="0">
                <a:solidFill>
                  <a:prstClr val="black"/>
                </a:solidFill>
                <a:latin typeface="Times New Roman"/>
                <a:ea typeface="华文细黑"/>
                <a:cs typeface="Times New Roman"/>
              </a:rPr>
              <a:t>当</a:t>
            </a:r>
            <a:r>
              <a:rPr lang="zh-CN" altLang="zh-CN" sz="2600" kern="100" dirty="0">
                <a:solidFill>
                  <a:prstClr val="black"/>
                </a:solidFill>
                <a:latin typeface="Times New Roman"/>
                <a:ea typeface="华文细黑"/>
                <a:cs typeface="Times New Roman"/>
              </a:rPr>
              <a:t>厨师证实是将军哥哥的狗时，他又说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呜呜</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呜呜</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这坏蛋生气了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好一条小狗</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4166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84926"/>
            <a:ext cx="8596501" cy="5286062"/>
          </a:xfrm>
          <a:prstGeom prst="rect">
            <a:avLst/>
          </a:prstGeom>
          <a:noFill/>
        </p:spPr>
        <p:txBody>
          <a:bodyPr wrap="square" rtlCol="0">
            <a:spAutoFit/>
          </a:bodyPr>
          <a:lstStyle/>
          <a:p>
            <a:pPr algn="ctr">
              <a:lnSpc>
                <a:spcPts val="4500"/>
              </a:lnSpc>
              <a:spcAft>
                <a:spcPts val="0"/>
              </a:spcAft>
            </a:pPr>
            <a:r>
              <a:rPr lang="zh-CN" altLang="zh-CN" sz="2600" b="1" kern="100" dirty="0" smtClean="0">
                <a:solidFill>
                  <a:srgbClr val="0070C0"/>
                </a:solidFill>
                <a:latin typeface="IPAPANNEW"/>
                <a:ea typeface="微软雅黑"/>
                <a:cs typeface="Times New Roman"/>
              </a:rPr>
              <a:t>佳作悟法</a:t>
            </a:r>
            <a:endParaRPr lang="en-US" altLang="zh-CN" sz="2600" b="1" kern="100" dirty="0" smtClean="0">
              <a:solidFill>
                <a:srgbClr val="0070C0"/>
              </a:solidFill>
              <a:latin typeface="IPAPANNEW"/>
              <a:ea typeface="微软雅黑"/>
              <a:cs typeface="Times New Roman"/>
            </a:endParaRPr>
          </a:p>
          <a:p>
            <a:pPr algn="just">
              <a:lnSpc>
                <a:spcPts val="4500"/>
              </a:lnSpc>
              <a:spcAft>
                <a:spcPts val="0"/>
              </a:spcAft>
            </a:pPr>
            <a:r>
              <a:rPr lang="zh-CN" altLang="zh-CN" sz="2600" kern="100" dirty="0">
                <a:solidFill>
                  <a:srgbClr val="E36C0A"/>
                </a:solidFill>
                <a:latin typeface="Times New Roman"/>
                <a:ea typeface="华文细黑"/>
                <a:cs typeface="Times New Roman"/>
              </a:rPr>
              <a:t>真题回放</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阅读下面的材料，根据要求作文。</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黑白胶片</a:t>
            </a:r>
            <a:r>
              <a:rPr lang="zh-CN" altLang="zh-CN" sz="2600" kern="100" dirty="0">
                <a:latin typeface="Times New Roman"/>
                <a:ea typeface="华文细黑"/>
                <a:cs typeface="Times New Roman"/>
              </a:rPr>
              <a:t>的时代，照片很少，只记录下人生的几个瞬间，在家人一次次的翻看中，它能唤起许多永不褪色的记忆。但照片渐渐泛黄，日益模糊。</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数码</a:t>
            </a:r>
            <a:r>
              <a:rPr lang="zh-CN" altLang="zh-CN" sz="2600" kern="100" dirty="0">
                <a:latin typeface="Times New Roman"/>
                <a:ea typeface="华文细黑"/>
                <a:cs typeface="Times New Roman"/>
              </a:rPr>
              <a:t>技术的时代，照片很多，记录着日常生活的点点滴滴，可以随时上传到网络与人分享。它从不泛黄，永不模糊，但在快速浏览与频繁更新中，值得珍惜的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也可能被稀释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0189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1" y="1203598"/>
            <a:ext cx="8425270" cy="2015936"/>
          </a:xfrm>
          <a:prstGeom prst="rect">
            <a:avLst/>
          </a:prstGeom>
        </p:spPr>
        <p:txBody>
          <a:bodyPr wrap="square">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评点</a:t>
            </a:r>
            <a:r>
              <a:rPr lang="zh-CN" altLang="zh-CN" sz="2600" kern="100" dirty="0">
                <a:latin typeface="Times New Roman"/>
                <a:ea typeface="华文细黑"/>
                <a:cs typeface="Times New Roman"/>
              </a:rPr>
              <a:t>　随着人物的态度一变再变，小说情节也一波接一波起起伏伏，每一回都是那样合情合理，作者写作手法之高超令人叹服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30291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894" y="-92546"/>
            <a:ext cx="8821322"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四、以小见大式</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一滴水里看世界，半瓣花上说人情。用小人物、小画面、小镜头、小故事等某些小变化来反映时代热点、社会思潮、政治动态等社会大变化。许多社会大变化的叙写都得用长篇小说，用几十万乃至几百万字来表现。一篇千字左右的文章几乎不能做什么，但是以小见大的写作模式能够做到。它可以通过一件小事来表现一件大事的某个方面，然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窥一斑识全豹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，效果同样很好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72681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824" y="195486"/>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例如美国小说家奥莱尔的《在柏林》一文：</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在柏林</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列火车缓慢地驶出柏林，车厢里尽是妇女和孩子，几乎看不到一个健壮的男子。在一节车厢里，坐着一位头发灰白的战时后备役老兵，坐在他身旁的是个身体虚弱而多病的老妇人。显然她在独自沉思，旅客们听到她在数着</a:t>
            </a:r>
            <a:r>
              <a:rPr lang="zh-CN" altLang="zh-CN" sz="2600" kern="100" dirty="0">
                <a:latin typeface="宋体"/>
                <a:ea typeface="Times New Roman"/>
                <a:cs typeface="Courier New"/>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一，二，三</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。声音盖过了车轮的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咔嚓切嚓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声。停顿了</a:t>
            </a:r>
            <a:r>
              <a:rPr lang="zh-CN" altLang="zh-CN" sz="2600" kern="100" dirty="0" smtClean="0">
                <a:latin typeface="Times New Roman"/>
                <a:ea typeface="华文细黑"/>
                <a:cs typeface="Times New Roman"/>
              </a:rPr>
              <a:t>一</a:t>
            </a:r>
            <a:endParaRPr lang="zh-CN" altLang="zh-CN" sz="1050" kern="100" dirty="0">
              <a:latin typeface="宋体"/>
              <a:cs typeface="Courier New"/>
            </a:endParaRPr>
          </a:p>
        </p:txBody>
      </p:sp>
    </p:spTree>
    <p:extLst>
      <p:ext uri="{BB962C8B-B14F-4D97-AF65-F5344CB8AC3E}">
        <p14:creationId xmlns:p14="http://schemas.microsoft.com/office/powerpoint/2010/main" val="86141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132" y="-84926"/>
            <a:ext cx="8647507" cy="5221942"/>
          </a:xfrm>
          <a:prstGeom prst="rect">
            <a:avLst/>
          </a:prstGeom>
        </p:spPr>
        <p:txBody>
          <a:bodyPr>
            <a:spAutoFit/>
          </a:bodyPr>
          <a:lstStyle/>
          <a:p>
            <a:pPr algn="just">
              <a:lnSpc>
                <a:spcPts val="5000"/>
              </a:lnSpc>
            </a:pPr>
            <a:r>
              <a:rPr lang="zh-CN" altLang="en-US" sz="2600" kern="100" dirty="0">
                <a:latin typeface="Times New Roman"/>
                <a:ea typeface="华文细黑"/>
                <a:cs typeface="Times New Roman"/>
              </a:rPr>
              <a:t>会儿</a:t>
            </a:r>
            <a:r>
              <a:rPr lang="zh-CN" altLang="en-US"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她</a:t>
            </a:r>
            <a:r>
              <a:rPr lang="zh-CN" altLang="zh-CN" sz="2600" kern="100" dirty="0">
                <a:latin typeface="Times New Roman"/>
                <a:ea typeface="华文细黑"/>
                <a:cs typeface="Times New Roman"/>
              </a:rPr>
              <a:t>又不时重复数起来。两个小姑娘看到这种奇特的举动，指手画脚，不加思考地嗤笑起来。一个老头狠狠扫了她们一眼，随即车厢里平静了。</a:t>
            </a:r>
            <a:r>
              <a:rPr lang="en-US" altLang="zh-CN" sz="2600" kern="100" dirty="0">
                <a:latin typeface="Times New Roman"/>
                <a:ea typeface="华文细黑"/>
                <a:cs typeface="Courier New"/>
              </a:rPr>
              <a:t> </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这个</a:t>
            </a:r>
            <a:r>
              <a:rPr lang="zh-CN" altLang="zh-CN" sz="2600" kern="100" dirty="0">
                <a:latin typeface="Times New Roman"/>
                <a:ea typeface="华文细黑"/>
                <a:cs typeface="Times New Roman"/>
              </a:rPr>
              <a:t>神志不清的老妇人重复数着。两个小姑娘再次傻笑起来。这时，那位灰白头发的后备役老兵挺了挺身板，开口了。</a:t>
            </a:r>
            <a:r>
              <a:rPr lang="en-US" altLang="zh-CN" sz="2600" kern="100" dirty="0">
                <a:latin typeface="Times New Roman"/>
                <a:ea typeface="华文细黑"/>
                <a:cs typeface="Courier New"/>
              </a:rPr>
              <a:t> </a:t>
            </a:r>
            <a:endParaRPr lang="en-US" altLang="zh-CN" sz="2600" kern="100" dirty="0" smtClean="0">
              <a:latin typeface="Times New Roman"/>
              <a:ea typeface="华文细黑"/>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小姐，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当我告诉你们这位可怜夫人就是我的妻子时，你们大概不会再笑了。我们刚刚失去了三</a:t>
            </a:r>
            <a:r>
              <a:rPr lang="zh-CN" altLang="zh-CN" sz="2600" kern="100" dirty="0" smtClean="0">
                <a:latin typeface="Times New Roman"/>
                <a:ea typeface="华文细黑"/>
                <a:cs typeface="Times New Roman"/>
              </a:rPr>
              <a:t>个儿</a:t>
            </a:r>
            <a:endParaRPr lang="zh-CN" altLang="zh-CN" sz="1050" kern="100" dirty="0">
              <a:latin typeface="宋体"/>
              <a:cs typeface="Courier New"/>
            </a:endParaRPr>
          </a:p>
        </p:txBody>
      </p:sp>
    </p:spTree>
    <p:extLst>
      <p:ext uri="{BB962C8B-B14F-4D97-AF65-F5344CB8AC3E}">
        <p14:creationId xmlns:p14="http://schemas.microsoft.com/office/powerpoint/2010/main" val="3817634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9733" y="-106784"/>
            <a:ext cx="8647507"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子，他们是在战争中死去的。现在轮到我自己上前线了。在我走之前，我总得把他们的母亲送进疯人院啊。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车厢里一片寂静，静得可怕！</a:t>
            </a:r>
            <a:endParaRPr lang="zh-CN" altLang="zh-CN" sz="2600" kern="100" dirty="0">
              <a:latin typeface="宋体"/>
              <a:cs typeface="Courier New"/>
            </a:endParaRPr>
          </a:p>
          <a:p>
            <a:pPr algn="just">
              <a:lnSpc>
                <a:spcPts val="4500"/>
              </a:lnSpc>
              <a:spcAft>
                <a:spcPts val="0"/>
              </a:spcAft>
            </a:pPr>
            <a:r>
              <a:rPr lang="zh-CN" altLang="zh-CN" sz="2600" kern="100" dirty="0">
                <a:solidFill>
                  <a:schemeClr val="accent6">
                    <a:lumMod val="75000"/>
                  </a:schemeClr>
                </a:solidFill>
                <a:latin typeface="Times New Roman"/>
                <a:ea typeface="华文细黑"/>
                <a:cs typeface="Times New Roman"/>
              </a:rPr>
              <a:t>评点</a:t>
            </a:r>
            <a:r>
              <a:rPr lang="zh-CN" altLang="zh-CN" sz="2600" kern="100" dirty="0">
                <a:latin typeface="Times New Roman"/>
                <a:ea typeface="华文细黑"/>
                <a:cs typeface="Times New Roman"/>
              </a:rPr>
              <a:t>　本文虽小，虽然只是写一个神志不清的老妇人的事，虽然这个老妇人只是不停地在数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一，二，三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，却深刻地反映了二战给德国人民自身带来的深重灾难。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是现象，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是本质。唯其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。在写作中，我们学习这种构思技巧，要从大处着眼，小处着手，通过小题材反映大主题</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152854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2537" y="432410"/>
            <a:ext cx="8733982" cy="393954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五、出乎意料式</a:t>
            </a:r>
            <a:endParaRPr lang="zh-CN" altLang="zh-CN" sz="260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出乎意料式记叙文的创作与我国传统相声中使用的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抖包袱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技巧极其相似，全文大部分的文字都是在为结局的出乎意料做铺垫，有时甚至是在故意诱导读者朝着某种合乎情理的方向思考，而结局让人大吃一惊，形成巨大的落差，美自然就在其中</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12011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496" y="-82386"/>
            <a:ext cx="8909535" cy="5286062"/>
          </a:xfrm>
          <a:prstGeom prst="rect">
            <a:avLst/>
          </a:prstGeom>
        </p:spPr>
        <p:txBody>
          <a:bodyPr>
            <a:spAutoFit/>
          </a:bodyPr>
          <a:lstStyle/>
          <a:p>
            <a:pPr algn="just">
              <a:lnSpc>
                <a:spcPts val="4500"/>
              </a:lnSpc>
              <a:spcAft>
                <a:spcPts val="0"/>
              </a:spcAft>
            </a:pPr>
            <a:r>
              <a:rPr lang="zh-CN" altLang="zh-CN" sz="2600" kern="100" spc="-100" dirty="0">
                <a:latin typeface="Times New Roman"/>
                <a:ea typeface="华文细黑"/>
                <a:cs typeface="Times New Roman"/>
              </a:rPr>
              <a:t>美国作家欧</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亨利的小小说将这种出乎意料式的结局发展到极致，以至于人们就把出乎意料式的结尾称之为</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欧</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亨利式</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结尾。</a:t>
            </a:r>
            <a:endParaRPr lang="zh-CN" altLang="zh-CN" sz="1050" kern="100" spc="-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他的代表作品《麦琪的礼物》写一对恩爱夫妻过着拮据的生活，圣诞节即将来临，他们都在策划着为最爱的人购买礼物。他们各自拿出自己的心爱之物，去为对方购买彼此最想要的东西。妻子德拉有一头王后都会嫉妒的美发，却没有高贵的梳子；丈夫有一块祖传的金表，却因为没有表链而成了怀表。妻子卖掉头发为丈夫买表链，可丈夫却卖掉了金表为妻子买来昂贵的梳子</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612432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23257"/>
            <a:ext cx="8697436" cy="4580741"/>
          </a:xfrm>
          <a:prstGeom prst="rect">
            <a:avLst/>
          </a:prstGeom>
        </p:spPr>
        <p:txBody>
          <a:bodyPr>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评点</a:t>
            </a:r>
            <a:r>
              <a:rPr lang="zh-CN" altLang="zh-CN" sz="2600" kern="100" dirty="0">
                <a:latin typeface="Times New Roman"/>
                <a:ea typeface="华文细黑"/>
                <a:cs typeface="Times New Roman"/>
              </a:rPr>
              <a:t>　读完后，我们既为这对夫妻各自为对方买来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之物而遗憾，但更多的是对他们之间真情的感动，心灵受到极大震撼。不得不佩服作者手段之高明。</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当然，记叙文的构思模式远不止上面所介绍的这些，希望大家各出智慧，完善构思，多见识，多模仿，从而提高记叙文的写作能力。另外，这些构思技巧都不是完全独立使用的，它们往往是几者相互渗透，交错成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58517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5" y="-49344"/>
            <a:ext cx="8763338" cy="5221942"/>
          </a:xfrm>
          <a:prstGeom prst="rect">
            <a:avLst/>
          </a:prstGeom>
          <a:noFill/>
        </p:spPr>
        <p:txBody>
          <a:bodyPr wrap="square" rtlCol="0">
            <a:spAutoFit/>
          </a:bodyPr>
          <a:lstStyle/>
          <a:p>
            <a:pPr algn="ctr">
              <a:lnSpc>
                <a:spcPts val="4000"/>
              </a:lnSpc>
              <a:spcAft>
                <a:spcPts val="0"/>
              </a:spcAft>
            </a:pPr>
            <a:r>
              <a:rPr lang="zh-CN" altLang="zh-CN" sz="2500" b="1" kern="100" dirty="0">
                <a:solidFill>
                  <a:srgbClr val="0070C0"/>
                </a:solidFill>
                <a:latin typeface="IPAPANNEW"/>
                <a:ea typeface="微软雅黑"/>
                <a:cs typeface="Times New Roman"/>
              </a:rPr>
              <a:t>实战</a:t>
            </a:r>
            <a:r>
              <a:rPr lang="zh-CN" altLang="zh-CN" sz="2500" b="1" kern="100" dirty="0" smtClean="0">
                <a:solidFill>
                  <a:srgbClr val="0070C0"/>
                </a:solidFill>
                <a:latin typeface="IPAPANNEW"/>
                <a:ea typeface="微软雅黑"/>
                <a:cs typeface="Times New Roman"/>
              </a:rPr>
              <a:t>演练</a:t>
            </a:r>
          </a:p>
          <a:p>
            <a:pPr algn="just">
              <a:lnSpc>
                <a:spcPts val="4000"/>
              </a:lnSpc>
              <a:spcAft>
                <a:spcPts val="0"/>
              </a:spcAft>
            </a:pPr>
            <a:r>
              <a:rPr lang="zh-CN" altLang="zh-CN" sz="2500" kern="100" dirty="0" smtClean="0">
                <a:solidFill>
                  <a:srgbClr val="0000FF"/>
                </a:solidFill>
                <a:latin typeface="Times New Roman"/>
                <a:ea typeface="华文细黑"/>
                <a:cs typeface="Times New Roman"/>
              </a:rPr>
              <a:t>一、针对训练</a:t>
            </a:r>
            <a:endParaRPr lang="en-US" altLang="zh-CN" sz="2500" kern="100" dirty="0" smtClean="0">
              <a:solidFill>
                <a:srgbClr val="0000FF"/>
              </a:solidFill>
              <a:latin typeface="Times New Roman"/>
              <a:ea typeface="华文细黑"/>
              <a:cs typeface="Times New Roman"/>
            </a:endParaRPr>
          </a:p>
          <a:p>
            <a:pPr algn="just">
              <a:lnSpc>
                <a:spcPts val="4000"/>
              </a:lnSpc>
              <a:spcAft>
                <a:spcPts val="0"/>
              </a:spcAft>
            </a:pPr>
            <a:r>
              <a:rPr lang="en-US" altLang="zh-CN" sz="2500" kern="100" dirty="0">
                <a:latin typeface="Times New Roman"/>
                <a:ea typeface="华文细黑"/>
                <a:cs typeface="Courier New"/>
              </a:rPr>
              <a:t>1</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阅读下面这篇</a:t>
            </a:r>
            <a:r>
              <a:rPr lang="en-US" altLang="zh-CN" sz="2500" kern="100" dirty="0">
                <a:latin typeface="Times New Roman"/>
                <a:ea typeface="华文细黑"/>
                <a:cs typeface="Courier New"/>
              </a:rPr>
              <a:t>2012</a:t>
            </a:r>
            <a:r>
              <a:rPr lang="zh-CN" altLang="zh-CN" sz="2500" kern="100" dirty="0">
                <a:latin typeface="Times New Roman"/>
                <a:ea typeface="华文细黑"/>
                <a:cs typeface="Times New Roman"/>
              </a:rPr>
              <a:t>年北京高考满分作文《有人吹月到三更》，分析其构思技巧。</a:t>
            </a:r>
            <a:endParaRPr lang="zh-CN" altLang="zh-CN" sz="2500" kern="100" dirty="0">
              <a:latin typeface="宋体"/>
              <a:cs typeface="Courier New"/>
            </a:endParaRPr>
          </a:p>
          <a:p>
            <a:pPr algn="ctr">
              <a:lnSpc>
                <a:spcPts val="4000"/>
              </a:lnSpc>
              <a:spcAft>
                <a:spcPts val="0"/>
              </a:spcAft>
            </a:pPr>
            <a:r>
              <a:rPr lang="zh-CN" altLang="zh-CN" sz="2500" kern="100" dirty="0">
                <a:latin typeface="Times New Roman"/>
                <a:ea typeface="华文细黑"/>
                <a:cs typeface="Times New Roman"/>
              </a:rPr>
              <a:t>有人吹月到三更</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夜</a:t>
            </a:r>
            <a:r>
              <a:rPr lang="zh-CN" altLang="zh-CN" sz="2500" kern="100" dirty="0">
                <a:latin typeface="Times New Roman"/>
                <a:ea typeface="华文细黑"/>
                <a:cs typeface="Times New Roman"/>
              </a:rPr>
              <a:t>有多深？我问。</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看不清</a:t>
            </a:r>
            <a:r>
              <a:rPr lang="zh-CN" altLang="zh-CN" sz="2500" kern="100" dirty="0">
                <a:latin typeface="Times New Roman"/>
                <a:ea typeface="华文细黑"/>
                <a:cs typeface="Times New Roman"/>
              </a:rPr>
              <a:t>那夏季深远的天空变成似乎触手可及的蓝色小径，听不到那缠绕在老墙上的青藤私语被洗干净的苍冷。我伸出手想抓住点什么，掌心却只有从窗口鱼贯而入的水色，终究寻不见一丝温暖的印迹</a:t>
            </a:r>
            <a:r>
              <a:rPr lang="en-US" altLang="zh-CN" sz="2500" kern="100" dirty="0" smtClean="0">
                <a:latin typeface="宋体"/>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832782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74962"/>
            <a:ext cx="8733982" cy="5221942"/>
          </a:xfrm>
          <a:prstGeom prst="rect">
            <a:avLst/>
          </a:prstGeom>
        </p:spPr>
        <p:txBody>
          <a:bodyPr>
            <a:spAutoFit/>
          </a:bodyPr>
          <a:lstStyle/>
          <a:p>
            <a:pPr algn="ctr">
              <a:lnSpc>
                <a:spcPts val="4000"/>
              </a:lnSpc>
              <a:spcAft>
                <a:spcPts val="0"/>
              </a:spcAft>
            </a:pPr>
            <a:r>
              <a:rPr lang="zh-CN" altLang="zh-CN" sz="2500" kern="100" dirty="0">
                <a:latin typeface="Times New Roman"/>
                <a:ea typeface="华文细黑"/>
                <a:cs typeface="Times New Roman"/>
              </a:rPr>
              <a:t>远山　长路　深林　空</a:t>
            </a:r>
            <a:r>
              <a:rPr lang="zh-CN" altLang="zh-CN" sz="2500" kern="100" dirty="0" smtClean="0">
                <a:latin typeface="Times New Roman"/>
                <a:ea typeface="华文细黑"/>
                <a:cs typeface="Times New Roman"/>
              </a:rPr>
              <a:t>谷</a:t>
            </a:r>
            <a:endParaRPr lang="zh-CN" altLang="zh-CN" sz="2500" kern="100" dirty="0" smtClean="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我可以想象那是怎样的一种生活。</a:t>
            </a:r>
            <a:endParaRPr lang="zh-CN" altLang="zh-CN" sz="2500" kern="100" dirty="0" smtClean="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一</a:t>
            </a:r>
            <a:r>
              <a:rPr lang="zh-CN" altLang="zh-CN" sz="2500" kern="100" dirty="0">
                <a:latin typeface="Times New Roman"/>
                <a:ea typeface="华文细黑"/>
                <a:cs typeface="Times New Roman"/>
              </a:rPr>
              <a:t>抬头，只有绝壁劈开的一片蓝天；一回首，只有自然赐予的几丛古木。日复一日，年复一年，行走在铁路两旁。听得见火车的汽笛，却看不见彼端的玫瑰。</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朝</a:t>
            </a:r>
            <a:r>
              <a:rPr lang="zh-CN" altLang="zh-CN" sz="2500" kern="100" dirty="0">
                <a:latin typeface="Times New Roman"/>
                <a:ea typeface="华文细黑"/>
                <a:cs typeface="Times New Roman"/>
              </a:rPr>
              <a:t>随初阳，夜伴星光，身披雨雪风霜。在寂寞的岗位上，他把过去与明天的快乐和辛酸一起酿进岁月的酒里，和着清风，一口一口喝下</a:t>
            </a:r>
            <a:r>
              <a:rPr lang="en-US" altLang="zh-CN" sz="2500" kern="100" dirty="0">
                <a:latin typeface="宋体"/>
                <a:ea typeface="华文细黑"/>
                <a:cs typeface="Times New Roman"/>
              </a:rPr>
              <a:t>……</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致敬</a:t>
            </a:r>
            <a:r>
              <a:rPr lang="zh-CN" altLang="zh-CN" sz="2500" kern="100" dirty="0">
                <a:latin typeface="Times New Roman"/>
                <a:ea typeface="华文细黑"/>
                <a:cs typeface="Times New Roman"/>
              </a:rPr>
              <a:t>，鸣笛。简简单单的动作，他找到了一种蔑视这夜的力量，找到了一种安静而伟大的挣扎</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866730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228" y="1146880"/>
            <a:ext cx="8261068" cy="1928926"/>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要求：</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自选角度，确定立意，自拟标题，文体不限；</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不要脱离材料内容及含意的范围；</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不得套作，不得抄袭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55706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44" y="-92546"/>
            <a:ext cx="8950470" cy="5221942"/>
          </a:xfrm>
          <a:prstGeom prst="rect">
            <a:avLst/>
          </a:prstGeom>
          <a:noFill/>
        </p:spPr>
        <p:txBody>
          <a:bodyPr wrap="square" rtlCol="0">
            <a:spAutoFit/>
          </a:bodyPr>
          <a:lstStyle/>
          <a:p>
            <a:pPr algn="ctr">
              <a:lnSpc>
                <a:spcPts val="4000"/>
              </a:lnSpc>
              <a:spcAft>
                <a:spcPts val="0"/>
              </a:spcAft>
            </a:pPr>
            <a:r>
              <a:rPr lang="zh-CN" altLang="zh-CN" sz="2500" kern="100" dirty="0">
                <a:latin typeface="Times New Roman"/>
                <a:ea typeface="华文细黑"/>
                <a:cs typeface="Times New Roman"/>
              </a:rPr>
              <a:t>天涯　漫途　羁旅　二胡</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他</a:t>
            </a:r>
            <a:r>
              <a:rPr lang="zh-CN" altLang="zh-CN" sz="2500" kern="100" dirty="0">
                <a:latin typeface="Times New Roman"/>
                <a:ea typeface="华文细黑"/>
                <a:cs typeface="Times New Roman"/>
              </a:rPr>
              <a:t>的脸上没有任何的表情，似波澜不惊。</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a:t>
            </a:r>
            <a:r>
              <a:rPr lang="zh-CN" altLang="zh-CN" sz="2500" kern="100" dirty="0">
                <a:latin typeface="Times New Roman"/>
                <a:ea typeface="华文细黑"/>
                <a:cs typeface="Times New Roman"/>
              </a:rPr>
              <a:t>站在人流之外，静静地看着他，穿越千年的阳光与浮尘，去寻找一种只会在梦中出现的共鸣。</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他</a:t>
            </a:r>
            <a:r>
              <a:rPr lang="zh-CN" altLang="zh-CN" sz="2500" kern="100" dirty="0">
                <a:latin typeface="Times New Roman"/>
                <a:ea typeface="华文细黑"/>
                <a:cs typeface="Times New Roman"/>
              </a:rPr>
              <a:t>大概有五十多岁吧，头发略显斑白，腰微微躬着，身体前倾，伸长脖子，像什么呢？像一只鸵鸟。</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他</a:t>
            </a:r>
            <a:r>
              <a:rPr lang="zh-CN" altLang="zh-CN" sz="2500" kern="100" dirty="0">
                <a:latin typeface="Times New Roman"/>
                <a:ea typeface="华文细黑"/>
                <a:cs typeface="Times New Roman"/>
              </a:rPr>
              <a:t>就坐在那儿，默默地拉着二胡，不言不语，不悲不喜，偶尔有人放下几枚硬币，颔首便算是回礼。他沉醉在自己的世界里，双目紧闭，身体有节奏地摇晃。夕阳斜斜地照了过来，恍然间有一种不真实的感觉</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56499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46" y="800582"/>
            <a:ext cx="8866650"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侧耳</a:t>
            </a:r>
            <a:r>
              <a:rPr lang="zh-CN" altLang="zh-CN" sz="2600" kern="100" dirty="0">
                <a:latin typeface="Times New Roman"/>
                <a:ea typeface="华文细黑"/>
                <a:cs typeface="Times New Roman"/>
              </a:rPr>
              <a:t>听去，那如天如地如梦如幻如泣如诉如花如风如雨如电如行板如秦腔的歌，他不朽的赞歌！</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站将起来，收好东西，向街角走去。背影在地上被拉得很长，他慢慢地走着，仍然是伸长脖子的倔强姿态。是的，他是一只鸵鸟，一只永远不会把头埋进沙里的鸵鸟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22992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967" y="-112866"/>
            <a:ext cx="8724521" cy="5286062"/>
          </a:xfrm>
          <a:prstGeom prst="rect">
            <a:avLst/>
          </a:prstGeom>
          <a:noFill/>
        </p:spPr>
        <p:txBody>
          <a:bodyPr wrap="square" rtlCol="0">
            <a:spAutoFit/>
          </a:bodyPr>
          <a:lstStyle/>
          <a:p>
            <a:pPr algn="ctr">
              <a:lnSpc>
                <a:spcPts val="4500"/>
              </a:lnSpc>
              <a:spcAft>
                <a:spcPts val="0"/>
              </a:spcAft>
            </a:pPr>
            <a:r>
              <a:rPr lang="zh-CN" altLang="zh-CN" sz="2600" kern="100" dirty="0">
                <a:latin typeface="Times New Roman"/>
                <a:ea typeface="华文细黑"/>
                <a:cs typeface="Times New Roman"/>
              </a:rPr>
              <a:t>孤舟　瘦竹　醉眼　沉浮</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他</a:t>
            </a:r>
            <a:r>
              <a:rPr lang="zh-CN" altLang="zh-CN" sz="2600" kern="100" dirty="0">
                <a:latin typeface="Times New Roman"/>
                <a:ea typeface="华文细黑"/>
                <a:cs typeface="Times New Roman"/>
              </a:rPr>
              <a:t>坐在船头，看向远去的水鸟和散开的粼粼细浪。手中是一根清瘦如笔的鱼竿。那河畔的三千翠竹，濯过更显风骨。他站将起来，拍了拍短褐穿结的布衣，转身入舱。</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风</a:t>
            </a:r>
            <a:r>
              <a:rPr lang="zh-CN" altLang="zh-CN" sz="2600" kern="100" dirty="0">
                <a:latin typeface="Times New Roman"/>
                <a:ea typeface="华文细黑"/>
                <a:cs typeface="Times New Roman"/>
              </a:rPr>
              <a:t>帘动，残月香，水茫茫。野云俱暗，一袖灯影半湖光。闲听舟中碎雨，夜来枕上清霜，醉眼对寒江</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纵</a:t>
            </a:r>
            <a:r>
              <a:rPr lang="zh-CN" altLang="zh-CN" sz="2600" kern="100" dirty="0">
                <a:latin typeface="Times New Roman"/>
                <a:ea typeface="华文细黑"/>
                <a:cs typeface="Times New Roman"/>
              </a:rPr>
              <a:t>天地苍苍，他也举杯对月，弹指相和；任人世飘零，他亦把酒临风，独酌高卧。不去想今天一条鱼没钓到，不去想明天是否还能饮酒如斯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25179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432410"/>
            <a:ext cx="8590665"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那个</a:t>
            </a:r>
            <a:r>
              <a:rPr lang="zh-CN" altLang="zh-CN" sz="2600" kern="100" dirty="0">
                <a:latin typeface="Times New Roman"/>
                <a:ea typeface="华文细黑"/>
                <a:cs typeface="Times New Roman"/>
              </a:rPr>
              <a:t>乘小舟的渔翁悠闲得仿佛在青天白云之外。</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伍尔芙</a:t>
            </a:r>
            <a:r>
              <a:rPr lang="zh-CN" altLang="zh-CN" sz="2600" kern="100" dirty="0">
                <a:latin typeface="Times New Roman"/>
                <a:ea typeface="华文细黑"/>
                <a:cs typeface="Times New Roman"/>
              </a:rPr>
              <a:t>微笑着说：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岁月波光粼粼，赐予爱与生命，唯有生活不能被他人代替，只会有寂寞相随。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但这夜的黑却终究挡不住月的光辉，寂寞的生活一样可以开出明艳的花朵。</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的，有这样一群人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即使</a:t>
            </a:r>
            <a:r>
              <a:rPr lang="zh-CN" altLang="zh-CN" sz="2600" kern="100" dirty="0">
                <a:solidFill>
                  <a:prstClr val="black"/>
                </a:solidFill>
                <a:latin typeface="Times New Roman"/>
                <a:ea typeface="华文细黑"/>
                <a:cs typeface="Times New Roman"/>
              </a:rPr>
              <a:t>坎坷满布，遍地荆棘，他们仍旧可以踏出一路</a:t>
            </a:r>
            <a:r>
              <a:rPr lang="zh-CN" altLang="zh-CN" sz="2600" kern="100" dirty="0" smtClean="0">
                <a:solidFill>
                  <a:prstClr val="black"/>
                </a:solidFill>
                <a:latin typeface="Times New Roman"/>
                <a:ea typeface="华文细黑"/>
                <a:cs typeface="Times New Roman"/>
              </a:rPr>
              <a:t>繁</a:t>
            </a:r>
            <a:endParaRPr lang="zh-CN" altLang="zh-CN" sz="1050" kern="100" dirty="0">
              <a:latin typeface="宋体"/>
              <a:cs typeface="Courier New"/>
            </a:endParaRPr>
          </a:p>
        </p:txBody>
      </p:sp>
    </p:spTree>
    <p:extLst>
      <p:ext uri="{BB962C8B-B14F-4D97-AF65-F5344CB8AC3E}">
        <p14:creationId xmlns:p14="http://schemas.microsoft.com/office/powerpoint/2010/main" val="2059860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30698"/>
            <a:ext cx="8590665" cy="5221942"/>
          </a:xfrm>
          <a:prstGeom prst="rect">
            <a:avLst/>
          </a:prstGeom>
          <a:noFill/>
        </p:spPr>
        <p:txBody>
          <a:bodyPr wrap="square" rtlCol="0">
            <a:spAutoFit/>
          </a:bodyPr>
          <a:lstStyle/>
          <a:p>
            <a:pPr lvl="0" algn="just">
              <a:lnSpc>
                <a:spcPts val="5000"/>
              </a:lnSpc>
            </a:pPr>
            <a:r>
              <a:rPr lang="zh-CN" altLang="zh-CN" sz="2600" kern="100" dirty="0" smtClean="0">
                <a:solidFill>
                  <a:prstClr val="black"/>
                </a:solidFill>
                <a:latin typeface="Times New Roman"/>
                <a:ea typeface="华文细黑"/>
                <a:cs typeface="Times New Roman"/>
              </a:rPr>
              <a:t>花</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灼灼其华。即使长夜漫漫，星海茫茫，他们依然可以拥月入怀，乘风而去。那时石涧流息不歇，一缕涓涓会聚成潭，倒映红尘百态，身后生前尽付一笑间。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spc="-100" dirty="0" smtClean="0">
                <a:latin typeface="Times New Roman"/>
                <a:ea typeface="华文细黑"/>
                <a:cs typeface="Times New Roman"/>
              </a:rPr>
              <a:t>我</a:t>
            </a:r>
            <a:r>
              <a:rPr lang="zh-CN" altLang="zh-CN" sz="2600" kern="100" spc="-100" dirty="0">
                <a:latin typeface="Times New Roman"/>
                <a:ea typeface="华文细黑"/>
                <a:cs typeface="Times New Roman"/>
              </a:rPr>
              <a:t>望向窗外深沉如海的夜色，耳边却依稀飘来清远的笛声。</a:t>
            </a:r>
            <a:endParaRPr lang="zh-CN" altLang="zh-CN" sz="1050" kern="100" spc="-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夜</a:t>
            </a:r>
            <a:r>
              <a:rPr lang="zh-CN" altLang="zh-CN" sz="2600" kern="100" dirty="0">
                <a:latin typeface="Times New Roman"/>
                <a:ea typeface="华文细黑"/>
                <a:cs typeface="Times New Roman"/>
              </a:rPr>
              <a:t>太深，所以看见星辰。</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夜</a:t>
            </a:r>
            <a:r>
              <a:rPr lang="zh-CN" altLang="zh-CN" sz="2600" kern="100" dirty="0">
                <a:latin typeface="Times New Roman"/>
                <a:ea typeface="华文细黑"/>
                <a:cs typeface="Times New Roman"/>
              </a:rPr>
              <a:t>太深，有人吹月三更。</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由时光亲手雕刻在我少年梦境的月色，暖而轻柔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5737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519420"/>
            <a:ext cx="8590665" cy="3852530"/>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这是一篇构思奇特的记叙文，采用电影中蒙太奇的手法，或者说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冰糖葫芦式</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构思技巧，剪辑三幅画面组合在一起：寂寞巡山的人、街头拉琴的艺人、孤舟独钓的渔翁。他们的生活似乎风马牛不相及，但是，作者深入发掘了他们灵魂深处共同的特质，那就是：</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寂寞的生活一样可以开出明艳的花朵。</a:t>
            </a:r>
            <a:r>
              <a:rPr lang="en-US" altLang="zh-CN" sz="2600" kern="100" dirty="0" smtClean="0">
                <a:solidFill>
                  <a:schemeClr val="accent6">
                    <a:lumMod val="75000"/>
                  </a:schemeClr>
                </a:solidFill>
                <a:latin typeface="宋体"/>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431043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785579"/>
            <a:ext cx="8590665" cy="3298339"/>
          </a:xfrm>
          <a:prstGeom prst="rect">
            <a:avLst/>
          </a:prstGeom>
          <a:noFill/>
        </p:spPr>
        <p:txBody>
          <a:bodyPr wrap="square" rtlCol="0">
            <a:spAutoFit/>
          </a:bodyPr>
          <a:lstStyle/>
          <a:p>
            <a:pPr algn="just">
              <a:lnSpc>
                <a:spcPts val="5000"/>
              </a:lnSpc>
              <a:spcAft>
                <a:spcPts val="0"/>
              </a:spcAft>
            </a:pPr>
            <a:r>
              <a:rPr lang="zh-CN" altLang="zh-CN" sz="2600" kern="100" dirty="0">
                <a:solidFill>
                  <a:schemeClr val="accent6">
                    <a:lumMod val="75000"/>
                  </a:schemeClr>
                </a:solidFill>
                <a:latin typeface="Times New Roman"/>
                <a:ea typeface="华文细黑"/>
                <a:cs typeface="Times New Roman"/>
              </a:rPr>
              <a:t>作者用诗一般的语言创造了极富意境的三幅画面：深林空谷因有巡山人的敬礼和火车鸣响的汽笛而生意盎然，艺人如天如地如泣如诉的二胡与夕阳残照构成了街头哀而不伤的风景，寒江独钓的老翁将仙风道骨融入了天地苍茫。美哉斯境，美哉</a:t>
            </a:r>
            <a:r>
              <a:rPr lang="zh-CN" altLang="zh-CN" sz="2600" kern="100">
                <a:solidFill>
                  <a:schemeClr val="accent6">
                    <a:lumMod val="75000"/>
                  </a:schemeClr>
                </a:solidFill>
                <a:latin typeface="Times New Roman"/>
                <a:ea typeface="华文细黑"/>
                <a:cs typeface="Times New Roman"/>
              </a:rPr>
              <a:t>斯文</a:t>
            </a:r>
            <a:r>
              <a:rPr lang="zh-CN" altLang="zh-CN" sz="2600" kern="10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72537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947" y="-57904"/>
            <a:ext cx="8590665"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二、整篇训练</a:t>
            </a:r>
            <a:endParaRPr lang="zh-CN" altLang="zh-CN" sz="260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阅读下面的材料，根据要求写一篇不少于</a:t>
            </a:r>
            <a:r>
              <a:rPr lang="en-US" altLang="zh-CN" sz="2600" kern="100" dirty="0">
                <a:latin typeface="Times New Roman"/>
                <a:ea typeface="华文细黑"/>
                <a:cs typeface="Courier New"/>
              </a:rPr>
              <a:t>800</a:t>
            </a:r>
            <a:r>
              <a:rPr lang="zh-CN" altLang="zh-CN" sz="2600" kern="100" dirty="0">
                <a:latin typeface="Times New Roman"/>
                <a:ea typeface="华文细黑"/>
                <a:cs typeface="Times New Roman"/>
              </a:rPr>
              <a:t>字的记叙文。</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宽阔的江面上，渔船撑起白帆顺流而下。白帆鼓满了风，推送着渔船前进。它欣赏一番自己在水中的倒影后，嘲笑起躺在船舷旁的木桨，夸耀着自己的本事。</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spc="-100" dirty="0" smtClean="0">
                <a:latin typeface="Times New Roman"/>
                <a:ea typeface="华文细黑"/>
                <a:cs typeface="Times New Roman"/>
              </a:rPr>
              <a:t>傍晚</a:t>
            </a:r>
            <a:r>
              <a:rPr lang="zh-CN" altLang="zh-CN" sz="2600" kern="100" spc="-100" dirty="0">
                <a:latin typeface="Times New Roman"/>
                <a:ea typeface="华文细黑"/>
                <a:cs typeface="Times New Roman"/>
              </a:rPr>
              <a:t>，渔夫放下白帆，拿起木桨，划动起来，渔船返航了</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木</a:t>
            </a:r>
            <a:r>
              <a:rPr lang="zh-CN" altLang="zh-CN" sz="2600" kern="100" dirty="0">
                <a:latin typeface="Times New Roman"/>
                <a:ea typeface="华文细黑"/>
                <a:cs typeface="Times New Roman"/>
              </a:rPr>
              <a:t>桨带着哗哗的水声，对白帆说，你只能在顺风的</a:t>
            </a:r>
            <a:r>
              <a:rPr lang="zh-CN" altLang="zh-CN" sz="2600" kern="100" dirty="0" smtClean="0">
                <a:latin typeface="Times New Roman"/>
                <a:ea typeface="华文细黑"/>
                <a:cs typeface="Times New Roman"/>
              </a:rPr>
              <a:t>时</a:t>
            </a:r>
            <a:endParaRPr lang="zh-CN" altLang="zh-CN" sz="2600" kern="100" dirty="0">
              <a:latin typeface="宋体"/>
              <a:cs typeface="Courier New"/>
            </a:endParaRPr>
          </a:p>
        </p:txBody>
      </p:sp>
    </p:spTree>
    <p:extLst>
      <p:ext uri="{BB962C8B-B14F-4D97-AF65-F5344CB8AC3E}">
        <p14:creationId xmlns:p14="http://schemas.microsoft.com/office/powerpoint/2010/main" val="6485060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581" y="699542"/>
            <a:ext cx="8421395" cy="3939540"/>
          </a:xfrm>
          <a:prstGeom prst="rect">
            <a:avLst/>
          </a:prstGeom>
          <a:noFill/>
        </p:spPr>
        <p:txBody>
          <a:bodyPr wrap="square" rtlCol="0">
            <a:spAutoFit/>
          </a:bodyPr>
          <a:lstStyle/>
          <a:p>
            <a:pPr lvl="0" algn="just">
              <a:lnSpc>
                <a:spcPts val="5000"/>
              </a:lnSpc>
            </a:pPr>
            <a:r>
              <a:rPr lang="zh-CN" altLang="zh-CN" sz="2600" kern="100" dirty="0" smtClean="0">
                <a:solidFill>
                  <a:prstClr val="black"/>
                </a:solidFill>
                <a:latin typeface="Times New Roman"/>
                <a:ea typeface="华文细黑"/>
                <a:cs typeface="Times New Roman"/>
              </a:rPr>
              <a:t>候神气十足</a:t>
            </a:r>
            <a:r>
              <a:rPr lang="zh-CN" altLang="zh-CN" sz="2600" kern="100" dirty="0">
                <a:solidFill>
                  <a:prstClr val="black"/>
                </a:solidFill>
                <a:latin typeface="Times New Roman"/>
                <a:ea typeface="华文细黑"/>
                <a:cs typeface="Times New Roman"/>
              </a:rPr>
              <a:t>！而我，虽然本事不大，却能够逆风而上！</a:t>
            </a:r>
            <a:endParaRPr lang="zh-CN" altLang="zh-CN" sz="2600" kern="100" dirty="0">
              <a:solidFill>
                <a:prstClr val="black"/>
              </a:solidFill>
              <a:latin typeface="宋体"/>
              <a:cs typeface="Courier New"/>
            </a:endParaRPr>
          </a:p>
          <a:p>
            <a:pPr algn="just">
              <a:lnSpc>
                <a:spcPts val="5000"/>
              </a:lnSpc>
              <a:spcAft>
                <a:spcPts val="0"/>
              </a:spcAft>
            </a:pPr>
            <a:r>
              <a:rPr lang="zh-CN" altLang="zh-CN" sz="2600" kern="100" dirty="0" smtClean="0">
                <a:latin typeface="Times New Roman"/>
                <a:ea typeface="华文细黑"/>
                <a:cs typeface="Times New Roman"/>
              </a:rPr>
              <a:t>要求</a:t>
            </a:r>
            <a:r>
              <a:rPr lang="zh-CN" altLang="zh-CN" sz="2600" kern="100" dirty="0">
                <a:latin typeface="Times New Roman"/>
                <a:ea typeface="华文细黑"/>
                <a:cs typeface="Times New Roman"/>
              </a:rPr>
              <a:t>：选好角度，确定立意，自拟标题，不要脱离材料内容及含意范围作文，不得套作，不得抄袭。</a:t>
            </a:r>
            <a:endParaRPr lang="zh-CN" altLang="zh-CN" sz="1050" kern="100" dirty="0">
              <a:latin typeface="宋体"/>
              <a:cs typeface="Courier New"/>
            </a:endParaRPr>
          </a:p>
          <a:p>
            <a:pPr algn="just">
              <a:lnSpc>
                <a:spcPts val="5000"/>
              </a:lnSpc>
              <a:spcAft>
                <a:spcPts val="0"/>
              </a:spcAft>
            </a:pPr>
            <a:r>
              <a:rPr lang="zh-CN" altLang="en-US" sz="2600" kern="100" dirty="0" smtClean="0">
                <a:solidFill>
                  <a:srgbClr val="0000FF"/>
                </a:solidFill>
                <a:latin typeface="Times New Roman"/>
                <a:ea typeface="华文细黑"/>
                <a:cs typeface="Times New Roman"/>
              </a:rPr>
              <a:t>写作指导    </a:t>
            </a:r>
            <a:r>
              <a:rPr lang="zh-CN" altLang="zh-CN" sz="2600" kern="100" dirty="0" smtClean="0">
                <a:latin typeface="Times New Roman"/>
                <a:ea typeface="华文细黑"/>
                <a:cs typeface="Times New Roman"/>
              </a:rPr>
              <a:t>参考立意</a:t>
            </a:r>
            <a:r>
              <a:rPr lang="zh-CN" altLang="en-US" sz="2600" kern="100" dirty="0">
                <a:latin typeface="Times New Roman"/>
                <a:ea typeface="华文细黑"/>
                <a:cs typeface="Times New Roman"/>
              </a:rPr>
              <a:t>：</a:t>
            </a:r>
            <a:r>
              <a:rPr lang="zh-CN" altLang="zh-CN" sz="2600" kern="100" dirty="0" smtClean="0">
                <a:latin typeface="Times New Roman"/>
                <a:ea typeface="华文细黑"/>
                <a:cs typeface="Times New Roman"/>
              </a:rPr>
              <a:t>各有所长</a:t>
            </a:r>
            <a:r>
              <a:rPr lang="zh-CN" altLang="zh-CN" sz="2600" kern="100" dirty="0">
                <a:latin typeface="Times New Roman"/>
                <a:ea typeface="华文细黑"/>
                <a:cs typeface="Times New Roman"/>
              </a:rPr>
              <a:t>，分工有所不同，不能只看到自己的长处，学会尊重别人，随着环境变化而调整，善于借助外力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60234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14995" y="1571258"/>
            <a:ext cx="2236510" cy="768415"/>
          </a:xfrm>
          <a:prstGeom prst="rect">
            <a:avLst/>
          </a:prstGeom>
        </p:spPr>
        <p:txBody>
          <a:bodyPr wrap="none">
            <a:spAutoFit/>
          </a:bodyPr>
          <a:lstStyle/>
          <a:p>
            <a:pPr>
              <a:lnSpc>
                <a:spcPct val="120000"/>
              </a:lnSpc>
              <a:defRPr/>
            </a:pPr>
            <a:r>
              <a:rPr lang="zh-CN" altLang="en-US" sz="4000" b="1" dirty="0" smtClean="0">
                <a:solidFill>
                  <a:srgbClr val="0000FF"/>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00FF"/>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574835" y="2308576"/>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accent6">
                    <a:lumMod val="75000"/>
                  </a:schemeClr>
                </a:solidFill>
                <a:latin typeface="微软雅黑" pitchFamily="34" charset="-122"/>
                <a:ea typeface="微软雅黑" pitchFamily="34" charset="-122"/>
              </a:rPr>
              <a:t>更多精彩内容请登录</a:t>
            </a:r>
            <a:r>
              <a:rPr lang="en-US" altLang="zh-CN" sz="2600" b="1" dirty="0" smtClean="0">
                <a:solidFill>
                  <a:schemeClr val="accent6">
                    <a:lumMod val="75000"/>
                  </a:schemeClr>
                </a:solidFill>
                <a:latin typeface="微软雅黑" pitchFamily="34" charset="-122"/>
                <a:ea typeface="微软雅黑" pitchFamily="34" charset="-122"/>
                <a:cs typeface="+mn-cs"/>
              </a:rPr>
              <a:t>www.91taoke.com</a:t>
            </a:r>
            <a:endParaRPr lang="zh-CN" altLang="en-US" sz="2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2546"/>
            <a:ext cx="8647507"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满分样卷</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不会模糊的三原色</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底色：平淡的灰白色</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把切成一片片的榨菜倒进锅中，随着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嚓嚓嚓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的炒菜声，菜香味就弥漫在狭小的房子里。灰白色的烟雾折射出我真实的年龄：六岁</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作者用三个小标题来紧紧扣住</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色彩</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行文，令全文颇有吸引力</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6147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915566"/>
            <a:ext cx="8647507" cy="3298339"/>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我们一家三口来自农村。在城里租了两间小屋住下后，妈妈进了制衣厂，爸爸成了</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棒棒军</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中的一个，专门在码头帮人家挑东西。妈妈的工作服是灰白的，爸爸成天穿的衣服也是灰白的，我所借读的小学校服也是灰白色的。</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底色，来自农村，属于典型的农民工家庭</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20373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84926"/>
            <a:ext cx="86475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爸</a:t>
            </a:r>
            <a:r>
              <a:rPr lang="zh-CN" altLang="zh-CN" sz="2600" kern="100" dirty="0">
                <a:latin typeface="Times New Roman"/>
                <a:ea typeface="华文细黑"/>
                <a:cs typeface="Times New Roman"/>
              </a:rPr>
              <a:t>妈回家后，趁着吃晚饭的机会，我把灰白色的考试卷伸到了爸爸眼底下，让他签名。爸爸灰白色的脸上洋溢出笑意：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也不错，读了两个月书，考个</a:t>
            </a:r>
            <a:r>
              <a:rPr lang="en-US" altLang="zh-CN" sz="2600" kern="100" dirty="0">
                <a:latin typeface="Times New Roman"/>
                <a:ea typeface="华文细黑"/>
                <a:cs typeface="Courier New"/>
              </a:rPr>
              <a:t>71</a:t>
            </a:r>
            <a:r>
              <a:rPr lang="zh-CN" altLang="zh-CN" sz="2600" kern="100" dirty="0">
                <a:latin typeface="Times New Roman"/>
                <a:ea typeface="华文细黑"/>
                <a:cs typeface="Times New Roman"/>
              </a:rPr>
              <a:t>分，不错！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他的这句话没有激起妈妈的反应，倒是让我觉得我的脸也变成了灰白色，我恨自己无能。</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妈妈</a:t>
            </a:r>
            <a:r>
              <a:rPr lang="zh-CN" altLang="zh-CN" sz="2600" kern="100" dirty="0">
                <a:latin typeface="Times New Roman"/>
                <a:ea typeface="华文细黑"/>
                <a:cs typeface="Times New Roman"/>
              </a:rPr>
              <a:t>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儿子，只要你品质行就可以了！分数算不了什么。</a:t>
            </a:r>
            <a:r>
              <a:rPr lang="en-US" altLang="zh-CN" sz="2600" kern="100" dirty="0" smtClean="0">
                <a:latin typeface="宋体"/>
                <a:ea typeface="华文细黑"/>
                <a:cs typeface="Times New Roman"/>
              </a:rPr>
              <a:t>”</a:t>
            </a:r>
          </a:p>
          <a:p>
            <a:pPr algn="just">
              <a:lnSpc>
                <a:spcPts val="5000"/>
              </a:lnSpc>
              <a:spcAft>
                <a:spcPts val="0"/>
              </a:spcAft>
            </a:pPr>
            <a:r>
              <a:rPr lang="zh-CN" altLang="zh-CN" sz="2600" kern="100" dirty="0">
                <a:solidFill>
                  <a:srgbClr val="C00000"/>
                </a:solidFill>
                <a:latin typeface="Times New Roman"/>
                <a:ea typeface="华文细黑"/>
                <a:cs typeface="Times New Roman"/>
              </a:rPr>
              <a:t>注重品质，暗示品质才是真正的底色</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93064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2902"/>
            <a:ext cx="8647507" cy="5221942"/>
          </a:xfrm>
          <a:prstGeom prst="rect">
            <a:avLst/>
          </a:prstGeom>
        </p:spPr>
        <p:txBody>
          <a:bodyPr>
            <a:spAutoFit/>
          </a:bodyPr>
          <a:lstStyle/>
          <a:p>
            <a:pPr algn="ctr">
              <a:lnSpc>
                <a:spcPts val="5000"/>
              </a:lnSpc>
              <a:spcAft>
                <a:spcPts val="0"/>
              </a:spcAft>
            </a:pPr>
            <a:r>
              <a:rPr lang="zh-CN" altLang="zh-CN" sz="2600" kern="100" dirty="0">
                <a:latin typeface="Times New Roman"/>
                <a:ea typeface="华文细黑"/>
                <a:cs typeface="Times New Roman"/>
              </a:rPr>
              <a:t>衬色：耀眼的天蓝色</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六</a:t>
            </a:r>
            <a:r>
              <a:rPr lang="zh-CN" altLang="zh-CN" sz="2600" kern="100" dirty="0">
                <a:latin typeface="Times New Roman"/>
                <a:ea typeface="华文细黑"/>
                <a:cs typeface="Times New Roman"/>
              </a:rPr>
              <a:t>岁就能干家务活的我，伴随着长江号子声，转眼就迈进了十一岁的门槛，我平平淡淡地读到了八年级。这时老爸成了交通协管员，衣服变成了天蓝色。老妈也成为了车间主管，她的衣服由普通厂服变成了管理层所应有的天蓝色。恰巧，我的校服也是天蓝色</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C00000"/>
                </a:solidFill>
                <a:latin typeface="Times New Roman"/>
                <a:ea typeface="华文细黑"/>
                <a:cs typeface="Times New Roman"/>
              </a:rPr>
              <a:t>在写作过程中，作者贴切地用色彩的逐渐变鲜艳来抒写人物命运的好转和奋斗路途的艰辛</a:t>
            </a:r>
            <a:r>
              <a:rPr lang="zh-CN" altLang="zh-CN" sz="2600" kern="100" dirty="0" smtClean="0">
                <a:solidFill>
                  <a:srgbClr val="C00000"/>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0146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124" y="-100192"/>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吃</a:t>
            </a:r>
            <a:r>
              <a:rPr lang="zh-CN" altLang="zh-CN" sz="2600" kern="100" dirty="0">
                <a:latin typeface="Times New Roman"/>
                <a:ea typeface="华文细黑"/>
                <a:cs typeface="Times New Roman"/>
              </a:rPr>
              <a:t>完早餐，我背起书包去学校之前，向老爸伸出手：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区里组织初中生参加全市素描比赛，我入围了。请老爸奉献</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元交通费！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老爸从天蓝色的制服中掏出一张百元大钞，很爽快：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拿去，其他的算消费，不用找了！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这话可惹笑了老妈，她抻了抻自己的天蓝色衣服：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你这小孩子虽其他一般般，能画一幅好画，写一手好字，也不错！</a:t>
            </a:r>
            <a:r>
              <a:rPr lang="en-US" altLang="zh-CN" sz="2600" kern="100" dirty="0" smtClean="0">
                <a:latin typeface="宋体"/>
                <a:ea typeface="华文细黑"/>
                <a:cs typeface="Times New Roman"/>
              </a:rPr>
              <a:t>”</a:t>
            </a:r>
          </a:p>
          <a:p>
            <a:pPr algn="just">
              <a:lnSpc>
                <a:spcPts val="4500"/>
              </a:lnSpc>
              <a:spcAft>
                <a:spcPts val="0"/>
              </a:spcAft>
            </a:pPr>
            <a:r>
              <a:rPr lang="zh-CN" altLang="zh-CN" sz="2600" kern="100" dirty="0">
                <a:solidFill>
                  <a:srgbClr val="C00000"/>
                </a:solidFill>
                <a:latin typeface="Times New Roman"/>
                <a:ea typeface="华文细黑"/>
                <a:cs typeface="Times New Roman"/>
              </a:rPr>
              <a:t>爸妈一个由</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棒棒军</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成为</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交通协管员</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，一个由制衣厂工人变成车间主管；而</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我</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也不示弱，变成美术功底超群的初中生</a:t>
            </a:r>
            <a:r>
              <a:rPr lang="zh-CN" altLang="zh-CN" sz="2600" kern="100" dirty="0" smtClean="0">
                <a:solidFill>
                  <a:srgbClr val="C00000"/>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62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2376</TotalTime>
  <Words>3745</Words>
  <Application>Microsoft Office PowerPoint</Application>
  <PresentationFormat>全屏显示(16:9)</PresentationFormat>
  <Paragraphs>128</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178</cp:revision>
  <dcterms:created xsi:type="dcterms:W3CDTF">2014-12-15T01:46:29Z</dcterms:created>
  <dcterms:modified xsi:type="dcterms:W3CDTF">2015-04-15T06:18:24Z</dcterms:modified>
</cp:coreProperties>
</file>