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766" r:id="rId2"/>
    <p:sldId id="767" r:id="rId3"/>
    <p:sldId id="768" r:id="rId4"/>
    <p:sldId id="769" r:id="rId5"/>
    <p:sldId id="833" r:id="rId6"/>
    <p:sldId id="830" r:id="rId7"/>
    <p:sldId id="838" r:id="rId8"/>
    <p:sldId id="837" r:id="rId9"/>
    <p:sldId id="839" r:id="rId10"/>
    <p:sldId id="834" r:id="rId11"/>
    <p:sldId id="831" r:id="rId12"/>
    <p:sldId id="779" r:id="rId13"/>
    <p:sldId id="780" r:id="rId14"/>
    <p:sldId id="781" r:id="rId15"/>
    <p:sldId id="782" r:id="rId16"/>
    <p:sldId id="783" r:id="rId17"/>
    <p:sldId id="784" r:id="rId18"/>
    <p:sldId id="785" r:id="rId19"/>
    <p:sldId id="786" r:id="rId20"/>
    <p:sldId id="787" r:id="rId21"/>
    <p:sldId id="788" r:id="rId22"/>
    <p:sldId id="789" r:id="rId23"/>
    <p:sldId id="790" r:id="rId24"/>
    <p:sldId id="791" r:id="rId25"/>
    <p:sldId id="792" r:id="rId26"/>
    <p:sldId id="793" r:id="rId27"/>
    <p:sldId id="794" r:id="rId28"/>
    <p:sldId id="795" r:id="rId29"/>
    <p:sldId id="796" r:id="rId30"/>
    <p:sldId id="797" r:id="rId31"/>
    <p:sldId id="807" r:id="rId32"/>
    <p:sldId id="808" r:id="rId33"/>
    <p:sldId id="809" r:id="rId34"/>
    <p:sldId id="810" r:id="rId35"/>
    <p:sldId id="811" r:id="rId36"/>
    <p:sldId id="812" r:id="rId37"/>
    <p:sldId id="813" r:id="rId38"/>
    <p:sldId id="814" r:id="rId39"/>
    <p:sldId id="815" r:id="rId40"/>
    <p:sldId id="816" r:id="rId41"/>
    <p:sldId id="817" r:id="rId42"/>
    <p:sldId id="818" r:id="rId43"/>
    <p:sldId id="381" r:id="rId4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99"/>
    <a:srgbClr val="FFFFCC"/>
    <a:srgbClr val="B00000"/>
    <a:srgbClr val="6BA42C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5" autoAdjust="0"/>
    <p:restoredTop sz="61172" autoAdjust="0"/>
  </p:normalViewPr>
  <p:slideViewPr>
    <p:cSldViewPr>
      <p:cViewPr>
        <p:scale>
          <a:sx n="100" d="100"/>
          <a:sy n="100" d="100"/>
        </p:scale>
        <p:origin x="-2070" y="-9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样样样\14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" y="4244"/>
            <a:ext cx="9128911" cy="51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样样样\14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" y="4244"/>
            <a:ext cx="9128911" cy="51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58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样样样\14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35" y="-6544"/>
            <a:ext cx="9167270" cy="51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42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2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__2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__3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__4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__5.doc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39552" y="77155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考场作文增分技法与训练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2516873"/>
            <a:ext cx="5186035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30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训练三　学会设议论文</a:t>
            </a:r>
            <a:r>
              <a:rPr lang="zh-CN" altLang="zh-CN" sz="3000" b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分</a:t>
            </a:r>
            <a:r>
              <a:rPr lang="zh-CN" altLang="zh-CN" sz="3000" b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论点</a:t>
            </a:r>
            <a:endParaRPr lang="zh-CN" altLang="zh-CN" sz="3000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9515" y="5147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汉仪大黑简" pitchFamily="49" charset="-122"/>
                <a:ea typeface="汉仪大黑简" pitchFamily="49" charset="-122"/>
              </a:rPr>
              <a:t>作文部分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汉仪大黑简" pitchFamily="49" charset="-122"/>
              <a:ea typeface="汉仪大黑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7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1610" y="-73904"/>
            <a:ext cx="8821322" cy="52150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亮点点评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此文是一篇规范的议论文。紧扣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青春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永恒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展开，完全切题。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引人注目的是，作者提出了一个相当新颖、深刻的中心论点：青春不是生命的一个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阶段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，而是生命的一种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状态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。这种概括和提炼，符合青春的本质特征。的确，青春绝非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驿站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，纯然是怀着不识愁滋味的乡愁、载欣载奔、寻求心灵家园的那种诗意，那种愿景，那种神乎其神的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状态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！在匆忙答卷的考场上，能机敏地发现和捕捉如此精彩的论点，难能可贵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94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4973" y="275114"/>
            <a:ext cx="8647507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此文的又一长处，在于分解出不同视角的分论点：要保持青春的状态，必须拥有乐观开朗的心；要学会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忘记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；要多一份沉稳。这里的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学会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忘记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’”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，相当中肯，颇富东方智慧，估计很少有考生能提出来。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如今的高中生写议论文，多不会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剖析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，巷子里扛木头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直通到底：除了中心论点，还是中心论点！此文可供借鉴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江苏高考作文阅卷专家组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606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364" y="-74962"/>
            <a:ext cx="8856984" cy="5166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  <a:spcAft>
                <a:spcPts val="0"/>
              </a:spcAft>
            </a:pPr>
            <a:r>
              <a:rPr lang="zh-CN" altLang="zh-CN" sz="2500" b="1" kern="100" dirty="0">
                <a:solidFill>
                  <a:srgbClr val="0070C0"/>
                </a:solidFill>
                <a:latin typeface="IPAPANNEW"/>
                <a:ea typeface="微软雅黑"/>
                <a:cs typeface="Times New Roman"/>
              </a:rPr>
              <a:t>技法指要</a:t>
            </a: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zh-CN" altLang="zh-CN" sz="25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一、设置分论点的方法</a:t>
            </a:r>
            <a:endParaRPr lang="zh-CN" altLang="zh-CN" sz="250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en-US" altLang="zh-CN" sz="25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5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5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5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并列式设置</a:t>
            </a:r>
            <a:endParaRPr lang="zh-CN" altLang="zh-CN" sz="2500" kern="100" dirty="0">
              <a:solidFill>
                <a:srgbClr val="C00000"/>
              </a:solidFill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概念分类法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是什么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一般而言，一个论点往往有一个最核心的概念，而且这个核心概念在不同背景下的含义往往是不同的。因此，在写作过程中如能从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是什么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的角度切入，进而对这个核心概念在特定背景下的丰富内涵进行挖掘，并用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是什么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什么是</a:t>
            </a:r>
            <a:r>
              <a:rPr lang="en-US" altLang="zh-CN" sz="2500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5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的句式进行分类列举，那就可以生发出许多比较具体和贴切的分论点来。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78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89" y="-77306"/>
            <a:ext cx="8769291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先看一个浅显的例子。《谈骨气》的中心论点：中国人是有骨气的。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骨气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为核心概念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：骨气是富贵不能淫的品质。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：骨气是贫贱不能移的人格。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：骨气是威武不能屈的气节。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再看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年江苏卷优秀作文《青春永不朽》的中心论点：青春永不朽。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青春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为核心概念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：叛逆而求索的青春不朽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3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662" y="-118254"/>
            <a:ext cx="8682466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：智慧激发智慧的青春不朽。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：审美有创新的青春不朽。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边练边悟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请在横线处填出分论点。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《争》的中心论点：生活中，我们应甘于用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来张扬生命。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为核心概念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：争是对不公命运的不屈抗争。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25022" y="3641843"/>
            <a:ext cx="4519186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争是对美好真理的无悔坚持。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7704" y="4281274"/>
            <a:ext cx="4519186" cy="651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争是对人生价值的执着</a:t>
            </a:r>
            <a:r>
              <a:rPr lang="zh-CN" altLang="zh-CN" sz="26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追求</a:t>
            </a:r>
            <a:r>
              <a:rPr lang="zh-CN" altLang="zh-CN" sz="2600" kern="1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542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350" y="-149314"/>
            <a:ext cx="8806138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因果分析法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为什么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因果分析法既是一种论证方法，也是一种设置分论点的具体方法。作为设置分论点的方法，主要是回答原因和目的方面的问题。这里的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是分论点，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果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中心论点，是在中心论点后再来分析达成这个结果的原因。日常生活中，凡条件，就必有主客观之分；凡原因，就必有内外主次之别；凡影响，更必有大小正反之异。如果能根据这样的思路去辨析、思考，那么，即便是再简单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为什么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，我们也能寻出丰富多彩的答案来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174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2806" y="310267"/>
            <a:ext cx="8858389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例如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年江西卷作文《探究，路漫漫其修远兮》的中心论点：真正的探究性学习的推广，任重而道远。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探究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之路漫漫，是因为硬件缺乏。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：探究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之路漫漫，是因为教育方式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穿新鞋走老路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：探究之路漫漫，是因为唯分数至上的高考指挥棒在作祟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91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062" y="-92546"/>
            <a:ext cx="8596501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边练边悟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请在横线处填出分论点。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中心论点：人生需要阅读。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：人生需要阅读，它犹如东方缓升的启明星，启蒙我们愚昧的思想。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：人生需要阅读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</a:t>
            </a:r>
            <a:endParaRPr lang="en-US" altLang="zh-CN" sz="26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：人生需要阅读，它犹如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百味瓶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3900" y="2401446"/>
            <a:ext cx="8647507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它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犹如打开房门的钥匙，打开我们丰富的知识宝库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210" y="3667825"/>
            <a:ext cx="8462246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培养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我们丰富的情感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963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735444"/>
            <a:ext cx="8769291" cy="385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途径分类法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怎么样，怎么办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途径分类法主要是回答方法、途径方面的问题。它以论点中所倡导的行为结果为出发点，通过对催生该结果的条件、追求该结果的方法、获得该结果的途径等的分析，实现对文章内容的深化。通常情况下，这种方法可以帮助考生避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言必谈为什么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的俗套，从而使得所写的文章别有一番新意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72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9672" y="929595"/>
            <a:ext cx="8821322" cy="32983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边练边悟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请在横线处填出分论点。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中心论点：预约精彩。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：道路幽暗，我用自信做明灯，预约精彩。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7704" y="2950458"/>
            <a:ext cx="618630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前路荆棘，我用勤奋做刀剑，预约精彩。</a:t>
            </a:r>
          </a:p>
        </p:txBody>
      </p:sp>
      <p:sp>
        <p:nvSpPr>
          <p:cNvPr id="3" name="矩形 2"/>
          <p:cNvSpPr/>
          <p:nvPr/>
        </p:nvSpPr>
        <p:spPr>
          <a:xfrm>
            <a:off x="1900084" y="3583855"/>
            <a:ext cx="618630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路途遥远，我用毅力做马力，预约精彩。</a:t>
            </a:r>
          </a:p>
        </p:txBody>
      </p:sp>
    </p:spTree>
    <p:extLst>
      <p:ext uri="{BB962C8B-B14F-4D97-AF65-F5344CB8AC3E}">
        <p14:creationId xmlns:p14="http://schemas.microsoft.com/office/powerpoint/2010/main" val="150266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89" y="305587"/>
            <a:ext cx="8769291" cy="4498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E36C0A"/>
                </a:solidFill>
                <a:latin typeface="IPAPANNEW"/>
                <a:ea typeface="微软雅黑"/>
                <a:cs typeface="Times New Roman"/>
              </a:rPr>
              <a:t>目标略语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考场上绝大多数考生会选择写议论文，而不是记叙文。可是，面对议论文，考生多不会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剖析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尤其是不会设置分论点和安排分论点，以致文章除了中心论点还是中心论点。如果能巧妙地设置一些分论点，并很好地安排它们，那么，不仅可以使论证结构更清晰，还可以多角度、多侧面地论述中心论点，使说理更丰实、更深入。本训练试图教你一些分论点的设置方法及安排技巧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09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654" y="-74962"/>
            <a:ext cx="8821322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en-US" altLang="zh-CN" sz="25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5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5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5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递进式设置</a:t>
            </a:r>
            <a:endParaRPr lang="zh-CN" altLang="zh-CN" sz="2500" kern="100" dirty="0">
              <a:solidFill>
                <a:srgbClr val="C00000"/>
              </a:solidFill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这种方法，是按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是什么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为什么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怎么样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的思路安排结构，即围绕中心论点回答三个问题：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是什么，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为什么，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怎么样。是前面三种方法的复式组合。当然，也可选择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是什么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怎么样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为什么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怎么样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的思路进行。这种方法可以使文章显得思路缜密，内容丰实，但同时也会使文章招来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面面俱到、泛泛而谈、重点不突出、分析不透彻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的责难。因此，运用这种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复式组合法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架构文章时，必须严格遵守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内容有主次之别，处理有详略之异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的原则，并尽量保证在设置分论点的过程中体现这一原则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5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711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6961" y="99116"/>
            <a:ext cx="8909535" cy="51357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例一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中心论点：生活应该是丰富多彩的。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：生活丰富多彩是指生活不应是一种模式。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是什么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次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：符合人的本性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人有多方面的精神需要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，有利于人的全面发展，有利于身心健康，有利于充分调动人的积极性。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为什么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：要会工作，也会休息；培养多方面的生活情趣；社会要为人的全面发展创造条件。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怎么样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次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868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059582"/>
            <a:ext cx="8733982" cy="32121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例二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中心论点：争先当奋勇。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：争先是在通往高远目标的道路上永远先人一步。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是什么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次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：奋而有为，争先才有可能。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怎么办一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：勇而无畏，争先才有保证。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怎么办二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主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2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-92562"/>
            <a:ext cx="8561888" cy="52159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边练边悟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按要求在横线处填出分论点。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中心论点：一个人要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慎独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慎独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是指一个人在没有外在监督而独处的情况下严于律己，遵道守德。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是什么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为什么一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 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为什么二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为什么三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：那么，怎么样才能做到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慎独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</a:t>
            </a: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怎么办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9668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0784" y="1364069"/>
            <a:ext cx="8561888" cy="25758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慎独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是自我完善的必修课，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慎独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是道德品质的试金石，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慎独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是社会生活的净化器。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：关键要在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隐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微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上下功夫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5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736" y="-92546"/>
            <a:ext cx="8909535" cy="528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5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5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三</a:t>
            </a:r>
            <a:r>
              <a:rPr lang="en-US" altLang="zh-CN" sz="25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5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对比式设置</a:t>
            </a:r>
            <a:endParaRPr lang="zh-CN" altLang="zh-CN" sz="2500" kern="100" dirty="0">
              <a:solidFill>
                <a:srgbClr val="C00000"/>
              </a:solidFill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这种方法就是把中心论点分成正反两个方面展开论述。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例如，中心论点：进和退之间，往往涵盖着中国人处世的尺度。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：进勇，退智。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进是一种势如破竹、一往无前的信念。进是大勇。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退是一种深沉的退让、睿智的收敛。退是大智。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：然而进和退是有度的。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进无度，是愚蠢。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退无度，是懦弱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5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370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498" y="223257"/>
            <a:ext cx="8733982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边练边悟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请以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自知者明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为中心论点，采用对比式设置的方法写出其分论点。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反面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过高估价自己，妄自尊大，刚愎自用，就会停滞不前；过低估价自己，妄自菲薄，畏首畏尾，就会故步自封。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正面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正确估价自己，见己之长，明己之短，才能找准位置，成就人生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4166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0506" y="713571"/>
            <a:ext cx="8733982" cy="32983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二、设置分论点应注意的问题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扣得住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扣住中心，扣住题目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分而不离。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分得开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多角度、多方面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多彩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排得顺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要有一定的顺序，如由小到大、由浅入深等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分而有序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302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2894" y="131098"/>
            <a:ext cx="8821322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边练边悟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请指出下列分论点设置方面的问题。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中心论点：沉潜具有强大力量。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：写文章，讲求的是一种让人喟叹的气势。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：搞学术研究的人尤其注意沉潜。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问题：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</a:p>
        </p:txBody>
      </p:sp>
      <p:sp>
        <p:nvSpPr>
          <p:cNvPr id="4" name="矩形 3"/>
          <p:cNvSpPr/>
          <p:nvPr/>
        </p:nvSpPr>
        <p:spPr>
          <a:xfrm>
            <a:off x="126961" y="2634217"/>
            <a:ext cx="8909535" cy="12924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两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个分论点未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分开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，仅有两个分论点，且都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从写文章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、搞学术研究方面来阐述，视野欠开阔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2512" y="4063018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扣中心论点不紧。</a:t>
            </a:r>
          </a:p>
        </p:txBody>
      </p:sp>
    </p:spTree>
    <p:extLst>
      <p:ext uri="{BB962C8B-B14F-4D97-AF65-F5344CB8AC3E}">
        <p14:creationId xmlns:p14="http://schemas.microsoft.com/office/powerpoint/2010/main" val="97268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7824" y="785579"/>
            <a:ext cx="8821322" cy="32983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中心论点：沉潜重要。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：沉潜，是为了下一次还能够爆发。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：沉潜，是为了下一次有力爆发。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：沉潜，是为了掩藏自己的爆发行为。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67388" y="3439839"/>
            <a:ext cx="58528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分而无序，三个分论点之间杂乱无章。</a:t>
            </a:r>
          </a:p>
        </p:txBody>
      </p:sp>
    </p:spTree>
    <p:extLst>
      <p:ext uri="{BB962C8B-B14F-4D97-AF65-F5344CB8AC3E}">
        <p14:creationId xmlns:p14="http://schemas.microsoft.com/office/powerpoint/2010/main" val="86141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52" y="359385"/>
            <a:ext cx="8596501" cy="451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  <a:spcAft>
                <a:spcPts val="0"/>
              </a:spcAft>
            </a:pPr>
            <a:r>
              <a:rPr lang="zh-CN" altLang="zh-CN" sz="2600" b="1" kern="100" dirty="0" smtClean="0">
                <a:solidFill>
                  <a:srgbClr val="0070C0"/>
                </a:solidFill>
                <a:latin typeface="IPAPANNEW"/>
                <a:ea typeface="微软雅黑"/>
                <a:cs typeface="Times New Roman"/>
              </a:rPr>
              <a:t>佳作悟法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真题回放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江苏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根据以下材料，选取角度，自拟题目，写一篇不少于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字的文章；文体不限，诗歌除外。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说，没有什么是不朽的，只有青春是不朽的。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也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有人说，青年人不相信有朝一日会老去，这种感觉其实是天真的，我们自欺欺人地抱有一种像自然一样长存不朽的信念。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601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235" y="295265"/>
            <a:ext cx="8393185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三、分论点在文中的安排技巧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分论点一般放在每一段的开头。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分论点语言要精练，一般控制在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字内。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分论点句子的结构要一致，使中间几段构成排比或准排比段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多指并列式分解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分论点的表述要把中心论点或标题或材料中的关键词嵌入其中，以保证每一段都扣题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76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264" y="-164554"/>
            <a:ext cx="8939481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70C0"/>
                </a:solidFill>
                <a:latin typeface="IPAPANNEW"/>
                <a:ea typeface="微软雅黑"/>
                <a:cs typeface="Times New Roman"/>
              </a:rPr>
              <a:t>实战演练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一、针对训练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阅读下面一篇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年新课标全国卷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优秀作文，请就分论点设置方面写一段点评文字。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创新＋合作＝成功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古人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云：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变则通，通则久。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亦云：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团结力量大。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这里的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，指的是思维上的转变，即突破惯性模式；而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团结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，亦不仅仅是指与队友合作，更要与对手合作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327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264" y="-57904"/>
            <a:ext cx="8939481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    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山羊过独木桥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的游戏恰恰说明了这一点。虽然是在比赛，队员们却打破了习惯。两队在竞争中合作，双双通过独木桥，实现了双赢。何乐而不为？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创新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与合作促成个人的成功。学习生活中，我们更多的是把同学当成对手来看待。今天他比你多做出了几道题，多考了几分，明天你发奋要争这口气。这看似动力十足，实则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火药味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亦浓，心情不爽。倒不如把所谓的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竞争对手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看成朋友。在学习中互相监督，互相鼓励，共同进步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+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67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150" y="195486"/>
            <a:ext cx="8763338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观之，为人处事，唯有打破思维定势，把对手看成朋友，才有可能获取更大的舞台。虽说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与人斗，其乐无穷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与人合作，更是乐亦无穷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创新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与合作推动企业的发展。一个企业要想发展壮大，势必少不了这两个关键词。前几年，香港与珠三角搞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前店后厂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模式，在竞争中合作，互相弥补不足，扩大优势，迅速实现了现代化，成为我国对外开放的前沿阵地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4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114" y="223257"/>
            <a:ext cx="8939481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如今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，电商风靡全国，一笔笔电子交易汇款呈几何式暴涨，相关的产业亦发展迅猛。百度、京东、腾讯、天猫等无一不在转变传统思维，在与对手的竞争与合作中形成产业链条，实现了规模效应，实现了利润最大化。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创新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与合作同样铸成国家的崛起。随着我国综合国力的提高，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中国威胁论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在西方兴起，东亚周边各国也有点沉不住气。于是习总书记提出了命运共同体理论。即我们与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周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29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369" y="-112892"/>
            <a:ext cx="8850971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华文细黑"/>
                <a:cs typeface="Times New Roman"/>
              </a:rPr>
              <a:t>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世界各国的关系不是一成不变的。我们要打破传统的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大国崛起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与霸权相挂钩的思维观念，致力于和平崛起的新思想。因为我们与周边国家利益共生，息息相关，既是对手，又是朋友，是一个统一的命运共同体。唯有如此，才能保证中国和平崛起，实现中华民族的伟大复兴。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创新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与合作乃个人、企业与国家成功的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双响炮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，少了其中任何一个，成功都不会是完美的成功，只有双管齐下，才是成功的至高境界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51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947" y="915566"/>
            <a:ext cx="8590665" cy="321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三个分论点从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为什么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的角度展开，论述了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创新＋合作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的意义。中心突出，扣题较紧。三个分论点从个人、企业、国家三个层面论证，由小至大，分而有序，学子生活，家国风云，糅合一体，材料典型，内容充实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98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908" y="576426"/>
            <a:ext cx="867657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二、整篇训练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阅读下面的材料，根据要求写一篇不少于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字的议论文。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美其美，美人之美，美美与共，天下大同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费孝通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要求：选好角度，确定立意，明确文体，自拟标题；不要脱离材料内容及含意的范围作文；注意分论点的明显使用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25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219" y="-92546"/>
            <a:ext cx="8850971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写作指导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关于材料的理解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各美其美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中，第一个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，可以理解为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追求、尊重、坚守、赞美、弘扬、张扬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，自己的；第二个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，可以理解为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个性、美德、长处、优点、美好的事物、优秀的文化、优秀的文明、精彩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美人之美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中，第一个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，可以理解为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容纳、包容、接受、学习、欣赏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，别人的；第二个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的理解同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各美其美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中第二个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38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219" y="-92546"/>
            <a:ext cx="8850971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美美与共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，强调上述诸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融合、分享、交流、生成、交融的一种结果或美好的状态。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天下大同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，指人人平等、自由的社会景象，指理想的社会状态。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费老的这四句话表达了三层意思：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各美其美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，是说人们要懂得各自欣赏自己创造的美；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美人之美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，是说人要懂得欣赏别人创造的美；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美美与共，天下大同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，是说将各自之美和别人之美结合在一起，就会实现理想中的大同美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091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671709"/>
              </p:ext>
            </p:extLst>
          </p:nvPr>
        </p:nvGraphicFramePr>
        <p:xfrm>
          <a:off x="400050" y="771525"/>
          <a:ext cx="816292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文档" r:id="rId3" imgW="8334460" imgH="3325761" progId="Word.Document.12">
                  <p:embed/>
                </p:oleObj>
              </mc:Choice>
              <mc:Fallback>
                <p:oleObj name="文档" r:id="rId3" imgW="8334460" imgH="33257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050" y="771525"/>
                        <a:ext cx="8162925" cy="324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47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12" y="199593"/>
            <a:ext cx="8763338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立意参考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各美其美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学会自我欣赏；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坚守中国的优秀传统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塑造自己的美；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飞扬个性之美；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每个人都是一道风景线；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f.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萝卜青菜，各有所爱等。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美人之美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学会欣赏别人，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尊重其他民族文化，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海纳百川等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91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517" y="-100166"/>
            <a:ext cx="8850971" cy="513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美美与共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和谐才能共存；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合作才能双赢；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文化的融合；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大家不同，大家都好；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不一样的人生，一样的精彩；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f.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万紫千红总是春；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g.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美的最大化等。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各美其美，美人之美，美美与共，天下大同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人们要懂得各自欣赏自己创造的美，还要欣赏别人创造的美，这样将各自之美和别人之美结合起来，就会实现理想中的大同美；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和而不同；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既保持自我，又兼收并蓄等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4988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9807" y="1153751"/>
            <a:ext cx="8590665" cy="2570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立意失当举例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美无处不在，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积泥沙成大陆，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学会欣赏，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成人之美，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善待他人，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美在何处，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爱人爱己，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赞美的力量等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955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14995" y="1571258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0000FF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0000FF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574835" y="2308576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32683"/>
              </p:ext>
            </p:extLst>
          </p:nvPr>
        </p:nvGraphicFramePr>
        <p:xfrm>
          <a:off x="231775" y="262235"/>
          <a:ext cx="8564563" cy="374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文档" r:id="rId4" imgW="8673782" imgH="3815342" progId="Word.Document.12">
                  <p:embed/>
                </p:oleObj>
              </mc:Choice>
              <mc:Fallback>
                <p:oleObj name="文档" r:id="rId4" imgW="8673782" imgH="38153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775" y="262235"/>
                        <a:ext cx="8564563" cy="374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64272" y="3939902"/>
            <a:ext cx="8856880" cy="64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中心论点句，切中命题者的命题</a:t>
            </a:r>
            <a:r>
              <a:rPr lang="zh-CN" altLang="zh-CN" sz="2600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意图</a:t>
            </a:r>
            <a:r>
              <a:rPr lang="zh-CN" altLang="zh-CN" sz="2600" kern="10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014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644298"/>
              </p:ext>
            </p:extLst>
          </p:nvPr>
        </p:nvGraphicFramePr>
        <p:xfrm>
          <a:off x="219075" y="66675"/>
          <a:ext cx="8515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文档" r:id="rId4" imgW="8691054" imgH="4298794" progId="Word.Document.12">
                  <p:embed/>
                </p:oleObj>
              </mc:Choice>
              <mc:Fallback>
                <p:oleObj name="文档" r:id="rId4" imgW="8691054" imgH="42987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075" y="66675"/>
                        <a:ext cx="8515350" cy="420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43900" y="4050010"/>
            <a:ext cx="8561888" cy="1057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分论点一。扣住</a:t>
            </a:r>
            <a:r>
              <a:rPr lang="en-US" altLang="zh-CN" sz="24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青春的状态</a:t>
            </a:r>
            <a:r>
              <a:rPr lang="en-US" altLang="zh-CN" sz="24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，提出</a:t>
            </a:r>
            <a:r>
              <a:rPr lang="en-US" altLang="zh-CN" sz="24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乐观开朗</a:t>
            </a:r>
            <a:r>
              <a:rPr lang="en-US" altLang="zh-CN" sz="24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分论点，正中</a:t>
            </a:r>
            <a:r>
              <a:rPr lang="en-US" altLang="zh-CN" sz="24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青春</a:t>
            </a:r>
            <a:r>
              <a:rPr lang="en-US" altLang="zh-CN" sz="24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内涵。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862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392457"/>
              </p:ext>
            </p:extLst>
          </p:nvPr>
        </p:nvGraphicFramePr>
        <p:xfrm>
          <a:off x="281880" y="339502"/>
          <a:ext cx="8610600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文档" r:id="rId4" imgW="8721640" imgH="3305212" progId="Word.Document.12">
                  <p:embed/>
                </p:oleObj>
              </mc:Choice>
              <mc:Fallback>
                <p:oleObj name="文档" r:id="rId4" imgW="8721640" imgH="33052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880" y="339502"/>
                        <a:ext cx="8610600" cy="326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43261" y="3516273"/>
            <a:ext cx="8065686" cy="12877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分论点二。这个分论点拟得好，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学会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忘记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’”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，新颖。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49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221963"/>
              </p:ext>
            </p:extLst>
          </p:nvPr>
        </p:nvGraphicFramePr>
        <p:xfrm>
          <a:off x="251520" y="771550"/>
          <a:ext cx="86106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文档" r:id="rId4" imgW="8721640" imgH="2648712" progId="Word.Document.12">
                  <p:embed/>
                </p:oleObj>
              </mc:Choice>
              <mc:Fallback>
                <p:oleObj name="文档" r:id="rId4" imgW="8721640" imgH="26487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771550"/>
                        <a:ext cx="8610600" cy="261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79512" y="3365386"/>
            <a:ext cx="6186309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分论点三。这个分论点颇有辩证法色彩。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939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711117"/>
            <a:ext cx="8512738" cy="26571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社会，有多少人因挫折而过早地老成和圆滑，又有多少人因生活的重压而变得暮气沉沉？如若他们能以乐观为盾，以激情为戈，又怎会青春早逝呢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我们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的青春应是太阳，耀眼，永恒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！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247" y="3219822"/>
            <a:ext cx="8647507" cy="12924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全文分论点从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怎么样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角度展开，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相扣，不断深入</a:t>
            </a:r>
            <a:r>
              <a:rPr lang="zh-CN" altLang="zh-CN" sz="26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46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2195</TotalTime>
  <Words>2652</Words>
  <Application>Microsoft Office PowerPoint</Application>
  <PresentationFormat>全屏显示(16:9)</PresentationFormat>
  <Paragraphs>158</Paragraphs>
  <Slides>43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46" baseType="lpstr">
      <vt:lpstr>Office 主题​​</vt:lpstr>
      <vt:lpstr>Microsoft Word 文档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169</cp:revision>
  <dcterms:created xsi:type="dcterms:W3CDTF">2014-12-15T01:46:29Z</dcterms:created>
  <dcterms:modified xsi:type="dcterms:W3CDTF">2015-04-15T08:46:55Z</dcterms:modified>
</cp:coreProperties>
</file>