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766" r:id="rId2"/>
    <p:sldId id="767" r:id="rId3"/>
    <p:sldId id="829" r:id="rId4"/>
    <p:sldId id="768" r:id="rId5"/>
    <p:sldId id="769" r:id="rId6"/>
    <p:sldId id="833" r:id="rId7"/>
    <p:sldId id="830" r:id="rId8"/>
    <p:sldId id="834" r:id="rId9"/>
    <p:sldId id="831" r:id="rId10"/>
    <p:sldId id="770" r:id="rId11"/>
    <p:sldId id="835" r:id="rId12"/>
    <p:sldId id="832" r:id="rId13"/>
    <p:sldId id="836" r:id="rId14"/>
    <p:sldId id="771" r:id="rId15"/>
    <p:sldId id="772" r:id="rId16"/>
    <p:sldId id="779" r:id="rId17"/>
    <p:sldId id="780" r:id="rId18"/>
    <p:sldId id="781" r:id="rId19"/>
    <p:sldId id="782" r:id="rId20"/>
    <p:sldId id="783" r:id="rId21"/>
    <p:sldId id="784" r:id="rId22"/>
    <p:sldId id="785" r:id="rId23"/>
    <p:sldId id="786" r:id="rId24"/>
    <p:sldId id="787" r:id="rId25"/>
    <p:sldId id="788" r:id="rId26"/>
    <p:sldId id="789" r:id="rId27"/>
    <p:sldId id="790" r:id="rId28"/>
    <p:sldId id="791" r:id="rId29"/>
    <p:sldId id="792" r:id="rId30"/>
    <p:sldId id="793" r:id="rId31"/>
    <p:sldId id="794" r:id="rId32"/>
    <p:sldId id="795" r:id="rId33"/>
    <p:sldId id="796" r:id="rId34"/>
    <p:sldId id="797" r:id="rId35"/>
    <p:sldId id="798" r:id="rId36"/>
    <p:sldId id="799" r:id="rId37"/>
    <p:sldId id="800" r:id="rId38"/>
    <p:sldId id="801" r:id="rId39"/>
    <p:sldId id="802" r:id="rId40"/>
    <p:sldId id="803" r:id="rId41"/>
    <p:sldId id="804" r:id="rId42"/>
    <p:sldId id="807" r:id="rId43"/>
    <p:sldId id="808" r:id="rId44"/>
    <p:sldId id="809" r:id="rId45"/>
    <p:sldId id="810" r:id="rId46"/>
    <p:sldId id="811" r:id="rId47"/>
    <p:sldId id="812" r:id="rId48"/>
    <p:sldId id="813" r:id="rId49"/>
    <p:sldId id="814" r:id="rId50"/>
    <p:sldId id="815" r:id="rId51"/>
    <p:sldId id="816" r:id="rId52"/>
    <p:sldId id="817" r:id="rId53"/>
    <p:sldId id="818" r:id="rId54"/>
    <p:sldId id="819" r:id="rId55"/>
    <p:sldId id="820" r:id="rId56"/>
    <p:sldId id="821" r:id="rId57"/>
    <p:sldId id="381" r:id="rId5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FFF99"/>
    <a:srgbClr val="FFFFCC"/>
    <a:srgbClr val="B00000"/>
    <a:srgbClr val="6BA42C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35" autoAdjust="0"/>
    <p:restoredTop sz="61172" autoAdjust="0"/>
  </p:normalViewPr>
  <p:slideViewPr>
    <p:cSldViewPr>
      <p:cViewPr>
        <p:scale>
          <a:sx n="125" d="100"/>
          <a:sy n="125" d="100"/>
        </p:scale>
        <p:origin x="-1350" y="-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样样样\14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" y="4244"/>
            <a:ext cx="9128911" cy="51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样样样\14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" y="4244"/>
            <a:ext cx="9128911" cy="51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585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样样样\14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35" y="-6544"/>
            <a:ext cx="9167270" cy="515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422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2" r:id="rId3"/>
    <p:sldLayoutId id="2147483656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5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6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Word___7.docx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39552" y="77155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考场作文增分技法与训练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2579008"/>
            <a:ext cx="634340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30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训练二　学会在行文中扣题见</a:t>
            </a:r>
            <a:r>
              <a:rPr lang="en-US" altLang="zh-CN" sz="30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“</a:t>
            </a:r>
            <a:r>
              <a:rPr lang="zh-CN" altLang="zh-CN" sz="30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料</a:t>
            </a:r>
            <a:r>
              <a:rPr lang="en-US" altLang="zh-CN" sz="3000" b="1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”</a:t>
            </a:r>
            <a:endParaRPr lang="zh-CN" altLang="zh-CN" sz="3000" b="1" dirty="0">
              <a:solidFill>
                <a:srgbClr val="FF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99515" y="5147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汉仪大黑简" pitchFamily="49" charset="-122"/>
                <a:ea typeface="汉仪大黑简" pitchFamily="49" charset="-122"/>
              </a:rPr>
              <a:t>作文部分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汉仪大黑简" pitchFamily="49" charset="-122"/>
              <a:ea typeface="汉仪大黑简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72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453592"/>
              </p:ext>
            </p:extLst>
          </p:nvPr>
        </p:nvGraphicFramePr>
        <p:xfrm>
          <a:off x="244475" y="647700"/>
          <a:ext cx="8602663" cy="183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文档" r:id="rId3" imgW="8673782" imgH="1858461" progId="Word.Document.12">
                  <p:embed/>
                </p:oleObj>
              </mc:Choice>
              <mc:Fallback>
                <p:oleObj name="文档" r:id="rId3" imgW="8673782" imgH="1858461" progId="Word.Document.12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647700"/>
                        <a:ext cx="8602663" cy="183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05009" y="2298175"/>
            <a:ext cx="8733982" cy="19297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不起眼的角落</a:t>
            </a:r>
            <a:r>
              <a:rPr lang="en-US" altLang="zh-CN" sz="26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没有任何值得它留恋的东西</a:t>
            </a:r>
            <a:r>
              <a:rPr lang="en-US" altLang="zh-CN" sz="26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注定要在这里终老</a:t>
            </a:r>
            <a:r>
              <a:rPr lang="en-US" altLang="zh-CN" sz="26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，暗示了</a:t>
            </a:r>
            <a:r>
              <a:rPr lang="en-US" altLang="zh-CN" sz="26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的生长地是</a:t>
            </a:r>
            <a:r>
              <a:rPr lang="en-US" altLang="zh-CN" sz="26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沙漠</a:t>
            </a:r>
            <a:r>
              <a:rPr lang="en-US" altLang="zh-CN" sz="26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不自由</a:t>
            </a:r>
            <a:r>
              <a:rPr lang="en-US" altLang="zh-CN" sz="26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460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339" y="123478"/>
            <a:ext cx="8821322" cy="483722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30200"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可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喜欢外面的世界。太阳在召唤我，那湛蓝而辽远的天空中，它绽出了一团炽烈耀眼的火光，使恢恢天宇下的无数生命为之喧哗。在它的鼓励下，我选择了攀爬。沿着坍圮的残垣，绕着残损的瓦砾，我知道，我要借助于这些外力走向顶端。只有到了顶端，我才能看到广阔的河面、蓊郁的丛林、碧绿的草原、繁华的城市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……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这段描写与开头两段文字遥相呼应，表达了</a:t>
            </a:r>
            <a:r>
              <a:rPr lang="en-US" altLang="zh-CN" sz="26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对</a:t>
            </a:r>
            <a:r>
              <a:rPr lang="en-US" altLang="zh-CN" sz="26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自由</a:t>
            </a:r>
            <a:r>
              <a:rPr lang="en-US" altLang="zh-CN" sz="26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的渴望</a:t>
            </a:r>
            <a:r>
              <a:rPr lang="zh-CN" altLang="zh-CN" sz="26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6848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426204"/>
              </p:ext>
            </p:extLst>
          </p:nvPr>
        </p:nvGraphicFramePr>
        <p:xfrm>
          <a:off x="182563" y="2598738"/>
          <a:ext cx="8602662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文档" r:id="rId3" imgW="8673782" imgH="1203403" progId="Word.Document.12">
                  <p:embed/>
                </p:oleObj>
              </mc:Choice>
              <mc:Fallback>
                <p:oleObj name="文档" r:id="rId3" imgW="8673782" imgH="120340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2598738"/>
                        <a:ext cx="8602662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17233" y="347122"/>
            <a:ext cx="8909535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攀爬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时，我身上的雨珠再也撑不住了，噗嗤一声，将冷脸笑成了花面；我竟然能清楚地听到一首歌，这首歌肯定是从云端唱到了山麓，从山麓唱到了低低的山村，唱入篱落，唱入一只小鸭的黄蹼，唱入软溶溶的春泥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504" y="3805054"/>
            <a:ext cx="5186035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这是最能暗示材料的形象化语言。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41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202067"/>
              </p:ext>
            </p:extLst>
          </p:nvPr>
        </p:nvGraphicFramePr>
        <p:xfrm>
          <a:off x="251520" y="771550"/>
          <a:ext cx="8672512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文档" r:id="rId3" imgW="8673782" imgH="1717138" progId="Word.Document.12">
                  <p:embed/>
                </p:oleObj>
              </mc:Choice>
              <mc:Fallback>
                <p:oleObj name="文档" r:id="rId3" imgW="8673782" imgH="171713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771550"/>
                        <a:ext cx="8672512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271983"/>
              </p:ext>
            </p:extLst>
          </p:nvPr>
        </p:nvGraphicFramePr>
        <p:xfrm>
          <a:off x="219968" y="2538958"/>
          <a:ext cx="8672512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文档" r:id="rId5" imgW="8681398" imgH="1902125" progId="Word.Document.12">
                  <p:embed/>
                </p:oleObj>
              </mc:Choice>
              <mc:Fallback>
                <p:oleObj name="文档" r:id="rId5" imgW="8681398" imgH="190212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968" y="2538958"/>
                        <a:ext cx="8672512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557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139" y="-92546"/>
            <a:ext cx="8924055" cy="5134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亮点点评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这是一篇优美的散文。文中的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是一株被高墙限制了自由的植物，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梦见了蝴蝶，这让人想起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庄周梦蝶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的故事。蝴蝶代表着自由，因为蝴蝶可以不受高墙的束缚，可以自由自在地飞翔。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向往自由，等到长高时，到了顶端，就可以看到外面的世界，但又不得不借助外力，不得不生长在此地。这些虽然表面上与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自由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的话题无关，但在内涵上却与作文材料的主旨是一致的。结尾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即使无法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，但是我能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禁锢在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，自由地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……”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146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971" y="663436"/>
            <a:ext cx="8596501" cy="385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两句，形象地表明了自由的相对性，可以说是画龙点睛之笔。全文用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植物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蝴蝶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作为意象来表情达意，语言生动优美，是一篇难得的佳作。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就点题来说，本文做得很好。尽管记叙文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散文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材料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较困难，但它仍在文中多处或明或暗地扣题见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，尤其是结尾点题语言浓墨重彩，值得学习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238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364" y="-129912"/>
            <a:ext cx="8856984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70C0"/>
                </a:solidFill>
                <a:latin typeface="IPAPANNEW"/>
                <a:ea typeface="微软雅黑"/>
                <a:cs typeface="Times New Roman"/>
              </a:rPr>
              <a:t>技法指要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</a:t>
            </a: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、新材料作文写作过程中的扣题见</a:t>
            </a:r>
            <a:r>
              <a:rPr lang="en-US" altLang="zh-CN" sz="2600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料</a:t>
            </a:r>
            <a:r>
              <a:rPr lang="en-US" altLang="zh-CN" sz="2600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新材料作文写作过程中的扣题，首先要扣材料，然后才是扣中心论点。扣题的具体办法：围绕材料中的关键词，采用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原词重现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近义替换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比喻替换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内涵诠释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等方式，在标题、首段、段首段尾、文末、事例分析等关键处反复强化关键词，能给人强有力的视觉冲击，大大提高切题的准确度。我们试以下面的作文题为例加以说明。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78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189" y="-77306"/>
            <a:ext cx="8769291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阅读下面的文字，根据要求作文。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光标，被称为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中国首善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。他为人做事高调，曾致信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比尔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盖茨和巴菲特，宣称死后将向慈善机构捐出自己全部财产；他热衷环保，在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无车日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当众砸烂奔驰车，蹬自行车上班；他说：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做好事就要留名。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杨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国强，福布斯富豪榜富豪。他从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1997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年起匿名捐赠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仲明助学金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，至今已帮助数千名贫困大学生完成学业；直到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2007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年，奖学金捐赠者的姓名才被披露。杨国强极为低调，很少接受媒体专访，捐款也不让宣传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30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857587"/>
            <a:ext cx="8682466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有人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说，做慈善，无论高调低调都值得尊敬；有人说，做人要低调，做事要高调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上面的材料引发了你怎样的思考？请结合自己的体验与感悟，写一篇文章。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材料关键词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慈善　高调　低调　尊敬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5542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350" y="238259"/>
            <a:ext cx="8806138" cy="4493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慈善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是指对人有同情心的无偿捐助行为，不能等同于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做好事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高调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是张扬，是将事情放大化，积极主动地彰显甚至炫耀。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低调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表示一种谦虚谨慎的态度，不张扬。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低调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是隐藏自己的能力不显示出来。低调并不是不把事情做好，而是不把做好的事情炫耀出来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174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634" y="367273"/>
            <a:ext cx="8682466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E36C0A"/>
                </a:solidFill>
                <a:latin typeface="IPAPANNEW"/>
                <a:ea typeface="微软雅黑"/>
                <a:cs typeface="Times New Roman"/>
              </a:rPr>
              <a:t>目标略语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考场上，考生作文最大的问题不是跑题，而是偏题！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阅卷老师一针见血地指出了问题的实质。是呀，考场作文偏离题意是一个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老大难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问题。不少写作高手总在这方面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阴沟里翻船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，以致影响了写作水平的正常发挥。当然，偏题问题是一个综合性问题。可是，你想过没有，偏离题意问题有时并不源于我们审题不准，而是因为我们在审准题意后在写作过程中发生了偏离。其实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如果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3097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2806" y="-57904"/>
            <a:ext cx="8858389" cy="5221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论点立意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从陈光标的角度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做慈善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好事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要留名，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做人做事要高调。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从杨国强的角度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做慈善不要留名，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做人要低调。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从其他人的角度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做慈善，无论高调低调都值得尊敬；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做人要低调，做事要高调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……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1910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062" y="800582"/>
            <a:ext cx="8596501" cy="321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标题扣题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标题有多种拟法，有多种要求，但它有个底线要求：扣题，扣住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材料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。具体办法是把材料中的关键词写入标题，或用近义词替代，也可用比喻等修辞美化。试比较下面两组标题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196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44792"/>
            <a:ext cx="8769291" cy="4638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不要拔高道德标准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游离材料，强调的是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道德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；名声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社会的引路牌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游离材料，强调的是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；凡事应低调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游离材料，强调的是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凡事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，泛化了材料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慈善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的限制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；慈善需要领头羊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明确了材料范畴，但强调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领头羊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的意义，偏离了材料的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高调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低调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优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慈善需要高调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紧扣材料关键词，亮明观点，简洁明了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；向行善者致敬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紧扣材料关键词，亮明观点，简洁明了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；高调无罪，低调无妨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对比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；做好事何必高调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反问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5724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9672" y="-95974"/>
            <a:ext cx="8821322" cy="52150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正文扣题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开头扣题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文章开头是最能吸引阅卷老师注意的关键部位。对于记叙文来说，最好是用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关键词重现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法，即便不能明点，也要用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近义替换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比喻替换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等方法暗扣。对于议论文来说，必须要见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。具体办法：摘引材料，紧扣材料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关键词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作简要分析，段尾亮论点。材料中的关键词在摘引过程中尤其应该重现，或用近义词替代，并最终融入表达中心论点的语句中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0266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654" y="310267"/>
            <a:ext cx="8821322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例：公益事业不同于其他行业，没有什么利害关联，凭的是一份良心，献的是一份爱心。如果有人非要连公益也不放过，靠它来成名或谋利的话，那可真谓是拿道德换钱，没有了底线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《要公益不要炒作》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简评：文段开头虽然对材料没有直接引述，但能用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公益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一词近义替换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慈善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，属扣题中的暗扣手法。但遗憾的是，段尾却撇开材料转向立论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道德底线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，就跑题了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7118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6961" y="-62929"/>
            <a:ext cx="8909535" cy="5221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zh-CN" altLang="zh-CN" sz="25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优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　例：随着社会发展，越来越多的人投身于慈善事业中，有人行事高调，有人行事低调。不少人认为做慈善不应大肆宣传，只要默默付出就好。但在我看来，做慈善，无论高调低调，都值得尊敬</a:t>
            </a:r>
            <a:r>
              <a:rPr lang="zh-CN" altLang="zh-CN" sz="25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500" kern="100" dirty="0" smtClean="0">
                <a:latin typeface="Times New Roman"/>
                <a:ea typeface="华文细黑"/>
                <a:cs typeface="Times New Roman"/>
              </a:rPr>
              <a:t>                                </a:t>
            </a:r>
            <a:r>
              <a:rPr lang="en-US" altLang="zh-CN" sz="25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《做慈善不必在意高调低调》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简评：文段开头扼要地概述材料，并紧扣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慈善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高调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低调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等关键词，运用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原词重现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法将材料中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慈善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一词融入分析中进行扣题。除此之外，在概述中又用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近义替换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法分别将材料中的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高调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低调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替换为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大肆宣传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默默付出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，这两者都是扣题的经典手法。最后段尾承接前面分析中的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尊敬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一词，亮出论点，再强化扣题</a:t>
            </a:r>
            <a:r>
              <a:rPr lang="zh-CN" altLang="zh-CN" sz="25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5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68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016606"/>
            <a:ext cx="8733982" cy="3211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核心段落段首段尾扣题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对于议论文来说，核心段落的首尾必须扣题，具体办法：设置一个分论点放在段首，段尾再总结强化。中心论点关键词或材料中的关键词应在段首段尾得以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重现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，或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近义替换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比喻美化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825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1056" y="555526"/>
            <a:ext cx="8561888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例：低调做慈善，以前有雷锋做好事不留名，现在有杨国强、姚明、刘翔、李娜等名人低调做慈善。杨国强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什么是低调做慈善？就是捐赠者不计较功名利禄，不在意鲜花和掌声，只在乎默默对社会奉献。在他们眼中，无论钱多钱少，只要尽自己努力为社会奉献，没有赞扬也值得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《做慈善都值得尊敬》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9668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6961" y="1225759"/>
            <a:ext cx="8909535" cy="25701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简评：本段作为原文的核心段落，欲论证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低调行善也值得尊敬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，但遗憾的是，不论是段首还是段尾，都没有紧扣论点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尊敬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一词，连最简单的原词重现也没有。尽管段尾诠释了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低调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的内涵，但难掩扣题不足之弊端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52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-97344"/>
            <a:ext cx="8733982" cy="5221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优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例：与其说陈光标以高调的方式做慈善，不如说以慈善的方式显高调。因为在他本应默默立下遗嘱时，他却选择了公然宣称死后将捐出所有的财产；在他本应日复一日坚持蹬自行车上班时，他却选择先当众砸烂一辆高级轿车。试想，倘若他用两次事件的影响力去开拓人们做慈善的途径，如成立捐助基金并宣传为帮助贫困儿童捐助等，慈善将真实地被传承。反观如今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高调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成了陈光标的代名词，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做好事要留名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成了被公众嘲讽的价值观，非但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没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6370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634" y="1225759"/>
            <a:ext cx="8682466" cy="2570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们认识到问题所在，并且在写作过程中有意识地运用一些点题扣题的方法，那么，带给我们的将不仅仅是把审题带入了安全区，更在于我们没有了后顾之忧，能把精力用在构思、语言上，从而写出考场上人生得意之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492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498" y="-102732"/>
            <a:ext cx="8733982" cy="52860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有唤起人们慈爱天下、关怀社会的意识，反而令社会对慈善的真实度、可信度提出了怀疑。可见，做慈善，应谨记慈善的本质，切忌被物欲横流的社会冲刷其本心，让慈善与高调混为一谈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《慈善应低调》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简评：文段用反证法来论证中心论点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慈善应低调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，段首以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高调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反义替换入文，段尾从结果影响角度进行总结，且通过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反义替换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方式强调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慈善应低调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。另外，文段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分析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部分反复使用对比论证、假设论证，明方法，议结果，扣题紧密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4166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0506" y="627534"/>
            <a:ext cx="8733982" cy="38525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结尾点题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对于记叙类文章来说，结尾必须点题。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下面再讲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对于议论文来说，点题的具体办法有：照应标题，照应中心论点，以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原词重现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近义替换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比喻替换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等方法总结全文，必要时可用反问句达到引人深思的深化效果。但用语应精要，不可拖沓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3029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3166" y="519420"/>
            <a:ext cx="8821322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优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例：也许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做好事不留名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的雷锋才是大多数人所推崇的。但在这个社会上，必须有人站出来，在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慈善的道路上担任领航者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，不惧质疑。因为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慈善需要高调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慈善值得高调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                  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《慈善需要高调》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简评：本段作为原文的结尾，点出了题目，并用了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原词重现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比喻替换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的方法总结全文。语言简洁精要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7268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7824" y="-118199"/>
            <a:ext cx="8821322" cy="52860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二、记叙类文章的扣题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立意要清楚、明白，不可模糊、晦涩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从考场实际看，跑题、偏题者以记叙类文章居多，因为它们都没有如议论文那样明显地点题见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。其表意模糊、内容晦涩，不仅严重影响作文的得分，而且易使阅卷老师误判。那些考场上需要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甚至需要专家组仲裁的作文，有一半多是这方面的原因。事实上，写这类作文的大多数考生是有一定写作能力的，甚至有些考生的写作水平还是上乘的，但由于缺乏点题，过分含蓄或盲目创新，结果适得其反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614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7235" y="1369775"/>
            <a:ext cx="8393185" cy="25701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记叙类文章的立意要明白、清楚，必须做到几个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明明白白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：一个明明白白的立意，一个明明白白的内容，一个明明白白的开头和结尾。宁可清新如小溪，不可混沌如幽潭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1763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047" y="-131648"/>
            <a:ext cx="8769291" cy="5219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行文过程中必须扣题见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客观地讲，新材料作文如要写记叙类文章，想见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扣题是有一定困难的，但还是能做到的；即使明引做不到，暗扣还是能做到的，哪怕出现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材料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中的关键词语也是可以的。记叙类文章可以在开头甚至中间不点题见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，但必须在结尾处点题扣题；点题不要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惊鸿一瞥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，而是要浓墨重彩。因为结尾是文章结穴之处，如能以一段或几段文字点题，便可以强大的视觉冲击力，实现最大限度的扣题效果。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2011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年山东卷满分作文《这世界需要你》，结尾写道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895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537" y="-43424"/>
            <a:ext cx="8682466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世界需要你，需要你的爱，你的爱如春风，吹化了我心底的坚冰；你的爱如细雨，滋润了我心田的渴望。在此刻，多么想在短暂的寂寞之后睡在你的怀里。我知道有你的存在，便永远是晴空。花若能言，口自芬芳。爱若能言，心香弥漫。这世界需要你！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不仅以比喻的方式形象地诠释了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母爱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，而且总结全篇，两次直接点出题目，使主题在文章的最后得到了极大的强化和最大的张扬，极具视觉冲击力和心灵震撼力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767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558" y="-92546"/>
            <a:ext cx="8676572" cy="517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三、规避新材料作文写作过程中几种偏题问题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把新材料作文当成话题作文来写。即从材料中提取一两个关键词，然后不问它们在材料中的含义而泛写开头。这是写作过程中较为普遍存在的问题。如写材料中的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包容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包容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在文中是有特定含义的，然而，不问其含义，泛写开去。新材料作文审题行文固然离不开关键词，但只以关键词写作，不管其在材料中的含义，这种写法绝对不行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54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927" y="195486"/>
            <a:ext cx="8939481" cy="4493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滑向近义词。因对材料中的关键词语理解不准、不细而在写作过程中不知不觉地滑向它的近义词。如写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老规矩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，却泛化为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规则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探究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，却等同于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思考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实践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自信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，却写成了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信心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诚信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，却写成了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诚实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失意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，却写成了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挫折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。行文过程中可以用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近义替换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法点题，但绝不是写成这个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近义词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。要学会对材料中的关键词语、核心概念作精准的理解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110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-114910"/>
            <a:ext cx="8939481" cy="5134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必要时要在文中作阐释。如写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家风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类作文，不少考生写了一件偶然的事或者写父母给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的一次教育，这是不明白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家风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的含义所致。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家风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家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是在家庭范围内，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家风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带有长期性、渐染性、趋同性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家庭成员内部的一致性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写作过程中不知不觉地偏离了材料，扯得太远，以至于想收也难以收回。对此，要学会打草稿，学会在行文过程中不断地回扣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材料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9133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52" y="496530"/>
            <a:ext cx="8596501" cy="3875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  <a:spcAft>
                <a:spcPts val="0"/>
              </a:spcAft>
            </a:pPr>
            <a:r>
              <a:rPr lang="zh-CN" altLang="zh-CN" sz="2600" b="1" kern="100" dirty="0" smtClean="0">
                <a:solidFill>
                  <a:srgbClr val="0070C0"/>
                </a:solidFill>
                <a:latin typeface="IPAPANNEW"/>
                <a:ea typeface="微软雅黑"/>
                <a:cs typeface="Times New Roman"/>
              </a:rPr>
              <a:t>佳作悟法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真题回放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上海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根据以下材料，自选角度，自拟题目，写一篇不少于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字的文章。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不要写成诗歌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可以选择穿越沙漠的道路和方式，所以你是自由的；你必须穿越这片沙漠，所以你又是不自由的。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材料关键词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你　沙漠　自由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601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23257"/>
            <a:ext cx="8939481" cy="4493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另外，在写作过程中要始终注意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暂停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几次。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暂停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虽是体育比赛中的专用名词，但于写作中也颇有用处。不要总想着写作一气呵成，文章写完了才觉得有问题，不仅时间上来不及，心理上也是很难承受的。况且绝大多数同学并不是作家，没有经过长期专业的写作训练，灵感往往不一定可靠，思维质量、思考层次也很成问题。在行文中停下笔来，心中默念题目，问一下自己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这段切题吗？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适时点题，既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可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3035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264" y="728574"/>
            <a:ext cx="8939481" cy="321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防止思路旁逸、偏离题目，又可收到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既放得开又收得起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效果。有时，不妨回头把已写好的语句和段落默读一遍，这样顺势往下写，就有一种逻辑依据，可以使语句更加连贯。写完一段也可驻笔凝思，对下一段的文字再稍作酝酿以蓄势，会保证你离题更近，想得更清楚，更透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70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264" y="-164554"/>
            <a:ext cx="8939481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70C0"/>
                </a:solidFill>
                <a:latin typeface="IPAPANNEW"/>
                <a:ea typeface="微软雅黑"/>
                <a:cs typeface="Times New Roman"/>
              </a:rPr>
              <a:t>实战演练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一、针对训练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下面是一位同学写作的《面对过去，学会关门》的开头，试从点题扣题的角度进行分析，并作出修改。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    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悄悄的我走了，正如我悄悄的来；我挥一挥衣袖，不带走一片云彩。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何其洒脱，何其旷达。人生的征程又未尝不是如此？潇洒地告别过去，无论是成是败，是悲是欢，只有真正地把它们放下才能有崭新的收获。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3278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264" y="648434"/>
            <a:ext cx="893948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问题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修改：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</a:t>
            </a:r>
          </a:p>
        </p:txBody>
      </p:sp>
      <p:sp>
        <p:nvSpPr>
          <p:cNvPr id="3" name="矩形 2"/>
          <p:cNvSpPr/>
          <p:nvPr/>
        </p:nvSpPr>
        <p:spPr>
          <a:xfrm>
            <a:off x="1115616" y="614822"/>
            <a:ext cx="5532120" cy="65120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开头语中的中心论点未能明确点题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7233" y="1241979"/>
            <a:ext cx="8909535" cy="329833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            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示例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悄悄的我走了，正如我悄悄的来；我挥一挥衣袖，不带走一片云彩。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何其洒脱，何其旷达。人生的征程又未尝不是如此？潇洒地告别过去，无论是成是败，是悲是欢，只有真正地学会关门，把过去关在身后，才能有崭新的收获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673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56" y="-134074"/>
            <a:ext cx="8939481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下面的例文在行文上存在着扣题不紧的问题，请你判断分析，并试着提出修改意见。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文题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一步与一生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例文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举世闻名的音乐巨擘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谭盾，为了心中那个美丽的音乐梦想，勇敢地迈出了关键的一步，到美国学习音乐，经济拮据等种种困难丝毫不能阻碍他前进的步伐。他一步步地坚持走了下去，为之付出毕生的心血与汗水，最终登上了美国最著名的音乐厅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卡耐基音乐厅。正是他敢于迈出追求理想的第一步，并为之不断努力，这才成就了他精彩的一生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649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114" y="223257"/>
            <a:ext cx="8939481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该段未扣准题目表现在哪里？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作者没有对文题细加思考，对故事叙述剪裁不当，致使这个事例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一步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不够突出。换句话说，如果撇开文题，只看所举的事例根本无法想到表达的是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一步与一生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的主题，而只会想到谭盾为了他的梦想而进行的奋斗。这种偏题大多因为处在文章中间而不易被阅卷老师发现。其实这种偏题，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论据与论点不一致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的问题太普遍、太典型了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2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369" y="-112892"/>
            <a:ext cx="8850971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试着把它改写为一段紧扣题意的文字。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可对谭盾的事例进行加工剪裁，突出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一步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的内容，再重点阐述出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一步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一生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的辩证关系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示例：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举世闻名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的音乐巨擘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谭盾，为了心中的音乐梦想，克服经济拮据等各种困难，坚定勇敢地迈出了赴美留学的一步。这一步，为他的一生带来了转折；这一步，让他踏进了卡耐</a:t>
            </a:r>
            <a:r>
              <a:rPr lang="zh-CN" altLang="zh-CN" sz="2600" kern="100" spc="-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基音乐厅；这一步，让他登上了世界音乐之巅。他这为理想而奋斗的一步，为他实现灿烂的音乐梦想奠定了不可忽视</a:t>
            </a:r>
            <a:r>
              <a:rPr lang="zh-CN" altLang="zh-CN" sz="2600" kern="100" spc="-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</a:t>
            </a:r>
            <a:endParaRPr lang="zh-CN" altLang="zh-CN" sz="2600" kern="100" spc="-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251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645" y="699542"/>
            <a:ext cx="867657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基础。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步，这一步有多远，横跨了半个地球的距离；一步，这一步有多难，绝不仅仅是省衣缩食那么简单。但那又怎样，为了心中的理想，这一步怎能不跨出？因了这一步，谭盾终于寻得那深藏丛林的宝藏；因了这一步，谭盾收获了他的梦想与辉煌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598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908" y="576426"/>
            <a:ext cx="867657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二、整篇训练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阅读下面的文字，根据要求作文。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有人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认为，世界上最痛苦的人有两种：一种是走在最前面的人，一种是走在最后面的人。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你对上述观点有何思考？请自选角度，明确文体，自拟题目，写一篇不少于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字的文章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250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219" y="-92546"/>
            <a:ext cx="8850971" cy="5134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写作指导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这是一道辨析类材料作文题，命题者一般不摆明自己的观点，也没有明确的倾向，需要写作者分析其中是非曲直，拿出主见。这类作文一般不求结论的一致性，仁者见仁，智者见智，言之成理即可。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2013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年江西卷的作文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对奥数、英文、周树人的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怕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不怕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’”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，就属此类。不过，需要注意的是，此类作文看似没有多少审题、立意难度，写作者似乎可以各抒己见、自由评论，其实不然。由于作文材料中潜藏着命题者的发问：走在最前面或最后面的人是否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最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9383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574761"/>
              </p:ext>
            </p:extLst>
          </p:nvPr>
        </p:nvGraphicFramePr>
        <p:xfrm>
          <a:off x="241300" y="927100"/>
          <a:ext cx="86741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文档" r:id="rId3" imgW="8673782" imgH="2543802" progId="Word.Document.12">
                  <p:embed/>
                </p:oleObj>
              </mc:Choice>
              <mc:Fallback>
                <p:oleObj name="文档" r:id="rId3" imgW="8673782" imgH="25438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300" y="927100"/>
                        <a:ext cx="8674100" cy="2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79512" y="2210956"/>
            <a:ext cx="5852884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    “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高墙外</a:t>
            </a:r>
            <a:r>
              <a:rPr lang="en-US" altLang="zh-CN" sz="26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是个隐喻式扣题题目。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6147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219" y="-92546"/>
            <a:ext cx="8850971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痛苦？立论时并没有广阔的空间，只能紧扣命题者所问，明确回答痛苦或不痛苦，并由此阐述理由，而且阐述的对象应紧扣住</a:t>
            </a:r>
            <a:r>
              <a:rPr lang="en-US" altLang="zh-CN" sz="2600" kern="100" spc="-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走在最前面或最后面的人</a:t>
            </a:r>
            <a:r>
              <a:rPr lang="en-US" altLang="zh-CN" sz="2600" kern="100" spc="-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，不然，则很容易偏离题旨。</a:t>
            </a:r>
            <a:endParaRPr lang="zh-CN" altLang="zh-CN" sz="1050" kern="100" spc="-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弄清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最前者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最后者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的丰富内涵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走在最前者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让人联想到不同时期、不同领域的探路者、拓荒者，如近代中国开眼看世界的第一人林则徐、中国民主革命的先行者孙中山、现代物理学的开创者爱因斯坦、世界上第一个进入太空的加加林；也可以是成就突出的领跑者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0916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99593"/>
            <a:ext cx="8850971" cy="4388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如中国首位打进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WTA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前十的网球金花李娜以及拿下奥运会、亚运会、世锦赛、全英赛、世界杯、总决赛、苏迪曼杯、汤姆斯杯八大满贯的世界羽坛第一人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超级丹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走在最后者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可以是不具优势的落后者，如学业、事业上成绩落于人后者；也可以是身肩重任的断后者，如中国古代所谓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后军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，行军作战时行于队伍之后，担负着掩护和警戒任务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916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-10378"/>
            <a:ext cx="8850971" cy="5166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分析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痛苦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不痛苦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的根源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对于孙中山、加加林这样的探路者、拓荒者来说，其痛苦可能在于：前途艰险，情况难料，一路前行意味着冒险，甚至牺牲。对于李娜、林丹这类成就突出的领跑者，其痛苦可能在于：有不断挑战、超越自己以始终保持身在最前、不敢有半点懈怠的巨大精神压力，也许还会有后进者、旁观者的羡妒、非议甚至诽谤。当然，探路者、领跑者也未必最痛苦，因为无论是挑战自然的困难还是人为的困难，无论是挑战自己还是挑战他人，都可以从中收获挑战的经验哪怕是教训，从而得到人生智慧，发现自身价值</a:t>
            </a:r>
            <a:r>
              <a:rPr lang="zh-CN" altLang="zh-CN" sz="25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5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4988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372" y="591428"/>
            <a:ext cx="8590665" cy="385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于学业、事业上的落后者，其痛苦在于：处于人后，饱受鄙夷和冷眼甚至欺凌，难有机遇。不过，这类人正因为处于人后，一则没有开路、拓荒的危险，可安然地走前人开辟的道路，免去了走弯路的失意和沮丧；二则总为人后的不利处境，也许会激发其斗志，从而转换为不甘人后、拼命超越的巨大动力。从这一点来说，落后者未必</a:t>
            </a:r>
            <a:r>
              <a:rPr lang="zh-CN" altLang="zh-CN" sz="2600" kern="100">
                <a:latin typeface="Times New Roman"/>
                <a:ea typeface="华文细黑"/>
                <a:cs typeface="Times New Roman"/>
              </a:rPr>
              <a:t>痛苦</a:t>
            </a:r>
            <a:r>
              <a:rPr lang="zh-CN" altLang="zh-CN" sz="26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955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035" y="-114910"/>
            <a:ext cx="8763338" cy="5134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于行军作战中的断后者，其痛苦在于：既要掩护整支部队顺利进发，又要冒险甚至牺牲生命来阻击后方追兵。把危险留给了自己以换取整支部队的安全，断后者在痛苦中展现精神的伟大，收获生命的意义，因此，他们也许并不以此为痛苦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立意角度可以有：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从正面立意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走在最前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或最后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最痛苦。参考拟题：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敢为天下先，必最苦也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先行者亦是苦行僧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苦为人后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”……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59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372" y="663436"/>
            <a:ext cx="8590665" cy="385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从反面立意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走在最前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或最后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未必最痛苦。参考拟题：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先行者，何苦之有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先者何痛，后者何苦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子焉知先行不乐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”……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从辩证角度立意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走在最前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或最后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最痛苦也最幸福。参考拟题：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走在最前，痛并快乐着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苦到极致是幸福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开拓者虽痛犹荣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苦形于外，乐存于心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”……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6903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372" y="-134074"/>
            <a:ext cx="8590665" cy="521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由于该类材料中潜藏着命题者的发问，立意时一定要紧扣所问，作出明确而有针对性的回答，否则极易偏离题旨。就学生习作的拟题来看，立意跑偏有以下两种情况：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回避问题，答非所问。如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莫因名利毁一生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别让荣誉压垮自己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放慢你匆匆的脚步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，均回避了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是否痛苦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这一问题，明显偏离题旨。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抛开对象，另起炉灶。如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中间风景最好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走在中间最幸福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笑对痛苦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，均撇开了命题者所问对象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走在最前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或最后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，同样背离了题旨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965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14995" y="1571258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0000FF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0000FF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574835" y="2308576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91225"/>
              </p:ext>
            </p:extLst>
          </p:nvPr>
        </p:nvGraphicFramePr>
        <p:xfrm>
          <a:off x="228600" y="266700"/>
          <a:ext cx="8674100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文档" r:id="rId3" imgW="8673782" imgH="3179392" progId="Word.Document.12">
                  <p:embed/>
                </p:oleObj>
              </mc:Choice>
              <mc:Fallback>
                <p:oleObj name="文档" r:id="rId3" imgW="8673782" imgH="31793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266700"/>
                        <a:ext cx="8674100" cy="316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64272" y="3371424"/>
            <a:ext cx="8856880" cy="1288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spc="-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画线句是明点题句，</a:t>
            </a:r>
            <a:r>
              <a:rPr lang="en-US" altLang="zh-CN" sz="2600" kern="100" spc="-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spc="-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注定了的生长地</a:t>
            </a:r>
            <a:r>
              <a:rPr lang="en-US" altLang="zh-CN" sz="2600" kern="100" spc="-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spc="-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根本没得选择，也无法逃离</a:t>
            </a:r>
            <a:r>
              <a:rPr lang="en-US" altLang="zh-CN" sz="2600" kern="100" spc="-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spc="-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不自由</a:t>
            </a:r>
            <a:r>
              <a:rPr lang="en-US" altLang="zh-CN" sz="2600" kern="100" spc="-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spc="-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，或明或暗地点出了材料中的关键词</a:t>
            </a:r>
            <a:r>
              <a:rPr lang="zh-CN" altLang="zh-CN" sz="2600" kern="100" spc="-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spc="-100" dirty="0" smtClean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146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7233" y="-129912"/>
            <a:ext cx="8909535" cy="5221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我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做了一个梦。梦境里有一只蝴蝶。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阳光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透过雨渍抛出的晶莹水珠，折射着绚烂的色彩，涂满了蝴蝶的翅膀，于是蝴蝶在这纯净的空气里熠熠发光。蝴蝶翩翩起舞，它开始靠近我，它要亲吻我的脸颊，我太高兴了，高兴得差点闪了腰。我屏住呼吸，想静静地等候大地精灵对我的青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蝴蝶</a:t>
            </a:r>
            <a:r>
              <a:rPr lang="en-US" altLang="zh-CN" sz="26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是本文中一个重要意象，根据它自身特性和文中描述，它隐喻着</a:t>
            </a:r>
            <a:r>
              <a:rPr lang="en-US" altLang="zh-CN" sz="26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自由</a:t>
            </a:r>
            <a:r>
              <a:rPr lang="en-US" altLang="zh-CN" sz="26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862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8969" y="-129912"/>
            <a:ext cx="8909535" cy="5221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是在半夜里被敲碎的，发出清脆的声音，和玻璃一样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我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醒来，感觉到冷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一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片黯然浮于眼眸，此刻雨停了，只留下阴沟里的水流声</a:t>
            </a:r>
            <a:r>
              <a:rPr lang="zh-CN" altLang="zh-CN" sz="2600" kern="100" dirty="0">
                <a:solidFill>
                  <a:prstClr val="black"/>
                </a:solidFill>
                <a:latin typeface="宋体"/>
                <a:ea typeface="华文细黑"/>
                <a:cs typeface="宋体"/>
              </a:rPr>
              <a:t>窸窸窣窣</a:t>
            </a:r>
            <a:r>
              <a:rPr lang="zh-CN" altLang="zh-CN" sz="2600" kern="100" dirty="0">
                <a:solidFill>
                  <a:prstClr val="black"/>
                </a:solidFill>
                <a:latin typeface="楷体_GB2312"/>
                <a:ea typeface="华文细黑"/>
                <a:cs typeface="楷体_GB2312"/>
              </a:rPr>
              <a:t>。月亮似乎在矫情地躲躲藏藏。不知是什么原因，我跟月亮的感情很不好，我只觉得那月亮的白光冷森森的，把凹凸不平的地面幻化为一片模糊虚伪的光滑，引人去上当；我只觉得那月亮温情而柔和，把黑暗里潜藏着的一切丑陋幻化为神秘的美，叫人忘了提防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694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8969" y="1310248"/>
            <a:ext cx="8909535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我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想继续做梦。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却没有来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321129"/>
              </p:ext>
            </p:extLst>
          </p:nvPr>
        </p:nvGraphicFramePr>
        <p:xfrm>
          <a:off x="291728" y="2458214"/>
          <a:ext cx="60864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文档" r:id="rId3" imgW="6086941" imgH="755281" progId="Word.Document.12">
                  <p:embed/>
                </p:oleObj>
              </mc:Choice>
              <mc:Fallback>
                <p:oleObj name="文档" r:id="rId3" imgW="6086941" imgH="7552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728" y="2458214"/>
                        <a:ext cx="6086475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10449" y="3149362"/>
            <a:ext cx="3185487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画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线句再次明点题。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606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2207</TotalTime>
  <Words>4057</Words>
  <Application>Microsoft Office PowerPoint</Application>
  <PresentationFormat>全屏显示(16:9)</PresentationFormat>
  <Paragraphs>130</Paragraphs>
  <Slides>57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59" baseType="lpstr">
      <vt:lpstr>Office 主题​​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172</cp:revision>
  <dcterms:created xsi:type="dcterms:W3CDTF">2014-12-15T01:46:29Z</dcterms:created>
  <dcterms:modified xsi:type="dcterms:W3CDTF">2015-04-15T08:40:39Z</dcterms:modified>
</cp:coreProperties>
</file>