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766" r:id="rId2"/>
    <p:sldId id="767" r:id="rId3"/>
    <p:sldId id="768" r:id="rId4"/>
    <p:sldId id="860" r:id="rId5"/>
    <p:sldId id="769" r:id="rId6"/>
    <p:sldId id="842" r:id="rId7"/>
    <p:sldId id="850" r:id="rId8"/>
    <p:sldId id="833" r:id="rId9"/>
    <p:sldId id="830" r:id="rId10"/>
    <p:sldId id="838" r:id="rId11"/>
    <p:sldId id="837" r:id="rId12"/>
    <p:sldId id="839" r:id="rId13"/>
    <p:sldId id="779" r:id="rId14"/>
    <p:sldId id="780" r:id="rId15"/>
    <p:sldId id="781" r:id="rId16"/>
    <p:sldId id="782" r:id="rId17"/>
    <p:sldId id="783" r:id="rId18"/>
    <p:sldId id="784" r:id="rId19"/>
    <p:sldId id="785" r:id="rId20"/>
    <p:sldId id="786" r:id="rId21"/>
    <p:sldId id="787" r:id="rId22"/>
    <p:sldId id="788" r:id="rId23"/>
    <p:sldId id="789" r:id="rId24"/>
    <p:sldId id="790" r:id="rId25"/>
    <p:sldId id="791" r:id="rId26"/>
    <p:sldId id="792" r:id="rId27"/>
    <p:sldId id="793" r:id="rId28"/>
    <p:sldId id="794" r:id="rId29"/>
    <p:sldId id="795" r:id="rId30"/>
    <p:sldId id="796" r:id="rId31"/>
    <p:sldId id="797" r:id="rId32"/>
    <p:sldId id="843" r:id="rId33"/>
    <p:sldId id="844" r:id="rId34"/>
    <p:sldId id="845" r:id="rId35"/>
    <p:sldId id="851" r:id="rId36"/>
    <p:sldId id="852" r:id="rId37"/>
    <p:sldId id="853" r:id="rId38"/>
    <p:sldId id="854" r:id="rId39"/>
    <p:sldId id="855" r:id="rId40"/>
    <p:sldId id="856" r:id="rId41"/>
    <p:sldId id="857" r:id="rId42"/>
    <p:sldId id="858" r:id="rId43"/>
    <p:sldId id="859" r:id="rId44"/>
    <p:sldId id="861" r:id="rId45"/>
    <p:sldId id="807" r:id="rId46"/>
    <p:sldId id="808" r:id="rId47"/>
    <p:sldId id="809" r:id="rId48"/>
    <p:sldId id="810" r:id="rId49"/>
    <p:sldId id="811" r:id="rId50"/>
    <p:sldId id="812" r:id="rId51"/>
    <p:sldId id="862" r:id="rId52"/>
    <p:sldId id="381" r:id="rId53"/>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00"/>
    <a:srgbClr val="FFFF99"/>
    <a:srgbClr val="FFFFCC"/>
    <a:srgbClr val="B00000"/>
    <a:srgbClr val="6BA42C"/>
    <a:srgbClr val="D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35" autoAdjust="0"/>
    <p:restoredTop sz="61172" autoAdjust="0"/>
  </p:normalViewPr>
  <p:slideViewPr>
    <p:cSldViewPr>
      <p:cViewPr>
        <p:scale>
          <a:sx n="75" d="100"/>
          <a:sy n="75" d="100"/>
        </p:scale>
        <p:origin x="-2790" y="-135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17F828-438E-4637-8BF3-0E718175E1CF}" type="datetimeFigureOut">
              <a:rPr lang="zh-CN" altLang="en-US" smtClean="0"/>
              <a:t>2015/4/15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9DDC2-D618-46FF-B4C4-EFF6652E8FC4}" type="slidenum">
              <a:rPr lang="zh-CN" altLang="en-US" smtClean="0"/>
              <a:t>‹#›</a:t>
            </a:fld>
            <a:endParaRPr lang="zh-CN" altLang="en-US"/>
          </a:p>
        </p:txBody>
      </p:sp>
    </p:spTree>
    <p:extLst>
      <p:ext uri="{BB962C8B-B14F-4D97-AF65-F5344CB8AC3E}">
        <p14:creationId xmlns:p14="http://schemas.microsoft.com/office/powerpoint/2010/main" val="28763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1026" name="Picture 2" descr="E:\样样样\14\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45" y="4244"/>
            <a:ext cx="9128911" cy="5135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3998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pic>
        <p:nvPicPr>
          <p:cNvPr id="2050" name="Picture 2" descr="E:\样样样\14\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45" y="4244"/>
            <a:ext cx="9128911" cy="5135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158546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88039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pic>
        <p:nvPicPr>
          <p:cNvPr id="3074" name="Picture 2" descr="E:\样样样\14\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635" y="-6544"/>
            <a:ext cx="9167270" cy="5156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042234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2239567"/>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2" r:id="rId3"/>
    <p:sldLayoutId id="2147483656" r:id="rId4"/>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539552" y="771550"/>
            <a:ext cx="4134465" cy="523220"/>
          </a:xfrm>
          <a:prstGeom prst="rect">
            <a:avLst/>
          </a:prstGeom>
          <a:noFill/>
        </p:spPr>
        <p:txBody>
          <a:bodyPr wrap="none" rtlCol="0">
            <a:spAutoFit/>
          </a:bodyPr>
          <a:lstStyle/>
          <a:p>
            <a:r>
              <a:rPr lang="zh-CN" altLang="zh-CN" sz="2800" b="1" dirty="0">
                <a:latin typeface="黑体" pitchFamily="49" charset="-122"/>
                <a:ea typeface="黑体" pitchFamily="49" charset="-122"/>
              </a:rPr>
              <a:t>考场作文增分技法与训练</a:t>
            </a:r>
            <a:endParaRPr lang="zh-CN" altLang="en-US" sz="2800" b="1" dirty="0">
              <a:latin typeface="黑体" pitchFamily="49" charset="-122"/>
              <a:ea typeface="黑体" pitchFamily="49" charset="-122"/>
            </a:endParaRPr>
          </a:p>
        </p:txBody>
      </p:sp>
      <p:sp>
        <p:nvSpPr>
          <p:cNvPr id="6" name="TextBox 5"/>
          <p:cNvSpPr txBox="1"/>
          <p:nvPr/>
        </p:nvSpPr>
        <p:spPr>
          <a:xfrm>
            <a:off x="1040115" y="2516873"/>
            <a:ext cx="6340197" cy="702949"/>
          </a:xfrm>
          <a:prstGeom prst="rect">
            <a:avLst/>
          </a:prstGeom>
          <a:noFill/>
        </p:spPr>
        <p:txBody>
          <a:bodyPr wrap="none" rtlCol="0">
            <a:spAutoFit/>
          </a:bodyPr>
          <a:lstStyle/>
          <a:p>
            <a:pPr algn="ctr">
              <a:lnSpc>
                <a:spcPct val="150000"/>
              </a:lnSpc>
            </a:pPr>
            <a:r>
              <a:rPr lang="zh-CN" altLang="zh-CN" sz="3000" b="1" dirty="0">
                <a:solidFill>
                  <a:srgbClr val="FF0000"/>
                </a:solidFill>
                <a:latin typeface="Times New Roman" pitchFamily="18" charset="0"/>
                <a:ea typeface="微软雅黑" pitchFamily="34" charset="-122"/>
                <a:cs typeface="Times New Roman" pitchFamily="18" charset="0"/>
              </a:rPr>
              <a:t>训练六　掌握议论文的五种</a:t>
            </a:r>
            <a:r>
              <a:rPr lang="zh-CN" altLang="zh-CN" sz="3000" b="1">
                <a:solidFill>
                  <a:srgbClr val="FF0000"/>
                </a:solidFill>
                <a:latin typeface="Times New Roman" pitchFamily="18" charset="0"/>
                <a:ea typeface="微软雅黑" pitchFamily="34" charset="-122"/>
                <a:cs typeface="Times New Roman" pitchFamily="18" charset="0"/>
              </a:rPr>
              <a:t>分析</a:t>
            </a:r>
            <a:r>
              <a:rPr lang="zh-CN" altLang="zh-CN" sz="3000" b="1" smtClean="0">
                <a:solidFill>
                  <a:srgbClr val="FF0000"/>
                </a:solidFill>
                <a:latin typeface="Times New Roman" pitchFamily="18" charset="0"/>
                <a:ea typeface="微软雅黑" pitchFamily="34" charset="-122"/>
                <a:cs typeface="Times New Roman" pitchFamily="18" charset="0"/>
              </a:rPr>
              <a:t>方法</a:t>
            </a:r>
            <a:endParaRPr lang="zh-CN" altLang="zh-CN" sz="3000" b="1" dirty="0">
              <a:solidFill>
                <a:srgbClr val="FF0000"/>
              </a:solidFill>
              <a:latin typeface="Times New Roman" pitchFamily="18" charset="0"/>
              <a:ea typeface="微软雅黑" pitchFamily="34" charset="-122"/>
              <a:cs typeface="Times New Roman" pitchFamily="18" charset="0"/>
            </a:endParaRPr>
          </a:p>
        </p:txBody>
      </p:sp>
      <p:sp>
        <p:nvSpPr>
          <p:cNvPr id="7" name="TextBox 6"/>
          <p:cNvSpPr txBox="1"/>
          <p:nvPr/>
        </p:nvSpPr>
        <p:spPr>
          <a:xfrm>
            <a:off x="7199515" y="51470"/>
            <a:ext cx="1620957" cy="523220"/>
          </a:xfrm>
          <a:prstGeom prst="rect">
            <a:avLst/>
          </a:prstGeom>
          <a:noFill/>
        </p:spPr>
        <p:txBody>
          <a:bodyPr wrap="none" rtlCol="0">
            <a:spAutoFit/>
          </a:bodyPr>
          <a:lstStyle/>
          <a:p>
            <a:r>
              <a:rPr lang="zh-CN" altLang="en-US" sz="2800" dirty="0" smtClean="0">
                <a:solidFill>
                  <a:schemeClr val="bg1">
                    <a:lumMod val="50000"/>
                  </a:schemeClr>
                </a:solidFill>
                <a:latin typeface="汉仪大黑简" pitchFamily="49" charset="-122"/>
                <a:ea typeface="汉仪大黑简" pitchFamily="49" charset="-122"/>
              </a:rPr>
              <a:t>作文部分</a:t>
            </a:r>
            <a:endParaRPr lang="zh-CN" altLang="en-US" sz="2800" dirty="0">
              <a:solidFill>
                <a:schemeClr val="bg1">
                  <a:lumMod val="50000"/>
                </a:schemeClr>
              </a:solidFill>
              <a:latin typeface="汉仪大黑简" pitchFamily="49" charset="-122"/>
              <a:ea typeface="汉仪大黑简" pitchFamily="49" charset="-122"/>
            </a:endParaRPr>
          </a:p>
        </p:txBody>
      </p:sp>
    </p:spTree>
    <p:extLst>
      <p:ext uri="{BB962C8B-B14F-4D97-AF65-F5344CB8AC3E}">
        <p14:creationId xmlns:p14="http://schemas.microsoft.com/office/powerpoint/2010/main" val="22137257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80585" y="203106"/>
            <a:ext cx="8647507" cy="4580741"/>
          </a:xfrm>
          <a:prstGeom prst="rect">
            <a:avLst/>
          </a:prstGeom>
        </p:spPr>
        <p:txBody>
          <a:bodyPr>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不甘落后</a:t>
            </a:r>
            <a:r>
              <a:rPr lang="zh-CN" altLang="zh-CN" sz="2600" kern="100" dirty="0">
                <a:latin typeface="Times New Roman"/>
                <a:ea typeface="华文细黑"/>
                <a:cs typeface="Times New Roman"/>
              </a:rPr>
              <a:t>，就要奋力拼搏。冰坛夫妻申雪和赵宏博奋力拼搏</a:t>
            </a:r>
            <a:r>
              <a:rPr lang="en-US" altLang="zh-CN" sz="2600" kern="100" dirty="0">
                <a:latin typeface="Times New Roman"/>
                <a:ea typeface="华文细黑"/>
                <a:cs typeface="Courier New"/>
              </a:rPr>
              <a:t>18</a:t>
            </a:r>
            <a:r>
              <a:rPr lang="zh-CN" altLang="zh-CN" sz="2600" kern="100" dirty="0">
                <a:latin typeface="Times New Roman"/>
                <a:ea typeface="华文细黑"/>
                <a:cs typeface="Times New Roman"/>
              </a:rPr>
              <a:t>年，用一枚沉甸甸的花样滑冰双人金牌在温哥华完成了他们冰坛生涯的绝唱。他们的成绩不也是因为他们的不甘落后吗？那么著名演员冯绍峰和华人首富李嘉诚的儿子李泽楷又何尝不是呢？他们虽然是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富二代</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，却通过自己的拼搏达到了属于自己的人生巅峰。这些成就只是因为他们拼搏，所以眼前才会是鸥翔鱼跃的天水一色；</a:t>
            </a:r>
            <a:r>
              <a:rPr lang="zh-CN" altLang="zh-CN" sz="2600" kern="100" dirty="0" smtClean="0">
                <a:latin typeface="Times New Roman"/>
                <a:ea typeface="华文细黑"/>
                <a:cs typeface="Times New Roman"/>
              </a:rPr>
              <a:t>只</a:t>
            </a:r>
            <a:endParaRPr lang="zh-CN" altLang="zh-CN" sz="1050" kern="100" dirty="0">
              <a:latin typeface="宋体"/>
              <a:cs typeface="Courier New"/>
            </a:endParaRPr>
          </a:p>
        </p:txBody>
      </p:sp>
    </p:spTree>
    <p:extLst>
      <p:ext uri="{BB962C8B-B14F-4D97-AF65-F5344CB8AC3E}">
        <p14:creationId xmlns:p14="http://schemas.microsoft.com/office/powerpoint/2010/main" val="3749479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44973" y="223257"/>
            <a:ext cx="8647507" cy="4580741"/>
          </a:xfrm>
          <a:prstGeom prst="rect">
            <a:avLst/>
          </a:prstGeom>
        </p:spPr>
        <p:txBody>
          <a:bodyPr>
            <a:spAutoFit/>
          </a:bodyPr>
          <a:lstStyle/>
          <a:p>
            <a:pPr lvl="0" algn="just">
              <a:lnSpc>
                <a:spcPts val="5000"/>
              </a:lnSpc>
            </a:pPr>
            <a:r>
              <a:rPr lang="zh-CN" altLang="zh-CN" sz="2600" kern="100" dirty="0" smtClean="0">
                <a:solidFill>
                  <a:prstClr val="black"/>
                </a:solidFill>
                <a:latin typeface="Times New Roman"/>
                <a:ea typeface="华文细黑"/>
                <a:cs typeface="Times New Roman"/>
              </a:rPr>
              <a:t>是</a:t>
            </a:r>
            <a:r>
              <a:rPr lang="zh-CN" altLang="zh-CN" sz="2600" kern="100" dirty="0" smtClean="0">
                <a:latin typeface="Times New Roman"/>
                <a:ea typeface="华文细黑"/>
                <a:cs typeface="Times New Roman"/>
              </a:rPr>
              <a:t>因为</a:t>
            </a:r>
            <a:r>
              <a:rPr lang="zh-CN" altLang="zh-CN" sz="2600" kern="100" dirty="0">
                <a:latin typeface="Times New Roman"/>
                <a:ea typeface="华文细黑"/>
                <a:cs typeface="Times New Roman"/>
              </a:rPr>
              <a:t>他们拼搏，所以前方才会是铺满鲜花的康庄大道；只是因为他们拼搏，所以脚下才会是积翠如云的空</a:t>
            </a:r>
            <a:r>
              <a:rPr lang="zh-CN" altLang="zh-CN" sz="2600" kern="100" dirty="0">
                <a:latin typeface="宋体"/>
                <a:ea typeface="华文细黑"/>
                <a:cs typeface="宋体"/>
              </a:rPr>
              <a:t>濛</a:t>
            </a:r>
            <a:r>
              <a:rPr lang="zh-CN" altLang="zh-CN" sz="2600" kern="100" dirty="0">
                <a:latin typeface="楷体_GB2312"/>
                <a:ea typeface="华文细黑"/>
                <a:cs typeface="楷体_GB2312"/>
              </a:rPr>
              <a:t>山色。只有不甘落后，奋力拼搏，才会享受成功的喜悦</a:t>
            </a:r>
            <a:r>
              <a:rPr lang="zh-CN" altLang="zh-CN" sz="2600" kern="100" dirty="0" smtClean="0">
                <a:latin typeface="楷体_GB2312"/>
                <a:ea typeface="华文细黑"/>
                <a:cs typeface="楷体_GB2312"/>
              </a:rPr>
              <a:t>。</a:t>
            </a:r>
            <a:endParaRPr lang="en-US" altLang="zh-CN" sz="2600" kern="100" dirty="0" smtClean="0">
              <a:latin typeface="楷体_GB2312"/>
              <a:ea typeface="华文细黑"/>
              <a:cs typeface="楷体_GB2312"/>
            </a:endParaRPr>
          </a:p>
          <a:p>
            <a:pPr algn="just">
              <a:lnSpc>
                <a:spcPts val="5000"/>
              </a:lnSpc>
              <a:spcAft>
                <a:spcPts val="0"/>
              </a:spcAft>
            </a:pPr>
            <a:r>
              <a:rPr lang="zh-CN" altLang="zh-CN" sz="2600" kern="100" dirty="0">
                <a:solidFill>
                  <a:srgbClr val="C00000"/>
                </a:solidFill>
                <a:latin typeface="Times New Roman"/>
                <a:ea typeface="华文细黑"/>
                <a:cs typeface="Times New Roman"/>
              </a:rPr>
              <a:t>运用因果与条件分析，同样见深刻。</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青年</a:t>
            </a:r>
            <a:r>
              <a:rPr lang="zh-CN" altLang="zh-CN" sz="2600" kern="100" dirty="0">
                <a:latin typeface="Times New Roman"/>
                <a:ea typeface="华文细黑"/>
                <a:cs typeface="Times New Roman"/>
              </a:rPr>
              <a:t>朋友们，要想让自己拥有成功的人生，那么就不甘落后，奔向远方吧</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ts val="5000"/>
              </a:lnSpc>
              <a:spcAft>
                <a:spcPts val="0"/>
              </a:spcAft>
            </a:pPr>
            <a:r>
              <a:rPr lang="zh-CN" altLang="zh-CN" sz="2600" kern="100" dirty="0">
                <a:solidFill>
                  <a:srgbClr val="C00000"/>
                </a:solidFill>
                <a:latin typeface="Times New Roman"/>
                <a:ea typeface="华文细黑"/>
                <a:cs typeface="Times New Roman"/>
              </a:rPr>
              <a:t>照应题旨，发出号召</a:t>
            </a:r>
            <a:r>
              <a:rPr lang="zh-CN" altLang="zh-CN" sz="2600" kern="100" dirty="0" smtClean="0">
                <a:solidFill>
                  <a:srgbClr val="C00000"/>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2939903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1520" y="382275"/>
            <a:ext cx="8512738" cy="4493731"/>
          </a:xfrm>
          <a:prstGeom prst="rect">
            <a:avLst/>
          </a:prstGeom>
        </p:spPr>
        <p:txBody>
          <a:bodyPr>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亮点点评</a:t>
            </a:r>
            <a:r>
              <a:rPr lang="zh-CN" altLang="zh-CN" sz="2600" kern="100" dirty="0">
                <a:latin typeface="Times New Roman"/>
                <a:ea typeface="华文细黑"/>
                <a:cs typeface="Times New Roman"/>
              </a:rPr>
              <a:t>　这篇议论文讲究例后分析，注重灵活变化，显得深刻而新颖。文章将总论点分解成三个分论点，深刻而又条理清晰。同时，注重例后分析，避免了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观点＋例子＋结论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的弊病。尤其值得一提的是，例后分析极讲方法，既有假设、条件和因果分析，又兼以比喻、排比和引用辞格以及灵活的句式，使例后分析既深刻而又有灵活新颖性，避免了沉闷、乏味</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2646167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0606" y="1131590"/>
            <a:ext cx="8596501" cy="1887696"/>
          </a:xfrm>
          <a:prstGeom prst="rect">
            <a:avLst/>
          </a:prstGeom>
          <a:noFill/>
        </p:spPr>
        <p:txBody>
          <a:bodyPr wrap="square" rtlCol="0">
            <a:spAutoFit/>
          </a:bodyPr>
          <a:lstStyle/>
          <a:p>
            <a:pPr algn="ctr">
              <a:lnSpc>
                <a:spcPts val="4000"/>
              </a:lnSpc>
              <a:spcAft>
                <a:spcPts val="0"/>
              </a:spcAft>
            </a:pPr>
            <a:r>
              <a:rPr lang="zh-CN" altLang="zh-CN" sz="2600" b="1" kern="100" dirty="0">
                <a:solidFill>
                  <a:srgbClr val="0070C0"/>
                </a:solidFill>
                <a:latin typeface="IPAPANNEW"/>
                <a:ea typeface="微软雅黑"/>
                <a:cs typeface="Times New Roman"/>
              </a:rPr>
              <a:t>技法指</a:t>
            </a:r>
            <a:r>
              <a:rPr lang="zh-CN" altLang="zh-CN" sz="2600" b="1" kern="100" dirty="0" smtClean="0">
                <a:solidFill>
                  <a:srgbClr val="0070C0"/>
                </a:solidFill>
                <a:latin typeface="IPAPANNEW"/>
                <a:ea typeface="微软雅黑"/>
                <a:cs typeface="Times New Roman"/>
              </a:rPr>
              <a:t>要</a:t>
            </a:r>
            <a:endParaRPr lang="en-US" altLang="zh-CN" sz="2600" b="1" kern="100" dirty="0" smtClean="0">
              <a:solidFill>
                <a:srgbClr val="0070C0"/>
              </a:solidFill>
              <a:latin typeface="IPAPANNEW"/>
              <a:ea typeface="微软雅黑"/>
              <a:cs typeface="Times New Roman"/>
            </a:endParaRPr>
          </a:p>
          <a:p>
            <a:pPr algn="just">
              <a:lnSpc>
                <a:spcPts val="5000"/>
              </a:lnSpc>
              <a:spcAft>
                <a:spcPts val="0"/>
              </a:spcAft>
            </a:pPr>
            <a:r>
              <a:rPr lang="zh-CN" altLang="zh-CN" sz="2600" kern="100" dirty="0">
                <a:latin typeface="Times New Roman"/>
                <a:ea typeface="华文细黑"/>
                <a:cs typeface="Times New Roman"/>
              </a:rPr>
              <a:t>展开分析的方法有许多种，常用的有因果分析法、假设分析法、意义分析法、正反对比法、辩证分析法等</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6378692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5197" y="2277"/>
            <a:ext cx="8769291" cy="5221942"/>
          </a:xfrm>
          <a:prstGeom prst="rect">
            <a:avLst/>
          </a:prstGeom>
          <a:noFill/>
        </p:spPr>
        <p:txBody>
          <a:bodyPr wrap="square" rtlCol="0">
            <a:spAutoFit/>
          </a:bodyPr>
          <a:lstStyle/>
          <a:p>
            <a:pPr algn="just">
              <a:lnSpc>
                <a:spcPts val="5000"/>
              </a:lnSpc>
              <a:spcAft>
                <a:spcPts val="0"/>
              </a:spcAft>
            </a:pPr>
            <a:r>
              <a:rPr lang="zh-CN" altLang="zh-CN" sz="2600" kern="100" dirty="0">
                <a:solidFill>
                  <a:srgbClr val="0000FF"/>
                </a:solidFill>
                <a:latin typeface="Times New Roman"/>
                <a:ea typeface="华文细黑"/>
                <a:cs typeface="Times New Roman"/>
              </a:rPr>
              <a:t>一、因果分析法</a:t>
            </a:r>
          </a:p>
          <a:p>
            <a:pPr algn="just">
              <a:lnSpc>
                <a:spcPts val="5000"/>
              </a:lnSpc>
              <a:spcAft>
                <a:spcPts val="0"/>
              </a:spcAft>
            </a:pPr>
            <a:r>
              <a:rPr lang="zh-CN" altLang="zh-CN" sz="2600" kern="100" dirty="0">
                <a:latin typeface="Times New Roman"/>
                <a:ea typeface="华文细黑"/>
                <a:cs typeface="Times New Roman"/>
              </a:rPr>
              <a:t>就是抓住论据所述的事实，并据此推求形成原因的一种分析方法</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ts val="5000"/>
              </a:lnSpc>
              <a:spcAft>
                <a:spcPts val="0"/>
              </a:spcAft>
            </a:pPr>
            <a:r>
              <a:rPr lang="zh-CN" altLang="zh-CN" sz="2600" kern="100" dirty="0" smtClean="0">
                <a:solidFill>
                  <a:srgbClr val="E36C0A"/>
                </a:solidFill>
                <a:latin typeface="Times New Roman"/>
                <a:ea typeface="华文细黑"/>
                <a:cs typeface="Times New Roman"/>
              </a:rPr>
              <a:t>例</a:t>
            </a:r>
            <a:r>
              <a:rPr lang="en-US" altLang="zh-CN" sz="2600" kern="100" dirty="0">
                <a:solidFill>
                  <a:srgbClr val="E36C0A"/>
                </a:solidFill>
                <a:latin typeface="Times New Roman"/>
                <a:ea typeface="华文细黑"/>
                <a:cs typeface="Courier New"/>
              </a:rPr>
              <a:t>1</a:t>
            </a:r>
            <a:r>
              <a:rPr lang="zh-CN" altLang="zh-CN" sz="2600" kern="100" dirty="0">
                <a:latin typeface="Times New Roman"/>
                <a:ea typeface="华文细黑"/>
                <a:cs typeface="Times New Roman"/>
              </a:rPr>
              <a:t>　请用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因果分析法</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为下列短文添上分析的语句，使其论证更加深刻有力。</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磨难</a:t>
            </a:r>
            <a:r>
              <a:rPr lang="zh-CN" altLang="zh-CN" sz="2600" kern="100" dirty="0">
                <a:latin typeface="Times New Roman"/>
                <a:ea typeface="华文细黑"/>
                <a:cs typeface="Times New Roman"/>
              </a:rPr>
              <a:t>，能历练人生。贝多芬双耳失聪，却能在这样的磨难下创造出不朽的交响曲，撼人心灵</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Courier New"/>
              </a:rPr>
              <a:t>__________________________________________________</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2923020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2662" y="576426"/>
            <a:ext cx="8682466" cy="3939540"/>
          </a:xfrm>
          <a:prstGeom prst="rect">
            <a:avLst/>
          </a:prstGeom>
          <a:noFill/>
        </p:spPr>
        <p:txBody>
          <a:bodyPr wrap="square" rtlCol="0">
            <a:spAutoFit/>
          </a:bodyPr>
          <a:lstStyle/>
          <a:p>
            <a:pPr algn="just">
              <a:lnSpc>
                <a:spcPts val="5000"/>
              </a:lnSpc>
              <a:spcAft>
                <a:spcPts val="0"/>
              </a:spcAft>
            </a:pPr>
            <a:r>
              <a:rPr lang="zh-CN" altLang="zh-CN" sz="2600" kern="100" dirty="0">
                <a:latin typeface="Times New Roman"/>
                <a:ea typeface="华文细黑"/>
                <a:cs typeface="Times New Roman"/>
              </a:rPr>
              <a:t>司马迁遭受腐刑，却能在这样的耻辱中写成《史记》，汗青溢光</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Courier New"/>
              </a:rPr>
              <a:t>___________________________________________</a:t>
            </a:r>
            <a:r>
              <a:rPr lang="zh-CN" altLang="zh-CN" sz="2600" kern="100" dirty="0" smtClean="0">
                <a:latin typeface="Times New Roman"/>
                <a:ea typeface="华文细黑"/>
                <a:cs typeface="Times New Roman"/>
              </a:rPr>
              <a:t>；</a:t>
            </a:r>
            <a:r>
              <a:rPr lang="zh-CN" altLang="zh-CN" sz="2600" kern="100" dirty="0">
                <a:latin typeface="Times New Roman"/>
                <a:ea typeface="华文细黑"/>
                <a:cs typeface="Times New Roman"/>
              </a:rPr>
              <a:t>一代体操王子李宁泪洒汉城后黯然退出体坛，却又另辟天地，让</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李宁牌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系列运动用品风靡中国的体育用品市场，</a:t>
            </a:r>
            <a:r>
              <a:rPr lang="en-US" altLang="zh-CN" sz="2600" kern="100" dirty="0">
                <a:latin typeface="Times New Roman"/>
                <a:ea typeface="华文细黑"/>
                <a:cs typeface="Courier New"/>
              </a:rPr>
              <a:t>____________________________</a:t>
            </a:r>
            <a:r>
              <a:rPr lang="zh-CN" altLang="zh-CN" sz="2600" kern="100" dirty="0">
                <a:latin typeface="Times New Roman"/>
                <a:ea typeface="华文细黑"/>
                <a:cs typeface="Times New Roman"/>
              </a:rPr>
              <a:t>。磨难，能带领人冲破黑暗，绽放光彩</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32554238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1945" y="339502"/>
            <a:ext cx="8718949" cy="4493731"/>
          </a:xfrm>
          <a:prstGeom prst="rect">
            <a:avLst/>
          </a:prstGeom>
          <a:noFill/>
        </p:spPr>
        <p:txBody>
          <a:bodyPr wrap="square" rtlCol="0">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评点</a:t>
            </a:r>
            <a:r>
              <a:rPr lang="zh-CN" altLang="zh-CN" sz="2600" kern="100" dirty="0">
                <a:latin typeface="Times New Roman"/>
                <a:ea typeface="华文细黑"/>
                <a:cs typeface="Times New Roman"/>
              </a:rPr>
              <a:t>　这一语段，采用了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总</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分</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总</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的结构。中间列举贝多芬、司马迁和李宁三个例子来证明论点。问题是在例子和论点之间缺少分析语言。那么，怎样展开议论呢？阅读语段，我们发现，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三位人物在磨难下的结果</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已告知我们了，而对于原因则只字未提，所以，我们就可以添加</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原因探究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的分析文字，以较好地架起事例与结论之间的桥梁，达到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叙</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议</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服务的目的</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7174558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9512" y="267494"/>
            <a:ext cx="8683844" cy="4580741"/>
          </a:xfrm>
          <a:prstGeom prst="rect">
            <a:avLst/>
          </a:prstGeom>
        </p:spPr>
        <p:txBody>
          <a:bodyPr>
            <a:spAutoFit/>
          </a:bodyPr>
          <a:lstStyle/>
          <a:p>
            <a:pPr algn="just">
              <a:lnSpc>
                <a:spcPts val="5000"/>
              </a:lnSpc>
              <a:spcAft>
                <a:spcPts val="0"/>
              </a:spcAft>
            </a:pPr>
            <a:r>
              <a:rPr lang="zh-CN" altLang="zh-CN" sz="2600" kern="100" dirty="0">
                <a:latin typeface="Times New Roman"/>
                <a:ea typeface="华文细黑"/>
                <a:cs typeface="Times New Roman"/>
              </a:rPr>
              <a:t>修改：有时候，磨难，恰恰能够历练人生，绽放光彩。贝多芬双耳失聪，却能在这样的磨难下创造出不朽的交响曲，撼人心灵，</a:t>
            </a:r>
            <a:r>
              <a:rPr lang="zh-CN" altLang="zh-CN" sz="2600" u="heavy" kern="100" dirty="0">
                <a:latin typeface="Times New Roman"/>
                <a:ea typeface="华文细黑"/>
                <a:cs typeface="Times New Roman"/>
              </a:rPr>
              <a:t>那是因为他不屈服命运的压打，顽强抗拒厄运，才谱出了人类的心灵之歌</a:t>
            </a:r>
            <a:r>
              <a:rPr lang="zh-CN" altLang="zh-CN" sz="2600" kern="100" dirty="0">
                <a:latin typeface="Times New Roman"/>
                <a:ea typeface="华文细黑"/>
                <a:cs typeface="Times New Roman"/>
              </a:rPr>
              <a:t>；司马迁遭受腐刑，却能在这样的耻辱中写成《史记》，汗青溢光，</a:t>
            </a:r>
            <a:r>
              <a:rPr lang="zh-CN" altLang="zh-CN" sz="2600" u="heavy" kern="100" dirty="0">
                <a:latin typeface="Times New Roman"/>
                <a:ea typeface="华文细黑"/>
                <a:cs typeface="Times New Roman"/>
              </a:rPr>
              <a:t>那是因为他有坚定如山的信念、刚毅如铁的意志，于诽谤讥嘲中坚持自己的志向，才突围成为</a:t>
            </a:r>
            <a:r>
              <a:rPr lang="en-US" altLang="zh-CN" sz="2600" u="heavy" kern="100" dirty="0">
                <a:latin typeface="Times New Roman"/>
                <a:ea typeface="华文细黑"/>
                <a:cs typeface="Times New Roman"/>
              </a:rPr>
              <a:t>“</a:t>
            </a:r>
            <a:r>
              <a:rPr lang="zh-CN" altLang="zh-CN" sz="2600" u="heavy" kern="100" dirty="0">
                <a:latin typeface="Times New Roman"/>
                <a:ea typeface="华文细黑"/>
                <a:cs typeface="Times New Roman"/>
              </a:rPr>
              <a:t>史圣</a:t>
            </a:r>
            <a:r>
              <a:rPr lang="en-US" altLang="zh-CN" sz="2600" u="heavy" kern="100" dirty="0">
                <a:latin typeface="Times New Roman"/>
                <a:ea typeface="华文细黑"/>
                <a:cs typeface="Times New Roman"/>
              </a:rPr>
              <a:t>”</a:t>
            </a:r>
            <a:r>
              <a:rPr lang="zh-CN" altLang="zh-CN" sz="2600" kern="100" dirty="0">
                <a:latin typeface="Times New Roman"/>
                <a:ea typeface="华文细黑"/>
                <a:cs typeface="Times New Roman"/>
              </a:rPr>
              <a:t>；一代体操王子李宁泪洒汉城</a:t>
            </a:r>
            <a:r>
              <a:rPr lang="zh-CN" altLang="zh-CN" sz="2600" kern="100" dirty="0" smtClean="0">
                <a:latin typeface="Times New Roman"/>
                <a:ea typeface="华文细黑"/>
                <a:cs typeface="Times New Roman"/>
              </a:rPr>
              <a:t>黯</a:t>
            </a:r>
            <a:endParaRPr lang="zh-CN" altLang="zh-CN" sz="1050" kern="100" dirty="0">
              <a:latin typeface="宋体"/>
              <a:cs typeface="Courier New"/>
            </a:endParaRPr>
          </a:p>
        </p:txBody>
      </p:sp>
    </p:spTree>
    <p:extLst>
      <p:ext uri="{BB962C8B-B14F-4D97-AF65-F5344CB8AC3E}">
        <p14:creationId xmlns:p14="http://schemas.microsoft.com/office/powerpoint/2010/main" val="6191021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2062" y="662603"/>
            <a:ext cx="8596501" cy="3939540"/>
          </a:xfrm>
          <a:prstGeom prst="rect">
            <a:avLst/>
          </a:prstGeom>
          <a:noFill/>
        </p:spPr>
        <p:txBody>
          <a:bodyPr wrap="square" rtlCol="0">
            <a:spAutoFit/>
          </a:bodyPr>
          <a:lstStyle/>
          <a:p>
            <a:pPr algn="just">
              <a:lnSpc>
                <a:spcPts val="5000"/>
              </a:lnSpc>
              <a:spcAft>
                <a:spcPts val="0"/>
              </a:spcAft>
            </a:pPr>
            <a:r>
              <a:rPr lang="zh-CN" altLang="zh-CN" sz="2600" kern="100" dirty="0">
                <a:latin typeface="Times New Roman"/>
                <a:ea typeface="华文细黑"/>
                <a:cs typeface="Times New Roman"/>
              </a:rPr>
              <a:t>然退出体坛后，却又另辟天地开创了自己的事业，让</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李宁牌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系列运动用品风靡中国的体育用品市场，</a:t>
            </a:r>
            <a:r>
              <a:rPr lang="zh-CN" altLang="zh-CN" sz="2600" u="heavy" kern="100" dirty="0">
                <a:latin typeface="Times New Roman"/>
                <a:ea typeface="华文细黑"/>
                <a:cs typeface="Times New Roman"/>
              </a:rPr>
              <a:t>那是因为他懂得承受失败，不为失败所吓倒，才能在失败中开拓出一条新路</a:t>
            </a:r>
            <a:r>
              <a:rPr lang="zh-CN" altLang="zh-CN" sz="2600" kern="100" dirty="0">
                <a:latin typeface="Times New Roman"/>
                <a:ea typeface="华文细黑"/>
                <a:cs typeface="Times New Roman"/>
              </a:rPr>
              <a:t>。磨难，是祸，又是福。它对于意志坚强者，只不过是人生路上的一帘风雨，只要勇敢地走过去，前方是另一片蓝天。</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直接陈述原因</a:t>
            </a:r>
            <a:r>
              <a:rPr lang="en-US" altLang="zh-CN" sz="2600" kern="100" dirty="0" smtClean="0">
                <a:latin typeface="Times New Roman"/>
                <a:ea typeface="华文细黑"/>
                <a:cs typeface="Courier New"/>
              </a:rPr>
              <a:t>)</a:t>
            </a:r>
            <a:endParaRPr lang="zh-CN" altLang="zh-CN" sz="1050" kern="100" dirty="0">
              <a:latin typeface="宋体"/>
              <a:cs typeface="Courier New"/>
            </a:endParaRPr>
          </a:p>
        </p:txBody>
      </p:sp>
    </p:spTree>
    <p:extLst>
      <p:ext uri="{BB962C8B-B14F-4D97-AF65-F5344CB8AC3E}">
        <p14:creationId xmlns:p14="http://schemas.microsoft.com/office/powerpoint/2010/main" val="14196369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04" y="-2954"/>
            <a:ext cx="8856984" cy="5221942"/>
          </a:xfrm>
          <a:prstGeom prst="rect">
            <a:avLst/>
          </a:prstGeom>
          <a:noFill/>
        </p:spPr>
        <p:txBody>
          <a:bodyPr wrap="square" rtlCol="0">
            <a:spAutoFit/>
          </a:bodyPr>
          <a:lstStyle/>
          <a:p>
            <a:pPr algn="just">
              <a:lnSpc>
                <a:spcPts val="4000"/>
              </a:lnSpc>
              <a:spcAft>
                <a:spcPts val="0"/>
              </a:spcAft>
            </a:pPr>
            <a:r>
              <a:rPr lang="zh-CN" altLang="zh-CN" sz="2500" kern="100" dirty="0">
                <a:solidFill>
                  <a:srgbClr val="E36C0A"/>
                </a:solidFill>
                <a:latin typeface="Times New Roman"/>
                <a:ea typeface="华文细黑"/>
                <a:cs typeface="Times New Roman"/>
              </a:rPr>
              <a:t>练</a:t>
            </a:r>
            <a:r>
              <a:rPr lang="en-US" altLang="zh-CN" sz="2500" kern="100" dirty="0">
                <a:solidFill>
                  <a:srgbClr val="E36C0A"/>
                </a:solidFill>
                <a:latin typeface="Times New Roman"/>
                <a:ea typeface="华文细黑"/>
                <a:cs typeface="Times New Roman"/>
              </a:rPr>
              <a:t>1</a:t>
            </a:r>
            <a:r>
              <a:rPr lang="zh-CN" altLang="zh-CN" sz="2500" kern="100" dirty="0">
                <a:latin typeface="Times New Roman"/>
                <a:ea typeface="华文细黑"/>
                <a:cs typeface="Times New Roman"/>
              </a:rPr>
              <a:t>　请用</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因果分析法</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在下列短文后面补充一段分析的话，使其论证更加深刻有力。</a:t>
            </a:r>
            <a:endParaRPr lang="zh-CN" altLang="zh-CN" sz="2500" kern="100" dirty="0">
              <a:latin typeface="宋体"/>
              <a:cs typeface="Courier New"/>
            </a:endParaRPr>
          </a:p>
          <a:p>
            <a:pPr algn="just">
              <a:lnSpc>
                <a:spcPts val="4000"/>
              </a:lnSpc>
              <a:spcAft>
                <a:spcPts val="0"/>
              </a:spcAft>
            </a:pPr>
            <a:r>
              <a:rPr lang="zh-CN" altLang="zh-CN" sz="2500" kern="100" dirty="0">
                <a:latin typeface="Times New Roman"/>
                <a:ea typeface="华文细黑"/>
                <a:cs typeface="Times New Roman"/>
              </a:rPr>
              <a:t>论点：靠奋斗冲破</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埋没</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的压力。</a:t>
            </a:r>
            <a:endParaRPr lang="zh-CN" altLang="zh-CN" sz="2500" kern="100" dirty="0">
              <a:latin typeface="宋体"/>
              <a:cs typeface="Courier New"/>
            </a:endParaRPr>
          </a:p>
          <a:p>
            <a:pPr algn="just">
              <a:lnSpc>
                <a:spcPts val="4000"/>
              </a:lnSpc>
              <a:spcAft>
                <a:spcPts val="0"/>
              </a:spcAft>
            </a:pPr>
            <a:r>
              <a:rPr lang="en-US" altLang="zh-CN" sz="2500" kern="100" dirty="0" smtClean="0">
                <a:latin typeface="Times New Roman"/>
                <a:ea typeface="华文细黑"/>
                <a:cs typeface="Times New Roman"/>
              </a:rPr>
              <a:t>        </a:t>
            </a:r>
            <a:r>
              <a:rPr lang="zh-CN" altLang="zh-CN" sz="2500" kern="100" dirty="0" smtClean="0">
                <a:latin typeface="Times New Roman"/>
                <a:ea typeface="华文细黑"/>
                <a:cs typeface="Times New Roman"/>
              </a:rPr>
              <a:t>古今中外</a:t>
            </a:r>
            <a:r>
              <a:rPr lang="zh-CN" altLang="zh-CN" sz="2500" kern="100" dirty="0">
                <a:latin typeface="Times New Roman"/>
                <a:ea typeface="华文细黑"/>
                <a:cs typeface="Times New Roman"/>
              </a:rPr>
              <a:t>，许多取得了重大成就的人，很多都遭受过</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埋没</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的命运。爱因斯坦就曾被</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埋没</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在一个专利局中，充当小职员的平凡角色。但他没有灰心，抓紧一切机会进行研究，终于开创了物理学的新天地。华罗庚曾</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埋没</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在小店铺里，但他没有消沉，每天在做好营业工作后，抓紧一分一秒的时间，昼夜不停，寒暑不辨，刻苦自学，潜心钻研数学，终成著名的数学家</a:t>
            </a:r>
            <a:r>
              <a:rPr lang="zh-CN" altLang="zh-CN" sz="2500" kern="100" dirty="0" smtClean="0">
                <a:latin typeface="Times New Roman"/>
                <a:ea typeface="华文细黑"/>
                <a:cs typeface="Times New Roman"/>
              </a:rPr>
              <a:t>。</a:t>
            </a:r>
            <a:endParaRPr lang="zh-CN" altLang="zh-CN" sz="2500" kern="100" dirty="0">
              <a:latin typeface="宋体"/>
              <a:cs typeface="Courier New"/>
            </a:endParaRPr>
          </a:p>
        </p:txBody>
      </p:sp>
    </p:spTree>
    <p:extLst>
      <p:ext uri="{BB962C8B-B14F-4D97-AF65-F5344CB8AC3E}">
        <p14:creationId xmlns:p14="http://schemas.microsoft.com/office/powerpoint/2010/main" val="15572470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3655" y="663436"/>
            <a:ext cx="8427116" cy="3852530"/>
          </a:xfrm>
          <a:prstGeom prst="rect">
            <a:avLst/>
          </a:prstGeom>
          <a:noFill/>
        </p:spPr>
        <p:txBody>
          <a:bodyPr wrap="square" rtlCol="0">
            <a:spAutoFit/>
          </a:bodyPr>
          <a:lstStyle/>
          <a:p>
            <a:pPr algn="just">
              <a:lnSpc>
                <a:spcPts val="5000"/>
              </a:lnSpc>
              <a:spcAft>
                <a:spcPts val="0"/>
              </a:spcAft>
            </a:pPr>
            <a:r>
              <a:rPr lang="zh-CN" altLang="zh-CN" sz="2600" b="1" kern="100" dirty="0">
                <a:solidFill>
                  <a:srgbClr val="E36C0A"/>
                </a:solidFill>
                <a:latin typeface="IPAPANNEW"/>
                <a:ea typeface="微软雅黑"/>
                <a:cs typeface="Times New Roman"/>
              </a:rPr>
              <a:t>目标略语</a:t>
            </a:r>
            <a:r>
              <a:rPr lang="zh-CN" altLang="zh-CN" sz="2600" kern="100" dirty="0">
                <a:latin typeface="Times New Roman"/>
                <a:ea typeface="华文细黑"/>
                <a:cs typeface="Times New Roman"/>
              </a:rPr>
              <a:t>　纵观近几年来的高考议论文作文，凡是得高分的文章，大多数以说理见长。对文章进行道理分析，可以增加论证的深度，更能显示出作者思维的缜密。而低分作文则是堆砌例子，不会说理，或者说理不深入，原因在于未掌握分析说理的方法。本训练试图给你提供一些分析方法</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3309766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79512" y="648434"/>
            <a:ext cx="8647507" cy="3939540"/>
          </a:xfrm>
          <a:prstGeom prst="rect">
            <a:avLst/>
          </a:prstGeom>
        </p:spPr>
        <p:txBody>
          <a:bodyPr>
            <a:spAutoFit/>
          </a:bodyPr>
          <a:lstStyle/>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chemeClr val="accent6">
                    <a:lumMod val="75000"/>
                  </a:schemeClr>
                </a:solidFill>
                <a:latin typeface="Times New Roman"/>
                <a:ea typeface="华文细黑"/>
                <a:cs typeface="Times New Roman"/>
              </a:rPr>
              <a:t>为什么他们没有因</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埋没</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而</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窒息</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，并且能有所建树？因为他们不甘心忍受被</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埋没</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的命运；不管在怎样不利的情况下，他们始终没有丧失向上的勇气和力量；他们坚信：不失千里之志的千里马，终有奋蹄腾飞的日子。因此，他们在被</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埋没</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的情况下，不是怨天尤人，而是努力拼搏奋斗，终于冲破</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埋没</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，脱颖而出。</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自问自答</a:t>
            </a:r>
            <a:r>
              <a:rPr lang="en-US" altLang="zh-CN" sz="2600" kern="100" dirty="0" smtClean="0">
                <a:solidFill>
                  <a:schemeClr val="accent6">
                    <a:lumMod val="75000"/>
                  </a:schemeClr>
                </a:solidFill>
                <a:latin typeface="Times New Roman"/>
                <a:ea typeface="华文细黑"/>
                <a:cs typeface="Courier New"/>
              </a:rPr>
              <a:t>)</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15026614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8957" y="288394"/>
            <a:ext cx="8597865" cy="3939540"/>
          </a:xfrm>
          <a:prstGeom prst="rect">
            <a:avLst/>
          </a:prstGeom>
        </p:spPr>
        <p:txBody>
          <a:bodyPr>
            <a:spAutoFit/>
          </a:bodyPr>
          <a:lstStyle/>
          <a:p>
            <a:pPr algn="just">
              <a:lnSpc>
                <a:spcPts val="5000"/>
              </a:lnSpc>
              <a:spcAft>
                <a:spcPts val="0"/>
              </a:spcAft>
            </a:pPr>
            <a:r>
              <a:rPr lang="zh-CN" altLang="zh-CN" sz="2600" kern="100" dirty="0">
                <a:latin typeface="Times New Roman"/>
                <a:ea typeface="华文细黑"/>
                <a:cs typeface="Times New Roman"/>
              </a:rPr>
              <a:t>二、假设分析法</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运用假设推理对所列举的论据进行分析，来证明自己的观点，使事例和析例正反映衬，很有说服力。</a:t>
            </a:r>
            <a:endParaRPr lang="zh-CN" altLang="zh-CN" sz="1050" kern="100" dirty="0">
              <a:latin typeface="宋体"/>
              <a:cs typeface="Courier New"/>
            </a:endParaRPr>
          </a:p>
          <a:p>
            <a:pPr algn="just">
              <a:lnSpc>
                <a:spcPts val="5000"/>
              </a:lnSpc>
              <a:spcAft>
                <a:spcPts val="0"/>
              </a:spcAft>
            </a:pPr>
            <a:r>
              <a:rPr lang="zh-CN" altLang="zh-CN" sz="2600" kern="100" dirty="0">
                <a:solidFill>
                  <a:srgbClr val="E36C0A"/>
                </a:solidFill>
                <a:latin typeface="Times New Roman"/>
                <a:ea typeface="华文细黑"/>
                <a:cs typeface="Times New Roman"/>
              </a:rPr>
              <a:t>例</a:t>
            </a:r>
            <a:r>
              <a:rPr lang="en-US" altLang="zh-CN" sz="2600" kern="100" dirty="0">
                <a:solidFill>
                  <a:srgbClr val="E36C0A"/>
                </a:solidFill>
                <a:latin typeface="Times New Roman"/>
                <a:ea typeface="华文细黑"/>
                <a:cs typeface="Times New Roman"/>
              </a:rPr>
              <a:t>2</a:t>
            </a:r>
            <a:r>
              <a:rPr lang="zh-CN" altLang="zh-CN" sz="2600" kern="100" dirty="0">
                <a:latin typeface="Times New Roman"/>
                <a:ea typeface="华文细黑"/>
                <a:cs typeface="Times New Roman"/>
              </a:rPr>
              <a:t>　《六国论》中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向使三国各爱其地，齐人勿附于秦，刺客不行，良将犹在，则胜负之数，存亡之理，当与秦相较，或未易量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，就是用了假设分析法</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8711830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65559" y="1290896"/>
            <a:ext cx="8561888" cy="1928926"/>
          </a:xfrm>
          <a:prstGeom prst="rect">
            <a:avLst/>
          </a:prstGeom>
        </p:spPr>
        <p:txBody>
          <a:bodyPr>
            <a:spAutoFit/>
          </a:bodyPr>
          <a:lstStyle/>
          <a:p>
            <a:pPr algn="just">
              <a:lnSpc>
                <a:spcPts val="5000"/>
              </a:lnSpc>
              <a:spcAft>
                <a:spcPts val="0"/>
              </a:spcAft>
            </a:pPr>
            <a:r>
              <a:rPr lang="zh-CN" altLang="zh-CN" sz="2600" kern="100" dirty="0" smtClean="0">
                <a:latin typeface="Times New Roman"/>
                <a:ea typeface="华文细黑"/>
                <a:cs typeface="Times New Roman"/>
              </a:rPr>
              <a:t>注意：对语段进行假设分析时，如果举的例子是正面的，那么就应从反面来假设分析；如果举的例子是反面的，那么就应从正面来假设分析。</a:t>
            </a:r>
            <a:endParaRPr lang="zh-CN" altLang="zh-CN" sz="1050" kern="100" dirty="0">
              <a:latin typeface="宋体"/>
              <a:cs typeface="Courier New"/>
            </a:endParaRPr>
          </a:p>
        </p:txBody>
      </p:sp>
    </p:spTree>
    <p:extLst>
      <p:ext uri="{BB962C8B-B14F-4D97-AF65-F5344CB8AC3E}">
        <p14:creationId xmlns:p14="http://schemas.microsoft.com/office/powerpoint/2010/main" val="20868036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9512" y="267494"/>
            <a:ext cx="8733982" cy="4580741"/>
          </a:xfrm>
          <a:prstGeom prst="rect">
            <a:avLst/>
          </a:prstGeom>
        </p:spPr>
        <p:txBody>
          <a:bodyPr>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练</a:t>
            </a:r>
            <a:r>
              <a:rPr lang="en-US" altLang="zh-CN" sz="2600" kern="100" dirty="0">
                <a:solidFill>
                  <a:srgbClr val="E36C0A"/>
                </a:solidFill>
                <a:latin typeface="Times New Roman"/>
                <a:ea typeface="华文细黑"/>
                <a:cs typeface="Times New Roman"/>
              </a:rPr>
              <a:t>2</a:t>
            </a:r>
            <a:r>
              <a:rPr lang="zh-CN" altLang="zh-CN" sz="2600" kern="100" dirty="0">
                <a:latin typeface="Times New Roman"/>
                <a:ea typeface="华文细黑"/>
                <a:cs typeface="Times New Roman"/>
              </a:rPr>
              <a:t>　请用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假设分析法</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在下列短文后面补充一段分析的话，使其论证更加深刻有力。</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欧</a:t>
            </a:r>
            <a:r>
              <a:rPr lang="zh-CN" altLang="zh-CN" sz="2600" kern="100" dirty="0">
                <a:latin typeface="Times New Roman"/>
                <a:ea typeface="华文细黑"/>
                <a:cs typeface="Times New Roman"/>
              </a:rPr>
              <a:t>立西为了发明一种新药，坚持进行实验，失败了，总结教训再干，一直实验了</a:t>
            </a:r>
            <a:r>
              <a:rPr lang="en-US" altLang="zh-CN" sz="2600" kern="100" dirty="0">
                <a:latin typeface="Times New Roman"/>
                <a:ea typeface="华文细黑"/>
                <a:cs typeface="Courier New"/>
              </a:rPr>
              <a:t>606</a:t>
            </a:r>
            <a:r>
              <a:rPr lang="zh-CN" altLang="zh-CN" sz="2600" kern="100" dirty="0">
                <a:latin typeface="Times New Roman"/>
                <a:ea typeface="华文细黑"/>
                <a:cs typeface="Times New Roman"/>
              </a:rPr>
              <a:t>次，才获得了成功，制出了以实验次数命名的新药</a:t>
            </a:r>
            <a:r>
              <a:rPr lang="en-US" altLang="zh-CN" sz="2600" kern="100" dirty="0">
                <a:latin typeface="Times New Roman"/>
                <a:ea typeface="华文细黑"/>
                <a:cs typeface="Courier New"/>
              </a:rPr>
              <a:t>606</a:t>
            </a:r>
            <a:r>
              <a:rPr lang="zh-CN" altLang="zh-CN" sz="2600" kern="100" dirty="0">
                <a:latin typeface="Times New Roman"/>
                <a:ea typeface="华文细黑"/>
                <a:cs typeface="Times New Roman"/>
              </a:rPr>
              <a:t>。由此看来，坚持到底就是胜利。</a:t>
            </a:r>
            <a:endParaRPr lang="zh-CN" altLang="zh-CN" sz="1050" kern="100" dirty="0">
              <a:latin typeface="宋体"/>
              <a:cs typeface="Courier New"/>
            </a:endParaRPr>
          </a:p>
          <a:p>
            <a:pPr algn="just">
              <a:lnSpc>
                <a:spcPts val="5000"/>
              </a:lnSpc>
              <a:spcAft>
                <a:spcPts val="0"/>
              </a:spcAft>
            </a:pPr>
            <a:r>
              <a:rPr lang="zh-CN" altLang="zh-CN" sz="2600" kern="100" dirty="0" smtClean="0">
                <a:latin typeface="Times New Roman"/>
                <a:ea typeface="华文细黑"/>
                <a:cs typeface="Times New Roman"/>
              </a:rPr>
              <a:t>新药</a:t>
            </a:r>
            <a:r>
              <a:rPr lang="zh-CN" altLang="zh-CN" sz="2600" kern="100" dirty="0">
                <a:latin typeface="Times New Roman"/>
                <a:ea typeface="华文细黑"/>
                <a:cs typeface="Times New Roman"/>
              </a:rPr>
              <a:t>的问世是坚持的结果</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Courier New"/>
              </a:rPr>
              <a:t>___________________________</a:t>
            </a:r>
          </a:p>
          <a:p>
            <a:pPr algn="just">
              <a:lnSpc>
                <a:spcPts val="5000"/>
              </a:lnSpc>
              <a:spcAft>
                <a:spcPts val="0"/>
              </a:spcAft>
            </a:pPr>
            <a:r>
              <a:rPr lang="en-US" altLang="zh-CN" sz="2600" kern="100" dirty="0" smtClean="0">
                <a:latin typeface="Times New Roman"/>
                <a:ea typeface="华文细黑"/>
                <a:cs typeface="Courier New"/>
              </a:rPr>
              <a:t>___________________________________________________</a:t>
            </a:r>
            <a:endParaRPr lang="zh-CN" altLang="zh-CN" sz="1050" kern="100" dirty="0">
              <a:latin typeface="宋体"/>
              <a:cs typeface="Courier New"/>
            </a:endParaRPr>
          </a:p>
        </p:txBody>
      </p:sp>
    </p:spTree>
    <p:extLst>
      <p:ext uri="{BB962C8B-B14F-4D97-AF65-F5344CB8AC3E}">
        <p14:creationId xmlns:p14="http://schemas.microsoft.com/office/powerpoint/2010/main" val="2182532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9512" y="295265"/>
            <a:ext cx="8561888" cy="4580741"/>
          </a:xfrm>
          <a:prstGeom prst="rect">
            <a:avLst/>
          </a:prstGeom>
        </p:spPr>
        <p:txBody>
          <a:bodyPr>
            <a:spAutoFit/>
          </a:bodyPr>
          <a:lstStyle/>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新药的问世是坚持的结果。</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假如欧立西仅仅实验一次，失败后就撒手不干了，新药当然不会问世。就算他实验了</a:t>
            </a:r>
            <a:r>
              <a:rPr lang="en-US" altLang="zh-CN" sz="2600" kern="100" dirty="0">
                <a:solidFill>
                  <a:schemeClr val="accent6">
                    <a:lumMod val="75000"/>
                  </a:schemeClr>
                </a:solidFill>
                <a:latin typeface="Times New Roman"/>
                <a:ea typeface="华文细黑"/>
                <a:cs typeface="Courier New"/>
              </a:rPr>
              <a:t>605</a:t>
            </a:r>
            <a:r>
              <a:rPr lang="zh-CN" altLang="zh-CN" sz="2600" kern="100" dirty="0">
                <a:solidFill>
                  <a:schemeClr val="accent6">
                    <a:lumMod val="75000"/>
                  </a:schemeClr>
                </a:solidFill>
                <a:latin typeface="Times New Roman"/>
                <a:ea typeface="华文细黑"/>
                <a:cs typeface="Times New Roman"/>
              </a:rPr>
              <a:t>次，失败了以后不再坚持，也绝不可能有新药的制成；正是因为他坚持到了最后，才获得了最后的胜利。所以，可以说，坚持到底就是胜利。</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方法：假言因果，用假设性的语言，把事物之间的因果关系讲出来，使得人们信服。</a:t>
            </a:r>
            <a:r>
              <a:rPr lang="en-US" altLang="zh-CN" sz="2600" kern="100" dirty="0" smtClean="0">
                <a:solidFill>
                  <a:schemeClr val="accent6">
                    <a:lumMod val="75000"/>
                  </a:schemeClr>
                </a:solidFill>
                <a:latin typeface="Times New Roman"/>
                <a:ea typeface="华文细黑"/>
                <a:cs typeface="Courier New"/>
              </a:rPr>
              <a:t>)</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23966844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00784" y="1081743"/>
            <a:ext cx="8561888" cy="2657138"/>
          </a:xfrm>
          <a:prstGeom prst="rect">
            <a:avLst/>
          </a:prstGeom>
        </p:spPr>
        <p:txBody>
          <a:bodyPr>
            <a:spAutoFit/>
          </a:bodyPr>
          <a:lstStyle/>
          <a:p>
            <a:pPr algn="just">
              <a:lnSpc>
                <a:spcPts val="5000"/>
              </a:lnSpc>
              <a:spcAft>
                <a:spcPts val="0"/>
              </a:spcAft>
            </a:pPr>
            <a:r>
              <a:rPr lang="zh-CN" altLang="zh-CN" sz="2600" kern="100" dirty="0">
                <a:solidFill>
                  <a:srgbClr val="0000FF"/>
                </a:solidFill>
                <a:latin typeface="Times New Roman"/>
                <a:ea typeface="华文细黑"/>
                <a:cs typeface="Times New Roman"/>
              </a:rPr>
              <a:t>三、意义分析法</a:t>
            </a:r>
            <a:endParaRPr lang="zh-CN" altLang="zh-CN" sz="1050" kern="100" dirty="0">
              <a:solidFill>
                <a:srgbClr val="0000FF"/>
              </a:solidFill>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就是透过论据提供的现象揭示出事物的本质或所蕴涵的意义，或予以高度评价，或揭示其要害、危害等，从而证明论点提出的看法和主张的影响、价值、效果等</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465263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15130" y="519420"/>
            <a:ext cx="8647507" cy="3852530"/>
          </a:xfrm>
          <a:prstGeom prst="rect">
            <a:avLst/>
          </a:prstGeom>
        </p:spPr>
        <p:txBody>
          <a:bodyPr>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例</a:t>
            </a:r>
            <a:r>
              <a:rPr lang="en-US" altLang="zh-CN" sz="2600" kern="100" dirty="0">
                <a:solidFill>
                  <a:srgbClr val="E36C0A"/>
                </a:solidFill>
                <a:latin typeface="Times New Roman"/>
                <a:ea typeface="华文细黑"/>
                <a:cs typeface="Courier New"/>
              </a:rPr>
              <a:t>3</a:t>
            </a:r>
            <a:r>
              <a:rPr lang="zh-CN" altLang="zh-CN" sz="2600" kern="100" dirty="0">
                <a:latin typeface="Times New Roman"/>
                <a:ea typeface="华文细黑"/>
                <a:cs typeface="Times New Roman"/>
              </a:rPr>
              <a:t>　弄虚作假行不通。战国时候，有个南郭先生，此人不学无术。他听说齐宣王爱听竽乐合奏，就混在乐队里，装模作样，冒充内行，领取俸禄。后来齐宣王死了，齐</a:t>
            </a:r>
            <a:r>
              <a:rPr lang="zh-CN" altLang="zh-CN" sz="2600" kern="100" dirty="0">
                <a:latin typeface="宋体"/>
                <a:ea typeface="华文细黑"/>
                <a:cs typeface="宋体"/>
              </a:rPr>
              <a:t>瑉</a:t>
            </a:r>
            <a:r>
              <a:rPr lang="zh-CN" altLang="zh-CN" sz="2600" kern="100" dirty="0">
                <a:latin typeface="楷体_GB2312"/>
                <a:ea typeface="华文细黑"/>
                <a:cs typeface="楷体_GB2312"/>
              </a:rPr>
              <a:t>王偏偏喜欢听独奏，叫吹竽的人，一个一个地吹给他听。南郭先生再也没法混下去，只得溜走。这就是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滥竽充数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这个成语的由来</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25637039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7504" y="432410"/>
            <a:ext cx="8733982" cy="3939540"/>
          </a:xfrm>
          <a:prstGeom prst="rect">
            <a:avLst/>
          </a:prstGeom>
        </p:spPr>
        <p:txBody>
          <a:bodyPr>
            <a:spAutoFit/>
          </a:bodyPr>
          <a:lstStyle/>
          <a:p>
            <a:pPr algn="just">
              <a:lnSpc>
                <a:spcPts val="5000"/>
              </a:lnSpc>
              <a:spcAft>
                <a:spcPts val="0"/>
              </a:spcAft>
            </a:pPr>
            <a:r>
              <a:rPr lang="en-US" altLang="zh-CN" sz="2600" kern="100" dirty="0" smtClean="0">
                <a:latin typeface="宋体"/>
                <a:ea typeface="华文细黑"/>
                <a:cs typeface="Times New Roman"/>
              </a:rPr>
              <a:t>    </a:t>
            </a:r>
            <a:r>
              <a:rPr lang="en-US" altLang="zh-CN" sz="2600" u="heavy" kern="100" dirty="0" smtClean="0">
                <a:latin typeface="宋体"/>
                <a:ea typeface="华文细黑"/>
                <a:cs typeface="Times New Roman"/>
              </a:rPr>
              <a:t>“</a:t>
            </a:r>
            <a:r>
              <a:rPr lang="zh-CN" altLang="zh-CN" sz="2600" u="heavy" kern="100" dirty="0">
                <a:latin typeface="Times New Roman"/>
                <a:ea typeface="华文细黑"/>
                <a:cs typeface="Times New Roman"/>
              </a:rPr>
              <a:t>滥竽充数</a:t>
            </a:r>
            <a:r>
              <a:rPr lang="en-US" altLang="zh-CN" sz="2600" u="heavy" kern="100" dirty="0">
                <a:latin typeface="宋体"/>
                <a:ea typeface="华文细黑"/>
                <a:cs typeface="Times New Roman"/>
              </a:rPr>
              <a:t>”</a:t>
            </a:r>
            <a:r>
              <a:rPr lang="zh-CN" altLang="zh-CN" sz="2600" u="heavy" kern="100" dirty="0">
                <a:latin typeface="Times New Roman"/>
                <a:ea typeface="华文细黑"/>
                <a:cs typeface="Times New Roman"/>
              </a:rPr>
              <a:t>，这四个字概括得好。好就好在它点出了南郭先生的要害，在于一个</a:t>
            </a:r>
            <a:r>
              <a:rPr lang="en-US" altLang="zh-CN" sz="2600" u="heavy" kern="100" dirty="0">
                <a:latin typeface="宋体"/>
                <a:ea typeface="华文细黑"/>
                <a:cs typeface="Times New Roman"/>
              </a:rPr>
              <a:t>“</a:t>
            </a:r>
            <a:r>
              <a:rPr lang="zh-CN" altLang="zh-CN" sz="2600" u="heavy" kern="100" dirty="0">
                <a:latin typeface="Times New Roman"/>
                <a:ea typeface="华文细黑"/>
                <a:cs typeface="Times New Roman"/>
              </a:rPr>
              <a:t>充</a:t>
            </a:r>
            <a:r>
              <a:rPr lang="en-US" altLang="zh-CN" sz="2600" u="heavy" kern="100" dirty="0">
                <a:latin typeface="宋体"/>
                <a:ea typeface="华文细黑"/>
                <a:cs typeface="Times New Roman"/>
              </a:rPr>
              <a:t>”</a:t>
            </a:r>
            <a:r>
              <a:rPr lang="zh-CN" altLang="zh-CN" sz="2600" u="heavy" kern="100" dirty="0">
                <a:latin typeface="Times New Roman"/>
                <a:ea typeface="华文细黑"/>
                <a:cs typeface="Times New Roman"/>
              </a:rPr>
              <a:t>字。人没有生来就会吹竽的。南郭先生不会吹竽，本来无可厚非，但是，他不该不会装会，弄虚作假，冒充内行，而且一味装下去，靠蒙骗过日子，以致落得个逃之夭夭、贻笑大方的结局。</a:t>
            </a:r>
            <a:endParaRPr lang="zh-CN" altLang="zh-CN" sz="2600" u="heavy" kern="100" dirty="0">
              <a:latin typeface="宋体"/>
              <a:cs typeface="Courier New"/>
            </a:endParaRPr>
          </a:p>
          <a:p>
            <a:pPr algn="just">
              <a:lnSpc>
                <a:spcPts val="5000"/>
              </a:lnSpc>
              <a:spcAft>
                <a:spcPts val="0"/>
              </a:spcAft>
            </a:pPr>
            <a:r>
              <a:rPr lang="zh-CN" altLang="zh-CN" sz="2600" kern="100" dirty="0">
                <a:solidFill>
                  <a:srgbClr val="E36C0A"/>
                </a:solidFill>
                <a:latin typeface="Times New Roman"/>
                <a:ea typeface="华文细黑"/>
                <a:cs typeface="Times New Roman"/>
              </a:rPr>
              <a:t>评点</a:t>
            </a:r>
            <a:r>
              <a:rPr lang="zh-CN" altLang="zh-CN" sz="2600" kern="100" dirty="0">
                <a:latin typeface="Times New Roman"/>
                <a:ea typeface="华文细黑"/>
                <a:cs typeface="Times New Roman"/>
              </a:rPr>
              <a:t>　这一语段，通过论据提供的现象揭示出事物的本质</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35416682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6836" y="-57904"/>
            <a:ext cx="8821322" cy="5221942"/>
          </a:xfrm>
          <a:prstGeom prst="rect">
            <a:avLst/>
          </a:prstGeom>
        </p:spPr>
        <p:txBody>
          <a:bodyPr>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练</a:t>
            </a:r>
            <a:r>
              <a:rPr lang="en-US" altLang="zh-CN" sz="2600" kern="100" dirty="0">
                <a:solidFill>
                  <a:srgbClr val="E36C0A"/>
                </a:solidFill>
                <a:latin typeface="Times New Roman"/>
                <a:ea typeface="华文细黑"/>
                <a:cs typeface="Times New Roman"/>
              </a:rPr>
              <a:t>3</a:t>
            </a:r>
            <a:r>
              <a:rPr lang="zh-CN" altLang="zh-CN" sz="2600" kern="100" dirty="0">
                <a:latin typeface="Times New Roman"/>
                <a:ea typeface="华文细黑"/>
                <a:cs typeface="Times New Roman"/>
              </a:rPr>
              <a:t>　请用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意义分析法</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在下列短文后面补充一段分析的话，使其论证更加深刻有力。</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余</a:t>
            </a:r>
            <a:r>
              <a:rPr lang="zh-CN" altLang="zh-CN" sz="2600" kern="100" dirty="0">
                <a:latin typeface="Times New Roman"/>
                <a:ea typeface="华文细黑"/>
                <a:cs typeface="Times New Roman"/>
              </a:rPr>
              <a:t>纯顺仍在红尘中深深叩问着，尽管他死了。他倒在罗布泊里，一片金银色的海洋，似阵阵热浪，卷走了他的生命。他右手弯着，左腿屈着，还保持着行走的姿势。这个上海男人，不爱十里洋场，倾尽家业，只为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壮士千里行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。对他来说，他放下了世俗的困惑眼光，卸下了肩上顾虑的担子，于是他从庸庸碌碌的众人中站起来了，后来的他，虽然</a:t>
            </a:r>
            <a:r>
              <a:rPr lang="zh-CN" altLang="zh-CN" sz="2600" kern="100" dirty="0" smtClean="0">
                <a:latin typeface="Times New Roman"/>
                <a:ea typeface="华文细黑"/>
                <a:cs typeface="Times New Roman"/>
              </a:rPr>
              <a:t>倒下</a:t>
            </a:r>
            <a:endParaRPr lang="zh-CN" altLang="zh-CN" sz="2600" kern="100" dirty="0">
              <a:latin typeface="宋体"/>
              <a:cs typeface="Courier New"/>
            </a:endParaRPr>
          </a:p>
        </p:txBody>
      </p:sp>
    </p:spTree>
    <p:extLst>
      <p:ext uri="{BB962C8B-B14F-4D97-AF65-F5344CB8AC3E}">
        <p14:creationId xmlns:p14="http://schemas.microsoft.com/office/powerpoint/2010/main" val="30302914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2894" y="223257"/>
            <a:ext cx="8821322" cy="4580741"/>
          </a:xfrm>
          <a:prstGeom prst="rect">
            <a:avLst/>
          </a:prstGeom>
        </p:spPr>
        <p:txBody>
          <a:bodyPr>
            <a:spAutoFit/>
          </a:bodyPr>
          <a:lstStyle/>
          <a:p>
            <a:pPr algn="just">
              <a:lnSpc>
                <a:spcPts val="5000"/>
              </a:lnSpc>
              <a:spcAft>
                <a:spcPts val="0"/>
              </a:spcAft>
            </a:pPr>
            <a:r>
              <a:rPr lang="zh-CN" altLang="zh-CN" sz="2600" kern="100" dirty="0">
                <a:latin typeface="Times New Roman"/>
                <a:ea typeface="华文细黑"/>
                <a:cs typeface="Times New Roman"/>
              </a:rPr>
              <a:t>来了，但灵魂仍站立着，甚至保持着行走的姿势。而他的那辆铁皮小推车还在一户人家的院子里等他回来，风和雨锈蚀不了它。正如同风和雨埋没不了余纯顺的灵魂一样，他飞得高高的，像天边耀眼的太阳。</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余</a:t>
            </a:r>
            <a:r>
              <a:rPr lang="zh-CN" altLang="zh-CN" sz="2600" kern="100" dirty="0">
                <a:latin typeface="Times New Roman"/>
                <a:ea typeface="华文细黑"/>
                <a:cs typeface="Times New Roman"/>
              </a:rPr>
              <a:t>纯顺，为了梦想，放低了世俗，拔高了灵魂。梦想令他自己站了起来，于是，那个多彩的理想世界属于了他。自然，就是逐梦者的天堂</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9726811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84926"/>
            <a:ext cx="8596501" cy="5157822"/>
          </a:xfrm>
          <a:prstGeom prst="rect">
            <a:avLst/>
          </a:prstGeom>
          <a:noFill/>
        </p:spPr>
        <p:txBody>
          <a:bodyPr wrap="square" rtlCol="0">
            <a:spAutoFit/>
          </a:bodyPr>
          <a:lstStyle/>
          <a:p>
            <a:pPr algn="ctr">
              <a:lnSpc>
                <a:spcPts val="4500"/>
              </a:lnSpc>
              <a:spcAft>
                <a:spcPts val="0"/>
              </a:spcAft>
            </a:pPr>
            <a:r>
              <a:rPr lang="zh-CN" altLang="zh-CN" sz="2600" b="1" kern="100" dirty="0" smtClean="0">
                <a:solidFill>
                  <a:srgbClr val="0070C0"/>
                </a:solidFill>
                <a:latin typeface="IPAPANNEW"/>
                <a:ea typeface="微软雅黑"/>
                <a:cs typeface="Times New Roman"/>
              </a:rPr>
              <a:t>佳作悟法</a:t>
            </a:r>
            <a:endParaRPr lang="en-US" altLang="zh-CN" sz="2600" b="1" kern="100" dirty="0" smtClean="0">
              <a:solidFill>
                <a:srgbClr val="0070C0"/>
              </a:solidFill>
              <a:latin typeface="IPAPANNEW"/>
              <a:ea typeface="微软雅黑"/>
              <a:cs typeface="Times New Roman"/>
            </a:endParaRPr>
          </a:p>
          <a:p>
            <a:pPr algn="just">
              <a:lnSpc>
                <a:spcPts val="5000"/>
              </a:lnSpc>
              <a:spcAft>
                <a:spcPts val="0"/>
              </a:spcAft>
            </a:pPr>
            <a:r>
              <a:rPr lang="zh-CN" altLang="zh-CN" sz="2600" kern="100" dirty="0">
                <a:solidFill>
                  <a:srgbClr val="E36C0A"/>
                </a:solidFill>
                <a:latin typeface="Times New Roman"/>
                <a:ea typeface="华文细黑"/>
                <a:cs typeface="Times New Roman"/>
              </a:rPr>
              <a:t>真题回放</a:t>
            </a:r>
            <a:r>
              <a:rPr lang="zh-CN" altLang="zh-CN" sz="2600" kern="100" dirty="0">
                <a:latin typeface="Times New Roman"/>
                <a:ea typeface="华文细黑"/>
                <a:cs typeface="Times New Roman"/>
              </a:rPr>
              <a:t>　阅读下面的材料，根据要求作文。</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有</a:t>
            </a:r>
            <a:r>
              <a:rPr lang="zh-CN" altLang="zh-CN" sz="2600" kern="100" dirty="0">
                <a:latin typeface="Times New Roman"/>
                <a:ea typeface="华文细黑"/>
                <a:cs typeface="Times New Roman"/>
              </a:rPr>
              <a:t>个教授做过一个实验，几年前，他要求他的学生进入一个宽敞的大礼堂，并自由找座位坐下。反复几次后，教授发现有的学生总爱坐前排，有的则盲目随意，四处都坐，还有一些人似乎特别钟情后面的座位。教授分别记下他们的名字。</a:t>
            </a:r>
            <a:r>
              <a:rPr lang="en-US" altLang="zh-CN" sz="2600" kern="100" dirty="0">
                <a:latin typeface="Times New Roman"/>
                <a:ea typeface="华文细黑"/>
                <a:cs typeface="Courier New"/>
              </a:rPr>
              <a:t>10</a:t>
            </a:r>
            <a:r>
              <a:rPr lang="zh-CN" altLang="zh-CN" sz="2600" kern="100" dirty="0">
                <a:latin typeface="Times New Roman"/>
                <a:ea typeface="华文细黑"/>
                <a:cs typeface="Times New Roman"/>
              </a:rPr>
              <a:t>年后，教授的追踪调查结果显示：爱坐前排的学生中，成功的比例高出其他两类学生很多</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6601899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27824" y="-134074"/>
            <a:ext cx="8821322" cy="5286062"/>
          </a:xfrm>
          <a:prstGeom prst="rect">
            <a:avLst/>
          </a:prstGeom>
        </p:spPr>
        <p:txBody>
          <a:bodyPr>
            <a:spAutoFit/>
          </a:bodyPr>
          <a:lstStyle/>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李叔同</a:t>
            </a:r>
            <a:r>
              <a:rPr lang="zh-CN" altLang="zh-CN" sz="2600" kern="100" dirty="0">
                <a:latin typeface="Times New Roman"/>
                <a:ea typeface="华文细黑"/>
                <a:cs typeface="Times New Roman"/>
              </a:rPr>
              <a:t>仍在青灯黄卷中深深叩问着。尽管，他也离去多时了。早年尽享繁华人生的他，中年时却跪倒在佛前。他谦卑地跪坐着，灵魂的高度却一再拔高。</a:t>
            </a:r>
            <a:endParaRPr lang="zh-CN" altLang="zh-CN" sz="1050" kern="100" dirty="0">
              <a:latin typeface="宋体"/>
              <a:cs typeface="Courier New"/>
            </a:endParaRPr>
          </a:p>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有</a:t>
            </a:r>
            <a:r>
              <a:rPr lang="zh-CN" altLang="zh-CN" sz="2600" kern="100" dirty="0">
                <a:latin typeface="Times New Roman"/>
                <a:ea typeface="华文细黑"/>
                <a:cs typeface="Times New Roman"/>
              </a:rPr>
              <a:t>一次，李叔同的朋友夏</a:t>
            </a:r>
            <a:r>
              <a:rPr lang="zh-CN" altLang="zh-CN" sz="2600" kern="100" dirty="0">
                <a:latin typeface="宋体"/>
                <a:ea typeface="华文细黑"/>
                <a:cs typeface="宋体"/>
              </a:rPr>
              <a:t>丏</a:t>
            </a:r>
            <a:r>
              <a:rPr lang="zh-CN" altLang="zh-CN" sz="2600" kern="100" dirty="0">
                <a:latin typeface="楷体_GB2312"/>
                <a:ea typeface="华文细黑"/>
                <a:cs typeface="楷体_GB2312"/>
              </a:rPr>
              <a:t>尊来看望他。此刻，他正在吃午饭，挥舞着细碎尘埃的阳光落在他打满补丁的僧衣上，落在他那一碟稀稀拉拉的花生米上，落上他那安然的脸上。夏</a:t>
            </a:r>
            <a:r>
              <a:rPr lang="zh-CN" altLang="zh-CN" sz="2600" kern="100" dirty="0">
                <a:latin typeface="宋体"/>
                <a:ea typeface="华文细黑"/>
                <a:cs typeface="宋体"/>
              </a:rPr>
              <a:t>丏</a:t>
            </a:r>
            <a:r>
              <a:rPr lang="zh-CN" altLang="zh-CN" sz="2600" kern="100" dirty="0">
                <a:latin typeface="楷体_GB2312"/>
                <a:ea typeface="华文细黑"/>
                <a:cs typeface="楷体_GB2312"/>
              </a:rPr>
              <a:t>尊默默地流泪了。但李叔同永远是淡淡的。那碟盐分太重的花生米，在他看来，甚好；那碗掺着石砾的粗米饭，在他看来，也甚好</a:t>
            </a:r>
            <a:r>
              <a:rPr lang="zh-CN" altLang="zh-CN" sz="2600" kern="100" dirty="0" smtClean="0">
                <a:latin typeface="楷体_GB2312"/>
                <a:ea typeface="华文细黑"/>
                <a:cs typeface="楷体_GB2312"/>
              </a:rPr>
              <a:t>。</a:t>
            </a:r>
            <a:endParaRPr lang="zh-CN" altLang="zh-CN" sz="1050" kern="100" dirty="0">
              <a:latin typeface="宋体"/>
              <a:cs typeface="Courier New"/>
            </a:endParaRPr>
          </a:p>
        </p:txBody>
      </p:sp>
    </p:spTree>
    <p:extLst>
      <p:ext uri="{BB962C8B-B14F-4D97-AF65-F5344CB8AC3E}">
        <p14:creationId xmlns:p14="http://schemas.microsoft.com/office/powerpoint/2010/main" val="8614180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4412" y="1367091"/>
            <a:ext cx="8647507" cy="2716827"/>
          </a:xfrm>
          <a:prstGeom prst="rect">
            <a:avLst/>
          </a:prstGeom>
        </p:spPr>
        <p:txBody>
          <a:bodyPr>
            <a:spAutoFit/>
          </a:bodyPr>
          <a:lstStyle/>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chemeClr val="accent6">
                    <a:lumMod val="75000"/>
                  </a:schemeClr>
                </a:solidFill>
                <a:latin typeface="Times New Roman"/>
                <a:ea typeface="华文细黑"/>
                <a:cs typeface="Times New Roman"/>
              </a:rPr>
              <a:t>李叔同，出世而居，甚好。放下功名，放下浮尘，静心潜思，甚好。灵魂的清淡使他站立于红尘之外，不为他人，只为本我。余纯顺立于红尘，李叔同立于红尘外。但他们的生命都站立起来，成就了独特的高度</a:t>
            </a:r>
            <a:r>
              <a:rPr lang="zh-CN" altLang="zh-CN" sz="2600" kern="100" dirty="0" smtClean="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38176344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857587"/>
            <a:ext cx="8393185" cy="3298339"/>
          </a:xfrm>
          <a:prstGeom prst="rect">
            <a:avLst/>
          </a:prstGeom>
        </p:spPr>
        <p:txBody>
          <a:bodyPr>
            <a:spAutoFit/>
          </a:bodyPr>
          <a:lstStyle/>
          <a:p>
            <a:pPr algn="just">
              <a:lnSpc>
                <a:spcPts val="5000"/>
              </a:lnSpc>
              <a:spcAft>
                <a:spcPts val="0"/>
              </a:spcAft>
            </a:pPr>
            <a:r>
              <a:rPr lang="zh-CN" altLang="zh-CN" sz="2600" kern="100" dirty="0">
                <a:solidFill>
                  <a:srgbClr val="0000FF"/>
                </a:solidFill>
                <a:latin typeface="Times New Roman"/>
                <a:ea typeface="华文细黑"/>
                <a:cs typeface="Times New Roman"/>
              </a:rPr>
              <a:t>四、正反对比法</a:t>
            </a:r>
            <a:endParaRPr lang="zh-CN" altLang="zh-CN" sz="1050" kern="100" dirty="0">
              <a:solidFill>
                <a:srgbClr val="0000FF"/>
              </a:solidFill>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正反对比有两种情况：一是摆出一正一反两个例子，同时还要对它们作进一步分析；一是只举一个例子，这个例子里面含有正反两种因素，作者从正反两个方面进行对比分析，重在分析</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1528542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2537" y="-122292"/>
            <a:ext cx="8733982" cy="5221942"/>
          </a:xfrm>
          <a:prstGeom prst="rect">
            <a:avLst/>
          </a:prstGeom>
        </p:spPr>
        <p:txBody>
          <a:bodyPr>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例</a:t>
            </a:r>
            <a:r>
              <a:rPr lang="en-US" altLang="zh-CN" sz="2600" kern="100" dirty="0">
                <a:solidFill>
                  <a:srgbClr val="E36C0A"/>
                </a:solidFill>
                <a:latin typeface="Times New Roman"/>
                <a:ea typeface="华文细黑"/>
                <a:cs typeface="Times New Roman"/>
              </a:rPr>
              <a:t>4</a:t>
            </a:r>
            <a:r>
              <a:rPr lang="zh-CN" altLang="zh-CN" sz="2600" kern="100" dirty="0">
                <a:latin typeface="Times New Roman"/>
                <a:ea typeface="华文细黑"/>
                <a:cs typeface="Times New Roman"/>
              </a:rPr>
              <a:t>　普希金说：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大石拦路，勇者视为前进的阶梯，弱者视为前进的障碍。</a:t>
            </a:r>
            <a:r>
              <a:rPr lang="en-US" altLang="zh-CN" sz="2600" kern="100" dirty="0">
                <a:latin typeface="宋体"/>
                <a:ea typeface="华文细黑"/>
                <a:cs typeface="Times New Roman"/>
              </a:rPr>
              <a:t>”</a:t>
            </a:r>
            <a:r>
              <a:rPr lang="zh-CN" altLang="zh-CN" sz="2600" u="heavy" kern="100" dirty="0">
                <a:latin typeface="Times New Roman"/>
                <a:ea typeface="华文细黑"/>
                <a:cs typeface="Times New Roman"/>
              </a:rPr>
              <a:t>强者有顽强的毅力，对</a:t>
            </a:r>
            <a:r>
              <a:rPr lang="en-US" altLang="zh-CN" sz="2600" u="heavy" kern="100" dirty="0">
                <a:latin typeface="宋体"/>
                <a:ea typeface="华文细黑"/>
                <a:cs typeface="Times New Roman"/>
              </a:rPr>
              <a:t>“</a:t>
            </a:r>
            <a:r>
              <a:rPr lang="zh-CN" altLang="zh-CN" sz="2600" u="heavy" kern="100" dirty="0">
                <a:latin typeface="Times New Roman"/>
                <a:ea typeface="华文细黑"/>
                <a:cs typeface="Times New Roman"/>
              </a:rPr>
              <a:t>拦路石</a:t>
            </a:r>
            <a:r>
              <a:rPr lang="en-US" altLang="zh-CN" sz="2600" u="heavy" kern="100" dirty="0">
                <a:latin typeface="宋体"/>
                <a:ea typeface="华文细黑"/>
                <a:cs typeface="Times New Roman"/>
              </a:rPr>
              <a:t>”</a:t>
            </a:r>
            <a:r>
              <a:rPr lang="zh-CN" altLang="zh-CN" sz="2600" u="heavy" kern="100" dirty="0">
                <a:latin typeface="Times New Roman"/>
                <a:ea typeface="华文细黑"/>
                <a:cs typeface="Times New Roman"/>
              </a:rPr>
              <a:t>毫不畏惧，把它当作锻炼自己的机会；而后一种人因为缺少一股拼搏的毅力，不懂得成功来之不易，光看到别人的成功，看不到成功所付出的艰辛的劳动，面对</a:t>
            </a:r>
            <a:r>
              <a:rPr lang="en-US" altLang="zh-CN" sz="2600" u="heavy" kern="100" dirty="0">
                <a:latin typeface="宋体"/>
                <a:ea typeface="华文细黑"/>
                <a:cs typeface="Times New Roman"/>
              </a:rPr>
              <a:t>“</a:t>
            </a:r>
            <a:r>
              <a:rPr lang="zh-CN" altLang="zh-CN" sz="2600" u="heavy" kern="100" dirty="0">
                <a:latin typeface="Times New Roman"/>
                <a:ea typeface="华文细黑"/>
                <a:cs typeface="Times New Roman"/>
              </a:rPr>
              <a:t>拦路石</a:t>
            </a:r>
            <a:r>
              <a:rPr lang="en-US" altLang="zh-CN" sz="2600" u="heavy" kern="100" dirty="0">
                <a:latin typeface="宋体"/>
                <a:ea typeface="华文细黑"/>
                <a:cs typeface="Times New Roman"/>
              </a:rPr>
              <a:t>”</a:t>
            </a:r>
            <a:r>
              <a:rPr lang="zh-CN" altLang="zh-CN" sz="2600" u="heavy" kern="100" dirty="0">
                <a:latin typeface="Times New Roman"/>
                <a:ea typeface="华文细黑"/>
                <a:cs typeface="Times New Roman"/>
              </a:rPr>
              <a:t>知难而退，或者三天打鱼，两天晒网，最终还是一事无成</a:t>
            </a:r>
            <a:r>
              <a:rPr lang="zh-CN" altLang="zh-CN" sz="2600" u="heavy" kern="100" dirty="0" smtClean="0">
                <a:latin typeface="Times New Roman"/>
                <a:ea typeface="华文细黑"/>
                <a:cs typeface="Times New Roman"/>
              </a:rPr>
              <a:t>。</a:t>
            </a:r>
            <a:endParaRPr lang="en-US" altLang="zh-CN" sz="2600" u="heavy" kern="100" dirty="0" smtClean="0">
              <a:latin typeface="Times New Roman"/>
              <a:ea typeface="华文细黑"/>
              <a:cs typeface="Times New Roman"/>
            </a:endParaRPr>
          </a:p>
          <a:p>
            <a:pPr algn="just">
              <a:lnSpc>
                <a:spcPts val="5000"/>
              </a:lnSpc>
              <a:spcAft>
                <a:spcPts val="0"/>
              </a:spcAft>
            </a:pPr>
            <a:r>
              <a:rPr lang="zh-CN" altLang="zh-CN" sz="2600" kern="100" dirty="0">
                <a:solidFill>
                  <a:srgbClr val="E36C0A"/>
                </a:solidFill>
                <a:latin typeface="Times New Roman"/>
                <a:ea typeface="华文细黑"/>
                <a:cs typeface="Times New Roman"/>
              </a:rPr>
              <a:t>评点</a:t>
            </a:r>
            <a:r>
              <a:rPr lang="zh-CN" altLang="zh-CN" sz="2600" kern="100" dirty="0">
                <a:latin typeface="Times New Roman"/>
                <a:ea typeface="华文细黑"/>
                <a:cs typeface="Times New Roman"/>
              </a:rPr>
              <a:t>　这一语段，写两种人面对困难时的不同表现，对比鲜明，观点不言自明</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27120110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82386"/>
            <a:ext cx="8733982" cy="5221942"/>
          </a:xfrm>
          <a:prstGeom prst="rect">
            <a:avLst/>
          </a:prstGeom>
        </p:spPr>
        <p:txBody>
          <a:bodyPr>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练</a:t>
            </a:r>
            <a:r>
              <a:rPr lang="en-US" altLang="zh-CN" sz="2600" kern="100" dirty="0">
                <a:solidFill>
                  <a:srgbClr val="E36C0A"/>
                </a:solidFill>
                <a:latin typeface="Times New Roman"/>
                <a:ea typeface="华文细黑"/>
                <a:cs typeface="Times New Roman"/>
              </a:rPr>
              <a:t>4</a:t>
            </a:r>
            <a:r>
              <a:rPr lang="zh-CN" altLang="zh-CN" sz="2600" kern="100" dirty="0">
                <a:latin typeface="Times New Roman"/>
                <a:ea typeface="华文细黑"/>
                <a:cs typeface="Times New Roman"/>
              </a:rPr>
              <a:t>　请用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正反对比法</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在下列短文后面补充一段分析的话，使其论证更加深刻有力。</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幸福</a:t>
            </a:r>
            <a:r>
              <a:rPr lang="zh-CN" altLang="zh-CN" sz="2600" kern="100" dirty="0">
                <a:latin typeface="Times New Roman"/>
                <a:ea typeface="华文细黑"/>
                <a:cs typeface="Times New Roman"/>
              </a:rPr>
              <a:t>之花，在感恩的枝头美丽绽放。</a:t>
            </a:r>
            <a:endParaRPr lang="zh-CN" altLang="zh-CN" sz="2600" kern="100" dirty="0">
              <a:latin typeface="宋体"/>
              <a:cs typeface="Courier New"/>
            </a:endParaRPr>
          </a:p>
          <a:p>
            <a:pPr algn="just">
              <a:lnSpc>
                <a:spcPts val="5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忠则《出师表》，孝则《陈情表》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，这两表道尽了人间感恩的真谛，演绎了人世间感恩的传奇。为报刘备三顾茅庐之恩，诸葛亮七出祁山，巧计破敌军，为刘备打天下立下了汗马功劳。</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出师未捷身先死，长使英雄泪满襟</a:t>
            </a:r>
            <a:r>
              <a:rPr lang="en-US" altLang="zh-CN" sz="2600" kern="100" dirty="0" smtClean="0">
                <a:latin typeface="宋体"/>
                <a:ea typeface="华文细黑"/>
                <a:cs typeface="Times New Roman"/>
              </a:rPr>
              <a:t>”</a:t>
            </a:r>
            <a:r>
              <a:rPr lang="zh-CN" altLang="zh-CN" sz="2600" kern="100" dirty="0">
                <a:solidFill>
                  <a:prstClr val="black"/>
                </a:solidFill>
                <a:latin typeface="Times New Roman"/>
                <a:ea typeface="华文细黑"/>
                <a:cs typeface="Times New Roman"/>
              </a:rPr>
              <a:t>是后人为他写下的诗篇，为报当年的知遇之恩，他用</a:t>
            </a:r>
            <a:r>
              <a:rPr lang="zh-CN" altLang="zh-CN" sz="2600" kern="100" dirty="0" smtClean="0">
                <a:solidFill>
                  <a:prstClr val="black"/>
                </a:solidFill>
                <a:latin typeface="Times New Roman"/>
                <a:ea typeface="华文细黑"/>
                <a:cs typeface="Times New Roman"/>
              </a:rPr>
              <a:t>毕生</a:t>
            </a:r>
            <a:endParaRPr lang="zh-CN" altLang="zh-CN" sz="2600" kern="100" dirty="0">
              <a:latin typeface="宋体"/>
              <a:cs typeface="Courier New"/>
            </a:endParaRPr>
          </a:p>
        </p:txBody>
      </p:sp>
    </p:spTree>
    <p:extLst>
      <p:ext uri="{BB962C8B-B14F-4D97-AF65-F5344CB8AC3E}">
        <p14:creationId xmlns:p14="http://schemas.microsoft.com/office/powerpoint/2010/main" val="32612432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5044" y="-82386"/>
            <a:ext cx="8697436" cy="5219762"/>
          </a:xfrm>
          <a:prstGeom prst="rect">
            <a:avLst/>
          </a:prstGeom>
        </p:spPr>
        <p:txBody>
          <a:bodyPr>
            <a:spAutoFit/>
          </a:bodyPr>
          <a:lstStyle/>
          <a:p>
            <a:pPr algn="just">
              <a:lnSpc>
                <a:spcPts val="4500"/>
              </a:lnSpc>
            </a:pPr>
            <a:r>
              <a:rPr lang="zh-CN" altLang="zh-CN" sz="2600" kern="100">
                <a:solidFill>
                  <a:prstClr val="black"/>
                </a:solidFill>
                <a:latin typeface="Times New Roman"/>
                <a:ea typeface="华文细黑"/>
                <a:cs typeface="Times New Roman"/>
              </a:rPr>
              <a:t>的</a:t>
            </a:r>
            <a:r>
              <a:rPr lang="zh-CN" altLang="zh-CN" sz="2600" kern="100" smtClean="0">
                <a:latin typeface="Times New Roman"/>
                <a:ea typeface="华文细黑"/>
                <a:cs typeface="Times New Roman"/>
              </a:rPr>
              <a:t>精力</a:t>
            </a:r>
            <a:r>
              <a:rPr lang="zh-CN" altLang="zh-CN" sz="2600" kern="100" dirty="0">
                <a:latin typeface="Times New Roman"/>
                <a:ea typeface="华文细黑"/>
                <a:cs typeface="Times New Roman"/>
              </a:rPr>
              <a:t>向后人诠释了感恩的真谛。自幼失去父母是李密的不幸，但祖母却用自己的温暖让这个可怜的孩子长大成人，且名扬四方。为官作宰是多少读书人毕生的梦想，十年寒窗不正为一朝为官？然而当这个机会真正来临，李密却不曾忘记自己的祖母。他放弃了这个机会。因为他知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祖母无臣，无以终余年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。在为官和报恩之间他选择了后者，向世人彰显了一首伟大的诗篇</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感恩。他们的感恩温暖了自己，感动了后人。那一刻，幸福之花，在他们的感恩的枝头灼灼其华</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11585170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45604" y="-134074"/>
            <a:ext cx="8821322" cy="5286062"/>
          </a:xfrm>
          <a:prstGeom prst="rect">
            <a:avLst/>
          </a:prstGeom>
        </p:spPr>
        <p:txBody>
          <a:bodyPr>
            <a:spAutoFit/>
          </a:bodyPr>
          <a:lstStyle/>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感恩</a:t>
            </a:r>
            <a:r>
              <a:rPr lang="zh-CN" altLang="zh-CN" sz="2600" kern="100" dirty="0">
                <a:latin typeface="Times New Roman"/>
                <a:ea typeface="华文细黑"/>
                <a:cs typeface="Times New Roman"/>
              </a:rPr>
              <a:t>之心，是我们维系这个世界的根本，拥有感恩的心，才能称之为有灵性的人，然而一旦失去，后果不堪设想。</a:t>
            </a:r>
            <a:endParaRPr lang="zh-CN" altLang="zh-CN" sz="2600" kern="100" dirty="0">
              <a:latin typeface="宋体"/>
              <a:cs typeface="Courier New"/>
            </a:endParaRPr>
          </a:p>
          <a:p>
            <a:pPr algn="just">
              <a:lnSpc>
                <a:spcPts val="45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chemeClr val="accent6">
                    <a:lumMod val="75000"/>
                  </a:schemeClr>
                </a:solidFill>
                <a:latin typeface="Times New Roman"/>
                <a:ea typeface="华文细黑"/>
                <a:cs typeface="Times New Roman"/>
              </a:rPr>
              <a:t>云南大学曾震惊一时的血案是多少人挥之不去的阴影。马加爵一时的性起让四个年轻的生命就此终结，我不想说他的残忍。我只想说，他真的不懂感恩。云南大学用知识培养他，而他却使之蒙羞；他的父母用心血把他养大，他却让他们体会白发人送黑发人的苦楚；他与同学朝夕相处，却不懂得珍惜同学情。如果他有一颗感恩的心，也许这一切就不会发生。当感恩的心不在，那一刻，他的幸福之花开在哪里</a:t>
            </a:r>
            <a:r>
              <a:rPr lang="zh-CN" altLang="zh-CN" sz="2600" kern="100" dirty="0" smtClean="0">
                <a:solidFill>
                  <a:schemeClr val="accent6">
                    <a:lumMod val="75000"/>
                  </a:schemeClr>
                </a:solidFill>
                <a:latin typeface="Times New Roman"/>
                <a:ea typeface="华文细黑"/>
                <a:cs typeface="Times New Roman"/>
              </a:rPr>
              <a:t>？</a:t>
            </a:r>
            <a:endParaRPr lang="en-US" altLang="zh-CN" sz="2600" kern="100" dirty="0" smtClean="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4201808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8333" y="339502"/>
            <a:ext cx="8647507" cy="4580741"/>
          </a:xfrm>
          <a:prstGeom prst="rect">
            <a:avLst/>
          </a:prstGeom>
        </p:spPr>
        <p:txBody>
          <a:bodyPr>
            <a:spAutoFit/>
          </a:bodyPr>
          <a:lstStyle/>
          <a:p>
            <a:pPr algn="just">
              <a:lnSpc>
                <a:spcPts val="5000"/>
              </a:lnSpc>
              <a:spcAft>
                <a:spcPts val="0"/>
              </a:spcAft>
            </a:pPr>
            <a:r>
              <a:rPr lang="zh-CN" altLang="zh-CN" sz="2600" kern="100" dirty="0">
                <a:solidFill>
                  <a:srgbClr val="0000FF"/>
                </a:solidFill>
                <a:latin typeface="Times New Roman"/>
                <a:ea typeface="华文细黑"/>
                <a:cs typeface="Times New Roman"/>
              </a:rPr>
              <a:t>五、辩证分析法</a:t>
            </a:r>
            <a:endParaRPr lang="zh-CN" altLang="zh-CN" sz="1050" kern="100" dirty="0">
              <a:solidFill>
                <a:srgbClr val="0000FF"/>
              </a:solidFill>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辩证分析即用对立统一的、发展的、联系的观点分析材料，既要分析事物本身的内在联系，也要分析该事物与其他事物之间的联系；既要看到事物的正面，也要看到其反面；既要照顾事物的内部矛盾，也要注意到非主要矛盾，同时还必须注意主要矛盾和非主要矛盾在一定条件下的变化与转换</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1359639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1425" y="7233"/>
            <a:ext cx="8821322" cy="4580741"/>
          </a:xfrm>
          <a:prstGeom prst="rect">
            <a:avLst/>
          </a:prstGeom>
        </p:spPr>
        <p:txBody>
          <a:bodyPr>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例</a:t>
            </a:r>
            <a:r>
              <a:rPr lang="en-US" altLang="zh-CN" sz="2600" kern="100" dirty="0">
                <a:solidFill>
                  <a:srgbClr val="E36C0A"/>
                </a:solidFill>
                <a:latin typeface="Times New Roman"/>
                <a:ea typeface="华文细黑"/>
                <a:cs typeface="Times New Roman"/>
              </a:rPr>
              <a:t>5</a:t>
            </a:r>
            <a:r>
              <a:rPr lang="zh-CN" altLang="zh-CN" sz="2600" kern="100" dirty="0">
                <a:latin typeface="Times New Roman"/>
                <a:ea typeface="华文细黑"/>
                <a:cs typeface="Times New Roman"/>
              </a:rPr>
              <a:t>　话题作文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人怎么样，世界就怎么样</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，举了希特勒的事例后分析道：</a:t>
            </a:r>
            <a:endParaRPr lang="zh-CN" altLang="zh-CN" sz="1050" kern="100" dirty="0">
              <a:latin typeface="宋体"/>
              <a:cs typeface="Courier New"/>
            </a:endParaRPr>
          </a:p>
          <a:p>
            <a:pPr algn="just">
              <a:lnSpc>
                <a:spcPts val="5000"/>
              </a:lnSpc>
              <a:spcAft>
                <a:spcPts val="0"/>
              </a:spcAft>
            </a:pPr>
            <a:r>
              <a:rPr lang="en-US" altLang="zh-CN" sz="2600" kern="100" dirty="0" smtClean="0">
                <a:latin typeface="宋体"/>
                <a:ea typeface="华文细黑"/>
                <a:cs typeface="Times New Roman"/>
              </a:rPr>
              <a:t>    “</a:t>
            </a:r>
            <a:r>
              <a:rPr lang="zh-CN" altLang="zh-CN" sz="2600" u="heavy" kern="100" dirty="0">
                <a:latin typeface="Times New Roman"/>
                <a:ea typeface="华文细黑"/>
                <a:cs typeface="Times New Roman"/>
              </a:rPr>
              <a:t>唯物辩证法认为，人的主观思想具有能动性，正确的意识可以促进事物的发展，错误的意识将会阻碍事物的发展</a:t>
            </a:r>
            <a:r>
              <a:rPr lang="zh-CN" altLang="zh-CN" sz="2600" kern="100" dirty="0">
                <a:latin typeface="Times New Roman"/>
                <a:ea typeface="华文细黑"/>
                <a:cs typeface="Times New Roman"/>
              </a:rPr>
              <a:t>。希特勒的暴行很大程度上是因为他有着称霸欧洲的野心。主观指导行动，行动成就世界，希特勒是一个邪恶的人，因而他统治的世界就变得疯狂而黑暗。</a:t>
            </a:r>
            <a:r>
              <a:rPr lang="en-US" altLang="zh-CN" sz="2600" kern="100" dirty="0" smtClean="0">
                <a:latin typeface="宋体"/>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8355157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1425" y="-108039"/>
            <a:ext cx="8821322" cy="5221942"/>
          </a:xfrm>
          <a:prstGeom prst="rect">
            <a:avLst/>
          </a:prstGeom>
        </p:spPr>
        <p:txBody>
          <a:bodyPr>
            <a:spAutoFit/>
          </a:bodyPr>
          <a:lstStyle/>
          <a:p>
            <a:pPr algn="just">
              <a:lnSpc>
                <a:spcPts val="5000"/>
              </a:lnSpc>
              <a:spcAft>
                <a:spcPts val="0"/>
              </a:spcAft>
            </a:pPr>
            <a:r>
              <a:rPr lang="zh-CN" altLang="zh-CN" sz="2600" kern="100" dirty="0">
                <a:latin typeface="Times New Roman"/>
                <a:ea typeface="华文细黑"/>
                <a:cs typeface="Times New Roman"/>
              </a:rPr>
              <a:t>得出结论：世界是客观的，我们只有对世界有一个正确的认识，才能把它改造得更加美好。</a:t>
            </a:r>
            <a:endParaRPr lang="zh-CN" altLang="zh-CN" sz="1050" kern="100" dirty="0">
              <a:latin typeface="宋体"/>
              <a:cs typeface="Courier New"/>
            </a:endParaRPr>
          </a:p>
          <a:p>
            <a:pPr algn="just">
              <a:lnSpc>
                <a:spcPts val="5000"/>
              </a:lnSpc>
              <a:spcAft>
                <a:spcPts val="0"/>
              </a:spcAft>
            </a:pPr>
            <a:r>
              <a:rPr lang="zh-CN" altLang="zh-CN" sz="2600" kern="100" dirty="0" smtClean="0">
                <a:latin typeface="Times New Roman"/>
                <a:ea typeface="华文细黑"/>
                <a:cs typeface="Times New Roman"/>
              </a:rPr>
              <a:t>成才</a:t>
            </a:r>
            <a:r>
              <a:rPr lang="zh-CN" altLang="zh-CN" sz="2600" kern="100" dirty="0">
                <a:latin typeface="Times New Roman"/>
                <a:ea typeface="华文细黑"/>
                <a:cs typeface="Times New Roman"/>
              </a:rPr>
              <a:t>要靠主观努力，也要具备一定的客观条件。马克思主义的基本原理告诉我们，内因是变化的依据，外因是变化的条件。</a:t>
            </a:r>
            <a:r>
              <a:rPr lang="zh-CN" altLang="zh-CN" sz="2600" u="heavy" kern="100" dirty="0">
                <a:latin typeface="Times New Roman"/>
                <a:ea typeface="华文细黑"/>
                <a:cs typeface="Times New Roman"/>
              </a:rPr>
              <a:t>一个人要想成才，首先要靠主观努力，这是起决定作用的内因；其次，也要具备一定的客观条件，这是必不可少的外因。只强调主观努力，不承认客观条件的作用，或者过分强调客观条件，而忽视了主观能动作用，都是片面的</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8188277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7228" y="721703"/>
            <a:ext cx="8261068" cy="2570127"/>
          </a:xfrm>
          <a:prstGeom prst="rect">
            <a:avLst/>
          </a:prstGeom>
          <a:noFill/>
        </p:spPr>
        <p:txBody>
          <a:bodyPr wrap="square" rtlCol="0">
            <a:spAutoFit/>
          </a:bodyPr>
          <a:lstStyle/>
          <a:p>
            <a:pPr algn="just">
              <a:lnSpc>
                <a:spcPts val="5000"/>
              </a:lnSpc>
              <a:spcAft>
                <a:spcPts val="0"/>
              </a:spcAft>
            </a:pPr>
            <a:r>
              <a:rPr lang="zh-CN" altLang="zh-CN" sz="2600" kern="100" dirty="0">
                <a:latin typeface="Times New Roman"/>
                <a:ea typeface="华文细黑"/>
                <a:cs typeface="Times New Roman"/>
              </a:rPr>
              <a:t>要求：全面理解材料，但可以从一个侧面、一个角度构思作文；自主确定立意，确定标题；不要脱离材料内容及含意的范围作文，不得抄袭；写一篇不少于</a:t>
            </a:r>
            <a:r>
              <a:rPr lang="en-US" altLang="zh-CN" sz="2600" kern="100" dirty="0">
                <a:latin typeface="Times New Roman"/>
                <a:ea typeface="华文细黑"/>
                <a:cs typeface="Courier New"/>
              </a:rPr>
              <a:t>800</a:t>
            </a:r>
            <a:r>
              <a:rPr lang="zh-CN" altLang="zh-CN" sz="2600" kern="100" dirty="0">
                <a:latin typeface="Times New Roman"/>
                <a:ea typeface="华文细黑"/>
                <a:cs typeface="Times New Roman"/>
              </a:rPr>
              <a:t>字的议论文</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4557066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8333" y="295265"/>
            <a:ext cx="8647507" cy="4580741"/>
          </a:xfrm>
          <a:prstGeom prst="rect">
            <a:avLst/>
          </a:prstGeom>
        </p:spPr>
        <p:txBody>
          <a:bodyPr>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练</a:t>
            </a:r>
            <a:r>
              <a:rPr lang="en-US" altLang="zh-CN" sz="2600" kern="100" dirty="0">
                <a:solidFill>
                  <a:srgbClr val="E36C0A"/>
                </a:solidFill>
                <a:latin typeface="Times New Roman"/>
                <a:ea typeface="华文细黑"/>
                <a:cs typeface="Times New Roman"/>
              </a:rPr>
              <a:t>5</a:t>
            </a:r>
            <a:r>
              <a:rPr lang="zh-CN" altLang="zh-CN" sz="2600" kern="100" dirty="0">
                <a:latin typeface="Times New Roman"/>
                <a:ea typeface="华文细黑"/>
                <a:cs typeface="Times New Roman"/>
              </a:rPr>
              <a:t>　请用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辩证分析法</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修改下面这段话，使其论证更加深刻有力。</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在</a:t>
            </a:r>
            <a:r>
              <a:rPr lang="zh-CN" altLang="zh-CN" sz="2600" kern="100" dirty="0">
                <a:latin typeface="Times New Roman"/>
                <a:ea typeface="华文细黑"/>
                <a:cs typeface="Times New Roman"/>
              </a:rPr>
              <a:t>前进的道路上，困难是令人讨厌的拦路虎。当年武松过景阳冈，路遇吊睛白额虎，武松的办法是将虎打死。</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武松打虎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给我们的启示是：困难并不可怕，可怕的是碰到困难一筹莫展，找不出解决的方法，因而逃避、退缩。事实上困难是客观存在的，逃不掉也躲不了。武松能躲吗</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353089847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92546"/>
            <a:ext cx="8647507" cy="5221942"/>
          </a:xfrm>
          <a:prstGeom prst="rect">
            <a:avLst/>
          </a:prstGeom>
        </p:spPr>
        <p:txBody>
          <a:bodyPr>
            <a:spAutoFit/>
          </a:bodyPr>
          <a:lstStyle/>
          <a:p>
            <a:pPr algn="just">
              <a:lnSpc>
                <a:spcPts val="5000"/>
              </a:lnSpc>
              <a:spcAft>
                <a:spcPts val="0"/>
              </a:spcAft>
            </a:pPr>
            <a:r>
              <a:rPr lang="zh-CN" altLang="zh-CN" sz="2600" kern="100" dirty="0">
                <a:latin typeface="Times New Roman"/>
                <a:ea typeface="华文细黑"/>
                <a:cs typeface="Times New Roman"/>
              </a:rPr>
              <a:t>要不被老虎吃掉，要不将老虎打死，他别无选择。所以我们在碰到困难时，切莫采取逃避的方法，而要向武松学习，迎着困难上。当然，要很好地解决困难，关键还在于要找到解决困难的好方法，一把钥匙开一把锁，找到了这把钥匙，任何困难也就迎刃而解了。</a:t>
            </a:r>
            <a:r>
              <a:rPr lang="en-US" altLang="zh-CN" sz="2600" kern="100" dirty="0">
                <a:latin typeface="宋体"/>
                <a:ea typeface="华文细黑"/>
                <a:cs typeface="Times New Roman"/>
              </a:rPr>
              <a:t>……</a:t>
            </a:r>
            <a:endParaRPr lang="zh-CN" altLang="zh-CN" sz="2600" kern="100" dirty="0">
              <a:latin typeface="宋体"/>
              <a:cs typeface="Courier New"/>
            </a:endParaRPr>
          </a:p>
          <a:p>
            <a:pPr algn="just">
              <a:lnSpc>
                <a:spcPts val="5000"/>
              </a:lnSpc>
              <a:spcAft>
                <a:spcPts val="0"/>
              </a:spcAft>
            </a:pPr>
            <a:r>
              <a:rPr lang="zh-CN" altLang="zh-CN" sz="2600" kern="100" dirty="0" smtClean="0">
                <a:solidFill>
                  <a:srgbClr val="0000FF"/>
                </a:solidFill>
                <a:latin typeface="Times New Roman"/>
                <a:ea typeface="华文细黑"/>
                <a:cs typeface="Times New Roman"/>
              </a:rPr>
              <a:t>答案</a:t>
            </a:r>
            <a:r>
              <a:rPr lang="zh-CN" altLang="zh-CN" sz="2600" kern="100" dirty="0" smtClean="0">
                <a:latin typeface="Times New Roman"/>
                <a:ea typeface="华文细黑"/>
                <a:cs typeface="Times New Roman"/>
              </a:rPr>
              <a:t>　</a:t>
            </a:r>
            <a:r>
              <a:rPr lang="zh-CN" altLang="zh-CN" sz="2600" kern="100" dirty="0" smtClean="0">
                <a:solidFill>
                  <a:schemeClr val="accent6">
                    <a:lumMod val="75000"/>
                  </a:schemeClr>
                </a:solidFill>
                <a:latin typeface="Times New Roman"/>
                <a:ea typeface="华文细黑"/>
                <a:cs typeface="Times New Roman"/>
              </a:rPr>
              <a:t>在前进的道路上，困难是令人讨厌的拦路虎。要想扫除这只拦路虎，唯一的选择是消灭它。或力克，或智取，关键是要找到恰当的方法。一把钥匙开一把锁，找到了这</a:t>
            </a:r>
            <a:endParaRPr lang="zh-CN" altLang="zh-CN" sz="2600" kern="100" dirty="0">
              <a:latin typeface="宋体"/>
              <a:cs typeface="Courier New"/>
            </a:endParaRPr>
          </a:p>
        </p:txBody>
      </p:sp>
    </p:spTree>
    <p:extLst>
      <p:ext uri="{BB962C8B-B14F-4D97-AF65-F5344CB8AC3E}">
        <p14:creationId xmlns:p14="http://schemas.microsoft.com/office/powerpoint/2010/main" val="2717697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92546"/>
            <a:ext cx="8647507" cy="5134932"/>
          </a:xfrm>
          <a:prstGeom prst="rect">
            <a:avLst/>
          </a:prstGeom>
        </p:spPr>
        <p:txBody>
          <a:bodyPr>
            <a:spAutoFit/>
          </a:bodyPr>
          <a:lstStyle/>
          <a:p>
            <a:pPr algn="just">
              <a:lnSpc>
                <a:spcPts val="5000"/>
              </a:lnSpc>
              <a:spcAft>
                <a:spcPts val="0"/>
              </a:spcAft>
            </a:pPr>
            <a:r>
              <a:rPr lang="zh-CN" altLang="zh-CN" sz="2600" kern="100" dirty="0">
                <a:solidFill>
                  <a:schemeClr val="accent6">
                    <a:lumMod val="75000"/>
                  </a:schemeClr>
                </a:solidFill>
                <a:latin typeface="Times New Roman"/>
                <a:ea typeface="华文细黑"/>
                <a:cs typeface="Times New Roman"/>
              </a:rPr>
              <a:t>把钥匙，开锁就不成问题了。但是我们换一个角度想想，也正是有了这只拦路虎，才激起了我们消灭它的勇气，才促使我们去努力寻找消灭它的办法。试想，人类社会不正是在克服一个个困难中向前推进的吗？现代高速发展的科学技术不正是在解决一个个生产难题中逐渐积累起来的吗？没有困难，就不会出现解决困难的办法；没有困难，就没有人类社会历史的进步。从这个意义上说，这只拦路虎倒还是</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有功之臣</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a:t>
            </a:r>
            <a:r>
              <a:rPr lang="en-US" altLang="zh-CN" sz="2600" kern="100" dirty="0" smtClean="0">
                <a:solidFill>
                  <a:schemeClr val="accent6">
                    <a:lumMod val="75000"/>
                  </a:schemeClr>
                </a:solidFill>
                <a:latin typeface="宋体"/>
                <a:ea typeface="华文细黑"/>
                <a:cs typeface="Times New Roman"/>
              </a:rPr>
              <a:t>……</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145574686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55279" y="237426"/>
            <a:ext cx="8393185" cy="4580741"/>
          </a:xfrm>
          <a:prstGeom prst="rect">
            <a:avLst/>
          </a:prstGeom>
        </p:spPr>
        <p:txBody>
          <a:bodyPr>
            <a:spAutoFit/>
          </a:bodyPr>
          <a:lstStyle/>
          <a:p>
            <a:pPr algn="just">
              <a:lnSpc>
                <a:spcPts val="5000"/>
              </a:lnSpc>
              <a:spcAft>
                <a:spcPts val="0"/>
              </a:spcAft>
            </a:pPr>
            <a:r>
              <a:rPr lang="zh-CN" altLang="zh-CN" sz="2600" kern="100" dirty="0">
                <a:solidFill>
                  <a:srgbClr val="0000FF"/>
                </a:solidFill>
                <a:latin typeface="Times New Roman"/>
                <a:ea typeface="华文细黑"/>
                <a:cs typeface="Times New Roman"/>
              </a:rPr>
              <a:t>►温馨提示</a:t>
            </a:r>
            <a:endParaRPr lang="zh-CN" altLang="zh-CN" sz="2600" kern="100" dirty="0">
              <a:latin typeface="宋体"/>
              <a:cs typeface="Courier New"/>
            </a:endParaRPr>
          </a:p>
          <a:p>
            <a:pPr algn="ctr">
              <a:lnSpc>
                <a:spcPts val="5000"/>
              </a:lnSpc>
              <a:spcAft>
                <a:spcPts val="0"/>
              </a:spcAft>
            </a:pPr>
            <a:r>
              <a:rPr lang="zh-CN" altLang="zh-CN" sz="2600" kern="100" dirty="0">
                <a:latin typeface="Times New Roman"/>
                <a:ea typeface="华文细黑"/>
                <a:cs typeface="Times New Roman"/>
              </a:rPr>
              <a:t>议论文写作要讲</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理</a:t>
            </a:r>
            <a:r>
              <a:rPr lang="en-US" altLang="zh-CN" sz="2600" kern="100" dirty="0">
                <a:latin typeface="宋体"/>
                <a:ea typeface="华文细黑"/>
                <a:cs typeface="Times New Roman"/>
              </a:rPr>
              <a:t>”</a:t>
            </a:r>
            <a:endParaRPr lang="zh-CN" altLang="zh-CN" sz="260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议论文写作要注意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证明</a:t>
            </a:r>
            <a:r>
              <a:rPr lang="zh-CN" altLang="zh-CN" sz="2600" kern="100" dirty="0">
                <a:latin typeface="Times New Roman"/>
                <a:ea typeface="华文细黑"/>
                <a:cs typeface="Times New Roman"/>
              </a:rPr>
              <a:t>论点要论据</a:t>
            </a:r>
            <a:endParaRPr lang="zh-CN" altLang="zh-CN" sz="260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论点论据要分析</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a:t>
            </a:r>
            <a:r>
              <a:rPr lang="zh-CN" altLang="zh-CN" sz="2600" kern="100" dirty="0" smtClean="0">
                <a:latin typeface="Times New Roman"/>
                <a:ea typeface="华文细黑"/>
                <a:cs typeface="Times New Roman"/>
              </a:rPr>
              <a:t>细</a:t>
            </a:r>
            <a:r>
              <a:rPr lang="zh-CN" altLang="zh-CN" sz="2600" kern="100" dirty="0">
                <a:latin typeface="Times New Roman"/>
                <a:ea typeface="华文细黑"/>
                <a:cs typeface="Times New Roman"/>
              </a:rPr>
              <a:t>分析　讲道理</a:t>
            </a:r>
            <a:endParaRPr lang="zh-CN" altLang="zh-CN" sz="260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前后勾连成一体</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a:t>
            </a:r>
            <a:r>
              <a:rPr lang="zh-CN" altLang="zh-CN" sz="2600" kern="100" dirty="0" smtClean="0">
                <a:latin typeface="Times New Roman"/>
                <a:ea typeface="华文细黑"/>
                <a:cs typeface="Times New Roman"/>
              </a:rPr>
              <a:t>原因</a:t>
            </a:r>
            <a:r>
              <a:rPr lang="zh-CN" altLang="zh-CN" sz="2600" kern="100" dirty="0">
                <a:latin typeface="Times New Roman"/>
                <a:ea typeface="华文细黑"/>
                <a:cs typeface="Times New Roman"/>
              </a:rPr>
              <a:t>结果紧相连</a:t>
            </a:r>
            <a:endParaRPr lang="zh-CN" altLang="zh-CN" sz="260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事物转换须条件</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a:t>
            </a:r>
            <a:r>
              <a:rPr lang="zh-CN" altLang="zh-CN" sz="2600" kern="100" dirty="0" smtClean="0">
                <a:latin typeface="Times New Roman"/>
                <a:ea typeface="华文细黑"/>
                <a:cs typeface="Times New Roman"/>
              </a:rPr>
              <a:t>正反</a:t>
            </a:r>
            <a:r>
              <a:rPr lang="zh-CN" altLang="zh-CN" sz="2600" kern="100" dirty="0">
                <a:latin typeface="Times New Roman"/>
                <a:ea typeface="华文细黑"/>
                <a:cs typeface="Times New Roman"/>
              </a:rPr>
              <a:t>对比观点明</a:t>
            </a:r>
            <a:endParaRPr lang="zh-CN" altLang="zh-CN" sz="260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点面结合显周全</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a:t>
            </a:r>
            <a:r>
              <a:rPr lang="zh-CN" altLang="zh-CN" sz="2600" kern="100" dirty="0" smtClean="0">
                <a:latin typeface="Times New Roman"/>
                <a:ea typeface="华文细黑"/>
                <a:cs typeface="Times New Roman"/>
              </a:rPr>
              <a:t>假设</a:t>
            </a:r>
            <a:r>
              <a:rPr lang="zh-CN" altLang="zh-CN" sz="2600" kern="100" dirty="0">
                <a:latin typeface="Times New Roman"/>
                <a:ea typeface="华文细黑"/>
                <a:cs typeface="Times New Roman"/>
              </a:rPr>
              <a:t>分析开</a:t>
            </a:r>
            <a:r>
              <a:rPr lang="zh-CN" altLang="zh-CN" sz="2600" kern="100" dirty="0" smtClean="0">
                <a:latin typeface="Times New Roman"/>
                <a:ea typeface="华文细黑"/>
                <a:cs typeface="Times New Roman"/>
              </a:rPr>
              <a:t>思路</a:t>
            </a:r>
            <a:endParaRPr lang="zh-CN" altLang="zh-CN" sz="2600" kern="100" dirty="0">
              <a:latin typeface="宋体"/>
              <a:cs typeface="Courier New"/>
            </a:endParaRPr>
          </a:p>
        </p:txBody>
      </p:sp>
    </p:spTree>
    <p:extLst>
      <p:ext uri="{BB962C8B-B14F-4D97-AF65-F5344CB8AC3E}">
        <p14:creationId xmlns:p14="http://schemas.microsoft.com/office/powerpoint/2010/main" val="27404894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55279" y="771550"/>
            <a:ext cx="8393185" cy="3698448"/>
          </a:xfrm>
          <a:prstGeom prst="rect">
            <a:avLst/>
          </a:prstGeom>
        </p:spPr>
        <p:txBody>
          <a:bodyPr>
            <a:spAutoFit/>
          </a:bodyPr>
          <a:lstStyle/>
          <a:p>
            <a:pPr algn="just">
              <a:lnSpc>
                <a:spcPts val="5000"/>
              </a:lnSpc>
              <a:spcAft>
                <a:spcPts val="0"/>
              </a:spcAft>
            </a:pPr>
            <a:r>
              <a:rPr lang="zh-CN" altLang="zh-CN" sz="2600" kern="100" dirty="0">
                <a:latin typeface="Times New Roman"/>
                <a:ea typeface="华文细黑"/>
                <a:cs typeface="Times New Roman"/>
              </a:rPr>
              <a:t>比喻类比很形象</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a:t>
            </a:r>
            <a:r>
              <a:rPr lang="zh-CN" altLang="zh-CN" sz="2600" kern="100" dirty="0" smtClean="0">
                <a:latin typeface="Times New Roman"/>
                <a:ea typeface="华文细黑"/>
                <a:cs typeface="Times New Roman"/>
              </a:rPr>
              <a:t>意义</a:t>
            </a:r>
            <a:r>
              <a:rPr lang="zh-CN" altLang="zh-CN" sz="2600" kern="100" dirty="0">
                <a:latin typeface="Times New Roman"/>
                <a:ea typeface="华文细黑"/>
                <a:cs typeface="Times New Roman"/>
              </a:rPr>
              <a:t>分析不可忘</a:t>
            </a:r>
            <a:endParaRPr lang="zh-CN" altLang="zh-CN" sz="260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层层分析细剥笋</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a:t>
            </a:r>
            <a:r>
              <a:rPr lang="zh-CN" altLang="zh-CN" sz="2600" kern="100" dirty="0" smtClean="0">
                <a:latin typeface="Times New Roman"/>
                <a:ea typeface="华文细黑"/>
                <a:cs typeface="Times New Roman"/>
              </a:rPr>
              <a:t>看待</a:t>
            </a:r>
            <a:r>
              <a:rPr lang="zh-CN" altLang="zh-CN" sz="2600" kern="100" dirty="0">
                <a:latin typeface="Times New Roman"/>
                <a:ea typeface="华文细黑"/>
                <a:cs typeface="Times New Roman"/>
              </a:rPr>
              <a:t>问题要辩证</a:t>
            </a:r>
            <a:endParaRPr lang="zh-CN" altLang="zh-CN" sz="260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具体问题具体析</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a:t>
            </a:r>
            <a:r>
              <a:rPr lang="zh-CN" altLang="zh-CN" sz="2600" kern="100" dirty="0" smtClean="0">
                <a:latin typeface="Times New Roman"/>
                <a:ea typeface="华文细黑"/>
                <a:cs typeface="Times New Roman"/>
              </a:rPr>
              <a:t>尊重</a:t>
            </a:r>
            <a:r>
              <a:rPr lang="zh-CN" altLang="zh-CN" sz="2600" kern="100" dirty="0">
                <a:latin typeface="Times New Roman"/>
                <a:ea typeface="华文细黑"/>
                <a:cs typeface="Times New Roman"/>
              </a:rPr>
              <a:t>客观规律性</a:t>
            </a:r>
            <a:endParaRPr lang="zh-CN" altLang="zh-CN" sz="260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一分为二看问题</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a:t>
            </a:r>
            <a:r>
              <a:rPr lang="zh-CN" altLang="zh-CN" sz="2600" kern="100" dirty="0" smtClean="0">
                <a:latin typeface="Times New Roman"/>
                <a:ea typeface="华文细黑"/>
                <a:cs typeface="Times New Roman"/>
              </a:rPr>
              <a:t>透过</a:t>
            </a:r>
            <a:r>
              <a:rPr lang="zh-CN" altLang="zh-CN" sz="2600" kern="100" dirty="0">
                <a:latin typeface="Times New Roman"/>
                <a:ea typeface="华文细黑"/>
                <a:cs typeface="Times New Roman"/>
              </a:rPr>
              <a:t>现象看本质</a:t>
            </a:r>
            <a:endParaRPr lang="zh-CN" altLang="zh-CN" sz="260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分清内因和外因</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a:t>
            </a:r>
            <a:r>
              <a:rPr lang="zh-CN" altLang="zh-CN" sz="2600" kern="100" dirty="0" smtClean="0">
                <a:latin typeface="Times New Roman"/>
                <a:ea typeface="华文细黑"/>
                <a:cs typeface="Times New Roman"/>
              </a:rPr>
              <a:t>抓住</a:t>
            </a:r>
            <a:r>
              <a:rPr lang="zh-CN" altLang="zh-CN" sz="2600" kern="100" dirty="0">
                <a:latin typeface="Times New Roman"/>
                <a:ea typeface="华文细黑"/>
                <a:cs typeface="Times New Roman"/>
              </a:rPr>
              <a:t>主要和次要</a:t>
            </a:r>
            <a:endParaRPr lang="zh-CN" altLang="zh-CN" sz="2600" kern="100" dirty="0">
              <a:latin typeface="宋体"/>
              <a:cs typeface="Courier New"/>
            </a:endParaRPr>
          </a:p>
          <a:p>
            <a:r>
              <a:rPr lang="zh-CN" altLang="zh-CN" sz="2600" kern="100" dirty="0">
                <a:latin typeface="Times New Roman"/>
                <a:ea typeface="华文细黑"/>
                <a:cs typeface="Times New Roman"/>
              </a:rPr>
              <a:t>万物联系又发展</a:t>
            </a:r>
            <a:r>
              <a:rPr lang="en-US" altLang="zh-CN" sz="2600" kern="100" dirty="0">
                <a:latin typeface="Times New Roman"/>
                <a:ea typeface="华文细黑"/>
              </a:rPr>
              <a:t>  		</a:t>
            </a:r>
            <a:r>
              <a:rPr lang="en-US" altLang="zh-CN" sz="2600" kern="100" dirty="0" smtClean="0">
                <a:latin typeface="Times New Roman"/>
                <a:ea typeface="华文细黑"/>
              </a:rPr>
              <a:t>	</a:t>
            </a:r>
            <a:r>
              <a:rPr lang="zh-CN" altLang="zh-CN" sz="2600" kern="100" dirty="0" smtClean="0">
                <a:latin typeface="Times New Roman"/>
                <a:ea typeface="华文细黑"/>
                <a:cs typeface="Times New Roman"/>
              </a:rPr>
              <a:t>质变</a:t>
            </a:r>
            <a:r>
              <a:rPr lang="zh-CN" altLang="zh-CN" sz="2600" kern="100" dirty="0">
                <a:latin typeface="Times New Roman"/>
                <a:ea typeface="华文细黑"/>
                <a:cs typeface="Times New Roman"/>
              </a:rPr>
              <a:t>前提是</a:t>
            </a:r>
            <a:r>
              <a:rPr lang="zh-CN" altLang="zh-CN" sz="2600" kern="100" dirty="0" smtClean="0">
                <a:latin typeface="Times New Roman"/>
                <a:ea typeface="华文细黑"/>
                <a:cs typeface="Times New Roman"/>
              </a:rPr>
              <a:t>量变</a:t>
            </a:r>
            <a:endParaRPr lang="zh-CN" altLang="zh-CN" sz="2600" kern="100" dirty="0">
              <a:latin typeface="宋体"/>
              <a:cs typeface="Courier New"/>
            </a:endParaRPr>
          </a:p>
        </p:txBody>
      </p:sp>
    </p:spTree>
    <p:extLst>
      <p:ext uri="{BB962C8B-B14F-4D97-AF65-F5344CB8AC3E}">
        <p14:creationId xmlns:p14="http://schemas.microsoft.com/office/powerpoint/2010/main" val="159695664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2715" y="16878"/>
            <a:ext cx="8763338" cy="4987904"/>
          </a:xfrm>
          <a:prstGeom prst="rect">
            <a:avLst/>
          </a:prstGeom>
          <a:noFill/>
        </p:spPr>
        <p:txBody>
          <a:bodyPr wrap="square" rtlCol="0">
            <a:spAutoFit/>
          </a:bodyPr>
          <a:lstStyle/>
          <a:p>
            <a:pPr algn="ctr">
              <a:lnSpc>
                <a:spcPts val="4300"/>
              </a:lnSpc>
              <a:spcAft>
                <a:spcPts val="0"/>
              </a:spcAft>
            </a:pPr>
            <a:r>
              <a:rPr lang="zh-CN" altLang="zh-CN" sz="2500" b="1" kern="100" dirty="0">
                <a:solidFill>
                  <a:srgbClr val="0070C0"/>
                </a:solidFill>
                <a:latin typeface="IPAPANNEW"/>
                <a:ea typeface="微软雅黑"/>
                <a:cs typeface="Times New Roman"/>
              </a:rPr>
              <a:t>实战</a:t>
            </a:r>
            <a:r>
              <a:rPr lang="zh-CN" altLang="zh-CN" sz="2500" b="1" kern="100" dirty="0" smtClean="0">
                <a:solidFill>
                  <a:srgbClr val="0070C0"/>
                </a:solidFill>
                <a:latin typeface="IPAPANNEW"/>
                <a:ea typeface="微软雅黑"/>
                <a:cs typeface="Times New Roman"/>
              </a:rPr>
              <a:t>演练</a:t>
            </a:r>
          </a:p>
          <a:p>
            <a:pPr algn="just">
              <a:lnSpc>
                <a:spcPts val="4300"/>
              </a:lnSpc>
              <a:spcAft>
                <a:spcPts val="0"/>
              </a:spcAft>
            </a:pPr>
            <a:r>
              <a:rPr lang="zh-CN" altLang="zh-CN" sz="2500" kern="100" dirty="0" smtClean="0">
                <a:solidFill>
                  <a:srgbClr val="0000FF"/>
                </a:solidFill>
                <a:latin typeface="Times New Roman"/>
                <a:ea typeface="华文细黑"/>
                <a:cs typeface="Times New Roman"/>
              </a:rPr>
              <a:t>一、针对训练</a:t>
            </a:r>
            <a:endParaRPr lang="en-US" altLang="zh-CN" sz="2500" kern="100" dirty="0" smtClean="0">
              <a:solidFill>
                <a:srgbClr val="0000FF"/>
              </a:solidFill>
              <a:latin typeface="Times New Roman"/>
              <a:ea typeface="华文细黑"/>
              <a:cs typeface="Times New Roman"/>
            </a:endParaRPr>
          </a:p>
          <a:p>
            <a:pPr algn="just">
              <a:lnSpc>
                <a:spcPts val="4300"/>
              </a:lnSpc>
              <a:spcAft>
                <a:spcPts val="0"/>
              </a:spcAft>
            </a:pPr>
            <a:r>
              <a:rPr lang="en-US" altLang="zh-CN" sz="2500" kern="100" spc="-100" dirty="0">
                <a:latin typeface="Times New Roman"/>
                <a:ea typeface="华文细黑"/>
                <a:cs typeface="Courier New"/>
              </a:rPr>
              <a:t>1</a:t>
            </a:r>
            <a:r>
              <a:rPr lang="en-US" altLang="zh-CN" sz="2500" kern="100" spc="-100" dirty="0">
                <a:latin typeface="Times New Roman"/>
                <a:ea typeface="微软雅黑"/>
                <a:cs typeface="Courier New"/>
              </a:rPr>
              <a:t>.</a:t>
            </a:r>
            <a:r>
              <a:rPr lang="zh-CN" altLang="zh-CN" sz="2500" kern="100" spc="-100" dirty="0">
                <a:latin typeface="Times New Roman"/>
                <a:ea typeface="华文细黑"/>
                <a:cs typeface="Times New Roman"/>
              </a:rPr>
              <a:t>根据下面两则材料，联系实际生活，用因果分析法写一段评论。</a:t>
            </a:r>
            <a:endParaRPr lang="zh-CN" altLang="zh-CN" sz="2500" kern="100" spc="-100" dirty="0">
              <a:latin typeface="宋体"/>
              <a:cs typeface="Courier New"/>
            </a:endParaRPr>
          </a:p>
          <a:p>
            <a:pPr algn="just">
              <a:lnSpc>
                <a:spcPts val="4300"/>
              </a:lnSpc>
              <a:spcAft>
                <a:spcPts val="0"/>
              </a:spcAft>
            </a:pPr>
            <a:r>
              <a:rPr lang="zh-CN" altLang="zh-CN" sz="2500" kern="100" dirty="0">
                <a:latin typeface="Times New Roman"/>
                <a:ea typeface="华文细黑"/>
                <a:cs typeface="Times New Roman"/>
              </a:rPr>
              <a:t>材料一　从重庆沿长江而下，过了忠县，可见一孤峰屹立北岸。峰顶上有一塔，其景甚奇，这就是石宝寨。这里流传着一个故事：据说，塔内本有一洞，称</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流米洞</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，每日有米自动从洞中流出，供和尚们坐享。终有一个和尚不知好歹，偷偷将洞口凿大，图谋多捞一把米上街换钱。不料天不遂人愿，从此，那洞竟粒米不出了</a:t>
            </a:r>
            <a:r>
              <a:rPr lang="zh-CN" altLang="zh-CN" sz="2500" kern="100" dirty="0" smtClean="0">
                <a:latin typeface="Times New Roman"/>
                <a:ea typeface="华文细黑"/>
                <a:cs typeface="Times New Roman"/>
              </a:rPr>
              <a:t>。</a:t>
            </a:r>
            <a:endParaRPr lang="zh-CN" altLang="zh-CN" sz="2500" kern="100" dirty="0">
              <a:latin typeface="宋体"/>
              <a:cs typeface="Courier New"/>
            </a:endParaRPr>
          </a:p>
        </p:txBody>
      </p:sp>
    </p:spTree>
    <p:extLst>
      <p:ext uri="{BB962C8B-B14F-4D97-AF65-F5344CB8AC3E}">
        <p14:creationId xmlns:p14="http://schemas.microsoft.com/office/powerpoint/2010/main" val="183278266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9512" y="-92546"/>
            <a:ext cx="8733982" cy="5221942"/>
          </a:xfrm>
          <a:prstGeom prst="rect">
            <a:avLst/>
          </a:prstGeom>
        </p:spPr>
        <p:txBody>
          <a:bodyPr>
            <a:spAutoFit/>
          </a:bodyPr>
          <a:lstStyle/>
          <a:p>
            <a:pPr algn="just">
              <a:lnSpc>
                <a:spcPts val="5000"/>
              </a:lnSpc>
              <a:spcAft>
                <a:spcPts val="0"/>
              </a:spcAft>
            </a:pPr>
            <a:r>
              <a:rPr lang="zh-CN" altLang="zh-CN" sz="2600" kern="100" dirty="0">
                <a:latin typeface="Times New Roman"/>
                <a:ea typeface="华文细黑"/>
                <a:cs typeface="Times New Roman"/>
              </a:rPr>
              <a:t>材料二　《左传》里有一个故事：有一个人向子罕献上一块玉，说治玉的人认为这是宝物，而子罕却说：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你以此玉为宝，而我则以不贪为宝。你硬要把它送给我，不是使</a:t>
            </a:r>
            <a:r>
              <a:rPr lang="zh-CN" altLang="zh-CN" sz="2600" kern="100" spc="-100" dirty="0">
                <a:latin typeface="Times New Roman"/>
                <a:ea typeface="华文细黑"/>
                <a:cs typeface="Times New Roman"/>
              </a:rPr>
              <a:t>我们两人都失掉了各自的宝物吗？</a:t>
            </a:r>
            <a:r>
              <a:rPr lang="en-US" altLang="zh-CN" sz="2600" kern="100" spc="-100" dirty="0">
                <a:latin typeface="宋体"/>
                <a:ea typeface="华文细黑"/>
                <a:cs typeface="Times New Roman"/>
              </a:rPr>
              <a:t>”</a:t>
            </a:r>
            <a:r>
              <a:rPr lang="zh-CN" altLang="zh-CN" sz="2600" kern="100" spc="-100" dirty="0">
                <a:latin typeface="Times New Roman"/>
                <a:ea typeface="华文细黑"/>
                <a:cs typeface="Times New Roman"/>
              </a:rPr>
              <a:t>最终没有收下那人的玉。</a:t>
            </a:r>
            <a:endParaRPr lang="zh-CN" altLang="zh-CN" sz="2600" kern="100" spc="-100" dirty="0">
              <a:latin typeface="宋体"/>
              <a:cs typeface="Courier New"/>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示例</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贪从何来？康德说：</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贪是人类内心对外界事物无止境的欲望。</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一个</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无止境</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，道出了贪者的心理源头。对某些事物的追求，是人们正常的内心需要，正如饥饿者渴望能够饱餐一顿，贫穷者渴望得到一笔钱财一样</a:t>
            </a:r>
            <a:r>
              <a:rPr lang="zh-CN" altLang="zh-CN" sz="2600" kern="100" dirty="0" smtClean="0">
                <a:solidFill>
                  <a:schemeClr val="accent6">
                    <a:lumMod val="75000"/>
                  </a:schemeClr>
                </a:solidFill>
                <a:latin typeface="Times New Roman"/>
                <a:ea typeface="华文细黑"/>
                <a:cs typeface="Times New Roman"/>
              </a:rPr>
              <a:t>，</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866730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3530" y="1081743"/>
            <a:ext cx="8763338" cy="2570127"/>
          </a:xfrm>
          <a:prstGeom prst="rect">
            <a:avLst/>
          </a:prstGeom>
          <a:noFill/>
        </p:spPr>
        <p:txBody>
          <a:bodyPr wrap="square" rtlCol="0">
            <a:spAutoFit/>
          </a:bodyPr>
          <a:lstStyle/>
          <a:p>
            <a:pPr algn="just">
              <a:lnSpc>
                <a:spcPts val="5000"/>
              </a:lnSpc>
              <a:spcAft>
                <a:spcPts val="0"/>
              </a:spcAft>
            </a:pPr>
            <a:r>
              <a:rPr lang="zh-CN" altLang="zh-CN" sz="2600" kern="100" dirty="0">
                <a:solidFill>
                  <a:schemeClr val="accent6">
                    <a:lumMod val="75000"/>
                  </a:schemeClr>
                </a:solidFill>
                <a:latin typeface="Times New Roman"/>
                <a:ea typeface="华文细黑"/>
                <a:cs typeface="Times New Roman"/>
              </a:rPr>
              <a:t>本是无可厚非的。但是倘若一个饥饿者在享受了一顿饱餐之后，还想要一座银山；贫穷者在得到一笔钱财之后，还想要一座金山，这便是</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贪</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了，因为他的希求超出了一定的限度而变成无休止的欲望了</a:t>
            </a:r>
            <a:r>
              <a:rPr lang="zh-CN" altLang="zh-CN" sz="2600" kern="100" dirty="0" smtClean="0">
                <a:solidFill>
                  <a:schemeClr val="accent6">
                    <a:lumMod val="75000"/>
                  </a:schemeClr>
                </a:solidFill>
                <a:latin typeface="Times New Roman"/>
                <a:ea typeface="华文细黑"/>
                <a:cs typeface="Times New Roman"/>
              </a:rPr>
              <a:t>。</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5649928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9846" y="-154394"/>
            <a:ext cx="8763338" cy="5286062"/>
          </a:xfrm>
          <a:prstGeom prst="rect">
            <a:avLst/>
          </a:prstGeom>
          <a:noFill/>
        </p:spPr>
        <p:txBody>
          <a:bodyPr wrap="square" rtlCol="0">
            <a:spAutoFit/>
          </a:bodyPr>
          <a:lstStyle/>
          <a:p>
            <a:pPr algn="just">
              <a:lnSpc>
                <a:spcPts val="4500"/>
              </a:lnSpc>
              <a:spcAft>
                <a:spcPts val="0"/>
              </a:spcAft>
            </a:pPr>
            <a:r>
              <a:rPr lang="zh-CN" altLang="zh-CN" sz="2600" kern="100" dirty="0">
                <a:solidFill>
                  <a:srgbClr val="0000FF"/>
                </a:solidFill>
                <a:latin typeface="Times New Roman"/>
                <a:ea typeface="华文细黑"/>
                <a:cs typeface="Times New Roman"/>
              </a:rPr>
              <a:t>二、整篇训练</a:t>
            </a:r>
            <a:endParaRPr lang="zh-CN" altLang="zh-CN" sz="1050" kern="100" dirty="0">
              <a:solidFill>
                <a:srgbClr val="0000FF"/>
              </a:solidFill>
              <a:latin typeface="宋体"/>
              <a:cs typeface="Courier New"/>
            </a:endParaRPr>
          </a:p>
          <a:p>
            <a:pPr algn="just">
              <a:lnSpc>
                <a:spcPts val="4500"/>
              </a:lnSpc>
              <a:spcAft>
                <a:spcPts val="0"/>
              </a:spcAft>
            </a:pPr>
            <a:r>
              <a:rPr lang="en-US" altLang="zh-CN" sz="2600" kern="100" dirty="0">
                <a:latin typeface="Times New Roman"/>
                <a:ea typeface="华文细黑"/>
                <a:cs typeface="Courier New"/>
              </a:rPr>
              <a:t>2</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阅读下面的文字，根据要求作文。</a:t>
            </a:r>
            <a:endParaRPr lang="zh-CN" altLang="zh-CN" sz="1050" kern="100" dirty="0">
              <a:latin typeface="宋体"/>
              <a:cs typeface="Courier New"/>
            </a:endParaRPr>
          </a:p>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第一次</a:t>
            </a:r>
            <a:r>
              <a:rPr lang="zh-CN" altLang="zh-CN" sz="2600" kern="100" dirty="0">
                <a:latin typeface="Times New Roman"/>
                <a:ea typeface="华文细黑"/>
                <a:cs typeface="Times New Roman"/>
              </a:rPr>
              <a:t>登陆月球的太空人其实共有两位，除了大家所熟知的阿姆斯特朗外，还有一位是奥尔德林。当时阿姆斯特朗说过一句话：</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我个人的一小步，是全人类的一大步。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这早已是全世界家喻户晓的名言。在庆祝登陆月球成功的记者会上，一个记者突然问了奥尔德林一个特别的问题：</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阿姆斯特朗先下去，成为登陆月球的第一人，你会不会觉得有点遗憾</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92299292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1815" y="-62066"/>
            <a:ext cx="8590665" cy="5221942"/>
          </a:xfrm>
          <a:prstGeom prst="rect">
            <a:avLst/>
          </a:prstGeom>
          <a:noFill/>
        </p:spPr>
        <p:txBody>
          <a:bodyPr wrap="square" rtlCol="0">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在</a:t>
            </a:r>
            <a:r>
              <a:rPr lang="zh-CN" altLang="zh-CN" sz="2600" kern="100" dirty="0">
                <a:latin typeface="Times New Roman"/>
                <a:ea typeface="华文细黑"/>
                <a:cs typeface="Times New Roman"/>
              </a:rPr>
              <a:t>全场尴尬的注视下，奥尔德林很有风度地回答：</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各位，千万别忘了，回到地球时，我可是最先出太空舱的。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他环顾四周笑着说，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所以我是由别的星球来到地球的第一人。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大家在笑声中都给予他最热烈的掌声。</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其实</a:t>
            </a:r>
            <a:r>
              <a:rPr lang="zh-CN" altLang="zh-CN" sz="2600" kern="100" dirty="0">
                <a:latin typeface="Times New Roman"/>
                <a:ea typeface="华文细黑"/>
                <a:cs typeface="Times New Roman"/>
              </a:rPr>
              <a:t>，成功不必在我，团队的成功就是我的成功。</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请以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团队精神</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为话题写一篇议论文</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ts val="5000"/>
              </a:lnSpc>
              <a:spcAft>
                <a:spcPts val="0"/>
              </a:spcAft>
            </a:pPr>
            <a:r>
              <a:rPr lang="zh-CN" altLang="zh-CN" sz="2600" kern="100" dirty="0">
                <a:latin typeface="Times New Roman"/>
                <a:ea typeface="华文细黑"/>
                <a:cs typeface="Times New Roman"/>
              </a:rPr>
              <a:t>要求：</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所写内容必须在话题范围之内，</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题目自拟，</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不少于</a:t>
            </a:r>
            <a:r>
              <a:rPr lang="en-US" altLang="zh-CN" sz="2600" kern="100" dirty="0">
                <a:latin typeface="Times New Roman"/>
                <a:ea typeface="华文细黑"/>
                <a:cs typeface="Courier New"/>
              </a:rPr>
              <a:t>800</a:t>
            </a:r>
            <a:r>
              <a:rPr lang="zh-CN" altLang="zh-CN" sz="2600" kern="100" dirty="0">
                <a:latin typeface="Times New Roman"/>
                <a:ea typeface="华文细黑"/>
                <a:cs typeface="Times New Roman"/>
              </a:rPr>
              <a:t>字，</a:t>
            </a: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不得抄袭</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3251791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57904"/>
            <a:ext cx="8647507" cy="5221942"/>
          </a:xfrm>
          <a:prstGeom prst="rect">
            <a:avLst/>
          </a:prstGeom>
        </p:spPr>
        <p:txBody>
          <a:bodyPr>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满分样卷</a:t>
            </a:r>
            <a:endParaRPr lang="zh-CN" altLang="zh-CN" sz="2600" kern="100" dirty="0">
              <a:latin typeface="宋体"/>
              <a:cs typeface="Courier New"/>
            </a:endParaRPr>
          </a:p>
          <a:p>
            <a:pPr algn="ctr">
              <a:lnSpc>
                <a:spcPts val="5000"/>
              </a:lnSpc>
              <a:spcAft>
                <a:spcPts val="0"/>
              </a:spcAft>
            </a:pPr>
            <a:r>
              <a:rPr lang="zh-CN" altLang="zh-CN" sz="2600" kern="100" dirty="0">
                <a:latin typeface="Times New Roman"/>
                <a:ea typeface="华文细黑"/>
                <a:cs typeface="Times New Roman"/>
              </a:rPr>
              <a:t>不甘落后，走向成功</a:t>
            </a:r>
            <a:endParaRPr lang="zh-CN" altLang="zh-CN" sz="2600" kern="100" dirty="0">
              <a:latin typeface="宋体"/>
              <a:cs typeface="Courier New"/>
            </a:endParaRPr>
          </a:p>
          <a:p>
            <a:pPr algn="ctr">
              <a:lnSpc>
                <a:spcPts val="5000"/>
              </a:lnSpc>
              <a:spcAft>
                <a:spcPts val="0"/>
              </a:spcAft>
            </a:pPr>
            <a:r>
              <a:rPr lang="zh-CN" altLang="zh-CN" sz="2600" kern="100" dirty="0">
                <a:latin typeface="Times New Roman"/>
                <a:ea typeface="华文细黑"/>
                <a:cs typeface="Times New Roman"/>
              </a:rPr>
              <a:t>李　怡</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有</a:t>
            </a:r>
            <a:r>
              <a:rPr lang="zh-CN" altLang="zh-CN" sz="2600" kern="100" dirty="0">
                <a:latin typeface="Times New Roman"/>
                <a:ea typeface="华文细黑"/>
                <a:cs typeface="Times New Roman"/>
              </a:rPr>
              <a:t>位教授做过一个实验，他要求他的学生进入宽敞的大礼堂中并自由坐下。最后，他发现总爱坐前排的学生成功的比例高出了其他同学。由此可见，只有不甘落后，才能走向成功</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ts val="5000"/>
              </a:lnSpc>
              <a:spcAft>
                <a:spcPts val="0"/>
              </a:spcAft>
            </a:pPr>
            <a:r>
              <a:rPr lang="zh-CN" altLang="zh-CN" sz="2600" kern="100" dirty="0">
                <a:solidFill>
                  <a:srgbClr val="C00000"/>
                </a:solidFill>
                <a:latin typeface="Times New Roman"/>
                <a:ea typeface="华文细黑"/>
                <a:cs typeface="Times New Roman"/>
              </a:rPr>
              <a:t>复述原材料，亮明观点</a:t>
            </a:r>
            <a:r>
              <a:rPr lang="zh-CN" altLang="zh-CN" sz="2600" kern="100" dirty="0" smtClean="0">
                <a:solidFill>
                  <a:srgbClr val="C00000"/>
                </a:solidFill>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196147553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1947" y="12065"/>
            <a:ext cx="8590665" cy="5221942"/>
          </a:xfrm>
          <a:prstGeom prst="rect">
            <a:avLst/>
          </a:prstGeom>
          <a:noFill/>
        </p:spPr>
        <p:txBody>
          <a:bodyPr wrap="square" rtlCol="0">
            <a:spAutoFit/>
          </a:bodyPr>
          <a:lstStyle/>
          <a:p>
            <a:pPr algn="just">
              <a:lnSpc>
                <a:spcPts val="5000"/>
              </a:lnSpc>
              <a:spcAft>
                <a:spcPts val="0"/>
              </a:spcAft>
            </a:pPr>
            <a:r>
              <a:rPr lang="zh-CN" altLang="zh-CN" sz="2600" kern="100" dirty="0">
                <a:solidFill>
                  <a:srgbClr val="0000FF"/>
                </a:solidFill>
                <a:latin typeface="Times New Roman"/>
                <a:ea typeface="华文细黑"/>
                <a:cs typeface="Times New Roman"/>
              </a:rPr>
              <a:t>写作指导</a:t>
            </a:r>
            <a:r>
              <a:rPr lang="zh-CN" altLang="zh-CN" sz="2600" kern="100" dirty="0">
                <a:latin typeface="Times New Roman"/>
                <a:ea typeface="华文细黑"/>
                <a:cs typeface="Times New Roman"/>
              </a:rPr>
              <a:t>　这是一道典型的材料话题作文。审题的难度在于材料自身的多义性。如果没有限制，从这则材料中我们可以归纳出很多中心主题。比如：谦让是一种美德，要用平和的心态面对荣誉等等。所以，我们必须注意材料中所给的限制条件。关键在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成功不必在我，团队的成功就是我的成功</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这一句话。这是材料的主旨句</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要注意在很多材料中都会有这样一个概括性的句子</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，它提出了两个相对的概念：团队、我。这里的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当然指的是个人。</a:t>
            </a:r>
            <a:r>
              <a:rPr lang="zh-CN" altLang="zh-CN" sz="2600" kern="100" dirty="0" smtClean="0">
                <a:latin typeface="Times New Roman"/>
                <a:ea typeface="华文细黑"/>
                <a:cs typeface="Times New Roman"/>
              </a:rPr>
              <a:t>所以</a:t>
            </a:r>
            <a:endParaRPr lang="zh-CN" altLang="zh-CN" sz="2600" kern="100" dirty="0">
              <a:latin typeface="宋体"/>
              <a:cs typeface="Courier New"/>
            </a:endParaRPr>
          </a:p>
        </p:txBody>
      </p:sp>
    </p:spTree>
    <p:extLst>
      <p:ext uri="{BB962C8B-B14F-4D97-AF65-F5344CB8AC3E}">
        <p14:creationId xmlns:p14="http://schemas.microsoft.com/office/powerpoint/2010/main" val="205986082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1947" y="-30698"/>
            <a:ext cx="8590665" cy="5134932"/>
          </a:xfrm>
          <a:prstGeom prst="rect">
            <a:avLst/>
          </a:prstGeom>
          <a:noFill/>
        </p:spPr>
        <p:txBody>
          <a:bodyPr wrap="square" rtlCol="0">
            <a:spAutoFit/>
          </a:bodyPr>
          <a:lstStyle/>
          <a:p>
            <a:pPr algn="just">
              <a:lnSpc>
                <a:spcPts val="5000"/>
              </a:lnSpc>
            </a:pPr>
            <a:r>
              <a:rPr lang="zh-CN" altLang="zh-CN" sz="2600" kern="100" dirty="0">
                <a:latin typeface="Times New Roman"/>
                <a:ea typeface="华文细黑"/>
                <a:cs typeface="Times New Roman"/>
              </a:rPr>
              <a:t>文章应该围绕这两个概念之间的关系来展开，不可偏废一方。还可以从另一个途径入手：分析材料。材料中提到的是荣誉归属的问题，实质就涉及个人利益，而与此相对应的概念必然是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集体利益</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。这样一来，我们对话题所给的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团队精神</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一词的内涵也有了更具体的理解，这里所说的团队精神，当是指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小我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大我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个人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群体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之间的一种辩证关系。只要抓住了这条主线，由此辐射和延展出去的立意都是正确的</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278957378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014995" y="1571258"/>
            <a:ext cx="2236510" cy="768415"/>
          </a:xfrm>
          <a:prstGeom prst="rect">
            <a:avLst/>
          </a:prstGeom>
        </p:spPr>
        <p:txBody>
          <a:bodyPr wrap="none">
            <a:spAutoFit/>
          </a:bodyPr>
          <a:lstStyle/>
          <a:p>
            <a:pPr>
              <a:lnSpc>
                <a:spcPct val="120000"/>
              </a:lnSpc>
              <a:defRPr/>
            </a:pPr>
            <a:r>
              <a:rPr lang="zh-CN" altLang="en-US" sz="4000" b="1" dirty="0" smtClean="0">
                <a:solidFill>
                  <a:srgbClr val="0000FF"/>
                </a:solidFill>
                <a:effectLst>
                  <a:reflection blurRad="25400" stA="30000" endPos="30000" dist="50800" dir="5400000" sy="-100000" algn="bl" rotWithShape="0"/>
                </a:effectLst>
                <a:latin typeface="微软雅黑" pitchFamily="34" charset="-122"/>
                <a:ea typeface="微软雅黑" pitchFamily="34" charset="-122"/>
              </a:rPr>
              <a:t>谢谢观看</a:t>
            </a:r>
            <a:endParaRPr lang="zh-CN" altLang="en-US" sz="4000" b="1" dirty="0">
              <a:solidFill>
                <a:srgbClr val="0000FF"/>
              </a:solidFill>
              <a:effectLst>
                <a:reflection blurRad="25400" stA="30000" endPos="30000" dist="50800" dir="5400000" sy="-100000" algn="bl" rotWithShape="0"/>
              </a:effectLst>
              <a:latin typeface="微软雅黑" pitchFamily="34" charset="-122"/>
              <a:ea typeface="微软雅黑" pitchFamily="34" charset="-122"/>
            </a:endParaRPr>
          </a:p>
        </p:txBody>
      </p:sp>
      <p:sp>
        <p:nvSpPr>
          <p:cNvPr id="9" name="标题 1"/>
          <p:cNvSpPr txBox="1">
            <a:spLocks/>
          </p:cNvSpPr>
          <p:nvPr/>
        </p:nvSpPr>
        <p:spPr>
          <a:xfrm>
            <a:off x="1574835" y="2308576"/>
            <a:ext cx="6165517" cy="911246"/>
          </a:xfrm>
          <a:prstGeom prst="rect">
            <a:avLst/>
          </a:prstGeom>
        </p:spPr>
        <p:txBody>
          <a:bodyPr vert="horz" lIns="68572" tIns="34286" rIns="68572" bIns="34286"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smtClean="0">
                <a:solidFill>
                  <a:schemeClr val="accent6">
                    <a:lumMod val="75000"/>
                  </a:schemeClr>
                </a:solidFill>
                <a:latin typeface="微软雅黑" pitchFamily="34" charset="-122"/>
                <a:ea typeface="微软雅黑" pitchFamily="34" charset="-122"/>
              </a:rPr>
              <a:t>更多精彩内容请登录</a:t>
            </a:r>
            <a:r>
              <a:rPr lang="en-US" altLang="zh-CN" sz="2600" b="1" dirty="0" smtClean="0">
                <a:solidFill>
                  <a:schemeClr val="accent6">
                    <a:lumMod val="75000"/>
                  </a:schemeClr>
                </a:solidFill>
                <a:latin typeface="微软雅黑" pitchFamily="34" charset="-122"/>
                <a:ea typeface="微软雅黑" pitchFamily="34" charset="-122"/>
                <a:cs typeface="+mn-cs"/>
              </a:rPr>
              <a:t>www.91taoke.com</a:t>
            </a:r>
            <a:endParaRPr lang="zh-CN" altLang="en-US" sz="2600" b="1" dirty="0">
              <a:solidFill>
                <a:schemeClr val="accent6">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0809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435">
                                          <p:stCondLst>
                                            <p:cond delay="0"/>
                                          </p:stCondLst>
                                        </p:cTn>
                                        <p:tgtEl>
                                          <p:spTgt spid="9"/>
                                        </p:tgtEl>
                                      </p:cBhvr>
                                    </p:animEffect>
                                    <p:anim calcmode="lin" valueType="num">
                                      <p:cBhvr>
                                        <p:cTn id="8" dur="1367"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9"/>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9"/>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9"/>
                                        </p:tgtEl>
                                        <p:attrNameLst>
                                          <p:attrName>ppt_y</p:attrName>
                                        </p:attrNameLst>
                                      </p:cBhvr>
                                      <p:tavLst>
                                        <p:tav tm="0" fmla="#ppt_y-sin(pi*$)/81">
                                          <p:val>
                                            <p:fltVal val="0"/>
                                          </p:val>
                                        </p:tav>
                                        <p:tav tm="100000">
                                          <p:val>
                                            <p:fltVal val="1"/>
                                          </p:val>
                                        </p:tav>
                                      </p:tavLst>
                                    </p:anim>
                                    <p:animScale>
                                      <p:cBhvr>
                                        <p:cTn id="13" dur="20">
                                          <p:stCondLst>
                                            <p:cond delay="487"/>
                                          </p:stCondLst>
                                        </p:cTn>
                                        <p:tgtEl>
                                          <p:spTgt spid="9"/>
                                        </p:tgtEl>
                                      </p:cBhvr>
                                      <p:to x="100000" y="60000"/>
                                    </p:animScale>
                                    <p:animScale>
                                      <p:cBhvr>
                                        <p:cTn id="14" dur="124" decel="50000">
                                          <p:stCondLst>
                                            <p:cond delay="507"/>
                                          </p:stCondLst>
                                        </p:cTn>
                                        <p:tgtEl>
                                          <p:spTgt spid="9"/>
                                        </p:tgtEl>
                                      </p:cBhvr>
                                      <p:to x="100000" y="100000"/>
                                    </p:animScale>
                                    <p:animScale>
                                      <p:cBhvr>
                                        <p:cTn id="15" dur="20">
                                          <p:stCondLst>
                                            <p:cond delay="984"/>
                                          </p:stCondLst>
                                        </p:cTn>
                                        <p:tgtEl>
                                          <p:spTgt spid="9"/>
                                        </p:tgtEl>
                                      </p:cBhvr>
                                      <p:to x="100000" y="80000"/>
                                    </p:animScale>
                                    <p:animScale>
                                      <p:cBhvr>
                                        <p:cTn id="16" dur="124" decel="50000">
                                          <p:stCondLst>
                                            <p:cond delay="1004"/>
                                          </p:stCondLst>
                                        </p:cTn>
                                        <p:tgtEl>
                                          <p:spTgt spid="9"/>
                                        </p:tgtEl>
                                      </p:cBhvr>
                                      <p:to x="100000" y="100000"/>
                                    </p:animScale>
                                    <p:animScale>
                                      <p:cBhvr>
                                        <p:cTn id="17" dur="20">
                                          <p:stCondLst>
                                            <p:cond delay="1231"/>
                                          </p:stCondLst>
                                        </p:cTn>
                                        <p:tgtEl>
                                          <p:spTgt spid="9"/>
                                        </p:tgtEl>
                                      </p:cBhvr>
                                      <p:to x="100000" y="90000"/>
                                    </p:animScale>
                                    <p:animScale>
                                      <p:cBhvr>
                                        <p:cTn id="18" dur="124" decel="50000">
                                          <p:stCondLst>
                                            <p:cond delay="1251"/>
                                          </p:stCondLst>
                                        </p:cTn>
                                        <p:tgtEl>
                                          <p:spTgt spid="9"/>
                                        </p:tgtEl>
                                      </p:cBhvr>
                                      <p:to x="100000" y="100000"/>
                                    </p:animScale>
                                    <p:animScale>
                                      <p:cBhvr>
                                        <p:cTn id="19" dur="20">
                                          <p:stCondLst>
                                            <p:cond delay="1356"/>
                                          </p:stCondLst>
                                        </p:cTn>
                                        <p:tgtEl>
                                          <p:spTgt spid="9"/>
                                        </p:tgtEl>
                                      </p:cBhvr>
                                      <p:to x="100000" y="95000"/>
                                    </p:animScale>
                                    <p:animScale>
                                      <p:cBhvr>
                                        <p:cTn id="20" dur="124" decel="50000">
                                          <p:stCondLst>
                                            <p:cond delay="1376"/>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310267"/>
            <a:ext cx="8647507" cy="4580741"/>
          </a:xfrm>
          <a:prstGeom prst="rect">
            <a:avLst/>
          </a:prstGeom>
        </p:spPr>
        <p:txBody>
          <a:bodyPr>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不甘落后</a:t>
            </a:r>
            <a:r>
              <a:rPr lang="zh-CN" altLang="zh-CN" sz="2600" kern="100" dirty="0">
                <a:latin typeface="Times New Roman"/>
                <a:ea typeface="华文细黑"/>
                <a:cs typeface="Times New Roman"/>
              </a:rPr>
              <a:t>，就要勇于坚持。想必大家都听说过龟兔赛跑的故事吧。一只兔子和一只乌龟在森林中举行跑步比赛，兔子跑出一段路程后，回头不见乌龟的踪影，便倒在树下酣然入梦，而乌龟却坚持不懈地向前爬，待兔子醒后再追赶，却为时已晚，乌龟早已夺下冠军。这难道不是乌龟勇于坚持的最终结果吗？如果说痛苦是即将枯萎的花朵，那么坚持就是滋润万物的甘露；如果说烦恼是浩瀚的大海</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4203735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4973" y="663436"/>
            <a:ext cx="8647507" cy="3852530"/>
          </a:xfrm>
          <a:prstGeom prst="rect">
            <a:avLst/>
          </a:prstGeom>
        </p:spPr>
        <p:txBody>
          <a:bodyPr>
            <a:spAutoFit/>
          </a:bodyPr>
          <a:lstStyle/>
          <a:p>
            <a:pPr algn="just">
              <a:lnSpc>
                <a:spcPts val="5000"/>
              </a:lnSpc>
              <a:spcAft>
                <a:spcPts val="0"/>
              </a:spcAft>
            </a:pPr>
            <a:r>
              <a:rPr lang="zh-CN" altLang="zh-CN" sz="2600" kern="100" dirty="0">
                <a:latin typeface="Times New Roman"/>
                <a:ea typeface="华文细黑"/>
                <a:cs typeface="Times New Roman"/>
              </a:rPr>
              <a:t>那么坚持就是带你走向成功与自由的轮船；如果说生命是被禁锢着的大门，那么坚持就是释放生机的钥匙。只有坚持，才能看到希望的曙光；只有不甘落后，才能通往成功的彼岸</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ts val="5000"/>
              </a:lnSpc>
              <a:spcAft>
                <a:spcPts val="0"/>
              </a:spcAft>
            </a:pPr>
            <a:r>
              <a:rPr lang="zh-CN" altLang="zh-CN" sz="2600" kern="100" dirty="0">
                <a:solidFill>
                  <a:srgbClr val="C00000"/>
                </a:solidFill>
                <a:latin typeface="Times New Roman"/>
                <a:ea typeface="华文细黑"/>
                <a:cs typeface="Times New Roman"/>
              </a:rPr>
              <a:t>采用假设和条件分析，兼之以排比和比喻，使得对分论点的阐述深刻而形象</a:t>
            </a:r>
            <a:r>
              <a:rPr lang="zh-CN" altLang="zh-CN" sz="2600" kern="100" dirty="0" smtClean="0">
                <a:solidFill>
                  <a:srgbClr val="C00000"/>
                </a:solidFill>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33930641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512" y="258872"/>
            <a:ext cx="8647507" cy="4580741"/>
          </a:xfrm>
          <a:prstGeom prst="rect">
            <a:avLst/>
          </a:prstGeom>
        </p:spPr>
        <p:txBody>
          <a:bodyPr>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不甘落后</a:t>
            </a:r>
            <a:r>
              <a:rPr lang="zh-CN" altLang="zh-CN" sz="2600" kern="100" dirty="0">
                <a:latin typeface="Times New Roman"/>
                <a:ea typeface="华文细黑"/>
                <a:cs typeface="Times New Roman"/>
              </a:rPr>
              <a:t>，就要敢于吃苦。有人说：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不经一番寒彻骨，哪得梅花扑鼻香？</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新东方英语创始人俞敏洪三次落榜，最终考取北大。从英语系里的差生到耀眼的单词王，有谁知道这巨大的转变是怎样做到的呢？这一切只源自他敢于吃苦。他不甘于落后，克服了一个又一个的困难，最终将灿烂的微笑展现在我们面前。假如他不敢于吃苦，就不会从丑小鸭转变成美丽的白天鹅，就不会从小草长成</a:t>
            </a:r>
            <a:r>
              <a:rPr lang="zh-CN" altLang="zh-CN" sz="2600" kern="100" dirty="0" smtClean="0">
                <a:latin typeface="Times New Roman"/>
                <a:ea typeface="华文细黑"/>
                <a:cs typeface="Times New Roman"/>
              </a:rPr>
              <a:t>参</a:t>
            </a:r>
            <a:endParaRPr lang="zh-CN" altLang="zh-CN" sz="1050" kern="100" dirty="0">
              <a:latin typeface="宋体"/>
              <a:cs typeface="Courier New"/>
            </a:endParaRPr>
          </a:p>
        </p:txBody>
      </p:sp>
    </p:spTree>
    <p:extLst>
      <p:ext uri="{BB962C8B-B14F-4D97-AF65-F5344CB8AC3E}">
        <p14:creationId xmlns:p14="http://schemas.microsoft.com/office/powerpoint/2010/main" val="35014605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02032" y="857587"/>
            <a:ext cx="8647507" cy="3298339"/>
          </a:xfrm>
          <a:prstGeom prst="rect">
            <a:avLst/>
          </a:prstGeom>
        </p:spPr>
        <p:txBody>
          <a:bodyPr>
            <a:spAutoFit/>
          </a:bodyPr>
          <a:lstStyle/>
          <a:p>
            <a:pPr lvl="0" algn="just">
              <a:lnSpc>
                <a:spcPts val="5000"/>
              </a:lnSpc>
            </a:pPr>
            <a:r>
              <a:rPr lang="zh-CN" altLang="zh-CN" sz="2600" kern="100" dirty="0">
                <a:solidFill>
                  <a:prstClr val="black"/>
                </a:solidFill>
                <a:latin typeface="Times New Roman"/>
                <a:ea typeface="华文细黑"/>
                <a:cs typeface="Times New Roman"/>
              </a:rPr>
              <a:t>天</a:t>
            </a:r>
            <a:r>
              <a:rPr lang="zh-CN" altLang="zh-CN" sz="2600" kern="100" dirty="0" smtClean="0">
                <a:solidFill>
                  <a:prstClr val="black"/>
                </a:solidFill>
                <a:latin typeface="Times New Roman"/>
                <a:ea typeface="华文细黑"/>
                <a:cs typeface="Times New Roman"/>
              </a:rPr>
              <a:t>的</a:t>
            </a:r>
            <a:r>
              <a:rPr lang="zh-CN" altLang="zh-CN" sz="2600" kern="100" dirty="0" smtClean="0">
                <a:latin typeface="Times New Roman"/>
                <a:ea typeface="华文细黑"/>
                <a:cs typeface="Times New Roman"/>
              </a:rPr>
              <a:t>大树</a:t>
            </a:r>
            <a:r>
              <a:rPr lang="zh-CN" altLang="zh-CN" sz="2600" kern="100" dirty="0">
                <a:latin typeface="Times New Roman"/>
                <a:ea typeface="华文细黑"/>
                <a:cs typeface="Times New Roman"/>
              </a:rPr>
              <a:t>，就不会实现自己的梦想而拥有灿烂的人生。他的经历不正证实了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吃得苦中苦，方为人上人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的道理吗？那么，你若想成功，就必须不甘落后</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ts val="5000"/>
              </a:lnSpc>
              <a:spcAft>
                <a:spcPts val="0"/>
              </a:spcAft>
            </a:pPr>
            <a:r>
              <a:rPr lang="zh-CN" altLang="zh-CN" sz="2600" kern="100" dirty="0">
                <a:solidFill>
                  <a:srgbClr val="C00000"/>
                </a:solidFill>
                <a:latin typeface="Times New Roman"/>
                <a:ea typeface="华文细黑"/>
                <a:cs typeface="Times New Roman"/>
              </a:rPr>
              <a:t>采用灵活变化的假设分析和比喻、引证分析，论证</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敢于吃苦</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，既深刻又不显雷同</a:t>
            </a:r>
            <a:r>
              <a:rPr lang="zh-CN" altLang="zh-CN" sz="2600" kern="100" dirty="0" smtClean="0">
                <a:solidFill>
                  <a:srgbClr val="C00000"/>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2686246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2357</TotalTime>
  <Words>2612</Words>
  <Application>Microsoft Office PowerPoint</Application>
  <PresentationFormat>全屏显示(16:9)</PresentationFormat>
  <Paragraphs>112</Paragraphs>
  <Slides>52</Slides>
  <Notes>0</Notes>
  <HiddenSlides>0</HiddenSlides>
  <MMClips>0</MMClips>
  <ScaleCrop>false</ScaleCrop>
  <HeadingPairs>
    <vt:vector size="4" baseType="variant">
      <vt:variant>
        <vt:lpstr>主题</vt:lpstr>
      </vt:variant>
      <vt:variant>
        <vt:i4>1</vt:i4>
      </vt:variant>
      <vt:variant>
        <vt:lpstr>幻灯片标题</vt:lpstr>
      </vt:variant>
      <vt:variant>
        <vt:i4>52</vt:i4>
      </vt:variant>
    </vt:vector>
  </HeadingPairs>
  <TitlesOfParts>
    <vt:vector size="53"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user</cp:lastModifiedBy>
  <cp:revision>175</cp:revision>
  <dcterms:created xsi:type="dcterms:W3CDTF">2014-12-15T01:46:29Z</dcterms:created>
  <dcterms:modified xsi:type="dcterms:W3CDTF">2015-04-15T08:44:40Z</dcterms:modified>
</cp:coreProperties>
</file>