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7AD1-ABE2-4E23-8436-8252495BD52B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187-DBAE-4A7B-84D2-845F91FD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00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7AD1-ABE2-4E23-8436-8252495BD52B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187-DBAE-4A7B-84D2-845F91FD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7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7AD1-ABE2-4E23-8436-8252495BD52B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187-DBAE-4A7B-84D2-845F91FD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94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7AD1-ABE2-4E23-8436-8252495BD52B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187-DBAE-4A7B-84D2-845F91FD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83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7AD1-ABE2-4E23-8436-8252495BD52B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187-DBAE-4A7B-84D2-845F91FD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84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7AD1-ABE2-4E23-8436-8252495BD52B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187-DBAE-4A7B-84D2-845F91FD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7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7AD1-ABE2-4E23-8436-8252495BD52B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187-DBAE-4A7B-84D2-845F91FD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6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7AD1-ABE2-4E23-8436-8252495BD52B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187-DBAE-4A7B-84D2-845F91FD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2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7AD1-ABE2-4E23-8436-8252495BD52B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187-DBAE-4A7B-84D2-845F91FD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7AD1-ABE2-4E23-8436-8252495BD52B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187-DBAE-4A7B-84D2-845F91FD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2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7AD1-ABE2-4E23-8436-8252495BD52B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9187-DBAE-4A7B-84D2-845F91FD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19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D7AD1-ABE2-4E23-8436-8252495BD52B}" type="datetimeFigureOut">
              <a:rPr lang="zh-CN" altLang="en-US" smtClean="0"/>
              <a:t>2016-10-27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9187-DBAE-4A7B-84D2-845F91FD3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31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subview/73645/18081781.htm" TargetMode="External"/><Relationship Id="rId13" Type="http://schemas.openxmlformats.org/officeDocument/2006/relationships/hyperlink" Target="http://baike.baidu.com/view/40289.htm" TargetMode="External"/><Relationship Id="rId3" Type="http://schemas.openxmlformats.org/officeDocument/2006/relationships/hyperlink" Target="http://baike.baidu.com/view/19183.htm" TargetMode="External"/><Relationship Id="rId7" Type="http://schemas.openxmlformats.org/officeDocument/2006/relationships/hyperlink" Target="http://baike.baidu.com/subview/1262/14138739.htm" TargetMode="External"/><Relationship Id="rId12" Type="http://schemas.openxmlformats.org/officeDocument/2006/relationships/hyperlink" Target="http://baike.baidu.com/view/3364081.htm" TargetMode="External"/><Relationship Id="rId2" Type="http://schemas.openxmlformats.org/officeDocument/2006/relationships/hyperlink" Target="http://baike.baidu.com/view/3655053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aike.baidu.com/subview/4111/5249843.htm" TargetMode="External"/><Relationship Id="rId11" Type="http://schemas.openxmlformats.org/officeDocument/2006/relationships/hyperlink" Target="http://baike.baidu.com/subview/2655/4905061.htm" TargetMode="External"/><Relationship Id="rId5" Type="http://schemas.openxmlformats.org/officeDocument/2006/relationships/hyperlink" Target="http://baike.baidu.com/subview/4410/5247099.htm" TargetMode="External"/><Relationship Id="rId10" Type="http://schemas.openxmlformats.org/officeDocument/2006/relationships/hyperlink" Target="http://baike.baidu.com/view/25376.htm" TargetMode="External"/><Relationship Id="rId4" Type="http://schemas.openxmlformats.org/officeDocument/2006/relationships/hyperlink" Target="http://baike.baidu.com/subview/2655/4905062.htm" TargetMode="External"/><Relationship Id="rId9" Type="http://schemas.openxmlformats.org/officeDocument/2006/relationships/hyperlink" Target="http://baike.baidu.com/subview/2176/5070682.ht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aidu.com/s?wd=%E3%80%8A%E5%91%A8%E7%A4%BC%E3%80%8B&amp;tn=44039180_cpr&amp;fenlei=mv6quAkxTZn0IZRqIHckPjm4nH00T1d9PHnvnyN-m1bkuWT1PW6k0ZwV5Hcvrjm3rH6sPfKWUMw85HfYnjn4nH6sgvPsT6KdThsqpZwYTjCEQLGCpyw9Uz4Bmy-bIi4WUvYETgN-TLwGUv3En1bYPHf3PHb" TargetMode="External"/><Relationship Id="rId3" Type="http://schemas.openxmlformats.org/officeDocument/2006/relationships/hyperlink" Target="http://www.baidu.com/s?wd=%E3%80%8A%E5%B0%9A%E4%B9%A6%E3%80%8B&amp;tn=44039180_cpr&amp;fenlei=mv6quAkxTZn0IZRqIHckPjm4nH00T1d9PHnvnyN-m1bkuWT1PW6k0ZwV5Hcvrjm3rH6sPfKWUMw85HfYnjn4nH6sgvPsT6KdThsqpZwYTjCEQLGCpyw9Uz4Bmy-bIi4WUvYETgN-TLwGUv3En1bYPHf3PHb" TargetMode="External"/><Relationship Id="rId7" Type="http://schemas.openxmlformats.org/officeDocument/2006/relationships/hyperlink" Target="http://www.baidu.com/s?wd=%E3%80%8A%E5%AD%9D%E7%BB%8F%E3%80%8B&amp;tn=44039180_cpr&amp;fenlei=mv6quAkxTZn0IZRqIHckPjm4nH00T1d9PHnvnyN-m1bkuWT1PW6k0ZwV5Hcvrjm3rH6sPfKWUMw85HfYnjn4nH6sgvPsT6KdThsqpZwYTjCEQLGCpyw9Uz4Bmy-bIi4WUvYETgN-TLwGUv3En1bYPHf3PHb" TargetMode="External"/><Relationship Id="rId2" Type="http://schemas.openxmlformats.org/officeDocument/2006/relationships/hyperlink" Target="http://www.baidu.com/s?wd=%E3%80%8A%E8%AF%97%E7%BB%8F%E3%80%8B&amp;tn=44039180_cpr&amp;fenlei=mv6quAkxTZn0IZRqIHckPjm4nH00T1d9PHnvnyN-m1bkuWT1PW6k0ZwV5Hcvrjm3rH6sPfKWUMw85HfYnjn4nH6sgvPsT6KdThsqpZwYTjCEQLGCpyw9Uz4Bmy-bIi4WUvYETgN-TLwGUv3En1bYPHf3PHb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baidu.com/s?wd=%E3%80%8A%E8%AE%BA%E8%AF%AD%E3%80%8B&amp;tn=44039180_cpr&amp;fenlei=mv6quAkxTZn0IZRqIHckPjm4nH00T1d9PHnvnyN-m1bkuWT1PW6k0ZwV5Hcvrjm3rH6sPfKWUMw85HfYnjn4nH6sgvPsT6KdThsqpZwYTjCEQLGCpyw9Uz4Bmy-bIi4WUvYETgN-TLwGUv3En1bYPHf3PHb" TargetMode="External"/><Relationship Id="rId11" Type="http://schemas.openxmlformats.org/officeDocument/2006/relationships/hyperlink" Target="http://www.baidu.com/s?wd=%E3%80%8A%E6%98%A5%E7%A7%8B%E8%B0%B7%E6%A2%81%E4%BC%A0%E3%80%8B&amp;tn=44039180_cpr&amp;fenlei=mv6quAkxTZn0IZRqIHckPjm4nH00T1d9PHnvnyN-m1bkuWT1PW6k0ZwV5Hcvrjm3rH6sPfKWUMw85HfYnjn4nH6sgvPsT6KdThsqpZwYTjCEQLGCpyw9Uz4Bmy-bIi4WUvYETgN-TLwGUv3En1bYPHf3PHb" TargetMode="External"/><Relationship Id="rId5" Type="http://schemas.openxmlformats.org/officeDocument/2006/relationships/hyperlink" Target="http://www.baidu.com/s?wd=%E3%80%8A%E6%98%A5%E7%A7%8B%E3%80%8B&amp;tn=44039180_cpr&amp;fenlei=mv6quAkxTZn0IZRqIHckPjm4nH00T1d9PHnvnyN-m1bkuWT1PW6k0ZwV5Hcvrjm3rH6sPfKWUMw85HfYnjn4nH6sgvPsT6KdThsqpZwYTjCEQLGCpyw9Uz4Bmy-bIi4WUvYETgN-TLwGUv3En1bYPHf3PHb" TargetMode="External"/><Relationship Id="rId10" Type="http://schemas.openxmlformats.org/officeDocument/2006/relationships/hyperlink" Target="http://www.baidu.com/s?wd=%E3%80%8A%E6%98%A5%E7%A7%8B%E5%85%AC%E7%BE%8A%E4%BC%A0%E3%80%8B&amp;tn=44039180_cpr&amp;fenlei=mv6quAkxTZn0IZRqIHckPjm4nH00T1d9PHnvnyN-m1bkuWT1PW6k0ZwV5Hcvrjm3rH6sPfKWUMw85HfYnjn4nH6sgvPsT6KdThsqpZwYTjCEQLGCpyw9Uz4Bmy-bIi4WUvYETgN-TLwGUv3En1bYPHf3PHb" TargetMode="External"/><Relationship Id="rId4" Type="http://schemas.openxmlformats.org/officeDocument/2006/relationships/hyperlink" Target="http://www.baidu.com/s?wd=%E3%80%8A%E5%91%A8%E6%98%93%E3%80%8B&amp;tn=44039180_cpr&amp;fenlei=mv6quAkxTZn0IZRqIHckPjm4nH00T1d9PHnvnyN-m1bkuWT1PW6k0ZwV5Hcvrjm3rH6sPfKWUMw85HfYnjn4nH6sgvPsT6KdThsqpZwYTjCEQLGCpyw9Uz4Bmy-bIi4WUvYETgN-TLwGUv3En1bYPHf3PHb" TargetMode="External"/><Relationship Id="rId9" Type="http://schemas.openxmlformats.org/officeDocument/2006/relationships/hyperlink" Target="http://www.baidu.com/s?wd=%E3%80%8A%E7%A4%BC%E8%AE%B0%E3%80%8B&amp;tn=44039180_cpr&amp;fenlei=mv6quAkxTZn0IZRqIHckPjm4nH00T1d9PHnvnyN-m1bkuWT1PW6k0ZwV5Hcvrjm3rH6sPfKWUMw85HfYnjn4nH6sgvPsT6KdThsqpZwYTjCEQLGCpyw9Uz4Bmy-bIi4WUvYETgN-TLwGUv3En1bYPHf3PHb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8064.htm" TargetMode="External"/><Relationship Id="rId13" Type="http://schemas.openxmlformats.org/officeDocument/2006/relationships/hyperlink" Target="http://baike.baidu.com/subview/538603/6661830.htm" TargetMode="External"/><Relationship Id="rId3" Type="http://schemas.openxmlformats.org/officeDocument/2006/relationships/hyperlink" Target="http://baike.baidu.com/view/955927.htm" TargetMode="External"/><Relationship Id="rId7" Type="http://schemas.openxmlformats.org/officeDocument/2006/relationships/hyperlink" Target="http://baike.baidu.com/view/18880.htm" TargetMode="External"/><Relationship Id="rId12" Type="http://schemas.openxmlformats.org/officeDocument/2006/relationships/hyperlink" Target="http://baike.baidu.com/subview/51931/17163403.htm" TargetMode="External"/><Relationship Id="rId2" Type="http://schemas.openxmlformats.org/officeDocument/2006/relationships/hyperlink" Target="http://baike.baidu.com/view/471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aike.baidu.com/view/14844.htm" TargetMode="External"/><Relationship Id="rId11" Type="http://schemas.openxmlformats.org/officeDocument/2006/relationships/hyperlink" Target="http://baike.baidu.com/view/13836.htm" TargetMode="External"/><Relationship Id="rId5" Type="http://schemas.openxmlformats.org/officeDocument/2006/relationships/hyperlink" Target="http://baike.baidu.com/view/964.htm" TargetMode="External"/><Relationship Id="rId10" Type="http://schemas.openxmlformats.org/officeDocument/2006/relationships/hyperlink" Target="http://baike.baidu.com/view/18839.htm" TargetMode="External"/><Relationship Id="rId4" Type="http://schemas.openxmlformats.org/officeDocument/2006/relationships/hyperlink" Target="http://baike.baidu.com/view/121121.htm" TargetMode="External"/><Relationship Id="rId9" Type="http://schemas.openxmlformats.org/officeDocument/2006/relationships/hyperlink" Target="http://baike.baidu.com/view/506479.htm" TargetMode="External"/><Relationship Id="rId14" Type="http://schemas.openxmlformats.org/officeDocument/2006/relationships/hyperlink" Target="http://baike.baidu.com/view/1344569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1582744.htm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F0000"/>
                </a:solidFill>
              </a:rPr>
              <a:t>关于“国学”与“子学”的几个概念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8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20688"/>
            <a:ext cx="8280920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        1</a:t>
            </a:r>
            <a:r>
              <a:rPr lang="zh-CN" altLang="en-US" sz="2000" b="1" dirty="0" smtClean="0"/>
              <a:t>、四书又称</a:t>
            </a:r>
            <a:r>
              <a:rPr lang="zh-CN" altLang="en-US" sz="2000" b="1" dirty="0" smtClean="0">
                <a:hlinkClick r:id="rId2"/>
              </a:rPr>
              <a:t>四子书</a:t>
            </a:r>
            <a:r>
              <a:rPr lang="zh-CN" altLang="en-US" sz="2000" b="1" dirty="0" smtClean="0"/>
              <a:t>，是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>
                <a:hlinkClick r:id="rId3"/>
              </a:rPr>
              <a:t>论语</a:t>
            </a:r>
            <a:r>
              <a:rPr lang="en-US" altLang="zh-CN" sz="2000" b="1" dirty="0" smtClean="0"/>
              <a:t>》《</a:t>
            </a:r>
            <a:r>
              <a:rPr lang="zh-CN" altLang="en-US" sz="2000" b="1" dirty="0" smtClean="0">
                <a:hlinkClick r:id="rId4"/>
              </a:rPr>
              <a:t>孟子</a:t>
            </a:r>
            <a:r>
              <a:rPr lang="en-US" altLang="zh-CN" sz="2000" b="1" dirty="0" smtClean="0"/>
              <a:t>》《</a:t>
            </a:r>
            <a:r>
              <a:rPr lang="zh-CN" altLang="en-US" sz="2000" b="1" dirty="0" smtClean="0">
                <a:hlinkClick r:id="rId5"/>
              </a:rPr>
              <a:t>大学</a:t>
            </a:r>
            <a:r>
              <a:rPr lang="en-US" altLang="zh-CN" sz="2000" b="1" dirty="0" smtClean="0"/>
              <a:t>》《</a:t>
            </a:r>
            <a:r>
              <a:rPr lang="zh-CN" altLang="en-US" sz="2000" b="1" dirty="0" smtClean="0">
                <a:hlinkClick r:id="rId6"/>
              </a:rPr>
              <a:t>中庸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的合称。南宋著名理学家</a:t>
            </a:r>
            <a:r>
              <a:rPr lang="zh-CN" altLang="en-US" sz="2000" b="1" dirty="0" smtClean="0">
                <a:hlinkClick r:id="rId7"/>
              </a:rPr>
              <a:t>朱熹</a:t>
            </a:r>
            <a:r>
              <a:rPr lang="zh-CN" altLang="en-US" sz="2000" b="1" dirty="0" smtClean="0"/>
              <a:t>取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>
                <a:hlinkClick r:id="rId8"/>
              </a:rPr>
              <a:t>礼记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中的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中庸</a:t>
            </a:r>
            <a:r>
              <a:rPr lang="en-US" altLang="zh-CN" sz="2000" b="1" dirty="0" smtClean="0"/>
              <a:t>》《</a:t>
            </a:r>
            <a:r>
              <a:rPr lang="zh-CN" altLang="en-US" sz="2000" b="1" dirty="0" smtClean="0"/>
              <a:t>大学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两篇文章单独成书，与纪录孔子言行的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论语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、记录孟轲言行的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孟子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合为“四书”。 四书的作者包括</a:t>
            </a:r>
            <a:r>
              <a:rPr lang="zh-CN" altLang="en-US" sz="2000" b="1" dirty="0" smtClean="0">
                <a:hlinkClick r:id="rId9"/>
              </a:rPr>
              <a:t>孔子</a:t>
            </a:r>
            <a:r>
              <a:rPr lang="zh-CN" altLang="en-US" sz="2000" b="1" dirty="0" smtClean="0"/>
              <a:t>、</a:t>
            </a:r>
            <a:r>
              <a:rPr lang="zh-CN" altLang="en-US" sz="2000" b="1" dirty="0" smtClean="0">
                <a:hlinkClick r:id="rId10"/>
              </a:rPr>
              <a:t>子思</a:t>
            </a:r>
            <a:r>
              <a:rPr lang="zh-CN" altLang="en-US" sz="2000" b="1" dirty="0" smtClean="0"/>
              <a:t>、</a:t>
            </a:r>
            <a:r>
              <a:rPr lang="zh-CN" altLang="en-US" sz="2000" b="1" dirty="0" smtClean="0">
                <a:hlinkClick r:id="rId11"/>
              </a:rPr>
              <a:t>孟子</a:t>
            </a:r>
            <a:r>
              <a:rPr lang="zh-CN" altLang="en-US" sz="2000" b="1" dirty="0" smtClean="0"/>
              <a:t>、</a:t>
            </a:r>
            <a:r>
              <a:rPr lang="zh-CN" altLang="en-US" sz="2000" b="1" dirty="0" smtClean="0">
                <a:hlinkClick r:id="rId12"/>
              </a:rPr>
              <a:t>程子</a:t>
            </a:r>
            <a:r>
              <a:rPr lang="zh-CN" altLang="en-US" sz="2000" b="1" dirty="0" smtClean="0"/>
              <a:t>、</a:t>
            </a:r>
            <a:r>
              <a:rPr lang="zh-CN" altLang="en-US" sz="2000" b="1" dirty="0" smtClean="0">
                <a:hlinkClick r:id="rId7"/>
              </a:rPr>
              <a:t>朱熹</a:t>
            </a:r>
            <a:r>
              <a:rPr lang="zh-CN" altLang="en-US" sz="2000" b="1" dirty="0" smtClean="0"/>
              <a:t>等，其编撰时间间隔达一千八百年。宋元以后，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大学</a:t>
            </a:r>
            <a:r>
              <a:rPr lang="en-US" altLang="zh-CN" sz="2000" b="1" dirty="0" smtClean="0"/>
              <a:t>》《</a:t>
            </a:r>
            <a:r>
              <a:rPr lang="zh-CN" altLang="en-US" sz="2000" b="1" dirty="0" smtClean="0"/>
              <a:t>中庸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成为学校官定教科书和科举考试必读书，对古代汉族教育产生了极大的影响。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       它蕴含了</a:t>
            </a:r>
            <a:r>
              <a:rPr lang="zh-CN" altLang="en-US" sz="2000" b="1" dirty="0" smtClean="0">
                <a:hlinkClick r:id="rId13"/>
              </a:rPr>
              <a:t>儒家思想</a:t>
            </a:r>
            <a:r>
              <a:rPr lang="zh-CN" altLang="en-US" sz="2000" b="1" dirty="0" smtClean="0"/>
              <a:t>的核心内容，是儒学认识论和方法论的集中体现。其在汉族思想史上产生过深远的影响。至今读来，仍不失其深刻的教育意义和启迪价值，堪称是源远流长的汉族文化精华。但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四书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中也存在着先人思想的局限性。</a:t>
            </a:r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1734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85689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        2</a:t>
            </a:r>
            <a:r>
              <a:rPr lang="zh-CN" altLang="en-US" sz="2000" b="1" dirty="0" smtClean="0"/>
              <a:t>、五经</a:t>
            </a:r>
            <a:r>
              <a:rPr lang="en-US" altLang="zh-CN" sz="2000" b="1" dirty="0" smtClean="0"/>
              <a:t>: 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     </a:t>
            </a:r>
            <a:r>
              <a:rPr lang="zh-CN" altLang="en-US" sz="2000" b="1" dirty="0" smtClean="0"/>
              <a:t>五经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儒家本有六经，</a:t>
            </a:r>
            <a:r>
              <a:rPr lang="en-US" altLang="zh-CN" sz="2000" b="1" dirty="0" smtClean="0">
                <a:hlinkClick r:id="rId2"/>
              </a:rPr>
              <a:t>《</a:t>
            </a:r>
            <a:r>
              <a:rPr lang="zh-CN" altLang="en-US" sz="2000" b="1" dirty="0" smtClean="0">
                <a:hlinkClick r:id="rId2"/>
              </a:rPr>
              <a:t>诗经</a:t>
            </a:r>
            <a:r>
              <a:rPr lang="en-US" altLang="zh-CN" sz="2000" b="1" dirty="0" smtClean="0">
                <a:hlinkClick r:id="rId2"/>
              </a:rPr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>
                <a:hlinkClick r:id="rId3"/>
              </a:rPr>
              <a:t>《</a:t>
            </a:r>
            <a:r>
              <a:rPr lang="zh-CN" altLang="en-US" sz="2000" b="1" dirty="0" smtClean="0">
                <a:hlinkClick r:id="rId3"/>
              </a:rPr>
              <a:t>尚书</a:t>
            </a:r>
            <a:r>
              <a:rPr lang="en-US" altLang="zh-CN" sz="2000" b="1" dirty="0" smtClean="0">
                <a:hlinkClick r:id="rId3"/>
              </a:rPr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仪礼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乐经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>
                <a:hlinkClick r:id="rId4"/>
              </a:rPr>
              <a:t>《</a:t>
            </a:r>
            <a:r>
              <a:rPr lang="zh-CN" altLang="en-US" sz="2000" b="1" dirty="0" smtClean="0">
                <a:hlinkClick r:id="rId4"/>
              </a:rPr>
              <a:t>周易</a:t>
            </a:r>
            <a:r>
              <a:rPr lang="en-US" altLang="zh-CN" sz="2000" b="1" dirty="0" smtClean="0">
                <a:hlinkClick r:id="rId4"/>
              </a:rPr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>
                <a:hlinkClick r:id="rId5"/>
              </a:rPr>
              <a:t>《</a:t>
            </a:r>
            <a:r>
              <a:rPr lang="zh-CN" altLang="en-US" sz="2000" b="1" dirty="0" smtClean="0">
                <a:hlinkClick r:id="rId5"/>
              </a:rPr>
              <a:t>春秋</a:t>
            </a:r>
            <a:r>
              <a:rPr lang="en-US" altLang="zh-CN" sz="2000" b="1" dirty="0" smtClean="0">
                <a:hlinkClick r:id="rId5"/>
              </a:rPr>
              <a:t>》</a:t>
            </a:r>
            <a:r>
              <a:rPr lang="zh-CN" altLang="en-US" sz="2000" b="1" dirty="0" smtClean="0"/>
              <a:t>。秦始皇</a:t>
            </a:r>
            <a:r>
              <a:rPr lang="en-US" altLang="zh-CN" sz="2000" b="1" dirty="0" smtClean="0"/>
              <a:t>"</a:t>
            </a:r>
            <a:r>
              <a:rPr lang="zh-CN" altLang="en-US" sz="2000" b="1" dirty="0" smtClean="0"/>
              <a:t>焚书坑儒</a:t>
            </a:r>
            <a:r>
              <a:rPr lang="en-US" altLang="zh-CN" sz="2000" b="1" dirty="0" smtClean="0"/>
              <a:t>"</a:t>
            </a:r>
            <a:r>
              <a:rPr lang="zh-CN" altLang="en-US" sz="2000" b="1" dirty="0" smtClean="0"/>
              <a:t>，据说经秦火一炬，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乐经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从此失传，东汉在此基础上加上</a:t>
            </a:r>
            <a:r>
              <a:rPr lang="en-US" altLang="zh-CN" sz="2000" b="1" dirty="0" smtClean="0">
                <a:hlinkClick r:id="rId6"/>
              </a:rPr>
              <a:t>《</a:t>
            </a:r>
            <a:r>
              <a:rPr lang="zh-CN" altLang="en-US" sz="2000" b="1" dirty="0" smtClean="0">
                <a:hlinkClick r:id="rId6"/>
              </a:rPr>
              <a:t>论语</a:t>
            </a:r>
            <a:r>
              <a:rPr lang="en-US" altLang="zh-CN" sz="2000" b="1" dirty="0" smtClean="0">
                <a:hlinkClick r:id="rId6"/>
              </a:rPr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>
                <a:hlinkClick r:id="rId7"/>
              </a:rPr>
              <a:t>《</a:t>
            </a:r>
            <a:r>
              <a:rPr lang="zh-CN" altLang="en-US" sz="2000" b="1" dirty="0" smtClean="0">
                <a:hlinkClick r:id="rId7"/>
              </a:rPr>
              <a:t>孝经</a:t>
            </a:r>
            <a:r>
              <a:rPr lang="en-US" altLang="zh-CN" sz="2000" b="1" dirty="0" smtClean="0">
                <a:hlinkClick r:id="rId7"/>
              </a:rPr>
              <a:t>》</a:t>
            </a:r>
            <a:r>
              <a:rPr lang="zh-CN" altLang="en-US" sz="2000" b="1" dirty="0" smtClean="0"/>
              <a:t>，共七经；唐时加上</a:t>
            </a:r>
            <a:r>
              <a:rPr lang="en-US" altLang="zh-CN" sz="2000" b="1" dirty="0" smtClean="0">
                <a:hlinkClick r:id="rId8"/>
              </a:rPr>
              <a:t>《</a:t>
            </a:r>
            <a:r>
              <a:rPr lang="zh-CN" altLang="en-US" sz="2000" b="1" dirty="0" smtClean="0">
                <a:hlinkClick r:id="rId8"/>
              </a:rPr>
              <a:t>周礼</a:t>
            </a:r>
            <a:r>
              <a:rPr lang="en-US" altLang="zh-CN" sz="2000" b="1" dirty="0" smtClean="0">
                <a:hlinkClick r:id="rId8"/>
              </a:rPr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>
                <a:hlinkClick r:id="rId9"/>
              </a:rPr>
              <a:t>《</a:t>
            </a:r>
            <a:r>
              <a:rPr lang="zh-CN" altLang="en-US" sz="2000" b="1" dirty="0" smtClean="0">
                <a:hlinkClick r:id="rId9"/>
              </a:rPr>
              <a:t>礼记</a:t>
            </a:r>
            <a:r>
              <a:rPr lang="en-US" altLang="zh-CN" sz="2000" b="1" dirty="0" smtClean="0">
                <a:hlinkClick r:id="rId9"/>
              </a:rPr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>
                <a:hlinkClick r:id="rId10"/>
              </a:rPr>
              <a:t>《</a:t>
            </a:r>
            <a:r>
              <a:rPr lang="zh-CN" altLang="en-US" sz="2000" b="1" dirty="0" smtClean="0">
                <a:hlinkClick r:id="rId10"/>
              </a:rPr>
              <a:t>春秋公羊传</a:t>
            </a:r>
            <a:r>
              <a:rPr lang="en-US" altLang="zh-CN" sz="2000" b="1" dirty="0" smtClean="0">
                <a:hlinkClick r:id="rId10"/>
              </a:rPr>
              <a:t>》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>
                <a:hlinkClick r:id="rId11"/>
              </a:rPr>
              <a:t>《</a:t>
            </a:r>
            <a:r>
              <a:rPr lang="zh-CN" altLang="en-US" sz="2000" b="1" dirty="0" smtClean="0">
                <a:hlinkClick r:id="rId11"/>
              </a:rPr>
              <a:t>春秋谷梁传</a:t>
            </a:r>
            <a:r>
              <a:rPr lang="en-US" altLang="zh-CN" sz="2000" b="1" dirty="0" smtClean="0">
                <a:hlinkClick r:id="rId11"/>
              </a:rPr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尔雅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，共十二经；宋时加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孟子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，后有宋刻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十三经注疏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传世。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十三经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是儒家文化的基本著作，就传统观念而言，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易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诗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书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礼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春秋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谓之</a:t>
            </a:r>
            <a:r>
              <a:rPr lang="en-US" altLang="zh-CN" sz="2000" b="1" dirty="0" smtClean="0"/>
              <a:t>"</a:t>
            </a:r>
            <a:r>
              <a:rPr lang="zh-CN" altLang="en-US" sz="2000" b="1" dirty="0" smtClean="0"/>
              <a:t>经</a:t>
            </a:r>
            <a:r>
              <a:rPr lang="en-US" altLang="zh-CN" sz="2000" b="1" dirty="0" smtClean="0"/>
              <a:t>"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左传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公羊传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谷梁传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属于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春秋经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之</a:t>
            </a:r>
            <a:r>
              <a:rPr lang="en-US" altLang="zh-CN" sz="2000" b="1" dirty="0" smtClean="0"/>
              <a:t>"</a:t>
            </a:r>
            <a:r>
              <a:rPr lang="zh-CN" altLang="en-US" sz="2000" b="1" dirty="0" smtClean="0"/>
              <a:t>传</a:t>
            </a:r>
            <a:r>
              <a:rPr lang="en-US" altLang="zh-CN" sz="2000" b="1" dirty="0" smtClean="0"/>
              <a:t>"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礼记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孝经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论语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孟子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均为</a:t>
            </a:r>
            <a:r>
              <a:rPr lang="en-US" altLang="zh-CN" sz="2000" b="1" dirty="0" smtClean="0"/>
              <a:t>"</a:t>
            </a:r>
            <a:r>
              <a:rPr lang="zh-CN" altLang="en-US" sz="2000" b="1" dirty="0" smtClean="0"/>
              <a:t>记</a:t>
            </a:r>
            <a:r>
              <a:rPr lang="en-US" altLang="zh-CN" sz="2000" b="1" dirty="0" smtClean="0"/>
              <a:t>"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尔雅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则是汉代经师的训诂之作。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后来的五经是指：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《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周易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》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《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尚书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》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《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诗经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》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《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礼记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》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《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左传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》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7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930" y="260648"/>
            <a:ext cx="856895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       3</a:t>
            </a:r>
            <a:r>
              <a:rPr lang="zh-CN" altLang="en-US" sz="2000" b="1" dirty="0" smtClean="0"/>
              <a:t>、国学与新国学：是以先秦经典及诸子百家学说为根基，并涵盖各历史时期文化精髓的学术。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中国历史上“国学”是指以“国子监”为首的国立学校，自 “</a:t>
            </a:r>
            <a:r>
              <a:rPr lang="zh-CN" altLang="en-US" sz="2000" b="1" dirty="0" smtClean="0">
                <a:solidFill>
                  <a:srgbClr val="FF0000"/>
                </a:solidFill>
                <a:hlinkClick r:id="rId2"/>
              </a:rPr>
              <a:t>西学东渐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”后相对</a:t>
            </a:r>
            <a:r>
              <a:rPr lang="zh-CN" altLang="en-US" sz="2000" b="1" dirty="0" smtClean="0">
                <a:solidFill>
                  <a:srgbClr val="FF0000"/>
                </a:solidFill>
                <a:hlinkClick r:id="rId3"/>
              </a:rPr>
              <a:t>西学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而言泛指“中国传统思想文化学术”。</a:t>
            </a:r>
            <a:r>
              <a:rPr lang="zh-CN" altLang="en-US" sz="2000" b="1" dirty="0" smtClean="0"/>
              <a:t>国学是以先秦的经典及诸子学说为根基，涵盖了两汉</a:t>
            </a:r>
            <a:r>
              <a:rPr lang="zh-CN" altLang="en-US" sz="2000" b="1" dirty="0" smtClean="0">
                <a:hlinkClick r:id="rId4"/>
              </a:rPr>
              <a:t>经学</a:t>
            </a:r>
            <a:r>
              <a:rPr lang="zh-CN" altLang="en-US" sz="2000" b="1" dirty="0" smtClean="0"/>
              <a:t>、魏晋</a:t>
            </a:r>
            <a:r>
              <a:rPr lang="zh-CN" altLang="en-US" sz="2000" b="1" dirty="0" smtClean="0">
                <a:hlinkClick r:id="rId5"/>
              </a:rPr>
              <a:t>玄学</a:t>
            </a:r>
            <a:r>
              <a:rPr lang="zh-CN" altLang="en-US" sz="2000" b="1" dirty="0" smtClean="0"/>
              <a:t>、宋明</a:t>
            </a:r>
            <a:r>
              <a:rPr lang="zh-CN" altLang="en-US" sz="2000" b="1" dirty="0" smtClean="0">
                <a:hlinkClick r:id="rId6"/>
              </a:rPr>
              <a:t>理学</a:t>
            </a:r>
            <a:r>
              <a:rPr lang="zh-CN" altLang="en-US" sz="2000" b="1" dirty="0" smtClean="0"/>
              <a:t>和同时期的</a:t>
            </a:r>
            <a:r>
              <a:rPr lang="zh-CN" altLang="en-US" sz="2000" b="1" dirty="0" smtClean="0">
                <a:hlinkClick r:id="rId7"/>
              </a:rPr>
              <a:t>汉赋</a:t>
            </a:r>
            <a:r>
              <a:rPr lang="zh-CN" altLang="en-US" sz="2000" b="1" dirty="0" smtClean="0"/>
              <a:t>、六朝</a:t>
            </a:r>
            <a:r>
              <a:rPr lang="zh-CN" altLang="en-US" sz="2000" b="1" dirty="0" smtClean="0">
                <a:hlinkClick r:id="rId8"/>
              </a:rPr>
              <a:t>骈文</a:t>
            </a:r>
            <a:r>
              <a:rPr lang="zh-CN" altLang="en-US" sz="2000" b="1" dirty="0" smtClean="0"/>
              <a:t>、唐宋</a:t>
            </a:r>
            <a:r>
              <a:rPr lang="zh-CN" altLang="en-US" sz="2000" b="1" dirty="0" smtClean="0">
                <a:hlinkClick r:id="rId9"/>
              </a:rPr>
              <a:t>诗词</a:t>
            </a:r>
            <a:r>
              <a:rPr lang="zh-CN" altLang="en-US" sz="2000" b="1" dirty="0" smtClean="0"/>
              <a:t>、</a:t>
            </a:r>
            <a:r>
              <a:rPr lang="zh-CN" altLang="en-US" sz="2000" b="1" dirty="0" smtClean="0">
                <a:hlinkClick r:id="rId10"/>
              </a:rPr>
              <a:t>元曲</a:t>
            </a:r>
            <a:r>
              <a:rPr lang="zh-CN" altLang="en-US" sz="2000" b="1" dirty="0" smtClean="0"/>
              <a:t>与</a:t>
            </a:r>
            <a:r>
              <a:rPr lang="zh-CN" altLang="en-US" sz="2000" b="1" dirty="0" smtClean="0">
                <a:hlinkClick r:id="rId11"/>
              </a:rPr>
              <a:t>明清小说</a:t>
            </a:r>
            <a:r>
              <a:rPr lang="zh-CN" altLang="en-US" sz="2000" b="1" dirty="0" smtClean="0"/>
              <a:t>并历代史学等一套特有而完整的文化、学术体系。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   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新国学，以</a:t>
            </a:r>
            <a:r>
              <a:rPr lang="zh-CN" altLang="en-US" sz="2000" b="1" dirty="0" smtClean="0">
                <a:solidFill>
                  <a:srgbClr val="FF0000"/>
                </a:solidFill>
                <a:hlinkClick r:id="rId12"/>
              </a:rPr>
              <a:t>儒家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主体文化和社会为基，撇开传统国学上多样化所存在的糟粕，重新提出国学概念。</a:t>
            </a:r>
            <a:r>
              <a:rPr lang="zh-CN" altLang="en-US" sz="2000" b="1" dirty="0" smtClean="0"/>
              <a:t>打破传统国学自我垄断和封闭，汲取西方马克思列宁精主义髓，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代表着走向世界，属于全新的中国学术概念。</a:t>
            </a:r>
            <a:r>
              <a:rPr lang="zh-CN" altLang="en-US" sz="2000" b="1" dirty="0" smtClean="0"/>
              <a:t>新国学内容范畴：人文国学文艺国学。新国学不存在新儒学，新道学，纯粹只有国学范围性的内容，切勿和新儒，新道，新法等混谈。随着现代社会的发展及需要，所以在此背景下而建立发展起新国学学术。而随着</a:t>
            </a:r>
            <a:r>
              <a:rPr lang="zh-CN" altLang="en-US" sz="2000" b="1" dirty="0" smtClean="0">
                <a:hlinkClick r:id="rId13"/>
              </a:rPr>
              <a:t>于丹</a:t>
            </a:r>
            <a:r>
              <a:rPr lang="zh-CN" altLang="en-US" sz="2000" b="1" dirty="0" smtClean="0"/>
              <a:t>、</a:t>
            </a:r>
            <a:r>
              <a:rPr lang="zh-CN" altLang="en-US" sz="2000" b="1" dirty="0" smtClean="0">
                <a:hlinkClick r:id="rId14"/>
              </a:rPr>
              <a:t>乾泉</a:t>
            </a:r>
            <a:r>
              <a:rPr lang="zh-CN" altLang="en-US" sz="2000" b="1" dirty="0" smtClean="0"/>
              <a:t>等人的出现，新国学发展到新的阶段，它带来了巨大的思索，但同时也引起了很大的争议。</a:t>
            </a:r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9188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864096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+mj-ea"/>
                <a:ea typeface="+mj-ea"/>
              </a:rPr>
              <a:t>     4</a:t>
            </a:r>
            <a:r>
              <a:rPr lang="zh-CN" altLang="en-US" sz="2000" b="1" dirty="0" smtClean="0">
                <a:latin typeface="+mj-ea"/>
                <a:ea typeface="+mj-ea"/>
              </a:rPr>
              <a:t>、</a:t>
            </a:r>
            <a:r>
              <a:rPr lang="zh-CN" altLang="en-US" sz="2000" b="1" dirty="0" smtClean="0">
                <a:solidFill>
                  <a:srgbClr val="FF0000"/>
                </a:solidFill>
                <a:latin typeface="+mj-ea"/>
                <a:ea typeface="+mj-ea"/>
              </a:rPr>
              <a:t>子学与新子学</a:t>
            </a:r>
            <a:r>
              <a:rPr lang="zh-CN" altLang="en-US" sz="2000" b="1" dirty="0" smtClean="0">
                <a:latin typeface="+mj-ea"/>
                <a:ea typeface="+mj-ea"/>
              </a:rPr>
              <a:t>：子学：又称诸子百家之学，或者诸子学。因春秋战国时期的诸多思想流派，其代表人物被尊称为“子”而得名。</a:t>
            </a:r>
            <a:r>
              <a:rPr lang="en-US" altLang="zh-CN" sz="2000" b="1" dirty="0" smtClean="0">
                <a:latin typeface="+mj-ea"/>
                <a:ea typeface="+mj-ea"/>
              </a:rPr>
              <a:t>《</a:t>
            </a:r>
            <a:r>
              <a:rPr lang="zh-CN" altLang="en-US" sz="2000" b="1" dirty="0" smtClean="0">
                <a:latin typeface="+mj-ea"/>
                <a:ea typeface="+mj-ea"/>
              </a:rPr>
              <a:t>荀子 解蔽</a:t>
            </a:r>
            <a:r>
              <a:rPr lang="en-US" altLang="zh-CN" sz="2000" b="1" dirty="0" smtClean="0">
                <a:latin typeface="+mj-ea"/>
                <a:ea typeface="+mj-ea"/>
              </a:rPr>
              <a:t>》</a:t>
            </a:r>
            <a:r>
              <a:rPr lang="zh-CN" altLang="en-US" sz="2000" b="1" dirty="0" smtClean="0">
                <a:latin typeface="+mj-ea"/>
                <a:ea typeface="+mj-ea"/>
              </a:rPr>
              <a:t>称：“诸侯异政，百家异说。” 西汉史官司马谈著</a:t>
            </a:r>
            <a:r>
              <a:rPr lang="en-US" altLang="zh-CN" sz="2000" b="1" dirty="0" smtClean="0">
                <a:latin typeface="+mj-ea"/>
                <a:ea typeface="+mj-ea"/>
              </a:rPr>
              <a:t>《</a:t>
            </a:r>
            <a:r>
              <a:rPr lang="zh-CN" altLang="en-US" sz="2000" b="1" dirty="0" smtClean="0">
                <a:latin typeface="+mj-ea"/>
                <a:ea typeface="+mj-ea"/>
              </a:rPr>
              <a:t>论六家要指</a:t>
            </a:r>
            <a:r>
              <a:rPr lang="en-US" altLang="zh-CN" sz="2000" b="1" dirty="0" smtClean="0">
                <a:latin typeface="+mj-ea"/>
                <a:ea typeface="+mj-ea"/>
              </a:rPr>
              <a:t>》</a:t>
            </a:r>
            <a:r>
              <a:rPr lang="zh-CN" altLang="en-US" sz="2000" b="1" dirty="0" smtClean="0">
                <a:latin typeface="+mj-ea"/>
                <a:ea typeface="+mj-ea"/>
              </a:rPr>
              <a:t>，首次提出先秦、汉初学术上的六个主要派别：阴阳、儒家、墨家、名家、法家、和道家。刘歆在六家之外，又加农家、纵横家、杂家、小说家；共计十家。曰：“其可观者，九家而已。”故又称为：“九流十家”。</a:t>
            </a:r>
            <a:endParaRPr lang="en-US" altLang="zh-CN" sz="20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      </a:t>
            </a:r>
            <a:r>
              <a:rPr lang="zh-CN" altLang="en-US" sz="2000" b="1" dirty="0" smtClean="0"/>
              <a:t>中国传统学术分经、史、子、集四大类，子部中的核心“诸子之学”又被称为“子学”。““新子学”是学界于</a:t>
            </a:r>
            <a:r>
              <a:rPr lang="en-US" altLang="zh-CN" sz="2000" b="1" dirty="0" smtClean="0"/>
              <a:t>2012</a:t>
            </a:r>
            <a:r>
              <a:rPr lang="zh-CN" altLang="en-US" sz="2000" b="1" dirty="0" smtClean="0"/>
              <a:t>年提出的一个学术概念，出自</a:t>
            </a:r>
            <a:r>
              <a:rPr lang="en-US" altLang="zh-CN" sz="2000" b="1" dirty="0" smtClean="0"/>
              <a:t>2012</a:t>
            </a:r>
            <a:r>
              <a:rPr lang="zh-CN" altLang="en-US" sz="2000" b="1" dirty="0" smtClean="0"/>
              <a:t>年</a:t>
            </a: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月</a:t>
            </a:r>
            <a:r>
              <a:rPr lang="en-US" altLang="zh-CN" sz="2000" b="1" dirty="0" smtClean="0"/>
              <a:t>22</a:t>
            </a:r>
            <a:r>
              <a:rPr lang="zh-CN" altLang="en-US" sz="2000" b="1" dirty="0" smtClean="0"/>
              <a:t>日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光明日报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刊发的</a:t>
            </a:r>
            <a:r>
              <a:rPr lang="zh-CN" altLang="en-US" sz="2000" b="1" dirty="0" smtClean="0">
                <a:hlinkClick r:id="rId2"/>
              </a:rPr>
              <a:t>方勇</a:t>
            </a:r>
            <a:r>
              <a:rPr lang="en-US" altLang="zh-CN" sz="2000" b="1" dirty="0" smtClean="0"/>
              <a:t>《“</a:t>
            </a:r>
            <a:r>
              <a:rPr lang="zh-CN" altLang="en-US" sz="2000" b="1" dirty="0" smtClean="0"/>
              <a:t>新子学”构想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一文。这个概念意味着对传统的“诸子之学”（子学）进行发展与革新，使其成为一种适应新时代的学术门类，在当代思想文化的建设中发挥积极的作用。</a:t>
            </a:r>
            <a:endParaRPr lang="zh-CN" altLang="en-US" sz="20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46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835292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、新子学与新国学的关系</a:t>
            </a:r>
            <a:r>
              <a:rPr lang="zh-CN" altLang="en-US" sz="2000" b="1" smtClean="0"/>
              <a:t>：（阅读文本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        </a:t>
            </a:r>
            <a:r>
              <a:rPr lang="zh-CN" altLang="zh-CN" sz="2000" b="1" dirty="0" smtClean="0"/>
              <a:t>今日社会多元</a:t>
            </a:r>
            <a:r>
              <a:rPr lang="zh-CN" altLang="zh-CN" sz="2000" b="1" dirty="0"/>
              <a:t>复杂，而民族历史文化的传承和发展 必然会显示出鲜明的时代特征</a:t>
            </a:r>
            <a:r>
              <a:rPr lang="zh-CN" altLang="zh-CN" sz="2000" b="1" dirty="0" smtClean="0"/>
              <a:t>。以</a:t>
            </a:r>
            <a:r>
              <a:rPr lang="zh-CN" altLang="zh-CN" sz="2000" b="1" dirty="0"/>
              <a:t>开放的姿态传承历史文化，维护学术开放多元的本性，积极构建具有时代特征、富于活力的“新国学”</a:t>
            </a:r>
            <a:r>
              <a:rPr lang="zh-CN" altLang="zh-CN" sz="2000" b="1" dirty="0" smtClean="0"/>
              <a:t>。</a:t>
            </a:r>
            <a:r>
              <a:rPr lang="zh-CN" altLang="zh-CN" sz="2000" b="1" dirty="0" smtClean="0"/>
              <a:t>在“新国学”的结构中，各种学术之间多元、平等、互为主体，没有谁统摄谁，谁要依附谁的问题。在这种体系之下，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经学和儒学并不占据垄断地位，不再是其他学术确立自我和位置的依据与标准，只是复合多元、动态构成的学术生态中的一个重要但又普通的组成部分而已。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zh-CN" altLang="zh-CN" sz="2000" b="1" dirty="0" smtClean="0"/>
              <a:t> </a:t>
            </a:r>
            <a:r>
              <a:rPr lang="zh-CN" altLang="zh-CN" sz="2000" b="1" dirty="0" smtClean="0"/>
              <a:t>“新子学”</a:t>
            </a:r>
            <a:r>
              <a:rPr lang="zh-CN" altLang="zh-CN" sz="2000" b="1" dirty="0"/>
              <a:t>正是适应这样的“国学”发展要求，</a:t>
            </a:r>
            <a:r>
              <a:rPr lang="zh-CN" altLang="zh-CN" sz="2000" b="1" dirty="0">
                <a:solidFill>
                  <a:srgbClr val="FF0000"/>
                </a:solidFill>
              </a:rPr>
              <a:t>将应运承载“新国学”的真脉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。</a:t>
            </a:r>
            <a:r>
              <a:rPr lang="en-US" altLang="zh-CN" sz="2000" b="1" dirty="0" smtClean="0"/>
              <a:t>    </a:t>
            </a:r>
            <a:r>
              <a:rPr lang="zh-CN" altLang="zh-CN" sz="2000" b="1" dirty="0" smtClean="0"/>
              <a:t>“新子学”</a:t>
            </a:r>
            <a:r>
              <a:rPr lang="zh-CN" altLang="zh-CN" sz="2000" b="1" dirty="0"/>
              <a:t>具有更深层的内涵</a:t>
            </a:r>
            <a:r>
              <a:rPr lang="zh-CN" altLang="zh-CN" sz="2000" b="1" dirty="0" smtClean="0"/>
              <a:t>， “新子学”</a:t>
            </a:r>
            <a:r>
              <a:rPr lang="zh-CN" altLang="zh-CN" sz="2000" b="1" dirty="0"/>
              <a:t>视野中的“国学”将是一个思想多元性与时代发展和谐一致的图景</a:t>
            </a:r>
            <a:r>
              <a:rPr lang="zh-CN" altLang="zh-CN" sz="2000" b="1" dirty="0" smtClean="0"/>
              <a:t>。</a:t>
            </a:r>
            <a:r>
              <a:rPr lang="zh-CN" altLang="zh-CN" sz="2000" b="1" dirty="0" smtClean="0"/>
              <a:t>它是以“子学精神”为灵魂，重视晚周“诸子百家”到清末民初“新文化运动”时期出现的多元性、开放性的学术文化发展趋向。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3614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908</Words>
  <Application>Microsoft Office PowerPoint</Application>
  <PresentationFormat>全屏显示(4:3)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关于“国学”与“子学”的几个概念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</cp:revision>
  <dcterms:created xsi:type="dcterms:W3CDTF">2016-10-27T00:50:18Z</dcterms:created>
  <dcterms:modified xsi:type="dcterms:W3CDTF">2016-10-27T01:44:32Z</dcterms:modified>
</cp:coreProperties>
</file>