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68" r:id="rId14"/>
    <p:sldId id="261" r:id="rId15"/>
    <p:sldId id="262" r:id="rId16"/>
    <p:sldId id="263" r:id="rId17"/>
    <p:sldId id="264" r:id="rId18"/>
    <p:sldId id="260" r:id="rId19"/>
    <p:sldId id="286" r:id="rId20"/>
    <p:sldId id="274" r:id="rId21"/>
    <p:sldId id="283" r:id="rId22"/>
    <p:sldId id="275" r:id="rId23"/>
    <p:sldId id="276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70" y="-108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0" y="1108710"/>
            <a:ext cx="11591925" cy="2387600"/>
          </a:xfrm>
        </p:spPr>
        <p:txBody>
          <a:bodyPr>
            <a:normAutofit/>
          </a:bodyPr>
          <a:lstStyle/>
          <a:p>
            <a:r>
              <a:rPr lang="zh-CN" altLang="en-US" b="1" kern="0" spc="-2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搞清</a:t>
            </a:r>
            <a:r>
              <a:rPr lang="zh-CN" altLang="en-US" b="1" kern="0" spc="-2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句间关系</a:t>
            </a:r>
            <a:r>
              <a:rPr lang="zh-CN" altLang="en-US" b="1" kern="0" spc="-20">
                <a:solidFill>
                  <a:srgbClr val="0033CC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b="1" kern="0" spc="-2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建立</a:t>
            </a:r>
            <a:r>
              <a:rPr lang="zh-CN" altLang="en-US" b="1" kern="0" spc="-2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“生命关联”</a:t>
            </a:r>
            <a:br>
              <a:rPr lang="zh-CN" altLang="en-US" b="1" kern="0" spc="-20">
                <a:latin typeface="黑体" panose="02010609060101010101" charset="-122"/>
                <a:ea typeface="黑体" panose="02010609060101010101" charset="-122"/>
              </a:rPr>
            </a:br>
            <a:r>
              <a:rPr lang="zh-CN" altLang="en-US" sz="4800" b="1" kern="0" spc="-20">
                <a:latin typeface="隶书" panose="02010509060101010101" charset="-122"/>
                <a:ea typeface="隶书" panose="02010509060101010101" charset="-122"/>
              </a:rPr>
              <a:t>——2016年高考连贯填空题</a:t>
            </a:r>
            <a:r>
              <a:rPr lang="zh-CN" altLang="en-US" sz="4800" b="1" kern="0" spc="-20"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  <a:sym typeface="+mn-ea"/>
              </a:rPr>
              <a:t>●</a:t>
            </a:r>
            <a:r>
              <a:rPr lang="zh-CN" altLang="en-US" sz="4800" b="1" kern="0" spc="-20">
                <a:latin typeface="隶书" panose="02010509060101010101" charset="-122"/>
                <a:ea typeface="隶书" panose="02010509060101010101" charset="-122"/>
              </a:rPr>
              <a:t>阅卷感悟</a:t>
            </a:r>
            <a:br>
              <a:rPr lang="zh-CN" altLang="en-US" sz="4800" b="1" kern="0" spc="-20">
                <a:latin typeface="隶书" panose="02010509060101010101" charset="-122"/>
                <a:ea typeface="隶书" panose="02010509060101010101" charset="-122"/>
              </a:rPr>
            </a:br>
            <a:endParaRPr lang="zh-CN" altLang="en-US" sz="4800" b="1" kern="0" spc="-2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14445"/>
            <a:ext cx="9144000" cy="2687320"/>
          </a:xfrm>
        </p:spPr>
        <p:txBody>
          <a:bodyPr>
            <a:normAutofit/>
          </a:bodyPr>
          <a:lstStyle/>
          <a:p>
            <a:endParaRPr lang="zh-CN" altLang="en-US" sz="4000" b="1"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r>
              <a:rPr lang="zh-CN" altLang="en-US" sz="4000" b="1">
                <a:latin typeface="隶书" panose="02010509060101010101" charset="-122"/>
                <a:ea typeface="隶书" panose="02010509060101010101" charset="-122"/>
                <a:sym typeface="+mn-ea"/>
              </a:rPr>
              <a:t>福田区梅林中学 王自成</a:t>
            </a:r>
            <a:endParaRPr lang="zh-CN" altLang="en-US" sz="4000" b="1"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r>
              <a:rPr lang="en-US" altLang="zh-CN" sz="4000" b="1">
                <a:latin typeface="隶书" panose="02010509060101010101" charset="-122"/>
                <a:ea typeface="隶书" panose="02010509060101010101" charset="-122"/>
                <a:sym typeface="+mn-ea"/>
              </a:rPr>
              <a:t>2016.9.8 </a:t>
            </a:r>
            <a:r>
              <a:rPr lang="zh-CN" altLang="en-US" sz="4000" b="1">
                <a:latin typeface="隶书" panose="02010509060101010101" charset="-122"/>
                <a:ea typeface="隶书" panose="02010509060101010101" charset="-122"/>
                <a:sym typeface="+mn-ea"/>
              </a:rPr>
              <a:t>大梅沙</a:t>
            </a:r>
            <a:endParaRPr lang="zh-CN" altLang="en-US" sz="4000" b="1">
              <a:latin typeface="隶书" panose="02010509060101010101" charset="-122"/>
              <a:ea typeface="隶书" panose="02010509060101010101" charset="-122"/>
              <a:sym typeface="+mn-ea"/>
            </a:endParaRPr>
          </a:p>
          <a:p>
            <a:endParaRPr lang="zh-CN" altLang="en-US" sz="4000" b="1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【参考答案】</a:t>
            </a:r>
            <a:br>
              <a:rPr lang="zh-CN" altLang="en-US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1825625"/>
            <a:ext cx="11306810" cy="4351655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1.有关键中心词：</a:t>
            </a:r>
            <a:r>
              <a:rPr lang="zh-CN" altLang="en-US" sz="4000" b="1" dirty="0">
                <a:solidFill>
                  <a:srgbClr val="FF0000"/>
                </a:solidFill>
              </a:rPr>
              <a:t>不同环境</a:t>
            </a:r>
            <a:r>
              <a:rPr lang="zh-CN" altLang="en-US" sz="4000" b="1" dirty="0"/>
              <a:t>、</a:t>
            </a:r>
            <a:r>
              <a:rPr lang="zh-CN" altLang="en-US" sz="4000" b="1" dirty="0">
                <a:solidFill>
                  <a:srgbClr val="0033CC"/>
                </a:solidFill>
              </a:rPr>
              <a:t>不同颜色</a:t>
            </a:r>
            <a:r>
              <a:rPr lang="zh-CN" altLang="en-US" sz="4000" b="1" dirty="0"/>
              <a:t>。</a:t>
            </a:r>
            <a:endParaRPr lang="zh-CN" altLang="en-US" sz="4000" b="1" dirty="0"/>
          </a:p>
          <a:p>
            <a:r>
              <a:rPr lang="zh-CN" altLang="en-US" sz="4000" b="1" dirty="0">
                <a:solidFill>
                  <a:srgbClr val="FF0000"/>
                </a:solidFill>
              </a:rPr>
              <a:t>                         在不同环境中</a:t>
            </a:r>
            <a:r>
              <a:rPr lang="zh-CN" altLang="en-US" sz="4000" b="1" dirty="0"/>
              <a:t>+</a:t>
            </a:r>
            <a:r>
              <a:rPr lang="zh-CN" altLang="en-US" sz="4000" b="1" dirty="0">
                <a:solidFill>
                  <a:srgbClr val="0033CC"/>
                </a:solidFill>
              </a:rPr>
              <a:t>会形成不同颜色</a:t>
            </a:r>
            <a:endParaRPr lang="zh-CN" altLang="en-US" sz="4000" b="1" dirty="0">
              <a:solidFill>
                <a:srgbClr val="0033CC"/>
              </a:solidFill>
            </a:endParaRPr>
          </a:p>
          <a:p>
            <a:r>
              <a:rPr lang="zh-CN" altLang="en-US" sz="4000" b="1" dirty="0"/>
              <a:t>2.无关键中心词：但放入语意通顺、言之有理。</a:t>
            </a:r>
            <a:endParaRPr lang="zh-CN" altLang="en-US" sz="4000" b="1" dirty="0"/>
          </a:p>
          <a:p>
            <a:r>
              <a:rPr lang="zh-CN" altLang="en-US" sz="4000" b="1" dirty="0"/>
              <a:t>（花青素）</a:t>
            </a:r>
            <a:r>
              <a:rPr lang="zh-CN" altLang="en-US" sz="4000" b="1" dirty="0">
                <a:solidFill>
                  <a:srgbClr val="FF0000"/>
                </a:solidFill>
              </a:rPr>
              <a:t>具有与众不同（神奇）的</a:t>
            </a:r>
            <a:r>
              <a:rPr lang="zh-CN" altLang="en-US" sz="4000" b="1" dirty="0">
                <a:solidFill>
                  <a:srgbClr val="0033CC"/>
                </a:solidFill>
              </a:rPr>
              <a:t>特点（特性）</a:t>
            </a:r>
            <a:endParaRPr lang="zh-CN" altLang="en-US" sz="4000" b="1" dirty="0">
              <a:solidFill>
                <a:srgbClr val="0033CC"/>
              </a:solidFill>
            </a:endParaRPr>
          </a:p>
          <a:p>
            <a:r>
              <a:rPr lang="zh-CN" altLang="en-US" sz="4000" b="1" dirty="0"/>
              <a:t>（花青素）</a:t>
            </a:r>
            <a:r>
              <a:rPr lang="zh-CN" altLang="en-US" sz="4000" b="1" dirty="0">
                <a:solidFill>
                  <a:srgbClr val="FF0000"/>
                </a:solidFill>
              </a:rPr>
              <a:t>随着PH值的变化</a:t>
            </a:r>
            <a:r>
              <a:rPr lang="zh-CN" altLang="en-US" sz="4000" b="1" dirty="0">
                <a:solidFill>
                  <a:srgbClr val="0033CC"/>
                </a:solidFill>
              </a:rPr>
              <a:t>而变化</a:t>
            </a:r>
            <a:endParaRPr lang="zh-CN" altLang="en-US" sz="40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【错误答案】</a:t>
            </a:r>
            <a:br>
              <a:rPr lang="zh-CN" altLang="en-US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含有PH值不同</a:t>
            </a:r>
            <a:endParaRPr lang="zh-CN" altLang="en-US" sz="4000" b="1" dirty="0"/>
          </a:p>
          <a:p>
            <a:pPr marL="0" indent="0"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【（陈述重点）语意与上下文脱节——不是解释上文】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sz="4000" b="1" dirty="0"/>
              <a:t>具有水溶性</a:t>
            </a:r>
            <a:r>
              <a:rPr lang="zh-CN" altLang="en-US" sz="4000" b="1" dirty="0">
                <a:solidFill>
                  <a:srgbClr val="FF0000"/>
                </a:solidFill>
              </a:rPr>
              <a:t>（内容不正确）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685" y="155276"/>
            <a:ext cx="10515600" cy="517650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                                         </a:t>
            </a:r>
            <a:r>
              <a:rPr lang="en-US" altLang="zh-CN" sz="44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4400" b="1" dirty="0">
                <a:solidFill>
                  <a:srgbClr val="FF0000"/>
                </a:solidFill>
                <a:latin typeface="+mn-ea"/>
              </a:rPr>
              <a:t>第二空</a:t>
            </a:r>
            <a:endParaRPr lang="zh-CN" altLang="en-US" sz="44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3600" b="1" dirty="0"/>
          </a:p>
          <a:p>
            <a:r>
              <a:rPr lang="zh-CN" altLang="en-US" sz="3600" b="1" dirty="0">
                <a:latin typeface="华文隶书" panose="02010800040101010101" charset="-122"/>
                <a:ea typeface="华文隶书" panose="02010800040101010101" charset="-122"/>
              </a:rPr>
              <a:t>更令人惊奇的是______，比如一种牵牛花清晨是粉红色，之后变成紫红色，最后变成蓝色。</a:t>
            </a:r>
            <a:endParaRPr lang="zh-CN" altLang="en-US" sz="3600" b="1" dirty="0">
              <a:latin typeface="华文隶书" panose="02010800040101010101" charset="-122"/>
              <a:ea typeface="华文隶书" panose="02010800040101010101" charset="-122"/>
            </a:endParaRPr>
          </a:p>
          <a:p>
            <a:endParaRPr lang="zh-CN" altLang="en-US" sz="3600" b="1" dirty="0">
              <a:latin typeface="华文隶书" panose="02010800040101010101" charset="-122"/>
              <a:ea typeface="华文隶书" panose="02010800040101010101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</a:rPr>
              <a:t>【做题分析】</a:t>
            </a:r>
            <a:endParaRPr lang="zh-CN" altLang="en-US" sz="3600" b="1" dirty="0">
              <a:solidFill>
                <a:srgbClr val="FF0000"/>
              </a:solidFill>
            </a:endParaRPr>
          </a:p>
          <a:p>
            <a:r>
              <a:rPr lang="zh-CN" altLang="en-US" sz="3600" b="1" dirty="0"/>
              <a:t>一，“比如”前后是观点与例子之间的关系。</a:t>
            </a:r>
            <a:endParaRPr lang="zh-CN" altLang="en-US" sz="3600" b="1" dirty="0"/>
          </a:p>
          <a:p>
            <a:pPr marL="0" indent="0">
              <a:buNone/>
            </a:pPr>
            <a:r>
              <a:rPr lang="zh-CN" altLang="en-US" sz="3600" b="1" dirty="0"/>
              <a:t>【连贯题考查对</a:t>
            </a:r>
            <a:r>
              <a:rPr lang="zh-CN" altLang="en-US" sz="3600" b="1" dirty="0">
                <a:solidFill>
                  <a:srgbClr val="FF0000"/>
                </a:solidFill>
              </a:rPr>
              <a:t>句间关系</a:t>
            </a:r>
            <a:r>
              <a:rPr lang="zh-CN" altLang="en-US" sz="3600" b="1" dirty="0"/>
              <a:t>的理解】；</a:t>
            </a:r>
            <a:endParaRPr lang="zh-CN" altLang="en-US" sz="3600" b="1" dirty="0"/>
          </a:p>
          <a:p>
            <a:r>
              <a:rPr lang="zh-CN" altLang="en-US" sz="3600" b="1" dirty="0"/>
              <a:t>二，从三个短句相同结构（</a:t>
            </a:r>
            <a:r>
              <a:rPr lang="zh-CN" altLang="en-US" sz="3600" b="1" dirty="0">
                <a:solidFill>
                  <a:srgbClr val="FF0000"/>
                </a:solidFill>
              </a:rPr>
              <a:t>时间状语</a:t>
            </a:r>
            <a:r>
              <a:rPr lang="zh-CN" altLang="en-US" sz="3600" b="1" dirty="0"/>
              <a:t>+</a:t>
            </a:r>
            <a:r>
              <a:rPr lang="zh-CN" altLang="en-US" sz="3600" b="1" dirty="0">
                <a:solidFill>
                  <a:srgbClr val="0033CC"/>
                </a:solidFill>
              </a:rPr>
              <a:t>谓语+宾语</a:t>
            </a:r>
            <a:r>
              <a:rPr lang="zh-CN" altLang="en-US" sz="3600" b="1" dirty="0"/>
              <a:t>）、相似内容（</a:t>
            </a:r>
            <a:r>
              <a:rPr lang="zh-CN" altLang="en-US" sz="3600" b="1" dirty="0">
                <a:solidFill>
                  <a:srgbClr val="FF0000"/>
                </a:solidFill>
              </a:rPr>
              <a:t>三个时间段</a:t>
            </a:r>
            <a:r>
              <a:rPr lang="zh-CN" altLang="en-US" sz="3600" b="1" dirty="0"/>
              <a:t>+</a:t>
            </a:r>
            <a:r>
              <a:rPr lang="zh-CN" altLang="en-US" sz="3600" b="1" dirty="0">
                <a:solidFill>
                  <a:srgbClr val="0033CC"/>
                </a:solidFill>
              </a:rPr>
              <a:t>三种颜色</a:t>
            </a:r>
            <a:r>
              <a:rPr lang="zh-CN" altLang="en-US" sz="3600" b="1" dirty="0"/>
              <a:t>），</a:t>
            </a:r>
            <a:endParaRPr lang="zh-CN" altLang="en-US" sz="3600" b="1" dirty="0"/>
          </a:p>
          <a:p>
            <a:r>
              <a:rPr lang="zh-CN" altLang="en-US" sz="3600" b="1" dirty="0"/>
              <a:t>归纳提取——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15" y="828040"/>
            <a:ext cx="11717655" cy="5348605"/>
          </a:xfrm>
        </p:spPr>
        <p:txBody>
          <a:bodyPr>
            <a:normAutofit lnSpcReduction="10000"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参考答案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】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sz="4000" b="1" dirty="0">
                <a:solidFill>
                  <a:srgbClr val="FF00FF"/>
                </a:solidFill>
              </a:rPr>
              <a:t>有些花</a:t>
            </a:r>
            <a:r>
              <a:rPr lang="zh-CN" altLang="en-US" sz="4000" b="1" dirty="0"/>
              <a:t>（主语）+</a:t>
            </a:r>
            <a:r>
              <a:rPr lang="zh-CN" altLang="en-US" sz="4000" b="1" dirty="0">
                <a:solidFill>
                  <a:srgbClr val="FF0000"/>
                </a:solidFill>
              </a:rPr>
              <a:t>在一天中的不同时间</a:t>
            </a:r>
            <a:r>
              <a:rPr lang="zh-CN" altLang="en-US" sz="4000" b="1" dirty="0"/>
              <a:t>（时间状语）+</a:t>
            </a:r>
            <a:r>
              <a:rPr lang="zh-CN" altLang="en-US" sz="4000" b="1" dirty="0">
                <a:solidFill>
                  <a:srgbClr val="0033CC"/>
                </a:solidFill>
              </a:rPr>
              <a:t>呈现不同颜色</a:t>
            </a:r>
            <a:r>
              <a:rPr lang="zh-CN" altLang="en-US" sz="4000" b="1" dirty="0"/>
              <a:t>（谓语+宾语）</a:t>
            </a:r>
            <a:endParaRPr lang="zh-CN" altLang="en-US" sz="4000" b="1" dirty="0"/>
          </a:p>
          <a:p>
            <a:r>
              <a:rPr lang="zh-CN" altLang="en-US" sz="4000" b="1" dirty="0">
                <a:solidFill>
                  <a:srgbClr val="FF00FF"/>
                </a:solidFill>
              </a:rPr>
              <a:t>有些花</a:t>
            </a:r>
            <a:r>
              <a:rPr lang="zh-CN" altLang="en-US" sz="4000" b="1" dirty="0">
                <a:solidFill>
                  <a:srgbClr val="0033CC"/>
                </a:solidFill>
              </a:rPr>
              <a:t>的颜色</a:t>
            </a:r>
            <a:r>
              <a:rPr lang="zh-CN" altLang="en-US" sz="4000" b="1" dirty="0"/>
              <a:t>（主语）</a:t>
            </a:r>
            <a:r>
              <a:rPr lang="zh-CN" altLang="en-US" sz="4000" b="1" dirty="0">
                <a:solidFill>
                  <a:srgbClr val="FF0000"/>
                </a:solidFill>
              </a:rPr>
              <a:t>可以一日数变</a:t>
            </a:r>
            <a:r>
              <a:rPr lang="zh-CN" altLang="en-US" sz="4000" b="1" dirty="0"/>
              <a:t>（时间状语+谓语）。</a:t>
            </a:r>
            <a:endParaRPr lang="zh-CN" altLang="en-US" sz="4000" b="1" dirty="0"/>
          </a:p>
          <a:p>
            <a:r>
              <a:rPr lang="zh-CN" altLang="en-US" sz="4000" b="1" dirty="0"/>
              <a:t>关键点：</a:t>
            </a:r>
            <a:r>
              <a:rPr lang="zh-CN" altLang="en-US" sz="4000" b="1" dirty="0">
                <a:solidFill>
                  <a:srgbClr val="FF00FF"/>
                </a:solidFill>
              </a:rPr>
              <a:t>花</a:t>
            </a:r>
            <a:r>
              <a:rPr lang="zh-CN" altLang="en-US" sz="4000" b="1" dirty="0"/>
              <a:t>、</a:t>
            </a:r>
            <a:r>
              <a:rPr lang="zh-CN" altLang="en-US" sz="4000" b="1" dirty="0">
                <a:solidFill>
                  <a:srgbClr val="0033CC"/>
                </a:solidFill>
              </a:rPr>
              <a:t>颜色</a:t>
            </a:r>
            <a:r>
              <a:rPr lang="zh-CN" altLang="en-US" sz="4000" b="1" dirty="0"/>
              <a:t>、</a:t>
            </a:r>
            <a:r>
              <a:rPr lang="zh-CN" altLang="en-US" sz="4000" b="1" dirty="0">
                <a:solidFill>
                  <a:srgbClr val="FF0000"/>
                </a:solidFill>
              </a:rPr>
              <a:t>不同时间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sz="4000" b="1" dirty="0">
                <a:solidFill>
                  <a:srgbClr val="FF0000"/>
                </a:solidFill>
              </a:rPr>
              <a:t>时间段</a:t>
            </a:r>
            <a:r>
              <a:rPr lang="zh-CN" altLang="en-US" sz="4000" b="1" dirty="0">
                <a:solidFill>
                  <a:srgbClr val="0033CC"/>
                </a:solidFill>
              </a:rPr>
              <a:t>也是影响颜色的因素</a:t>
            </a:r>
            <a:endParaRPr lang="zh-CN" altLang="en-US" sz="4000" b="1" dirty="0">
              <a:solidFill>
                <a:srgbClr val="0033CC"/>
              </a:solidFill>
            </a:endParaRPr>
          </a:p>
          <a:p>
            <a:r>
              <a:rPr lang="zh-CN" altLang="en-US" sz="4000" b="1" dirty="0">
                <a:solidFill>
                  <a:srgbClr val="FF0000"/>
                </a:solidFill>
              </a:rPr>
              <a:t>时间</a:t>
            </a:r>
            <a:r>
              <a:rPr lang="zh-CN" altLang="en-US" sz="4000" b="1" dirty="0">
                <a:solidFill>
                  <a:srgbClr val="0033CC"/>
                </a:solidFill>
              </a:rPr>
              <a:t>也会改变花的颜色</a:t>
            </a:r>
            <a:endParaRPr lang="zh-CN" altLang="en-US" sz="40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595" y="459105"/>
            <a:ext cx="11095355" cy="5208905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【错误答案】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sz="4000" b="1" dirty="0"/>
              <a:t>受不同条件影响PH值一不同</a:t>
            </a:r>
            <a:r>
              <a:rPr lang="zh-CN" altLang="en-US" sz="4000" b="1" dirty="0">
                <a:solidFill>
                  <a:srgbClr val="FF0000"/>
                </a:solidFill>
              </a:rPr>
              <a:t>（主语是“花青素”，内容不对）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sz="4000" b="1" dirty="0"/>
              <a:t>花青素还有其他的特点</a:t>
            </a:r>
            <a:r>
              <a:rPr lang="zh-CN" altLang="en-US" sz="4000" b="1" dirty="0">
                <a:solidFill>
                  <a:srgbClr val="FF0000"/>
                </a:solidFill>
              </a:rPr>
              <a:t>（内容不正确）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sz="4000" b="1" dirty="0"/>
              <a:t>花青素短时间内变不同种颜色</a:t>
            </a:r>
            <a:r>
              <a:rPr lang="zh-CN" altLang="en-US" sz="4000" b="1" dirty="0">
                <a:solidFill>
                  <a:srgbClr val="FF0000"/>
                </a:solidFill>
              </a:rPr>
              <a:t>（是一天时间内）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sz="4000" b="1" dirty="0"/>
              <a:t>在不同时间段呈现颜色也不同</a:t>
            </a:r>
            <a:r>
              <a:rPr lang="zh-CN" altLang="en-US" sz="4000" b="1" dirty="0">
                <a:solidFill>
                  <a:srgbClr val="FF0000"/>
                </a:solidFill>
              </a:rPr>
              <a:t>（没有主语）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sz="4000" b="1" dirty="0"/>
              <a:t>花青素还有一种特性</a:t>
            </a:r>
            <a:r>
              <a:rPr lang="zh-CN" altLang="en-US" sz="4000" b="1" dirty="0">
                <a:solidFill>
                  <a:srgbClr val="FF0000"/>
                </a:solidFill>
              </a:rPr>
              <a:t>（放在原句中不连贯）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sz="4000" b="1" dirty="0"/>
              <a:t>花青素能使植物转换自己的颜色</a:t>
            </a:r>
            <a:r>
              <a:rPr lang="zh-CN" altLang="en-US" sz="4000" b="1" dirty="0">
                <a:solidFill>
                  <a:srgbClr val="FF0000"/>
                </a:solidFill>
              </a:rPr>
              <a:t>（没有时间词）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700" y="532765"/>
            <a:ext cx="11782425" cy="6111875"/>
          </a:xfrm>
        </p:spPr>
        <p:txBody>
          <a:bodyPr>
            <a:normAutofit lnSpcReduction="20000"/>
          </a:bodyPr>
          <a:lstStyle/>
          <a:p>
            <a:pPr marL="0" indent="0" algn="ctr">
              <a:buNone/>
            </a:pP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sz="3600" b="1" dirty="0">
                <a:latin typeface="华文隶书" panose="02010800040101010101" charset="-122"/>
                <a:ea typeface="华文隶书" panose="02010800040101010101" charset="-122"/>
              </a:rPr>
              <a:t>究其原因，就是花瓣表皮细胞的液泡内PH值发生了变化，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</a:rPr>
              <a:t>___③___</a:t>
            </a:r>
            <a:r>
              <a:rPr lang="zh-CN" altLang="en-US" sz="3600" b="1" dirty="0">
                <a:latin typeface="华文隶书" panose="02010800040101010101" charset="-122"/>
                <a:ea typeface="华文隶书" panose="02010800040101010101" charset="-122"/>
              </a:rPr>
              <a:t>，从而形成花的颜色的变化。</a:t>
            </a:r>
            <a:endParaRPr lang="zh-CN" altLang="en-US" sz="3600" b="1" dirty="0">
              <a:latin typeface="华文隶书" panose="02010800040101010101" charset="-122"/>
              <a:ea typeface="华文隶书" panose="02010800040101010101" charset="-122"/>
            </a:endParaRPr>
          </a:p>
          <a:p>
            <a:r>
              <a:rPr lang="zh-CN" altLang="en-US" sz="4000" b="1" dirty="0">
                <a:solidFill>
                  <a:srgbClr val="FF0000"/>
                </a:solidFill>
              </a:rPr>
              <a:t>【做题分析】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一，本段4句之间的关系：</a:t>
            </a:r>
            <a:r>
              <a:rPr lang="zh-CN" altLang="en-US" b="1" dirty="0">
                <a:solidFill>
                  <a:srgbClr val="0033CC"/>
                </a:solidFill>
              </a:rPr>
              <a:t>总述观点（起）</a:t>
            </a:r>
            <a:r>
              <a:rPr lang="zh-CN" altLang="en-US" b="1" dirty="0"/>
              <a:t>/解释说明（承）/递进举例（转）/</a:t>
            </a:r>
            <a:r>
              <a:rPr lang="zh-CN" altLang="en-US" b="1" dirty="0">
                <a:solidFill>
                  <a:srgbClr val="0033CC"/>
                </a:solidFill>
              </a:rPr>
              <a:t>总结原因（合）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r>
              <a:rPr lang="zh-CN" altLang="en-US" b="1" dirty="0"/>
              <a:t>二，</a:t>
            </a:r>
            <a:r>
              <a:rPr lang="zh-CN" altLang="en-US" b="1" dirty="0">
                <a:solidFill>
                  <a:srgbClr val="0033CC"/>
                </a:solidFill>
              </a:rPr>
              <a:t>尾句照应首句。</a:t>
            </a:r>
            <a:endParaRPr lang="zh-CN" altLang="en-US" b="1" dirty="0">
              <a:solidFill>
                <a:srgbClr val="0033CC"/>
              </a:solidFill>
            </a:endParaRPr>
          </a:p>
          <a:p>
            <a:r>
              <a:rPr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◎</a:t>
            </a:r>
            <a:r>
              <a:rPr lang="zh-CN" altLang="en-US" sz="3200" b="1" dirty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</a:rPr>
              <a:t>花青素是一种水溶性的植物色素</a:t>
            </a:r>
            <a:r>
              <a:rPr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，</a:t>
            </a:r>
            <a:r>
              <a:rPr lang="zh-CN" altLang="en-US" sz="3200" b="1" dirty="0">
                <a:solidFill>
                  <a:srgbClr val="FF00FF"/>
                </a:solidFill>
                <a:latin typeface="华文隶书" panose="02010800040101010101" charset="-122"/>
                <a:ea typeface="华文隶书" panose="02010800040101010101" charset="-122"/>
              </a:rPr>
              <a:t>分布在液泡内的细胞液中</a:t>
            </a:r>
            <a:r>
              <a:rPr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，</a:t>
            </a:r>
            <a:r>
              <a:rPr lang="zh-CN" altLang="en-US" sz="3200" b="1" dirty="0">
                <a:solidFill>
                  <a:srgbClr val="0033CC"/>
                </a:solidFill>
                <a:latin typeface="华文隶书" panose="02010800040101010101" charset="-122"/>
                <a:ea typeface="华文隶书" panose="02010800040101010101" charset="-122"/>
              </a:rPr>
              <a:t>能够决定花的红色，蓝色，紫色等颜色的差别。</a:t>
            </a:r>
            <a:endParaRPr lang="zh-CN" altLang="en-US" sz="3200" b="1" dirty="0">
              <a:solidFill>
                <a:srgbClr val="0033CC"/>
              </a:solidFill>
              <a:latin typeface="华文隶书" panose="02010800040101010101" charset="-122"/>
              <a:ea typeface="华文隶书" panose="02010800040101010101" charset="-122"/>
            </a:endParaRPr>
          </a:p>
          <a:p>
            <a:r>
              <a:rPr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◎究其原因，</a:t>
            </a:r>
            <a:r>
              <a:rPr lang="zh-CN" altLang="en-US" sz="3200" b="1" dirty="0">
                <a:solidFill>
                  <a:srgbClr val="FF00FF"/>
                </a:solidFill>
                <a:latin typeface="华文隶书" panose="02010800040101010101" charset="-122"/>
                <a:ea typeface="华文隶书" panose="02010800040101010101" charset="-122"/>
              </a:rPr>
              <a:t>就是花瓣表皮细胞的液泡内PH值发生了变化，______</a:t>
            </a:r>
            <a:r>
              <a:rPr lang="zh-CN" altLang="en-US" sz="3200" b="1" dirty="0">
                <a:latin typeface="华文隶书" panose="02010800040101010101" charset="-122"/>
                <a:ea typeface="华文隶书" panose="02010800040101010101" charset="-122"/>
              </a:rPr>
              <a:t>，</a:t>
            </a:r>
            <a:r>
              <a:rPr lang="zh-CN" altLang="en-US" sz="3200" b="1" dirty="0">
                <a:solidFill>
                  <a:srgbClr val="0033CC"/>
                </a:solidFill>
                <a:latin typeface="华文隶书" panose="02010800040101010101" charset="-122"/>
                <a:ea typeface="华文隶书" panose="02010800040101010101" charset="-122"/>
              </a:rPr>
              <a:t>从而形成花的颜色的变化。</a:t>
            </a:r>
            <a:endParaRPr lang="zh-CN" altLang="en-US" sz="3200" b="1" dirty="0">
              <a:solidFill>
                <a:srgbClr val="0033CC"/>
              </a:solidFill>
              <a:latin typeface="华文隶书" panose="02010800040101010101" charset="-122"/>
              <a:ea typeface="华文隶书" panose="02010800040101010101" charset="-122"/>
            </a:endParaRPr>
          </a:p>
          <a:p>
            <a:r>
              <a:rPr lang="zh-CN" altLang="en-US" b="1" dirty="0"/>
              <a:t>归纳提取——</a:t>
            </a:r>
            <a:endParaRPr lang="zh-CN" altLang="en-US" b="1" dirty="0"/>
          </a:p>
          <a:p>
            <a:r>
              <a:rPr lang="zh-CN" altLang="en-US" b="1" dirty="0"/>
              <a:t>首尾照应三个要素</a:t>
            </a:r>
            <a:r>
              <a:rPr lang="zh-CN" altLang="en-US" b="1" dirty="0">
                <a:solidFill>
                  <a:srgbClr val="FF0000"/>
                </a:solidFill>
              </a:rPr>
              <a:t>：花青素（植物色素）</a:t>
            </a:r>
            <a:r>
              <a:rPr lang="zh-CN" altLang="en-US" b="1" dirty="0"/>
              <a:t>/</a:t>
            </a:r>
            <a:r>
              <a:rPr lang="zh-CN" altLang="en-US" b="1" dirty="0">
                <a:solidFill>
                  <a:srgbClr val="FF00FF"/>
                </a:solidFill>
              </a:rPr>
              <a:t>液泡</a:t>
            </a:r>
            <a:r>
              <a:rPr lang="zh-CN" altLang="en-US" b="1" dirty="0"/>
              <a:t>/</a:t>
            </a:r>
            <a:r>
              <a:rPr lang="zh-CN" altLang="en-US" b="1" dirty="0">
                <a:solidFill>
                  <a:srgbClr val="0033CC"/>
                </a:solidFill>
              </a:rPr>
              <a:t>花色差别（变化）</a:t>
            </a:r>
            <a:endParaRPr lang="zh-CN" altLang="en-US" b="1" dirty="0">
              <a:solidFill>
                <a:srgbClr val="0033CC"/>
              </a:solidFill>
            </a:endParaRPr>
          </a:p>
          <a:p>
            <a:r>
              <a:rPr lang="zh-CN" altLang="en-US" b="1" dirty="0"/>
              <a:t>第三空关键要素：</a:t>
            </a:r>
            <a:r>
              <a:rPr lang="zh-CN" altLang="en-US" b="1" dirty="0">
                <a:solidFill>
                  <a:srgbClr val="FF0000"/>
                </a:solidFill>
              </a:rPr>
              <a:t>“花青素”（植物色素）</a:t>
            </a:r>
            <a:r>
              <a:rPr lang="zh-CN" altLang="en-US" b="1" dirty="0">
                <a:solidFill>
                  <a:srgbClr val="0033CC"/>
                </a:solidFill>
              </a:rPr>
              <a:t>“变化”</a:t>
            </a:r>
            <a:endParaRPr lang="zh-CN" altLang="en-US" b="1" dirty="0">
              <a:solidFill>
                <a:srgbClr val="0033CC"/>
              </a:solidFill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308985" y="95885"/>
            <a:ext cx="58801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4400" b="1">
                <a:solidFill>
                  <a:srgbClr val="FF0000"/>
                </a:solidFill>
              </a:rPr>
              <a:t>第三空</a:t>
            </a:r>
            <a:endParaRPr lang="zh-CN" altLang="zh-CN" sz="4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[参考答案]</a:t>
            </a:r>
            <a:br>
              <a:rPr lang="zh-CN" altLang="en-US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花青素也就随着</a:t>
            </a:r>
            <a:r>
              <a:rPr lang="zh-CN" altLang="en-US" sz="4000" b="1" dirty="0">
                <a:solidFill>
                  <a:srgbClr val="0033CC"/>
                </a:solidFill>
              </a:rPr>
              <a:t>发生变化</a:t>
            </a:r>
            <a:r>
              <a:rPr lang="zh-CN" altLang="en-US" sz="4000" dirty="0"/>
              <a:t>。</a:t>
            </a:r>
            <a:endParaRPr lang="zh-CN" altLang="en-US" sz="4000" dirty="0"/>
          </a:p>
          <a:p>
            <a:pPr marL="0" indent="0">
              <a:buNone/>
            </a:pPr>
            <a:r>
              <a:rPr lang="zh-CN" altLang="en-US" sz="4000" dirty="0"/>
              <a:t>或者：</a:t>
            </a:r>
            <a:endParaRPr lang="zh-CN" altLang="en-US" sz="4000" dirty="0"/>
          </a:p>
          <a:p>
            <a:r>
              <a:rPr lang="zh-CN" altLang="en-US" sz="4000" b="1" dirty="0">
                <a:solidFill>
                  <a:srgbClr val="FF0000"/>
                </a:solidFill>
              </a:rPr>
              <a:t>由酸性变为中性，再变为碱性</a:t>
            </a:r>
            <a:r>
              <a:rPr lang="zh-CN" altLang="en-US" sz="4000" b="1" dirty="0"/>
              <a:t>（紧承第四句“PH值发生了变化”、第二句“在酸性溶液中呈现红色，在碱性溶液中变为蓝色，处于中性环境中则是紫色”。）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15" y="212090"/>
            <a:ext cx="11631930" cy="63036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【错误答案】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进行物理反应</a:t>
            </a:r>
            <a:r>
              <a:rPr lang="zh-CN" altLang="en-US" sz="3200" b="1" dirty="0">
                <a:solidFill>
                  <a:srgbClr val="FF0000"/>
                </a:solidFill>
              </a:rPr>
              <a:t>（语意不符）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具有水溶性的特点</a:t>
            </a:r>
            <a:r>
              <a:rPr lang="zh-CN" altLang="en-US" sz="3200" b="1" dirty="0">
                <a:solidFill>
                  <a:srgbClr val="FF0000"/>
                </a:solidFill>
              </a:rPr>
              <a:t>（语意不符）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用不同的溶液浸泡</a:t>
            </a:r>
            <a:r>
              <a:rPr lang="zh-CN" altLang="en-US" sz="3200" b="1" dirty="0">
                <a:solidFill>
                  <a:srgbClr val="FF0000"/>
                </a:solidFill>
              </a:rPr>
              <a:t>（内容不正确）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在不同的时辰PH值的变化</a:t>
            </a:r>
            <a:r>
              <a:rPr lang="zh-CN" altLang="en-US" sz="3200" b="1" dirty="0">
                <a:solidFill>
                  <a:srgbClr val="FF0000"/>
                </a:solidFill>
              </a:rPr>
              <a:t>（内容错误）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改变了环境的酸碱性</a:t>
            </a:r>
            <a:r>
              <a:rPr lang="zh-CN" altLang="en-US" sz="3200" b="1" dirty="0">
                <a:solidFill>
                  <a:srgbClr val="FF0000"/>
                </a:solidFill>
              </a:rPr>
              <a:t>（语意不完整不连贯）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使细胞中液泡的颜色发生变化</a:t>
            </a:r>
            <a:r>
              <a:rPr lang="zh-CN" altLang="en-US" sz="3200" b="1" dirty="0">
                <a:solidFill>
                  <a:srgbClr val="FF0000"/>
                </a:solidFill>
              </a:rPr>
              <a:t>（内容错误）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使花瓣在不同PH值发生反应</a:t>
            </a:r>
            <a:r>
              <a:rPr lang="zh-CN" altLang="en-US" sz="3200" b="1" dirty="0">
                <a:solidFill>
                  <a:srgbClr val="FF0000"/>
                </a:solidFill>
              </a:rPr>
              <a:t>（表述不准确，是“花青素产生反应而不是花瓣发生反应”）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导致花青素与变化了的溶液反应</a:t>
            </a:r>
            <a:r>
              <a:rPr lang="zh-CN" altLang="en-US" sz="3200" b="1" dirty="0">
                <a:solidFill>
                  <a:srgbClr val="FF0000"/>
                </a:solidFill>
              </a:rPr>
              <a:t>（语意不清晰）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450" y="165735"/>
            <a:ext cx="11689080" cy="66414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（</a:t>
            </a:r>
            <a:r>
              <a:rPr lang="en-US" altLang="zh-CN" sz="3600" b="1">
                <a:solidFill>
                  <a:srgbClr val="0033CC"/>
                </a:solidFill>
              </a:rPr>
              <a:t>2016</a:t>
            </a:r>
            <a:r>
              <a:rPr lang="zh-CN" altLang="en-US" sz="3600" b="1">
                <a:solidFill>
                  <a:srgbClr val="0033CC"/>
                </a:solidFill>
              </a:rPr>
              <a:t>信阳调研）16</a:t>
            </a:r>
            <a:r>
              <a:rPr lang="en-US" altLang="zh-CN" sz="3600" b="1">
                <a:solidFill>
                  <a:srgbClr val="0033CC"/>
                </a:solidFill>
              </a:rPr>
              <a:t>.</a:t>
            </a:r>
            <a:r>
              <a:rPr lang="zh-CN" altLang="en-US" sz="3600" b="1">
                <a:solidFill>
                  <a:srgbClr val="0033CC"/>
                </a:solidFill>
              </a:rPr>
              <a:t>在横线处补写语句，使整段文字语意完整连贯，内容贴切，逻辑严密。每处不超过15字。</a:t>
            </a:r>
            <a:endParaRPr lang="zh-CN" altLang="en-US" sz="3600" b="1">
              <a:solidFill>
                <a:srgbClr val="0033CC"/>
              </a:solidFill>
            </a:endParaRPr>
          </a:p>
          <a:p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自古以来，很多寺院</a:t>
            </a:r>
            <a:r>
              <a:rPr lang="zh-CN" altLang="en-US" sz="3200" b="1" u="sng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3200" b="1" u="sng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①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＿，兼授僧俗生徒，寺学教授的内容除佛教知识外，还有儒经、史籍、书仪规范、诗词歌赋等。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凡在寺院中接受过佛教教育的人，对于佛教的尊崇与维护都是极其虔诚的，客观上也起到了</a:t>
            </a:r>
            <a:r>
              <a:rPr lang="zh-CN" altLang="en-US" sz="3200" b="1" i="1" u="sng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3200" b="1" u="sng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②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＿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所以，从某种意义上说，</a:t>
            </a:r>
            <a:r>
              <a:rPr lang="zh-CN" altLang="en-US" sz="3200" b="1" u="sng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3200" b="1" u="sng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③</a:t>
            </a:r>
            <a:r>
              <a:rPr lang="zh-CN" altLang="en-US" sz="3200" b="1" u="sng">
                <a:latin typeface="楷体" panose="02010609060101010101" charset="-122"/>
                <a:ea typeface="楷体" panose="02010609060101010101" charset="-122"/>
              </a:rPr>
              <a:t>＿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，佛教教育反过来又使得寺院藏书长久流传。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 sz="3600" b="1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zh-CN" altLang="en-US" sz="3600" b="1">
              <a:solidFill>
                <a:srgbClr val="0033CC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635" y="4124325"/>
            <a:ext cx="1127252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4000" b="1">
                <a:solidFill>
                  <a:srgbClr val="0033CC"/>
                </a:solidFill>
                <a:sym typeface="+mn-ea"/>
              </a:rPr>
              <a:t>参考答案：</a:t>
            </a:r>
            <a:endParaRPr lang="zh-CN" altLang="en-US" sz="4000" b="1">
              <a:solidFill>
                <a:srgbClr val="0033CC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3600" b="1">
                <a:sym typeface="+mn-ea"/>
              </a:rPr>
              <a:t>①都设立过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寺学</a:t>
            </a:r>
            <a:r>
              <a:rPr lang="zh-CN" altLang="en-US" sz="3600" b="1">
                <a:solidFill>
                  <a:srgbClr val="0033CC"/>
                </a:solidFill>
                <a:sym typeface="+mn-ea"/>
              </a:rPr>
              <a:t>（本句：承接关系）</a:t>
            </a:r>
            <a:endParaRPr lang="zh-CN" altLang="en-US" sz="3600" b="1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zh-CN" altLang="en-US" sz="3600" b="1">
                <a:sym typeface="+mn-ea"/>
              </a:rPr>
              <a:t>③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寺院藏书</a:t>
            </a:r>
            <a:r>
              <a:rPr lang="zh-CN" altLang="en-US" sz="3600" b="1">
                <a:sym typeface="+mn-ea"/>
              </a:rPr>
              <a:t>推动了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佛教教育</a:t>
            </a:r>
            <a:r>
              <a:rPr lang="zh-CN" altLang="en-US" sz="3600" b="1">
                <a:sym typeface="+mn-ea"/>
              </a:rPr>
              <a:t>的发展</a:t>
            </a:r>
            <a:r>
              <a:rPr lang="zh-CN" altLang="en-US" sz="3600" b="1">
                <a:solidFill>
                  <a:srgbClr val="0033CC"/>
                </a:solidFill>
                <a:sym typeface="+mn-ea"/>
              </a:rPr>
              <a:t>（本句：正反关系）</a:t>
            </a:r>
            <a:endParaRPr lang="zh-CN" altLang="en-US" sz="3600" b="1">
              <a:solidFill>
                <a:srgbClr val="0033CC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3600" b="1">
                <a:sym typeface="+mn-ea"/>
              </a:rPr>
              <a:t>②保护及传承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寺院藏书</a:t>
            </a:r>
            <a:r>
              <a:rPr lang="zh-CN" altLang="en-US" sz="3600" b="1">
                <a:sym typeface="+mn-ea"/>
              </a:rPr>
              <a:t>的作用</a:t>
            </a:r>
            <a:r>
              <a:rPr lang="zh-CN" altLang="en-US" sz="3600" b="1">
                <a:solidFill>
                  <a:srgbClr val="0033CC"/>
                </a:solidFill>
                <a:sym typeface="+mn-ea"/>
              </a:rPr>
              <a:t>（上下句：因果关系）</a:t>
            </a:r>
            <a:endParaRPr lang="zh-CN" altLang="en-US" sz="3600" b="1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990" y="371475"/>
            <a:ext cx="11560810" cy="652970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400" b="1" dirty="0">
                <a:solidFill>
                  <a:srgbClr val="0033CC"/>
                </a:solidFill>
                <a:latin typeface="黑体" panose="02010609060101010101" charset="-122"/>
                <a:ea typeface="黑体" panose="02010609060101010101" charset="-122"/>
              </a:rPr>
              <a:t>三、备卷思考</a:t>
            </a:r>
            <a:r>
              <a:rPr lang="en-US" altLang="zh-CN" sz="4400" b="1" dirty="0">
                <a:solidFill>
                  <a:srgbClr val="0033CC"/>
                </a:solidFill>
                <a:latin typeface="黑体" panose="02010609060101010101" charset="-122"/>
                <a:ea typeface="黑体" panose="02010609060101010101" charset="-122"/>
              </a:rPr>
              <a:t>:</a:t>
            </a:r>
            <a:endParaRPr lang="en-US" altLang="zh-CN" sz="4400" b="1" dirty="0">
              <a:solidFill>
                <a:srgbClr val="0033CC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ctr"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语言、科学、生命三个角度领悟</a:t>
            </a:r>
            <a:endParaRPr lang="zh-CN" altLang="en-US" sz="44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ctr">
              <a:buNone/>
            </a:pPr>
            <a:endParaRPr lang="zh-CN" altLang="en-US" sz="44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/>
              <a:t>             </a:t>
            </a:r>
            <a:r>
              <a:rPr lang="zh-CN" altLang="en-US" sz="4000" b="1" dirty="0"/>
              <a:t>在阅卷现场，老师们都是高度负责的，尽量秉持公正之心。有的试卷答案，“中心词”准确，所答词句与上下文“关系”贴切，前后呼应，从具体内容到语言形式都关注到前后左右的关联，要素准确、完整，表述顺序、语法结构合理，嵌入文段之中，俨然一个逻辑严密、生命浑然的整体，所以，无论哪个老师改到其试卷，都是满分。</a:t>
            </a:r>
            <a:endParaRPr lang="zh-CN" altLang="en-US" sz="4000" b="1" dirty="0"/>
          </a:p>
          <a:p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120" cy="1598295"/>
          </a:xfrm>
        </p:spPr>
        <p:txBody>
          <a:bodyPr>
            <a:normAutofit/>
          </a:bodyPr>
          <a:lstStyle/>
          <a:p>
            <a:pPr algn="ctr"/>
            <a:r>
              <a:rPr lang="en-US" altLang="zh-CN" b="1">
                <a:solidFill>
                  <a:srgbClr val="0033CC"/>
                </a:solidFill>
                <a:sym typeface="+mn-ea"/>
              </a:rPr>
              <a:t>  </a:t>
            </a:r>
            <a:r>
              <a:rPr lang="zh-CN" altLang="en-US" b="1">
                <a:solidFill>
                  <a:srgbClr val="0033C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一、阅卷感受：</a:t>
            </a:r>
            <a:br>
              <a:rPr lang="zh-CN" altLang="en-US" b="1">
                <a:solidFill>
                  <a:srgbClr val="0033C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答案标准相对稳定，精确之上小幅震荡</a:t>
            </a:r>
            <a:endParaRPr lang="zh-CN" altLang="en-US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2565"/>
            <a:ext cx="11278235" cy="5312410"/>
          </a:xfrm>
        </p:spPr>
        <p:txBody>
          <a:bodyPr>
            <a:normAutofit/>
          </a:bodyPr>
          <a:lstStyle/>
          <a:p>
            <a:endParaRPr lang="zh-CN" altLang="en-US"/>
          </a:p>
          <a:p>
            <a:r>
              <a:rPr lang="zh-CN" altLang="en-US" sz="4400" b="1">
                <a:solidFill>
                  <a:srgbClr val="FF0000"/>
                </a:solidFill>
              </a:rPr>
              <a:t>（一）阅卷整体感受：</a:t>
            </a:r>
            <a:endParaRPr lang="zh-CN" altLang="en-US" sz="4400" b="1">
              <a:solidFill>
                <a:srgbClr val="FF0000"/>
              </a:solidFill>
            </a:endParaRPr>
          </a:p>
          <a:p>
            <a:r>
              <a:rPr lang="zh-CN" altLang="en-US" sz="4000" b="1">
                <a:solidFill>
                  <a:srgbClr val="FF0000"/>
                </a:solidFill>
              </a:rPr>
              <a:t>1.开始段比较严格：</a:t>
            </a:r>
            <a:endParaRPr lang="zh-CN" altLang="en-US" sz="4000" b="1">
              <a:solidFill>
                <a:srgbClr val="FF0000"/>
              </a:solidFill>
            </a:endParaRPr>
          </a:p>
          <a:p>
            <a:r>
              <a:rPr lang="zh-CN" altLang="en-US" sz="4000" b="1"/>
              <a:t>         第一天，专家培训。第二天，试改过关。半天反复试改后，过关测试，专家的标准和严格，部分老师整整半天时间甚至都无法过关。</a:t>
            </a:r>
            <a:endParaRPr lang="zh-CN" altLang="en-US" sz="4000" b="1"/>
          </a:p>
          <a:p>
            <a:r>
              <a:rPr lang="zh-CN" altLang="en-US" sz="4000" b="1"/>
              <a:t>         开始正式阅卷后，大组长、小组长监控非常严格，及时对标准把握不严的老师不断修正。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b="1" dirty="0">
                <a:sym typeface="+mn-ea"/>
              </a:rPr>
              <a:t>       </a:t>
            </a:r>
            <a:r>
              <a:rPr lang="en-US" altLang="zh-CN" sz="4000" b="1" dirty="0">
                <a:sym typeface="+mn-ea"/>
              </a:rPr>
              <a:t>    </a:t>
            </a:r>
            <a:r>
              <a:rPr lang="zh-CN" altLang="en-US" sz="4000" b="1" dirty="0">
                <a:sym typeface="+mn-ea"/>
              </a:rPr>
              <a:t>有的试卷答案，要么缺少要素，要么答非所问，要么表述不准，要么顺序混乱，所以，无论哪个老师改到，都不会得高分。有学生答题不严密，遇到宽松的老师，分数会稍微高些，遇到严格的老师，分数会稍微低一些，但不会有大的差别。因此，让学生真正领悟做题原理、规范完美答题最重要。</a:t>
            </a:r>
            <a:endParaRPr lang="zh-CN" altLang="en-US" sz="4000" b="1" dirty="0"/>
          </a:p>
          <a:p>
            <a:endParaRPr lang="zh-CN" altLang="en-US"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9704"/>
            <a:ext cx="10515600" cy="5187259"/>
          </a:xfrm>
        </p:spPr>
        <p:txBody>
          <a:bodyPr>
            <a:normAutofit fontScale="80000"/>
          </a:bodyPr>
          <a:lstStyle/>
          <a:p>
            <a:r>
              <a:rPr lang="en-US" altLang="zh-CN" b="1" dirty="0"/>
              <a:t>             </a:t>
            </a:r>
            <a:r>
              <a:rPr lang="zh-CN" altLang="en-US" sz="4000" b="1" dirty="0"/>
              <a:t>一个语段（句子）就象一个人，它有“首脑”——中心词，有“躯干和四肢”——句段（句子）其他内容，它们之间有“连接”——（词）句间关系。</a:t>
            </a:r>
            <a:endParaRPr lang="zh-CN" altLang="en-US" sz="4000" b="1" dirty="0"/>
          </a:p>
          <a:p>
            <a:pPr marL="0" indent="0">
              <a:buNone/>
            </a:pPr>
            <a:r>
              <a:rPr lang="zh-CN" altLang="en-US" sz="4000" b="1" dirty="0"/>
              <a:t>         我们要</a:t>
            </a:r>
            <a:r>
              <a:rPr lang="zh-CN" altLang="en-US" sz="4000" b="1" dirty="0">
                <a:solidFill>
                  <a:srgbClr val="FF0000"/>
                </a:solidFill>
              </a:rPr>
              <a:t>从“语言”的角度研究“运用”，</a:t>
            </a:r>
            <a:r>
              <a:rPr lang="zh-CN" altLang="en-US" sz="4000" b="1" dirty="0">
                <a:solidFill>
                  <a:srgbClr val="0033CC"/>
                </a:solidFill>
              </a:rPr>
              <a:t>从“科学”的角度研究“逻辑”，</a:t>
            </a:r>
            <a:r>
              <a:rPr lang="zh-CN" altLang="en-US" sz="4000" b="1" dirty="0">
                <a:solidFill>
                  <a:srgbClr val="FF00FF"/>
                </a:solidFill>
              </a:rPr>
              <a:t>从“生命”的角度研究“关系”，</a:t>
            </a:r>
            <a:r>
              <a:rPr lang="zh-CN" altLang="en-US" sz="4000" b="1" dirty="0"/>
              <a:t>明确每个句子的构成要素，</a:t>
            </a:r>
            <a:r>
              <a:rPr lang="zh-CN" altLang="en-US" sz="4000" b="1" dirty="0">
                <a:solidFill>
                  <a:srgbClr val="FF0000"/>
                </a:solidFill>
              </a:rPr>
              <a:t>搞清每个词句与其他词句之间的逻辑关系，</a:t>
            </a:r>
            <a:r>
              <a:rPr lang="zh-CN" altLang="en-US" sz="4000" b="1" dirty="0"/>
              <a:t>把上下文看成一个生命的整体，</a:t>
            </a:r>
            <a:r>
              <a:rPr lang="zh-CN" altLang="en-US" sz="4000" b="1" dirty="0">
                <a:solidFill>
                  <a:srgbClr val="FF0000"/>
                </a:solidFill>
              </a:rPr>
              <a:t>建立词句之间内在的“生命关联”，</a:t>
            </a:r>
            <a:r>
              <a:rPr lang="zh-CN" altLang="en-US" sz="4000" b="1" dirty="0"/>
              <a:t>用语言的、科学的、生命的观点去感受、理解、分析，切实培养学生的语言感受能力和逻辑分析能力，抓住语文教学的真谛，以不变应万变，轻松搞定每个题目，完成愉悦的备考之旅！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3155"/>
            <a:ext cx="10515600" cy="48031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zh-CN" sz="6000">
                <a:solidFill>
                  <a:srgbClr val="0033CC"/>
                </a:solidFill>
              </a:rPr>
              <a:t>谢谢大家！敬请指正！</a:t>
            </a:r>
            <a:endParaRPr lang="zh-CN" altLang="zh-CN" sz="6000">
              <a:solidFill>
                <a:srgbClr val="0033CC"/>
              </a:solidFill>
            </a:endParaRPr>
          </a:p>
          <a:p>
            <a:pPr marL="0" indent="0" algn="l">
              <a:buNone/>
            </a:pPr>
            <a:endParaRPr lang="zh-CN" altLang="zh-CN" sz="4800">
              <a:solidFill>
                <a:srgbClr val="0033CC"/>
              </a:solidFill>
            </a:endParaRPr>
          </a:p>
          <a:p>
            <a:pPr marL="0" indent="0" algn="l">
              <a:buNone/>
            </a:pPr>
            <a:r>
              <a:rPr lang="zh-CN" altLang="zh-CN" sz="4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单    位：</a:t>
            </a: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sym typeface="+mn-ea"/>
              </a:rPr>
              <a:t>福田区梅林中学</a:t>
            </a:r>
            <a:endParaRPr lang="zh-CN" altLang="en-US" sz="4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zh-CN" altLang="zh-CN" sz="4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电    话：</a:t>
            </a:r>
            <a:r>
              <a:rPr lang="en-US" altLang="zh-CN" sz="4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18898761196</a:t>
            </a:r>
            <a:endParaRPr lang="en-US" altLang="zh-CN" sz="4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algn="l">
              <a:buNone/>
            </a:pPr>
            <a:r>
              <a:rPr lang="zh-CN" altLang="en-US" sz="4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微    称：汝水边人</a:t>
            </a:r>
            <a:endParaRPr lang="zh-CN" altLang="en-US" sz="4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algn="l">
              <a:buNone/>
            </a:pP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教学主张：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生命语文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endParaRPr lang="en-US" altLang="zh-CN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565" y="1245235"/>
            <a:ext cx="11321415" cy="551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  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</a:rPr>
              <a:t>2.中间段宽松适宜：</a:t>
            </a:r>
            <a:endParaRPr lang="zh-CN" altLang="en-US" sz="40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    </a:t>
            </a:r>
            <a:r>
              <a:rPr lang="zh-CN" altLang="en-US" sz="4000" b="1" dirty="0">
                <a:latin typeface="+mn-ea"/>
              </a:rPr>
              <a:t>正式改卷进入第三、四天，</a:t>
            </a:r>
            <a:r>
              <a:rPr lang="zh-CN" altLang="en-US" sz="4000" b="1" dirty="0">
                <a:latin typeface="+mn-ea"/>
                <a:sym typeface="+mn-ea"/>
              </a:rPr>
              <a:t>速度</a:t>
            </a:r>
            <a:r>
              <a:rPr lang="zh-CN" altLang="en-US" sz="4000" b="1" dirty="0">
                <a:latin typeface="+mn-ea"/>
              </a:rPr>
              <a:t>加快。大家标准把握普遍较好，但老师们之间的标准还是有一些差别。有的老师会根据自己的改卷曲线（如标准差等），对标准进行不断调整。改卷标准会出现一些小幅震荡。这是不可避免的。</a:t>
            </a:r>
            <a:endParaRPr lang="zh-CN" altLang="en-US" sz="40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385" y="751205"/>
            <a:ext cx="11448415" cy="593471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3.结束段回归合理：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r>
              <a:rPr lang="zh-CN" altLang="en-US" sz="4000" dirty="0"/>
              <a:t>         </a:t>
            </a:r>
            <a:r>
              <a:rPr lang="zh-CN" altLang="en-US" sz="4000" b="1" dirty="0"/>
              <a:t>试卷临近改完时，专家要求阅卷老师对试卷复查。从理论上说，这时的阅卷标准最合理公正——有的老师复查时，发现最初两天的试卷标标准有误差，就会修正一些学生的分数。有的老师会将前两天的试卷全部复查，有的老师只复查一部分，客观上可能造成评卷标准不一致</a:t>
            </a:r>
            <a:r>
              <a:rPr lang="zh-CN" altLang="en-US" sz="4000" dirty="0"/>
              <a:t>。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5" y="1001395"/>
            <a:ext cx="10515600" cy="1325563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（二）语用连贯题整体感受：</a:t>
            </a:r>
            <a:br>
              <a:rPr lang="zh-CN" altLang="en-US" b="1">
                <a:solidFill>
                  <a:srgbClr val="FF0000"/>
                </a:solidFill>
              </a:rPr>
            </a:b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5" y="1825625"/>
            <a:ext cx="11631930" cy="4902200"/>
          </a:xfrm>
        </p:spPr>
        <p:txBody>
          <a:bodyPr/>
          <a:lstStyle/>
          <a:p>
            <a:r>
              <a:rPr lang="zh-CN" altLang="en-US" sz="4000" b="1" dirty="0"/>
              <a:t>1.虽然是上下文语境填空，但学生整体得分不高。</a:t>
            </a:r>
            <a:endParaRPr lang="zh-CN" altLang="en-US" sz="4000" b="1" dirty="0"/>
          </a:p>
          <a:p>
            <a:r>
              <a:rPr lang="zh-CN" altLang="en-US" sz="4000" b="1" dirty="0"/>
              <a:t>2.学生嵌入的句子五花八门，多种多样。</a:t>
            </a:r>
            <a:endParaRPr lang="zh-CN" altLang="en-US" sz="4000" b="1" dirty="0"/>
          </a:p>
          <a:p>
            <a:r>
              <a:rPr lang="zh-CN" altLang="en-US" sz="4000" b="1" dirty="0"/>
              <a:t>3.评分细则准备多种多样的答案，尽可能让学生有合理的答案，就能得到分数。</a:t>
            </a:r>
            <a:endParaRPr lang="zh-CN" altLang="en-US" sz="4000" b="1" dirty="0"/>
          </a:p>
          <a:p>
            <a:r>
              <a:rPr lang="zh-CN" altLang="en-US" sz="4000" b="1" dirty="0"/>
              <a:t>4.语用内容太专业，“花青素”是生物专业术语，很多学生不知是什么东西，影响作答。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0033C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二、做卷要求：</a:t>
            </a:r>
            <a:br>
              <a:rPr lang="zh-CN" altLang="en-US" b="1">
                <a:solidFill>
                  <a:srgbClr val="0033C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讲究逻辑，明晰关系，紧抓中心词</a:t>
            </a:r>
            <a:endParaRPr lang="zh-CN" altLang="en-US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" y="1825625"/>
            <a:ext cx="11363325" cy="4351655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【评分原则】</a:t>
            </a:r>
            <a:r>
              <a:rPr lang="zh-CN" altLang="en-US" sz="4000" b="1" dirty="0"/>
              <a:t>对一空1分，两空3分，三空5分。</a:t>
            </a:r>
            <a:endParaRPr lang="zh-CN" altLang="en-US" sz="4000" b="1" dirty="0"/>
          </a:p>
          <a:p>
            <a:pPr marL="0" indent="0"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抓住中心词</a:t>
            </a:r>
            <a:r>
              <a:rPr lang="zh-CN" altLang="en-US" sz="4000" b="1" dirty="0"/>
              <a:t>，</a:t>
            </a:r>
            <a:r>
              <a:rPr lang="zh-CN" altLang="en-US" sz="4000" b="1" dirty="0">
                <a:solidFill>
                  <a:srgbClr val="0033CC"/>
                </a:solidFill>
              </a:rPr>
              <a:t>补写恰当，语意完整连贯，内容贴切</a:t>
            </a:r>
            <a:r>
              <a:rPr lang="zh-CN" altLang="en-US" sz="4000" b="1" dirty="0"/>
              <a:t>，</a:t>
            </a:r>
            <a:r>
              <a:rPr lang="zh-CN" altLang="en-US" sz="4000" b="1" dirty="0">
                <a:solidFill>
                  <a:srgbClr val="FF00FF"/>
                </a:solidFill>
              </a:rPr>
              <a:t>逻辑严密</a:t>
            </a:r>
            <a:r>
              <a:rPr lang="zh-CN" altLang="en-US" sz="4000" b="1" dirty="0"/>
              <a:t>。</a:t>
            </a:r>
            <a:endParaRPr lang="zh-CN" altLang="en-US" sz="4000" b="1" dirty="0"/>
          </a:p>
          <a:p>
            <a:pPr marL="0" indent="0"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【做卷要求】</a:t>
            </a:r>
            <a:r>
              <a:rPr lang="zh-CN" altLang="en-US" sz="4000" b="1" dirty="0">
                <a:solidFill>
                  <a:srgbClr val="0033CC"/>
                </a:solidFill>
              </a:rPr>
              <a:t>紧抓中心词，</a:t>
            </a:r>
            <a:r>
              <a:rPr lang="zh-CN" altLang="en-US" sz="4000" b="1" dirty="0">
                <a:solidFill>
                  <a:srgbClr val="FF0000"/>
                </a:solidFill>
              </a:rPr>
              <a:t>明晰关系</a:t>
            </a:r>
            <a:r>
              <a:rPr lang="zh-CN" altLang="en-US" sz="4000" b="1" dirty="0"/>
              <a:t>，</a:t>
            </a:r>
            <a:r>
              <a:rPr lang="zh-CN" altLang="en-US" sz="4000" b="1" dirty="0">
                <a:solidFill>
                  <a:srgbClr val="FF00FF"/>
                </a:solidFill>
              </a:rPr>
              <a:t>讲究逻辑</a:t>
            </a:r>
            <a:endParaRPr lang="zh-CN" altLang="en-US" sz="4000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【试题回放】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595" y="1146810"/>
            <a:ext cx="11717020" cy="6288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0033CC"/>
                </a:solidFill>
              </a:rPr>
              <a:t>(2016新课标卷)16.在下面文字横线处补写恰当语句，使整段文字语意完整连贯，内容贴切，逻辑严密，不超过15个字。（5分）</a:t>
            </a:r>
            <a:endParaRPr lang="zh-CN" altLang="en-US" sz="3200" b="1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◎</a:t>
            </a:r>
            <a:r>
              <a:rPr lang="zh-CN" altLang="en-US" sz="3200" b="1" dirty="0"/>
              <a:t>花青素是一种水溶性的植物色素，分布在液泡内的细胞液中，能够决定花的红色、蓝色、紫色等颜色的差别。</a:t>
            </a:r>
            <a:endParaRPr lang="zh-CN" altLang="en-US" sz="3200" b="1" dirty="0"/>
          </a:p>
          <a:p>
            <a:pPr marL="0" indent="0">
              <a:buNone/>
            </a:pPr>
            <a:r>
              <a:rPr lang="zh-CN" altLang="en-US" sz="3200" b="1" dirty="0"/>
              <a:t>◎这是因为花青素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__①___</a:t>
            </a:r>
            <a:r>
              <a:rPr lang="zh-CN" altLang="en-US" sz="3200" b="1" dirty="0"/>
              <a:t>：在酸性溶液中呈现红色，在碱性溶液中变为蓝色，处于中性环境中则是紫色。</a:t>
            </a:r>
            <a:endParaRPr lang="zh-CN" altLang="en-US" sz="3200" b="1" dirty="0"/>
          </a:p>
          <a:p>
            <a:pPr marL="0" indent="0">
              <a:buNone/>
            </a:pPr>
            <a:r>
              <a:rPr lang="zh-CN" altLang="en-US" sz="3200" b="1" dirty="0"/>
              <a:t>◎更令人惊奇的是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___②___</a:t>
            </a:r>
            <a:r>
              <a:rPr lang="zh-CN" altLang="en-US" sz="3200" b="1" dirty="0"/>
              <a:t>，比如一种牵牛花清晨是粉红色，之后变成紫红色，最后变成蓝色。</a:t>
            </a:r>
            <a:endParaRPr lang="zh-CN" altLang="en-US" sz="3200" b="1" dirty="0"/>
          </a:p>
          <a:p>
            <a:pPr marL="0" indent="0">
              <a:buNone/>
            </a:pPr>
            <a:r>
              <a:rPr lang="zh-CN" altLang="en-US" sz="3200" b="1" dirty="0"/>
              <a:t>◎究其原因，就是花瓣表皮细胞的液泡内PH值发生了变化，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___③___</a:t>
            </a:r>
            <a:r>
              <a:rPr lang="zh-CN" altLang="en-US" sz="3200" b="1" dirty="0"/>
              <a:t>，从而形成花的颜色的变化。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  <a:sym typeface="+mn-ea"/>
              </a:rPr>
              <a:t>第一空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595" y="1429385"/>
            <a:ext cx="11490325" cy="4747895"/>
          </a:xfrm>
        </p:spPr>
        <p:txBody>
          <a:bodyPr>
            <a:noAutofit/>
          </a:bodyPr>
          <a:lstStyle/>
          <a:p>
            <a:endParaRPr lang="zh-CN" altLang="en-US" dirty="0"/>
          </a:p>
          <a:p>
            <a:r>
              <a:rPr lang="zh-CN" altLang="en-US" sz="3600" b="1" dirty="0"/>
              <a:t>花青素是一种水溶性的植物色素，分布在液泡内的细胞液中，能够决定花的红色、蓝色、紫色等颜色的差别。</a:t>
            </a:r>
            <a:endParaRPr lang="zh-CN" altLang="en-US" sz="3600" b="1" dirty="0"/>
          </a:p>
          <a:p>
            <a:r>
              <a:rPr lang="zh-CN" altLang="en-US" sz="3600" b="1" dirty="0"/>
              <a:t>这是因为花青素</a:t>
            </a:r>
            <a:r>
              <a:rPr lang="zh-CN" altLang="en-US" sz="3600" dirty="0" smtClean="0">
                <a:solidFill>
                  <a:srgbClr val="FF0000"/>
                </a:solidFill>
              </a:rPr>
              <a:t>_①_</a:t>
            </a:r>
            <a:r>
              <a:rPr lang="zh-CN" altLang="en-US" sz="3600" dirty="0"/>
              <a:t>：</a:t>
            </a:r>
            <a:r>
              <a:rPr lang="zh-CN" altLang="en-US" sz="3600" dirty="0">
                <a:solidFill>
                  <a:srgbClr val="FF0000"/>
                </a:solidFill>
              </a:rPr>
              <a:t>在酸性溶液中</a:t>
            </a:r>
            <a:r>
              <a:rPr lang="zh-CN" altLang="en-US" sz="3600" dirty="0">
                <a:solidFill>
                  <a:srgbClr val="0033CC"/>
                </a:solidFill>
              </a:rPr>
              <a:t>呈现红色，</a:t>
            </a:r>
            <a:endParaRPr lang="zh-CN" altLang="en-US" sz="36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zh-CN" altLang="en-US" sz="3600" dirty="0"/>
              <a:t>                                                </a:t>
            </a:r>
            <a:r>
              <a:rPr lang="zh-CN" altLang="en-US" sz="3600" dirty="0">
                <a:solidFill>
                  <a:srgbClr val="FF0000"/>
                </a:solidFill>
              </a:rPr>
              <a:t>在碱性溶液中</a:t>
            </a:r>
            <a:r>
              <a:rPr lang="zh-CN" altLang="en-US" sz="3600" dirty="0">
                <a:solidFill>
                  <a:srgbClr val="0033CC"/>
                </a:solidFill>
              </a:rPr>
              <a:t>变为蓝色，</a:t>
            </a:r>
            <a:endParaRPr lang="zh-CN" altLang="en-US" sz="36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zh-CN" altLang="en-US" sz="3600" dirty="0"/>
              <a:t>                                                </a:t>
            </a:r>
            <a:r>
              <a:rPr lang="zh-CN" altLang="en-US" sz="3600" dirty="0">
                <a:solidFill>
                  <a:srgbClr val="FF0000"/>
                </a:solidFill>
              </a:rPr>
              <a:t>处于中性环境中</a:t>
            </a:r>
            <a:r>
              <a:rPr lang="zh-CN" altLang="en-US" sz="3600" dirty="0">
                <a:solidFill>
                  <a:srgbClr val="0033CC"/>
                </a:solidFill>
              </a:rPr>
              <a:t>则是紫色。</a:t>
            </a:r>
            <a:endParaRPr lang="zh-CN" altLang="en-US" sz="3600" dirty="0">
              <a:solidFill>
                <a:srgbClr val="0033CC"/>
              </a:solidFill>
            </a:endParaRPr>
          </a:p>
          <a:p>
            <a:endParaRPr lang="zh-CN" altLang="en-US" sz="36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zh-CN" altLang="en-US" sz="3600" u="sng" dirty="0"/>
              <a:t> 答案：                                  </a:t>
            </a:r>
            <a:r>
              <a:rPr lang="zh-CN" altLang="en-US" sz="3600" u="sng" dirty="0">
                <a:solidFill>
                  <a:srgbClr val="FF0000"/>
                </a:solidFill>
              </a:rPr>
              <a:t>在不同环境中</a:t>
            </a:r>
            <a:r>
              <a:rPr lang="zh-CN" altLang="en-US" sz="3600" u="sng" dirty="0">
                <a:solidFill>
                  <a:srgbClr val="0033CC"/>
                </a:solidFill>
              </a:rPr>
              <a:t>会形成不同颜色</a:t>
            </a:r>
            <a:endParaRPr lang="zh-CN" altLang="en-US" sz="3600" u="sng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【做题分析】</a:t>
            </a:r>
            <a:br>
              <a:rPr lang="zh-CN" altLang="en-US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245" y="2207260"/>
            <a:ext cx="11150600" cy="4351655"/>
          </a:xfrm>
        </p:spPr>
        <p:txBody>
          <a:bodyPr>
            <a:normAutofit/>
          </a:bodyPr>
          <a:lstStyle/>
          <a:p>
            <a:endParaRPr lang="zh-CN" altLang="en-US" sz="4000" b="1" dirty="0"/>
          </a:p>
          <a:p>
            <a:r>
              <a:rPr lang="zh-CN" altLang="en-US" sz="4000" b="1" dirty="0"/>
              <a:t>一，冒号前后是“解释说明关系”。</a:t>
            </a:r>
            <a:endParaRPr lang="zh-CN" altLang="en-US" sz="4000" b="1" dirty="0"/>
          </a:p>
          <a:p>
            <a:pPr marL="0" indent="0">
              <a:buNone/>
            </a:pPr>
            <a:r>
              <a:rPr lang="zh-CN" altLang="en-US" sz="4000" b="1" dirty="0"/>
              <a:t>【连贯题考查对</a:t>
            </a:r>
            <a:r>
              <a:rPr lang="zh-CN" altLang="en-US" sz="4000" b="1" dirty="0">
                <a:solidFill>
                  <a:srgbClr val="FF0000"/>
                </a:solidFill>
              </a:rPr>
              <a:t>句（词）间关系</a:t>
            </a:r>
            <a:r>
              <a:rPr lang="zh-CN" altLang="en-US" sz="4000" b="1" dirty="0"/>
              <a:t>的理解】；</a:t>
            </a:r>
            <a:endParaRPr lang="zh-CN" altLang="en-US" sz="4000" b="1" dirty="0"/>
          </a:p>
          <a:p>
            <a:r>
              <a:rPr lang="zh-CN" altLang="en-US" sz="4000" b="1" dirty="0"/>
              <a:t>二，从后文三个句子相同结构（</a:t>
            </a:r>
            <a:r>
              <a:rPr lang="zh-CN" altLang="en-US" sz="4000" b="1" dirty="0">
                <a:solidFill>
                  <a:srgbClr val="FF0000"/>
                </a:solidFill>
              </a:rPr>
              <a:t>方位状语</a:t>
            </a:r>
            <a:r>
              <a:rPr lang="zh-CN" altLang="en-US" sz="4000" b="1" dirty="0"/>
              <a:t>+</a:t>
            </a:r>
            <a:r>
              <a:rPr lang="zh-CN" altLang="en-US" sz="4000" b="1" dirty="0">
                <a:solidFill>
                  <a:srgbClr val="0033CC"/>
                </a:solidFill>
              </a:rPr>
              <a:t>谓语+宾语</a:t>
            </a:r>
            <a:r>
              <a:rPr lang="zh-CN" altLang="en-US" sz="4000" b="1" dirty="0"/>
              <a:t>）、相似内容（</a:t>
            </a:r>
            <a:r>
              <a:rPr lang="zh-CN" altLang="en-US" sz="4000" b="1" dirty="0">
                <a:solidFill>
                  <a:srgbClr val="FF0000"/>
                </a:solidFill>
              </a:rPr>
              <a:t>三种环境</a:t>
            </a:r>
            <a:r>
              <a:rPr lang="zh-CN" altLang="en-US" sz="4000" b="1" dirty="0"/>
              <a:t>+</a:t>
            </a:r>
            <a:r>
              <a:rPr lang="zh-CN" altLang="en-US" sz="4000" b="1" dirty="0">
                <a:solidFill>
                  <a:srgbClr val="0033CC"/>
                </a:solidFill>
              </a:rPr>
              <a:t>三种颜色</a:t>
            </a:r>
            <a:r>
              <a:rPr lang="zh-CN" altLang="en-US" sz="4000" b="1" dirty="0"/>
              <a:t>），</a:t>
            </a:r>
            <a:endParaRPr lang="zh-CN" altLang="en-US" sz="4000" b="1" dirty="0"/>
          </a:p>
          <a:p>
            <a:r>
              <a:rPr lang="zh-CN" altLang="en-US" sz="4000" b="1" dirty="0"/>
              <a:t>归纳提取——</a:t>
            </a:r>
            <a:endParaRPr lang="zh-CN" altLang="en-US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059815" y="1136015"/>
            <a:ext cx="9179560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latin typeface="华文隶书" panose="02010800040101010101" charset="-122"/>
                <a:ea typeface="华文隶书" panose="02010800040101010101" charset="-122"/>
                <a:sym typeface="+mn-ea"/>
              </a:rPr>
              <a:t>这是因为花青素</a:t>
            </a:r>
            <a:r>
              <a:rPr lang="zh-CN" altLang="en-US" sz="3200" dirty="0" smtClean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_①_</a:t>
            </a:r>
            <a:r>
              <a:rPr lang="zh-CN" altLang="en-US" sz="3200" dirty="0">
                <a:latin typeface="华文隶书" panose="02010800040101010101" charset="-122"/>
                <a:ea typeface="华文隶书" panose="02010800040101010101" charset="-122"/>
                <a:sym typeface="+mn-ea"/>
              </a:rPr>
              <a:t>：</a:t>
            </a:r>
            <a:r>
              <a:rPr lang="zh-CN" altLang="en-US" sz="3200" dirty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在酸性溶液中</a:t>
            </a:r>
            <a:r>
              <a:rPr lang="zh-CN" altLang="en-US" sz="3200" dirty="0">
                <a:solidFill>
                  <a:srgbClr val="0033CC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呈现红色，</a:t>
            </a:r>
            <a:endParaRPr lang="zh-CN" altLang="en-US" sz="3200" dirty="0">
              <a:solidFill>
                <a:srgbClr val="0033CC"/>
              </a:solidFill>
              <a:latin typeface="华文隶书" panose="02010800040101010101" charset="-122"/>
              <a:ea typeface="华文隶书" panose="020108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隶书" panose="02010800040101010101" charset="-122"/>
                <a:ea typeface="华文隶书" panose="02010800040101010101" charset="-122"/>
                <a:sym typeface="+mn-ea"/>
              </a:rPr>
              <a:t>                                         </a:t>
            </a:r>
            <a:r>
              <a:rPr lang="zh-CN" altLang="en-US" sz="3200" dirty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在碱性溶液中</a:t>
            </a:r>
            <a:r>
              <a:rPr lang="zh-CN" altLang="en-US" sz="3200" dirty="0">
                <a:solidFill>
                  <a:srgbClr val="0033CC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变为蓝色，</a:t>
            </a:r>
            <a:endParaRPr lang="zh-CN" altLang="en-US" sz="3200" dirty="0">
              <a:solidFill>
                <a:srgbClr val="0033CC"/>
              </a:solidFill>
              <a:latin typeface="华文隶书" panose="02010800040101010101" charset="-122"/>
              <a:ea typeface="华文隶书" panose="02010800040101010101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华文隶书" panose="02010800040101010101" charset="-122"/>
                <a:ea typeface="华文隶书" panose="02010800040101010101" charset="-122"/>
                <a:sym typeface="+mn-ea"/>
              </a:rPr>
              <a:t>                                         </a:t>
            </a:r>
            <a:r>
              <a:rPr lang="zh-CN" altLang="en-US" sz="3200" dirty="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处于中性环境中</a:t>
            </a:r>
            <a:r>
              <a:rPr lang="zh-CN" altLang="en-US" sz="3200" dirty="0">
                <a:solidFill>
                  <a:srgbClr val="0033CC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则是紫色。</a:t>
            </a:r>
            <a:endParaRPr lang="zh-CN" altLang="en-US" sz="3200" dirty="0">
              <a:solidFill>
                <a:srgbClr val="0033CC"/>
              </a:solidFill>
              <a:latin typeface="华文隶书" panose="02010800040101010101" charset="-122"/>
              <a:ea typeface="华文隶书" panose="02010800040101010101" charset="-122"/>
            </a:endParaRPr>
          </a:p>
          <a:p>
            <a:endParaRPr lang="zh-CN" altLang="en-US" sz="3200"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3457</Words>
  <Application>WPS 演示</Application>
  <PresentationFormat>自定义</PresentationFormat>
  <Paragraphs>165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楷体</vt:lpstr>
      <vt:lpstr>黑体</vt:lpstr>
      <vt:lpstr>隶书</vt:lpstr>
      <vt:lpstr>微软雅黑</vt:lpstr>
      <vt:lpstr>华文隶书</vt:lpstr>
      <vt:lpstr>Calibri Light</vt:lpstr>
      <vt:lpstr>Calibri</vt:lpstr>
      <vt:lpstr>Office 主题</vt:lpstr>
      <vt:lpstr>搞清句间关系  建立“生命关联” ——2016年高考连贯填空题●阅卷感悟 </vt:lpstr>
      <vt:lpstr>  一、阅卷感受： 答案标准相对稳定，精确之上小幅震荡</vt:lpstr>
      <vt:lpstr>PowerPoint 演示文稿</vt:lpstr>
      <vt:lpstr>PowerPoint 演示文稿</vt:lpstr>
      <vt:lpstr>（二）语用连贯题整体感受： </vt:lpstr>
      <vt:lpstr>二、做卷要求： 讲究逻辑，明晰关系，紧抓中心词</vt:lpstr>
      <vt:lpstr>【试题回放】 </vt:lpstr>
      <vt:lpstr>第一空</vt:lpstr>
      <vt:lpstr>【做题分析】 </vt:lpstr>
      <vt:lpstr>【参考答案】 </vt:lpstr>
      <vt:lpstr>【错误答案】 </vt:lpstr>
      <vt:lpstr>PowerPoint 演示文稿</vt:lpstr>
      <vt:lpstr>PowerPoint 演示文稿</vt:lpstr>
      <vt:lpstr>PowerPoint 演示文稿</vt:lpstr>
      <vt:lpstr>PowerPoint 演示文稿</vt:lpstr>
      <vt:lpstr>[参考答案]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42</cp:revision>
  <dcterms:created xsi:type="dcterms:W3CDTF">2016-09-06T01:20:00Z</dcterms:created>
  <dcterms:modified xsi:type="dcterms:W3CDTF">2016-09-08T04:59:05Z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2052-10.1.0.5867</vt:lpwstr>
  </property>
</Properties>
</file>