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5"/>
  </p:handoutMasterIdLst>
  <p:sldIdLst>
    <p:sldId id="256" r:id="rId2"/>
    <p:sldId id="257" r:id="rId3"/>
    <p:sldId id="264" r:id="rId4"/>
    <p:sldId id="258" r:id="rId5"/>
    <p:sldId id="259" r:id="rId6"/>
    <p:sldId id="267" r:id="rId7"/>
    <p:sldId id="265" r:id="rId8"/>
    <p:sldId id="262" r:id="rId9"/>
    <p:sldId id="263" r:id="rId10"/>
    <p:sldId id="268" r:id="rId11"/>
    <p:sldId id="269" r:id="rId12"/>
    <p:sldId id="270" r:id="rId13"/>
    <p:sldId id="271"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66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F25F172-4536-427E-8DB4-0E7F204C54E4}" type="datetimeFigureOut">
              <a:rPr lang="zh-CN" altLang="en-US" smtClean="0"/>
              <a:t>2015/9/5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B2F6B8-9162-47DA-86D3-987B4A2006F1}"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966EEAC-75F4-45B5-9473-AD79364632CF}" type="datetimeFigureOut">
              <a:rPr lang="zh-CN" altLang="en-US" smtClean="0"/>
              <a:t>2015/9/5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615DF0-A896-460F-B3A2-C0AA09FB670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66EEAC-75F4-45B5-9473-AD79364632CF}" type="datetimeFigureOut">
              <a:rPr lang="zh-CN" altLang="en-US" smtClean="0"/>
              <a:t>2015/9/5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615DF0-A896-460F-B3A2-C0AA09FB670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66EEAC-75F4-45B5-9473-AD79364632CF}" type="datetimeFigureOut">
              <a:rPr lang="zh-CN" altLang="en-US" smtClean="0"/>
              <a:t>2015/9/5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615DF0-A896-460F-B3A2-C0AA09FB670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28600" y="320675"/>
            <a:ext cx="7543800" cy="57753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228600" y="6248400"/>
            <a:ext cx="1600200" cy="457200"/>
          </a:xfrm>
        </p:spPr>
        <p:txBody>
          <a:bodyPr/>
          <a:lstStyle>
            <a:lvl1pPr>
              <a:defRPr/>
            </a:lvl1pPr>
          </a:lstStyle>
          <a:p>
            <a:endParaRPr lang="en-US" altLang="zh-CN"/>
          </a:p>
        </p:txBody>
      </p:sp>
      <p:sp>
        <p:nvSpPr>
          <p:cNvPr id="4" name="页脚占位符 3"/>
          <p:cNvSpPr>
            <a:spLocks noGrp="1"/>
          </p:cNvSpPr>
          <p:nvPr>
            <p:ph type="ftr" sz="quarter" idx="11"/>
          </p:nvPr>
        </p:nvSpPr>
        <p:spPr>
          <a:xfrm>
            <a:off x="2209800" y="6248400"/>
            <a:ext cx="35052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248400" y="6248400"/>
            <a:ext cx="1524000" cy="457200"/>
          </a:xfrm>
        </p:spPr>
        <p:txBody>
          <a:bodyPr/>
          <a:lstStyle>
            <a:lvl1pPr>
              <a:defRPr/>
            </a:lvl1pPr>
          </a:lstStyle>
          <a:p>
            <a:fld id="{5D3B15F7-C1E1-4CF3-A93E-D4C9C6582EC3}"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66EEAC-75F4-45B5-9473-AD79364632CF}" type="datetimeFigureOut">
              <a:rPr lang="zh-CN" altLang="en-US" smtClean="0"/>
              <a:t>2015/9/5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615DF0-A896-460F-B3A2-C0AA09FB670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966EEAC-75F4-45B5-9473-AD79364632CF}" type="datetimeFigureOut">
              <a:rPr lang="zh-CN" altLang="en-US" smtClean="0"/>
              <a:t>2015/9/5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615DF0-A896-460F-B3A2-C0AA09FB670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966EEAC-75F4-45B5-9473-AD79364632CF}" type="datetimeFigureOut">
              <a:rPr lang="zh-CN" altLang="en-US" smtClean="0"/>
              <a:t>2015/9/5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615DF0-A896-460F-B3A2-C0AA09FB670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966EEAC-75F4-45B5-9473-AD79364632CF}" type="datetimeFigureOut">
              <a:rPr lang="zh-CN" altLang="en-US" smtClean="0"/>
              <a:t>2015/9/5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615DF0-A896-460F-B3A2-C0AA09FB670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966EEAC-75F4-45B5-9473-AD79364632CF}" type="datetimeFigureOut">
              <a:rPr lang="zh-CN" altLang="en-US" smtClean="0"/>
              <a:t>2015/9/5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615DF0-A896-460F-B3A2-C0AA09FB670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966EEAC-75F4-45B5-9473-AD79364632CF}" type="datetimeFigureOut">
              <a:rPr lang="zh-CN" altLang="en-US" smtClean="0"/>
              <a:t>2015/9/5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615DF0-A896-460F-B3A2-C0AA09FB670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966EEAC-75F4-45B5-9473-AD79364632CF}" type="datetimeFigureOut">
              <a:rPr lang="zh-CN" altLang="en-US" smtClean="0"/>
              <a:t>2015/9/5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615DF0-A896-460F-B3A2-C0AA09FB670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966EEAC-75F4-45B5-9473-AD79364632CF}" type="datetimeFigureOut">
              <a:rPr lang="zh-CN" altLang="en-US" smtClean="0"/>
              <a:t>2015/9/5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615DF0-A896-460F-B3A2-C0AA09FB670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66EEAC-75F4-45B5-9473-AD79364632CF}" type="datetimeFigureOut">
              <a:rPr lang="zh-CN" altLang="en-US" smtClean="0"/>
              <a:t>2015/9/5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615DF0-A896-460F-B3A2-C0AA09FB670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32435;&#31929;.flv"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29399;&#26159;&#23453;&#23453;&#26368;&#22909;&#30340;&#26379;&#21451;.flv" TargetMode="External"/><Relationship Id="rId1" Type="http://schemas.openxmlformats.org/officeDocument/2006/relationships/slideLayout" Target="../slideLayouts/slideLayout12.xml"/><Relationship Id="rId4" Type="http://schemas.openxmlformats.org/officeDocument/2006/relationships/hyperlink" Target="&#12298;&#27888;&#24503;&#12299;&#39640;&#28165;&#39044;&#21578;&#29255;.flv"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548680"/>
            <a:ext cx="7772400" cy="1470025"/>
          </a:xfrm>
        </p:spPr>
        <p:txBody>
          <a:bodyPr/>
          <a:lstStyle/>
          <a:p>
            <a:r>
              <a:rPr lang="en-US" altLang="zh-CN" dirty="0" smtClean="0"/>
              <a:t>Unit 1.   Friendship</a:t>
            </a:r>
            <a:endParaRPr lang="zh-CN" altLang="en-US" dirty="0"/>
          </a:p>
        </p:txBody>
      </p:sp>
      <p:pic>
        <p:nvPicPr>
          <p:cNvPr id="1028" name="Picture 4" descr="http://pic1.997788.com/pic_auction/00/01/58/60/au1586040.jpg"/>
          <p:cNvPicPr>
            <a:picLocks noChangeAspect="1" noChangeArrowheads="1"/>
          </p:cNvPicPr>
          <p:nvPr/>
        </p:nvPicPr>
        <p:blipFill>
          <a:blip r:embed="rId2" cstate="print"/>
          <a:srcRect/>
          <a:stretch>
            <a:fillRect/>
          </a:stretch>
        </p:blipFill>
        <p:spPr bwMode="auto">
          <a:xfrm>
            <a:off x="1907704" y="2132856"/>
            <a:ext cx="5160961" cy="4248472"/>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1" name="Text Box 3"/>
          <p:cNvSpPr txBox="1">
            <a:spLocks noChangeArrowheads="1"/>
          </p:cNvSpPr>
          <p:nvPr/>
        </p:nvSpPr>
        <p:spPr bwMode="auto">
          <a:xfrm>
            <a:off x="457200" y="2819400"/>
            <a:ext cx="549275" cy="3505200"/>
          </a:xfrm>
          <a:prstGeom prst="rect">
            <a:avLst/>
          </a:prstGeom>
          <a:noFill/>
          <a:ln w="9525">
            <a:noFill/>
            <a:miter lim="800000"/>
            <a:headEnd/>
            <a:tailEnd/>
          </a:ln>
          <a:effectLst/>
        </p:spPr>
        <p:txBody>
          <a:bodyPr vert="eaVert">
            <a:spAutoFit/>
          </a:bodyPr>
          <a:lstStyle/>
          <a:p>
            <a:pPr eaLnBrk="0" hangingPunct="0">
              <a:spcBef>
                <a:spcPct val="50000"/>
              </a:spcBef>
            </a:pPr>
            <a:endParaRPr kumimoji="0" lang="zh-CN" altLang="en-US" sz="2400"/>
          </a:p>
        </p:txBody>
      </p:sp>
      <p:sp>
        <p:nvSpPr>
          <p:cNvPr id="247815" name="Text Box 7"/>
          <p:cNvSpPr txBox="1">
            <a:spLocks noChangeArrowheads="1"/>
          </p:cNvSpPr>
          <p:nvPr/>
        </p:nvSpPr>
        <p:spPr bwMode="auto">
          <a:xfrm>
            <a:off x="611188" y="1377950"/>
            <a:ext cx="7993062" cy="4930775"/>
          </a:xfrm>
          <a:prstGeom prst="rect">
            <a:avLst/>
          </a:prstGeom>
          <a:noFill/>
          <a:ln w="9525">
            <a:noFill/>
            <a:miter lim="800000"/>
            <a:headEnd/>
            <a:tailEnd/>
          </a:ln>
          <a:effectLst/>
        </p:spPr>
        <p:txBody>
          <a:bodyPr>
            <a:spAutoFit/>
          </a:bodyPr>
          <a:lstStyle/>
          <a:p>
            <a:pPr>
              <a:lnSpc>
                <a:spcPct val="110000"/>
              </a:lnSpc>
            </a:pPr>
            <a:r>
              <a:rPr kumimoji="0" lang="en-US" altLang="zh-CN" sz="3600" b="1"/>
              <a:t>Anne Frank was born on June 12, 1929 in Frankfurt, Germany. At that time the Jewish community formed an important part of the city’s economic and cultural success. Her father, Otto Frank, was a respected businessman whose family had lived in the city for many generations.</a:t>
            </a:r>
          </a:p>
        </p:txBody>
      </p:sp>
      <p:sp>
        <p:nvSpPr>
          <p:cNvPr id="247816" name="Text Box 8"/>
          <p:cNvSpPr txBox="1">
            <a:spLocks noChangeArrowheads="1"/>
          </p:cNvSpPr>
          <p:nvPr/>
        </p:nvSpPr>
        <p:spPr bwMode="auto">
          <a:xfrm>
            <a:off x="3203575" y="652463"/>
            <a:ext cx="2822575" cy="701675"/>
          </a:xfrm>
          <a:prstGeom prst="rect">
            <a:avLst/>
          </a:prstGeom>
          <a:noFill/>
          <a:ln w="9525">
            <a:noFill/>
            <a:miter lim="800000"/>
            <a:headEnd/>
            <a:tailEnd/>
          </a:ln>
          <a:effectLst/>
        </p:spPr>
        <p:txBody>
          <a:bodyPr wrap="none">
            <a:spAutoFit/>
          </a:bodyPr>
          <a:lstStyle/>
          <a:p>
            <a:r>
              <a:rPr kumimoji="0" lang="en-US" altLang="zh-CN" sz="4000" b="1">
                <a:solidFill>
                  <a:srgbClr val="FE0000"/>
                </a:solidFill>
              </a:rPr>
              <a:t>Anne Frank</a:t>
            </a:r>
          </a:p>
        </p:txBody>
      </p:sp>
      <p:pic>
        <p:nvPicPr>
          <p:cNvPr id="247817" name="图片 6" descr="学英语LOGO.jpg"/>
          <p:cNvPicPr>
            <a:picLocks noChangeAspect="1"/>
          </p:cNvPicPr>
          <p:nvPr/>
        </p:nvPicPr>
        <p:blipFill>
          <a:blip r:embed="rId2" cstate="print"/>
          <a:srcRect/>
          <a:stretch>
            <a:fillRect/>
          </a:stretch>
        </p:blipFill>
        <p:spPr bwMode="auto">
          <a:xfrm>
            <a:off x="8388350" y="6602413"/>
            <a:ext cx="755650" cy="255587"/>
          </a:xfrm>
          <a:prstGeom prst="rect">
            <a:avLst/>
          </a:prstGeom>
          <a:noFill/>
          <a:ln w="9525">
            <a:noFill/>
            <a:miter lim="800000"/>
            <a:headEnd/>
            <a:tailEnd/>
          </a:ln>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7815"/>
                                        </p:tgtEl>
                                        <p:attrNameLst>
                                          <p:attrName>style.visibility</p:attrName>
                                        </p:attrNameLst>
                                      </p:cBhvr>
                                      <p:to>
                                        <p:strVal val="visible"/>
                                      </p:to>
                                    </p:set>
                                    <p:animEffect transition="in" filter="blinds(horizontal)">
                                      <p:cBhvr>
                                        <p:cTn id="7" dur="500"/>
                                        <p:tgtEl>
                                          <p:spTgt spid="247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ChangeArrowheads="1"/>
          </p:cNvSpPr>
          <p:nvPr/>
        </p:nvSpPr>
        <p:spPr bwMode="auto">
          <a:xfrm>
            <a:off x="611188" y="404813"/>
            <a:ext cx="8280400" cy="5854700"/>
          </a:xfrm>
          <a:prstGeom prst="rect">
            <a:avLst/>
          </a:prstGeom>
          <a:noFill/>
          <a:ln w="9525">
            <a:noFill/>
            <a:miter lim="800000"/>
            <a:headEnd/>
            <a:tailEnd/>
          </a:ln>
          <a:effectLst/>
        </p:spPr>
        <p:txBody>
          <a:bodyPr>
            <a:spAutoFit/>
          </a:bodyPr>
          <a:lstStyle/>
          <a:p>
            <a:pPr>
              <a:lnSpc>
                <a:spcPct val="105000"/>
              </a:lnSpc>
            </a:pPr>
            <a:r>
              <a:rPr lang="en-US" altLang="zh-CN" sz="3600" b="1"/>
              <a:t>After the German invasion (</a:t>
            </a:r>
            <a:r>
              <a:rPr lang="zh-CN" altLang="en-US" sz="3600" b="1"/>
              <a:t>侵略</a:t>
            </a:r>
            <a:r>
              <a:rPr lang="en-US" altLang="zh-CN" sz="3600" b="1"/>
              <a:t>) of 1940, Anne was forced to leave her school.  Almost right away, the Gestapo (</a:t>
            </a:r>
            <a:r>
              <a:rPr lang="zh-CN" altLang="en-US" sz="3600" b="1"/>
              <a:t>盖世太保</a:t>
            </a:r>
            <a:r>
              <a:rPr lang="en-US" altLang="zh-CN" sz="3600" b="1"/>
              <a:t>) began to send thousands of Dutch resisters (</a:t>
            </a:r>
            <a:r>
              <a:rPr lang="zh-CN" altLang="en-US" sz="3600" b="1"/>
              <a:t>反抗者</a:t>
            </a:r>
            <a:r>
              <a:rPr lang="en-US" altLang="zh-CN" sz="3600" b="1"/>
              <a:t>) to </a:t>
            </a:r>
            <a:r>
              <a:rPr lang="en-US" altLang="zh-CN" sz="3600" b="1">
                <a:solidFill>
                  <a:srgbClr val="003399"/>
                </a:solidFill>
              </a:rPr>
              <a:t>slave labour camps</a:t>
            </a:r>
            <a:r>
              <a:rPr lang="en-US" altLang="zh-CN" sz="3600" b="1"/>
              <a:t> in Germany. Then in February 1941 the Gestapo began to </a:t>
            </a:r>
            <a:r>
              <a:rPr lang="en-US" altLang="zh-CN" sz="3600" b="1">
                <a:solidFill>
                  <a:srgbClr val="003399"/>
                </a:solidFill>
              </a:rPr>
              <a:t>arrest Jews</a:t>
            </a:r>
            <a:r>
              <a:rPr lang="en-US" altLang="zh-CN" sz="3600" b="1"/>
              <a:t>. </a:t>
            </a:r>
          </a:p>
          <a:p>
            <a:pPr>
              <a:lnSpc>
                <a:spcPct val="105000"/>
              </a:lnSpc>
            </a:pPr>
            <a:r>
              <a:rPr lang="en-US" altLang="zh-CN" sz="3600" b="1"/>
              <a:t>It was at this moment that Otto Frank made plans to </a:t>
            </a:r>
            <a:r>
              <a:rPr lang="en-US" altLang="zh-CN" sz="3600" b="1">
                <a:solidFill>
                  <a:srgbClr val="003399"/>
                </a:solidFill>
              </a:rPr>
              <a:t>hide his family</a:t>
            </a:r>
            <a:r>
              <a:rPr lang="en-US" altLang="zh-CN" sz="3600" b="1"/>
              <a:t>. </a:t>
            </a:r>
            <a:r>
              <a:rPr kumimoji="0" lang="en-US" altLang="zh-CN" sz="3600" b="1"/>
              <a:t>They moved to Amsterdam, Netherlands. </a:t>
            </a:r>
            <a:endParaRPr lang="en-US" altLang="zh-CN" sz="3600" b="1"/>
          </a:p>
        </p:txBody>
      </p:sp>
      <p:pic>
        <p:nvPicPr>
          <p:cNvPr id="235525" name="图片 6" descr="学英语LOGO.jpg"/>
          <p:cNvPicPr>
            <a:picLocks noChangeAspect="1"/>
          </p:cNvPicPr>
          <p:nvPr/>
        </p:nvPicPr>
        <p:blipFill>
          <a:blip r:embed="rId2" cstate="print"/>
          <a:srcRect/>
          <a:stretch>
            <a:fillRect/>
          </a:stretch>
        </p:blipFill>
        <p:spPr bwMode="auto">
          <a:xfrm>
            <a:off x="8388350" y="6602413"/>
            <a:ext cx="755650" cy="255587"/>
          </a:xfrm>
          <a:prstGeom prst="rect">
            <a:avLst/>
          </a:prstGeom>
          <a:noFill/>
          <a:ln w="9525">
            <a:noFill/>
            <a:miter lim="800000"/>
            <a:headEnd/>
            <a:tailEnd/>
          </a:ln>
        </p:spPr>
      </p:pic>
    </p:spTree>
  </p:cSld>
  <p:clrMapOvr>
    <a:masterClrMapping/>
  </p:clrMapOvr>
  <p:transition>
    <p:blinds/>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8594" name="Picture 2" descr="20050701101321_4"/>
          <p:cNvPicPr>
            <a:picLocks noChangeAspect="1" noChangeArrowheads="1"/>
          </p:cNvPicPr>
          <p:nvPr/>
        </p:nvPicPr>
        <p:blipFill>
          <a:blip r:embed="rId2" cstate="print"/>
          <a:srcRect/>
          <a:stretch>
            <a:fillRect/>
          </a:stretch>
        </p:blipFill>
        <p:spPr bwMode="auto">
          <a:xfrm>
            <a:off x="6300788" y="1125538"/>
            <a:ext cx="2470150" cy="4248150"/>
          </a:xfrm>
          <a:prstGeom prst="rect">
            <a:avLst/>
          </a:prstGeom>
          <a:noFill/>
        </p:spPr>
      </p:pic>
      <p:sp>
        <p:nvSpPr>
          <p:cNvPr id="238595" name="Rectangle 3"/>
          <p:cNvSpPr>
            <a:spLocks noChangeArrowheads="1"/>
          </p:cNvSpPr>
          <p:nvPr/>
        </p:nvSpPr>
        <p:spPr bwMode="auto">
          <a:xfrm>
            <a:off x="539750" y="549275"/>
            <a:ext cx="5616575" cy="5591175"/>
          </a:xfrm>
          <a:prstGeom prst="rect">
            <a:avLst/>
          </a:prstGeom>
          <a:noFill/>
          <a:ln w="9525">
            <a:noFill/>
            <a:miter lim="800000"/>
            <a:headEnd/>
            <a:tailEnd/>
          </a:ln>
          <a:effectLst/>
        </p:spPr>
        <p:txBody>
          <a:bodyPr>
            <a:spAutoFit/>
          </a:bodyPr>
          <a:lstStyle/>
          <a:p>
            <a:pPr>
              <a:lnSpc>
                <a:spcPct val="125000"/>
              </a:lnSpc>
              <a:spcBef>
                <a:spcPct val="25000"/>
              </a:spcBef>
            </a:pPr>
            <a:r>
              <a:rPr lang="en-US" altLang="zh-CN" sz="3600" b="1"/>
              <a:t>When Margot, </a:t>
            </a:r>
            <a:r>
              <a:rPr kumimoji="0" lang="en-US" altLang="zh-CN" sz="3600" b="1"/>
              <a:t>Anne’s older sister</a:t>
            </a:r>
            <a:r>
              <a:rPr lang="en-US" altLang="zh-CN" sz="3600" b="1"/>
              <a:t> died in March, 1945, Anne probably lost her desire to live. She died just before her 16th birthday and less than a month before the surviving Jews were liberated.</a:t>
            </a:r>
          </a:p>
        </p:txBody>
      </p:sp>
      <p:pic>
        <p:nvPicPr>
          <p:cNvPr id="238596" name="图片 6" descr="学英语LOGO.jpg"/>
          <p:cNvPicPr>
            <a:picLocks noChangeAspect="1"/>
          </p:cNvPicPr>
          <p:nvPr/>
        </p:nvPicPr>
        <p:blipFill>
          <a:blip r:embed="rId3" cstate="print"/>
          <a:srcRect/>
          <a:stretch>
            <a:fillRect/>
          </a:stretch>
        </p:blipFill>
        <p:spPr bwMode="auto">
          <a:xfrm>
            <a:off x="8388350" y="6602413"/>
            <a:ext cx="755650" cy="255587"/>
          </a:xfrm>
          <a:prstGeom prst="rect">
            <a:avLst/>
          </a:prstGeom>
          <a:noFill/>
          <a:ln w="9525">
            <a:noFill/>
            <a:miter lim="800000"/>
            <a:headEnd/>
            <a:tailEnd/>
          </a:ln>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38595"/>
                                        </p:tgtEl>
                                        <p:attrNameLst>
                                          <p:attrName>style.visibility</p:attrName>
                                        </p:attrNameLst>
                                      </p:cBhvr>
                                      <p:to>
                                        <p:strVal val="visible"/>
                                      </p:to>
                                    </p:set>
                                    <p:anim calcmode="lin" valueType="num">
                                      <p:cBhvr>
                                        <p:cTn id="7" dur="500" fill="hold"/>
                                        <p:tgtEl>
                                          <p:spTgt spid="238595"/>
                                        </p:tgtEl>
                                        <p:attrNameLst>
                                          <p:attrName>ppt_w</p:attrName>
                                        </p:attrNameLst>
                                      </p:cBhvr>
                                      <p:tavLst>
                                        <p:tav tm="0">
                                          <p:val>
                                            <p:fltVal val="0"/>
                                          </p:val>
                                        </p:tav>
                                        <p:tav tm="100000">
                                          <p:val>
                                            <p:strVal val="#ppt_w"/>
                                          </p:val>
                                        </p:tav>
                                      </p:tavLst>
                                    </p:anim>
                                    <p:anim calcmode="lin" valueType="num">
                                      <p:cBhvr>
                                        <p:cTn id="8" dur="500" fill="hold"/>
                                        <p:tgtEl>
                                          <p:spTgt spid="23859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Text Box 3"/>
          <p:cNvSpPr txBox="1">
            <a:spLocks noChangeArrowheads="1"/>
          </p:cNvSpPr>
          <p:nvPr/>
        </p:nvSpPr>
        <p:spPr bwMode="auto">
          <a:xfrm>
            <a:off x="1835150" y="5949950"/>
            <a:ext cx="4968875" cy="701675"/>
          </a:xfrm>
          <a:prstGeom prst="rect">
            <a:avLst/>
          </a:prstGeom>
          <a:noFill/>
          <a:ln w="9525">
            <a:noFill/>
            <a:miter lim="800000"/>
            <a:headEnd/>
            <a:tailEnd/>
          </a:ln>
          <a:effectLst/>
        </p:spPr>
        <p:txBody>
          <a:bodyPr>
            <a:spAutoFit/>
          </a:bodyPr>
          <a:lstStyle/>
          <a:p>
            <a:r>
              <a:rPr kumimoji="0" lang="en-US" altLang="zh-CN" sz="4000" b="1">
                <a:solidFill>
                  <a:srgbClr val="660066"/>
                </a:solidFill>
              </a:rPr>
              <a:t>concentration camp</a:t>
            </a:r>
          </a:p>
        </p:txBody>
      </p:sp>
      <p:pic>
        <p:nvPicPr>
          <p:cNvPr id="249863" name="图片 6" descr="学英语LOGO.jpg"/>
          <p:cNvPicPr>
            <a:picLocks noChangeAspect="1"/>
          </p:cNvPicPr>
          <p:nvPr/>
        </p:nvPicPr>
        <p:blipFill>
          <a:blip r:embed="rId2" cstate="print"/>
          <a:srcRect/>
          <a:stretch>
            <a:fillRect/>
          </a:stretch>
        </p:blipFill>
        <p:spPr bwMode="auto">
          <a:xfrm>
            <a:off x="8388350" y="6602413"/>
            <a:ext cx="755650" cy="255587"/>
          </a:xfrm>
          <a:prstGeom prst="rect">
            <a:avLst/>
          </a:prstGeom>
          <a:noFill/>
          <a:ln w="9525">
            <a:noFill/>
            <a:miter lim="800000"/>
            <a:headEnd/>
            <a:tailEnd/>
          </a:ln>
        </p:spPr>
      </p:pic>
      <p:pic>
        <p:nvPicPr>
          <p:cNvPr id="249865" name="Picture 9"/>
          <p:cNvPicPr>
            <a:picLocks noChangeAspect="1" noChangeArrowheads="1"/>
          </p:cNvPicPr>
          <p:nvPr/>
        </p:nvPicPr>
        <p:blipFill>
          <a:blip r:embed="rId3" cstate="print"/>
          <a:srcRect/>
          <a:stretch>
            <a:fillRect/>
          </a:stretch>
        </p:blipFill>
        <p:spPr bwMode="auto">
          <a:xfrm>
            <a:off x="827584" y="692696"/>
            <a:ext cx="7489825" cy="4348162"/>
          </a:xfrm>
          <a:prstGeom prst="rect">
            <a:avLst/>
          </a:prstGeom>
          <a:noFill/>
          <a:ln w="9525">
            <a:noFill/>
            <a:miter lim="800000"/>
            <a:headEnd/>
            <a:tailEnd/>
          </a:ln>
          <a:effectLst/>
        </p:spPr>
      </p:pic>
      <p:pic>
        <p:nvPicPr>
          <p:cNvPr id="249868" name="Picture 12"/>
          <p:cNvPicPr>
            <a:picLocks noChangeAspect="1" noChangeArrowheads="1"/>
          </p:cNvPicPr>
          <p:nvPr/>
        </p:nvPicPr>
        <p:blipFill>
          <a:blip r:embed="rId4" cstate="print"/>
          <a:srcRect/>
          <a:stretch>
            <a:fillRect/>
          </a:stretch>
        </p:blipFill>
        <p:spPr bwMode="auto">
          <a:xfrm>
            <a:off x="683568" y="692696"/>
            <a:ext cx="8064500" cy="5024438"/>
          </a:xfrm>
          <a:prstGeom prst="rect">
            <a:avLst/>
          </a:prstGeom>
          <a:noFill/>
          <a:ln w="9525">
            <a:noFill/>
            <a:miter lim="800000"/>
            <a:headEnd/>
            <a:tailEnd/>
          </a:ln>
          <a:effectLst/>
        </p:spPr>
      </p:pic>
      <p:pic>
        <p:nvPicPr>
          <p:cNvPr id="249869" name="Picture 13"/>
          <p:cNvPicPr>
            <a:picLocks noChangeAspect="1" noChangeArrowheads="1"/>
          </p:cNvPicPr>
          <p:nvPr/>
        </p:nvPicPr>
        <p:blipFill>
          <a:blip r:embed="rId5" cstate="print"/>
          <a:srcRect/>
          <a:stretch>
            <a:fillRect/>
          </a:stretch>
        </p:blipFill>
        <p:spPr bwMode="auto">
          <a:xfrm>
            <a:off x="1259632" y="476672"/>
            <a:ext cx="6480175" cy="5418137"/>
          </a:xfrm>
          <a:prstGeom prst="rect">
            <a:avLst/>
          </a:prstGeom>
          <a:noFill/>
          <a:ln w="9525">
            <a:noFill/>
            <a:miter lim="800000"/>
            <a:headEnd/>
            <a:tailEnd/>
          </a:ln>
          <a:effectLst/>
        </p:spPr>
      </p:pic>
      <p:pic>
        <p:nvPicPr>
          <p:cNvPr id="249870" name="Picture 14" descr="3c6d55fbb2fb43165477b29f21a4462308f7d3ef">
            <a:hlinkClick r:id="rId6" action="ppaction://hlinkfile"/>
          </p:cNvPr>
          <p:cNvPicPr>
            <a:picLocks noChangeAspect="1" noChangeArrowheads="1"/>
          </p:cNvPicPr>
          <p:nvPr/>
        </p:nvPicPr>
        <p:blipFill>
          <a:blip r:embed="rId7" cstate="print"/>
          <a:srcRect/>
          <a:stretch>
            <a:fillRect/>
          </a:stretch>
        </p:blipFill>
        <p:spPr bwMode="auto">
          <a:xfrm>
            <a:off x="6516688" y="5876925"/>
            <a:ext cx="792162" cy="792163"/>
          </a:xfrm>
          <a:prstGeom prst="rect">
            <a:avLst/>
          </a:prstGeom>
          <a:noFill/>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49865"/>
                                        </p:tgtEl>
                                        <p:attrNameLst>
                                          <p:attrName>style.visibility</p:attrName>
                                        </p:attrNameLst>
                                      </p:cBhvr>
                                      <p:to>
                                        <p:strVal val="visible"/>
                                      </p:to>
                                    </p:set>
                                    <p:animEffect transition="in" filter="slide(fromBottom)">
                                      <p:cBhvr>
                                        <p:cTn id="7" dur="500"/>
                                        <p:tgtEl>
                                          <p:spTgt spid="24986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49868"/>
                                        </p:tgtEl>
                                        <p:attrNameLst>
                                          <p:attrName>style.visibility</p:attrName>
                                        </p:attrNameLst>
                                      </p:cBhvr>
                                      <p:to>
                                        <p:strVal val="visible"/>
                                      </p:to>
                                    </p:set>
                                    <p:animEffect transition="in" filter="slide(fromBottom)">
                                      <p:cBhvr>
                                        <p:cTn id="12" dur="500"/>
                                        <p:tgtEl>
                                          <p:spTgt spid="24986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49869"/>
                                        </p:tgtEl>
                                        <p:attrNameLst>
                                          <p:attrName>style.visibility</p:attrName>
                                        </p:attrNameLst>
                                      </p:cBhvr>
                                      <p:to>
                                        <p:strVal val="visible"/>
                                      </p:to>
                                    </p:set>
                                    <p:animEffect transition="in" filter="slide(fromBottom)">
                                      <p:cBhvr>
                                        <p:cTn id="17" dur="500"/>
                                        <p:tgtEl>
                                          <p:spTgt spid="24986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49859"/>
                                        </p:tgtEl>
                                        <p:attrNameLst>
                                          <p:attrName>style.visibility</p:attrName>
                                        </p:attrNameLst>
                                      </p:cBhvr>
                                      <p:to>
                                        <p:strVal val="visible"/>
                                      </p:to>
                                    </p:set>
                                    <p:animEffect transition="in" filter="slide(fromBottom)">
                                      <p:cBhvr>
                                        <p:cTn id="22" dur="500"/>
                                        <p:tgtEl>
                                          <p:spTgt spid="249859"/>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49870"/>
                                        </p:tgtEl>
                                        <p:attrNameLst>
                                          <p:attrName>style.visibility</p:attrName>
                                        </p:attrNameLst>
                                      </p:cBhvr>
                                      <p:to>
                                        <p:strVal val="visible"/>
                                      </p:to>
                                    </p:set>
                                    <p:animEffect transition="in" filter="slide(fromBottom)">
                                      <p:cBhvr>
                                        <p:cTn id="27" dur="500"/>
                                        <p:tgtEl>
                                          <p:spTgt spid="249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1143000"/>
          </a:xfrm>
        </p:spPr>
        <p:txBody>
          <a:bodyPr/>
          <a:lstStyle/>
          <a:p>
            <a:r>
              <a:rPr lang="en-US" altLang="zh-CN" dirty="0" smtClean="0">
                <a:solidFill>
                  <a:srgbClr val="FF0000"/>
                </a:solidFill>
              </a:rPr>
              <a:t>Quotes </a:t>
            </a:r>
            <a:endParaRPr lang="zh-CN" altLang="en-US" dirty="0">
              <a:solidFill>
                <a:srgbClr val="FF0000"/>
              </a:solidFill>
            </a:endParaRPr>
          </a:p>
        </p:txBody>
      </p:sp>
      <p:sp>
        <p:nvSpPr>
          <p:cNvPr id="3" name="内容占位符 2"/>
          <p:cNvSpPr>
            <a:spLocks noGrp="1"/>
          </p:cNvSpPr>
          <p:nvPr>
            <p:ph idx="1"/>
          </p:nvPr>
        </p:nvSpPr>
        <p:spPr>
          <a:xfrm>
            <a:off x="467544" y="1052736"/>
            <a:ext cx="8229600" cy="5589240"/>
          </a:xfrm>
        </p:spPr>
        <p:txBody>
          <a:bodyPr>
            <a:normAutofit fontScale="92500"/>
          </a:bodyPr>
          <a:lstStyle/>
          <a:p>
            <a:r>
              <a:rPr lang="en-US" altLang="zh-CN" dirty="0" smtClean="0"/>
              <a:t>Love is blind;</a:t>
            </a:r>
          </a:p>
          <a:p>
            <a:r>
              <a:rPr lang="en-US" altLang="zh-CN" dirty="0" smtClean="0"/>
              <a:t> Friendship closes its eyes.</a:t>
            </a:r>
            <a:br>
              <a:rPr lang="en-US" altLang="zh-CN" dirty="0" smtClean="0"/>
            </a:br>
            <a:r>
              <a:rPr lang="en-US" altLang="zh-CN" dirty="0" smtClean="0"/>
              <a:t>                                                    ---</a:t>
            </a:r>
            <a:r>
              <a:rPr lang="en-US" altLang="zh-CN" i="1" dirty="0" smtClean="0"/>
              <a:t>Unknown</a:t>
            </a:r>
          </a:p>
          <a:p>
            <a:endParaRPr lang="en-US" altLang="zh-CN" i="1" dirty="0"/>
          </a:p>
          <a:p>
            <a:r>
              <a:rPr lang="en-US" altLang="zh-CN" dirty="0" smtClean="0"/>
              <a:t>The difficulty is not so great to die for a friend, as to find a friend worth dying for.</a:t>
            </a:r>
            <a:br>
              <a:rPr lang="en-US" altLang="zh-CN" dirty="0" smtClean="0"/>
            </a:br>
            <a:r>
              <a:rPr lang="en-US" altLang="zh-CN" dirty="0" smtClean="0"/>
              <a:t>                                                    ---</a:t>
            </a:r>
            <a:r>
              <a:rPr lang="en-US" altLang="zh-CN" i="1" dirty="0" smtClean="0"/>
              <a:t>Homer </a:t>
            </a:r>
          </a:p>
          <a:p>
            <a:endParaRPr lang="en-US" altLang="zh-CN" i="1" dirty="0" smtClean="0"/>
          </a:p>
          <a:p>
            <a:r>
              <a:rPr lang="en-US" altLang="zh-CN" dirty="0" smtClean="0"/>
              <a:t>Be slow in choosing a friend, slower in changing.</a:t>
            </a:r>
            <a:br>
              <a:rPr lang="en-US" altLang="zh-CN" dirty="0" smtClean="0"/>
            </a:br>
            <a:r>
              <a:rPr lang="en-US" altLang="zh-CN" dirty="0" smtClean="0"/>
              <a:t>                                                   ---</a:t>
            </a:r>
            <a:r>
              <a:rPr lang="en-US" altLang="zh-CN" i="1" dirty="0" smtClean="0"/>
              <a:t>Benjamin Franklin</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P1</a:t>
            </a:r>
            <a:endParaRPr lang="zh-CN" altLang="en-US" dirty="0"/>
          </a:p>
        </p:txBody>
      </p:sp>
      <p:pic>
        <p:nvPicPr>
          <p:cNvPr id="4098" name="Picture 2"/>
          <p:cNvPicPr>
            <a:picLocks noGrp="1" noChangeAspect="1" noChangeArrowheads="1"/>
          </p:cNvPicPr>
          <p:nvPr>
            <p:ph idx="1"/>
          </p:nvPr>
        </p:nvPicPr>
        <p:blipFill>
          <a:blip r:embed="rId2" cstate="print"/>
          <a:srcRect l="44034" t="49953" r="17782" b="7090"/>
          <a:stretch>
            <a:fillRect/>
          </a:stretch>
        </p:blipFill>
        <p:spPr bwMode="auto">
          <a:xfrm>
            <a:off x="1763688" y="1916832"/>
            <a:ext cx="5328592" cy="4496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Rectangle 3"/>
          <p:cNvSpPr>
            <a:spLocks noChangeArrowheads="1"/>
          </p:cNvSpPr>
          <p:nvPr/>
        </p:nvSpPr>
        <p:spPr bwMode="auto">
          <a:xfrm>
            <a:off x="34925" y="1966913"/>
            <a:ext cx="2016125" cy="4702175"/>
          </a:xfrm>
          <a:prstGeom prst="rect">
            <a:avLst/>
          </a:prstGeom>
          <a:noFill/>
          <a:ln w="9525">
            <a:noFill/>
            <a:miter lim="800000"/>
            <a:headEnd/>
            <a:tailEnd/>
          </a:ln>
          <a:effectLst/>
        </p:spPr>
        <p:txBody>
          <a:bodyPr>
            <a:spAutoFit/>
          </a:bodyPr>
          <a:lstStyle/>
          <a:p>
            <a:pPr algn="r">
              <a:lnSpc>
                <a:spcPct val="105000"/>
              </a:lnSpc>
            </a:pPr>
            <a:r>
              <a:rPr lang="en-US" altLang="zh-CN" sz="3600" b="1">
                <a:solidFill>
                  <a:srgbClr val="0000FF"/>
                </a:solidFill>
              </a:rPr>
              <a:t>upset </a:t>
            </a:r>
          </a:p>
          <a:p>
            <a:pPr algn="r">
              <a:lnSpc>
                <a:spcPct val="105000"/>
              </a:lnSpc>
            </a:pPr>
            <a:endParaRPr lang="en-US" altLang="zh-CN" sz="3600" b="1">
              <a:solidFill>
                <a:srgbClr val="0000FF"/>
              </a:solidFill>
            </a:endParaRPr>
          </a:p>
          <a:p>
            <a:pPr algn="r">
              <a:lnSpc>
                <a:spcPct val="105000"/>
              </a:lnSpc>
            </a:pPr>
            <a:r>
              <a:rPr lang="en-US" altLang="zh-CN" sz="3600" b="1">
                <a:solidFill>
                  <a:srgbClr val="0000FF"/>
                </a:solidFill>
              </a:rPr>
              <a:t>ignore</a:t>
            </a:r>
          </a:p>
          <a:p>
            <a:pPr algn="r">
              <a:lnSpc>
                <a:spcPct val="105000"/>
              </a:lnSpc>
            </a:pPr>
            <a:r>
              <a:rPr lang="en-US" altLang="zh-CN" sz="3600" b="1">
                <a:solidFill>
                  <a:srgbClr val="0000FF"/>
                </a:solidFill>
              </a:rPr>
              <a:t>calm</a:t>
            </a:r>
          </a:p>
          <a:p>
            <a:pPr algn="r">
              <a:lnSpc>
                <a:spcPct val="105000"/>
              </a:lnSpc>
            </a:pPr>
            <a:endParaRPr lang="en-US" altLang="zh-CN" sz="3600" b="1">
              <a:solidFill>
                <a:srgbClr val="0000FF"/>
              </a:solidFill>
            </a:endParaRPr>
          </a:p>
          <a:p>
            <a:pPr algn="r">
              <a:lnSpc>
                <a:spcPct val="105000"/>
              </a:lnSpc>
            </a:pPr>
            <a:r>
              <a:rPr lang="en-US" altLang="zh-CN" sz="3600" b="1">
                <a:solidFill>
                  <a:srgbClr val="0000FF"/>
                </a:solidFill>
              </a:rPr>
              <a:t>concern</a:t>
            </a:r>
          </a:p>
          <a:p>
            <a:pPr algn="r">
              <a:lnSpc>
                <a:spcPct val="105000"/>
              </a:lnSpc>
            </a:pPr>
            <a:endParaRPr lang="en-US" altLang="zh-CN" sz="3600" b="1">
              <a:solidFill>
                <a:srgbClr val="0000FF"/>
              </a:solidFill>
            </a:endParaRPr>
          </a:p>
          <a:p>
            <a:pPr algn="r">
              <a:lnSpc>
                <a:spcPct val="105000"/>
              </a:lnSpc>
            </a:pPr>
            <a:r>
              <a:rPr lang="en-US" altLang="zh-CN" sz="3600" b="1">
                <a:solidFill>
                  <a:srgbClr val="0000FF"/>
                </a:solidFill>
              </a:rPr>
              <a:t>loose</a:t>
            </a:r>
          </a:p>
        </p:txBody>
      </p:sp>
      <p:sp>
        <p:nvSpPr>
          <p:cNvPr id="209924" name="Text Box 4"/>
          <p:cNvSpPr txBox="1">
            <a:spLocks noChangeArrowheads="1"/>
          </p:cNvSpPr>
          <p:nvPr/>
        </p:nvSpPr>
        <p:spPr bwMode="auto">
          <a:xfrm>
            <a:off x="2268538" y="1966913"/>
            <a:ext cx="6840537" cy="4702175"/>
          </a:xfrm>
          <a:prstGeom prst="rect">
            <a:avLst/>
          </a:prstGeom>
          <a:noFill/>
          <a:ln w="9525">
            <a:noFill/>
            <a:miter lim="800000"/>
            <a:headEnd/>
            <a:tailEnd/>
          </a:ln>
          <a:effectLst/>
        </p:spPr>
        <p:txBody>
          <a:bodyPr>
            <a:spAutoFit/>
          </a:bodyPr>
          <a:lstStyle/>
          <a:p>
            <a:pPr>
              <a:lnSpc>
                <a:spcPct val="105000"/>
              </a:lnSpc>
            </a:pPr>
            <a:r>
              <a:rPr lang="en-US" altLang="zh-CN" sz="3600" b="1">
                <a:solidFill>
                  <a:srgbClr val="FF0000"/>
                </a:solidFill>
              </a:rPr>
              <a:t>adj.</a:t>
            </a:r>
            <a:r>
              <a:rPr lang="en-US" altLang="zh-CN" sz="3600" b="1"/>
              <a:t> </a:t>
            </a:r>
            <a:r>
              <a:rPr lang="zh-CN" altLang="en-US" sz="3600" b="1"/>
              <a:t>心烦意乱的</a:t>
            </a:r>
            <a:r>
              <a:rPr lang="en-US" altLang="zh-CN" sz="3600" b="1"/>
              <a:t>; </a:t>
            </a:r>
            <a:r>
              <a:rPr lang="zh-CN" altLang="en-US" sz="3600" b="1"/>
              <a:t>不安的</a:t>
            </a:r>
            <a:r>
              <a:rPr lang="en-US" altLang="zh-CN" sz="3600" b="1"/>
              <a:t>; </a:t>
            </a:r>
            <a:r>
              <a:rPr lang="zh-CN" altLang="en-US" sz="3600" b="1"/>
              <a:t>不适的</a:t>
            </a:r>
          </a:p>
          <a:p>
            <a:pPr>
              <a:lnSpc>
                <a:spcPct val="105000"/>
              </a:lnSpc>
            </a:pPr>
            <a:r>
              <a:rPr lang="en-US" altLang="zh-CN" sz="3600" b="1">
                <a:solidFill>
                  <a:srgbClr val="FE0000"/>
                </a:solidFill>
              </a:rPr>
              <a:t>vt.</a:t>
            </a:r>
            <a:r>
              <a:rPr lang="en-US" altLang="zh-CN" sz="3600" b="1"/>
              <a:t> </a:t>
            </a:r>
            <a:r>
              <a:rPr lang="zh-CN" altLang="en-US" sz="3600" b="1"/>
              <a:t>使不安</a:t>
            </a:r>
            <a:r>
              <a:rPr lang="en-US" altLang="zh-CN" sz="3600" b="1"/>
              <a:t>; </a:t>
            </a:r>
            <a:r>
              <a:rPr lang="zh-CN" altLang="en-US" sz="3600" b="1"/>
              <a:t>使心烦</a:t>
            </a:r>
          </a:p>
          <a:p>
            <a:pPr>
              <a:lnSpc>
                <a:spcPct val="105000"/>
              </a:lnSpc>
            </a:pPr>
            <a:r>
              <a:rPr lang="en-US" altLang="zh-CN" sz="3600" b="1">
                <a:solidFill>
                  <a:srgbClr val="FE0000"/>
                </a:solidFill>
              </a:rPr>
              <a:t>vt.</a:t>
            </a:r>
            <a:r>
              <a:rPr lang="en-US" altLang="zh-CN" sz="3600" b="1"/>
              <a:t> </a:t>
            </a:r>
            <a:r>
              <a:rPr lang="zh-CN" altLang="en-US" sz="3600" b="1"/>
              <a:t>不理睬</a:t>
            </a:r>
            <a:r>
              <a:rPr lang="en-US" altLang="zh-CN" sz="3600" b="1"/>
              <a:t>; </a:t>
            </a:r>
            <a:r>
              <a:rPr lang="zh-CN" altLang="en-US" sz="3600" b="1"/>
              <a:t>忽视</a:t>
            </a:r>
          </a:p>
          <a:p>
            <a:pPr>
              <a:lnSpc>
                <a:spcPct val="105000"/>
              </a:lnSpc>
            </a:pPr>
            <a:r>
              <a:rPr lang="en-US" altLang="zh-CN" sz="3600" b="1">
                <a:solidFill>
                  <a:srgbClr val="FE0000"/>
                </a:solidFill>
              </a:rPr>
              <a:t>vt. &amp; vi.</a:t>
            </a:r>
            <a:r>
              <a:rPr lang="en-US" altLang="zh-CN" sz="3600" b="1"/>
              <a:t> (</a:t>
            </a:r>
            <a:r>
              <a:rPr lang="zh-CN" altLang="en-US" sz="3600" b="1"/>
              <a:t>使</a:t>
            </a:r>
            <a:r>
              <a:rPr lang="en-US" altLang="zh-CN" sz="3600" b="1"/>
              <a:t>)</a:t>
            </a:r>
            <a:r>
              <a:rPr lang="zh-CN" altLang="en-US" sz="3600" b="1"/>
              <a:t>平静</a:t>
            </a:r>
            <a:r>
              <a:rPr lang="en-US" altLang="zh-CN" sz="3600" b="1"/>
              <a:t>; (</a:t>
            </a:r>
            <a:r>
              <a:rPr lang="zh-CN" altLang="en-US" sz="3600" b="1"/>
              <a:t>使</a:t>
            </a:r>
            <a:r>
              <a:rPr lang="en-US" altLang="zh-CN" sz="3600" b="1"/>
              <a:t>)</a:t>
            </a:r>
            <a:r>
              <a:rPr lang="zh-CN" altLang="en-US" sz="3600" b="1"/>
              <a:t>镇定</a:t>
            </a:r>
          </a:p>
          <a:p>
            <a:pPr>
              <a:lnSpc>
                <a:spcPct val="105000"/>
              </a:lnSpc>
            </a:pPr>
            <a:r>
              <a:rPr lang="en-US" altLang="zh-CN" sz="3600" b="1">
                <a:solidFill>
                  <a:srgbClr val="FE0000"/>
                </a:solidFill>
              </a:rPr>
              <a:t>adj.</a:t>
            </a:r>
            <a:r>
              <a:rPr lang="zh-CN" altLang="en-US" sz="3600" b="1"/>
              <a:t> 平静的</a:t>
            </a:r>
            <a:r>
              <a:rPr lang="en-US" altLang="zh-CN" sz="3600" b="1"/>
              <a:t>; </a:t>
            </a:r>
            <a:r>
              <a:rPr lang="zh-CN" altLang="en-US" sz="3600" b="1"/>
              <a:t>镇静的</a:t>
            </a:r>
            <a:r>
              <a:rPr lang="en-US" altLang="zh-CN" sz="3600" b="1"/>
              <a:t>; </a:t>
            </a:r>
            <a:r>
              <a:rPr lang="zh-CN" altLang="en-US" sz="3600" b="1"/>
              <a:t>沉着的</a:t>
            </a:r>
          </a:p>
          <a:p>
            <a:pPr>
              <a:lnSpc>
                <a:spcPct val="105000"/>
              </a:lnSpc>
            </a:pPr>
            <a:r>
              <a:rPr lang="en-US" altLang="zh-CN" sz="3600" b="1">
                <a:solidFill>
                  <a:srgbClr val="FE0000"/>
                </a:solidFill>
              </a:rPr>
              <a:t>vt.</a:t>
            </a:r>
            <a:r>
              <a:rPr lang="en-US" altLang="zh-CN" sz="3600" b="1"/>
              <a:t> (</a:t>
            </a:r>
            <a:r>
              <a:rPr lang="zh-CN" altLang="en-US" sz="3600" b="1"/>
              <a:t>使</a:t>
            </a:r>
            <a:r>
              <a:rPr lang="en-US" altLang="zh-CN" sz="3600" b="1"/>
              <a:t>)</a:t>
            </a:r>
            <a:r>
              <a:rPr lang="zh-CN" altLang="en-US" sz="3600" b="1"/>
              <a:t>担忧</a:t>
            </a:r>
            <a:r>
              <a:rPr lang="en-US" altLang="zh-CN" sz="3600" b="1"/>
              <a:t>; </a:t>
            </a:r>
            <a:r>
              <a:rPr lang="zh-CN" altLang="en-US" sz="3600" b="1"/>
              <a:t>涉及</a:t>
            </a:r>
            <a:r>
              <a:rPr lang="en-US" altLang="zh-CN" sz="3600" b="1"/>
              <a:t>; </a:t>
            </a:r>
            <a:r>
              <a:rPr lang="zh-CN" altLang="en-US" sz="3600" b="1"/>
              <a:t>关系到</a:t>
            </a:r>
          </a:p>
          <a:p>
            <a:pPr>
              <a:lnSpc>
                <a:spcPct val="105000"/>
              </a:lnSpc>
            </a:pPr>
            <a:r>
              <a:rPr lang="en-US" altLang="zh-CN" sz="3600" b="1">
                <a:solidFill>
                  <a:srgbClr val="FE0000"/>
                </a:solidFill>
              </a:rPr>
              <a:t>n.</a:t>
            </a:r>
            <a:r>
              <a:rPr lang="en-US" altLang="zh-CN" sz="3600" b="1"/>
              <a:t> </a:t>
            </a:r>
            <a:r>
              <a:rPr lang="zh-CN" altLang="en-US" sz="3600" b="1"/>
              <a:t>担心</a:t>
            </a:r>
            <a:r>
              <a:rPr lang="en-US" altLang="zh-CN" sz="3600" b="1"/>
              <a:t>; </a:t>
            </a:r>
            <a:r>
              <a:rPr lang="zh-CN" altLang="en-US" sz="3600" b="1"/>
              <a:t>关注</a:t>
            </a:r>
            <a:r>
              <a:rPr lang="en-US" altLang="zh-CN" sz="3600" b="1"/>
              <a:t>; (</a:t>
            </a:r>
            <a:r>
              <a:rPr lang="zh-CN" altLang="en-US" sz="3600" b="1"/>
              <a:t>利害</a:t>
            </a:r>
            <a:r>
              <a:rPr lang="en-US" altLang="zh-CN" sz="3600" b="1"/>
              <a:t>)</a:t>
            </a:r>
            <a:r>
              <a:rPr lang="zh-CN" altLang="en-US" sz="3600" b="1"/>
              <a:t>关系</a:t>
            </a:r>
          </a:p>
          <a:p>
            <a:pPr>
              <a:lnSpc>
                <a:spcPct val="105000"/>
              </a:lnSpc>
            </a:pPr>
            <a:r>
              <a:rPr lang="en-US" altLang="zh-CN" sz="3600" b="1">
                <a:solidFill>
                  <a:srgbClr val="FE0000"/>
                </a:solidFill>
              </a:rPr>
              <a:t>adj.</a:t>
            </a:r>
            <a:r>
              <a:rPr lang="en-US" altLang="zh-CN" sz="3600" b="1"/>
              <a:t> </a:t>
            </a:r>
            <a:r>
              <a:rPr lang="zh-CN" altLang="en-US" sz="3600" b="1"/>
              <a:t>松的</a:t>
            </a:r>
            <a:r>
              <a:rPr lang="en-US" altLang="zh-CN" sz="3600" b="1"/>
              <a:t>; </a:t>
            </a:r>
            <a:r>
              <a:rPr lang="zh-CN" altLang="en-US" sz="3600" b="1"/>
              <a:t>松开的</a:t>
            </a:r>
          </a:p>
        </p:txBody>
      </p:sp>
      <p:sp>
        <p:nvSpPr>
          <p:cNvPr id="209932" name="TextBox 4"/>
          <p:cNvSpPr txBox="1">
            <a:spLocks noChangeArrowheads="1"/>
          </p:cNvSpPr>
          <p:nvPr/>
        </p:nvSpPr>
        <p:spPr bwMode="auto">
          <a:xfrm>
            <a:off x="468313" y="404813"/>
            <a:ext cx="5759450" cy="823912"/>
          </a:xfrm>
          <a:prstGeom prst="rect">
            <a:avLst/>
          </a:prstGeom>
          <a:noFill/>
          <a:ln w="9525">
            <a:noFill/>
            <a:miter lim="800000"/>
            <a:headEnd/>
            <a:tailEnd/>
          </a:ln>
        </p:spPr>
        <p:txBody>
          <a:bodyPr>
            <a:spAutoFit/>
          </a:bodyPr>
          <a:lstStyle/>
          <a:p>
            <a:r>
              <a:rPr kumimoji="0" lang="en-US" altLang="zh-CN" sz="4800">
                <a:solidFill>
                  <a:srgbClr val="984807"/>
                </a:solidFill>
                <a:latin typeface="Matura MT Script Capitals" pitchFamily="66" charset="0"/>
              </a:rPr>
              <a:t>Words and</a:t>
            </a:r>
          </a:p>
        </p:txBody>
      </p:sp>
      <p:sp>
        <p:nvSpPr>
          <p:cNvPr id="209933" name="矩形 5"/>
          <p:cNvSpPr>
            <a:spLocks noChangeArrowheads="1"/>
          </p:cNvSpPr>
          <p:nvPr/>
        </p:nvSpPr>
        <p:spPr bwMode="auto">
          <a:xfrm>
            <a:off x="3490913" y="1125538"/>
            <a:ext cx="5041900" cy="823912"/>
          </a:xfrm>
          <a:prstGeom prst="rect">
            <a:avLst/>
          </a:prstGeom>
          <a:noFill/>
          <a:ln w="9525">
            <a:noFill/>
            <a:miter lim="800000"/>
            <a:headEnd/>
            <a:tailEnd/>
          </a:ln>
        </p:spPr>
        <p:txBody>
          <a:bodyPr>
            <a:spAutoFit/>
          </a:bodyPr>
          <a:lstStyle/>
          <a:p>
            <a:r>
              <a:rPr kumimoji="0" lang="en-US" altLang="zh-CN" sz="4800" dirty="0">
                <a:solidFill>
                  <a:srgbClr val="984807"/>
                </a:solidFill>
                <a:latin typeface="Matura MT Script Capitals" pitchFamily="66" charset="0"/>
              </a:rPr>
              <a:t>Expressions</a:t>
            </a:r>
          </a:p>
        </p:txBody>
      </p:sp>
      <p:pic>
        <p:nvPicPr>
          <p:cNvPr id="209934" name="图片 6" descr="学英语LOGO.jpg"/>
          <p:cNvPicPr>
            <a:picLocks noChangeAspect="1"/>
          </p:cNvPicPr>
          <p:nvPr/>
        </p:nvPicPr>
        <p:blipFill>
          <a:blip r:embed="rId2" cstate="print"/>
          <a:srcRect/>
          <a:stretch>
            <a:fillRect/>
          </a:stretch>
        </p:blipFill>
        <p:spPr bwMode="auto">
          <a:xfrm>
            <a:off x="8388350" y="6602413"/>
            <a:ext cx="755650" cy="255587"/>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9923"/>
                                        </p:tgtEl>
                                        <p:attrNameLst>
                                          <p:attrName>style.visibility</p:attrName>
                                        </p:attrNameLst>
                                      </p:cBhvr>
                                      <p:to>
                                        <p:strVal val="visible"/>
                                      </p:to>
                                    </p:set>
                                    <p:anim calcmode="lin" valueType="num">
                                      <p:cBhvr additive="base">
                                        <p:cTn id="7" dur="500" fill="hold"/>
                                        <p:tgtEl>
                                          <p:spTgt spid="209923"/>
                                        </p:tgtEl>
                                        <p:attrNameLst>
                                          <p:attrName>ppt_x</p:attrName>
                                        </p:attrNameLst>
                                      </p:cBhvr>
                                      <p:tavLst>
                                        <p:tav tm="0">
                                          <p:val>
                                            <p:strVal val="0-#ppt_w/2"/>
                                          </p:val>
                                        </p:tav>
                                        <p:tav tm="100000">
                                          <p:val>
                                            <p:strVal val="#ppt_x"/>
                                          </p:val>
                                        </p:tav>
                                      </p:tavLst>
                                    </p:anim>
                                    <p:anim calcmode="lin" valueType="num">
                                      <p:cBhvr additive="base">
                                        <p:cTn id="8" dur="500" fill="hold"/>
                                        <p:tgtEl>
                                          <p:spTgt spid="2099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09924">
                                            <p:txEl>
                                              <p:pRg st="0" end="0"/>
                                            </p:txEl>
                                          </p:spTgt>
                                        </p:tgtEl>
                                        <p:attrNameLst>
                                          <p:attrName>style.visibility</p:attrName>
                                        </p:attrNameLst>
                                      </p:cBhvr>
                                      <p:to>
                                        <p:strVal val="visible"/>
                                      </p:to>
                                    </p:set>
                                    <p:anim calcmode="lin" valueType="num">
                                      <p:cBhvr additive="base">
                                        <p:cTn id="13" dur="500" fill="hold"/>
                                        <p:tgtEl>
                                          <p:spTgt spid="209924">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9924">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209924">
                                            <p:txEl>
                                              <p:pRg st="1" end="1"/>
                                            </p:txEl>
                                          </p:spTgt>
                                        </p:tgtEl>
                                        <p:attrNameLst>
                                          <p:attrName>style.visibility</p:attrName>
                                        </p:attrNameLst>
                                      </p:cBhvr>
                                      <p:to>
                                        <p:strVal val="visible"/>
                                      </p:to>
                                    </p:set>
                                    <p:anim calcmode="lin" valueType="num">
                                      <p:cBhvr additive="base">
                                        <p:cTn id="17" dur="500" fill="hold"/>
                                        <p:tgtEl>
                                          <p:spTgt spid="209924">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0992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209924">
                                            <p:txEl>
                                              <p:pRg st="2" end="2"/>
                                            </p:txEl>
                                          </p:spTgt>
                                        </p:tgtEl>
                                        <p:attrNameLst>
                                          <p:attrName>style.visibility</p:attrName>
                                        </p:attrNameLst>
                                      </p:cBhvr>
                                      <p:to>
                                        <p:strVal val="visible"/>
                                      </p:to>
                                    </p:set>
                                    <p:anim calcmode="lin" valueType="num">
                                      <p:cBhvr additive="base">
                                        <p:cTn id="23" dur="500" fill="hold"/>
                                        <p:tgtEl>
                                          <p:spTgt spid="209924">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20992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209924">
                                            <p:txEl>
                                              <p:pRg st="3" end="3"/>
                                            </p:txEl>
                                          </p:spTgt>
                                        </p:tgtEl>
                                        <p:attrNameLst>
                                          <p:attrName>style.visibility</p:attrName>
                                        </p:attrNameLst>
                                      </p:cBhvr>
                                      <p:to>
                                        <p:strVal val="visible"/>
                                      </p:to>
                                    </p:set>
                                    <p:anim calcmode="lin" valueType="num">
                                      <p:cBhvr additive="base">
                                        <p:cTn id="29" dur="500" fill="hold"/>
                                        <p:tgtEl>
                                          <p:spTgt spid="209924">
                                            <p:txEl>
                                              <p:pRg st="3" end="3"/>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209924">
                                            <p:txEl>
                                              <p:pRg st="3" end="3"/>
                                            </p:txEl>
                                          </p:spTgt>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209924">
                                            <p:txEl>
                                              <p:pRg st="4" end="4"/>
                                            </p:txEl>
                                          </p:spTgt>
                                        </p:tgtEl>
                                        <p:attrNameLst>
                                          <p:attrName>style.visibility</p:attrName>
                                        </p:attrNameLst>
                                      </p:cBhvr>
                                      <p:to>
                                        <p:strVal val="visible"/>
                                      </p:to>
                                    </p:set>
                                    <p:anim calcmode="lin" valueType="num">
                                      <p:cBhvr additive="base">
                                        <p:cTn id="33" dur="500" fill="hold"/>
                                        <p:tgtEl>
                                          <p:spTgt spid="209924">
                                            <p:txEl>
                                              <p:pRg st="4" end="4"/>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0992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209924">
                                            <p:txEl>
                                              <p:pRg st="5" end="5"/>
                                            </p:txEl>
                                          </p:spTgt>
                                        </p:tgtEl>
                                        <p:attrNameLst>
                                          <p:attrName>style.visibility</p:attrName>
                                        </p:attrNameLst>
                                      </p:cBhvr>
                                      <p:to>
                                        <p:strVal val="visible"/>
                                      </p:to>
                                    </p:set>
                                    <p:anim calcmode="lin" valueType="num">
                                      <p:cBhvr additive="base">
                                        <p:cTn id="39" dur="500" fill="hold"/>
                                        <p:tgtEl>
                                          <p:spTgt spid="209924">
                                            <p:txEl>
                                              <p:pRg st="5" end="5"/>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209924">
                                            <p:txEl>
                                              <p:pRg st="5" end="5"/>
                                            </p:txEl>
                                          </p:spTgt>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209924">
                                            <p:txEl>
                                              <p:pRg st="6" end="6"/>
                                            </p:txEl>
                                          </p:spTgt>
                                        </p:tgtEl>
                                        <p:attrNameLst>
                                          <p:attrName>style.visibility</p:attrName>
                                        </p:attrNameLst>
                                      </p:cBhvr>
                                      <p:to>
                                        <p:strVal val="visible"/>
                                      </p:to>
                                    </p:set>
                                    <p:anim calcmode="lin" valueType="num">
                                      <p:cBhvr additive="base">
                                        <p:cTn id="43" dur="500" fill="hold"/>
                                        <p:tgtEl>
                                          <p:spTgt spid="209924">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0992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209924">
                                            <p:txEl>
                                              <p:pRg st="7" end="7"/>
                                            </p:txEl>
                                          </p:spTgt>
                                        </p:tgtEl>
                                        <p:attrNameLst>
                                          <p:attrName>style.visibility</p:attrName>
                                        </p:attrNameLst>
                                      </p:cBhvr>
                                      <p:to>
                                        <p:strVal val="visible"/>
                                      </p:to>
                                    </p:set>
                                    <p:anim calcmode="lin" valueType="num">
                                      <p:cBhvr additive="base">
                                        <p:cTn id="49" dur="500" fill="hold"/>
                                        <p:tgtEl>
                                          <p:spTgt spid="209924">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0992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ChangeArrowheads="1"/>
          </p:cNvSpPr>
          <p:nvPr/>
        </p:nvSpPr>
        <p:spPr bwMode="auto">
          <a:xfrm>
            <a:off x="323850" y="2003425"/>
            <a:ext cx="4157663" cy="4378325"/>
          </a:xfrm>
          <a:prstGeom prst="rect">
            <a:avLst/>
          </a:prstGeom>
          <a:noFill/>
          <a:ln w="9525">
            <a:noFill/>
            <a:miter lim="800000"/>
            <a:headEnd/>
            <a:tailEnd/>
          </a:ln>
          <a:effectLst/>
        </p:spPr>
        <p:txBody>
          <a:bodyPr>
            <a:spAutoFit/>
          </a:bodyPr>
          <a:lstStyle/>
          <a:p>
            <a:pPr algn="r">
              <a:lnSpc>
                <a:spcPct val="130000"/>
              </a:lnSpc>
            </a:pPr>
            <a:r>
              <a:rPr lang="en-US" altLang="zh-CN" sz="3600" b="1">
                <a:solidFill>
                  <a:srgbClr val="0000FF"/>
                </a:solidFill>
              </a:rPr>
              <a:t>add up  </a:t>
            </a:r>
          </a:p>
          <a:p>
            <a:pPr algn="r">
              <a:lnSpc>
                <a:spcPct val="130000"/>
              </a:lnSpc>
            </a:pPr>
            <a:r>
              <a:rPr lang="en-US" altLang="zh-CN" sz="3600" b="1">
                <a:solidFill>
                  <a:srgbClr val="0000FF"/>
                </a:solidFill>
              </a:rPr>
              <a:t>calm (…) down</a:t>
            </a:r>
          </a:p>
          <a:p>
            <a:pPr algn="r">
              <a:lnSpc>
                <a:spcPct val="130000"/>
              </a:lnSpc>
            </a:pPr>
            <a:r>
              <a:rPr lang="en-US" altLang="zh-CN" sz="3600" b="1">
                <a:solidFill>
                  <a:srgbClr val="0000FF"/>
                </a:solidFill>
              </a:rPr>
              <a:t> </a:t>
            </a:r>
          </a:p>
          <a:p>
            <a:pPr algn="r">
              <a:lnSpc>
                <a:spcPct val="130000"/>
              </a:lnSpc>
            </a:pPr>
            <a:r>
              <a:rPr lang="en-US" altLang="zh-CN" sz="3600" b="1">
                <a:solidFill>
                  <a:srgbClr val="0000FF"/>
                </a:solidFill>
              </a:rPr>
              <a:t>have got to   </a:t>
            </a:r>
          </a:p>
          <a:p>
            <a:pPr algn="r">
              <a:lnSpc>
                <a:spcPct val="130000"/>
              </a:lnSpc>
            </a:pPr>
            <a:r>
              <a:rPr lang="en-US" altLang="zh-CN" sz="3600" b="1">
                <a:solidFill>
                  <a:srgbClr val="0000FF"/>
                </a:solidFill>
              </a:rPr>
              <a:t>be concerned about</a:t>
            </a:r>
          </a:p>
          <a:p>
            <a:pPr algn="r">
              <a:lnSpc>
                <a:spcPct val="130000"/>
              </a:lnSpc>
            </a:pPr>
            <a:r>
              <a:rPr lang="en-US" altLang="zh-CN" sz="3600" b="1">
                <a:solidFill>
                  <a:srgbClr val="0000FF"/>
                </a:solidFill>
              </a:rPr>
              <a:t>walk the dog</a:t>
            </a:r>
          </a:p>
        </p:txBody>
      </p:sp>
      <p:sp>
        <p:nvSpPr>
          <p:cNvPr id="211971" name="Text Box 3"/>
          <p:cNvSpPr txBox="1">
            <a:spLocks noChangeArrowheads="1"/>
          </p:cNvSpPr>
          <p:nvPr/>
        </p:nvSpPr>
        <p:spPr bwMode="auto">
          <a:xfrm>
            <a:off x="4643438" y="2003425"/>
            <a:ext cx="3778250" cy="4378325"/>
          </a:xfrm>
          <a:prstGeom prst="rect">
            <a:avLst/>
          </a:prstGeom>
          <a:noFill/>
          <a:ln w="9525">
            <a:noFill/>
            <a:miter lim="800000"/>
            <a:headEnd/>
            <a:tailEnd/>
          </a:ln>
          <a:effectLst/>
        </p:spPr>
        <p:txBody>
          <a:bodyPr>
            <a:spAutoFit/>
          </a:bodyPr>
          <a:lstStyle/>
          <a:p>
            <a:pPr>
              <a:lnSpc>
                <a:spcPct val="130000"/>
              </a:lnSpc>
            </a:pPr>
            <a:r>
              <a:rPr lang="zh-CN" altLang="en-US" sz="3600" b="1"/>
              <a:t>合计</a:t>
            </a:r>
          </a:p>
          <a:p>
            <a:pPr>
              <a:lnSpc>
                <a:spcPct val="130000"/>
              </a:lnSpc>
            </a:pPr>
            <a:r>
              <a:rPr lang="en-US" altLang="zh-CN" sz="3600" b="1"/>
              <a:t>(</a:t>
            </a:r>
            <a:r>
              <a:rPr lang="zh-CN" altLang="en-US" sz="3600" b="1"/>
              <a:t>使</a:t>
            </a:r>
            <a:r>
              <a:rPr lang="en-US" altLang="zh-CN" sz="3600" b="1"/>
              <a:t>)</a:t>
            </a:r>
            <a:r>
              <a:rPr lang="zh-CN" altLang="en-US" sz="3600" b="1"/>
              <a:t>平静下来</a:t>
            </a:r>
            <a:r>
              <a:rPr lang="en-US" altLang="zh-CN" sz="3600" b="1"/>
              <a:t>; </a:t>
            </a:r>
          </a:p>
          <a:p>
            <a:pPr>
              <a:lnSpc>
                <a:spcPct val="130000"/>
              </a:lnSpc>
            </a:pPr>
            <a:r>
              <a:rPr lang="en-US" altLang="zh-CN" sz="3600" b="1"/>
              <a:t>(</a:t>
            </a:r>
            <a:r>
              <a:rPr lang="zh-CN" altLang="en-US" sz="3600" b="1"/>
              <a:t>使</a:t>
            </a:r>
            <a:r>
              <a:rPr lang="en-US" altLang="zh-CN" sz="3600" b="1"/>
              <a:t>)</a:t>
            </a:r>
            <a:r>
              <a:rPr lang="zh-CN" altLang="en-US" sz="3600" b="1"/>
              <a:t>镇定下来</a:t>
            </a:r>
          </a:p>
          <a:p>
            <a:pPr>
              <a:lnSpc>
                <a:spcPct val="130000"/>
              </a:lnSpc>
            </a:pPr>
            <a:r>
              <a:rPr lang="zh-CN" altLang="en-US" sz="3600" b="1"/>
              <a:t>不得不</a:t>
            </a:r>
            <a:r>
              <a:rPr lang="en-US" altLang="zh-CN" sz="3600" b="1"/>
              <a:t>; </a:t>
            </a:r>
            <a:r>
              <a:rPr lang="zh-CN" altLang="en-US" sz="3600" b="1"/>
              <a:t>必须</a:t>
            </a:r>
          </a:p>
          <a:p>
            <a:pPr>
              <a:lnSpc>
                <a:spcPct val="130000"/>
              </a:lnSpc>
            </a:pPr>
            <a:r>
              <a:rPr lang="zh-CN" altLang="en-US" sz="3600" b="1"/>
              <a:t>关心</a:t>
            </a:r>
            <a:r>
              <a:rPr lang="en-US" altLang="zh-CN" sz="3600" b="1"/>
              <a:t>; </a:t>
            </a:r>
            <a:r>
              <a:rPr lang="zh-CN" altLang="en-US" sz="3600" b="1"/>
              <a:t>挂念</a:t>
            </a:r>
          </a:p>
          <a:p>
            <a:pPr>
              <a:lnSpc>
                <a:spcPct val="130000"/>
              </a:lnSpc>
            </a:pPr>
            <a:r>
              <a:rPr lang="zh-CN" altLang="en-US" sz="3600" b="1"/>
              <a:t>遛狗</a:t>
            </a:r>
          </a:p>
        </p:txBody>
      </p:sp>
      <p:sp>
        <p:nvSpPr>
          <p:cNvPr id="211981" name="TextBox 4"/>
          <p:cNvSpPr txBox="1">
            <a:spLocks noChangeArrowheads="1"/>
          </p:cNvSpPr>
          <p:nvPr/>
        </p:nvSpPr>
        <p:spPr bwMode="auto">
          <a:xfrm>
            <a:off x="611188" y="620713"/>
            <a:ext cx="5759450" cy="823912"/>
          </a:xfrm>
          <a:prstGeom prst="rect">
            <a:avLst/>
          </a:prstGeom>
          <a:noFill/>
          <a:ln w="9525">
            <a:noFill/>
            <a:miter lim="800000"/>
            <a:headEnd/>
            <a:tailEnd/>
          </a:ln>
        </p:spPr>
        <p:txBody>
          <a:bodyPr>
            <a:spAutoFit/>
          </a:bodyPr>
          <a:lstStyle/>
          <a:p>
            <a:r>
              <a:rPr kumimoji="0" lang="en-US" altLang="zh-CN" sz="4800">
                <a:solidFill>
                  <a:srgbClr val="984807"/>
                </a:solidFill>
                <a:latin typeface="Matura MT Script Capitals" pitchFamily="66" charset="0"/>
              </a:rPr>
              <a:t>Words and</a:t>
            </a:r>
          </a:p>
        </p:txBody>
      </p:sp>
      <p:sp>
        <p:nvSpPr>
          <p:cNvPr id="211982" name="矩形 5"/>
          <p:cNvSpPr>
            <a:spLocks noChangeArrowheads="1"/>
          </p:cNvSpPr>
          <p:nvPr/>
        </p:nvSpPr>
        <p:spPr bwMode="auto">
          <a:xfrm>
            <a:off x="3633788" y="1339850"/>
            <a:ext cx="5041900" cy="823913"/>
          </a:xfrm>
          <a:prstGeom prst="rect">
            <a:avLst/>
          </a:prstGeom>
          <a:noFill/>
          <a:ln w="9525">
            <a:noFill/>
            <a:miter lim="800000"/>
            <a:headEnd/>
            <a:tailEnd/>
          </a:ln>
        </p:spPr>
        <p:txBody>
          <a:bodyPr>
            <a:spAutoFit/>
          </a:bodyPr>
          <a:lstStyle/>
          <a:p>
            <a:r>
              <a:rPr kumimoji="0" lang="en-US" altLang="zh-CN" sz="4800">
                <a:solidFill>
                  <a:srgbClr val="984807"/>
                </a:solidFill>
                <a:latin typeface="Matura MT Script Capitals" pitchFamily="66" charset="0"/>
              </a:rPr>
              <a:t>Expressions</a:t>
            </a:r>
          </a:p>
        </p:txBody>
      </p:sp>
      <p:pic>
        <p:nvPicPr>
          <p:cNvPr id="211983" name="Picture 15"/>
          <p:cNvPicPr>
            <a:picLocks noChangeAspect="1" noChangeArrowheads="1"/>
          </p:cNvPicPr>
          <p:nvPr/>
        </p:nvPicPr>
        <p:blipFill>
          <a:blip r:embed="rId2" cstate="print"/>
          <a:srcRect/>
          <a:stretch>
            <a:fillRect/>
          </a:stretch>
        </p:blipFill>
        <p:spPr bwMode="auto">
          <a:xfrm>
            <a:off x="7235825" y="908050"/>
            <a:ext cx="1376363" cy="1474788"/>
          </a:xfrm>
          <a:prstGeom prst="rect">
            <a:avLst/>
          </a:prstGeom>
          <a:noFill/>
          <a:ln w="9525">
            <a:noFill/>
            <a:miter lim="800000"/>
            <a:headEnd/>
            <a:tailEnd/>
          </a:ln>
          <a:effectLst/>
        </p:spPr>
      </p:pic>
      <p:pic>
        <p:nvPicPr>
          <p:cNvPr id="211984" name="图片 6" descr="学英语LOGO.jpg"/>
          <p:cNvPicPr>
            <a:picLocks noChangeAspect="1"/>
          </p:cNvPicPr>
          <p:nvPr/>
        </p:nvPicPr>
        <p:blipFill>
          <a:blip r:embed="rId3" cstate="print"/>
          <a:srcRect/>
          <a:stretch>
            <a:fillRect/>
          </a:stretch>
        </p:blipFill>
        <p:spPr bwMode="auto">
          <a:xfrm>
            <a:off x="8388350" y="6602413"/>
            <a:ext cx="755650" cy="255587"/>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1970"/>
                                        </p:tgtEl>
                                        <p:attrNameLst>
                                          <p:attrName>style.visibility</p:attrName>
                                        </p:attrNameLst>
                                      </p:cBhvr>
                                      <p:to>
                                        <p:strVal val="visible"/>
                                      </p:to>
                                    </p:set>
                                    <p:anim calcmode="lin" valueType="num">
                                      <p:cBhvr additive="base">
                                        <p:cTn id="7" dur="500" fill="hold"/>
                                        <p:tgtEl>
                                          <p:spTgt spid="211970"/>
                                        </p:tgtEl>
                                        <p:attrNameLst>
                                          <p:attrName>ppt_x</p:attrName>
                                        </p:attrNameLst>
                                      </p:cBhvr>
                                      <p:tavLst>
                                        <p:tav tm="0">
                                          <p:val>
                                            <p:strVal val="0-#ppt_w/2"/>
                                          </p:val>
                                        </p:tav>
                                        <p:tav tm="100000">
                                          <p:val>
                                            <p:strVal val="#ppt_x"/>
                                          </p:val>
                                        </p:tav>
                                      </p:tavLst>
                                    </p:anim>
                                    <p:anim calcmode="lin" valueType="num">
                                      <p:cBhvr additive="base">
                                        <p:cTn id="8" dur="500" fill="hold"/>
                                        <p:tgtEl>
                                          <p:spTgt spid="2119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11971">
                                            <p:txEl>
                                              <p:pRg st="0" end="0"/>
                                            </p:txEl>
                                          </p:spTgt>
                                        </p:tgtEl>
                                        <p:attrNameLst>
                                          <p:attrName>style.visibility</p:attrName>
                                        </p:attrNameLst>
                                      </p:cBhvr>
                                      <p:to>
                                        <p:strVal val="visible"/>
                                      </p:to>
                                    </p:set>
                                    <p:anim calcmode="lin" valueType="num">
                                      <p:cBhvr additive="base">
                                        <p:cTn id="13" dur="500" fill="hold"/>
                                        <p:tgtEl>
                                          <p:spTgt spid="211971">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119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11971">
                                            <p:txEl>
                                              <p:pRg st="1" end="1"/>
                                            </p:txEl>
                                          </p:spTgt>
                                        </p:tgtEl>
                                        <p:attrNameLst>
                                          <p:attrName>style.visibility</p:attrName>
                                        </p:attrNameLst>
                                      </p:cBhvr>
                                      <p:to>
                                        <p:strVal val="visible"/>
                                      </p:to>
                                    </p:set>
                                    <p:anim calcmode="lin" valueType="num">
                                      <p:cBhvr additive="base">
                                        <p:cTn id="19" dur="500" fill="hold"/>
                                        <p:tgtEl>
                                          <p:spTgt spid="211971">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11971">
                                            <p:txEl>
                                              <p:pRg st="1" end="1"/>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211971">
                                            <p:txEl>
                                              <p:pRg st="2" end="2"/>
                                            </p:txEl>
                                          </p:spTgt>
                                        </p:tgtEl>
                                        <p:attrNameLst>
                                          <p:attrName>style.visibility</p:attrName>
                                        </p:attrNameLst>
                                      </p:cBhvr>
                                      <p:to>
                                        <p:strVal val="visible"/>
                                      </p:to>
                                    </p:set>
                                    <p:anim calcmode="lin" valueType="num">
                                      <p:cBhvr additive="base">
                                        <p:cTn id="23" dur="500" fill="hold"/>
                                        <p:tgtEl>
                                          <p:spTgt spid="211971">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2119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211971">
                                            <p:txEl>
                                              <p:pRg st="3" end="3"/>
                                            </p:txEl>
                                          </p:spTgt>
                                        </p:tgtEl>
                                        <p:attrNameLst>
                                          <p:attrName>style.visibility</p:attrName>
                                        </p:attrNameLst>
                                      </p:cBhvr>
                                      <p:to>
                                        <p:strVal val="visible"/>
                                      </p:to>
                                    </p:set>
                                    <p:anim calcmode="lin" valueType="num">
                                      <p:cBhvr additive="base">
                                        <p:cTn id="29" dur="500" fill="hold"/>
                                        <p:tgtEl>
                                          <p:spTgt spid="211971">
                                            <p:txEl>
                                              <p:pRg st="3" end="3"/>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2119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211971">
                                            <p:txEl>
                                              <p:pRg st="4" end="4"/>
                                            </p:txEl>
                                          </p:spTgt>
                                        </p:tgtEl>
                                        <p:attrNameLst>
                                          <p:attrName>style.visibility</p:attrName>
                                        </p:attrNameLst>
                                      </p:cBhvr>
                                      <p:to>
                                        <p:strVal val="visible"/>
                                      </p:to>
                                    </p:set>
                                    <p:anim calcmode="lin" valueType="num">
                                      <p:cBhvr additive="base">
                                        <p:cTn id="35" dur="500" fill="hold"/>
                                        <p:tgtEl>
                                          <p:spTgt spid="211971">
                                            <p:txEl>
                                              <p:pRg st="4" end="4"/>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119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211971">
                                            <p:txEl>
                                              <p:pRg st="5" end="5"/>
                                            </p:txEl>
                                          </p:spTgt>
                                        </p:tgtEl>
                                        <p:attrNameLst>
                                          <p:attrName>style.visibility</p:attrName>
                                        </p:attrNameLst>
                                      </p:cBhvr>
                                      <p:to>
                                        <p:strVal val="visible"/>
                                      </p:to>
                                    </p:set>
                                    <p:anim calcmode="lin" valueType="num">
                                      <p:cBhvr additive="base">
                                        <p:cTn id="41" dur="500" fill="hold"/>
                                        <p:tgtEl>
                                          <p:spTgt spid="211971">
                                            <p:txEl>
                                              <p:pRg st="5" end="5"/>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21197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836712"/>
            <a:ext cx="8424936" cy="3600986"/>
          </a:xfrm>
          <a:prstGeom prst="rect">
            <a:avLst/>
          </a:prstGeom>
          <a:noFill/>
        </p:spPr>
        <p:txBody>
          <a:bodyPr wrap="square" rtlCol="0">
            <a:spAutoFit/>
          </a:bodyPr>
          <a:lstStyle/>
          <a:p>
            <a:r>
              <a:rPr lang="en-US" altLang="zh-CN" sz="4800" dirty="0" smtClean="0"/>
              <a:t>Topic Reading  </a:t>
            </a:r>
            <a:r>
              <a:rPr lang="zh-CN" altLang="en-US" sz="2800" dirty="0" smtClean="0"/>
              <a:t>（</a:t>
            </a:r>
            <a:r>
              <a:rPr lang="en-US" altLang="zh-CN" sz="2800" dirty="0" smtClean="0"/>
              <a:t>English Weekly</a:t>
            </a:r>
            <a:r>
              <a:rPr lang="zh-CN" altLang="en-US" sz="2800" dirty="0" smtClean="0"/>
              <a:t>）</a:t>
            </a:r>
            <a:endParaRPr lang="en-US" altLang="zh-CN" sz="4800" dirty="0" smtClean="0"/>
          </a:p>
          <a:p>
            <a:endParaRPr lang="en-US" altLang="zh-CN" sz="6000" dirty="0" smtClean="0"/>
          </a:p>
          <a:p>
            <a:endParaRPr lang="en-US" altLang="zh-CN" sz="6000" dirty="0" smtClean="0"/>
          </a:p>
          <a:p>
            <a:r>
              <a:rPr lang="en-US" altLang="zh-CN" sz="6000" dirty="0" smtClean="0"/>
              <a:t>               </a:t>
            </a:r>
            <a:r>
              <a:rPr lang="en-US" altLang="zh-CN" sz="6000" dirty="0" smtClean="0">
                <a:solidFill>
                  <a:schemeClr val="accent2">
                    <a:lumMod val="75000"/>
                  </a:schemeClr>
                </a:solidFill>
              </a:rPr>
              <a:t>Teammates </a:t>
            </a:r>
            <a:endParaRPr lang="zh-CN" altLang="en-US" sz="6000" dirty="0">
              <a:solidFill>
                <a:schemeClr val="accent2">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1640" y="980728"/>
            <a:ext cx="6264696" cy="5016758"/>
          </a:xfrm>
          <a:prstGeom prst="rect">
            <a:avLst/>
          </a:prstGeom>
          <a:noFill/>
        </p:spPr>
        <p:txBody>
          <a:bodyPr wrap="square" rtlCol="0">
            <a:spAutoFit/>
          </a:bodyPr>
          <a:lstStyle/>
          <a:p>
            <a:r>
              <a:rPr lang="en-US" altLang="zh-CN" sz="4000" dirty="0" smtClean="0">
                <a:solidFill>
                  <a:srgbClr val="FF0000"/>
                </a:solidFill>
              </a:rPr>
              <a:t>Friend</a:t>
            </a:r>
            <a:r>
              <a:rPr lang="en-US" altLang="zh-CN" sz="4000" dirty="0"/>
              <a:t> </a:t>
            </a:r>
            <a:r>
              <a:rPr lang="en-US" altLang="zh-CN" sz="4000" dirty="0" smtClean="0"/>
              <a:t>= People? </a:t>
            </a:r>
          </a:p>
          <a:p>
            <a:endParaRPr lang="en-US" altLang="zh-CN" sz="4000" dirty="0" smtClean="0"/>
          </a:p>
          <a:p>
            <a:r>
              <a:rPr lang="en-US" altLang="zh-CN" sz="4000" dirty="0" smtClean="0"/>
              <a:t>                Animal ? </a:t>
            </a:r>
          </a:p>
          <a:p>
            <a:endParaRPr lang="en-US" altLang="zh-CN" sz="4000" dirty="0"/>
          </a:p>
          <a:p>
            <a:r>
              <a:rPr lang="en-US" altLang="zh-CN" sz="4000" dirty="0" smtClean="0"/>
              <a:t>                Plant?</a:t>
            </a:r>
          </a:p>
          <a:p>
            <a:endParaRPr lang="en-US" altLang="zh-CN" sz="4000" dirty="0" smtClean="0"/>
          </a:p>
          <a:p>
            <a:r>
              <a:rPr lang="en-US" altLang="zh-CN" sz="4000" dirty="0" smtClean="0"/>
              <a:t>                Lifeless thing?</a:t>
            </a:r>
          </a:p>
          <a:p>
            <a:r>
              <a:rPr lang="en-US" altLang="zh-CN" sz="4000" dirty="0" smtClean="0"/>
              <a:t>               </a:t>
            </a:r>
            <a:endParaRPr lang="zh-CN" altLang="en-US" sz="4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97991" name="Picture 7" descr="3c6d55fbb2fb43165477b29f21a4462308f7d3ef">
            <a:hlinkClick r:id="rId2" action="ppaction://hlinkfile"/>
          </p:cNvPr>
          <p:cNvPicPr>
            <a:picLocks noChangeAspect="1" noChangeArrowheads="1"/>
          </p:cNvPicPr>
          <p:nvPr/>
        </p:nvPicPr>
        <p:blipFill>
          <a:blip r:embed="rId3" cstate="print"/>
          <a:srcRect/>
          <a:stretch>
            <a:fillRect/>
          </a:stretch>
        </p:blipFill>
        <p:spPr bwMode="auto">
          <a:xfrm>
            <a:off x="1907704" y="1700808"/>
            <a:ext cx="1008063" cy="1008063"/>
          </a:xfrm>
          <a:prstGeom prst="rect">
            <a:avLst/>
          </a:prstGeom>
          <a:noFill/>
        </p:spPr>
      </p:pic>
      <p:pic>
        <p:nvPicPr>
          <p:cNvPr id="297993" name="Picture 9" descr="3c6d55fbb2fb43165477b29f21a4462308f7d3ef">
            <a:hlinkClick r:id="rId4" action="ppaction://hlinkfile"/>
          </p:cNvPr>
          <p:cNvPicPr>
            <a:picLocks noChangeAspect="1" noChangeArrowheads="1"/>
          </p:cNvPicPr>
          <p:nvPr/>
        </p:nvPicPr>
        <p:blipFill>
          <a:blip r:embed="rId3" cstate="print"/>
          <a:srcRect/>
          <a:stretch>
            <a:fillRect/>
          </a:stretch>
        </p:blipFill>
        <p:spPr bwMode="auto">
          <a:xfrm>
            <a:off x="1835696" y="4077072"/>
            <a:ext cx="1008063" cy="1008063"/>
          </a:xfrm>
          <a:prstGeom prst="rect">
            <a:avLst/>
          </a:prstGeom>
          <a:noFill/>
        </p:spPr>
      </p:pic>
      <p:sp>
        <p:nvSpPr>
          <p:cNvPr id="297995" name="Rectangle 11"/>
          <p:cNvSpPr>
            <a:spLocks noChangeArrowheads="1"/>
          </p:cNvSpPr>
          <p:nvPr/>
        </p:nvSpPr>
        <p:spPr bwMode="auto">
          <a:xfrm>
            <a:off x="3563888" y="1988840"/>
            <a:ext cx="1771650" cy="641350"/>
          </a:xfrm>
          <a:prstGeom prst="rect">
            <a:avLst/>
          </a:prstGeom>
          <a:noFill/>
          <a:ln w="9525">
            <a:noFill/>
            <a:miter lim="800000"/>
            <a:headEnd/>
            <a:tailEnd/>
          </a:ln>
          <a:effectLst/>
        </p:spPr>
        <p:txBody>
          <a:bodyPr wrap="none">
            <a:spAutoFit/>
          </a:bodyPr>
          <a:lstStyle/>
          <a:p>
            <a:r>
              <a:rPr lang="en-US" altLang="zh-CN" sz="3600" b="1" dirty="0"/>
              <a:t>Video </a:t>
            </a:r>
            <a:r>
              <a:rPr lang="en-US" altLang="zh-CN" sz="3600" b="1" dirty="0">
                <a:solidFill>
                  <a:srgbClr val="FF0000"/>
                </a:solidFill>
              </a:rPr>
              <a:t>A</a:t>
            </a:r>
          </a:p>
        </p:txBody>
      </p:sp>
      <p:sp>
        <p:nvSpPr>
          <p:cNvPr id="297996" name="Rectangle 12"/>
          <p:cNvSpPr>
            <a:spLocks noChangeArrowheads="1"/>
          </p:cNvSpPr>
          <p:nvPr/>
        </p:nvSpPr>
        <p:spPr bwMode="auto">
          <a:xfrm>
            <a:off x="3563888" y="4365104"/>
            <a:ext cx="1746250" cy="641350"/>
          </a:xfrm>
          <a:prstGeom prst="rect">
            <a:avLst/>
          </a:prstGeom>
          <a:noFill/>
          <a:ln w="9525">
            <a:noFill/>
            <a:miter lim="800000"/>
            <a:headEnd/>
            <a:tailEnd/>
          </a:ln>
          <a:effectLst/>
        </p:spPr>
        <p:txBody>
          <a:bodyPr wrap="none">
            <a:spAutoFit/>
          </a:bodyPr>
          <a:lstStyle/>
          <a:p>
            <a:r>
              <a:rPr lang="en-US" altLang="zh-CN" sz="3600" b="1" dirty="0"/>
              <a:t>Video </a:t>
            </a:r>
            <a:r>
              <a:rPr lang="en-US" altLang="zh-CN" sz="3600" b="1" dirty="0">
                <a:solidFill>
                  <a:srgbClr val="FF0000"/>
                </a:solidFill>
              </a:rPr>
              <a:t>B</a:t>
            </a:r>
          </a:p>
        </p:txBody>
      </p:sp>
    </p:spTree>
  </p:cSld>
  <p:clrMapOvr>
    <a:masterClrMapping/>
  </p:clrMapOvr>
  <p:transition>
    <p:blinds/>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0" y="692696"/>
            <a:ext cx="9144000" cy="3180333"/>
          </a:xfrm>
        </p:spPr>
        <p:txBody>
          <a:bodyPr>
            <a:noAutofit/>
          </a:bodyPr>
          <a:lstStyle/>
          <a:p>
            <a:r>
              <a:rPr kumimoji="0" lang="en-US" altLang="zh-CN" sz="4000" b="1" dirty="0" smtClean="0"/>
              <a:t>True friendship can</a:t>
            </a:r>
          </a:p>
          <a:p>
            <a:r>
              <a:rPr kumimoji="0" lang="en-US" altLang="zh-CN" sz="4000" b="1" dirty="0" smtClean="0"/>
              <a:t>                 exist between </a:t>
            </a:r>
            <a:r>
              <a:rPr kumimoji="0" lang="en-US" altLang="zh-CN" sz="4000" b="1" dirty="0" smtClean="0">
                <a:solidFill>
                  <a:srgbClr val="FF0066"/>
                </a:solidFill>
              </a:rPr>
              <a:t>any two souls</a:t>
            </a:r>
            <a:r>
              <a:rPr kumimoji="0" lang="en-US" altLang="zh-CN" sz="4000" b="1" dirty="0" smtClean="0"/>
              <a:t>. </a:t>
            </a:r>
          </a:p>
          <a:p>
            <a:endParaRPr lang="en-US" altLang="zh-CN" sz="4000" b="1" dirty="0"/>
          </a:p>
          <a:p>
            <a:endParaRPr kumimoji="0" lang="en-US" altLang="zh-CN" sz="4000" b="1" dirty="0" smtClean="0"/>
          </a:p>
          <a:p>
            <a:r>
              <a:rPr kumimoji="0" lang="en-US" altLang="zh-CN" sz="4000" b="1" dirty="0" smtClean="0"/>
              <a:t> It can happen, </a:t>
            </a:r>
          </a:p>
          <a:p>
            <a:r>
              <a:rPr lang="en-US" altLang="zh-CN" sz="4000" b="1" dirty="0"/>
              <a:t> </a:t>
            </a:r>
            <a:r>
              <a:rPr lang="en-US" altLang="zh-CN" sz="4000" b="1" dirty="0" smtClean="0"/>
              <a:t>                            </a:t>
            </a:r>
            <a:r>
              <a:rPr kumimoji="0" lang="en-US" altLang="zh-CN" sz="4000" b="1" i="1" u="sng" dirty="0" smtClean="0"/>
              <a:t>at any moment,</a:t>
            </a:r>
          </a:p>
          <a:p>
            <a:r>
              <a:rPr lang="en-US" altLang="zh-CN" sz="4000" b="1" i="1" dirty="0"/>
              <a:t> </a:t>
            </a:r>
            <a:r>
              <a:rPr lang="en-US" altLang="zh-CN" sz="4000" b="1" i="1" dirty="0" smtClean="0"/>
              <a:t>                            </a:t>
            </a:r>
            <a:r>
              <a:rPr kumimoji="0" lang="en-US" altLang="zh-CN" sz="4000" b="1" i="1" u="sng" dirty="0" smtClean="0"/>
              <a:t> to anyone. </a:t>
            </a:r>
          </a:p>
          <a:p>
            <a:endParaRPr kumimoji="0" lang="en-US" altLang="zh-CN" sz="4000" b="1"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360</Words>
  <Application>Microsoft Office PowerPoint</Application>
  <PresentationFormat>全屏显示(4:3)</PresentationFormat>
  <Paragraphs>68</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Unit 1.   Friendship</vt:lpstr>
      <vt:lpstr>Quotes </vt:lpstr>
      <vt:lpstr>P1</vt:lpstr>
      <vt:lpstr>幻灯片 4</vt:lpstr>
      <vt:lpstr>幻灯片 5</vt:lpstr>
      <vt:lpstr>幻灯片 6</vt:lpstr>
      <vt:lpstr>幻灯片 7</vt:lpstr>
      <vt:lpstr>幻灯片 8</vt:lpstr>
      <vt:lpstr>幻灯片 9</vt:lpstr>
      <vt:lpstr>幻灯片 10</vt:lpstr>
      <vt:lpstr>幻灯片 11</vt:lpstr>
      <vt:lpstr>幻灯片 12</vt:lpstr>
      <vt:lpstr>幻灯片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Friendship</dc:title>
  <dc:creator>USER</dc:creator>
  <cp:lastModifiedBy>USER</cp:lastModifiedBy>
  <cp:revision>6</cp:revision>
  <dcterms:created xsi:type="dcterms:W3CDTF">2015-09-05T13:45:36Z</dcterms:created>
  <dcterms:modified xsi:type="dcterms:W3CDTF">2015-09-05T14:44:48Z</dcterms:modified>
</cp:coreProperties>
</file>