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6" r:id="rId2"/>
    <p:sldId id="716" r:id="rId3"/>
    <p:sldId id="723" r:id="rId4"/>
    <p:sldId id="724" r:id="rId5"/>
    <p:sldId id="725" r:id="rId6"/>
    <p:sldId id="717" r:id="rId7"/>
    <p:sldId id="726" r:id="rId8"/>
    <p:sldId id="727" r:id="rId9"/>
    <p:sldId id="728" r:id="rId10"/>
    <p:sldId id="718" r:id="rId11"/>
    <p:sldId id="729" r:id="rId12"/>
    <p:sldId id="730" r:id="rId13"/>
    <p:sldId id="731" r:id="rId14"/>
    <p:sldId id="732" r:id="rId15"/>
    <p:sldId id="733" r:id="rId16"/>
    <p:sldId id="734" r:id="rId17"/>
    <p:sldId id="719" r:id="rId18"/>
    <p:sldId id="735" r:id="rId19"/>
    <p:sldId id="736" r:id="rId20"/>
    <p:sldId id="737" r:id="rId21"/>
    <p:sldId id="738" r:id="rId22"/>
    <p:sldId id="739" r:id="rId23"/>
    <p:sldId id="740" r:id="rId24"/>
    <p:sldId id="741" r:id="rId25"/>
    <p:sldId id="742" r:id="rId26"/>
    <p:sldId id="743" r:id="rId27"/>
    <p:sldId id="744" r:id="rId28"/>
    <p:sldId id="745" r:id="rId29"/>
    <p:sldId id="746" r:id="rId30"/>
    <p:sldId id="747" r:id="rId31"/>
    <p:sldId id="748" r:id="rId32"/>
    <p:sldId id="720" r:id="rId33"/>
    <p:sldId id="749" r:id="rId34"/>
    <p:sldId id="721" r:id="rId35"/>
    <p:sldId id="750" r:id="rId36"/>
    <p:sldId id="722" r:id="rId37"/>
    <p:sldId id="751" r:id="rId38"/>
    <p:sldId id="381" r:id="rId3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1111"/>
    <a:srgbClr val="FFFFCC"/>
    <a:srgbClr val="6BA42C"/>
    <a:srgbClr val="FFFF99"/>
    <a:srgbClr val="D0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0" autoAdjust="0"/>
    <p:restoredTop sz="75214" autoAdjust="0"/>
  </p:normalViewPr>
  <p:slideViewPr>
    <p:cSldViewPr>
      <p:cViewPr>
        <p:scale>
          <a:sx n="125" d="100"/>
          <a:sy n="125" d="100"/>
        </p:scale>
        <p:origin x="-1524" y="-450"/>
      </p:cViewPr>
      <p:guideLst>
        <p:guide orient="horz" pos="1620"/>
        <p:guide pos="2880"/>
      </p:guideLst>
    </p:cSldViewPr>
  </p:slideViewPr>
  <p:notesTextViewPr>
    <p:cViewPr>
      <p:scale>
        <a:sx n="1" d="1"/>
        <a:sy n="1" d="1"/>
      </p:scale>
      <p:origin x="0" y="0"/>
    </p:cViewPr>
  </p:notesTextViewPr>
  <p:notesViewPr>
    <p:cSldViewPr>
      <p:cViewPr varScale="1">
        <p:scale>
          <a:sx n="66" d="100"/>
          <a:sy n="66" d="100"/>
        </p:scale>
        <p:origin x="-318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60824-36D3-4A57-94A7-C8FEE66C27F8}" type="datetimeFigureOut">
              <a:rPr lang="zh-CN" altLang="en-US" smtClean="0"/>
              <a:t>2015/4/16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3FE5055-F480-440C-9641-6D6C555D6973}" type="slidenum">
              <a:rPr lang="zh-CN" altLang="en-US" smtClean="0"/>
              <a:t>‹#›</a:t>
            </a:fld>
            <a:endParaRPr lang="zh-CN" altLang="en-US"/>
          </a:p>
        </p:txBody>
      </p:sp>
    </p:spTree>
    <p:extLst>
      <p:ext uri="{BB962C8B-B14F-4D97-AF65-F5344CB8AC3E}">
        <p14:creationId xmlns:p14="http://schemas.microsoft.com/office/powerpoint/2010/main" val="25682160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Picture 2" descr="E:\文语\2\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5122" name="Picture 2" descr="E:\文语\1\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3148479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2322"/>
            <a:ext cx="9144000" cy="5143500"/>
          </a:xfrm>
          <a:prstGeom prst="rect">
            <a:avLst/>
          </a:prstGeom>
        </p:spPr>
      </p:pic>
    </p:spTree>
    <p:extLst>
      <p:ext uri="{BB962C8B-B14F-4D97-AF65-F5344CB8AC3E}">
        <p14:creationId xmlns:p14="http://schemas.microsoft.com/office/powerpoint/2010/main" val="35072938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12918"/>
            <a:ext cx="9144000" cy="5143500"/>
          </a:xfrm>
          <a:prstGeom prst="rect">
            <a:avLst/>
          </a:prstGeom>
        </p:spPr>
      </p:pic>
    </p:spTree>
    <p:extLst>
      <p:ext uri="{BB962C8B-B14F-4D97-AF65-F5344CB8AC3E}">
        <p14:creationId xmlns:p14="http://schemas.microsoft.com/office/powerpoint/2010/main" val="13920006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
        <p:nvSpPr>
          <p:cNvPr id="6" name="AutoShape 46"/>
          <p:cNvSpPr>
            <a:spLocks noChangeArrowheads="1"/>
          </p:cNvSpPr>
          <p:nvPr userDrawn="1"/>
        </p:nvSpPr>
        <p:spPr bwMode="gray">
          <a:xfrm>
            <a:off x="-396552" y="4750658"/>
            <a:ext cx="9937104" cy="361292"/>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sz="1800" b="0"/>
          </a:p>
        </p:txBody>
      </p:sp>
    </p:spTree>
    <p:extLst>
      <p:ext uri="{BB962C8B-B14F-4D97-AF65-F5344CB8AC3E}">
        <p14:creationId xmlns:p14="http://schemas.microsoft.com/office/powerpoint/2010/main" val="39799724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Tree>
    <p:extLst>
      <p:ext uri="{BB962C8B-B14F-4D97-AF65-F5344CB8AC3E}">
        <p14:creationId xmlns:p14="http://schemas.microsoft.com/office/powerpoint/2010/main" val="31230000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3074" name="Picture 2" descr="E:\文语\1\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3212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 id="2147483654" r:id="rId6"/>
    <p:sldLayoutId id="2147483653" r:id="rId7"/>
    <p:sldLayoutId id="2147483652" r:id="rId8"/>
    <p:sldLayoutId id="2147483655" r:id="rId9"/>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6.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2.xml"/><Relationship Id="rId5" Type="http://schemas.openxmlformats.org/officeDocument/2006/relationships/slide" Target="slide17.xml"/><Relationship Id="rId4" Type="http://schemas.openxmlformats.org/officeDocument/2006/relationships/slide" Target="slide10.xml"/></Relationships>
</file>

<file path=ppt/slides/_rels/slide11.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6.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2.xml"/><Relationship Id="rId5" Type="http://schemas.openxmlformats.org/officeDocument/2006/relationships/slide" Target="slide17.xml"/><Relationship Id="rId4" Type="http://schemas.openxmlformats.org/officeDocument/2006/relationships/slide" Target="slide10.xml"/></Relationships>
</file>

<file path=ppt/slides/_rels/slide12.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6.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2.xml"/><Relationship Id="rId5" Type="http://schemas.openxmlformats.org/officeDocument/2006/relationships/slide" Target="slide17.xml"/><Relationship Id="rId4" Type="http://schemas.openxmlformats.org/officeDocument/2006/relationships/slide" Target="slide10.xml"/></Relationships>
</file>

<file path=ppt/slides/_rels/slide13.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6.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2.xml"/><Relationship Id="rId5" Type="http://schemas.openxmlformats.org/officeDocument/2006/relationships/slide" Target="slide17.xml"/><Relationship Id="rId4" Type="http://schemas.openxmlformats.org/officeDocument/2006/relationships/slide" Target="slide10.xml"/></Relationships>
</file>

<file path=ppt/slides/_rels/slide14.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6.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2.xml"/><Relationship Id="rId5" Type="http://schemas.openxmlformats.org/officeDocument/2006/relationships/slide" Target="slide17.xml"/><Relationship Id="rId4" Type="http://schemas.openxmlformats.org/officeDocument/2006/relationships/slide" Target="slide10.xml"/></Relationships>
</file>

<file path=ppt/slides/_rels/slide15.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6.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2.xml"/><Relationship Id="rId5" Type="http://schemas.openxmlformats.org/officeDocument/2006/relationships/slide" Target="slide17.xml"/><Relationship Id="rId4" Type="http://schemas.openxmlformats.org/officeDocument/2006/relationships/slide" Target="slide10.xml"/></Relationships>
</file>

<file path=ppt/slides/_rels/slide16.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6.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2.xml"/><Relationship Id="rId5" Type="http://schemas.openxmlformats.org/officeDocument/2006/relationships/slide" Target="slide17.xml"/><Relationship Id="rId4" Type="http://schemas.openxmlformats.org/officeDocument/2006/relationships/slide" Target="slide10.xml"/></Relationships>
</file>

<file path=ppt/slides/_rels/slide17.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6.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2.xml"/><Relationship Id="rId5" Type="http://schemas.openxmlformats.org/officeDocument/2006/relationships/slide" Target="slide17.xml"/><Relationship Id="rId4" Type="http://schemas.openxmlformats.org/officeDocument/2006/relationships/slide" Target="slide10.xml"/></Relationships>
</file>

<file path=ppt/slides/_rels/slide18.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6.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2.xml"/><Relationship Id="rId5" Type="http://schemas.openxmlformats.org/officeDocument/2006/relationships/slide" Target="slide17.xml"/><Relationship Id="rId4" Type="http://schemas.openxmlformats.org/officeDocument/2006/relationships/slide" Target="slide10.xml"/></Relationships>
</file>

<file path=ppt/slides/_rels/slide19.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6.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2.xml"/><Relationship Id="rId5" Type="http://schemas.openxmlformats.org/officeDocument/2006/relationships/slide" Target="slide17.xml"/><Relationship Id="rId4" Type="http://schemas.openxmlformats.org/officeDocument/2006/relationships/slide" Target="slide10.xml"/></Relationships>
</file>

<file path=ppt/slides/_rels/slide2.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6.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2.xml"/><Relationship Id="rId5" Type="http://schemas.openxmlformats.org/officeDocument/2006/relationships/slide" Target="slide17.xml"/><Relationship Id="rId4" Type="http://schemas.openxmlformats.org/officeDocument/2006/relationships/slide" Target="slide10.xml"/></Relationships>
</file>

<file path=ppt/slides/_rels/slide20.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6.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2.xml"/><Relationship Id="rId5" Type="http://schemas.openxmlformats.org/officeDocument/2006/relationships/slide" Target="slide17.xml"/><Relationship Id="rId4" Type="http://schemas.openxmlformats.org/officeDocument/2006/relationships/slide" Target="slide10.xml"/></Relationships>
</file>

<file path=ppt/slides/_rels/slide21.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6.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2.xml"/><Relationship Id="rId5" Type="http://schemas.openxmlformats.org/officeDocument/2006/relationships/slide" Target="slide17.xml"/><Relationship Id="rId4" Type="http://schemas.openxmlformats.org/officeDocument/2006/relationships/slide" Target="slide10.xml"/></Relationships>
</file>

<file path=ppt/slides/_rels/slide22.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6.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2.xml"/><Relationship Id="rId5" Type="http://schemas.openxmlformats.org/officeDocument/2006/relationships/slide" Target="slide17.xml"/><Relationship Id="rId4" Type="http://schemas.openxmlformats.org/officeDocument/2006/relationships/slide" Target="slide10.xml"/></Relationships>
</file>

<file path=ppt/slides/_rels/slide23.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6.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2.xml"/><Relationship Id="rId5" Type="http://schemas.openxmlformats.org/officeDocument/2006/relationships/slide" Target="slide17.xml"/><Relationship Id="rId4" Type="http://schemas.openxmlformats.org/officeDocument/2006/relationships/slide" Target="slide10.xml"/></Relationships>
</file>

<file path=ppt/slides/_rels/slide24.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6.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2.xml"/><Relationship Id="rId5" Type="http://schemas.openxmlformats.org/officeDocument/2006/relationships/slide" Target="slide17.xml"/><Relationship Id="rId4" Type="http://schemas.openxmlformats.org/officeDocument/2006/relationships/slide" Target="slide10.xml"/></Relationships>
</file>

<file path=ppt/slides/_rels/slide25.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6.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2.xml"/><Relationship Id="rId5" Type="http://schemas.openxmlformats.org/officeDocument/2006/relationships/slide" Target="slide17.xml"/><Relationship Id="rId4" Type="http://schemas.openxmlformats.org/officeDocument/2006/relationships/slide" Target="slide10.xml"/></Relationships>
</file>

<file path=ppt/slides/_rels/slide26.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6.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2.xml"/><Relationship Id="rId5" Type="http://schemas.openxmlformats.org/officeDocument/2006/relationships/slide" Target="slide17.xml"/><Relationship Id="rId4" Type="http://schemas.openxmlformats.org/officeDocument/2006/relationships/slide" Target="slide10.xml"/></Relationships>
</file>

<file path=ppt/slides/_rels/slide27.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6.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2.xml"/><Relationship Id="rId5" Type="http://schemas.openxmlformats.org/officeDocument/2006/relationships/slide" Target="slide17.xml"/><Relationship Id="rId4" Type="http://schemas.openxmlformats.org/officeDocument/2006/relationships/slide" Target="slide10.xml"/></Relationships>
</file>

<file path=ppt/slides/_rels/slide28.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6.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2.xml"/><Relationship Id="rId5" Type="http://schemas.openxmlformats.org/officeDocument/2006/relationships/slide" Target="slide17.xml"/><Relationship Id="rId4" Type="http://schemas.openxmlformats.org/officeDocument/2006/relationships/slide" Target="slide10.xml"/></Relationships>
</file>

<file path=ppt/slides/_rels/slide29.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6.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2.xml"/><Relationship Id="rId5" Type="http://schemas.openxmlformats.org/officeDocument/2006/relationships/slide" Target="slide17.xml"/><Relationship Id="rId4" Type="http://schemas.openxmlformats.org/officeDocument/2006/relationships/slide" Target="slide10.xml"/></Relationships>
</file>

<file path=ppt/slides/_rels/slide3.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6.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2.xml"/><Relationship Id="rId5" Type="http://schemas.openxmlformats.org/officeDocument/2006/relationships/slide" Target="slide17.xml"/><Relationship Id="rId4" Type="http://schemas.openxmlformats.org/officeDocument/2006/relationships/slide" Target="slide10.xml"/></Relationships>
</file>

<file path=ppt/slides/_rels/slide30.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6.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2.xml"/><Relationship Id="rId5" Type="http://schemas.openxmlformats.org/officeDocument/2006/relationships/slide" Target="slide17.xml"/><Relationship Id="rId4" Type="http://schemas.openxmlformats.org/officeDocument/2006/relationships/slide" Target="slide10.xml"/></Relationships>
</file>

<file path=ppt/slides/_rels/slide31.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6.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2.xml"/><Relationship Id="rId5" Type="http://schemas.openxmlformats.org/officeDocument/2006/relationships/slide" Target="slide17.xml"/><Relationship Id="rId4" Type="http://schemas.openxmlformats.org/officeDocument/2006/relationships/slide" Target="slide10.xml"/></Relationships>
</file>

<file path=ppt/slides/_rels/slide32.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6.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2.xml"/><Relationship Id="rId5" Type="http://schemas.openxmlformats.org/officeDocument/2006/relationships/slide" Target="slide17.xml"/><Relationship Id="rId4" Type="http://schemas.openxmlformats.org/officeDocument/2006/relationships/slide" Target="slide10.xml"/></Relationships>
</file>

<file path=ppt/slides/_rels/slide33.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6.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2.xml"/><Relationship Id="rId5" Type="http://schemas.openxmlformats.org/officeDocument/2006/relationships/slide" Target="slide17.xml"/><Relationship Id="rId4" Type="http://schemas.openxmlformats.org/officeDocument/2006/relationships/slide" Target="slide10.xml"/></Relationships>
</file>

<file path=ppt/slides/_rels/slide34.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6.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2.xml"/><Relationship Id="rId5" Type="http://schemas.openxmlformats.org/officeDocument/2006/relationships/slide" Target="slide17.xml"/><Relationship Id="rId4" Type="http://schemas.openxmlformats.org/officeDocument/2006/relationships/slide" Target="slide10.xml"/></Relationships>
</file>

<file path=ppt/slides/_rels/slide35.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6.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2.xml"/><Relationship Id="rId5" Type="http://schemas.openxmlformats.org/officeDocument/2006/relationships/slide" Target="slide17.xml"/><Relationship Id="rId4" Type="http://schemas.openxmlformats.org/officeDocument/2006/relationships/slide" Target="slide10.xml"/></Relationships>
</file>

<file path=ppt/slides/_rels/slide36.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6.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2.xml"/><Relationship Id="rId5" Type="http://schemas.openxmlformats.org/officeDocument/2006/relationships/slide" Target="slide17.xml"/><Relationship Id="rId4" Type="http://schemas.openxmlformats.org/officeDocument/2006/relationships/slide" Target="slide10.xml"/></Relationships>
</file>

<file path=ppt/slides/_rels/slide37.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6.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2.xml"/><Relationship Id="rId5" Type="http://schemas.openxmlformats.org/officeDocument/2006/relationships/slide" Target="slide17.xml"/><Relationship Id="rId4" Type="http://schemas.openxmlformats.org/officeDocument/2006/relationships/slide" Target="slide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6.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2.xml"/><Relationship Id="rId5" Type="http://schemas.openxmlformats.org/officeDocument/2006/relationships/slide" Target="slide17.xml"/><Relationship Id="rId4" Type="http://schemas.openxmlformats.org/officeDocument/2006/relationships/slide" Target="slide10.xml"/></Relationships>
</file>

<file path=ppt/slides/_rels/slide5.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6.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2.xml"/><Relationship Id="rId5" Type="http://schemas.openxmlformats.org/officeDocument/2006/relationships/slide" Target="slide17.xml"/><Relationship Id="rId4" Type="http://schemas.openxmlformats.org/officeDocument/2006/relationships/slide" Target="slide10.xml"/></Relationships>
</file>

<file path=ppt/slides/_rels/slide6.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6.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2.xml"/><Relationship Id="rId5" Type="http://schemas.openxmlformats.org/officeDocument/2006/relationships/slide" Target="slide17.xml"/><Relationship Id="rId4" Type="http://schemas.openxmlformats.org/officeDocument/2006/relationships/slide" Target="slide10.xml"/></Relationships>
</file>

<file path=ppt/slides/_rels/slide7.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6.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2.xml"/><Relationship Id="rId5" Type="http://schemas.openxmlformats.org/officeDocument/2006/relationships/slide" Target="slide17.xml"/><Relationship Id="rId4" Type="http://schemas.openxmlformats.org/officeDocument/2006/relationships/slide" Target="slide10.xml"/></Relationships>
</file>

<file path=ppt/slides/_rels/slide8.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6.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2.xml"/><Relationship Id="rId5" Type="http://schemas.openxmlformats.org/officeDocument/2006/relationships/slide" Target="slide17.xml"/><Relationship Id="rId4" Type="http://schemas.openxmlformats.org/officeDocument/2006/relationships/slide" Target="slide10.xml"/></Relationships>
</file>

<file path=ppt/slides/_rels/slide9.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6.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2.xml"/><Relationship Id="rId5" Type="http://schemas.openxmlformats.org/officeDocument/2006/relationships/slide" Target="slide17.xml"/><Relationship Id="rId4" Type="http://schemas.openxmlformats.org/officeDocument/2006/relationships/slide" Target="slid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259" y="2246287"/>
            <a:ext cx="8937062" cy="743665"/>
          </a:xfrm>
          <a:prstGeom prst="rect">
            <a:avLst/>
          </a:prstGeom>
          <a:noFill/>
        </p:spPr>
        <p:txBody>
          <a:bodyPr wrap="none" rtlCol="0">
            <a:spAutoFit/>
          </a:bodyPr>
          <a:lstStyle/>
          <a:p>
            <a:pPr algn="ctr">
              <a:lnSpc>
                <a:spcPct val="150000"/>
              </a:lnSpc>
            </a:pPr>
            <a:r>
              <a:rPr lang="zh-CN" altLang="en-US" sz="3200" b="1" dirty="0">
                <a:solidFill>
                  <a:srgbClr val="FF1111"/>
                </a:solidFill>
                <a:latin typeface="Times New Roman" pitchFamily="18" charset="0"/>
                <a:ea typeface="微软雅黑" pitchFamily="34" charset="-122"/>
                <a:cs typeface="Times New Roman" pitchFamily="18" charset="0"/>
              </a:rPr>
              <a:t>理解重要词语</a:t>
            </a:r>
            <a:r>
              <a:rPr lang="en-US" altLang="zh-CN" sz="3200" b="1" dirty="0">
                <a:solidFill>
                  <a:srgbClr val="FF1111"/>
                </a:solidFill>
                <a:latin typeface="Times New Roman" pitchFamily="18" charset="0"/>
                <a:ea typeface="微软雅黑" pitchFamily="34" charset="-122"/>
                <a:cs typeface="Times New Roman" pitchFamily="18" charset="0"/>
              </a:rPr>
              <a:t>(</a:t>
            </a:r>
            <a:r>
              <a:rPr lang="zh-CN" altLang="en-US" sz="3200" b="1" dirty="0">
                <a:solidFill>
                  <a:srgbClr val="FF1111"/>
                </a:solidFill>
                <a:latin typeface="Times New Roman" pitchFamily="18" charset="0"/>
                <a:ea typeface="微软雅黑" pitchFamily="34" charset="-122"/>
                <a:cs typeface="Times New Roman" pitchFamily="18" charset="0"/>
              </a:rPr>
              <a:t>概念</a:t>
            </a:r>
            <a:r>
              <a:rPr lang="en-US" altLang="zh-CN" sz="3200" b="1" dirty="0">
                <a:solidFill>
                  <a:srgbClr val="FF1111"/>
                </a:solidFill>
                <a:latin typeface="Times New Roman" pitchFamily="18" charset="0"/>
                <a:ea typeface="微软雅黑" pitchFamily="34" charset="-122"/>
                <a:cs typeface="Times New Roman" pitchFamily="18" charset="0"/>
              </a:rPr>
              <a:t>)</a:t>
            </a:r>
            <a:r>
              <a:rPr lang="zh-CN" altLang="en-US" sz="3200" b="1" dirty="0">
                <a:solidFill>
                  <a:srgbClr val="FF1111"/>
                </a:solidFill>
                <a:latin typeface="Times New Roman" pitchFamily="18" charset="0"/>
                <a:ea typeface="微软雅黑" pitchFamily="34" charset="-122"/>
                <a:cs typeface="Times New Roman" pitchFamily="18" charset="0"/>
              </a:rPr>
              <a:t>、句子含义</a:t>
            </a:r>
            <a:r>
              <a:rPr lang="en-US" altLang="zh-CN" sz="3200" b="1" dirty="0">
                <a:solidFill>
                  <a:srgbClr val="FF1111"/>
                </a:solidFill>
                <a:latin typeface="Times New Roman" pitchFamily="18" charset="0"/>
                <a:ea typeface="微软雅黑" pitchFamily="34" charset="-122"/>
                <a:cs typeface="Times New Roman" pitchFamily="18" charset="0"/>
              </a:rPr>
              <a:t>(</a:t>
            </a:r>
            <a:r>
              <a:rPr lang="zh-CN" altLang="en-US" sz="3200" b="1" dirty="0">
                <a:solidFill>
                  <a:srgbClr val="FF1111"/>
                </a:solidFill>
                <a:latin typeface="Times New Roman" pitchFamily="18" charset="0"/>
                <a:ea typeface="微软雅黑" pitchFamily="34" charset="-122"/>
                <a:cs typeface="Times New Roman" pitchFamily="18" charset="0"/>
              </a:rPr>
              <a:t>含意</a:t>
            </a:r>
            <a:r>
              <a:rPr lang="en-US" altLang="zh-CN" sz="3200" b="1" dirty="0">
                <a:solidFill>
                  <a:srgbClr val="FF1111"/>
                </a:solidFill>
                <a:latin typeface="Times New Roman" pitchFamily="18" charset="0"/>
                <a:ea typeface="微软雅黑" pitchFamily="34" charset="-122"/>
                <a:cs typeface="Times New Roman" pitchFamily="18" charset="0"/>
              </a:rPr>
              <a:t>)</a:t>
            </a:r>
            <a:r>
              <a:rPr lang="zh-CN" altLang="en-US" sz="3200" b="1" dirty="0">
                <a:solidFill>
                  <a:srgbClr val="FF1111"/>
                </a:solidFill>
                <a:latin typeface="Times New Roman" pitchFamily="18" charset="0"/>
                <a:ea typeface="微软雅黑" pitchFamily="34" charset="-122"/>
                <a:cs typeface="Times New Roman" pitchFamily="18" charset="0"/>
              </a:rPr>
              <a:t>题题组训练</a:t>
            </a:r>
            <a:endParaRPr lang="en-US" altLang="zh-CN" sz="3200" b="1" dirty="0">
              <a:solidFill>
                <a:srgbClr val="FF1111"/>
              </a:solidFill>
              <a:latin typeface="Times New Roman" pitchFamily="18" charset="0"/>
              <a:ea typeface="微软雅黑" pitchFamily="34" charset="-122"/>
              <a:cs typeface="Times New Roman" pitchFamily="18" charset="0"/>
            </a:endParaRPr>
          </a:p>
        </p:txBody>
      </p:sp>
      <p:sp>
        <p:nvSpPr>
          <p:cNvPr id="3" name="TextBox 2"/>
          <p:cNvSpPr txBox="1"/>
          <p:nvPr/>
        </p:nvSpPr>
        <p:spPr>
          <a:xfrm>
            <a:off x="2627784" y="1646694"/>
            <a:ext cx="1723549"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bg1">
                    <a:lumMod val="50000"/>
                  </a:schemeClr>
                </a:solidFill>
                <a:latin typeface="Times New Roman" pitchFamily="18" charset="0"/>
                <a:ea typeface="微软雅黑" pitchFamily="34" charset="-122"/>
                <a:cs typeface="Times New Roman" pitchFamily="18" charset="0"/>
              </a:rPr>
              <a:t>练出高分　</a:t>
            </a: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394855133"/>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32379" y="545738"/>
            <a:ext cx="8770682" cy="4293483"/>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indent="660400" algn="ctr">
              <a:lnSpc>
                <a:spcPct val="150000"/>
              </a:lnSpc>
              <a:spcAft>
                <a:spcPts val="0"/>
              </a:spcAft>
            </a:pPr>
            <a:r>
              <a:rPr lang="zh-CN" altLang="zh-CN" sz="2600" kern="100" dirty="0">
                <a:latin typeface="Times New Roman"/>
                <a:ea typeface="华文细黑"/>
                <a:cs typeface="Times New Roman"/>
              </a:rPr>
              <a:t>微博</a:t>
            </a:r>
            <a:r>
              <a:rPr lang="en-US" altLang="zh-CN" sz="2600" kern="100" baseline="30000" dirty="0">
                <a:latin typeface="IPAPANNEW"/>
                <a:ea typeface="华文细黑"/>
                <a:cs typeface="Times New Roman"/>
              </a:rPr>
              <a:t>[</a:t>
            </a:r>
            <a:r>
              <a:rPr lang="zh-CN" altLang="zh-CN" sz="2600" kern="100" baseline="30000" dirty="0">
                <a:latin typeface="IPAPANNEW"/>
                <a:ea typeface="华文细黑"/>
                <a:cs typeface="Times New Roman"/>
              </a:rPr>
              <a:t>注</a:t>
            </a:r>
            <a:r>
              <a:rPr lang="en-US" altLang="zh-CN" sz="2600" kern="100" baseline="30000" dirty="0">
                <a:latin typeface="IPAPANNEW"/>
                <a:ea typeface="华文细黑"/>
                <a:cs typeface="Times New Roman"/>
              </a:rPr>
              <a:t>]</a:t>
            </a:r>
            <a:r>
              <a:rPr lang="zh-CN" altLang="zh-CN" sz="2600" kern="100" dirty="0">
                <a:latin typeface="Times New Roman"/>
                <a:ea typeface="华文细黑"/>
                <a:cs typeface="Times New Roman"/>
              </a:rPr>
              <a:t>正在改变中国青年的生活</a:t>
            </a:r>
            <a:endParaRPr lang="zh-CN" altLang="zh-CN" sz="1050" kern="100" dirty="0">
              <a:latin typeface="宋体"/>
              <a:cs typeface="Courier New"/>
            </a:endParaRPr>
          </a:p>
          <a:p>
            <a:pPr indent="660400" algn="just">
              <a:lnSpc>
                <a:spcPct val="150000"/>
              </a:lnSpc>
              <a:spcAft>
                <a:spcPts val="0"/>
              </a:spcAft>
            </a:pP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微博让网友的心和我们舟曲紧紧地连在一起。</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20</a:t>
            </a:r>
            <a:r>
              <a:rPr lang="zh-CN" altLang="zh-CN" sz="2600" kern="100" dirty="0">
                <a:latin typeface="Times New Roman"/>
                <a:ea typeface="华文细黑"/>
                <a:cs typeface="Times New Roman"/>
              </a:rPr>
              <a:t>日，重庆理工大学外语学院大二学生王凯，在接受记者采访时说，自己的生活完全被泥石流和微博改变了。当他</a:t>
            </a:r>
            <a:r>
              <a:rPr lang="zh-CN" altLang="zh-CN" sz="2600" kern="100" dirty="0">
                <a:latin typeface="宋体"/>
                <a:ea typeface="Times New Roman"/>
                <a:cs typeface="Courier New"/>
              </a:rPr>
              <a:t> </a:t>
            </a:r>
            <a:r>
              <a:rPr lang="en-US" altLang="zh-CN" sz="2600" kern="100" dirty="0">
                <a:latin typeface="宋体"/>
                <a:ea typeface="Times New Roman"/>
                <a:cs typeface="Courier New"/>
              </a:rPr>
              <a:t>8</a:t>
            </a:r>
            <a:r>
              <a:rPr lang="zh-CN" altLang="zh-CN" sz="2600" kern="100" dirty="0">
                <a:latin typeface="Times New Roman"/>
                <a:ea typeface="华文细黑"/>
                <a:cs typeface="Times New Roman"/>
              </a:rPr>
              <a:t>月</a:t>
            </a:r>
            <a:r>
              <a:rPr lang="zh-CN" altLang="zh-CN" sz="2600" kern="100" dirty="0">
                <a:latin typeface="宋体"/>
                <a:ea typeface="Times New Roman"/>
                <a:cs typeface="Courier New"/>
              </a:rPr>
              <a:t> </a:t>
            </a:r>
            <a:r>
              <a:rPr lang="en-US" altLang="zh-CN" sz="2600" kern="100" dirty="0">
                <a:latin typeface="宋体"/>
                <a:ea typeface="Times New Roman"/>
                <a:cs typeface="Courier New"/>
              </a:rPr>
              <a:t>8</a:t>
            </a:r>
            <a:r>
              <a:rPr lang="zh-CN" altLang="zh-CN" sz="2600" kern="100" dirty="0">
                <a:latin typeface="Times New Roman"/>
                <a:ea typeface="华文细黑"/>
                <a:cs typeface="Times New Roman"/>
              </a:rPr>
              <a:t>日发出第一条微博时，根本没想到会受到那么多人的关注和鼓励。</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6306447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322918431"/>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32379" y="682541"/>
            <a:ext cx="8770682" cy="3617401"/>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在舟曲泥石流灾害发生后，王凯以</a:t>
            </a:r>
            <a:r>
              <a:rPr lang="en-US" altLang="zh-CN" sz="2600" kern="100" dirty="0">
                <a:latin typeface="宋体"/>
                <a:ea typeface="华文细黑"/>
                <a:cs typeface="Times New Roman"/>
              </a:rPr>
              <a:t>“</a:t>
            </a:r>
            <a:r>
              <a:rPr lang="en-US" altLang="zh-CN" sz="2600" kern="100" dirty="0" err="1">
                <a:latin typeface="Times New Roman"/>
                <a:ea typeface="华文细黑"/>
                <a:cs typeface="Courier New"/>
              </a:rPr>
              <a:t>Kayne</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为名发的微博成了网友甚至媒体了解灾情的重要信息源。仅</a:t>
            </a: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9</a:t>
            </a:r>
            <a:r>
              <a:rPr lang="zh-CN" altLang="zh-CN" sz="2600" kern="100" dirty="0">
                <a:latin typeface="Times New Roman"/>
                <a:ea typeface="华文细黑"/>
                <a:cs typeface="Times New Roman"/>
              </a:rPr>
              <a:t>日一天，他就发了</a:t>
            </a:r>
            <a:r>
              <a:rPr lang="en-US" altLang="zh-CN" sz="2600" kern="100" dirty="0">
                <a:latin typeface="Times New Roman"/>
                <a:ea typeface="华文细黑"/>
                <a:cs typeface="Courier New"/>
              </a:rPr>
              <a:t>100</a:t>
            </a:r>
            <a:r>
              <a:rPr lang="zh-CN" altLang="zh-CN" sz="2600" kern="100" dirty="0">
                <a:latin typeface="Times New Roman"/>
                <a:ea typeface="华文细黑"/>
                <a:cs typeface="Times New Roman"/>
              </a:rPr>
              <a:t>多条关于灾区情况的微博，在网上被迅速转发传播，部分图片被各大网站转载。有媒体说：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他一个人就像一个通讯社。</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现在，王凯微博上的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粉丝</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数量已经超过</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万人。</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828746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634966545"/>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148559" y="553358"/>
            <a:ext cx="8770682" cy="4293483"/>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在舟曲泥石流发生以前，王凯上微博多是为了娱乐消遣，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通过这次事件，我有了很大改观，很多人通过微博集结起来了，不少人捐款捐物找不到渠道还会留言给我</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1050" kern="100" dirty="0">
              <a:latin typeface="宋体"/>
              <a:cs typeface="Courier New"/>
            </a:endParaRPr>
          </a:p>
          <a:p>
            <a:pPr indent="660400" algn="just">
              <a:lnSpc>
                <a:spcPct val="150000"/>
              </a:lnSpc>
              <a:spcAft>
                <a:spcPts val="0"/>
              </a:spcAft>
            </a:pPr>
            <a:r>
              <a:rPr lang="en-US" altLang="zh-CN" sz="2600" dirty="0" smtClean="0">
                <a:latin typeface="宋体"/>
                <a:ea typeface="华文细黑"/>
                <a:cs typeface="Times New Roman"/>
              </a:rPr>
              <a:t>“</a:t>
            </a:r>
            <a:r>
              <a:rPr lang="zh-CN" altLang="zh-CN" sz="2600" u="heavy" dirty="0">
                <a:latin typeface="Times New Roman"/>
                <a:ea typeface="华文细黑"/>
                <a:cs typeface="Times New Roman"/>
              </a:rPr>
              <a:t>如果后续环节充分，一条微博可以做到核裂变式的广泛传播。</a:t>
            </a:r>
            <a:r>
              <a:rPr lang="en-US" altLang="zh-CN" sz="2600" dirty="0">
                <a:latin typeface="宋体"/>
                <a:ea typeface="华文细黑"/>
                <a:cs typeface="Times New Roman"/>
              </a:rPr>
              <a:t>”</a:t>
            </a:r>
            <a:r>
              <a:rPr lang="zh-CN" altLang="zh-CN" sz="2600" dirty="0">
                <a:latin typeface="Times New Roman"/>
                <a:ea typeface="华文细黑"/>
                <a:cs typeface="Times New Roman"/>
              </a:rPr>
              <a:t>传播学专家闵大洪教授在微博研究文章中说，尽管微博具有信息碎片化的特点，但</a:t>
            </a:r>
            <a:r>
              <a:rPr lang="en-US" altLang="zh-CN" sz="2600" dirty="0">
                <a:latin typeface="宋体"/>
                <a:ea typeface="华文细黑"/>
                <a:cs typeface="Times New Roman"/>
              </a:rPr>
              <a:t>“</a:t>
            </a:r>
            <a:r>
              <a:rPr lang="zh-CN" altLang="zh-CN" sz="2600" dirty="0">
                <a:latin typeface="Times New Roman"/>
                <a:ea typeface="华文细黑"/>
                <a:cs typeface="Times New Roman"/>
              </a:rPr>
              <a:t>围观</a:t>
            </a:r>
            <a:r>
              <a:rPr lang="en-US" altLang="zh-CN" sz="2600" dirty="0">
                <a:latin typeface="宋体"/>
                <a:ea typeface="华文细黑"/>
                <a:cs typeface="Times New Roman"/>
              </a:rPr>
              <a:t>”</a:t>
            </a:r>
            <a:r>
              <a:rPr lang="zh-CN" altLang="zh-CN" sz="2600" dirty="0">
                <a:latin typeface="Times New Roman"/>
                <a:ea typeface="华文细黑"/>
                <a:cs typeface="Times New Roman"/>
              </a:rPr>
              <a:t>现象并不少见，完全可以形成舆论</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尽管微博具有</a:t>
            </a:r>
            <a:r>
              <a:rPr lang="en-US" altLang="zh-CN" sz="2600" dirty="0">
                <a:latin typeface="宋体"/>
                <a:ea typeface="华文细黑"/>
                <a:cs typeface="Times New Roman"/>
              </a:rPr>
              <a:t>“</a:t>
            </a:r>
            <a:r>
              <a:rPr lang="zh-CN" altLang="zh-CN" sz="2600" dirty="0">
                <a:latin typeface="Times New Roman"/>
                <a:ea typeface="华文细黑"/>
                <a:cs typeface="Times New Roman"/>
              </a:rPr>
              <a:t>去中心化</a:t>
            </a:r>
            <a:r>
              <a:rPr lang="en-US" altLang="zh-CN" sz="2600" dirty="0">
                <a:latin typeface="宋体"/>
                <a:ea typeface="华文细黑"/>
                <a:cs typeface="Times New Roman"/>
              </a:rPr>
              <a:t>”</a:t>
            </a:r>
            <a:r>
              <a:rPr lang="zh-CN" altLang="zh-CN" sz="2600" dirty="0">
                <a:latin typeface="Times New Roman"/>
                <a:ea typeface="华文细黑"/>
                <a:cs typeface="Times New Roman"/>
              </a:rPr>
              <a:t>的特点</a:t>
            </a:r>
            <a:r>
              <a:rPr lang="zh-CN" altLang="zh-CN" sz="26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2400335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897324187"/>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17139" y="843558"/>
            <a:ext cx="8770682" cy="3017236"/>
          </a:xfrm>
          <a:prstGeom prst="rect">
            <a:avLst/>
          </a:prstGeom>
        </p:spPr>
        <p:txBody>
          <a:bodyPr>
            <a:spAutoFit/>
          </a:bodyPr>
          <a:lstStyle/>
          <a:p>
            <a:pPr algn="just">
              <a:lnSpc>
                <a:spcPct val="150000"/>
              </a:lnSpc>
              <a:spcAft>
                <a:spcPts val="0"/>
              </a:spcAft>
            </a:pPr>
            <a:r>
              <a:rPr lang="zh-CN" altLang="zh-CN" sz="2600" dirty="0" smtClean="0">
                <a:solidFill>
                  <a:prstClr val="black"/>
                </a:solidFill>
                <a:latin typeface="Times New Roman"/>
                <a:ea typeface="华文细黑"/>
                <a:cs typeface="Times New Roman"/>
              </a:rPr>
              <a:t>但同样具有动员和组织作用。</a:t>
            </a:r>
            <a:r>
              <a:rPr lang="zh-CN" altLang="zh-CN" sz="2600" kern="100" dirty="0">
                <a:latin typeface="Times New Roman"/>
                <a:ea typeface="华文细黑"/>
                <a:cs typeface="Times New Roman"/>
              </a:rPr>
              <a:t>他举例，青海玉树地震发生后，网友通过微博发出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超级急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的信息，告知首都机场一号航站楼北线货运站征集救灾物资，号召网友将灾区急需的物品送达，</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18</a:t>
            </a:r>
            <a:r>
              <a:rPr lang="zh-CN" altLang="zh-CN" sz="2600" kern="100" dirty="0">
                <a:latin typeface="Times New Roman"/>
                <a:ea typeface="华文细黑"/>
                <a:cs typeface="Times New Roman"/>
              </a:rPr>
              <a:t>日至</a:t>
            </a:r>
            <a:r>
              <a:rPr lang="en-US" altLang="zh-CN" sz="2600" kern="100" dirty="0">
                <a:latin typeface="Times New Roman"/>
                <a:ea typeface="华文细黑"/>
                <a:cs typeface="Courier New"/>
              </a:rPr>
              <a:t>21</a:t>
            </a:r>
            <a:r>
              <a:rPr lang="zh-CN" altLang="zh-CN" sz="2600" kern="100" dirty="0">
                <a:latin typeface="Times New Roman"/>
                <a:ea typeface="华文细黑"/>
                <a:cs typeface="Times New Roman"/>
              </a:rPr>
              <a:t>日，由社会热心人士联系的海航包机连续</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天运输网友捐赠的赈灾物资，总量超过</a:t>
            </a:r>
            <a:r>
              <a:rPr lang="en-US" altLang="zh-CN" sz="2600" kern="100" dirty="0">
                <a:latin typeface="Times New Roman"/>
                <a:ea typeface="华文细黑"/>
                <a:cs typeface="Courier New"/>
              </a:rPr>
              <a:t>20</a:t>
            </a:r>
            <a:r>
              <a:rPr lang="zh-CN" altLang="zh-CN" sz="2600" kern="100" dirty="0">
                <a:latin typeface="Times New Roman"/>
                <a:ea typeface="华文细黑"/>
                <a:cs typeface="Times New Roman"/>
              </a:rPr>
              <a:t>吨</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1425970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604164636"/>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17139" y="507638"/>
            <a:ext cx="8770682" cy="4507644"/>
          </a:xfrm>
          <a:prstGeom prst="rect">
            <a:avLst/>
          </a:prstGeom>
        </p:spPr>
        <p:txBody>
          <a:bodyPr>
            <a:spAutoFit/>
          </a:bodyPr>
          <a:lstStyle/>
          <a:p>
            <a:pPr indent="660400" algn="just">
              <a:lnSpc>
                <a:spcPct val="140000"/>
              </a:lnSpc>
              <a:spcAft>
                <a:spcPts val="0"/>
              </a:spcAft>
            </a:pPr>
            <a:r>
              <a:rPr lang="zh-CN" altLang="zh-CN" sz="2600" kern="100" dirty="0">
                <a:latin typeface="Times New Roman"/>
                <a:ea typeface="华文细黑"/>
                <a:cs typeface="Times New Roman"/>
              </a:rPr>
              <a:t>被微博影响和改变的不只是王凯，日常生活中上微博的人也越来越多。中国青年报社会调查中心近日通过清研咨询对全国</a:t>
            </a:r>
            <a:r>
              <a:rPr lang="en-US" altLang="zh-CN" sz="2600" kern="100" dirty="0">
                <a:latin typeface="Times New Roman"/>
                <a:ea typeface="华文细黑"/>
                <a:cs typeface="Courier New"/>
              </a:rPr>
              <a:t>30</a:t>
            </a:r>
            <a:r>
              <a:rPr lang="zh-CN" altLang="zh-CN" sz="2600" kern="100" dirty="0">
                <a:latin typeface="Times New Roman"/>
                <a:ea typeface="华文细黑"/>
                <a:cs typeface="Times New Roman"/>
              </a:rPr>
              <a:t>个省</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自治区、直辖市</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a:t>
            </a:r>
            <a:r>
              <a:rPr lang="en-US" altLang="zh-CN" sz="2600" kern="100" dirty="0">
                <a:latin typeface="Times New Roman"/>
                <a:ea typeface="华文细黑"/>
                <a:cs typeface="Courier New"/>
              </a:rPr>
              <a:t>3 282</a:t>
            </a:r>
            <a:r>
              <a:rPr lang="zh-CN" altLang="zh-CN" sz="2600" kern="100" dirty="0">
                <a:latin typeface="Times New Roman"/>
                <a:ea typeface="华文细黑"/>
                <a:cs typeface="Times New Roman"/>
              </a:rPr>
              <a:t>人进行的一项调查显示</a:t>
            </a:r>
            <a:r>
              <a:rPr lang="en-US" altLang="zh-CN" sz="2600" kern="100" dirty="0">
                <a:latin typeface="Times New Roman"/>
                <a:ea typeface="华文细黑"/>
                <a:cs typeface="Courier New"/>
              </a:rPr>
              <a:t>(91.6%</a:t>
            </a:r>
            <a:r>
              <a:rPr lang="zh-CN" altLang="zh-CN" sz="2600" kern="100" dirty="0">
                <a:latin typeface="Times New Roman"/>
                <a:ea typeface="华文细黑"/>
                <a:cs typeface="Times New Roman"/>
              </a:rPr>
              <a:t>的人不超过</a:t>
            </a:r>
            <a:r>
              <a:rPr lang="en-US" altLang="zh-CN" sz="2600" kern="100" dirty="0">
                <a:latin typeface="Times New Roman"/>
                <a:ea typeface="华文细黑"/>
                <a:cs typeface="Courier New"/>
              </a:rPr>
              <a:t>40</a:t>
            </a:r>
            <a:r>
              <a:rPr lang="zh-CN" altLang="zh-CN" sz="2600" kern="100" dirty="0">
                <a:latin typeface="Times New Roman"/>
                <a:ea typeface="华文细黑"/>
                <a:cs typeface="Times New Roman"/>
              </a:rPr>
              <a:t>岁</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92.4%</a:t>
            </a:r>
            <a:r>
              <a:rPr lang="zh-CN" altLang="zh-CN" sz="2600" kern="100" dirty="0">
                <a:latin typeface="Times New Roman"/>
                <a:ea typeface="华文细黑"/>
                <a:cs typeface="Times New Roman"/>
              </a:rPr>
              <a:t>的人上微博，</a:t>
            </a:r>
            <a:r>
              <a:rPr lang="en-US" altLang="zh-CN" sz="2600" kern="100" dirty="0">
                <a:latin typeface="Times New Roman"/>
                <a:ea typeface="华文细黑"/>
                <a:cs typeface="Courier New"/>
              </a:rPr>
              <a:t>94.3%</a:t>
            </a:r>
            <a:r>
              <a:rPr lang="zh-CN" altLang="zh-CN" sz="2600" kern="100" dirty="0">
                <a:latin typeface="Times New Roman"/>
                <a:ea typeface="华文细黑"/>
                <a:cs typeface="Times New Roman"/>
              </a:rPr>
              <a:t>的人表示微博在改变自己的生活。调查显示，</a:t>
            </a:r>
            <a:r>
              <a:rPr lang="en-US" altLang="zh-CN" sz="2600" kern="100" dirty="0">
                <a:latin typeface="Times New Roman"/>
                <a:ea typeface="华文细黑"/>
                <a:cs typeface="Courier New"/>
              </a:rPr>
              <a:t>87.3%</a:t>
            </a:r>
            <a:r>
              <a:rPr lang="zh-CN" altLang="zh-CN" sz="2600" kern="100" dirty="0">
                <a:latin typeface="Times New Roman"/>
                <a:ea typeface="华文细黑"/>
                <a:cs typeface="Times New Roman"/>
              </a:rPr>
              <a:t>的人会上微博了解大家对公共事件或突发事件的看法并发表意见，</a:t>
            </a:r>
            <a:r>
              <a:rPr lang="en-US" altLang="zh-CN" sz="2600" kern="100" dirty="0">
                <a:latin typeface="Times New Roman"/>
                <a:ea typeface="华文细黑"/>
                <a:cs typeface="Courier New"/>
              </a:rPr>
              <a:t>62.5%</a:t>
            </a:r>
            <a:r>
              <a:rPr lang="zh-CN" altLang="zh-CN" sz="2600" kern="100" dirty="0">
                <a:latin typeface="Times New Roman"/>
                <a:ea typeface="华文细黑"/>
                <a:cs typeface="Times New Roman"/>
              </a:rPr>
              <a:t>的人参与过微博上发起的寻人、祈福等公益行动</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indent="660400" algn="r">
              <a:lnSpc>
                <a:spcPct val="140000"/>
              </a:lnSpc>
              <a:spcAft>
                <a:spcPts val="0"/>
              </a:spcAft>
            </a:pP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来自人民网，有删改</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145429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183674741"/>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303548" y="987574"/>
            <a:ext cx="8597865" cy="1215910"/>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zh-CN" altLang="zh-CN" sz="2600" kern="100" dirty="0">
                <a:latin typeface="宋体"/>
                <a:ea typeface="华文细黑"/>
                <a:cs typeface="Times New Roman"/>
              </a:rPr>
              <a:t>微博：即微型博客，以</a:t>
            </a:r>
            <a:r>
              <a:rPr lang="en-US" altLang="zh-CN" sz="2600" kern="100" dirty="0">
                <a:latin typeface="宋体"/>
                <a:ea typeface="华文细黑"/>
                <a:cs typeface="Times New Roman"/>
              </a:rPr>
              <a:t>140</a:t>
            </a:r>
            <a:r>
              <a:rPr lang="zh-CN" altLang="zh-CN" sz="2600" kern="100" dirty="0">
                <a:latin typeface="宋体"/>
                <a:ea typeface="华文细黑"/>
                <a:cs typeface="Times New Roman"/>
              </a:rPr>
              <a:t>字左右的文字更新信息，并实现即时分享。</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1927781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225651752"/>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52938" y="699542"/>
            <a:ext cx="8683844" cy="301640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如何理解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如果后续环节充分，一条微博可以做到核裂变式的广泛传播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这句话在文中的含意？</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微博的内容如果具有连续性，就能引起众多网友的关注，形成舆论，从而具有动员和组织力量，就可以对社会事件产生影响力。</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46980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394855133"/>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32379" y="552098"/>
            <a:ext cx="8770682" cy="4216732"/>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二、综合题组</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indent="660400" algn="ctr">
              <a:lnSpc>
                <a:spcPct val="150000"/>
              </a:lnSpc>
              <a:spcAft>
                <a:spcPts val="0"/>
              </a:spcAft>
            </a:pPr>
            <a:r>
              <a:rPr lang="zh-CN" altLang="zh-CN" sz="2600" kern="100" dirty="0">
                <a:latin typeface="Times New Roman"/>
                <a:ea typeface="华文细黑"/>
                <a:cs typeface="Times New Roman"/>
              </a:rPr>
              <a:t>风雨兼程人生路</a:t>
            </a:r>
            <a:endParaRPr lang="zh-CN" altLang="zh-CN" sz="1050" kern="100" dirty="0">
              <a:latin typeface="宋体"/>
              <a:cs typeface="Courier New"/>
            </a:endParaRPr>
          </a:p>
          <a:p>
            <a:pPr indent="660400" algn="ctr">
              <a:lnSpc>
                <a:spcPct val="150000"/>
              </a:lnSpc>
              <a:spcAft>
                <a:spcPts val="0"/>
              </a:spcAft>
            </a:pP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追忆我国著名气象学家陶诗言</a:t>
            </a:r>
            <a:endParaRPr lang="zh-CN" altLang="zh-CN" sz="105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他一生中有近七十年在与天气预报打交道。</a:t>
            </a:r>
            <a:endParaRPr lang="zh-CN" altLang="zh-CN" sz="105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他曾七次被邀请到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两弹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发射现场，为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两弹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的成功发射观测风云变幻。</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4592025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576235642"/>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37698" y="895896"/>
            <a:ext cx="8683844" cy="3093154"/>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在</a:t>
            </a:r>
            <a:r>
              <a:rPr lang="en-US" altLang="zh-CN" sz="2600" kern="100" dirty="0">
                <a:latin typeface="Times New Roman"/>
                <a:ea typeface="华文细黑"/>
                <a:cs typeface="Courier New"/>
              </a:rPr>
              <a:t>1954</a:t>
            </a:r>
            <a:r>
              <a:rPr lang="zh-CN" altLang="zh-CN" sz="2600" kern="100" dirty="0">
                <a:latin typeface="Times New Roman"/>
                <a:ea typeface="华文细黑"/>
                <a:cs typeface="Times New Roman"/>
              </a:rPr>
              <a:t>年和</a:t>
            </a:r>
            <a:r>
              <a:rPr lang="en-US" altLang="zh-CN" sz="2600" kern="100" dirty="0">
                <a:latin typeface="Times New Roman"/>
                <a:ea typeface="华文细黑"/>
                <a:cs typeface="Courier New"/>
              </a:rPr>
              <a:t>1998</a:t>
            </a:r>
            <a:r>
              <a:rPr lang="zh-CN" altLang="zh-CN" sz="2600" kern="100" dirty="0">
                <a:latin typeface="Times New Roman"/>
                <a:ea typeface="华文细黑"/>
                <a:cs typeface="Times New Roman"/>
              </a:rPr>
              <a:t>年两次百年不遇的长江洪水中，他以对天气形势的准确预测，避免了无数生命和财产的丧失。</a:t>
            </a:r>
            <a:endParaRPr lang="zh-CN" altLang="zh-CN" sz="2600" kern="100" dirty="0">
              <a:latin typeface="宋体"/>
              <a:cs typeface="Courier New"/>
            </a:endParaRPr>
          </a:p>
          <a:p>
            <a:pPr indent="660400" algn="just">
              <a:lnSpc>
                <a:spcPct val="150000"/>
              </a:lnSpc>
              <a:spcAft>
                <a:spcPts val="0"/>
              </a:spcAft>
            </a:pPr>
            <a:r>
              <a:rPr lang="en-US" altLang="zh-CN" sz="2600" kern="100" dirty="0" smtClean="0">
                <a:latin typeface="Times New Roman"/>
                <a:ea typeface="华文细黑"/>
                <a:cs typeface="Courier New"/>
              </a:rPr>
              <a:t>2012</a:t>
            </a:r>
            <a:r>
              <a:rPr lang="zh-CN" altLang="zh-CN" sz="2600" kern="100" dirty="0" smtClean="0">
                <a:latin typeface="Times New Roman"/>
                <a:ea typeface="华文细黑"/>
                <a:cs typeface="Times New Roman"/>
              </a:rPr>
              <a:t>年</a:t>
            </a:r>
            <a:r>
              <a:rPr lang="en-US" altLang="zh-CN" sz="2600" kern="100" dirty="0" smtClean="0">
                <a:latin typeface="Times New Roman"/>
                <a:ea typeface="华文细黑"/>
                <a:cs typeface="Courier New"/>
              </a:rPr>
              <a:t>12</a:t>
            </a:r>
            <a:r>
              <a:rPr lang="zh-CN" altLang="zh-CN" sz="2600" kern="100" dirty="0" smtClean="0">
                <a:latin typeface="Times New Roman"/>
                <a:ea typeface="华文细黑"/>
                <a:cs typeface="Times New Roman"/>
              </a:rPr>
              <a:t>月</a:t>
            </a:r>
            <a:r>
              <a:rPr lang="en-US" altLang="zh-CN" sz="2600" kern="100" dirty="0" smtClean="0">
                <a:latin typeface="Times New Roman"/>
                <a:ea typeface="华文细黑"/>
                <a:cs typeface="Courier New"/>
              </a:rPr>
              <a:t>17</a:t>
            </a:r>
            <a:r>
              <a:rPr lang="zh-CN" altLang="zh-CN" sz="2600" kern="100" dirty="0" smtClean="0">
                <a:latin typeface="Times New Roman"/>
                <a:ea typeface="华文细黑"/>
                <a:cs typeface="Times New Roman"/>
              </a:rPr>
              <a:t>日</a:t>
            </a:r>
            <a:r>
              <a:rPr lang="en-US" altLang="zh-CN" sz="2600" kern="100" dirty="0" smtClean="0">
                <a:latin typeface="Times New Roman"/>
                <a:ea typeface="华文细黑"/>
                <a:cs typeface="Courier New"/>
              </a:rPr>
              <a:t>14</a:t>
            </a:r>
            <a:r>
              <a:rPr lang="zh-CN" altLang="zh-CN" sz="2600" kern="100" dirty="0" smtClean="0">
                <a:latin typeface="Times New Roman"/>
                <a:ea typeface="华文细黑"/>
                <a:cs typeface="Times New Roman"/>
              </a:rPr>
              <a:t>时</a:t>
            </a:r>
            <a:r>
              <a:rPr lang="en-US" altLang="zh-CN" sz="2600" kern="100" dirty="0" smtClean="0">
                <a:latin typeface="Times New Roman"/>
                <a:ea typeface="华文细黑"/>
                <a:cs typeface="Courier New"/>
              </a:rPr>
              <a:t>14</a:t>
            </a:r>
            <a:r>
              <a:rPr lang="zh-CN" altLang="zh-CN" sz="2600" kern="100" dirty="0" smtClean="0">
                <a:latin typeface="Times New Roman"/>
                <a:ea typeface="华文细黑"/>
                <a:cs typeface="Times New Roman"/>
              </a:rPr>
              <a:t>分，噩耗传来</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这位一生风雨兼程的气象人、我国著名气象学家陶诗言在北京因病逝世，永远离开了他为之呕心沥血七十载的气象事业。</a:t>
            </a:r>
            <a:r>
              <a:rPr lang="zh-CN" altLang="zh-CN" sz="2600" kern="100" dirty="0">
                <a:latin typeface="宋体"/>
                <a:ea typeface="华文细黑"/>
                <a:cs typeface="Times New Roman"/>
              </a:rPr>
              <a:t> </a:t>
            </a:r>
            <a:endParaRPr lang="en-US" altLang="zh-CN" sz="2600" kern="100" dirty="0" smtClean="0">
              <a:latin typeface="宋体"/>
              <a:ea typeface="华文细黑"/>
              <a:cs typeface="Times New Roman"/>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2131825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968005511"/>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9519" y="536858"/>
            <a:ext cx="8770682" cy="4293483"/>
          </a:xfrm>
          <a:prstGeom prst="rect">
            <a:avLst/>
          </a:prstGeom>
        </p:spPr>
        <p:txBody>
          <a:bodyPr>
            <a:spAutoFit/>
          </a:bodyPr>
          <a:lstStyle/>
          <a:p>
            <a:pPr lvl="0" indent="660400" algn="just">
              <a:lnSpc>
                <a:spcPct val="150000"/>
              </a:lnSpc>
            </a:pP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陶先生，您数十年如一日，兢兢业业耕耘，孜孜不倦拼搏，呕心沥血，无怨无悔，为我国气象科技和气象事业发展做出了巨大贡献。</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得知恩师与世长辞后，学生们在悼念网页上留下了情真意切的字句</a:t>
            </a:r>
            <a:r>
              <a:rPr lang="zh-CN" altLang="zh-CN" sz="2600" kern="100" dirty="0" smtClean="0">
                <a:solidFill>
                  <a:prstClr val="black"/>
                </a:solidFill>
                <a:latin typeface="Times New Roman"/>
                <a:ea typeface="华文细黑"/>
                <a:cs typeface="Times New Roman"/>
              </a:rPr>
              <a:t>。</a:t>
            </a:r>
            <a:endParaRPr lang="en-US" altLang="zh-CN" sz="2600" kern="100" dirty="0">
              <a:solidFill>
                <a:prstClr val="black"/>
              </a:solidFill>
              <a:latin typeface="宋体"/>
              <a:cs typeface="Courier New"/>
            </a:endParaRPr>
          </a:p>
          <a:p>
            <a:pPr indent="660400" algn="ctr">
              <a:lnSpc>
                <a:spcPct val="150000"/>
              </a:lnSpc>
              <a:spcAft>
                <a:spcPts val="0"/>
              </a:spcAft>
            </a:pPr>
            <a:r>
              <a:rPr lang="zh-CN" altLang="zh-CN" sz="2600" kern="100" dirty="0">
                <a:latin typeface="宋体"/>
                <a:ea typeface="华文细黑"/>
                <a:cs typeface="Times New Roman"/>
              </a:rPr>
              <a:t> </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预报这行饭不好吃</a:t>
            </a:r>
            <a:r>
              <a:rPr lang="en-US" altLang="zh-CN" sz="2600" kern="100" dirty="0">
                <a:latin typeface="宋体"/>
                <a:ea typeface="华文细黑"/>
                <a:cs typeface="Times New Roman"/>
              </a:rPr>
              <a:t>”</a:t>
            </a:r>
            <a:endParaRPr lang="zh-CN" altLang="zh-CN" sz="105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一辈子做天气预报，陶诗言给自己的第一句总结是：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预报天气七十载，成功失败四六开。</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8968735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1133046594"/>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224759" y="521618"/>
            <a:ext cx="8770682" cy="4507644"/>
          </a:xfrm>
          <a:prstGeom prst="rect">
            <a:avLst/>
          </a:prstGeom>
        </p:spPr>
        <p:txBody>
          <a:bodyPr>
            <a:spAutoFit/>
          </a:bodyPr>
          <a:lstStyle/>
          <a:p>
            <a:pPr algn="just">
              <a:lnSpc>
                <a:spcPct val="140000"/>
              </a:lnSpc>
              <a:spcAft>
                <a:spcPts val="0"/>
              </a:spcAft>
            </a:pPr>
            <a:r>
              <a:rPr lang="zh-CN" altLang="zh-CN" sz="2600" kern="100" dirty="0">
                <a:latin typeface="Times New Roman"/>
                <a:ea typeface="华文细黑"/>
                <a:cs typeface="Times New Roman"/>
              </a:rPr>
              <a:t>一、对点题组</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阅读下面的文字，完成文后题目</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40000"/>
              </a:lnSpc>
              <a:spcAft>
                <a:spcPts val="0"/>
              </a:spcAft>
            </a:pPr>
            <a:r>
              <a:rPr lang="en-US" altLang="zh-CN" sz="2600" dirty="0" smtClean="0">
                <a:latin typeface="Times New Roman"/>
                <a:ea typeface="华文细黑"/>
              </a:rPr>
              <a:t>        1969</a:t>
            </a:r>
            <a:r>
              <a:rPr lang="zh-CN" altLang="zh-CN" sz="2600" dirty="0">
                <a:latin typeface="Times New Roman"/>
                <a:ea typeface="华文细黑"/>
                <a:cs typeface="Times New Roman"/>
              </a:rPr>
              <a:t>年</a:t>
            </a:r>
            <a:r>
              <a:rPr lang="en-US" altLang="zh-CN" sz="2600" dirty="0">
                <a:latin typeface="Times New Roman"/>
                <a:ea typeface="华文细黑"/>
              </a:rPr>
              <a:t>7</a:t>
            </a:r>
            <a:r>
              <a:rPr lang="zh-CN" altLang="zh-CN" sz="2600" dirty="0">
                <a:latin typeface="Times New Roman"/>
                <a:ea typeface="华文细黑"/>
                <a:cs typeface="Times New Roman"/>
              </a:rPr>
              <a:t>月</a:t>
            </a:r>
            <a:r>
              <a:rPr lang="en-US" altLang="zh-CN" sz="2600" dirty="0">
                <a:latin typeface="Times New Roman"/>
                <a:ea typeface="华文细黑"/>
              </a:rPr>
              <a:t>16</a:t>
            </a:r>
            <a:r>
              <a:rPr lang="zh-CN" altLang="zh-CN" sz="2600" dirty="0">
                <a:latin typeface="Times New Roman"/>
                <a:ea typeface="华文细黑"/>
                <a:cs typeface="Times New Roman"/>
              </a:rPr>
              <a:t>日，</a:t>
            </a:r>
            <a:r>
              <a:rPr lang="en-US" altLang="zh-CN" sz="2600" dirty="0">
                <a:latin typeface="宋体"/>
                <a:ea typeface="华文细黑"/>
                <a:cs typeface="Times New Roman"/>
              </a:rPr>
              <a:t>“</a:t>
            </a:r>
            <a:r>
              <a:rPr lang="zh-CN" altLang="zh-CN" sz="2600" dirty="0">
                <a:latin typeface="Times New Roman"/>
                <a:ea typeface="华文细黑"/>
                <a:cs typeface="Times New Roman"/>
              </a:rPr>
              <a:t>阿波罗</a:t>
            </a:r>
            <a:r>
              <a:rPr lang="en-US" altLang="zh-CN" sz="2600" dirty="0">
                <a:latin typeface="Times New Roman"/>
                <a:ea typeface="华文细黑"/>
              </a:rPr>
              <a:t>11</a:t>
            </a:r>
            <a:r>
              <a:rPr lang="zh-CN" altLang="zh-CN" sz="2600" dirty="0">
                <a:latin typeface="Times New Roman"/>
                <a:ea typeface="华文细黑"/>
                <a:cs typeface="Times New Roman"/>
              </a:rPr>
              <a:t>号</a:t>
            </a:r>
            <a:r>
              <a:rPr lang="en-US" altLang="zh-CN" sz="2600" dirty="0">
                <a:latin typeface="宋体"/>
                <a:ea typeface="华文细黑"/>
                <a:cs typeface="Times New Roman"/>
              </a:rPr>
              <a:t>”</a:t>
            </a:r>
            <a:r>
              <a:rPr lang="zh-CN" altLang="zh-CN" sz="2600" dirty="0">
                <a:latin typeface="Times New Roman"/>
                <a:ea typeface="华文细黑"/>
                <a:cs typeface="Times New Roman"/>
              </a:rPr>
              <a:t>冲向太空。</a:t>
            </a:r>
            <a:r>
              <a:rPr lang="en-US" altLang="zh-CN" sz="2600" dirty="0">
                <a:latin typeface="Times New Roman"/>
                <a:ea typeface="华文细黑"/>
              </a:rPr>
              <a:t>7</a:t>
            </a:r>
            <a:r>
              <a:rPr lang="zh-CN" altLang="zh-CN" sz="2600" dirty="0">
                <a:latin typeface="Times New Roman"/>
                <a:ea typeface="华文细黑"/>
                <a:cs typeface="Times New Roman"/>
              </a:rPr>
              <a:t>月</a:t>
            </a:r>
            <a:r>
              <a:rPr lang="en-US" altLang="zh-CN" sz="2600" dirty="0">
                <a:latin typeface="Times New Roman"/>
                <a:ea typeface="华文细黑"/>
              </a:rPr>
              <a:t>21</a:t>
            </a:r>
            <a:r>
              <a:rPr lang="zh-CN" altLang="zh-CN" sz="2600" dirty="0">
                <a:latin typeface="Times New Roman"/>
                <a:ea typeface="华文细黑"/>
                <a:cs typeface="Times New Roman"/>
              </a:rPr>
              <a:t>日凌晨</a:t>
            </a:r>
            <a:r>
              <a:rPr lang="en-US" altLang="zh-CN" sz="2600" dirty="0">
                <a:latin typeface="Times New Roman"/>
                <a:ea typeface="华文细黑"/>
              </a:rPr>
              <a:t>2</a:t>
            </a:r>
            <a:r>
              <a:rPr lang="zh-CN" altLang="zh-CN" sz="2600" dirty="0">
                <a:latin typeface="Times New Roman"/>
                <a:ea typeface="华文细黑"/>
                <a:cs typeface="Times New Roman"/>
              </a:rPr>
              <a:t>点</a:t>
            </a:r>
            <a:r>
              <a:rPr lang="en-US" altLang="zh-CN" sz="2600" dirty="0">
                <a:latin typeface="Times New Roman"/>
                <a:ea typeface="华文细黑"/>
              </a:rPr>
              <a:t>56</a:t>
            </a:r>
            <a:r>
              <a:rPr lang="zh-CN" altLang="zh-CN" sz="2600" dirty="0">
                <a:latin typeface="Times New Roman"/>
                <a:ea typeface="华文细黑"/>
                <a:cs typeface="Times New Roman"/>
              </a:rPr>
              <a:t>分，身穿白色宇航服的阿姆斯特朗率先跨出登月舱，走下舷梯，左脚踏上月球那荒凉而沉寂的土地，在月球表面上留下了那著名的脚印，成为人类历史上登陆月球第一人</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当时他说出了此后在无数场合常被引用的名言：</a:t>
            </a:r>
            <a:r>
              <a:rPr lang="en-US" altLang="zh-CN" sz="2600" dirty="0">
                <a:latin typeface="宋体"/>
                <a:ea typeface="华文细黑"/>
                <a:cs typeface="Times New Roman"/>
              </a:rPr>
              <a:t>“</a:t>
            </a:r>
            <a:r>
              <a:rPr lang="zh-CN" altLang="zh-CN" sz="2600" dirty="0">
                <a:latin typeface="Times New Roman"/>
                <a:ea typeface="华文细黑"/>
                <a:cs typeface="Times New Roman"/>
              </a:rPr>
              <a:t>这是个人迈出的一小步，却是人类迈出的一大步。</a:t>
            </a:r>
            <a:r>
              <a:rPr lang="en-US" altLang="zh-CN" sz="2600" dirty="0" smtClean="0">
                <a:latin typeface="宋体"/>
                <a:ea typeface="华文细黑"/>
                <a:cs typeface="Times New Roman"/>
              </a:rPr>
              <a:t>”</a:t>
            </a:r>
            <a:r>
              <a:rPr lang="zh-CN" altLang="zh-CN" sz="2600" dirty="0">
                <a:latin typeface="Times New Roman"/>
                <a:ea typeface="华文细黑"/>
                <a:cs typeface="Times New Roman"/>
              </a:rPr>
              <a:t>据说，美国政府</a:t>
            </a:r>
            <a:endParaRPr lang="en-US" altLang="zh-CN" sz="2600" kern="100" dirty="0" smtClean="0">
              <a:latin typeface="Times New Roman"/>
              <a:ea typeface="华文细黑"/>
              <a:cs typeface="Times New Roman"/>
            </a:endParaRPr>
          </a:p>
        </p:txBody>
      </p:sp>
      <p:sp>
        <p:nvSpPr>
          <p:cNvPr id="15" name="TextBox 14">
            <a:hlinkClick r:id="rId2" action="ppaction://hlinksldjump"/>
          </p:cNvPr>
          <p:cNvSpPr txBox="1"/>
          <p:nvPr/>
        </p:nvSpPr>
        <p:spPr>
          <a:xfrm>
            <a:off x="390195" y="8195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2" name="TextBox 11">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3" name="TextBox 12">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14" name="TextBox 13">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6" name="TextBox 15">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7" name="TextBox 16">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8" name="TextBox 17">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0410585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353448969"/>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330871" y="620623"/>
            <a:ext cx="8512738" cy="4293483"/>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从上世纪五十年代为抗美援朝做气象预报的指导工作，到近些年为我国南方部分省市的洪水做气象分析，陶诗言坦言，预报这行饭不好吃，在做这些重要气象预测的同时，也承受着巨大的压力</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indent="660400" algn="dist">
              <a:lnSpc>
                <a:spcPct val="150000"/>
              </a:lnSpc>
              <a:spcAft>
                <a:spcPts val="0"/>
              </a:spcAft>
            </a:pPr>
            <a:r>
              <a:rPr lang="en-US" altLang="zh-CN" sz="2600" dirty="0">
                <a:latin typeface="Times New Roman"/>
                <a:ea typeface="华文细黑"/>
              </a:rPr>
              <a:t>1954</a:t>
            </a:r>
            <a:r>
              <a:rPr lang="zh-CN" altLang="zh-CN" sz="2600" dirty="0">
                <a:latin typeface="Times New Roman"/>
                <a:ea typeface="华文细黑"/>
                <a:cs typeface="Times New Roman"/>
              </a:rPr>
              <a:t>年</a:t>
            </a:r>
            <a:r>
              <a:rPr lang="en-US" altLang="zh-CN" sz="2600" dirty="0">
                <a:latin typeface="Times New Roman"/>
                <a:ea typeface="华文细黑"/>
              </a:rPr>
              <a:t>7</a:t>
            </a:r>
            <a:r>
              <a:rPr lang="zh-CN" altLang="zh-CN" sz="2600" dirty="0">
                <a:latin typeface="Times New Roman"/>
                <a:ea typeface="华文细黑"/>
                <a:cs typeface="Times New Roman"/>
              </a:rPr>
              <a:t>月，陶诗言迎来一个重大挑战。长江遭受百年不遇的特大洪水，进入八月下旬，水位高达</a:t>
            </a:r>
            <a:r>
              <a:rPr lang="en-US" altLang="zh-CN" sz="2600" dirty="0">
                <a:latin typeface="Times New Roman"/>
                <a:ea typeface="华文细黑"/>
              </a:rPr>
              <a:t>29.73</a:t>
            </a:r>
            <a:r>
              <a:rPr lang="zh-CN" altLang="zh-CN" sz="2600" dirty="0">
                <a:latin typeface="Times New Roman"/>
                <a:ea typeface="华文细黑"/>
                <a:cs typeface="Times New Roman"/>
              </a:rPr>
              <a:t>米，高出历史最高记录</a:t>
            </a:r>
            <a:r>
              <a:rPr lang="en-US" altLang="zh-CN" sz="2600" dirty="0">
                <a:latin typeface="Times New Roman"/>
                <a:ea typeface="华文细黑"/>
              </a:rPr>
              <a:t>1.45</a:t>
            </a:r>
            <a:r>
              <a:rPr lang="zh-CN" altLang="zh-CN" sz="2600" dirty="0">
                <a:latin typeface="Times New Roman"/>
                <a:ea typeface="华文细黑"/>
                <a:cs typeface="Times New Roman"/>
              </a:rPr>
              <a:t>米，并且持续六天居高不下。</a:t>
            </a:r>
            <a:endParaRPr lang="en-US" altLang="zh-CN" sz="2600" kern="100" dirty="0" smtClean="0">
              <a:latin typeface="Times New Roman"/>
              <a:ea typeface="华文细黑"/>
              <a:cs typeface="Times New Roman"/>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9961433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290190898"/>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32379" y="574958"/>
            <a:ext cx="8770682" cy="4293483"/>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在这样高水位的威胁下，究竟要不要分洪，成了中央一时难以决断的事情：如果分洪，无数国家财产将被淹没；如果不分洪，一旦决堤，后果更加不堪设想。就在这千钧一发之际，陶诗言果断预报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暴雨即将终止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18</a:t>
            </a:r>
            <a:r>
              <a:rPr lang="zh-CN" altLang="zh-CN" sz="2600" kern="100" dirty="0">
                <a:latin typeface="Times New Roman"/>
                <a:ea typeface="华文细黑"/>
                <a:cs typeface="Times New Roman"/>
              </a:rPr>
              <a:t>日，长江水位开始下降</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由于气象部门的正确判断，经过两个多月艰苦卓绝的奋斗，武汉人民终于战胜了无情的洪水，保住了城市安全</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0609272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160807394"/>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186659" y="521618"/>
            <a:ext cx="8770682" cy="4506811"/>
          </a:xfrm>
          <a:prstGeom prst="rect">
            <a:avLst/>
          </a:prstGeom>
        </p:spPr>
        <p:txBody>
          <a:bodyPr>
            <a:spAutoFit/>
          </a:bodyPr>
          <a:lstStyle/>
          <a:p>
            <a:pPr indent="660400" algn="just">
              <a:lnSpc>
                <a:spcPct val="140000"/>
              </a:lnSpc>
              <a:spcAft>
                <a:spcPts val="0"/>
              </a:spcAft>
            </a:pPr>
            <a:r>
              <a:rPr lang="zh-CN" altLang="zh-CN" sz="2600" kern="100" dirty="0">
                <a:latin typeface="Times New Roman"/>
                <a:ea typeface="华文细黑"/>
                <a:cs typeface="Times New Roman"/>
              </a:rPr>
              <a:t>上世纪六十年代初，我国开始研究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两弹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两弹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对发射点和爆炸点的气象条件要求很高，而当时的军委气象预报力量达不到要求，在这种情况下，陶诗言被张爱萍将军</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点将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indent="660400" algn="just">
              <a:lnSpc>
                <a:spcPct val="140000"/>
              </a:lnSpc>
              <a:spcAft>
                <a:spcPts val="0"/>
              </a:spcAft>
            </a:pPr>
            <a:r>
              <a:rPr lang="zh-CN" altLang="zh-CN" sz="2600" kern="100" dirty="0">
                <a:latin typeface="Times New Roman"/>
                <a:ea typeface="华文细黑"/>
                <a:cs typeface="Times New Roman"/>
              </a:rPr>
              <a:t>第一颗原子弹爆炸的时候，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为了确保看清原子弹的姿态，要求发射时靶场上不能有卷云。所以每次执行发射任务时，我都要提早几个月过去，把酒泉周围的几个寨子什么时候上云的情况摸清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。以后回想起，陶诗言说自己仍会紧张。</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1555374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17141203"/>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186659" y="521618"/>
            <a:ext cx="8770682" cy="4506811"/>
          </a:xfrm>
          <a:prstGeom prst="rect">
            <a:avLst/>
          </a:prstGeom>
        </p:spPr>
        <p:txBody>
          <a:bodyPr>
            <a:spAutoFit/>
          </a:bodyPr>
          <a:lstStyle/>
          <a:p>
            <a:pPr indent="660400" algn="ctr">
              <a:lnSpc>
                <a:spcPct val="140000"/>
              </a:lnSpc>
              <a:spcAft>
                <a:spcPts val="0"/>
              </a:spcAft>
            </a:pPr>
            <a:r>
              <a:rPr lang="zh-CN" altLang="zh-CN" sz="2600" kern="100" dirty="0">
                <a:latin typeface="宋体"/>
                <a:ea typeface="华文细黑"/>
                <a:cs typeface="Times New Roman"/>
              </a:rPr>
              <a:t> </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成功的预报员要不断总结经验</a:t>
            </a:r>
            <a:r>
              <a:rPr lang="en-US" altLang="zh-CN" sz="2600" kern="100" dirty="0">
                <a:latin typeface="宋体"/>
                <a:ea typeface="华文细黑"/>
                <a:cs typeface="Times New Roman"/>
              </a:rPr>
              <a:t>”</a:t>
            </a:r>
            <a:endParaRPr lang="zh-CN" altLang="zh-CN" sz="1050" kern="100" dirty="0">
              <a:latin typeface="宋体"/>
              <a:cs typeface="Courier New"/>
            </a:endParaRPr>
          </a:p>
          <a:p>
            <a:pPr indent="660400" algn="just">
              <a:lnSpc>
                <a:spcPct val="140000"/>
              </a:lnSpc>
              <a:spcAft>
                <a:spcPts val="0"/>
              </a:spcAft>
            </a:pP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盼望早日出新人，报准天气保家园</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这是陶诗言对自己七十载风雨兼程路的另一句总结。</a:t>
            </a:r>
            <a:endParaRPr lang="zh-CN" altLang="zh-CN" sz="1050" kern="100" dirty="0">
              <a:latin typeface="宋体"/>
              <a:cs typeface="Courier New"/>
            </a:endParaRPr>
          </a:p>
          <a:p>
            <a:pPr indent="660400" algn="just">
              <a:lnSpc>
                <a:spcPct val="140000"/>
              </a:lnSpc>
              <a:spcAft>
                <a:spcPts val="0"/>
              </a:spcAft>
            </a:pPr>
            <a:r>
              <a:rPr lang="zh-CN" altLang="zh-CN" sz="2600" kern="100" dirty="0">
                <a:latin typeface="Times New Roman"/>
                <a:ea typeface="华文细黑"/>
                <a:cs typeface="Times New Roman"/>
              </a:rPr>
              <a:t>新中国成立后，气象科学非常落后，天气预报的水平也很低。当时气象科学的首要任务是，迅速建立起一套科学的预报方法，及时准确地发布天气预报。为此，中央军委气象局和中科院地球物理研究所联合成立了天气分析预报中心，陶诗言出任副主任。</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9686278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739624100"/>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32379" y="521618"/>
            <a:ext cx="8770682" cy="4506811"/>
          </a:xfrm>
          <a:prstGeom prst="rect">
            <a:avLst/>
          </a:prstGeom>
        </p:spPr>
        <p:txBody>
          <a:bodyPr>
            <a:spAutoFit/>
          </a:bodyPr>
          <a:lstStyle/>
          <a:p>
            <a:pPr indent="660400" algn="just">
              <a:lnSpc>
                <a:spcPct val="140000"/>
              </a:lnSpc>
              <a:spcAft>
                <a:spcPts val="0"/>
              </a:spcAft>
            </a:pPr>
            <a:r>
              <a:rPr lang="zh-CN" altLang="zh-CN" sz="2600" kern="100" dirty="0">
                <a:latin typeface="Times New Roman"/>
                <a:ea typeface="华文细黑"/>
                <a:cs typeface="Times New Roman"/>
              </a:rPr>
              <a:t>由于各种天气资料奇缺，而中国的天气又有着自己的特点，难以借鉴国外的经验，陶诗言等人开展了大量开创性工作。他们亲自观测天气、分析数据，手把手地带出了新中国第一批高水平的天气预报人员</a:t>
            </a:r>
            <a:r>
              <a:rPr lang="zh-CN" altLang="zh-CN" sz="2600" kern="100" dirty="0" smtClean="0">
                <a:latin typeface="Times New Roman"/>
                <a:ea typeface="华文细黑"/>
                <a:cs typeface="Times New Roman"/>
              </a:rPr>
              <a:t>。</a:t>
            </a:r>
            <a:endParaRPr lang="en-US" altLang="zh-CN" sz="1050" kern="100" dirty="0">
              <a:latin typeface="宋体"/>
              <a:cs typeface="Courier New"/>
            </a:endParaRPr>
          </a:p>
          <a:p>
            <a:pPr indent="660400" algn="just">
              <a:lnSpc>
                <a:spcPct val="140000"/>
              </a:lnSpc>
              <a:spcAft>
                <a:spcPts val="0"/>
              </a:spcAft>
            </a:pPr>
            <a:r>
              <a:rPr lang="en-US" altLang="zh-CN" sz="2600" kern="100" dirty="0" smtClean="0">
                <a:latin typeface="宋体"/>
                <a:ea typeface="华文细黑"/>
                <a:cs typeface="Times New Roman"/>
              </a:rPr>
              <a:t>“</a:t>
            </a:r>
            <a:r>
              <a:rPr lang="zh-CN" altLang="zh-CN" sz="2600" kern="100" dirty="0">
                <a:latin typeface="Times New Roman"/>
                <a:ea typeface="华文细黑"/>
                <a:cs typeface="Times New Roman"/>
              </a:rPr>
              <a:t>陶先生长期担任中央气象台和气象科学研究院的科学顾问，我国许多科技骨干都得到过他的指导和调教，他在我国气象界有着崇高的威望，受到普遍的尊敬和爱戴。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中国气象局兰州干旱气象研究所研究员徐国昌说。</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0214750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090383936"/>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75798" y="706235"/>
            <a:ext cx="8683844" cy="3693319"/>
          </a:xfrm>
          <a:prstGeom prst="rect">
            <a:avLst/>
          </a:prstGeom>
        </p:spPr>
        <p:txBody>
          <a:bodyPr>
            <a:spAutoFit/>
          </a:bodyPr>
          <a:lstStyle/>
          <a:p>
            <a:pPr indent="660400" algn="just">
              <a:lnSpc>
                <a:spcPct val="150000"/>
              </a:lnSpc>
              <a:spcAft>
                <a:spcPts val="0"/>
              </a:spcAft>
            </a:pPr>
            <a:r>
              <a:rPr lang="en-US" altLang="zh-CN" sz="2600" kern="100" dirty="0" smtClean="0">
                <a:latin typeface="宋体"/>
                <a:ea typeface="华文细黑"/>
                <a:cs typeface="Times New Roman"/>
              </a:rPr>
              <a:t>“</a:t>
            </a:r>
            <a:r>
              <a:rPr lang="zh-CN" altLang="zh-CN" sz="2600" kern="100" dirty="0">
                <a:latin typeface="Times New Roman"/>
                <a:ea typeface="华文细黑"/>
                <a:cs typeface="Times New Roman"/>
              </a:rPr>
              <a:t>先生爱护、提携晚辈在学界负有盛名，我在工作中遇到什么困难，先生总是耐心开导、主动帮助。先生德高望重，但在生活中却简约而朴素，从不向研究所和组织提任何要求。为了祖国的气象科技事业，先生真正做到了鞠躬尽瘁、不求索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中国科学院大气物理研究所所长王会军发自内心地评价道。</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4456940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67626467"/>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32379" y="825203"/>
            <a:ext cx="8770682" cy="3016403"/>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陶诗言曾把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预报天气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比喻为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医生看病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医院的诊断设备很多，像</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超、</a:t>
            </a:r>
            <a:r>
              <a:rPr lang="en-US" altLang="zh-CN" sz="2600" kern="100" dirty="0">
                <a:latin typeface="Times New Roman"/>
                <a:ea typeface="华文细黑"/>
                <a:cs typeface="Courier New"/>
              </a:rPr>
              <a:t>CT</a:t>
            </a:r>
            <a:r>
              <a:rPr lang="zh-CN" altLang="zh-CN" sz="2600" kern="100" dirty="0">
                <a:latin typeface="Times New Roman"/>
                <a:ea typeface="华文细黑"/>
                <a:cs typeface="Times New Roman"/>
              </a:rPr>
              <a:t>等，但最后下判断的是医生。天气预报也如此，数值结果出后，最终要靠预报员根据经验给出结论。因此，一个成功的预报员，要不断地总结经验，不断学习新的预报思路。</a:t>
            </a:r>
            <a:r>
              <a:rPr lang="en-US" altLang="zh-CN" sz="2600" kern="100" dirty="0" smtClean="0">
                <a:latin typeface="宋体"/>
                <a:ea typeface="华文细黑"/>
                <a:cs typeface="Times New Roman"/>
              </a:rPr>
              <a:t>”</a:t>
            </a:r>
            <a:endParaRPr lang="en-US" altLang="zh-CN" sz="1050" kern="100" dirty="0" smtClean="0">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6118584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268674953"/>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9519" y="686251"/>
            <a:ext cx="8770682" cy="3693319"/>
          </a:xfrm>
          <a:prstGeom prst="rect">
            <a:avLst/>
          </a:prstGeom>
        </p:spPr>
        <p:txBody>
          <a:bodyPr>
            <a:spAutoFit/>
          </a:bodyPr>
          <a:lstStyle/>
          <a:p>
            <a:pPr indent="660400" algn="just">
              <a:lnSpc>
                <a:spcPct val="150000"/>
              </a:lnSpc>
              <a:spcAft>
                <a:spcPts val="0"/>
              </a:spcAft>
            </a:pP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陶先生，您虽然离开了我们，但是您对我们的教诲和要求，我们将铭记心中，牢记一生。我们一定以您为榜样，不断攀登气象科技高峰！</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在纪念网页上，学生们把思念和缅怀化作了前进的力量。</a:t>
            </a:r>
            <a:endParaRPr lang="en-US" altLang="zh-CN" sz="2600" kern="100" dirty="0" smtClean="0">
              <a:latin typeface="Times New Roman"/>
              <a:ea typeface="华文细黑"/>
              <a:cs typeface="Times New Roman"/>
            </a:endParaRPr>
          </a:p>
          <a:p>
            <a:pPr indent="660400" algn="just">
              <a:lnSpc>
                <a:spcPct val="150000"/>
              </a:lnSpc>
              <a:spcAft>
                <a:spcPts val="0"/>
              </a:spcAft>
            </a:pPr>
            <a:r>
              <a:rPr lang="zh-CN" altLang="en-US" sz="2600" kern="100" dirty="0" smtClean="0">
                <a:latin typeface="Times New Roman"/>
                <a:ea typeface="华文细黑"/>
                <a:cs typeface="Times New Roman"/>
              </a:rPr>
              <a:t>愿</a:t>
            </a:r>
            <a:r>
              <a:rPr lang="zh-CN" altLang="en-US" sz="2600" kern="100" dirty="0">
                <a:latin typeface="Times New Roman"/>
                <a:ea typeface="华文细黑"/>
                <a:cs typeface="Times New Roman"/>
              </a:rPr>
              <a:t>陶诗言先生的功勋、品德和风范永垂不朽</a:t>
            </a:r>
            <a:r>
              <a:rPr lang="zh-CN" altLang="en-US"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indent="660400" algn="r">
              <a:lnSpc>
                <a:spcPct val="150000"/>
              </a:lnSpc>
              <a:spcAft>
                <a:spcPts val="0"/>
              </a:spcAft>
            </a:pPr>
            <a:r>
              <a:rPr lang="en-US" altLang="zh-CN" sz="2600" kern="100" dirty="0" smtClean="0">
                <a:latin typeface="Times New Roman"/>
                <a:ea typeface="华文细黑"/>
                <a:cs typeface="Times New Roman"/>
              </a:rPr>
              <a:t>(</a:t>
            </a:r>
            <a:r>
              <a:rPr lang="zh-CN" altLang="en-US" sz="2600" kern="100" dirty="0">
                <a:latin typeface="Times New Roman"/>
                <a:ea typeface="华文细黑"/>
                <a:cs typeface="Times New Roman"/>
              </a:rPr>
              <a:t>选自</a:t>
            </a:r>
            <a:r>
              <a:rPr lang="en-US" altLang="zh-CN" sz="2600" kern="100" dirty="0">
                <a:latin typeface="Times New Roman"/>
                <a:ea typeface="华文细黑"/>
                <a:cs typeface="Times New Roman"/>
              </a:rPr>
              <a:t>《</a:t>
            </a:r>
            <a:r>
              <a:rPr lang="zh-CN" altLang="en-US" sz="2600" kern="100" dirty="0">
                <a:latin typeface="Times New Roman"/>
                <a:ea typeface="华文细黑"/>
                <a:cs typeface="Times New Roman"/>
              </a:rPr>
              <a:t>光明日报</a:t>
            </a:r>
            <a:r>
              <a:rPr lang="en-US" altLang="zh-CN" sz="2600" kern="100" dirty="0">
                <a:latin typeface="Times New Roman"/>
                <a:ea typeface="华文细黑"/>
                <a:cs typeface="Times New Roman"/>
              </a:rPr>
              <a:t>》2012</a:t>
            </a:r>
            <a:r>
              <a:rPr lang="zh-CN" altLang="en-US" sz="2600" kern="100" dirty="0">
                <a:latin typeface="Times New Roman"/>
                <a:ea typeface="华文细黑"/>
                <a:cs typeface="Times New Roman"/>
              </a:rPr>
              <a:t>年</a:t>
            </a:r>
            <a:r>
              <a:rPr lang="en-US" altLang="zh-CN" sz="2600" kern="100" dirty="0">
                <a:latin typeface="Times New Roman"/>
                <a:ea typeface="华文细黑"/>
                <a:cs typeface="Times New Roman"/>
              </a:rPr>
              <a:t>12</a:t>
            </a:r>
            <a:r>
              <a:rPr lang="zh-CN" altLang="en-US" sz="2600" kern="100" dirty="0">
                <a:latin typeface="Times New Roman"/>
                <a:ea typeface="华文细黑"/>
                <a:cs typeface="Times New Roman"/>
              </a:rPr>
              <a:t>月</a:t>
            </a:r>
            <a:r>
              <a:rPr lang="en-US" altLang="zh-CN" sz="2600" kern="100" dirty="0">
                <a:latin typeface="Times New Roman"/>
                <a:ea typeface="华文细黑"/>
                <a:cs typeface="Times New Roman"/>
              </a:rPr>
              <a:t>21</a:t>
            </a:r>
            <a:r>
              <a:rPr lang="zh-CN" altLang="en-US" sz="2600" kern="100" dirty="0">
                <a:latin typeface="Times New Roman"/>
                <a:ea typeface="华文细黑"/>
                <a:cs typeface="Times New Roman"/>
              </a:rPr>
              <a:t>日</a:t>
            </a:r>
            <a:r>
              <a:rPr lang="en-US" altLang="zh-CN" sz="2600" kern="100" dirty="0">
                <a:latin typeface="Times New Roman"/>
                <a:ea typeface="华文细黑"/>
                <a:cs typeface="Times New Roman"/>
              </a:rPr>
              <a:t>)</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6431585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40605419"/>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32379" y="552098"/>
            <a:ext cx="8770682"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下列对传记有关内容的分析和概括，最恰当的两项是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smtClean="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新中国成立后，在我国气象科学非常落后，缺少一套</a:t>
            </a:r>
            <a:r>
              <a:rPr lang="zh-CN" altLang="zh-CN" sz="2600" kern="100" dirty="0" smtClean="0">
                <a:latin typeface="Times New Roman"/>
                <a:ea typeface="华文细黑"/>
                <a:cs typeface="Times New Roman"/>
              </a:rPr>
              <a:t>科学</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的</a:t>
            </a:r>
            <a:r>
              <a:rPr lang="zh-CN" altLang="zh-CN" sz="2600" kern="100" dirty="0">
                <a:latin typeface="Times New Roman"/>
                <a:ea typeface="华文细黑"/>
                <a:cs typeface="Times New Roman"/>
              </a:rPr>
              <a:t>预报方法时，陶诗言率领其他人员克服诸多困难，</a:t>
            </a:r>
            <a:r>
              <a:rPr lang="zh-CN" altLang="zh-CN" sz="2600" kern="100" dirty="0" smtClean="0">
                <a:latin typeface="Times New Roman"/>
                <a:ea typeface="华文细黑"/>
                <a:cs typeface="Times New Roman"/>
              </a:rPr>
              <a:t>积极</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开展</a:t>
            </a:r>
            <a:r>
              <a:rPr lang="zh-CN" altLang="zh-CN" sz="2600" kern="100" dirty="0">
                <a:latin typeface="Times New Roman"/>
                <a:ea typeface="华文细黑"/>
                <a:cs typeface="Times New Roman"/>
              </a:rPr>
              <a:t>天气预报工作。</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文中多次提及人们对陶诗言的评价，这充分说明了他德</a:t>
            </a:r>
            <a:r>
              <a:rPr lang="zh-CN" altLang="zh-CN" sz="2600" kern="100" dirty="0" smtClean="0">
                <a:latin typeface="Times New Roman"/>
                <a:ea typeface="华文细黑"/>
                <a:cs typeface="Times New Roman"/>
              </a:rPr>
              <a:t>高</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望</a:t>
            </a:r>
            <a:r>
              <a:rPr lang="zh-CN" altLang="zh-CN" sz="2600" kern="100" dirty="0">
                <a:latin typeface="Times New Roman"/>
                <a:ea typeface="华文细黑"/>
                <a:cs typeface="Times New Roman"/>
              </a:rPr>
              <a:t>重，注重培养科技骨干，为我国气象科技和气象事业</a:t>
            </a:r>
            <a:r>
              <a:rPr lang="zh-CN" altLang="zh-CN" sz="2600" kern="100" dirty="0" smtClean="0">
                <a:latin typeface="Times New Roman"/>
                <a:ea typeface="华文细黑"/>
                <a:cs typeface="Times New Roman"/>
              </a:rPr>
              <a:t>发</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展</a:t>
            </a:r>
            <a:r>
              <a:rPr lang="zh-CN" altLang="zh-CN" sz="2600" kern="100" dirty="0">
                <a:latin typeface="Times New Roman"/>
                <a:ea typeface="华文细黑"/>
                <a:cs typeface="Times New Roman"/>
              </a:rPr>
              <a:t>做出了巨大贡献。</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0893440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657967466"/>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9519" y="597818"/>
            <a:ext cx="8770682"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陶诗言始终能亲自观测天气、分析数据，手把手地带出</a:t>
            </a:r>
            <a:r>
              <a:rPr lang="zh-CN" altLang="zh-CN" sz="2600" kern="100" dirty="0" smtClean="0">
                <a:latin typeface="Times New Roman"/>
                <a:ea typeface="华文细黑"/>
                <a:cs typeface="Times New Roman"/>
              </a:rPr>
              <a:t>了</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新中国</a:t>
            </a:r>
            <a:r>
              <a:rPr lang="zh-CN" altLang="zh-CN" sz="2600" kern="100" dirty="0">
                <a:latin typeface="Times New Roman"/>
                <a:ea typeface="华文细黑"/>
                <a:cs typeface="Times New Roman"/>
              </a:rPr>
              <a:t>一批又一批高水平的天气预报人员。</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陶诗言把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预报天气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比喻为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医生看病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，形象地</a:t>
            </a:r>
            <a:r>
              <a:rPr lang="zh-CN" altLang="zh-CN" sz="2600" kern="100" dirty="0" smtClean="0">
                <a:latin typeface="Times New Roman"/>
                <a:ea typeface="华文细黑"/>
                <a:cs typeface="Times New Roman"/>
              </a:rPr>
              <a:t>说明</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了</a:t>
            </a:r>
            <a:r>
              <a:rPr lang="zh-CN" altLang="zh-CN" sz="2600" kern="100" dirty="0">
                <a:latin typeface="Times New Roman"/>
                <a:ea typeface="华文细黑"/>
                <a:cs typeface="Times New Roman"/>
              </a:rPr>
              <a:t>天气预报工作需要不断地总结经验，不断地学习新的</a:t>
            </a:r>
            <a:r>
              <a:rPr lang="zh-CN" altLang="zh-CN" sz="2600" kern="100" dirty="0" smtClean="0">
                <a:latin typeface="Times New Roman"/>
                <a:ea typeface="华文细黑"/>
                <a:cs typeface="Times New Roman"/>
              </a:rPr>
              <a:t>预</a:t>
            </a:r>
            <a:r>
              <a:rPr lang="en-US" altLang="zh-CN" sz="2600" kern="100" dirty="0" smtClean="0">
                <a:latin typeface="Times New Roman"/>
                <a:ea typeface="华文细黑"/>
                <a:cs typeface="Times New Roman"/>
              </a:rPr>
              <a:t>   </a:t>
            </a: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报思路</a:t>
            </a:r>
            <a:r>
              <a:rPr lang="en-US" altLang="zh-CN"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面对</a:t>
            </a:r>
            <a:r>
              <a:rPr lang="zh-CN" altLang="zh-CN" sz="2600" kern="100" dirty="0">
                <a:latin typeface="Times New Roman"/>
                <a:ea typeface="华文细黑"/>
                <a:cs typeface="Times New Roman"/>
              </a:rPr>
              <a:t>一系列数值时，要靠预报员根据经验给出结论</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E.</a:t>
            </a:r>
            <a:r>
              <a:rPr lang="zh-CN" altLang="zh-CN" sz="2600" kern="100" dirty="0">
                <a:latin typeface="Times New Roman"/>
                <a:ea typeface="华文细黑"/>
                <a:cs typeface="Times New Roman"/>
              </a:rPr>
              <a:t>陶诗言曾多次承担重大事件的天气预报，从中可以看出</a:t>
            </a:r>
            <a:r>
              <a:rPr lang="zh-CN" altLang="zh-CN" sz="2600" kern="100" dirty="0" smtClean="0">
                <a:latin typeface="Times New Roman"/>
                <a:ea typeface="华文细黑"/>
                <a:cs typeface="Times New Roman"/>
              </a:rPr>
              <a:t>他</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是</a:t>
            </a:r>
            <a:r>
              <a:rPr lang="zh-CN" altLang="zh-CN" sz="2600" kern="100" dirty="0">
                <a:latin typeface="Times New Roman"/>
                <a:ea typeface="华文细黑"/>
                <a:cs typeface="Times New Roman"/>
              </a:rPr>
              <a:t>一个热爱本职工作且具有奉献精神的人</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7628526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2368194370"/>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318788" y="843558"/>
            <a:ext cx="8597865" cy="3016403"/>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要他说的原话是：我每前进一步，都是美利坚合众国的领土延伸。当阿姆斯特朗从月球返回地球与媒体见面时，有位记者采访他：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此时此刻你最想说的话是什么？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阿姆斯特朗似乎想起了当年那个调皮的小男孩，回答说：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我想对妈妈说，我从月球上回来了，我想回家吃晚饭！</a:t>
            </a:r>
            <a:r>
              <a:rPr lang="en-US" altLang="zh-CN" sz="2600" kern="100" dirty="0">
                <a:latin typeface="宋体"/>
                <a:ea typeface="华文细黑"/>
                <a:cs typeface="Times New Roman"/>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390195" y="8195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2" name="TextBox 11">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3" name="TextBox 12">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14" name="TextBox 13">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6" name="TextBox 15">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7" name="TextBox 16">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8" name="TextBox 17">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1159439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141435101"/>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75798" y="918756"/>
            <a:ext cx="8683844" cy="3093154"/>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积极开展天气预报工作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表述过于笼统，原文只是说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开展了大量开创性工作</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手把手地带出了新中国一批又一批高水平的天气预报人员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表述错误，原文是说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手把手地带出了新中国第一批高水平的天气预报人员</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84572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568878499"/>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75798" y="918756"/>
            <a:ext cx="8683844" cy="2417072"/>
          </a:xfrm>
          <a:prstGeom prst="rect">
            <a:avLst/>
          </a:prstGeom>
        </p:spPr>
        <p:txBody>
          <a:bodyPr>
            <a:spAutoFit/>
          </a:bodyPr>
          <a:lstStyle/>
          <a:p>
            <a:pPr lvl="0" algn="just">
              <a:lnSpc>
                <a:spcPct val="150000"/>
              </a:lnSpc>
            </a:pPr>
            <a:r>
              <a:rPr lang="en-US" altLang="zh-CN" sz="2600" kern="100" dirty="0">
                <a:solidFill>
                  <a:prstClr val="black"/>
                </a:solidFill>
                <a:latin typeface="Times New Roman"/>
                <a:ea typeface="华文细黑"/>
                <a:cs typeface="Courier New"/>
              </a:rPr>
              <a:t>E</a:t>
            </a:r>
            <a:r>
              <a:rPr lang="zh-CN" altLang="zh-CN" sz="2600" kern="100" dirty="0">
                <a:solidFill>
                  <a:prstClr val="black"/>
                </a:solidFill>
                <a:latin typeface="Times New Roman"/>
                <a:ea typeface="华文细黑"/>
                <a:cs typeface="Times New Roman"/>
              </a:rPr>
              <a:t>项</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热爱本职工作</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表述错误。天气预报不属于陶诗言的本职，他的本职是研究天气现象及预测天气形势，且文章中明确说了，七次到发射现场是</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被邀请</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a:p>
            <a:pPr lvl="0" algn="just">
              <a:lnSpc>
                <a:spcPct val="150000"/>
              </a:lnSpc>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kern="100" dirty="0">
                <a:solidFill>
                  <a:srgbClr val="E46C0A"/>
                </a:solidFill>
                <a:latin typeface="Times New Roman"/>
                <a:ea typeface="华文细黑"/>
                <a:cs typeface="Courier New"/>
              </a:rPr>
              <a:t>BD</a:t>
            </a:r>
            <a:endParaRPr lang="zh-CN" altLang="zh-CN" sz="1050" kern="100" dirty="0">
              <a:solidFill>
                <a:prstClr val="black"/>
              </a:solidFill>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78405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394855133"/>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32379" y="506378"/>
            <a:ext cx="8770682"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谈谈你对文章标题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风雨兼程人生路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的理解</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理解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风雨兼程人生路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这个标题，要抓住两个关键词，一个是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风雨兼程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，一个是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人生路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风雨兼程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形容在风雨中仍然不停地赶路，回归到原文，即指陶诗言克服种种困难，为我国气象事业呕心沥血。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人生路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指的是陶诗言一生都在为我国的气象事业奋斗</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234481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130240835"/>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52938" y="707475"/>
            <a:ext cx="8683844" cy="3016403"/>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陶诗言为我国的气象事业呕心沥血七十载，为我国的气象事业做出了巨大的贡献。他对天气形势的准确预测，避免了无数生命和财产的丧失的同时，也承受着巨大的心理压力。尽管历经了诸多磨难，但他的人生是充实的、辉煌的，实现了人生的价值。</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2214367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394855133"/>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179039" y="686251"/>
            <a:ext cx="8770682"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6.</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预报这行饭不好吃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的原因是什么？请简要说明</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预报这行饭不好吃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是句通俗易懂的话。</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这行饭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指的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天气预报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这项工作；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不好吃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，是说这项工作难度极大，而且带有极大的风险。文章中提到了好几件事论证这个观点，如长江遭受百年不遇的特大洪水，对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两弹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发射点和爆炸点的气象预报等</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13798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649778142"/>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45318" y="898451"/>
            <a:ext cx="8683844" cy="2416239"/>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在做重要气象预测的同时，也承受着巨大的压力。特别是在一些重大事件中，丝毫不能马虎，稍有不慎，将会造成严重后果，如长江遭受百年不遇的特大洪水，是否要分洪的问题，对</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两弹</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发射点和爆炸点的气象预报等。</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6397374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394855133"/>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194279" y="655771"/>
            <a:ext cx="8770682"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7.</a:t>
            </a:r>
            <a:r>
              <a:rPr lang="zh-CN" altLang="zh-CN" sz="2600" kern="100" dirty="0">
                <a:latin typeface="Times New Roman"/>
                <a:ea typeface="华文细黑"/>
                <a:cs typeface="Times New Roman"/>
              </a:rPr>
              <a:t>有人认为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气象预报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仅仅是个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预报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，准确率不高也没有什么。陶诗言也说：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预报天气七十载，成功失败四六开。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但气象学家陶诗言等气象人仍历尽艰辛，力求准确预报。你如何看待</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dirty="0">
                <a:solidFill>
                  <a:srgbClr val="0000FF"/>
                </a:solidFill>
                <a:latin typeface="Times New Roman"/>
                <a:ea typeface="华文细黑"/>
                <a:cs typeface="Times New Roman"/>
              </a:rPr>
              <a:t>答案</a:t>
            </a:r>
            <a:r>
              <a:rPr lang="zh-CN" altLang="zh-CN" sz="2600" dirty="0">
                <a:latin typeface="Times New Roman"/>
                <a:ea typeface="华文细黑"/>
                <a:cs typeface="Times New Roman"/>
              </a:rPr>
              <a:t>　</a:t>
            </a:r>
            <a:r>
              <a:rPr lang="en-US" altLang="zh-CN" sz="2600" dirty="0">
                <a:solidFill>
                  <a:srgbClr val="E46C0A"/>
                </a:solidFill>
                <a:latin typeface="宋体"/>
                <a:ea typeface="华文细黑"/>
                <a:cs typeface="Times New Roman"/>
              </a:rPr>
              <a:t>①</a:t>
            </a:r>
            <a:r>
              <a:rPr lang="zh-CN" altLang="zh-CN" sz="2600" dirty="0">
                <a:solidFill>
                  <a:srgbClr val="E46C0A"/>
                </a:solidFill>
                <a:latin typeface="Times New Roman"/>
                <a:ea typeface="华文细黑"/>
                <a:cs typeface="Times New Roman"/>
              </a:rPr>
              <a:t>尽管科技发达，测量仪器先进，获取的气象数据较为准确，但自然界气象变化莫测，预报不准在情理之中；</a:t>
            </a:r>
            <a:endParaRPr lang="en-US" altLang="zh-CN" sz="2600" kern="100" dirty="0" smtClean="0">
              <a:latin typeface="Times New Roman"/>
              <a:ea typeface="华文细黑"/>
              <a:cs typeface="Times New Roman"/>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767004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42242948"/>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186659" y="612294"/>
            <a:ext cx="8770682" cy="4216732"/>
          </a:xfrm>
          <a:prstGeom prst="rect">
            <a:avLst/>
          </a:prstGeom>
        </p:spPr>
        <p:txBody>
          <a:bodyPr>
            <a:spAutoFit/>
          </a:bodyPr>
          <a:lstStyle/>
          <a:p>
            <a:pPr algn="just">
              <a:lnSpc>
                <a:spcPct val="150000"/>
              </a:lnSpc>
              <a:spcAft>
                <a:spcPts val="0"/>
              </a:spcAft>
            </a:pP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天气预报是否准确，和人民生命、财产安全息息相关；也和工业、农业、科技航天等各行各业的发展密切相关，所以，尽管是预报，也该越准确越好</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600" kern="100" dirty="0" smtClean="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尽管是预报，但气象学仍是一门科学和事业，需要气象人实地考察，分析数据，准确判断，总结经验、不断探索，提升科研能力</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600" kern="100" dirty="0" smtClean="0">
                <a:solidFill>
                  <a:srgbClr val="E46C0A"/>
                </a:solidFill>
                <a:latin typeface="宋体"/>
                <a:ea typeface="华文细黑"/>
                <a:cs typeface="Times New Roman"/>
              </a:rPr>
              <a:t>④</a:t>
            </a:r>
            <a:r>
              <a:rPr lang="zh-CN" altLang="zh-CN" sz="2600" kern="100" dirty="0">
                <a:solidFill>
                  <a:srgbClr val="E46C0A"/>
                </a:solidFill>
                <a:latin typeface="Times New Roman"/>
                <a:ea typeface="华文细黑"/>
                <a:cs typeface="Times New Roman"/>
              </a:rPr>
              <a:t>体现科学家不求索取、鞠躬尽瘁，精益求精的科学精神。</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37369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63282" y="1347614"/>
            <a:ext cx="2236510" cy="768415"/>
          </a:xfrm>
          <a:prstGeom prst="rect">
            <a:avLst/>
          </a:prstGeom>
        </p:spPr>
        <p:txBody>
          <a:bodyPr wrap="none">
            <a:spAutoFit/>
          </a:bodyPr>
          <a:lstStyle/>
          <a:p>
            <a:pPr>
              <a:lnSpc>
                <a:spcPct val="120000"/>
              </a:lnSpc>
              <a:defRPr/>
            </a:pPr>
            <a:r>
              <a:rPr lang="zh-CN" altLang="en-US" sz="4000" b="1" dirty="0" smtClean="0">
                <a:solidFill>
                  <a:srgbClr val="FFFF00"/>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00"/>
              </a:solidFill>
              <a:effectLst>
                <a:reflection blurRad="25400" stA="30000" endPos="30000" dist="50800" dir="5400000" sy="-100000" algn="bl" rotWithShape="0"/>
              </a:effectLst>
              <a:latin typeface="微软雅黑" pitchFamily="34" charset="-122"/>
              <a:ea typeface="微软雅黑" pitchFamily="34" charset="-122"/>
            </a:endParaRPr>
          </a:p>
        </p:txBody>
      </p:sp>
      <p:cxnSp>
        <p:nvCxnSpPr>
          <p:cNvPr id="11" name="直接连接符 10"/>
          <p:cNvCxnSpPr/>
          <p:nvPr/>
        </p:nvCxnSpPr>
        <p:spPr>
          <a:xfrm>
            <a:off x="-128570" y="2628879"/>
            <a:ext cx="9344146" cy="0"/>
          </a:xfrm>
          <a:prstGeom prst="line">
            <a:avLst/>
          </a:prstGeom>
          <a:ln w="28575">
            <a:solidFill>
              <a:schemeClr val="bg1">
                <a:lumMod val="65000"/>
              </a:schemeClr>
            </a:solidFill>
          </a:ln>
        </p:spPr>
        <p:style>
          <a:lnRef idx="2">
            <a:schemeClr val="dk1"/>
          </a:lnRef>
          <a:fillRef idx="0">
            <a:schemeClr val="dk1"/>
          </a:fillRef>
          <a:effectRef idx="1">
            <a:schemeClr val="dk1"/>
          </a:effectRef>
          <a:fontRef idx="minor">
            <a:schemeClr val="tx1"/>
          </a:fontRef>
        </p:style>
      </p:cxnSp>
      <p:sp>
        <p:nvSpPr>
          <p:cNvPr id="12" name="标题 1"/>
          <p:cNvSpPr txBox="1">
            <a:spLocks/>
          </p:cNvSpPr>
          <p:nvPr/>
        </p:nvSpPr>
        <p:spPr>
          <a:xfrm>
            <a:off x="2627784" y="191413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tx1">
                    <a:lumMod val="75000"/>
                    <a:lumOff val="25000"/>
                  </a:schemeClr>
                </a:solidFill>
                <a:latin typeface="微软雅黑" pitchFamily="34" charset="-122"/>
                <a:ea typeface="微软雅黑" pitchFamily="34" charset="-122"/>
              </a:rPr>
              <a:t>更多精彩内容请登录</a:t>
            </a:r>
            <a:r>
              <a:rPr lang="en-US" altLang="zh-CN" sz="2600" b="1" dirty="0" smtClean="0">
                <a:solidFill>
                  <a:schemeClr val="tx1">
                    <a:lumMod val="75000"/>
                    <a:lumOff val="25000"/>
                  </a:schemeClr>
                </a:solidFill>
                <a:latin typeface="微软雅黑" pitchFamily="34" charset="-122"/>
                <a:ea typeface="微软雅黑" pitchFamily="34" charset="-122"/>
                <a:cs typeface="+mn-cs"/>
              </a:rPr>
              <a:t>www.91taoke.com</a:t>
            </a:r>
            <a:endParaRPr lang="zh-CN" altLang="en-US" sz="26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435">
                                          <p:stCondLst>
                                            <p:cond delay="0"/>
                                          </p:stCondLst>
                                        </p:cTn>
                                        <p:tgtEl>
                                          <p:spTgt spid="12"/>
                                        </p:tgtEl>
                                      </p:cBhvr>
                                    </p:animEffect>
                                    <p:anim calcmode="lin" valueType="num">
                                      <p:cBhvr>
                                        <p:cTn id="8" dur="1367"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2"/>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2"/>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2"/>
                                        </p:tgtEl>
                                        <p:attrNameLst>
                                          <p:attrName>ppt_y</p:attrName>
                                        </p:attrNameLst>
                                      </p:cBhvr>
                                      <p:tavLst>
                                        <p:tav tm="0" fmla="#ppt_y-sin(pi*$)/81">
                                          <p:val>
                                            <p:fltVal val="0"/>
                                          </p:val>
                                        </p:tav>
                                        <p:tav tm="100000">
                                          <p:val>
                                            <p:fltVal val="1"/>
                                          </p:val>
                                        </p:tav>
                                      </p:tavLst>
                                    </p:anim>
                                    <p:animScale>
                                      <p:cBhvr>
                                        <p:cTn id="13" dur="20">
                                          <p:stCondLst>
                                            <p:cond delay="487"/>
                                          </p:stCondLst>
                                        </p:cTn>
                                        <p:tgtEl>
                                          <p:spTgt spid="12"/>
                                        </p:tgtEl>
                                      </p:cBhvr>
                                      <p:to x="100000" y="60000"/>
                                    </p:animScale>
                                    <p:animScale>
                                      <p:cBhvr>
                                        <p:cTn id="14" dur="124" decel="50000">
                                          <p:stCondLst>
                                            <p:cond delay="507"/>
                                          </p:stCondLst>
                                        </p:cTn>
                                        <p:tgtEl>
                                          <p:spTgt spid="12"/>
                                        </p:tgtEl>
                                      </p:cBhvr>
                                      <p:to x="100000" y="100000"/>
                                    </p:animScale>
                                    <p:animScale>
                                      <p:cBhvr>
                                        <p:cTn id="15" dur="20">
                                          <p:stCondLst>
                                            <p:cond delay="984"/>
                                          </p:stCondLst>
                                        </p:cTn>
                                        <p:tgtEl>
                                          <p:spTgt spid="12"/>
                                        </p:tgtEl>
                                      </p:cBhvr>
                                      <p:to x="100000" y="80000"/>
                                    </p:animScale>
                                    <p:animScale>
                                      <p:cBhvr>
                                        <p:cTn id="16" dur="124" decel="50000">
                                          <p:stCondLst>
                                            <p:cond delay="1004"/>
                                          </p:stCondLst>
                                        </p:cTn>
                                        <p:tgtEl>
                                          <p:spTgt spid="12"/>
                                        </p:tgtEl>
                                      </p:cBhvr>
                                      <p:to x="100000" y="100000"/>
                                    </p:animScale>
                                    <p:animScale>
                                      <p:cBhvr>
                                        <p:cTn id="17" dur="20">
                                          <p:stCondLst>
                                            <p:cond delay="1231"/>
                                          </p:stCondLst>
                                        </p:cTn>
                                        <p:tgtEl>
                                          <p:spTgt spid="12"/>
                                        </p:tgtEl>
                                      </p:cBhvr>
                                      <p:to x="100000" y="90000"/>
                                    </p:animScale>
                                    <p:animScale>
                                      <p:cBhvr>
                                        <p:cTn id="18" dur="124" decel="50000">
                                          <p:stCondLst>
                                            <p:cond delay="1251"/>
                                          </p:stCondLst>
                                        </p:cTn>
                                        <p:tgtEl>
                                          <p:spTgt spid="12"/>
                                        </p:tgtEl>
                                      </p:cBhvr>
                                      <p:to x="100000" y="100000"/>
                                    </p:animScale>
                                    <p:animScale>
                                      <p:cBhvr>
                                        <p:cTn id="19" dur="20">
                                          <p:stCondLst>
                                            <p:cond delay="1356"/>
                                          </p:stCondLst>
                                        </p:cTn>
                                        <p:tgtEl>
                                          <p:spTgt spid="12"/>
                                        </p:tgtEl>
                                      </p:cBhvr>
                                      <p:to x="100000" y="95000"/>
                                    </p:animScale>
                                    <p:animScale>
                                      <p:cBhvr>
                                        <p:cTn id="20" dur="124" decel="50000">
                                          <p:stCondLst>
                                            <p:cond delay="1376"/>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1364614110"/>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217139" y="587673"/>
            <a:ext cx="8770682" cy="3693319"/>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在整个阿波罗计划中，美国共诞生了十二位登月英雄。阿姆斯特朗不愿意站在聚光灯下，他拒绝所有电视台的采访邀请，也没有像其他航天英雄一样撰写自传。有人问，对他的脚印可能在月球表面存留数千年有什么想法，阿姆斯特朗回答：</a:t>
            </a:r>
            <a:r>
              <a:rPr lang="en-US" altLang="zh-CN" sz="2600" kern="100" dirty="0">
                <a:latin typeface="宋体"/>
                <a:ea typeface="华文细黑"/>
                <a:cs typeface="Times New Roman"/>
              </a:rPr>
              <a:t>“</a:t>
            </a:r>
            <a:r>
              <a:rPr lang="zh-CN" altLang="zh-CN" sz="2600" u="heavy" kern="100" dirty="0">
                <a:latin typeface="Times New Roman"/>
                <a:ea typeface="华文细黑"/>
                <a:cs typeface="Times New Roman"/>
              </a:rPr>
              <a:t>我希望某个人上去把它们擦掉。</a:t>
            </a:r>
            <a:r>
              <a:rPr lang="en-US" altLang="zh-CN" sz="2600" kern="100" dirty="0" smtClean="0">
                <a:latin typeface="宋体"/>
                <a:ea typeface="华文细黑"/>
                <a:cs typeface="Times New Roman"/>
              </a:rPr>
              <a:t>”</a:t>
            </a:r>
          </a:p>
          <a:p>
            <a:pPr indent="660400" algn="r">
              <a:lnSpc>
                <a:spcPct val="150000"/>
              </a:lnSpc>
              <a:spcAft>
                <a:spcPts val="0"/>
              </a:spcAft>
            </a:pP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节选自《登月第一人》</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390195" y="8195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2" name="TextBox 11">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3" name="TextBox 12">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14" name="TextBox 13">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6" name="TextBox 15">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7" name="TextBox 16">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8" name="TextBox 17">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3212219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1075436644"/>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318788" y="915566"/>
            <a:ext cx="8597865" cy="1816075"/>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文中画线句子有哪两层含义？</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(1)</a:t>
            </a:r>
            <a:r>
              <a:rPr lang="zh-CN" altLang="zh-CN" sz="2600" kern="100" dirty="0">
                <a:solidFill>
                  <a:srgbClr val="E46C0A"/>
                </a:solidFill>
                <a:latin typeface="Times New Roman"/>
                <a:ea typeface="华文细黑"/>
                <a:cs typeface="Times New Roman"/>
              </a:rPr>
              <a:t>希望别人忘记自己的登月壮举</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600" kern="100" dirty="0" smtClean="0">
                <a:solidFill>
                  <a:srgbClr val="E46C0A"/>
                </a:solidFill>
                <a:latin typeface="Times New Roman"/>
                <a:ea typeface="华文细黑"/>
                <a:cs typeface="Courier New"/>
              </a:rPr>
              <a:t>(</a:t>
            </a:r>
            <a:r>
              <a:rPr lang="en-US" altLang="zh-CN" sz="2600" kern="100" dirty="0">
                <a:solidFill>
                  <a:srgbClr val="E46C0A"/>
                </a:solidFill>
                <a:latin typeface="Times New Roman"/>
                <a:ea typeface="华文细黑"/>
                <a:cs typeface="Courier New"/>
              </a:rPr>
              <a:t>2)</a:t>
            </a:r>
            <a:r>
              <a:rPr lang="zh-CN" altLang="zh-CN" sz="2600" kern="100" dirty="0">
                <a:solidFill>
                  <a:srgbClr val="E46C0A"/>
                </a:solidFill>
                <a:latin typeface="Times New Roman"/>
                <a:ea typeface="华文细黑"/>
                <a:cs typeface="Times New Roman"/>
              </a:rPr>
              <a:t>希望航天事业有新的突破。</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390195" y="8195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2" name="TextBox 11">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3" name="TextBox 12">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14" name="TextBox 13">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6" name="TextBox 15">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7" name="TextBox 16">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8" name="TextBox 17">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24183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
                                            <p:txEl>
                                              <p:pRg st="1" end="1"/>
                                            </p:txEl>
                                          </p:spTgt>
                                        </p:tgtEl>
                                        <p:attrNameLst>
                                          <p:attrName>style.visibility</p:attrName>
                                        </p:attrNameLst>
                                      </p:cBhvr>
                                      <p:to>
                                        <p:strVal val="visible"/>
                                      </p:to>
                                    </p:set>
                                    <p:animEffect transition="in" filter="blinds(horizontal)">
                                      <p:cBhvr>
                                        <p:cTn id="7" dur="500"/>
                                        <p:tgtEl>
                                          <p:spTgt spid="2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5">
                                            <p:txEl>
                                              <p:pRg st="2" end="2"/>
                                            </p:txEl>
                                          </p:spTgt>
                                        </p:tgtEl>
                                        <p:attrNameLst>
                                          <p:attrName>style.visibility</p:attrName>
                                        </p:attrNameLst>
                                      </p:cBhvr>
                                      <p:to>
                                        <p:strVal val="visible"/>
                                      </p:to>
                                    </p:set>
                                    <p:animEffect transition="in" filter="blinds(horizontal)">
                                      <p:cBhvr>
                                        <p:cTn id="10" dur="500"/>
                                        <p:tgtEl>
                                          <p:spTgt spid="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394855133"/>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32379" y="536071"/>
            <a:ext cx="8770682" cy="4573560"/>
          </a:xfrm>
          <a:prstGeom prst="rect">
            <a:avLst/>
          </a:prstGeom>
        </p:spPr>
        <p:txBody>
          <a:bodyPr>
            <a:spAutoFit/>
          </a:bodyPr>
          <a:lstStyle/>
          <a:p>
            <a:pPr algn="just">
              <a:lnSpc>
                <a:spcPct val="140000"/>
              </a:lnSpc>
              <a:spcAft>
                <a:spcPts val="0"/>
              </a:spcAft>
            </a:pP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nSpc>
                <a:spcPct val="14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在</a:t>
            </a:r>
            <a:r>
              <a:rPr lang="zh-CN" altLang="zh-CN" sz="2600" dirty="0">
                <a:latin typeface="Times New Roman"/>
                <a:ea typeface="华文细黑"/>
                <a:cs typeface="Times New Roman"/>
              </a:rPr>
              <a:t>正常秩序下，</a:t>
            </a:r>
            <a:r>
              <a:rPr lang="zh-CN" altLang="zh-CN" sz="2600" u="heavy" dirty="0">
                <a:latin typeface="Times New Roman"/>
                <a:ea typeface="华文细黑"/>
                <a:cs typeface="Times New Roman"/>
              </a:rPr>
              <a:t>市场对企业的约束，是消费者用脚来投票</a:t>
            </a:r>
            <a:r>
              <a:rPr lang="zh-CN" altLang="zh-CN" sz="2600" dirty="0">
                <a:latin typeface="Times New Roman"/>
                <a:ea typeface="华文细黑"/>
                <a:cs typeface="Times New Roman"/>
              </a:rPr>
              <a:t>，而不是人们的道德评判，如果不认可收费标准，退出淘宝商城是最好的做法。而集合在一起攻击其他排名靠前的网店，受损失最大的首先是大网商。被攻击的大网商</a:t>
            </a:r>
            <a:r>
              <a:rPr lang="en-US" altLang="zh-CN" sz="2600" dirty="0">
                <a:latin typeface="宋体"/>
                <a:ea typeface="华文细黑"/>
                <a:cs typeface="Times New Roman"/>
              </a:rPr>
              <a:t>“</a:t>
            </a:r>
            <a:r>
              <a:rPr lang="zh-CN" altLang="zh-CN" sz="2600" dirty="0">
                <a:latin typeface="Times New Roman"/>
                <a:ea typeface="华文细黑"/>
                <a:cs typeface="Times New Roman"/>
              </a:rPr>
              <a:t>韩都衣舍</a:t>
            </a:r>
            <a:r>
              <a:rPr lang="en-US" altLang="zh-CN" sz="2600" dirty="0">
                <a:latin typeface="宋体"/>
                <a:ea typeface="华文细黑"/>
                <a:cs typeface="Times New Roman"/>
              </a:rPr>
              <a:t>”</a:t>
            </a:r>
            <a:r>
              <a:rPr lang="en-US" altLang="zh-CN" sz="2600" dirty="0">
                <a:latin typeface="Times New Roman"/>
                <a:ea typeface="华文细黑"/>
              </a:rPr>
              <a:t>CEO</a:t>
            </a:r>
            <a:r>
              <a:rPr lang="zh-CN" altLang="zh-CN" sz="2600" dirty="0">
                <a:latin typeface="Times New Roman"/>
                <a:ea typeface="华文细黑"/>
                <a:cs typeface="Times New Roman"/>
              </a:rPr>
              <a:t>赵迎光表示，</a:t>
            </a:r>
            <a:r>
              <a:rPr lang="en-US" altLang="zh-CN" sz="2600" dirty="0">
                <a:latin typeface="宋体"/>
                <a:ea typeface="华文细黑"/>
                <a:cs typeface="Times New Roman"/>
              </a:rPr>
              <a:t>“</a:t>
            </a:r>
            <a:r>
              <a:rPr lang="zh-CN" altLang="zh-CN" sz="2600" dirty="0">
                <a:latin typeface="Times New Roman"/>
                <a:ea typeface="华文细黑"/>
                <a:cs typeface="Times New Roman"/>
              </a:rPr>
              <a:t>我们作为普通的商家，何罪之有？凭什么要砸掉我们</a:t>
            </a:r>
            <a:r>
              <a:rPr lang="en-US" altLang="zh-CN" sz="2600" dirty="0">
                <a:latin typeface="Times New Roman"/>
                <a:ea typeface="华文细黑"/>
              </a:rPr>
              <a:t>1 000</a:t>
            </a:r>
            <a:r>
              <a:rPr lang="zh-CN" altLang="zh-CN" sz="2600" dirty="0">
                <a:latin typeface="Times New Roman"/>
                <a:ea typeface="华文细黑"/>
                <a:cs typeface="Times New Roman"/>
              </a:rPr>
              <a:t>多人的饭碗？你们要吃饭，我们也要生存！</a:t>
            </a:r>
            <a:r>
              <a:rPr lang="en-US" altLang="zh-CN" sz="2600" dirty="0" smtClean="0">
                <a:latin typeface="宋体"/>
                <a:ea typeface="华文细黑"/>
                <a:cs typeface="Times New Roman"/>
              </a:rPr>
              <a:t>”</a:t>
            </a:r>
            <a:r>
              <a:rPr lang="zh-CN" altLang="en-US" sz="2600" dirty="0">
                <a:latin typeface="宋体"/>
                <a:ea typeface="华文细黑"/>
                <a:cs typeface="Times New Roman"/>
              </a:rPr>
              <a:t>他认为这样的恶意购买是网络暴民的不理性行为，</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5648684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629961725"/>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60558" y="574171"/>
            <a:ext cx="8683844" cy="4293483"/>
          </a:xfrm>
          <a:prstGeom prst="rect">
            <a:avLst/>
          </a:prstGeom>
        </p:spPr>
        <p:txBody>
          <a:bodyPr>
            <a:spAutoFit/>
          </a:bodyPr>
          <a:lstStyle/>
          <a:p>
            <a:pPr algn="just">
              <a:lnSpc>
                <a:spcPct val="150000"/>
              </a:lnSpc>
              <a:spcAft>
                <a:spcPts val="0"/>
              </a:spcAft>
            </a:pPr>
            <a:r>
              <a:rPr lang="en-US" altLang="zh-CN" sz="2600" kern="100" dirty="0" smtClean="0">
                <a:latin typeface="宋体"/>
                <a:ea typeface="华文细黑"/>
                <a:cs typeface="Times New Roman"/>
              </a:rPr>
              <a:t>“</a:t>
            </a:r>
            <a:r>
              <a:rPr lang="zh-CN" altLang="zh-CN" sz="2600" kern="100" dirty="0">
                <a:latin typeface="Times New Roman"/>
                <a:ea typeface="华文细黑"/>
                <a:cs typeface="Times New Roman"/>
              </a:rPr>
              <a:t>韩都衣舍绝不向网络暴力低头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。该公司市场部工作人员披露，自遭到攻击以来，该网店损失高达日销售量的</a:t>
            </a:r>
            <a:r>
              <a:rPr lang="en-US" altLang="zh-CN" sz="2600" kern="100" dirty="0">
                <a:latin typeface="Times New Roman"/>
                <a:ea typeface="华文细黑"/>
                <a:cs typeface="Courier New"/>
              </a:rPr>
              <a:t>30%</a:t>
            </a:r>
            <a:r>
              <a:rPr lang="zh-CN" altLang="zh-CN" sz="2600" kern="100" dirty="0">
                <a:latin typeface="Times New Roman"/>
                <a:ea typeface="华文细黑"/>
                <a:cs typeface="Times New Roman"/>
              </a:rPr>
              <a:t>，潜在的伤害仍在继续。</a:t>
            </a:r>
            <a:endParaRPr lang="zh-CN" altLang="zh-CN" sz="105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但也有很多业内人士对中小网商持同情态度。比如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经常玩游戏</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CEO</a:t>
            </a:r>
            <a:r>
              <a:rPr lang="zh-CN" altLang="zh-CN" sz="2600" kern="100" dirty="0">
                <a:latin typeface="Times New Roman"/>
                <a:ea typeface="华文细黑"/>
                <a:cs typeface="Times New Roman"/>
              </a:rPr>
              <a:t>李学凌就认为，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淘宝发起抗议的人，本质是弱势群体。他们没有公关费，请不要把他们归类成网络暴民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146342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523698055"/>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179512" y="774740"/>
            <a:ext cx="8770682" cy="3093154"/>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不管道德的天平倾向何方，淘宝商城内讧对于其他电子商务平台来说却是个机会。日前刚上线的腾讯</a:t>
            </a:r>
            <a:r>
              <a:rPr lang="en-US" altLang="zh-CN" sz="2600" kern="100" dirty="0">
                <a:latin typeface="Times New Roman"/>
                <a:ea typeface="华文细黑"/>
                <a:cs typeface="Courier New"/>
              </a:rPr>
              <a:t>QQ</a:t>
            </a:r>
            <a:r>
              <a:rPr lang="zh-CN" altLang="zh-CN" sz="2600" kern="100" dirty="0">
                <a:latin typeface="Times New Roman"/>
                <a:ea typeface="华文细黑"/>
                <a:cs typeface="Times New Roman"/>
              </a:rPr>
              <a:t>商城便趁机拉拢中小卖家，宣称</a:t>
            </a:r>
            <a:r>
              <a:rPr lang="en-US" altLang="zh-CN" sz="2600" kern="100" dirty="0">
                <a:latin typeface="Times New Roman"/>
                <a:ea typeface="华文细黑"/>
                <a:cs typeface="Courier New"/>
              </a:rPr>
              <a:t>QQ</a:t>
            </a:r>
            <a:r>
              <a:rPr lang="zh-CN" altLang="zh-CN" sz="2600" kern="100" dirty="0">
                <a:latin typeface="Times New Roman"/>
                <a:ea typeface="华文细黑"/>
                <a:cs typeface="Times New Roman"/>
              </a:rPr>
              <a:t>商城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从今年年底到明年</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月的促销旺季期间，都不会收费</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indent="660400" algn="r">
              <a:lnSpc>
                <a:spcPct val="150000"/>
              </a:lnSpc>
              <a:spcAft>
                <a:spcPts val="0"/>
              </a:spcAft>
            </a:pP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节选自《中国新闻周刊》</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3112936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889711018"/>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32379" y="536071"/>
            <a:ext cx="8770682" cy="3616567"/>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如何理解文中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市场对企业的约束，是消费者用脚来投票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这句话。</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用脚投票</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表示人们对某件事、某地点不满意了，自由选择离开的一种方式，这句话的意思是市场对淘宝商城的约束，就是这些商户在不满意商城的服务和收费时，可以选择离开，而不是以恶意攻击的方式来维护自己的道德评判</a:t>
            </a:r>
            <a:r>
              <a:rPr lang="zh-CN" altLang="zh-CN" sz="2600" kern="100" dirty="0" smtClean="0">
                <a:solidFill>
                  <a:srgbClr val="E46C0A"/>
                </a:solidFill>
                <a:latin typeface="Times New Roman"/>
                <a:ea typeface="华文细黑"/>
                <a:cs typeface="Times New Roman"/>
              </a:rPr>
              <a:t>。</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6613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3743</TotalTime>
  <Words>2752</Words>
  <Application>Microsoft Office PowerPoint</Application>
  <PresentationFormat>全屏显示(16:9)</PresentationFormat>
  <Paragraphs>341</Paragraphs>
  <Slides>38</Slides>
  <Notes>0</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ts</cp:lastModifiedBy>
  <cp:revision>426</cp:revision>
  <dcterms:created xsi:type="dcterms:W3CDTF">2014-12-15T01:46:29Z</dcterms:created>
  <dcterms:modified xsi:type="dcterms:W3CDTF">2015-04-16T02:30:43Z</dcterms:modified>
</cp:coreProperties>
</file>