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716" r:id="rId3"/>
    <p:sldId id="725" r:id="rId4"/>
    <p:sldId id="726" r:id="rId5"/>
    <p:sldId id="591" r:id="rId6"/>
    <p:sldId id="592" r:id="rId7"/>
    <p:sldId id="727" r:id="rId8"/>
    <p:sldId id="593" r:id="rId9"/>
    <p:sldId id="721" r:id="rId10"/>
    <p:sldId id="728" r:id="rId11"/>
    <p:sldId id="729" r:id="rId12"/>
    <p:sldId id="730" r:id="rId13"/>
    <p:sldId id="731" r:id="rId14"/>
    <p:sldId id="595" r:id="rId15"/>
    <p:sldId id="732" r:id="rId16"/>
    <p:sldId id="733" r:id="rId17"/>
    <p:sldId id="734" r:id="rId18"/>
    <p:sldId id="735" r:id="rId19"/>
    <p:sldId id="736" r:id="rId20"/>
    <p:sldId id="597" r:id="rId21"/>
    <p:sldId id="722" r:id="rId22"/>
    <p:sldId id="737" r:id="rId23"/>
    <p:sldId id="738" r:id="rId24"/>
    <p:sldId id="739" r:id="rId25"/>
    <p:sldId id="740" r:id="rId26"/>
    <p:sldId id="741" r:id="rId27"/>
    <p:sldId id="599" r:id="rId28"/>
    <p:sldId id="600" r:id="rId29"/>
    <p:sldId id="742" r:id="rId30"/>
    <p:sldId id="743" r:id="rId31"/>
    <p:sldId id="744" r:id="rId32"/>
    <p:sldId id="602" r:id="rId33"/>
    <p:sldId id="745" r:id="rId34"/>
    <p:sldId id="746" r:id="rId35"/>
    <p:sldId id="747" r:id="rId36"/>
    <p:sldId id="748" r:id="rId37"/>
    <p:sldId id="604" r:id="rId38"/>
    <p:sldId id="605" r:id="rId39"/>
    <p:sldId id="720" r:id="rId40"/>
    <p:sldId id="749" r:id="rId41"/>
    <p:sldId id="750" r:id="rId42"/>
    <p:sldId id="606" r:id="rId43"/>
    <p:sldId id="607" r:id="rId44"/>
    <p:sldId id="751" r:id="rId45"/>
    <p:sldId id="752" r:id="rId46"/>
    <p:sldId id="753" r:id="rId47"/>
    <p:sldId id="608" r:id="rId48"/>
    <p:sldId id="723" r:id="rId49"/>
    <p:sldId id="754" r:id="rId50"/>
    <p:sldId id="610" r:id="rId51"/>
    <p:sldId id="611" r:id="rId52"/>
    <p:sldId id="755" r:id="rId53"/>
    <p:sldId id="612" r:id="rId54"/>
    <p:sldId id="724" r:id="rId55"/>
    <p:sldId id="756" r:id="rId56"/>
    <p:sldId id="757" r:id="rId57"/>
    <p:sldId id="758" r:id="rId58"/>
    <p:sldId id="759" r:id="rId59"/>
    <p:sldId id="760" r:id="rId60"/>
    <p:sldId id="761" r:id="rId61"/>
    <p:sldId id="381" r:id="rId6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524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50.xml"/><Relationship Id="rId3" Type="http://schemas.openxmlformats.org/officeDocument/2006/relationships/slide" Target="slide2.xml"/><Relationship Id="rId7" Type="http://schemas.openxmlformats.org/officeDocument/2006/relationships/slide" Target="slide20.xml"/><Relationship Id="rId12" Type="http://schemas.openxmlformats.org/officeDocument/2006/relationships/slide" Target="slide47.xml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8.xml"/><Relationship Id="rId16" Type="http://schemas.openxmlformats.org/officeDocument/2006/relationships/package" Target="../embeddings/Microsoft_Word_Document1.docx"/><Relationship Id="rId1" Type="http://schemas.openxmlformats.org/officeDocument/2006/relationships/vmlDrawing" Target="../drawings/vmlDrawing1.vml"/><Relationship Id="rId6" Type="http://schemas.openxmlformats.org/officeDocument/2006/relationships/slide" Target="slide14.xml"/><Relationship Id="rId11" Type="http://schemas.openxmlformats.org/officeDocument/2006/relationships/slide" Target="slide42.xml"/><Relationship Id="rId5" Type="http://schemas.openxmlformats.org/officeDocument/2006/relationships/slide" Target="slide8.xml"/><Relationship Id="rId15" Type="http://schemas.openxmlformats.org/officeDocument/2006/relationships/oleObject" Target="../embeddings/oleObject1.bin"/><Relationship Id="rId10" Type="http://schemas.openxmlformats.org/officeDocument/2006/relationships/slide" Target="slide37.xml"/><Relationship Id="rId4" Type="http://schemas.openxmlformats.org/officeDocument/2006/relationships/slide" Target="slide5.xml"/><Relationship Id="rId9" Type="http://schemas.openxmlformats.org/officeDocument/2006/relationships/slide" Target="slide32.xml"/><Relationship Id="rId14" Type="http://schemas.openxmlformats.org/officeDocument/2006/relationships/slide" Target="slide5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50.xml"/><Relationship Id="rId3" Type="http://schemas.openxmlformats.org/officeDocument/2006/relationships/slide" Target="slide2.xml"/><Relationship Id="rId7" Type="http://schemas.openxmlformats.org/officeDocument/2006/relationships/slide" Target="slide20.xml"/><Relationship Id="rId12" Type="http://schemas.openxmlformats.org/officeDocument/2006/relationships/slide" Target="slide47.xml"/><Relationship Id="rId17" Type="http://schemas.openxmlformats.org/officeDocument/2006/relationships/image" Target="../media/image8.emf"/><Relationship Id="rId2" Type="http://schemas.openxmlformats.org/officeDocument/2006/relationships/slideLayout" Target="../slideLayouts/slideLayout8.xml"/><Relationship Id="rId16" Type="http://schemas.openxmlformats.org/officeDocument/2006/relationships/package" Target="../embeddings/Microsoft_Word_Document2.docx"/><Relationship Id="rId1" Type="http://schemas.openxmlformats.org/officeDocument/2006/relationships/vmlDrawing" Target="../drawings/vmlDrawing2.vml"/><Relationship Id="rId6" Type="http://schemas.openxmlformats.org/officeDocument/2006/relationships/slide" Target="slide14.xml"/><Relationship Id="rId11" Type="http://schemas.openxmlformats.org/officeDocument/2006/relationships/slide" Target="slide42.xml"/><Relationship Id="rId5" Type="http://schemas.openxmlformats.org/officeDocument/2006/relationships/slide" Target="slide8.xml"/><Relationship Id="rId15" Type="http://schemas.openxmlformats.org/officeDocument/2006/relationships/oleObject" Target="../embeddings/oleObject2.bin"/><Relationship Id="rId10" Type="http://schemas.openxmlformats.org/officeDocument/2006/relationships/slide" Target="slide37.xml"/><Relationship Id="rId4" Type="http://schemas.openxmlformats.org/officeDocument/2006/relationships/slide" Target="slide5.xml"/><Relationship Id="rId9" Type="http://schemas.openxmlformats.org/officeDocument/2006/relationships/slide" Target="slide32.xml"/><Relationship Id="rId14" Type="http://schemas.openxmlformats.org/officeDocument/2006/relationships/slide" Target="slide5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50.xml"/><Relationship Id="rId3" Type="http://schemas.openxmlformats.org/officeDocument/2006/relationships/slide" Target="slide2.xml"/><Relationship Id="rId7" Type="http://schemas.openxmlformats.org/officeDocument/2006/relationships/slide" Target="slide20.xml"/><Relationship Id="rId12" Type="http://schemas.openxmlformats.org/officeDocument/2006/relationships/slide" Target="slide47.xml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8.xml"/><Relationship Id="rId16" Type="http://schemas.openxmlformats.org/officeDocument/2006/relationships/package" Target="../embeddings/Microsoft_Word_Document3.docx"/><Relationship Id="rId1" Type="http://schemas.openxmlformats.org/officeDocument/2006/relationships/vmlDrawing" Target="../drawings/vmlDrawing3.vml"/><Relationship Id="rId6" Type="http://schemas.openxmlformats.org/officeDocument/2006/relationships/slide" Target="slide14.xml"/><Relationship Id="rId11" Type="http://schemas.openxmlformats.org/officeDocument/2006/relationships/slide" Target="slide42.xml"/><Relationship Id="rId5" Type="http://schemas.openxmlformats.org/officeDocument/2006/relationships/slide" Target="slide8.xml"/><Relationship Id="rId15" Type="http://schemas.openxmlformats.org/officeDocument/2006/relationships/oleObject" Target="../embeddings/oleObject3.bin"/><Relationship Id="rId10" Type="http://schemas.openxmlformats.org/officeDocument/2006/relationships/slide" Target="slide37.xml"/><Relationship Id="rId4" Type="http://schemas.openxmlformats.org/officeDocument/2006/relationships/slide" Target="slide5.xml"/><Relationship Id="rId9" Type="http://schemas.openxmlformats.org/officeDocument/2006/relationships/slide" Target="slide32.xml"/><Relationship Id="rId14" Type="http://schemas.openxmlformats.org/officeDocument/2006/relationships/slide" Target="slide5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50.xml"/><Relationship Id="rId3" Type="http://schemas.openxmlformats.org/officeDocument/2006/relationships/slide" Target="slide2.xml"/><Relationship Id="rId7" Type="http://schemas.openxmlformats.org/officeDocument/2006/relationships/slide" Target="slide20.xml"/><Relationship Id="rId12" Type="http://schemas.openxmlformats.org/officeDocument/2006/relationships/slide" Target="slide47.xml"/><Relationship Id="rId17" Type="http://schemas.openxmlformats.org/officeDocument/2006/relationships/image" Target="../media/image10.emf"/><Relationship Id="rId2" Type="http://schemas.openxmlformats.org/officeDocument/2006/relationships/slideLayout" Target="../slideLayouts/slideLayout8.xml"/><Relationship Id="rId16" Type="http://schemas.openxmlformats.org/officeDocument/2006/relationships/package" Target="../embeddings/Microsoft_Word_Document4.docx"/><Relationship Id="rId1" Type="http://schemas.openxmlformats.org/officeDocument/2006/relationships/vmlDrawing" Target="../drawings/vmlDrawing4.vml"/><Relationship Id="rId6" Type="http://schemas.openxmlformats.org/officeDocument/2006/relationships/slide" Target="slide14.xml"/><Relationship Id="rId11" Type="http://schemas.openxmlformats.org/officeDocument/2006/relationships/slide" Target="slide42.xml"/><Relationship Id="rId5" Type="http://schemas.openxmlformats.org/officeDocument/2006/relationships/slide" Target="slide8.xml"/><Relationship Id="rId15" Type="http://schemas.openxmlformats.org/officeDocument/2006/relationships/oleObject" Target="../embeddings/oleObject4.bin"/><Relationship Id="rId10" Type="http://schemas.openxmlformats.org/officeDocument/2006/relationships/slide" Target="slide37.xml"/><Relationship Id="rId4" Type="http://schemas.openxmlformats.org/officeDocument/2006/relationships/slide" Target="slide5.xml"/><Relationship Id="rId9" Type="http://schemas.openxmlformats.org/officeDocument/2006/relationships/slide" Target="slide32.xml"/><Relationship Id="rId14" Type="http://schemas.openxmlformats.org/officeDocument/2006/relationships/slide" Target="slide5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50.xml"/><Relationship Id="rId3" Type="http://schemas.openxmlformats.org/officeDocument/2006/relationships/slide" Target="slide2.xml"/><Relationship Id="rId7" Type="http://schemas.openxmlformats.org/officeDocument/2006/relationships/slide" Target="slide20.xml"/><Relationship Id="rId12" Type="http://schemas.openxmlformats.org/officeDocument/2006/relationships/slide" Target="slide47.xml"/><Relationship Id="rId17" Type="http://schemas.openxmlformats.org/officeDocument/2006/relationships/image" Target="../media/image11.emf"/><Relationship Id="rId2" Type="http://schemas.openxmlformats.org/officeDocument/2006/relationships/slideLayout" Target="../slideLayouts/slideLayout8.xml"/><Relationship Id="rId16" Type="http://schemas.openxmlformats.org/officeDocument/2006/relationships/package" Target="../embeddings/Microsoft_Word_Document5.docx"/><Relationship Id="rId1" Type="http://schemas.openxmlformats.org/officeDocument/2006/relationships/vmlDrawing" Target="../drawings/vmlDrawing5.vml"/><Relationship Id="rId6" Type="http://schemas.openxmlformats.org/officeDocument/2006/relationships/slide" Target="slide14.xml"/><Relationship Id="rId11" Type="http://schemas.openxmlformats.org/officeDocument/2006/relationships/slide" Target="slide42.xml"/><Relationship Id="rId5" Type="http://schemas.openxmlformats.org/officeDocument/2006/relationships/slide" Target="slide8.xml"/><Relationship Id="rId15" Type="http://schemas.openxmlformats.org/officeDocument/2006/relationships/oleObject" Target="../embeddings/oleObject5.bin"/><Relationship Id="rId10" Type="http://schemas.openxmlformats.org/officeDocument/2006/relationships/slide" Target="slide37.xml"/><Relationship Id="rId4" Type="http://schemas.openxmlformats.org/officeDocument/2006/relationships/slide" Target="slide5.xml"/><Relationship Id="rId9" Type="http://schemas.openxmlformats.org/officeDocument/2006/relationships/slide" Target="slide32.xml"/><Relationship Id="rId14" Type="http://schemas.openxmlformats.org/officeDocument/2006/relationships/slide" Target="slide5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Relationship Id="rId14" Type="http://schemas.openxmlformats.org/officeDocument/2006/relationships/image" Target="../media/image12.TI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12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47.xml"/><Relationship Id="rId5" Type="http://schemas.openxmlformats.org/officeDocument/2006/relationships/slide" Target="slide14.xml"/><Relationship Id="rId10" Type="http://schemas.openxmlformats.org/officeDocument/2006/relationships/slide" Target="slide42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387" y="2398400"/>
            <a:ext cx="813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理解并翻译文中的句子题题组</a:t>
            </a:r>
            <a:r>
              <a:rPr lang="zh-CN" altLang="en-US" sz="4000" b="1" dirty="0" smtClean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训练</a:t>
            </a:r>
            <a:endParaRPr lang="zh-CN" altLang="en-US" sz="40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8301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666" y="516613"/>
            <a:ext cx="8682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注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常平：常平仓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征科为期限榜县门，俾里正谕民，不遣一吏而赋自足。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得</a:t>
            </a: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分点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，张榜，张贴；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，使，让；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，告诉，使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知道，晓谕。大意对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4973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41" y="1677291"/>
            <a:ext cx="8180573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征收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科税定下期限在县衙门口张榜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公布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，让里正告诉百姓，不派一个官吏而赋税自然收足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098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666" y="540286"/>
            <a:ext cx="86824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或言常平不可轻发，衡曰：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储蓄正备缓急，可视民饥而不救耶？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得分点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，有人，有的人；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发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，打开，开启；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缓急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，偏义复词，偏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急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，急需的、紧急的事情，急用。大意对。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5342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8733" y="1677291"/>
            <a:ext cx="859786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有人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说常平仓不可以轻易打开，叶衡说：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储蓄粮食正是预备紧急的事情，怎可看着百姓挨饿而不救助呢？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303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974" y="540286"/>
            <a:ext cx="903501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叶衡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字梦锡，婺州金华人。绍兴十八年进士及第，调任福州宁德县主簿，代理县尉。因捕获盐寇改官，任临安府于潜县县令。户口簿上累积弊端，富户大多隐瞒漏报，贫弱户困于重复缴纳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赋税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，叶衡把民户定为九等，从五等以下除去他们的名籍，而把他们应缴纳的份额均摊给上四等的民户，贫穷的人顿时得救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征收科税定下期限在县衙门口张榜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公布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1632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734" y="513211"/>
            <a:ext cx="8769291" cy="450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让里正告诉百姓，不派一个官吏而赋税自然收足。治绩成为各县中最好的，郡长官把他的政绩向皇上报告。提升为常州知州。当时发大水造成灾荒，叶衡开仓煮粥给饥民吃。有人说常平仓不可以轻易打开，叶衡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储蓄粮食正是预备紧急的事情，怎可看着百姓挨饿而不救助呢？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瘟疫大起，叶衡单人独骑命令医生跟随自己，到处访问疾苦，救活的人很多。官府发文让晋陵县丞李孟坚代理无锡县县令，治理有声誉，叶衡向皇上推荐，就授为秀州知州。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51647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2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08" y="53696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译出关键虚词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司马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朗字伯达，河内温人也。是时董卓迁天子都长安，卓因留洛阳。朗父防为治书御史，当徙西，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以四方云扰，乃遣朗将家属还本县。朗知卓必亡，恐见留，即散财物以赂遗卓用事者，求归乡里。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到谓父老曰：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董卓悖逆，为天下所仇，此忠臣义士奋发之时也。郡与京都境壤相接，洛东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有成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9021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8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08" y="53696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北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界大河，天下兴义兵者若未得进，其势必停于此。</a:t>
            </a:r>
            <a:r>
              <a:rPr lang="zh-CN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此乃四分五裂战争之地，难以自安，不如及道路尚通，举宗</a:t>
            </a:r>
            <a:r>
              <a:rPr lang="en-US" altLang="zh-CN" sz="2600" u="heavy" kern="100" baseline="300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u="heavy" kern="100" baseline="300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600" u="heavy" kern="100" baseline="300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东黎阳。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黎阳有营兵，赵威孙乡里旧婚，为监营谒者，统兵马，足以为主。若后有变，徐复观望未晚也。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父老恋旧，莫有从者，惟同县赵咨，将家属俱与朗往焉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选自《三国志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司马朗传》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600" dirty="0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注</a:t>
            </a:r>
            <a:r>
              <a:rPr lang="en-US" altLang="zh-CN" sz="2600" dirty="0">
                <a:solidFill>
                  <a:srgbClr val="0000FF"/>
                </a:solidFill>
                <a:latin typeface="Times New Roman"/>
                <a:ea typeface="华文细黑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600" dirty="0" err="1">
                <a:latin typeface="华文细黑"/>
                <a:ea typeface="华文细黑"/>
                <a:cs typeface="Times New Roman"/>
              </a:rPr>
              <a:t>宗：宗族、宗室</a:t>
            </a:r>
            <a:r>
              <a:rPr lang="en-US" altLang="zh-CN" sz="2600" dirty="0">
                <a:latin typeface="华文细黑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2701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82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884" y="771550"/>
            <a:ext cx="8924996" cy="301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以四方云扰，乃遣朗将家属还本县。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朗知卓必亡，恐见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留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散财物以赂遗卓用事者，求归乡里。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28197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4372" y="1322231"/>
            <a:ext cx="7861369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因为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天下各地纷乱如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云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就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派司马朗带着家属返回本县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515" y="2530720"/>
            <a:ext cx="8770682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司马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朗知道董卓必定败亡，害怕自己被留下，就分送财物给董卓手下管事的人，请求返回故乡。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740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4272" y="751675"/>
            <a:ext cx="8836630" cy="302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此乃四分五裂战争之地，难以自安，不如及道路尚通，举宗东黎阳。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>
              <a:lnSpc>
                <a:spcPct val="150000"/>
              </a:lnSpc>
            </a:pP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______________________________________________</a:t>
            </a:r>
          </a:p>
          <a:p>
            <a:pPr lvl="0">
              <a:lnSpc>
                <a:spcPct val="150000"/>
              </a:lnSpc>
            </a:pP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____________________________________________________</a:t>
            </a:r>
          </a:p>
          <a:p>
            <a:pPr lvl="0">
              <a:lnSpc>
                <a:spcPct val="150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55178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3447" y="1903060"/>
            <a:ext cx="882132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这里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是军队四分五裂交战争夺的地方，很难使自己安居下去，不如趁现在道路还可以通行，带领整个宗室向东迁往黎阳。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438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4272" y="500911"/>
            <a:ext cx="8836630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 algn="dist"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司马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朗字伯达，是河内温地人。这时董卓迁移天子改都长安，董卓仍留在洛阳。司马朗的父亲司马防担任治书御史，应当向西迁移，因为天下各地纷乱如云，就派司马朗带着家属返回本县。司马朗知道董卓必定败亡，害怕自己被留下，就分送财物给董卓手下管事的人，请求返回故乡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他回到故乡后对父老们说：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董卓犯上作乱，被天下人仇恨，这正是忠臣义士发奋有为的时候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我们郡和京城境界相连，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421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4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4272" y="509806"/>
            <a:ext cx="8836630" cy="450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洛阳城东面有成皋，北面毗连黄河，天下兴起义兵的人们如果不能前进，那情势必然使他们停留在这里。这里是军队四分五裂交战争夺的地方，很难使自己安居下去，不如趁现在道路还可以通行，带领整个宗室向东迁往黎阳。黎阳有军营，赵威孙过去同我们乡里有姻亲，担任监营谒者，统领军队，足可以做我们的首领。如果以后有变化，再慢慢观望也不晚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父老们留恋故土，没有跟着司马朗迁走的；只有同县的赵咨，带着家眷一起和司马朗迁往黎阳。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6261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7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28020" y="498758"/>
            <a:ext cx="8945554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一、基础题组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下面的文段涵盖了多种文言特殊句式，请对画线句子的句式特征作判断，有语言标志词的指出来。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岳飞诉冤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①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岳飞者，南宋抗金名将也。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为奸人秦桧所杀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魂赴天庭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诉冤于灵霄殿。</a:t>
            </a:r>
            <a:endParaRPr lang="en-US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飞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曰：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“⑤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吾事君以忠，事亲以孝。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以血肉之躯往来于刀林箭雨之中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，未敢自恤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任人唯才是举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用事唯命是从。</a:t>
            </a:r>
            <a:endParaRPr lang="en-US" altLang="zh-CN" sz="2600" u="heavy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00578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TextBox 7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3719" y="555526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译出特殊句式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四年七月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，高祖崩，上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指炀皇帝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即皇帝位于仁寿宫。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天下承平日久，士马全盛，慨然慕秦皇、汉武之事，乃盛治宫室，穷极侈靡，召募行人，分使绝域。诸蕃至者，厚加礼赐，有不恭命，以兵击之。</a:t>
            </a:r>
            <a:r>
              <a:rPr lang="zh-CN" altLang="zh-CN" sz="2600" u="heavy" dirty="0">
                <a:latin typeface="Times New Roman"/>
                <a:ea typeface="华文细黑"/>
                <a:cs typeface="Times New Roman"/>
              </a:rPr>
              <a:t>课天下富室，益市武马，匹直十余万，富强坐是冻馁者十家而九。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帝性多诡谲，所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幸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5562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9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389" y="604674"/>
            <a:ext cx="87339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之处，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不欲人知。每之一所，郡县官人，竞为献食，丰厚者进擢，疏俭者获罪。奸吏侵渔，人不聊生，人饥相食，邑落为墟，上不之恤也。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东西游幸，靡有定居，每以供费不给，逆收数年之赋。区宇之内，盗贼蜂起，近臣互相掩蔽，隐贼数不以实对。或有言贼多者，辄大被诘责。各求苟免，上下相蒙，每出师徒，败亡相继。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黎庶愤怨，天下土崩，至于就擒，而犹未之寤也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选自《隋书》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2729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0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49" y="717972"/>
            <a:ext cx="87339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课天下富室，益市武马，匹直十余万，富强坐是冻馁者十家而九。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黎庶愤怨，天下土崩，至于就擒，而犹未之寤也。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8331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7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389" y="604674"/>
            <a:ext cx="8733982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向天下的富人征收重税，大量购买军马，每匹马价值十余万两，因此而受冻挨饿的富强之家十有其九。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得分点：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课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益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坐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，宾语后置句，大意对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百姓愤怒怨恨，国家土崩瓦解，到了被人擒获的地步，他却仍没有觉悟到这一点。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得分点：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黎庶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寤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，宾语前置句、省略句，大意对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728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62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5387" y="558954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四年七月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，高祖驾崩，隋炀帝在仁寿宫即位。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天下长期安定，兵马强盛，隋炀帝意气风发仰慕秦始皇、汉武帝的功业，就大量地兴建宫室，极尽奢靡华丽；招募使者，出使边远邦国。那些邦国听命而来的，就赏赐给丰厚的礼品；有不听命令的，就派兵攻打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向天下的富人征收重税，大量购买军马，每匹马价值十余万两，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87697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2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6099" y="540286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因此而受冻挨饿的富强之家十有其九。皇上生性诡诈，所到之处，不想让人知道。他每到一个地方，地方官员都争着向他进献食物，进献丰厚的就被提拔，进献微薄的就会被判罪。贪官污吏鱼肉百姓，老百姓无法生活，以致人吃人，村庄变为废墟，皇上对此毫不怜悯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他到处巡游，没有固定的居所，经常因为供给不足，而预先征收数年的赋税。全国各地，起义造反蜂拥而起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亲近的大臣却相互隐瞒遮掩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1532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389" y="701095"/>
            <a:ext cx="8733982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隐瞒叛乱的人数，不据实上报。有人说叛乱的人多，就会被狠狠地训斥。官员们各自只求苟且偷安，上下相互蒙骗，每次出师征讨，失败接连不断。百姓愤怒怨恨，国家土崩瓦解，到了被人擒获的地步，他却仍没有觉悟到这一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2494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0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698" y="509806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句意通顺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云翼，字之美。兴定三年，筑京师城，役兵民数万，夏秋之交病者相籍，云翼躬自调护，多所全济。军兴以来，入粟补官及以战功迁授者，事定之后，有司苛为程式，或小有不合辄罢去，云翼奏曰：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u="sng" kern="100" dirty="0">
                <a:latin typeface="Times New Roman"/>
                <a:ea typeface="华文细黑"/>
                <a:cs typeface="Times New Roman"/>
              </a:rPr>
              <a:t>赏罚国之大信，此辈宜从宽录，以劝将来。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3092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1092" y="892706"/>
            <a:ext cx="8807536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朝士，廷议之际多不尽言，顾望依违，浸以成俗。云翼尝患风痹，至是稍愈，上亲问愈之之方，对曰：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但治心耳。心和则邪气不干，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治国亦然，人君先正其心，则朝廷百官莫不一于正矣。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上矍然，知其为医谏也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选自《金史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杨云翼传》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9152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2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1092" y="892706"/>
            <a:ext cx="8807536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赏罚国之大信，此辈宜从宽录，以劝将来。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治国亦然，人君先正其心，则朝廷百官莫不一于正矣。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2342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132" y="1457722"/>
            <a:ext cx="8512738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赏罚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是有关国家信誉的大事，对这些人应该从宽录用，用来鼓励将来的人。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      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   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治理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国家也是这样，做皇上的先端正自己的思想，那么朝廷百官就没有不统一在正道上的了。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260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14624" y="758259"/>
            <a:ext cx="851138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扶社稷于将倾，拯生灵于涂炭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士民之有识者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，云集麾下。绳兀术，捣黄龙，迎二帝有回矣。心之竭诚，人神共鉴。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孰料忠而被谤，信而见疑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为奸人害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，如是正气不张，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则良善何恃？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命拘桧，庭杖而死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7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3231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TextBox 7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7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7337" y="498758"/>
            <a:ext cx="8984567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杨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云翼，字之美。兴定三年，在京师修筑城墙，役使士兵、百姓几万人。夏秋之交，染病的人接连不断，杨云翼亲自给病人调药护理，保全救活了许多人。自从战争开始以来，因交纳粮食补官或因战功而得以升迁的人，战事平定以后，有关机构设了许多繁琐苛刻的考核程序，只要稍有不合的，就会被罢免撤职，杨云翼上奏说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赏罚是有关国家信誉的大事，对这些人应该从宽录用，用来鼓励将来的人。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4174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3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5852" y="578386"/>
            <a:ext cx="8807536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当时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的朝臣，在朝廷商议大事的时候大多不把自己的意见说完，他们瞻前顾后，迟疑不决，渐渐成为一种风气。杨云翼患了风痹病，到此时逐渐痊愈了，皇帝亲自询问他治愈这种病的方法，杨云翼回答说：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只要治疗心就可以了。如果心态平和，那么邪气就不能触犯了，治理国家也是这样，做皇上的先端正自己的思想，那么朝廷百官就没有不统一在正道上的了。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en-US" sz="2600" dirty="0">
                <a:latin typeface="宋体"/>
                <a:ea typeface="华文细黑"/>
                <a:cs typeface="Times New Roman"/>
              </a:rPr>
              <a:t>皇帝听后感到震惊，知道他是用医道来进谏。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38439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9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548" y="517426"/>
            <a:ext cx="8597865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高考翻译题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凑字彦宗，京兆万年人。睿宗立，徙太府，兼通事舍人。景云初，作金仙等观，凑谏，以为：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方农月兴功，虽赀出公主，然高直售庸，则农人舍耕取顾，趋末弃本，恐天下有受其饥者。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不听。凑执争，以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万物生育，草木昆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蚑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伤伐甚多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，非仁圣本意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。帝诏外详议。中书令崔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、侍中岑羲曰：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公敢是耶？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凑曰：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食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厚禄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死不敢</a:t>
            </a:r>
            <a:endParaRPr lang="zh-CN" altLang="zh-CN" sz="1050" u="heavy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9152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659" y="517426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顾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u="heavy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况圣世必无死乎？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朝廷为减费万计。迁右卫大将军，玄宗谓曰：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故事，诸卫大将军与尚书更为之，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近时职轻，</a:t>
            </a:r>
            <a:r>
              <a:rPr lang="zh-CN" altLang="zh-CN" sz="26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故用卿以重此官，其毋辞！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寻徙河南尹，封彭城郡公。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节选自《新唐书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韦凑传》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en-US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食厚禄，死不敢顾，况圣世必无死乎？</a:t>
            </a:r>
          </a:p>
          <a:p>
            <a:pPr lvl="0" algn="just">
              <a:lnSpc>
                <a:spcPct val="140000"/>
              </a:lnSpc>
            </a:pPr>
            <a:r>
              <a:rPr lang="zh-CN" altLang="en-US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译文：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____________________________________________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en-US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近时职轻，故用卿以重此官，其毋辞！</a:t>
            </a:r>
          </a:p>
          <a:p>
            <a:pPr lvl="0" algn="just">
              <a:lnSpc>
                <a:spcPct val="140000"/>
              </a:lnSpc>
            </a:pPr>
            <a:r>
              <a:rPr lang="zh-CN" altLang="en-US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译文：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2490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4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659" y="51742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本题涉及一词多义、词类活用等文言知识。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厚禄：丰厚的俸禄。顾：顾惜。必：肯定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重：加重。毋：不要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吃着丰厚的俸禄，连死都不敢顾惜，更何况圣明时代肯定不会死人呢？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近期职权较轻，所以任用你来加重这一官位，还是不要推辞吧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！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17557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659" y="512703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凑字彦宗，京兆万年人。睿宗即位，调职到太府，兼任通事舍人。景云初年，皇上建造金仙等道观，韦凑劝谏，认为：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正当农事繁忙的季节兴建工程，虽然钱财出自公主，然而用高价雇用平常的劳力，那么农人就舍弃耕作而去受雇，这样本末倒置，恐怕天下将会有受到饥饿的人。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劝谏没有被采纳。韦凑坚持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己见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认为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自然万物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生长发育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草木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昆虫损害太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多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不是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仁德皇上的本意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皇上下诏另外详细审议。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96974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6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659" y="585079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中书令崔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、侍中岑羲说：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你怎么敢这样呢？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韦凑说：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吃着丰厚的俸禄，连死都不敢顾惜，更何况圣明时代肯定不会死人呢？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朝廷为此而减免的费用以万计。又升迁担任右卫大将军，唐玄宗对他说：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按照旧例，那些卫大将军与尚书应交替担任，近期职权较轻，所以任用你来加重这一官位，还是不要推辞吧！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不久转任河南尹，封为彭城郡公。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033304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4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1899" y="51399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刘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敞字原父。奉使契丹，素习知山川道径，契丹导之行，自古北口至柳河，回屈殆千里，欲夸示险远。敞质译人曰：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自松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亭趋柳河，</a:t>
            </a:r>
            <a:r>
              <a:rPr lang="zh-CN" altLang="zh-CN" sz="2600" u="heavy" dirty="0">
                <a:latin typeface="Times New Roman"/>
                <a:ea typeface="华文细黑"/>
                <a:cs typeface="Times New Roman"/>
              </a:rPr>
              <a:t>甚径且易，不数日可抵中京，何为故道此？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译相顾骇愧曰：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实然。但通好以来，置驿如是，不敢变也。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使还，求知扬州。天长县鞫王甲杀人，既具狱，敞见而察其冤，甲畏吏，不敢自直。敞以委户曹杜诱，诱不能有所平反，而傅致</a:t>
            </a:r>
            <a:r>
              <a:rPr lang="en-US" altLang="zh-CN" sz="26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6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益牢。将论囚，敞曰：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冤也。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7370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3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629" y="574958"/>
            <a:ext cx="8733982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亲按问之。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甲知能为己直，乃敢告，盖杀人者，富人陈氏也。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相传以为神明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选自《宋史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刘敞传》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傅致：罗织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甚径且易，不数日可抵中京，何为故道此？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甲知能为己直，乃敢告，盖杀人者，富人陈氏也。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1533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9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2314" y="536858"/>
            <a:ext cx="8720333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本题考查理解并翻译文中句子的能力。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，笔直；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，名词活用作动词，翻译为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为己直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，结合语境翻译为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为自己伸冤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，才；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是判断句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道路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非常直并且容易行走，用不了几天就可以抵达中京，为什么故意走这条道路呢？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王甲知道刘敞能为自己伸冤，才敢告知真相，原来杀人的，是姓陈的富人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1533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6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94927" y="676682"/>
            <a:ext cx="85965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也，判断句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所，被动句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省略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，省略句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于，状语后置句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也称介宾短语后置句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以，状语后置句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于，状语后置句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唯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是，宾语前置句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于，状语后置句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者，定语后置句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被、见，被动句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为，被动句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何，疑问代词作宾语前置句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4754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TextBox 7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5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6512" y="411510"/>
            <a:ext cx="9156296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 algn="dist"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刘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敞，字原父。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刘敞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奉命出使契丹，他向来熟知山川道路，契丹人为他做导引，从古北口到柳河，路途回旋曲折接近一千里，想要以此夸大说明路途的艰险遥远。刘敞质问担任翻译的人说：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从松亭前往柳河，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道路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非常直并且容易行走，用不了几天就可以抵达中京，为什么故意走这条道路呢？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担任翻译的人互相看着，非常吃惊，羞愧地说：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确实这样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但我们通好以来，驿站设置就是如此，不敢改变。”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2140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1834" y="494566"/>
            <a:ext cx="8720333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出使回来，请求做扬州知州。天长县审问王甲杀人一案，案件已经审结，刘敞见到王甲并体察到了他的冤情，王甲害怕官吏，不敢自白冤情。刘敞把这一案件交给户曹杜诱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重新审理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，杜诱不但不能为王甲平反，反而罗织罪证使案件更不可破。将判决关押，刘敞说：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王甲是冤枉的。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亲自查究讯问这一案件。王甲知道刘敞能为自己伸冤，才敢告知真相，原来杀人的，是姓陈的富人。这件事被相互传告，人们认为刘敞明智如神。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1491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8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3719" y="597763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三、综合题组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之才，丹阳人也。之才幼而俊发，五岁诵《孝经》，八岁略通义旨。曾与从兄康造梁太子詹事汝南周舍宅听《老子》。舍为设食，乃戏之曰：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徐郎不用心思义，而但事食乎？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之才答曰：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盖闻圣人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虚其心而实其腹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舍嗟赏之。启魏帝云：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之才大善医术，兼有机辩。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诏征之才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1533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4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3291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31532"/>
              </p:ext>
            </p:extLst>
          </p:nvPr>
        </p:nvGraphicFramePr>
        <p:xfrm>
          <a:off x="296863" y="761683"/>
          <a:ext cx="8618537" cy="384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文档" r:id="rId16" imgW="8623054" imgH="3834442" progId="Word.Document.12">
                  <p:embed/>
                </p:oleObj>
              </mc:Choice>
              <mc:Fallback>
                <p:oleObj name="文档" r:id="rId16" imgW="8623054" imgH="38344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6863" y="761683"/>
                        <a:ext cx="8618537" cy="3840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4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5490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711941"/>
              </p:ext>
            </p:extLst>
          </p:nvPr>
        </p:nvGraphicFramePr>
        <p:xfrm>
          <a:off x="213678" y="708025"/>
          <a:ext cx="8809037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文档" r:id="rId16" imgW="8813573" imgH="4153978" progId="Word.Document.12">
                  <p:embed/>
                </p:oleObj>
              </mc:Choice>
              <mc:Fallback>
                <p:oleObj name="文档" r:id="rId16" imgW="8813573" imgH="41539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3678" y="708025"/>
                        <a:ext cx="8809037" cy="388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8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94834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975019"/>
              </p:ext>
            </p:extLst>
          </p:nvPr>
        </p:nvGraphicFramePr>
        <p:xfrm>
          <a:off x="190500" y="624994"/>
          <a:ext cx="8809038" cy="455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文档" r:id="rId16" imgW="8813573" imgH="4556904" progId="Word.Document.12">
                  <p:embed/>
                </p:oleObj>
              </mc:Choice>
              <mc:Fallback>
                <p:oleObj name="文档" r:id="rId16" imgW="8813573" imgH="45569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0500" y="624994"/>
                        <a:ext cx="8809038" cy="455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548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23054"/>
              </p:ext>
            </p:extLst>
          </p:nvPr>
        </p:nvGraphicFramePr>
        <p:xfrm>
          <a:off x="213360" y="602615"/>
          <a:ext cx="8809038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文档" r:id="rId16" imgW="8813573" imgH="3468897" progId="Word.Document.12">
                  <p:embed/>
                </p:oleObj>
              </mc:Choice>
              <mc:Fallback>
                <p:oleObj name="文档" r:id="rId16" imgW="8813573" imgH="3468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3360" y="602615"/>
                        <a:ext cx="8809038" cy="339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45604" y="3779064"/>
            <a:ext cx="4572000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发动：疾病发作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63308" y="605239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5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5403" y="774740"/>
            <a:ext cx="868384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对文中画波浪线部分的断句，正确的一项是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尝与朝士出游遥望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群犬竞走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诸人试令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目之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之才即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应声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云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为是宋鹊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为是韩卢为逐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李斯东走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为负帝女南徂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尝与朝士出游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遥望群犬竞走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诸人试令目之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之才即应声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/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云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为是宋鹊为是韩卢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为逐李斯东走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为负帝女南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3291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7" y="970459"/>
            <a:ext cx="8597866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尝与朝士出游遥望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群犬竞走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诸人试令目之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之才即应声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/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云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为是宋鹊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为是韩卢为逐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李斯东走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为负帝女南徂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尝与朝士出游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遥望群犬竞走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诸人试令目之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之才即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应声</a:t>
            </a:r>
            <a:endParaRPr lang="en-US" altLang="zh-CN" sz="2600" kern="100" dirty="0" smtClean="0">
              <a:latin typeface="IPAPANNEW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云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为是宋鹊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为是韩卢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为逐李斯东走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为负帝女南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1744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7" y="828318"/>
            <a:ext cx="8597866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要做到准确断句，首先要通读全文，掌握大致信息，把握语境，然后借助标志词，像人称代词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，语气助词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等断句。和现代汉语不同的是，文言断句只需要断开，不需要明确到具体标点。本题中，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云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等都是断句的标志词。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2366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47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464" y="517426"/>
            <a:ext cx="8682466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阅读下面的文段，完成文后题目。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客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有为齐王画者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，齐王问曰：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画孰最难者？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犬马最难。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孰最易者？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鬼魅最易。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夫犬马人所知也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，旦暮罄于前，不可类之，故难；鬼魅无形者，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不罄于前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，故易之也。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《韩非子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外储说左上》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在下面句子中的括号内填写省略的词语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dirty="0" smtClean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曰：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鬼魅最易。夫犬马人所知也，</a:t>
            </a: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	   </a:t>
            </a:r>
            <a:r>
              <a:rPr lang="en-US" altLang="zh-CN" sz="2600" dirty="0" smtClean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旦暮罄于</a:t>
            </a: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dirty="0" smtClean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前，不可类之，故难</a:t>
            </a: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en-US" altLang="zh-CN" sz="26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dirty="0" smtClean="0">
                <a:latin typeface="Times New Roman"/>
                <a:ea typeface="华文细黑"/>
              </a:rPr>
              <a:t>)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215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9973" y="393627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客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8076" y="393228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犬马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02381" y="391704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人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91096" y="449367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画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299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339" y="574799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下列对原文有关内容的概括和分析，不正确的一项是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徐之才少年早慧，才学不凡。他五岁就能背诵《孝经》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岁就略通其意旨；他曾机智地用书中的语句应对周舍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戏谑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，赢得周舍的赞赏。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徐之才见多识广，明悟多通。有一个人曾经用色彩斑斓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骨做刀靶，徐之才通过观察做出判断，认为死者生前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患过骨瘤。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5741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6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76067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3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4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5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6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7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8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9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0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1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2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3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4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656779"/>
              </p:ext>
            </p:extLst>
          </p:nvPr>
        </p:nvGraphicFramePr>
        <p:xfrm>
          <a:off x="396875" y="669925"/>
          <a:ext cx="8388350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文档" r:id="rId16" imgW="8393792" imgH="4174390" progId="Word.Document.12">
                  <p:embed/>
                </p:oleObj>
              </mc:Choice>
              <mc:Fallback>
                <p:oleObj name="文档" r:id="rId16" imgW="8393792" imgH="4174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6875" y="669925"/>
                        <a:ext cx="8388350" cy="416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8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5776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966" y="1070630"/>
            <a:ext cx="8380068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文中说的是武成帝发病时就让徐之才来，徐之才常常为他侍奉医药。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en-US" altLang="zh-CN" sz="2600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369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19" y="483518"/>
            <a:ext cx="8770682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把文中画横线的句子翻译成现代汉语。</a:t>
            </a:r>
            <a:endParaRPr lang="zh-CN" altLang="zh-CN" sz="11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之才药石多效，又窥涉经史，发言辩捷，朝贤竞相要引，为之延誉。</a:t>
            </a:r>
            <a:endParaRPr lang="zh-CN" altLang="zh-CN" sz="11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endParaRPr lang="zh-CN" altLang="zh-CN" sz="11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之才非唯医术自进，亦为首唱禅代，又戏谑滑稽，言无不至，于是大被狎昵。</a:t>
            </a:r>
            <a:endParaRPr lang="zh-CN" altLang="zh-CN" sz="11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</a:t>
            </a:r>
            <a:endParaRPr lang="zh-CN" altLang="zh-CN" sz="11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76067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19" y="825203"/>
            <a:ext cx="87706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徐之才治病用药多有显效，又涉猎经史之学，能言善辩，才思敏捷，朝廷贤士竞相邀迎荐举他，使他的名声越传越远。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徐之才不仅医术精通，且首先倡导禅让制，又诙谐滑稽，能说会道，因此与皇帝十分亲近。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3947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61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19" y="82520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徐之才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，丹阳人。徐之才少年早慧，五岁能背诵《孝经》，八岁就能大概通晓它的意思。他曾与堂兄徐康去梁太子詹事汝南人周舍家听他讲《老子》。周舍为他们备有餐宴，就逗徐之才说：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徐郎不用心思考义理，只想着吃饭了吗？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徐之才答道：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我听说圣人是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虚其心而实其腹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2357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2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2806" y="686251"/>
            <a:ext cx="885838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周舍听后十分感叹，很欣赏他。他向魏孝明帝禀奏：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徐之才尤为擅长医术，且机智能辩。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孝明帝就下诏书征召徐之才。徐之才治病用药多有显效，又涉猎经史之学，能言善辩，才思敏捷，朝廷贤士竞相邀迎荐举他，使他的名声越传越远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徐之才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稍稍懂得一些天文知识。他预测庚午年政权必有改变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更替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高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德政把这个禀告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上去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文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宣帝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高洋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听后大为高兴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72668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7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039" y="597054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当时从娄太后到朝廷功勋贵臣都认为关西宇文氏已是强有力的对手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恐怕宇文氏有以皇上名义发号施令的理由，认为不可先行更换帝位之事。只有徐之才说：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一千人追赶兔子，唯有一人得到，其余的人都失去。若要干大事业，怎容得跟在别人后边学。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文宣帝高洋听从了徐之才的建议。徐之才不仅医术精通，且首先倡导禅让制，又诙谐滑稽，能说会道，因此与皇帝十分亲近。皇建二年，徐之才被封为西兖州刺史。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4324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19" y="54790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在他还未上任的时候，武明皇太后身体不适，徐之才就去为她治疗，手到病除。为此孝昭帝赏赐他彩帛千缎、锦四百匹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徐之才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医术最高，总是被皇帝征召。武成帝贪恋酒色，精神恍惚，曾疾病发作。徐之才随即开处方用药，几剂汤药下去，疾病竟然痊愈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。此后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皇帝每次疾病发作，马上派人骑马去叫他，徐之才施用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针药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马上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就会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见效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他常常在皇帝身边侍奉医药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有一个人拿骨头做刀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靶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那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骨头色彩斑斓。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6569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6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19" y="612294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徐之才说：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这是人体的骨瘤。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问那个人从何处得来，那人说在古墓里见到骷髅额骨有几寸长，就试着削开看，见上面有纹理，就拿来使用。徐之才就是这样明悟多通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徐之才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聪慧善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辩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记忆力强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机敏过人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尤其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爱好畅谈与用隐语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逗乐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无论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是公开场合还是私下聚会常常嘲弄取乐。一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次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徐之才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与朝廷官员出去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游玩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远远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看见一群狗在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追逐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大家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都试着想观看清楚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徐之才应声说道：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这是宋国良犬宋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鹊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4657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6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419" y="551334"/>
            <a:ext cx="86824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指出下面句子的句式，并翻译成现代汉语。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客有为齐王画者。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u="heavy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夫犬马人所知也。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4231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1444" y="1836995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定语后置句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74872" y="2435919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有一个替齐王作画的宾客。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67252" y="3614335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判断句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9632" y="4197454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狗、马是人们所熟悉的。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5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19" y="825203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这是韩国良犬韩卢，这是赶李斯东逃，这是盘瓠狗背负皇帝女儿去南山石室。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徐之才侍奉了好几位皇帝，都因戏狎而得宠。武成帝长了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，询问各位医生。尚药典御邓宣文以实情相告，武成帝听后动怒，令人鞭打了他。后来又以此问徐之才，徐之才跪下祝贺道：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这是智齿，长智齿的人聪明长寿。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武成帝听后十分满意，赏赐了他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1327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pic>
        <p:nvPicPr>
          <p:cNvPr id="19" name="图片 18" descr="\\杨绘绘\f\杨绘绘\幻灯片原文件\一轮语文（全国）\真K.TIF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729" y="2282148"/>
            <a:ext cx="339287" cy="273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1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419" y="898858"/>
            <a:ext cx="868246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不罄于前。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u="heavy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4258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25724" y="2162562"/>
            <a:ext cx="42947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鬼魅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人们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面前出现。</a:t>
            </a:r>
          </a:p>
        </p:txBody>
      </p:sp>
      <p:sp>
        <p:nvSpPr>
          <p:cNvPr id="2" name="矩形 1"/>
          <p:cNvSpPr/>
          <p:nvPr/>
        </p:nvSpPr>
        <p:spPr>
          <a:xfrm>
            <a:off x="1229152" y="1563638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介宾短语后置句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42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197" y="756310"/>
            <a:ext cx="8769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二、核心题组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主要得分点落实训练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译出关键实词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叶衡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字梦锡，婺州金华人。绍兴十八年进士第，调福州宁德簿，摄尉。以获盐寇改秩，知临安府于潜县。户版积弊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4231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666" y="516613"/>
            <a:ext cx="8682466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富民多隐漏，贫弱困于倍输，衡定为九等，自五等以下除其藉，而均其额于上之四等，贫者顿苏。</a:t>
            </a:r>
            <a:r>
              <a:rPr lang="zh-CN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征科为期限榜县门，俾里正谕民，不遣一吏而赋自足。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治为诸邑最，郡以政绩闻。擢知常州。时水潦为灾，衡发仓为糜以食饥者。</a:t>
            </a:r>
            <a:r>
              <a:rPr lang="zh-CN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或言常平</a:t>
            </a:r>
            <a:r>
              <a:rPr lang="en-US" altLang="zh-CN" sz="2600" u="heavy" kern="100" baseline="300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u="heavy" kern="100" baseline="300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600" u="heavy" kern="100" baseline="300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不可轻发，衡曰：</a:t>
            </a:r>
            <a:r>
              <a:rPr lang="en-US" altLang="zh-CN" sz="2600" u="heavy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储蓄正备缓急，可视民饥而不救耶？</a:t>
            </a:r>
            <a:r>
              <a:rPr lang="en-US" altLang="zh-CN" sz="2600" u="heavy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疫大作，衡单骑命医药自随，遍问疾苦，活者甚众。檄晋陵丞李孟坚摄无锡县，有政声，衡荐于上，即除知秀州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         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选自《宋史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列传第一百四十三》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15127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  <a:gridCol w="72121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167" y="80576"/>
            <a:ext cx="71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114495" y="82094"/>
            <a:ext cx="69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837120" y="81950"/>
            <a:ext cx="69839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555729" y="81950"/>
            <a:ext cx="71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3287033" y="81950"/>
            <a:ext cx="70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997986" y="81950"/>
            <a:ext cx="69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714823" y="87054"/>
            <a:ext cx="70132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5450934" y="81950"/>
            <a:ext cx="69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6160294" y="76846"/>
            <a:ext cx="70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6883277" y="79362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7607938" y="81950"/>
            <a:ext cx="694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8328744" y="84538"/>
            <a:ext cx="69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6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2976</TotalTime>
  <Words>5607</Words>
  <Application>Microsoft Office PowerPoint</Application>
  <PresentationFormat>全屏显示(16:9)</PresentationFormat>
  <Paragraphs>891</Paragraphs>
  <Slides>61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3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ts</cp:lastModifiedBy>
  <cp:revision>295</cp:revision>
  <dcterms:created xsi:type="dcterms:W3CDTF">2014-12-15T01:46:29Z</dcterms:created>
  <dcterms:modified xsi:type="dcterms:W3CDTF">2015-04-16T02:10:27Z</dcterms:modified>
</cp:coreProperties>
</file>