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716" r:id="rId3"/>
    <p:sldId id="725" r:id="rId4"/>
    <p:sldId id="751" r:id="rId5"/>
    <p:sldId id="752" r:id="rId6"/>
    <p:sldId id="753" r:id="rId7"/>
    <p:sldId id="754" r:id="rId8"/>
    <p:sldId id="591" r:id="rId9"/>
    <p:sldId id="592" r:id="rId10"/>
    <p:sldId id="727" r:id="rId11"/>
    <p:sldId id="593" r:id="rId12"/>
    <p:sldId id="721" r:id="rId13"/>
    <p:sldId id="728" r:id="rId14"/>
    <p:sldId id="595" r:id="rId15"/>
    <p:sldId id="732" r:id="rId16"/>
    <p:sldId id="733" r:id="rId17"/>
    <p:sldId id="734" r:id="rId18"/>
    <p:sldId id="735" r:id="rId19"/>
    <p:sldId id="736" r:id="rId20"/>
    <p:sldId id="755" r:id="rId21"/>
    <p:sldId id="756" r:id="rId22"/>
    <p:sldId id="757" r:id="rId23"/>
    <p:sldId id="597" r:id="rId24"/>
    <p:sldId id="722" r:id="rId25"/>
    <p:sldId id="758" r:id="rId26"/>
    <p:sldId id="759" r:id="rId27"/>
    <p:sldId id="760" r:id="rId28"/>
    <p:sldId id="761" r:id="rId29"/>
    <p:sldId id="599" r:id="rId30"/>
    <p:sldId id="600" r:id="rId31"/>
    <p:sldId id="602" r:id="rId32"/>
    <p:sldId id="745" r:id="rId33"/>
    <p:sldId id="746" r:id="rId34"/>
    <p:sldId id="604" r:id="rId35"/>
    <p:sldId id="605" r:id="rId36"/>
    <p:sldId id="720" r:id="rId37"/>
    <p:sldId id="749" r:id="rId38"/>
    <p:sldId id="750" r:id="rId39"/>
    <p:sldId id="762" r:id="rId40"/>
    <p:sldId id="763" r:id="rId41"/>
    <p:sldId id="764" r:id="rId42"/>
    <p:sldId id="765" r:id="rId43"/>
    <p:sldId id="766" r:id="rId44"/>
    <p:sldId id="381" r:id="rId4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056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2.xml"/><Relationship Id="rId7" Type="http://schemas.openxmlformats.org/officeDocument/2006/relationships/slide" Target="slide23.xml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slide" Target="slide14.xml"/><Relationship Id="rId11" Type="http://schemas.openxmlformats.org/officeDocument/2006/relationships/package" Target="../embeddings/Microsoft_Word___1.docx"/><Relationship Id="rId5" Type="http://schemas.openxmlformats.org/officeDocument/2006/relationships/slide" Target="slide11.xml"/><Relationship Id="rId10" Type="http://schemas.openxmlformats.org/officeDocument/2006/relationships/slide" Target="slide34.xml"/><Relationship Id="rId4" Type="http://schemas.openxmlformats.org/officeDocument/2006/relationships/slide" Target="slide8.xml"/><Relationship Id="rId9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2.xml"/><Relationship Id="rId7" Type="http://schemas.openxmlformats.org/officeDocument/2006/relationships/slide" Target="slide23.xml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6" Type="http://schemas.openxmlformats.org/officeDocument/2006/relationships/slide" Target="slide14.xml"/><Relationship Id="rId11" Type="http://schemas.openxmlformats.org/officeDocument/2006/relationships/package" Target="../embeddings/Microsoft_Word___7.docx"/><Relationship Id="rId5" Type="http://schemas.openxmlformats.org/officeDocument/2006/relationships/slide" Target="slide11.xml"/><Relationship Id="rId10" Type="http://schemas.openxmlformats.org/officeDocument/2006/relationships/slide" Target="slide34.xml"/><Relationship Id="rId4" Type="http://schemas.openxmlformats.org/officeDocument/2006/relationships/slide" Target="slide8.xml"/><Relationship Id="rId9" Type="http://schemas.openxmlformats.org/officeDocument/2006/relationships/slide" Target="slide3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2.xml"/><Relationship Id="rId7" Type="http://schemas.openxmlformats.org/officeDocument/2006/relationships/slide" Target="slide23.xml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6" Type="http://schemas.openxmlformats.org/officeDocument/2006/relationships/slide" Target="slide14.xml"/><Relationship Id="rId11" Type="http://schemas.openxmlformats.org/officeDocument/2006/relationships/package" Target="../embeddings/Microsoft_Word___8.docx"/><Relationship Id="rId5" Type="http://schemas.openxmlformats.org/officeDocument/2006/relationships/slide" Target="slide11.xml"/><Relationship Id="rId10" Type="http://schemas.openxmlformats.org/officeDocument/2006/relationships/slide" Target="slide34.xml"/><Relationship Id="rId4" Type="http://schemas.openxmlformats.org/officeDocument/2006/relationships/slide" Target="slide8.xml"/><Relationship Id="rId9" Type="http://schemas.openxmlformats.org/officeDocument/2006/relationships/slide" Target="slide3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2.xml"/><Relationship Id="rId7" Type="http://schemas.openxmlformats.org/officeDocument/2006/relationships/slide" Target="slide23.xml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6" Type="http://schemas.openxmlformats.org/officeDocument/2006/relationships/slide" Target="slide14.xml"/><Relationship Id="rId11" Type="http://schemas.openxmlformats.org/officeDocument/2006/relationships/package" Target="../embeddings/Microsoft_Word___9.docx"/><Relationship Id="rId5" Type="http://schemas.openxmlformats.org/officeDocument/2006/relationships/slide" Target="slide11.xml"/><Relationship Id="rId10" Type="http://schemas.openxmlformats.org/officeDocument/2006/relationships/slide" Target="slide34.xml"/><Relationship Id="rId4" Type="http://schemas.openxmlformats.org/officeDocument/2006/relationships/slide" Target="slide8.xml"/><Relationship Id="rId9" Type="http://schemas.openxmlformats.org/officeDocument/2006/relationships/slide" Target="slide3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2.xml"/><Relationship Id="rId7" Type="http://schemas.openxmlformats.org/officeDocument/2006/relationships/slide" Target="slide23.xml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6" Type="http://schemas.openxmlformats.org/officeDocument/2006/relationships/slide" Target="slide14.xml"/><Relationship Id="rId11" Type="http://schemas.openxmlformats.org/officeDocument/2006/relationships/package" Target="../embeddings/Microsoft_Word___10.docx"/><Relationship Id="rId5" Type="http://schemas.openxmlformats.org/officeDocument/2006/relationships/slide" Target="slide11.xml"/><Relationship Id="rId10" Type="http://schemas.openxmlformats.org/officeDocument/2006/relationships/slide" Target="slide34.xml"/><Relationship Id="rId4" Type="http://schemas.openxmlformats.org/officeDocument/2006/relationships/slide" Target="slide8.xml"/><Relationship Id="rId9" Type="http://schemas.openxmlformats.org/officeDocument/2006/relationships/slide" Target="slide3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2.xml"/><Relationship Id="rId7" Type="http://schemas.openxmlformats.org/officeDocument/2006/relationships/slide" Target="slide23.xml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6" Type="http://schemas.openxmlformats.org/officeDocument/2006/relationships/slide" Target="slide14.xml"/><Relationship Id="rId11" Type="http://schemas.openxmlformats.org/officeDocument/2006/relationships/package" Target="../embeddings/Microsoft_Word___11.docx"/><Relationship Id="rId5" Type="http://schemas.openxmlformats.org/officeDocument/2006/relationships/slide" Target="slide11.xml"/><Relationship Id="rId10" Type="http://schemas.openxmlformats.org/officeDocument/2006/relationships/slide" Target="slide34.xml"/><Relationship Id="rId4" Type="http://schemas.openxmlformats.org/officeDocument/2006/relationships/slide" Target="slide8.xml"/><Relationship Id="rId9" Type="http://schemas.openxmlformats.org/officeDocument/2006/relationships/slide" Target="slide3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2.xml"/><Relationship Id="rId7" Type="http://schemas.openxmlformats.org/officeDocument/2006/relationships/slide" Target="slide23.xml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slide" Target="slide14.xml"/><Relationship Id="rId11" Type="http://schemas.openxmlformats.org/officeDocument/2006/relationships/package" Target="../embeddings/Microsoft_Word___2.docx"/><Relationship Id="rId5" Type="http://schemas.openxmlformats.org/officeDocument/2006/relationships/slide" Target="slide11.xml"/><Relationship Id="rId10" Type="http://schemas.openxmlformats.org/officeDocument/2006/relationships/slide" Target="slide34.xml"/><Relationship Id="rId4" Type="http://schemas.openxmlformats.org/officeDocument/2006/relationships/slide" Target="slide8.xml"/><Relationship Id="rId9" Type="http://schemas.openxmlformats.org/officeDocument/2006/relationships/slide" Target="slide3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10" Type="http://schemas.openxmlformats.org/officeDocument/2006/relationships/image" Target="../media/image18.TIF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2.xml"/><Relationship Id="rId7" Type="http://schemas.openxmlformats.org/officeDocument/2006/relationships/slide" Target="slide23.xml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slide" Target="slide14.xml"/><Relationship Id="rId11" Type="http://schemas.openxmlformats.org/officeDocument/2006/relationships/package" Target="../embeddings/Microsoft_Word___3.docx"/><Relationship Id="rId5" Type="http://schemas.openxmlformats.org/officeDocument/2006/relationships/slide" Target="slide11.xml"/><Relationship Id="rId10" Type="http://schemas.openxmlformats.org/officeDocument/2006/relationships/slide" Target="slide34.xml"/><Relationship Id="rId4" Type="http://schemas.openxmlformats.org/officeDocument/2006/relationships/slide" Target="slide8.xml"/><Relationship Id="rId9" Type="http://schemas.openxmlformats.org/officeDocument/2006/relationships/slide" Target="slide3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2.xml"/><Relationship Id="rId7" Type="http://schemas.openxmlformats.org/officeDocument/2006/relationships/slide" Target="slide23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slide" Target="slide14.xml"/><Relationship Id="rId11" Type="http://schemas.openxmlformats.org/officeDocument/2006/relationships/package" Target="../embeddings/Microsoft_Word___4.docx"/><Relationship Id="rId5" Type="http://schemas.openxmlformats.org/officeDocument/2006/relationships/slide" Target="slide11.xml"/><Relationship Id="rId10" Type="http://schemas.openxmlformats.org/officeDocument/2006/relationships/slide" Target="slide34.xml"/><Relationship Id="rId4" Type="http://schemas.openxmlformats.org/officeDocument/2006/relationships/slide" Target="slide8.xml"/><Relationship Id="rId9" Type="http://schemas.openxmlformats.org/officeDocument/2006/relationships/slide" Target="slide3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2.xml"/><Relationship Id="rId7" Type="http://schemas.openxmlformats.org/officeDocument/2006/relationships/slide" Target="slide23.xml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slide" Target="slide14.xml"/><Relationship Id="rId11" Type="http://schemas.openxmlformats.org/officeDocument/2006/relationships/package" Target="../embeddings/Microsoft_Word___5.docx"/><Relationship Id="rId5" Type="http://schemas.openxmlformats.org/officeDocument/2006/relationships/slide" Target="slide11.xml"/><Relationship Id="rId10" Type="http://schemas.openxmlformats.org/officeDocument/2006/relationships/slide" Target="slide34.xml"/><Relationship Id="rId4" Type="http://schemas.openxmlformats.org/officeDocument/2006/relationships/slide" Target="slide8.xml"/><Relationship Id="rId9" Type="http://schemas.openxmlformats.org/officeDocument/2006/relationships/slide" Target="slide3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2.xml"/><Relationship Id="rId7" Type="http://schemas.openxmlformats.org/officeDocument/2006/relationships/slide" Target="slide23.xml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6" Type="http://schemas.openxmlformats.org/officeDocument/2006/relationships/slide" Target="slide14.xml"/><Relationship Id="rId11" Type="http://schemas.openxmlformats.org/officeDocument/2006/relationships/package" Target="../embeddings/Microsoft_Word___6.docx"/><Relationship Id="rId5" Type="http://schemas.openxmlformats.org/officeDocument/2006/relationships/slide" Target="slide11.xml"/><Relationship Id="rId10" Type="http://schemas.openxmlformats.org/officeDocument/2006/relationships/slide" Target="slide34.xml"/><Relationship Id="rId4" Type="http://schemas.openxmlformats.org/officeDocument/2006/relationships/slide" Target="slide8.xml"/><Relationship Id="rId9" Type="http://schemas.openxmlformats.org/officeDocument/2006/relationships/slide" Target="slide3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7899" y="2540164"/>
            <a:ext cx="5519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考点综合提升练</a:t>
            </a:r>
            <a:r>
              <a:rPr lang="en-US" altLang="zh-CN" sz="48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48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</a:t>
            </a:r>
            <a:r>
              <a:rPr lang="en-US" altLang="zh-CN" sz="48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4800" b="1" dirty="0">
              <a:solidFill>
                <a:srgbClr val="FF111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83015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419" y="756310"/>
            <a:ext cx="8682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解答此类试题，需要结合文中该语段所在的位置，对其大概意思进行理解，在此基础之上，根据一些主谓、动宾关系，判断需停顿之处。具体作答时，可使用排除法，如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时多引贵臣共榻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是一个时间状语，所以在此之前应停顿，故排除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28050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Box 22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197" y="578386"/>
            <a:ext cx="876929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下列对原文有关内容的概括和分析，不正确的一项是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刘文静对世道有自己的看法。当看到社会动乱时，裴寂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发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不知何处安身的慨叹，但文静却认为这正是英雄豪杰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建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立业之时。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刘文静能够准确分析天下的局势。当秦王与他谈论天下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大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时，他能够清楚地判断当时的形势，并且给秦王出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谋划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策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28050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666" y="678631"/>
            <a:ext cx="8682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35877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刘文静长于外交谋略。他请求与突厥交好，唐公派他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出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使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突厥，他用金币等引诱始毕可汗，可汗答应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帮助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公，文静圆满完成任务。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35877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刘文静因嫉妒惹来杀身之祸。裴寂因旧交的恩情官位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高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文静之上，文静心中不服，对他产生嫉妒，最终为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自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招来杀身之祸。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70055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666" y="516613"/>
            <a:ext cx="8682466" cy="241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裴寂的官位高于自己，刘文静心中不服，每次议论政事多反驳裴寂，但这并不是刘文静被杀的原因。刘文静被杀是因为他失宠的妾让自己的哥哥告发刘文静谋反。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70055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8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6368" y="846748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把文中画横线的句子翻译成现代汉语。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唐公子，非常人也，豁达神武，汉高帝、魏太祖之徒欤！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我虽应天受命，宿昔之好何可忘？公其无嫌。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70055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8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3508" y="536966"/>
            <a:ext cx="8770682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唐国公的儿子，不是平凡的人，心胸开阔且非常勇武，是汉高帝、魏太祖那样的人啊！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我虽然顺应天命做了皇帝，但以往的好友怎么可以忘记呢？您千万不要有什么疑忌。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54826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2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7813" y="684302"/>
            <a:ext cx="87491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参考译文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文静，字肇仁，洒脱不拘，有才能谋略。大业末年，担任晋阳令，与晋阳宫监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官职名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裴寂关系很好。裴寂晚上看见巡逻兵在城墙上传递烽火，叹息道：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天下正乱，我将何处安身？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文静笑着说：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像您说的，正是英雄豪杰所依仗的条件。我们二人怎能终身漂泊贫贱呢？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54826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Box 22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7858" y="619914"/>
            <a:ext cx="8836630" cy="4216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高祖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当时为唐国公，镇守太原，文静看出他有大志向，加深和他的交往。又见过秦王后，文静对裴寂说：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唐国公的儿子，不是平凡的人，心胸开阔且非常勇武，是汉高帝、魏太祖那样的人啊！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裴寂并没有认同</a:t>
            </a:r>
            <a:r>
              <a:rPr lang="en-US" altLang="zh-CN" sz="2600" dirty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他的说法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文静不久因与李密有姻亲关系获罪下狱，秦王私下里入狱探望他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文静大喜，故意用言辞激他说：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死丧战乱的形势正严峻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不是商汤、周武王、汉高祖、光武帝那样的人就不能平定。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54826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9032" y="500911"/>
            <a:ext cx="8836630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秦王说：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你怎么知道没有那样的人呢？现在来这里看望你，并不是为了儿女间的私情互相怜悯。世道将变，只是想同你商议大事，请试着同我谈谈天下大事。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文静说：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皇帝南巡，军队拥阻在河、洛一带，盗贼像蜉蝣一样集结在一起，数以万计，必须有真命天子收编且任用他们。如果您确实能顺应天意抓住机遇，那么天下就不难平定。现在汾、晋一带的躲避盗贼的人都在此，我一向了解其中的豪杰，一旦号召，十万人的军队是可以召集到的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加上您府上的几万士兵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en-US" sz="2600" dirty="0" smtClean="0">
                <a:latin typeface="Times New Roman"/>
                <a:ea typeface="华文细黑"/>
                <a:cs typeface="Times New Roman"/>
              </a:rPr>
              <a:t>命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54826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4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4272" y="509806"/>
            <a:ext cx="8836630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令一下，</a:t>
            </a:r>
            <a:r>
              <a:rPr lang="zh-CN" altLang="en-US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谁不愿意追随呢？击鼓进关，以此来震慑天下，帝王大业就实现了。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en-US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秦王笑着说：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en-US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您的话正与我的心意相合。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en-US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于是暗地里安排宾客</a:t>
            </a:r>
            <a:r>
              <a:rPr lang="zh-CN" altLang="en-US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国公开设大将军府，任命刘文静为司马。文静请求与突厥结盟，唐国公答应了。唐国公派文静出使结交始毕可汗，始毕可汗说：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唐国公因何事起兵？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刘文静说：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先帝废黜嫡长子而把王位授予后主，所以天下大乱。唐国公是王室的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近亲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害怕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他人毁掉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王室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起兵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废黜不应该被立为皇帝的人。</a:t>
            </a:r>
            <a:endParaRPr lang="en-US" altLang="zh-CN" sz="26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54826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05022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" name="TextBox 76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020241"/>
              </p:ext>
            </p:extLst>
          </p:nvPr>
        </p:nvGraphicFramePr>
        <p:xfrm>
          <a:off x="130175" y="677863"/>
          <a:ext cx="8861425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文档" r:id="rId11" imgW="8866875" imgH="4070230" progId="Word.Document.12">
                  <p:embed/>
                </p:oleObj>
              </mc:Choice>
              <mc:Fallback>
                <p:oleObj name="文档" r:id="rId11" imgW="8866875" imgH="40702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0175" y="677863"/>
                        <a:ext cx="8861425" cy="407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0089" y="547906"/>
            <a:ext cx="892499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希望与突厥共同平定京城，金币、美女都归可汗所有。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始毕可汗非常高兴，立即派两千骑兵跟随文静回去，又献上一千匹骏马。唐国公高兴地说：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没有您哪里能够做到这件事呢？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国公登上天子之位，提拔刘文静为纳言。当时皇帝多次引导显贵的大臣与自己同榻而坐，文静进谏说：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现在天下人无不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臣服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但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召见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群臣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说话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时还称姓名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帝王之位尊贵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49888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0089" y="563146"/>
            <a:ext cx="892499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您屈尊与臣子同席而坐，这正是王导所说的太阳屈驾与世间万物一起啊。皇帝说：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我虽然顺应天命做了皇帝，但以往的好友怎么可以忘记呢？您千万不要有什么疑忌。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文静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自认为才能超过裴寂很多，又多次建立战功，但裴寂却只凭旧交的恩情官居自己之上，心中不服。每次议论政事，多反驳裴寂，于是生出嫌隙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刘文静的妾失去宠爱，告诉她哥哥向朝廷告发刘文静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反叛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文静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就被交付司法官吏审讯。</a:t>
            </a:r>
            <a:endParaRPr lang="en-US" altLang="zh-CN" sz="2600" kern="100" dirty="0" smtClean="0">
              <a:latin typeface="宋体"/>
              <a:ea typeface="华文细黑"/>
              <a:cs typeface="Times New Roman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74463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5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8018" y="851784"/>
            <a:ext cx="8749139" cy="1215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皇帝派遣裴寂、萧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瑀</a:t>
            </a:r>
            <a:r>
              <a:rPr lang="zh-CN" altLang="zh-CN" sz="2600" kern="100" dirty="0">
                <a:latin typeface="楷体_GB2312"/>
                <a:ea typeface="华文细黑"/>
                <a:cs typeface="楷体_GB2312"/>
              </a:rPr>
              <a:t>审问情状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。皇帝杀了刘文静，刘文静享年五十二岁。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429461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1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54826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8232" y="564498"/>
            <a:ext cx="8807536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二、阅读下面的文言文，完成文后题目。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岳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正，字季方，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漷</a:t>
            </a:r>
            <a:r>
              <a:rPr lang="zh-CN" altLang="zh-CN" sz="2600" kern="100" dirty="0">
                <a:latin typeface="楷体_GB2312"/>
                <a:ea typeface="华文细黑"/>
                <a:cs typeface="楷体_GB2312"/>
              </a:rPr>
              <a:t>县人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。正统十三年会试第一，赐进士及第，授编修，进左赞善。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dist"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天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顺初，改修撰，教小内侍书。阁臣徐有贞、李贤下狱，</a:t>
            </a:r>
            <a:r>
              <a:rPr lang="zh-CN" altLang="zh-CN" sz="2600" u="heavy" dirty="0">
                <a:latin typeface="Times New Roman"/>
                <a:ea typeface="华文细黑"/>
                <a:cs typeface="Times New Roman"/>
              </a:rPr>
              <a:t>帝既用吕原预政，顷之，薛</a:t>
            </a:r>
            <a:r>
              <a:rPr lang="zh-CN" altLang="zh-CN" sz="2600" u="heavy" dirty="0">
                <a:ea typeface="华文细黑"/>
                <a:cs typeface="宋体"/>
              </a:rPr>
              <a:t>瑄</a:t>
            </a:r>
            <a:r>
              <a:rPr lang="zh-CN" altLang="zh-CN" sz="2600" u="heavy" dirty="0">
                <a:latin typeface="楷体_GB2312"/>
                <a:ea typeface="华文细黑"/>
                <a:cs typeface="楷体_GB2312"/>
              </a:rPr>
              <a:t>又致仕</a:t>
            </a:r>
            <a:r>
              <a:rPr lang="zh-CN" altLang="zh-CN" sz="2600" u="heavy" dirty="0">
                <a:latin typeface="Times New Roman"/>
                <a:ea typeface="华文细黑"/>
                <a:cs typeface="Times New Roman"/>
              </a:rPr>
              <a:t>，帝谋代者。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王翱以正荐，遂召见文华殿。正长身美须髯，帝遥见，色喜。既登陛，连称善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问年几何，家安在，何年进士，正具以对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254322" y="3769598"/>
            <a:ext cx="710166" cy="628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 smtClean="0">
                <a:latin typeface="Times New Roman"/>
                <a:ea typeface="华文细黑"/>
                <a:cs typeface="Times New Roman"/>
              </a:rPr>
              <a:t>·   ·</a:t>
            </a:r>
            <a:endParaRPr lang="zh-CN" altLang="en-US" sz="2600" b="1" dirty="0"/>
          </a:p>
        </p:txBody>
      </p:sp>
      <p:sp>
        <p:nvSpPr>
          <p:cNvPr id="45" name="矩形 44"/>
          <p:cNvSpPr/>
          <p:nvPr/>
        </p:nvSpPr>
        <p:spPr>
          <a:xfrm>
            <a:off x="2565690" y="4364330"/>
            <a:ext cx="710166" cy="628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 smtClean="0">
                <a:latin typeface="Times New Roman"/>
                <a:ea typeface="华文细黑"/>
                <a:cs typeface="Times New Roman"/>
              </a:rPr>
              <a:t>·   ·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4059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29500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188188"/>
              </p:ext>
            </p:extLst>
          </p:nvPr>
        </p:nvGraphicFramePr>
        <p:xfrm>
          <a:off x="273943" y="617855"/>
          <a:ext cx="8656637" cy="416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文档" r:id="rId11" imgW="8663030" imgH="4162964" progId="Word.Document.12">
                  <p:embed/>
                </p:oleObj>
              </mc:Choice>
              <mc:Fallback>
                <p:oleObj name="文档" r:id="rId11" imgW="8663030" imgH="41629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3943" y="617855"/>
                        <a:ext cx="8656637" cy="416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0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25959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06414"/>
              </p:ext>
            </p:extLst>
          </p:nvPr>
        </p:nvGraphicFramePr>
        <p:xfrm>
          <a:off x="258763" y="617538"/>
          <a:ext cx="8656637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文档" r:id="rId11" imgW="8663030" imgH="4169075" progId="Word.Document.12">
                  <p:embed/>
                </p:oleObj>
              </mc:Choice>
              <mc:Fallback>
                <p:oleObj name="文档" r:id="rId11" imgW="8663030" imgH="41690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8763" y="617538"/>
                        <a:ext cx="8656637" cy="417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28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368030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50363"/>
              </p:ext>
            </p:extLst>
          </p:nvPr>
        </p:nvGraphicFramePr>
        <p:xfrm>
          <a:off x="164272" y="658718"/>
          <a:ext cx="88011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文档" r:id="rId11" imgW="8806009" imgH="4162964" progId="Word.Document.12">
                  <p:embed/>
                </p:oleObj>
              </mc:Choice>
              <mc:Fallback>
                <p:oleObj name="文档" r:id="rId11" imgW="8806009" imgH="41629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4272" y="658718"/>
                        <a:ext cx="88011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2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78704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849666"/>
              </p:ext>
            </p:extLst>
          </p:nvPr>
        </p:nvGraphicFramePr>
        <p:xfrm>
          <a:off x="228600" y="693738"/>
          <a:ext cx="8702675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文档" r:id="rId11" imgW="8712731" imgH="4483220" progId="Word.Document.12">
                  <p:embed/>
                </p:oleObj>
              </mc:Choice>
              <mc:Fallback>
                <p:oleObj name="文档" r:id="rId11" imgW="8712731" imgH="44832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8600" y="693738"/>
                        <a:ext cx="8702675" cy="431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90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452501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497662"/>
              </p:ext>
            </p:extLst>
          </p:nvPr>
        </p:nvGraphicFramePr>
        <p:xfrm>
          <a:off x="266700" y="678498"/>
          <a:ext cx="87026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文档" r:id="rId11" imgW="8712731" imgH="3468897" progId="Word.Document.12">
                  <p:embed/>
                </p:oleObj>
              </mc:Choice>
              <mc:Fallback>
                <p:oleObj name="文档" r:id="rId11" imgW="8712731" imgH="3468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6700" y="678498"/>
                        <a:ext cx="8702675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87132" y="3985395"/>
            <a:ext cx="4572000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顿首：磕头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88560" y="699542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0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7698" y="892706"/>
            <a:ext cx="868384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对文中画波浪线部分的断句，正确的一项是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正亦厌吏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职五年入觐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遂致仕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又五年卒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年五十五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无子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大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学士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李东阳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御史李经其婿也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正亦厌吏职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五年入觐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遂致仕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又五年卒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年五十五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无子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大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学士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李东阳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御史李经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其婿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也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29500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89012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6075"/>
              </p:ext>
            </p:extLst>
          </p:nvPr>
        </p:nvGraphicFramePr>
        <p:xfrm>
          <a:off x="396875" y="609600"/>
          <a:ext cx="8488363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文档" r:id="rId11" imgW="8485950" imgH="4378108" progId="Word.Document.12">
                  <p:embed/>
                </p:oleObj>
              </mc:Choice>
              <mc:Fallback>
                <p:oleObj name="文档" r:id="rId11" imgW="8485950" imgH="43781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6875" y="609600"/>
                        <a:ext cx="8488363" cy="436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7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4694" y="877466"/>
            <a:ext cx="8720333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正亦厌吏职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五年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入觐遂致仕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又五年卒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年五十五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无子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大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学士李东阳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御史李经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其婿也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正亦厌吏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职五年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入觐遂致仕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又五年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卒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年五十五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无子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/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   </a:t>
            </a:r>
            <a:r>
              <a:rPr lang="zh-CN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大学士李东阳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御史李经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其婿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也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60800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2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3548" y="613003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下列对原文有关内容的概括和分析，不正确的一项是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岳正颇得皇帝喜爱。皇帝召见岳正，远远地看到岳正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样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很好，心中很是喜欢，便任命他为内阁大学士，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鼓励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他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尽力辅佐自己。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岳正秉持正义，但处事不够严谨。当时石亨、曹吉祥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非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骄横，他主动向皇帝请命离间二人，却被识破，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最终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遭到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皇帝的斥责。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60800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659" y="614243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岳正渴望受到重用，但时运不济。官复原职后，他没有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受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重用，有人还伪造了岳正弹劾李贤的奏章的草稿，岳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正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得罪了李贤。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岳正为官勤政为民。他出任兴化知府时，为百姓做了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实事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，如兴修水利，灌溉良田数千顷，并减少不必要的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开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22014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4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5928" y="907946"/>
            <a:ext cx="859786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看到岳正样貌很好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只是提拔他的其中一个原因。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22014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1899" y="682541"/>
            <a:ext cx="8770682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把文中画横线的句子翻译成现代汉语。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帝既用吕原预政，顷之，薛瑄又致仕，帝谋代者。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两人曰：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陛下既得人，俟称职，加秩未晚。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帝默然，遂命以原官入阁。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</a:t>
            </a:r>
            <a:endParaRPr lang="en-US" altLang="zh-CN" sz="2600" dirty="0" smtClean="0">
              <a:latin typeface="宋体"/>
              <a:ea typeface="华文细黑"/>
              <a:cs typeface="Times New Roman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22014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3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5867" y="710903"/>
            <a:ext cx="8647507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皇帝让吕原入阁参与政事，不久，薛瑄又辞官，皇帝想找一个人代替他。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石、张二人说：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陛下已经得到了贤人，等到确认他称职了，再升他的官也不迟。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皇帝沉默了一会儿，于是下令让岳正以原来的官职入阁。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53957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1412" y="559718"/>
            <a:ext cx="8807536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参考译文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岳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正，字季方，是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漷</a:t>
            </a:r>
            <a:r>
              <a:rPr lang="zh-CN" altLang="zh-CN" sz="2600" kern="100" dirty="0">
                <a:latin typeface="楷体_GB2312"/>
                <a:ea typeface="华文细黑"/>
                <a:cs typeface="楷体_GB2312"/>
              </a:rPr>
              <a:t>县人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。正统十三年参加会试考取第一名，朝廷赐进士及第，他被授予编修的职务，升任左赞善。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天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顺初年，岳正改任修撰，教小内侍读书。大学士徐有贞、李贤被关进监狱，皇帝让吕原入阁参与政事，不久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薛</a:t>
            </a:r>
            <a:r>
              <a:rPr lang="zh-CN" altLang="zh-CN" sz="2600" dirty="0">
                <a:ea typeface="华文细黑"/>
                <a:cs typeface="宋体"/>
              </a:rPr>
              <a:t>瑄</a:t>
            </a:r>
            <a:r>
              <a:rPr lang="zh-CN" altLang="zh-CN" sz="2600" dirty="0">
                <a:latin typeface="楷体_GB2312"/>
                <a:ea typeface="华文细黑"/>
                <a:cs typeface="楷体_GB2312"/>
              </a:rPr>
              <a:t>又辞官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，皇帝想找一个人代替他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王翱便把岳正推荐上去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皇帝于是在文华殿召见岳正。岳正身材修长，美髯飘飘，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53957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6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1335" y="525046"/>
            <a:ext cx="8895611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皇帝远远望见，脸上流露出高兴的神色。他谒见皇帝之后，皇帝又连连称好。皇帝问岳正年龄多大，家在哪里，哪一年考取的进士，岳正详细回答。皇帝又十分高兴地说：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你的年龄正好四十岁，你是我们北方人，又是我选拔出来的进士，现在任命你为内阁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大学士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你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要尽力辅佐我。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岳正忙磕头接受任命。岳正快步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出来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石亨、张</a:t>
            </a:r>
            <a:r>
              <a:rPr lang="en-US" altLang="zh-CN" sz="2600" dirty="0">
                <a:latin typeface="Times New Roman"/>
                <a:ea typeface="华文细黑"/>
              </a:rPr>
              <a:t> 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在左顺门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相遇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二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人很吃惊地问岳正：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你怎么到这个地方来了？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en-US" sz="2600" dirty="0">
                <a:latin typeface="宋体"/>
                <a:ea typeface="华文细黑"/>
                <a:cs typeface="Times New Roman"/>
              </a:rPr>
              <a:t>等到两人进入</a:t>
            </a:r>
            <a:r>
              <a:rPr lang="zh-CN" altLang="en-US" sz="2600" dirty="0" smtClean="0">
                <a:latin typeface="宋体"/>
                <a:ea typeface="华文细黑"/>
                <a:cs typeface="Times New Roman"/>
              </a:rPr>
              <a:t>皇宫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,</a:t>
            </a:r>
            <a:r>
              <a:rPr lang="zh-CN" altLang="en-US" sz="2600" dirty="0" smtClean="0">
                <a:latin typeface="宋体"/>
                <a:ea typeface="华文细黑"/>
                <a:cs typeface="Times New Roman"/>
              </a:rPr>
              <a:t>皇帝</a:t>
            </a:r>
            <a:r>
              <a:rPr lang="zh-CN" altLang="en-US" sz="2600" dirty="0">
                <a:latin typeface="宋体"/>
                <a:ea typeface="华文细黑"/>
                <a:cs typeface="Times New Roman"/>
              </a:rPr>
              <a:t>告诉他们：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en-US" sz="2600" dirty="0">
                <a:latin typeface="宋体"/>
                <a:ea typeface="华文细黑"/>
                <a:cs typeface="Times New Roman"/>
              </a:rPr>
              <a:t>今日我自己选拔了一位内阁大学士。</a:t>
            </a:r>
            <a:r>
              <a:rPr lang="zh-CN" altLang="en-US" sz="2600" kern="100" dirty="0">
                <a:latin typeface="+mj-ea"/>
                <a:ea typeface="+mj-ea"/>
                <a:cs typeface="Courier New"/>
              </a:rPr>
              <a:t>”</a:t>
            </a:r>
            <a:endParaRPr lang="en-US" altLang="zh-CN" sz="2600" kern="100" dirty="0">
              <a:latin typeface="+mj-ea"/>
              <a:ea typeface="+mj-ea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53957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1834" y="494566"/>
            <a:ext cx="8720333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石亨、张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选拔的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是谁，皇帝说：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岳正。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两人装着庆贺了一番。皇帝说：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只是岳正的官职太小了，应当授予他吏部左侍郎兼翰林学士的官职。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石、张二人说：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陛下已经得到了贤人，等到确认他称职了，再升他的官也不迟。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皇帝沉默了一会儿，于是下令让岳正以原来的官职入阁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53957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" name="图片 43" descr="\\杨绘绘\f\杨绘绘\幻灯片原文件\一轮语文（全国）\车兀K.TIF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79" y="707162"/>
            <a:ext cx="354055" cy="34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8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4214" y="509806"/>
            <a:ext cx="8720333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当时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石亨、曹吉祥非常骄横，皇帝非常反感他们。岳正私下对皇帝说：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现在</a:t>
            </a:r>
            <a:r>
              <a:rPr lang="en-US" altLang="zh-CN" sz="2600" dirty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石亨、曹吉祥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二人的权势过重，请允许我用计策离间他们。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皇帝答应了他的请求。岳正出来后去见曹吉祥，对他说：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忠国公</a:t>
            </a:r>
            <a:r>
              <a:rPr lang="en-US" altLang="zh-CN" sz="2600" dirty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石亨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为什么常派杜清来这里？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曹吉祥说：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承蒙石公垂爱，表达一种诚意罢了。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岳正说：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不是这样的，他是派人来监视您的行为的。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趁机劝曹吉祥交出兵权。岳正又来到石亨的住处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95016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72245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838226"/>
              </p:ext>
            </p:extLst>
          </p:nvPr>
        </p:nvGraphicFramePr>
        <p:xfrm>
          <a:off x="278452" y="619914"/>
          <a:ext cx="8572500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文档" r:id="rId11" imgW="8584878" imgH="4360653" progId="Word.Document.12">
                  <p:embed/>
                </p:oleObj>
              </mc:Choice>
              <mc:Fallback>
                <p:oleObj name="文档" r:id="rId11" imgW="8584878" imgH="43606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8452" y="619914"/>
                        <a:ext cx="8572500" cy="418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7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7746" y="556235"/>
            <a:ext cx="8548508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以皇帝的口吻命他自我收敛。</a:t>
            </a:r>
            <a:r>
              <a:rPr lang="zh-CN" altLang="en-US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石亨、曹吉祥揣摩到了岳正的来意，非常生气。曹吉祥去拜见皇帝，摘掉了帽子，哭着请求赐他一死。皇帝心里十分惭愧，好言安慰了一番，传召岳正斥责他说话不当</a:t>
            </a:r>
            <a:r>
              <a:rPr lang="zh-CN" altLang="en-US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dist"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石亨、曹吉祥制造流言，说岳正故意表现得公正忠直以获取名声，毁谤讥刺别人。皇帝很生气，将他贬为钦州同知。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岳正途经</a:t>
            </a:r>
            <a:r>
              <a:rPr lang="zh-CN" altLang="zh-CN" sz="2600" dirty="0">
                <a:ea typeface="华文细黑"/>
                <a:cs typeface="宋体"/>
              </a:rPr>
              <a:t>漷</a:t>
            </a:r>
            <a:r>
              <a:rPr lang="zh-CN" altLang="zh-CN" sz="2600" dirty="0">
                <a:latin typeface="楷体_GB2312"/>
                <a:ea typeface="华文细黑"/>
                <a:cs typeface="楷体_GB2312"/>
              </a:rPr>
              <a:t>县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，因为母亲年老停留了十天。</a:t>
            </a:r>
            <a:endParaRPr lang="en-US" altLang="zh-CN" sz="26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38578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8232" y="597826"/>
            <a:ext cx="8807536" cy="42214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陈汝言让巡校向朝廷说明这一情况，并且说岳正曾经抢夺公主的田产。于是将他逮捕关押到狱中，杖打一百，流放到肃州。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石亨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、曹吉祥被杀后，皇帝对李贤说：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岳正本来就曾说过石亨、曹吉祥骄横之事。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李贤说：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岳正家里有老母，如果能够放他回归故里，就非常好了。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于是，岳正被放归故里为民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690413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4214" y="509806"/>
            <a:ext cx="8720333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40000"/>
              </a:lnSpc>
            </a:pPr>
            <a:r>
              <a:rPr lang="zh-CN" altLang="en-US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    宪</a:t>
            </a:r>
            <a:r>
              <a:rPr lang="zh-CN" altLang="en-US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宗即位后，御史吕洪等请求恢复岳正和杨瑄的官职。皇帝下诏让岳正以原来的官职为讲论经史的官</a:t>
            </a:r>
            <a:r>
              <a:rPr lang="zh-CN" altLang="en-US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皇帝下诏让岳正以原来的官职为讲论经史的官，</a:t>
            </a:r>
            <a:r>
              <a:rPr lang="zh-CN" altLang="en-US" sz="2600" dirty="0" smtClean="0">
                <a:latin typeface="Times New Roman"/>
                <a:ea typeface="华文细黑"/>
                <a:cs typeface="Times New Roman"/>
              </a:rPr>
              <a:t>参与修订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《</a:t>
            </a:r>
            <a:r>
              <a:rPr lang="zh-CN" altLang="en-US" sz="2600" dirty="0" smtClean="0">
                <a:latin typeface="Times New Roman"/>
                <a:ea typeface="华文细黑"/>
                <a:cs typeface="Times New Roman"/>
              </a:rPr>
              <a:t>英宗实录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》</a:t>
            </a:r>
            <a:r>
              <a:rPr lang="zh-CN" altLang="en-US" sz="2600" dirty="0" smtClean="0">
                <a:latin typeface="Times New Roman"/>
                <a:ea typeface="华文细黑"/>
                <a:cs typeface="Times New Roman"/>
              </a:rPr>
              <a:t>。当初岳正获罪时，都督佥事季铎请求皇帝将岳正的宅子赐给自己，到这时皇帝又下诏将宅子还给岳正。岳正回到朝廷后，自以为会被重用，但李贤想任命他为南京国子监祭酒，岳正十分不高兴。后来妒忌岳正的人伪造了岳正弹劾李贤的奏章的草稿，李贤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en-US" sz="2600" dirty="0" smtClean="0">
                <a:latin typeface="Times New Roman"/>
                <a:ea typeface="华文细黑"/>
                <a:cs typeface="Times New Roman"/>
              </a:rPr>
              <a:t>因此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en-US" sz="2600" dirty="0" smtClean="0">
                <a:latin typeface="Times New Roman"/>
                <a:ea typeface="华文细黑"/>
                <a:cs typeface="Times New Roman"/>
              </a:rPr>
              <a:t>很反感岳正。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039064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1834" y="750639"/>
            <a:ext cx="8720333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成化元年四月，岳正被调出京城任兴化知府。岳正到了任上，修建堤坝，灌溉良田数千顷，并减少不必要的开支，整顿库存，想要大干一场。乡里的士大夫们不满他的所作所为，传播诽谤他的言论。岳正也厌恶了做官。成化五年觐见皇帝，于是辞官。五年后去世，享年</a:t>
            </a:r>
            <a:r>
              <a:rPr lang="en-US" altLang="zh-CN" sz="2600" dirty="0" smtClean="0">
                <a:latin typeface="Times New Roman"/>
                <a:ea typeface="华文细黑"/>
              </a:rPr>
              <a:t>55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岁。岳正没有儿子，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大学士李东阳、御史李经是他的</a:t>
            </a:r>
            <a:r>
              <a:rPr lang="zh-CN" altLang="en-US" sz="2600" dirty="0" smtClean="0">
                <a:latin typeface="Times New Roman"/>
                <a:ea typeface="华文细黑"/>
                <a:cs typeface="Times New Roman"/>
              </a:rPr>
              <a:t>女婿。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21960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94634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616320"/>
              </p:ext>
            </p:extLst>
          </p:nvPr>
        </p:nvGraphicFramePr>
        <p:xfrm>
          <a:off x="304422" y="597054"/>
          <a:ext cx="8580438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文档" r:id="rId11" imgW="8584878" imgH="4321115" progId="Word.Document.12">
                  <p:embed/>
                </p:oleObj>
              </mc:Choice>
              <mc:Fallback>
                <p:oleObj name="文档" r:id="rId11" imgW="8584878" imgH="43211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4422" y="597054"/>
                        <a:ext cx="8580438" cy="432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69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3045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545328"/>
              </p:ext>
            </p:extLst>
          </p:nvPr>
        </p:nvGraphicFramePr>
        <p:xfrm>
          <a:off x="320675" y="1173163"/>
          <a:ext cx="8578850" cy="326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文档" r:id="rId11" imgW="8577347" imgH="3260508" progId="Word.Document.12">
                  <p:embed/>
                </p:oleObj>
              </mc:Choice>
              <mc:Fallback>
                <p:oleObj name="文档" r:id="rId11" imgW="8577347" imgH="32605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675" y="1173163"/>
                        <a:ext cx="8578850" cy="326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65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91646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076985"/>
              </p:ext>
            </p:extLst>
          </p:nvPr>
        </p:nvGraphicFramePr>
        <p:xfrm>
          <a:off x="320675" y="763930"/>
          <a:ext cx="857885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文档" r:id="rId11" imgW="8584878" imgH="3468897" progId="Word.Document.12">
                  <p:embed/>
                </p:oleObj>
              </mc:Choice>
              <mc:Fallback>
                <p:oleObj name="文档" r:id="rId11" imgW="8584878" imgH="3468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675" y="763930"/>
                        <a:ext cx="8578850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51520" y="4059476"/>
            <a:ext cx="4572000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谓然：认为对，认同。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52948" y="619914"/>
            <a:ext cx="40748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4131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1464" y="517426"/>
            <a:ext cx="868246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对文中画波浪线部分的断句，正确的一项是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唐公践天子位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擢纳言时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多引贵臣共榻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文静谏曰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今率土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/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莫不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臣而延见群下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言尚称名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帝坐严尊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屈与臣子均席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此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导所谓太阳俯同万物者也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唐公践天子位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擢纳言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时多引贵臣共榻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文静谏曰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土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莫不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臣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而延见群下言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尚称名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帝坐严尊屈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与臣子均席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此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导所谓太阳俯同万物者也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89012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TextBox 38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419" y="678631"/>
            <a:ext cx="8682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唐公践天子位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擢纳言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时多引贵臣共榻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文静谏曰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土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莫不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臣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而延见群下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言尚称名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帝坐严尊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屈与臣子均席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此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导所谓太阳俯同万物者也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唐公践天子位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擢纳言时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多引贵臣共榻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文静谏曰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今率土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/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莫不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臣而延见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群下言尚称名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帝坐严尊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屈与臣子均席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此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导所谓太阳俯同万物者也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28050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3003</TotalTime>
  <Words>2676</Words>
  <Application>Microsoft Office PowerPoint</Application>
  <PresentationFormat>全屏显示(16:9)</PresentationFormat>
  <Paragraphs>438</Paragraphs>
  <Slides>44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Office 主题​​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306</cp:revision>
  <dcterms:created xsi:type="dcterms:W3CDTF">2014-12-15T01:46:29Z</dcterms:created>
  <dcterms:modified xsi:type="dcterms:W3CDTF">2015-04-15T06:31:33Z</dcterms:modified>
</cp:coreProperties>
</file>