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716" r:id="rId3"/>
    <p:sldId id="725" r:id="rId4"/>
    <p:sldId id="751" r:id="rId5"/>
    <p:sldId id="752" r:id="rId6"/>
    <p:sldId id="753" r:id="rId7"/>
    <p:sldId id="591" r:id="rId8"/>
    <p:sldId id="592" r:id="rId9"/>
    <p:sldId id="766" r:id="rId10"/>
    <p:sldId id="593" r:id="rId11"/>
    <p:sldId id="721" r:id="rId12"/>
    <p:sldId id="728" r:id="rId13"/>
    <p:sldId id="595" r:id="rId14"/>
    <p:sldId id="732" r:id="rId15"/>
    <p:sldId id="733" r:id="rId16"/>
    <p:sldId id="734" r:id="rId17"/>
    <p:sldId id="735" r:id="rId18"/>
    <p:sldId id="736" r:id="rId19"/>
    <p:sldId id="755" r:id="rId20"/>
    <p:sldId id="597" r:id="rId21"/>
    <p:sldId id="722" r:id="rId22"/>
    <p:sldId id="758" r:id="rId23"/>
    <p:sldId id="759" r:id="rId24"/>
    <p:sldId id="760" r:id="rId25"/>
    <p:sldId id="767" r:id="rId26"/>
    <p:sldId id="761" r:id="rId27"/>
    <p:sldId id="599" r:id="rId28"/>
    <p:sldId id="600" r:id="rId29"/>
    <p:sldId id="768" r:id="rId30"/>
    <p:sldId id="602" r:id="rId31"/>
    <p:sldId id="745" r:id="rId32"/>
    <p:sldId id="604" r:id="rId33"/>
    <p:sldId id="605" r:id="rId34"/>
    <p:sldId id="720" r:id="rId35"/>
    <p:sldId id="749" r:id="rId36"/>
    <p:sldId id="750" r:id="rId37"/>
    <p:sldId id="762" r:id="rId38"/>
    <p:sldId id="763" r:id="rId39"/>
    <p:sldId id="764" r:id="rId40"/>
    <p:sldId id="765" r:id="rId41"/>
    <p:sldId id="769" r:id="rId42"/>
    <p:sldId id="381" r:id="rId4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056"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11.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12.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13.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14.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15.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16.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17.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18.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19.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2.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20.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2.xml"/><Relationship Id="rId7" Type="http://schemas.openxmlformats.org/officeDocument/2006/relationships/slide" Target="slide20.xml"/><Relationship Id="rId12" Type="http://schemas.openxmlformats.org/officeDocument/2006/relationships/image" Target="../media/image11.emf"/><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slide" Target="slide13.xml"/><Relationship Id="rId11" Type="http://schemas.openxmlformats.org/officeDocument/2006/relationships/package" Target="../embeddings/Microsoft_Word___5.docx"/><Relationship Id="rId5" Type="http://schemas.openxmlformats.org/officeDocument/2006/relationships/slide" Target="slide10.xml"/><Relationship Id="rId10" Type="http://schemas.openxmlformats.org/officeDocument/2006/relationships/slide" Target="slide32.xml"/><Relationship Id="rId4" Type="http://schemas.openxmlformats.org/officeDocument/2006/relationships/slide" Target="slide7.xml"/><Relationship Id="rId9" Type="http://schemas.openxmlformats.org/officeDocument/2006/relationships/slide" Target="slide30.xml"/></Relationships>
</file>

<file path=ppt/slides/_rels/slide21.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2.xml"/><Relationship Id="rId7" Type="http://schemas.openxmlformats.org/officeDocument/2006/relationships/slide" Target="slide20.xml"/><Relationship Id="rId12" Type="http://schemas.openxmlformats.org/officeDocument/2006/relationships/image" Target="../media/image12.emf"/><Relationship Id="rId2" Type="http://schemas.openxmlformats.org/officeDocument/2006/relationships/slideLayout" Target="../slideLayouts/slideLayout8.xml"/><Relationship Id="rId1" Type="http://schemas.openxmlformats.org/officeDocument/2006/relationships/vmlDrawing" Target="../drawings/vmlDrawing6.vml"/><Relationship Id="rId6" Type="http://schemas.openxmlformats.org/officeDocument/2006/relationships/slide" Target="slide13.xml"/><Relationship Id="rId11" Type="http://schemas.openxmlformats.org/officeDocument/2006/relationships/package" Target="../embeddings/Microsoft_Word___6.docx"/><Relationship Id="rId5" Type="http://schemas.openxmlformats.org/officeDocument/2006/relationships/slide" Target="slide10.xml"/><Relationship Id="rId10" Type="http://schemas.openxmlformats.org/officeDocument/2006/relationships/slide" Target="slide32.xml"/><Relationship Id="rId4" Type="http://schemas.openxmlformats.org/officeDocument/2006/relationships/slide" Target="slide7.xml"/><Relationship Id="rId9" Type="http://schemas.openxmlformats.org/officeDocument/2006/relationships/slide" Target="slide30.xml"/></Relationships>
</file>

<file path=ppt/slides/_rels/slide22.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2.xml"/><Relationship Id="rId7" Type="http://schemas.openxmlformats.org/officeDocument/2006/relationships/slide" Target="slide20.xml"/><Relationship Id="rId12" Type="http://schemas.openxmlformats.org/officeDocument/2006/relationships/image" Target="../media/image13.emf"/><Relationship Id="rId2" Type="http://schemas.openxmlformats.org/officeDocument/2006/relationships/slideLayout" Target="../slideLayouts/slideLayout8.xml"/><Relationship Id="rId1" Type="http://schemas.openxmlformats.org/officeDocument/2006/relationships/vmlDrawing" Target="../drawings/vmlDrawing7.vml"/><Relationship Id="rId6" Type="http://schemas.openxmlformats.org/officeDocument/2006/relationships/slide" Target="slide13.xml"/><Relationship Id="rId11" Type="http://schemas.openxmlformats.org/officeDocument/2006/relationships/package" Target="../embeddings/Microsoft_Word___7.docx"/><Relationship Id="rId5" Type="http://schemas.openxmlformats.org/officeDocument/2006/relationships/slide" Target="slide10.xml"/><Relationship Id="rId10" Type="http://schemas.openxmlformats.org/officeDocument/2006/relationships/slide" Target="slide32.xml"/><Relationship Id="rId4" Type="http://schemas.openxmlformats.org/officeDocument/2006/relationships/slide" Target="slide7.xml"/><Relationship Id="rId9" Type="http://schemas.openxmlformats.org/officeDocument/2006/relationships/slide" Target="slide30.xml"/></Relationships>
</file>

<file path=ppt/slides/_rels/slide23.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2.xml"/><Relationship Id="rId7" Type="http://schemas.openxmlformats.org/officeDocument/2006/relationships/slide" Target="slide20.xml"/><Relationship Id="rId12" Type="http://schemas.openxmlformats.org/officeDocument/2006/relationships/image" Target="../media/image14.emf"/><Relationship Id="rId2" Type="http://schemas.openxmlformats.org/officeDocument/2006/relationships/slideLayout" Target="../slideLayouts/slideLayout8.xml"/><Relationship Id="rId1" Type="http://schemas.openxmlformats.org/officeDocument/2006/relationships/vmlDrawing" Target="../drawings/vmlDrawing8.vml"/><Relationship Id="rId6" Type="http://schemas.openxmlformats.org/officeDocument/2006/relationships/slide" Target="slide13.xml"/><Relationship Id="rId11" Type="http://schemas.openxmlformats.org/officeDocument/2006/relationships/package" Target="../embeddings/Microsoft_Word___8.docx"/><Relationship Id="rId5" Type="http://schemas.openxmlformats.org/officeDocument/2006/relationships/slide" Target="slide10.xml"/><Relationship Id="rId10" Type="http://schemas.openxmlformats.org/officeDocument/2006/relationships/slide" Target="slide32.xml"/><Relationship Id="rId4" Type="http://schemas.openxmlformats.org/officeDocument/2006/relationships/slide" Target="slide7.xml"/><Relationship Id="rId9" Type="http://schemas.openxmlformats.org/officeDocument/2006/relationships/slide" Target="slide30.xml"/></Relationships>
</file>

<file path=ppt/slides/_rels/slide24.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2.xml"/><Relationship Id="rId7" Type="http://schemas.openxmlformats.org/officeDocument/2006/relationships/slide" Target="slide20.xml"/><Relationship Id="rId12" Type="http://schemas.openxmlformats.org/officeDocument/2006/relationships/image" Target="../media/image15.emf"/><Relationship Id="rId2" Type="http://schemas.openxmlformats.org/officeDocument/2006/relationships/slideLayout" Target="../slideLayouts/slideLayout8.xml"/><Relationship Id="rId1" Type="http://schemas.openxmlformats.org/officeDocument/2006/relationships/vmlDrawing" Target="../drawings/vmlDrawing9.vml"/><Relationship Id="rId6" Type="http://schemas.openxmlformats.org/officeDocument/2006/relationships/slide" Target="slide13.xml"/><Relationship Id="rId11" Type="http://schemas.openxmlformats.org/officeDocument/2006/relationships/package" Target="../embeddings/Microsoft_Word___9.docx"/><Relationship Id="rId5" Type="http://schemas.openxmlformats.org/officeDocument/2006/relationships/slide" Target="slide10.xml"/><Relationship Id="rId10" Type="http://schemas.openxmlformats.org/officeDocument/2006/relationships/slide" Target="slide32.xml"/><Relationship Id="rId4" Type="http://schemas.openxmlformats.org/officeDocument/2006/relationships/slide" Target="slide7.xml"/><Relationship Id="rId9" Type="http://schemas.openxmlformats.org/officeDocument/2006/relationships/slide" Target="slide30.xml"/></Relationships>
</file>

<file path=ppt/slides/_rels/slide25.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2.xml"/><Relationship Id="rId7" Type="http://schemas.openxmlformats.org/officeDocument/2006/relationships/slide" Target="slide20.xml"/><Relationship Id="rId12" Type="http://schemas.openxmlformats.org/officeDocument/2006/relationships/image" Target="../media/image16.emf"/><Relationship Id="rId2" Type="http://schemas.openxmlformats.org/officeDocument/2006/relationships/slideLayout" Target="../slideLayouts/slideLayout8.xml"/><Relationship Id="rId1" Type="http://schemas.openxmlformats.org/officeDocument/2006/relationships/vmlDrawing" Target="../drawings/vmlDrawing10.vml"/><Relationship Id="rId6" Type="http://schemas.openxmlformats.org/officeDocument/2006/relationships/slide" Target="slide13.xml"/><Relationship Id="rId11" Type="http://schemas.openxmlformats.org/officeDocument/2006/relationships/package" Target="../embeddings/Microsoft_Word___10.docx"/><Relationship Id="rId5" Type="http://schemas.openxmlformats.org/officeDocument/2006/relationships/slide" Target="slide10.xml"/><Relationship Id="rId10" Type="http://schemas.openxmlformats.org/officeDocument/2006/relationships/slide" Target="slide32.xml"/><Relationship Id="rId4" Type="http://schemas.openxmlformats.org/officeDocument/2006/relationships/slide" Target="slide7.xml"/><Relationship Id="rId9" Type="http://schemas.openxmlformats.org/officeDocument/2006/relationships/slide" Target="slide30.xml"/></Relationships>
</file>

<file path=ppt/slides/_rels/slide26.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2.xml"/><Relationship Id="rId7" Type="http://schemas.openxmlformats.org/officeDocument/2006/relationships/slide" Target="slide20.xml"/><Relationship Id="rId12" Type="http://schemas.openxmlformats.org/officeDocument/2006/relationships/image" Target="../media/image17.emf"/><Relationship Id="rId2" Type="http://schemas.openxmlformats.org/officeDocument/2006/relationships/slideLayout" Target="../slideLayouts/slideLayout8.xml"/><Relationship Id="rId1" Type="http://schemas.openxmlformats.org/officeDocument/2006/relationships/vmlDrawing" Target="../drawings/vmlDrawing11.vml"/><Relationship Id="rId6" Type="http://schemas.openxmlformats.org/officeDocument/2006/relationships/slide" Target="slide13.xml"/><Relationship Id="rId11" Type="http://schemas.openxmlformats.org/officeDocument/2006/relationships/package" Target="../embeddings/Microsoft_Word___11.docx"/><Relationship Id="rId5" Type="http://schemas.openxmlformats.org/officeDocument/2006/relationships/slide" Target="slide10.xml"/><Relationship Id="rId10" Type="http://schemas.openxmlformats.org/officeDocument/2006/relationships/slide" Target="slide32.xml"/><Relationship Id="rId4" Type="http://schemas.openxmlformats.org/officeDocument/2006/relationships/slide" Target="slide7.xml"/><Relationship Id="rId9" Type="http://schemas.openxmlformats.org/officeDocument/2006/relationships/slide" Target="slide30.xml"/></Relationships>
</file>

<file path=ppt/slides/_rels/slide27.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28.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29.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3.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2.xml"/><Relationship Id="rId7" Type="http://schemas.openxmlformats.org/officeDocument/2006/relationships/slide" Target="slide20.xml"/><Relationship Id="rId12" Type="http://schemas.openxmlformats.org/officeDocument/2006/relationships/image" Target="../media/image7.em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slide" Target="slide13.xml"/><Relationship Id="rId11" Type="http://schemas.openxmlformats.org/officeDocument/2006/relationships/package" Target="../embeddings/Microsoft_Word___1.docx"/><Relationship Id="rId5" Type="http://schemas.openxmlformats.org/officeDocument/2006/relationships/slide" Target="slide10.xml"/><Relationship Id="rId10" Type="http://schemas.openxmlformats.org/officeDocument/2006/relationships/slide" Target="slide32.xml"/><Relationship Id="rId4" Type="http://schemas.openxmlformats.org/officeDocument/2006/relationships/slide" Target="slide7.xml"/><Relationship Id="rId9" Type="http://schemas.openxmlformats.org/officeDocument/2006/relationships/slide" Target="slide30.xml"/></Relationships>
</file>

<file path=ppt/slides/_rels/slide30.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31.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32.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33.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34.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35.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36.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37.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38.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39.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4.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2.xml"/><Relationship Id="rId7" Type="http://schemas.openxmlformats.org/officeDocument/2006/relationships/slide" Target="slide20.xml"/><Relationship Id="rId12" Type="http://schemas.openxmlformats.org/officeDocument/2006/relationships/image" Target="../media/image8.emf"/><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slide" Target="slide13.xml"/><Relationship Id="rId11" Type="http://schemas.openxmlformats.org/officeDocument/2006/relationships/package" Target="../embeddings/Microsoft_Word___2.docx"/><Relationship Id="rId5" Type="http://schemas.openxmlformats.org/officeDocument/2006/relationships/slide" Target="slide10.xml"/><Relationship Id="rId10" Type="http://schemas.openxmlformats.org/officeDocument/2006/relationships/slide" Target="slide32.xml"/><Relationship Id="rId4" Type="http://schemas.openxmlformats.org/officeDocument/2006/relationships/slide" Target="slide7.xml"/><Relationship Id="rId9" Type="http://schemas.openxmlformats.org/officeDocument/2006/relationships/slide" Target="slide30.xml"/></Relationships>
</file>

<file path=ppt/slides/_rels/slide40.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41.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2.xml"/><Relationship Id="rId7" Type="http://schemas.openxmlformats.org/officeDocument/2006/relationships/slide" Target="slide20.xml"/><Relationship Id="rId12" Type="http://schemas.openxmlformats.org/officeDocument/2006/relationships/image" Target="../media/image9.emf"/><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slide" Target="slide13.xml"/><Relationship Id="rId11" Type="http://schemas.openxmlformats.org/officeDocument/2006/relationships/package" Target="../embeddings/Microsoft_Word___3.docx"/><Relationship Id="rId5" Type="http://schemas.openxmlformats.org/officeDocument/2006/relationships/slide" Target="slide10.xml"/><Relationship Id="rId10" Type="http://schemas.openxmlformats.org/officeDocument/2006/relationships/slide" Target="slide32.xml"/><Relationship Id="rId4" Type="http://schemas.openxmlformats.org/officeDocument/2006/relationships/slide" Target="slide7.xml"/><Relationship Id="rId9" Type="http://schemas.openxmlformats.org/officeDocument/2006/relationships/slide" Target="slide30.xml"/></Relationships>
</file>

<file path=ppt/slides/_rels/slide6.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2.xml"/><Relationship Id="rId7" Type="http://schemas.openxmlformats.org/officeDocument/2006/relationships/slide" Target="slide20.xml"/><Relationship Id="rId12" Type="http://schemas.openxmlformats.org/officeDocument/2006/relationships/image" Target="../media/image10.emf"/><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slide" Target="slide13.xml"/><Relationship Id="rId11" Type="http://schemas.openxmlformats.org/officeDocument/2006/relationships/package" Target="../embeddings/Microsoft_Word___4.docx"/><Relationship Id="rId5" Type="http://schemas.openxmlformats.org/officeDocument/2006/relationships/slide" Target="slide10.xml"/><Relationship Id="rId10" Type="http://schemas.openxmlformats.org/officeDocument/2006/relationships/slide" Target="slide32.xml"/><Relationship Id="rId4" Type="http://schemas.openxmlformats.org/officeDocument/2006/relationships/slide" Target="slide7.xml"/><Relationship Id="rId9" Type="http://schemas.openxmlformats.org/officeDocument/2006/relationships/slide" Target="slide30.xml"/></Relationships>
</file>

<file path=ppt/slides/_rels/slide7.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8.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_rels/slide9.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7.xml"/><Relationship Id="rId7"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0.xml"/><Relationship Id="rId5" Type="http://schemas.openxmlformats.org/officeDocument/2006/relationships/slide" Target="slide13.xml"/><Relationship Id="rId4" Type="http://schemas.openxmlformats.org/officeDocument/2006/relationships/slide" Target="slide10.xml"/><Relationship Id="rId9" Type="http://schemas.openxmlformats.org/officeDocument/2006/relationships/slide" Target="slide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7899" y="2540164"/>
            <a:ext cx="5519460" cy="830997"/>
          </a:xfrm>
          <a:prstGeom prst="rect">
            <a:avLst/>
          </a:prstGeom>
          <a:noFill/>
        </p:spPr>
        <p:txBody>
          <a:bodyPr wrap="none" rtlCol="0">
            <a:spAutoFit/>
          </a:bodyPr>
          <a:lstStyle/>
          <a:p>
            <a:pPr algn="ctr"/>
            <a:r>
              <a:rPr lang="zh-CN" altLang="en-US" sz="4800" b="1" dirty="0">
                <a:solidFill>
                  <a:srgbClr val="FF1111"/>
                </a:solidFill>
                <a:latin typeface="Times New Roman" pitchFamily="18" charset="0"/>
                <a:ea typeface="微软雅黑" pitchFamily="34" charset="-122"/>
                <a:cs typeface="Times New Roman" pitchFamily="18" charset="0"/>
              </a:rPr>
              <a:t>考点综合提升练</a:t>
            </a:r>
            <a:r>
              <a:rPr lang="en-US" altLang="zh-CN" sz="4800" b="1" dirty="0">
                <a:solidFill>
                  <a:srgbClr val="FF1111"/>
                </a:solidFill>
                <a:latin typeface="Times New Roman" pitchFamily="18" charset="0"/>
                <a:ea typeface="微软雅黑" pitchFamily="34" charset="-122"/>
                <a:cs typeface="Times New Roman" pitchFamily="18" charset="0"/>
              </a:rPr>
              <a:t>(</a:t>
            </a:r>
            <a:r>
              <a:rPr lang="zh-CN" altLang="en-US" sz="4800" b="1" dirty="0">
                <a:solidFill>
                  <a:srgbClr val="FF1111"/>
                </a:solidFill>
                <a:latin typeface="Times New Roman" pitchFamily="18" charset="0"/>
                <a:ea typeface="微软雅黑" pitchFamily="34" charset="-122"/>
                <a:cs typeface="Times New Roman" pitchFamily="18" charset="0"/>
              </a:rPr>
              <a:t>三</a:t>
            </a:r>
            <a:r>
              <a:rPr lang="en-US" altLang="zh-CN" sz="4800" b="1" dirty="0">
                <a:solidFill>
                  <a:srgbClr val="FF1111"/>
                </a:solidFill>
                <a:latin typeface="Times New Roman" pitchFamily="18" charset="0"/>
                <a:ea typeface="微软雅黑" pitchFamily="34" charset="-122"/>
                <a:cs typeface="Times New Roman" pitchFamily="18" charset="0"/>
              </a:rPr>
              <a:t>)</a:t>
            </a:r>
            <a:endParaRPr lang="zh-CN" altLang="en-US" sz="4800" b="1" dirty="0">
              <a:solidFill>
                <a:srgbClr val="FF1111"/>
              </a:solidFill>
              <a:latin typeface="Times New Roman" pitchFamily="18" charset="0"/>
              <a:ea typeface="微软雅黑" pitchFamily="34" charset="-122"/>
              <a:cs typeface="Times New Roman" pitchFamily="18" charset="0"/>
            </a:endParaRPr>
          </a:p>
        </p:txBody>
      </p:sp>
      <p:sp>
        <p:nvSpPr>
          <p:cNvPr id="3" name="TextBox 2"/>
          <p:cNvSpPr txBox="1"/>
          <p:nvPr/>
        </p:nvSpPr>
        <p:spPr>
          <a:xfrm>
            <a:off x="2627784" y="1830159"/>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555526"/>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下列对原文有关内容的概括和分析，不正确的一项是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张建封慷慨豪迈，洞察事理。李光弼奉命讨伐苏、常</a:t>
            </a:r>
            <a:r>
              <a:rPr lang="zh-CN" altLang="zh-CN" sz="2600" kern="100" dirty="0" smtClean="0">
                <a:latin typeface="Times New Roman"/>
                <a:ea typeface="华文细黑"/>
                <a:cs typeface="Times New Roman"/>
              </a:rPr>
              <a:t>一带</a:t>
            </a:r>
            <a:endParaRPr lang="en-US" altLang="zh-CN" sz="2600" kern="100" dirty="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盗贼时，张建封认为不必交战，只要晓谕祸福就能令</a:t>
            </a:r>
            <a:r>
              <a:rPr lang="zh-CN" altLang="zh-CN" sz="2600" kern="100" dirty="0" smtClean="0">
                <a:latin typeface="Times New Roman"/>
                <a:ea typeface="华文细黑"/>
                <a:cs typeface="Times New Roman"/>
              </a:rPr>
              <a:t>盗</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贼</a:t>
            </a:r>
            <a:r>
              <a:rPr lang="zh-CN" altLang="zh-CN" sz="2600" kern="100" dirty="0">
                <a:latin typeface="Times New Roman"/>
                <a:ea typeface="华文细黑"/>
                <a:cs typeface="Times New Roman"/>
              </a:rPr>
              <a:t>投降，果如所料。</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B</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张建封文武双全，治军有方。李希烈叛乱，派精兵强将</a:t>
            </a:r>
            <a:r>
              <a:rPr lang="zh-CN" altLang="zh-CN" sz="2600" kern="100" dirty="0" smtClean="0">
                <a:latin typeface="Times New Roman"/>
                <a:ea typeface="华文细黑"/>
                <a:cs typeface="Times New Roman"/>
              </a:rPr>
              <a:t>攻</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打</a:t>
            </a:r>
            <a:r>
              <a:rPr lang="zh-CN" altLang="zh-CN" sz="2600" kern="100" dirty="0">
                <a:latin typeface="Times New Roman"/>
                <a:ea typeface="华文细黑"/>
                <a:cs typeface="Times New Roman"/>
              </a:rPr>
              <a:t>寿州，张建封修壕练兵严加抵拒，叛军最后被平；</a:t>
            </a:r>
            <a:r>
              <a:rPr lang="zh-CN" altLang="zh-CN" sz="2600" kern="100" dirty="0" smtClean="0">
                <a:latin typeface="Times New Roman"/>
                <a:ea typeface="华文细黑"/>
                <a:cs typeface="Times New Roman"/>
              </a:rPr>
              <a:t>治理</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徐州</a:t>
            </a:r>
            <a:r>
              <a:rPr lang="zh-CN" altLang="zh-CN" sz="2600" kern="100" dirty="0">
                <a:latin typeface="Times New Roman"/>
                <a:ea typeface="华文细黑"/>
                <a:cs typeface="Times New Roman"/>
              </a:rPr>
              <a:t>时，亲自处理政务，全军都治理得很好。</a:t>
            </a:r>
            <a:endParaRPr lang="zh-CN" altLang="zh-CN" sz="1050" kern="100" dirty="0">
              <a:effectLst/>
              <a:latin typeface="宋体"/>
              <a:cs typeface="Courier New"/>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3667628050"/>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3" name="TextBox 22">
            <a:hlinkClick r:id="rId4" action="ppaction://hlinksldjump"/>
          </p:cNvPr>
          <p:cNvSpPr txBox="1"/>
          <p:nvPr/>
        </p:nvSpPr>
        <p:spPr>
          <a:xfrm>
            <a:off x="2563396" y="81950"/>
            <a:ext cx="106237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7" name="TextBox 36">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8" name="TextBox 37">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9" name="TextBox 38">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0" name="TextBox 39">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1" name="TextBox 40">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43376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1114" y="741070"/>
            <a:ext cx="8769291"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张建封关心民生，体恤民情。宦官主持宫市，欺行霸市</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一</a:t>
            </a:r>
            <a:r>
              <a:rPr lang="zh-CN" altLang="zh-CN" sz="2600" kern="100" dirty="0">
                <a:latin typeface="Times New Roman"/>
                <a:ea typeface="华文细黑"/>
                <a:cs typeface="Times New Roman"/>
              </a:rPr>
              <a:t>农夫反抗被拘，张建封向皇帝求情，并趁机请求废除</a:t>
            </a:r>
            <a:r>
              <a:rPr lang="zh-CN" altLang="zh-CN" sz="2600" kern="100" dirty="0" smtClean="0">
                <a:latin typeface="Times New Roman"/>
                <a:ea typeface="华文细黑"/>
                <a:cs typeface="Times New Roman"/>
              </a:rPr>
              <a:t>官</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市</a:t>
            </a:r>
            <a:r>
              <a:rPr lang="zh-CN" altLang="zh-CN" sz="2600" kern="100" dirty="0">
                <a:latin typeface="Times New Roman"/>
                <a:ea typeface="华文细黑"/>
                <a:cs typeface="Times New Roman"/>
              </a:rPr>
              <a:t>，皇帝欣然应允。</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张建封待人宽容，礼贤下士。张建封善容人过，对恶人</a:t>
            </a:r>
            <a:r>
              <a:rPr lang="zh-CN" altLang="zh-CN" sz="2600" kern="100" dirty="0" smtClean="0">
                <a:latin typeface="Times New Roman"/>
                <a:ea typeface="华文细黑"/>
                <a:cs typeface="Times New Roman"/>
              </a:rPr>
              <a:t>也</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法</a:t>
            </a:r>
            <a:r>
              <a:rPr lang="zh-CN" altLang="zh-CN" sz="2600" kern="100" dirty="0">
                <a:latin typeface="Times New Roman"/>
                <a:ea typeface="华文细黑"/>
                <a:cs typeface="Times New Roman"/>
              </a:rPr>
              <a:t>内宽容；喜欢延揽人才，不管贤能与否均同礼相待，</a:t>
            </a:r>
            <a:r>
              <a:rPr lang="zh-CN" altLang="zh-CN" sz="2600" kern="100" dirty="0" smtClean="0">
                <a:latin typeface="Times New Roman"/>
                <a:ea typeface="华文细黑"/>
                <a:cs typeface="Times New Roman"/>
              </a:rPr>
              <a:t>士</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人</a:t>
            </a:r>
            <a:r>
              <a:rPr lang="zh-CN" altLang="zh-CN" sz="2600" kern="100" dirty="0">
                <a:latin typeface="Times New Roman"/>
                <a:ea typeface="华文细黑"/>
                <a:cs typeface="Times New Roman"/>
              </a:rPr>
              <a:t>也觉得宾至如归。</a:t>
            </a:r>
            <a:endParaRPr lang="zh-CN" altLang="zh-CN" sz="1050" kern="100" dirty="0">
              <a:effectLst/>
              <a:latin typeface="宋体"/>
              <a:cs typeface="Courier New"/>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3503470055"/>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3" name="TextBox 22">
            <a:hlinkClick r:id="rId4" action="ppaction://hlinksldjump"/>
          </p:cNvPr>
          <p:cNvSpPr txBox="1"/>
          <p:nvPr/>
        </p:nvSpPr>
        <p:spPr>
          <a:xfrm>
            <a:off x="2563396" y="81950"/>
            <a:ext cx="106237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7" name="TextBox 36">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8" name="TextBox 37">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9" name="TextBox 38">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0" name="TextBox 39">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1" name="TextBox 40">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64619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1666" y="730742"/>
            <a:ext cx="8682466" cy="1816908"/>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农夫被拘，皇帝查明缘由后，罢免宦官，赏赐农夫十匹帛，而非张建封求情。</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C</a:t>
            </a:r>
            <a:endParaRPr lang="zh-CN" altLang="zh-CN" sz="1050" kern="100" dirty="0">
              <a:effectLst/>
              <a:latin typeface="宋体"/>
              <a:cs typeface="Courier New"/>
            </a:endParaRPr>
          </a:p>
        </p:txBody>
      </p:sp>
      <p:sp>
        <p:nvSpPr>
          <p:cNvPr id="1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1" name="表格 20"/>
          <p:cNvGraphicFramePr>
            <a:graphicFrameLocks noGrp="1"/>
          </p:cNvGraphicFramePr>
          <p:nvPr>
            <p:extLst>
              <p:ext uri="{D42A27DB-BD31-4B8C-83A1-F6EECF244321}">
                <p14:modId xmlns:p14="http://schemas.microsoft.com/office/powerpoint/2010/main" val="3503470055"/>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 name="TextBox 21">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3" name="TextBox 22">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563396" y="81950"/>
            <a:ext cx="106237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1" name="TextBox 40">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2" name="TextBox 41">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36098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6368" y="846748"/>
            <a:ext cx="877068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把文中画横线的句子翻译成现代汉语。</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又邀阍闼所奉及脚佣，至有重荷趋肆而徒返者。</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译文：</a:t>
            </a:r>
            <a:r>
              <a:rPr lang="en-US" altLang="zh-CN" sz="2600" kern="100" dirty="0" smtClean="0">
                <a:latin typeface="Times New Roman"/>
                <a:ea typeface="华文细黑"/>
                <a:cs typeface="Courier New"/>
              </a:rPr>
              <a:t>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残逋积负，决无可敛，虽蠲除之，百姓尚无所益。</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译文：</a:t>
            </a:r>
            <a:r>
              <a:rPr lang="en-US" altLang="zh-CN" sz="2600" kern="100" dirty="0" smtClean="0">
                <a:latin typeface="Times New Roman"/>
                <a:ea typeface="华文细黑"/>
                <a:cs typeface="Courier New"/>
              </a:rPr>
              <a:t>____________________________________________</a:t>
            </a:r>
            <a:endParaRPr lang="zh-CN" altLang="zh-CN" sz="1050" kern="100" dirty="0">
              <a:effectLst/>
              <a:latin typeface="宋体"/>
              <a:cs typeface="Courier New"/>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3503470055"/>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3" name="TextBox 22">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7" name="TextBox 36">
            <a:hlinkClick r:id="rId5" action="ppaction://hlinksldjump"/>
          </p:cNvPr>
          <p:cNvSpPr txBox="1"/>
          <p:nvPr/>
        </p:nvSpPr>
        <p:spPr>
          <a:xfrm>
            <a:off x="3648761" y="81950"/>
            <a:ext cx="107017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40865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508" y="707475"/>
            <a:ext cx="8770682"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又要索取宫门进俸和脚力钱，甚至有满载货物来到市集结果空手而回的。</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残余拖欠的赋税日积月累，绝没有可以收回的，即使免除，老百姓也没有什么好处。</a:t>
            </a:r>
            <a:endParaRPr lang="zh-CN" altLang="zh-CN" sz="1050" kern="100" dirty="0">
              <a:effectLst/>
              <a:latin typeface="宋体"/>
              <a:cs typeface="Courier New"/>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1133354826"/>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3" name="TextBox 22">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7" name="TextBox 36">
            <a:hlinkClick r:id="rId5" action="ppaction://hlinksldjump"/>
          </p:cNvPr>
          <p:cNvSpPr txBox="1"/>
          <p:nvPr/>
        </p:nvSpPr>
        <p:spPr>
          <a:xfrm>
            <a:off x="3648761" y="81950"/>
            <a:ext cx="107017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00082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927" y="536071"/>
            <a:ext cx="8836630" cy="4573560"/>
          </a:xfrm>
          <a:prstGeom prst="rect">
            <a:avLst/>
          </a:prstGeom>
        </p:spPr>
        <p:txBody>
          <a:bodyPr wrap="square">
            <a:spAutoFit/>
          </a:bodyPr>
          <a:lstStyle/>
          <a:p>
            <a:pPr algn="just">
              <a:lnSpc>
                <a:spcPct val="140000"/>
              </a:lnSpc>
              <a:spcAft>
                <a:spcPts val="0"/>
              </a:spcAft>
            </a:pPr>
            <a:r>
              <a:rPr lang="en-US" altLang="zh-CN" sz="2600" kern="100" dirty="0" err="1" smtClean="0">
                <a:solidFill>
                  <a:srgbClr val="0000FF"/>
                </a:solidFill>
                <a:latin typeface="华文细黑"/>
                <a:ea typeface="华文细黑"/>
                <a:cs typeface="Times New Roman"/>
              </a:rPr>
              <a:t>参考译文</a:t>
            </a:r>
            <a:r>
              <a:rPr lang="en-US" altLang="zh-CN" sz="2600" kern="100" dirty="0" smtClean="0">
                <a:solidFill>
                  <a:srgbClr val="0000FF"/>
                </a:solidFill>
                <a:latin typeface="Times New Roman"/>
                <a:ea typeface="华文细黑"/>
                <a:cs typeface="Courier New"/>
              </a:rPr>
              <a:t> </a:t>
            </a:r>
            <a:endParaRPr lang="en-US" altLang="zh-CN" sz="2600" kern="100" dirty="0">
              <a:solidFill>
                <a:srgbClr val="0000FF"/>
              </a:solidFill>
              <a:latin typeface="Times New Roman"/>
              <a:ea typeface="华文细黑"/>
              <a:cs typeface="Courier New"/>
            </a:endParaRPr>
          </a:p>
          <a:p>
            <a:pPr algn="dist">
              <a:lnSpc>
                <a:spcPct val="14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张</a:t>
            </a:r>
            <a:r>
              <a:rPr lang="zh-CN" altLang="zh-CN" sz="2600" dirty="0">
                <a:latin typeface="Times New Roman"/>
                <a:ea typeface="华文细黑"/>
                <a:cs typeface="Times New Roman"/>
              </a:rPr>
              <a:t>建封，字本立，邓州南阳人，客居在兖州。小时候喜爱写文章，能言善辩，性格豪迈崇尚气节，自以为能以功业扬名。李光弼镇守河南，盗贼在苏州、常州出没，残害抢掠乡县。代宗下诏命宦官马日新与李光弼部下一起去征讨。建封见过宦官，请求前去晓谕盗贼，可以不用交战。于是到盗贼驻地晓谕祸福，一天就使数千人投降，朝廷将他们放归乡里，张建封也因此出名。当时马燧任三城镇遏使，</a:t>
            </a:r>
            <a:endParaRPr lang="zh-CN" altLang="zh-CN" sz="1050" kern="100" dirty="0">
              <a:effectLst/>
              <a:latin typeface="宋体"/>
              <a:cs typeface="Courier New"/>
            </a:endParaRPr>
          </a:p>
        </p:txBody>
      </p:sp>
      <p:sp>
        <p:nvSpPr>
          <p:cNvPr id="20"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1"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2" name="表格 21"/>
          <p:cNvGraphicFramePr>
            <a:graphicFrameLocks noGrp="1"/>
          </p:cNvGraphicFramePr>
          <p:nvPr>
            <p:extLst>
              <p:ext uri="{D42A27DB-BD31-4B8C-83A1-F6EECF244321}">
                <p14:modId xmlns:p14="http://schemas.microsoft.com/office/powerpoint/2010/main" val="1133354826"/>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3" name="TextBox 22">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7" name="TextBox 36">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0" name="TextBox 39">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1" name="TextBox 40">
            <a:hlinkClick r:id="rId5" action="ppaction://hlinksldjump"/>
          </p:cNvPr>
          <p:cNvSpPr txBox="1"/>
          <p:nvPr/>
        </p:nvSpPr>
        <p:spPr>
          <a:xfrm>
            <a:off x="3648761" y="81950"/>
            <a:ext cx="107017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2" name="TextBox 41">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3" name="TextBox 42">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4" name="TextBox 43">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5" name="TextBox 44">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57409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552" y="597763"/>
            <a:ext cx="8836630" cy="4293483"/>
          </a:xfrm>
          <a:prstGeom prst="rect">
            <a:avLst/>
          </a:prstGeom>
        </p:spPr>
        <p:txBody>
          <a:bodyPr wrap="square">
            <a:spAutoFit/>
          </a:bodyPr>
          <a:lstStyle/>
          <a:p>
            <a:pPr algn="just">
              <a:lnSpc>
                <a:spcPct val="150000"/>
              </a:lnSpc>
              <a:spcAft>
                <a:spcPts val="0"/>
              </a:spcAft>
            </a:pPr>
            <a:r>
              <a:rPr lang="zh-CN" altLang="zh-CN" sz="2600" kern="100" dirty="0">
                <a:latin typeface="Times New Roman"/>
                <a:ea typeface="华文细黑"/>
                <a:cs typeface="Times New Roman"/>
              </a:rPr>
              <a:t>向来了解张建封，上表朝廷举荐他任判官，升监察御史。马燧讨伐李灵耀，军中事务大都向他咨询。杨炎想让他担任要职，卢杞不喜欢他，出任岳州刺史</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李</a:t>
            </a:r>
            <a:r>
              <a:rPr lang="zh-CN" altLang="zh-CN" sz="2600" dirty="0">
                <a:latin typeface="Times New Roman"/>
                <a:ea typeface="华文细黑"/>
                <a:cs typeface="Times New Roman"/>
              </a:rPr>
              <a:t>希烈打败梁崇义以后，专横跋扈不遵守臣下礼仪，寿州刺史崔昭与他互通消息，德宗召见宰相吩咐他选取替代崔昭的</a:t>
            </a:r>
            <a:r>
              <a:rPr lang="zh-CN" altLang="zh-CN" sz="2600" dirty="0" smtClean="0">
                <a:latin typeface="Times New Roman"/>
                <a:ea typeface="华文细黑"/>
                <a:cs typeface="Times New Roman"/>
              </a:rPr>
              <a:t>人</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卢</a:t>
            </a:r>
            <a:r>
              <a:rPr lang="zh-CN" altLang="zh-CN" sz="2600" dirty="0">
                <a:latin typeface="Times New Roman"/>
                <a:ea typeface="华文细黑"/>
                <a:cs typeface="Times New Roman"/>
              </a:rPr>
              <a:t>杞仓促之间来不及挑选其他</a:t>
            </a:r>
            <a:r>
              <a:rPr lang="zh-CN" altLang="zh-CN" sz="2600" dirty="0" smtClean="0">
                <a:latin typeface="Times New Roman"/>
                <a:ea typeface="华文细黑"/>
                <a:cs typeface="Times New Roman"/>
              </a:rPr>
              <a:t>官吏</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就</a:t>
            </a:r>
            <a:r>
              <a:rPr lang="zh-CN" altLang="zh-CN" sz="2600" dirty="0">
                <a:latin typeface="Times New Roman"/>
                <a:ea typeface="华文细黑"/>
                <a:cs typeface="Times New Roman"/>
              </a:rPr>
              <a:t>禀告德宗任用张建封</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李希烈多次打败</a:t>
            </a:r>
            <a:r>
              <a:rPr lang="zh-CN" altLang="zh-CN" sz="2600" dirty="0" smtClean="0">
                <a:latin typeface="Times New Roman"/>
                <a:ea typeface="华文细黑"/>
                <a:cs typeface="Times New Roman"/>
              </a:rPr>
              <a:t>官军</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非常张狂</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于是</a:t>
            </a:r>
            <a:r>
              <a:rPr lang="zh-CN" altLang="zh-CN" sz="2600" dirty="0">
                <a:latin typeface="Times New Roman"/>
                <a:ea typeface="华文细黑"/>
                <a:cs typeface="Times New Roman"/>
              </a:rPr>
              <a:t>越分即天子位。</a:t>
            </a:r>
            <a:endParaRPr lang="en-US" altLang="zh-CN" sz="2600" kern="100" dirty="0" smtClean="0">
              <a:latin typeface="Times New Roman"/>
              <a:ea typeface="华文细黑"/>
              <a:cs typeface="Times New Roman"/>
            </a:endParaRPr>
          </a:p>
        </p:txBody>
      </p:sp>
      <p:sp>
        <p:nvSpPr>
          <p:cNvPr id="19"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0"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1" name="表格 20"/>
          <p:cNvGraphicFramePr>
            <a:graphicFrameLocks noGrp="1"/>
          </p:cNvGraphicFramePr>
          <p:nvPr>
            <p:extLst>
              <p:ext uri="{D42A27DB-BD31-4B8C-83A1-F6EECF244321}">
                <p14:modId xmlns:p14="http://schemas.microsoft.com/office/powerpoint/2010/main" val="1133354826"/>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 name="TextBox 21">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3" name="TextBox 22">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0" name="TextBox 39">
            <a:hlinkClick r:id="rId5" action="ppaction://hlinksldjump"/>
          </p:cNvPr>
          <p:cNvSpPr txBox="1"/>
          <p:nvPr/>
        </p:nvSpPr>
        <p:spPr>
          <a:xfrm>
            <a:off x="3648761" y="81950"/>
            <a:ext cx="107017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1" name="TextBox 40">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2" name="TextBox 41">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3" name="TextBox 42">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4" name="TextBox 43">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44386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609" y="553358"/>
            <a:ext cx="8924996" cy="4293483"/>
          </a:xfrm>
          <a:prstGeom prst="rect">
            <a:avLst/>
          </a:prstGeom>
        </p:spPr>
        <p:txBody>
          <a:bodyPr wrap="square">
            <a:spAutoFit/>
          </a:bodyPr>
          <a:lstStyle/>
          <a:p>
            <a:pPr algn="just">
              <a:lnSpc>
                <a:spcPct val="150000"/>
              </a:lnSpc>
              <a:spcAft>
                <a:spcPts val="0"/>
              </a:spcAft>
            </a:pPr>
            <a:r>
              <a:rPr lang="zh-CN" altLang="zh-CN" sz="2600" kern="100" dirty="0">
                <a:latin typeface="Times New Roman"/>
                <a:ea typeface="华文细黑"/>
                <a:cs typeface="Times New Roman"/>
              </a:rPr>
              <a:t>当时，天下还有很多变乱，张建封于是修缮城壕，加紧练兵，四境归附悦服。李希烈派遣猛将强兵前来交战，张建封都使他们遭受挫败。叛贼平定，建封加官晋爵</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di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当时</a:t>
            </a:r>
            <a:r>
              <a:rPr lang="zh-CN" altLang="zh-CN" sz="2600" dirty="0">
                <a:latin typeface="Times New Roman"/>
                <a:ea typeface="华文细黑"/>
                <a:cs typeface="Times New Roman"/>
              </a:rPr>
              <a:t>，宦官主持宫市，没有诏文验证，只要说是宫市，就没有人敢</a:t>
            </a:r>
            <a:r>
              <a:rPr lang="zh-CN" altLang="zh-CN" sz="2600" dirty="0" smtClean="0">
                <a:latin typeface="Times New Roman"/>
                <a:ea typeface="华文细黑"/>
                <a:cs typeface="Times New Roman"/>
              </a:rPr>
              <a:t>盘问</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大致</a:t>
            </a:r>
            <a:r>
              <a:rPr lang="zh-CN" altLang="zh-CN" sz="2600" dirty="0">
                <a:latin typeface="Times New Roman"/>
                <a:ea typeface="华文细黑"/>
                <a:cs typeface="Times New Roman"/>
              </a:rPr>
              <a:t>给的钱不抵原价的十分之一。又要索取宫门进俸和脚力</a:t>
            </a:r>
            <a:r>
              <a:rPr lang="zh-CN" altLang="zh-CN" sz="2600" dirty="0" smtClean="0">
                <a:latin typeface="Times New Roman"/>
                <a:ea typeface="华文细黑"/>
                <a:cs typeface="Times New Roman"/>
              </a:rPr>
              <a:t>钱</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甚至</a:t>
            </a:r>
            <a:r>
              <a:rPr lang="zh-CN" altLang="zh-CN" sz="2600" dirty="0">
                <a:latin typeface="Times New Roman"/>
                <a:ea typeface="华文细黑"/>
                <a:cs typeface="Times New Roman"/>
              </a:rPr>
              <a:t>有满载货物来到市集结果空手而回的。有农夫卖一驴车</a:t>
            </a:r>
            <a:r>
              <a:rPr lang="zh-CN" altLang="zh-CN" sz="2600" dirty="0" smtClean="0">
                <a:latin typeface="Times New Roman"/>
                <a:ea typeface="华文细黑"/>
                <a:cs typeface="Times New Roman"/>
              </a:rPr>
              <a:t>柴</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宦官</a:t>
            </a:r>
            <a:r>
              <a:rPr lang="zh-CN" altLang="zh-CN" sz="2600" dirty="0">
                <a:latin typeface="Times New Roman"/>
                <a:ea typeface="华文细黑"/>
                <a:cs typeface="Times New Roman"/>
              </a:rPr>
              <a:t>用数尺帛</a:t>
            </a:r>
            <a:r>
              <a:rPr lang="zh-CN" altLang="zh-CN" sz="2600" dirty="0" smtClean="0">
                <a:latin typeface="Times New Roman"/>
                <a:ea typeface="华文细黑"/>
                <a:cs typeface="Times New Roman"/>
              </a:rPr>
              <a:t>交换</a:t>
            </a:r>
            <a:r>
              <a:rPr lang="en-US" altLang="zh-CN" sz="2600" dirty="0" smtClean="0">
                <a:latin typeface="Times New Roman"/>
                <a:ea typeface="华文细黑"/>
                <a:cs typeface="Times New Roman"/>
              </a:rPr>
              <a:t>,</a:t>
            </a:r>
            <a:r>
              <a:rPr lang="zh-CN" altLang="zh-CN" sz="2600" dirty="0" smtClean="0">
                <a:latin typeface="Times New Roman"/>
                <a:ea typeface="华文细黑"/>
                <a:cs typeface="Times New Roman"/>
              </a:rPr>
              <a:t>又</a:t>
            </a:r>
            <a:r>
              <a:rPr lang="zh-CN" altLang="zh-CN" sz="2600" dirty="0">
                <a:latin typeface="Times New Roman"/>
                <a:ea typeface="华文细黑"/>
                <a:cs typeface="Times New Roman"/>
              </a:rPr>
              <a:t>索要其他费用</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1133354826"/>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3" name="TextBox 22">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7" name="TextBox 36">
            <a:hlinkClick r:id="rId5" action="ppaction://hlinksldjump"/>
          </p:cNvPr>
          <p:cNvSpPr txBox="1"/>
          <p:nvPr/>
        </p:nvSpPr>
        <p:spPr>
          <a:xfrm>
            <a:off x="3648761" y="81950"/>
            <a:ext cx="107017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234419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4272" y="528451"/>
            <a:ext cx="8836630" cy="4506811"/>
          </a:xfrm>
          <a:prstGeom prst="rect">
            <a:avLst/>
          </a:prstGeom>
        </p:spPr>
        <p:txBody>
          <a:bodyPr wrap="square">
            <a:spAutoFit/>
          </a:bodyPr>
          <a:lstStyle/>
          <a:p>
            <a:pPr algn="just">
              <a:lnSpc>
                <a:spcPct val="140000"/>
              </a:lnSpc>
              <a:spcAft>
                <a:spcPts val="0"/>
              </a:spcAft>
            </a:pPr>
            <a:r>
              <a:rPr lang="zh-CN" altLang="zh-CN" sz="2600" kern="100" dirty="0">
                <a:latin typeface="Times New Roman"/>
                <a:ea typeface="华文细黑"/>
                <a:cs typeface="Times New Roman"/>
              </a:rPr>
              <a:t>并且赶驴入宫，农夫交出柴而不收帛，想赶紧离去，宦官不允许，农夫发怒道：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只有死路一条了。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于是痛殴宦官。有关部门拘捕了农夫上奏，皇帝罢免了宦官，赐给农夫十匹帛，然而宫市并没有废除。谏官不断上书论谏，皇上都不采纳，因此张建封乘机会向皇帝陈述此事，皇帝欣然接受。又赶上皇帝下诏书免除老百姓拖欠的赋税，皇帝询问怎么样，张建封回答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残余拖欠的赋税日积月累，绝没有可以收回的，即使免除，老百姓也没有什么好处。</a:t>
            </a:r>
            <a:r>
              <a:rPr lang="en-US" altLang="zh-CN" sz="2600" kern="100" dirty="0">
                <a:latin typeface="宋体"/>
                <a:ea typeface="华文细黑"/>
                <a:cs typeface="Times New Roman"/>
              </a:rPr>
              <a:t>”</a:t>
            </a:r>
            <a:endParaRPr lang="zh-CN" altLang="zh-CN" sz="1050" kern="100" dirty="0">
              <a:effectLst/>
              <a:latin typeface="宋体"/>
              <a:cs typeface="Courier New"/>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1133354826"/>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3" name="TextBox 22">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7" name="TextBox 36">
            <a:hlinkClick r:id="rId5" action="ppaction://hlinksldjump"/>
          </p:cNvPr>
          <p:cNvSpPr txBox="1"/>
          <p:nvPr/>
        </p:nvSpPr>
        <p:spPr>
          <a:xfrm>
            <a:off x="3648761" y="81950"/>
            <a:ext cx="107017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12739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4272" y="758259"/>
            <a:ext cx="8836630" cy="3693319"/>
          </a:xfrm>
          <a:prstGeom prst="rect">
            <a:avLst/>
          </a:prstGeom>
        </p:spPr>
        <p:txBody>
          <a:bodyPr wrap="square">
            <a:spAutoFit/>
          </a:bodyPr>
          <a:lstStyle/>
          <a:p>
            <a:pPr algn="just">
              <a:lnSpc>
                <a:spcPct val="150000"/>
              </a:lnSpc>
              <a:spcAft>
                <a:spcPts val="0"/>
              </a:spcAft>
            </a:pPr>
            <a:r>
              <a:rPr lang="en-US" altLang="zh-CN" sz="2600" kern="100" smtClean="0">
                <a:latin typeface="Times New Roman"/>
                <a:ea typeface="华文细黑"/>
                <a:cs typeface="Times New Roman"/>
              </a:rPr>
              <a:t>       </a:t>
            </a:r>
            <a:r>
              <a:rPr lang="en-US" altLang="zh-CN" sz="2600" kern="100" smtClean="0">
                <a:latin typeface="Times New Roman"/>
                <a:ea typeface="华文细黑"/>
                <a:cs typeface="Times New Roman"/>
              </a:rPr>
              <a:t> </a:t>
            </a:r>
            <a:r>
              <a:rPr lang="zh-CN" altLang="zh-CN" sz="2600" kern="100" dirty="0" smtClean="0">
                <a:latin typeface="Times New Roman"/>
                <a:ea typeface="华文细黑"/>
                <a:cs typeface="Times New Roman"/>
              </a:rPr>
              <a:t>张</a:t>
            </a:r>
            <a:r>
              <a:rPr lang="zh-CN" altLang="zh-CN" sz="2600" kern="100" dirty="0">
                <a:latin typeface="Times New Roman"/>
                <a:ea typeface="华文细黑"/>
                <a:cs typeface="Times New Roman"/>
              </a:rPr>
              <a:t>建封治理徐州十年，亲自处理政务，全军都治理得很好。善于容忍他人过失，即使最狡猾的人也绝不枉法宽免他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即在法内宽免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他的言辞忠义激奋，因此部下都心悦诚服。他生性喜爱贤士，无论贤能与否，游历他的门下他都同礼相待，因此来到他这里的人就如同到了家一样。许孟容、韩愈都是他从幕府中上奏给朝廷的人，有文章在当时流传。</a:t>
            </a:r>
            <a:endParaRPr lang="zh-CN" altLang="zh-CN" sz="1050" kern="100" dirty="0">
              <a:effectLst/>
              <a:latin typeface="宋体"/>
              <a:cs typeface="Courier New"/>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1242049888"/>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3" name="TextBox 22">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7" name="TextBox 36">
            <a:hlinkClick r:id="rId5" action="ppaction://hlinksldjump"/>
          </p:cNvPr>
          <p:cNvSpPr txBox="1"/>
          <p:nvPr/>
        </p:nvSpPr>
        <p:spPr>
          <a:xfrm>
            <a:off x="3648761" y="81950"/>
            <a:ext cx="107017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71399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76" name="表格 75"/>
          <p:cNvGraphicFramePr>
            <a:graphicFrameLocks noGrp="1"/>
          </p:cNvGraphicFramePr>
          <p:nvPr>
            <p:extLst>
              <p:ext uri="{D42A27DB-BD31-4B8C-83A1-F6EECF244321}">
                <p14:modId xmlns:p14="http://schemas.microsoft.com/office/powerpoint/2010/main" val="1574005022"/>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7" name="TextBox 76">
            <a:hlinkClick r:id="rId2" action="ppaction://hlinksldjump"/>
          </p:cNvPr>
          <p:cNvSpPr txBox="1"/>
          <p:nvPr/>
        </p:nvSpPr>
        <p:spPr>
          <a:xfrm>
            <a:off x="381490" y="80576"/>
            <a:ext cx="10800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8" name="TextBox 77">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9" name="TextBox 78">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80" name="TextBox 79">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81" name="TextBox 80">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82" name="TextBox 81">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83" name="TextBox 82">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84" name="TextBox 83">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6" name="矩形 5"/>
          <p:cNvSpPr/>
          <p:nvPr/>
        </p:nvSpPr>
        <p:spPr>
          <a:xfrm>
            <a:off x="186659" y="494566"/>
            <a:ext cx="8770682" cy="4519186"/>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一、阅读下面的文言文，完成文后题目。</a:t>
            </a:r>
            <a:endParaRPr lang="zh-CN" altLang="zh-CN" sz="2600" kern="100" dirty="0">
              <a:latin typeface="宋体"/>
              <a:cs typeface="Courier New"/>
            </a:endParaRPr>
          </a:p>
          <a:p>
            <a:pPr>
              <a:lnSpc>
                <a:spcPct val="14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张</a:t>
            </a:r>
            <a:r>
              <a:rPr lang="zh-CN" altLang="zh-CN" sz="2600" dirty="0">
                <a:latin typeface="Times New Roman"/>
                <a:ea typeface="华文细黑"/>
                <a:cs typeface="Times New Roman"/>
              </a:rPr>
              <a:t>建封，字本立，邓州南阳人，客隐兖州。少喜文章，能辩论，慷慨尚气，自许以功名显。李光弼镇河南，盗起苏、常间，残掠乡县。代宗诏中人马日新与光弼麾下皆讨。建封见中人，请前喻贼，可不须战。因到贼屯开譬祸福，一日降数千人，纵还田里，由是知名</a:t>
            </a:r>
            <a:r>
              <a:rPr lang="zh-CN" altLang="zh-CN" sz="2600" dirty="0" smtClean="0">
                <a:latin typeface="Times New Roman"/>
                <a:ea typeface="华文细黑"/>
                <a:cs typeface="Times New Roman"/>
              </a:rPr>
              <a:t>。</a:t>
            </a:r>
            <a:r>
              <a:rPr lang="zh-CN" altLang="zh-CN" sz="2600" u="wavy" dirty="0">
                <a:latin typeface="Times New Roman"/>
                <a:ea typeface="华文细黑"/>
                <a:cs typeface="Times New Roman"/>
              </a:rPr>
              <a:t>时马燧为三城镇遏使雅知之表为判官擢监察御史燧伐李灵耀军中事多所诹访杨炎将任以要职卢杞不喜出为岳州刺史</a:t>
            </a:r>
            <a:r>
              <a:rPr lang="en-US" altLang="zh-CN" sz="2600" u="wavy" baseline="30000" dirty="0">
                <a:latin typeface="宋体"/>
                <a:ea typeface="华文细黑"/>
                <a:cs typeface="Times New Roman"/>
              </a:rPr>
              <a:t>①</a:t>
            </a:r>
            <a:r>
              <a:rPr lang="zh-CN" altLang="zh-CN" sz="2600" dirty="0">
                <a:latin typeface="Times New Roman"/>
                <a:ea typeface="华文细黑"/>
                <a:cs typeface="Times New Roman"/>
              </a:rPr>
              <a:t>。</a:t>
            </a:r>
            <a:endParaRPr lang="zh-CN" altLang="en-US" sz="2600" dirty="0"/>
          </a:p>
        </p:txBody>
      </p:sp>
      <p:sp>
        <p:nvSpPr>
          <p:cNvPr id="18" name="矩形 17"/>
          <p:cNvSpPr/>
          <p:nvPr/>
        </p:nvSpPr>
        <p:spPr>
          <a:xfrm>
            <a:off x="4928728" y="1819693"/>
            <a:ext cx="283724" cy="600421"/>
          </a:xfrm>
          <a:prstGeom prst="rect">
            <a:avLst/>
          </a:prstGeom>
        </p:spPr>
        <p:txBody>
          <a:bodyPr>
            <a:spAutoFit/>
          </a:bodyPr>
          <a:lstStyle/>
          <a:p>
            <a:pPr algn="just">
              <a:lnSpc>
                <a:spcPct val="140000"/>
              </a:lnSpc>
              <a:spcAft>
                <a:spcPts val="0"/>
              </a:spcAft>
            </a:pPr>
            <a:r>
              <a:rPr lang="en-US" altLang="zh-CN" sz="2600" b="1" dirty="0" smtClean="0"/>
              <a:t>·</a:t>
            </a:r>
            <a:endParaRPr lang="zh-CN" altLang="en-US" sz="2600" b="1" dirty="0"/>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1133354826"/>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3"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4"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3" name="TextBox 22">
            <a:hlinkClick r:id="rId5"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4735565" y="81950"/>
            <a:ext cx="105958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974834832"/>
              </p:ext>
            </p:extLst>
          </p:nvPr>
        </p:nvGraphicFramePr>
        <p:xfrm>
          <a:off x="334963" y="525463"/>
          <a:ext cx="8343900" cy="4481512"/>
        </p:xfrm>
        <a:graphic>
          <a:graphicData uri="http://schemas.openxmlformats.org/presentationml/2006/ole">
            <mc:AlternateContent xmlns:mc="http://schemas.openxmlformats.org/markup-compatibility/2006">
              <mc:Choice xmlns:v="urn:schemas-microsoft-com:vml" Requires="v">
                <p:oleObj spid="_x0000_s18445" name="文档" r:id="rId11" imgW="8345255" imgH="4494194" progId="Word.Document.12">
                  <p:embed/>
                </p:oleObj>
              </mc:Choice>
              <mc:Fallback>
                <p:oleObj name="文档" r:id="rId11" imgW="8345255" imgH="4494194" progId="Word.Document.12">
                  <p:embed/>
                  <p:pic>
                    <p:nvPicPr>
                      <p:cNvPr id="0" name=""/>
                      <p:cNvPicPr/>
                      <p:nvPr/>
                    </p:nvPicPr>
                    <p:blipFill>
                      <a:blip r:embed="rId12"/>
                      <a:stretch>
                        <a:fillRect/>
                      </a:stretch>
                    </p:blipFill>
                    <p:spPr>
                      <a:xfrm>
                        <a:off x="334963" y="525463"/>
                        <a:ext cx="8343900" cy="4481512"/>
                      </a:xfrm>
                      <a:prstGeom prst="rect">
                        <a:avLst/>
                      </a:prstGeom>
                    </p:spPr>
                  </p:pic>
                </p:oleObj>
              </mc:Fallback>
            </mc:AlternateContent>
          </a:graphicData>
        </a:graphic>
      </p:graphicFrame>
    </p:spTree>
    <p:extLst>
      <p:ext uri="{BB962C8B-B14F-4D97-AF65-F5344CB8AC3E}">
        <p14:creationId xmlns:p14="http://schemas.microsoft.com/office/powerpoint/2010/main" val="3405922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2764429500"/>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3"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4"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3" name="TextBox 22">
            <a:hlinkClick r:id="rId5"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4735565" y="81950"/>
            <a:ext cx="105958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205177523"/>
              </p:ext>
            </p:extLst>
          </p:nvPr>
        </p:nvGraphicFramePr>
        <p:xfrm>
          <a:off x="327025" y="769938"/>
          <a:ext cx="8397875" cy="4167187"/>
        </p:xfrm>
        <a:graphic>
          <a:graphicData uri="http://schemas.openxmlformats.org/presentationml/2006/ole">
            <mc:AlternateContent xmlns:mc="http://schemas.openxmlformats.org/markup-compatibility/2006">
              <mc:Choice xmlns:v="urn:schemas-microsoft-com:vml" Requires="v">
                <p:oleObj spid="_x0000_s13329" name="文档" r:id="rId11" imgW="8394552" imgH="4178021" progId="Word.Document.12">
                  <p:embed/>
                </p:oleObj>
              </mc:Choice>
              <mc:Fallback>
                <p:oleObj name="文档" r:id="rId11" imgW="8394552" imgH="4178021" progId="Word.Document.12">
                  <p:embed/>
                  <p:pic>
                    <p:nvPicPr>
                      <p:cNvPr id="0" name=""/>
                      <p:cNvPicPr/>
                      <p:nvPr/>
                    </p:nvPicPr>
                    <p:blipFill>
                      <a:blip r:embed="rId12"/>
                      <a:stretch>
                        <a:fillRect/>
                      </a:stretch>
                    </p:blipFill>
                    <p:spPr>
                      <a:xfrm>
                        <a:off x="327025" y="769938"/>
                        <a:ext cx="8397875" cy="4167187"/>
                      </a:xfrm>
                      <a:prstGeom prst="rect">
                        <a:avLst/>
                      </a:prstGeom>
                    </p:spPr>
                  </p:pic>
                </p:oleObj>
              </mc:Fallback>
            </mc:AlternateContent>
          </a:graphicData>
        </a:graphic>
      </p:graphicFrame>
    </p:spTree>
    <p:extLst>
      <p:ext uri="{BB962C8B-B14F-4D97-AF65-F5344CB8AC3E}">
        <p14:creationId xmlns:p14="http://schemas.microsoft.com/office/powerpoint/2010/main" val="2026083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3580625959"/>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3"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4"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3" name="TextBox 22">
            <a:hlinkClick r:id="rId5"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4735565" y="81950"/>
            <a:ext cx="105958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947248"/>
              </p:ext>
            </p:extLst>
          </p:nvPr>
        </p:nvGraphicFramePr>
        <p:xfrm>
          <a:off x="251520" y="754985"/>
          <a:ext cx="8678863" cy="3984625"/>
        </p:xfrm>
        <a:graphic>
          <a:graphicData uri="http://schemas.openxmlformats.org/presentationml/2006/ole">
            <mc:AlternateContent xmlns:mc="http://schemas.openxmlformats.org/markup-compatibility/2006">
              <mc:Choice xmlns:v="urn:schemas-microsoft-com:vml" Requires="v">
                <p:oleObj spid="_x0000_s14353" name="文档" r:id="rId11" imgW="8684218" imgH="4175498" progId="Word.Document.12">
                  <p:embed/>
                </p:oleObj>
              </mc:Choice>
              <mc:Fallback>
                <p:oleObj name="文档" r:id="rId11" imgW="8684218" imgH="4175498" progId="Word.Document.12">
                  <p:embed/>
                  <p:pic>
                    <p:nvPicPr>
                      <p:cNvPr id="0" name=""/>
                      <p:cNvPicPr/>
                      <p:nvPr/>
                    </p:nvPicPr>
                    <p:blipFill>
                      <a:blip r:embed="rId12"/>
                      <a:stretch>
                        <a:fillRect/>
                      </a:stretch>
                    </p:blipFill>
                    <p:spPr>
                      <a:xfrm>
                        <a:off x="251520" y="754985"/>
                        <a:ext cx="8678863" cy="3984625"/>
                      </a:xfrm>
                      <a:prstGeom prst="rect">
                        <a:avLst/>
                      </a:prstGeom>
                    </p:spPr>
                  </p:pic>
                </p:oleObj>
              </mc:Fallback>
            </mc:AlternateContent>
          </a:graphicData>
        </a:graphic>
      </p:graphicFrame>
    </p:spTree>
    <p:extLst>
      <p:ext uri="{BB962C8B-B14F-4D97-AF65-F5344CB8AC3E}">
        <p14:creationId xmlns:p14="http://schemas.microsoft.com/office/powerpoint/2010/main" val="4052857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3001368030"/>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3"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4"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3" name="TextBox 22">
            <a:hlinkClick r:id="rId5"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4735565" y="81950"/>
            <a:ext cx="105958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53897245"/>
              </p:ext>
            </p:extLst>
          </p:nvPr>
        </p:nvGraphicFramePr>
        <p:xfrm>
          <a:off x="152400" y="669925"/>
          <a:ext cx="8801100" cy="4152900"/>
        </p:xfrm>
        <a:graphic>
          <a:graphicData uri="http://schemas.openxmlformats.org/presentationml/2006/ole">
            <mc:AlternateContent xmlns:mc="http://schemas.openxmlformats.org/markup-compatibility/2006">
              <mc:Choice xmlns:v="urn:schemas-microsoft-com:vml" Requires="v">
                <p:oleObj spid="_x0000_s15379" name="文档" r:id="rId11" imgW="8806009" imgH="4149665" progId="Word.Document.12">
                  <p:embed/>
                </p:oleObj>
              </mc:Choice>
              <mc:Fallback>
                <p:oleObj name="文档" r:id="rId11" imgW="8806009" imgH="4149665" progId="Word.Document.12">
                  <p:embed/>
                  <p:pic>
                    <p:nvPicPr>
                      <p:cNvPr id="0" name=""/>
                      <p:cNvPicPr/>
                      <p:nvPr/>
                    </p:nvPicPr>
                    <p:blipFill>
                      <a:blip r:embed="rId12"/>
                      <a:stretch>
                        <a:fillRect/>
                      </a:stretch>
                    </p:blipFill>
                    <p:spPr>
                      <a:xfrm>
                        <a:off x="152400" y="669925"/>
                        <a:ext cx="8801100" cy="4152900"/>
                      </a:xfrm>
                      <a:prstGeom prst="rect">
                        <a:avLst/>
                      </a:prstGeom>
                    </p:spPr>
                  </p:pic>
                </p:oleObj>
              </mc:Fallback>
            </mc:AlternateContent>
          </a:graphicData>
        </a:graphic>
      </p:graphicFrame>
    </p:spTree>
    <p:extLst>
      <p:ext uri="{BB962C8B-B14F-4D97-AF65-F5344CB8AC3E}">
        <p14:creationId xmlns:p14="http://schemas.microsoft.com/office/powerpoint/2010/main" val="2123214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2904778704"/>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3"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4"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3" name="TextBox 22">
            <a:hlinkClick r:id="rId5"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4735565" y="81950"/>
            <a:ext cx="105958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35663785"/>
              </p:ext>
            </p:extLst>
          </p:nvPr>
        </p:nvGraphicFramePr>
        <p:xfrm>
          <a:off x="228600" y="898525"/>
          <a:ext cx="8702675" cy="3352800"/>
        </p:xfrm>
        <a:graphic>
          <a:graphicData uri="http://schemas.openxmlformats.org/presentationml/2006/ole">
            <mc:AlternateContent xmlns:mc="http://schemas.openxmlformats.org/markup-compatibility/2006">
              <mc:Choice xmlns:v="urn:schemas-microsoft-com:vml" Requires="v">
                <p:oleObj spid="_x0000_s16401" name="文档" r:id="rId11" imgW="8712731" imgH="3468897" progId="Word.Document.12">
                  <p:embed/>
                </p:oleObj>
              </mc:Choice>
              <mc:Fallback>
                <p:oleObj name="文档" r:id="rId11" imgW="8712731" imgH="3468897" progId="Word.Document.12">
                  <p:embed/>
                  <p:pic>
                    <p:nvPicPr>
                      <p:cNvPr id="0" name=""/>
                      <p:cNvPicPr/>
                      <p:nvPr/>
                    </p:nvPicPr>
                    <p:blipFill>
                      <a:blip r:embed="rId12"/>
                      <a:stretch>
                        <a:fillRect/>
                      </a:stretch>
                    </p:blipFill>
                    <p:spPr>
                      <a:xfrm>
                        <a:off x="228600" y="898525"/>
                        <a:ext cx="8702675" cy="3352800"/>
                      </a:xfrm>
                      <a:prstGeom prst="rect">
                        <a:avLst/>
                      </a:prstGeom>
                    </p:spPr>
                  </p:pic>
                </p:oleObj>
              </mc:Fallback>
            </mc:AlternateContent>
          </a:graphicData>
        </a:graphic>
      </p:graphicFrame>
    </p:spTree>
    <p:extLst>
      <p:ext uri="{BB962C8B-B14F-4D97-AF65-F5344CB8AC3E}">
        <p14:creationId xmlns:p14="http://schemas.microsoft.com/office/powerpoint/2010/main" val="2289054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2602292423"/>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3"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4"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3" name="TextBox 22">
            <a:hlinkClick r:id="rId5"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4735565" y="81950"/>
            <a:ext cx="105958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6622433"/>
              </p:ext>
            </p:extLst>
          </p:nvPr>
        </p:nvGraphicFramePr>
        <p:xfrm>
          <a:off x="228600" y="763930"/>
          <a:ext cx="8702675" cy="2751138"/>
        </p:xfrm>
        <a:graphic>
          <a:graphicData uri="http://schemas.openxmlformats.org/presentationml/2006/ole">
            <mc:AlternateContent xmlns:mc="http://schemas.openxmlformats.org/markup-compatibility/2006">
              <mc:Choice xmlns:v="urn:schemas-microsoft-com:vml" Requires="v">
                <p:oleObj spid="_x0000_s19465" name="文档" r:id="rId11" imgW="8712731" imgH="2775190" progId="Word.Document.12">
                  <p:embed/>
                </p:oleObj>
              </mc:Choice>
              <mc:Fallback>
                <p:oleObj name="文档" r:id="rId11" imgW="8712731" imgH="2775190" progId="Word.Document.12">
                  <p:embed/>
                  <p:pic>
                    <p:nvPicPr>
                      <p:cNvPr id="0" name=""/>
                      <p:cNvPicPr/>
                      <p:nvPr/>
                    </p:nvPicPr>
                    <p:blipFill>
                      <a:blip r:embed="rId12"/>
                      <a:stretch>
                        <a:fillRect/>
                      </a:stretch>
                    </p:blipFill>
                    <p:spPr>
                      <a:xfrm>
                        <a:off x="228600" y="763930"/>
                        <a:ext cx="8702675" cy="2751138"/>
                      </a:xfrm>
                      <a:prstGeom prst="rect">
                        <a:avLst/>
                      </a:prstGeom>
                    </p:spPr>
                  </p:pic>
                </p:oleObj>
              </mc:Fallback>
            </mc:AlternateContent>
          </a:graphicData>
        </a:graphic>
      </p:graphicFrame>
    </p:spTree>
    <p:extLst>
      <p:ext uri="{BB962C8B-B14F-4D97-AF65-F5344CB8AC3E}">
        <p14:creationId xmlns:p14="http://schemas.microsoft.com/office/powerpoint/2010/main" val="36181363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994452501"/>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3"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4"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3" name="TextBox 22">
            <a:hlinkClick r:id="rId5"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7" name="TextBox 36">
            <a:hlinkClick r:id="rId6"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8" name="TextBox 37">
            <a:hlinkClick r:id="rId7" action="ppaction://hlinksldjump"/>
          </p:cNvPr>
          <p:cNvSpPr txBox="1"/>
          <p:nvPr/>
        </p:nvSpPr>
        <p:spPr>
          <a:xfrm>
            <a:off x="4735565" y="81950"/>
            <a:ext cx="105958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9" name="TextBox 38">
            <a:hlinkClick r:id="rId8"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0" name="TextBox 39">
            <a:hlinkClick r:id="rId9"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39532370"/>
              </p:ext>
            </p:extLst>
          </p:nvPr>
        </p:nvGraphicFramePr>
        <p:xfrm>
          <a:off x="266700" y="677863"/>
          <a:ext cx="8702675" cy="3467100"/>
        </p:xfrm>
        <a:graphic>
          <a:graphicData uri="http://schemas.openxmlformats.org/presentationml/2006/ole">
            <mc:AlternateContent xmlns:mc="http://schemas.openxmlformats.org/markup-compatibility/2006">
              <mc:Choice xmlns:v="urn:schemas-microsoft-com:vml" Requires="v">
                <p:oleObj spid="_x0000_s17425" name="文档" r:id="rId11" imgW="8712731" imgH="3468897" progId="Word.Document.12">
                  <p:embed/>
                </p:oleObj>
              </mc:Choice>
              <mc:Fallback>
                <p:oleObj name="文档" r:id="rId11" imgW="8712731" imgH="3468897" progId="Word.Document.12">
                  <p:embed/>
                  <p:pic>
                    <p:nvPicPr>
                      <p:cNvPr id="0" name=""/>
                      <p:cNvPicPr/>
                      <p:nvPr/>
                    </p:nvPicPr>
                    <p:blipFill>
                      <a:blip r:embed="rId12"/>
                      <a:stretch>
                        <a:fillRect/>
                      </a:stretch>
                    </p:blipFill>
                    <p:spPr>
                      <a:xfrm>
                        <a:off x="266700" y="677863"/>
                        <a:ext cx="8702675" cy="3467100"/>
                      </a:xfrm>
                      <a:prstGeom prst="rect">
                        <a:avLst/>
                      </a:prstGeom>
                    </p:spPr>
                  </p:pic>
                </p:oleObj>
              </mc:Fallback>
            </mc:AlternateContent>
          </a:graphicData>
        </a:graphic>
      </p:graphicFrame>
      <p:sp>
        <p:nvSpPr>
          <p:cNvPr id="4" name="矩形 3"/>
          <p:cNvSpPr/>
          <p:nvPr/>
        </p:nvSpPr>
        <p:spPr>
          <a:xfrm>
            <a:off x="202372" y="3979848"/>
            <a:ext cx="4572000" cy="61574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郊：到郊外</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7349144" y="665634"/>
            <a:ext cx="407484" cy="492443"/>
          </a:xfrm>
          <a:prstGeom prst="rect">
            <a:avLst/>
          </a:prstGeom>
        </p:spPr>
        <p:txBody>
          <a:bodyPr wrap="none">
            <a:spAutoFit/>
          </a:bodyPr>
          <a:lstStyle/>
          <a:p>
            <a:r>
              <a:rPr lang="en-US" altLang="zh-CN" sz="2600" kern="100" dirty="0" smtClean="0">
                <a:solidFill>
                  <a:srgbClr val="E46C0A"/>
                </a:solidFill>
                <a:latin typeface="Times New Roman"/>
                <a:ea typeface="华文细黑"/>
                <a:cs typeface="Courier New"/>
              </a:rPr>
              <a:t>C</a:t>
            </a:r>
            <a:endParaRPr lang="zh-CN" altLang="en-US" dirty="0"/>
          </a:p>
        </p:txBody>
      </p:sp>
    </p:spTree>
    <p:extLst>
      <p:ext uri="{BB962C8B-B14F-4D97-AF65-F5344CB8AC3E}">
        <p14:creationId xmlns:p14="http://schemas.microsoft.com/office/powerpoint/2010/main" val="274110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9674" y="701491"/>
            <a:ext cx="8428453"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下列用</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给文中画波浪线部分的断句，正确的一项是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太史公曰</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甘罗年少然</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出一奇计</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声称后世</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虽非笃行</a:t>
            </a:r>
            <a:r>
              <a:rPr lang="zh-CN" altLang="zh-CN" sz="2600" kern="100" dirty="0" smtClean="0">
                <a:latin typeface="Times New Roman"/>
                <a:ea typeface="华文细黑"/>
                <a:cs typeface="Times New Roman"/>
              </a:rPr>
              <a:t>之</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君子</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然亦战国之策士也</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方秦之强时</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天下尤趋谋诈哉</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太史公曰</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甘罗年少</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然出一奇计</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声称后世</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虽非笃行</a:t>
            </a:r>
            <a:r>
              <a:rPr lang="zh-CN" altLang="zh-CN" sz="2600" kern="100" dirty="0" smtClean="0">
                <a:latin typeface="Times New Roman"/>
                <a:ea typeface="华文细黑"/>
                <a:cs typeface="Times New Roman"/>
              </a:rPr>
              <a:t>之</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君子</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然亦战国之策士也</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方秦之强时</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天下尤趋谋诈哉</a:t>
            </a:r>
            <a:endParaRPr lang="zh-CN" altLang="zh-CN" sz="1050" kern="100" dirty="0">
              <a:effectLst/>
              <a:latin typeface="宋体"/>
              <a:cs typeface="Courier New"/>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2764429500"/>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2805087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4694" y="892706"/>
            <a:ext cx="8720333" cy="249299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太史公曰</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甘罗年少然</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出一奇计</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声称后世</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虽非笃行之</a:t>
            </a:r>
            <a:r>
              <a:rPr lang="zh-CN" altLang="zh-CN" sz="2600" kern="100" dirty="0" smtClean="0">
                <a:latin typeface="Times New Roman"/>
                <a:ea typeface="华文细黑"/>
                <a:cs typeface="Times New Roman"/>
              </a:rPr>
              <a:t>君</a:t>
            </a:r>
            <a:r>
              <a:rPr lang="en-US" altLang="zh-CN" sz="2600" kern="100" dirty="0" smtClean="0">
                <a:latin typeface="Times New Roman"/>
                <a:ea typeface="华文细黑"/>
                <a:cs typeface="Times New Roman"/>
              </a:rPr>
              <a:t> </a:t>
            </a: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子</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然亦战国之策士也</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方秦之强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时天下尤趋谋诈哉</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太史公曰</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甘罗年少</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然出一奇计</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声称后世</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虽非笃行之</a:t>
            </a:r>
            <a:r>
              <a:rPr lang="zh-CN" altLang="zh-CN" sz="2600" kern="100" dirty="0" smtClean="0">
                <a:latin typeface="Times New Roman"/>
                <a:ea typeface="华文细黑"/>
                <a:cs typeface="Times New Roman"/>
              </a:rPr>
              <a:t>君</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子</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然亦战国之策士也</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方秦之强时天下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尤趋谋诈哉</a:t>
            </a:r>
            <a:endParaRPr lang="zh-CN" altLang="zh-CN" sz="1050" kern="100" dirty="0">
              <a:effectLst/>
              <a:latin typeface="宋体"/>
              <a:cs typeface="Courier New"/>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4029460800"/>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652222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4694" y="741070"/>
            <a:ext cx="8720333" cy="369331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通读语段，明白大意，这是太史公对甘罗的评价。语句中的两个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字表转折，所以它们的前面可以停顿，由此可以排除</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两项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是一个完整的结构，表时间，所以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之后可以停顿，排除</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B</a:t>
            </a:r>
            <a:endParaRPr lang="zh-CN" altLang="zh-CN" sz="1050" kern="100" dirty="0">
              <a:effectLst/>
              <a:latin typeface="宋体"/>
              <a:cs typeface="Courier New"/>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990583563"/>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81746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1516889012"/>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3" action="ppaction://hlinksldjump"/>
          </p:cNvPr>
          <p:cNvSpPr txBox="1"/>
          <p:nvPr/>
        </p:nvSpPr>
        <p:spPr>
          <a:xfrm>
            <a:off x="381490" y="80576"/>
            <a:ext cx="10800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4"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3" name="TextBox 22">
            <a:hlinkClick r:id="rId5"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4" name="TextBox 23">
            <a:hlinkClick r:id="rId6"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5" name="TextBox 24">
            <a:hlinkClick r:id="rId7"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6" name="TextBox 25">
            <a:hlinkClick r:id="rId8"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7" name="TextBox 26">
            <a:hlinkClick r:id="rId9"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8" name="TextBox 27">
            <a:hlinkClick r:id="rId10"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863861"/>
              </p:ext>
            </p:extLst>
          </p:nvPr>
        </p:nvGraphicFramePr>
        <p:xfrm>
          <a:off x="289620" y="754538"/>
          <a:ext cx="8594725" cy="4129088"/>
        </p:xfrm>
        <a:graphic>
          <a:graphicData uri="http://schemas.openxmlformats.org/presentationml/2006/ole">
            <mc:AlternateContent xmlns:mc="http://schemas.openxmlformats.org/markup-compatibility/2006">
              <mc:Choice xmlns:v="urn:schemas-microsoft-com:vml" Requires="v">
                <p:oleObj spid="_x0000_s7183" name="文档" r:id="rId11" imgW="8605766" imgH="4162964" progId="Word.Document.12">
                  <p:embed/>
                </p:oleObj>
              </mc:Choice>
              <mc:Fallback>
                <p:oleObj name="文档" r:id="rId11" imgW="8605766" imgH="4162964" progId="Word.Document.12">
                  <p:embed/>
                  <p:pic>
                    <p:nvPicPr>
                      <p:cNvPr id="0" name=""/>
                      <p:cNvPicPr/>
                      <p:nvPr/>
                    </p:nvPicPr>
                    <p:blipFill>
                      <a:blip r:embed="rId12"/>
                      <a:stretch>
                        <a:fillRect/>
                      </a:stretch>
                    </p:blipFill>
                    <p:spPr>
                      <a:xfrm>
                        <a:off x="289620" y="754538"/>
                        <a:ext cx="8594725" cy="4129088"/>
                      </a:xfrm>
                      <a:prstGeom prst="rect">
                        <a:avLst/>
                      </a:prstGeom>
                    </p:spPr>
                  </p:pic>
                </p:oleObj>
              </mc:Fallback>
            </mc:AlternateContent>
          </a:graphicData>
        </a:graphic>
      </p:graphicFrame>
    </p:spTree>
    <p:extLst>
      <p:ext uri="{BB962C8B-B14F-4D97-AF65-F5344CB8AC3E}">
        <p14:creationId xmlns:p14="http://schemas.microsoft.com/office/powerpoint/2010/main" val="484762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7566" y="678631"/>
            <a:ext cx="8858389"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下列对原文有关内容的概括和分析，不正确的一项是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甘罗奉事吕不韦的时候，虽然年纪只有十二岁，但是却</a:t>
            </a:r>
            <a:r>
              <a:rPr lang="zh-CN" altLang="zh-CN" sz="2600" kern="100" dirty="0" smtClean="0">
                <a:latin typeface="Times New Roman"/>
                <a:ea typeface="华文细黑"/>
                <a:cs typeface="Times New Roman"/>
              </a:rPr>
              <a:t>帮</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吕不韦</a:t>
            </a:r>
            <a:r>
              <a:rPr lang="zh-CN" altLang="zh-CN" sz="2600" kern="100" dirty="0">
                <a:latin typeface="Times New Roman"/>
                <a:ea typeface="华文细黑"/>
                <a:cs typeface="Times New Roman"/>
              </a:rPr>
              <a:t>完成了游说张唐去赵国任相的任务。</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甘罗游说张唐运用了作比较的游说技巧，将张唐和</a:t>
            </a:r>
            <a:r>
              <a:rPr lang="zh-CN" altLang="zh-CN" sz="2600" kern="100" dirty="0" smtClean="0">
                <a:latin typeface="Times New Roman"/>
                <a:ea typeface="华文细黑"/>
                <a:cs typeface="Times New Roman"/>
              </a:rPr>
              <a:t>武安君</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比</a:t>
            </a:r>
            <a:r>
              <a:rPr lang="zh-CN" altLang="zh-CN" sz="2600" kern="100" dirty="0">
                <a:latin typeface="Times New Roman"/>
                <a:ea typeface="华文细黑"/>
                <a:cs typeface="Times New Roman"/>
              </a:rPr>
              <a:t>，应侯和文信侯吕不韦比，借武安君被赐死警示张唐</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达到</a:t>
            </a:r>
            <a:r>
              <a:rPr lang="zh-CN" altLang="zh-CN" sz="2600" kern="100" dirty="0">
                <a:latin typeface="Times New Roman"/>
                <a:ea typeface="华文细黑"/>
                <a:cs typeface="Times New Roman"/>
              </a:rPr>
              <a:t>游说目的</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4029460800"/>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08587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6659" y="702732"/>
            <a:ext cx="8770682"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张唐出行是甘罗游说的第一步，接着甘罗借张唐出行</a:t>
            </a:r>
            <a:r>
              <a:rPr lang="zh-CN" altLang="zh-CN" sz="2600" kern="100" dirty="0" smtClean="0">
                <a:latin typeface="Times New Roman"/>
                <a:ea typeface="华文细黑"/>
                <a:cs typeface="Times New Roman"/>
              </a:rPr>
              <a:t>游说</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赵</a:t>
            </a:r>
            <a:r>
              <a:rPr lang="zh-CN" altLang="zh-CN" sz="2600" kern="100" dirty="0">
                <a:latin typeface="Times New Roman"/>
                <a:ea typeface="华文细黑"/>
                <a:cs typeface="Times New Roman"/>
              </a:rPr>
              <a:t>王，让赵王主动割了五座城给秦国。</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秦国把燕太子送回去后，赵国攻打燕，得了三十座城，</a:t>
            </a:r>
            <a:r>
              <a:rPr lang="zh-CN" altLang="zh-CN" sz="2600" kern="100" dirty="0" smtClean="0">
                <a:latin typeface="Times New Roman"/>
                <a:ea typeface="华文细黑"/>
                <a:cs typeface="Times New Roman"/>
              </a:rPr>
              <a:t>让</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秦国</a:t>
            </a:r>
            <a:r>
              <a:rPr lang="zh-CN" altLang="zh-CN" sz="2600" kern="100" dirty="0">
                <a:latin typeface="Times New Roman"/>
                <a:ea typeface="华文细黑"/>
                <a:cs typeface="Times New Roman"/>
              </a:rPr>
              <a:t>也得到了十一座城的好处</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张唐去的是燕国。</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smtClean="0">
                <a:solidFill>
                  <a:srgbClr val="E46C0A"/>
                </a:solidFill>
                <a:latin typeface="Times New Roman"/>
                <a:ea typeface="华文细黑"/>
                <a:cs typeface="Courier New"/>
              </a:rPr>
              <a:t>A</a:t>
            </a:r>
            <a:endParaRPr lang="zh-CN" altLang="zh-CN" sz="1050" kern="100" dirty="0">
              <a:latin typeface="宋体"/>
              <a:cs typeface="Courier New"/>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1685922014"/>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33449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6659" y="835938"/>
            <a:ext cx="8770682"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把文中画横线的句子翻译成现代汉语。</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秦使张唐往相燕，欲与燕共伐赵以广河间之地。</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译文：</a:t>
            </a:r>
            <a:r>
              <a:rPr lang="en-US" altLang="zh-CN" sz="2600" kern="100" dirty="0" smtClean="0">
                <a:latin typeface="Times New Roman"/>
                <a:ea typeface="华文细黑"/>
                <a:cs typeface="Courier New"/>
              </a:rPr>
              <a:t>_____________________________________________</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应侯之用于秦也，孰与文信侯专？</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译文：</a:t>
            </a:r>
            <a:r>
              <a:rPr lang="en-US" altLang="zh-CN" sz="2600" kern="100" dirty="0" smtClean="0">
                <a:latin typeface="Times New Roman"/>
                <a:ea typeface="华文细黑"/>
                <a:cs typeface="Courier New"/>
              </a:rPr>
              <a:t>____________________________________________</a:t>
            </a:r>
            <a:endParaRPr lang="zh-CN" altLang="zh-CN" sz="1050" kern="100" dirty="0">
              <a:effectLst/>
              <a:latin typeface="宋体"/>
              <a:cs typeface="Courier New"/>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1685922014"/>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7053593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5867" y="710903"/>
            <a:ext cx="8647507" cy="1816908"/>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秦国派张唐去燕国担任相国，打算跟燕国一起进攻赵国来扩张河间一带的领地。</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应侯在秦国任丞相时，与文信侯相比，谁的权力更大？</a:t>
            </a:r>
            <a:endParaRPr lang="zh-CN" altLang="zh-CN" sz="1050" kern="100" dirty="0">
              <a:effectLst/>
              <a:latin typeface="宋体"/>
              <a:cs typeface="Courier New"/>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3152453957"/>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4497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3114" y="544478"/>
            <a:ext cx="8720333" cy="4507644"/>
          </a:xfrm>
          <a:prstGeom prst="rect">
            <a:avLst/>
          </a:prstGeom>
        </p:spPr>
        <p:txBody>
          <a:bodyPr>
            <a:spAutoFit/>
          </a:bodyPr>
          <a:lstStyle/>
          <a:p>
            <a:pPr algn="just">
              <a:lnSpc>
                <a:spcPct val="140000"/>
              </a:lnSpc>
              <a:spcAft>
                <a:spcPts val="0"/>
              </a:spcAft>
            </a:pPr>
            <a:r>
              <a:rPr lang="en-US" altLang="zh-CN" sz="2600" kern="100" dirty="0" err="1">
                <a:solidFill>
                  <a:srgbClr val="0000FF"/>
                </a:solidFill>
                <a:latin typeface="华文细黑"/>
                <a:ea typeface="华文细黑"/>
                <a:cs typeface="Times New Roman"/>
              </a:rPr>
              <a:t>参考译文</a:t>
            </a:r>
            <a:r>
              <a:rPr lang="en-US" altLang="zh-CN" sz="2600" kern="100" dirty="0">
                <a:solidFill>
                  <a:srgbClr val="0000FF"/>
                </a:solidFill>
                <a:latin typeface="Times New Roman"/>
                <a:ea typeface="华文细黑"/>
                <a:cs typeface="Courier New"/>
              </a:rPr>
              <a:t> </a:t>
            </a: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甘</a:t>
            </a:r>
            <a:r>
              <a:rPr lang="zh-CN" altLang="zh-CN" sz="2600" kern="100" dirty="0">
                <a:latin typeface="Times New Roman"/>
                <a:ea typeface="华文细黑"/>
                <a:cs typeface="Times New Roman"/>
              </a:rPr>
              <a:t>罗是甘茂的孙子。甘茂死去的时候，甘罗才十二岁，奉事秦国丞相文信侯吕不韦。</a:t>
            </a:r>
            <a:endParaRPr lang="zh-CN" altLang="zh-CN" sz="1050" kern="100" dirty="0">
              <a:latin typeface="宋体"/>
              <a:cs typeface="Courier New"/>
            </a:endParaRPr>
          </a:p>
          <a:p>
            <a:pPr>
              <a:lnSpc>
                <a:spcPct val="14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秦始皇</a:t>
            </a:r>
            <a:r>
              <a:rPr lang="zh-CN" altLang="zh-CN" sz="2600" dirty="0">
                <a:latin typeface="Times New Roman"/>
                <a:ea typeface="华文细黑"/>
                <a:cs typeface="Times New Roman"/>
              </a:rPr>
              <a:t>派刚成君蔡泽到燕国，三年后燕国国君喜派太子丹到秦国做人质。秦国派张唐去燕国担任相国，打算跟燕国一起进攻赵国来扩张河间一带的领地。张唐对文信侯说：</a:t>
            </a:r>
            <a:r>
              <a:rPr lang="en-US" altLang="zh-CN" sz="2600" dirty="0">
                <a:latin typeface="宋体"/>
                <a:ea typeface="华文细黑"/>
                <a:cs typeface="Times New Roman"/>
              </a:rPr>
              <a:t>“</a:t>
            </a:r>
            <a:r>
              <a:rPr lang="zh-CN" altLang="zh-CN" sz="2600" dirty="0">
                <a:latin typeface="Times New Roman"/>
                <a:ea typeface="华文细黑"/>
                <a:cs typeface="Times New Roman"/>
              </a:rPr>
              <a:t>我曾经为秦昭王进攻过赵国，因此赵国怨恨我，曾说：</a:t>
            </a:r>
            <a:r>
              <a:rPr lang="en-US" altLang="zh-CN" sz="2600" dirty="0">
                <a:latin typeface="宋体"/>
                <a:ea typeface="华文细黑"/>
                <a:cs typeface="Times New Roman"/>
              </a:rPr>
              <a:t>‘</a:t>
            </a:r>
            <a:r>
              <a:rPr lang="zh-CN" altLang="zh-CN" sz="2600" dirty="0">
                <a:latin typeface="Times New Roman"/>
                <a:ea typeface="华文细黑"/>
                <a:cs typeface="Times New Roman"/>
              </a:rPr>
              <a:t>能够逮住张唐的人，就赏给他方圆百里的土地。</a:t>
            </a:r>
            <a:r>
              <a:rPr lang="en-US" altLang="zh-CN" sz="2600" dirty="0">
                <a:latin typeface="宋体"/>
                <a:ea typeface="华文细黑"/>
                <a:cs typeface="Times New Roman"/>
              </a:rPr>
              <a:t>’</a:t>
            </a:r>
            <a:endParaRPr lang="en-US" altLang="zh-CN" sz="2600" dirty="0" smtClean="0">
              <a:latin typeface="Times New Roman"/>
              <a:ea typeface="华文细黑"/>
              <a:cs typeface="Times New Roman"/>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3152453957"/>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5736406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097" y="502163"/>
            <a:ext cx="8984567" cy="4506811"/>
          </a:xfrm>
          <a:prstGeom prst="rect">
            <a:avLst/>
          </a:prstGeom>
        </p:spPr>
        <p:txBody>
          <a:bodyPr>
            <a:spAutoFit/>
          </a:bodyPr>
          <a:lstStyle/>
          <a:p>
            <a:pPr algn="just">
              <a:lnSpc>
                <a:spcPct val="140000"/>
              </a:lnSpc>
              <a:spcAft>
                <a:spcPts val="0"/>
              </a:spcAft>
            </a:pPr>
            <a:r>
              <a:rPr lang="zh-CN" altLang="zh-CN" sz="2600" dirty="0">
                <a:latin typeface="Times New Roman"/>
                <a:ea typeface="华文细黑"/>
                <a:cs typeface="Times New Roman"/>
              </a:rPr>
              <a:t>现在去燕国必定要经过赵国，我不能前往。</a:t>
            </a:r>
            <a:r>
              <a:rPr lang="en-US" altLang="zh-CN" sz="2600" dirty="0">
                <a:latin typeface="宋体"/>
                <a:ea typeface="华文细黑"/>
                <a:cs typeface="Times New Roman"/>
              </a:rPr>
              <a:t>”</a:t>
            </a:r>
            <a:r>
              <a:rPr lang="zh-CN" altLang="zh-CN" sz="2600" dirty="0">
                <a:latin typeface="Times New Roman"/>
                <a:ea typeface="华文细黑"/>
                <a:cs typeface="Times New Roman"/>
              </a:rPr>
              <a:t>文信侯听了怏怏不乐，可是没有什么办法勉强他去。甘罗说：</a:t>
            </a:r>
            <a:r>
              <a:rPr lang="en-US" altLang="zh-CN" sz="2600" dirty="0">
                <a:latin typeface="宋体"/>
                <a:ea typeface="华文细黑"/>
                <a:cs typeface="Times New Roman"/>
              </a:rPr>
              <a:t>“</a:t>
            </a:r>
            <a:r>
              <a:rPr lang="zh-CN" altLang="zh-CN" sz="2600" dirty="0">
                <a:latin typeface="Times New Roman"/>
                <a:ea typeface="华文细黑"/>
                <a:cs typeface="Times New Roman"/>
              </a:rPr>
              <a:t>君侯您为什么闷闷不乐得这么厉害？</a:t>
            </a:r>
            <a:r>
              <a:rPr lang="en-US" altLang="zh-CN" sz="2600" dirty="0">
                <a:latin typeface="宋体"/>
                <a:ea typeface="华文细黑"/>
                <a:cs typeface="Times New Roman"/>
              </a:rPr>
              <a:t>”</a:t>
            </a:r>
            <a:r>
              <a:rPr lang="zh-CN" altLang="zh-CN" sz="2600" dirty="0">
                <a:latin typeface="Times New Roman"/>
                <a:ea typeface="华文细黑"/>
                <a:cs typeface="Times New Roman"/>
              </a:rPr>
              <a:t>文信侯说：</a:t>
            </a:r>
            <a:r>
              <a:rPr lang="en-US" altLang="zh-CN" sz="2600" dirty="0">
                <a:latin typeface="宋体"/>
                <a:ea typeface="华文细黑"/>
                <a:cs typeface="Times New Roman"/>
              </a:rPr>
              <a:t>“</a:t>
            </a:r>
            <a:r>
              <a:rPr lang="zh-CN" altLang="zh-CN" sz="2600" dirty="0">
                <a:latin typeface="Times New Roman"/>
                <a:ea typeface="华文细黑"/>
                <a:cs typeface="Times New Roman"/>
              </a:rPr>
              <a:t>我让刚成君蔡泽奉事燕国三年，燕太子丹已经来秦国做人质了，我亲自请张卿去燕国任相，可是他不愿意去。</a:t>
            </a:r>
            <a:r>
              <a:rPr lang="en-US" altLang="zh-CN" sz="2600" dirty="0" smtClean="0">
                <a:latin typeface="宋体"/>
                <a:ea typeface="华文细黑"/>
                <a:cs typeface="Times New Roman"/>
              </a:rPr>
              <a:t>”</a:t>
            </a:r>
            <a:r>
              <a:rPr lang="zh-CN" altLang="en-US" sz="2600" dirty="0">
                <a:latin typeface="宋体"/>
                <a:ea typeface="华文细黑"/>
                <a:cs typeface="Times New Roman"/>
              </a:rPr>
              <a:t>甘罗说：“请允许我说服他去燕国。”文信侯呵斥说：“快走开！我亲自请他去他都不愿意，你怎么能让他去？”甘罗说：“项橐七岁就做了孔子的老师。现在我在这里出生十二年</a:t>
            </a:r>
            <a:r>
              <a:rPr lang="zh-CN" altLang="en-US" sz="2600" dirty="0" smtClean="0">
                <a:latin typeface="宋体"/>
                <a:ea typeface="华文细黑"/>
                <a:cs typeface="Times New Roman"/>
              </a:rPr>
              <a:t>了</a:t>
            </a:r>
            <a:r>
              <a:rPr lang="en-US" altLang="zh-CN" sz="2600" dirty="0" smtClean="0">
                <a:latin typeface="宋体"/>
                <a:ea typeface="华文细黑"/>
                <a:cs typeface="Times New Roman"/>
              </a:rPr>
              <a:t>,</a:t>
            </a:r>
            <a:r>
              <a:rPr lang="zh-CN" altLang="en-US" sz="2600" dirty="0" smtClean="0">
                <a:latin typeface="宋体"/>
                <a:ea typeface="华文细黑"/>
                <a:cs typeface="Times New Roman"/>
              </a:rPr>
              <a:t>您</a:t>
            </a:r>
            <a:r>
              <a:rPr lang="zh-CN" altLang="en-US" sz="2600" dirty="0">
                <a:latin typeface="宋体"/>
                <a:ea typeface="华文细黑"/>
                <a:cs typeface="Times New Roman"/>
              </a:rPr>
              <a:t>还是让我</a:t>
            </a:r>
            <a:r>
              <a:rPr lang="zh-CN" altLang="en-US" sz="2600" dirty="0" smtClean="0">
                <a:latin typeface="宋体"/>
                <a:ea typeface="华文细黑"/>
                <a:cs typeface="Times New Roman"/>
              </a:rPr>
              <a:t>试一试</a:t>
            </a:r>
            <a:r>
              <a:rPr lang="en-US" altLang="zh-CN" sz="2600" dirty="0" smtClean="0">
                <a:latin typeface="宋体"/>
                <a:ea typeface="华文细黑"/>
                <a:cs typeface="Times New Roman"/>
              </a:rPr>
              <a:t>,</a:t>
            </a: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3152453957"/>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351947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4346" y="525046"/>
            <a:ext cx="8380068" cy="4216732"/>
          </a:xfrm>
          <a:prstGeom prst="rect">
            <a:avLst/>
          </a:prstGeom>
        </p:spPr>
        <p:txBody>
          <a:bodyPr>
            <a:spAutoFit/>
          </a:bodyPr>
          <a:lstStyle/>
          <a:p>
            <a:pPr algn="just">
              <a:lnSpc>
                <a:spcPct val="150000"/>
              </a:lnSpc>
              <a:spcAft>
                <a:spcPts val="0"/>
              </a:spcAft>
            </a:pPr>
            <a:r>
              <a:rPr lang="zh-CN" altLang="zh-CN" sz="2600" dirty="0">
                <a:latin typeface="Times New Roman"/>
                <a:ea typeface="华文细黑"/>
                <a:cs typeface="Times New Roman"/>
              </a:rPr>
              <a:t>何必这么急着呵斥我呢？</a:t>
            </a:r>
            <a:r>
              <a:rPr lang="en-US" altLang="zh-CN" sz="2600" dirty="0">
                <a:latin typeface="宋体"/>
                <a:ea typeface="华文细黑"/>
                <a:cs typeface="Times New Roman"/>
              </a:rPr>
              <a:t>”</a:t>
            </a:r>
            <a:r>
              <a:rPr lang="zh-CN" altLang="zh-CN" sz="2600" dirty="0">
                <a:latin typeface="Times New Roman"/>
                <a:ea typeface="华文细黑"/>
                <a:cs typeface="Times New Roman"/>
              </a:rPr>
              <a:t>于是</a:t>
            </a:r>
            <a:r>
              <a:rPr lang="en-US" altLang="zh-CN" sz="2600" dirty="0">
                <a:latin typeface="Times New Roman"/>
                <a:ea typeface="华文细黑"/>
              </a:rPr>
              <a:t>(</a:t>
            </a:r>
            <a:r>
              <a:rPr lang="zh-CN" altLang="zh-CN" sz="2600" dirty="0">
                <a:latin typeface="Times New Roman"/>
                <a:ea typeface="华文细黑"/>
                <a:cs typeface="Times New Roman"/>
              </a:rPr>
              <a:t>文信侯就同意了，</a:t>
            </a:r>
            <a:r>
              <a:rPr lang="en-US" altLang="zh-CN" sz="2600" dirty="0">
                <a:latin typeface="Times New Roman"/>
                <a:ea typeface="华文细黑"/>
              </a:rPr>
              <a:t>)</a:t>
            </a:r>
            <a:r>
              <a:rPr lang="zh-CN" altLang="zh-CN" sz="2600" dirty="0">
                <a:latin typeface="Times New Roman"/>
                <a:ea typeface="华文细黑"/>
                <a:cs typeface="Times New Roman"/>
              </a:rPr>
              <a:t>甘罗去拜见张卿说：</a:t>
            </a:r>
            <a:r>
              <a:rPr lang="en-US" altLang="zh-CN" sz="2600" dirty="0">
                <a:latin typeface="宋体"/>
                <a:ea typeface="华文细黑"/>
                <a:cs typeface="Times New Roman"/>
              </a:rPr>
              <a:t>“</a:t>
            </a:r>
            <a:r>
              <a:rPr lang="zh-CN" altLang="zh-CN" sz="2600" dirty="0">
                <a:latin typeface="Times New Roman"/>
                <a:ea typeface="华文细黑"/>
                <a:cs typeface="Times New Roman"/>
              </a:rPr>
              <a:t>您与武安君白起相比，谁的功劳更大？</a:t>
            </a:r>
            <a:r>
              <a:rPr lang="en-US" altLang="zh-CN" sz="2600" dirty="0">
                <a:latin typeface="宋体"/>
                <a:ea typeface="华文细黑"/>
                <a:cs typeface="Times New Roman"/>
              </a:rPr>
              <a:t>”</a:t>
            </a:r>
            <a:r>
              <a:rPr lang="zh-CN" altLang="zh-CN" sz="2600" dirty="0">
                <a:latin typeface="Times New Roman"/>
                <a:ea typeface="华文细黑"/>
                <a:cs typeface="Times New Roman"/>
              </a:rPr>
              <a:t>张卿说：</a:t>
            </a:r>
            <a:r>
              <a:rPr lang="en-US" altLang="zh-CN" sz="2600" dirty="0">
                <a:latin typeface="宋体"/>
                <a:ea typeface="华文细黑"/>
                <a:cs typeface="Times New Roman"/>
              </a:rPr>
              <a:t>“</a:t>
            </a:r>
            <a:r>
              <a:rPr lang="zh-CN" altLang="zh-CN" sz="2600" dirty="0">
                <a:latin typeface="Times New Roman"/>
                <a:ea typeface="华文细黑"/>
                <a:cs typeface="Times New Roman"/>
              </a:rPr>
              <a:t>武安君在南面挫败强大的楚国，在北面施威震慑燕、赵两国，战而能胜，攻而必克，夺城取邑，不计其数，我的功劳可比不上他的功劳。</a:t>
            </a:r>
            <a:r>
              <a:rPr lang="en-US" altLang="zh-CN" sz="2600" dirty="0">
                <a:latin typeface="宋体"/>
                <a:ea typeface="华文细黑"/>
                <a:cs typeface="Times New Roman"/>
              </a:rPr>
              <a:t>”</a:t>
            </a:r>
            <a:r>
              <a:rPr lang="zh-CN" altLang="zh-CN" sz="2600" dirty="0">
                <a:latin typeface="Times New Roman"/>
                <a:ea typeface="华文细黑"/>
                <a:cs typeface="Times New Roman"/>
              </a:rPr>
              <a:t>甘罗又说：</a:t>
            </a:r>
            <a:r>
              <a:rPr lang="en-US" altLang="zh-CN" sz="2600" dirty="0">
                <a:latin typeface="宋体"/>
                <a:ea typeface="华文细黑"/>
                <a:cs typeface="Times New Roman"/>
              </a:rPr>
              <a:t>“</a:t>
            </a:r>
            <a:r>
              <a:rPr lang="zh-CN" altLang="zh-CN" sz="2600" dirty="0">
                <a:latin typeface="Times New Roman"/>
                <a:ea typeface="华文细黑"/>
                <a:cs typeface="Times New Roman"/>
              </a:rPr>
              <a:t>应侯在秦国任丞相时，与文信侯相比，谁的权力更大？</a:t>
            </a:r>
            <a:r>
              <a:rPr lang="en-US" altLang="zh-CN" sz="2600" dirty="0">
                <a:latin typeface="宋体"/>
                <a:ea typeface="华文细黑"/>
                <a:cs typeface="Times New Roman"/>
              </a:rPr>
              <a:t>”</a:t>
            </a:r>
            <a:r>
              <a:rPr lang="zh-CN" altLang="zh-CN" sz="2600" dirty="0">
                <a:latin typeface="Times New Roman"/>
                <a:ea typeface="华文细黑"/>
                <a:cs typeface="Times New Roman"/>
              </a:rPr>
              <a:t>张卿说：</a:t>
            </a:r>
            <a:r>
              <a:rPr lang="en-US" altLang="zh-CN" sz="2600" dirty="0">
                <a:latin typeface="宋体"/>
                <a:ea typeface="华文细黑"/>
                <a:cs typeface="Times New Roman"/>
              </a:rPr>
              <a:t>“</a:t>
            </a:r>
            <a:r>
              <a:rPr lang="zh-CN" altLang="zh-CN" sz="2600" dirty="0">
                <a:latin typeface="Times New Roman"/>
                <a:ea typeface="华文细黑"/>
                <a:cs typeface="Times New Roman"/>
              </a:rPr>
              <a:t>应侯的权力不如文信侯的权力大。</a:t>
            </a:r>
            <a:r>
              <a:rPr lang="en-US" altLang="zh-CN" sz="2600" dirty="0">
                <a:latin typeface="宋体"/>
                <a:ea typeface="华文细黑"/>
                <a:cs typeface="Times New Roman"/>
              </a:rPr>
              <a:t>”</a:t>
            </a:r>
            <a:endParaRPr lang="en-US" altLang="zh-CN" sz="2600" dirty="0" smtClean="0">
              <a:latin typeface="宋体"/>
              <a:ea typeface="华文细黑"/>
              <a:cs typeface="Times New Roman"/>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3152453957"/>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5098050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4214" y="540286"/>
            <a:ext cx="8720333"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甘罗进而说：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您确实明了应侯的权力不如文信侯的权力大吗？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张卿说：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确实明了这一点。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甘罗接着说：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应侯打算攻打赵国，武安君故意让他为难，结果武安君刚离开咸阳七里地就死在杜邮。如今文信侯亲自请您去燕国任相而您执意不肯，我不知您要死在什么地方了。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张唐说：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那就依着你这个童子的意见前往燕国吧。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于是让人整治行装，准备上路。</a:t>
            </a:r>
            <a:endParaRPr lang="zh-CN" altLang="zh-CN" sz="1050" kern="100" dirty="0">
              <a:effectLst/>
              <a:latin typeface="宋体"/>
              <a:cs typeface="Courier New"/>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1687895016"/>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7040035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8660" y="590143"/>
            <a:ext cx="8548508" cy="4293483"/>
          </a:xfrm>
          <a:prstGeom prst="rect">
            <a:avLst/>
          </a:prstGeom>
        </p:spPr>
        <p:txBody>
          <a:bodyPr>
            <a:spAutoFit/>
          </a:bodyPr>
          <a:lstStyle/>
          <a:p>
            <a:pPr lvl="0" algn="just">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行期</a:t>
            </a:r>
            <a:r>
              <a:rPr lang="zh-CN" altLang="zh-CN" sz="2600" dirty="0">
                <a:latin typeface="Times New Roman"/>
                <a:ea typeface="华文细黑"/>
                <a:cs typeface="Times New Roman"/>
              </a:rPr>
              <a:t>已经确定，甘罗便对文信侯说：</a:t>
            </a:r>
            <a:r>
              <a:rPr lang="en-US" altLang="zh-CN" sz="2600" dirty="0">
                <a:latin typeface="宋体"/>
                <a:ea typeface="华文细黑"/>
                <a:cs typeface="Times New Roman"/>
              </a:rPr>
              <a:t>“</a:t>
            </a:r>
            <a:r>
              <a:rPr lang="zh-CN" altLang="zh-CN" sz="2600" dirty="0">
                <a:latin typeface="Times New Roman"/>
                <a:ea typeface="华文细黑"/>
                <a:cs typeface="Times New Roman"/>
              </a:rPr>
              <a:t>借给我五辆马车，请允许我先到赵国为张唐赴燕打个招呼。</a:t>
            </a:r>
            <a:r>
              <a:rPr lang="en-US" altLang="zh-CN" sz="2600" dirty="0">
                <a:latin typeface="宋体"/>
                <a:ea typeface="华文细黑"/>
                <a:cs typeface="Times New Roman"/>
              </a:rPr>
              <a:t>”</a:t>
            </a:r>
            <a:r>
              <a:rPr lang="zh-CN" altLang="zh-CN" sz="2600" dirty="0">
                <a:latin typeface="Times New Roman"/>
                <a:ea typeface="华文细黑"/>
                <a:cs typeface="Times New Roman"/>
              </a:rPr>
              <a:t>文信侯就进宫把甘罗的请求报告给秦始皇说：</a:t>
            </a:r>
            <a:r>
              <a:rPr lang="en-US" altLang="zh-CN" sz="2600" dirty="0">
                <a:latin typeface="宋体"/>
                <a:ea typeface="华文细黑"/>
                <a:cs typeface="Times New Roman"/>
              </a:rPr>
              <a:t>“</a:t>
            </a:r>
            <a:r>
              <a:rPr lang="zh-CN" altLang="zh-CN" sz="2600" dirty="0">
                <a:latin typeface="Times New Roman"/>
                <a:ea typeface="华文细黑"/>
                <a:cs typeface="Times New Roman"/>
              </a:rPr>
              <a:t>过去的甘茂有个孙子甘罗，年纪很轻，然而是名门的子孙，所以诸侯们都有所闻</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最近，张唐想要推托有病不愿意去燕国，甘罗说服了他，使他毅然前往。现在甘罗愿意先到赵国把张唐的事通报一声，请答应派他去。</a:t>
            </a:r>
            <a:r>
              <a:rPr lang="en-US" altLang="zh-CN" sz="2600" dirty="0" smtClean="0">
                <a:latin typeface="宋体"/>
                <a:ea typeface="华文细黑"/>
                <a:cs typeface="Times New Roman"/>
              </a:rPr>
              <a:t>”</a:t>
            </a:r>
            <a:r>
              <a:rPr lang="zh-CN" altLang="zh-CN" sz="2600" dirty="0">
                <a:latin typeface="Times New Roman"/>
                <a:ea typeface="华文细黑"/>
                <a:cs typeface="Times New Roman"/>
              </a:rPr>
              <a:t>秦始皇召见了甘罗，就派</a:t>
            </a:r>
            <a:r>
              <a:rPr lang="zh-CN" altLang="zh-CN" sz="2600" dirty="0" smtClean="0">
                <a:latin typeface="Times New Roman"/>
                <a:ea typeface="华文细黑"/>
                <a:cs typeface="Times New Roman"/>
              </a:rPr>
              <a:t>他</a:t>
            </a:r>
            <a:endParaRPr lang="en-US" altLang="zh-CN" sz="2600" dirty="0" smtClean="0">
              <a:solidFill>
                <a:prstClr val="black"/>
              </a:solidFill>
              <a:latin typeface="Times New Roman"/>
              <a:ea typeface="华文细黑"/>
              <a:cs typeface="Times New Roman"/>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4165038578"/>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0225672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0612" y="582586"/>
            <a:ext cx="8807536" cy="4293483"/>
          </a:xfrm>
          <a:prstGeom prst="rect">
            <a:avLst/>
          </a:prstGeom>
        </p:spPr>
        <p:txBody>
          <a:bodyPr>
            <a:spAutoFit/>
          </a:bodyPr>
          <a:lstStyle/>
          <a:p>
            <a:pPr lvl="0" algn="just">
              <a:lnSpc>
                <a:spcPct val="150000"/>
              </a:lnSpc>
            </a:pPr>
            <a:r>
              <a:rPr lang="zh-CN" altLang="zh-CN" sz="2600" dirty="0">
                <a:latin typeface="Times New Roman"/>
                <a:ea typeface="华文细黑"/>
                <a:cs typeface="Times New Roman"/>
              </a:rPr>
              <a:t>去赵国</a:t>
            </a:r>
            <a:r>
              <a:rPr lang="zh-CN" altLang="zh-CN" sz="2600" dirty="0" smtClean="0">
                <a:latin typeface="Times New Roman"/>
                <a:ea typeface="华文细黑"/>
                <a:cs typeface="Times New Roman"/>
              </a:rPr>
              <a:t>。</a:t>
            </a:r>
            <a:r>
              <a:rPr lang="zh-CN" altLang="zh-CN" sz="2600" dirty="0" smtClean="0">
                <a:latin typeface="Times New Roman"/>
                <a:ea typeface="华文细黑"/>
                <a:cs typeface="Times New Roman"/>
              </a:rPr>
              <a:t>赵</a:t>
            </a:r>
            <a:r>
              <a:rPr lang="zh-CN" altLang="zh-CN" sz="2600" dirty="0">
                <a:latin typeface="Times New Roman"/>
                <a:ea typeface="华文细黑"/>
                <a:cs typeface="Times New Roman"/>
              </a:rPr>
              <a:t>襄王到郊外迎接甘罗。甘罗劝说赵王，问道：</a:t>
            </a:r>
            <a:r>
              <a:rPr lang="en-US" altLang="zh-CN" sz="2600" dirty="0">
                <a:latin typeface="宋体"/>
                <a:ea typeface="华文细黑"/>
                <a:cs typeface="Times New Roman"/>
              </a:rPr>
              <a:t>“</a:t>
            </a:r>
            <a:r>
              <a:rPr lang="zh-CN" altLang="zh-CN" sz="2600" dirty="0">
                <a:latin typeface="Times New Roman"/>
                <a:ea typeface="华文细黑"/>
                <a:cs typeface="Times New Roman"/>
              </a:rPr>
              <a:t>大王听说燕太子丹到秦国做人质的事吗？</a:t>
            </a:r>
            <a:r>
              <a:rPr lang="en-US" altLang="zh-CN" sz="2600" dirty="0">
                <a:latin typeface="宋体"/>
                <a:ea typeface="华文细黑"/>
                <a:cs typeface="Times New Roman"/>
              </a:rPr>
              <a:t>”</a:t>
            </a:r>
            <a:r>
              <a:rPr lang="zh-CN" altLang="zh-CN" sz="2600" dirty="0">
                <a:latin typeface="Times New Roman"/>
                <a:ea typeface="华文细黑"/>
                <a:cs typeface="Times New Roman"/>
              </a:rPr>
              <a:t>赵王回答说：</a:t>
            </a:r>
            <a:r>
              <a:rPr lang="en-US" altLang="zh-CN" sz="2600" dirty="0">
                <a:latin typeface="宋体"/>
                <a:ea typeface="华文细黑"/>
                <a:cs typeface="Times New Roman"/>
              </a:rPr>
              <a:t>“</a:t>
            </a:r>
            <a:r>
              <a:rPr lang="zh-CN" altLang="zh-CN" sz="2600" dirty="0">
                <a:latin typeface="Times New Roman"/>
                <a:ea typeface="华文细黑"/>
                <a:cs typeface="Times New Roman"/>
              </a:rPr>
              <a:t>听说这件事了。</a:t>
            </a:r>
            <a:r>
              <a:rPr lang="en-US" altLang="zh-CN" sz="2600" dirty="0">
                <a:latin typeface="宋体"/>
                <a:ea typeface="华文细黑"/>
                <a:cs typeface="Times New Roman"/>
              </a:rPr>
              <a:t>”</a:t>
            </a:r>
            <a:r>
              <a:rPr lang="zh-CN" altLang="zh-CN" sz="2600" dirty="0">
                <a:latin typeface="Times New Roman"/>
                <a:ea typeface="华文细黑"/>
                <a:cs typeface="Times New Roman"/>
              </a:rPr>
              <a:t>甘罗又问道：</a:t>
            </a:r>
            <a:r>
              <a:rPr lang="en-US" altLang="zh-CN" sz="2600" dirty="0">
                <a:latin typeface="宋体"/>
                <a:ea typeface="华文细黑"/>
                <a:cs typeface="Times New Roman"/>
              </a:rPr>
              <a:t>“</a:t>
            </a:r>
            <a:r>
              <a:rPr lang="zh-CN" altLang="zh-CN" sz="2600" dirty="0">
                <a:latin typeface="Times New Roman"/>
                <a:ea typeface="华文细黑"/>
                <a:cs typeface="Times New Roman"/>
              </a:rPr>
              <a:t>听说张唐要到燕国任相的事吗？</a:t>
            </a:r>
            <a:r>
              <a:rPr lang="en-US" altLang="zh-CN" sz="2600" dirty="0">
                <a:latin typeface="宋体"/>
                <a:ea typeface="华文细黑"/>
                <a:cs typeface="Times New Roman"/>
              </a:rPr>
              <a:t>”</a:t>
            </a:r>
            <a:r>
              <a:rPr lang="zh-CN" altLang="zh-CN" sz="2600" dirty="0">
                <a:latin typeface="Times New Roman"/>
                <a:ea typeface="华文细黑"/>
                <a:cs typeface="Times New Roman"/>
              </a:rPr>
              <a:t>赵王回答说：</a:t>
            </a:r>
            <a:r>
              <a:rPr lang="en-US" altLang="zh-CN" sz="2600" dirty="0">
                <a:latin typeface="宋体"/>
                <a:ea typeface="华文细黑"/>
                <a:cs typeface="Times New Roman"/>
              </a:rPr>
              <a:t>“</a:t>
            </a:r>
            <a:r>
              <a:rPr lang="zh-CN" altLang="zh-CN" sz="2600" dirty="0">
                <a:latin typeface="Times New Roman"/>
                <a:ea typeface="华文细黑"/>
                <a:cs typeface="Times New Roman"/>
              </a:rPr>
              <a:t>听说了。</a:t>
            </a:r>
            <a:r>
              <a:rPr lang="en-US" altLang="zh-CN" sz="2600" dirty="0">
                <a:latin typeface="宋体"/>
                <a:ea typeface="华文细黑"/>
                <a:cs typeface="Times New Roman"/>
              </a:rPr>
              <a:t>”</a:t>
            </a:r>
            <a:r>
              <a:rPr lang="zh-CN" altLang="zh-CN" sz="2600" dirty="0">
                <a:latin typeface="Times New Roman"/>
                <a:ea typeface="华文细黑"/>
                <a:cs typeface="Times New Roman"/>
              </a:rPr>
              <a:t>甘罗接着说：</a:t>
            </a:r>
            <a:r>
              <a:rPr lang="en-US" altLang="zh-CN" sz="2600" dirty="0">
                <a:latin typeface="宋体"/>
                <a:ea typeface="华文细黑"/>
                <a:cs typeface="Times New Roman"/>
              </a:rPr>
              <a:t>“</a:t>
            </a:r>
            <a:r>
              <a:rPr lang="zh-CN" altLang="zh-CN" sz="2600" dirty="0">
                <a:latin typeface="Times New Roman"/>
                <a:ea typeface="华文细黑"/>
                <a:cs typeface="Times New Roman"/>
              </a:rPr>
              <a:t>燕太子丹到秦国来，说明燕国不欺骗秦国。张唐到燕国任相，表明秦国不欺骗燕国</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燕、秦两国互不相欺，显然是要共同攻打赵国，赵国就危险了</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秦、燕两国互不相欺，没有别的</a:t>
            </a:r>
            <a:r>
              <a:rPr lang="zh-CN" altLang="zh-CN" sz="2600" dirty="0" smtClean="0">
                <a:latin typeface="Times New Roman"/>
                <a:ea typeface="华文细黑"/>
                <a:cs typeface="Times New Roman"/>
              </a:rPr>
              <a:t>缘</a:t>
            </a:r>
            <a:endParaRPr lang="en-US" altLang="zh-CN" sz="2600" kern="100" dirty="0" smtClean="0">
              <a:latin typeface="Times New Roman"/>
              <a:ea typeface="华文细黑"/>
              <a:cs typeface="Times New Roman"/>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3798690413"/>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294304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936372245"/>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3" action="ppaction://hlinksldjump"/>
          </p:cNvPr>
          <p:cNvSpPr txBox="1"/>
          <p:nvPr/>
        </p:nvSpPr>
        <p:spPr>
          <a:xfrm>
            <a:off x="381490" y="80576"/>
            <a:ext cx="10800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4"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3" name="TextBox 22">
            <a:hlinkClick r:id="rId5"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4" name="TextBox 23">
            <a:hlinkClick r:id="rId6"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5" name="TextBox 24">
            <a:hlinkClick r:id="rId7"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6" name="TextBox 25">
            <a:hlinkClick r:id="rId8"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7" name="TextBox 26">
            <a:hlinkClick r:id="rId9"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8" name="TextBox 27">
            <a:hlinkClick r:id="rId10"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517303441"/>
              </p:ext>
            </p:extLst>
          </p:nvPr>
        </p:nvGraphicFramePr>
        <p:xfrm>
          <a:off x="296863" y="602897"/>
          <a:ext cx="8580437" cy="4519613"/>
        </p:xfrm>
        <a:graphic>
          <a:graphicData uri="http://schemas.openxmlformats.org/presentationml/2006/ole">
            <mc:AlternateContent xmlns:mc="http://schemas.openxmlformats.org/markup-compatibility/2006">
              <mc:Choice xmlns:v="urn:schemas-microsoft-com:vml" Requires="v">
                <p:oleObj spid="_x0000_s8207" name="文档" r:id="rId11" imgW="8584878" imgH="4856672" progId="Word.Document.12">
                  <p:embed/>
                </p:oleObj>
              </mc:Choice>
              <mc:Fallback>
                <p:oleObj name="文档" r:id="rId11" imgW="8584878" imgH="4856672" progId="Word.Document.12">
                  <p:embed/>
                  <p:pic>
                    <p:nvPicPr>
                      <p:cNvPr id="0" name=""/>
                      <p:cNvPicPr/>
                      <p:nvPr/>
                    </p:nvPicPr>
                    <p:blipFill>
                      <a:blip r:embed="rId12"/>
                      <a:stretch>
                        <a:fillRect/>
                      </a:stretch>
                    </p:blipFill>
                    <p:spPr>
                      <a:xfrm>
                        <a:off x="296863" y="602897"/>
                        <a:ext cx="8580437" cy="4519613"/>
                      </a:xfrm>
                      <a:prstGeom prst="rect">
                        <a:avLst/>
                      </a:prstGeom>
                    </p:spPr>
                  </p:pic>
                </p:oleObj>
              </mc:Fallback>
            </mc:AlternateContent>
          </a:graphicData>
        </a:graphic>
      </p:graphicFrame>
    </p:spTree>
    <p:extLst>
      <p:ext uri="{BB962C8B-B14F-4D97-AF65-F5344CB8AC3E}">
        <p14:creationId xmlns:p14="http://schemas.microsoft.com/office/powerpoint/2010/main" val="36367298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0244" y="699542"/>
            <a:ext cx="8633993" cy="3693319"/>
          </a:xfrm>
          <a:prstGeom prst="rect">
            <a:avLst/>
          </a:prstGeom>
        </p:spPr>
        <p:txBody>
          <a:bodyPr>
            <a:spAutoFit/>
          </a:bodyPr>
          <a:lstStyle/>
          <a:p>
            <a:pPr algn="just">
              <a:lnSpc>
                <a:spcPct val="150000"/>
              </a:lnSpc>
              <a:spcAft>
                <a:spcPts val="0"/>
              </a:spcAft>
            </a:pPr>
            <a:r>
              <a:rPr lang="zh-CN" altLang="zh-CN" sz="2600" dirty="0">
                <a:latin typeface="Times New Roman"/>
                <a:ea typeface="华文细黑"/>
                <a:cs typeface="Times New Roman"/>
              </a:rPr>
              <a:t>故，就是要</a:t>
            </a:r>
            <a:r>
              <a:rPr lang="zh-CN" altLang="zh-CN" sz="2600" kern="100" dirty="0" smtClean="0">
                <a:latin typeface="Times New Roman"/>
                <a:ea typeface="华文细黑"/>
                <a:cs typeface="Times New Roman"/>
              </a:rPr>
              <a:t>攻打</a:t>
            </a:r>
            <a:r>
              <a:rPr lang="zh-CN" altLang="zh-CN" sz="2600" kern="100" dirty="0">
                <a:latin typeface="Times New Roman"/>
                <a:ea typeface="华文细黑"/>
                <a:cs typeface="Times New Roman"/>
              </a:rPr>
              <a:t>赵国来扩张自己在河间一带的领地。大王不如先送给我五座城池来扩张秦国在河间一带的领地，我请求秦王送回燕太子，再帮助强大的赵国攻打弱小的燕国。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赵王立即亲自划出五座城池来扩张秦国在河间一带的领地。秦国送回燕太子。赵国有恃无恐，便进攻燕国，结果得到上谷三十座城池，让秦国占有其中的十一座城池。</a:t>
            </a:r>
            <a:endParaRPr lang="zh-CN" altLang="zh-CN" sz="1050" kern="100" dirty="0">
              <a:effectLst/>
              <a:latin typeface="宋体"/>
              <a:cs typeface="Courier New"/>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2975039064"/>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9772901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5004" y="699542"/>
            <a:ext cx="8633993" cy="3693319"/>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甘罗回来后把情况报告给秦王，秦王于是封赏甘罗，让他做了上卿，又把原来甘茂的田地房宅赐给了甘罗。</a:t>
            </a:r>
            <a:endParaRPr lang="zh-CN" altLang="zh-CN" sz="1050" kern="100" dirty="0">
              <a:latin typeface="宋体"/>
              <a:cs typeface="Courier New"/>
            </a:endParaRPr>
          </a:p>
          <a:p>
            <a:pPr indent="660400" algn="just">
              <a:lnSpc>
                <a:spcPct val="150000"/>
              </a:lnSpc>
              <a:spcAft>
                <a:spcPts val="0"/>
              </a:spcAft>
            </a:pPr>
            <a:r>
              <a:rPr lang="zh-CN" altLang="zh-CN" sz="2600" kern="100" dirty="0">
                <a:latin typeface="Times New Roman"/>
                <a:ea typeface="华文细黑"/>
                <a:cs typeface="Times New Roman"/>
              </a:rPr>
              <a:t>太史公说：甘罗年纪很轻，然而献出一条妙计，名垂后世。他虽然算不上品行忠厚的君子，但也是战国时代名副其实的谋士。须知，当秦国强盛起来的时候，天下特别流行权变谋诈之术呢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1408981248"/>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3"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8" name="TextBox 37">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1" name="TextBox 40">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2" name="TextBox 41">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3" name="TextBox 42">
            <a:hlinkClick r:id="rId9" action="ppaction://hlinksldjump"/>
          </p:cNvPr>
          <p:cNvSpPr txBox="1"/>
          <p:nvPr/>
        </p:nvSpPr>
        <p:spPr>
          <a:xfrm>
            <a:off x="7990736" y="81950"/>
            <a:ext cx="107467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490082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1571194634"/>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3" action="ppaction://hlinksldjump"/>
          </p:cNvPr>
          <p:cNvSpPr txBox="1"/>
          <p:nvPr/>
        </p:nvSpPr>
        <p:spPr>
          <a:xfrm>
            <a:off x="381490" y="80576"/>
            <a:ext cx="10800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4"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3" name="TextBox 22">
            <a:hlinkClick r:id="rId5"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4" name="TextBox 23">
            <a:hlinkClick r:id="rId6"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5" name="TextBox 24">
            <a:hlinkClick r:id="rId7"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6" name="TextBox 25">
            <a:hlinkClick r:id="rId8"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7" name="TextBox 26">
            <a:hlinkClick r:id="rId9"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8" name="TextBox 27">
            <a:hlinkClick r:id="rId10"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625526411"/>
              </p:ext>
            </p:extLst>
          </p:nvPr>
        </p:nvGraphicFramePr>
        <p:xfrm>
          <a:off x="297180" y="731838"/>
          <a:ext cx="8580438" cy="3671887"/>
        </p:xfrm>
        <a:graphic>
          <a:graphicData uri="http://schemas.openxmlformats.org/presentationml/2006/ole">
            <mc:AlternateContent xmlns:mc="http://schemas.openxmlformats.org/markup-compatibility/2006">
              <mc:Choice xmlns:v="urn:schemas-microsoft-com:vml" Requires="v">
                <p:oleObj spid="_x0000_s9237" name="文档" r:id="rId11" imgW="8584878" imgH="3669461" progId="Word.Document.12">
                  <p:embed/>
                </p:oleObj>
              </mc:Choice>
              <mc:Fallback>
                <p:oleObj name="文档" r:id="rId11" imgW="8584878" imgH="3669461" progId="Word.Document.12">
                  <p:embed/>
                  <p:pic>
                    <p:nvPicPr>
                      <p:cNvPr id="0" name=""/>
                      <p:cNvPicPr/>
                      <p:nvPr/>
                    </p:nvPicPr>
                    <p:blipFill>
                      <a:blip r:embed="rId12"/>
                      <a:stretch>
                        <a:fillRect/>
                      </a:stretch>
                    </p:blipFill>
                    <p:spPr>
                      <a:xfrm>
                        <a:off x="297180" y="731838"/>
                        <a:ext cx="8580438" cy="3671887"/>
                      </a:xfrm>
                      <a:prstGeom prst="rect">
                        <a:avLst/>
                      </a:prstGeom>
                    </p:spPr>
                  </p:pic>
                </p:oleObj>
              </mc:Fallback>
            </mc:AlternateContent>
          </a:graphicData>
        </a:graphic>
      </p:graphicFrame>
      <p:sp>
        <p:nvSpPr>
          <p:cNvPr id="7" name="矩形 6"/>
          <p:cNvSpPr/>
          <p:nvPr/>
        </p:nvSpPr>
        <p:spPr>
          <a:xfrm>
            <a:off x="96481" y="4008731"/>
            <a:ext cx="8909535" cy="61657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zh-CN" altLang="zh-CN" sz="2600" kern="100" dirty="0">
                <a:latin typeface="宋体"/>
                <a:cs typeface="宋体"/>
              </a:rPr>
              <a:t>①</a:t>
            </a:r>
            <a:r>
              <a:rPr lang="zh-CN" altLang="zh-CN" sz="2600" kern="100" dirty="0">
                <a:latin typeface="Times New Roman"/>
                <a:ea typeface="华文细黑"/>
                <a:cs typeface="Times New Roman"/>
              </a:rPr>
              <a:t>马燧、李灵耀、杨炎、卢杞均为人名。</a:t>
            </a:r>
            <a:r>
              <a:rPr lang="zh-CN" altLang="zh-CN" sz="2600" kern="100" dirty="0">
                <a:latin typeface="宋体"/>
                <a:cs typeface="宋体"/>
              </a:rPr>
              <a:t>②</a:t>
            </a:r>
            <a:r>
              <a:rPr lang="zh-CN" altLang="zh-CN" sz="2600" kern="100" dirty="0">
                <a:latin typeface="Times New Roman"/>
                <a:ea typeface="华文细黑"/>
                <a:cs typeface="Times New Roman"/>
              </a:rPr>
              <a:t>阍闼：宫门</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92692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0" name="表格 19"/>
          <p:cNvGraphicFramePr>
            <a:graphicFrameLocks noGrp="1"/>
          </p:cNvGraphicFramePr>
          <p:nvPr>
            <p:extLst>
              <p:ext uri="{D42A27DB-BD31-4B8C-83A1-F6EECF244321}">
                <p14:modId xmlns:p14="http://schemas.microsoft.com/office/powerpoint/2010/main" val="275143045"/>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a:hlinkClick r:id="rId3" action="ppaction://hlinksldjump"/>
          </p:cNvPr>
          <p:cNvSpPr txBox="1"/>
          <p:nvPr/>
        </p:nvSpPr>
        <p:spPr>
          <a:xfrm>
            <a:off x="381490" y="80576"/>
            <a:ext cx="10800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2" name="TextBox 21">
            <a:hlinkClick r:id="rId4" action="ppaction://hlinksldjump"/>
          </p:cNvPr>
          <p:cNvSpPr txBox="1"/>
          <p:nvPr/>
        </p:nvSpPr>
        <p:spPr>
          <a:xfrm>
            <a:off x="1485464" y="82094"/>
            <a:ext cx="105958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3" name="TextBox 22">
            <a:hlinkClick r:id="rId5"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4" name="TextBox 23">
            <a:hlinkClick r:id="rId6"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5" name="TextBox 24">
            <a:hlinkClick r:id="rId7"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6" name="TextBox 25">
            <a:hlinkClick r:id="rId8"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7" name="TextBox 26">
            <a:hlinkClick r:id="rId9"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8" name="TextBox 27">
            <a:hlinkClick r:id="rId10"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115308795"/>
              </p:ext>
            </p:extLst>
          </p:nvPr>
        </p:nvGraphicFramePr>
        <p:xfrm>
          <a:off x="296863" y="517426"/>
          <a:ext cx="8580437" cy="3467100"/>
        </p:xfrm>
        <a:graphic>
          <a:graphicData uri="http://schemas.openxmlformats.org/presentationml/2006/ole">
            <mc:AlternateContent xmlns:mc="http://schemas.openxmlformats.org/markup-compatibility/2006">
              <mc:Choice xmlns:v="urn:schemas-microsoft-com:vml" Requires="v">
                <p:oleObj spid="_x0000_s10256" name="文档" r:id="rId11" imgW="8584878" imgH="3468897" progId="Word.Document.12">
                  <p:embed/>
                </p:oleObj>
              </mc:Choice>
              <mc:Fallback>
                <p:oleObj name="文档" r:id="rId11" imgW="8584878" imgH="3468897" progId="Word.Document.12">
                  <p:embed/>
                  <p:pic>
                    <p:nvPicPr>
                      <p:cNvPr id="0" name=""/>
                      <p:cNvPicPr/>
                      <p:nvPr/>
                    </p:nvPicPr>
                    <p:blipFill>
                      <a:blip r:embed="rId12"/>
                      <a:stretch>
                        <a:fillRect/>
                      </a:stretch>
                    </p:blipFill>
                    <p:spPr>
                      <a:xfrm>
                        <a:off x="296863" y="517426"/>
                        <a:ext cx="8580437" cy="3467100"/>
                      </a:xfrm>
                      <a:prstGeom prst="rect">
                        <a:avLst/>
                      </a:prstGeom>
                    </p:spPr>
                  </p:pic>
                </p:oleObj>
              </mc:Fallback>
            </mc:AlternateContent>
          </a:graphicData>
        </a:graphic>
      </p:graphicFrame>
      <p:sp>
        <p:nvSpPr>
          <p:cNvPr id="4" name="矩形 3"/>
          <p:cNvSpPr/>
          <p:nvPr/>
        </p:nvSpPr>
        <p:spPr>
          <a:xfrm>
            <a:off x="223265" y="3750166"/>
            <a:ext cx="8733982" cy="121591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，盘问，同《过秦论》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良将劲弩守要害之处，信臣精卒陈利兵而谁何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8" name="矩形 7"/>
          <p:cNvSpPr/>
          <p:nvPr/>
        </p:nvSpPr>
        <p:spPr>
          <a:xfrm>
            <a:off x="7715768" y="551334"/>
            <a:ext cx="407484" cy="492443"/>
          </a:xfrm>
          <a:prstGeom prst="rect">
            <a:avLst/>
          </a:prstGeom>
        </p:spPr>
        <p:txBody>
          <a:bodyPr wrap="none">
            <a:spAutoFit/>
          </a:bodyPr>
          <a:lstStyle/>
          <a:p>
            <a:r>
              <a:rPr lang="en-US" altLang="zh-CN" sz="2600" kern="100" dirty="0">
                <a:solidFill>
                  <a:srgbClr val="E46C0A"/>
                </a:solidFill>
                <a:latin typeface="Times New Roman"/>
                <a:ea typeface="华文细黑"/>
                <a:cs typeface="Courier New"/>
              </a:rPr>
              <a:t>C</a:t>
            </a:r>
            <a:endParaRPr lang="zh-CN" altLang="en-US" dirty="0"/>
          </a:p>
        </p:txBody>
      </p:sp>
    </p:spTree>
    <p:extLst>
      <p:ext uri="{BB962C8B-B14F-4D97-AF65-F5344CB8AC3E}">
        <p14:creationId xmlns:p14="http://schemas.microsoft.com/office/powerpoint/2010/main" val="163965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1464" y="627534"/>
            <a:ext cx="8682466"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对文中画波浪线部分的断句，正确的一项是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时马燧为三城镇遏使</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雅知之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表为判官</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擢监察御史</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燧</a:t>
            </a:r>
            <a:r>
              <a:rPr lang="zh-CN" altLang="zh-CN" sz="2600" kern="100" dirty="0" smtClean="0">
                <a:latin typeface="Times New Roman"/>
                <a:ea typeface="华文细黑"/>
                <a:cs typeface="Times New Roman"/>
              </a:rPr>
              <a:t>伐</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李灵耀</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军中事多所诹访</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杨炎将任以要职</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卢杞不喜</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出</a:t>
            </a:r>
            <a:r>
              <a:rPr lang="zh-CN" altLang="zh-CN" sz="2600" kern="100" dirty="0" smtClean="0">
                <a:latin typeface="Times New Roman"/>
                <a:ea typeface="华文细黑"/>
                <a:cs typeface="Times New Roman"/>
              </a:rPr>
              <a:t>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岳州</a:t>
            </a:r>
            <a:r>
              <a:rPr lang="zh-CN" altLang="zh-CN" sz="2600" kern="100" dirty="0">
                <a:latin typeface="Times New Roman"/>
                <a:ea typeface="华文细黑"/>
                <a:cs typeface="Times New Roman"/>
              </a:rPr>
              <a:t>刺史</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时马燧为三城镇</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遏使雅知之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表为判官</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擢监察御史</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燧</a:t>
            </a:r>
            <a:r>
              <a:rPr lang="zh-CN" altLang="zh-CN" sz="2600" kern="100" dirty="0" smtClean="0">
                <a:latin typeface="Times New Roman"/>
                <a:ea typeface="华文细黑"/>
                <a:cs typeface="Times New Roman"/>
              </a:rPr>
              <a:t>伐</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李灵耀</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军中事多</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所诹访</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杨炎将任以要职</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卢杞不喜</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出</a:t>
            </a:r>
            <a:r>
              <a:rPr lang="zh-CN" altLang="zh-CN" sz="2600" kern="100" dirty="0" smtClean="0">
                <a:latin typeface="Times New Roman"/>
                <a:ea typeface="华文细黑"/>
                <a:cs typeface="Times New Roman"/>
              </a:rPr>
              <a:t>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岳州</a:t>
            </a:r>
            <a:r>
              <a:rPr lang="zh-CN" altLang="zh-CN" sz="2600" kern="100" dirty="0">
                <a:latin typeface="Times New Roman"/>
                <a:ea typeface="华文细黑"/>
                <a:cs typeface="Times New Roman"/>
              </a:rPr>
              <a:t>刺史</a:t>
            </a:r>
            <a:endParaRPr lang="zh-CN" altLang="zh-CN" sz="1050" kern="100" dirty="0">
              <a:effectLst/>
              <a:latin typeface="宋体"/>
              <a:cs typeface="Courier New"/>
            </a:endParaRPr>
          </a:p>
        </p:txBody>
      </p:sp>
      <p:sp>
        <p:nvSpPr>
          <p:cNvPr id="2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7"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8" name="表格 37"/>
          <p:cNvGraphicFramePr>
            <a:graphicFrameLocks noGrp="1"/>
          </p:cNvGraphicFramePr>
          <p:nvPr>
            <p:extLst>
              <p:ext uri="{D42A27DB-BD31-4B8C-83A1-F6EECF244321}">
                <p14:modId xmlns:p14="http://schemas.microsoft.com/office/powerpoint/2010/main" val="1516889012"/>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9" name="TextBox 38">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40" name="TextBox 39">
            <a:hlinkClick r:id="rId3" action="ppaction://hlinksldjump"/>
          </p:cNvPr>
          <p:cNvSpPr txBox="1"/>
          <p:nvPr/>
        </p:nvSpPr>
        <p:spPr>
          <a:xfrm>
            <a:off x="1485464" y="82094"/>
            <a:ext cx="105958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41" name="TextBox 40">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42" name="TextBox 41">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3" name="TextBox 42">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4" name="TextBox 43">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5" name="TextBox 44">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7" name="TextBox 46">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232993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2419" y="619914"/>
            <a:ext cx="868246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时马燧为三城镇遏使</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雅知之表</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为判官</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擢监察御史</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燧</a:t>
            </a:r>
            <a:r>
              <a:rPr lang="zh-CN" altLang="zh-CN" sz="2600" kern="100" dirty="0" smtClean="0">
                <a:latin typeface="Times New Roman"/>
                <a:ea typeface="华文细黑"/>
                <a:cs typeface="Times New Roman"/>
              </a:rPr>
              <a:t>伐</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李灵耀</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军中事多所诹访</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杨炎将任以要职</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卢杞不喜出</a:t>
            </a:r>
            <a:r>
              <a:rPr lang="en-US" altLang="zh-CN" sz="2600" kern="100" dirty="0">
                <a:latin typeface="IPAPANNEW"/>
                <a:ea typeface="华文细黑"/>
                <a:cs typeface="Times New Roman"/>
              </a:rPr>
              <a:t>/</a:t>
            </a:r>
            <a:r>
              <a:rPr lang="zh-CN" altLang="zh-CN" sz="2600" kern="100" dirty="0" smtClean="0">
                <a:latin typeface="Times New Roman"/>
                <a:ea typeface="华文细黑"/>
                <a:cs typeface="Times New Roman"/>
              </a:rPr>
              <a:t>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岳州</a:t>
            </a:r>
            <a:r>
              <a:rPr lang="zh-CN" altLang="zh-CN" sz="2600" kern="100" dirty="0">
                <a:latin typeface="Times New Roman"/>
                <a:ea typeface="华文细黑"/>
                <a:cs typeface="Times New Roman"/>
              </a:rPr>
              <a:t>刺史</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时马燧为三城镇遏使</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雅知之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表为判官</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擢监察御史</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燧</a:t>
            </a:r>
            <a:r>
              <a:rPr lang="zh-CN" altLang="zh-CN" sz="2600" kern="100" dirty="0" smtClean="0">
                <a:latin typeface="Times New Roman"/>
                <a:ea typeface="华文细黑"/>
                <a:cs typeface="Times New Roman"/>
              </a:rPr>
              <a:t>伐</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李灵耀</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军中事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多所诹访杨炎</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将任以要职</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卢杞不喜出</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岳州</a:t>
            </a:r>
            <a:r>
              <a:rPr lang="zh-CN" altLang="zh-CN" sz="2600" kern="100" dirty="0">
                <a:latin typeface="Times New Roman"/>
                <a:ea typeface="华文细黑"/>
                <a:cs typeface="Times New Roman"/>
              </a:rPr>
              <a:t>刺史</a:t>
            </a:r>
            <a:endParaRPr lang="zh-CN" altLang="zh-CN" sz="1050" kern="100" dirty="0">
              <a:effectLst/>
              <a:latin typeface="宋体"/>
              <a:cs typeface="Courier New"/>
            </a:endParaRPr>
          </a:p>
        </p:txBody>
      </p:sp>
      <p:sp>
        <p:nvSpPr>
          <p:cNvPr id="2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667628050"/>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7" name="TextBox 36">
            <a:hlinkClick r:id="rId3" action="ppaction://hlinksldjump"/>
          </p:cNvPr>
          <p:cNvSpPr txBox="1"/>
          <p:nvPr/>
        </p:nvSpPr>
        <p:spPr>
          <a:xfrm>
            <a:off x="1485464" y="82094"/>
            <a:ext cx="105958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8" name="TextBox 37">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9" name="TextBox 38">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6" name="TextBox 45">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7" name="TextBox 46">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8" name="TextBox 47">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88544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2419" y="619914"/>
            <a:ext cx="8682466" cy="241707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原文标点：时马燧为三城镇遏使，雅知之，表为判官，擢监察御史，燧伐李灵耀，军中事多所诹访。杨炎将任以要职，卢杞不喜，出为岳州刺史。</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a:t>
            </a:r>
            <a:endParaRPr lang="zh-CN" altLang="zh-CN" sz="1050" kern="100" dirty="0">
              <a:effectLst/>
              <a:latin typeface="宋体"/>
              <a:cs typeface="Courier New"/>
            </a:endParaRPr>
          </a:p>
        </p:txBody>
      </p:sp>
      <p:sp>
        <p:nvSpPr>
          <p:cNvPr id="2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842898049"/>
              </p:ext>
            </p:extLst>
          </p:nvPr>
        </p:nvGraphicFramePr>
        <p:xfrm>
          <a:off x="381908" y="85780"/>
          <a:ext cx="8691664" cy="335280"/>
        </p:xfrm>
        <a:graphic>
          <a:graphicData uri="http://schemas.openxmlformats.org/drawingml/2006/table">
            <a:tbl>
              <a:tblPr firstRow="1" bandRow="1">
                <a:tableStyleId>{5C22544A-7EE6-4342-B048-85BDC9FD1C3A}</a:tableStyleId>
              </a:tblPr>
              <a:tblGrid>
                <a:gridCol w="1086458"/>
                <a:gridCol w="1086458"/>
                <a:gridCol w="1086458"/>
                <a:gridCol w="1086458"/>
                <a:gridCol w="1086458"/>
                <a:gridCol w="1086458"/>
                <a:gridCol w="1086458"/>
                <a:gridCol w="1086458"/>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81490" y="80576"/>
            <a:ext cx="10800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7" name="TextBox 36">
            <a:hlinkClick r:id="rId3" action="ppaction://hlinksldjump"/>
          </p:cNvPr>
          <p:cNvSpPr txBox="1"/>
          <p:nvPr/>
        </p:nvSpPr>
        <p:spPr>
          <a:xfrm>
            <a:off x="1485464" y="82094"/>
            <a:ext cx="105958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8" name="TextBox 37">
            <a:hlinkClick r:id="rId4" action="ppaction://hlinksldjump"/>
          </p:cNvPr>
          <p:cNvSpPr txBox="1"/>
          <p:nvPr/>
        </p:nvSpPr>
        <p:spPr>
          <a:xfrm>
            <a:off x="2563396" y="81950"/>
            <a:ext cx="1062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9" name="TextBox 38">
            <a:hlinkClick r:id="rId5" action="ppaction://hlinksldjump"/>
          </p:cNvPr>
          <p:cNvSpPr txBox="1"/>
          <p:nvPr/>
        </p:nvSpPr>
        <p:spPr>
          <a:xfrm>
            <a:off x="3648761" y="81950"/>
            <a:ext cx="107017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40" name="TextBox 39">
            <a:hlinkClick r:id="rId6" action="ppaction://hlinksldjump"/>
          </p:cNvPr>
          <p:cNvSpPr txBox="1"/>
          <p:nvPr/>
        </p:nvSpPr>
        <p:spPr>
          <a:xfrm>
            <a:off x="4735565" y="81950"/>
            <a:ext cx="105958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6" name="TextBox 45">
            <a:hlinkClick r:id="rId7" action="ppaction://hlinksldjump"/>
          </p:cNvPr>
          <p:cNvSpPr txBox="1"/>
          <p:nvPr/>
        </p:nvSpPr>
        <p:spPr>
          <a:xfrm>
            <a:off x="5821672" y="81950"/>
            <a:ext cx="10730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7" name="TextBox 46">
            <a:hlinkClick r:id="rId8" action="ppaction://hlinksldjump"/>
          </p:cNvPr>
          <p:cNvSpPr txBox="1"/>
          <p:nvPr/>
        </p:nvSpPr>
        <p:spPr>
          <a:xfrm>
            <a:off x="6907921" y="87054"/>
            <a:ext cx="107467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8" name="TextBox 47">
            <a:hlinkClick r:id="rId9" action="ppaction://hlinksldjump"/>
          </p:cNvPr>
          <p:cNvSpPr txBox="1"/>
          <p:nvPr/>
        </p:nvSpPr>
        <p:spPr>
          <a:xfrm>
            <a:off x="7990736" y="81950"/>
            <a:ext cx="107467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30164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3054</TotalTime>
  <Words>2609</Words>
  <Application>Microsoft Office PowerPoint</Application>
  <PresentationFormat>全屏显示(16:9)</PresentationFormat>
  <Paragraphs>419</Paragraphs>
  <Slides>42</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45" baseType="lpstr">
      <vt:lpstr>Office 主题​​</vt:lpstr>
      <vt:lpstr>文档</vt:lpstr>
      <vt:lpstr>Microsoft Word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313</cp:revision>
  <dcterms:created xsi:type="dcterms:W3CDTF">2014-12-15T01:46:29Z</dcterms:created>
  <dcterms:modified xsi:type="dcterms:W3CDTF">2015-04-13T09:26:01Z</dcterms:modified>
</cp:coreProperties>
</file>