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6"/>
  </p:notesMasterIdLst>
  <p:handoutMasterIdLst>
    <p:handoutMasterId r:id="rId107"/>
  </p:handoutMasterIdLst>
  <p:sldIdLst>
    <p:sldId id="307" r:id="rId2"/>
    <p:sldId id="936" r:id="rId3"/>
    <p:sldId id="836" r:id="rId4"/>
    <p:sldId id="937" r:id="rId5"/>
    <p:sldId id="309" r:id="rId6"/>
    <p:sldId id="842" r:id="rId7"/>
    <p:sldId id="843" r:id="rId8"/>
    <p:sldId id="844" r:id="rId9"/>
    <p:sldId id="845" r:id="rId10"/>
    <p:sldId id="846" r:id="rId11"/>
    <p:sldId id="847" r:id="rId12"/>
    <p:sldId id="731" r:id="rId13"/>
    <p:sldId id="733" r:id="rId14"/>
    <p:sldId id="315" r:id="rId15"/>
    <p:sldId id="469" r:id="rId16"/>
    <p:sldId id="749" r:id="rId17"/>
    <p:sldId id="750" r:id="rId18"/>
    <p:sldId id="751" r:id="rId19"/>
    <p:sldId id="892" r:id="rId20"/>
    <p:sldId id="894" r:id="rId21"/>
    <p:sldId id="895" r:id="rId22"/>
    <p:sldId id="897" r:id="rId23"/>
    <p:sldId id="912" r:id="rId24"/>
    <p:sldId id="898" r:id="rId25"/>
    <p:sldId id="841" r:id="rId26"/>
    <p:sldId id="938" r:id="rId27"/>
    <p:sldId id="467" r:id="rId28"/>
    <p:sldId id="539" r:id="rId29"/>
    <p:sldId id="767" r:id="rId30"/>
    <p:sldId id="913" r:id="rId31"/>
    <p:sldId id="914" r:id="rId32"/>
    <p:sldId id="915" r:id="rId33"/>
    <p:sldId id="916" r:id="rId34"/>
    <p:sldId id="477" r:id="rId35"/>
    <p:sldId id="478" r:id="rId36"/>
    <p:sldId id="848" r:id="rId37"/>
    <p:sldId id="784" r:id="rId38"/>
    <p:sldId id="849" r:id="rId39"/>
    <p:sldId id="917" r:id="rId40"/>
    <p:sldId id="785" r:id="rId41"/>
    <p:sldId id="850" r:id="rId42"/>
    <p:sldId id="852" r:id="rId43"/>
    <p:sldId id="780" r:id="rId44"/>
    <p:sldId id="939" r:id="rId45"/>
    <p:sldId id="657" r:id="rId46"/>
    <p:sldId id="873" r:id="rId47"/>
    <p:sldId id="864" r:id="rId48"/>
    <p:sldId id="865" r:id="rId49"/>
    <p:sldId id="876" r:id="rId50"/>
    <p:sldId id="919" r:id="rId51"/>
    <p:sldId id="918" r:id="rId52"/>
    <p:sldId id="920" r:id="rId53"/>
    <p:sldId id="921" r:id="rId54"/>
    <p:sldId id="866" r:id="rId55"/>
    <p:sldId id="877" r:id="rId56"/>
    <p:sldId id="922" r:id="rId57"/>
    <p:sldId id="923" r:id="rId58"/>
    <p:sldId id="867" r:id="rId59"/>
    <p:sldId id="879" r:id="rId60"/>
    <p:sldId id="868" r:id="rId61"/>
    <p:sldId id="881" r:id="rId62"/>
    <p:sldId id="924" r:id="rId63"/>
    <p:sldId id="925" r:id="rId64"/>
    <p:sldId id="926" r:id="rId65"/>
    <p:sldId id="941" r:id="rId66"/>
    <p:sldId id="869" r:id="rId67"/>
    <p:sldId id="882" r:id="rId68"/>
    <p:sldId id="927" r:id="rId69"/>
    <p:sldId id="940" r:id="rId70"/>
    <p:sldId id="510" r:id="rId71"/>
    <p:sldId id="928" r:id="rId72"/>
    <p:sldId id="690" r:id="rId73"/>
    <p:sldId id="827" r:id="rId74"/>
    <p:sldId id="693" r:id="rId75"/>
    <p:sldId id="695" r:id="rId76"/>
    <p:sldId id="697" r:id="rId77"/>
    <p:sldId id="698" r:id="rId78"/>
    <p:sldId id="929" r:id="rId79"/>
    <p:sldId id="700" r:id="rId80"/>
    <p:sldId id="885" r:id="rId81"/>
    <p:sldId id="930" r:id="rId82"/>
    <p:sldId id="702" r:id="rId83"/>
    <p:sldId id="704" r:id="rId84"/>
    <p:sldId id="931" r:id="rId85"/>
    <p:sldId id="706" r:id="rId86"/>
    <p:sldId id="830" r:id="rId87"/>
    <p:sldId id="709" r:id="rId88"/>
    <p:sldId id="710" r:id="rId89"/>
    <p:sldId id="711" r:id="rId90"/>
    <p:sldId id="712" r:id="rId91"/>
    <p:sldId id="932" r:id="rId92"/>
    <p:sldId id="714" r:id="rId93"/>
    <p:sldId id="831" r:id="rId94"/>
    <p:sldId id="888" r:id="rId95"/>
    <p:sldId id="717" r:id="rId96"/>
    <p:sldId id="718" r:id="rId97"/>
    <p:sldId id="933" r:id="rId98"/>
    <p:sldId id="728" r:id="rId99"/>
    <p:sldId id="934" r:id="rId100"/>
    <p:sldId id="935" r:id="rId101"/>
    <p:sldId id="890" r:id="rId102"/>
    <p:sldId id="942" r:id="rId103"/>
    <p:sldId id="729" r:id="rId104"/>
    <p:sldId id="441" r:id="rId105"/>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7" d="100"/>
          <a:sy n="87" d="100"/>
        </p:scale>
        <p:origin x="-566" y="-91"/>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5" Type="http://schemas.openxmlformats.org/officeDocument/2006/relationships/image" Target="../media/image75.emf"/><Relationship Id="rId4" Type="http://schemas.openxmlformats.org/officeDocument/2006/relationships/image" Target="../media/image7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2016/2/26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2016/2/26 Friday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101.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76.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62.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slide" Target="slide2.xml"/><Relationship Id="rId1" Type="http://schemas.openxmlformats.org/officeDocument/2006/relationships/vmlDrawing" Target="../drawings/vmlDrawing42.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slide" Target="slide102.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102.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77.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63.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78.emf"/><Relationship Id="rId1" Type="http://schemas.openxmlformats.org/officeDocument/2006/relationships/vmlDrawing" Target="../drawings/vmlDrawing43.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64.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103.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79.emf"/><Relationship Id="rId3" Type="http://schemas.openxmlformats.org/officeDocument/2006/relationships/slide" Target="slide70.xml"/><Relationship Id="rId21" Type="http://schemas.openxmlformats.org/officeDocument/2006/relationships/slide" Target="slide2.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65.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80.emf"/><Relationship Id="rId1" Type="http://schemas.openxmlformats.org/officeDocument/2006/relationships/vmlDrawing" Target="../drawings/vmlDrawing44.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66.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104.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package" Target="../embeddings/Microsoft_Word___6.docx"/><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package" Target="../embeddings/Microsoft_Word___7.docx"/><Relationship Id="rId7" Type="http://schemas.openxmlformats.org/officeDocument/2006/relationships/slide" Target="slide14.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package" Target="../embeddings/Microsoft_Word___8.docx"/><Relationship Id="rId4" Type="http://schemas.openxmlformats.org/officeDocument/2006/relationships/image" Target="../media/image11.emf"/><Relationship Id="rId9" Type="http://schemas.openxmlformats.org/officeDocument/2006/relationships/slide" Target="slide21.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4.xml"/><Relationship Id="rId5" Type="http://schemas.openxmlformats.org/officeDocument/2006/relationships/slide" Target="slide16.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__9.docx"/><Relationship Id="rId7" Type="http://schemas.openxmlformats.org/officeDocument/2006/relationships/slide" Target="slide21.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4.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package" Target="../embeddings/Microsoft_Word___10.docx"/><Relationship Id="rId7" Type="http://schemas.openxmlformats.org/officeDocument/2006/relationships/slide" Target="slide14.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package" Target="../embeddings/Microsoft_Word___11.docx"/><Relationship Id="rId4" Type="http://schemas.openxmlformats.org/officeDocument/2006/relationships/image" Target="../media/image13.emf"/><Relationship Id="rId9"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slide" Target="slide21.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69.xml"/><Relationship Id="rId4" Type="http://schemas.openxmlformats.org/officeDocument/2006/relationships/slide" Target="slide44.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__12.docx"/><Relationship Id="rId7" Type="http://schemas.openxmlformats.org/officeDocument/2006/relationships/slide" Target="slide21.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4.xml"/><Relationship Id="rId5" Type="http://schemas.openxmlformats.org/officeDocument/2006/relationships/slide" Target="slide22.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4.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slide" Target="slide21.xml"/><Relationship Id="rId4" Type="http://schemas.openxmlformats.org/officeDocument/2006/relationships/slide" Target="slide17.xml"/></Relationships>
</file>

<file path=ppt/slides/_rels/slide2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__13.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__14.docx"/><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package" Target="../embeddings/Microsoft_Word___15.docx"/><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image" Target="file:///E:\&#26472;&#32472;&#32472;\2016\&#19968;&#36718;\&#21270;&#23398;\&#20154;&#25945;&#29256;\HX467.TIF"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__16.docx"/><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24.png"/><Relationship Id="rId7" Type="http://schemas.openxmlformats.org/officeDocument/2006/relationships/slide" Target="slide36.xml"/><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slide" Target="slide34.xml"/><Relationship Id="rId5" Type="http://schemas.openxmlformats.org/officeDocument/2006/relationships/image" Target="../media/image23.emf"/><Relationship Id="rId4" Type="http://schemas.openxmlformats.org/officeDocument/2006/relationships/package" Target="../embeddings/Microsoft_Word___17.docx"/><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4.xml"/><Relationship Id="rId4" Type="http://schemas.openxmlformats.org/officeDocument/2006/relationships/slide" Target="slide38.xml"/></Relationships>
</file>

<file path=ppt/slides/_rels/slide36.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26.png"/><Relationship Id="rId7" Type="http://schemas.openxmlformats.org/officeDocument/2006/relationships/slide" Target="slide36.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slide" Target="slide34.xml"/><Relationship Id="rId5" Type="http://schemas.openxmlformats.org/officeDocument/2006/relationships/image" Target="../media/image25.emf"/><Relationship Id="rId4" Type="http://schemas.openxmlformats.org/officeDocument/2006/relationships/package" Target="../embeddings/Microsoft_Word___18.docx"/><Relationship Id="rId9" Type="http://schemas.openxmlformats.org/officeDocument/2006/relationships/slide" Target="slide37.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__19.docx"/><Relationship Id="rId7" Type="http://schemas.openxmlformats.org/officeDocument/2006/relationships/slide" Target="slide38.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slide" Target="slide36.xml"/><Relationship Id="rId5" Type="http://schemas.openxmlformats.org/officeDocument/2006/relationships/slide" Target="slide34.xml"/><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4.xml"/><Relationship Id="rId5" Type="http://schemas.openxmlformats.org/officeDocument/2006/relationships/slide" Target="slide39.xml"/><Relationship Id="rId4" Type="http://schemas.openxmlformats.org/officeDocument/2006/relationships/slide" Target="slide38.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4.xml"/><Relationship Id="rId4" Type="http://schemas.openxmlformats.org/officeDocument/2006/relationships/slide" Target="sl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__1.docx"/></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4.xml"/><Relationship Id="rId4" Type="http://schemas.openxmlformats.org/officeDocument/2006/relationships/slide" Target="slide38.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4.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__20.docx"/><Relationship Id="rId7" Type="http://schemas.openxmlformats.org/officeDocument/2006/relationships/slide" Target="slide38.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slide" Target="slide36.xml"/><Relationship Id="rId5" Type="http://schemas.openxmlformats.org/officeDocument/2006/relationships/slide" Target="slide3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46.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21.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29.emf"/><Relationship Id="rId9" Type="http://schemas.openxmlformats.org/officeDocument/2006/relationships/slide" Target="slide58.xml"/></Relationships>
</file>

<file path=ppt/slides/_rels/slide47.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22.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30.emf"/><Relationship Id="rId9" Type="http://schemas.openxmlformats.org/officeDocument/2006/relationships/slide" Target="slide58.xml"/></Relationships>
</file>

<file path=ppt/slides/_rels/slide48.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49.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slide" Target="slide5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slide" Target="slide52.xml"/></Relationships>
</file>

<file path=ppt/slides/_rels/slide5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23.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31.emf"/><Relationship Id="rId9" Type="http://schemas.openxmlformats.org/officeDocument/2006/relationships/slide" Target="slide58.xml"/></Relationships>
</file>

<file path=ppt/slides/_rels/slide53.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54.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45.xml"/><Relationship Id="rId7" Type="http://schemas.openxmlformats.org/officeDocument/2006/relationships/slide" Target="slide58.xml"/><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slide" Target="slide54.xml"/><Relationship Id="rId5" Type="http://schemas.openxmlformats.org/officeDocument/2006/relationships/slide" Target="slide48.xml"/><Relationship Id="rId10" Type="http://schemas.openxmlformats.org/officeDocument/2006/relationships/slide" Target="slide55.xml"/><Relationship Id="rId4" Type="http://schemas.openxmlformats.org/officeDocument/2006/relationships/slide" Target="slide47.xml"/><Relationship Id="rId9" Type="http://schemas.openxmlformats.org/officeDocument/2006/relationships/slide" Target="slide66.xml"/></Relationships>
</file>

<file path=ppt/slides/_rels/slide5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56.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slide" Target="slide57.xml"/></Relationships>
</file>

<file path=ppt/slides/_rels/slide57.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58.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24.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33.emf"/><Relationship Id="rId9" Type="http://schemas.openxmlformats.org/officeDocument/2006/relationships/slide" Target="slide58.xml"/></Relationships>
</file>

<file path=ppt/slides/_rels/slide59.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25.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34.emf"/><Relationship Id="rId9" Type="http://schemas.openxmlformats.org/officeDocument/2006/relationships/slide" Target="slide58.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45.xml"/><Relationship Id="rId7" Type="http://schemas.openxmlformats.org/officeDocument/2006/relationships/slide" Target="slide58.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slide" Target="slide54.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slide" Target="slide66.xml"/></Relationships>
</file>

<file path=ppt/slides/_rels/slide61.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62.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slide" Target="slide48.xml"/><Relationship Id="rId3" Type="http://schemas.openxmlformats.org/officeDocument/2006/relationships/package" Target="../embeddings/Microsoft_Word___26.docx"/><Relationship Id="rId7" Type="http://schemas.openxmlformats.org/officeDocument/2006/relationships/package" Target="../embeddings/Microsoft_Word___28.docx"/><Relationship Id="rId12" Type="http://schemas.openxmlformats.org/officeDocument/2006/relationships/slide" Target="slide47.xml"/><Relationship Id="rId17" Type="http://schemas.openxmlformats.org/officeDocument/2006/relationships/slide" Target="slide66.xml"/><Relationship Id="rId2" Type="http://schemas.openxmlformats.org/officeDocument/2006/relationships/slideLayout" Target="../slideLayouts/slideLayout1.xml"/><Relationship Id="rId16" Type="http://schemas.openxmlformats.org/officeDocument/2006/relationships/slide" Target="slide60.xml"/><Relationship Id="rId1" Type="http://schemas.openxmlformats.org/officeDocument/2006/relationships/vmlDrawing" Target="../drawings/vmlDrawing22.vml"/><Relationship Id="rId6" Type="http://schemas.openxmlformats.org/officeDocument/2006/relationships/image" Target="../media/image37.emf"/><Relationship Id="rId11" Type="http://schemas.openxmlformats.org/officeDocument/2006/relationships/slide" Target="slide45.xml"/><Relationship Id="rId5" Type="http://schemas.openxmlformats.org/officeDocument/2006/relationships/package" Target="../embeddings/Microsoft_Word___27.docx"/><Relationship Id="rId15" Type="http://schemas.openxmlformats.org/officeDocument/2006/relationships/slide" Target="slide58.xml"/><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package" Target="../embeddings/Microsoft_Word___29.docx"/><Relationship Id="rId14" Type="http://schemas.openxmlformats.org/officeDocument/2006/relationships/slide" Target="slide54.xml"/></Relationships>
</file>

<file path=ppt/slides/_rels/slide63.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30.docx"/><Relationship Id="rId7" Type="http://schemas.openxmlformats.org/officeDocument/2006/relationships/slide" Target="slide48.xml"/><Relationship Id="rId12" Type="http://schemas.openxmlformats.org/officeDocument/2006/relationships/slide" Target="slide64.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40.emf"/><Relationship Id="rId9" Type="http://schemas.openxmlformats.org/officeDocument/2006/relationships/slide" Target="slide58.xml"/></Relationships>
</file>

<file path=ppt/slides/_rels/slide64.xml.rels><?xml version="1.0" encoding="UTF-8" standalone="yes"?>
<Relationships xmlns="http://schemas.openxmlformats.org/package/2006/relationships"><Relationship Id="rId8" Type="http://schemas.openxmlformats.org/officeDocument/2006/relationships/slide" Target="slide60.xml"/><Relationship Id="rId13" Type="http://schemas.openxmlformats.org/officeDocument/2006/relationships/image" Target="../media/image42.emf"/><Relationship Id="rId3" Type="http://schemas.openxmlformats.org/officeDocument/2006/relationships/slide" Target="slide45.xml"/><Relationship Id="rId7" Type="http://schemas.openxmlformats.org/officeDocument/2006/relationships/slide" Target="slide58.xml"/><Relationship Id="rId12" Type="http://schemas.openxmlformats.org/officeDocument/2006/relationships/package" Target="../embeddings/Microsoft_Word___32.docx"/><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slide" Target="slide54.xml"/><Relationship Id="rId11" Type="http://schemas.openxmlformats.org/officeDocument/2006/relationships/image" Target="../media/image41.emf"/><Relationship Id="rId5" Type="http://schemas.openxmlformats.org/officeDocument/2006/relationships/slide" Target="slide48.xml"/><Relationship Id="rId10" Type="http://schemas.openxmlformats.org/officeDocument/2006/relationships/package" Target="../embeddings/Microsoft_Word___31.docx"/><Relationship Id="rId4" Type="http://schemas.openxmlformats.org/officeDocument/2006/relationships/slide" Target="slide47.xml"/><Relationship Id="rId9" Type="http://schemas.openxmlformats.org/officeDocument/2006/relationships/slide" Target="slide66.xml"/></Relationships>
</file>

<file path=ppt/slides/_rels/slide65.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package" Target="../embeddings/Microsoft_Word___33.docx"/><Relationship Id="rId7" Type="http://schemas.openxmlformats.org/officeDocument/2006/relationships/slide" Target="slide48.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slide" Target="slide47.xml"/><Relationship Id="rId11" Type="http://schemas.openxmlformats.org/officeDocument/2006/relationships/slide" Target="slide66.xml"/><Relationship Id="rId5" Type="http://schemas.openxmlformats.org/officeDocument/2006/relationships/slide" Target="slide45.xml"/><Relationship Id="rId10" Type="http://schemas.openxmlformats.org/officeDocument/2006/relationships/slide" Target="slide60.xml"/><Relationship Id="rId4" Type="http://schemas.openxmlformats.org/officeDocument/2006/relationships/image" Target="../media/image43.emf"/><Relationship Id="rId9" Type="http://schemas.openxmlformats.org/officeDocument/2006/relationships/slide" Target="slide58.xml"/></Relationships>
</file>

<file path=ppt/slides/_rels/slide66.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image" Target="../media/image44.png"/></Relationships>
</file>

<file path=ppt/slides/_rels/slide67.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s>
</file>

<file path=ppt/slides/_rels/slide68.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47.xml"/><Relationship Id="rId7" Type="http://schemas.openxmlformats.org/officeDocument/2006/relationships/slide" Target="slide60.xml"/><Relationship Id="rId2"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slide" Target="slide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slide" Target="slide71.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71.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2.xml"/><Relationship Id="rId18" Type="http://schemas.openxmlformats.org/officeDocument/2006/relationships/slide" Target="slide90.xml"/><Relationship Id="rId3" Type="http://schemas.openxmlformats.org/officeDocument/2006/relationships/package" Target="../embeddings/Microsoft_Word___34.docx"/><Relationship Id="rId7" Type="http://schemas.openxmlformats.org/officeDocument/2006/relationships/slide" Target="slide70.xml"/><Relationship Id="rId12" Type="http://schemas.openxmlformats.org/officeDocument/2006/relationships/slide" Target="slide79.xml"/><Relationship Id="rId17" Type="http://schemas.openxmlformats.org/officeDocument/2006/relationships/slide" Target="slide88.xml"/><Relationship Id="rId2" Type="http://schemas.openxmlformats.org/officeDocument/2006/relationships/slideLayout" Target="../slideLayouts/slideLayout1.xml"/><Relationship Id="rId16" Type="http://schemas.openxmlformats.org/officeDocument/2006/relationships/slide" Target="slide86.xml"/><Relationship Id="rId20" Type="http://schemas.openxmlformats.org/officeDocument/2006/relationships/slide" Target="slide95.xml"/><Relationship Id="rId1" Type="http://schemas.openxmlformats.org/officeDocument/2006/relationships/vmlDrawing" Target="../drawings/vmlDrawing26.vml"/><Relationship Id="rId6" Type="http://schemas.openxmlformats.org/officeDocument/2006/relationships/image" Target="../media/image46.emf"/><Relationship Id="rId11" Type="http://schemas.openxmlformats.org/officeDocument/2006/relationships/slide" Target="slide76.xml"/><Relationship Id="rId5" Type="http://schemas.openxmlformats.org/officeDocument/2006/relationships/package" Target="../embeddings/Microsoft_Word___35.docx"/><Relationship Id="rId15" Type="http://schemas.openxmlformats.org/officeDocument/2006/relationships/slide" Target="slide85.xml"/><Relationship Id="rId10" Type="http://schemas.openxmlformats.org/officeDocument/2006/relationships/slide" Target="slide75.xml"/><Relationship Id="rId19" Type="http://schemas.openxmlformats.org/officeDocument/2006/relationships/slide" Target="slide92.xml"/><Relationship Id="rId4" Type="http://schemas.openxmlformats.org/officeDocument/2006/relationships/image" Target="../media/image45.emf"/><Relationship Id="rId9" Type="http://schemas.openxmlformats.org/officeDocument/2006/relationships/slide" Target="slide73.xml"/><Relationship Id="rId14" Type="http://schemas.openxmlformats.org/officeDocument/2006/relationships/slide" Target="slide83.xml"/></Relationships>
</file>

<file path=ppt/slides/_rels/slide72.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47.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36.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27.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7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74.xml"/><Relationship Id="rId2" Type="http://schemas.openxmlformats.org/officeDocument/2006/relationships/slide" Target="slide70.xml"/><Relationship Id="rId1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74.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75.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49.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37.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50.emf"/><Relationship Id="rId1" Type="http://schemas.openxmlformats.org/officeDocument/2006/relationships/vmlDrawing" Target="../drawings/vmlDrawing28.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38.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76.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51.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39.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52.emf"/><Relationship Id="rId1" Type="http://schemas.openxmlformats.org/officeDocument/2006/relationships/vmlDrawing" Target="../drawings/vmlDrawing29.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40.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77.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53.emf"/><Relationship Id="rId3" Type="http://schemas.openxmlformats.org/officeDocument/2006/relationships/slide" Target="slide70.xml"/><Relationship Id="rId21" Type="http://schemas.openxmlformats.org/officeDocument/2006/relationships/slide" Target="slide78.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41.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54.emf"/><Relationship Id="rId1" Type="http://schemas.openxmlformats.org/officeDocument/2006/relationships/vmlDrawing" Target="../drawings/vmlDrawing30.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42.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78.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55.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43.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56.emf"/><Relationship Id="rId1" Type="http://schemas.openxmlformats.org/officeDocument/2006/relationships/vmlDrawing" Target="../drawings/vmlDrawing31.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44.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79.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57.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45.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32.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slide" Target="slide81.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81.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82.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58.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46.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59.emf"/><Relationship Id="rId1" Type="http://schemas.openxmlformats.org/officeDocument/2006/relationships/vmlDrawing" Target="../drawings/vmlDrawing33.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47.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slide" Target="slide84.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84.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0.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48.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61.emf"/><Relationship Id="rId1" Type="http://schemas.openxmlformats.org/officeDocument/2006/relationships/vmlDrawing" Target="../drawings/vmlDrawing34.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49.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5.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2.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0.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35.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6.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package" Target="../embeddings/Microsoft_Word___51.docx"/><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image" Target="../media/image64.png"/><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slide" Target="slide87.xml"/><Relationship Id="rId1" Type="http://schemas.openxmlformats.org/officeDocument/2006/relationships/vmlDrawing" Target="../drawings/vmlDrawing36.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image" Target="../media/image63.emf"/><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7.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5.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2.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66.emf"/><Relationship Id="rId1" Type="http://schemas.openxmlformats.org/officeDocument/2006/relationships/vmlDrawing" Target="../drawings/vmlDrawing37.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package" Target="../embeddings/Microsoft_Word___53.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8.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7.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4.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38.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19" Type="http://schemas.openxmlformats.org/officeDocument/2006/relationships/slide" Target="slide89.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89.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1.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8.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5.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39.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9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4.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69.emf"/><Relationship Id="rId3" Type="http://schemas.openxmlformats.org/officeDocument/2006/relationships/slide" Target="slide70.xml"/><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6.docx"/><Relationship Id="rId2" Type="http://schemas.openxmlformats.org/officeDocument/2006/relationships/slideLayout" Target="../slideLayouts/slideLayout1.xml"/><Relationship Id="rId16" Type="http://schemas.openxmlformats.org/officeDocument/2006/relationships/slide" Target="slide95.xml"/><Relationship Id="rId1" Type="http://schemas.openxmlformats.org/officeDocument/2006/relationships/vmlDrawing" Target="../drawings/vmlDrawing40.vml"/><Relationship Id="rId6" Type="http://schemas.openxmlformats.org/officeDocument/2006/relationships/slide" Target="slide75.xml"/><Relationship Id="rId11" Type="http://schemas.openxmlformats.org/officeDocument/2006/relationships/slide" Target="slide85.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s>
</file>

<file path=ppt/slides/_rels/slide95.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6.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image" Target="../media/image71.emf"/><Relationship Id="rId26" Type="http://schemas.openxmlformats.org/officeDocument/2006/relationships/image" Target="../media/image75.emf"/><Relationship Id="rId3" Type="http://schemas.openxmlformats.org/officeDocument/2006/relationships/slide" Target="slide70.xml"/><Relationship Id="rId21" Type="http://schemas.openxmlformats.org/officeDocument/2006/relationships/package" Target="../embeddings/Microsoft_Word___59.docx"/><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package" Target="../embeddings/Microsoft_Word___57.docx"/><Relationship Id="rId25" Type="http://schemas.openxmlformats.org/officeDocument/2006/relationships/package" Target="../embeddings/Microsoft_Word___61.docx"/><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image" Target="../media/image72.emf"/><Relationship Id="rId1" Type="http://schemas.openxmlformats.org/officeDocument/2006/relationships/vmlDrawing" Target="../drawings/vmlDrawing41.vml"/><Relationship Id="rId6" Type="http://schemas.openxmlformats.org/officeDocument/2006/relationships/slide" Target="slide75.xml"/><Relationship Id="rId11" Type="http://schemas.openxmlformats.org/officeDocument/2006/relationships/slide" Target="slide85.xml"/><Relationship Id="rId24" Type="http://schemas.openxmlformats.org/officeDocument/2006/relationships/image" Target="../media/image74.emf"/><Relationship Id="rId5" Type="http://schemas.openxmlformats.org/officeDocument/2006/relationships/slide" Target="slide73.xml"/><Relationship Id="rId15" Type="http://schemas.openxmlformats.org/officeDocument/2006/relationships/slide" Target="slide92.xml"/><Relationship Id="rId23" Type="http://schemas.openxmlformats.org/officeDocument/2006/relationships/package" Target="../embeddings/Microsoft_Word___60.docx"/><Relationship Id="rId10" Type="http://schemas.openxmlformats.org/officeDocument/2006/relationships/slide" Target="slide83.xml"/><Relationship Id="rId19" Type="http://schemas.openxmlformats.org/officeDocument/2006/relationships/package" Target="../embeddings/Microsoft_Word___58.docx"/><Relationship Id="rId4" Type="http://schemas.openxmlformats.org/officeDocument/2006/relationships/slide" Target="slide72.xml"/><Relationship Id="rId9" Type="http://schemas.openxmlformats.org/officeDocument/2006/relationships/slide" Target="slide82.xml"/><Relationship Id="rId14" Type="http://schemas.openxmlformats.org/officeDocument/2006/relationships/slide" Target="slide90.xml"/><Relationship Id="rId22" Type="http://schemas.openxmlformats.org/officeDocument/2006/relationships/image" Target="../media/image73.emf"/></Relationships>
</file>

<file path=ppt/slides/_rels/slide97.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8.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_rels/slide99.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0.xml"/><Relationship Id="rId16" Type="http://schemas.openxmlformats.org/officeDocument/2006/relationships/slide" Target="slide100.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5.xml"/><Relationship Id="rId10" Type="http://schemas.openxmlformats.org/officeDocument/2006/relationships/slide" Target="slide85.xml"/><Relationship Id="rId4" Type="http://schemas.openxmlformats.org/officeDocument/2006/relationships/slide" Target="slide73.xml"/><Relationship Id="rId9" Type="http://schemas.openxmlformats.org/officeDocument/2006/relationships/slide" Target="slide83.xml"/><Relationship Id="rId14" Type="http://schemas.openxmlformats.org/officeDocument/2006/relationships/slide" Target="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descr="E:\杨绘绘\2016\一轮\化学\人教版\一轮幻灯片用人教\30.jpg"/>
          <p:cNvPicPr>
            <a:picLocks noChangeAspect="1" noChangeArrowheads="1"/>
          </p:cNvPicPr>
          <p:nvPr/>
        </p:nvPicPr>
        <p:blipFill rotWithShape="1">
          <a:blip r:embed="rId2">
            <a:extLst>
              <a:ext uri="{28A0092B-C50C-407E-A947-70E740481C1C}">
                <a14:useLocalDpi xmlns:a14="http://schemas.microsoft.com/office/drawing/2010/main" val="0"/>
              </a:ext>
            </a:extLst>
          </a:blip>
          <a:srcRect l="625" b="390"/>
          <a:stretch/>
        </p:blipFill>
        <p:spPr bwMode="auto">
          <a:xfrm>
            <a:off x="0" y="-28575"/>
            <a:ext cx="12201501" cy="688816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66221" y="4501203"/>
            <a:ext cx="6135013" cy="584775"/>
          </a:xfrm>
          <a:prstGeom prst="rect">
            <a:avLst/>
          </a:prstGeom>
        </p:spPr>
        <p:txBody>
          <a:bodyPr wrap="none">
            <a:spAutoFit/>
          </a:bodyPr>
          <a:lstStyle/>
          <a:p>
            <a:pPr algn="just"/>
            <a:r>
              <a:rPr lang="zh-CN" altLang="en-US" sz="3200" b="1" dirty="0">
                <a:solidFill>
                  <a:schemeClr val="bg1"/>
                </a:solidFill>
                <a:latin typeface="Times New Roman" pitchFamily="18" charset="0"/>
                <a:ea typeface="微软雅黑"/>
                <a:cs typeface="Times New Roman" pitchFamily="18" charset="0"/>
              </a:rPr>
              <a:t>第</a:t>
            </a:r>
            <a:r>
              <a:rPr lang="en-US" altLang="zh-CN" sz="3200" b="1" dirty="0">
                <a:solidFill>
                  <a:schemeClr val="bg1"/>
                </a:solidFill>
                <a:latin typeface="Times New Roman" pitchFamily="18" charset="0"/>
                <a:ea typeface="微软雅黑"/>
                <a:cs typeface="Times New Roman" pitchFamily="18" charset="0"/>
              </a:rPr>
              <a:t>30</a:t>
            </a:r>
            <a:r>
              <a:rPr lang="zh-CN" altLang="en-US" sz="3200" b="1" dirty="0">
                <a:solidFill>
                  <a:schemeClr val="bg1"/>
                </a:solidFill>
                <a:latin typeface="Times New Roman" pitchFamily="18" charset="0"/>
                <a:ea typeface="微软雅黑"/>
                <a:cs typeface="Times New Roman" pitchFamily="18" charset="0"/>
              </a:rPr>
              <a:t>讲　难溶电解质的溶解平衡</a:t>
            </a:r>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8928" y="1154593"/>
            <a:ext cx="11388152" cy="3139297"/>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宋体"/>
                <a:ea typeface="华文细黑"/>
                <a:cs typeface="Times New Roman"/>
              </a:rPr>
              <a:t>③</a:t>
            </a:r>
            <a:r>
              <a:rPr lang="zh-CN" altLang="zh-CN" sz="2800">
                <a:latin typeface="Times New Roman"/>
                <a:ea typeface="华文细黑"/>
                <a:cs typeface="Times New Roman"/>
              </a:rPr>
              <a:t>氧化还原溶解法</a:t>
            </a:r>
            <a:endParaRPr lang="zh-CN" altLang="zh-CN" sz="2800">
              <a:latin typeface="宋体"/>
              <a:cs typeface="Courier New"/>
            </a:endParaRPr>
          </a:p>
          <a:p>
            <a:pPr algn="just">
              <a:lnSpc>
                <a:spcPct val="140000"/>
              </a:lnSpc>
              <a:spcAft>
                <a:spcPts val="0"/>
              </a:spcAft>
            </a:pPr>
            <a:r>
              <a:rPr lang="zh-CN" altLang="zh-CN" sz="2800">
                <a:latin typeface="Times New Roman"/>
                <a:ea typeface="华文细黑"/>
                <a:cs typeface="Times New Roman"/>
              </a:rPr>
              <a:t>如：不溶于盐酸的硫化物</a:t>
            </a:r>
            <a:r>
              <a:rPr lang="en-US" altLang="zh-CN" sz="2800">
                <a:latin typeface="Times New Roman"/>
                <a:ea typeface="华文细黑"/>
                <a:cs typeface="Courier New"/>
              </a:rPr>
              <a:t>Ag</a:t>
            </a:r>
            <a:r>
              <a:rPr lang="en-US" altLang="zh-CN" sz="2800" baseline="-25000">
                <a:latin typeface="Times New Roman"/>
                <a:ea typeface="华文细黑"/>
                <a:cs typeface="Courier New"/>
              </a:rPr>
              <a:t>2</a:t>
            </a:r>
            <a:r>
              <a:rPr lang="en-US" altLang="zh-CN" sz="2800">
                <a:latin typeface="Times New Roman"/>
                <a:ea typeface="华文细黑"/>
                <a:cs typeface="Courier New"/>
              </a:rPr>
              <a:t>S</a:t>
            </a:r>
            <a:r>
              <a:rPr lang="zh-CN" altLang="zh-CN" sz="2800">
                <a:latin typeface="Times New Roman"/>
                <a:ea typeface="华文细黑"/>
                <a:cs typeface="Times New Roman"/>
              </a:rPr>
              <a:t>溶于稀</a:t>
            </a:r>
            <a:r>
              <a:rPr lang="en-US" altLang="zh-CN" sz="2800">
                <a:latin typeface="Times New Roman"/>
                <a:ea typeface="华文细黑"/>
                <a:cs typeface="Courier New"/>
              </a:rPr>
              <a:t>HNO</a:t>
            </a:r>
            <a:r>
              <a:rPr lang="en-US" altLang="zh-CN" sz="2800" baseline="-25000">
                <a:latin typeface="Times New Roman"/>
                <a:ea typeface="华文细黑"/>
                <a:cs typeface="Courier New"/>
              </a:rPr>
              <a:t>3</a:t>
            </a:r>
            <a:r>
              <a:rPr lang="zh-CN" altLang="zh-CN" sz="2800">
                <a:latin typeface="Times New Roman"/>
                <a:ea typeface="华文细黑"/>
                <a:cs typeface="Times New Roman"/>
              </a:rPr>
              <a:t>。</a:t>
            </a:r>
            <a:endParaRPr lang="zh-CN" altLang="zh-CN" sz="2800">
              <a:latin typeface="宋体"/>
              <a:cs typeface="Courier New"/>
            </a:endParaRPr>
          </a:p>
          <a:p>
            <a:pPr lvl="0" algn="just">
              <a:lnSpc>
                <a:spcPct val="140000"/>
              </a:lnSpc>
            </a:pPr>
            <a:r>
              <a:rPr lang="en-US" altLang="zh-CN" sz="2800" smtClean="0">
                <a:solidFill>
                  <a:prstClr val="black"/>
                </a:solidFill>
                <a:latin typeface="宋体"/>
                <a:ea typeface="华文细黑"/>
                <a:cs typeface="Times New Roman"/>
              </a:rPr>
              <a:t>④</a:t>
            </a:r>
            <a:r>
              <a:rPr lang="zh-CN" altLang="zh-CN" sz="2800">
                <a:solidFill>
                  <a:prstClr val="black"/>
                </a:solidFill>
                <a:latin typeface="Times New Roman"/>
                <a:ea typeface="华文细黑"/>
                <a:cs typeface="Times New Roman"/>
              </a:rPr>
              <a:t>配位溶解法</a:t>
            </a:r>
            <a:endParaRPr lang="zh-CN" altLang="zh-CN" sz="2800">
              <a:solidFill>
                <a:prstClr val="black"/>
              </a:solidFill>
              <a:latin typeface="宋体"/>
              <a:cs typeface="Courier New"/>
            </a:endParaRPr>
          </a:p>
          <a:p>
            <a:pPr lvl="0" algn="just">
              <a:lnSpc>
                <a:spcPct val="140000"/>
              </a:lnSpc>
            </a:pPr>
            <a:r>
              <a:rPr lang="zh-CN" altLang="zh-CN" sz="2800">
                <a:solidFill>
                  <a:prstClr val="black"/>
                </a:solidFill>
                <a:latin typeface="Times New Roman"/>
                <a:ea typeface="华文细黑"/>
                <a:cs typeface="Times New Roman"/>
              </a:rPr>
              <a:t>如：</a:t>
            </a:r>
            <a:r>
              <a:rPr lang="en-US" altLang="zh-CN" sz="2800">
                <a:solidFill>
                  <a:prstClr val="black"/>
                </a:solidFill>
                <a:latin typeface="Times New Roman"/>
                <a:ea typeface="华文细黑"/>
                <a:cs typeface="Courier New"/>
              </a:rPr>
              <a:t>AgCl</a:t>
            </a:r>
            <a:r>
              <a:rPr lang="zh-CN" altLang="zh-CN" sz="2800">
                <a:solidFill>
                  <a:prstClr val="black"/>
                </a:solidFill>
                <a:latin typeface="Times New Roman"/>
                <a:ea typeface="华文细黑"/>
                <a:cs typeface="Times New Roman"/>
              </a:rPr>
              <a:t>溶于氨水，离子方程式</a:t>
            </a:r>
            <a:r>
              <a:rPr lang="zh-CN" altLang="zh-CN" sz="2800" smtClean="0">
                <a:solidFill>
                  <a:prstClr val="black"/>
                </a:solidFill>
                <a:latin typeface="Times New Roman"/>
                <a:ea typeface="华文细黑"/>
                <a:cs typeface="Times New Roman"/>
              </a:rPr>
              <a:t>为</a:t>
            </a:r>
            <a:r>
              <a:rPr lang="en-US" altLang="zh-CN" sz="2800" smtClean="0">
                <a:solidFill>
                  <a:prstClr val="black"/>
                </a:solidFill>
                <a:latin typeface="Times New Roman"/>
                <a:ea typeface="华文细黑"/>
                <a:cs typeface="Courier New"/>
              </a:rPr>
              <a:t>________________________________</a:t>
            </a:r>
          </a:p>
          <a:p>
            <a:pPr lvl="0" algn="just">
              <a:lnSpc>
                <a:spcPct val="140000"/>
              </a:lnSpc>
            </a:pPr>
            <a:r>
              <a:rPr lang="en-US" altLang="zh-CN" sz="2800" u="sng">
                <a:solidFill>
                  <a:prstClr val="black"/>
                </a:solidFill>
                <a:latin typeface="Times New Roman"/>
                <a:ea typeface="华文细黑"/>
                <a:cs typeface="Times New Roman"/>
              </a:rPr>
              <a:t> </a:t>
            </a:r>
            <a:r>
              <a:rPr lang="en-US" altLang="zh-CN" sz="2800" u="sng" smtClean="0">
                <a:solidFill>
                  <a:prstClr val="black"/>
                </a:solidFill>
                <a:latin typeface="Times New Roman"/>
                <a:ea typeface="华文细黑"/>
                <a:cs typeface="Times New Roman"/>
              </a:rPr>
              <a:t>                   </a:t>
            </a:r>
            <a:r>
              <a:rPr lang="zh-CN" altLang="zh-CN" sz="2800" smtClean="0">
                <a:solidFill>
                  <a:prstClr val="black"/>
                </a:solidFill>
                <a:latin typeface="Times New Roman"/>
                <a:ea typeface="华文细黑"/>
                <a:cs typeface="Times New Roman"/>
              </a:rPr>
              <a:t>。</a:t>
            </a:r>
            <a:endParaRPr lang="zh-CN" altLang="zh-CN" sz="2800">
              <a:solidFill>
                <a:prstClr val="black"/>
              </a:solidFill>
              <a:latin typeface="宋体"/>
              <a:cs typeface="Courier New"/>
            </a:endParaRPr>
          </a:p>
        </p:txBody>
      </p:sp>
      <p:sp>
        <p:nvSpPr>
          <p:cNvPr id="3" name="矩形 2"/>
          <p:cNvSpPr/>
          <p:nvPr/>
        </p:nvSpPr>
        <p:spPr>
          <a:xfrm>
            <a:off x="5937534" y="2991626"/>
            <a:ext cx="5806188" cy="523220"/>
          </a:xfrm>
          <a:prstGeom prst="rect">
            <a:avLst/>
          </a:prstGeom>
        </p:spPr>
        <p:txBody>
          <a:bodyPr>
            <a:spAutoFit/>
          </a:bodyPr>
          <a:lstStyle/>
          <a:p>
            <a:r>
              <a:rPr lang="en-US" altLang="zh-CN" sz="2800">
                <a:solidFill>
                  <a:srgbClr val="0000FF"/>
                </a:solidFill>
                <a:latin typeface="Times New Roman"/>
                <a:ea typeface="华文细黑"/>
              </a:rPr>
              <a:t>AgCl</a:t>
            </a:r>
            <a:r>
              <a:rPr lang="zh-CN" altLang="zh-CN" sz="2800">
                <a:solidFill>
                  <a:srgbClr val="0000FF"/>
                </a:solidFill>
                <a:latin typeface="Times New Roman"/>
                <a:ea typeface="华文细黑"/>
                <a:cs typeface="Times New Roman"/>
              </a:rPr>
              <a:t>＋</a:t>
            </a:r>
            <a:r>
              <a:rPr lang="en-US" altLang="zh-CN" sz="2800">
                <a:solidFill>
                  <a:srgbClr val="0000FF"/>
                </a:solidFill>
                <a:latin typeface="Times New Roman"/>
                <a:ea typeface="华文细黑"/>
              </a:rPr>
              <a:t>2NH</a:t>
            </a:r>
            <a:r>
              <a:rPr lang="en-US" altLang="zh-CN" sz="2800" baseline="-25000">
                <a:solidFill>
                  <a:srgbClr val="0000FF"/>
                </a:solidFill>
                <a:latin typeface="Times New Roman"/>
                <a:ea typeface="华文细黑"/>
              </a:rPr>
              <a:t>3</a:t>
            </a:r>
            <a:r>
              <a:rPr lang="en-US" altLang="zh-CN" sz="2800">
                <a:solidFill>
                  <a:srgbClr val="0000FF"/>
                </a:solidFill>
                <a:latin typeface="Times New Roman"/>
                <a:ea typeface="华文细黑"/>
              </a:rPr>
              <a:t>·H</a:t>
            </a:r>
            <a:r>
              <a:rPr lang="en-US" altLang="zh-CN" sz="2800" baseline="-25000">
                <a:solidFill>
                  <a:srgbClr val="0000FF"/>
                </a:solidFill>
                <a:latin typeface="Times New Roman"/>
                <a:ea typeface="华文细黑"/>
              </a:rPr>
              <a:t>2</a:t>
            </a:r>
            <a:r>
              <a:rPr lang="en-US" altLang="zh-CN" sz="2800">
                <a:solidFill>
                  <a:srgbClr val="0000FF"/>
                </a:solidFill>
                <a:latin typeface="Times New Roman"/>
                <a:ea typeface="华文细黑"/>
              </a:rPr>
              <a:t>O</a:t>
            </a:r>
            <a:r>
              <a:rPr lang="en-US" altLang="zh-CN" sz="2800" spc="-80">
                <a:solidFill>
                  <a:srgbClr val="0000FF"/>
                </a:solidFill>
                <a:latin typeface="Times New Roman"/>
                <a:ea typeface="华文细黑"/>
              </a:rPr>
              <a:t>==</a:t>
            </a:r>
            <a:r>
              <a:rPr lang="en-US" altLang="zh-CN" sz="2800">
                <a:solidFill>
                  <a:srgbClr val="0000FF"/>
                </a:solidFill>
                <a:latin typeface="Times New Roman"/>
                <a:ea typeface="华文细黑"/>
              </a:rPr>
              <a:t>=</a:t>
            </a:r>
            <a:r>
              <a:rPr lang="en-US" altLang="zh-CN" sz="2800">
                <a:solidFill>
                  <a:srgbClr val="0000FF"/>
                </a:solidFill>
                <a:latin typeface="IPAPANNEW"/>
                <a:ea typeface="华文细黑"/>
                <a:cs typeface="Times New Roman"/>
              </a:rPr>
              <a:t>[Ag(NH</a:t>
            </a:r>
            <a:r>
              <a:rPr lang="en-US" altLang="zh-CN" sz="2800" baseline="-25000">
                <a:solidFill>
                  <a:srgbClr val="0000FF"/>
                </a:solidFill>
                <a:latin typeface="IPAPANNEW"/>
                <a:ea typeface="华文细黑"/>
                <a:cs typeface="Times New Roman"/>
              </a:rPr>
              <a:t>3</a:t>
            </a:r>
            <a:r>
              <a:rPr lang="en-US" altLang="zh-CN" sz="2800">
                <a:solidFill>
                  <a:srgbClr val="0000FF"/>
                </a:solidFill>
                <a:latin typeface="IPAPANNEW"/>
                <a:ea typeface="华文细黑"/>
                <a:cs typeface="Times New Roman"/>
              </a:rPr>
              <a:t>)</a:t>
            </a:r>
            <a:r>
              <a:rPr lang="en-US" altLang="zh-CN" sz="2800" baseline="-25000">
                <a:solidFill>
                  <a:srgbClr val="0000FF"/>
                </a:solidFill>
                <a:latin typeface="IPAPANNEW"/>
                <a:ea typeface="华文细黑"/>
                <a:cs typeface="Times New Roman"/>
              </a:rPr>
              <a:t>2</a:t>
            </a:r>
            <a:r>
              <a:rPr lang="en-US" altLang="zh-CN" sz="2800">
                <a:solidFill>
                  <a:srgbClr val="0000FF"/>
                </a:solidFill>
                <a:latin typeface="IPAPANNEW"/>
                <a:ea typeface="华文细黑"/>
                <a:cs typeface="Times New Roman"/>
              </a:rPr>
              <a:t>]</a:t>
            </a:r>
            <a:r>
              <a:rPr lang="zh-CN" altLang="zh-CN" sz="2800" baseline="30000" smtClean="0">
                <a:solidFill>
                  <a:srgbClr val="0000FF"/>
                </a:solidFill>
                <a:latin typeface="Times New Roman"/>
                <a:ea typeface="华文细黑"/>
                <a:cs typeface="Times New Roman"/>
              </a:rPr>
              <a:t>＋</a:t>
            </a:r>
            <a:r>
              <a:rPr lang="zh-CN" altLang="zh-CN" sz="2800" smtClean="0">
                <a:solidFill>
                  <a:srgbClr val="0000FF"/>
                </a:solidFill>
                <a:latin typeface="Times New Roman"/>
                <a:ea typeface="华文细黑"/>
                <a:cs typeface="Times New Roman"/>
              </a:rPr>
              <a:t>＋</a:t>
            </a:r>
            <a:endParaRPr lang="zh-CN" altLang="en-US" sz="2800">
              <a:solidFill>
                <a:srgbClr val="0000FF"/>
              </a:solidFill>
            </a:endParaRPr>
          </a:p>
        </p:txBody>
      </p:sp>
      <p:sp>
        <p:nvSpPr>
          <p:cNvPr id="5" name="矩形 4"/>
          <p:cNvSpPr/>
          <p:nvPr/>
        </p:nvSpPr>
        <p:spPr>
          <a:xfrm>
            <a:off x="493440" y="3589885"/>
            <a:ext cx="1999265" cy="523220"/>
          </a:xfrm>
          <a:prstGeom prst="rect">
            <a:avLst/>
          </a:prstGeom>
        </p:spPr>
        <p:txBody>
          <a:bodyPr wrap="none">
            <a:spAutoFit/>
          </a:bodyPr>
          <a:lstStyle/>
          <a:p>
            <a:pPr lvl="0"/>
            <a:r>
              <a:rPr lang="en-US" altLang="zh-CN" sz="2800">
                <a:solidFill>
                  <a:srgbClr val="0000FF"/>
                </a:solidFill>
                <a:latin typeface="Times New Roman"/>
                <a:ea typeface="华文细黑"/>
              </a:rPr>
              <a:t>Cl</a:t>
            </a:r>
            <a:r>
              <a:rPr lang="zh-CN" altLang="zh-CN" sz="2800" baseline="30000" smtClean="0">
                <a:solidFill>
                  <a:srgbClr val="0000FF"/>
                </a:solidFill>
                <a:latin typeface="Times New Roman"/>
                <a:ea typeface="华文细黑"/>
                <a:cs typeface="Times New Roman"/>
              </a:rPr>
              <a:t>－</a:t>
            </a:r>
            <a:r>
              <a:rPr lang="zh-CN" altLang="zh-CN" sz="2800" smtClean="0">
                <a:solidFill>
                  <a:srgbClr val="0000FF"/>
                </a:solidFill>
                <a:latin typeface="Times New Roman"/>
                <a:ea typeface="华文细黑"/>
                <a:cs typeface="Times New Roman"/>
              </a:rPr>
              <a:t>＋</a:t>
            </a:r>
            <a:r>
              <a:rPr lang="en-US" altLang="zh-CN" sz="2800">
                <a:solidFill>
                  <a:srgbClr val="0000FF"/>
                </a:solidFill>
                <a:latin typeface="Times New Roman"/>
                <a:ea typeface="华文细黑"/>
              </a:rPr>
              <a:t>2H</a:t>
            </a:r>
            <a:r>
              <a:rPr lang="en-US" altLang="zh-CN" sz="2800" baseline="-25000">
                <a:solidFill>
                  <a:srgbClr val="0000FF"/>
                </a:solidFill>
                <a:latin typeface="Times New Roman"/>
                <a:ea typeface="华文细黑"/>
              </a:rPr>
              <a:t>2</a:t>
            </a:r>
            <a:r>
              <a:rPr lang="en-US" altLang="zh-CN" sz="2800">
                <a:solidFill>
                  <a:srgbClr val="0000FF"/>
                </a:solidFill>
                <a:latin typeface="Times New Roman"/>
                <a:ea typeface="华文细黑"/>
              </a:rPr>
              <a:t>O</a:t>
            </a:r>
            <a:endParaRPr lang="zh-CN" altLang="en-US" sz="280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35931" y="1671751"/>
            <a:ext cx="11524006" cy="1902059"/>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dirty="0">
                <a:latin typeface="Times New Roman"/>
                <a:ea typeface="华文细黑"/>
                <a:cs typeface="Courier New"/>
              </a:rPr>
              <a:t>K</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Cr</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7</a:t>
            </a:r>
            <a:r>
              <a:rPr lang="zh-CN" altLang="zh-CN" sz="2800" dirty="0">
                <a:latin typeface="Times New Roman"/>
                <a:ea typeface="华文细黑"/>
                <a:cs typeface="Times New Roman"/>
              </a:rPr>
              <a:t>具有强氧化性，应用酸式滴定管或移液管量取，若用碱式滴定管，会腐蚀橡胶管</a:t>
            </a:r>
            <a:r>
              <a:rPr lang="zh-CN" altLang="zh-CN" sz="2800" dirty="0" smtClean="0">
                <a:latin typeface="Times New Roman"/>
                <a:ea typeface="华文细黑"/>
                <a:cs typeface="Times New Roman"/>
              </a:rPr>
              <a:t>。</a:t>
            </a:r>
            <a:endParaRPr lang="en-US" altLang="zh-CN" sz="9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en-US" altLang="zh-CN" sz="2800" b="1" dirty="0">
                <a:solidFill>
                  <a:srgbClr val="0000FF"/>
                </a:solidFill>
                <a:latin typeface="Times New Roman"/>
                <a:cs typeface="Courier New"/>
              </a:rPr>
              <a:t>  </a:t>
            </a:r>
            <a:r>
              <a:rPr lang="zh-CN" altLang="zh-CN" sz="2800" dirty="0">
                <a:solidFill>
                  <a:srgbClr val="E36C0A"/>
                </a:solidFill>
                <a:latin typeface="Times New Roman"/>
                <a:ea typeface="华文细黑"/>
                <a:cs typeface="Times New Roman"/>
              </a:rPr>
              <a:t>酸式滴定管</a:t>
            </a:r>
            <a:r>
              <a:rPr lang="en-US" altLang="zh-CN" sz="2800" dirty="0">
                <a:solidFill>
                  <a:srgbClr val="E36C0A"/>
                </a:solidFill>
                <a:latin typeface="Times New Roman"/>
                <a:ea typeface="华文细黑"/>
                <a:cs typeface="Courier New"/>
              </a:rPr>
              <a:t>(</a:t>
            </a:r>
            <a:r>
              <a:rPr lang="zh-CN" altLang="zh-CN" sz="2800" dirty="0">
                <a:solidFill>
                  <a:srgbClr val="E36C0A"/>
                </a:solidFill>
                <a:latin typeface="Times New Roman"/>
                <a:ea typeface="华文细黑"/>
                <a:cs typeface="Times New Roman"/>
              </a:rPr>
              <a:t>或移液管</a:t>
            </a:r>
            <a:r>
              <a:rPr lang="en-US" altLang="zh-CN" sz="2800" dirty="0" smtClean="0">
                <a:solidFill>
                  <a:srgbClr val="E36C0A"/>
                </a:solidFill>
                <a:latin typeface="Times New Roman"/>
                <a:ea typeface="华文细黑"/>
                <a:cs typeface="Courier New"/>
              </a:rPr>
              <a:t>)</a:t>
            </a:r>
            <a:endParaRPr lang="zh-CN" altLang="zh-CN" sz="1000" dirty="0">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541378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2409" y="1132389"/>
            <a:ext cx="11524006" cy="1835182"/>
          </a:xfrm>
          <a:prstGeom prst="rect">
            <a:avLst/>
          </a:prstGeom>
        </p:spPr>
        <p:txBody>
          <a:bodyPr>
            <a:spAutoFit/>
          </a:bodyPr>
          <a:lstStyle/>
          <a:p>
            <a:pPr algn="just">
              <a:lnSpc>
                <a:spcPct val="140000"/>
              </a:lnSpc>
              <a:spcAft>
                <a:spcPts val="0"/>
              </a:spcAft>
            </a:pPr>
            <a:r>
              <a:rPr lang="en-US" altLang="zh-CN" sz="2800" dirty="0" smtClean="0">
                <a:latin typeface="宋体"/>
                <a:ea typeface="华文细黑"/>
                <a:cs typeface="Times New Roman"/>
              </a:rPr>
              <a:t>②</a:t>
            </a:r>
            <a:r>
              <a:rPr lang="en-US" altLang="zh-CN" sz="2800" dirty="0">
                <a:latin typeface="宋体"/>
                <a:ea typeface="华文细黑"/>
                <a:cs typeface="Times New Roman"/>
              </a:rPr>
              <a:t>Ⅲ</a:t>
            </a:r>
            <a:r>
              <a:rPr lang="zh-CN" altLang="zh-CN" sz="2800" dirty="0">
                <a:latin typeface="Times New Roman"/>
                <a:ea typeface="华文细黑"/>
                <a:cs typeface="Times New Roman"/>
              </a:rPr>
              <a:t>中，发生的反应</a:t>
            </a:r>
            <a:r>
              <a:rPr lang="zh-CN" altLang="zh-CN" sz="2800" dirty="0" smtClean="0">
                <a:latin typeface="Times New Roman"/>
                <a:ea typeface="华文细黑"/>
                <a:cs typeface="Times New Roman"/>
              </a:rPr>
              <a:t>为</a:t>
            </a:r>
            <a:r>
              <a:rPr lang="en-US" altLang="zh-CN" sz="2800" dirty="0" smtClean="0">
                <a:latin typeface="Times New Roman"/>
                <a:ea typeface="华文细黑"/>
                <a:cs typeface="Courier New"/>
              </a:rPr>
              <a:t>           </a:t>
            </a:r>
            <a:r>
              <a:rPr lang="zh-CN" altLang="zh-CN" sz="2800" dirty="0" smtClean="0">
                <a:latin typeface="Times New Roman"/>
                <a:ea typeface="华文细黑"/>
                <a:cs typeface="Times New Roman"/>
              </a:rPr>
              <a:t>＋</a:t>
            </a:r>
            <a:r>
              <a:rPr lang="en-US" altLang="zh-CN" sz="2800" dirty="0">
                <a:latin typeface="Times New Roman"/>
                <a:ea typeface="华文细黑"/>
                <a:cs typeface="Courier New"/>
              </a:rPr>
              <a:t>6Fe</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14H</a:t>
            </a:r>
            <a:r>
              <a:rPr lang="zh-CN" altLang="zh-CN" sz="2800" baseline="30000" dirty="0">
                <a:latin typeface="Times New Roman"/>
                <a:ea typeface="华文细黑"/>
                <a:cs typeface="Times New Roman"/>
              </a:rPr>
              <a:t>＋</a:t>
            </a:r>
            <a:r>
              <a:rPr lang="en-US" altLang="zh-CN" sz="2800" spc="-80" dirty="0">
                <a:latin typeface="Times New Roman"/>
                <a:ea typeface="华文细黑"/>
                <a:cs typeface="Courier New"/>
              </a:rPr>
              <a:t>==</a:t>
            </a:r>
            <a:r>
              <a:rPr lang="en-US" altLang="zh-CN" sz="2800" dirty="0">
                <a:latin typeface="Times New Roman"/>
                <a:ea typeface="华文细黑"/>
                <a:cs typeface="Courier New"/>
              </a:rPr>
              <a:t>=2Cr</a:t>
            </a:r>
            <a:r>
              <a:rPr lang="en-US" altLang="zh-CN" sz="2800" baseline="30000" dirty="0">
                <a:latin typeface="Times New Roman"/>
                <a:ea typeface="华文细黑"/>
                <a:cs typeface="Courier New"/>
              </a:rPr>
              <a:t>3</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6Fe</a:t>
            </a:r>
            <a:r>
              <a:rPr lang="en-US" altLang="zh-CN" sz="2800" baseline="30000" dirty="0">
                <a:latin typeface="Times New Roman"/>
                <a:ea typeface="华文细黑"/>
                <a:cs typeface="Courier New"/>
              </a:rPr>
              <a:t>3</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7H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endParaRPr lang="zh-CN" altLang="zh-CN" sz="1000" dirty="0">
              <a:latin typeface="宋体"/>
              <a:cs typeface="Courier New"/>
            </a:endParaRPr>
          </a:p>
          <a:p>
            <a:pPr algn="just">
              <a:lnSpc>
                <a:spcPct val="140000"/>
              </a:lnSpc>
              <a:spcAft>
                <a:spcPts val="0"/>
              </a:spcAft>
            </a:pPr>
            <a:r>
              <a:rPr lang="zh-CN" altLang="zh-CN" sz="2800" dirty="0">
                <a:latin typeface="Times New Roman"/>
                <a:ea typeface="华文细黑"/>
                <a:cs typeface="Times New Roman"/>
              </a:rPr>
              <a:t>由此可知，该水样的化学需氧量</a:t>
            </a:r>
            <a:r>
              <a:rPr lang="en-US" altLang="zh-CN" sz="2800" dirty="0">
                <a:latin typeface="Times New Roman"/>
                <a:ea typeface="华文细黑"/>
                <a:cs typeface="Courier New"/>
              </a:rPr>
              <a:t>COD</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_______________________</a:t>
            </a:r>
            <a:r>
              <a:rPr lang="en-US" altLang="zh-CN" sz="2800" dirty="0" err="1">
                <a:latin typeface="Times New Roman"/>
                <a:ea typeface="华文细黑"/>
                <a:cs typeface="Courier New"/>
              </a:rPr>
              <a:t>mg·L</a:t>
            </a:r>
            <a:r>
              <a:rPr lang="zh-CN" altLang="zh-CN" sz="2800" baseline="30000" dirty="0">
                <a:latin typeface="Times New Roman"/>
                <a:ea typeface="华文细黑"/>
                <a:cs typeface="Times New Roman"/>
              </a:rPr>
              <a:t>－</a:t>
            </a:r>
            <a:r>
              <a:rPr lang="en-US" altLang="zh-CN" sz="2800" baseline="30000" dirty="0" smtClean="0">
                <a:latin typeface="Times New Roman"/>
                <a:ea typeface="华文细黑"/>
                <a:cs typeface="Courier New"/>
              </a:rPr>
              <a:t>1</a:t>
            </a:r>
          </a:p>
          <a:p>
            <a:pPr algn="just">
              <a:lnSpc>
                <a:spcPct val="140000"/>
              </a:lnSpc>
              <a:spcAft>
                <a:spcPts val="0"/>
              </a:spcAft>
            </a:pPr>
            <a:r>
              <a:rPr lang="en-US" altLang="zh-CN" sz="2800" dirty="0" smtClean="0">
                <a:latin typeface="Times New Roman"/>
                <a:ea typeface="华文细黑"/>
                <a:cs typeface="Courier New"/>
              </a:rPr>
              <a:t>(</a:t>
            </a:r>
            <a:r>
              <a:rPr lang="zh-CN" altLang="zh-CN" sz="2800" dirty="0">
                <a:latin typeface="Times New Roman"/>
                <a:ea typeface="华文细黑"/>
                <a:cs typeface="Times New Roman"/>
              </a:rPr>
              <a:t>用含</a:t>
            </a:r>
            <a:r>
              <a:rPr lang="en-US" altLang="zh-CN" sz="2800" i="1" dirty="0">
                <a:latin typeface="Times New Roman"/>
                <a:ea typeface="华文细黑"/>
                <a:cs typeface="Courier New"/>
              </a:rPr>
              <a:t>c</a:t>
            </a:r>
            <a:r>
              <a:rPr lang="zh-CN" altLang="zh-CN" sz="2800" dirty="0">
                <a:latin typeface="Times New Roman"/>
                <a:ea typeface="华文细黑"/>
                <a:cs typeface="Times New Roman"/>
              </a:rPr>
              <a:t>、</a:t>
            </a:r>
            <a:r>
              <a:rPr lang="en-US" altLang="zh-CN" sz="2800" i="1" dirty="0">
                <a:latin typeface="Times New Roman"/>
                <a:ea typeface="华文细黑"/>
                <a:cs typeface="Courier New"/>
              </a:rPr>
              <a:t>V</a:t>
            </a:r>
            <a:r>
              <a:rPr lang="en-US" altLang="zh-CN" sz="2800" baseline="-25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i="1" dirty="0">
                <a:latin typeface="Times New Roman"/>
                <a:ea typeface="华文细黑"/>
                <a:cs typeface="Courier New"/>
              </a:rPr>
              <a:t>V</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的表达式表示</a:t>
            </a:r>
            <a:r>
              <a:rPr lang="en-US" altLang="zh-CN" sz="2800" dirty="0">
                <a:latin typeface="Times New Roman"/>
                <a:ea typeface="华文细黑"/>
                <a:cs typeface="Courier New"/>
              </a:rPr>
              <a:t>)</a:t>
            </a:r>
            <a:r>
              <a:rPr lang="zh-CN" altLang="zh-CN" sz="2800" dirty="0" smtClean="0">
                <a:latin typeface="Times New Roman"/>
                <a:ea typeface="华文细黑"/>
                <a:cs typeface="Times New Roman"/>
              </a:rPr>
              <a:t>。</a:t>
            </a:r>
            <a:endParaRPr lang="en-US" altLang="zh-CN" sz="2800" dirty="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04022066"/>
              </p:ext>
            </p:extLst>
          </p:nvPr>
        </p:nvGraphicFramePr>
        <p:xfrm>
          <a:off x="3976985" y="1285930"/>
          <a:ext cx="1292225" cy="735013"/>
        </p:xfrm>
        <a:graphic>
          <a:graphicData uri="http://schemas.openxmlformats.org/presentationml/2006/ole">
            <mc:AlternateContent xmlns:mc="http://schemas.openxmlformats.org/markup-compatibility/2006">
              <mc:Choice xmlns:v="urn:schemas-microsoft-com:vml" Requires="v">
                <p:oleObj spid="_x0000_s73819" name="文档" r:id="rId17" imgW="1292438" imgH="734490" progId="Word.Document.12">
                  <p:embed/>
                </p:oleObj>
              </mc:Choice>
              <mc:Fallback>
                <p:oleObj name="文档" r:id="rId17" imgW="1292438" imgH="734490" progId="Word.Document.12">
                  <p:embed/>
                  <p:pic>
                    <p:nvPicPr>
                      <p:cNvPr id="0" name=""/>
                      <p:cNvPicPr/>
                      <p:nvPr/>
                    </p:nvPicPr>
                    <p:blipFill>
                      <a:blip r:embed="rId18"/>
                      <a:stretch>
                        <a:fillRect/>
                      </a:stretch>
                    </p:blipFill>
                    <p:spPr>
                      <a:xfrm>
                        <a:off x="3976985" y="1285930"/>
                        <a:ext cx="1292225" cy="735013"/>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9" action="ppaction://hlinksldjump"/>
          </p:cNvPr>
          <p:cNvSpPr/>
          <p:nvPr/>
        </p:nvSpPr>
        <p:spPr>
          <a:xfrm>
            <a:off x="9983638"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圆角矩形 21">
            <a:hlinkClick r:id="rId20"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800489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2409" y="1054086"/>
            <a:ext cx="11524006" cy="1227772"/>
          </a:xfrm>
          <a:prstGeom prst="rect">
            <a:avLst/>
          </a:prstGeom>
        </p:spPr>
        <p:txBody>
          <a:bodyPr>
            <a:spAutoFit/>
          </a:bodyPr>
          <a:lstStyle/>
          <a:p>
            <a:pPr algn="just">
              <a:lnSpc>
                <a:spcPct val="140000"/>
              </a:lnSpc>
              <a:spcAft>
                <a:spcPts val="0"/>
              </a:spcAft>
            </a:pPr>
            <a:r>
              <a:rPr lang="zh-CN" altLang="zh-CN" sz="2800" b="1" dirty="0" smtClean="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i="1" dirty="0">
                <a:latin typeface="Times New Roman"/>
                <a:ea typeface="华文细黑"/>
                <a:cs typeface="Courier New"/>
              </a:rPr>
              <a:t>n</a:t>
            </a:r>
            <a:r>
              <a:rPr lang="en-US" altLang="zh-CN" sz="2800" dirty="0">
                <a:latin typeface="Times New Roman"/>
                <a:ea typeface="华文细黑"/>
                <a:cs typeface="Courier New"/>
              </a:rPr>
              <a:t>(K</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Cr</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7</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0.01 L</a:t>
            </a:r>
            <a:r>
              <a:rPr lang="en-US" altLang="zh-CN" sz="2800" dirty="0">
                <a:latin typeface="宋体"/>
                <a:ea typeface="华文细黑"/>
                <a:cs typeface="Times New Roman"/>
              </a:rPr>
              <a:t>×</a:t>
            </a:r>
            <a:r>
              <a:rPr lang="en-US" altLang="zh-CN" sz="2800" dirty="0">
                <a:latin typeface="Times New Roman"/>
                <a:ea typeface="华文细黑"/>
                <a:cs typeface="Courier New"/>
              </a:rPr>
              <a:t>0.250 0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2.5</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a:t>
            </a:r>
            <a:endParaRPr lang="zh-CN" altLang="zh-CN" sz="1000" dirty="0">
              <a:latin typeface="宋体"/>
              <a:cs typeface="Courier New"/>
            </a:endParaRPr>
          </a:p>
          <a:p>
            <a:pPr algn="just">
              <a:lnSpc>
                <a:spcPct val="140000"/>
              </a:lnSpc>
              <a:spcAft>
                <a:spcPts val="0"/>
              </a:spcAft>
            </a:pPr>
            <a:r>
              <a:rPr lang="en-US" altLang="zh-CN" sz="2800" i="1" dirty="0">
                <a:latin typeface="Times New Roman"/>
                <a:ea typeface="华文细黑"/>
                <a:cs typeface="Courier New"/>
              </a:rPr>
              <a:t>n</a:t>
            </a:r>
            <a:r>
              <a:rPr lang="en-US" altLang="zh-CN" sz="2800" dirty="0">
                <a:latin typeface="Times New Roman"/>
                <a:ea typeface="华文细黑"/>
                <a:cs typeface="Courier New"/>
              </a:rPr>
              <a:t>(Fe</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a:latin typeface="Times New Roman"/>
                <a:ea typeface="华文细黑"/>
                <a:cs typeface="Courier New"/>
              </a:rPr>
              <a:t>V</a:t>
            </a:r>
            <a:r>
              <a:rPr lang="en-US" altLang="zh-CN" sz="2800" baseline="-25000" dirty="0">
                <a:latin typeface="Times New Roman"/>
                <a:ea typeface="华文细黑"/>
                <a:cs typeface="Courier New"/>
              </a:rPr>
              <a:t>2</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L</a:t>
            </a:r>
            <a:r>
              <a:rPr lang="en-US" altLang="zh-CN" sz="2800" dirty="0" err="1">
                <a:latin typeface="宋体"/>
                <a:ea typeface="华文细黑"/>
                <a:cs typeface="Times New Roman"/>
              </a:rPr>
              <a:t>×</a:t>
            </a:r>
            <a:r>
              <a:rPr lang="en-US" altLang="zh-CN" sz="2800" i="1" dirty="0" err="1">
                <a:latin typeface="Times New Roman"/>
                <a:ea typeface="华文细黑"/>
                <a:cs typeface="Courier New"/>
              </a:rPr>
              <a:t>c</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cV</a:t>
            </a:r>
            <a:r>
              <a:rPr lang="en-US" altLang="zh-CN" sz="2800" baseline="-25000" dirty="0">
                <a:latin typeface="Times New Roman"/>
                <a:ea typeface="华文细黑"/>
                <a:cs typeface="Courier New"/>
              </a:rPr>
              <a:t>2</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smtClean="0">
                <a:latin typeface="Times New Roman"/>
                <a:ea typeface="华文细黑"/>
                <a:cs typeface="Courier New"/>
              </a:rPr>
              <a:t>mol</a:t>
            </a:r>
            <a:endParaRPr lang="zh-CN" altLang="zh-CN" sz="10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810175223"/>
              </p:ext>
            </p:extLst>
          </p:nvPr>
        </p:nvGraphicFramePr>
        <p:xfrm>
          <a:off x="398735" y="2453407"/>
          <a:ext cx="11250612" cy="1816100"/>
        </p:xfrm>
        <a:graphic>
          <a:graphicData uri="http://schemas.openxmlformats.org/presentationml/2006/ole">
            <mc:AlternateContent xmlns:mc="http://schemas.openxmlformats.org/markup-compatibility/2006">
              <mc:Choice xmlns:v="urn:schemas-microsoft-com:vml" Requires="v">
                <p:oleObj spid="_x0000_s155661" name="文档" r:id="rId17" imgW="11251063" imgH="1815860" progId="Word.Document.12">
                  <p:embed/>
                </p:oleObj>
              </mc:Choice>
              <mc:Fallback>
                <p:oleObj name="文档" r:id="rId17" imgW="11251063" imgH="1815860" progId="Word.Document.12">
                  <p:embed/>
                  <p:pic>
                    <p:nvPicPr>
                      <p:cNvPr id="0" name=""/>
                      <p:cNvPicPr/>
                      <p:nvPr/>
                    </p:nvPicPr>
                    <p:blipFill>
                      <a:blip r:embed="rId18"/>
                      <a:stretch>
                        <a:fillRect/>
                      </a:stretch>
                    </p:blipFill>
                    <p:spPr>
                      <a:xfrm>
                        <a:off x="398735" y="2453407"/>
                        <a:ext cx="11250612" cy="18161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20029001"/>
              </p:ext>
            </p:extLst>
          </p:nvPr>
        </p:nvGraphicFramePr>
        <p:xfrm>
          <a:off x="406400" y="4190305"/>
          <a:ext cx="10088563" cy="1293813"/>
        </p:xfrm>
        <a:graphic>
          <a:graphicData uri="http://schemas.openxmlformats.org/presentationml/2006/ole">
            <mc:AlternateContent xmlns:mc="http://schemas.openxmlformats.org/markup-compatibility/2006">
              <mc:Choice xmlns:v="urn:schemas-microsoft-com:vml" Requires="v">
                <p:oleObj spid="_x0000_s155662" name="文档" r:id="rId19" imgW="10088501" imgH="1293243" progId="Word.Document.12">
                  <p:embed/>
                </p:oleObj>
              </mc:Choice>
              <mc:Fallback>
                <p:oleObj name="文档" r:id="rId19" imgW="10088501" imgH="1293243" progId="Word.Document.12">
                  <p:embed/>
                  <p:pic>
                    <p:nvPicPr>
                      <p:cNvPr id="0" name="对象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6400" y="4190305"/>
                        <a:ext cx="10088563"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3461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750"/>
                                        <p:tgtEl>
                                          <p:spTgt spid="6"/>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1" name="对象 20"/>
          <p:cNvGraphicFramePr>
            <a:graphicFrameLocks noChangeAspect="1"/>
          </p:cNvGraphicFramePr>
          <p:nvPr>
            <p:extLst>
              <p:ext uri="{D42A27DB-BD31-4B8C-83A1-F6EECF244321}">
                <p14:modId xmlns:p14="http://schemas.microsoft.com/office/powerpoint/2010/main" val="1462110481"/>
              </p:ext>
            </p:extLst>
          </p:nvPr>
        </p:nvGraphicFramePr>
        <p:xfrm>
          <a:off x="406574" y="1053530"/>
          <a:ext cx="11306175" cy="3362325"/>
        </p:xfrm>
        <a:graphic>
          <a:graphicData uri="http://schemas.openxmlformats.org/presentationml/2006/ole">
            <mc:AlternateContent xmlns:mc="http://schemas.openxmlformats.org/markup-compatibility/2006">
              <mc:Choice xmlns:v="urn:schemas-microsoft-com:vml" Requires="v">
                <p:oleObj spid="_x0000_s145517" name="文档" r:id="rId17" imgW="11317690" imgH="3356754" progId="Word.Document.12">
                  <p:embed/>
                </p:oleObj>
              </mc:Choice>
              <mc:Fallback>
                <p:oleObj name="文档" r:id="rId17" imgW="11317690" imgH="3356754" progId="Word.Document.12">
                  <p:embed/>
                  <p:pic>
                    <p:nvPicPr>
                      <p:cNvPr id="0" name=""/>
                      <p:cNvPicPr/>
                      <p:nvPr/>
                    </p:nvPicPr>
                    <p:blipFill>
                      <a:blip r:embed="rId18"/>
                      <a:stretch>
                        <a:fillRect/>
                      </a:stretch>
                    </p:blipFill>
                    <p:spPr>
                      <a:xfrm>
                        <a:off x="406574" y="1053530"/>
                        <a:ext cx="11306175" cy="33623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0952734"/>
              </p:ext>
            </p:extLst>
          </p:nvPr>
        </p:nvGraphicFramePr>
        <p:xfrm>
          <a:off x="397049" y="3922340"/>
          <a:ext cx="3856038" cy="1182688"/>
        </p:xfrm>
        <a:graphic>
          <a:graphicData uri="http://schemas.openxmlformats.org/presentationml/2006/ole">
            <mc:AlternateContent xmlns:mc="http://schemas.openxmlformats.org/markup-compatibility/2006">
              <mc:Choice xmlns:v="urn:schemas-microsoft-com:vml" Requires="v">
                <p:oleObj spid="_x0000_s145518" name="文档" r:id="rId19" imgW="3856799" imgH="1182683" progId="Word.Document.12">
                  <p:embed/>
                </p:oleObj>
              </mc:Choice>
              <mc:Fallback>
                <p:oleObj name="文档" r:id="rId19" imgW="3856799" imgH="1182683" progId="Word.Document.12">
                  <p:embed/>
                  <p:pic>
                    <p:nvPicPr>
                      <p:cNvPr id="0" name=""/>
                      <p:cNvPicPr/>
                      <p:nvPr/>
                    </p:nvPicPr>
                    <p:blipFill>
                      <a:blip r:embed="rId20"/>
                      <a:stretch>
                        <a:fillRect/>
                      </a:stretch>
                    </p:blipFill>
                    <p:spPr>
                      <a:xfrm>
                        <a:off x="397049" y="3922340"/>
                        <a:ext cx="3856038" cy="1182688"/>
                      </a:xfrm>
                      <a:prstGeom prst="rect">
                        <a:avLst/>
                      </a:prstGeom>
                    </p:spPr>
                  </p:pic>
                </p:oleObj>
              </mc:Fallback>
            </mc:AlternateContent>
          </a:graphicData>
        </a:graphic>
      </p:graphicFrame>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2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31537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750"/>
                                        <p:tgtEl>
                                          <p:spTgt spid="21"/>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0590" y="1413570"/>
            <a:ext cx="11161240" cy="1902059"/>
          </a:xfrm>
          <a:prstGeom prst="rect">
            <a:avLst/>
          </a:prstGeom>
        </p:spPr>
        <p:txBody>
          <a:bodyPr wrap="square">
            <a:spAutoFit/>
          </a:bodyPr>
          <a:lstStyle/>
          <a:p>
            <a:pPr algn="just">
              <a:lnSpc>
                <a:spcPct val="14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沉淀的转化</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实质</a:t>
            </a:r>
            <a:r>
              <a:rPr lang="zh-CN" altLang="zh-CN" sz="2800" smtClean="0">
                <a:latin typeface="Times New Roman"/>
                <a:ea typeface="华文细黑"/>
                <a:cs typeface="Times New Roman"/>
              </a:rPr>
              <a:t>：</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的</a:t>
            </a:r>
            <a:r>
              <a:rPr lang="zh-CN" altLang="zh-CN" sz="2800">
                <a:latin typeface="Times New Roman"/>
                <a:ea typeface="华文细黑"/>
                <a:cs typeface="Times New Roman"/>
              </a:rPr>
              <a:t>移动</a:t>
            </a:r>
            <a:r>
              <a:rPr lang="en-US" altLang="zh-CN" sz="2800">
                <a:latin typeface="Times New Roman"/>
                <a:ea typeface="华文细黑"/>
                <a:cs typeface="Courier New"/>
              </a:rPr>
              <a:t>(</a:t>
            </a:r>
            <a:r>
              <a:rPr lang="zh-CN" altLang="zh-CN" sz="2800">
                <a:latin typeface="Times New Roman"/>
                <a:ea typeface="华文细黑"/>
                <a:cs typeface="Times New Roman"/>
              </a:rPr>
              <a:t>沉淀的溶解度</a:t>
            </a:r>
            <a:r>
              <a:rPr lang="zh-CN" altLang="zh-CN" sz="2800" smtClean="0">
                <a:latin typeface="Times New Roman"/>
                <a:ea typeface="华文细黑"/>
                <a:cs typeface="Times New Roman"/>
              </a:rPr>
              <a:t>差别</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a:t>
            </a:r>
            <a:r>
              <a:rPr lang="zh-CN" altLang="zh-CN" sz="2800">
                <a:latin typeface="Times New Roman"/>
                <a:ea typeface="华文细黑"/>
                <a:cs typeface="Times New Roman"/>
              </a:rPr>
              <a:t>越容易转化</a:t>
            </a:r>
            <a:r>
              <a:rPr lang="en-US" altLang="zh-CN" sz="2800">
                <a:latin typeface="Times New Roman"/>
                <a:ea typeface="华文细黑"/>
                <a:cs typeface="Courier New"/>
              </a:rPr>
              <a:t>)</a:t>
            </a:r>
            <a:r>
              <a:rPr lang="zh-CN" altLang="zh-CN" sz="2800">
                <a:latin typeface="Times New Roman"/>
                <a:ea typeface="华文细黑"/>
                <a:cs typeface="Times New Roman"/>
              </a:rPr>
              <a:t>。</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应用：锅炉除垢、矿物转化等</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sp>
        <p:nvSpPr>
          <p:cNvPr id="8" name="矩形 7"/>
          <p:cNvSpPr/>
          <p:nvPr/>
        </p:nvSpPr>
        <p:spPr>
          <a:xfrm>
            <a:off x="1971700" y="2062918"/>
            <a:ext cx="2339102"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沉淀溶解平衡</a:t>
            </a:r>
            <a:endParaRPr lang="zh-CN" altLang="en-US" sz="2800">
              <a:solidFill>
                <a:srgbClr val="0000FF"/>
              </a:solidFill>
              <a:latin typeface="Times New Roman"/>
              <a:ea typeface="华文细黑"/>
              <a:cs typeface="Times New Roman"/>
            </a:endParaRPr>
          </a:p>
        </p:txBody>
      </p:sp>
      <p:sp>
        <p:nvSpPr>
          <p:cNvPr id="9" name="矩形 8"/>
          <p:cNvSpPr/>
          <p:nvPr/>
        </p:nvSpPr>
        <p:spPr>
          <a:xfrm>
            <a:off x="8125673" y="2081854"/>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越大</a:t>
            </a:r>
            <a:endParaRPr lang="zh-CN" altLang="en-US" sz="2800">
              <a:solidFill>
                <a:srgbClr val="0000FF"/>
              </a:solidFill>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91619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8" grpId="0"/>
      <p:bldP spid="8"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105211"/>
            <a:ext cx="11457851" cy="3711785"/>
          </a:xfrm>
          <a:prstGeom prst="rect">
            <a:avLst/>
          </a:prstGeom>
        </p:spPr>
        <p:txBody>
          <a:bodyPr>
            <a:spAutoFit/>
          </a:bodyPr>
          <a:lstStyle/>
          <a:p>
            <a:pPr algn="just">
              <a:lnSpc>
                <a:spcPct val="140000"/>
              </a:lnSpc>
              <a:spcAft>
                <a:spcPts val="0"/>
              </a:spcAft>
            </a:pPr>
            <a:r>
              <a:rPr lang="zh-CN" altLang="zh-CN" sz="2800" b="1" dirty="0">
                <a:solidFill>
                  <a:srgbClr val="E36C0A"/>
                </a:solidFill>
                <a:latin typeface="Times New Roman"/>
                <a:ea typeface="微软雅黑"/>
                <a:cs typeface="Times New Roman"/>
              </a:rPr>
              <a:t>深度思考</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1.</a:t>
            </a:r>
            <a:r>
              <a:rPr lang="zh-CN" altLang="zh-CN" sz="2800" dirty="0">
                <a:latin typeface="Times New Roman"/>
                <a:ea typeface="华文细黑"/>
                <a:cs typeface="Times New Roman"/>
              </a:rPr>
              <a:t>下列方程式：</a:t>
            </a:r>
            <a:r>
              <a:rPr lang="en-US" altLang="zh-CN" sz="2800" dirty="0">
                <a:latin typeface="宋体"/>
                <a:ea typeface="华文细黑"/>
                <a:cs typeface="Times New Roman"/>
              </a:rPr>
              <a:t>①</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(s</a:t>
            </a:r>
            <a:r>
              <a:rPr lang="en-US" altLang="zh-CN" sz="2800" dirty="0" smtClean="0">
                <a:latin typeface="Times New Roman"/>
                <a:ea typeface="华文细黑"/>
                <a:cs typeface="Courier New"/>
              </a:rPr>
              <a:t>)</a:t>
            </a:r>
            <a:r>
              <a:rPr lang="en-US" altLang="zh-CN" sz="2800" dirty="0" smtClean="0">
                <a:latin typeface="ZBFH"/>
                <a:ea typeface="华文细黑"/>
                <a:cs typeface="Times New Roman"/>
              </a:rPr>
              <a:t>      </a:t>
            </a:r>
            <a:r>
              <a:rPr lang="en-US" altLang="zh-CN" sz="2800" dirty="0" smtClean="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宋体"/>
                <a:ea typeface="华文细黑"/>
                <a:cs typeface="Times New Roman"/>
              </a:rPr>
              <a:t>②</a:t>
            </a:r>
            <a:r>
              <a:rPr lang="en-US" altLang="zh-CN" sz="2800" dirty="0" err="1">
                <a:latin typeface="Times New Roman"/>
                <a:ea typeface="华文细黑"/>
                <a:cs typeface="Courier New"/>
              </a:rPr>
              <a:t>AgCl</a:t>
            </a:r>
            <a:r>
              <a:rPr lang="en-US" altLang="zh-CN" sz="2800" spc="-80" dirty="0">
                <a:latin typeface="Times New Roman"/>
                <a:ea typeface="华文细黑"/>
                <a:cs typeface="Courier New"/>
              </a:rPr>
              <a:t>==</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宋体"/>
                <a:ea typeface="华文细黑"/>
                <a:cs typeface="Times New Roman"/>
              </a:rPr>
              <a:t>③</a:t>
            </a:r>
            <a:r>
              <a:rPr lang="en-US" altLang="zh-CN" sz="2800" dirty="0" smtClean="0">
                <a:latin typeface="Times New Roman"/>
                <a:ea typeface="华文细黑"/>
                <a:cs typeface="Courier New"/>
              </a:rPr>
              <a:t>CH</a:t>
            </a:r>
            <a:r>
              <a:rPr lang="en-US" altLang="zh-CN" sz="2800" baseline="-25000" dirty="0" smtClean="0">
                <a:latin typeface="Times New Roman"/>
                <a:ea typeface="华文细黑"/>
                <a:cs typeface="Courier New"/>
              </a:rPr>
              <a:t>3</a:t>
            </a:r>
            <a:r>
              <a:rPr lang="en-US" altLang="zh-CN" sz="2800" dirty="0" smtClean="0">
                <a:latin typeface="Times New Roman"/>
                <a:ea typeface="华文细黑"/>
                <a:cs typeface="Courier New"/>
              </a:rPr>
              <a:t>COOH</a:t>
            </a:r>
            <a:r>
              <a:rPr lang="en-US" altLang="zh-CN" sz="2800" dirty="0" smtClean="0">
                <a:latin typeface="ZBFH"/>
                <a:ea typeface="华文细黑"/>
                <a:cs typeface="Times New Roman"/>
              </a:rPr>
              <a:t>        </a:t>
            </a:r>
            <a:r>
              <a:rPr lang="en-US" altLang="zh-CN" sz="2800" dirty="0" smtClean="0">
                <a:latin typeface="Times New Roman"/>
                <a:ea typeface="华文细黑"/>
                <a:cs typeface="Courier New"/>
              </a:rPr>
              <a:t>CH</a:t>
            </a:r>
            <a:r>
              <a:rPr lang="en-US" altLang="zh-CN" sz="2800" baseline="-25000" dirty="0" smtClean="0">
                <a:latin typeface="Times New Roman"/>
                <a:ea typeface="华文细黑"/>
                <a:cs typeface="Courier New"/>
              </a:rPr>
              <a:t>3</a:t>
            </a:r>
            <a:r>
              <a:rPr lang="en-US" altLang="zh-CN" sz="2800" dirty="0" smtClean="0">
                <a:latin typeface="Times New Roman"/>
                <a:ea typeface="华文细黑"/>
                <a:cs typeface="Courier New"/>
              </a:rPr>
              <a:t>COO</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各表示什么意义？</a:t>
            </a:r>
            <a:endParaRPr lang="zh-CN" altLang="zh-CN" sz="28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chemeClr val="accent6">
                    <a:lumMod val="75000"/>
                  </a:schemeClr>
                </a:solidFill>
                <a:latin typeface="宋体"/>
                <a:ea typeface="华文细黑"/>
                <a:cs typeface="Times New Roman"/>
              </a:rPr>
              <a:t>①</a:t>
            </a:r>
            <a:r>
              <a:rPr lang="en-US" altLang="zh-CN" sz="2800" dirty="0" err="1">
                <a:solidFill>
                  <a:schemeClr val="accent6">
                    <a:lumMod val="75000"/>
                  </a:schemeClr>
                </a:solidFill>
                <a:latin typeface="Times New Roman"/>
                <a:ea typeface="华文细黑"/>
                <a:cs typeface="Courier New"/>
              </a:rPr>
              <a:t>AgCl</a:t>
            </a:r>
            <a:r>
              <a:rPr lang="zh-CN" altLang="zh-CN" sz="2800" dirty="0">
                <a:solidFill>
                  <a:schemeClr val="accent6">
                    <a:lumMod val="75000"/>
                  </a:schemeClr>
                </a:solidFill>
                <a:latin typeface="Times New Roman"/>
                <a:ea typeface="华文细黑"/>
                <a:cs typeface="Times New Roman"/>
              </a:rPr>
              <a:t>的沉淀溶解平衡</a:t>
            </a:r>
            <a:r>
              <a:rPr lang="zh-CN" altLang="zh-CN" sz="2800" dirty="0" smtClean="0">
                <a:solidFill>
                  <a:schemeClr val="accent6">
                    <a:lumMod val="75000"/>
                  </a:schemeClr>
                </a:solidFill>
                <a:latin typeface="Times New Roman"/>
                <a:ea typeface="华文细黑"/>
                <a:cs typeface="Times New Roman"/>
              </a:rPr>
              <a:t>；</a:t>
            </a:r>
            <a:endParaRPr lang="en-US" altLang="zh-CN" sz="2800" dirty="0" smtClean="0">
              <a:solidFill>
                <a:schemeClr val="accent6">
                  <a:lumMod val="75000"/>
                </a:schemeClr>
              </a:solidFill>
              <a:latin typeface="Times New Roman"/>
              <a:ea typeface="华文细黑"/>
              <a:cs typeface="Times New Roman"/>
            </a:endParaRPr>
          </a:p>
          <a:p>
            <a:pPr algn="just">
              <a:lnSpc>
                <a:spcPct val="140000"/>
              </a:lnSpc>
              <a:spcAft>
                <a:spcPts val="0"/>
              </a:spcAft>
            </a:pPr>
            <a:r>
              <a:rPr lang="en-US" altLang="zh-CN" sz="2800" dirty="0" smtClean="0">
                <a:solidFill>
                  <a:schemeClr val="accent6">
                    <a:lumMod val="75000"/>
                  </a:schemeClr>
                </a:solidFill>
                <a:latin typeface="宋体"/>
                <a:ea typeface="华文细黑"/>
                <a:cs typeface="Times New Roman"/>
              </a:rPr>
              <a:t>②</a:t>
            </a:r>
            <a:r>
              <a:rPr lang="en-US" altLang="zh-CN" sz="2800" dirty="0" err="1">
                <a:solidFill>
                  <a:schemeClr val="accent6">
                    <a:lumMod val="75000"/>
                  </a:schemeClr>
                </a:solidFill>
                <a:latin typeface="Times New Roman"/>
                <a:ea typeface="华文细黑"/>
                <a:cs typeface="Courier New"/>
              </a:rPr>
              <a:t>AgCl</a:t>
            </a:r>
            <a:r>
              <a:rPr lang="zh-CN" altLang="zh-CN" sz="2800" dirty="0">
                <a:solidFill>
                  <a:schemeClr val="accent6">
                    <a:lumMod val="75000"/>
                  </a:schemeClr>
                </a:solidFill>
                <a:latin typeface="Times New Roman"/>
                <a:ea typeface="华文细黑"/>
                <a:cs typeface="Times New Roman"/>
              </a:rPr>
              <a:t>是强电解质，溶于水的</a:t>
            </a:r>
            <a:r>
              <a:rPr lang="en-US" altLang="zh-CN" sz="2800" dirty="0" err="1">
                <a:solidFill>
                  <a:schemeClr val="accent6">
                    <a:lumMod val="75000"/>
                  </a:schemeClr>
                </a:solidFill>
                <a:latin typeface="Times New Roman"/>
                <a:ea typeface="华文细黑"/>
                <a:cs typeface="Courier New"/>
              </a:rPr>
              <a:t>AgCl</a:t>
            </a:r>
            <a:r>
              <a:rPr lang="zh-CN" altLang="zh-CN" sz="2800" dirty="0">
                <a:solidFill>
                  <a:schemeClr val="accent6">
                    <a:lumMod val="75000"/>
                  </a:schemeClr>
                </a:solidFill>
                <a:latin typeface="Times New Roman"/>
                <a:ea typeface="华文细黑"/>
                <a:cs typeface="Times New Roman"/>
              </a:rPr>
              <a:t>完全电离</a:t>
            </a:r>
            <a:r>
              <a:rPr lang="zh-CN" altLang="zh-CN" sz="2800" dirty="0" smtClean="0">
                <a:solidFill>
                  <a:schemeClr val="accent6">
                    <a:lumMod val="75000"/>
                  </a:schemeClr>
                </a:solidFill>
                <a:latin typeface="Times New Roman"/>
                <a:ea typeface="华文细黑"/>
                <a:cs typeface="Times New Roman"/>
              </a:rPr>
              <a:t>；</a:t>
            </a:r>
            <a:endParaRPr lang="en-US" altLang="zh-CN" sz="2800" dirty="0" smtClean="0">
              <a:solidFill>
                <a:schemeClr val="accent6">
                  <a:lumMod val="75000"/>
                </a:schemeClr>
              </a:solidFill>
              <a:latin typeface="Times New Roman"/>
              <a:ea typeface="华文细黑"/>
              <a:cs typeface="Times New Roman"/>
            </a:endParaRPr>
          </a:p>
          <a:p>
            <a:pPr algn="just">
              <a:lnSpc>
                <a:spcPct val="140000"/>
              </a:lnSpc>
              <a:spcAft>
                <a:spcPts val="0"/>
              </a:spcAft>
            </a:pPr>
            <a:r>
              <a:rPr lang="en-US" altLang="zh-CN" sz="2800" dirty="0" smtClean="0">
                <a:solidFill>
                  <a:schemeClr val="accent6">
                    <a:lumMod val="75000"/>
                  </a:schemeClr>
                </a:solidFill>
                <a:latin typeface="宋体"/>
                <a:ea typeface="华文细黑"/>
                <a:cs typeface="Times New Roman"/>
              </a:rPr>
              <a:t>③</a:t>
            </a:r>
            <a:r>
              <a:rPr lang="en-US" altLang="zh-CN" sz="2800" dirty="0">
                <a:solidFill>
                  <a:schemeClr val="accent6">
                    <a:lumMod val="75000"/>
                  </a:schemeClr>
                </a:solidFill>
                <a:latin typeface="Times New Roman"/>
                <a:ea typeface="华文细黑"/>
                <a:cs typeface="Courier New"/>
              </a:rPr>
              <a:t>CH</a:t>
            </a:r>
            <a:r>
              <a:rPr lang="en-US" altLang="zh-CN" sz="2800" baseline="-25000" dirty="0">
                <a:solidFill>
                  <a:schemeClr val="accent6">
                    <a:lumMod val="75000"/>
                  </a:schemeClr>
                </a:solidFill>
                <a:latin typeface="Times New Roman"/>
                <a:ea typeface="华文细黑"/>
                <a:cs typeface="Courier New"/>
              </a:rPr>
              <a:t>3</a:t>
            </a:r>
            <a:r>
              <a:rPr lang="en-US" altLang="zh-CN" sz="2800" dirty="0">
                <a:solidFill>
                  <a:schemeClr val="accent6">
                    <a:lumMod val="75000"/>
                  </a:schemeClr>
                </a:solidFill>
                <a:latin typeface="Times New Roman"/>
                <a:ea typeface="华文细黑"/>
                <a:cs typeface="Courier New"/>
              </a:rPr>
              <a:t>COOH</a:t>
            </a:r>
            <a:r>
              <a:rPr lang="zh-CN" altLang="zh-CN" sz="2800" dirty="0">
                <a:solidFill>
                  <a:schemeClr val="accent6">
                    <a:lumMod val="75000"/>
                  </a:schemeClr>
                </a:solidFill>
                <a:latin typeface="Times New Roman"/>
                <a:ea typeface="华文细黑"/>
                <a:cs typeface="Times New Roman"/>
              </a:rPr>
              <a:t>的电离平衡</a:t>
            </a:r>
            <a:r>
              <a:rPr lang="zh-CN" altLang="zh-CN" sz="2800" dirty="0" smtClean="0">
                <a:solidFill>
                  <a:schemeClr val="accent6">
                    <a:lumMod val="75000"/>
                  </a:schemeClr>
                </a:solidFill>
                <a:latin typeface="Times New Roman"/>
                <a:ea typeface="华文细黑"/>
                <a:cs typeface="Times New Roman"/>
              </a:rPr>
              <a:t>。</a:t>
            </a:r>
            <a:endParaRPr lang="en-US" altLang="zh-CN" sz="2800" dirty="0" smtClean="0">
              <a:solidFill>
                <a:schemeClr val="accent6">
                  <a:lumMod val="75000"/>
                </a:schemeClr>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62519748"/>
              </p:ext>
            </p:extLst>
          </p:nvPr>
        </p:nvGraphicFramePr>
        <p:xfrm>
          <a:off x="4452289" y="1925874"/>
          <a:ext cx="768350" cy="590550"/>
        </p:xfrm>
        <a:graphic>
          <a:graphicData uri="http://schemas.openxmlformats.org/presentationml/2006/ole">
            <mc:AlternateContent xmlns:mc="http://schemas.openxmlformats.org/markup-compatibility/2006">
              <mc:Choice xmlns:v="urn:schemas-microsoft-com:vml" Requires="v">
                <p:oleObj spid="_x0000_s8317" name="文档" r:id="rId3" imgW="768768" imgH="591342" progId="Word.Document.12">
                  <p:embed/>
                </p:oleObj>
              </mc:Choice>
              <mc:Fallback>
                <p:oleObj name="文档" r:id="rId3" imgW="768768" imgH="591342" progId="Word.Document.12">
                  <p:embed/>
                  <p:pic>
                    <p:nvPicPr>
                      <p:cNvPr id="0" name=""/>
                      <p:cNvPicPr/>
                      <p:nvPr/>
                    </p:nvPicPr>
                    <p:blipFill>
                      <a:blip r:embed="rId4"/>
                      <a:stretch>
                        <a:fillRect/>
                      </a:stretch>
                    </p:blipFill>
                    <p:spPr>
                      <a:xfrm>
                        <a:off x="4452289" y="1925874"/>
                        <a:ext cx="768350" cy="5905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80729553"/>
              </p:ext>
            </p:extLst>
          </p:nvPr>
        </p:nvGraphicFramePr>
        <p:xfrm>
          <a:off x="2541485" y="2473363"/>
          <a:ext cx="768350" cy="590550"/>
        </p:xfrm>
        <a:graphic>
          <a:graphicData uri="http://schemas.openxmlformats.org/presentationml/2006/ole">
            <mc:AlternateContent xmlns:mc="http://schemas.openxmlformats.org/markup-compatibility/2006">
              <mc:Choice xmlns:v="urn:schemas-microsoft-com:vml" Requires="v">
                <p:oleObj spid="_x0000_s8318" name="文档" r:id="rId5" imgW="768768" imgH="591342" progId="Word.Document.12">
                  <p:embed/>
                </p:oleObj>
              </mc:Choice>
              <mc:Fallback>
                <p:oleObj name="文档" r:id="rId5" imgW="768768" imgH="591342" progId="Word.Document.12">
                  <p:embed/>
                  <p:pic>
                    <p:nvPicPr>
                      <p:cNvPr id="0" name=""/>
                      <p:cNvPicPr/>
                      <p:nvPr/>
                    </p:nvPicPr>
                    <p:blipFill>
                      <a:blip r:embed="rId6"/>
                      <a:stretch>
                        <a:fillRect/>
                      </a:stretch>
                    </p:blipFill>
                    <p:spPr>
                      <a:xfrm>
                        <a:off x="2541485" y="2473363"/>
                        <a:ext cx="768350" cy="59055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xEl>
                                              <p:pRg st="2" end="2"/>
                                            </p:txEl>
                                          </p:spTgt>
                                        </p:tgtEl>
                                      </p:cBhvr>
                                    </p:animEffect>
                                    <p:set>
                                      <p:cBhvr>
                                        <p:cTn id="22" dur="1" fill="hold">
                                          <p:stCondLst>
                                            <p:cond delay="499"/>
                                          </p:stCondLst>
                                        </p:cTn>
                                        <p:tgtEl>
                                          <p:spTgt spid="4">
                                            <p:txEl>
                                              <p:pRg st="2" end="2"/>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xEl>
                                              <p:pRg st="3" end="3"/>
                                            </p:txEl>
                                          </p:spTgt>
                                        </p:tgtEl>
                                      </p:cBhvr>
                                    </p:animEffect>
                                    <p:set>
                                      <p:cBhvr>
                                        <p:cTn id="25" dur="1" fill="hold">
                                          <p:stCondLst>
                                            <p:cond delay="499"/>
                                          </p:stCondLst>
                                        </p:cTn>
                                        <p:tgtEl>
                                          <p:spTgt spid="4">
                                            <p:txEl>
                                              <p:pRg st="3" end="3"/>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xEl>
                                              <p:pRg st="4" end="4"/>
                                            </p:txEl>
                                          </p:spTgt>
                                        </p:tgtEl>
                                      </p:cBhvr>
                                    </p:animEffect>
                                    <p:set>
                                      <p:cBhvr>
                                        <p:cTn id="28"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2148" y="1158169"/>
            <a:ext cx="11362165" cy="3711785"/>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2.(1)</a:t>
            </a:r>
            <a:r>
              <a:rPr lang="zh-CN" altLang="zh-CN" sz="2800" dirty="0">
                <a:latin typeface="Times New Roman"/>
                <a:ea typeface="华文细黑"/>
                <a:cs typeface="Times New Roman"/>
              </a:rPr>
              <a:t>在实验室中怎样除去</a:t>
            </a:r>
            <a:r>
              <a:rPr lang="en-US" altLang="zh-CN" sz="2800" dirty="0" err="1">
                <a:latin typeface="Times New Roman"/>
                <a:ea typeface="华文细黑"/>
                <a:cs typeface="Courier New"/>
              </a:rPr>
              <a:t>NaCl</a:t>
            </a:r>
            <a:r>
              <a:rPr lang="zh-CN" altLang="zh-CN" sz="2800" dirty="0">
                <a:latin typeface="Times New Roman"/>
                <a:ea typeface="华文细黑"/>
                <a:cs typeface="Times New Roman"/>
              </a:rPr>
              <a:t>溶液中的</a:t>
            </a:r>
            <a:r>
              <a:rPr lang="en-US" altLang="zh-CN" sz="2800" dirty="0">
                <a:latin typeface="Times New Roman"/>
                <a:ea typeface="华文细黑"/>
                <a:cs typeface="Courier New"/>
              </a:rPr>
              <a:t>BaCl</a:t>
            </a:r>
            <a:r>
              <a:rPr lang="en-US" altLang="zh-CN" sz="2800" baseline="-25000" dirty="0">
                <a:latin typeface="Times New Roman"/>
                <a:ea typeface="华文细黑"/>
                <a:cs typeface="Courier New"/>
              </a:rPr>
              <a:t>2?</a:t>
            </a:r>
            <a:endParaRPr lang="zh-CN" altLang="zh-CN" sz="1000" dirty="0">
              <a:latin typeface="宋体"/>
              <a:cs typeface="Courier New"/>
            </a:endParaRPr>
          </a:p>
          <a:p>
            <a:pPr algn="just">
              <a:lnSpc>
                <a:spcPct val="140000"/>
              </a:lnSpc>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smtClean="0">
                <a:solidFill>
                  <a:schemeClr val="accent6">
                    <a:lumMod val="75000"/>
                  </a:schemeClr>
                </a:solidFill>
                <a:latin typeface="Times New Roman"/>
                <a:ea typeface="华文细黑"/>
                <a:cs typeface="Times New Roman"/>
              </a:rPr>
              <a:t>向</a:t>
            </a:r>
            <a:r>
              <a:rPr lang="zh-CN" altLang="zh-CN" sz="2800" dirty="0">
                <a:solidFill>
                  <a:schemeClr val="accent6">
                    <a:lumMod val="75000"/>
                  </a:schemeClr>
                </a:solidFill>
                <a:latin typeface="Times New Roman"/>
                <a:ea typeface="华文细黑"/>
                <a:cs typeface="Times New Roman"/>
              </a:rPr>
              <a:t>溶液中加入过量的</a:t>
            </a:r>
            <a:r>
              <a:rPr lang="en-US" altLang="zh-CN" sz="2800" dirty="0">
                <a:solidFill>
                  <a:schemeClr val="accent6">
                    <a:lumMod val="75000"/>
                  </a:schemeClr>
                </a:solidFill>
                <a:latin typeface="Times New Roman"/>
                <a:ea typeface="华文细黑"/>
                <a:cs typeface="Courier New"/>
              </a:rPr>
              <a:t>Na</a:t>
            </a:r>
            <a:r>
              <a:rPr lang="en-US" altLang="zh-CN" sz="2800" baseline="-25000" dirty="0">
                <a:solidFill>
                  <a:schemeClr val="accent6">
                    <a:lumMod val="75000"/>
                  </a:schemeClr>
                </a:solidFill>
                <a:latin typeface="Times New Roman"/>
                <a:ea typeface="华文细黑"/>
                <a:cs typeface="Courier New"/>
              </a:rPr>
              <a:t>2</a:t>
            </a:r>
            <a:r>
              <a:rPr lang="en-US" altLang="zh-CN" sz="2800" dirty="0">
                <a:solidFill>
                  <a:schemeClr val="accent6">
                    <a:lumMod val="75000"/>
                  </a:schemeClr>
                </a:solidFill>
                <a:latin typeface="Times New Roman"/>
                <a:ea typeface="华文细黑"/>
                <a:cs typeface="Courier New"/>
              </a:rPr>
              <a:t>CO</a:t>
            </a:r>
            <a:r>
              <a:rPr lang="en-US" altLang="zh-CN" sz="2800" baseline="-25000" dirty="0">
                <a:solidFill>
                  <a:schemeClr val="accent6">
                    <a:lumMod val="75000"/>
                  </a:schemeClr>
                </a:solidFill>
                <a:latin typeface="Times New Roman"/>
                <a:ea typeface="华文细黑"/>
                <a:cs typeface="Courier New"/>
              </a:rPr>
              <a:t>3</a:t>
            </a:r>
            <a:r>
              <a:rPr lang="zh-CN" altLang="zh-CN" sz="2800" dirty="0">
                <a:solidFill>
                  <a:schemeClr val="accent6">
                    <a:lumMod val="75000"/>
                  </a:schemeClr>
                </a:solidFill>
                <a:latin typeface="Times New Roman"/>
                <a:ea typeface="华文细黑"/>
                <a:cs typeface="Times New Roman"/>
              </a:rPr>
              <a:t>溶液充分反应，过滤，向滤液中加适量盐酸。</a:t>
            </a:r>
            <a:endParaRPr lang="zh-CN" altLang="zh-CN" sz="1000" dirty="0">
              <a:solidFill>
                <a:schemeClr val="accent6">
                  <a:lumMod val="75000"/>
                </a:schemeClr>
              </a:solidFill>
              <a:latin typeface="宋体"/>
              <a:cs typeface="Courier New"/>
            </a:endParaRPr>
          </a:p>
          <a:p>
            <a:pPr algn="just">
              <a:lnSpc>
                <a:spcPct val="140000"/>
              </a:lnSpc>
              <a:spcAft>
                <a:spcPts val="0"/>
              </a:spcAft>
            </a:pPr>
            <a:r>
              <a:rPr lang="en-US" altLang="zh-CN" sz="2800" dirty="0" smtClean="0">
                <a:latin typeface="Times New Roman"/>
                <a:ea typeface="华文细黑"/>
                <a:cs typeface="Courier New"/>
              </a:rPr>
              <a:t>(</a:t>
            </a:r>
            <a:r>
              <a:rPr lang="en-US" altLang="zh-CN" sz="2800" dirty="0">
                <a:latin typeface="Times New Roman"/>
                <a:ea typeface="华文细黑"/>
                <a:cs typeface="Courier New"/>
              </a:rPr>
              <a:t>2)</a:t>
            </a:r>
            <a:r>
              <a:rPr lang="zh-CN" altLang="zh-CN" sz="2800" dirty="0">
                <a:latin typeface="Times New Roman"/>
                <a:ea typeface="华文细黑"/>
                <a:cs typeface="Times New Roman"/>
              </a:rPr>
              <a:t>怎样除去</a:t>
            </a:r>
            <a:r>
              <a:rPr lang="en-US" altLang="zh-CN" sz="2800" dirty="0" err="1">
                <a:latin typeface="Times New Roman"/>
                <a:ea typeface="华文细黑"/>
                <a:cs typeface="Courier New"/>
              </a:rPr>
              <a:t>AgI</a:t>
            </a:r>
            <a:r>
              <a:rPr lang="zh-CN" altLang="zh-CN" sz="2800" dirty="0">
                <a:latin typeface="Times New Roman"/>
                <a:ea typeface="华文细黑"/>
                <a:cs typeface="Times New Roman"/>
              </a:rPr>
              <a:t>中的</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a:t>
            </a:r>
            <a:endParaRPr lang="zh-CN" altLang="zh-CN" sz="1000" dirty="0">
              <a:latin typeface="宋体"/>
              <a:cs typeface="Courier New"/>
            </a:endParaRPr>
          </a:p>
          <a:p>
            <a:pPr algn="just">
              <a:lnSpc>
                <a:spcPct val="140000"/>
              </a:lnSpc>
              <a:spcAft>
                <a:spcPts val="0"/>
              </a:spcAft>
            </a:pPr>
            <a:r>
              <a:rPr lang="zh-CN" altLang="zh-CN" sz="2800" b="1" dirty="0" smtClean="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smtClean="0">
                <a:solidFill>
                  <a:schemeClr val="accent6">
                    <a:lumMod val="75000"/>
                  </a:schemeClr>
                </a:solidFill>
                <a:latin typeface="Times New Roman"/>
                <a:ea typeface="华文细黑"/>
                <a:cs typeface="Times New Roman"/>
              </a:rPr>
              <a:t>把</a:t>
            </a:r>
            <a:r>
              <a:rPr lang="zh-CN" altLang="zh-CN" sz="2800" dirty="0">
                <a:solidFill>
                  <a:schemeClr val="accent6">
                    <a:lumMod val="75000"/>
                  </a:schemeClr>
                </a:solidFill>
                <a:latin typeface="Times New Roman"/>
                <a:ea typeface="华文细黑"/>
                <a:cs typeface="Times New Roman"/>
              </a:rPr>
              <a:t>混合物与饱和的</a:t>
            </a:r>
            <a:r>
              <a:rPr lang="en-US" altLang="zh-CN" sz="2800" dirty="0">
                <a:solidFill>
                  <a:schemeClr val="accent6">
                    <a:lumMod val="75000"/>
                  </a:schemeClr>
                </a:solidFill>
                <a:latin typeface="Times New Roman"/>
                <a:ea typeface="华文细黑"/>
                <a:cs typeface="Courier New"/>
              </a:rPr>
              <a:t>KI</a:t>
            </a:r>
            <a:r>
              <a:rPr lang="zh-CN" altLang="zh-CN" sz="2800" dirty="0">
                <a:solidFill>
                  <a:schemeClr val="accent6">
                    <a:lumMod val="75000"/>
                  </a:schemeClr>
                </a:solidFill>
                <a:latin typeface="Times New Roman"/>
                <a:ea typeface="华文细黑"/>
                <a:cs typeface="Times New Roman"/>
              </a:rPr>
              <a:t>溶液混合，振荡静置，溶度积大的</a:t>
            </a:r>
            <a:r>
              <a:rPr lang="en-US" altLang="zh-CN" sz="2800" dirty="0" err="1">
                <a:solidFill>
                  <a:schemeClr val="accent6">
                    <a:lumMod val="75000"/>
                  </a:schemeClr>
                </a:solidFill>
                <a:latin typeface="Times New Roman"/>
                <a:ea typeface="华文细黑"/>
                <a:cs typeface="Courier New"/>
              </a:rPr>
              <a:t>AgCl</a:t>
            </a:r>
            <a:r>
              <a:rPr lang="zh-CN" altLang="zh-CN" sz="2800" dirty="0">
                <a:solidFill>
                  <a:schemeClr val="accent6">
                    <a:lumMod val="75000"/>
                  </a:schemeClr>
                </a:solidFill>
                <a:latin typeface="Times New Roman"/>
                <a:ea typeface="华文细黑"/>
                <a:cs typeface="Times New Roman"/>
              </a:rPr>
              <a:t>就会慢慢转化为溶度积小的</a:t>
            </a:r>
            <a:r>
              <a:rPr lang="en-US" altLang="zh-CN" sz="2800" dirty="0" err="1">
                <a:solidFill>
                  <a:schemeClr val="accent6">
                    <a:lumMod val="75000"/>
                  </a:schemeClr>
                </a:solidFill>
                <a:latin typeface="Times New Roman"/>
                <a:ea typeface="华文细黑"/>
                <a:cs typeface="Courier New"/>
              </a:rPr>
              <a:t>AgI</a:t>
            </a:r>
            <a:r>
              <a:rPr lang="zh-CN" altLang="zh-CN" sz="2800" dirty="0" smtClean="0">
                <a:solidFill>
                  <a:schemeClr val="accent6">
                    <a:lumMod val="75000"/>
                  </a:schemeClr>
                </a:solidFill>
                <a:latin typeface="Times New Roman"/>
                <a:ea typeface="华文细黑"/>
                <a:cs typeface="Times New Roman"/>
              </a:rPr>
              <a:t>。</a:t>
            </a:r>
            <a:endParaRPr lang="zh-CN" altLang="zh-CN" sz="1000" dirty="0">
              <a:solidFill>
                <a:schemeClr val="accent6">
                  <a:lumMod val="75000"/>
                </a:schemeClr>
              </a:solidFill>
              <a:latin typeface="宋体"/>
              <a:cs typeface="Courier New"/>
            </a:endParaRPr>
          </a:p>
        </p:txBody>
      </p:sp>
      <p:sp>
        <p:nvSpPr>
          <p:cNvPr id="5" name="矩形 4"/>
          <p:cNvSpPr/>
          <p:nvPr/>
        </p:nvSpPr>
        <p:spPr>
          <a:xfrm>
            <a:off x="7487741" y="3794098"/>
            <a:ext cx="274435" cy="624530"/>
          </a:xfrm>
          <a:prstGeom prst="rect">
            <a:avLst/>
          </a:prstGeom>
        </p:spPr>
        <p:txBody>
          <a:bodyPr wrap="none">
            <a:spAutoFit/>
          </a:bodyPr>
          <a:lstStyle/>
          <a:p>
            <a:pPr algn="ctr">
              <a:lnSpc>
                <a:spcPct val="140000"/>
              </a:lnSpc>
              <a:spcAft>
                <a:spcPts val="0"/>
              </a:spcAft>
            </a:pPr>
            <a:r>
              <a:rPr lang="en-US" altLang="zh-CN" sz="2800" kern="100">
                <a:latin typeface="Times New Roman"/>
                <a:ea typeface="华文细黑"/>
                <a:cs typeface="Courier New"/>
              </a:rPr>
              <a:t>.</a:t>
            </a:r>
            <a:endParaRPr lang="zh-CN" altLang="zh-CN" sz="2800" kern="100">
              <a:effectLst/>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5313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linds(horizontal)">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1" end="1"/>
                                            </p:txEl>
                                          </p:spTgt>
                                        </p:tgtEl>
                                      </p:cBhvr>
                                    </p:animEffect>
                                    <p:set>
                                      <p:cBhvr>
                                        <p:cTn id="17" dur="1" fill="hold">
                                          <p:stCondLst>
                                            <p:cond delay="499"/>
                                          </p:stCondLst>
                                        </p:cTn>
                                        <p:tgtEl>
                                          <p:spTgt spid="12">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2">
                                            <p:txEl>
                                              <p:pRg st="3" end="3"/>
                                            </p:txEl>
                                          </p:spTgt>
                                        </p:tgtEl>
                                      </p:cBhvr>
                                    </p:animEffect>
                                    <p:set>
                                      <p:cBhvr>
                                        <p:cTn id="20" dur="1" fill="hold">
                                          <p:stCondLst>
                                            <p:cond delay="499"/>
                                          </p:stCondLst>
                                        </p:cTn>
                                        <p:tgtEl>
                                          <p:spTgt spid="12">
                                            <p:txEl>
                                              <p:pRg st="3" end="3"/>
                                            </p:txEl>
                                          </p:spTgt>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4877" y="1053530"/>
            <a:ext cx="11502034" cy="4949023"/>
          </a:xfrm>
          <a:prstGeom prst="rect">
            <a:avLst/>
          </a:prstGeom>
        </p:spPr>
        <p:txBody>
          <a:bodyPr wrap="square" lIns="121898" tIns="60948" rIns="121898" bIns="60948">
            <a:spAutoFit/>
          </a:bodyPr>
          <a:lstStyle/>
          <a:p>
            <a:pPr algn="just">
              <a:lnSpc>
                <a:spcPct val="140000"/>
              </a:lnSpc>
              <a:spcAft>
                <a:spcPts val="0"/>
              </a:spcAft>
            </a:pPr>
            <a:r>
              <a:rPr lang="zh-CN" altLang="zh-CN" sz="2800" b="1">
                <a:solidFill>
                  <a:srgbClr val="0000FF"/>
                </a:solidFill>
                <a:latin typeface="Times New Roman"/>
                <a:cs typeface="Times New Roman"/>
              </a:rPr>
              <a:t>题组一　沉淀溶解平衡及其影响因素</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下列说法正确的是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难溶电解质达到沉淀溶解平衡时，溶液中各种离子的溶解</a:t>
            </a:r>
            <a:r>
              <a:rPr lang="en-US" altLang="zh-CN" sz="2800">
                <a:latin typeface="Times New Roman"/>
                <a:ea typeface="华文细黑"/>
                <a:cs typeface="Courier New"/>
              </a:rPr>
              <a:t>(</a:t>
            </a:r>
            <a:r>
              <a:rPr lang="zh-CN" altLang="zh-CN" sz="2800">
                <a:latin typeface="Times New Roman"/>
                <a:ea typeface="华文细黑"/>
                <a:cs typeface="Times New Roman"/>
              </a:rPr>
              <a:t>或沉淀</a:t>
            </a:r>
            <a:r>
              <a:rPr lang="en-US" altLang="zh-CN" sz="2800">
                <a:latin typeface="Times New Roman"/>
                <a:ea typeface="华文细黑"/>
                <a:cs typeface="Courier New"/>
              </a:rPr>
              <a:t>)</a:t>
            </a:r>
            <a:r>
              <a:rPr lang="zh-CN" altLang="zh-CN" sz="2800">
                <a:latin typeface="Times New Roman"/>
                <a:ea typeface="华文细黑"/>
                <a:cs typeface="Times New Roman"/>
              </a:rPr>
              <a:t>速率都相等</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难溶电解质达到沉淀溶解平衡时，增加难溶电解质的量，平衡向溶解方向</a:t>
            </a:r>
            <a:r>
              <a:rPr lang="zh-CN" altLang="zh-CN" sz="2800" smtClean="0">
                <a:latin typeface="Times New Roman"/>
                <a:ea typeface="华文细黑"/>
                <a:cs typeface="Times New Roman"/>
              </a:rPr>
              <a:t>移动</a:t>
            </a:r>
            <a:endParaRPr lang="en-US" altLang="zh-CN" sz="2800">
              <a:latin typeface="Times New Roman"/>
              <a:ea typeface="华文细黑"/>
              <a:cs typeface="Times New Roman"/>
            </a:endParaRPr>
          </a:p>
          <a:p>
            <a:pPr algn="just">
              <a:lnSpc>
                <a:spcPct val="140000"/>
              </a:lnSpc>
              <a:spcAft>
                <a:spcPts val="0"/>
              </a:spcAft>
            </a:pPr>
            <a:r>
              <a:rPr lang="en-US" altLang="zh-CN" sz="2800">
                <a:latin typeface="宋体"/>
                <a:ea typeface="华文细黑"/>
                <a:cs typeface="Times New Roman"/>
              </a:rPr>
              <a:t>③</a:t>
            </a:r>
            <a:r>
              <a:rPr lang="zh-CN" altLang="zh-CN" sz="2800">
                <a:latin typeface="Times New Roman"/>
                <a:ea typeface="华文细黑"/>
                <a:cs typeface="Times New Roman"/>
              </a:rPr>
              <a:t>向</a:t>
            </a:r>
            <a:r>
              <a:rPr lang="en-US" altLang="zh-CN" sz="2800">
                <a:latin typeface="Times New Roman"/>
                <a:ea typeface="华文细黑"/>
                <a:cs typeface="Courier New"/>
              </a:rPr>
              <a:t>Na</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溶液中加入过量的</a:t>
            </a:r>
            <a:r>
              <a:rPr lang="en-US" altLang="zh-CN" sz="2800">
                <a:latin typeface="Times New Roman"/>
                <a:ea typeface="华文细黑"/>
                <a:cs typeface="Courier New"/>
              </a:rPr>
              <a:t>BaCl</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溶液，</a:t>
            </a:r>
            <a:r>
              <a:rPr lang="zh-CN" altLang="zh-CN" sz="2800" smtClean="0">
                <a:latin typeface="Times New Roman"/>
                <a:ea typeface="华文细黑"/>
                <a:cs typeface="Times New Roman"/>
              </a:rPr>
              <a:t>则</a:t>
            </a:r>
            <a:r>
              <a:rPr lang="en-US" altLang="zh-CN" sz="2800" smtClean="0">
                <a:latin typeface="Times New Roman"/>
                <a:ea typeface="华文细黑"/>
                <a:cs typeface="Courier New"/>
              </a:rPr>
              <a:t>       </a:t>
            </a:r>
            <a:r>
              <a:rPr lang="zh-CN" altLang="zh-CN" sz="2800" smtClean="0">
                <a:latin typeface="Times New Roman"/>
                <a:ea typeface="华文细黑"/>
                <a:cs typeface="Times New Roman"/>
              </a:rPr>
              <a:t>沉淀</a:t>
            </a:r>
            <a:r>
              <a:rPr lang="zh-CN" altLang="zh-CN" sz="2800">
                <a:latin typeface="Times New Roman"/>
                <a:ea typeface="华文细黑"/>
                <a:cs typeface="Times New Roman"/>
              </a:rPr>
              <a:t>完全，溶液中只含</a:t>
            </a:r>
            <a:r>
              <a:rPr lang="en-US" altLang="zh-CN" sz="2800">
                <a:latin typeface="Times New Roman"/>
                <a:ea typeface="华文细黑"/>
                <a:cs typeface="Courier New"/>
              </a:rPr>
              <a:t>Ba</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Na</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和</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，不</a:t>
            </a:r>
            <a:r>
              <a:rPr lang="zh-CN" altLang="zh-CN" sz="2800" smtClean="0">
                <a:latin typeface="Times New Roman"/>
                <a:ea typeface="华文细黑"/>
                <a:cs typeface="Times New Roman"/>
              </a:rPr>
              <a:t>含</a:t>
            </a:r>
            <a:endParaRPr lang="zh-CN" altLang="zh-CN" sz="100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08981251"/>
              </p:ext>
            </p:extLst>
          </p:nvPr>
        </p:nvGraphicFramePr>
        <p:xfrm>
          <a:off x="7391350" y="4789364"/>
          <a:ext cx="1016000" cy="700087"/>
        </p:xfrm>
        <a:graphic>
          <a:graphicData uri="http://schemas.openxmlformats.org/presentationml/2006/ole">
            <mc:AlternateContent xmlns:mc="http://schemas.openxmlformats.org/markup-compatibility/2006">
              <mc:Choice xmlns:v="urn:schemas-microsoft-com:vml" Requires="v">
                <p:oleObj spid="_x0000_s9374" name="文档" r:id="rId3" imgW="1016387" imgH="699514" progId="Word.Document.12">
                  <p:embed/>
                </p:oleObj>
              </mc:Choice>
              <mc:Fallback>
                <p:oleObj name="文档" r:id="rId3" imgW="1016387" imgH="699514" progId="Word.Document.12">
                  <p:embed/>
                  <p:pic>
                    <p:nvPicPr>
                      <p:cNvPr id="0" name=""/>
                      <p:cNvPicPr/>
                      <p:nvPr/>
                    </p:nvPicPr>
                    <p:blipFill>
                      <a:blip r:embed="rId4"/>
                      <a:stretch>
                        <a:fillRect/>
                      </a:stretch>
                    </p:blipFill>
                    <p:spPr>
                      <a:xfrm>
                        <a:off x="7391350" y="4789364"/>
                        <a:ext cx="1016000" cy="70008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93352808"/>
              </p:ext>
            </p:extLst>
          </p:nvPr>
        </p:nvGraphicFramePr>
        <p:xfrm>
          <a:off x="4213473" y="5412110"/>
          <a:ext cx="1016000" cy="700087"/>
        </p:xfrm>
        <a:graphic>
          <a:graphicData uri="http://schemas.openxmlformats.org/presentationml/2006/ole">
            <mc:AlternateContent xmlns:mc="http://schemas.openxmlformats.org/markup-compatibility/2006">
              <mc:Choice xmlns:v="urn:schemas-microsoft-com:vml" Requires="v">
                <p:oleObj spid="_x0000_s9375" name="文档" r:id="rId5" imgW="1016387" imgH="699514" progId="Word.Document.12">
                  <p:embed/>
                </p:oleObj>
              </mc:Choice>
              <mc:Fallback>
                <p:oleObj name="文档" r:id="rId5" imgW="1016387" imgH="699514" progId="Word.Document.12">
                  <p:embed/>
                  <p:pic>
                    <p:nvPicPr>
                      <p:cNvPr id="0" name=""/>
                      <p:cNvPicPr/>
                      <p:nvPr/>
                    </p:nvPicPr>
                    <p:blipFill>
                      <a:blip r:embed="rId6"/>
                      <a:stretch>
                        <a:fillRect/>
                      </a:stretch>
                    </p:blipFill>
                    <p:spPr>
                      <a:xfrm>
                        <a:off x="4213473" y="5412110"/>
                        <a:ext cx="1016000" cy="700087"/>
                      </a:xfrm>
                      <a:prstGeom prst="rect">
                        <a:avLst/>
                      </a:prstGeom>
                    </p:spPr>
                  </p:pic>
                </p:oleObj>
              </mc:Fallback>
            </mc:AlternateContent>
          </a:graphicData>
        </a:graphic>
      </p:graphicFrame>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lgn="ctr"/>
            <a:r>
              <a:rPr lang="zh-CN" altLang="en-US" sz="3200" b="1" dirty="0">
                <a:solidFill>
                  <a:schemeClr val="bg1"/>
                </a:solidFill>
                <a:latin typeface="微软雅黑" pitchFamily="34" charset="-122"/>
                <a:ea typeface="微软雅黑" pitchFamily="34" charset="-122"/>
              </a:rPr>
              <a:t>解题探究</a:t>
            </a: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7" name="Rectangle 21">
            <a:hlinkClick r:id="rId7"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8"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9"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459" y="692211"/>
            <a:ext cx="11409907" cy="3640740"/>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④</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小的物质其溶解能力一定比</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大的物质的溶解能力小</a:t>
            </a:r>
            <a:endParaRPr lang="zh-CN" altLang="zh-CN" sz="2800" dirty="0">
              <a:latin typeface="宋体"/>
              <a:cs typeface="Courier New"/>
            </a:endParaRPr>
          </a:p>
          <a:p>
            <a:pPr algn="just">
              <a:lnSpc>
                <a:spcPct val="140000"/>
              </a:lnSpc>
              <a:spcAft>
                <a:spcPts val="0"/>
              </a:spcAft>
            </a:pPr>
            <a:r>
              <a:rPr lang="en-US" altLang="zh-CN" sz="2800" dirty="0">
                <a:latin typeface="宋体"/>
                <a:ea typeface="华文细黑"/>
                <a:cs typeface="Times New Roman"/>
              </a:rPr>
              <a:t>⑤</a:t>
            </a:r>
            <a:r>
              <a:rPr lang="zh-CN" altLang="zh-CN" sz="2800" dirty="0">
                <a:latin typeface="Times New Roman"/>
                <a:ea typeface="华文细黑"/>
                <a:cs typeface="Times New Roman"/>
              </a:rPr>
              <a:t>为减少洗涤过程中固体的损耗，最好选用稀</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代替</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zh-CN" altLang="zh-CN" sz="2800" dirty="0">
                <a:latin typeface="Times New Roman"/>
                <a:ea typeface="华文细黑"/>
                <a:cs typeface="Times New Roman"/>
              </a:rPr>
              <a:t>来洗涤</a:t>
            </a:r>
            <a:r>
              <a:rPr lang="en-US" altLang="zh-CN" sz="2800" dirty="0">
                <a:latin typeface="Times New Roman"/>
                <a:ea typeface="华文细黑"/>
                <a:cs typeface="Courier New"/>
              </a:rPr>
              <a:t>BaSO</a:t>
            </a:r>
            <a:r>
              <a:rPr lang="en-US" altLang="zh-CN" sz="2800" baseline="-25000" dirty="0">
                <a:latin typeface="Times New Roman"/>
                <a:ea typeface="华文细黑"/>
                <a:cs typeface="Courier New"/>
              </a:rPr>
              <a:t>4</a:t>
            </a:r>
            <a:r>
              <a:rPr lang="zh-CN" altLang="zh-CN" sz="2800" dirty="0" smtClean="0">
                <a:latin typeface="Times New Roman"/>
                <a:ea typeface="华文细黑"/>
                <a:cs typeface="Times New Roman"/>
              </a:rPr>
              <a:t>沉淀</a:t>
            </a:r>
            <a:endParaRPr lang="en-US" altLang="zh-CN" sz="2800" dirty="0" smtClean="0">
              <a:latin typeface="宋体"/>
              <a:cs typeface="Courier New"/>
            </a:endParaRPr>
          </a:p>
          <a:p>
            <a:pPr algn="just">
              <a:lnSpc>
                <a:spcPct val="140000"/>
              </a:lnSpc>
              <a:spcAft>
                <a:spcPts val="0"/>
              </a:spcAft>
            </a:pPr>
            <a:r>
              <a:rPr lang="en-US" altLang="zh-CN" sz="2800" dirty="0">
                <a:latin typeface="宋体"/>
                <a:ea typeface="华文细黑"/>
                <a:cs typeface="Times New Roman"/>
              </a:rPr>
              <a:t>⑥</a:t>
            </a:r>
            <a:r>
              <a:rPr lang="zh-CN" altLang="zh-CN" sz="2800" dirty="0">
                <a:latin typeface="Times New Roman"/>
                <a:ea typeface="华文细黑"/>
                <a:cs typeface="Times New Roman"/>
              </a:rPr>
              <a:t>洗涤沉淀时，洗涤次数越多越好</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a:t>
            </a:r>
            <a:r>
              <a:rPr lang="en-US" altLang="zh-CN" sz="2800" dirty="0">
                <a:latin typeface="宋体"/>
                <a:ea typeface="华文细黑"/>
                <a:cs typeface="Times New Roman"/>
              </a:rPr>
              <a:t>①②③</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B</a:t>
            </a:r>
            <a:r>
              <a:rPr lang="en-US" altLang="zh-CN" sz="2800" dirty="0">
                <a:latin typeface="Times New Roman"/>
                <a:ea typeface="华文细黑"/>
                <a:cs typeface="Courier New"/>
              </a:rPr>
              <a:t>.</a:t>
            </a:r>
            <a:r>
              <a:rPr lang="en-US" altLang="zh-CN" sz="2800" dirty="0">
                <a:latin typeface="宋体"/>
                <a:ea typeface="华文细黑"/>
                <a:cs typeface="Times New Roman"/>
              </a:rPr>
              <a:t>①②③④⑤⑥</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a:t>
            </a:r>
            <a:r>
              <a:rPr lang="en-US" altLang="zh-CN" sz="2800" dirty="0">
                <a:latin typeface="宋体"/>
                <a:ea typeface="华文细黑"/>
                <a:cs typeface="Times New Roman"/>
              </a:rPr>
              <a:t>⑤</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D</a:t>
            </a:r>
            <a:r>
              <a:rPr lang="en-US" altLang="zh-CN" sz="2800" dirty="0">
                <a:latin typeface="Times New Roman"/>
                <a:ea typeface="华文细黑"/>
                <a:cs typeface="Courier New"/>
              </a:rPr>
              <a:t>.</a:t>
            </a:r>
            <a:r>
              <a:rPr lang="en-US" altLang="zh-CN" sz="2800" dirty="0" smtClean="0">
                <a:latin typeface="宋体"/>
                <a:ea typeface="华文细黑"/>
                <a:cs typeface="Times New Roman"/>
              </a:rPr>
              <a:t>①⑤⑥</a:t>
            </a:r>
            <a:endParaRPr lang="en-US" altLang="zh-CN" sz="1000" dirty="0" smtClean="0">
              <a:latin typeface="宋体"/>
              <a:cs typeface="Courier New"/>
            </a:endParaRPr>
          </a:p>
        </p:txBody>
      </p:sp>
      <p:sp>
        <p:nvSpPr>
          <p:cNvPr id="4" name="Rectangle 21">
            <a:hlinkClick r:id="rId2"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19518" y="911391"/>
            <a:ext cx="11275398" cy="5098551"/>
          </a:xfrm>
          <a:prstGeom prst="rect">
            <a:avLst/>
          </a:prstGeom>
        </p:spPr>
        <p:txBody>
          <a:bodyPr wrap="square" lIns="121898" tIns="60948" rIns="121898" bIns="60948">
            <a:spAutoFit/>
          </a:bodyPr>
          <a:lstStyle/>
          <a:p>
            <a:pPr algn="just">
              <a:lnSpc>
                <a:spcPct val="140000"/>
              </a:lnSpc>
              <a:spcAft>
                <a:spcPts val="0"/>
              </a:spcAft>
            </a:pPr>
            <a:r>
              <a:rPr lang="zh-CN" altLang="zh-CN" sz="2600" b="1" dirty="0">
                <a:solidFill>
                  <a:srgbClr val="0000FF"/>
                </a:solidFill>
                <a:latin typeface="Times New Roman"/>
                <a:cs typeface="Times New Roman"/>
              </a:rPr>
              <a:t>解析</a:t>
            </a:r>
            <a:r>
              <a:rPr lang="zh-CN" altLang="zh-CN" sz="2600" dirty="0">
                <a:latin typeface="Times New Roman"/>
                <a:ea typeface="华文细黑"/>
                <a:cs typeface="Times New Roman"/>
              </a:rPr>
              <a:t>　</a:t>
            </a:r>
            <a:r>
              <a:rPr lang="en-US" altLang="zh-CN" sz="2600" dirty="0">
                <a:latin typeface="宋体"/>
                <a:ea typeface="华文细黑"/>
                <a:cs typeface="Times New Roman"/>
              </a:rPr>
              <a:t>①</a:t>
            </a:r>
            <a:r>
              <a:rPr lang="zh-CN" altLang="zh-CN" sz="2600" dirty="0">
                <a:latin typeface="Times New Roman"/>
                <a:ea typeface="华文细黑"/>
                <a:cs typeface="Times New Roman"/>
              </a:rPr>
              <a:t>难溶电解质达到沉淀溶解平衡时，不同离子溶解</a:t>
            </a:r>
            <a:r>
              <a:rPr lang="en-US" altLang="zh-CN" sz="2600" dirty="0">
                <a:latin typeface="Times New Roman"/>
                <a:ea typeface="华文细黑"/>
              </a:rPr>
              <a:t>(</a:t>
            </a:r>
            <a:r>
              <a:rPr lang="zh-CN" altLang="zh-CN" sz="2600" dirty="0">
                <a:latin typeface="Times New Roman"/>
                <a:ea typeface="华文细黑"/>
                <a:cs typeface="Times New Roman"/>
              </a:rPr>
              <a:t>或沉淀</a:t>
            </a:r>
            <a:r>
              <a:rPr lang="en-US" altLang="zh-CN" sz="2600" dirty="0">
                <a:latin typeface="Times New Roman"/>
                <a:ea typeface="华文细黑"/>
              </a:rPr>
              <a:t>)</a:t>
            </a:r>
            <a:r>
              <a:rPr lang="zh-CN" altLang="zh-CN" sz="2600" dirty="0">
                <a:latin typeface="Times New Roman"/>
                <a:ea typeface="华文细黑"/>
                <a:cs typeface="Times New Roman"/>
              </a:rPr>
              <a:t>的速率不一定相等，这与其化学计量数有关；</a:t>
            </a:r>
            <a:endParaRPr lang="en-US" altLang="zh-CN" sz="2600" dirty="0">
              <a:latin typeface="Times New Roman"/>
              <a:ea typeface="华文细黑"/>
              <a:cs typeface="Times New Roman"/>
            </a:endParaRPr>
          </a:p>
          <a:p>
            <a:pPr algn="just">
              <a:lnSpc>
                <a:spcPct val="140000"/>
              </a:lnSpc>
              <a:spcAft>
                <a:spcPts val="0"/>
              </a:spcAft>
            </a:pPr>
            <a:r>
              <a:rPr lang="en-US" altLang="zh-CN" sz="2600" dirty="0">
                <a:latin typeface="宋体"/>
                <a:ea typeface="华文细黑"/>
                <a:cs typeface="Times New Roman"/>
              </a:rPr>
              <a:t>②</a:t>
            </a:r>
            <a:r>
              <a:rPr lang="zh-CN" altLang="zh-CN" sz="2600" dirty="0">
                <a:latin typeface="Times New Roman"/>
                <a:ea typeface="华文细黑"/>
                <a:cs typeface="Times New Roman"/>
              </a:rPr>
              <a:t>难溶电解质是固体，其浓度可视为常数，增加它的量对平衡无影响；</a:t>
            </a:r>
            <a:endParaRPr lang="en-US" altLang="zh-CN" sz="2600" dirty="0">
              <a:latin typeface="宋体"/>
              <a:ea typeface="华文细黑"/>
              <a:cs typeface="Times New Roman"/>
            </a:endParaRPr>
          </a:p>
          <a:p>
            <a:pPr algn="just">
              <a:lnSpc>
                <a:spcPct val="140000"/>
              </a:lnSpc>
              <a:spcAft>
                <a:spcPts val="0"/>
              </a:spcAft>
            </a:pPr>
            <a:r>
              <a:rPr lang="en-US" altLang="zh-CN" sz="2600" dirty="0" smtClean="0">
                <a:latin typeface="宋体"/>
                <a:ea typeface="华文细黑"/>
                <a:cs typeface="Times New Roman"/>
              </a:rPr>
              <a:t>③</a:t>
            </a:r>
            <a:r>
              <a:rPr lang="zh-CN" altLang="zh-CN" sz="2600" dirty="0">
                <a:latin typeface="Times New Roman"/>
                <a:ea typeface="华文细黑"/>
                <a:cs typeface="Times New Roman"/>
              </a:rPr>
              <a:t>生成</a:t>
            </a:r>
            <a:r>
              <a:rPr lang="en-US" altLang="zh-CN" sz="2600" dirty="0">
                <a:latin typeface="Times New Roman"/>
                <a:ea typeface="华文细黑"/>
                <a:cs typeface="Courier New"/>
              </a:rPr>
              <a:t>BaSO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沉淀后的溶液中仍然存在</a:t>
            </a:r>
            <a:r>
              <a:rPr lang="en-US" altLang="zh-CN" sz="2600" dirty="0">
                <a:latin typeface="Times New Roman"/>
                <a:ea typeface="华文细黑"/>
                <a:cs typeface="Courier New"/>
              </a:rPr>
              <a:t>Ba</a:t>
            </a:r>
            <a:r>
              <a:rPr lang="en-US" altLang="zh-CN" sz="2600" baseline="30000" dirty="0">
                <a:latin typeface="Times New Roman"/>
                <a:ea typeface="华文细黑"/>
                <a:cs typeface="Courier New"/>
              </a:rPr>
              <a:t>2</a:t>
            </a:r>
            <a:r>
              <a:rPr lang="zh-CN" altLang="zh-CN" sz="2600" baseline="30000" dirty="0">
                <a:latin typeface="Times New Roman"/>
                <a:ea typeface="华文细黑"/>
                <a:cs typeface="Times New Roman"/>
              </a:rPr>
              <a:t>＋</a:t>
            </a:r>
            <a:r>
              <a:rPr lang="zh-CN" altLang="zh-CN" sz="2600" dirty="0" smtClean="0">
                <a:latin typeface="Times New Roman"/>
                <a:ea typeface="华文细黑"/>
                <a:cs typeface="Times New Roman"/>
              </a:rPr>
              <a:t>和</a:t>
            </a:r>
            <a:r>
              <a:rPr lang="en-US" altLang="zh-CN" sz="2600" dirty="0" smtClean="0">
                <a:latin typeface="Times New Roman"/>
                <a:ea typeface="华文细黑"/>
                <a:cs typeface="Courier New"/>
              </a:rPr>
              <a:t>      </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因为有</a:t>
            </a:r>
            <a:r>
              <a:rPr lang="en-US" altLang="zh-CN" sz="2600" dirty="0">
                <a:latin typeface="Times New Roman"/>
                <a:ea typeface="华文细黑"/>
                <a:cs typeface="Courier New"/>
              </a:rPr>
              <a:t>BaSO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的沉淀溶解平衡存在</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宋体"/>
                <a:ea typeface="华文细黑"/>
                <a:cs typeface="Times New Roman"/>
              </a:rPr>
              <a:t>④</a:t>
            </a:r>
            <a:r>
              <a:rPr lang="zh-CN" altLang="zh-CN" sz="2600" dirty="0">
                <a:latin typeface="Times New Roman"/>
                <a:ea typeface="华文细黑"/>
                <a:cs typeface="Times New Roman"/>
              </a:rPr>
              <a:t>同类型物质的</a:t>
            </a:r>
            <a:r>
              <a:rPr lang="en-US" altLang="zh-CN" sz="2600" i="1" dirty="0" err="1">
                <a:latin typeface="Times New Roman"/>
                <a:ea typeface="华文细黑"/>
                <a:cs typeface="Courier New"/>
              </a:rPr>
              <a:t>K</a:t>
            </a:r>
            <a:r>
              <a:rPr lang="en-US" altLang="zh-CN" sz="2600" baseline="-25000" dirty="0" err="1">
                <a:latin typeface="Times New Roman"/>
                <a:ea typeface="华文细黑"/>
                <a:cs typeface="Courier New"/>
              </a:rPr>
              <a:t>sp</a:t>
            </a:r>
            <a:r>
              <a:rPr lang="zh-CN" altLang="zh-CN" sz="2600" dirty="0">
                <a:latin typeface="Times New Roman"/>
                <a:ea typeface="华文细黑"/>
                <a:cs typeface="Times New Roman"/>
              </a:rPr>
              <a:t>越小，溶解能力越小，不同类型的物质则不能直接比较</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宋体"/>
                <a:ea typeface="华文细黑"/>
                <a:cs typeface="Times New Roman"/>
              </a:rPr>
              <a:t>⑤</a:t>
            </a:r>
            <a:r>
              <a:rPr lang="zh-CN" altLang="zh-CN" sz="2600" dirty="0">
                <a:latin typeface="Times New Roman"/>
                <a:ea typeface="华文细黑"/>
                <a:cs typeface="Times New Roman"/>
              </a:rPr>
              <a:t>稀</a:t>
            </a:r>
            <a:r>
              <a:rPr lang="en-US" altLang="zh-CN" sz="2600" dirty="0">
                <a:latin typeface="Times New Roman"/>
                <a:ea typeface="华文细黑"/>
                <a:cs typeface="Courier New"/>
              </a:rPr>
              <a:t>H</a:t>
            </a:r>
            <a:r>
              <a:rPr lang="en-US" altLang="zh-CN" sz="2600" baseline="-25000" dirty="0">
                <a:latin typeface="Times New Roman"/>
                <a:ea typeface="华文细黑"/>
                <a:cs typeface="Courier New"/>
              </a:rPr>
              <a:t>2</a:t>
            </a:r>
            <a:r>
              <a:rPr lang="en-US" altLang="zh-CN" sz="2600" dirty="0">
                <a:latin typeface="Times New Roman"/>
                <a:ea typeface="华文细黑"/>
                <a:cs typeface="Courier New"/>
              </a:rPr>
              <a:t>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可以抑制</a:t>
            </a:r>
            <a:r>
              <a:rPr lang="en-US" altLang="zh-CN" sz="2600" dirty="0">
                <a:latin typeface="Times New Roman"/>
                <a:ea typeface="华文细黑"/>
                <a:cs typeface="Courier New"/>
              </a:rPr>
              <a:t>BaSO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的溶解</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宋体"/>
                <a:ea typeface="华文细黑"/>
                <a:cs typeface="Times New Roman"/>
              </a:rPr>
              <a:t>⑥</a:t>
            </a:r>
            <a:r>
              <a:rPr lang="zh-CN" altLang="zh-CN" sz="2600" dirty="0">
                <a:latin typeface="Times New Roman"/>
                <a:ea typeface="华文细黑"/>
                <a:cs typeface="Times New Roman"/>
              </a:rPr>
              <a:t>洗涤沉淀一般</a:t>
            </a:r>
            <a:r>
              <a:rPr lang="en-US" altLang="zh-CN" sz="2600" dirty="0">
                <a:latin typeface="Times New Roman"/>
                <a:ea typeface="华文细黑"/>
                <a:cs typeface="Courier New"/>
              </a:rPr>
              <a:t>2</a:t>
            </a:r>
            <a:r>
              <a:rPr lang="zh-CN" altLang="zh-CN" sz="2600" dirty="0">
                <a:latin typeface="Times New Roman"/>
                <a:ea typeface="华文细黑"/>
                <a:cs typeface="Times New Roman"/>
              </a:rPr>
              <a:t>～</a:t>
            </a:r>
            <a:r>
              <a:rPr lang="en-US" altLang="zh-CN" sz="2600" dirty="0">
                <a:latin typeface="Times New Roman"/>
                <a:ea typeface="华文细黑"/>
                <a:cs typeface="Courier New"/>
              </a:rPr>
              <a:t>3</a:t>
            </a:r>
            <a:r>
              <a:rPr lang="zh-CN" altLang="zh-CN" sz="2600" dirty="0">
                <a:latin typeface="Times New Roman"/>
                <a:ea typeface="华文细黑"/>
                <a:cs typeface="Times New Roman"/>
              </a:rPr>
              <a:t>次即可，次数过多会使沉淀溶解</a:t>
            </a:r>
            <a:r>
              <a:rPr lang="zh-CN" altLang="zh-CN" sz="2600" dirty="0" smtClean="0">
                <a:latin typeface="Times New Roman"/>
                <a:ea typeface="华文细黑"/>
                <a:cs typeface="Times New Roman"/>
              </a:rPr>
              <a:t>。</a:t>
            </a:r>
            <a:endParaRPr lang="en-US" altLang="zh-CN" sz="2600" dirty="0" smtClean="0">
              <a:latin typeface="宋体"/>
              <a:cs typeface="Courier New"/>
            </a:endParaRPr>
          </a:p>
          <a:p>
            <a:pPr algn="just">
              <a:lnSpc>
                <a:spcPct val="140000"/>
              </a:lnSpc>
              <a:spcAft>
                <a:spcPts val="0"/>
              </a:spcAft>
            </a:pPr>
            <a:r>
              <a:rPr lang="zh-CN" altLang="zh-CN" sz="2600" b="1" dirty="0">
                <a:solidFill>
                  <a:srgbClr val="0000FF"/>
                </a:solidFill>
                <a:latin typeface="Times New Roman"/>
                <a:cs typeface="Times New Roman"/>
              </a:rPr>
              <a:t>答案</a:t>
            </a:r>
            <a:r>
              <a:rPr lang="zh-CN" altLang="zh-CN" sz="2600" dirty="0">
                <a:latin typeface="Times New Roman"/>
                <a:ea typeface="华文细黑"/>
                <a:cs typeface="Times New Roman"/>
              </a:rPr>
              <a:t>　</a:t>
            </a:r>
            <a:r>
              <a:rPr lang="en-US" altLang="zh-CN" sz="2600" dirty="0">
                <a:solidFill>
                  <a:schemeClr val="accent6">
                    <a:lumMod val="75000"/>
                  </a:schemeClr>
                </a:solidFill>
                <a:latin typeface="Times New Roman"/>
                <a:ea typeface="华文细黑"/>
                <a:cs typeface="Times New Roman"/>
              </a:rPr>
              <a:t>C</a:t>
            </a:r>
            <a:endParaRPr lang="zh-CN" altLang="zh-CN" sz="2600" dirty="0">
              <a:solidFill>
                <a:schemeClr val="accent6">
                  <a:lumMod val="75000"/>
                </a:schemeClr>
              </a:solidFill>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90792521"/>
              </p:ext>
            </p:extLst>
          </p:nvPr>
        </p:nvGraphicFramePr>
        <p:xfrm>
          <a:off x="7112843" y="2700189"/>
          <a:ext cx="1016000" cy="700087"/>
        </p:xfrm>
        <a:graphic>
          <a:graphicData uri="http://schemas.openxmlformats.org/presentationml/2006/ole">
            <mc:AlternateContent xmlns:mc="http://schemas.openxmlformats.org/markup-compatibility/2006">
              <mc:Choice xmlns:v="urn:schemas-microsoft-com:vml" Requires="v">
                <p:oleObj spid="_x0000_s10321" name="文档" r:id="rId3" imgW="1016387" imgH="699514" progId="Word.Document.12">
                  <p:embed/>
                </p:oleObj>
              </mc:Choice>
              <mc:Fallback>
                <p:oleObj name="文档" r:id="rId3" imgW="1016387" imgH="699514" progId="Word.Document.12">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843" y="2700189"/>
                        <a:ext cx="1016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1">
            <a:hlinkClick r:id="rId5"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15061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750"/>
                                        <p:tgtEl>
                                          <p:spTgt spid="5">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750"/>
                                        <p:tgtEl>
                                          <p:spTgt spid="5">
                                            <p:txEl>
                                              <p:pRg st="4" end="4"/>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750"/>
                                        <p:tgtEl>
                                          <p:spTgt spid="5">
                                            <p:txEl>
                                              <p:pRg st="5" end="5"/>
                                            </p:txEl>
                                          </p:spTgt>
                                        </p:tgtEl>
                                      </p:cBhvr>
                                    </p:animEffect>
                                  </p:childTnLst>
                                </p:cTn>
                              </p:par>
                            </p:childTnLst>
                          </p:cTn>
                        </p:par>
                        <p:par>
                          <p:cTn id="31" fill="hold">
                            <p:stCondLst>
                              <p:cond delay="4500"/>
                            </p:stCondLst>
                            <p:childTnLst>
                              <p:par>
                                <p:cTn id="32" presetID="3" presetClass="entr" presetSubtype="10" fill="hold" nodeType="after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7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474" y="582924"/>
            <a:ext cx="11502034" cy="1262694"/>
          </a:xfrm>
          <a:prstGeom prst="rect">
            <a:avLst/>
          </a:prstGeom>
        </p:spPr>
        <p:txBody>
          <a:bodyPr wrap="square" lIns="121898" tIns="60948" rIns="121898" bIns="60948">
            <a:spAutoFit/>
          </a:bodyPr>
          <a:lstStyle/>
          <a:p>
            <a:pPr algn="just">
              <a:lnSpc>
                <a:spcPct val="140000"/>
              </a:lnSpc>
              <a:spcAft>
                <a:spcPts val="0"/>
              </a:spcAft>
            </a:pPr>
            <a:r>
              <a:rPr lang="zh-CN" altLang="zh-CN" sz="2800" b="1">
                <a:solidFill>
                  <a:srgbClr val="0000FF"/>
                </a:solidFill>
                <a:latin typeface="Times New Roman"/>
                <a:cs typeface="Times New Roman"/>
              </a:rPr>
              <a:t>题组二　实验探究沉淀转化原因</a:t>
            </a:r>
            <a:endParaRPr lang="zh-CN" altLang="zh-CN" sz="2800">
              <a:latin typeface="宋体"/>
              <a:cs typeface="Courier New"/>
            </a:endParaRPr>
          </a:p>
          <a:p>
            <a:pPr>
              <a:lnSpc>
                <a:spcPct val="140000"/>
              </a:lnSpc>
            </a:pPr>
            <a:r>
              <a:rPr lang="en-US" altLang="zh-CN" sz="2800">
                <a:latin typeface="Times New Roman"/>
                <a:ea typeface="华文细黑"/>
              </a:rPr>
              <a:t>2.</a:t>
            </a:r>
            <a:r>
              <a:rPr lang="zh-CN" altLang="zh-CN" sz="2800">
                <a:latin typeface="Times New Roman"/>
                <a:ea typeface="华文细黑"/>
                <a:cs typeface="Times New Roman"/>
              </a:rPr>
              <a:t>某学生探究</a:t>
            </a:r>
            <a:r>
              <a:rPr lang="en-US" altLang="zh-CN" sz="2800">
                <a:latin typeface="Times New Roman"/>
                <a:ea typeface="华文细黑"/>
              </a:rPr>
              <a:t>AgCl</a:t>
            </a:r>
            <a:r>
              <a:rPr lang="zh-CN" altLang="zh-CN" sz="2800">
                <a:latin typeface="Times New Roman"/>
                <a:ea typeface="华文细黑"/>
                <a:cs typeface="Times New Roman"/>
              </a:rPr>
              <a:t>、</a:t>
            </a:r>
            <a:r>
              <a:rPr lang="en-US" altLang="zh-CN" sz="2800">
                <a:latin typeface="Times New Roman"/>
                <a:ea typeface="华文细黑"/>
              </a:rPr>
              <a:t>Ag</a:t>
            </a:r>
            <a:r>
              <a:rPr lang="en-US" altLang="zh-CN" sz="2800" baseline="-25000">
                <a:latin typeface="Times New Roman"/>
                <a:ea typeface="华文细黑"/>
              </a:rPr>
              <a:t>2</a:t>
            </a:r>
            <a:r>
              <a:rPr lang="en-US" altLang="zh-CN" sz="2800">
                <a:latin typeface="Times New Roman"/>
                <a:ea typeface="华文细黑"/>
              </a:rPr>
              <a:t>S</a:t>
            </a:r>
            <a:r>
              <a:rPr lang="zh-CN" altLang="zh-CN" sz="2800">
                <a:latin typeface="Times New Roman"/>
                <a:ea typeface="华文细黑"/>
                <a:cs typeface="Times New Roman"/>
              </a:rPr>
              <a:t>沉淀转化的原因。</a:t>
            </a:r>
            <a:endParaRPr lang="en-US" altLang="zh-CN" sz="2800" kern="100" smtClean="0">
              <a:latin typeface="Times New Roman"/>
              <a:ea typeface="华文细黑"/>
              <a:cs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2811184982"/>
              </p:ext>
            </p:extLst>
          </p:nvPr>
        </p:nvGraphicFramePr>
        <p:xfrm>
          <a:off x="478582" y="2058673"/>
          <a:ext cx="11233248" cy="2911864"/>
        </p:xfrm>
        <a:graphic>
          <a:graphicData uri="http://schemas.openxmlformats.org/drawingml/2006/table">
            <a:tbl>
              <a:tblPr/>
              <a:tblGrid>
                <a:gridCol w="6100957"/>
                <a:gridCol w="5132291"/>
              </a:tblGrid>
              <a:tr h="727966">
                <a:tc>
                  <a:txBody>
                    <a:bodyPr/>
                    <a:lstStyle/>
                    <a:p>
                      <a:pPr algn="ctr">
                        <a:lnSpc>
                          <a:spcPct val="140000"/>
                        </a:lnSpc>
                        <a:spcAft>
                          <a:spcPts val="0"/>
                        </a:spcAft>
                      </a:pPr>
                      <a:r>
                        <a:rPr lang="zh-CN" sz="2800">
                          <a:effectLst/>
                          <a:latin typeface="Times New Roman"/>
                          <a:ea typeface="华文细黑"/>
                          <a:cs typeface="Times New Roman"/>
                        </a:rPr>
                        <a:t>步骤</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现象</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966">
                <a:tc>
                  <a:txBody>
                    <a:bodyPr/>
                    <a:lstStyle/>
                    <a:p>
                      <a:pPr algn="l">
                        <a:lnSpc>
                          <a:spcPct val="140000"/>
                        </a:lnSpc>
                        <a:spcAft>
                          <a:spcPts val="0"/>
                        </a:spcAft>
                      </a:pPr>
                      <a:r>
                        <a:rPr lang="en-US" sz="2800">
                          <a:effectLst/>
                          <a:latin typeface="宋体"/>
                          <a:ea typeface="华文细黑"/>
                          <a:cs typeface="Times New Roman"/>
                        </a:rPr>
                        <a:t>Ⅰ</a:t>
                      </a:r>
                      <a:r>
                        <a:rPr lang="en-US" sz="2800">
                          <a:effectLst/>
                          <a:latin typeface="Times New Roman"/>
                          <a:ea typeface="华文细黑"/>
                          <a:cs typeface="Courier New"/>
                        </a:rPr>
                        <a:t>.</a:t>
                      </a:r>
                      <a:r>
                        <a:rPr lang="zh-CN" sz="2800">
                          <a:effectLst/>
                          <a:latin typeface="Times New Roman"/>
                          <a:ea typeface="华文细黑"/>
                          <a:cs typeface="Times New Roman"/>
                        </a:rPr>
                        <a:t>将</a:t>
                      </a:r>
                      <a:r>
                        <a:rPr lang="en-US" sz="2800">
                          <a:effectLst/>
                          <a:latin typeface="Times New Roman"/>
                          <a:ea typeface="华文细黑"/>
                          <a:cs typeface="Courier New"/>
                        </a:rPr>
                        <a:t>NaCl</a:t>
                      </a:r>
                      <a:r>
                        <a:rPr lang="zh-CN" sz="2800">
                          <a:effectLst/>
                          <a:latin typeface="Times New Roman"/>
                          <a:ea typeface="华文细黑"/>
                          <a:cs typeface="Times New Roman"/>
                        </a:rPr>
                        <a:t>与</a:t>
                      </a:r>
                      <a:r>
                        <a:rPr lang="en-US" sz="2800">
                          <a:effectLst/>
                          <a:latin typeface="Times New Roman"/>
                          <a:ea typeface="华文细黑"/>
                          <a:cs typeface="Courier New"/>
                        </a:rPr>
                        <a:t>AgNO</a:t>
                      </a:r>
                      <a:r>
                        <a:rPr lang="en-US" sz="2800" baseline="-25000">
                          <a:effectLst/>
                          <a:latin typeface="Times New Roman"/>
                          <a:ea typeface="华文细黑"/>
                          <a:cs typeface="Courier New"/>
                        </a:rPr>
                        <a:t>3</a:t>
                      </a:r>
                      <a:r>
                        <a:rPr lang="zh-CN" sz="2800">
                          <a:effectLst/>
                          <a:latin typeface="Times New Roman"/>
                          <a:ea typeface="华文细黑"/>
                          <a:cs typeface="Times New Roman"/>
                        </a:rPr>
                        <a:t>溶液混合</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a:effectLst/>
                          <a:latin typeface="Times New Roman"/>
                          <a:ea typeface="华文细黑"/>
                          <a:cs typeface="Times New Roman"/>
                        </a:rPr>
                        <a:t>产生白色沉淀</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966">
                <a:tc>
                  <a:txBody>
                    <a:bodyPr/>
                    <a:lstStyle/>
                    <a:p>
                      <a:pPr algn="l">
                        <a:lnSpc>
                          <a:spcPct val="140000"/>
                        </a:lnSpc>
                        <a:spcAft>
                          <a:spcPts val="0"/>
                        </a:spcAft>
                      </a:pPr>
                      <a:r>
                        <a:rPr lang="en-US" sz="2800">
                          <a:effectLst/>
                          <a:latin typeface="宋体"/>
                          <a:ea typeface="华文细黑"/>
                          <a:cs typeface="Times New Roman"/>
                        </a:rPr>
                        <a:t>Ⅱ</a:t>
                      </a:r>
                      <a:r>
                        <a:rPr lang="en-US" sz="2800">
                          <a:effectLst/>
                          <a:latin typeface="Times New Roman"/>
                          <a:ea typeface="华文细黑"/>
                          <a:cs typeface="Courier New"/>
                        </a:rPr>
                        <a:t>.</a:t>
                      </a:r>
                      <a:r>
                        <a:rPr lang="zh-CN" sz="2800">
                          <a:effectLst/>
                          <a:latin typeface="Times New Roman"/>
                          <a:ea typeface="华文细黑"/>
                          <a:cs typeface="Times New Roman"/>
                        </a:rPr>
                        <a:t>向所得固液混合物中加</a:t>
                      </a:r>
                      <a:r>
                        <a:rPr lang="en-US" sz="2800">
                          <a:effectLst/>
                          <a:latin typeface="Times New Roman"/>
                          <a:ea typeface="华文细黑"/>
                          <a:cs typeface="Courier New"/>
                        </a:rPr>
                        <a:t>Na</a:t>
                      </a:r>
                      <a:r>
                        <a:rPr lang="en-US" sz="2800" baseline="-25000">
                          <a:effectLst/>
                          <a:latin typeface="Times New Roman"/>
                          <a:ea typeface="华文细黑"/>
                          <a:cs typeface="Courier New"/>
                        </a:rPr>
                        <a:t>2</a:t>
                      </a:r>
                      <a:r>
                        <a:rPr lang="en-US" sz="2800">
                          <a:effectLst/>
                          <a:latin typeface="Times New Roman"/>
                          <a:ea typeface="华文细黑"/>
                          <a:cs typeface="Courier New"/>
                        </a:rPr>
                        <a:t>S</a:t>
                      </a:r>
                      <a:r>
                        <a:rPr lang="zh-CN" sz="2800">
                          <a:effectLst/>
                          <a:latin typeface="Times New Roman"/>
                          <a:ea typeface="华文细黑"/>
                          <a:cs typeface="Times New Roman"/>
                        </a:rPr>
                        <a:t>溶液</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a:effectLst/>
                          <a:latin typeface="Times New Roman"/>
                          <a:ea typeface="华文细黑"/>
                          <a:cs typeface="Times New Roman"/>
                        </a:rPr>
                        <a:t>沉淀变为黑色</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966">
                <a:tc>
                  <a:txBody>
                    <a:bodyPr/>
                    <a:lstStyle/>
                    <a:p>
                      <a:pPr algn="l">
                        <a:lnSpc>
                          <a:spcPct val="140000"/>
                        </a:lnSpc>
                        <a:spcAft>
                          <a:spcPts val="0"/>
                        </a:spcAft>
                      </a:pPr>
                      <a:r>
                        <a:rPr lang="en-US" sz="2800">
                          <a:effectLst/>
                          <a:latin typeface="宋体"/>
                          <a:ea typeface="华文细黑"/>
                          <a:cs typeface="Times New Roman"/>
                        </a:rPr>
                        <a:t>Ⅲ</a:t>
                      </a:r>
                      <a:r>
                        <a:rPr lang="en-US" sz="2800">
                          <a:effectLst/>
                          <a:latin typeface="Times New Roman"/>
                          <a:ea typeface="华文细黑"/>
                          <a:cs typeface="Courier New"/>
                        </a:rPr>
                        <a:t>.</a:t>
                      </a:r>
                      <a:r>
                        <a:rPr lang="zh-CN" sz="2800">
                          <a:effectLst/>
                          <a:latin typeface="Times New Roman"/>
                          <a:ea typeface="华文细黑"/>
                          <a:cs typeface="Times New Roman"/>
                        </a:rPr>
                        <a:t>滤出黑色沉淀，加入</a:t>
                      </a:r>
                      <a:r>
                        <a:rPr lang="en-US" sz="2800">
                          <a:effectLst/>
                          <a:latin typeface="Times New Roman"/>
                          <a:ea typeface="华文细黑"/>
                          <a:cs typeface="Courier New"/>
                        </a:rPr>
                        <a:t>NaCl</a:t>
                      </a:r>
                      <a:r>
                        <a:rPr lang="zh-CN" sz="2800">
                          <a:effectLst/>
                          <a:latin typeface="Times New Roman"/>
                          <a:ea typeface="华文细黑"/>
                          <a:cs typeface="Times New Roman"/>
                        </a:rPr>
                        <a:t>溶液</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a:effectLst/>
                          <a:latin typeface="Times New Roman"/>
                          <a:ea typeface="华文细黑"/>
                          <a:cs typeface="Times New Roman"/>
                        </a:rPr>
                        <a:t>较长时间后，沉淀变为乳白色</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387524" y="5119886"/>
            <a:ext cx="4733988" cy="695575"/>
          </a:xfrm>
          <a:prstGeom prst="rect">
            <a:avLst/>
          </a:prstGeom>
        </p:spPr>
        <p:txBody>
          <a:bodyPr wrap="none">
            <a:spAutoFit/>
          </a:bodyPr>
          <a:lstStyle/>
          <a:p>
            <a:pPr algn="just">
              <a:lnSpc>
                <a:spcPct val="140000"/>
              </a:lnSpc>
              <a:spcAft>
                <a:spcPts val="0"/>
              </a:spcAft>
            </a:pPr>
            <a:r>
              <a:rPr lang="en-US" altLang="zh-CN" sz="2800">
                <a:latin typeface="Times New Roman"/>
                <a:ea typeface="华文细黑"/>
                <a:cs typeface="Courier New"/>
              </a:rPr>
              <a:t>(1)</a:t>
            </a:r>
            <a:r>
              <a:rPr lang="en-US" altLang="zh-CN" sz="2800">
                <a:latin typeface="宋体"/>
                <a:ea typeface="华文细黑"/>
                <a:cs typeface="Times New Roman"/>
              </a:rPr>
              <a:t>Ⅰ</a:t>
            </a:r>
            <a:r>
              <a:rPr lang="zh-CN" altLang="zh-CN" sz="2800">
                <a:latin typeface="Times New Roman"/>
                <a:ea typeface="华文细黑"/>
                <a:cs typeface="Times New Roman"/>
              </a:rPr>
              <a:t>中的白色沉淀是</a:t>
            </a:r>
            <a:r>
              <a:rPr lang="en-US" altLang="zh-CN" sz="2800" smtClean="0">
                <a:latin typeface="Times New Roman"/>
                <a:ea typeface="华文细黑"/>
                <a:cs typeface="Courier New"/>
              </a:rPr>
              <a:t>_____</a:t>
            </a:r>
            <a:r>
              <a:rPr lang="zh-CN" altLang="zh-CN" sz="2800">
                <a:latin typeface="Times New Roman"/>
                <a:ea typeface="华文细黑"/>
                <a:cs typeface="Times New Roman"/>
              </a:rPr>
              <a:t>。</a:t>
            </a:r>
            <a:endParaRPr lang="zh-CN" altLang="zh-CN" sz="2800">
              <a:effectLst/>
              <a:latin typeface="宋体"/>
              <a:cs typeface="Courier New"/>
            </a:endParaRPr>
          </a:p>
        </p:txBody>
      </p:sp>
      <p:sp>
        <p:nvSpPr>
          <p:cNvPr id="10" name="矩形 9"/>
          <p:cNvSpPr/>
          <p:nvPr/>
        </p:nvSpPr>
        <p:spPr>
          <a:xfrm>
            <a:off x="3709417" y="5176922"/>
            <a:ext cx="962123" cy="523220"/>
          </a:xfrm>
          <a:prstGeom prst="rect">
            <a:avLst/>
          </a:prstGeom>
        </p:spPr>
        <p:txBody>
          <a:bodyPr wrap="none">
            <a:spAutoFit/>
          </a:bodyPr>
          <a:lstStyle/>
          <a:p>
            <a:r>
              <a:rPr lang="en-US" altLang="zh-CN" sz="2800">
                <a:solidFill>
                  <a:srgbClr val="E36C0A"/>
                </a:solidFill>
                <a:latin typeface="Times New Roman"/>
                <a:ea typeface="华文细黑"/>
              </a:rPr>
              <a:t>AgCl</a:t>
            </a:r>
            <a:endParaRPr lang="zh-CN" altLang="en-US" sz="2800"/>
          </a:p>
        </p:txBody>
      </p:sp>
      <p:sp>
        <p:nvSpPr>
          <p:cNvPr id="6" name="Rectangle 21">
            <a:hlinkClick r:id="rId2"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415993"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674" y="860267"/>
            <a:ext cx="11163760" cy="4345781"/>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(2)</a:t>
            </a:r>
            <a:r>
              <a:rPr lang="en-US" altLang="zh-CN" sz="2800">
                <a:latin typeface="宋体"/>
                <a:ea typeface="华文细黑"/>
                <a:cs typeface="Times New Roman"/>
              </a:rPr>
              <a:t>Ⅱ</a:t>
            </a:r>
            <a:r>
              <a:rPr lang="zh-CN" altLang="zh-CN" sz="2800">
                <a:latin typeface="Times New Roman"/>
                <a:ea typeface="华文细黑"/>
                <a:cs typeface="Times New Roman"/>
              </a:rPr>
              <a:t>中能说明沉淀变黑的离子方程式是</a:t>
            </a:r>
            <a:r>
              <a:rPr lang="en-US" altLang="zh-CN" sz="2800" smtClean="0">
                <a:latin typeface="Times New Roman"/>
                <a:ea typeface="华文细黑"/>
                <a:cs typeface="Courier New"/>
              </a:rPr>
              <a:t>___________________________</a:t>
            </a:r>
          </a:p>
          <a:p>
            <a:pPr algn="just">
              <a:lnSpc>
                <a:spcPct val="140000"/>
              </a:lnSpc>
              <a:spcAft>
                <a:spcPts val="0"/>
              </a:spcAft>
            </a:pPr>
            <a:r>
              <a:rPr lang="en-US" altLang="zh-CN" sz="2800" smtClean="0">
                <a:latin typeface="Times New Roman"/>
                <a:ea typeface="华文细黑"/>
                <a:cs typeface="Courier New"/>
              </a:rPr>
              <a:t>_________</a:t>
            </a:r>
            <a:r>
              <a:rPr lang="zh-CN" altLang="zh-CN" sz="2800" smtClean="0">
                <a:latin typeface="Times New Roman"/>
                <a:ea typeface="华文细黑"/>
                <a:cs typeface="Times New Roman"/>
              </a:rPr>
              <a:t>，</a:t>
            </a:r>
            <a:r>
              <a:rPr lang="zh-CN" altLang="zh-CN" sz="2800">
                <a:latin typeface="Times New Roman"/>
                <a:ea typeface="华文细黑"/>
                <a:cs typeface="Times New Roman"/>
              </a:rPr>
              <a:t>沉淀转化的主要原因是</a:t>
            </a:r>
            <a:r>
              <a:rPr lang="en-US" altLang="zh-CN" sz="2800" smtClean="0">
                <a:latin typeface="Times New Roman"/>
                <a:ea typeface="华文细黑"/>
                <a:cs typeface="Courier New"/>
              </a:rPr>
              <a:t>_______________________</a:t>
            </a:r>
            <a:r>
              <a:rPr lang="zh-CN" altLang="zh-CN" sz="2800" smtClean="0">
                <a:latin typeface="Times New Roman"/>
                <a:ea typeface="华文细黑"/>
                <a:cs typeface="Times New Roman"/>
              </a:rPr>
              <a:t>。</a:t>
            </a:r>
            <a:endParaRPr lang="en-US" altLang="zh-CN" sz="1000" smtClean="0">
              <a:latin typeface="宋体"/>
              <a:cs typeface="Courier New"/>
            </a:endParaRPr>
          </a:p>
          <a:p>
            <a:pPr lvl="0" algn="just">
              <a:lnSpc>
                <a:spcPct val="140000"/>
              </a:lnSpc>
            </a:pPr>
            <a:r>
              <a:rPr lang="en-US" altLang="zh-CN" sz="2800">
                <a:solidFill>
                  <a:prstClr val="black"/>
                </a:solidFill>
                <a:latin typeface="Times New Roman"/>
                <a:ea typeface="华文细黑"/>
                <a:cs typeface="Courier New"/>
              </a:rPr>
              <a:t>(3)</a:t>
            </a:r>
            <a:r>
              <a:rPr lang="zh-CN" altLang="zh-CN" sz="2800">
                <a:solidFill>
                  <a:prstClr val="black"/>
                </a:solidFill>
                <a:latin typeface="Times New Roman"/>
                <a:ea typeface="华文细黑"/>
                <a:cs typeface="Times New Roman"/>
              </a:rPr>
              <a:t>滤出步骤</a:t>
            </a:r>
            <a:r>
              <a:rPr lang="en-US" altLang="zh-CN" sz="2800">
                <a:solidFill>
                  <a:prstClr val="black"/>
                </a:solidFill>
                <a:latin typeface="宋体"/>
                <a:ea typeface="华文细黑"/>
                <a:cs typeface="Times New Roman"/>
              </a:rPr>
              <a:t>Ⅲ</a:t>
            </a:r>
            <a:r>
              <a:rPr lang="zh-CN" altLang="zh-CN" sz="2800">
                <a:solidFill>
                  <a:prstClr val="black"/>
                </a:solidFill>
                <a:latin typeface="Times New Roman"/>
                <a:ea typeface="华文细黑"/>
                <a:cs typeface="Times New Roman"/>
              </a:rPr>
              <a:t>中的乳白色沉淀，推测含有</a:t>
            </a:r>
            <a:r>
              <a:rPr lang="en-US" altLang="zh-CN" sz="2800">
                <a:solidFill>
                  <a:prstClr val="black"/>
                </a:solidFill>
                <a:latin typeface="Times New Roman"/>
                <a:ea typeface="华文细黑"/>
                <a:cs typeface="Courier New"/>
              </a:rPr>
              <a:t>AgCl</a:t>
            </a:r>
            <a:r>
              <a:rPr lang="zh-CN" altLang="zh-CN" sz="2800">
                <a:solidFill>
                  <a:prstClr val="black"/>
                </a:solidFill>
                <a:latin typeface="Times New Roman"/>
                <a:ea typeface="华文细黑"/>
                <a:cs typeface="Times New Roman"/>
              </a:rPr>
              <a:t>。用浓</a:t>
            </a:r>
            <a:r>
              <a:rPr lang="en-US" altLang="zh-CN" sz="2800">
                <a:solidFill>
                  <a:prstClr val="black"/>
                </a:solidFill>
                <a:latin typeface="Times New Roman"/>
                <a:ea typeface="华文细黑"/>
                <a:cs typeface="Courier New"/>
              </a:rPr>
              <a:t>HNO</a:t>
            </a:r>
            <a:r>
              <a:rPr lang="en-US" altLang="zh-CN" sz="2800" baseline="-25000">
                <a:solidFill>
                  <a:prstClr val="black"/>
                </a:solidFill>
                <a:latin typeface="Times New Roman"/>
                <a:ea typeface="华文细黑"/>
                <a:cs typeface="Courier New"/>
              </a:rPr>
              <a:t>3</a:t>
            </a:r>
            <a:r>
              <a:rPr lang="zh-CN" altLang="zh-CN" sz="2800">
                <a:solidFill>
                  <a:prstClr val="black"/>
                </a:solidFill>
                <a:latin typeface="Times New Roman"/>
                <a:ea typeface="华文细黑"/>
                <a:cs typeface="Times New Roman"/>
              </a:rPr>
              <a:t>溶解，产生红棕色气体，部分沉淀未溶解，过滤得到滤液</a:t>
            </a:r>
            <a:r>
              <a:rPr lang="en-US" altLang="zh-CN" sz="2800">
                <a:solidFill>
                  <a:prstClr val="black"/>
                </a:solidFill>
                <a:latin typeface="Times New Roman"/>
                <a:ea typeface="华文细黑"/>
                <a:cs typeface="Courier New"/>
              </a:rPr>
              <a:t>X</a:t>
            </a:r>
            <a:r>
              <a:rPr lang="zh-CN" altLang="zh-CN" sz="2800">
                <a:solidFill>
                  <a:prstClr val="black"/>
                </a:solidFill>
                <a:latin typeface="Times New Roman"/>
                <a:ea typeface="华文细黑"/>
                <a:cs typeface="Times New Roman"/>
              </a:rPr>
              <a:t>和白色沉淀</a:t>
            </a:r>
            <a:r>
              <a:rPr lang="en-US" altLang="zh-CN" sz="2800">
                <a:solidFill>
                  <a:prstClr val="black"/>
                </a:solidFill>
                <a:latin typeface="Times New Roman"/>
                <a:ea typeface="华文细黑"/>
                <a:cs typeface="Courier New"/>
              </a:rPr>
              <a:t>Y</a:t>
            </a:r>
            <a:r>
              <a:rPr lang="zh-CN" altLang="zh-CN" sz="2800">
                <a:solidFill>
                  <a:prstClr val="black"/>
                </a:solidFill>
                <a:latin typeface="Times New Roman"/>
                <a:ea typeface="华文细黑"/>
                <a:cs typeface="Times New Roman"/>
              </a:rPr>
              <a:t>。</a:t>
            </a:r>
            <a:endParaRPr lang="zh-CN" altLang="zh-CN" sz="1000">
              <a:solidFill>
                <a:prstClr val="black"/>
              </a:solidFill>
              <a:latin typeface="宋体"/>
              <a:cs typeface="Courier New"/>
            </a:endParaRPr>
          </a:p>
          <a:p>
            <a:pPr lvl="0" algn="just">
              <a:lnSpc>
                <a:spcPct val="140000"/>
              </a:lnSpc>
            </a:pPr>
            <a:r>
              <a:rPr lang="en-US" altLang="zh-CN" sz="2800">
                <a:solidFill>
                  <a:prstClr val="black"/>
                </a:solidFill>
                <a:latin typeface="宋体"/>
                <a:ea typeface="华文细黑"/>
                <a:cs typeface="Times New Roman"/>
              </a:rPr>
              <a:t>ⅰ</a:t>
            </a:r>
            <a:r>
              <a:rPr lang="en-US" altLang="zh-CN" sz="2800">
                <a:solidFill>
                  <a:prstClr val="black"/>
                </a:solidFill>
                <a:latin typeface="Times New Roman"/>
                <a:ea typeface="华文细黑"/>
                <a:cs typeface="Courier New"/>
              </a:rPr>
              <a:t>.</a:t>
            </a:r>
            <a:r>
              <a:rPr lang="zh-CN" altLang="zh-CN" sz="2800">
                <a:solidFill>
                  <a:prstClr val="black"/>
                </a:solidFill>
                <a:latin typeface="Times New Roman"/>
                <a:ea typeface="华文细黑"/>
                <a:cs typeface="Times New Roman"/>
              </a:rPr>
              <a:t>向</a:t>
            </a:r>
            <a:r>
              <a:rPr lang="en-US" altLang="zh-CN" sz="2800">
                <a:solidFill>
                  <a:prstClr val="black"/>
                </a:solidFill>
                <a:latin typeface="Times New Roman"/>
                <a:ea typeface="华文细黑"/>
                <a:cs typeface="Courier New"/>
              </a:rPr>
              <a:t>X</a:t>
            </a:r>
            <a:r>
              <a:rPr lang="zh-CN" altLang="zh-CN" sz="2800">
                <a:solidFill>
                  <a:prstClr val="black"/>
                </a:solidFill>
                <a:latin typeface="Times New Roman"/>
                <a:ea typeface="华文细黑"/>
                <a:cs typeface="Times New Roman"/>
              </a:rPr>
              <a:t>中滴加</a:t>
            </a:r>
            <a:r>
              <a:rPr lang="en-US" altLang="zh-CN" sz="2800">
                <a:solidFill>
                  <a:prstClr val="black"/>
                </a:solidFill>
                <a:latin typeface="Times New Roman"/>
                <a:ea typeface="华文细黑"/>
                <a:cs typeface="Courier New"/>
              </a:rPr>
              <a:t>Ba(NO</a:t>
            </a:r>
            <a:r>
              <a:rPr lang="en-US" altLang="zh-CN" sz="2800" baseline="-25000">
                <a:solidFill>
                  <a:prstClr val="black"/>
                </a:solidFill>
                <a:latin typeface="Times New Roman"/>
                <a:ea typeface="华文细黑"/>
                <a:cs typeface="Courier New"/>
              </a:rPr>
              <a:t>3</a:t>
            </a:r>
            <a:r>
              <a:rPr lang="en-US" altLang="zh-CN" sz="2800">
                <a:solidFill>
                  <a:prstClr val="black"/>
                </a:solidFill>
                <a:latin typeface="Times New Roman"/>
                <a:ea typeface="华文细黑"/>
                <a:cs typeface="Courier New"/>
              </a:rPr>
              <a:t>)</a:t>
            </a:r>
            <a:r>
              <a:rPr lang="en-US" altLang="zh-CN" sz="2800" baseline="-25000">
                <a:solidFill>
                  <a:prstClr val="black"/>
                </a:solidFill>
                <a:latin typeface="Times New Roman"/>
                <a:ea typeface="华文细黑"/>
                <a:cs typeface="Courier New"/>
              </a:rPr>
              <a:t>2</a:t>
            </a:r>
            <a:r>
              <a:rPr lang="zh-CN" altLang="zh-CN" sz="2800">
                <a:solidFill>
                  <a:prstClr val="black"/>
                </a:solidFill>
                <a:latin typeface="Times New Roman"/>
                <a:ea typeface="华文细黑"/>
                <a:cs typeface="Times New Roman"/>
              </a:rPr>
              <a:t>溶液，产生白色沉淀</a:t>
            </a:r>
            <a:r>
              <a:rPr lang="en-US" altLang="zh-CN" sz="2800">
                <a:solidFill>
                  <a:prstClr val="black"/>
                </a:solidFill>
                <a:latin typeface="Times New Roman"/>
                <a:ea typeface="华文细黑"/>
                <a:cs typeface="Courier New"/>
              </a:rPr>
              <a:t> </a:t>
            </a:r>
            <a:endParaRPr lang="en-US" altLang="zh-CN" sz="1000">
              <a:solidFill>
                <a:prstClr val="black"/>
              </a:solidFill>
              <a:latin typeface="宋体"/>
              <a:cs typeface="Courier New"/>
            </a:endParaRPr>
          </a:p>
          <a:p>
            <a:pPr lvl="0" algn="just">
              <a:lnSpc>
                <a:spcPct val="140000"/>
              </a:lnSpc>
            </a:pPr>
            <a:r>
              <a:rPr lang="en-US" altLang="zh-CN" sz="2800">
                <a:solidFill>
                  <a:prstClr val="black"/>
                </a:solidFill>
                <a:latin typeface="宋体"/>
                <a:ea typeface="华文细黑"/>
                <a:cs typeface="Times New Roman"/>
              </a:rPr>
              <a:t>ⅱ</a:t>
            </a:r>
            <a:r>
              <a:rPr lang="en-US" altLang="zh-CN" sz="2800">
                <a:solidFill>
                  <a:prstClr val="black"/>
                </a:solidFill>
                <a:latin typeface="Times New Roman"/>
                <a:ea typeface="华文细黑"/>
                <a:cs typeface="Courier New"/>
              </a:rPr>
              <a:t>.</a:t>
            </a:r>
            <a:r>
              <a:rPr lang="zh-CN" altLang="zh-CN" sz="2800">
                <a:solidFill>
                  <a:prstClr val="black"/>
                </a:solidFill>
                <a:latin typeface="Times New Roman"/>
                <a:ea typeface="华文细黑"/>
                <a:cs typeface="Times New Roman"/>
              </a:rPr>
              <a:t>向</a:t>
            </a:r>
            <a:r>
              <a:rPr lang="en-US" altLang="zh-CN" sz="2800">
                <a:solidFill>
                  <a:prstClr val="black"/>
                </a:solidFill>
                <a:latin typeface="Times New Roman"/>
                <a:ea typeface="华文细黑"/>
                <a:cs typeface="Courier New"/>
              </a:rPr>
              <a:t>Y</a:t>
            </a:r>
            <a:r>
              <a:rPr lang="zh-CN" altLang="zh-CN" sz="2800">
                <a:solidFill>
                  <a:prstClr val="black"/>
                </a:solidFill>
                <a:latin typeface="Times New Roman"/>
                <a:ea typeface="华文细黑"/>
                <a:cs typeface="Times New Roman"/>
              </a:rPr>
              <a:t>滴加</a:t>
            </a:r>
            <a:r>
              <a:rPr lang="en-US" altLang="zh-CN" sz="2800">
                <a:solidFill>
                  <a:prstClr val="black"/>
                </a:solidFill>
                <a:latin typeface="Times New Roman"/>
                <a:ea typeface="华文细黑"/>
                <a:cs typeface="Courier New"/>
              </a:rPr>
              <a:t>KI</a:t>
            </a:r>
            <a:r>
              <a:rPr lang="zh-CN" altLang="zh-CN" sz="2800">
                <a:solidFill>
                  <a:prstClr val="black"/>
                </a:solidFill>
                <a:latin typeface="Times New Roman"/>
                <a:ea typeface="华文细黑"/>
                <a:cs typeface="Times New Roman"/>
              </a:rPr>
              <a:t>溶液，产生黄色沉淀</a:t>
            </a:r>
            <a:r>
              <a:rPr lang="en-US" altLang="zh-CN" sz="2800">
                <a:solidFill>
                  <a:prstClr val="black"/>
                </a:solidFill>
                <a:latin typeface="Times New Roman"/>
                <a:ea typeface="华文细黑"/>
                <a:cs typeface="Courier New"/>
              </a:rPr>
              <a:t> </a:t>
            </a:r>
            <a:endParaRPr lang="zh-CN" altLang="zh-CN" sz="1000">
              <a:solidFill>
                <a:prstClr val="black"/>
              </a:solidFill>
              <a:latin typeface="宋体"/>
              <a:cs typeface="Courier New"/>
            </a:endParaRPr>
          </a:p>
          <a:p>
            <a:pPr lvl="0" algn="just">
              <a:lnSpc>
                <a:spcPct val="140000"/>
              </a:lnSpc>
            </a:pPr>
            <a:r>
              <a:rPr lang="en-US" altLang="zh-CN" sz="2800">
                <a:solidFill>
                  <a:prstClr val="black"/>
                </a:solidFill>
                <a:latin typeface="宋体"/>
                <a:ea typeface="华文细黑"/>
                <a:cs typeface="Times New Roman"/>
              </a:rPr>
              <a:t>①</a:t>
            </a:r>
            <a:r>
              <a:rPr lang="en-US" altLang="zh-CN" sz="2800">
                <a:solidFill>
                  <a:prstClr val="black"/>
                </a:solidFill>
                <a:latin typeface="Times New Roman"/>
                <a:ea typeface="华文细黑"/>
                <a:cs typeface="Courier New"/>
              </a:rPr>
              <a:t> </a:t>
            </a:r>
            <a:r>
              <a:rPr lang="zh-CN" altLang="zh-CN" sz="2800">
                <a:solidFill>
                  <a:prstClr val="black"/>
                </a:solidFill>
                <a:latin typeface="Times New Roman"/>
                <a:ea typeface="华文细黑"/>
                <a:cs typeface="Times New Roman"/>
              </a:rPr>
              <a:t>由</a:t>
            </a:r>
            <a:r>
              <a:rPr lang="en-US" altLang="zh-CN" sz="2800">
                <a:solidFill>
                  <a:prstClr val="black"/>
                </a:solidFill>
                <a:latin typeface="宋体"/>
                <a:ea typeface="华文细黑"/>
                <a:cs typeface="Times New Roman"/>
              </a:rPr>
              <a:t>ⅰ</a:t>
            </a:r>
            <a:r>
              <a:rPr lang="zh-CN" altLang="zh-CN" sz="2800">
                <a:solidFill>
                  <a:prstClr val="black"/>
                </a:solidFill>
                <a:latin typeface="Times New Roman"/>
                <a:ea typeface="华文细黑"/>
                <a:cs typeface="Times New Roman"/>
              </a:rPr>
              <a:t>判断，滤液</a:t>
            </a:r>
            <a:r>
              <a:rPr lang="en-US" altLang="zh-CN" sz="2800">
                <a:solidFill>
                  <a:prstClr val="black"/>
                </a:solidFill>
                <a:latin typeface="Times New Roman"/>
                <a:ea typeface="华文细黑"/>
                <a:cs typeface="Courier New"/>
              </a:rPr>
              <a:t>X</a:t>
            </a:r>
            <a:r>
              <a:rPr lang="zh-CN" altLang="zh-CN" sz="2800">
                <a:solidFill>
                  <a:prstClr val="black"/>
                </a:solidFill>
                <a:latin typeface="Times New Roman"/>
                <a:ea typeface="华文细黑"/>
                <a:cs typeface="Times New Roman"/>
              </a:rPr>
              <a:t>中被检出的离子是</a:t>
            </a:r>
            <a:r>
              <a:rPr lang="en-US" altLang="zh-CN" sz="2800" smtClean="0">
                <a:solidFill>
                  <a:prstClr val="black"/>
                </a:solidFill>
                <a:latin typeface="Times New Roman"/>
                <a:ea typeface="华文细黑"/>
                <a:cs typeface="Courier New"/>
              </a:rPr>
              <a:t>_____</a:t>
            </a:r>
            <a:r>
              <a:rPr lang="zh-CN" altLang="zh-CN" sz="2800" smtClean="0">
                <a:solidFill>
                  <a:prstClr val="black"/>
                </a:solidFill>
                <a:latin typeface="Times New Roman"/>
                <a:ea typeface="华文细黑"/>
                <a:cs typeface="Times New Roman"/>
              </a:rPr>
              <a:t>。</a:t>
            </a:r>
            <a:endParaRPr lang="en-US" altLang="zh-CN" sz="280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75909124"/>
              </p:ext>
            </p:extLst>
          </p:nvPr>
        </p:nvGraphicFramePr>
        <p:xfrm>
          <a:off x="6792604" y="890836"/>
          <a:ext cx="4124325" cy="704850"/>
        </p:xfrm>
        <a:graphic>
          <a:graphicData uri="http://schemas.openxmlformats.org/presentationml/2006/ole">
            <mc:AlternateContent xmlns:mc="http://schemas.openxmlformats.org/markup-compatibility/2006">
              <mc:Choice xmlns:v="urn:schemas-microsoft-com:vml" Requires="v">
                <p:oleObj spid="_x0000_s78944" name="文档" r:id="rId3" imgW="4130331" imgH="705644" progId="Word.Document.12">
                  <p:embed/>
                </p:oleObj>
              </mc:Choice>
              <mc:Fallback>
                <p:oleObj name="文档" r:id="rId3" imgW="4130331" imgH="705644" progId="Word.Document.12">
                  <p:embed/>
                  <p:pic>
                    <p:nvPicPr>
                      <p:cNvPr id="0" name=""/>
                      <p:cNvPicPr/>
                      <p:nvPr/>
                    </p:nvPicPr>
                    <p:blipFill>
                      <a:blip r:embed="rId4"/>
                      <a:stretch>
                        <a:fillRect/>
                      </a:stretch>
                    </p:blipFill>
                    <p:spPr>
                      <a:xfrm>
                        <a:off x="6792604" y="890836"/>
                        <a:ext cx="4124325" cy="704850"/>
                      </a:xfrm>
                      <a:prstGeom prst="rect">
                        <a:avLst/>
                      </a:prstGeom>
                    </p:spPr>
                  </p:pic>
                </p:oleObj>
              </mc:Fallback>
            </mc:AlternateContent>
          </a:graphicData>
        </a:graphic>
      </p:graphicFrame>
      <p:sp>
        <p:nvSpPr>
          <p:cNvPr id="4" name="矩形 3"/>
          <p:cNvSpPr/>
          <p:nvPr/>
        </p:nvSpPr>
        <p:spPr>
          <a:xfrm>
            <a:off x="10412873" y="894656"/>
            <a:ext cx="1324402" cy="523220"/>
          </a:xfrm>
          <a:prstGeom prst="rect">
            <a:avLst/>
          </a:prstGeom>
        </p:spPr>
        <p:txBody>
          <a:bodyPr wrap="none">
            <a:spAutoFit/>
          </a:bodyPr>
          <a:lstStyle/>
          <a:p>
            <a:pPr algn="just">
              <a:spcAft>
                <a:spcPts val="0"/>
              </a:spcAft>
            </a:pPr>
            <a:r>
              <a:rPr lang="en-US" altLang="zh-CN" sz="2800">
                <a:solidFill>
                  <a:srgbClr val="E36C0A"/>
                </a:solidFill>
                <a:latin typeface="Times New Roman"/>
                <a:ea typeface="华文细黑"/>
              </a:rPr>
              <a:t>Ag</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S(s</a:t>
            </a:r>
            <a:r>
              <a:rPr lang="en-US" altLang="zh-CN" sz="2800" smtClean="0">
                <a:solidFill>
                  <a:srgbClr val="E36C0A"/>
                </a:solidFill>
                <a:latin typeface="Times New Roman"/>
                <a:ea typeface="华文细黑"/>
              </a:rPr>
              <a:t>)</a:t>
            </a:r>
            <a:endParaRPr lang="zh-CN" altLang="zh-CN" sz="2800">
              <a:effectLst/>
              <a:latin typeface="Times New Roman"/>
              <a:ea typeface="宋体"/>
            </a:endParaRPr>
          </a:p>
        </p:txBody>
      </p:sp>
      <p:sp>
        <p:nvSpPr>
          <p:cNvPr id="7" name="矩形 6"/>
          <p:cNvSpPr/>
          <p:nvPr/>
        </p:nvSpPr>
        <p:spPr>
          <a:xfrm>
            <a:off x="455219" y="1523564"/>
            <a:ext cx="1879041" cy="523220"/>
          </a:xfrm>
          <a:prstGeom prst="rect">
            <a:avLst/>
          </a:prstGeom>
        </p:spPr>
        <p:txBody>
          <a:bodyPr wrap="none">
            <a:spAutoFit/>
          </a:bodyPr>
          <a:lstStyle/>
          <a:p>
            <a:pPr lvl="0" algn="just"/>
            <a:r>
              <a:rPr lang="zh-CN" altLang="zh-CN" sz="2800" smtClean="0">
                <a:solidFill>
                  <a:srgbClr val="E36C0A"/>
                </a:solidFill>
                <a:latin typeface="Times New Roman"/>
                <a:ea typeface="华文细黑"/>
              </a:rPr>
              <a:t>＋</a:t>
            </a:r>
            <a:r>
              <a:rPr lang="en-US" altLang="zh-CN" sz="2800" smtClean="0">
                <a:solidFill>
                  <a:srgbClr val="E36C0A"/>
                </a:solidFill>
                <a:latin typeface="Times New Roman"/>
                <a:ea typeface="华文细黑"/>
              </a:rPr>
              <a:t>2Cl</a:t>
            </a:r>
            <a:r>
              <a:rPr lang="zh-CN" altLang="zh-CN" sz="2800" baseline="30000" smtClean="0">
                <a:solidFill>
                  <a:srgbClr val="E36C0A"/>
                </a:solidFill>
                <a:latin typeface="Times New Roman"/>
                <a:ea typeface="华文细黑"/>
              </a:rPr>
              <a:t>－</a:t>
            </a:r>
            <a:r>
              <a:rPr lang="en-US" altLang="zh-CN" sz="2800" smtClean="0">
                <a:solidFill>
                  <a:srgbClr val="E36C0A"/>
                </a:solidFill>
                <a:latin typeface="Times New Roman"/>
                <a:ea typeface="华文细黑"/>
              </a:rPr>
              <a:t>(</a:t>
            </a:r>
            <a:r>
              <a:rPr lang="en-US" altLang="zh-CN" sz="2800">
                <a:solidFill>
                  <a:srgbClr val="E36C0A"/>
                </a:solidFill>
                <a:latin typeface="Times New Roman"/>
                <a:ea typeface="华文细黑"/>
              </a:rPr>
              <a:t>aq)</a:t>
            </a:r>
            <a:endParaRPr lang="zh-CN" altLang="zh-CN" sz="2800">
              <a:solidFill>
                <a:prstClr val="black"/>
              </a:solidFill>
              <a:latin typeface="Times New Roman"/>
              <a:ea typeface="宋体"/>
            </a:endParaRPr>
          </a:p>
        </p:txBody>
      </p:sp>
      <p:sp>
        <p:nvSpPr>
          <p:cNvPr id="9" name="矩形 8"/>
          <p:cNvSpPr/>
          <p:nvPr/>
        </p:nvSpPr>
        <p:spPr>
          <a:xfrm>
            <a:off x="6088201" y="1523564"/>
            <a:ext cx="4235455" cy="523220"/>
          </a:xfrm>
          <a:prstGeom prst="rect">
            <a:avLst/>
          </a:prstGeom>
        </p:spPr>
        <p:txBody>
          <a:bodyPr wrap="none">
            <a:spAutoFit/>
          </a:bodyPr>
          <a:lstStyle/>
          <a:p>
            <a:r>
              <a:rPr lang="en-US" altLang="zh-CN" sz="2800">
                <a:solidFill>
                  <a:srgbClr val="E36C0A"/>
                </a:solidFill>
                <a:latin typeface="Times New Roman"/>
                <a:ea typeface="华文细黑"/>
              </a:rPr>
              <a:t>Ag</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S</a:t>
            </a:r>
            <a:r>
              <a:rPr lang="zh-CN" altLang="zh-CN" sz="2800">
                <a:solidFill>
                  <a:srgbClr val="E36C0A"/>
                </a:solidFill>
                <a:latin typeface="Times New Roman"/>
                <a:ea typeface="华文细黑"/>
                <a:cs typeface="Times New Roman"/>
              </a:rPr>
              <a:t>比</a:t>
            </a:r>
            <a:r>
              <a:rPr lang="en-US" altLang="zh-CN" sz="2800">
                <a:solidFill>
                  <a:srgbClr val="E36C0A"/>
                </a:solidFill>
                <a:latin typeface="Times New Roman"/>
                <a:ea typeface="华文细黑"/>
              </a:rPr>
              <a:t>AgCl</a:t>
            </a:r>
            <a:r>
              <a:rPr lang="zh-CN" altLang="zh-CN" sz="2800">
                <a:solidFill>
                  <a:srgbClr val="E36C0A"/>
                </a:solidFill>
                <a:latin typeface="Times New Roman"/>
                <a:ea typeface="华文细黑"/>
                <a:cs typeface="Times New Roman"/>
              </a:rPr>
              <a:t>的溶解度更小</a:t>
            </a:r>
            <a:endParaRPr lang="zh-CN" altLang="en-US" sz="2800"/>
          </a:p>
        </p:txBody>
      </p:sp>
      <p:graphicFrame>
        <p:nvGraphicFramePr>
          <p:cNvPr id="12" name="对象 11"/>
          <p:cNvGraphicFramePr>
            <a:graphicFrameLocks noChangeAspect="1"/>
          </p:cNvGraphicFramePr>
          <p:nvPr>
            <p:extLst>
              <p:ext uri="{D42A27DB-BD31-4B8C-83A1-F6EECF244321}">
                <p14:modId xmlns:p14="http://schemas.microsoft.com/office/powerpoint/2010/main" val="1394021807"/>
              </p:ext>
            </p:extLst>
          </p:nvPr>
        </p:nvGraphicFramePr>
        <p:xfrm>
          <a:off x="6664265" y="4514031"/>
          <a:ext cx="1130300" cy="782638"/>
        </p:xfrm>
        <a:graphic>
          <a:graphicData uri="http://schemas.openxmlformats.org/presentationml/2006/ole">
            <mc:AlternateContent xmlns:mc="http://schemas.openxmlformats.org/markup-compatibility/2006">
              <mc:Choice xmlns:v="urn:schemas-microsoft-com:vml" Requires="v">
                <p:oleObj spid="_x0000_s78945" name="文档" r:id="rId5" imgW="1130478" imgH="782085" progId="Word.Document.12">
                  <p:embed/>
                </p:oleObj>
              </mc:Choice>
              <mc:Fallback>
                <p:oleObj name="文档" r:id="rId5" imgW="1130478" imgH="782085" progId="Word.Document.12">
                  <p:embed/>
                  <p:pic>
                    <p:nvPicPr>
                      <p:cNvPr id="0" name=""/>
                      <p:cNvPicPr/>
                      <p:nvPr/>
                    </p:nvPicPr>
                    <p:blipFill>
                      <a:blip r:embed="rId6"/>
                      <a:stretch>
                        <a:fillRect/>
                      </a:stretch>
                    </p:blipFill>
                    <p:spPr>
                      <a:xfrm>
                        <a:off x="6664265" y="4514031"/>
                        <a:ext cx="1130300" cy="782638"/>
                      </a:xfrm>
                      <a:prstGeom prst="rect">
                        <a:avLst/>
                      </a:prstGeom>
                    </p:spPr>
                  </p:pic>
                </p:oleObj>
              </mc:Fallback>
            </mc:AlternateContent>
          </a:graphicData>
        </a:graphic>
      </p:graphicFrame>
      <p:sp>
        <p:nvSpPr>
          <p:cNvPr id="13" name="矩形 12"/>
          <p:cNvSpPr/>
          <p:nvPr/>
        </p:nvSpPr>
        <p:spPr>
          <a:xfrm>
            <a:off x="445831" y="5089255"/>
            <a:ext cx="11388152" cy="726328"/>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宋体"/>
                <a:ea typeface="华文细黑"/>
                <a:cs typeface="Times New Roman"/>
              </a:rPr>
              <a:t>②</a:t>
            </a:r>
            <a:r>
              <a:rPr lang="en-US" altLang="zh-CN" sz="2800">
                <a:latin typeface="Times New Roman"/>
                <a:ea typeface="华文细黑"/>
                <a:cs typeface="Courier New"/>
              </a:rPr>
              <a:t> </a:t>
            </a:r>
            <a:r>
              <a:rPr lang="zh-CN" altLang="zh-CN" sz="2800">
                <a:latin typeface="Times New Roman"/>
                <a:ea typeface="华文细黑"/>
                <a:cs typeface="Times New Roman"/>
              </a:rPr>
              <a:t>由</a:t>
            </a:r>
            <a:r>
              <a:rPr lang="en-US" altLang="zh-CN" sz="2800">
                <a:latin typeface="宋体"/>
                <a:ea typeface="华文细黑"/>
                <a:cs typeface="Times New Roman"/>
              </a:rPr>
              <a:t>ⅰ</a:t>
            </a:r>
            <a:r>
              <a:rPr lang="zh-CN" altLang="zh-CN" sz="2800">
                <a:latin typeface="Times New Roman"/>
                <a:ea typeface="华文细黑"/>
                <a:cs typeface="Times New Roman"/>
              </a:rPr>
              <a:t>、</a:t>
            </a:r>
            <a:r>
              <a:rPr lang="en-US" altLang="zh-CN" sz="2800">
                <a:latin typeface="宋体"/>
                <a:ea typeface="华文细黑"/>
                <a:cs typeface="Times New Roman"/>
              </a:rPr>
              <a:t>ⅱ</a:t>
            </a:r>
            <a:r>
              <a:rPr lang="zh-CN" altLang="zh-CN" sz="2800">
                <a:latin typeface="Times New Roman"/>
                <a:ea typeface="华文细黑"/>
                <a:cs typeface="Times New Roman"/>
              </a:rPr>
              <a:t>可确认步骤</a:t>
            </a:r>
            <a:r>
              <a:rPr lang="en-US" altLang="zh-CN" sz="2800">
                <a:latin typeface="宋体"/>
                <a:ea typeface="华文细黑"/>
                <a:cs typeface="Times New Roman"/>
              </a:rPr>
              <a:t>Ⅲ</a:t>
            </a:r>
            <a:r>
              <a:rPr lang="zh-CN" altLang="zh-CN" sz="2800">
                <a:latin typeface="Times New Roman"/>
                <a:ea typeface="华文细黑"/>
                <a:cs typeface="Times New Roman"/>
              </a:rPr>
              <a:t>中乳白色沉淀含有</a:t>
            </a:r>
            <a:r>
              <a:rPr lang="en-US" altLang="zh-CN" sz="2800">
                <a:latin typeface="Times New Roman"/>
                <a:ea typeface="华文细黑"/>
                <a:cs typeface="Courier New"/>
              </a:rPr>
              <a:t>AgCl</a:t>
            </a:r>
            <a:r>
              <a:rPr lang="zh-CN" altLang="zh-CN" sz="2800">
                <a:latin typeface="Times New Roman"/>
                <a:ea typeface="华文细黑"/>
                <a:cs typeface="Times New Roman"/>
              </a:rPr>
              <a:t>和另一种</a:t>
            </a:r>
            <a:r>
              <a:rPr lang="zh-CN" altLang="zh-CN" sz="2800" smtClean="0">
                <a:latin typeface="Times New Roman"/>
                <a:ea typeface="华文细黑"/>
                <a:cs typeface="Times New Roman"/>
              </a:rPr>
              <a:t>沉淀</a:t>
            </a:r>
            <a:r>
              <a:rPr lang="en-US" altLang="zh-CN" sz="2800" smtClean="0">
                <a:latin typeface="Times New Roman"/>
                <a:ea typeface="华文细黑"/>
                <a:cs typeface="Courier New"/>
              </a:rPr>
              <a:t>__</a:t>
            </a:r>
            <a:r>
              <a:rPr lang="zh-CN" altLang="zh-CN" sz="2800">
                <a:latin typeface="Times New Roman"/>
                <a:ea typeface="华文细黑"/>
                <a:cs typeface="Times New Roman"/>
              </a:rPr>
              <a:t>。</a:t>
            </a:r>
            <a:endParaRPr lang="zh-CN" altLang="zh-CN" sz="1000">
              <a:effectLst/>
              <a:latin typeface="宋体"/>
              <a:cs typeface="Courier New"/>
            </a:endParaRPr>
          </a:p>
        </p:txBody>
      </p:sp>
      <p:sp>
        <p:nvSpPr>
          <p:cNvPr id="14" name="矩形 13"/>
          <p:cNvSpPr/>
          <p:nvPr/>
        </p:nvSpPr>
        <p:spPr>
          <a:xfrm>
            <a:off x="10253052" y="5229446"/>
            <a:ext cx="38504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S</a:t>
            </a:r>
            <a:endParaRPr lang="zh-CN" altLang="en-US" sz="2800">
              <a:solidFill>
                <a:schemeClr val="accent6">
                  <a:lumMod val="75000"/>
                </a:schemeClr>
              </a:solidFill>
              <a:latin typeface="Times New Roman"/>
              <a:ea typeface="华文细黑"/>
              <a:cs typeface="Times New Roman"/>
            </a:endParaRPr>
          </a:p>
        </p:txBody>
      </p:sp>
      <p:sp>
        <p:nvSpPr>
          <p:cNvPr id="10" name="Rectangle 21">
            <a:hlinkClick r:id="rId7"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9"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415993"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4" grpId="0"/>
      <p:bldP spid="4" grpId="1"/>
      <p:bldP spid="7" grpId="0"/>
      <p:bldP spid="7" grpId="1"/>
      <p:bldP spid="9" grpId="0"/>
      <p:bldP spid="9" grpId="1"/>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2441" y="424508"/>
            <a:ext cx="11388152" cy="1258525"/>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(4)</a:t>
            </a:r>
            <a:r>
              <a:rPr lang="zh-CN" altLang="zh-CN" sz="2800">
                <a:latin typeface="Times New Roman"/>
                <a:ea typeface="华文细黑"/>
                <a:cs typeface="Times New Roman"/>
              </a:rPr>
              <a:t>该学生通过如下对照实验确认了步骤</a:t>
            </a:r>
            <a:r>
              <a:rPr lang="en-US" altLang="zh-CN" sz="2800">
                <a:latin typeface="宋体"/>
                <a:ea typeface="华文细黑"/>
                <a:cs typeface="Times New Roman"/>
              </a:rPr>
              <a:t>Ⅲ</a:t>
            </a:r>
            <a:r>
              <a:rPr lang="zh-CN" altLang="zh-CN" sz="2800">
                <a:latin typeface="Times New Roman"/>
                <a:ea typeface="华文细黑"/>
                <a:cs typeface="Times New Roman"/>
              </a:rPr>
              <a:t>中乳白色沉淀产生的原因：在</a:t>
            </a:r>
            <a:r>
              <a:rPr lang="en-US" altLang="zh-CN" sz="2800">
                <a:latin typeface="Times New Roman"/>
                <a:ea typeface="华文细黑"/>
                <a:cs typeface="Courier New"/>
              </a:rPr>
              <a:t>NaCl</a:t>
            </a:r>
            <a:r>
              <a:rPr lang="zh-CN" altLang="zh-CN" sz="2800">
                <a:latin typeface="Times New Roman"/>
                <a:ea typeface="华文细黑"/>
                <a:cs typeface="Times New Roman"/>
              </a:rPr>
              <a:t>的存在下，氧气将</a:t>
            </a:r>
            <a:r>
              <a:rPr lang="en-US" altLang="zh-CN" sz="2800">
                <a:latin typeface="宋体"/>
                <a:ea typeface="华文细黑"/>
                <a:cs typeface="Times New Roman"/>
              </a:rPr>
              <a:t>Ⅲ</a:t>
            </a:r>
            <a:r>
              <a:rPr lang="zh-CN" altLang="zh-CN" sz="2800">
                <a:latin typeface="Times New Roman"/>
                <a:ea typeface="华文细黑"/>
                <a:cs typeface="Times New Roman"/>
              </a:rPr>
              <a:t>中黑色沉淀氧化。</a:t>
            </a:r>
            <a:endParaRPr lang="zh-CN" altLang="zh-CN" sz="1000">
              <a:effectLst/>
              <a:latin typeface="宋体"/>
              <a:cs typeface="Courier New"/>
            </a:endParaRPr>
          </a:p>
        </p:txBody>
      </p:sp>
      <p:pic>
        <p:nvPicPr>
          <p:cNvPr id="6" name="Picture 2" descr="HX4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531" y="1827049"/>
            <a:ext cx="4027855" cy="275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1794344569"/>
              </p:ext>
            </p:extLst>
          </p:nvPr>
        </p:nvGraphicFramePr>
        <p:xfrm>
          <a:off x="628650" y="4769833"/>
          <a:ext cx="10971212" cy="1377696"/>
        </p:xfrm>
        <a:graphic>
          <a:graphicData uri="http://schemas.openxmlformats.org/drawingml/2006/table">
            <a:tbl>
              <a:tblPr/>
              <a:tblGrid>
                <a:gridCol w="1381150"/>
                <a:gridCol w="9590062"/>
              </a:tblGrid>
              <a:tr h="597408">
                <a:tc rowSpan="2">
                  <a:txBody>
                    <a:bodyPr/>
                    <a:lstStyle/>
                    <a:p>
                      <a:pPr algn="ctr">
                        <a:lnSpc>
                          <a:spcPct val="140000"/>
                        </a:lnSpc>
                        <a:spcAft>
                          <a:spcPts val="0"/>
                        </a:spcAft>
                      </a:pPr>
                      <a:r>
                        <a:rPr lang="zh-CN" sz="2800">
                          <a:effectLst/>
                          <a:latin typeface="Times New Roman"/>
                          <a:ea typeface="华文细黑"/>
                          <a:cs typeface="Times New Roman"/>
                        </a:rPr>
                        <a:t>现象</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a:effectLst/>
                          <a:latin typeface="Times New Roman"/>
                          <a:ea typeface="华文细黑"/>
                          <a:cs typeface="Courier New"/>
                        </a:rPr>
                        <a:t>B</a:t>
                      </a:r>
                      <a:r>
                        <a:rPr lang="zh-CN" sz="2800">
                          <a:effectLst/>
                          <a:latin typeface="Times New Roman"/>
                          <a:ea typeface="华文细黑"/>
                          <a:cs typeface="Times New Roman"/>
                        </a:rPr>
                        <a:t>：一段时间后，出现乳白色沉淀</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408">
                <a:tc vMerge="1">
                  <a:txBody>
                    <a:bodyPr/>
                    <a:lstStyle/>
                    <a:p>
                      <a:endParaRPr lang="zh-CN" altLang="en-US"/>
                    </a:p>
                  </a:txBody>
                  <a:tcPr/>
                </a:tc>
                <a:tc>
                  <a:txBody>
                    <a:bodyPr/>
                    <a:lstStyle/>
                    <a:p>
                      <a:pPr algn="l">
                        <a:lnSpc>
                          <a:spcPct val="140000"/>
                        </a:lnSpc>
                        <a:spcAft>
                          <a:spcPts val="0"/>
                        </a:spcAft>
                      </a:pPr>
                      <a:r>
                        <a:rPr lang="en-US" sz="2800">
                          <a:effectLst/>
                          <a:latin typeface="Times New Roman"/>
                          <a:ea typeface="华文细黑"/>
                          <a:cs typeface="Courier New"/>
                        </a:rPr>
                        <a:t>C</a:t>
                      </a:r>
                      <a:r>
                        <a:rPr lang="zh-CN" sz="2800">
                          <a:effectLst/>
                          <a:latin typeface="Times New Roman"/>
                          <a:ea typeface="华文细黑"/>
                          <a:cs typeface="Times New Roman"/>
                        </a:rPr>
                        <a:t>：一段时间后，无明显变化</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3"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249294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678791" y="2205658"/>
            <a:ext cx="10917598" cy="214248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spcAft>
                <a:spcPts val="0"/>
              </a:spcAft>
              <a:tabLst>
                <a:tab pos="1890395" algn="l"/>
              </a:tabLst>
            </a:pPr>
            <a:r>
              <a:rPr lang="en-US" altLang="zh-CN" sz="2800" b="0" kern="100" dirty="0">
                <a:latin typeface="Times New Roman"/>
                <a:ea typeface="华文细黑"/>
                <a:cs typeface="Courier New"/>
              </a:rPr>
              <a:t>1.</a:t>
            </a:r>
            <a:r>
              <a:rPr lang="zh-CN" altLang="en-US" sz="2800" b="0" kern="100" dirty="0">
                <a:latin typeface="Times New Roman"/>
                <a:ea typeface="华文细黑"/>
                <a:cs typeface="Courier New"/>
              </a:rPr>
              <a:t>了解难溶电解质的沉淀溶解平衡，了解溶度积的含义及其表达式，能进行相关的计算。</a:t>
            </a:r>
          </a:p>
          <a:p>
            <a:pPr algn="just">
              <a:lnSpc>
                <a:spcPts val="5500"/>
              </a:lnSpc>
              <a:spcAft>
                <a:spcPts val="0"/>
              </a:spcAft>
              <a:tabLst>
                <a:tab pos="1890395" algn="l"/>
              </a:tabLst>
            </a:pPr>
            <a:r>
              <a:rPr lang="en-US" altLang="zh-CN" sz="2800" b="0" kern="100" dirty="0">
                <a:latin typeface="Times New Roman"/>
                <a:ea typeface="华文细黑"/>
                <a:cs typeface="Courier New"/>
              </a:rPr>
              <a:t>2.</a:t>
            </a:r>
            <a:r>
              <a:rPr lang="zh-CN" altLang="en-US" sz="2800" b="0" kern="100" dirty="0">
                <a:latin typeface="Times New Roman"/>
                <a:ea typeface="华文细黑"/>
                <a:cs typeface="Courier New"/>
              </a:rPr>
              <a:t>了解难溶电解质的沉淀转化的本质。</a:t>
            </a:r>
          </a:p>
        </p:txBody>
      </p:sp>
      <p:sp>
        <p:nvSpPr>
          <p:cNvPr id="3" name="矩形 2">
            <a:hlinkClick r:id="rId2"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771012"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3567498"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5" action="ppaction://hlinksldjump"/>
          </p:cNvPr>
          <p:cNvSpPr/>
          <p:nvPr/>
        </p:nvSpPr>
        <p:spPr>
          <a:xfrm>
            <a:off x="7006607"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pSp>
        <p:nvGrpSpPr>
          <p:cNvPr id="8" name="组合 7"/>
          <p:cNvGrpSpPr/>
          <p:nvPr/>
        </p:nvGrpSpPr>
        <p:grpSpPr>
          <a:xfrm>
            <a:off x="10036562" y="-26592"/>
            <a:ext cx="1891292" cy="880109"/>
            <a:chOff x="11613" y="920823"/>
            <a:chExt cx="1443037" cy="733424"/>
          </a:xfrm>
        </p:grpSpPr>
        <p:pic>
          <p:nvPicPr>
            <p:cNvPr id="9" name="图片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10" name="TextBox 9"/>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914917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3391" y="673043"/>
            <a:ext cx="11388152" cy="1932813"/>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宋体"/>
                <a:ea typeface="华文细黑"/>
                <a:cs typeface="Times New Roman"/>
              </a:rPr>
              <a:t>①</a:t>
            </a:r>
            <a:r>
              <a:rPr lang="en-US" altLang="zh-CN" sz="2800">
                <a:latin typeface="Times New Roman"/>
                <a:ea typeface="华文细黑"/>
                <a:cs typeface="Courier New"/>
              </a:rPr>
              <a:t> A</a:t>
            </a:r>
            <a:r>
              <a:rPr lang="zh-CN" altLang="zh-CN" sz="2800">
                <a:latin typeface="Times New Roman"/>
                <a:ea typeface="华文细黑"/>
                <a:cs typeface="Times New Roman"/>
              </a:rPr>
              <a:t>中产生的气体是</a:t>
            </a:r>
            <a:r>
              <a:rPr lang="en-US" altLang="zh-CN" sz="2800" smtClean="0">
                <a:latin typeface="Times New Roman"/>
                <a:ea typeface="华文细黑"/>
                <a:cs typeface="Courier New"/>
              </a:rPr>
              <a:t>____</a:t>
            </a:r>
            <a:r>
              <a:rPr lang="zh-CN" altLang="zh-CN" sz="2800">
                <a:latin typeface="Times New Roman"/>
                <a:ea typeface="华文细黑"/>
                <a:cs typeface="Times New Roman"/>
              </a:rPr>
              <a:t>。</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en-US" altLang="zh-CN" sz="2800">
                <a:latin typeface="Times New Roman"/>
                <a:ea typeface="华文细黑"/>
                <a:cs typeface="Courier New"/>
              </a:rPr>
              <a:t> C</a:t>
            </a:r>
            <a:r>
              <a:rPr lang="zh-CN" altLang="zh-CN" sz="2800">
                <a:latin typeface="Times New Roman"/>
                <a:ea typeface="华文细黑"/>
                <a:cs typeface="Times New Roman"/>
              </a:rPr>
              <a:t>中盛放的物质</a:t>
            </a:r>
            <a:r>
              <a:rPr lang="en-US" altLang="zh-CN" sz="2800">
                <a:latin typeface="Times New Roman"/>
                <a:ea typeface="华文细黑"/>
                <a:cs typeface="Courier New"/>
              </a:rPr>
              <a:t>W</a:t>
            </a:r>
            <a:r>
              <a:rPr lang="zh-CN" altLang="zh-CN" sz="2800">
                <a:latin typeface="Times New Roman"/>
                <a:ea typeface="华文细黑"/>
                <a:cs typeface="Times New Roman"/>
              </a:rPr>
              <a:t>是</a:t>
            </a:r>
            <a:r>
              <a:rPr lang="en-US" altLang="zh-CN" sz="2800" smtClean="0">
                <a:latin typeface="Times New Roman"/>
                <a:ea typeface="华文细黑"/>
                <a:cs typeface="Courier New"/>
              </a:rPr>
              <a:t>_____________</a:t>
            </a:r>
            <a:r>
              <a:rPr lang="zh-CN" altLang="zh-CN" sz="2800" smtClean="0">
                <a:latin typeface="Times New Roman"/>
                <a:ea typeface="华文细黑"/>
                <a:cs typeface="Times New Roman"/>
              </a:rPr>
              <a:t>。</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③</a:t>
            </a:r>
            <a:r>
              <a:rPr lang="en-US" altLang="zh-CN" sz="2800">
                <a:latin typeface="Times New Roman"/>
                <a:ea typeface="华文细黑"/>
                <a:cs typeface="Courier New"/>
              </a:rPr>
              <a:t> </a:t>
            </a:r>
            <a:r>
              <a:rPr lang="zh-CN" altLang="zh-CN" sz="2800">
                <a:latin typeface="Times New Roman"/>
                <a:ea typeface="华文细黑"/>
                <a:cs typeface="Times New Roman"/>
              </a:rPr>
              <a:t>该同学认为</a:t>
            </a:r>
            <a:r>
              <a:rPr lang="en-US" altLang="zh-CN" sz="2800">
                <a:latin typeface="Times New Roman"/>
                <a:ea typeface="华文细黑"/>
                <a:cs typeface="Courier New"/>
              </a:rPr>
              <a:t>B</a:t>
            </a:r>
            <a:r>
              <a:rPr lang="zh-CN" altLang="zh-CN" sz="2800">
                <a:latin typeface="Times New Roman"/>
                <a:ea typeface="华文细黑"/>
                <a:cs typeface="Times New Roman"/>
              </a:rPr>
              <a:t>中产生沉淀的反应如下</a:t>
            </a:r>
            <a:r>
              <a:rPr lang="en-US" altLang="zh-CN" sz="2800">
                <a:latin typeface="Times New Roman"/>
                <a:ea typeface="华文细黑"/>
                <a:cs typeface="Courier New"/>
              </a:rPr>
              <a:t>(</a:t>
            </a:r>
            <a:r>
              <a:rPr lang="zh-CN" altLang="zh-CN" sz="2800">
                <a:latin typeface="Times New Roman"/>
                <a:ea typeface="华文细黑"/>
                <a:cs typeface="Times New Roman"/>
              </a:rPr>
              <a:t>请补充完整</a:t>
            </a:r>
            <a:r>
              <a:rPr lang="en-US" altLang="zh-CN" sz="2800">
                <a:latin typeface="Times New Roman"/>
                <a:ea typeface="华文细黑"/>
                <a:cs typeface="Courier New"/>
              </a:rPr>
              <a:t>)</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441211"/>
              </p:ext>
            </p:extLst>
          </p:nvPr>
        </p:nvGraphicFramePr>
        <p:xfrm>
          <a:off x="550590" y="2670217"/>
          <a:ext cx="11279187" cy="1425575"/>
        </p:xfrm>
        <a:graphic>
          <a:graphicData uri="http://schemas.openxmlformats.org/presentationml/2006/ole">
            <mc:AlternateContent xmlns:mc="http://schemas.openxmlformats.org/markup-compatibility/2006">
              <mc:Choice xmlns:v="urn:schemas-microsoft-com:vml" Requires="v">
                <p:oleObj spid="_x0000_s79922" name="文档" r:id="rId3" imgW="11279875" imgH="1426234" progId="Word.Document.12">
                  <p:embed/>
                </p:oleObj>
              </mc:Choice>
              <mc:Fallback>
                <p:oleObj name="文档" r:id="rId3" imgW="11279875" imgH="1426234" progId="Word.Document.12">
                  <p:embed/>
                  <p:pic>
                    <p:nvPicPr>
                      <p:cNvPr id="0" name=""/>
                      <p:cNvPicPr/>
                      <p:nvPr/>
                    </p:nvPicPr>
                    <p:blipFill>
                      <a:blip r:embed="rId4"/>
                      <a:stretch>
                        <a:fillRect/>
                      </a:stretch>
                    </p:blipFill>
                    <p:spPr>
                      <a:xfrm>
                        <a:off x="550590" y="2670217"/>
                        <a:ext cx="11279187" cy="1425575"/>
                      </a:xfrm>
                      <a:prstGeom prst="rect">
                        <a:avLst/>
                      </a:prstGeom>
                    </p:spPr>
                  </p:pic>
                </p:oleObj>
              </mc:Fallback>
            </mc:AlternateContent>
          </a:graphicData>
        </a:graphic>
      </p:graphicFrame>
      <p:sp>
        <p:nvSpPr>
          <p:cNvPr id="9" name="矩形 8"/>
          <p:cNvSpPr/>
          <p:nvPr/>
        </p:nvSpPr>
        <p:spPr>
          <a:xfrm>
            <a:off x="3718942" y="735526"/>
            <a:ext cx="564578" cy="523220"/>
          </a:xfrm>
          <a:prstGeom prst="rect">
            <a:avLst/>
          </a:prstGeom>
        </p:spPr>
        <p:txBody>
          <a:bodyPr wrap="none">
            <a:spAutoFit/>
          </a:bodyPr>
          <a:lstStyle/>
          <a:p>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2</a:t>
            </a:r>
            <a:endParaRPr lang="zh-CN" altLang="en-US" sz="2800"/>
          </a:p>
        </p:txBody>
      </p:sp>
      <p:sp>
        <p:nvSpPr>
          <p:cNvPr id="11" name="矩形 10"/>
          <p:cNvSpPr/>
          <p:nvPr/>
        </p:nvSpPr>
        <p:spPr>
          <a:xfrm>
            <a:off x="3992116" y="1335859"/>
            <a:ext cx="2380780" cy="523220"/>
          </a:xfrm>
          <a:prstGeom prst="rect">
            <a:avLst/>
          </a:prstGeom>
        </p:spPr>
        <p:txBody>
          <a:bodyPr wrap="none">
            <a:spAutoFit/>
          </a:bodyPr>
          <a:lstStyle/>
          <a:p>
            <a:r>
              <a:rPr lang="en-US" altLang="zh-CN" sz="2800">
                <a:solidFill>
                  <a:srgbClr val="E36C0A"/>
                </a:solidFill>
                <a:latin typeface="Times New Roman"/>
                <a:ea typeface="华文细黑"/>
              </a:rPr>
              <a:t>Ag</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S</a:t>
            </a:r>
            <a:r>
              <a:rPr lang="zh-CN" altLang="zh-CN" sz="2800">
                <a:solidFill>
                  <a:srgbClr val="E36C0A"/>
                </a:solidFill>
                <a:latin typeface="Times New Roman"/>
                <a:ea typeface="华文细黑"/>
                <a:cs typeface="Times New Roman"/>
              </a:rPr>
              <a:t>的悬浊液</a:t>
            </a:r>
            <a:endParaRPr lang="zh-CN" altLang="en-US" sz="2800"/>
          </a:p>
        </p:txBody>
      </p:sp>
      <p:sp>
        <p:nvSpPr>
          <p:cNvPr id="12" name="矩形 11"/>
          <p:cNvSpPr/>
          <p:nvPr/>
        </p:nvSpPr>
        <p:spPr>
          <a:xfrm>
            <a:off x="2475756" y="2698792"/>
            <a:ext cx="36420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1</a:t>
            </a:r>
            <a:endParaRPr lang="zh-CN" altLang="en-US" sz="2800">
              <a:solidFill>
                <a:schemeClr val="accent6">
                  <a:lumMod val="75000"/>
                </a:schemeClr>
              </a:solidFill>
              <a:latin typeface="Times New Roman"/>
              <a:ea typeface="华文细黑"/>
              <a:cs typeface="Times New Roman"/>
            </a:endParaRPr>
          </a:p>
        </p:txBody>
      </p:sp>
      <p:sp>
        <p:nvSpPr>
          <p:cNvPr id="14" name="矩形 13"/>
          <p:cNvSpPr/>
          <p:nvPr/>
        </p:nvSpPr>
        <p:spPr>
          <a:xfrm>
            <a:off x="3214886" y="2679742"/>
            <a:ext cx="564578" cy="523220"/>
          </a:xfrm>
          <a:prstGeom prst="rect">
            <a:avLst/>
          </a:prstGeom>
        </p:spPr>
        <p:txBody>
          <a:bodyPr wrap="none">
            <a:spAutoFit/>
          </a:bodyPr>
          <a:lstStyle/>
          <a:p>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2</a:t>
            </a:r>
            <a:endParaRPr lang="zh-CN" altLang="en-US" sz="2800"/>
          </a:p>
        </p:txBody>
      </p:sp>
      <p:sp>
        <p:nvSpPr>
          <p:cNvPr id="15" name="矩形 14"/>
          <p:cNvSpPr/>
          <p:nvPr/>
        </p:nvSpPr>
        <p:spPr>
          <a:xfrm>
            <a:off x="4799062" y="2698792"/>
            <a:ext cx="36420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4</a:t>
            </a:r>
            <a:endParaRPr lang="zh-CN" altLang="en-US" sz="2800">
              <a:solidFill>
                <a:schemeClr val="accent6">
                  <a:lumMod val="75000"/>
                </a:schemeClr>
              </a:solidFill>
              <a:latin typeface="Times New Roman"/>
              <a:ea typeface="华文细黑"/>
              <a:cs typeface="Times New Roman"/>
            </a:endParaRPr>
          </a:p>
        </p:txBody>
      </p:sp>
      <p:sp>
        <p:nvSpPr>
          <p:cNvPr id="16" name="矩形 15"/>
          <p:cNvSpPr/>
          <p:nvPr/>
        </p:nvSpPr>
        <p:spPr>
          <a:xfrm>
            <a:off x="5413226" y="2698792"/>
            <a:ext cx="941283"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NaCl</a:t>
            </a:r>
            <a:endParaRPr lang="zh-CN" altLang="en-US" sz="2800">
              <a:solidFill>
                <a:schemeClr val="accent6">
                  <a:lumMod val="75000"/>
                </a:schemeClr>
              </a:solidFill>
              <a:latin typeface="Times New Roman"/>
              <a:ea typeface="华文细黑"/>
              <a:cs typeface="Times New Roman"/>
            </a:endParaRPr>
          </a:p>
        </p:txBody>
      </p:sp>
      <p:sp>
        <p:nvSpPr>
          <p:cNvPr id="17" name="矩形 16"/>
          <p:cNvSpPr/>
          <p:nvPr/>
        </p:nvSpPr>
        <p:spPr>
          <a:xfrm>
            <a:off x="9979476" y="2698792"/>
            <a:ext cx="36420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2</a:t>
            </a:r>
            <a:endParaRPr lang="zh-CN" altLang="en-US" sz="2800">
              <a:solidFill>
                <a:schemeClr val="accent6">
                  <a:lumMod val="75000"/>
                </a:schemeClr>
              </a:solidFill>
              <a:latin typeface="Times New Roman"/>
              <a:ea typeface="华文细黑"/>
              <a:cs typeface="Times New Roman"/>
            </a:endParaRPr>
          </a:p>
        </p:txBody>
      </p:sp>
      <p:sp>
        <p:nvSpPr>
          <p:cNvPr id="18" name="矩形 17"/>
          <p:cNvSpPr/>
          <p:nvPr/>
        </p:nvSpPr>
        <p:spPr>
          <a:xfrm>
            <a:off x="10828684" y="2736892"/>
            <a:ext cx="38504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S</a:t>
            </a:r>
            <a:endParaRPr lang="zh-CN" altLang="en-US" sz="2800">
              <a:solidFill>
                <a:schemeClr val="accent6">
                  <a:lumMod val="75000"/>
                </a:schemeClr>
              </a:solidFill>
              <a:latin typeface="Times New Roman"/>
              <a:ea typeface="华文细黑"/>
              <a:cs typeface="Times New Roman"/>
            </a:endParaRPr>
          </a:p>
        </p:txBody>
      </p:sp>
      <p:sp>
        <p:nvSpPr>
          <p:cNvPr id="20" name="矩形 19"/>
          <p:cNvSpPr/>
          <p:nvPr/>
        </p:nvSpPr>
        <p:spPr>
          <a:xfrm>
            <a:off x="429576" y="3769387"/>
            <a:ext cx="10963287" cy="1902059"/>
          </a:xfrm>
          <a:prstGeom prst="rect">
            <a:avLst/>
          </a:prstGeom>
        </p:spPr>
        <p:txBody>
          <a:bodyPr wrap="square">
            <a:spAutoFit/>
          </a:bodyPr>
          <a:lstStyle/>
          <a:p>
            <a:pPr algn="just">
              <a:lnSpc>
                <a:spcPct val="140000"/>
              </a:lnSpc>
              <a:spcAft>
                <a:spcPts val="0"/>
              </a:spcAft>
            </a:pPr>
            <a:r>
              <a:rPr lang="en-US" altLang="zh-CN" sz="2800" smtClean="0">
                <a:solidFill>
                  <a:srgbClr val="E36C0A"/>
                </a:solidFill>
                <a:latin typeface="宋体"/>
                <a:ea typeface="华文细黑"/>
                <a:cs typeface="Times New Roman"/>
              </a:rPr>
              <a:t>                 </a:t>
            </a:r>
            <a:r>
              <a:rPr lang="en-US" altLang="zh-CN" sz="2800" smtClean="0">
                <a:solidFill>
                  <a:srgbClr val="E36C0A"/>
                </a:solidFill>
                <a:latin typeface="Times New Roman"/>
                <a:ea typeface="华文细黑"/>
                <a:cs typeface="Courier New"/>
              </a:rPr>
              <a:t>O</a:t>
            </a:r>
            <a:r>
              <a:rPr lang="en-US" altLang="zh-CN" sz="2800" baseline="-25000" smtClean="0">
                <a:solidFill>
                  <a:srgbClr val="E36C0A"/>
                </a:solidFill>
                <a:latin typeface="Times New Roman"/>
                <a:ea typeface="华文细黑"/>
                <a:cs typeface="Courier New"/>
              </a:rPr>
              <a:t>2</a:t>
            </a:r>
            <a:r>
              <a:rPr lang="zh-CN" altLang="zh-CN" sz="2800">
                <a:solidFill>
                  <a:srgbClr val="E36C0A"/>
                </a:solidFill>
                <a:latin typeface="Times New Roman"/>
                <a:ea typeface="华文细黑"/>
                <a:cs typeface="Times New Roman"/>
              </a:rPr>
              <a:t>将</a:t>
            </a:r>
            <a:r>
              <a:rPr lang="en-US" altLang="zh-CN" sz="2800">
                <a:solidFill>
                  <a:srgbClr val="E36C0A"/>
                </a:solidFill>
                <a:latin typeface="Times New Roman"/>
                <a:ea typeface="华文细黑"/>
                <a:cs typeface="Courier New"/>
              </a:rPr>
              <a:t>Ag</a:t>
            </a:r>
            <a:r>
              <a:rPr lang="en-US" altLang="zh-CN" sz="2800" baseline="-25000">
                <a:solidFill>
                  <a:srgbClr val="E36C0A"/>
                </a:solidFill>
                <a:latin typeface="Times New Roman"/>
                <a:ea typeface="华文细黑"/>
                <a:cs typeface="Courier New"/>
              </a:rPr>
              <a:t>2</a:t>
            </a:r>
            <a:r>
              <a:rPr lang="en-US" altLang="zh-CN" sz="2800">
                <a:solidFill>
                  <a:srgbClr val="E36C0A"/>
                </a:solidFill>
                <a:latin typeface="Times New Roman"/>
                <a:ea typeface="华文细黑"/>
                <a:cs typeface="Courier New"/>
              </a:rPr>
              <a:t>S</a:t>
            </a:r>
            <a:r>
              <a:rPr lang="zh-CN" altLang="zh-CN" sz="2800">
                <a:solidFill>
                  <a:srgbClr val="E36C0A"/>
                </a:solidFill>
                <a:latin typeface="Times New Roman"/>
                <a:ea typeface="华文细黑"/>
                <a:cs typeface="Times New Roman"/>
              </a:rPr>
              <a:t>氧化生成</a:t>
            </a:r>
            <a:r>
              <a:rPr lang="en-US" altLang="zh-CN" sz="2800">
                <a:solidFill>
                  <a:srgbClr val="E36C0A"/>
                </a:solidFill>
                <a:latin typeface="Times New Roman"/>
                <a:ea typeface="华文细黑"/>
                <a:cs typeface="Courier New"/>
              </a:rPr>
              <a:t>S</a:t>
            </a:r>
            <a:r>
              <a:rPr lang="zh-CN" altLang="zh-CN" sz="2800">
                <a:solidFill>
                  <a:srgbClr val="E36C0A"/>
                </a:solidFill>
                <a:latin typeface="Times New Roman"/>
                <a:ea typeface="华文细黑"/>
                <a:cs typeface="Times New Roman"/>
              </a:rPr>
              <a:t>时，有</a:t>
            </a:r>
            <a:r>
              <a:rPr lang="en-US" altLang="zh-CN" sz="2800">
                <a:solidFill>
                  <a:srgbClr val="E36C0A"/>
                </a:solidFill>
                <a:latin typeface="Times New Roman"/>
                <a:ea typeface="华文细黑"/>
                <a:cs typeface="Courier New"/>
              </a:rPr>
              <a:t>Ag</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游离出来，</a:t>
            </a:r>
            <a:r>
              <a:rPr lang="en-US" altLang="zh-CN" sz="2800">
                <a:solidFill>
                  <a:srgbClr val="E36C0A"/>
                </a:solidFill>
                <a:latin typeface="Times New Roman"/>
                <a:ea typeface="华文细黑"/>
                <a:cs typeface="Courier New"/>
              </a:rPr>
              <a:t>NaCl</a:t>
            </a:r>
            <a:r>
              <a:rPr lang="zh-CN" altLang="zh-CN" sz="2800">
                <a:solidFill>
                  <a:srgbClr val="E36C0A"/>
                </a:solidFill>
                <a:latin typeface="Times New Roman"/>
                <a:ea typeface="华文细黑"/>
                <a:cs typeface="Times New Roman"/>
              </a:rPr>
              <a:t>中大量的</a:t>
            </a:r>
            <a:r>
              <a:rPr lang="en-US" altLang="zh-CN" sz="2800">
                <a:solidFill>
                  <a:srgbClr val="E36C0A"/>
                </a:solidFill>
                <a:latin typeface="Times New Roman"/>
                <a:ea typeface="华文细黑"/>
                <a:cs typeface="Courier New"/>
              </a:rPr>
              <a:t>Cl</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与游离的</a:t>
            </a:r>
            <a:r>
              <a:rPr lang="en-US" altLang="zh-CN" sz="2800">
                <a:solidFill>
                  <a:srgbClr val="E36C0A"/>
                </a:solidFill>
                <a:latin typeface="Times New Roman"/>
                <a:ea typeface="华文细黑"/>
                <a:cs typeface="Courier New"/>
              </a:rPr>
              <a:t>Ag</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结合成</a:t>
            </a:r>
            <a:r>
              <a:rPr lang="en-US" altLang="zh-CN" sz="2800">
                <a:solidFill>
                  <a:srgbClr val="E36C0A"/>
                </a:solidFill>
                <a:latin typeface="Times New Roman"/>
                <a:ea typeface="华文细黑"/>
                <a:cs typeface="Courier New"/>
              </a:rPr>
              <a:t>AgCl</a:t>
            </a:r>
            <a:r>
              <a:rPr lang="zh-CN" altLang="zh-CN" sz="2800">
                <a:solidFill>
                  <a:srgbClr val="E36C0A"/>
                </a:solidFill>
                <a:latin typeface="Times New Roman"/>
                <a:ea typeface="华文细黑"/>
                <a:cs typeface="Times New Roman"/>
              </a:rPr>
              <a:t>沉淀。由于</a:t>
            </a:r>
            <a:r>
              <a:rPr lang="en-US" altLang="zh-CN" sz="2800" i="1">
                <a:solidFill>
                  <a:srgbClr val="E36C0A"/>
                </a:solidFill>
                <a:latin typeface="Times New Roman"/>
                <a:ea typeface="华文细黑"/>
                <a:cs typeface="Courier New"/>
              </a:rPr>
              <a:t>c</a:t>
            </a:r>
            <a:r>
              <a:rPr lang="en-US" altLang="zh-CN" sz="2800">
                <a:solidFill>
                  <a:srgbClr val="E36C0A"/>
                </a:solidFill>
                <a:latin typeface="Times New Roman"/>
                <a:ea typeface="华文细黑"/>
                <a:cs typeface="Courier New"/>
              </a:rPr>
              <a:t>(Ag</a:t>
            </a:r>
            <a:r>
              <a:rPr lang="zh-CN" altLang="zh-CN" sz="2800" baseline="30000">
                <a:solidFill>
                  <a:srgbClr val="E36C0A"/>
                </a:solidFill>
                <a:latin typeface="Times New Roman"/>
                <a:ea typeface="华文细黑"/>
                <a:cs typeface="Times New Roman"/>
              </a:rPr>
              <a:t>＋</a:t>
            </a:r>
            <a:r>
              <a:rPr lang="en-US" altLang="zh-CN" sz="2800">
                <a:solidFill>
                  <a:srgbClr val="E36C0A"/>
                </a:solidFill>
                <a:latin typeface="Times New Roman"/>
                <a:ea typeface="华文细黑"/>
                <a:cs typeface="Courier New"/>
              </a:rPr>
              <a:t>)</a:t>
            </a:r>
            <a:r>
              <a:rPr lang="zh-CN" altLang="zh-CN" sz="2800">
                <a:solidFill>
                  <a:srgbClr val="E36C0A"/>
                </a:solidFill>
                <a:latin typeface="Times New Roman"/>
                <a:ea typeface="华文细黑"/>
                <a:cs typeface="Times New Roman"/>
              </a:rPr>
              <a:t>减小，有利于</a:t>
            </a:r>
            <a:r>
              <a:rPr lang="en-US" altLang="zh-CN" sz="2800">
                <a:solidFill>
                  <a:srgbClr val="E36C0A"/>
                </a:solidFill>
                <a:latin typeface="宋体"/>
                <a:ea typeface="华文细黑"/>
                <a:cs typeface="Times New Roman"/>
              </a:rPr>
              <a:t>③</a:t>
            </a:r>
            <a:r>
              <a:rPr lang="zh-CN" altLang="zh-CN" sz="2800">
                <a:solidFill>
                  <a:srgbClr val="E36C0A"/>
                </a:solidFill>
                <a:latin typeface="Times New Roman"/>
                <a:ea typeface="华文细黑"/>
                <a:cs typeface="Times New Roman"/>
              </a:rPr>
              <a:t>中反应平衡右移，</a:t>
            </a:r>
            <a:r>
              <a:rPr lang="en-US" altLang="zh-CN" sz="2800">
                <a:solidFill>
                  <a:srgbClr val="E36C0A"/>
                </a:solidFill>
                <a:latin typeface="Times New Roman"/>
                <a:ea typeface="华文细黑"/>
                <a:cs typeface="Courier New"/>
              </a:rPr>
              <a:t>B</a:t>
            </a:r>
            <a:r>
              <a:rPr lang="zh-CN" altLang="zh-CN" sz="2800">
                <a:solidFill>
                  <a:srgbClr val="E36C0A"/>
                </a:solidFill>
                <a:latin typeface="Times New Roman"/>
                <a:ea typeface="华文细黑"/>
                <a:cs typeface="Times New Roman"/>
              </a:rPr>
              <a:t>中最终出现乳白色沉淀</a:t>
            </a:r>
            <a:endParaRPr lang="zh-CN" altLang="zh-CN" sz="2800">
              <a:effectLst/>
              <a:latin typeface="宋体"/>
              <a:cs typeface="Courier New"/>
            </a:endParaRPr>
          </a:p>
        </p:txBody>
      </p:sp>
      <p:sp>
        <p:nvSpPr>
          <p:cNvPr id="22" name="矩形 21"/>
          <p:cNvSpPr/>
          <p:nvPr/>
        </p:nvSpPr>
        <p:spPr>
          <a:xfrm>
            <a:off x="334566" y="3831991"/>
            <a:ext cx="11193879" cy="1902059"/>
          </a:xfrm>
          <a:prstGeom prst="rect">
            <a:avLst/>
          </a:prstGeom>
        </p:spPr>
        <p:txBody>
          <a:bodyPr wrap="square">
            <a:spAutoFit/>
          </a:bodyPr>
          <a:lstStyle/>
          <a:p>
            <a:pPr lvl="0" algn="just">
              <a:lnSpc>
                <a:spcPct val="140000"/>
              </a:lnSpc>
            </a:pPr>
            <a:r>
              <a:rPr lang="en-US" altLang="zh-CN" sz="2800">
                <a:solidFill>
                  <a:prstClr val="black"/>
                </a:solidFill>
                <a:latin typeface="宋体"/>
                <a:ea typeface="华文细黑"/>
                <a:cs typeface="Times New Roman"/>
              </a:rPr>
              <a:t>④</a:t>
            </a:r>
            <a:r>
              <a:rPr lang="en-US" altLang="zh-CN" sz="2800">
                <a:solidFill>
                  <a:prstClr val="black"/>
                </a:solidFill>
                <a:latin typeface="Times New Roman"/>
                <a:ea typeface="华文细黑"/>
                <a:cs typeface="Courier New"/>
              </a:rPr>
              <a:t>B</a:t>
            </a:r>
            <a:r>
              <a:rPr lang="zh-CN" altLang="zh-CN" sz="2800">
                <a:solidFill>
                  <a:prstClr val="black"/>
                </a:solidFill>
                <a:latin typeface="Times New Roman"/>
                <a:ea typeface="华文细黑"/>
                <a:cs typeface="Times New Roman"/>
              </a:rPr>
              <a:t>中</a:t>
            </a:r>
            <a:r>
              <a:rPr lang="en-US" altLang="zh-CN" sz="2800">
                <a:solidFill>
                  <a:prstClr val="black"/>
                </a:solidFill>
                <a:latin typeface="Times New Roman"/>
                <a:ea typeface="华文细黑"/>
                <a:cs typeface="Courier New"/>
              </a:rPr>
              <a:t>NaCl</a:t>
            </a:r>
            <a:r>
              <a:rPr lang="zh-CN" altLang="zh-CN" sz="2800">
                <a:solidFill>
                  <a:prstClr val="black"/>
                </a:solidFill>
                <a:latin typeface="Times New Roman"/>
                <a:ea typeface="华文细黑"/>
                <a:cs typeface="Times New Roman"/>
              </a:rPr>
              <a:t>的作用是</a:t>
            </a:r>
            <a:r>
              <a:rPr lang="en-US" altLang="zh-CN" sz="2800">
                <a:solidFill>
                  <a:prstClr val="black"/>
                </a:solidFill>
                <a:latin typeface="Times New Roman"/>
                <a:ea typeface="华文细黑"/>
                <a:cs typeface="Courier New"/>
              </a:rPr>
              <a:t>____________________________________________</a:t>
            </a:r>
          </a:p>
          <a:p>
            <a:pPr lvl="0" algn="just">
              <a:lnSpc>
                <a:spcPct val="140000"/>
              </a:lnSpc>
            </a:pPr>
            <a:r>
              <a:rPr lang="en-US" altLang="zh-CN" sz="2800" smtClean="0">
                <a:solidFill>
                  <a:prstClr val="black"/>
                </a:solidFill>
                <a:latin typeface="Times New Roman"/>
                <a:ea typeface="华文细黑"/>
                <a:cs typeface="Times New Roman"/>
              </a:rPr>
              <a:t>_____________________________________________________________________________________________________</a:t>
            </a:r>
            <a:r>
              <a:rPr lang="zh-CN" altLang="zh-CN" sz="2800" smtClean="0">
                <a:solidFill>
                  <a:prstClr val="black"/>
                </a:solidFill>
                <a:latin typeface="Times New Roman"/>
                <a:ea typeface="华文细黑"/>
                <a:cs typeface="Times New Roman"/>
              </a:rPr>
              <a:t>。</a:t>
            </a:r>
            <a:endParaRPr lang="zh-CN" altLang="zh-CN" sz="2800">
              <a:solidFill>
                <a:prstClr val="black"/>
              </a:solidFill>
              <a:latin typeface="宋体"/>
              <a:cs typeface="Courier New"/>
            </a:endParaRPr>
          </a:p>
        </p:txBody>
      </p:sp>
      <p:sp>
        <p:nvSpPr>
          <p:cNvPr id="19" name="Rectangle 21">
            <a:hlinkClick r:id="rId5"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6"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1415993"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37262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9" grpId="0"/>
      <p:bldP spid="9" grpId="1"/>
      <p:bldP spid="11" grpId="0"/>
      <p:bldP spid="11" grpId="1"/>
      <p:bldP spid="12" grpId="0"/>
      <p:bldP spid="12" grpId="1"/>
      <p:bldP spid="14" grpId="0"/>
      <p:bldP spid="14" grpId="1"/>
      <p:bldP spid="15" grpId="0"/>
      <p:bldP spid="15" grpId="1"/>
      <p:bldP spid="16" grpId="0"/>
      <p:bldP spid="16" grpId="1"/>
      <p:bldP spid="17" grpId="0"/>
      <p:bldP spid="17" grpId="1"/>
      <p:bldP spid="18" grpId="0"/>
      <p:bldP spid="18" grpId="1"/>
      <p:bldP spid="20" grpId="0"/>
      <p:bldP spid="2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3391" y="463749"/>
            <a:ext cx="11388152" cy="3072420"/>
          </a:xfrm>
          <a:prstGeom prst="rect">
            <a:avLst/>
          </a:prstGeom>
        </p:spPr>
        <p:txBody>
          <a:bodyPr wrap="square" lIns="121898" tIns="60948" rIns="121898" bIns="60948">
            <a:spAutoFit/>
          </a:bodyPr>
          <a:lstStyle/>
          <a:p>
            <a:pPr algn="just">
              <a:lnSpc>
                <a:spcPct val="140000"/>
              </a:lnSpc>
              <a:spcAft>
                <a:spcPts val="0"/>
              </a:spcAft>
            </a:pPr>
            <a:r>
              <a:rPr lang="zh-CN" altLang="zh-CN" sz="2800" b="1">
                <a:solidFill>
                  <a:srgbClr val="0000FF"/>
                </a:solidFill>
                <a:latin typeface="Times New Roman"/>
                <a:cs typeface="Times New Roman"/>
              </a:rPr>
              <a:t>题组三　利用沉淀溶解平衡处理废水</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水是人类生存和发展的宝贵资源，而水质的污染问题却越来越严重。目前，世界各国已高度重视这个问题，并积极采取措施进行治理。</a:t>
            </a:r>
            <a:endParaRPr lang="zh-CN" altLang="zh-CN" sz="1000">
              <a:latin typeface="宋体"/>
              <a:cs typeface="Courier New"/>
            </a:endParaRPr>
          </a:p>
          <a:p>
            <a:pPr>
              <a:lnSpc>
                <a:spcPct val="140000"/>
              </a:lnSpc>
            </a:pPr>
            <a:r>
              <a:rPr lang="en-US" altLang="zh-CN" sz="2800">
                <a:latin typeface="Times New Roman"/>
                <a:ea typeface="华文细黑"/>
              </a:rPr>
              <a:t>(1)</a:t>
            </a:r>
            <a:r>
              <a:rPr lang="zh-CN" altLang="zh-CN" sz="2800">
                <a:latin typeface="Times New Roman"/>
                <a:ea typeface="华文细黑"/>
                <a:cs typeface="Times New Roman"/>
              </a:rPr>
              <a:t>工业废水中常含有不同类型的污染物，可采用不同的方法处理。以下处理措施和方法都正确的是</a:t>
            </a:r>
            <a:r>
              <a:rPr lang="en-US" altLang="zh-CN" sz="2800">
                <a:latin typeface="Times New Roman"/>
                <a:ea typeface="华文细黑"/>
              </a:rPr>
              <a:t>__________(</a:t>
            </a:r>
            <a:r>
              <a:rPr lang="zh-CN" altLang="zh-CN" sz="2800">
                <a:latin typeface="Times New Roman"/>
                <a:ea typeface="华文细黑"/>
                <a:cs typeface="Times New Roman"/>
              </a:rPr>
              <a:t>填字母</a:t>
            </a:r>
            <a:r>
              <a:rPr lang="en-US" altLang="zh-CN" sz="2800">
                <a:latin typeface="Times New Roman"/>
                <a:ea typeface="华文细黑"/>
              </a:rPr>
              <a:t>)</a:t>
            </a:r>
            <a:r>
              <a:rPr lang="zh-CN" altLang="zh-CN" sz="2800">
                <a:latin typeface="Times New Roman"/>
                <a:ea typeface="华文细黑"/>
                <a:cs typeface="Times New Roman"/>
              </a:rPr>
              <a:t>。</a:t>
            </a:r>
            <a:endParaRPr lang="en-US" altLang="zh-CN" sz="2800" smtClean="0">
              <a:latin typeface="Times New Roman"/>
              <a:ea typeface="华文细黑"/>
              <a:cs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1642262646"/>
              </p:ext>
            </p:extLst>
          </p:nvPr>
        </p:nvGraphicFramePr>
        <p:xfrm>
          <a:off x="531541" y="3726781"/>
          <a:ext cx="11017223" cy="2541624"/>
        </p:xfrm>
        <a:graphic>
          <a:graphicData uri="http://schemas.openxmlformats.org/drawingml/2006/table">
            <a:tbl>
              <a:tblPr/>
              <a:tblGrid>
                <a:gridCol w="1552687"/>
                <a:gridCol w="3961632"/>
                <a:gridCol w="3151040"/>
                <a:gridCol w="2351864"/>
              </a:tblGrid>
              <a:tr h="576634">
                <a:tc>
                  <a:txBody>
                    <a:bodyPr/>
                    <a:lstStyle/>
                    <a:p>
                      <a:pPr algn="ctr">
                        <a:lnSpc>
                          <a:spcPct val="140000"/>
                        </a:lnSpc>
                        <a:spcAft>
                          <a:spcPts val="0"/>
                        </a:spcAft>
                      </a:pPr>
                      <a:r>
                        <a:rPr lang="zh-CN" sz="2800">
                          <a:effectLst/>
                          <a:latin typeface="Times New Roman"/>
                          <a:ea typeface="华文细黑"/>
                          <a:cs typeface="Times New Roman"/>
                        </a:rPr>
                        <a:t>选项</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污染物</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处理措施</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方法类别</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40000"/>
                        </a:lnSpc>
                        <a:spcAft>
                          <a:spcPts val="0"/>
                        </a:spcAft>
                      </a:pPr>
                      <a:r>
                        <a:rPr lang="en-US" sz="2800">
                          <a:effectLst/>
                          <a:latin typeface="Times New Roman"/>
                          <a:ea typeface="华文细黑"/>
                          <a:cs typeface="Courier New"/>
                        </a:rPr>
                        <a:t>A</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废酸</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加生石灰中和</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物理法</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40000"/>
                        </a:lnSpc>
                        <a:spcAft>
                          <a:spcPts val="0"/>
                        </a:spcAft>
                      </a:pPr>
                      <a:r>
                        <a:rPr lang="en-US" sz="2800">
                          <a:effectLst/>
                          <a:latin typeface="Times New Roman"/>
                          <a:ea typeface="华文细黑"/>
                          <a:cs typeface="Courier New"/>
                        </a:rPr>
                        <a:t>B</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Cu</a:t>
                      </a:r>
                      <a:r>
                        <a:rPr lang="en-US" sz="2800" baseline="30000">
                          <a:effectLst/>
                          <a:latin typeface="Times New Roman"/>
                          <a:ea typeface="华文细黑"/>
                          <a:cs typeface="Courier New"/>
                        </a:rPr>
                        <a:t>2</a:t>
                      </a:r>
                      <a:r>
                        <a:rPr lang="zh-CN" sz="2800" baseline="30000">
                          <a:effectLst/>
                          <a:latin typeface="Times New Roman"/>
                          <a:ea typeface="华文细黑"/>
                          <a:cs typeface="Times New Roman"/>
                        </a:rPr>
                        <a:t>＋</a:t>
                      </a:r>
                      <a:r>
                        <a:rPr lang="zh-CN" sz="2800">
                          <a:effectLst/>
                          <a:latin typeface="Times New Roman"/>
                          <a:ea typeface="华文细黑"/>
                          <a:cs typeface="Times New Roman"/>
                        </a:rPr>
                        <a:t>等重金属离子</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加硫化物沉降</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化学法</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40000"/>
                        </a:lnSpc>
                        <a:spcAft>
                          <a:spcPts val="0"/>
                        </a:spcAft>
                      </a:pPr>
                      <a:r>
                        <a:rPr lang="en-US" sz="2800">
                          <a:effectLst/>
                          <a:latin typeface="Times New Roman"/>
                          <a:ea typeface="华文细黑"/>
                          <a:cs typeface="Courier New"/>
                        </a:rPr>
                        <a:t>C</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含纯碱的废水</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加石灰水反应</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化学法</a:t>
                      </a:r>
                      <a:endParaRPr lang="zh-CN" sz="2800">
                        <a:effectLst/>
                        <a:latin typeface="宋体"/>
                        <a:cs typeface="Courier New"/>
                      </a:endParaRPr>
                    </a:p>
                  </a:txBody>
                  <a:tcPr marL="39980" marR="399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1">
            <a:hlinkClick r:id="rId2"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34472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92441" y="1263304"/>
            <a:ext cx="11388152" cy="3139297"/>
          </a:xfrm>
          <a:prstGeom prst="rect">
            <a:avLst/>
          </a:prstGeom>
        </p:spPr>
        <p:txBody>
          <a:bodyPr wrap="square" lIns="121898" tIns="60948" rIns="121898" bIns="60948">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zh-CN" altLang="zh-CN" sz="2800" dirty="0" smtClean="0">
                <a:latin typeface="Times New Roman"/>
                <a:ea typeface="华文细黑"/>
                <a:cs typeface="Times New Roman"/>
              </a:rPr>
              <a:t>工业废水</a:t>
            </a:r>
            <a:r>
              <a:rPr lang="zh-CN" altLang="zh-CN" sz="2800" dirty="0">
                <a:latin typeface="Times New Roman"/>
                <a:ea typeface="华文细黑"/>
                <a:cs typeface="Times New Roman"/>
              </a:rPr>
              <a:t>中的废酸可加生石灰中和，属于化学变化</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en-US" altLang="zh-CN" sz="2800" dirty="0" err="1" smtClean="0">
                <a:latin typeface="Times New Roman"/>
                <a:ea typeface="华文细黑"/>
                <a:cs typeface="Courier New"/>
              </a:rPr>
              <a:t>CuS</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HgS</a:t>
            </a:r>
            <a:r>
              <a:rPr lang="zh-CN" altLang="zh-CN" sz="2800" dirty="0">
                <a:latin typeface="Times New Roman"/>
                <a:ea typeface="华文细黑"/>
                <a:cs typeface="Times New Roman"/>
              </a:rPr>
              <a:t>、</a:t>
            </a:r>
            <a:r>
              <a:rPr lang="en-US" altLang="zh-CN" sz="2800" dirty="0">
                <a:latin typeface="Times New Roman"/>
                <a:ea typeface="华文细黑"/>
                <a:cs typeface="Courier New"/>
              </a:rPr>
              <a:t>Ag</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均难溶，所以加硫化物，如</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，可沉淀</a:t>
            </a:r>
            <a:r>
              <a:rPr lang="en-US" altLang="zh-CN" sz="2800" dirty="0">
                <a:latin typeface="Times New Roman"/>
                <a:ea typeface="华文细黑"/>
                <a:cs typeface="Courier New"/>
              </a:rPr>
              <a:t>Cu</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等重金属离子，消除污染</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纯碱</a:t>
            </a:r>
            <a:r>
              <a:rPr lang="zh-CN" altLang="zh-CN" sz="2800" dirty="0">
                <a:latin typeface="Times New Roman"/>
                <a:ea typeface="华文细黑"/>
                <a:cs typeface="Times New Roman"/>
              </a:rPr>
              <a:t>可加入石灰水生成</a:t>
            </a:r>
            <a:r>
              <a:rPr lang="en-US" altLang="zh-CN" sz="2800" dirty="0">
                <a:latin typeface="Times New Roman"/>
                <a:ea typeface="华文细黑"/>
                <a:cs typeface="Courier New"/>
              </a:rPr>
              <a:t>CaCO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沉淀而除去。</a:t>
            </a:r>
            <a:endParaRPr lang="zh-CN" altLang="zh-CN" sz="28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rPr>
              <a:t>BC</a:t>
            </a:r>
            <a:endParaRPr lang="zh-CN" altLang="zh-CN" sz="2800" dirty="0">
              <a:latin typeface="宋体"/>
              <a:cs typeface="Courier New"/>
            </a:endParaRPr>
          </a:p>
        </p:txBody>
      </p:sp>
      <p:sp>
        <p:nvSpPr>
          <p:cNvPr id="3" name="Rectangle 21">
            <a:hlinkClick r:id="rId2"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068238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2916" y="554807"/>
            <a:ext cx="11388152" cy="655283"/>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下图是某市污水处理的工艺流程示意图</a:t>
            </a:r>
            <a:r>
              <a:rPr lang="zh-CN" altLang="zh-CN" sz="2800" smtClean="0">
                <a:latin typeface="Times New Roman"/>
                <a:ea typeface="华文细黑"/>
                <a:cs typeface="Times New Roman"/>
              </a:rPr>
              <a:t>：</a:t>
            </a:r>
            <a:endParaRPr lang="zh-CN" altLang="zh-CN" sz="1000">
              <a:latin typeface="宋体"/>
              <a:cs typeface="Courier New"/>
            </a:endParaRPr>
          </a:p>
        </p:txBody>
      </p:sp>
      <p:pic>
        <p:nvPicPr>
          <p:cNvPr id="95233" name="Picture 1" descr="HX46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305" y="1416391"/>
            <a:ext cx="9022866" cy="260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11394" y="4065546"/>
            <a:ext cx="11185087" cy="1902059"/>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①</a:t>
            </a:r>
            <a:r>
              <a:rPr lang="zh-CN" altLang="zh-CN" sz="2800" dirty="0">
                <a:latin typeface="Times New Roman"/>
                <a:ea typeface="华文细黑"/>
                <a:cs typeface="Times New Roman"/>
              </a:rPr>
              <a:t>下列物质中不可以作为混凝剂</a:t>
            </a:r>
            <a:r>
              <a:rPr lang="en-US" altLang="zh-CN" sz="2800" dirty="0">
                <a:latin typeface="Times New Roman"/>
                <a:ea typeface="华文细黑"/>
                <a:cs typeface="Courier New"/>
              </a:rPr>
              <a:t>(</a:t>
            </a:r>
            <a:r>
              <a:rPr lang="zh-CN" altLang="zh-CN" sz="2800" dirty="0">
                <a:latin typeface="Times New Roman"/>
                <a:ea typeface="华文细黑"/>
                <a:cs typeface="Times New Roman"/>
              </a:rPr>
              <a:t>沉降剂</a:t>
            </a:r>
            <a:r>
              <a:rPr lang="en-US" altLang="zh-CN" sz="2800" dirty="0">
                <a:latin typeface="Times New Roman"/>
                <a:ea typeface="华文细黑"/>
                <a:cs typeface="Courier New"/>
              </a:rPr>
              <a:t>)</a:t>
            </a:r>
            <a:r>
              <a:rPr lang="zh-CN" altLang="zh-CN" sz="2800" dirty="0">
                <a:latin typeface="Times New Roman"/>
                <a:ea typeface="华文细黑"/>
                <a:cs typeface="Times New Roman"/>
              </a:rPr>
              <a:t>使用的是</a:t>
            </a:r>
            <a:r>
              <a:rPr lang="en-US" altLang="zh-CN" sz="2800" dirty="0">
                <a:latin typeface="Times New Roman"/>
                <a:ea typeface="华文细黑"/>
                <a:cs typeface="Courier New"/>
              </a:rPr>
              <a:t>______(</a:t>
            </a:r>
            <a:r>
              <a:rPr lang="zh-CN" altLang="zh-CN" sz="2800" dirty="0">
                <a:latin typeface="Times New Roman"/>
                <a:ea typeface="华文细黑"/>
                <a:cs typeface="Times New Roman"/>
              </a:rPr>
              <a:t>填字母</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a:t>
            </a:r>
            <a:r>
              <a:rPr lang="zh-CN" altLang="zh-CN" sz="2800" dirty="0">
                <a:latin typeface="Times New Roman"/>
                <a:ea typeface="华文细黑"/>
                <a:cs typeface="Times New Roman"/>
              </a:rPr>
              <a:t>偏铝酸钠</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B</a:t>
            </a:r>
            <a:r>
              <a:rPr lang="en-US" altLang="zh-CN" sz="2800" dirty="0">
                <a:latin typeface="Times New Roman"/>
                <a:ea typeface="华文细黑"/>
                <a:cs typeface="Courier New"/>
              </a:rPr>
              <a:t>.</a:t>
            </a:r>
            <a:r>
              <a:rPr lang="zh-CN" altLang="zh-CN" sz="2800" dirty="0">
                <a:latin typeface="Times New Roman"/>
                <a:ea typeface="华文细黑"/>
                <a:cs typeface="Times New Roman"/>
              </a:rPr>
              <a:t>氧化铝</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a:t>
            </a:r>
            <a:r>
              <a:rPr lang="zh-CN" altLang="zh-CN" sz="2800" dirty="0">
                <a:latin typeface="Times New Roman"/>
                <a:ea typeface="华文细黑"/>
                <a:cs typeface="Times New Roman"/>
              </a:rPr>
              <a:t>碱式氯化铝</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D</a:t>
            </a:r>
            <a:r>
              <a:rPr lang="en-US" altLang="zh-CN" sz="2800" dirty="0">
                <a:latin typeface="Times New Roman"/>
                <a:ea typeface="华文细黑"/>
                <a:cs typeface="Courier New"/>
              </a:rPr>
              <a:t>.</a:t>
            </a:r>
            <a:r>
              <a:rPr lang="zh-CN" altLang="zh-CN" sz="2800" dirty="0" smtClean="0">
                <a:latin typeface="Times New Roman"/>
                <a:ea typeface="华文细黑"/>
                <a:cs typeface="Times New Roman"/>
              </a:rPr>
              <a:t>氯化铁</a:t>
            </a:r>
            <a:endParaRPr lang="zh-CN" altLang="zh-CN" sz="2800" dirty="0">
              <a:latin typeface="宋体"/>
              <a:cs typeface="Courier New"/>
            </a:endParaRPr>
          </a:p>
        </p:txBody>
      </p:sp>
      <p:sp>
        <p:nvSpPr>
          <p:cNvPr id="6" name="Rectangle 21">
            <a:hlinkClick r:id="rId3"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17582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2916" y="884213"/>
            <a:ext cx="11388152" cy="4345781"/>
          </a:xfrm>
          <a:prstGeom prst="rect">
            <a:avLst/>
          </a:prstGeom>
        </p:spPr>
        <p:txBody>
          <a:bodyPr wrap="square" lIns="121898" tIns="60948" rIns="121898" bIns="60948">
            <a:spAutoFit/>
          </a:bodyPr>
          <a:lstStyle/>
          <a:p>
            <a:pPr lvl="0" algn="just">
              <a:lnSpc>
                <a:spcPct val="140000"/>
              </a:lnSpc>
            </a:pPr>
            <a:r>
              <a:rPr lang="en-US" altLang="zh-CN" sz="2800" dirty="0">
                <a:solidFill>
                  <a:prstClr val="black"/>
                </a:solidFill>
                <a:latin typeface="宋体"/>
                <a:ea typeface="华文细黑"/>
                <a:cs typeface="Times New Roman"/>
              </a:rPr>
              <a:t>②</a:t>
            </a:r>
            <a:r>
              <a:rPr lang="zh-CN" altLang="zh-CN" sz="2800" dirty="0">
                <a:solidFill>
                  <a:prstClr val="black"/>
                </a:solidFill>
                <a:latin typeface="Times New Roman"/>
                <a:ea typeface="华文细黑"/>
                <a:cs typeface="Times New Roman"/>
              </a:rPr>
              <a:t>混凝剂除去悬浮物质的过程是</a:t>
            </a:r>
            <a:r>
              <a:rPr lang="en-US" altLang="zh-CN" sz="2800" dirty="0">
                <a:solidFill>
                  <a:prstClr val="black"/>
                </a:solidFill>
                <a:latin typeface="Times New Roman"/>
                <a:ea typeface="华文细黑"/>
                <a:cs typeface="Courier New"/>
              </a:rPr>
              <a:t>________(</a:t>
            </a:r>
            <a:r>
              <a:rPr lang="zh-CN" altLang="zh-CN" sz="2800" dirty="0">
                <a:solidFill>
                  <a:prstClr val="black"/>
                </a:solidFill>
                <a:latin typeface="Times New Roman"/>
                <a:ea typeface="华文细黑"/>
                <a:cs typeface="Times New Roman"/>
              </a:rPr>
              <a:t>填字母</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a:t>
            </a:r>
            <a:endParaRPr lang="zh-CN" altLang="zh-CN" sz="2800" dirty="0">
              <a:solidFill>
                <a:prstClr val="black"/>
              </a:solidFill>
              <a:latin typeface="宋体"/>
              <a:cs typeface="Courier New"/>
            </a:endParaRPr>
          </a:p>
          <a:p>
            <a:pPr lvl="0" algn="just">
              <a:lnSpc>
                <a:spcPct val="140000"/>
              </a:lnSpc>
            </a:pPr>
            <a:r>
              <a:rPr lang="en-US" altLang="zh-CN" sz="2800" dirty="0">
                <a:solidFill>
                  <a:prstClr val="black"/>
                </a:solidFill>
                <a:latin typeface="Times New Roman"/>
                <a:ea typeface="华文细黑"/>
                <a:cs typeface="Courier New"/>
              </a:rPr>
              <a:t>A.</a:t>
            </a:r>
            <a:r>
              <a:rPr lang="zh-CN" altLang="zh-CN" sz="2800" dirty="0">
                <a:solidFill>
                  <a:prstClr val="black"/>
                </a:solidFill>
                <a:latin typeface="Times New Roman"/>
                <a:ea typeface="华文细黑"/>
                <a:cs typeface="Times New Roman"/>
              </a:rPr>
              <a:t>物理变化</a:t>
            </a:r>
            <a:r>
              <a:rPr lang="en-US" altLang="zh-CN" sz="2800" dirty="0">
                <a:solidFill>
                  <a:prstClr val="black"/>
                </a:solidFill>
                <a:latin typeface="Times New Roman"/>
                <a:ea typeface="华文细黑"/>
                <a:cs typeface="Courier New"/>
              </a:rPr>
              <a:t>  	</a:t>
            </a:r>
            <a:r>
              <a:rPr lang="en-US" altLang="zh-CN" sz="2800" dirty="0" smtClean="0">
                <a:solidFill>
                  <a:prstClr val="black"/>
                </a:solidFill>
                <a:latin typeface="Times New Roman"/>
                <a:ea typeface="华文细黑"/>
                <a:cs typeface="Courier New"/>
              </a:rPr>
              <a:t>	B</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化学变化</a:t>
            </a:r>
            <a:endParaRPr lang="zh-CN" altLang="zh-CN" sz="2800" dirty="0">
              <a:solidFill>
                <a:prstClr val="black"/>
              </a:solidFill>
              <a:latin typeface="宋体"/>
              <a:cs typeface="Courier New"/>
            </a:endParaRPr>
          </a:p>
          <a:p>
            <a:pPr lvl="0" algn="just">
              <a:lnSpc>
                <a:spcPct val="140000"/>
              </a:lnSpc>
            </a:pPr>
            <a:r>
              <a:rPr lang="en-US" altLang="zh-CN" sz="2800" dirty="0">
                <a:solidFill>
                  <a:prstClr val="black"/>
                </a:solidFill>
                <a:latin typeface="Times New Roman"/>
                <a:ea typeface="华文细黑"/>
                <a:cs typeface="Courier New"/>
              </a:rPr>
              <a:t>C.</a:t>
            </a:r>
            <a:r>
              <a:rPr lang="zh-CN" altLang="zh-CN" sz="2800" dirty="0">
                <a:solidFill>
                  <a:prstClr val="black"/>
                </a:solidFill>
                <a:latin typeface="Times New Roman"/>
                <a:ea typeface="华文细黑"/>
                <a:cs typeface="Times New Roman"/>
              </a:rPr>
              <a:t>既有物理变化又有</a:t>
            </a:r>
            <a:r>
              <a:rPr lang="zh-CN" altLang="zh-CN" sz="2800" dirty="0" smtClean="0">
                <a:solidFill>
                  <a:prstClr val="black"/>
                </a:solidFill>
                <a:latin typeface="Times New Roman"/>
                <a:ea typeface="华文细黑"/>
                <a:cs typeface="Times New Roman"/>
              </a:rPr>
              <a:t>化学变化</a:t>
            </a:r>
            <a:endParaRPr lang="en-US" altLang="zh-CN" sz="2800" dirty="0" smtClean="0">
              <a:solidFill>
                <a:prstClr val="black"/>
              </a:solidFill>
              <a:latin typeface="Times New Roman"/>
              <a:ea typeface="华文细黑"/>
              <a:cs typeface="Times New Roman"/>
            </a:endParaRPr>
          </a:p>
          <a:p>
            <a:pPr lvl="0" algn="just">
              <a:lnSpc>
                <a:spcPct val="140000"/>
              </a:lnSpc>
            </a:pPr>
            <a:r>
              <a:rPr lang="zh-CN" altLang="zh-CN" sz="2800" b="1" dirty="0">
                <a:solidFill>
                  <a:srgbClr val="0000FF"/>
                </a:solidFill>
                <a:latin typeface="Times New Roman"/>
                <a:cs typeface="Times New Roman"/>
              </a:rPr>
              <a:t>解析</a:t>
            </a:r>
            <a:r>
              <a:rPr lang="zh-CN" altLang="zh-CN" sz="2800" dirty="0">
                <a:solidFill>
                  <a:prstClr val="black"/>
                </a:solidFill>
                <a:latin typeface="Times New Roman"/>
                <a:ea typeface="华文细黑"/>
                <a:cs typeface="Times New Roman"/>
              </a:rPr>
              <a:t>　偏铝酸钠、碱式氯化铝、氯化铁水解生成胶体，除去悬浮物，而氧化铝难溶于水，不能产生胶体，不能作混凝剂。在除去悬浮物的过程中既有物理变化又有化学变化</a:t>
            </a:r>
            <a:r>
              <a:rPr lang="zh-CN" altLang="zh-CN" sz="2800" dirty="0" smtClean="0">
                <a:solidFill>
                  <a:prstClr val="black"/>
                </a:solidFill>
                <a:latin typeface="Times New Roman"/>
                <a:ea typeface="华文细黑"/>
                <a:cs typeface="Times New Roman"/>
              </a:rPr>
              <a:t>。</a:t>
            </a:r>
            <a:endParaRPr lang="en-US" altLang="zh-CN" sz="2800" dirty="0">
              <a:solidFill>
                <a:prstClr val="black"/>
              </a:solidFill>
              <a:latin typeface="Times New Roman"/>
              <a:ea typeface="华文细黑"/>
              <a:cs typeface="Times New Roman"/>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宋体"/>
                <a:ea typeface="华文细黑"/>
                <a:cs typeface="Times New Roman"/>
              </a:rPr>
              <a:t>①</a:t>
            </a:r>
            <a:r>
              <a:rPr lang="en-US" altLang="zh-CN" sz="2800" dirty="0">
                <a:solidFill>
                  <a:srgbClr val="E36C0A"/>
                </a:solidFill>
                <a:latin typeface="Times New Roman"/>
                <a:ea typeface="华文细黑"/>
                <a:cs typeface="Courier New"/>
              </a:rPr>
              <a:t>B</a:t>
            </a:r>
            <a:r>
              <a:rPr lang="zh-CN" altLang="zh-CN" sz="2800" dirty="0">
                <a:solidFill>
                  <a:srgbClr val="E36C0A"/>
                </a:solidFill>
                <a:latin typeface="Times New Roman"/>
                <a:ea typeface="华文细黑"/>
                <a:cs typeface="Times New Roman"/>
              </a:rPr>
              <a:t>　</a:t>
            </a:r>
            <a:r>
              <a:rPr lang="en-US" altLang="zh-CN" sz="2800" dirty="0" smtClean="0">
                <a:solidFill>
                  <a:srgbClr val="E36C0A"/>
                </a:solidFill>
                <a:latin typeface="宋体"/>
                <a:ea typeface="华文细黑"/>
                <a:cs typeface="Times New Roman"/>
              </a:rPr>
              <a:t>②</a:t>
            </a:r>
            <a:r>
              <a:rPr lang="en-US" altLang="zh-CN" sz="2800" dirty="0" smtClean="0">
                <a:solidFill>
                  <a:srgbClr val="E36C0A"/>
                </a:solidFill>
                <a:latin typeface="Times New Roman"/>
                <a:ea typeface="华文细黑"/>
                <a:cs typeface="Courier New"/>
              </a:rPr>
              <a:t>C</a:t>
            </a:r>
            <a:endParaRPr lang="zh-CN" altLang="zh-CN" sz="1000" dirty="0">
              <a:latin typeface="宋体"/>
              <a:cs typeface="Courier New"/>
            </a:endParaRPr>
          </a:p>
        </p:txBody>
      </p:sp>
      <p:sp>
        <p:nvSpPr>
          <p:cNvPr id="6" name="Rectangle 21">
            <a:hlinkClick r:id="rId2" action="ppaction://hlinksldjump"/>
          </p:cNvPr>
          <p:cNvSpPr>
            <a:spLocks noChangeArrowheads="1"/>
          </p:cNvSpPr>
          <p:nvPr/>
        </p:nvSpPr>
        <p:spPr bwMode="auto">
          <a:xfrm>
            <a:off x="10526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028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06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9991547"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圆角矩形 10">
            <a:hlinkClick r:id="rId5"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5576770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3" end="3"/>
                                            </p:txEl>
                                          </p:spTgt>
                                        </p:tgtEl>
                                      </p:cBhvr>
                                    </p:animEffect>
                                    <p:set>
                                      <p:cBhvr>
                                        <p:cTn id="17" dur="1" fill="hold">
                                          <p:stCondLst>
                                            <p:cond delay="499"/>
                                          </p:stCondLst>
                                        </p:cTn>
                                        <p:tgtEl>
                                          <p:spTgt spid="5">
                                            <p:txEl>
                                              <p:pRg st="3" end="3"/>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
                                            <p:txEl>
                                              <p:pRg st="4" end="4"/>
                                            </p:txEl>
                                          </p:spTgt>
                                        </p:tgtEl>
                                      </p:cBhvr>
                                    </p:animEffect>
                                    <p:set>
                                      <p:cBhvr>
                                        <p:cTn id="20"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7" name="文本框 1"/>
          <p:cNvSpPr txBox="1"/>
          <p:nvPr/>
        </p:nvSpPr>
        <p:spPr>
          <a:xfrm>
            <a:off x="603548" y="2733814"/>
            <a:ext cx="11020966"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考点二　溶度积常数及其</a:t>
            </a:r>
            <a:r>
              <a:rPr lang="zh-CN" altLang="en-US" sz="6500" b="1" dirty="0" smtClean="0">
                <a:solidFill>
                  <a:schemeClr val="bg1"/>
                </a:solidFill>
                <a:latin typeface="+mj-ea"/>
                <a:ea typeface="+mj-ea"/>
              </a:rPr>
              <a:t>应用</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50785" y="1168971"/>
            <a:ext cx="11275398" cy="1258525"/>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溶度积和离子积</a:t>
            </a:r>
            <a:endParaRPr lang="zh-CN" altLang="zh-CN" sz="1000">
              <a:latin typeface="宋体"/>
              <a:cs typeface="Courier New"/>
            </a:endParaRPr>
          </a:p>
          <a:p>
            <a:pPr algn="just">
              <a:lnSpc>
                <a:spcPct val="140000"/>
              </a:lnSpc>
              <a:spcAft>
                <a:spcPts val="0"/>
              </a:spcAft>
            </a:pPr>
            <a:r>
              <a:rPr lang="zh-CN" altLang="zh-CN" sz="2800">
                <a:latin typeface="Times New Roman"/>
                <a:ea typeface="华文细黑"/>
                <a:cs typeface="Times New Roman"/>
              </a:rPr>
              <a:t>以</a:t>
            </a:r>
            <a:r>
              <a:rPr lang="en-US" altLang="zh-CN" sz="2800">
                <a:latin typeface="Times New Roman"/>
                <a:ea typeface="华文细黑"/>
                <a:cs typeface="Courier New"/>
              </a:rPr>
              <a:t>A</a:t>
            </a:r>
            <a:r>
              <a:rPr lang="en-US" altLang="zh-CN" sz="2800" i="1" baseline="-25000">
                <a:latin typeface="Times New Roman"/>
                <a:ea typeface="华文细黑"/>
                <a:cs typeface="Courier New"/>
              </a:rPr>
              <a:t>m</a:t>
            </a:r>
            <a:r>
              <a:rPr lang="en-US" altLang="zh-CN" sz="2800">
                <a:latin typeface="Times New Roman"/>
                <a:ea typeface="华文细黑"/>
                <a:cs typeface="Courier New"/>
              </a:rPr>
              <a:t>B</a:t>
            </a:r>
            <a:r>
              <a:rPr lang="en-US" altLang="zh-CN" sz="2800" i="1" baseline="-25000">
                <a:latin typeface="Times New Roman"/>
                <a:ea typeface="华文细黑"/>
                <a:cs typeface="Courier New"/>
              </a:rPr>
              <a:t>n</a:t>
            </a:r>
            <a:r>
              <a:rPr lang="en-US" altLang="zh-CN" sz="2800">
                <a:latin typeface="Times New Roman"/>
                <a:ea typeface="华文细黑"/>
                <a:cs typeface="Courier New"/>
              </a:rPr>
              <a:t>(s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i="1" smtClean="0">
                <a:latin typeface="Times New Roman"/>
                <a:ea typeface="华文细黑"/>
                <a:cs typeface="Courier New"/>
              </a:rPr>
              <a:t>m</a:t>
            </a:r>
            <a:r>
              <a:rPr lang="en-US" altLang="zh-CN" sz="2800" smtClean="0">
                <a:latin typeface="Times New Roman"/>
                <a:ea typeface="华文细黑"/>
                <a:cs typeface="Courier New"/>
              </a:rPr>
              <a:t>A</a:t>
            </a:r>
            <a:r>
              <a:rPr lang="en-US" altLang="zh-CN" sz="2800" i="1" baseline="30000" smtClean="0">
                <a:latin typeface="Times New Roman"/>
                <a:ea typeface="华文细黑"/>
                <a:cs typeface="Courier New"/>
              </a:rPr>
              <a:t>n</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a:t>
            </a:r>
            <a:r>
              <a:rPr lang="en-US" altLang="zh-CN" sz="2800" i="1">
                <a:latin typeface="Times New Roman"/>
                <a:ea typeface="华文细黑"/>
                <a:cs typeface="Courier New"/>
              </a:rPr>
              <a:t>n</a:t>
            </a:r>
            <a:r>
              <a:rPr lang="en-US" altLang="zh-CN" sz="2800">
                <a:latin typeface="Times New Roman"/>
                <a:ea typeface="华文细黑"/>
                <a:cs typeface="Courier New"/>
              </a:rPr>
              <a:t>B</a:t>
            </a:r>
            <a:r>
              <a:rPr lang="en-US" altLang="zh-CN" sz="2800" i="1" baseline="30000">
                <a:latin typeface="Times New Roman"/>
                <a:ea typeface="华文细黑"/>
                <a:cs typeface="Courier New"/>
              </a:rPr>
              <a:t>m</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为例：</a:t>
            </a:r>
            <a:endParaRPr lang="zh-CN" altLang="zh-CN" sz="10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66021773"/>
              </p:ext>
            </p:extLst>
          </p:nvPr>
        </p:nvGraphicFramePr>
        <p:xfrm>
          <a:off x="2105546" y="2012070"/>
          <a:ext cx="711200" cy="619125"/>
        </p:xfrm>
        <a:graphic>
          <a:graphicData uri="http://schemas.openxmlformats.org/presentationml/2006/ole">
            <mc:AlternateContent xmlns:mc="http://schemas.openxmlformats.org/markup-compatibility/2006">
              <mc:Choice xmlns:v="urn:schemas-microsoft-com:vml" Requires="v">
                <p:oleObj spid="_x0000_s149533" name="文档" r:id="rId3" imgW="711543" imgH="619827" progId="Word.Document.12">
                  <p:embed/>
                </p:oleObj>
              </mc:Choice>
              <mc:Fallback>
                <p:oleObj name="文档" r:id="rId3" imgW="711543" imgH="619827" progId="Word.Document.12">
                  <p:embed/>
                  <p:pic>
                    <p:nvPicPr>
                      <p:cNvPr id="0" name=""/>
                      <p:cNvPicPr/>
                      <p:nvPr/>
                    </p:nvPicPr>
                    <p:blipFill>
                      <a:blip r:embed="rId4"/>
                      <a:stretch>
                        <a:fillRect/>
                      </a:stretch>
                    </p:blipFill>
                    <p:spPr>
                      <a:xfrm>
                        <a:off x="2105546" y="2012070"/>
                        <a:ext cx="711200" cy="619125"/>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31415997"/>
              </p:ext>
            </p:extLst>
          </p:nvPr>
        </p:nvGraphicFramePr>
        <p:xfrm>
          <a:off x="478581" y="2596281"/>
          <a:ext cx="11305256" cy="3424809"/>
        </p:xfrm>
        <a:graphic>
          <a:graphicData uri="http://schemas.openxmlformats.org/drawingml/2006/table">
            <a:tbl>
              <a:tblPr/>
              <a:tblGrid>
                <a:gridCol w="1296145"/>
                <a:gridCol w="4968552"/>
                <a:gridCol w="5040559"/>
              </a:tblGrid>
              <a:tr h="226377">
                <a:tc>
                  <a:txBody>
                    <a:bodyPr/>
                    <a:lstStyle/>
                    <a:p>
                      <a:pPr algn="ctr">
                        <a:lnSpc>
                          <a:spcPct val="140000"/>
                        </a:lnSpc>
                        <a:spcAft>
                          <a:spcPts val="0"/>
                        </a:spcAft>
                      </a:pPr>
                      <a:r>
                        <a:rPr lang="en-US" sz="2800">
                          <a:effectLst/>
                          <a:latin typeface="Times New Roman"/>
                          <a:ea typeface="华文细黑"/>
                          <a:cs typeface="Courier New"/>
                        </a:rPr>
                        <a:t> </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40000"/>
                        </a:lnSpc>
                        <a:spcAft>
                          <a:spcPts val="0"/>
                        </a:spcAft>
                      </a:pPr>
                      <a:r>
                        <a:rPr lang="zh-CN" sz="2800">
                          <a:effectLst/>
                          <a:latin typeface="Times New Roman"/>
                          <a:ea typeface="华文细黑"/>
                          <a:cs typeface="Times New Roman"/>
                        </a:rPr>
                        <a:t>溶度积</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离子积</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132">
                <a:tc>
                  <a:txBody>
                    <a:bodyPr/>
                    <a:lstStyle/>
                    <a:p>
                      <a:pPr algn="ctr">
                        <a:lnSpc>
                          <a:spcPct val="140000"/>
                        </a:lnSpc>
                        <a:spcAft>
                          <a:spcPts val="0"/>
                        </a:spcAft>
                      </a:pPr>
                      <a:r>
                        <a:rPr lang="zh-CN" sz="2800">
                          <a:effectLst/>
                          <a:latin typeface="Times New Roman"/>
                          <a:ea typeface="华文细黑"/>
                          <a:cs typeface="Times New Roman"/>
                        </a:rPr>
                        <a:t>概念</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沉淀溶解的平衡常数</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a:effectLst/>
                          <a:latin typeface="Times New Roman"/>
                          <a:ea typeface="华文细黑"/>
                          <a:cs typeface="Times New Roman"/>
                        </a:rPr>
                        <a:t>溶液中有关离子浓度幂的乘积</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755">
                <a:tc>
                  <a:txBody>
                    <a:bodyPr/>
                    <a:lstStyle/>
                    <a:p>
                      <a:pPr algn="ctr">
                        <a:lnSpc>
                          <a:spcPct val="140000"/>
                        </a:lnSpc>
                        <a:spcAft>
                          <a:spcPts val="0"/>
                        </a:spcAft>
                      </a:pPr>
                      <a:r>
                        <a:rPr lang="zh-CN" sz="2800">
                          <a:effectLst/>
                          <a:latin typeface="Times New Roman"/>
                          <a:ea typeface="华文细黑"/>
                          <a:cs typeface="Times New Roman"/>
                        </a:rPr>
                        <a:t>符号</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a:effectLst/>
                          <a:latin typeface="Times New Roman"/>
                          <a:ea typeface="华文细黑"/>
                          <a:cs typeface="Courier New"/>
                        </a:rPr>
                        <a:t>K</a:t>
                      </a:r>
                      <a:r>
                        <a:rPr lang="en-US" sz="2800" baseline="-25000">
                          <a:effectLst/>
                          <a:latin typeface="Times New Roman"/>
                          <a:ea typeface="华文细黑"/>
                          <a:cs typeface="Courier New"/>
                        </a:rPr>
                        <a:t>sp</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a:effectLst/>
                          <a:latin typeface="Times New Roman"/>
                          <a:ea typeface="华文细黑"/>
                          <a:cs typeface="Courier New"/>
                        </a:rPr>
                        <a:t>Q</a:t>
                      </a:r>
                      <a:r>
                        <a:rPr lang="en-US" sz="2800" baseline="-25000">
                          <a:effectLst/>
                          <a:latin typeface="Times New Roman"/>
                          <a:ea typeface="华文细黑"/>
                          <a:cs typeface="Courier New"/>
                        </a:rPr>
                        <a:t>c</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8265">
                <a:tc>
                  <a:txBody>
                    <a:bodyPr/>
                    <a:lstStyle/>
                    <a:p>
                      <a:pPr algn="ctr">
                        <a:lnSpc>
                          <a:spcPct val="140000"/>
                        </a:lnSpc>
                        <a:spcAft>
                          <a:spcPts val="0"/>
                        </a:spcAft>
                      </a:pPr>
                      <a:r>
                        <a:rPr lang="zh-CN" sz="2800">
                          <a:effectLst/>
                          <a:latin typeface="Times New Roman"/>
                          <a:ea typeface="华文细黑"/>
                          <a:cs typeface="Times New Roman"/>
                        </a:rPr>
                        <a:t>表达式</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i="1">
                          <a:effectLst/>
                          <a:latin typeface="Times New Roman"/>
                          <a:ea typeface="华文细黑"/>
                          <a:cs typeface="Courier New"/>
                        </a:rPr>
                        <a:t>K</a:t>
                      </a:r>
                      <a:r>
                        <a:rPr lang="en-US" sz="2800" baseline="-25000">
                          <a:effectLst/>
                          <a:latin typeface="Times New Roman"/>
                          <a:ea typeface="华文细黑"/>
                          <a:cs typeface="Courier New"/>
                        </a:rPr>
                        <a:t>sp</a:t>
                      </a:r>
                      <a:r>
                        <a:rPr lang="en-US" sz="2800">
                          <a:effectLst/>
                          <a:latin typeface="Times New Roman"/>
                          <a:ea typeface="华文细黑"/>
                          <a:cs typeface="Courier New"/>
                        </a:rPr>
                        <a:t>(A</a:t>
                      </a:r>
                      <a:r>
                        <a:rPr lang="en-US" sz="2800" i="1" baseline="-25000">
                          <a:effectLst/>
                          <a:latin typeface="Times New Roman"/>
                          <a:ea typeface="华文细黑"/>
                          <a:cs typeface="Courier New"/>
                        </a:rPr>
                        <a:t>m</a:t>
                      </a:r>
                      <a:r>
                        <a:rPr lang="en-US" sz="2800">
                          <a:effectLst/>
                          <a:latin typeface="Times New Roman"/>
                          <a:ea typeface="华文细黑"/>
                          <a:cs typeface="Courier New"/>
                        </a:rPr>
                        <a:t>B</a:t>
                      </a:r>
                      <a:r>
                        <a:rPr lang="en-US" sz="2800" i="1" baseline="-25000">
                          <a:effectLst/>
                          <a:latin typeface="Times New Roman"/>
                          <a:ea typeface="华文细黑"/>
                          <a:cs typeface="Courier New"/>
                        </a:rPr>
                        <a:t>n</a:t>
                      </a:r>
                      <a:r>
                        <a:rPr lang="en-US" sz="2800">
                          <a:effectLst/>
                          <a:latin typeface="Times New Roman"/>
                          <a:ea typeface="华文细黑"/>
                          <a:cs typeface="Courier New"/>
                        </a:rPr>
                        <a:t>)</a:t>
                      </a:r>
                      <a:r>
                        <a:rPr lang="zh-CN" sz="2800" smtClean="0">
                          <a:effectLst/>
                          <a:latin typeface="Times New Roman"/>
                          <a:ea typeface="华文细黑"/>
                          <a:cs typeface="Times New Roman"/>
                        </a:rPr>
                        <a:t>＝</a:t>
                      </a:r>
                      <a:r>
                        <a:rPr lang="en-US" sz="2800" i="1" u="sng" smtClean="0">
                          <a:effectLst/>
                          <a:latin typeface="Times New Roman"/>
                          <a:ea typeface="华文细黑"/>
                          <a:cs typeface="Courier New"/>
                        </a:rPr>
                        <a:t>                              </a:t>
                      </a:r>
                      <a:r>
                        <a:rPr lang="zh-CN" sz="2800" smtClean="0">
                          <a:effectLst/>
                          <a:latin typeface="Times New Roman"/>
                          <a:ea typeface="华文细黑"/>
                          <a:cs typeface="Times New Roman"/>
                        </a:rPr>
                        <a:t>，</a:t>
                      </a:r>
                      <a:r>
                        <a:rPr lang="zh-CN" sz="2800">
                          <a:effectLst/>
                          <a:latin typeface="Times New Roman"/>
                          <a:ea typeface="华文细黑"/>
                          <a:cs typeface="Times New Roman"/>
                        </a:rPr>
                        <a:t>式中的浓度都是平衡浓度</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i="1">
                          <a:effectLst/>
                          <a:latin typeface="Times New Roman"/>
                          <a:ea typeface="华文细黑"/>
                          <a:cs typeface="Courier New"/>
                        </a:rPr>
                        <a:t>Q</a:t>
                      </a:r>
                      <a:r>
                        <a:rPr lang="en-US" sz="2800" baseline="-25000">
                          <a:effectLst/>
                          <a:latin typeface="Times New Roman"/>
                          <a:ea typeface="华文细黑"/>
                          <a:cs typeface="Courier New"/>
                        </a:rPr>
                        <a:t>c</a:t>
                      </a:r>
                      <a:r>
                        <a:rPr lang="en-US" sz="2800">
                          <a:effectLst/>
                          <a:latin typeface="Times New Roman"/>
                          <a:ea typeface="华文细黑"/>
                          <a:cs typeface="Courier New"/>
                        </a:rPr>
                        <a:t>(A</a:t>
                      </a:r>
                      <a:r>
                        <a:rPr lang="en-US" sz="2800" i="1" baseline="-25000">
                          <a:effectLst/>
                          <a:latin typeface="Times New Roman"/>
                          <a:ea typeface="华文细黑"/>
                          <a:cs typeface="Courier New"/>
                        </a:rPr>
                        <a:t>m</a:t>
                      </a:r>
                      <a:r>
                        <a:rPr lang="en-US" sz="2800">
                          <a:effectLst/>
                          <a:latin typeface="Times New Roman"/>
                          <a:ea typeface="华文细黑"/>
                          <a:cs typeface="Courier New"/>
                        </a:rPr>
                        <a:t>B</a:t>
                      </a:r>
                      <a:r>
                        <a:rPr lang="en-US" sz="2800" i="1" baseline="-25000">
                          <a:effectLst/>
                          <a:latin typeface="Times New Roman"/>
                          <a:ea typeface="华文细黑"/>
                          <a:cs typeface="Courier New"/>
                        </a:rPr>
                        <a:t>n</a:t>
                      </a:r>
                      <a:r>
                        <a:rPr lang="en-US" sz="2800">
                          <a:effectLst/>
                          <a:latin typeface="Times New Roman"/>
                          <a:ea typeface="华文细黑"/>
                          <a:cs typeface="Courier New"/>
                        </a:rPr>
                        <a:t>)</a:t>
                      </a:r>
                      <a:r>
                        <a:rPr lang="zh-CN" sz="2800" smtClean="0">
                          <a:effectLst/>
                          <a:latin typeface="Times New Roman"/>
                          <a:ea typeface="华文细黑"/>
                          <a:cs typeface="Times New Roman"/>
                        </a:rPr>
                        <a:t>＝</a:t>
                      </a:r>
                      <a:r>
                        <a:rPr lang="en-US" sz="2800" i="1" u="sng" smtClean="0">
                          <a:effectLst/>
                          <a:latin typeface="Times New Roman"/>
                          <a:ea typeface="华文细黑"/>
                          <a:cs typeface="Courier New"/>
                        </a:rPr>
                        <a:t>                              </a:t>
                      </a:r>
                      <a:r>
                        <a:rPr lang="zh-CN" sz="2800" smtClean="0">
                          <a:effectLst/>
                          <a:latin typeface="Times New Roman"/>
                          <a:ea typeface="华文细黑"/>
                          <a:cs typeface="Times New Roman"/>
                        </a:rPr>
                        <a:t>，</a:t>
                      </a:r>
                      <a:r>
                        <a:rPr lang="zh-CN" sz="2800">
                          <a:effectLst/>
                          <a:latin typeface="Times New Roman"/>
                          <a:ea typeface="华文细黑"/>
                          <a:cs typeface="Times New Roman"/>
                        </a:rPr>
                        <a:t>式中的浓度都是任意浓度</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3717124" y="4778896"/>
            <a:ext cx="2666114" cy="523220"/>
          </a:xfrm>
          <a:prstGeom prst="rect">
            <a:avLst/>
          </a:prstGeom>
        </p:spPr>
        <p:txBody>
          <a:bodyPr wrap="none">
            <a:spAutoFit/>
          </a:bodyPr>
          <a:lstStyle/>
          <a:p>
            <a:r>
              <a:rPr lang="en-US" altLang="zh-CN" sz="2800" i="1">
                <a:solidFill>
                  <a:srgbClr val="0000FF"/>
                </a:solidFill>
                <a:latin typeface="Times New Roman"/>
                <a:ea typeface="华文细黑"/>
                <a:cs typeface="Courier New"/>
              </a:rPr>
              <a:t>c</a:t>
            </a:r>
            <a:r>
              <a:rPr lang="en-US" altLang="zh-CN" sz="2800" i="1" baseline="30000">
                <a:solidFill>
                  <a:srgbClr val="0000FF"/>
                </a:solidFill>
                <a:latin typeface="Times New Roman"/>
                <a:ea typeface="华文细黑"/>
                <a:cs typeface="Courier New"/>
              </a:rPr>
              <a:t>m</a:t>
            </a:r>
            <a:r>
              <a:rPr lang="en-US" altLang="zh-CN" sz="2800">
                <a:solidFill>
                  <a:srgbClr val="0000FF"/>
                </a:solidFill>
                <a:latin typeface="Times New Roman"/>
                <a:ea typeface="华文细黑"/>
                <a:cs typeface="Courier New"/>
              </a:rPr>
              <a:t>(A</a:t>
            </a:r>
            <a:r>
              <a:rPr lang="en-US" altLang="zh-CN" sz="2800" i="1" baseline="30000">
                <a:solidFill>
                  <a:srgbClr val="0000FF"/>
                </a:solidFill>
                <a:latin typeface="Times New Roman"/>
                <a:ea typeface="华文细黑"/>
                <a:cs typeface="Courier New"/>
              </a:rPr>
              <a:t>n</a:t>
            </a:r>
            <a:r>
              <a:rPr lang="zh-CN" altLang="en-US" sz="2800" baseline="30000">
                <a:solidFill>
                  <a:srgbClr val="0000FF"/>
                </a:solidFill>
                <a:latin typeface="Times New Roman"/>
                <a:ea typeface="华文细黑"/>
                <a:cs typeface="Times New Roman"/>
              </a:rPr>
              <a:t>＋</a:t>
            </a:r>
            <a:r>
              <a:rPr lang="en-US" altLang="zh-CN" sz="2800">
                <a:solidFill>
                  <a:srgbClr val="0000FF"/>
                </a:solidFill>
                <a:latin typeface="Times New Roman"/>
                <a:ea typeface="华文细黑"/>
                <a:cs typeface="Courier New"/>
              </a:rPr>
              <a:t>)·</a:t>
            </a:r>
            <a:r>
              <a:rPr lang="en-US" altLang="zh-CN" sz="2800" i="1">
                <a:solidFill>
                  <a:srgbClr val="0000FF"/>
                </a:solidFill>
                <a:latin typeface="Times New Roman"/>
                <a:ea typeface="华文细黑"/>
                <a:cs typeface="Courier New"/>
              </a:rPr>
              <a:t>c</a:t>
            </a:r>
            <a:r>
              <a:rPr lang="en-US" altLang="zh-CN" sz="2800" i="1" baseline="30000">
                <a:solidFill>
                  <a:srgbClr val="0000FF"/>
                </a:solidFill>
                <a:latin typeface="Times New Roman"/>
                <a:ea typeface="华文细黑"/>
                <a:cs typeface="Courier New"/>
              </a:rPr>
              <a:t>n</a:t>
            </a:r>
            <a:r>
              <a:rPr lang="en-US" altLang="zh-CN" sz="2800">
                <a:solidFill>
                  <a:srgbClr val="0000FF"/>
                </a:solidFill>
                <a:latin typeface="Times New Roman"/>
                <a:ea typeface="华文细黑"/>
                <a:cs typeface="Courier New"/>
              </a:rPr>
              <a:t>(B</a:t>
            </a:r>
            <a:r>
              <a:rPr lang="en-US" altLang="zh-CN" sz="2800" i="1" baseline="30000">
                <a:solidFill>
                  <a:srgbClr val="0000FF"/>
                </a:solidFill>
                <a:latin typeface="Times New Roman"/>
                <a:ea typeface="华文细黑"/>
                <a:cs typeface="Courier New"/>
              </a:rPr>
              <a:t>m</a:t>
            </a:r>
            <a:r>
              <a:rPr lang="zh-CN" altLang="en-US" sz="2800" baseline="30000">
                <a:solidFill>
                  <a:srgbClr val="0000FF"/>
                </a:solidFill>
                <a:latin typeface="Times New Roman"/>
                <a:ea typeface="华文细黑"/>
                <a:cs typeface="Times New Roman"/>
              </a:rPr>
              <a:t>－</a:t>
            </a:r>
            <a:r>
              <a:rPr lang="en-US" altLang="zh-CN" sz="2800">
                <a:solidFill>
                  <a:srgbClr val="0000FF"/>
                </a:solidFill>
                <a:latin typeface="Times New Roman"/>
                <a:ea typeface="华文细黑"/>
                <a:cs typeface="Courier New"/>
              </a:rPr>
              <a:t>)</a:t>
            </a:r>
            <a:endParaRPr lang="zh-CN" altLang="en-US" sz="2800">
              <a:solidFill>
                <a:srgbClr val="0000FF"/>
              </a:solidFill>
            </a:endParaRPr>
          </a:p>
        </p:txBody>
      </p:sp>
      <p:sp>
        <p:nvSpPr>
          <p:cNvPr id="12" name="矩形 11"/>
          <p:cNvSpPr/>
          <p:nvPr/>
        </p:nvSpPr>
        <p:spPr>
          <a:xfrm>
            <a:off x="8575568" y="4778896"/>
            <a:ext cx="2666114" cy="523220"/>
          </a:xfrm>
          <a:prstGeom prst="rect">
            <a:avLst/>
          </a:prstGeom>
        </p:spPr>
        <p:txBody>
          <a:bodyPr wrap="none">
            <a:spAutoFit/>
          </a:bodyPr>
          <a:lstStyle/>
          <a:p>
            <a:r>
              <a:rPr lang="en-US" altLang="zh-CN" sz="2800" i="1">
                <a:solidFill>
                  <a:srgbClr val="0000FF"/>
                </a:solidFill>
                <a:latin typeface="Times New Roman"/>
                <a:ea typeface="华文细黑"/>
                <a:cs typeface="Courier New"/>
              </a:rPr>
              <a:t>c</a:t>
            </a:r>
            <a:r>
              <a:rPr lang="en-US" altLang="zh-CN" sz="2800" i="1" baseline="30000">
                <a:solidFill>
                  <a:srgbClr val="0000FF"/>
                </a:solidFill>
                <a:latin typeface="Times New Roman"/>
                <a:ea typeface="华文细黑"/>
                <a:cs typeface="Courier New"/>
              </a:rPr>
              <a:t>m</a:t>
            </a:r>
            <a:r>
              <a:rPr lang="en-US" altLang="zh-CN" sz="2800">
                <a:solidFill>
                  <a:srgbClr val="0000FF"/>
                </a:solidFill>
                <a:latin typeface="Times New Roman"/>
                <a:ea typeface="华文细黑"/>
                <a:cs typeface="Courier New"/>
              </a:rPr>
              <a:t>(A</a:t>
            </a:r>
            <a:r>
              <a:rPr lang="en-US" altLang="zh-CN" sz="2800" i="1" baseline="30000">
                <a:solidFill>
                  <a:srgbClr val="0000FF"/>
                </a:solidFill>
                <a:latin typeface="Times New Roman"/>
                <a:ea typeface="华文细黑"/>
                <a:cs typeface="Courier New"/>
              </a:rPr>
              <a:t>n</a:t>
            </a:r>
            <a:r>
              <a:rPr lang="zh-CN" altLang="en-US" sz="2800" baseline="30000">
                <a:solidFill>
                  <a:srgbClr val="0000FF"/>
                </a:solidFill>
                <a:latin typeface="Times New Roman"/>
                <a:ea typeface="华文细黑"/>
                <a:cs typeface="Times New Roman"/>
              </a:rPr>
              <a:t>＋</a:t>
            </a:r>
            <a:r>
              <a:rPr lang="en-US" altLang="zh-CN" sz="2800">
                <a:solidFill>
                  <a:srgbClr val="0000FF"/>
                </a:solidFill>
                <a:latin typeface="Times New Roman"/>
                <a:ea typeface="华文细黑"/>
                <a:cs typeface="Courier New"/>
              </a:rPr>
              <a:t>)·</a:t>
            </a:r>
            <a:r>
              <a:rPr lang="en-US" altLang="zh-CN" sz="2800" i="1">
                <a:solidFill>
                  <a:srgbClr val="0000FF"/>
                </a:solidFill>
                <a:latin typeface="Times New Roman"/>
                <a:ea typeface="华文细黑"/>
                <a:cs typeface="Courier New"/>
              </a:rPr>
              <a:t>c</a:t>
            </a:r>
            <a:r>
              <a:rPr lang="en-US" altLang="zh-CN" sz="2800" i="1" baseline="30000">
                <a:solidFill>
                  <a:srgbClr val="0000FF"/>
                </a:solidFill>
                <a:latin typeface="Times New Roman"/>
                <a:ea typeface="华文细黑"/>
                <a:cs typeface="Courier New"/>
              </a:rPr>
              <a:t>n</a:t>
            </a:r>
            <a:r>
              <a:rPr lang="en-US" altLang="zh-CN" sz="2800">
                <a:solidFill>
                  <a:srgbClr val="0000FF"/>
                </a:solidFill>
                <a:latin typeface="Times New Roman"/>
                <a:ea typeface="华文细黑"/>
                <a:cs typeface="Courier New"/>
              </a:rPr>
              <a:t>(B</a:t>
            </a:r>
            <a:r>
              <a:rPr lang="en-US" altLang="zh-CN" sz="2800" i="1" baseline="30000">
                <a:solidFill>
                  <a:srgbClr val="0000FF"/>
                </a:solidFill>
                <a:latin typeface="Times New Roman"/>
                <a:ea typeface="华文细黑"/>
                <a:cs typeface="Courier New"/>
              </a:rPr>
              <a:t>m</a:t>
            </a:r>
            <a:r>
              <a:rPr lang="zh-CN" altLang="en-US" sz="2800" baseline="30000">
                <a:solidFill>
                  <a:srgbClr val="0000FF"/>
                </a:solidFill>
                <a:latin typeface="Times New Roman"/>
                <a:ea typeface="华文细黑"/>
                <a:cs typeface="Times New Roman"/>
              </a:rPr>
              <a:t>－</a:t>
            </a:r>
            <a:r>
              <a:rPr lang="en-US" altLang="zh-CN" sz="2800">
                <a:solidFill>
                  <a:srgbClr val="0000FF"/>
                </a:solidFill>
                <a:latin typeface="Times New Roman"/>
                <a:ea typeface="华文细黑"/>
                <a:cs typeface="Courier New"/>
              </a:rPr>
              <a:t>)</a:t>
            </a:r>
            <a:endParaRPr lang="zh-CN" altLang="en-US" sz="2800">
              <a:solidFill>
                <a:srgbClr val="0000FF"/>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矩形 12"/>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9" name="矩形 1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0" name="直角三角形 1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1" name="矩形 2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720713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8" grpId="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495353462"/>
              </p:ext>
            </p:extLst>
          </p:nvPr>
        </p:nvGraphicFramePr>
        <p:xfrm>
          <a:off x="485775" y="1523136"/>
          <a:ext cx="11174238" cy="2481072"/>
        </p:xfrm>
        <a:graphic>
          <a:graphicData uri="http://schemas.openxmlformats.org/drawingml/2006/table">
            <a:tbl>
              <a:tblPr/>
              <a:tblGrid>
                <a:gridCol w="1071220"/>
                <a:gridCol w="4901528"/>
                <a:gridCol w="5201490"/>
              </a:tblGrid>
              <a:tr h="1811020">
                <a:tc>
                  <a:txBody>
                    <a:bodyPr/>
                    <a:lstStyle/>
                    <a:p>
                      <a:pPr algn="ctr">
                        <a:lnSpc>
                          <a:spcPct val="140000"/>
                        </a:lnSpc>
                        <a:spcAft>
                          <a:spcPts val="0"/>
                        </a:spcAft>
                      </a:pPr>
                      <a:r>
                        <a:rPr lang="zh-CN" sz="2800">
                          <a:effectLst/>
                          <a:latin typeface="Times New Roman"/>
                          <a:ea typeface="华文细黑"/>
                          <a:cs typeface="Times New Roman"/>
                        </a:rPr>
                        <a:t>应用</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40000"/>
                        </a:lnSpc>
                        <a:spcAft>
                          <a:spcPts val="0"/>
                        </a:spcAft>
                      </a:pPr>
                      <a:r>
                        <a:rPr lang="zh-CN" sz="2800">
                          <a:effectLst/>
                          <a:latin typeface="Times New Roman"/>
                          <a:ea typeface="华文细黑"/>
                          <a:cs typeface="Times New Roman"/>
                        </a:rPr>
                        <a:t>判断在一定条件下沉淀能否生成或溶解</a:t>
                      </a:r>
                      <a:endParaRPr lang="zh-CN" sz="2800">
                        <a:effectLst/>
                        <a:latin typeface="宋体"/>
                        <a:cs typeface="Courier New"/>
                      </a:endParaRPr>
                    </a:p>
                    <a:p>
                      <a:pPr algn="l">
                        <a:lnSpc>
                          <a:spcPct val="140000"/>
                        </a:lnSpc>
                        <a:spcAft>
                          <a:spcPts val="0"/>
                        </a:spcAft>
                      </a:pPr>
                      <a:r>
                        <a:rPr lang="en-US" sz="2800">
                          <a:effectLst/>
                          <a:latin typeface="宋体"/>
                          <a:ea typeface="华文细黑"/>
                          <a:cs typeface="Times New Roman"/>
                        </a:rPr>
                        <a:t>①</a:t>
                      </a:r>
                      <a:r>
                        <a:rPr lang="en-US" sz="2800" i="1">
                          <a:effectLst/>
                          <a:latin typeface="Times New Roman"/>
                          <a:ea typeface="华文细黑"/>
                          <a:cs typeface="Courier New"/>
                        </a:rPr>
                        <a:t>Q</a:t>
                      </a:r>
                      <a:r>
                        <a:rPr lang="en-US" sz="2800" baseline="-25000">
                          <a:effectLst/>
                          <a:latin typeface="Times New Roman"/>
                          <a:ea typeface="华文细黑"/>
                          <a:cs typeface="Courier New"/>
                        </a:rPr>
                        <a:t>c</a:t>
                      </a:r>
                      <a:r>
                        <a:rPr lang="en-US" sz="2800">
                          <a:effectLst/>
                          <a:latin typeface="Times New Roman"/>
                          <a:ea typeface="华文细黑"/>
                          <a:cs typeface="Courier New"/>
                        </a:rPr>
                        <a:t>&gt;</a:t>
                      </a:r>
                      <a:r>
                        <a:rPr lang="en-US" sz="2800" i="1">
                          <a:effectLst/>
                          <a:latin typeface="Times New Roman"/>
                          <a:ea typeface="华文细黑"/>
                          <a:cs typeface="Courier New"/>
                        </a:rPr>
                        <a:t>K</a:t>
                      </a:r>
                      <a:r>
                        <a:rPr lang="en-US" sz="2800" baseline="-25000">
                          <a:effectLst/>
                          <a:latin typeface="Times New Roman"/>
                          <a:ea typeface="华文细黑"/>
                          <a:cs typeface="Courier New"/>
                        </a:rPr>
                        <a:t>sp</a:t>
                      </a:r>
                      <a:r>
                        <a:rPr lang="zh-CN" sz="2800">
                          <a:effectLst/>
                          <a:latin typeface="Times New Roman"/>
                          <a:ea typeface="华文细黑"/>
                          <a:cs typeface="Times New Roman"/>
                        </a:rPr>
                        <a:t>：溶液过饱和，</a:t>
                      </a:r>
                      <a:r>
                        <a:rPr lang="zh-CN" sz="2800" smtClean="0">
                          <a:effectLst/>
                          <a:latin typeface="Times New Roman"/>
                          <a:ea typeface="华文细黑"/>
                          <a:cs typeface="Times New Roman"/>
                        </a:rPr>
                        <a:t>有</a:t>
                      </a:r>
                      <a:r>
                        <a:rPr lang="en-US" altLang="zh-CN" sz="2800" u="sng" smtClean="0">
                          <a:effectLst/>
                          <a:latin typeface="Times New Roman"/>
                          <a:ea typeface="华文细黑"/>
                          <a:cs typeface="Times New Roman"/>
                        </a:rPr>
                        <a:t>         </a:t>
                      </a:r>
                      <a:r>
                        <a:rPr lang="zh-CN" sz="2800" smtClean="0">
                          <a:effectLst/>
                          <a:latin typeface="Times New Roman"/>
                          <a:ea typeface="华文细黑"/>
                          <a:cs typeface="Times New Roman"/>
                        </a:rPr>
                        <a:t>析出</a:t>
                      </a:r>
                      <a:endParaRPr lang="zh-CN" sz="2800">
                        <a:effectLst/>
                        <a:latin typeface="宋体"/>
                        <a:cs typeface="Courier New"/>
                      </a:endParaRPr>
                    </a:p>
                    <a:p>
                      <a:pPr algn="l">
                        <a:lnSpc>
                          <a:spcPct val="140000"/>
                        </a:lnSpc>
                        <a:spcAft>
                          <a:spcPts val="0"/>
                        </a:spcAft>
                      </a:pPr>
                      <a:r>
                        <a:rPr lang="en-US" sz="2800">
                          <a:effectLst/>
                          <a:latin typeface="宋体"/>
                          <a:ea typeface="华文细黑"/>
                          <a:cs typeface="Times New Roman"/>
                        </a:rPr>
                        <a:t>②</a:t>
                      </a:r>
                      <a:r>
                        <a:rPr lang="en-US" sz="2800" i="1">
                          <a:effectLst/>
                          <a:latin typeface="Times New Roman"/>
                          <a:ea typeface="华文细黑"/>
                          <a:cs typeface="Courier New"/>
                        </a:rPr>
                        <a:t>Q</a:t>
                      </a:r>
                      <a:r>
                        <a:rPr lang="en-US" sz="2800" baseline="-25000">
                          <a:effectLst/>
                          <a:latin typeface="Times New Roman"/>
                          <a:ea typeface="华文细黑"/>
                          <a:cs typeface="Courier New"/>
                        </a:rPr>
                        <a:t>c</a:t>
                      </a:r>
                      <a:r>
                        <a:rPr lang="zh-CN" sz="2800">
                          <a:effectLst/>
                          <a:latin typeface="Times New Roman"/>
                          <a:ea typeface="华文细黑"/>
                          <a:cs typeface="Times New Roman"/>
                        </a:rPr>
                        <a:t>＝</a:t>
                      </a:r>
                      <a:r>
                        <a:rPr lang="en-US" sz="2800" i="1">
                          <a:effectLst/>
                          <a:latin typeface="Times New Roman"/>
                          <a:ea typeface="华文细黑"/>
                          <a:cs typeface="Courier New"/>
                        </a:rPr>
                        <a:t>K</a:t>
                      </a:r>
                      <a:r>
                        <a:rPr lang="en-US" sz="2800" baseline="-25000">
                          <a:effectLst/>
                          <a:latin typeface="Times New Roman"/>
                          <a:ea typeface="华文细黑"/>
                          <a:cs typeface="Courier New"/>
                        </a:rPr>
                        <a:t>sp</a:t>
                      </a:r>
                      <a:r>
                        <a:rPr lang="zh-CN" sz="2800">
                          <a:effectLst/>
                          <a:latin typeface="Times New Roman"/>
                          <a:ea typeface="华文细黑"/>
                          <a:cs typeface="Times New Roman"/>
                        </a:rPr>
                        <a:t>：溶液饱和，</a:t>
                      </a:r>
                      <a:r>
                        <a:rPr lang="zh-CN" sz="2800" smtClean="0">
                          <a:effectLst/>
                          <a:latin typeface="Times New Roman"/>
                          <a:ea typeface="华文细黑"/>
                          <a:cs typeface="Times New Roman"/>
                        </a:rPr>
                        <a:t>处于</a:t>
                      </a:r>
                      <a:r>
                        <a:rPr lang="en-US" altLang="zh-CN" sz="2800" u="sng" smtClean="0">
                          <a:effectLst/>
                          <a:latin typeface="Times New Roman"/>
                          <a:ea typeface="华文细黑"/>
                          <a:cs typeface="Times New Roman"/>
                        </a:rPr>
                        <a:t>         </a:t>
                      </a:r>
                      <a:r>
                        <a:rPr lang="zh-CN" sz="2800" smtClean="0">
                          <a:effectLst/>
                          <a:latin typeface="Times New Roman"/>
                          <a:ea typeface="华文细黑"/>
                          <a:cs typeface="Times New Roman"/>
                        </a:rPr>
                        <a:t>状态</a:t>
                      </a:r>
                      <a:endParaRPr lang="zh-CN" sz="2800">
                        <a:effectLst/>
                        <a:latin typeface="宋体"/>
                        <a:cs typeface="Courier New"/>
                      </a:endParaRPr>
                    </a:p>
                    <a:p>
                      <a:pPr algn="l">
                        <a:lnSpc>
                          <a:spcPct val="140000"/>
                        </a:lnSpc>
                        <a:spcAft>
                          <a:spcPts val="0"/>
                        </a:spcAft>
                      </a:pPr>
                      <a:r>
                        <a:rPr lang="en-US" sz="2800">
                          <a:effectLst/>
                          <a:latin typeface="宋体"/>
                          <a:ea typeface="华文细黑"/>
                          <a:cs typeface="Times New Roman"/>
                        </a:rPr>
                        <a:t>③</a:t>
                      </a:r>
                      <a:r>
                        <a:rPr lang="en-US" sz="2800" i="1">
                          <a:effectLst/>
                          <a:latin typeface="Times New Roman"/>
                          <a:ea typeface="华文细黑"/>
                          <a:cs typeface="Courier New"/>
                        </a:rPr>
                        <a:t>Q</a:t>
                      </a:r>
                      <a:r>
                        <a:rPr lang="en-US" sz="2800" baseline="-25000">
                          <a:effectLst/>
                          <a:latin typeface="Times New Roman"/>
                          <a:ea typeface="华文细黑"/>
                          <a:cs typeface="Courier New"/>
                        </a:rPr>
                        <a:t>c</a:t>
                      </a:r>
                      <a:r>
                        <a:rPr lang="en-US" sz="2800">
                          <a:effectLst/>
                          <a:latin typeface="Times New Roman"/>
                          <a:ea typeface="华文细黑"/>
                          <a:cs typeface="Courier New"/>
                        </a:rPr>
                        <a:t>&lt;</a:t>
                      </a:r>
                      <a:r>
                        <a:rPr lang="en-US" sz="2800" i="1">
                          <a:effectLst/>
                          <a:latin typeface="Times New Roman"/>
                          <a:ea typeface="华文细黑"/>
                          <a:cs typeface="Courier New"/>
                        </a:rPr>
                        <a:t>K</a:t>
                      </a:r>
                      <a:r>
                        <a:rPr lang="en-US" sz="2800" baseline="-25000">
                          <a:effectLst/>
                          <a:latin typeface="Times New Roman"/>
                          <a:ea typeface="华文细黑"/>
                          <a:cs typeface="Courier New"/>
                        </a:rPr>
                        <a:t>sp</a:t>
                      </a:r>
                      <a:r>
                        <a:rPr lang="zh-CN" sz="2800">
                          <a:effectLst/>
                          <a:latin typeface="Times New Roman"/>
                          <a:ea typeface="华文细黑"/>
                          <a:cs typeface="Times New Roman"/>
                        </a:rPr>
                        <a:t>：</a:t>
                      </a:r>
                      <a:r>
                        <a:rPr lang="zh-CN" sz="2800" smtClean="0">
                          <a:effectLst/>
                          <a:latin typeface="Times New Roman"/>
                          <a:ea typeface="华文细黑"/>
                          <a:cs typeface="Times New Roman"/>
                        </a:rPr>
                        <a:t>溶液</a:t>
                      </a:r>
                      <a:r>
                        <a:rPr lang="en-US" altLang="zh-CN" sz="2800" u="sng" smtClean="0">
                          <a:effectLst/>
                          <a:latin typeface="Times New Roman"/>
                          <a:ea typeface="华文细黑"/>
                          <a:cs typeface="Times New Roman"/>
                        </a:rPr>
                        <a:t>             </a:t>
                      </a:r>
                      <a:r>
                        <a:rPr lang="zh-CN" sz="2800" smtClean="0">
                          <a:effectLst/>
                          <a:latin typeface="Times New Roman"/>
                          <a:ea typeface="华文细黑"/>
                          <a:cs typeface="Times New Roman"/>
                        </a:rPr>
                        <a:t>，</a:t>
                      </a:r>
                      <a:r>
                        <a:rPr lang="zh-CN" sz="2800">
                          <a:effectLst/>
                          <a:latin typeface="Times New Roman"/>
                          <a:ea typeface="华文细黑"/>
                          <a:cs typeface="Times New Roman"/>
                        </a:rPr>
                        <a:t>无沉淀析出</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6" name="矩形 5"/>
          <p:cNvSpPr/>
          <p:nvPr/>
        </p:nvSpPr>
        <p:spPr>
          <a:xfrm>
            <a:off x="5807174" y="2184958"/>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沉淀</a:t>
            </a:r>
            <a:endParaRPr lang="zh-CN" altLang="en-US" sz="2800">
              <a:solidFill>
                <a:srgbClr val="0000FF"/>
              </a:solidFill>
              <a:latin typeface="Times New Roman"/>
              <a:ea typeface="华文细黑"/>
              <a:cs typeface="Times New Roman"/>
            </a:endParaRPr>
          </a:p>
        </p:txBody>
      </p:sp>
      <p:sp>
        <p:nvSpPr>
          <p:cNvPr id="13" name="矩形 12"/>
          <p:cNvSpPr/>
          <p:nvPr/>
        </p:nvSpPr>
        <p:spPr>
          <a:xfrm>
            <a:off x="5932140" y="2770547"/>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平衡</a:t>
            </a:r>
            <a:endParaRPr lang="zh-CN" altLang="en-US" sz="2800">
              <a:solidFill>
                <a:srgbClr val="0000FF"/>
              </a:solidFill>
              <a:latin typeface="Times New Roman"/>
              <a:ea typeface="华文细黑"/>
              <a:cs typeface="Times New Roman"/>
            </a:endParaRPr>
          </a:p>
        </p:txBody>
      </p:sp>
      <p:sp>
        <p:nvSpPr>
          <p:cNvPr id="14" name="矩形 13"/>
          <p:cNvSpPr/>
          <p:nvPr/>
        </p:nvSpPr>
        <p:spPr>
          <a:xfrm>
            <a:off x="4040882" y="3361355"/>
            <a:ext cx="1261884"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未饱和</a:t>
            </a:r>
            <a:endParaRPr lang="zh-CN" altLang="en-US" sz="2800">
              <a:solidFill>
                <a:srgbClr val="0000FF"/>
              </a:solidFill>
              <a:latin typeface="Times New Roman"/>
              <a:ea typeface="华文细黑"/>
              <a:cs typeface="Times New Roman"/>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P spid="13" grpId="0"/>
      <p:bldP spid="13" grpId="1"/>
      <p:bldP spid="14" grpId="0"/>
      <p:bldP spid="1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62558" y="650536"/>
            <a:ext cx="11733225" cy="4949023"/>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2.</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zh-CN" altLang="zh-CN" sz="2800">
                <a:latin typeface="Times New Roman"/>
                <a:ea typeface="华文细黑"/>
                <a:cs typeface="Times New Roman"/>
              </a:rPr>
              <a:t>的影响因素</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内因：难溶物质本身的性质，这是主要决定因素。</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外因</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浓度：加水稀释，平衡</a:t>
            </a:r>
            <a:r>
              <a:rPr lang="zh-CN" altLang="zh-CN" sz="2800" smtClean="0">
                <a:latin typeface="Times New Roman"/>
                <a:ea typeface="华文细黑"/>
                <a:cs typeface="Times New Roman"/>
              </a:rPr>
              <a:t>向</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方向</a:t>
            </a:r>
            <a:r>
              <a:rPr lang="zh-CN" altLang="zh-CN" sz="2800">
                <a:latin typeface="Times New Roman"/>
                <a:ea typeface="华文细黑"/>
                <a:cs typeface="Times New Roman"/>
              </a:rPr>
              <a:t>移动，但</a:t>
            </a:r>
            <a:r>
              <a:rPr lang="en-US" altLang="zh-CN" sz="2800" i="1" smtClean="0">
                <a:latin typeface="Times New Roman"/>
                <a:ea typeface="华文细黑"/>
                <a:cs typeface="Courier New"/>
              </a:rPr>
              <a:t>K</a:t>
            </a:r>
            <a:r>
              <a:rPr lang="en-US" altLang="zh-CN" sz="2800" baseline="-25000" smtClean="0">
                <a:latin typeface="Times New Roman"/>
                <a:ea typeface="华文细黑"/>
                <a:cs typeface="Courier New"/>
              </a:rPr>
              <a:t>sp</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温度：绝大多数难溶盐的溶解</a:t>
            </a:r>
            <a:r>
              <a:rPr lang="zh-CN" altLang="zh-CN" sz="2800" smtClean="0">
                <a:latin typeface="Times New Roman"/>
                <a:ea typeface="华文细黑"/>
                <a:cs typeface="Times New Roman"/>
              </a:rPr>
              <a:t>是</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过程</a:t>
            </a:r>
            <a:r>
              <a:rPr lang="zh-CN" altLang="zh-CN" sz="2800">
                <a:latin typeface="Times New Roman"/>
                <a:ea typeface="华文细黑"/>
                <a:cs typeface="Times New Roman"/>
              </a:rPr>
              <a:t>，升高温度，平衡向</a:t>
            </a:r>
            <a:r>
              <a:rPr lang="zh-CN" altLang="zh-CN" sz="2800" u="sng">
                <a:latin typeface="Times New Roman"/>
                <a:ea typeface="华文细黑"/>
                <a:cs typeface="Times New Roman"/>
              </a:rPr>
              <a:t>溶解</a:t>
            </a:r>
            <a:r>
              <a:rPr lang="zh-CN" altLang="zh-CN" sz="2800">
                <a:latin typeface="Times New Roman"/>
                <a:ea typeface="华文细黑"/>
                <a:cs typeface="Times New Roman"/>
              </a:rPr>
              <a:t>方向移动，</a:t>
            </a:r>
            <a:r>
              <a:rPr lang="en-US" altLang="zh-CN" sz="2800" i="1" smtClean="0">
                <a:latin typeface="Times New Roman"/>
                <a:ea typeface="华文细黑"/>
                <a:cs typeface="Courier New"/>
              </a:rPr>
              <a:t>K</a:t>
            </a:r>
            <a:r>
              <a:rPr lang="en-US" altLang="zh-CN" sz="2800" baseline="-25000" smtClean="0">
                <a:latin typeface="Times New Roman"/>
                <a:ea typeface="华文细黑"/>
                <a:cs typeface="Courier New"/>
              </a:rPr>
              <a:t>sp</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③</a:t>
            </a:r>
            <a:r>
              <a:rPr lang="zh-CN" altLang="zh-CN" sz="2800">
                <a:latin typeface="Times New Roman"/>
                <a:ea typeface="华文细黑"/>
                <a:cs typeface="Times New Roman"/>
              </a:rPr>
              <a:t>其他：向平衡体系中加入可与体系中某些离子反应生成更难溶物质或更难电离物质或气体的离子时，平衡向溶解方向移动，但</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zh-CN" altLang="zh-CN" sz="2800">
                <a:latin typeface="Times New Roman"/>
                <a:ea typeface="华文细黑"/>
                <a:cs typeface="Times New Roman"/>
              </a:rPr>
              <a:t>不变</a:t>
            </a:r>
            <a:r>
              <a:rPr lang="zh-CN" altLang="zh-CN" sz="2800" smtClean="0">
                <a:latin typeface="Times New Roman"/>
                <a:ea typeface="华文细黑"/>
                <a:cs typeface="Times New Roman"/>
              </a:rPr>
              <a:t>。</a:t>
            </a:r>
            <a:endParaRPr lang="zh-CN" altLang="zh-CN" sz="1000">
              <a:latin typeface="宋体"/>
              <a:cs typeface="Courier New"/>
            </a:endParaRPr>
          </a:p>
        </p:txBody>
      </p:sp>
      <p:sp>
        <p:nvSpPr>
          <p:cNvPr id="4" name="矩形 3"/>
          <p:cNvSpPr/>
          <p:nvPr/>
        </p:nvSpPr>
        <p:spPr>
          <a:xfrm>
            <a:off x="4583038" y="2522744"/>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溶解</a:t>
            </a:r>
            <a:endParaRPr lang="zh-CN" altLang="en-US" sz="2800">
              <a:solidFill>
                <a:srgbClr val="0000FF"/>
              </a:solidFill>
              <a:latin typeface="Times New Roman"/>
              <a:ea typeface="华文细黑"/>
              <a:cs typeface="Times New Roman"/>
            </a:endParaRPr>
          </a:p>
        </p:txBody>
      </p:sp>
      <p:sp>
        <p:nvSpPr>
          <p:cNvPr id="7" name="矩形 6"/>
          <p:cNvSpPr/>
          <p:nvPr/>
        </p:nvSpPr>
        <p:spPr>
          <a:xfrm>
            <a:off x="7934032" y="2522744"/>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不变</a:t>
            </a:r>
            <a:endParaRPr lang="zh-CN" altLang="en-US" sz="2800">
              <a:solidFill>
                <a:srgbClr val="0000FF"/>
              </a:solidFill>
              <a:latin typeface="Times New Roman"/>
              <a:ea typeface="华文细黑"/>
              <a:cs typeface="Times New Roman"/>
            </a:endParaRPr>
          </a:p>
        </p:txBody>
      </p:sp>
      <p:sp>
        <p:nvSpPr>
          <p:cNvPr id="8" name="矩形 7"/>
          <p:cNvSpPr/>
          <p:nvPr/>
        </p:nvSpPr>
        <p:spPr>
          <a:xfrm>
            <a:off x="5665728" y="3113666"/>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吸热</a:t>
            </a:r>
            <a:endParaRPr lang="zh-CN" altLang="en-US" sz="2800">
              <a:solidFill>
                <a:srgbClr val="0000FF"/>
              </a:solidFill>
              <a:latin typeface="Times New Roman"/>
              <a:ea typeface="华文细黑"/>
              <a:cs typeface="Times New Roman"/>
            </a:endParaRPr>
          </a:p>
        </p:txBody>
      </p:sp>
      <p:sp>
        <p:nvSpPr>
          <p:cNvPr id="9" name="矩形 8"/>
          <p:cNvSpPr/>
          <p:nvPr/>
        </p:nvSpPr>
        <p:spPr>
          <a:xfrm>
            <a:off x="1880027" y="3727830"/>
            <a:ext cx="902811" cy="523220"/>
          </a:xfrm>
          <a:prstGeom prst="rect">
            <a:avLst/>
          </a:prstGeom>
        </p:spPr>
        <p:txBody>
          <a:bodyPr wrap="none">
            <a:spAutoFit/>
          </a:bodyPr>
          <a:lstStyle/>
          <a:p>
            <a:r>
              <a:rPr lang="zh-CN" altLang="zh-CN" sz="2800">
                <a:solidFill>
                  <a:srgbClr val="0000FF"/>
                </a:solidFill>
                <a:latin typeface="Times New Roman"/>
                <a:ea typeface="华文细黑"/>
                <a:cs typeface="Times New Roman"/>
              </a:rPr>
              <a:t>增大</a:t>
            </a:r>
            <a:endParaRPr lang="zh-CN" altLang="en-US" sz="2800">
              <a:solidFill>
                <a:srgbClr val="0000FF"/>
              </a:solidFill>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7" grpId="0"/>
      <p:bldP spid="7" grpId="1"/>
      <p:bldP spid="8" grpId="0"/>
      <p:bldP spid="8" grpId="1"/>
      <p:bldP spid="9" grpId="0"/>
      <p:bldP spid="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812" y="477466"/>
            <a:ext cx="11502034" cy="5552265"/>
          </a:xfrm>
          <a:prstGeom prst="rect">
            <a:avLst/>
          </a:prstGeom>
        </p:spPr>
        <p:txBody>
          <a:bodyPr wrap="square" lIns="121898" tIns="60948" rIns="121898" bIns="60948">
            <a:spAutoFit/>
          </a:bodyPr>
          <a:lstStyle/>
          <a:p>
            <a:pPr algn="just">
              <a:lnSpc>
                <a:spcPct val="140000"/>
              </a:lnSpc>
              <a:spcAft>
                <a:spcPts val="0"/>
              </a:spcAft>
            </a:pPr>
            <a:r>
              <a:rPr lang="zh-CN" altLang="zh-CN" sz="2800" b="1" dirty="0">
                <a:solidFill>
                  <a:srgbClr val="E36C0A"/>
                </a:solidFill>
                <a:latin typeface="Times New Roman"/>
                <a:ea typeface="微软雅黑"/>
                <a:cs typeface="Times New Roman"/>
              </a:rPr>
              <a:t>深度思考</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1.</a:t>
            </a:r>
            <a:r>
              <a:rPr lang="zh-CN" altLang="zh-CN" sz="2800" dirty="0">
                <a:latin typeface="Times New Roman"/>
                <a:ea typeface="华文细黑"/>
                <a:cs typeface="Times New Roman"/>
              </a:rPr>
              <a:t>正误判断，正确的划</a:t>
            </a:r>
            <a:r>
              <a:rPr lang="en-US" altLang="zh-CN" sz="2800" dirty="0">
                <a:latin typeface="宋体"/>
                <a:ea typeface="华文细黑"/>
                <a:cs typeface="Times New Roman"/>
              </a:rPr>
              <a:t>“√”</a:t>
            </a:r>
            <a:r>
              <a:rPr lang="zh-CN" altLang="zh-CN" sz="2800" dirty="0">
                <a:latin typeface="Times New Roman"/>
                <a:ea typeface="华文细黑"/>
                <a:cs typeface="Times New Roman"/>
              </a:rPr>
              <a:t>，错误的划</a:t>
            </a:r>
            <a:r>
              <a:rPr lang="en-US" altLang="zh-CN" sz="2800" dirty="0">
                <a:latin typeface="宋体"/>
                <a:ea typeface="华文细黑"/>
                <a:cs typeface="Times New Roman"/>
              </a:rPr>
              <a:t>“×”</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(1)</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(AB</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小于</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(CD)</a:t>
            </a:r>
            <a:r>
              <a:rPr lang="zh-CN" altLang="zh-CN" sz="2800" dirty="0">
                <a:latin typeface="Times New Roman"/>
                <a:ea typeface="华文细黑"/>
                <a:cs typeface="Times New Roman"/>
              </a:rPr>
              <a:t>，则</a:t>
            </a:r>
            <a:r>
              <a:rPr lang="en-US" altLang="zh-CN" sz="2800" dirty="0">
                <a:latin typeface="Times New Roman"/>
                <a:ea typeface="华文细黑"/>
                <a:cs typeface="Courier New"/>
              </a:rPr>
              <a:t>AB</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的溶解度小于</a:t>
            </a:r>
            <a:r>
              <a:rPr lang="en-US" altLang="zh-CN" sz="2800" dirty="0">
                <a:latin typeface="Times New Roman"/>
                <a:ea typeface="华文细黑"/>
                <a:cs typeface="Courier New"/>
              </a:rPr>
              <a:t>CD</a:t>
            </a:r>
            <a:r>
              <a:rPr lang="zh-CN" altLang="zh-CN" sz="2800" dirty="0">
                <a:latin typeface="Times New Roman"/>
                <a:ea typeface="华文细黑"/>
                <a:cs typeface="Times New Roman"/>
              </a:rPr>
              <a:t>的溶解度</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a:latin typeface="Times New Roman"/>
                <a:ea typeface="华文细黑"/>
                <a:cs typeface="Courier New"/>
              </a:rPr>
              <a:t>)</a:t>
            </a:r>
            <a:endParaRPr lang="zh-CN" altLang="zh-CN" sz="28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溶度积大的难溶电解质的溶解度不一定大，只有组成相似的难溶电解质才有可比性。</a:t>
            </a:r>
            <a:endParaRPr lang="zh-CN" altLang="zh-CN" sz="1000" dirty="0">
              <a:latin typeface="宋体"/>
              <a:cs typeface="Courier New"/>
            </a:endParaRPr>
          </a:p>
          <a:p>
            <a:pPr algn="just">
              <a:lnSpc>
                <a:spcPct val="140000"/>
              </a:lnSpc>
              <a:spcAft>
                <a:spcPts val="0"/>
              </a:spcAft>
            </a:pPr>
            <a:r>
              <a:rPr lang="en-US" altLang="zh-CN" sz="2800" dirty="0" smtClean="0">
                <a:latin typeface="Times New Roman"/>
                <a:ea typeface="华文细黑"/>
                <a:cs typeface="Courier New"/>
              </a:rPr>
              <a:t>(</a:t>
            </a:r>
            <a:r>
              <a:rPr lang="en-US" altLang="zh-CN" sz="2800" dirty="0">
                <a:latin typeface="Times New Roman"/>
                <a:ea typeface="华文细黑"/>
                <a:cs typeface="Courier New"/>
              </a:rPr>
              <a:t>2)</a:t>
            </a:r>
            <a:r>
              <a:rPr lang="zh-CN" altLang="zh-CN" sz="2800" dirty="0">
                <a:latin typeface="Times New Roman"/>
                <a:ea typeface="华文细黑"/>
                <a:cs typeface="Times New Roman"/>
              </a:rPr>
              <a:t>不可能使要除去的离子全部通过沉淀除去。一般认为残留在溶液中的离子浓度小于</a:t>
            </a:r>
            <a:r>
              <a:rPr lang="en-US" altLang="zh-CN" sz="2800" dirty="0">
                <a:latin typeface="Times New Roman"/>
                <a:ea typeface="华文细黑"/>
                <a:cs typeface="Courier New"/>
              </a:rPr>
              <a:t>1.0</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5</a:t>
            </a:r>
            <a:r>
              <a:rPr lang="en-US" altLang="zh-CN" sz="2800" dirty="0">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时，已经完全沉淀</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a:latin typeface="Times New Roman"/>
                <a:ea typeface="华文细黑"/>
                <a:cs typeface="Courier New"/>
              </a:rPr>
              <a:t>)</a:t>
            </a:r>
            <a:endParaRPr lang="zh-CN" altLang="zh-CN" sz="28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(3)</a:t>
            </a:r>
            <a:r>
              <a:rPr lang="zh-CN" altLang="zh-CN" sz="2800" dirty="0">
                <a:latin typeface="Times New Roman"/>
                <a:ea typeface="华文细黑"/>
                <a:cs typeface="Times New Roman"/>
              </a:rPr>
              <a:t>在一定条件下，溶解度较小的沉淀也可以转化成溶解度较大的沉淀</a:t>
            </a:r>
            <a:r>
              <a:rPr lang="en-US" altLang="zh-CN" sz="2800" dirty="0" smtClean="0">
                <a:latin typeface="Times New Roman"/>
                <a:ea typeface="华文细黑"/>
                <a:cs typeface="Courier New"/>
              </a:rPr>
              <a:t>(</a:t>
            </a:r>
            <a:r>
              <a:rPr lang="zh-CN" altLang="zh-CN" sz="2800" dirty="0">
                <a:latin typeface="Times New Roman"/>
                <a:ea typeface="华文细黑"/>
                <a:cs typeface="Times New Roman"/>
              </a:rPr>
              <a:t>　</a:t>
            </a:r>
            <a:r>
              <a:rPr lang="en-US" altLang="zh-CN" sz="2800" dirty="0" smtClean="0">
                <a:latin typeface="Times New Roman"/>
                <a:ea typeface="华文细黑"/>
                <a:cs typeface="Courier New"/>
              </a:rPr>
              <a:t>)</a:t>
            </a:r>
            <a:endParaRPr lang="en-US" altLang="zh-CN" sz="1000" dirty="0" smtClean="0">
              <a:latin typeface="宋体"/>
              <a:cs typeface="Courier New"/>
            </a:endParaRPr>
          </a:p>
          <a:p>
            <a:pPr algn="just">
              <a:lnSpc>
                <a:spcPct val="140000"/>
              </a:lnSpc>
              <a:spcAft>
                <a:spcPts val="0"/>
              </a:spcAft>
            </a:pPr>
            <a:r>
              <a:rPr lang="en-US" altLang="zh-CN" sz="2800" dirty="0">
                <a:latin typeface="Times New Roman"/>
                <a:ea typeface="华文细黑"/>
                <a:cs typeface="Courier New"/>
              </a:rPr>
              <a:t>(4)</a:t>
            </a:r>
            <a:r>
              <a:rPr lang="zh-CN" altLang="zh-CN" sz="2800" dirty="0">
                <a:latin typeface="Times New Roman"/>
                <a:ea typeface="华文细黑"/>
                <a:cs typeface="Times New Roman"/>
              </a:rPr>
              <a:t>常温下，向</a:t>
            </a:r>
            <a:r>
              <a:rPr lang="en-US" altLang="zh-CN" sz="2800" dirty="0">
                <a:latin typeface="Times New Roman"/>
                <a:ea typeface="华文细黑"/>
                <a:cs typeface="Courier New"/>
              </a:rPr>
              <a:t>BaCO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的饱和溶液中加入</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固体，</a:t>
            </a:r>
            <a:r>
              <a:rPr lang="en-US" altLang="zh-CN" sz="2800" dirty="0">
                <a:latin typeface="Times New Roman"/>
                <a:ea typeface="华文细黑"/>
                <a:cs typeface="Courier New"/>
              </a:rPr>
              <a:t>BaCO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减小</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smtClean="0">
                <a:latin typeface="Times New Roman"/>
                <a:ea typeface="华文细黑"/>
                <a:cs typeface="Courier New"/>
              </a:rPr>
              <a:t>)</a:t>
            </a:r>
            <a:endParaRPr lang="zh-CN" altLang="zh-CN" sz="1000" dirty="0">
              <a:latin typeface="宋体"/>
              <a:cs typeface="Courier New"/>
            </a:endParaRPr>
          </a:p>
        </p:txBody>
      </p:sp>
      <p:sp>
        <p:nvSpPr>
          <p:cNvPr id="4" name="矩形 3"/>
          <p:cNvSpPr/>
          <p:nvPr/>
        </p:nvSpPr>
        <p:spPr>
          <a:xfrm>
            <a:off x="9546024" y="1807518"/>
            <a:ext cx="543739" cy="523220"/>
          </a:xfrm>
          <a:prstGeom prst="rect">
            <a:avLst/>
          </a:prstGeom>
        </p:spPr>
        <p:txBody>
          <a:bodyPr wrap="none">
            <a:spAutoFit/>
          </a:bodyPr>
          <a:lstStyle/>
          <a:p>
            <a:r>
              <a:rPr lang="en-US" altLang="zh-CN" sz="2800">
                <a:solidFill>
                  <a:srgbClr val="E36C0A"/>
                </a:solidFill>
                <a:latin typeface="宋体"/>
                <a:ea typeface="华文细黑"/>
                <a:cs typeface="Times New Roman"/>
              </a:rPr>
              <a:t>×</a:t>
            </a:r>
            <a:endParaRPr lang="zh-CN" altLang="en-US" sz="2800"/>
          </a:p>
        </p:txBody>
      </p:sp>
      <p:sp>
        <p:nvSpPr>
          <p:cNvPr id="7" name="矩形 6"/>
          <p:cNvSpPr/>
          <p:nvPr/>
        </p:nvSpPr>
        <p:spPr>
          <a:xfrm>
            <a:off x="8302838" y="4221882"/>
            <a:ext cx="543739" cy="523220"/>
          </a:xfrm>
          <a:prstGeom prst="rect">
            <a:avLst/>
          </a:prstGeom>
        </p:spPr>
        <p:txBody>
          <a:bodyPr wrap="none">
            <a:spAutoFit/>
          </a:bodyPr>
          <a:lstStyle/>
          <a:p>
            <a:r>
              <a:rPr lang="en-US" altLang="zh-CN" sz="2800">
                <a:solidFill>
                  <a:srgbClr val="E36C0A"/>
                </a:solidFill>
                <a:latin typeface="宋体"/>
                <a:ea typeface="华文细黑"/>
                <a:cs typeface="Times New Roman"/>
              </a:rPr>
              <a:t>√</a:t>
            </a:r>
            <a:endParaRPr lang="zh-CN" altLang="en-US" sz="2800"/>
          </a:p>
        </p:txBody>
      </p:sp>
      <p:sp>
        <p:nvSpPr>
          <p:cNvPr id="9" name="矩形 8"/>
          <p:cNvSpPr/>
          <p:nvPr/>
        </p:nvSpPr>
        <p:spPr>
          <a:xfrm>
            <a:off x="11251416" y="4803165"/>
            <a:ext cx="543739" cy="523220"/>
          </a:xfrm>
          <a:prstGeom prst="rect">
            <a:avLst/>
          </a:prstGeom>
        </p:spPr>
        <p:txBody>
          <a:bodyPr wrap="none">
            <a:spAutoFit/>
          </a:bodyPr>
          <a:lstStyle/>
          <a:p>
            <a:r>
              <a:rPr lang="en-US" altLang="zh-CN" sz="2800">
                <a:solidFill>
                  <a:srgbClr val="E36C0A"/>
                </a:solidFill>
                <a:latin typeface="宋体"/>
                <a:ea typeface="华文细黑"/>
                <a:cs typeface="Times New Roman"/>
              </a:rPr>
              <a:t>√</a:t>
            </a:r>
            <a:endParaRPr lang="zh-CN" altLang="en-US" sz="2800"/>
          </a:p>
        </p:txBody>
      </p:sp>
      <p:sp>
        <p:nvSpPr>
          <p:cNvPr id="10" name="矩形 9"/>
          <p:cNvSpPr/>
          <p:nvPr/>
        </p:nvSpPr>
        <p:spPr>
          <a:xfrm>
            <a:off x="11256749" y="5383535"/>
            <a:ext cx="543739" cy="523220"/>
          </a:xfrm>
          <a:prstGeom prst="rect">
            <a:avLst/>
          </a:prstGeom>
        </p:spPr>
        <p:txBody>
          <a:bodyPr wrap="none">
            <a:spAutoFit/>
          </a:bodyPr>
          <a:lstStyle/>
          <a:p>
            <a:r>
              <a:rPr lang="en-US" altLang="zh-CN" sz="2800">
                <a:solidFill>
                  <a:srgbClr val="E36C0A"/>
                </a:solidFill>
                <a:latin typeface="宋体"/>
                <a:ea typeface="华文细黑"/>
                <a:cs typeface="Times New Roman"/>
              </a:rPr>
              <a:t>×</a:t>
            </a:r>
            <a:endParaRPr lang="zh-CN" altLang="en-US" sz="2800"/>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blinds(horizontal)">
                                      <p:cBhvr>
                                        <p:cTn id="7" dur="500"/>
                                        <p:tgtEl>
                                          <p:spTgt spid="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1">
                                            <p:txEl>
                                              <p:pRg st="3" end="3"/>
                                            </p:txEl>
                                          </p:spTgt>
                                        </p:tgtEl>
                                      </p:cBhvr>
                                    </p:animEffect>
                                    <p:set>
                                      <p:cBhvr>
                                        <p:cTn id="32" dur="1" fill="hold">
                                          <p:stCondLst>
                                            <p:cond delay="499"/>
                                          </p:stCondLst>
                                        </p:cTn>
                                        <p:tgtEl>
                                          <p:spTgt spid="11">
                                            <p:txEl>
                                              <p:pRg st="3" end="3"/>
                                            </p:txEl>
                                          </p:spTgt>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P spid="7" grpId="0"/>
      <p:bldP spid="7" grpId="1"/>
      <p:bldP spid="9" grpId="0"/>
      <p:bldP spid="9" grpId="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 name="文本框 1"/>
          <p:cNvSpPr txBox="1"/>
          <p:nvPr/>
        </p:nvSpPr>
        <p:spPr>
          <a:xfrm>
            <a:off x="675556" y="2733814"/>
            <a:ext cx="11020966"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考点一　沉淀溶解平衡及应用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06574" y="1538329"/>
            <a:ext cx="11388152" cy="1243393"/>
          </a:xfrm>
          <a:prstGeom prst="rect">
            <a:avLst/>
          </a:prstGeom>
        </p:spPr>
        <p:txBody>
          <a:bodyPr wrap="square" lIns="121898" tIns="60948" rIns="121898" bIns="60948">
            <a:spAutoFit/>
          </a:bodyPr>
          <a:lstStyle/>
          <a:p>
            <a:pPr algn="just">
              <a:lnSpc>
                <a:spcPct val="140000"/>
              </a:lnSpc>
              <a:spcAft>
                <a:spcPts val="0"/>
              </a:spcAft>
            </a:pPr>
            <a:r>
              <a:rPr lang="en-US" altLang="zh-CN" sz="2600">
                <a:latin typeface="Times New Roman"/>
                <a:ea typeface="华文细黑"/>
                <a:cs typeface="Courier New"/>
              </a:rPr>
              <a:t>(5)</a:t>
            </a:r>
            <a:r>
              <a:rPr lang="zh-CN" altLang="zh-CN" sz="2600">
                <a:latin typeface="Times New Roman"/>
                <a:ea typeface="华文细黑"/>
                <a:cs typeface="Times New Roman"/>
              </a:rPr>
              <a:t>溶度积常数</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只受温度影响，温度升高，</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增大</a:t>
            </a:r>
            <a:r>
              <a:rPr lang="en-US" altLang="zh-CN" sz="2600">
                <a:latin typeface="Times New Roman"/>
                <a:ea typeface="华文细黑"/>
                <a:cs typeface="Courier New"/>
              </a:rPr>
              <a:t>(</a:t>
            </a:r>
            <a:r>
              <a:rPr lang="zh-CN" altLang="zh-CN" sz="2600">
                <a:latin typeface="Times New Roman"/>
                <a:ea typeface="华文细黑"/>
                <a:cs typeface="Times New Roman"/>
              </a:rPr>
              <a:t>　　</a:t>
            </a:r>
            <a:r>
              <a:rPr lang="en-US" altLang="zh-CN" sz="2600">
                <a:latin typeface="Times New Roman"/>
                <a:ea typeface="华文细黑"/>
                <a:cs typeface="Courier New"/>
              </a:rPr>
              <a:t>)</a:t>
            </a:r>
            <a:endParaRPr lang="zh-CN" altLang="zh-CN" sz="2600">
              <a:latin typeface="宋体"/>
              <a:cs typeface="Courier New"/>
            </a:endParaRPr>
          </a:p>
          <a:p>
            <a:pPr algn="just">
              <a:lnSpc>
                <a:spcPct val="140000"/>
              </a:lnSpc>
              <a:spcAft>
                <a:spcPts val="0"/>
              </a:spcAft>
            </a:pPr>
            <a:r>
              <a:rPr lang="en-US" altLang="zh-CN" sz="2600">
                <a:latin typeface="Times New Roman"/>
                <a:ea typeface="华文细黑"/>
                <a:cs typeface="Courier New"/>
              </a:rPr>
              <a:t>(6)</a:t>
            </a:r>
            <a:r>
              <a:rPr lang="zh-CN" altLang="zh-CN" sz="2600">
                <a:latin typeface="Times New Roman"/>
                <a:ea typeface="华文细黑"/>
                <a:cs typeface="Times New Roman"/>
              </a:rPr>
              <a:t>常温下，向</a:t>
            </a:r>
            <a:r>
              <a:rPr lang="en-US" altLang="zh-CN" sz="2600">
                <a:latin typeface="Times New Roman"/>
                <a:ea typeface="华文细黑"/>
                <a:cs typeface="Courier New"/>
              </a:rPr>
              <a:t>Mg(OH)</a:t>
            </a:r>
            <a:r>
              <a:rPr lang="en-US" altLang="zh-CN" sz="2600" baseline="-25000">
                <a:latin typeface="Times New Roman"/>
                <a:ea typeface="华文细黑"/>
                <a:cs typeface="Courier New"/>
              </a:rPr>
              <a:t>2</a:t>
            </a:r>
            <a:r>
              <a:rPr lang="zh-CN" altLang="zh-CN" sz="2600">
                <a:latin typeface="Times New Roman"/>
                <a:ea typeface="华文细黑"/>
                <a:cs typeface="Times New Roman"/>
              </a:rPr>
              <a:t>饱和溶液中加入</a:t>
            </a:r>
            <a:r>
              <a:rPr lang="en-US" altLang="zh-CN" sz="2600">
                <a:latin typeface="Times New Roman"/>
                <a:ea typeface="华文细黑"/>
                <a:cs typeface="Courier New"/>
              </a:rPr>
              <a:t>NaOH</a:t>
            </a:r>
            <a:r>
              <a:rPr lang="zh-CN" altLang="zh-CN" sz="2600">
                <a:latin typeface="Times New Roman"/>
                <a:ea typeface="华文细黑"/>
                <a:cs typeface="Times New Roman"/>
              </a:rPr>
              <a:t>固体，</a:t>
            </a:r>
            <a:r>
              <a:rPr lang="en-US" altLang="zh-CN" sz="2600">
                <a:latin typeface="Times New Roman"/>
                <a:ea typeface="华文细黑"/>
                <a:cs typeface="Courier New"/>
              </a:rPr>
              <a:t>Mg(OH)</a:t>
            </a:r>
            <a:r>
              <a:rPr lang="en-US" altLang="zh-CN" sz="2600" baseline="-25000">
                <a:latin typeface="Times New Roman"/>
                <a:ea typeface="华文细黑"/>
                <a:cs typeface="Courier New"/>
              </a:rPr>
              <a:t>2</a:t>
            </a:r>
            <a:r>
              <a:rPr lang="zh-CN" altLang="zh-CN" sz="2600">
                <a:latin typeface="Times New Roman"/>
                <a:ea typeface="华文细黑"/>
                <a:cs typeface="Times New Roman"/>
              </a:rPr>
              <a:t>的</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不变</a:t>
            </a:r>
            <a:r>
              <a:rPr lang="en-US" altLang="zh-CN" sz="2600" smtClean="0">
                <a:latin typeface="Times New Roman"/>
                <a:ea typeface="华文细黑"/>
                <a:cs typeface="Courier New"/>
              </a:rPr>
              <a:t>(</a:t>
            </a:r>
            <a:r>
              <a:rPr lang="zh-CN" altLang="zh-CN" sz="2600">
                <a:latin typeface="Times New Roman"/>
                <a:ea typeface="华文细黑"/>
                <a:cs typeface="Times New Roman"/>
              </a:rPr>
              <a:t>　</a:t>
            </a:r>
            <a:r>
              <a:rPr lang="en-US" altLang="zh-CN" sz="2600" smtClean="0">
                <a:latin typeface="Times New Roman"/>
                <a:ea typeface="华文细黑"/>
                <a:cs typeface="Times New Roman"/>
              </a:rPr>
              <a:t>    </a:t>
            </a:r>
            <a:r>
              <a:rPr lang="en-US" altLang="zh-CN" sz="2600" smtClean="0">
                <a:latin typeface="Times New Roman"/>
                <a:ea typeface="华文细黑"/>
                <a:cs typeface="Courier New"/>
              </a:rPr>
              <a:t>)</a:t>
            </a:r>
          </a:p>
        </p:txBody>
      </p:sp>
      <p:sp>
        <p:nvSpPr>
          <p:cNvPr id="3" name="矩形 2"/>
          <p:cNvSpPr/>
          <p:nvPr/>
        </p:nvSpPr>
        <p:spPr>
          <a:xfrm>
            <a:off x="8241411" y="1682345"/>
            <a:ext cx="518091" cy="492443"/>
          </a:xfrm>
          <a:prstGeom prst="rect">
            <a:avLst/>
          </a:prstGeom>
        </p:spPr>
        <p:txBody>
          <a:bodyPr wrap="none">
            <a:spAutoFit/>
          </a:bodyPr>
          <a:lstStyle/>
          <a:p>
            <a:r>
              <a:rPr lang="en-US" altLang="zh-CN" sz="2600">
                <a:solidFill>
                  <a:srgbClr val="E36C0A"/>
                </a:solidFill>
                <a:latin typeface="宋体"/>
                <a:ea typeface="华文细黑"/>
                <a:cs typeface="Times New Roman"/>
              </a:rPr>
              <a:t>×</a:t>
            </a:r>
            <a:endParaRPr lang="zh-CN" altLang="en-US" sz="2600"/>
          </a:p>
        </p:txBody>
      </p:sp>
      <p:sp>
        <p:nvSpPr>
          <p:cNvPr id="5" name="矩形 4"/>
          <p:cNvSpPr/>
          <p:nvPr/>
        </p:nvSpPr>
        <p:spPr>
          <a:xfrm>
            <a:off x="10814649" y="2270022"/>
            <a:ext cx="518091" cy="492443"/>
          </a:xfrm>
          <a:prstGeom prst="rect">
            <a:avLst/>
          </a:prstGeom>
        </p:spPr>
        <p:txBody>
          <a:bodyPr wrap="none">
            <a:spAutoFit/>
          </a:bodyPr>
          <a:lstStyle/>
          <a:p>
            <a:r>
              <a:rPr lang="en-US" altLang="zh-CN" sz="2600">
                <a:solidFill>
                  <a:srgbClr val="E36C0A"/>
                </a:solidFill>
                <a:latin typeface="宋体"/>
                <a:ea typeface="华文细黑"/>
                <a:cs typeface="Times New Roman"/>
              </a:rPr>
              <a:t>√</a:t>
            </a:r>
            <a:endParaRPr lang="zh-CN" altLang="en-US" sz="260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401135"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943811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46371376"/>
              </p:ext>
            </p:extLst>
          </p:nvPr>
        </p:nvGraphicFramePr>
        <p:xfrm>
          <a:off x="420291" y="879376"/>
          <a:ext cx="11382375" cy="2143125"/>
        </p:xfrm>
        <a:graphic>
          <a:graphicData uri="http://schemas.openxmlformats.org/presentationml/2006/ole">
            <mc:AlternateContent xmlns:mc="http://schemas.openxmlformats.org/markup-compatibility/2006">
              <mc:Choice xmlns:v="urn:schemas-microsoft-com:vml" Requires="v">
                <p:oleObj spid="_x0000_s101470" name="文档" r:id="rId3" imgW="11394042" imgH="2139710" progId="Word.Document.12">
                  <p:embed/>
                </p:oleObj>
              </mc:Choice>
              <mc:Fallback>
                <p:oleObj name="文档" r:id="rId3" imgW="11394042" imgH="2139710" progId="Word.Document.12">
                  <p:embed/>
                  <p:pic>
                    <p:nvPicPr>
                      <p:cNvPr id="0" name=""/>
                      <p:cNvPicPr/>
                      <p:nvPr/>
                    </p:nvPicPr>
                    <p:blipFill>
                      <a:blip r:embed="rId4"/>
                      <a:stretch>
                        <a:fillRect/>
                      </a:stretch>
                    </p:blipFill>
                    <p:spPr>
                      <a:xfrm>
                        <a:off x="420291" y="879376"/>
                        <a:ext cx="11382375" cy="21431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93014179"/>
              </p:ext>
            </p:extLst>
          </p:nvPr>
        </p:nvGraphicFramePr>
        <p:xfrm>
          <a:off x="406574" y="2914650"/>
          <a:ext cx="11382375" cy="2819400"/>
        </p:xfrm>
        <a:graphic>
          <a:graphicData uri="http://schemas.openxmlformats.org/presentationml/2006/ole">
            <mc:AlternateContent xmlns:mc="http://schemas.openxmlformats.org/markup-compatibility/2006">
              <mc:Choice xmlns:v="urn:schemas-microsoft-com:vml" Requires="v">
                <p:oleObj spid="_x0000_s101471" name="文档" r:id="rId5" imgW="11394042" imgH="2817603" progId="Word.Document.12">
                  <p:embed/>
                </p:oleObj>
              </mc:Choice>
              <mc:Fallback>
                <p:oleObj name="文档" r:id="rId5" imgW="11394042" imgH="2817603" progId="Word.Document.12">
                  <p:embed/>
                  <p:pic>
                    <p:nvPicPr>
                      <p:cNvPr id="0" name=""/>
                      <p:cNvPicPr/>
                      <p:nvPr/>
                    </p:nvPicPr>
                    <p:blipFill>
                      <a:blip r:embed="rId6"/>
                      <a:stretch>
                        <a:fillRect/>
                      </a:stretch>
                    </p:blipFill>
                    <p:spPr>
                      <a:xfrm>
                        <a:off x="406574" y="2914650"/>
                        <a:ext cx="11382375" cy="28194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401135"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620241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377" y="568524"/>
            <a:ext cx="11457851" cy="5521512"/>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3.</a:t>
            </a:r>
            <a:r>
              <a:rPr lang="zh-CN" altLang="zh-CN" sz="2800" dirty="0">
                <a:latin typeface="Times New Roman"/>
                <a:ea typeface="华文细黑"/>
                <a:cs typeface="Times New Roman"/>
              </a:rPr>
              <a:t>不同温度下</a:t>
            </a:r>
            <a:r>
              <a:rPr lang="en-US" altLang="zh-CN" sz="2800" dirty="0">
                <a:latin typeface="Times New Roman"/>
                <a:ea typeface="华文细黑"/>
                <a:cs typeface="Courier New"/>
              </a:rPr>
              <a:t>(</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CaCO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在水中的沉淀溶解平衡曲线如图所示，回答下列问题</a:t>
            </a:r>
            <a:r>
              <a:rPr lang="en-US" altLang="zh-CN" sz="2800" dirty="0">
                <a:latin typeface="Times New Roman"/>
                <a:ea typeface="华文细黑"/>
                <a:cs typeface="Courier New"/>
              </a:rPr>
              <a:t>(</a:t>
            </a:r>
            <a:r>
              <a:rPr lang="zh-CN" altLang="zh-CN" sz="2800" dirty="0">
                <a:latin typeface="Times New Roman"/>
                <a:ea typeface="华文细黑"/>
                <a:cs typeface="Times New Roman"/>
              </a:rPr>
              <a:t>注：</a:t>
            </a:r>
            <a:r>
              <a:rPr lang="en-US" altLang="zh-CN" sz="2800" dirty="0">
                <a:latin typeface="Times New Roman"/>
                <a:ea typeface="华文细黑"/>
                <a:cs typeface="Courier New"/>
              </a:rPr>
              <a:t>CaCO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均未完全溶解</a:t>
            </a:r>
            <a:r>
              <a:rPr lang="en-US" altLang="zh-CN" sz="2800" dirty="0" smtClean="0">
                <a:latin typeface="Times New Roman"/>
                <a:ea typeface="华文细黑"/>
                <a:cs typeface="Courier New"/>
              </a:rPr>
              <a:t>)</a:t>
            </a:r>
            <a:endParaRPr lang="en-US" altLang="zh-CN" sz="2800" dirty="0" smtClean="0">
              <a:latin typeface="宋体"/>
              <a:cs typeface="Courier New"/>
            </a:endParaRPr>
          </a:p>
          <a:p>
            <a:pPr algn="just">
              <a:lnSpc>
                <a:spcPct val="140000"/>
              </a:lnSpc>
              <a:spcAft>
                <a:spcPts val="0"/>
              </a:spcAft>
            </a:pPr>
            <a:r>
              <a:rPr lang="en-US" altLang="zh-CN" sz="2800" dirty="0">
                <a:latin typeface="Times New Roman"/>
                <a:ea typeface="华文细黑"/>
                <a:cs typeface="Courier New"/>
              </a:rPr>
              <a:t>(1)</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1</a:t>
            </a:r>
            <a:r>
              <a:rPr lang="en-US" altLang="zh-CN" sz="2800" dirty="0" smtClean="0">
                <a:latin typeface="Times New Roman"/>
                <a:ea typeface="华文细黑"/>
                <a:cs typeface="Courier New"/>
              </a:rPr>
              <a:t>__</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填</a:t>
            </a:r>
            <a:r>
              <a:rPr lang="en-US" altLang="zh-CN" sz="2800" dirty="0">
                <a:latin typeface="宋体"/>
                <a:ea typeface="华文细黑"/>
                <a:cs typeface="Times New Roman"/>
              </a:rPr>
              <a:t>“</a:t>
            </a:r>
            <a:r>
              <a:rPr lang="en-US" altLang="zh-CN" sz="2800" dirty="0">
                <a:latin typeface="Times New Roman"/>
                <a:ea typeface="华文细黑"/>
                <a:cs typeface="Courier New"/>
              </a:rPr>
              <a:t>&gt;</a:t>
            </a:r>
            <a:r>
              <a:rPr lang="en-US" altLang="zh-CN" sz="2800" dirty="0">
                <a:latin typeface="宋体"/>
                <a:ea typeface="华文细黑"/>
                <a:cs typeface="Times New Roman"/>
              </a:rPr>
              <a:t>”</a:t>
            </a:r>
            <a:r>
              <a:rPr lang="zh-CN" altLang="zh-CN" sz="2800" dirty="0">
                <a:latin typeface="Times New Roman"/>
                <a:ea typeface="华文细黑"/>
                <a:cs typeface="Times New Roman"/>
              </a:rPr>
              <a:t>、</a:t>
            </a:r>
            <a:r>
              <a:rPr lang="en-US" altLang="zh-CN" sz="2800" dirty="0">
                <a:latin typeface="宋体"/>
                <a:ea typeface="华文细黑"/>
                <a:cs typeface="Times New Roman"/>
              </a:rPr>
              <a:t>“</a:t>
            </a:r>
            <a:r>
              <a:rPr lang="en-US" altLang="zh-CN" sz="2800" dirty="0">
                <a:latin typeface="Times New Roman"/>
                <a:ea typeface="华文细黑"/>
                <a:cs typeface="Courier New"/>
              </a:rPr>
              <a:t>&lt;</a:t>
            </a:r>
            <a:r>
              <a:rPr lang="en-US" altLang="zh-CN" sz="2800" dirty="0">
                <a:latin typeface="宋体"/>
                <a:ea typeface="华文细黑"/>
                <a:cs typeface="Times New Roman"/>
              </a:rPr>
              <a:t>”</a:t>
            </a:r>
            <a:r>
              <a:rPr lang="zh-CN" altLang="zh-CN" sz="2800" dirty="0">
                <a:latin typeface="Times New Roman"/>
                <a:ea typeface="华文细黑"/>
                <a:cs typeface="Times New Roman"/>
              </a:rPr>
              <a:t>或</a:t>
            </a:r>
            <a:r>
              <a:rPr lang="en-US" altLang="zh-CN" sz="2800" dirty="0">
                <a:latin typeface="宋体"/>
                <a:ea typeface="华文细黑"/>
                <a:cs typeface="Times New Roman"/>
              </a:rPr>
              <a:t>“</a:t>
            </a:r>
            <a:r>
              <a:rPr lang="zh-CN" altLang="zh-CN" sz="2800" dirty="0">
                <a:latin typeface="Times New Roman"/>
                <a:ea typeface="华文细黑"/>
                <a:cs typeface="Times New Roman"/>
              </a:rPr>
              <a:t>＝</a:t>
            </a:r>
            <a:r>
              <a:rPr lang="en-US" altLang="zh-CN" sz="2800" dirty="0">
                <a:latin typeface="宋体"/>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(2)</a:t>
            </a:r>
            <a:r>
              <a:rPr lang="zh-CN" altLang="zh-CN" sz="2800" dirty="0">
                <a:latin typeface="Times New Roman"/>
                <a:ea typeface="华文细黑"/>
                <a:cs typeface="Times New Roman"/>
              </a:rPr>
              <a:t>保持</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1</a:t>
            </a:r>
            <a:r>
              <a:rPr lang="zh-CN" altLang="zh-CN" sz="2800" dirty="0">
                <a:latin typeface="Times New Roman"/>
                <a:ea typeface="华文细黑"/>
                <a:cs typeface="Times New Roman"/>
              </a:rPr>
              <a:t>不变，怎样使</a:t>
            </a:r>
            <a:r>
              <a:rPr lang="en-US" altLang="zh-CN" sz="2800" dirty="0">
                <a:latin typeface="Times New Roman"/>
                <a:ea typeface="华文细黑"/>
                <a:cs typeface="Courier New"/>
              </a:rPr>
              <a:t>A</a:t>
            </a:r>
            <a:r>
              <a:rPr lang="zh-CN" altLang="zh-CN" sz="2800" dirty="0">
                <a:latin typeface="Times New Roman"/>
                <a:ea typeface="华文细黑"/>
                <a:cs typeface="Times New Roman"/>
              </a:rPr>
              <a:t>点变成</a:t>
            </a:r>
            <a:r>
              <a:rPr lang="en-US" altLang="zh-CN" sz="2800" dirty="0">
                <a:latin typeface="Times New Roman"/>
                <a:ea typeface="华文细黑"/>
                <a:cs typeface="Courier New"/>
              </a:rPr>
              <a:t>B</a:t>
            </a:r>
            <a:r>
              <a:rPr lang="zh-CN" altLang="zh-CN" sz="2800" dirty="0">
                <a:latin typeface="Times New Roman"/>
                <a:ea typeface="华文细黑"/>
                <a:cs typeface="Times New Roman"/>
              </a:rPr>
              <a:t>点？</a:t>
            </a:r>
            <a:endParaRPr lang="zh-CN" altLang="zh-CN" sz="10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a:solidFill>
                  <a:srgbClr val="E36C0A"/>
                </a:solidFill>
                <a:latin typeface="Times New Roman"/>
                <a:ea typeface="华文细黑"/>
                <a:cs typeface="Times New Roman"/>
              </a:rPr>
              <a:t>保持</a:t>
            </a:r>
            <a:r>
              <a:rPr lang="en-US" altLang="zh-CN" sz="2800" i="1" dirty="0">
                <a:solidFill>
                  <a:srgbClr val="E36C0A"/>
                </a:solidFill>
                <a:latin typeface="Times New Roman"/>
                <a:ea typeface="华文细黑"/>
                <a:cs typeface="Courier New"/>
              </a:rPr>
              <a:t>T</a:t>
            </a:r>
            <a:r>
              <a:rPr lang="en-US" altLang="zh-CN" sz="2800" baseline="-25000" dirty="0">
                <a:solidFill>
                  <a:srgbClr val="E36C0A"/>
                </a:solidFill>
                <a:latin typeface="Times New Roman"/>
                <a:ea typeface="华文细黑"/>
                <a:cs typeface="Courier New"/>
              </a:rPr>
              <a:t>1</a:t>
            </a:r>
            <a:r>
              <a:rPr lang="zh-CN" altLang="zh-CN" sz="2800" dirty="0">
                <a:solidFill>
                  <a:srgbClr val="E36C0A"/>
                </a:solidFill>
                <a:latin typeface="Times New Roman"/>
                <a:ea typeface="华文细黑"/>
                <a:cs typeface="Times New Roman"/>
              </a:rPr>
              <a:t>不变，向悬浊液中加入</a:t>
            </a:r>
            <a:r>
              <a:rPr lang="en-US" altLang="zh-CN" sz="2800" dirty="0">
                <a:solidFill>
                  <a:srgbClr val="E36C0A"/>
                </a:solidFill>
                <a:latin typeface="Times New Roman"/>
                <a:ea typeface="华文细黑"/>
                <a:cs typeface="Courier New"/>
              </a:rPr>
              <a:t>Na</a:t>
            </a:r>
            <a:r>
              <a:rPr lang="en-US" altLang="zh-CN" sz="2800" baseline="-25000" dirty="0">
                <a:solidFill>
                  <a:srgbClr val="E36C0A"/>
                </a:solidFill>
                <a:latin typeface="Times New Roman"/>
                <a:ea typeface="华文细黑"/>
                <a:cs typeface="Courier New"/>
              </a:rPr>
              <a:t>2</a:t>
            </a:r>
            <a:r>
              <a:rPr lang="en-US" altLang="zh-CN" sz="2800" dirty="0">
                <a:solidFill>
                  <a:srgbClr val="E36C0A"/>
                </a:solidFill>
                <a:latin typeface="Times New Roman"/>
                <a:ea typeface="华文细黑"/>
                <a:cs typeface="Courier New"/>
              </a:rPr>
              <a:t>CO</a:t>
            </a:r>
            <a:r>
              <a:rPr lang="en-US" altLang="zh-CN" sz="2800" baseline="-25000" dirty="0">
                <a:solidFill>
                  <a:srgbClr val="E36C0A"/>
                </a:solidFill>
                <a:latin typeface="Times New Roman"/>
                <a:ea typeface="华文细黑"/>
                <a:cs typeface="Courier New"/>
              </a:rPr>
              <a:t>3</a:t>
            </a:r>
            <a:r>
              <a:rPr lang="zh-CN" altLang="zh-CN" sz="2800" dirty="0">
                <a:solidFill>
                  <a:srgbClr val="E36C0A"/>
                </a:solidFill>
                <a:latin typeface="Times New Roman"/>
                <a:ea typeface="华文细黑"/>
                <a:cs typeface="Times New Roman"/>
              </a:rPr>
              <a:t>固体。</a:t>
            </a:r>
            <a:endParaRPr lang="zh-CN" altLang="zh-CN" sz="1000" dirty="0">
              <a:latin typeface="宋体"/>
              <a:cs typeface="Courier New"/>
            </a:endParaRPr>
          </a:p>
          <a:p>
            <a:pPr algn="just">
              <a:lnSpc>
                <a:spcPct val="140000"/>
              </a:lnSpc>
              <a:spcAft>
                <a:spcPts val="0"/>
              </a:spcAft>
            </a:pPr>
            <a:r>
              <a:rPr lang="en-US" altLang="zh-CN" sz="2800" dirty="0" smtClean="0">
                <a:latin typeface="Times New Roman"/>
                <a:ea typeface="华文细黑"/>
                <a:cs typeface="Courier New"/>
              </a:rPr>
              <a:t>(</a:t>
            </a:r>
            <a:r>
              <a:rPr lang="en-US" altLang="zh-CN" sz="2800" dirty="0">
                <a:latin typeface="Times New Roman"/>
                <a:ea typeface="华文细黑"/>
                <a:cs typeface="Courier New"/>
              </a:rPr>
              <a:t>3)</a:t>
            </a:r>
            <a:r>
              <a:rPr lang="zh-CN" altLang="zh-CN" sz="2800" dirty="0">
                <a:latin typeface="Times New Roman"/>
                <a:ea typeface="华文细黑"/>
                <a:cs typeface="Times New Roman"/>
              </a:rPr>
              <a:t>在</a:t>
            </a:r>
            <a:r>
              <a:rPr lang="en-US" altLang="zh-CN" sz="2800" dirty="0">
                <a:latin typeface="Times New Roman"/>
                <a:ea typeface="华文细黑"/>
                <a:cs typeface="Courier New"/>
              </a:rPr>
              <a:t>B</a:t>
            </a:r>
            <a:r>
              <a:rPr lang="zh-CN" altLang="zh-CN" sz="2800" dirty="0">
                <a:latin typeface="Times New Roman"/>
                <a:ea typeface="华文细黑"/>
                <a:cs typeface="Times New Roman"/>
              </a:rPr>
              <a:t>点，若温度从</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1</a:t>
            </a:r>
            <a:r>
              <a:rPr lang="zh-CN" altLang="zh-CN" sz="2800" dirty="0">
                <a:latin typeface="Times New Roman"/>
                <a:ea typeface="华文细黑"/>
                <a:cs typeface="Times New Roman"/>
              </a:rPr>
              <a:t>升到</a:t>
            </a:r>
            <a:r>
              <a:rPr lang="en-US" altLang="zh-CN" sz="2800" i="1" dirty="0">
                <a:latin typeface="Times New Roman"/>
                <a:ea typeface="华文细黑"/>
                <a:cs typeface="Courier New"/>
              </a:rPr>
              <a:t>T</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，则</a:t>
            </a:r>
            <a:r>
              <a:rPr lang="en-US" altLang="zh-CN" sz="2800" dirty="0">
                <a:latin typeface="Times New Roman"/>
                <a:ea typeface="华文细黑"/>
                <a:cs typeface="Courier New"/>
              </a:rPr>
              <a:t>B</a:t>
            </a:r>
            <a:r>
              <a:rPr lang="zh-CN" altLang="zh-CN" sz="2800" dirty="0">
                <a:latin typeface="Times New Roman"/>
                <a:ea typeface="华文细黑"/>
                <a:cs typeface="Times New Roman"/>
              </a:rPr>
              <a:t>点变到</a:t>
            </a:r>
            <a:r>
              <a:rPr lang="en-US" altLang="zh-CN" sz="2800" dirty="0" smtClean="0">
                <a:latin typeface="Times New Roman"/>
                <a:ea typeface="华文细黑"/>
                <a:cs typeface="Courier New"/>
              </a:rPr>
              <a:t>______</a:t>
            </a:r>
          </a:p>
          <a:p>
            <a:pPr algn="just">
              <a:lnSpc>
                <a:spcPct val="140000"/>
              </a:lnSpc>
              <a:spcAft>
                <a:spcPts val="0"/>
              </a:spcAft>
            </a:pPr>
            <a:r>
              <a:rPr lang="zh-CN" altLang="zh-CN" sz="2800" dirty="0" smtClean="0">
                <a:latin typeface="Times New Roman"/>
                <a:ea typeface="华文细黑"/>
                <a:cs typeface="Times New Roman"/>
              </a:rPr>
              <a:t>点</a:t>
            </a:r>
            <a:r>
              <a:rPr lang="en-US" altLang="zh-CN" sz="2800" dirty="0" smtClean="0">
                <a:latin typeface="Times New Roman"/>
                <a:ea typeface="华文细黑"/>
                <a:cs typeface="Courier New"/>
              </a:rPr>
              <a:t>(</a:t>
            </a:r>
            <a:r>
              <a:rPr lang="zh-CN" altLang="zh-CN" sz="2800" dirty="0" smtClean="0">
                <a:latin typeface="Times New Roman"/>
                <a:ea typeface="华文细黑"/>
                <a:cs typeface="Times New Roman"/>
              </a:rPr>
              <a:t>填</a:t>
            </a:r>
            <a:r>
              <a:rPr lang="en-US" altLang="zh-CN" sz="2800" dirty="0" smtClean="0">
                <a:latin typeface="宋体"/>
                <a:ea typeface="华文细黑"/>
                <a:cs typeface="Times New Roman"/>
              </a:rPr>
              <a:t>“</a:t>
            </a:r>
            <a:r>
              <a:rPr lang="en-US" altLang="zh-CN" sz="2800" dirty="0" smtClean="0">
                <a:latin typeface="Times New Roman"/>
                <a:ea typeface="华文细黑"/>
                <a:cs typeface="Courier New"/>
              </a:rPr>
              <a:t>C</a:t>
            </a:r>
            <a:r>
              <a:rPr lang="en-US" altLang="zh-CN" sz="2800" dirty="0" smtClean="0">
                <a:latin typeface="宋体"/>
                <a:ea typeface="华文细黑"/>
                <a:cs typeface="Times New Roman"/>
              </a:rPr>
              <a:t>”</a:t>
            </a:r>
            <a:r>
              <a:rPr lang="zh-CN" altLang="zh-CN" sz="2800" dirty="0" smtClean="0">
                <a:latin typeface="Times New Roman"/>
                <a:ea typeface="华文细黑"/>
                <a:cs typeface="Times New Roman"/>
              </a:rPr>
              <a:t>、</a:t>
            </a:r>
            <a:r>
              <a:rPr lang="en-US" altLang="zh-CN" sz="2800" dirty="0" smtClean="0">
                <a:latin typeface="宋体"/>
                <a:ea typeface="华文细黑"/>
                <a:cs typeface="Times New Roman"/>
              </a:rPr>
              <a:t>“</a:t>
            </a:r>
            <a:r>
              <a:rPr lang="en-US" altLang="zh-CN" sz="2800" dirty="0" smtClean="0">
                <a:latin typeface="Times New Roman"/>
                <a:ea typeface="华文细黑"/>
                <a:cs typeface="Courier New"/>
              </a:rPr>
              <a:t>D</a:t>
            </a:r>
            <a:r>
              <a:rPr lang="en-US" altLang="zh-CN" sz="2800" dirty="0" smtClean="0">
                <a:latin typeface="宋体"/>
                <a:ea typeface="华文细黑"/>
                <a:cs typeface="Times New Roman"/>
              </a:rPr>
              <a:t>”</a:t>
            </a:r>
            <a:r>
              <a:rPr lang="zh-CN" altLang="zh-CN" sz="2800" dirty="0" smtClean="0">
                <a:latin typeface="Times New Roman"/>
                <a:ea typeface="华文细黑"/>
                <a:cs typeface="Times New Roman"/>
              </a:rPr>
              <a:t>或</a:t>
            </a:r>
            <a:r>
              <a:rPr lang="en-US" altLang="zh-CN" sz="2800" dirty="0" smtClean="0">
                <a:latin typeface="宋体"/>
                <a:ea typeface="华文细黑"/>
                <a:cs typeface="Times New Roman"/>
              </a:rPr>
              <a:t>“</a:t>
            </a:r>
            <a:r>
              <a:rPr lang="en-US" altLang="zh-CN" sz="2800" dirty="0" smtClean="0">
                <a:latin typeface="Times New Roman"/>
                <a:ea typeface="华文细黑"/>
                <a:cs typeface="Courier New"/>
              </a:rPr>
              <a:t>E</a:t>
            </a:r>
            <a:r>
              <a:rPr lang="en-US" altLang="zh-CN" sz="2800" dirty="0" smtClean="0">
                <a:latin typeface="宋体"/>
                <a:ea typeface="华文细黑"/>
                <a:cs typeface="Times New Roman"/>
              </a:rPr>
              <a:t>”</a:t>
            </a:r>
            <a:r>
              <a:rPr lang="zh-CN" altLang="zh-CN" sz="2800" dirty="0" smtClean="0">
                <a:latin typeface="Times New Roman"/>
                <a:ea typeface="华文细黑"/>
                <a:cs typeface="Times New Roman"/>
              </a:rPr>
              <a:t>。</a:t>
            </a:r>
            <a:r>
              <a:rPr lang="en-US" altLang="zh-CN" sz="2800" dirty="0" smtClean="0">
                <a:latin typeface="Times New Roman"/>
                <a:ea typeface="华文细黑"/>
                <a:cs typeface="Courier New"/>
              </a:rPr>
              <a:t>)</a:t>
            </a:r>
            <a:endParaRPr lang="zh-CN" altLang="zh-CN" sz="1000" dirty="0" smtClean="0">
              <a:latin typeface="宋体"/>
              <a:cs typeface="Courier New"/>
            </a:endParaRPr>
          </a:p>
          <a:p>
            <a:pPr algn="just">
              <a:lnSpc>
                <a:spcPct val="140000"/>
              </a:lnSpc>
              <a:spcAft>
                <a:spcPts val="0"/>
              </a:spcAft>
            </a:pPr>
            <a:r>
              <a:rPr lang="en-US" altLang="zh-CN" sz="2800" dirty="0" smtClean="0">
                <a:latin typeface="Times New Roman"/>
                <a:ea typeface="华文细黑"/>
                <a:cs typeface="Courier New"/>
              </a:rPr>
              <a:t>(</a:t>
            </a:r>
            <a:r>
              <a:rPr lang="en-US" altLang="zh-CN" sz="2800" dirty="0">
                <a:latin typeface="Times New Roman"/>
                <a:ea typeface="华文细黑"/>
                <a:cs typeface="Courier New"/>
              </a:rPr>
              <a:t>4)</a:t>
            </a:r>
            <a:r>
              <a:rPr lang="zh-CN" altLang="zh-CN" sz="2800" dirty="0">
                <a:latin typeface="Times New Roman"/>
                <a:ea typeface="华文细黑"/>
                <a:cs typeface="Times New Roman"/>
              </a:rPr>
              <a:t>若</a:t>
            </a:r>
            <a:r>
              <a:rPr lang="en-US" altLang="zh-CN" sz="2800" dirty="0">
                <a:latin typeface="Times New Roman"/>
                <a:ea typeface="华文细黑"/>
                <a:cs typeface="Courier New"/>
              </a:rPr>
              <a:t>B</a:t>
            </a:r>
            <a:r>
              <a:rPr lang="zh-CN" altLang="zh-CN" sz="2800" dirty="0">
                <a:latin typeface="Times New Roman"/>
                <a:ea typeface="华文细黑"/>
                <a:cs typeface="Times New Roman"/>
              </a:rPr>
              <a:t>点变到</a:t>
            </a:r>
            <a:r>
              <a:rPr lang="en-US" altLang="zh-CN" sz="2800" dirty="0">
                <a:latin typeface="Times New Roman"/>
                <a:ea typeface="华文细黑"/>
                <a:cs typeface="Courier New"/>
              </a:rPr>
              <a:t>E</a:t>
            </a:r>
            <a:r>
              <a:rPr lang="zh-CN" altLang="zh-CN" sz="2800" dirty="0">
                <a:latin typeface="Times New Roman"/>
                <a:ea typeface="华文细黑"/>
                <a:cs typeface="Times New Roman"/>
              </a:rPr>
              <a:t>点，理论上应采取的措施是</a:t>
            </a:r>
            <a:r>
              <a:rPr lang="en-US" altLang="zh-CN" sz="2800" dirty="0" smtClean="0">
                <a:latin typeface="Times New Roman"/>
                <a:ea typeface="华文细黑"/>
                <a:cs typeface="Courier New"/>
              </a:rPr>
              <a:t>__________________________</a:t>
            </a:r>
          </a:p>
          <a:p>
            <a:pPr algn="just">
              <a:lnSpc>
                <a:spcPct val="140000"/>
              </a:lnSpc>
              <a:spcAft>
                <a:spcPts val="0"/>
              </a:spcAft>
            </a:pPr>
            <a:r>
              <a:rPr lang="en-US" altLang="zh-CN" sz="2800" dirty="0" smtClean="0">
                <a:latin typeface="Times New Roman"/>
                <a:ea typeface="华文细黑"/>
                <a:cs typeface="Times New Roman"/>
              </a:rPr>
              <a:t>___________</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4"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0355" name="Picture 3" descr="E:\杨绘绘\2016\一轮\化学\人教版\HX467.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625763" y="1485578"/>
            <a:ext cx="3014059" cy="26434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155229" y="1864668"/>
            <a:ext cx="386644" cy="523220"/>
          </a:xfrm>
          <a:prstGeom prst="rect">
            <a:avLst/>
          </a:prstGeom>
        </p:spPr>
        <p:txBody>
          <a:bodyPr wrap="none">
            <a:spAutoFit/>
          </a:bodyPr>
          <a:lstStyle/>
          <a:p>
            <a:r>
              <a:rPr lang="en-US" altLang="zh-CN" sz="2800" b="1" dirty="0">
                <a:solidFill>
                  <a:schemeClr val="accent6">
                    <a:lumMod val="75000"/>
                  </a:schemeClr>
                </a:solidFill>
                <a:latin typeface="Times New Roman"/>
                <a:ea typeface="华文细黑"/>
                <a:cs typeface="Times New Roman"/>
              </a:rPr>
              <a:t>&lt;</a:t>
            </a:r>
            <a:endParaRPr lang="zh-CN" altLang="en-US" sz="2800" b="1" dirty="0">
              <a:solidFill>
                <a:schemeClr val="accent6">
                  <a:lumMod val="75000"/>
                </a:schemeClr>
              </a:solidFill>
              <a:latin typeface="Times New Roman"/>
              <a:ea typeface="华文细黑"/>
              <a:cs typeface="Times New Roman"/>
            </a:endParaRPr>
          </a:p>
        </p:txBody>
      </p:sp>
      <p:sp>
        <p:nvSpPr>
          <p:cNvPr id="10" name="矩形 9"/>
          <p:cNvSpPr/>
          <p:nvPr/>
        </p:nvSpPr>
        <p:spPr>
          <a:xfrm>
            <a:off x="7156276" y="3655343"/>
            <a:ext cx="44435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D</a:t>
            </a:r>
            <a:endParaRPr lang="zh-CN" altLang="en-US" sz="2800">
              <a:solidFill>
                <a:schemeClr val="accent6">
                  <a:lumMod val="75000"/>
                </a:schemeClr>
              </a:solidFill>
              <a:latin typeface="Times New Roman"/>
              <a:ea typeface="华文细黑"/>
              <a:cs typeface="Times New Roman"/>
            </a:endParaRPr>
          </a:p>
        </p:txBody>
      </p:sp>
      <p:sp>
        <p:nvSpPr>
          <p:cNvPr id="12" name="矩形 11"/>
          <p:cNvSpPr/>
          <p:nvPr/>
        </p:nvSpPr>
        <p:spPr>
          <a:xfrm>
            <a:off x="6925394" y="4807471"/>
            <a:ext cx="4814138" cy="523220"/>
          </a:xfrm>
          <a:prstGeom prst="rect">
            <a:avLst/>
          </a:prstGeom>
        </p:spPr>
        <p:txBody>
          <a:bodyPr wrap="none">
            <a:spAutoFit/>
          </a:bodyPr>
          <a:lstStyle/>
          <a:p>
            <a:r>
              <a:rPr lang="zh-CN" altLang="zh-CN" sz="2800">
                <a:solidFill>
                  <a:srgbClr val="E36C0A"/>
                </a:solidFill>
                <a:latin typeface="Times New Roman"/>
                <a:ea typeface="华文细黑"/>
                <a:cs typeface="Times New Roman"/>
              </a:rPr>
              <a:t>在缓慢升温至</a:t>
            </a:r>
            <a:r>
              <a:rPr lang="en-US" altLang="zh-CN" sz="2800" i="1">
                <a:solidFill>
                  <a:srgbClr val="E36C0A"/>
                </a:solidFill>
                <a:latin typeface="Times New Roman"/>
                <a:ea typeface="华文细黑"/>
              </a:rPr>
              <a:t>T</a:t>
            </a:r>
            <a:r>
              <a:rPr lang="en-US" altLang="zh-CN" sz="2800" baseline="-25000">
                <a:solidFill>
                  <a:srgbClr val="E36C0A"/>
                </a:solidFill>
                <a:latin typeface="Times New Roman"/>
                <a:ea typeface="华文细黑"/>
              </a:rPr>
              <a:t>2</a:t>
            </a:r>
            <a:r>
              <a:rPr lang="zh-CN" altLang="zh-CN" sz="2800">
                <a:solidFill>
                  <a:srgbClr val="E36C0A"/>
                </a:solidFill>
                <a:latin typeface="Times New Roman"/>
                <a:ea typeface="华文细黑"/>
                <a:cs typeface="Times New Roman"/>
              </a:rPr>
              <a:t>的同时，</a:t>
            </a:r>
            <a:r>
              <a:rPr lang="zh-CN" altLang="zh-CN" sz="2800" smtClean="0">
                <a:solidFill>
                  <a:srgbClr val="E36C0A"/>
                </a:solidFill>
                <a:latin typeface="Times New Roman"/>
                <a:ea typeface="华文细黑"/>
                <a:cs typeface="Times New Roman"/>
              </a:rPr>
              <a:t>加入</a:t>
            </a:r>
            <a:endParaRPr lang="zh-CN" altLang="en-US" sz="2800"/>
          </a:p>
        </p:txBody>
      </p:sp>
      <p:sp>
        <p:nvSpPr>
          <p:cNvPr id="14" name="矩形 13"/>
          <p:cNvSpPr/>
          <p:nvPr/>
        </p:nvSpPr>
        <p:spPr>
          <a:xfrm>
            <a:off x="425624" y="5402585"/>
            <a:ext cx="2060179" cy="523220"/>
          </a:xfrm>
          <a:prstGeom prst="rect">
            <a:avLst/>
          </a:prstGeom>
        </p:spPr>
        <p:txBody>
          <a:bodyPr wrap="none">
            <a:spAutoFit/>
          </a:bodyPr>
          <a:lstStyle/>
          <a:p>
            <a:pPr lvl="0"/>
            <a:r>
              <a:rPr lang="en-US" altLang="zh-CN" sz="2800">
                <a:solidFill>
                  <a:srgbClr val="E36C0A"/>
                </a:solidFill>
                <a:latin typeface="Times New Roman"/>
                <a:ea typeface="华文细黑"/>
              </a:rPr>
              <a:t>Na</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CO</a:t>
            </a:r>
            <a:r>
              <a:rPr lang="en-US" altLang="zh-CN" sz="2800" baseline="-25000">
                <a:solidFill>
                  <a:srgbClr val="E36C0A"/>
                </a:solidFill>
                <a:latin typeface="Times New Roman"/>
                <a:ea typeface="华文细黑"/>
              </a:rPr>
              <a:t>3</a:t>
            </a:r>
            <a:r>
              <a:rPr lang="zh-CN" altLang="zh-CN" sz="2800">
                <a:solidFill>
                  <a:srgbClr val="E36C0A"/>
                </a:solidFill>
                <a:latin typeface="Times New Roman"/>
                <a:ea typeface="华文细黑"/>
                <a:cs typeface="Times New Roman"/>
              </a:rPr>
              <a:t>固体</a:t>
            </a:r>
            <a:endParaRPr lang="zh-CN" altLang="en-US" sz="2800">
              <a:solidFill>
                <a:prstClr val="black"/>
              </a:solidFill>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401135"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847801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p:bldP spid="7" grpId="1"/>
      <p:bldP spid="10" grpId="0"/>
      <p:bldP spid="10" grpId="1"/>
      <p:bldP spid="12" grpId="0"/>
      <p:bldP spid="12" grpId="1"/>
      <p:bldP spid="14" grpId="0"/>
      <p:bldP spid="1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3033" y="1269554"/>
            <a:ext cx="11688154" cy="3453253"/>
          </a:xfrm>
          <a:prstGeom prst="rect">
            <a:avLst/>
          </a:prstGeom>
        </p:spPr>
        <p:txBody>
          <a:bodyPr>
            <a:spAutoFit/>
          </a:bodyPr>
          <a:lstStyle/>
          <a:p>
            <a:pPr algn="just">
              <a:lnSpc>
                <a:spcPct val="140000"/>
              </a:lnSpc>
              <a:spcAft>
                <a:spcPts val="0"/>
              </a:spcAft>
            </a:pPr>
            <a:r>
              <a:rPr lang="zh-CN" altLang="zh-CN" sz="2600" b="1">
                <a:solidFill>
                  <a:srgbClr val="E36C0A"/>
                </a:solidFill>
                <a:latin typeface="Times New Roman"/>
                <a:ea typeface="微软雅黑"/>
                <a:cs typeface="Times New Roman"/>
              </a:rPr>
              <a:t>反思归纳</a:t>
            </a:r>
            <a:endParaRPr lang="zh-CN" altLang="zh-CN" sz="2600">
              <a:latin typeface="宋体"/>
              <a:cs typeface="Courier New"/>
            </a:endParaRPr>
          </a:p>
          <a:p>
            <a:pPr algn="just">
              <a:lnSpc>
                <a:spcPct val="140000"/>
              </a:lnSpc>
              <a:spcAft>
                <a:spcPts val="0"/>
              </a:spcAft>
            </a:pPr>
            <a:r>
              <a:rPr lang="en-US" altLang="zh-CN" sz="2600">
                <a:latin typeface="Times New Roman"/>
                <a:ea typeface="华文细黑"/>
                <a:cs typeface="Courier New"/>
              </a:rPr>
              <a:t>(1)</a:t>
            </a:r>
            <a:r>
              <a:rPr lang="zh-CN" altLang="zh-CN" sz="2600">
                <a:latin typeface="Times New Roman"/>
                <a:ea typeface="华文细黑"/>
                <a:cs typeface="Times New Roman"/>
              </a:rPr>
              <a:t>溶解平衡一般是吸热的，温度升高平衡右移，</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增大，但</a:t>
            </a:r>
            <a:r>
              <a:rPr lang="en-US" altLang="zh-CN" sz="2600">
                <a:latin typeface="Times New Roman"/>
                <a:ea typeface="华文细黑"/>
                <a:cs typeface="Courier New"/>
              </a:rPr>
              <a:t>Ca(OH)</a:t>
            </a:r>
            <a:r>
              <a:rPr lang="en-US" altLang="zh-CN" sz="2600" baseline="-25000">
                <a:latin typeface="Times New Roman"/>
                <a:ea typeface="华文细黑"/>
                <a:cs typeface="Courier New"/>
              </a:rPr>
              <a:t>2</a:t>
            </a:r>
            <a:r>
              <a:rPr lang="zh-CN" altLang="zh-CN" sz="2600">
                <a:latin typeface="Times New Roman"/>
                <a:ea typeface="华文细黑"/>
                <a:cs typeface="Times New Roman"/>
              </a:rPr>
              <a:t>相反。</a:t>
            </a:r>
            <a:endParaRPr lang="zh-CN" altLang="zh-CN" sz="2600">
              <a:latin typeface="宋体"/>
              <a:cs typeface="Courier New"/>
            </a:endParaRPr>
          </a:p>
          <a:p>
            <a:pPr algn="just">
              <a:lnSpc>
                <a:spcPct val="140000"/>
              </a:lnSpc>
              <a:spcAft>
                <a:spcPts val="0"/>
              </a:spcAft>
            </a:pPr>
            <a:r>
              <a:rPr lang="en-US" altLang="zh-CN" sz="2600">
                <a:latin typeface="Times New Roman"/>
                <a:ea typeface="华文细黑"/>
                <a:cs typeface="Courier New"/>
              </a:rPr>
              <a:t>(2)</a:t>
            </a:r>
            <a:r>
              <a:rPr lang="zh-CN" altLang="zh-CN" sz="2600">
                <a:latin typeface="Times New Roman"/>
                <a:ea typeface="华文细黑"/>
                <a:cs typeface="Times New Roman"/>
              </a:rPr>
              <a:t>对于沉淀溶解平衡：</a:t>
            </a:r>
            <a:r>
              <a:rPr lang="en-US" altLang="zh-CN" sz="2600">
                <a:latin typeface="Times New Roman"/>
                <a:ea typeface="华文细黑"/>
                <a:cs typeface="Courier New"/>
              </a:rPr>
              <a:t>A</a:t>
            </a:r>
            <a:r>
              <a:rPr lang="en-US" altLang="zh-CN" sz="2600" i="1" baseline="-25000">
                <a:latin typeface="Times New Roman"/>
                <a:ea typeface="华文细黑"/>
                <a:cs typeface="Courier New"/>
              </a:rPr>
              <a:t>m</a:t>
            </a:r>
            <a:r>
              <a:rPr lang="en-US" altLang="zh-CN" sz="2600">
                <a:latin typeface="Times New Roman"/>
                <a:ea typeface="华文细黑"/>
                <a:cs typeface="Courier New"/>
              </a:rPr>
              <a:t>B</a:t>
            </a:r>
            <a:r>
              <a:rPr lang="en-US" altLang="zh-CN" sz="2600" i="1" baseline="-25000">
                <a:latin typeface="Times New Roman"/>
                <a:ea typeface="华文细黑"/>
                <a:cs typeface="Courier New"/>
              </a:rPr>
              <a:t>n</a:t>
            </a:r>
            <a:r>
              <a:rPr lang="en-US" altLang="zh-CN" sz="2600">
                <a:latin typeface="Times New Roman"/>
                <a:ea typeface="华文细黑"/>
                <a:cs typeface="Courier New"/>
              </a:rPr>
              <a:t>(s</a:t>
            </a:r>
            <a:r>
              <a:rPr lang="en-US" altLang="zh-CN" sz="2600" smtClean="0">
                <a:latin typeface="Times New Roman"/>
                <a:ea typeface="华文细黑"/>
                <a:cs typeface="Courier New"/>
              </a:rPr>
              <a:t>)</a:t>
            </a:r>
            <a:r>
              <a:rPr lang="en-US" altLang="zh-CN" sz="2600" smtClean="0">
                <a:latin typeface="ZBFH"/>
                <a:ea typeface="华文细黑"/>
                <a:cs typeface="Times New Roman"/>
              </a:rPr>
              <a:t>      </a:t>
            </a:r>
            <a:r>
              <a:rPr lang="en-US" altLang="zh-CN" sz="2600" i="1" smtClean="0">
                <a:latin typeface="Times New Roman"/>
                <a:ea typeface="华文细黑"/>
                <a:cs typeface="Courier New"/>
              </a:rPr>
              <a:t>m</a:t>
            </a:r>
            <a:r>
              <a:rPr lang="en-US" altLang="zh-CN" sz="2600" smtClean="0">
                <a:latin typeface="Times New Roman"/>
                <a:ea typeface="华文细黑"/>
                <a:cs typeface="Courier New"/>
              </a:rPr>
              <a:t>A</a:t>
            </a:r>
            <a:r>
              <a:rPr lang="en-US" altLang="zh-CN" sz="2600" i="1" baseline="30000" smtClean="0">
                <a:latin typeface="Times New Roman"/>
                <a:ea typeface="华文细黑"/>
                <a:cs typeface="Courier New"/>
              </a:rPr>
              <a:t>n</a:t>
            </a:r>
            <a:r>
              <a:rPr lang="zh-CN" altLang="zh-CN" sz="2600" baseline="30000">
                <a:latin typeface="Times New Roman"/>
                <a:ea typeface="华文细黑"/>
                <a:cs typeface="Times New Roman"/>
              </a:rPr>
              <a:t>＋</a:t>
            </a:r>
            <a:r>
              <a:rPr lang="en-US" altLang="zh-CN" sz="2600">
                <a:latin typeface="Times New Roman"/>
                <a:ea typeface="华文细黑"/>
                <a:cs typeface="Courier New"/>
              </a:rPr>
              <a:t>(aq)</a:t>
            </a:r>
            <a:r>
              <a:rPr lang="zh-CN" altLang="zh-CN" sz="2600">
                <a:latin typeface="Times New Roman"/>
                <a:ea typeface="华文细黑"/>
                <a:cs typeface="Times New Roman"/>
              </a:rPr>
              <a:t>＋</a:t>
            </a:r>
            <a:r>
              <a:rPr lang="en-US" altLang="zh-CN" sz="2600" i="1">
                <a:latin typeface="Times New Roman"/>
                <a:ea typeface="华文细黑"/>
                <a:cs typeface="Courier New"/>
              </a:rPr>
              <a:t>n</a:t>
            </a:r>
            <a:r>
              <a:rPr lang="en-US" altLang="zh-CN" sz="2600">
                <a:latin typeface="Times New Roman"/>
                <a:ea typeface="华文细黑"/>
                <a:cs typeface="Courier New"/>
              </a:rPr>
              <a:t>B</a:t>
            </a:r>
            <a:r>
              <a:rPr lang="en-US" altLang="zh-CN" sz="2600" i="1" baseline="30000">
                <a:latin typeface="Times New Roman"/>
                <a:ea typeface="华文细黑"/>
                <a:cs typeface="Courier New"/>
              </a:rPr>
              <a:t>m</a:t>
            </a:r>
            <a:r>
              <a:rPr lang="zh-CN" altLang="zh-CN" sz="2600" baseline="30000">
                <a:latin typeface="Times New Roman"/>
                <a:ea typeface="华文细黑"/>
                <a:cs typeface="Times New Roman"/>
              </a:rPr>
              <a:t>－</a:t>
            </a:r>
            <a:r>
              <a:rPr lang="en-US" altLang="zh-CN" sz="2600">
                <a:latin typeface="Times New Roman"/>
                <a:ea typeface="华文细黑"/>
                <a:cs typeface="Courier New"/>
              </a:rPr>
              <a:t>(aq)</a:t>
            </a:r>
            <a:r>
              <a:rPr lang="zh-CN" altLang="zh-CN" sz="2600">
                <a:latin typeface="Times New Roman"/>
                <a:ea typeface="华文细黑"/>
                <a:cs typeface="Times New Roman"/>
              </a:rPr>
              <a:t>，</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a:t>
            </a:r>
            <a:r>
              <a:rPr lang="en-US" altLang="zh-CN" sz="2600" i="1">
                <a:latin typeface="Times New Roman"/>
                <a:ea typeface="华文细黑"/>
                <a:cs typeface="Courier New"/>
              </a:rPr>
              <a:t>c</a:t>
            </a:r>
            <a:r>
              <a:rPr lang="en-US" altLang="zh-CN" sz="2600" i="1" baseline="30000">
                <a:latin typeface="Times New Roman"/>
                <a:ea typeface="华文细黑"/>
                <a:cs typeface="Courier New"/>
              </a:rPr>
              <a:t>m</a:t>
            </a:r>
            <a:r>
              <a:rPr lang="en-US" altLang="zh-CN" sz="2600">
                <a:latin typeface="Times New Roman"/>
                <a:ea typeface="华文细黑"/>
                <a:cs typeface="Courier New"/>
              </a:rPr>
              <a:t>(A</a:t>
            </a:r>
            <a:r>
              <a:rPr lang="en-US" altLang="zh-CN" sz="2600" i="1" baseline="30000">
                <a:latin typeface="Times New Roman"/>
                <a:ea typeface="华文细黑"/>
                <a:cs typeface="Courier New"/>
              </a:rPr>
              <a:t>n</a:t>
            </a:r>
            <a:r>
              <a:rPr lang="zh-CN" altLang="zh-CN" sz="2600" baseline="30000">
                <a:latin typeface="Times New Roman"/>
                <a:ea typeface="华文细黑"/>
                <a:cs typeface="Times New Roman"/>
              </a:rPr>
              <a:t>＋</a:t>
            </a:r>
            <a:r>
              <a:rPr lang="en-US" altLang="zh-CN" sz="2600">
                <a:latin typeface="Times New Roman"/>
                <a:ea typeface="华文细黑"/>
                <a:cs typeface="Courier New"/>
              </a:rPr>
              <a:t>)·</a:t>
            </a:r>
            <a:r>
              <a:rPr lang="en-US" altLang="zh-CN" sz="2600" i="1">
                <a:latin typeface="Times New Roman"/>
                <a:ea typeface="华文细黑"/>
                <a:cs typeface="Courier New"/>
              </a:rPr>
              <a:t>c</a:t>
            </a:r>
            <a:r>
              <a:rPr lang="en-US" altLang="zh-CN" sz="2600" i="1" baseline="30000">
                <a:latin typeface="Times New Roman"/>
                <a:ea typeface="华文细黑"/>
                <a:cs typeface="Courier New"/>
              </a:rPr>
              <a:t>n</a:t>
            </a:r>
            <a:r>
              <a:rPr lang="en-US" altLang="zh-CN" sz="2600">
                <a:latin typeface="Times New Roman"/>
                <a:ea typeface="华文细黑"/>
                <a:cs typeface="Courier New"/>
              </a:rPr>
              <a:t>(B</a:t>
            </a:r>
            <a:r>
              <a:rPr lang="en-US" altLang="zh-CN" sz="2600" i="1" baseline="30000">
                <a:latin typeface="Times New Roman"/>
                <a:ea typeface="华文细黑"/>
                <a:cs typeface="Courier New"/>
              </a:rPr>
              <a:t>m</a:t>
            </a:r>
            <a:r>
              <a:rPr lang="zh-CN" altLang="zh-CN" sz="2600" baseline="30000">
                <a:latin typeface="Times New Roman"/>
                <a:ea typeface="华文细黑"/>
                <a:cs typeface="Times New Roman"/>
              </a:rPr>
              <a:t>－</a:t>
            </a:r>
            <a:r>
              <a:rPr lang="en-US" altLang="zh-CN" sz="2600">
                <a:latin typeface="Times New Roman"/>
                <a:ea typeface="华文细黑"/>
                <a:cs typeface="Courier New"/>
              </a:rPr>
              <a:t>)</a:t>
            </a:r>
            <a:r>
              <a:rPr lang="zh-CN" altLang="zh-CN" sz="2600">
                <a:latin typeface="Times New Roman"/>
                <a:ea typeface="华文细黑"/>
                <a:cs typeface="Times New Roman"/>
              </a:rPr>
              <a:t>，对于相同类型的物质，</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en-US" altLang="zh-CN" sz="2600">
                <a:latin typeface="Times New Roman"/>
                <a:ea typeface="华文细黑"/>
                <a:cs typeface="Courier New"/>
              </a:rPr>
              <a:t> </a:t>
            </a:r>
            <a:r>
              <a:rPr lang="zh-CN" altLang="zh-CN" sz="2600">
                <a:latin typeface="Times New Roman"/>
                <a:ea typeface="华文细黑"/>
                <a:cs typeface="Times New Roman"/>
              </a:rPr>
              <a:t>的大小反映了难溶电解质在溶液中溶解能力的大小，也反映了该物质在溶液中沉淀的难易。与平衡常数一样，</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zh-CN" altLang="zh-CN" sz="2600">
                <a:latin typeface="Times New Roman"/>
                <a:ea typeface="华文细黑"/>
                <a:cs typeface="Times New Roman"/>
              </a:rPr>
              <a:t>与温度有关。不过温度改变不大时，</a:t>
            </a:r>
            <a:r>
              <a:rPr lang="en-US" altLang="zh-CN" sz="2600" i="1">
                <a:latin typeface="Times New Roman"/>
                <a:ea typeface="华文细黑"/>
                <a:cs typeface="Courier New"/>
              </a:rPr>
              <a:t>K</a:t>
            </a:r>
            <a:r>
              <a:rPr lang="en-US" altLang="zh-CN" sz="2600" baseline="-25000">
                <a:latin typeface="Times New Roman"/>
                <a:ea typeface="华文细黑"/>
                <a:cs typeface="Courier New"/>
              </a:rPr>
              <a:t>sp</a:t>
            </a:r>
            <a:r>
              <a:rPr lang="en-US" altLang="zh-CN" sz="2600">
                <a:latin typeface="Times New Roman"/>
                <a:ea typeface="华文细黑"/>
                <a:cs typeface="Courier New"/>
              </a:rPr>
              <a:t> </a:t>
            </a:r>
            <a:r>
              <a:rPr lang="zh-CN" altLang="zh-CN" sz="2600">
                <a:latin typeface="Times New Roman"/>
                <a:ea typeface="华文细黑"/>
                <a:cs typeface="Times New Roman"/>
              </a:rPr>
              <a:t>变化也不大，常温下的计算可不考虑温度的影响。</a:t>
            </a:r>
            <a:endParaRPr lang="zh-CN" altLang="zh-CN" sz="26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44822327"/>
              </p:ext>
            </p:extLst>
          </p:nvPr>
        </p:nvGraphicFramePr>
        <p:xfrm>
          <a:off x="4871070" y="2559135"/>
          <a:ext cx="730250" cy="581025"/>
        </p:xfrm>
        <a:graphic>
          <a:graphicData uri="http://schemas.openxmlformats.org/presentationml/2006/ole">
            <mc:AlternateContent xmlns:mc="http://schemas.openxmlformats.org/markup-compatibility/2006">
              <mc:Choice xmlns:v="urn:schemas-microsoft-com:vml" Requires="v">
                <p:oleObj spid="_x0000_s103472" name="文档" r:id="rId3" imgW="730618" imgH="581606" progId="Word.Document.12">
                  <p:embed/>
                </p:oleObj>
              </mc:Choice>
              <mc:Fallback>
                <p:oleObj name="文档" r:id="rId3" imgW="730618" imgH="581606" progId="Word.Document.12">
                  <p:embed/>
                  <p:pic>
                    <p:nvPicPr>
                      <p:cNvPr id="0" name=""/>
                      <p:cNvPicPr/>
                      <p:nvPr/>
                    </p:nvPicPr>
                    <p:blipFill>
                      <a:blip r:embed="rId4"/>
                      <a:stretch>
                        <a:fillRect/>
                      </a:stretch>
                    </p:blipFill>
                    <p:spPr>
                      <a:xfrm>
                        <a:off x="4871070" y="2559135"/>
                        <a:ext cx="730250" cy="581025"/>
                      </a:xfrm>
                      <a:prstGeom prst="rect">
                        <a:avLst/>
                      </a:prstGeom>
                    </p:spPr>
                  </p:pic>
                </p:oleObj>
              </mc:Fallback>
            </mc:AlternateContent>
          </a:graphicData>
        </a:graphic>
      </p:graphicFrame>
    </p:spTree>
    <p:extLst>
      <p:ext uri="{BB962C8B-B14F-4D97-AF65-F5344CB8AC3E}">
        <p14:creationId xmlns:p14="http://schemas.microsoft.com/office/powerpoint/2010/main" val="253723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7524" y="1044005"/>
            <a:ext cx="11232086" cy="5521512"/>
          </a:xfrm>
          <a:prstGeom prst="rect">
            <a:avLst/>
          </a:prstGeom>
        </p:spPr>
        <p:txBody>
          <a:bodyPr>
            <a:spAutoFit/>
          </a:bodyPr>
          <a:lstStyle/>
          <a:p>
            <a:pPr algn="just">
              <a:lnSpc>
                <a:spcPct val="140000"/>
              </a:lnSpc>
              <a:spcAft>
                <a:spcPts val="0"/>
              </a:spcAft>
            </a:pPr>
            <a:r>
              <a:rPr lang="zh-CN" altLang="zh-CN" sz="2800" b="1">
                <a:solidFill>
                  <a:srgbClr val="0000FF"/>
                </a:solidFill>
                <a:latin typeface="Times New Roman"/>
                <a:cs typeface="Times New Roman"/>
              </a:rPr>
              <a:t>题组一　沉淀溶解平衡曲线</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在</a:t>
            </a:r>
            <a:r>
              <a:rPr lang="en-US" altLang="zh-CN" sz="2800" i="1">
                <a:latin typeface="Times New Roman"/>
                <a:ea typeface="华文细黑"/>
                <a:cs typeface="Courier New"/>
              </a:rPr>
              <a:t>t</a:t>
            </a:r>
            <a:r>
              <a:rPr lang="en-US" altLang="zh-CN" sz="2800">
                <a:latin typeface="Times New Roman"/>
                <a:ea typeface="华文细黑"/>
                <a:cs typeface="Courier New"/>
              </a:rPr>
              <a:t>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a:latin typeface="Times New Roman"/>
                <a:ea typeface="华文细黑"/>
                <a:cs typeface="Courier New"/>
              </a:rPr>
              <a:t>AgBr</a:t>
            </a:r>
            <a:r>
              <a:rPr lang="zh-CN" altLang="zh-CN" sz="2800">
                <a:latin typeface="Times New Roman"/>
                <a:ea typeface="华文细黑"/>
                <a:cs typeface="Times New Roman"/>
              </a:rPr>
              <a:t>在水中的沉淀溶解平衡曲线如图所示。又知</a:t>
            </a:r>
            <a:r>
              <a:rPr lang="zh-CN" altLang="zh-CN" sz="2800">
                <a:latin typeface="宋体"/>
                <a:ea typeface="Times New Roman"/>
                <a:cs typeface="Courier New"/>
              </a:rPr>
              <a:t> </a:t>
            </a:r>
            <a:r>
              <a:rPr lang="en-US" altLang="zh-CN" sz="2800" i="1">
                <a:latin typeface="宋体"/>
                <a:ea typeface="Times New Roman"/>
                <a:cs typeface="Courier New"/>
              </a:rPr>
              <a:t>t</a:t>
            </a:r>
            <a:r>
              <a:rPr lang="en-US" altLang="zh-CN" sz="2800">
                <a:latin typeface="宋体"/>
                <a:ea typeface="Times New Roman"/>
                <a:cs typeface="Courier New"/>
              </a:rPr>
              <a:t>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a:latin typeface="Times New Roman"/>
                <a:ea typeface="华文细黑"/>
                <a:cs typeface="Courier New"/>
              </a:rPr>
              <a:t>AgCl</a:t>
            </a:r>
            <a:r>
              <a:rPr lang="zh-CN" altLang="zh-CN" sz="2800">
                <a:latin typeface="Times New Roman"/>
                <a:ea typeface="华文细黑"/>
                <a:cs typeface="Times New Roman"/>
              </a:rPr>
              <a:t>的</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zh-CN" altLang="zh-CN" sz="2800">
                <a:latin typeface="Times New Roman"/>
                <a:ea typeface="华文细黑"/>
                <a:cs typeface="Times New Roman"/>
              </a:rPr>
              <a:t>＝</a:t>
            </a:r>
            <a:r>
              <a:rPr lang="en-US" altLang="zh-CN" sz="2800">
                <a:latin typeface="Times New Roman"/>
                <a:ea typeface="华文细黑"/>
                <a:cs typeface="Courier New"/>
              </a:rPr>
              <a:t>4</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10</a:t>
            </a:r>
            <a:r>
              <a:rPr lang="zh-CN" altLang="zh-CN" sz="2800">
                <a:latin typeface="Times New Roman"/>
                <a:ea typeface="华文细黑"/>
                <a:cs typeface="Times New Roman"/>
              </a:rPr>
              <a:t>，下列说法不正确的是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endParaRPr lang="en-US" altLang="zh-CN" sz="1000" smtClean="0">
              <a:latin typeface="宋体"/>
              <a:cs typeface="Courier New"/>
            </a:endParaRPr>
          </a:p>
          <a:p>
            <a:pPr algn="just">
              <a:lnSpc>
                <a:spcPct val="140000"/>
              </a:lnSpc>
              <a:spcAft>
                <a:spcPts val="0"/>
              </a:spcAft>
            </a:pPr>
            <a:r>
              <a:rPr lang="en-US" altLang="zh-CN" sz="2800">
                <a:latin typeface="Times New Roman"/>
                <a:ea typeface="华文细黑"/>
                <a:cs typeface="Courier New"/>
              </a:rPr>
              <a:t>A.</a:t>
            </a:r>
            <a:r>
              <a:rPr lang="zh-CN" altLang="zh-CN" sz="2800">
                <a:latin typeface="Times New Roman"/>
                <a:ea typeface="华文细黑"/>
                <a:cs typeface="Times New Roman"/>
              </a:rPr>
              <a:t>在</a:t>
            </a:r>
            <a:r>
              <a:rPr lang="en-US" altLang="zh-CN" sz="2800" i="1">
                <a:latin typeface="Times New Roman"/>
                <a:ea typeface="华文细黑"/>
                <a:cs typeface="Courier New"/>
              </a:rPr>
              <a:t>t</a:t>
            </a:r>
            <a:r>
              <a:rPr lang="en-US" altLang="zh-CN" sz="2800">
                <a:latin typeface="Times New Roman"/>
                <a:ea typeface="华文细黑"/>
                <a:cs typeface="Courier New"/>
              </a:rPr>
              <a:t> </a:t>
            </a:r>
            <a:r>
              <a:rPr lang="en-US" altLang="zh-CN" sz="2800">
                <a:latin typeface="宋体"/>
                <a:ea typeface="华文细黑"/>
                <a:cs typeface="Times New Roman"/>
              </a:rPr>
              <a:t>℃</a:t>
            </a:r>
            <a:r>
              <a:rPr lang="en-US" altLang="zh-CN" sz="2800">
                <a:latin typeface="Times New Roman"/>
                <a:ea typeface="华文细黑"/>
                <a:cs typeface="Courier New"/>
              </a:rPr>
              <a:t> </a:t>
            </a:r>
            <a:r>
              <a:rPr lang="zh-CN" altLang="zh-CN" sz="2800">
                <a:latin typeface="Times New Roman"/>
                <a:ea typeface="华文细黑"/>
                <a:cs typeface="Times New Roman"/>
              </a:rPr>
              <a:t>时，</a:t>
            </a:r>
            <a:r>
              <a:rPr lang="en-US" altLang="zh-CN" sz="2800">
                <a:latin typeface="Times New Roman"/>
                <a:ea typeface="华文细黑"/>
                <a:cs typeface="Courier New"/>
              </a:rPr>
              <a:t>AgBr</a:t>
            </a:r>
            <a:r>
              <a:rPr lang="zh-CN" altLang="zh-CN" sz="2800">
                <a:latin typeface="Times New Roman"/>
                <a:ea typeface="华文细黑"/>
                <a:cs typeface="Times New Roman"/>
              </a:rPr>
              <a:t>的</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zh-CN" altLang="zh-CN" sz="2800">
                <a:latin typeface="Times New Roman"/>
                <a:ea typeface="华文细黑"/>
                <a:cs typeface="Times New Roman"/>
              </a:rPr>
              <a:t>为</a:t>
            </a:r>
            <a:r>
              <a:rPr lang="en-US" altLang="zh-CN" sz="2800">
                <a:latin typeface="Times New Roman"/>
                <a:ea typeface="华文细黑"/>
                <a:cs typeface="Courier New"/>
              </a:rPr>
              <a:t>4.9</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13</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在</a:t>
            </a:r>
            <a:r>
              <a:rPr lang="en-US" altLang="zh-CN" sz="2800">
                <a:latin typeface="Times New Roman"/>
                <a:ea typeface="华文细黑"/>
                <a:cs typeface="Courier New"/>
              </a:rPr>
              <a:t>AgBr</a:t>
            </a:r>
            <a:r>
              <a:rPr lang="zh-CN" altLang="zh-CN" sz="2800">
                <a:latin typeface="Times New Roman"/>
                <a:ea typeface="华文细黑"/>
                <a:cs typeface="Times New Roman"/>
              </a:rPr>
              <a:t>饱和溶液中加入</a:t>
            </a:r>
            <a:r>
              <a:rPr lang="en-US" altLang="zh-CN" sz="2800">
                <a:latin typeface="Times New Roman"/>
                <a:ea typeface="华文细黑"/>
                <a:cs typeface="Courier New"/>
              </a:rPr>
              <a:t>NaBr</a:t>
            </a:r>
            <a:r>
              <a:rPr lang="zh-CN" altLang="zh-CN" sz="2800">
                <a:latin typeface="Times New Roman"/>
                <a:ea typeface="华文细黑"/>
                <a:cs typeface="Times New Roman"/>
              </a:rPr>
              <a:t>固体，可</a:t>
            </a:r>
            <a:r>
              <a:rPr lang="zh-CN" altLang="zh-CN" sz="2800" smtClean="0">
                <a:latin typeface="Times New Roman"/>
                <a:ea typeface="华文细黑"/>
                <a:cs typeface="Times New Roman"/>
              </a:rPr>
              <a:t>使</a:t>
            </a:r>
            <a:endParaRPr lang="en-US" altLang="zh-CN" sz="2800" smtClean="0">
              <a:latin typeface="Times New Roman"/>
              <a:ea typeface="华文细黑"/>
              <a:cs typeface="Times New Roman"/>
            </a:endParaRPr>
          </a:p>
          <a:p>
            <a:pPr algn="just">
              <a:lnSpc>
                <a:spcPct val="140000"/>
              </a:lnSpc>
              <a:spcAft>
                <a:spcPts val="0"/>
              </a:spcAft>
            </a:pPr>
            <a:r>
              <a:rPr lang="en-US" altLang="zh-CN" sz="2800">
                <a:latin typeface="Times New Roman"/>
                <a:ea typeface="华文细黑"/>
                <a:cs typeface="Times New Roman"/>
              </a:rPr>
              <a:t> </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溶液</a:t>
            </a:r>
            <a:r>
              <a:rPr lang="zh-CN" altLang="zh-CN" sz="2800">
                <a:latin typeface="Times New Roman"/>
                <a:ea typeface="华文细黑"/>
                <a:cs typeface="Times New Roman"/>
              </a:rPr>
              <a:t>由</a:t>
            </a:r>
            <a:r>
              <a:rPr lang="en-US" altLang="zh-CN" sz="2800">
                <a:latin typeface="Times New Roman"/>
                <a:ea typeface="华文细黑"/>
                <a:cs typeface="Courier New"/>
              </a:rPr>
              <a:t>c</a:t>
            </a:r>
            <a:r>
              <a:rPr lang="zh-CN" altLang="zh-CN" sz="2800">
                <a:latin typeface="Times New Roman"/>
                <a:ea typeface="华文细黑"/>
                <a:cs typeface="Times New Roman"/>
              </a:rPr>
              <a:t>点变到</a:t>
            </a:r>
            <a:r>
              <a:rPr lang="en-US" altLang="zh-CN" sz="2800">
                <a:latin typeface="Times New Roman"/>
                <a:ea typeface="华文细黑"/>
                <a:cs typeface="Courier New"/>
              </a:rPr>
              <a:t>b</a:t>
            </a:r>
            <a:r>
              <a:rPr lang="zh-CN" altLang="zh-CN" sz="2800">
                <a:latin typeface="Times New Roman"/>
                <a:ea typeface="华文细黑"/>
                <a:cs typeface="Times New Roman"/>
              </a:rPr>
              <a:t>点</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zh-CN" altLang="zh-CN" sz="2800">
                <a:latin typeface="Times New Roman"/>
                <a:ea typeface="华文细黑"/>
                <a:cs typeface="Times New Roman"/>
              </a:rPr>
              <a:t>图中</a:t>
            </a:r>
            <a:r>
              <a:rPr lang="en-US" altLang="zh-CN" sz="2800">
                <a:latin typeface="Times New Roman"/>
                <a:ea typeface="华文细黑"/>
                <a:cs typeface="Courier New"/>
              </a:rPr>
              <a:t>a</a:t>
            </a:r>
            <a:r>
              <a:rPr lang="zh-CN" altLang="zh-CN" sz="2800">
                <a:latin typeface="Times New Roman"/>
                <a:ea typeface="华文细黑"/>
                <a:cs typeface="Times New Roman"/>
              </a:rPr>
              <a:t>点对应的是</a:t>
            </a:r>
            <a:r>
              <a:rPr lang="en-US" altLang="zh-CN" sz="2800">
                <a:latin typeface="Times New Roman"/>
                <a:ea typeface="华文细黑"/>
                <a:cs typeface="Courier New"/>
              </a:rPr>
              <a:t>AgBr </a:t>
            </a:r>
            <a:r>
              <a:rPr lang="zh-CN" altLang="zh-CN" sz="2800">
                <a:latin typeface="Times New Roman"/>
                <a:ea typeface="华文细黑"/>
                <a:cs typeface="Times New Roman"/>
              </a:rPr>
              <a:t>的不饱和溶液</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在</a:t>
            </a:r>
            <a:r>
              <a:rPr lang="en-US" altLang="zh-CN" sz="2800" i="1">
                <a:latin typeface="Times New Roman"/>
                <a:ea typeface="华文细黑"/>
                <a:cs typeface="Courier New"/>
              </a:rPr>
              <a:t>t</a:t>
            </a:r>
            <a:r>
              <a:rPr lang="en-US" altLang="zh-CN" sz="2800">
                <a:latin typeface="Times New Roman"/>
                <a:ea typeface="华文细黑"/>
                <a:cs typeface="Courier New"/>
              </a:rPr>
              <a:t>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a:latin typeface="Times New Roman"/>
                <a:ea typeface="华文细黑"/>
                <a:cs typeface="Courier New"/>
              </a:rPr>
              <a:t>AgCl(s)</a:t>
            </a:r>
            <a:r>
              <a:rPr lang="zh-CN" altLang="zh-CN" sz="2800">
                <a:latin typeface="Times New Roman"/>
                <a:ea typeface="华文细黑"/>
                <a:cs typeface="Times New Roman"/>
              </a:rPr>
              <a:t>＋</a:t>
            </a:r>
            <a:r>
              <a:rPr lang="en-US" altLang="zh-CN" sz="2800">
                <a:latin typeface="Times New Roman"/>
                <a:ea typeface="华文细黑"/>
                <a:cs typeface="Courier New"/>
              </a:rPr>
              <a:t>Br</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AgBr(s)</a:t>
            </a:r>
          </a:p>
          <a:p>
            <a:pPr algn="just">
              <a:lnSpc>
                <a:spcPct val="140000"/>
              </a:lnSpc>
              <a:spcAft>
                <a:spcPts val="0"/>
              </a:spcAft>
            </a:pPr>
            <a:r>
              <a:rPr lang="en-US" altLang="zh-CN" sz="2800">
                <a:latin typeface="Times New Roman"/>
                <a:ea typeface="华文细黑"/>
                <a:cs typeface="Courier New"/>
              </a:rPr>
              <a:t> </a:t>
            </a:r>
            <a:r>
              <a:rPr lang="en-US" altLang="zh-CN" sz="2800" smtClean="0">
                <a:latin typeface="Times New Roman"/>
                <a:ea typeface="华文细黑"/>
                <a:cs typeface="Courier New"/>
              </a:rPr>
              <a:t>   </a:t>
            </a:r>
            <a:r>
              <a:rPr lang="zh-CN" altLang="zh-CN" sz="2800" smtClean="0">
                <a:latin typeface="Times New Roman"/>
                <a:ea typeface="华文细黑"/>
                <a:cs typeface="Times New Roman"/>
              </a:rPr>
              <a:t>＋</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的平衡常数</a:t>
            </a:r>
            <a:r>
              <a:rPr lang="en-US" altLang="zh-CN" sz="2800" i="1">
                <a:latin typeface="Times New Roman"/>
                <a:ea typeface="华文细黑"/>
                <a:cs typeface="Courier New"/>
              </a:rPr>
              <a:t>K</a:t>
            </a:r>
            <a:r>
              <a:rPr lang="en-US" altLang="zh-CN" sz="2800">
                <a:latin typeface="宋体"/>
                <a:ea typeface="华文细黑"/>
                <a:cs typeface="Times New Roman"/>
              </a:rPr>
              <a:t>≈</a:t>
            </a:r>
            <a:r>
              <a:rPr lang="en-US" altLang="zh-CN" sz="2800" smtClean="0">
                <a:latin typeface="Times New Roman"/>
                <a:ea typeface="华文细黑"/>
                <a:cs typeface="Courier New"/>
              </a:rPr>
              <a:t>816</a:t>
            </a:r>
            <a:endParaRPr lang="zh-CN" altLang="zh-CN" sz="1000">
              <a:latin typeface="宋体"/>
              <a:cs typeface="Courier New"/>
            </a:endParaRPr>
          </a:p>
        </p:txBody>
      </p:sp>
      <p:pic>
        <p:nvPicPr>
          <p:cNvPr id="102402" name="Picture 2" descr="HX4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3318" y="3189387"/>
            <a:ext cx="4414033" cy="249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880588291"/>
              </p:ext>
            </p:extLst>
          </p:nvPr>
        </p:nvGraphicFramePr>
        <p:xfrm>
          <a:off x="5158457" y="5412110"/>
          <a:ext cx="730250" cy="573087"/>
        </p:xfrm>
        <a:graphic>
          <a:graphicData uri="http://schemas.openxmlformats.org/presentationml/2006/ole">
            <mc:AlternateContent xmlns:mc="http://schemas.openxmlformats.org/markup-compatibility/2006">
              <mc:Choice xmlns:v="urn:schemas-microsoft-com:vml" Requires="v">
                <p:oleObj spid="_x0000_s102449" name="文档" r:id="rId4" imgW="730618" imgH="573313" progId="Word.Document.12">
                  <p:embed/>
                </p:oleObj>
              </mc:Choice>
              <mc:Fallback>
                <p:oleObj name="文档" r:id="rId4" imgW="730618" imgH="573313" progId="Word.Document.12">
                  <p:embed/>
                  <p:pic>
                    <p:nvPicPr>
                      <p:cNvPr id="0" name=""/>
                      <p:cNvPicPr/>
                      <p:nvPr/>
                    </p:nvPicPr>
                    <p:blipFill>
                      <a:blip r:embed="rId5"/>
                      <a:stretch>
                        <a:fillRect/>
                      </a:stretch>
                    </p:blipFill>
                    <p:spPr>
                      <a:xfrm>
                        <a:off x="5158457" y="5412110"/>
                        <a:ext cx="730250" cy="573087"/>
                      </a:xfrm>
                      <a:prstGeom prst="rect">
                        <a:avLst/>
                      </a:prstGeom>
                    </p:spPr>
                  </p:pic>
                </p:oleObj>
              </mc:Fallback>
            </mc:AlternateContent>
          </a:graphicData>
        </a:graphic>
      </p:graphicFrame>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lgn="ctr"/>
            <a:r>
              <a:rPr lang="zh-CN" altLang="en-US" sz="3200" b="1" dirty="0">
                <a:solidFill>
                  <a:schemeClr val="bg1"/>
                </a:solidFill>
                <a:latin typeface="微软雅黑" pitchFamily="34" charset="-122"/>
                <a:ea typeface="微软雅黑" pitchFamily="34" charset="-122"/>
              </a:rPr>
              <a:t>解题探究</a:t>
            </a: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Rectangle 21">
            <a:hlinkClick r:id="rId6"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7"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8"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22209" y="909514"/>
            <a:ext cx="11344407" cy="4918269"/>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根据图中</a:t>
            </a:r>
            <a:r>
              <a:rPr lang="en-US" altLang="zh-CN" sz="2800" dirty="0">
                <a:latin typeface="Times New Roman"/>
                <a:ea typeface="华文细黑"/>
                <a:cs typeface="Courier New"/>
              </a:rPr>
              <a:t>c</a:t>
            </a:r>
            <a:r>
              <a:rPr lang="zh-CN" altLang="zh-CN" sz="2800" dirty="0">
                <a:latin typeface="Times New Roman"/>
                <a:ea typeface="华文细黑"/>
                <a:cs typeface="Times New Roman"/>
              </a:rPr>
              <a:t>点的</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和</a:t>
            </a:r>
            <a:r>
              <a:rPr lang="en-US" altLang="zh-CN" sz="2800" i="1" dirty="0">
                <a:latin typeface="Times New Roman"/>
                <a:ea typeface="华文细黑"/>
                <a:cs typeface="Courier New"/>
              </a:rPr>
              <a:t>c</a:t>
            </a:r>
            <a:r>
              <a:rPr lang="en-US" altLang="zh-CN" sz="2800" dirty="0">
                <a:latin typeface="Times New Roman"/>
                <a:ea typeface="华文细黑"/>
                <a:cs typeface="Courier New"/>
              </a:rPr>
              <a:t>(Br</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可得，该温度下</a:t>
            </a:r>
            <a:r>
              <a:rPr lang="en-US" altLang="zh-CN" sz="2800" dirty="0" err="1">
                <a:latin typeface="Times New Roman"/>
                <a:ea typeface="华文细黑"/>
                <a:cs typeface="Courier New"/>
              </a:rPr>
              <a:t>AgBr</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为</a:t>
            </a:r>
            <a:r>
              <a:rPr lang="en-US" altLang="zh-CN" sz="2800" dirty="0">
                <a:latin typeface="Times New Roman"/>
                <a:ea typeface="华文细黑"/>
                <a:cs typeface="Courier New"/>
              </a:rPr>
              <a:t>4.9</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13</a:t>
            </a:r>
            <a:r>
              <a:rPr lang="zh-CN" altLang="zh-CN" sz="2800" dirty="0">
                <a:latin typeface="Times New Roman"/>
                <a:ea typeface="华文细黑"/>
                <a:cs typeface="Times New Roman"/>
              </a:rPr>
              <a:t>，</a:t>
            </a:r>
            <a:r>
              <a:rPr lang="en-US" altLang="zh-CN" sz="2800" dirty="0">
                <a:latin typeface="Times New Roman"/>
                <a:ea typeface="华文细黑"/>
                <a:cs typeface="Courier New"/>
              </a:rPr>
              <a:t>A</a:t>
            </a:r>
            <a:r>
              <a:rPr lang="zh-CN" altLang="zh-CN" sz="2800" dirty="0">
                <a:latin typeface="Times New Roman"/>
                <a:ea typeface="华文细黑"/>
                <a:cs typeface="Times New Roman"/>
              </a:rPr>
              <a:t>正确</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在</a:t>
            </a:r>
            <a:r>
              <a:rPr lang="en-US" altLang="zh-CN" sz="2800" dirty="0" err="1">
                <a:latin typeface="Times New Roman"/>
                <a:ea typeface="华文细黑"/>
                <a:cs typeface="Courier New"/>
              </a:rPr>
              <a:t>AgBr</a:t>
            </a:r>
            <a:r>
              <a:rPr lang="zh-CN" altLang="zh-CN" sz="2800" dirty="0">
                <a:latin typeface="Times New Roman"/>
                <a:ea typeface="华文细黑"/>
                <a:cs typeface="Times New Roman"/>
              </a:rPr>
              <a:t>饱和溶液中加入</a:t>
            </a:r>
            <a:r>
              <a:rPr lang="en-US" altLang="zh-CN" sz="2800" dirty="0" err="1">
                <a:latin typeface="Times New Roman"/>
                <a:ea typeface="华文细黑"/>
                <a:cs typeface="Courier New"/>
              </a:rPr>
              <a:t>NaBr</a:t>
            </a:r>
            <a:r>
              <a:rPr lang="zh-CN" altLang="zh-CN" sz="2800" dirty="0">
                <a:latin typeface="Times New Roman"/>
                <a:ea typeface="华文细黑"/>
                <a:cs typeface="Times New Roman"/>
              </a:rPr>
              <a:t>固体后，</a:t>
            </a:r>
            <a:r>
              <a:rPr lang="en-US" altLang="zh-CN" sz="2800" i="1" dirty="0">
                <a:latin typeface="Times New Roman"/>
                <a:ea typeface="华文细黑"/>
                <a:cs typeface="Courier New"/>
              </a:rPr>
              <a:t>c</a:t>
            </a:r>
            <a:r>
              <a:rPr lang="en-US" altLang="zh-CN" sz="2800" dirty="0">
                <a:latin typeface="Times New Roman"/>
                <a:ea typeface="华文细黑"/>
                <a:cs typeface="Courier New"/>
              </a:rPr>
              <a:t>(Br</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增大，溶解平衡逆向移动，</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	</a:t>
            </a:r>
            <a:r>
              <a:rPr lang="zh-CN" altLang="zh-CN" sz="2800" dirty="0">
                <a:latin typeface="Times New Roman"/>
                <a:ea typeface="华文细黑"/>
                <a:cs typeface="Times New Roman"/>
              </a:rPr>
              <a:t>减小，</a:t>
            </a:r>
            <a:r>
              <a:rPr lang="en-US" altLang="zh-CN" sz="2800" dirty="0">
                <a:latin typeface="Times New Roman"/>
                <a:ea typeface="华文细黑"/>
                <a:cs typeface="Courier New"/>
              </a:rPr>
              <a:t>B</a:t>
            </a:r>
            <a:r>
              <a:rPr lang="zh-CN" altLang="zh-CN" sz="2800" dirty="0">
                <a:latin typeface="Times New Roman"/>
                <a:ea typeface="华文细黑"/>
                <a:cs typeface="Times New Roman"/>
              </a:rPr>
              <a:t>错</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在</a:t>
            </a:r>
            <a:r>
              <a:rPr lang="en-US" altLang="zh-CN" sz="2800" dirty="0">
                <a:latin typeface="Times New Roman"/>
                <a:ea typeface="华文细黑"/>
                <a:cs typeface="Courier New"/>
              </a:rPr>
              <a:t>a</a:t>
            </a:r>
            <a:r>
              <a:rPr lang="zh-CN" altLang="zh-CN" sz="2800" dirty="0">
                <a:latin typeface="Times New Roman"/>
                <a:ea typeface="华文细黑"/>
                <a:cs typeface="Times New Roman"/>
              </a:rPr>
              <a:t>点时</a:t>
            </a:r>
            <a:r>
              <a:rPr lang="en-US" altLang="zh-CN" sz="2800" i="1" dirty="0">
                <a:latin typeface="Times New Roman"/>
                <a:ea typeface="华文细黑"/>
                <a:cs typeface="Courier New"/>
              </a:rPr>
              <a:t>Q</a:t>
            </a:r>
            <a:r>
              <a:rPr lang="en-US" altLang="zh-CN" sz="2800" baseline="-25000" dirty="0">
                <a:latin typeface="Times New Roman"/>
                <a:ea typeface="华文细黑"/>
                <a:cs typeface="Courier New"/>
              </a:rPr>
              <a:t>c</a:t>
            </a:r>
            <a:r>
              <a:rPr lang="zh-CN" altLang="zh-CN" sz="2800" dirty="0">
                <a:latin typeface="Times New Roman"/>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，故为</a:t>
            </a:r>
            <a:r>
              <a:rPr lang="en-US" altLang="zh-CN" sz="2800" dirty="0" err="1">
                <a:latin typeface="Times New Roman"/>
                <a:ea typeface="华文细黑"/>
                <a:cs typeface="Courier New"/>
              </a:rPr>
              <a:t>AgBr</a:t>
            </a:r>
            <a:r>
              <a:rPr lang="zh-CN" altLang="zh-CN" sz="2800" dirty="0">
                <a:latin typeface="Times New Roman"/>
                <a:ea typeface="华文细黑"/>
                <a:cs typeface="Times New Roman"/>
              </a:rPr>
              <a:t>的不饱和溶液，</a:t>
            </a:r>
            <a:r>
              <a:rPr lang="en-US" altLang="zh-CN" sz="2800" dirty="0">
                <a:latin typeface="Times New Roman"/>
                <a:ea typeface="华文细黑"/>
                <a:cs typeface="Courier New"/>
              </a:rPr>
              <a:t>C</a:t>
            </a:r>
            <a:r>
              <a:rPr lang="zh-CN" altLang="zh-CN" sz="2800" dirty="0">
                <a:latin typeface="Times New Roman"/>
                <a:ea typeface="华文细黑"/>
                <a:cs typeface="Times New Roman"/>
              </a:rPr>
              <a:t>正确</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在</a:t>
            </a:r>
            <a:r>
              <a:rPr lang="en-US" altLang="zh-CN" sz="2800" i="1" dirty="0">
                <a:latin typeface="Times New Roman"/>
                <a:ea typeface="华文细黑"/>
                <a:cs typeface="Courier New"/>
              </a:rPr>
              <a:t>t</a:t>
            </a:r>
            <a:r>
              <a:rPr lang="en-US" altLang="zh-CN" sz="2800" dirty="0">
                <a:latin typeface="Times New Roman"/>
                <a:ea typeface="华文细黑"/>
                <a:cs typeface="Courier New"/>
              </a:rPr>
              <a:t> </a:t>
            </a:r>
            <a:r>
              <a:rPr lang="en-US" altLang="zh-CN" sz="2800" dirty="0">
                <a:latin typeface="宋体"/>
                <a:ea typeface="华文细黑"/>
                <a:cs typeface="Times New Roman"/>
              </a:rPr>
              <a:t>℃</a:t>
            </a:r>
            <a:r>
              <a:rPr lang="zh-CN" altLang="zh-CN" sz="2800" dirty="0">
                <a:latin typeface="Times New Roman"/>
                <a:ea typeface="华文细黑"/>
                <a:cs typeface="Times New Roman"/>
              </a:rPr>
              <a:t>时，平衡常数</a:t>
            </a:r>
            <a:r>
              <a:rPr lang="en-US" altLang="zh-CN" sz="2800" i="1" dirty="0">
                <a:latin typeface="Times New Roman"/>
                <a:ea typeface="华文细黑"/>
                <a:cs typeface="Courier New"/>
              </a:rPr>
              <a:t>K</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a:latin typeface="IPAPANNEW"/>
                <a:ea typeface="华文细黑"/>
                <a:cs typeface="Times New Roman"/>
              </a:rPr>
              <a:t>/</a:t>
            </a:r>
            <a:r>
              <a:rPr lang="en-US" altLang="zh-CN" sz="2800" i="1" dirty="0">
                <a:latin typeface="IPAPANNEW"/>
                <a:ea typeface="华文细黑"/>
                <a:cs typeface="Times New Roman"/>
              </a:rPr>
              <a:t>c</a:t>
            </a:r>
            <a:r>
              <a:rPr lang="en-US" altLang="zh-CN" sz="2800" dirty="0">
                <a:latin typeface="IPAPANNEW"/>
                <a:ea typeface="华文细黑"/>
                <a:cs typeface="Times New Roman"/>
              </a:rPr>
              <a:t>(Br</a:t>
            </a:r>
            <a:r>
              <a:rPr lang="zh-CN" altLang="zh-CN" sz="2800" baseline="30000" dirty="0">
                <a:latin typeface="IPAPANNEW"/>
                <a:ea typeface="华文细黑"/>
                <a:cs typeface="Times New Roman"/>
              </a:rPr>
              <a:t>－</a:t>
            </a:r>
            <a:r>
              <a:rPr lang="en-US" altLang="zh-CN" sz="2800" dirty="0">
                <a:latin typeface="IPAPANNEW"/>
                <a:ea typeface="华文细黑"/>
                <a:cs typeface="Times New Roman"/>
              </a:rPr>
              <a:t>)</a:t>
            </a:r>
            <a:r>
              <a:rPr lang="zh-CN" altLang="zh-CN" sz="2800" dirty="0">
                <a:latin typeface="IPAPANNEW"/>
                <a:ea typeface="华文细黑"/>
                <a:cs typeface="Times New Roman"/>
              </a:rPr>
              <a:t>＝</a:t>
            </a:r>
            <a:r>
              <a:rPr lang="en-US" altLang="zh-CN" sz="2800" i="1" dirty="0" err="1">
                <a:latin typeface="IPAPANNEW"/>
                <a:ea typeface="华文细黑"/>
                <a:cs typeface="Times New Roman"/>
              </a:rPr>
              <a:t>K</a:t>
            </a:r>
            <a:r>
              <a:rPr lang="en-US" altLang="zh-CN" sz="2800" baseline="-25000" dirty="0" err="1">
                <a:latin typeface="IPAPANNEW"/>
                <a:ea typeface="华文细黑"/>
                <a:cs typeface="Times New Roman"/>
              </a:rPr>
              <a:t>sp</a:t>
            </a:r>
            <a:r>
              <a:rPr lang="en-US" altLang="zh-CN" sz="2800" dirty="0">
                <a:latin typeface="IPAPANNEW"/>
                <a:ea typeface="华文细黑"/>
                <a:cs typeface="Times New Roman"/>
              </a:rPr>
              <a:t>(</a:t>
            </a:r>
            <a:r>
              <a:rPr lang="en-US" altLang="zh-CN" sz="2800" dirty="0" err="1">
                <a:latin typeface="IPAPANNEW"/>
                <a:ea typeface="华文细黑"/>
                <a:cs typeface="Times New Roman"/>
              </a:rPr>
              <a:t>AgCl</a:t>
            </a:r>
            <a:r>
              <a:rPr lang="en-US" altLang="zh-CN" sz="2800" dirty="0">
                <a:latin typeface="IPAPANNEW"/>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AgBr</a:t>
            </a:r>
            <a:r>
              <a:rPr lang="en-US" altLang="zh-CN" sz="2800" dirty="0">
                <a:latin typeface="Times New Roman"/>
                <a:ea typeface="华文细黑"/>
                <a:cs typeface="Courier New"/>
              </a:rPr>
              <a:t>)</a:t>
            </a:r>
            <a:r>
              <a:rPr lang="zh-CN" altLang="zh-CN" sz="2800" dirty="0">
                <a:latin typeface="Times New Roman"/>
                <a:ea typeface="华文细黑"/>
                <a:cs typeface="Times New Roman"/>
              </a:rPr>
              <a:t>，代入数据得</a:t>
            </a:r>
            <a:r>
              <a:rPr lang="en-US" altLang="zh-CN" sz="2800" i="1" dirty="0">
                <a:latin typeface="Times New Roman"/>
                <a:ea typeface="华文细黑"/>
                <a:cs typeface="Courier New"/>
              </a:rPr>
              <a:t>K</a:t>
            </a:r>
            <a:r>
              <a:rPr lang="en-US" altLang="zh-CN" sz="2800" dirty="0">
                <a:latin typeface="宋体"/>
                <a:ea typeface="华文细黑"/>
                <a:cs typeface="Times New Roman"/>
              </a:rPr>
              <a:t>≈</a:t>
            </a:r>
            <a:r>
              <a:rPr lang="en-US" altLang="zh-CN" sz="2800" dirty="0">
                <a:latin typeface="Times New Roman"/>
                <a:ea typeface="华文细黑"/>
                <a:cs typeface="Courier New"/>
              </a:rPr>
              <a:t>816</a:t>
            </a:r>
            <a:r>
              <a:rPr lang="zh-CN" altLang="zh-CN" sz="2800" dirty="0">
                <a:latin typeface="Times New Roman"/>
                <a:ea typeface="华文细黑"/>
                <a:cs typeface="Times New Roman"/>
              </a:rPr>
              <a:t>，</a:t>
            </a:r>
            <a:r>
              <a:rPr lang="en-US" altLang="zh-CN" sz="2800" dirty="0">
                <a:latin typeface="Times New Roman"/>
                <a:ea typeface="华文细黑"/>
                <a:cs typeface="Courier New"/>
              </a:rPr>
              <a:t>D</a:t>
            </a:r>
            <a:r>
              <a:rPr lang="zh-CN" altLang="zh-CN" sz="2800" dirty="0">
                <a:latin typeface="Times New Roman"/>
                <a:ea typeface="华文细黑"/>
                <a:cs typeface="Times New Roman"/>
              </a:rPr>
              <a:t>正确</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chemeClr val="accent6">
                    <a:lumMod val="75000"/>
                  </a:schemeClr>
                </a:solidFill>
                <a:latin typeface="Times New Roman"/>
                <a:ea typeface="华文细黑"/>
                <a:cs typeface="Times New Roman"/>
              </a:rPr>
              <a:t>B</a:t>
            </a:r>
            <a:endParaRPr lang="zh-CN" altLang="zh-CN" sz="2800" dirty="0">
              <a:solidFill>
                <a:schemeClr val="accent6">
                  <a:lumMod val="75000"/>
                </a:schemeClr>
              </a:solidFill>
              <a:latin typeface="Times New Roman"/>
              <a:ea typeface="华文细黑"/>
              <a:cs typeface="Times New Roman"/>
            </a:endParaRPr>
          </a:p>
        </p:txBody>
      </p:sp>
      <p:sp>
        <p:nvSpPr>
          <p:cNvPr id="4" name="Rectangle 21">
            <a:hlinkClick r:id="rId2"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107" y="618251"/>
            <a:ext cx="7185568" cy="1831014"/>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已知</a:t>
            </a:r>
            <a:r>
              <a:rPr lang="en-US" altLang="zh-CN" sz="2800">
                <a:latin typeface="Times New Roman"/>
                <a:ea typeface="华文细黑"/>
                <a:cs typeface="Courier New"/>
              </a:rPr>
              <a:t>25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a:latin typeface="Times New Roman"/>
                <a:ea typeface="华文细黑"/>
                <a:cs typeface="Courier New"/>
              </a:rPr>
              <a:t>CaSO</a:t>
            </a:r>
            <a:r>
              <a:rPr lang="en-US" altLang="zh-CN" sz="2800" baseline="-25000">
                <a:latin typeface="Times New Roman"/>
                <a:ea typeface="华文细黑"/>
                <a:cs typeface="Courier New"/>
              </a:rPr>
              <a:t>4</a:t>
            </a:r>
            <a:r>
              <a:rPr lang="zh-CN" altLang="zh-CN" sz="2800">
                <a:latin typeface="Times New Roman"/>
                <a:ea typeface="华文细黑"/>
                <a:cs typeface="Times New Roman"/>
              </a:rPr>
              <a:t>在水中的沉淀溶解平衡曲线如图所示。向</a:t>
            </a:r>
            <a:r>
              <a:rPr lang="en-US" altLang="zh-CN" sz="2800">
                <a:latin typeface="Times New Roman"/>
                <a:ea typeface="华文细黑"/>
                <a:cs typeface="Courier New"/>
              </a:rPr>
              <a:t>100 mL</a:t>
            </a:r>
            <a:r>
              <a:rPr lang="zh-CN" altLang="zh-CN" sz="2800">
                <a:latin typeface="Times New Roman"/>
                <a:ea typeface="华文细黑"/>
                <a:cs typeface="Times New Roman"/>
              </a:rPr>
              <a:t>该条件下的</a:t>
            </a:r>
            <a:r>
              <a:rPr lang="en-US" altLang="zh-CN" sz="2800">
                <a:latin typeface="Times New Roman"/>
                <a:ea typeface="华文细黑"/>
                <a:cs typeface="Courier New"/>
              </a:rPr>
              <a:t>CaSO</a:t>
            </a:r>
            <a:r>
              <a:rPr lang="en-US" altLang="zh-CN" sz="2800" baseline="-25000">
                <a:latin typeface="Times New Roman"/>
                <a:ea typeface="华文细黑"/>
                <a:cs typeface="Courier New"/>
              </a:rPr>
              <a:t>4</a:t>
            </a:r>
            <a:r>
              <a:rPr lang="zh-CN" altLang="zh-CN" sz="2800">
                <a:latin typeface="Times New Roman"/>
                <a:ea typeface="华文细黑"/>
                <a:cs typeface="Times New Roman"/>
              </a:rPr>
              <a:t>饱和溶液中加入</a:t>
            </a:r>
            <a:r>
              <a:rPr lang="en-US" altLang="zh-CN" sz="2800">
                <a:latin typeface="Times New Roman"/>
                <a:ea typeface="华文细黑"/>
                <a:cs typeface="Courier New"/>
              </a:rPr>
              <a:t>400 mL 0.01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Na</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溶液，下列叙述正确的是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endParaRPr lang="en-US" altLang="zh-CN" sz="1000" smtClean="0">
              <a:latin typeface="宋体"/>
              <a:cs typeface="Courier New"/>
            </a:endParaRPr>
          </a:p>
        </p:txBody>
      </p:sp>
      <p:pic>
        <p:nvPicPr>
          <p:cNvPr id="20530" name="Picture 50" descr="HX4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242" y="770831"/>
            <a:ext cx="3944630" cy="208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051051233"/>
              </p:ext>
            </p:extLst>
          </p:nvPr>
        </p:nvGraphicFramePr>
        <p:xfrm>
          <a:off x="529431" y="3188395"/>
          <a:ext cx="10183812" cy="2833687"/>
        </p:xfrm>
        <a:graphic>
          <a:graphicData uri="http://schemas.openxmlformats.org/presentationml/2006/ole">
            <mc:AlternateContent xmlns:mc="http://schemas.openxmlformats.org/markup-compatibility/2006">
              <mc:Choice xmlns:v="urn:schemas-microsoft-com:vml" Requires="v">
                <p:oleObj spid="_x0000_s20577" name="文档" r:id="rId4" imgW="10183940" imgH="2833777" progId="Word.Document.12">
                  <p:embed/>
                </p:oleObj>
              </mc:Choice>
              <mc:Fallback>
                <p:oleObj name="文档" r:id="rId4" imgW="10183940" imgH="2833777" progId="Word.Document.12">
                  <p:embed/>
                  <p:pic>
                    <p:nvPicPr>
                      <p:cNvPr id="0" name=""/>
                      <p:cNvPicPr/>
                      <p:nvPr/>
                    </p:nvPicPr>
                    <p:blipFill>
                      <a:blip r:embed="rId5"/>
                      <a:stretch>
                        <a:fillRect/>
                      </a:stretch>
                    </p:blipFill>
                    <p:spPr>
                      <a:xfrm>
                        <a:off x="529431" y="3188395"/>
                        <a:ext cx="10183812" cy="2833687"/>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68294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05188093"/>
              </p:ext>
            </p:extLst>
          </p:nvPr>
        </p:nvGraphicFramePr>
        <p:xfrm>
          <a:off x="406574" y="1062236"/>
          <a:ext cx="11410950" cy="4124325"/>
        </p:xfrm>
        <a:graphic>
          <a:graphicData uri="http://schemas.openxmlformats.org/presentationml/2006/ole">
            <mc:AlternateContent xmlns:mc="http://schemas.openxmlformats.org/markup-compatibility/2006">
              <mc:Choice xmlns:v="urn:schemas-microsoft-com:vml" Requires="v">
                <p:oleObj spid="_x0000_s19603" name="文档" r:id="rId3" imgW="11422494" imgH="4117675" progId="Word.Document.12">
                  <p:embed/>
                </p:oleObj>
              </mc:Choice>
              <mc:Fallback>
                <p:oleObj name="文档" r:id="rId3" imgW="11422494" imgH="4117675" progId="Word.Document.12">
                  <p:embed/>
                  <p:pic>
                    <p:nvPicPr>
                      <p:cNvPr id="0" name=""/>
                      <p:cNvPicPr/>
                      <p:nvPr/>
                    </p:nvPicPr>
                    <p:blipFill>
                      <a:blip r:embed="rId4"/>
                      <a:stretch>
                        <a:fillRect/>
                      </a:stretch>
                    </p:blipFill>
                    <p:spPr>
                      <a:xfrm>
                        <a:off x="406574" y="1062236"/>
                        <a:ext cx="11410950" cy="4124325"/>
                      </a:xfrm>
                      <a:prstGeom prst="rect">
                        <a:avLst/>
                      </a:prstGeom>
                    </p:spPr>
                  </p:pic>
                </p:oleObj>
              </mc:Fallback>
            </mc:AlternateContent>
          </a:graphicData>
        </a:graphic>
      </p:graphicFrame>
      <p:sp>
        <p:nvSpPr>
          <p:cNvPr id="7" name="矩形 6"/>
          <p:cNvSpPr/>
          <p:nvPr/>
        </p:nvSpPr>
        <p:spPr>
          <a:xfrm>
            <a:off x="274122" y="4940980"/>
            <a:ext cx="1428596" cy="586571"/>
          </a:xfrm>
          <a:prstGeom prst="rect">
            <a:avLst/>
          </a:prstGeom>
        </p:spPr>
        <p:txBody>
          <a:bodyPr wrap="none">
            <a:spAutoFit/>
          </a:bodyPr>
          <a:lstStyle/>
          <a:p>
            <a:pPr algn="just">
              <a:lnSpc>
                <a:spcPct val="140000"/>
              </a:lnSpc>
              <a:spcAft>
                <a:spcPts val="0"/>
              </a:spcAft>
            </a:pPr>
            <a:r>
              <a:rPr lang="zh-CN" altLang="zh-CN" sz="2600" b="1">
                <a:solidFill>
                  <a:srgbClr val="0000FF"/>
                </a:solidFill>
                <a:latin typeface="Times New Roman"/>
                <a:cs typeface="Times New Roman"/>
              </a:rPr>
              <a:t>答案</a:t>
            </a:r>
            <a:r>
              <a:rPr lang="zh-CN" altLang="zh-CN" sz="2600">
                <a:latin typeface="Times New Roman"/>
                <a:ea typeface="华文细黑"/>
                <a:cs typeface="Times New Roman"/>
              </a:rPr>
              <a:t>　</a:t>
            </a:r>
            <a:r>
              <a:rPr lang="en-US" altLang="zh-CN" sz="2600">
                <a:solidFill>
                  <a:schemeClr val="accent6">
                    <a:lumMod val="75000"/>
                  </a:schemeClr>
                </a:solidFill>
                <a:latin typeface="Times New Roman"/>
                <a:ea typeface="华文细黑"/>
                <a:cs typeface="Times New Roman"/>
              </a:rPr>
              <a:t>D</a:t>
            </a:r>
            <a:endParaRPr lang="zh-CN" altLang="zh-CN" sz="2600">
              <a:solidFill>
                <a:schemeClr val="accent6">
                  <a:lumMod val="75000"/>
                </a:schemeClr>
              </a:solidFill>
              <a:latin typeface="Times New Roman"/>
              <a:ea typeface="华文细黑"/>
              <a:cs typeface="Times New Roman"/>
            </a:endParaRPr>
          </a:p>
        </p:txBody>
      </p:sp>
      <p:sp>
        <p:nvSpPr>
          <p:cNvPr id="5" name="Rectangle 21">
            <a:hlinkClick r:id="rId5"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31353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580" y="539949"/>
            <a:ext cx="11572430" cy="2438168"/>
          </a:xfrm>
          <a:prstGeom prst="rect">
            <a:avLst/>
          </a:prstGeom>
        </p:spPr>
        <p:txBody>
          <a:bodyPr>
            <a:spAutoFit/>
          </a:bodyPr>
          <a:lstStyle/>
          <a:p>
            <a:pPr algn="just">
              <a:lnSpc>
                <a:spcPct val="140000"/>
              </a:lnSpc>
              <a:spcAft>
                <a:spcPts val="0"/>
              </a:spcAft>
            </a:pPr>
            <a:r>
              <a:rPr lang="zh-CN" altLang="zh-CN" sz="2800" b="1">
                <a:solidFill>
                  <a:srgbClr val="0000FF"/>
                </a:solidFill>
                <a:latin typeface="Times New Roman"/>
                <a:cs typeface="Times New Roman"/>
              </a:rPr>
              <a:t>题组二　</a:t>
            </a:r>
            <a:r>
              <a:rPr lang="en-US" altLang="zh-CN" sz="2800" b="1" i="1">
                <a:solidFill>
                  <a:srgbClr val="0000FF"/>
                </a:solidFill>
                <a:latin typeface="Times New Roman"/>
                <a:cs typeface="Courier New"/>
              </a:rPr>
              <a:t>K</a:t>
            </a:r>
            <a:r>
              <a:rPr lang="en-US" altLang="zh-CN" sz="2800" b="1" baseline="-25000">
                <a:solidFill>
                  <a:srgbClr val="0000FF"/>
                </a:solidFill>
                <a:latin typeface="Times New Roman"/>
                <a:cs typeface="Courier New"/>
              </a:rPr>
              <a:t>sp</a:t>
            </a:r>
            <a:r>
              <a:rPr lang="zh-CN" altLang="zh-CN" sz="2800" b="1">
                <a:solidFill>
                  <a:srgbClr val="0000FF"/>
                </a:solidFill>
                <a:latin typeface="Times New Roman"/>
                <a:cs typeface="Times New Roman"/>
              </a:rPr>
              <a:t>及其应用</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根据题目提供的溶度积数据进行计算并回答下列问题：</a:t>
            </a:r>
            <a:endParaRPr lang="zh-CN" altLang="zh-CN" sz="2800">
              <a:latin typeface="宋体"/>
              <a:cs typeface="Courier New"/>
            </a:endParaRPr>
          </a:p>
          <a:p>
            <a:pPr>
              <a:lnSpc>
                <a:spcPct val="140000"/>
              </a:lnSpc>
            </a:pPr>
            <a:r>
              <a:rPr lang="en-US" altLang="zh-CN" sz="2800">
                <a:latin typeface="Times New Roman"/>
                <a:ea typeface="华文细黑"/>
              </a:rPr>
              <a:t>(1)</a:t>
            </a:r>
            <a:r>
              <a:rPr lang="zh-CN" altLang="zh-CN" sz="2800">
                <a:latin typeface="Times New Roman"/>
                <a:ea typeface="华文细黑"/>
                <a:cs typeface="Times New Roman"/>
              </a:rPr>
              <a:t>已知</a:t>
            </a:r>
            <a:r>
              <a:rPr lang="en-US" altLang="zh-CN" sz="2800">
                <a:latin typeface="Times New Roman"/>
                <a:ea typeface="华文细黑"/>
              </a:rPr>
              <a:t>25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i="1">
                <a:latin typeface="Times New Roman"/>
                <a:ea typeface="华文细黑"/>
              </a:rPr>
              <a:t>K</a:t>
            </a:r>
            <a:r>
              <a:rPr lang="en-US" altLang="zh-CN" sz="2800" baseline="-25000">
                <a:latin typeface="Times New Roman"/>
                <a:ea typeface="华文细黑"/>
              </a:rPr>
              <a:t>sp</a:t>
            </a:r>
            <a:r>
              <a:rPr lang="en-US" altLang="zh-CN" sz="2800">
                <a:latin typeface="IPAPANNEW"/>
                <a:ea typeface="华文细黑"/>
                <a:cs typeface="Times New Roman"/>
              </a:rPr>
              <a:t>[Mg(OH)</a:t>
            </a:r>
            <a:r>
              <a:rPr lang="en-US" altLang="zh-CN" sz="2800" baseline="-25000">
                <a:latin typeface="IPAPANNEW"/>
                <a:ea typeface="华文细黑"/>
                <a:cs typeface="Times New Roman"/>
              </a:rPr>
              <a:t>2</a:t>
            </a:r>
            <a:r>
              <a:rPr lang="en-US" altLang="zh-CN" sz="2800">
                <a:latin typeface="IPAPANNEW"/>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rPr>
              <a:t>5.6</a:t>
            </a:r>
            <a:r>
              <a:rPr lang="en-US" altLang="zh-CN" sz="2800">
                <a:latin typeface="宋体"/>
                <a:ea typeface="华文细黑"/>
                <a:cs typeface="Times New Roman"/>
              </a:rPr>
              <a:t>×</a:t>
            </a:r>
            <a:r>
              <a:rPr lang="en-US" altLang="zh-CN" sz="2800">
                <a:latin typeface="Times New Roman"/>
                <a:ea typeface="华文细黑"/>
              </a:rPr>
              <a:t>10</a:t>
            </a:r>
            <a:r>
              <a:rPr lang="zh-CN" altLang="zh-CN" sz="2800" baseline="30000">
                <a:latin typeface="Times New Roman"/>
                <a:ea typeface="华文细黑"/>
                <a:cs typeface="Times New Roman"/>
              </a:rPr>
              <a:t>－</a:t>
            </a:r>
            <a:r>
              <a:rPr lang="en-US" altLang="zh-CN" sz="2800" baseline="30000">
                <a:latin typeface="Times New Roman"/>
                <a:ea typeface="华文细黑"/>
              </a:rPr>
              <a:t>12</a:t>
            </a:r>
            <a:r>
              <a:rPr lang="zh-CN" altLang="zh-CN" sz="2800">
                <a:latin typeface="Times New Roman"/>
                <a:ea typeface="华文细黑"/>
                <a:cs typeface="Times New Roman"/>
              </a:rPr>
              <a:t>；酸碱指示剂百里酚蓝变色的</a:t>
            </a:r>
            <a:r>
              <a:rPr lang="en-US" altLang="zh-CN" sz="2800">
                <a:latin typeface="Times New Roman"/>
                <a:ea typeface="华文细黑"/>
              </a:rPr>
              <a:t>pH</a:t>
            </a:r>
            <a:r>
              <a:rPr lang="zh-CN" altLang="zh-CN" sz="2800">
                <a:latin typeface="Times New Roman"/>
                <a:ea typeface="华文细黑"/>
                <a:cs typeface="Times New Roman"/>
              </a:rPr>
              <a:t>范围如下：</a:t>
            </a:r>
            <a:endParaRPr lang="zh-CN" altLang="en-US" sz="2800"/>
          </a:p>
        </p:txBody>
      </p:sp>
      <p:graphicFrame>
        <p:nvGraphicFramePr>
          <p:cNvPr id="8" name="表格 7"/>
          <p:cNvGraphicFramePr>
            <a:graphicFrameLocks noGrp="1"/>
          </p:cNvGraphicFramePr>
          <p:nvPr>
            <p:extLst>
              <p:ext uri="{D42A27DB-BD31-4B8C-83A1-F6EECF244321}">
                <p14:modId xmlns:p14="http://schemas.microsoft.com/office/powerpoint/2010/main" val="330492569"/>
              </p:ext>
            </p:extLst>
          </p:nvPr>
        </p:nvGraphicFramePr>
        <p:xfrm>
          <a:off x="2494806" y="3204245"/>
          <a:ext cx="5850507" cy="1194816"/>
        </p:xfrm>
        <a:graphic>
          <a:graphicData uri="http://schemas.openxmlformats.org/drawingml/2006/table">
            <a:tbl>
              <a:tblPr/>
              <a:tblGrid>
                <a:gridCol w="1295526"/>
                <a:gridCol w="1379672"/>
                <a:gridCol w="1795637"/>
                <a:gridCol w="1379672"/>
              </a:tblGrid>
              <a:tr h="0">
                <a:tc>
                  <a:txBody>
                    <a:bodyPr/>
                    <a:lstStyle/>
                    <a:p>
                      <a:pPr algn="ctr">
                        <a:lnSpc>
                          <a:spcPct val="140000"/>
                        </a:lnSpc>
                        <a:spcAft>
                          <a:spcPts val="0"/>
                        </a:spcAft>
                      </a:pPr>
                      <a:r>
                        <a:rPr lang="en-US" sz="2800">
                          <a:effectLst/>
                          <a:latin typeface="Times New Roman"/>
                          <a:ea typeface="华文细黑"/>
                          <a:cs typeface="Courier New"/>
                        </a:rPr>
                        <a:t>pH</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a:t>
                      </a:r>
                      <a:r>
                        <a:rPr lang="en-US" sz="2800">
                          <a:effectLst/>
                          <a:latin typeface="Times New Roman"/>
                          <a:ea typeface="华文细黑"/>
                          <a:cs typeface="Courier New"/>
                        </a:rPr>
                        <a:t>8.0</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8.0</a:t>
                      </a:r>
                      <a:r>
                        <a:rPr lang="zh-CN" sz="2800">
                          <a:effectLst/>
                          <a:latin typeface="Times New Roman"/>
                          <a:ea typeface="华文细黑"/>
                          <a:cs typeface="Times New Roman"/>
                        </a:rPr>
                        <a:t>～</a:t>
                      </a:r>
                      <a:r>
                        <a:rPr lang="en-US" sz="2800">
                          <a:effectLst/>
                          <a:latin typeface="Times New Roman"/>
                          <a:ea typeface="华文细黑"/>
                          <a:cs typeface="Courier New"/>
                        </a:rPr>
                        <a:t>9.6</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a:t>
                      </a:r>
                      <a:r>
                        <a:rPr lang="en-US" sz="2800">
                          <a:effectLst/>
                          <a:latin typeface="Times New Roman"/>
                          <a:ea typeface="华文细黑"/>
                          <a:cs typeface="Courier New"/>
                        </a:rPr>
                        <a:t>9.6</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a:effectLst/>
                          <a:latin typeface="Times New Roman"/>
                          <a:ea typeface="华文细黑"/>
                          <a:cs typeface="Times New Roman"/>
                        </a:rPr>
                        <a:t>颜色</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黄色</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绿色</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蓝色</a:t>
                      </a:r>
                      <a:endParaRPr lang="zh-CN" sz="28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389459" y="4574118"/>
            <a:ext cx="11409907" cy="1231940"/>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25 </a:t>
            </a:r>
            <a:r>
              <a:rPr lang="en-US" altLang="zh-CN" sz="2800">
                <a:latin typeface="宋体"/>
                <a:ea typeface="华文细黑"/>
                <a:cs typeface="Times New Roman"/>
              </a:rPr>
              <a:t>℃</a:t>
            </a:r>
            <a:r>
              <a:rPr lang="zh-CN" altLang="zh-CN" sz="2800">
                <a:latin typeface="Times New Roman"/>
                <a:ea typeface="华文细黑"/>
                <a:cs typeface="Times New Roman"/>
              </a:rPr>
              <a:t>时，在</a:t>
            </a:r>
            <a:r>
              <a:rPr lang="en-US" altLang="zh-CN" sz="2800">
                <a:latin typeface="Times New Roman"/>
                <a:ea typeface="华文细黑"/>
                <a:cs typeface="Courier New"/>
              </a:rPr>
              <a:t>Mg(OH)</a:t>
            </a:r>
            <a:r>
              <a:rPr lang="en-US" altLang="zh-CN" sz="2800" baseline="-25000">
                <a:latin typeface="Times New Roman"/>
                <a:ea typeface="华文细黑"/>
                <a:cs typeface="Courier New"/>
              </a:rPr>
              <a:t>2</a:t>
            </a:r>
            <a:r>
              <a:rPr lang="zh-CN" altLang="zh-CN" sz="2800">
                <a:latin typeface="Times New Roman"/>
                <a:ea typeface="华文细黑"/>
                <a:cs typeface="Times New Roman"/>
              </a:rPr>
              <a:t>饱和溶液中滴加</a:t>
            </a:r>
            <a:r>
              <a:rPr lang="en-US" altLang="zh-CN" sz="2800">
                <a:latin typeface="Times New Roman"/>
                <a:ea typeface="华文细黑"/>
                <a:cs typeface="Courier New"/>
              </a:rPr>
              <a:t>2</a:t>
            </a:r>
            <a:r>
              <a:rPr lang="zh-CN" altLang="zh-CN" sz="2800">
                <a:latin typeface="Times New Roman"/>
                <a:ea typeface="华文细黑"/>
                <a:cs typeface="Times New Roman"/>
              </a:rPr>
              <a:t>滴百里酚蓝指示剂，溶液的颜色为</a:t>
            </a:r>
            <a:r>
              <a:rPr lang="en-US" altLang="zh-CN" sz="2800">
                <a:latin typeface="Times New Roman"/>
                <a:ea typeface="华文细黑"/>
                <a:cs typeface="Courier New"/>
              </a:rPr>
              <a:t>____________________</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3359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63141" y="1599743"/>
            <a:ext cx="11457851" cy="1902059"/>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设</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饱和溶液中</a:t>
            </a:r>
            <a:r>
              <a:rPr lang="en-US" altLang="zh-CN" sz="2800" i="1" dirty="0">
                <a:latin typeface="Times New Roman"/>
                <a:ea typeface="华文细黑"/>
                <a:cs typeface="Courier New"/>
              </a:rPr>
              <a:t>c</a:t>
            </a:r>
            <a:r>
              <a:rPr lang="en-US" altLang="zh-CN" sz="2800" dirty="0">
                <a:latin typeface="Times New Roman"/>
                <a:ea typeface="华文细黑"/>
                <a:cs typeface="Courier New"/>
              </a:rPr>
              <a:t>(OH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为</a:t>
            </a:r>
            <a:r>
              <a:rPr lang="en-US" altLang="zh-CN" sz="2800" i="1" dirty="0">
                <a:latin typeface="Times New Roman"/>
                <a:ea typeface="华文细黑"/>
                <a:cs typeface="Courier New"/>
              </a:rPr>
              <a:t>x</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，则</a:t>
            </a:r>
            <a:r>
              <a:rPr lang="en-US" altLang="zh-CN" sz="2800" dirty="0">
                <a:latin typeface="Times New Roman"/>
                <a:ea typeface="华文细黑"/>
                <a:cs typeface="Courier New"/>
              </a:rPr>
              <a:t>0.5</a:t>
            </a:r>
            <a:r>
              <a:rPr lang="en-US" altLang="zh-CN" sz="2800" i="1" dirty="0">
                <a:latin typeface="Times New Roman"/>
                <a:ea typeface="华文细黑"/>
                <a:cs typeface="Courier New"/>
              </a:rPr>
              <a:t>x</a:t>
            </a:r>
            <a:r>
              <a:rPr lang="en-US" altLang="zh-CN" sz="2800" baseline="30000" dirty="0">
                <a:latin typeface="Times New Roman"/>
                <a:ea typeface="华文细黑"/>
                <a:cs typeface="Courier New"/>
              </a:rPr>
              <a:t>3</a:t>
            </a:r>
            <a:r>
              <a:rPr lang="zh-CN" altLang="zh-CN" sz="2800" dirty="0">
                <a:latin typeface="Times New Roman"/>
                <a:ea typeface="华文细黑"/>
                <a:cs typeface="Times New Roman"/>
              </a:rPr>
              <a:t>＝</a:t>
            </a:r>
            <a:r>
              <a:rPr lang="en-US" altLang="zh-CN" sz="2800" dirty="0">
                <a:latin typeface="Times New Roman"/>
                <a:ea typeface="华文细黑"/>
                <a:cs typeface="Courier New"/>
              </a:rPr>
              <a:t>5.6</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12</a:t>
            </a:r>
            <a:r>
              <a:rPr lang="zh-CN" altLang="zh-CN" sz="2800" dirty="0">
                <a:latin typeface="Times New Roman"/>
                <a:ea typeface="华文细黑"/>
                <a:cs typeface="Times New Roman"/>
              </a:rPr>
              <a:t>，</a:t>
            </a:r>
            <a:r>
              <a:rPr lang="en-US" altLang="zh-CN" sz="2800" i="1" dirty="0">
                <a:latin typeface="Times New Roman"/>
                <a:ea typeface="华文细黑"/>
                <a:cs typeface="Courier New"/>
              </a:rPr>
              <a:t>x</a:t>
            </a:r>
            <a:r>
              <a:rPr lang="zh-CN" altLang="zh-CN" sz="2800" dirty="0">
                <a:latin typeface="Times New Roman"/>
                <a:ea typeface="华文细黑"/>
                <a:cs typeface="Times New Roman"/>
              </a:rPr>
              <a:t>＞</a:t>
            </a:r>
            <a:r>
              <a:rPr lang="en-US" altLang="zh-CN" sz="2800" dirty="0">
                <a:latin typeface="Times New Roman"/>
                <a:ea typeface="华文细黑"/>
                <a:cs typeface="Courier New"/>
              </a:rPr>
              <a:t>1</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4</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10</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10</a:t>
            </a:r>
            <a:r>
              <a:rPr lang="zh-CN" altLang="zh-CN" sz="2800" dirty="0">
                <a:latin typeface="Times New Roman"/>
                <a:ea typeface="华文细黑"/>
                <a:cs typeface="Times New Roman"/>
              </a:rPr>
              <a:t>，溶液为蓝色。</a:t>
            </a:r>
            <a:endParaRPr lang="zh-CN" altLang="zh-CN" sz="10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smtClean="0">
                <a:solidFill>
                  <a:srgbClr val="E36C0A"/>
                </a:solidFill>
                <a:latin typeface="Times New Roman"/>
                <a:ea typeface="华文细黑"/>
                <a:cs typeface="Times New Roman"/>
              </a:rPr>
              <a:t>蓝色</a:t>
            </a:r>
            <a:endParaRPr lang="zh-CN" altLang="zh-CN" sz="1000" dirty="0">
              <a:latin typeface="宋体"/>
              <a:cs typeface="Courier New"/>
            </a:endParaRPr>
          </a:p>
        </p:txBody>
      </p:sp>
      <p:sp>
        <p:nvSpPr>
          <p:cNvPr id="3" name="Rectangle 21">
            <a:hlinkClick r:id="rId2"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84877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779" y="1391598"/>
            <a:ext cx="11733225" cy="3354740"/>
          </a:xfrm>
          <a:prstGeom prst="rect">
            <a:avLst/>
          </a:prstGeom>
        </p:spPr>
        <p:txBody>
          <a:bodyPr wrap="square" lIns="121898" tIns="60948" rIns="121898" bIns="60948">
            <a:spAutoFit/>
          </a:bodyPr>
          <a:lstStyle/>
          <a:p>
            <a:pPr algn="just">
              <a:lnSpc>
                <a:spcPct val="15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沉淀溶解平衡</a:t>
            </a:r>
            <a:endParaRPr lang="zh-CN" altLang="zh-CN" sz="1000">
              <a:latin typeface="宋体"/>
              <a:cs typeface="Courier New"/>
            </a:endParaRPr>
          </a:p>
          <a:p>
            <a:pPr algn="just">
              <a:lnSpc>
                <a:spcPct val="15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沉淀溶解平衡的概念</a:t>
            </a:r>
            <a:endParaRPr lang="zh-CN" altLang="zh-CN" sz="1000">
              <a:latin typeface="宋体"/>
              <a:cs typeface="Courier New"/>
            </a:endParaRPr>
          </a:p>
          <a:p>
            <a:pPr algn="just">
              <a:lnSpc>
                <a:spcPct val="150000"/>
              </a:lnSpc>
              <a:spcAft>
                <a:spcPts val="0"/>
              </a:spcAft>
            </a:pPr>
            <a:r>
              <a:rPr lang="zh-CN" altLang="zh-CN" sz="2800">
                <a:latin typeface="Times New Roman"/>
                <a:ea typeface="华文细黑"/>
                <a:cs typeface="Times New Roman"/>
              </a:rPr>
              <a:t>在一定温度下，当难溶强电解质溶于水</a:t>
            </a:r>
            <a:r>
              <a:rPr lang="zh-CN" altLang="zh-CN" sz="2800" smtClean="0">
                <a:latin typeface="Times New Roman"/>
                <a:ea typeface="华文细黑"/>
                <a:cs typeface="Times New Roman"/>
              </a:rPr>
              <a:t>形成</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时</a:t>
            </a:r>
            <a:r>
              <a:rPr lang="zh-CN" altLang="zh-CN" sz="2800">
                <a:latin typeface="Times New Roman"/>
                <a:ea typeface="华文细黑"/>
                <a:cs typeface="Times New Roman"/>
              </a:rPr>
              <a:t>，溶解速率和生成沉淀速率相等的状态。</a:t>
            </a:r>
            <a:endParaRPr lang="zh-CN" altLang="zh-CN" sz="1000">
              <a:latin typeface="宋体"/>
              <a:cs typeface="Courier New"/>
            </a:endParaRPr>
          </a:p>
          <a:p>
            <a:pPr algn="just">
              <a:lnSpc>
                <a:spcPct val="15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溶解平衡的建立</a:t>
            </a:r>
            <a:endParaRPr lang="zh-CN" altLang="zh-CN" sz="100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81425921"/>
              </p:ext>
            </p:extLst>
          </p:nvPr>
        </p:nvGraphicFramePr>
        <p:xfrm>
          <a:off x="406574" y="4751387"/>
          <a:ext cx="7643812" cy="1020763"/>
        </p:xfrm>
        <a:graphic>
          <a:graphicData uri="http://schemas.openxmlformats.org/presentationml/2006/ole">
            <mc:AlternateContent xmlns:mc="http://schemas.openxmlformats.org/markup-compatibility/2006">
              <mc:Choice xmlns:v="urn:schemas-microsoft-com:vml" Requires="v">
                <p:oleObj spid="_x0000_s148515" name="文档" r:id="rId4" imgW="7643447" imgH="1020350" progId="Word.Document.12">
                  <p:embed/>
                </p:oleObj>
              </mc:Choice>
              <mc:Fallback>
                <p:oleObj name="文档" r:id="rId4" imgW="7643447" imgH="1020350" progId="Word.Document.12">
                  <p:embed/>
                  <p:pic>
                    <p:nvPicPr>
                      <p:cNvPr id="0" name=""/>
                      <p:cNvPicPr/>
                      <p:nvPr/>
                    </p:nvPicPr>
                    <p:blipFill>
                      <a:blip r:embed="rId5"/>
                      <a:stretch>
                        <a:fillRect/>
                      </a:stretch>
                    </p:blipFill>
                    <p:spPr>
                      <a:xfrm>
                        <a:off x="406574" y="4751387"/>
                        <a:ext cx="7643812" cy="1020763"/>
                      </a:xfrm>
                      <a:prstGeom prst="rect">
                        <a:avLst/>
                      </a:prstGeom>
                    </p:spPr>
                  </p:pic>
                </p:oleObj>
              </mc:Fallback>
            </mc:AlternateContent>
          </a:graphicData>
        </a:graphic>
      </p:graphicFrame>
      <p:sp>
        <p:nvSpPr>
          <p:cNvPr id="6" name="矩形 5"/>
          <p:cNvSpPr/>
          <p:nvPr/>
        </p:nvSpPr>
        <p:spPr>
          <a:xfrm>
            <a:off x="7059885" y="2666281"/>
            <a:ext cx="1620957" cy="628698"/>
          </a:xfrm>
          <a:prstGeom prst="rect">
            <a:avLst/>
          </a:prstGeom>
        </p:spPr>
        <p:txBody>
          <a:bodyPr wrap="none">
            <a:spAutoFit/>
          </a:bodyPr>
          <a:lstStyle/>
          <a:p>
            <a:pPr>
              <a:lnSpc>
                <a:spcPct val="140000"/>
              </a:lnSpc>
            </a:pPr>
            <a:r>
              <a:rPr lang="zh-CN" altLang="zh-CN" sz="2800" kern="100" dirty="0">
                <a:solidFill>
                  <a:srgbClr val="0000FF"/>
                </a:solidFill>
                <a:latin typeface="Times New Roman"/>
                <a:ea typeface="华文细黑"/>
                <a:cs typeface="Times New Roman"/>
              </a:rPr>
              <a:t>饱和溶液</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001874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6" grpId="0"/>
      <p:bldP spid="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15725" y="549474"/>
            <a:ext cx="11502034" cy="4949023"/>
          </a:xfrm>
          <a:prstGeom prst="rect">
            <a:avLst/>
          </a:prstGeom>
        </p:spPr>
        <p:txBody>
          <a:bodyPr wrap="square" lIns="121898" tIns="60948" rIns="121898" bIns="60948">
            <a:spAutoFit/>
          </a:bodyPr>
          <a:lstStyle/>
          <a:p>
            <a:pPr algn="just">
              <a:lnSpc>
                <a:spcPct val="140000"/>
              </a:lnSpc>
              <a:spcAft>
                <a:spcPts val="0"/>
              </a:spcAft>
            </a:pPr>
            <a:r>
              <a:rPr lang="en-US" altLang="zh-CN" sz="2800" dirty="0">
                <a:latin typeface="Times New Roman"/>
                <a:ea typeface="华文细黑"/>
                <a:cs typeface="Courier New"/>
              </a:rPr>
              <a:t>(2)25 </a:t>
            </a:r>
            <a:r>
              <a:rPr lang="en-US" altLang="zh-CN" sz="2800" dirty="0">
                <a:latin typeface="宋体"/>
                <a:ea typeface="华文细黑"/>
                <a:cs typeface="Times New Roman"/>
              </a:rPr>
              <a:t>℃</a:t>
            </a:r>
            <a:r>
              <a:rPr lang="zh-CN" altLang="zh-CN" sz="2800" dirty="0">
                <a:latin typeface="Times New Roman"/>
                <a:ea typeface="华文细黑"/>
                <a:cs typeface="Times New Roman"/>
              </a:rPr>
              <a:t>向</a:t>
            </a:r>
            <a:r>
              <a:rPr lang="en-US" altLang="zh-CN" sz="2800" dirty="0">
                <a:latin typeface="Times New Roman"/>
                <a:ea typeface="华文细黑"/>
                <a:cs typeface="Courier New"/>
              </a:rPr>
              <a:t>50 mL 0.018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的</a:t>
            </a:r>
            <a:r>
              <a:rPr lang="en-US" altLang="zh-CN" sz="2800" dirty="0">
                <a:latin typeface="Times New Roman"/>
                <a:ea typeface="华文细黑"/>
                <a:cs typeface="Courier New"/>
              </a:rPr>
              <a:t>AgNO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溶液中加入</a:t>
            </a:r>
            <a:r>
              <a:rPr lang="en-US" altLang="zh-CN" sz="2800" dirty="0">
                <a:latin typeface="Times New Roman"/>
                <a:ea typeface="华文细黑"/>
                <a:cs typeface="Courier New"/>
              </a:rPr>
              <a:t>50 mL 0.020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的盐酸，生成沉淀。已知该温度下，</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a:t>
            </a:r>
            <a:r>
              <a:rPr lang="en-US" altLang="zh-CN" sz="2800" dirty="0">
                <a:latin typeface="Times New Roman"/>
                <a:ea typeface="华文细黑"/>
                <a:cs typeface="Courier New"/>
              </a:rPr>
              <a:t>1.8</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10</a:t>
            </a:r>
            <a:r>
              <a:rPr lang="zh-CN" altLang="zh-CN" sz="2800" dirty="0">
                <a:latin typeface="Times New Roman"/>
                <a:ea typeface="华文细黑"/>
                <a:cs typeface="Times New Roman"/>
              </a:rPr>
              <a:t>，忽略溶液的体积变化，请计算：</a:t>
            </a:r>
            <a:endParaRPr lang="zh-CN" altLang="zh-CN" sz="1000" dirty="0">
              <a:latin typeface="宋体"/>
              <a:cs typeface="Courier New"/>
            </a:endParaRPr>
          </a:p>
          <a:p>
            <a:pPr algn="just">
              <a:lnSpc>
                <a:spcPct val="140000"/>
              </a:lnSpc>
              <a:spcAft>
                <a:spcPts val="0"/>
              </a:spcAft>
            </a:pPr>
            <a:r>
              <a:rPr lang="en-US" altLang="zh-CN" sz="2800" dirty="0">
                <a:latin typeface="宋体"/>
                <a:ea typeface="华文细黑"/>
                <a:cs typeface="Times New Roman"/>
              </a:rPr>
              <a:t>①</a:t>
            </a:r>
            <a:r>
              <a:rPr lang="zh-CN" altLang="zh-CN" sz="2800" dirty="0">
                <a:latin typeface="Times New Roman"/>
                <a:ea typeface="华文细黑"/>
                <a:cs typeface="Times New Roman"/>
              </a:rPr>
              <a:t>完全沉淀后，溶液中</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________________</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反应前，</a:t>
            </a:r>
            <a:r>
              <a:rPr lang="en-US" altLang="zh-CN" sz="2800" i="1" dirty="0">
                <a:latin typeface="Times New Roman"/>
                <a:ea typeface="华文细黑"/>
                <a:cs typeface="Courier New"/>
              </a:rPr>
              <a:t>n</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0.018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宋体"/>
                <a:ea typeface="华文细黑"/>
                <a:cs typeface="Times New Roman"/>
              </a:rPr>
              <a:t>×</a:t>
            </a:r>
            <a:r>
              <a:rPr lang="en-US" altLang="zh-CN" sz="2800" dirty="0">
                <a:latin typeface="Times New Roman"/>
                <a:ea typeface="华文细黑"/>
                <a:cs typeface="Courier New"/>
              </a:rPr>
              <a:t>0.05 L</a:t>
            </a:r>
            <a:r>
              <a:rPr lang="zh-CN" altLang="zh-CN" sz="2800" dirty="0">
                <a:latin typeface="Times New Roman"/>
                <a:ea typeface="华文细黑"/>
                <a:cs typeface="Times New Roman"/>
              </a:rPr>
              <a:t>＝</a:t>
            </a:r>
            <a:r>
              <a:rPr lang="en-US" altLang="zh-CN" sz="2800" dirty="0">
                <a:latin typeface="Times New Roman"/>
                <a:ea typeface="华文细黑"/>
                <a:cs typeface="Courier New"/>
              </a:rPr>
              <a:t>0.9</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a:t>
            </a:r>
            <a:r>
              <a:rPr lang="zh-CN" altLang="zh-CN" sz="2800" dirty="0">
                <a:latin typeface="Times New Roman"/>
                <a:ea typeface="华文细黑"/>
                <a:cs typeface="Times New Roman"/>
              </a:rPr>
              <a:t>，</a:t>
            </a:r>
            <a:r>
              <a:rPr lang="en-US" altLang="zh-CN" sz="2800" i="1" dirty="0">
                <a:latin typeface="Times New Roman"/>
                <a:ea typeface="华文细黑"/>
                <a:cs typeface="Courier New"/>
              </a:rPr>
              <a:t>n</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0.020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宋体"/>
                <a:ea typeface="华文细黑"/>
                <a:cs typeface="Times New Roman"/>
              </a:rPr>
              <a:t>×</a:t>
            </a:r>
            <a:r>
              <a:rPr lang="en-US" altLang="zh-CN" sz="2800" dirty="0">
                <a:latin typeface="Times New Roman"/>
                <a:ea typeface="华文细黑"/>
                <a:cs typeface="Courier New"/>
              </a:rPr>
              <a:t>0.05 L</a:t>
            </a:r>
            <a:r>
              <a:rPr lang="zh-CN" altLang="zh-CN" sz="2800" dirty="0">
                <a:latin typeface="Times New Roman"/>
                <a:ea typeface="华文细黑"/>
                <a:cs typeface="Times New Roman"/>
              </a:rPr>
              <a:t>＝</a:t>
            </a:r>
            <a:r>
              <a:rPr lang="en-US" altLang="zh-CN" sz="2800" dirty="0">
                <a:latin typeface="Times New Roman"/>
                <a:ea typeface="华文细黑"/>
                <a:cs typeface="Courier New"/>
              </a:rPr>
              <a:t>1</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a:t>
            </a:r>
            <a:r>
              <a:rPr lang="zh-CN" altLang="zh-CN" sz="2800" dirty="0">
                <a:latin typeface="Times New Roman"/>
                <a:ea typeface="华文细黑"/>
                <a:cs typeface="Times New Roman"/>
              </a:rPr>
              <a:t>；反应后剩余的</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为</a:t>
            </a:r>
            <a:r>
              <a:rPr lang="en-US" altLang="zh-CN" sz="2800" dirty="0">
                <a:latin typeface="Times New Roman"/>
                <a:ea typeface="华文细黑"/>
                <a:cs typeface="Courier New"/>
              </a:rPr>
              <a:t>0.1</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a:t>
            </a:r>
            <a:r>
              <a:rPr lang="zh-CN" altLang="zh-CN" sz="2800" dirty="0">
                <a:latin typeface="Times New Roman"/>
                <a:ea typeface="华文细黑"/>
                <a:cs typeface="Times New Roman"/>
              </a:rPr>
              <a:t>，则混合溶液中，</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1.0</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3</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1.8</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7</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3" name="矩形 2"/>
          <p:cNvSpPr/>
          <p:nvPr/>
        </p:nvSpPr>
        <p:spPr>
          <a:xfrm>
            <a:off x="5335592" y="2465001"/>
            <a:ext cx="2967479" cy="523220"/>
          </a:xfrm>
          <a:prstGeom prst="rect">
            <a:avLst/>
          </a:prstGeom>
        </p:spPr>
        <p:txBody>
          <a:bodyPr wrap="none">
            <a:spAutoFit/>
          </a:bodyPr>
          <a:lstStyle/>
          <a:p>
            <a:r>
              <a:rPr lang="en-US" altLang="zh-CN" sz="2800">
                <a:solidFill>
                  <a:srgbClr val="E36C0A"/>
                </a:solidFill>
                <a:latin typeface="Times New Roman"/>
                <a:ea typeface="华文细黑"/>
              </a:rPr>
              <a:t>1.8</a:t>
            </a:r>
            <a:r>
              <a:rPr lang="en-US" altLang="zh-CN" sz="2800">
                <a:solidFill>
                  <a:srgbClr val="E36C0A"/>
                </a:solidFill>
                <a:latin typeface="宋体"/>
                <a:ea typeface="华文细黑"/>
                <a:cs typeface="Times New Roman"/>
              </a:rPr>
              <a:t>×</a:t>
            </a:r>
            <a:r>
              <a:rPr lang="en-US" altLang="zh-CN" sz="2800">
                <a:solidFill>
                  <a:srgbClr val="E36C0A"/>
                </a:solidFill>
                <a:latin typeface="Times New Roman"/>
                <a:ea typeface="华文细黑"/>
              </a:rPr>
              <a:t>10</a:t>
            </a:r>
            <a:r>
              <a:rPr lang="zh-CN" altLang="zh-CN" sz="2800" baseline="30000">
                <a:solidFill>
                  <a:srgbClr val="E36C0A"/>
                </a:solidFill>
                <a:latin typeface="Times New Roman"/>
                <a:ea typeface="华文细黑"/>
                <a:cs typeface="Times New Roman"/>
              </a:rPr>
              <a:t>－</a:t>
            </a:r>
            <a:r>
              <a:rPr lang="en-US" altLang="zh-CN" sz="2800" baseline="30000">
                <a:solidFill>
                  <a:srgbClr val="E36C0A"/>
                </a:solidFill>
                <a:latin typeface="Times New Roman"/>
                <a:ea typeface="华文细黑"/>
              </a:rPr>
              <a:t>7</a:t>
            </a:r>
            <a:r>
              <a:rPr lang="en-US" altLang="zh-CN" sz="2800">
                <a:solidFill>
                  <a:srgbClr val="E36C0A"/>
                </a:solidFill>
                <a:latin typeface="Times New Roman"/>
                <a:ea typeface="华文细黑"/>
              </a:rPr>
              <a:t>mol·L</a:t>
            </a:r>
            <a:r>
              <a:rPr lang="zh-CN" altLang="zh-CN" sz="2800" baseline="30000">
                <a:solidFill>
                  <a:srgbClr val="E36C0A"/>
                </a:solidFill>
                <a:latin typeface="Times New Roman"/>
                <a:ea typeface="华文细黑"/>
                <a:cs typeface="Times New Roman"/>
              </a:rPr>
              <a:t>－</a:t>
            </a:r>
            <a:r>
              <a:rPr lang="en-US" altLang="zh-CN" sz="2800" baseline="30000">
                <a:solidFill>
                  <a:srgbClr val="E36C0A"/>
                </a:solidFill>
                <a:latin typeface="Times New Roman"/>
                <a:ea typeface="华文细黑"/>
              </a:rPr>
              <a:t>1</a:t>
            </a:r>
            <a:endParaRPr lang="zh-CN" altLang="en-US" sz="2800"/>
          </a:p>
        </p:txBody>
      </p:sp>
      <p:sp>
        <p:nvSpPr>
          <p:cNvPr id="4" name="Rectangle 21">
            <a:hlinkClick r:id="rId2"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2" end="2"/>
                                            </p:txEl>
                                          </p:spTgt>
                                        </p:tgtEl>
                                      </p:cBhvr>
                                    </p:animEffect>
                                    <p:set>
                                      <p:cBhvr>
                                        <p:cTn id="17" dur="1" fill="hold">
                                          <p:stCondLst>
                                            <p:cond delay="499"/>
                                          </p:stCondLst>
                                        </p:cTn>
                                        <p:tgtEl>
                                          <p:spTgt spid="8">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425" y="981522"/>
            <a:ext cx="11296938" cy="1298817"/>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②</a:t>
            </a:r>
            <a:r>
              <a:rPr lang="zh-CN" altLang="zh-CN" sz="2800" dirty="0">
                <a:latin typeface="Times New Roman"/>
                <a:ea typeface="华文细黑"/>
                <a:cs typeface="Times New Roman"/>
              </a:rPr>
              <a:t>完全沉淀后，溶液的</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a:t>
            </a:r>
            <a:r>
              <a:rPr lang="zh-CN" altLang="zh-CN" sz="2800" dirty="0" smtClean="0">
                <a:latin typeface="Times New Roman"/>
                <a:ea typeface="华文细黑"/>
                <a:cs typeface="Times New Roman"/>
              </a:rPr>
              <a:t>。</a:t>
            </a:r>
            <a:endParaRPr lang="en-US" altLang="zh-CN" sz="28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没有参与反应，完全沉淀后，</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0.010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2</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3" name="矩形 2"/>
          <p:cNvSpPr/>
          <p:nvPr/>
        </p:nvSpPr>
        <p:spPr>
          <a:xfrm>
            <a:off x="4897169" y="1080586"/>
            <a:ext cx="364202" cy="523220"/>
          </a:xfrm>
          <a:prstGeom prst="rect">
            <a:avLst/>
          </a:prstGeom>
        </p:spPr>
        <p:txBody>
          <a:bodyPr wrap="none">
            <a:spAutoFit/>
          </a:bodyPr>
          <a:lstStyle/>
          <a:p>
            <a:r>
              <a:rPr lang="en-US" altLang="zh-CN" sz="2800">
                <a:solidFill>
                  <a:schemeClr val="accent6">
                    <a:lumMod val="75000"/>
                  </a:schemeClr>
                </a:solidFill>
                <a:latin typeface="Times New Roman"/>
                <a:ea typeface="华文细黑"/>
                <a:cs typeface="Times New Roman"/>
              </a:rPr>
              <a:t>2</a:t>
            </a:r>
            <a:endParaRPr lang="zh-CN" altLang="en-US" sz="2800">
              <a:solidFill>
                <a:schemeClr val="accent6">
                  <a:lumMod val="75000"/>
                </a:schemeClr>
              </a:solidFill>
              <a:latin typeface="Times New Roman"/>
              <a:ea typeface="华文细黑"/>
              <a:cs typeface="Times New Roman"/>
            </a:endParaRPr>
          </a:p>
        </p:txBody>
      </p:sp>
      <p:sp>
        <p:nvSpPr>
          <p:cNvPr id="4" name="矩形 3"/>
          <p:cNvSpPr/>
          <p:nvPr/>
        </p:nvSpPr>
        <p:spPr>
          <a:xfrm>
            <a:off x="496425" y="2236906"/>
            <a:ext cx="11296938" cy="3108543"/>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③</a:t>
            </a:r>
            <a:r>
              <a:rPr lang="zh-CN" altLang="zh-CN" sz="2800" dirty="0">
                <a:latin typeface="Times New Roman"/>
                <a:ea typeface="华文细黑"/>
                <a:cs typeface="Times New Roman"/>
              </a:rPr>
              <a:t>如果向完全沉淀后的溶液中继续加入</a:t>
            </a:r>
            <a:r>
              <a:rPr lang="en-US" altLang="zh-CN" sz="2800" dirty="0">
                <a:latin typeface="Times New Roman"/>
                <a:ea typeface="华文细黑"/>
                <a:cs typeface="Courier New"/>
              </a:rPr>
              <a:t>50 mL 0.001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的盐酸，是否有白色沉淀生成</a:t>
            </a:r>
            <a:r>
              <a:rPr lang="zh-CN" altLang="zh-CN" sz="2800" dirty="0" smtClean="0">
                <a:latin typeface="Times New Roman"/>
                <a:ea typeface="华文细黑"/>
                <a:cs typeface="Times New Roman"/>
              </a:rPr>
              <a:t>？</a:t>
            </a:r>
            <a:r>
              <a:rPr lang="en-US" altLang="zh-CN" sz="2800" dirty="0" smtClean="0">
                <a:latin typeface="Times New Roman"/>
                <a:ea typeface="华文细黑"/>
                <a:cs typeface="Courier New"/>
              </a:rPr>
              <a:t>___(</a:t>
            </a:r>
            <a:r>
              <a:rPr lang="zh-CN" altLang="zh-CN" sz="2800" dirty="0">
                <a:latin typeface="Times New Roman"/>
                <a:ea typeface="华文细黑"/>
                <a:cs typeface="Times New Roman"/>
              </a:rPr>
              <a:t>填</a:t>
            </a:r>
            <a:r>
              <a:rPr lang="en-US" altLang="zh-CN" sz="2800" dirty="0">
                <a:latin typeface="宋体"/>
                <a:ea typeface="华文细黑"/>
                <a:cs typeface="Times New Roman"/>
              </a:rPr>
              <a:t>“</a:t>
            </a:r>
            <a:r>
              <a:rPr lang="zh-CN" altLang="zh-CN" sz="2800" dirty="0">
                <a:latin typeface="Times New Roman"/>
                <a:ea typeface="华文细黑"/>
                <a:cs typeface="Times New Roman"/>
              </a:rPr>
              <a:t>是</a:t>
            </a:r>
            <a:r>
              <a:rPr lang="en-US" altLang="zh-CN" sz="2800" dirty="0">
                <a:latin typeface="宋体"/>
                <a:ea typeface="华文细黑"/>
                <a:cs typeface="Times New Roman"/>
              </a:rPr>
              <a:t>”</a:t>
            </a:r>
            <a:r>
              <a:rPr lang="zh-CN" altLang="zh-CN" sz="2800" dirty="0">
                <a:latin typeface="Times New Roman"/>
                <a:ea typeface="华文细黑"/>
                <a:cs typeface="Times New Roman"/>
              </a:rPr>
              <a:t>或</a:t>
            </a:r>
            <a:r>
              <a:rPr lang="en-US" altLang="zh-CN" sz="2800" dirty="0">
                <a:latin typeface="宋体"/>
                <a:ea typeface="华文细黑"/>
                <a:cs typeface="Times New Roman"/>
              </a:rPr>
              <a:t>“</a:t>
            </a:r>
            <a:r>
              <a:rPr lang="zh-CN" altLang="zh-CN" sz="2800" dirty="0">
                <a:latin typeface="Times New Roman"/>
                <a:ea typeface="华文细黑"/>
                <a:cs typeface="Times New Roman"/>
              </a:rPr>
              <a:t>否</a:t>
            </a:r>
            <a:r>
              <a:rPr lang="en-US" altLang="zh-CN" sz="2800" dirty="0">
                <a:latin typeface="宋体"/>
                <a:ea typeface="华文细黑"/>
                <a:cs typeface="Times New Roman"/>
              </a:rPr>
              <a:t>”</a:t>
            </a:r>
            <a:r>
              <a:rPr lang="en-US" altLang="zh-CN" sz="2800" dirty="0">
                <a:latin typeface="Times New Roman"/>
                <a:ea typeface="华文细黑"/>
                <a:cs typeface="Courier New"/>
              </a:rPr>
              <a:t>)</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因为加入的盐酸中，</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和反应后所得溶液中的</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相同，</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没有改变，</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变小，所以</a:t>
            </a:r>
            <a:r>
              <a:rPr lang="en-US" altLang="zh-CN" sz="2800" i="1" dirty="0">
                <a:latin typeface="Times New Roman"/>
                <a:ea typeface="华文细黑"/>
                <a:cs typeface="Courier New"/>
              </a:rPr>
              <a:t>Q</a:t>
            </a:r>
            <a:r>
              <a:rPr lang="en-US" altLang="zh-CN" sz="2800" baseline="-25000" dirty="0">
                <a:latin typeface="Times New Roman"/>
                <a:ea typeface="华文细黑"/>
                <a:cs typeface="Courier New"/>
              </a:rPr>
              <a:t>c</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a:t>
            </a:r>
            <a:r>
              <a:rPr lang="zh-CN" altLang="zh-CN" sz="2800" dirty="0">
                <a:latin typeface="Times New Roman"/>
                <a:ea typeface="华文细黑"/>
                <a:cs typeface="Times New Roman"/>
              </a:rPr>
              <a:t>，没有沉淀产生</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5" name="矩形 4"/>
          <p:cNvSpPr/>
          <p:nvPr/>
        </p:nvSpPr>
        <p:spPr>
          <a:xfrm>
            <a:off x="3769424" y="2906688"/>
            <a:ext cx="543739" cy="523220"/>
          </a:xfrm>
          <a:prstGeom prst="rect">
            <a:avLst/>
          </a:prstGeom>
        </p:spPr>
        <p:txBody>
          <a:bodyPr wrap="none">
            <a:spAutoFit/>
          </a:bodyPr>
          <a:lstStyle/>
          <a:p>
            <a:r>
              <a:rPr lang="zh-CN" altLang="zh-CN" sz="2800">
                <a:solidFill>
                  <a:schemeClr val="accent6">
                    <a:lumMod val="75000"/>
                  </a:schemeClr>
                </a:solidFill>
                <a:latin typeface="Times New Roman"/>
                <a:ea typeface="华文细黑"/>
                <a:cs typeface="Times New Roman"/>
              </a:rPr>
              <a:t>否</a:t>
            </a:r>
            <a:endParaRPr lang="zh-CN" altLang="en-US" sz="2800">
              <a:solidFill>
                <a:schemeClr val="accent6">
                  <a:lumMod val="75000"/>
                </a:schemeClr>
              </a:solidFill>
              <a:latin typeface="Times New Roman"/>
              <a:ea typeface="华文细黑"/>
              <a:cs typeface="Times New Roman"/>
            </a:endParaRPr>
          </a:p>
        </p:txBody>
      </p:sp>
      <p:sp>
        <p:nvSpPr>
          <p:cNvPr id="6" name="Rectangle 21">
            <a:hlinkClick r:id="rId2"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577280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xEl>
                                              <p:pRg st="1" end="1"/>
                                            </p:txEl>
                                          </p:spTgt>
                                        </p:tgtEl>
                                      </p:cBhvr>
                                    </p:animEffect>
                                    <p:set>
                                      <p:cBhvr>
                                        <p:cTn id="27" dur="1" fill="hold">
                                          <p:stCondLst>
                                            <p:cond delay="499"/>
                                          </p:stCondLst>
                                        </p:cTn>
                                        <p:tgtEl>
                                          <p:spTgt spid="2">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1" end="1"/>
                                            </p:txEl>
                                          </p:spTgt>
                                        </p:tgtEl>
                                      </p:cBhvr>
                                    </p:animEffect>
                                    <p:set>
                                      <p:cBhvr>
                                        <p:cTn id="30" dur="1" fill="hold">
                                          <p:stCondLst>
                                            <p:cond delay="499"/>
                                          </p:stCondLst>
                                        </p:cTn>
                                        <p:tgtEl>
                                          <p:spTgt spid="4">
                                            <p:txEl>
                                              <p:pRg st="1" end="1"/>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5468" y="621482"/>
            <a:ext cx="11296938" cy="2505301"/>
          </a:xfrm>
          <a:prstGeom prst="rect">
            <a:avLst/>
          </a:prstGeom>
        </p:spPr>
        <p:txBody>
          <a:bodyPr>
            <a:spAutoFit/>
          </a:bodyPr>
          <a:lstStyle/>
          <a:p>
            <a:pPr>
              <a:lnSpc>
                <a:spcPct val="140000"/>
              </a:lnSpc>
              <a:spcAft>
                <a:spcPts val="0"/>
              </a:spcAft>
            </a:pPr>
            <a:r>
              <a:rPr lang="en-US" altLang="zh-CN" sz="2800" dirty="0">
                <a:latin typeface="Times New Roman"/>
                <a:ea typeface="华文细黑"/>
                <a:cs typeface="Courier New"/>
              </a:rPr>
              <a:t>(3)</a:t>
            </a:r>
            <a:r>
              <a:rPr lang="zh-CN" altLang="zh-CN" sz="2800" dirty="0">
                <a:latin typeface="Times New Roman"/>
                <a:ea typeface="华文细黑"/>
                <a:cs typeface="Times New Roman"/>
              </a:rPr>
              <a:t>在某温度下，</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FeS</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6.25</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18</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FeS</a:t>
            </a:r>
            <a:r>
              <a:rPr lang="zh-CN" altLang="zh-CN" sz="2800" dirty="0">
                <a:latin typeface="Times New Roman"/>
                <a:ea typeface="华文细黑"/>
                <a:cs typeface="Times New Roman"/>
              </a:rPr>
              <a:t>饱和溶液中</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与</a:t>
            </a:r>
            <a:r>
              <a:rPr lang="en-US" altLang="zh-CN" sz="2800" i="1" dirty="0">
                <a:latin typeface="Times New Roman"/>
                <a:ea typeface="华文细黑"/>
                <a:cs typeface="Courier New"/>
              </a:rPr>
              <a:t>c</a:t>
            </a:r>
            <a:r>
              <a:rPr lang="en-US" altLang="zh-CN" sz="2800" dirty="0">
                <a:latin typeface="Times New Roman"/>
                <a:ea typeface="华文细黑"/>
                <a:cs typeface="Courier New"/>
              </a:rPr>
              <a:t>(S</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之间存在关系</a:t>
            </a:r>
            <a:r>
              <a:rPr lang="zh-CN" altLang="zh-CN" sz="2800" dirty="0" smtClean="0">
                <a:latin typeface="Times New Roman"/>
                <a:ea typeface="华文细黑"/>
                <a:cs typeface="Times New Roman"/>
              </a:rPr>
              <a:t>：</a:t>
            </a:r>
            <a:r>
              <a:rPr lang="en-US" altLang="zh-CN" sz="2800" i="1" dirty="0" smtClean="0">
                <a:latin typeface="Times New Roman"/>
                <a:ea typeface="华文细黑"/>
                <a:cs typeface="Courier New"/>
              </a:rPr>
              <a:t>c</a:t>
            </a:r>
            <a:r>
              <a:rPr lang="en-US" altLang="zh-CN" sz="2800" baseline="30000" dirty="0" smtClean="0">
                <a:latin typeface="Times New Roman"/>
                <a:ea typeface="华文细黑"/>
                <a:cs typeface="Courier New"/>
              </a:rPr>
              <a:t>2</a:t>
            </a:r>
            <a:r>
              <a:rPr lang="en-US" altLang="zh-CN" sz="2800" dirty="0" smtClean="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(S</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1.0</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22</a:t>
            </a:r>
            <a:r>
              <a:rPr lang="zh-CN" altLang="zh-CN" sz="2800" dirty="0">
                <a:latin typeface="Times New Roman"/>
                <a:ea typeface="华文细黑"/>
                <a:cs typeface="Times New Roman"/>
              </a:rPr>
              <a:t>，为了使溶液里</a:t>
            </a:r>
            <a:r>
              <a:rPr lang="en-US" altLang="zh-CN" sz="2800" i="1" dirty="0">
                <a:latin typeface="Times New Roman"/>
                <a:ea typeface="华文细黑"/>
                <a:cs typeface="Courier New"/>
              </a:rPr>
              <a:t>c</a:t>
            </a:r>
            <a:r>
              <a:rPr lang="en-US" altLang="zh-CN" sz="2800" dirty="0">
                <a:latin typeface="Times New Roman"/>
                <a:ea typeface="华文细黑"/>
                <a:cs typeface="Courier New"/>
              </a:rPr>
              <a:t>(Fe</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 </a:t>
            </a:r>
            <a:r>
              <a:rPr lang="zh-CN" altLang="zh-CN" sz="2800" dirty="0" smtClean="0">
                <a:latin typeface="Times New Roman"/>
                <a:ea typeface="华文细黑"/>
                <a:cs typeface="Times New Roman"/>
              </a:rPr>
              <a:t>达到</a:t>
            </a:r>
            <a:endParaRPr lang="en-US" altLang="zh-CN" sz="2800" dirty="0" smtClean="0">
              <a:latin typeface="Times New Roman"/>
              <a:ea typeface="华文细黑"/>
              <a:cs typeface="Times New Roman"/>
            </a:endParaRPr>
          </a:p>
          <a:p>
            <a:pPr>
              <a:lnSpc>
                <a:spcPct val="140000"/>
              </a:lnSpc>
              <a:spcAft>
                <a:spcPts val="0"/>
              </a:spcAft>
            </a:pPr>
            <a:r>
              <a:rPr lang="en-US" altLang="zh-CN" sz="2800" dirty="0" smtClean="0">
                <a:latin typeface="Times New Roman"/>
                <a:ea typeface="华文细黑"/>
                <a:cs typeface="Courier New"/>
              </a:rPr>
              <a:t>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，现将适量</a:t>
            </a:r>
            <a:r>
              <a:rPr lang="en-US" altLang="zh-CN" sz="2800" dirty="0" err="1">
                <a:latin typeface="Times New Roman"/>
                <a:ea typeface="华文细黑"/>
                <a:cs typeface="Courier New"/>
              </a:rPr>
              <a:t>FeS</a:t>
            </a:r>
            <a:r>
              <a:rPr lang="zh-CN" altLang="zh-CN" sz="2800" dirty="0">
                <a:latin typeface="Times New Roman"/>
                <a:ea typeface="华文细黑"/>
                <a:cs typeface="Times New Roman"/>
              </a:rPr>
              <a:t>投入其饱和溶液中，应调节溶液中的</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约</a:t>
            </a:r>
            <a:r>
              <a:rPr lang="zh-CN" altLang="zh-CN" sz="2800" dirty="0" smtClean="0">
                <a:latin typeface="Times New Roman"/>
                <a:ea typeface="华文细黑"/>
                <a:cs typeface="Times New Roman"/>
              </a:rPr>
              <a:t>为</a:t>
            </a:r>
            <a:r>
              <a:rPr lang="en-US" altLang="zh-CN" sz="2800" dirty="0" smtClean="0">
                <a:latin typeface="Times New Roman"/>
                <a:ea typeface="华文细黑"/>
                <a:cs typeface="Courier New"/>
              </a:rPr>
              <a:t>_______________</a:t>
            </a:r>
            <a:r>
              <a:rPr lang="zh-CN" altLang="zh-CN" sz="2800" dirty="0" smtClean="0">
                <a:latin typeface="Times New Roman"/>
                <a:ea typeface="华文细黑"/>
                <a:cs typeface="Times New Roman"/>
              </a:rPr>
              <a:t>。</a:t>
            </a:r>
            <a:endParaRPr lang="en-US" altLang="zh-CN" sz="2800" dirty="0" smtClean="0">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100039139"/>
              </p:ext>
            </p:extLst>
          </p:nvPr>
        </p:nvGraphicFramePr>
        <p:xfrm>
          <a:off x="528339" y="3118098"/>
          <a:ext cx="11039475" cy="3067050"/>
        </p:xfrm>
        <a:graphic>
          <a:graphicData uri="http://schemas.openxmlformats.org/presentationml/2006/ole">
            <mc:AlternateContent xmlns:mc="http://schemas.openxmlformats.org/markup-compatibility/2006">
              <mc:Choice xmlns:v="urn:schemas-microsoft-com:vml" Requires="v">
                <p:oleObj spid="_x0000_s23672" name="文档" r:id="rId3" imgW="11051180" imgH="3062018" progId="Word.Document.12">
                  <p:embed/>
                </p:oleObj>
              </mc:Choice>
              <mc:Fallback>
                <p:oleObj name="文档" r:id="rId3" imgW="11051180" imgH="3062018" progId="Word.Document.12">
                  <p:embed/>
                  <p:pic>
                    <p:nvPicPr>
                      <p:cNvPr id="0" name=""/>
                      <p:cNvPicPr/>
                      <p:nvPr/>
                    </p:nvPicPr>
                    <p:blipFill>
                      <a:blip r:embed="rId4"/>
                      <a:stretch>
                        <a:fillRect/>
                      </a:stretch>
                    </p:blipFill>
                    <p:spPr>
                      <a:xfrm>
                        <a:off x="528339" y="3118098"/>
                        <a:ext cx="11039475" cy="3067050"/>
                      </a:xfrm>
                      <a:prstGeom prst="rect">
                        <a:avLst/>
                      </a:prstGeom>
                    </p:spPr>
                  </p:pic>
                </p:oleObj>
              </mc:Fallback>
            </mc:AlternateContent>
          </a:graphicData>
        </a:graphic>
      </p:graphicFrame>
      <p:sp>
        <p:nvSpPr>
          <p:cNvPr id="3" name="矩形 2"/>
          <p:cNvSpPr/>
          <p:nvPr/>
        </p:nvSpPr>
        <p:spPr>
          <a:xfrm>
            <a:off x="478582" y="2508434"/>
            <a:ext cx="2787943" cy="523220"/>
          </a:xfrm>
          <a:prstGeom prst="rect">
            <a:avLst/>
          </a:prstGeom>
        </p:spPr>
        <p:txBody>
          <a:bodyPr wrap="none">
            <a:spAutoFit/>
          </a:bodyPr>
          <a:lstStyle/>
          <a:p>
            <a:r>
              <a:rPr lang="en-US" altLang="zh-CN" sz="2800" dirty="0">
                <a:solidFill>
                  <a:srgbClr val="E36C0A"/>
                </a:solidFill>
                <a:latin typeface="Times New Roman"/>
                <a:ea typeface="华文细黑"/>
              </a:rPr>
              <a:t>4</a:t>
            </a:r>
            <a:r>
              <a:rPr lang="en-US" altLang="zh-CN" sz="2800" dirty="0">
                <a:solidFill>
                  <a:srgbClr val="E36C0A"/>
                </a:solidFill>
                <a:latin typeface="宋体"/>
                <a:ea typeface="华文细黑"/>
                <a:cs typeface="Times New Roman"/>
              </a:rPr>
              <a:t>×</a:t>
            </a:r>
            <a:r>
              <a:rPr lang="en-US" altLang="zh-CN" sz="2800" dirty="0">
                <a:solidFill>
                  <a:srgbClr val="E36C0A"/>
                </a:solidFill>
                <a:latin typeface="Times New Roman"/>
                <a:ea typeface="华文细黑"/>
              </a:rPr>
              <a:t>10</a:t>
            </a:r>
            <a:r>
              <a:rPr lang="zh-CN" altLang="zh-CN" sz="2800" baseline="30000" dirty="0">
                <a:solidFill>
                  <a:srgbClr val="E36C0A"/>
                </a:solidFill>
                <a:latin typeface="Times New Roman"/>
                <a:ea typeface="华文细黑"/>
                <a:cs typeface="Times New Roman"/>
              </a:rPr>
              <a:t>－</a:t>
            </a:r>
            <a:r>
              <a:rPr lang="en-US" altLang="zh-CN" sz="2800" baseline="30000" dirty="0">
                <a:solidFill>
                  <a:srgbClr val="E36C0A"/>
                </a:solidFill>
                <a:latin typeface="Times New Roman"/>
                <a:ea typeface="华文细黑"/>
              </a:rPr>
              <a:t>3</a:t>
            </a:r>
            <a:r>
              <a:rPr lang="en-US" altLang="zh-CN" sz="2800" dirty="0">
                <a:solidFill>
                  <a:srgbClr val="E36C0A"/>
                </a:solidFill>
                <a:latin typeface="Times New Roman"/>
                <a:ea typeface="华文细黑"/>
              </a:rPr>
              <a:t> </a:t>
            </a:r>
            <a:r>
              <a:rPr lang="en-US" altLang="zh-CN" sz="2800" dirty="0" err="1">
                <a:solidFill>
                  <a:srgbClr val="E36C0A"/>
                </a:solidFill>
                <a:latin typeface="Times New Roman"/>
                <a:ea typeface="华文细黑"/>
              </a:rPr>
              <a:t>mol·L</a:t>
            </a:r>
            <a:r>
              <a:rPr lang="zh-CN" altLang="zh-CN" sz="2800" baseline="30000" dirty="0">
                <a:solidFill>
                  <a:srgbClr val="E36C0A"/>
                </a:solidFill>
                <a:latin typeface="Times New Roman"/>
                <a:ea typeface="华文细黑"/>
                <a:cs typeface="Times New Roman"/>
              </a:rPr>
              <a:t>－</a:t>
            </a:r>
            <a:r>
              <a:rPr lang="en-US" altLang="zh-CN" sz="2800" baseline="30000" dirty="0">
                <a:solidFill>
                  <a:srgbClr val="E36C0A"/>
                </a:solidFill>
                <a:latin typeface="Times New Roman"/>
                <a:ea typeface="华文细黑"/>
              </a:rPr>
              <a:t>1</a:t>
            </a:r>
            <a:endParaRPr lang="zh-CN" altLang="en-US" sz="2800" dirty="0"/>
          </a:p>
        </p:txBody>
      </p:sp>
      <p:sp>
        <p:nvSpPr>
          <p:cNvPr id="5" name="Rectangle 21">
            <a:hlinkClick r:id="rId5" action="ppaction://hlinksldjump"/>
          </p:cNvPr>
          <p:cNvSpPr>
            <a:spLocks noChangeArrowheads="1"/>
          </p:cNvSpPr>
          <p:nvPr/>
        </p:nvSpPr>
        <p:spPr bwMode="auto">
          <a:xfrm>
            <a:off x="1055970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106188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1153991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48881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bwMode="auto">
          <a:xfrm>
            <a:off x="485022" y="785027"/>
            <a:ext cx="11236333" cy="4949023"/>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algn="ctr">
              <a:lnSpc>
                <a:spcPct val="140000"/>
              </a:lnSpc>
              <a:spcAft>
                <a:spcPts val="0"/>
              </a:spcAft>
            </a:pPr>
            <a:r>
              <a:rPr lang="zh-CN" altLang="zh-CN" sz="2800" b="1" dirty="0" smtClean="0">
                <a:solidFill>
                  <a:srgbClr val="0000FF"/>
                </a:solidFill>
                <a:latin typeface="Times New Roman"/>
                <a:ea typeface="黑体"/>
                <a:cs typeface="Times New Roman"/>
              </a:rPr>
              <a:t>沉淀</a:t>
            </a:r>
            <a:r>
              <a:rPr lang="zh-CN" altLang="zh-CN" sz="2800" b="1" dirty="0">
                <a:solidFill>
                  <a:srgbClr val="0000FF"/>
                </a:solidFill>
                <a:latin typeface="Times New Roman"/>
                <a:ea typeface="黑体"/>
                <a:cs typeface="Times New Roman"/>
              </a:rPr>
              <a:t>溶解平衡图像题的解题策略</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1.</a:t>
            </a:r>
            <a:r>
              <a:rPr lang="zh-CN" altLang="zh-CN" sz="2800" dirty="0">
                <a:latin typeface="Times New Roman"/>
                <a:ea typeface="华文细黑"/>
                <a:cs typeface="Times New Roman"/>
              </a:rPr>
              <a:t>沉淀溶解平衡曲线类似于溶解度曲线，曲线上任一点都表示饱和溶液，曲线上方的任一点均表示过饱和溶液，此时有沉淀析出，曲线下方的任一点均表示不饱和溶液</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en-US" altLang="zh-CN" sz="2800" dirty="0">
                <a:latin typeface="Times New Roman"/>
                <a:ea typeface="华文细黑"/>
                <a:cs typeface="Courier New"/>
              </a:rPr>
              <a:t>2.</a:t>
            </a:r>
            <a:r>
              <a:rPr lang="zh-CN" altLang="zh-CN" sz="2800" dirty="0">
                <a:latin typeface="Times New Roman"/>
                <a:ea typeface="华文细黑"/>
                <a:cs typeface="Times New Roman"/>
              </a:rPr>
              <a:t>从图像中找到数据，根据</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公式计算得出</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的值。</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3.</a:t>
            </a:r>
            <a:r>
              <a:rPr lang="zh-CN" altLang="zh-CN" sz="2800" dirty="0">
                <a:latin typeface="Times New Roman"/>
                <a:ea typeface="华文细黑"/>
                <a:cs typeface="Times New Roman"/>
              </a:rPr>
              <a:t>比较溶液的</a:t>
            </a:r>
            <a:r>
              <a:rPr lang="en-US" altLang="zh-CN" sz="2800" i="1" dirty="0">
                <a:latin typeface="Times New Roman"/>
                <a:ea typeface="华文细黑"/>
                <a:cs typeface="Courier New"/>
              </a:rPr>
              <a:t>Q</a:t>
            </a:r>
            <a:r>
              <a:rPr lang="en-US" altLang="zh-CN" sz="2800" baseline="-25000" dirty="0">
                <a:latin typeface="Times New Roman"/>
                <a:ea typeface="华文细黑"/>
                <a:cs typeface="Courier New"/>
              </a:rPr>
              <a:t>c</a:t>
            </a:r>
            <a:r>
              <a:rPr lang="zh-CN" altLang="zh-CN" sz="2800" dirty="0">
                <a:latin typeface="Times New Roman"/>
                <a:ea typeface="华文细黑"/>
                <a:cs typeface="Times New Roman"/>
              </a:rPr>
              <a:t>与</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的大小，判断溶液中有无沉淀析出。</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4.</a:t>
            </a:r>
            <a:r>
              <a:rPr lang="zh-CN" altLang="zh-CN" sz="2800" dirty="0">
                <a:latin typeface="Times New Roman"/>
                <a:ea typeface="华文细黑"/>
                <a:cs typeface="Times New Roman"/>
              </a:rPr>
              <a:t>涉及</a:t>
            </a:r>
            <a:r>
              <a:rPr lang="en-US" altLang="zh-CN" sz="2800" i="1" dirty="0">
                <a:latin typeface="Times New Roman"/>
                <a:ea typeface="华文细黑"/>
                <a:cs typeface="Courier New"/>
              </a:rPr>
              <a:t>Q</a:t>
            </a:r>
            <a:r>
              <a:rPr lang="en-US" altLang="zh-CN" sz="2800" baseline="-25000" dirty="0">
                <a:latin typeface="Times New Roman"/>
                <a:ea typeface="华文细黑"/>
                <a:cs typeface="Courier New"/>
              </a:rPr>
              <a:t>c</a:t>
            </a:r>
            <a:r>
              <a:rPr lang="zh-CN" altLang="zh-CN" sz="2800" dirty="0">
                <a:latin typeface="Times New Roman"/>
                <a:ea typeface="华文细黑"/>
                <a:cs typeface="Times New Roman"/>
              </a:rPr>
              <a:t>的计算时，所代入的离子浓度一定是混合溶液中的离子浓度，因此计算离子浓度时，所代入的溶液体积也必须是混合溶液的体积</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5" name="矩形 4"/>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解题策略</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679195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1414686" y="2607017"/>
            <a:ext cx="9417963" cy="1444498"/>
          </a:xfrm>
          <a:prstGeom prst="rect">
            <a:avLst/>
          </a:prstGeom>
          <a:noFill/>
        </p:spPr>
        <p:txBody>
          <a:bodyPr wrap="none" rtlCol="0" anchor="ctr">
            <a:spAutoFit/>
          </a:bodyPr>
          <a:lstStyle/>
          <a:p>
            <a:pPr>
              <a:lnSpc>
                <a:spcPct val="120000"/>
              </a:lnSpc>
              <a:defRPr/>
            </a:pPr>
            <a:r>
              <a:rPr lang="zh-CN" altLang="en-US" sz="8000" b="1" dirty="0">
                <a:solidFill>
                  <a:schemeClr val="bg1"/>
                </a:solidFill>
                <a:latin typeface="+mj-ea"/>
                <a:ea typeface="+mj-ea"/>
              </a:rPr>
              <a:t>探究高考　明确考</a:t>
            </a:r>
            <a:r>
              <a:rPr lang="zh-CN" altLang="en-US" sz="8000" b="1" dirty="0" smtClean="0">
                <a:solidFill>
                  <a:schemeClr val="bg1"/>
                </a:solidFill>
                <a:latin typeface="+mj-ea"/>
                <a:ea typeface="+mj-ea"/>
              </a:rPr>
              <a:t>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4637755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684" y="1413570"/>
            <a:ext cx="11344407" cy="4013406"/>
          </a:xfrm>
          <a:prstGeom prst="rect">
            <a:avLst/>
          </a:prstGeom>
        </p:spPr>
        <p:txBody>
          <a:bodyPr>
            <a:spAutoFit/>
          </a:bodyPr>
          <a:lstStyle/>
          <a:p>
            <a:pPr algn="just">
              <a:lnSpc>
                <a:spcPct val="140000"/>
              </a:lnSpc>
              <a:spcAft>
                <a:spcPts val="0"/>
              </a:spcAft>
            </a:pPr>
            <a:r>
              <a:rPr lang="en-US" altLang="zh-CN" sz="2600" dirty="0">
                <a:latin typeface="Times New Roman"/>
                <a:ea typeface="华文细黑"/>
                <a:cs typeface="Courier New"/>
              </a:rPr>
              <a:t>1.</a:t>
            </a:r>
            <a:r>
              <a:rPr lang="zh-CN" altLang="zh-CN" sz="2600" dirty="0">
                <a:latin typeface="Times New Roman"/>
                <a:ea typeface="华文细黑"/>
                <a:cs typeface="Times New Roman"/>
              </a:rPr>
              <a:t>正误判断，正确的划</a:t>
            </a:r>
            <a:r>
              <a:rPr lang="en-US" altLang="zh-CN" sz="2600" dirty="0">
                <a:latin typeface="宋体"/>
                <a:ea typeface="华文细黑"/>
                <a:cs typeface="Times New Roman"/>
              </a:rPr>
              <a:t>“√”</a:t>
            </a:r>
            <a:r>
              <a:rPr lang="zh-CN" altLang="zh-CN" sz="2600" dirty="0">
                <a:latin typeface="Times New Roman"/>
                <a:ea typeface="华文细黑"/>
                <a:cs typeface="Times New Roman"/>
              </a:rPr>
              <a:t>，错误的划</a:t>
            </a:r>
            <a:r>
              <a:rPr lang="en-US" altLang="zh-CN" sz="2600" dirty="0">
                <a:latin typeface="宋体"/>
                <a:ea typeface="华文细黑"/>
                <a:cs typeface="Times New Roman"/>
              </a:rPr>
              <a:t>“×”</a:t>
            </a:r>
            <a:endParaRPr lang="zh-CN" altLang="zh-CN" sz="2600" dirty="0">
              <a:latin typeface="宋体"/>
              <a:cs typeface="Courier New"/>
            </a:endParaRPr>
          </a:p>
          <a:p>
            <a:pPr algn="just">
              <a:lnSpc>
                <a:spcPct val="140000"/>
              </a:lnSpc>
              <a:spcAft>
                <a:spcPts val="0"/>
              </a:spcAft>
            </a:pPr>
            <a:r>
              <a:rPr lang="en-US" altLang="zh-CN" sz="2600" dirty="0">
                <a:latin typeface="Times New Roman"/>
                <a:ea typeface="华文细黑"/>
                <a:cs typeface="Courier New"/>
              </a:rPr>
              <a:t>(1)0.1 </a:t>
            </a:r>
            <a:r>
              <a:rPr lang="en-US" altLang="zh-CN" sz="2600" dirty="0" err="1">
                <a:latin typeface="Times New Roman"/>
                <a:ea typeface="华文细黑"/>
                <a:cs typeface="Courier New"/>
              </a:rPr>
              <a:t>mol</a:t>
            </a:r>
            <a:r>
              <a:rPr lang="en-US" altLang="zh-CN" sz="2600" dirty="0">
                <a:latin typeface="Times New Roman"/>
                <a:ea typeface="华文细黑"/>
                <a:cs typeface="Courier New"/>
              </a:rPr>
              <a:t> </a:t>
            </a:r>
            <a:r>
              <a:rPr lang="en-US" altLang="zh-CN" sz="2600" dirty="0" err="1">
                <a:latin typeface="Times New Roman"/>
                <a:ea typeface="华文细黑"/>
                <a:cs typeface="Courier New"/>
              </a:rPr>
              <a:t>AgCl</a:t>
            </a:r>
            <a:r>
              <a:rPr lang="zh-CN" altLang="zh-CN" sz="2600" dirty="0">
                <a:latin typeface="Times New Roman"/>
                <a:ea typeface="华文细黑"/>
                <a:cs typeface="Times New Roman"/>
              </a:rPr>
              <a:t>和</a:t>
            </a:r>
            <a:r>
              <a:rPr lang="en-US" altLang="zh-CN" sz="2600" dirty="0">
                <a:latin typeface="Times New Roman"/>
                <a:ea typeface="华文细黑"/>
                <a:cs typeface="Courier New"/>
              </a:rPr>
              <a:t>0.1 </a:t>
            </a:r>
            <a:r>
              <a:rPr lang="en-US" altLang="zh-CN" sz="2600" dirty="0" err="1">
                <a:latin typeface="Times New Roman"/>
                <a:ea typeface="华文细黑"/>
                <a:cs typeface="Courier New"/>
              </a:rPr>
              <a:t>mol</a:t>
            </a:r>
            <a:r>
              <a:rPr lang="en-US" altLang="zh-CN" sz="2600" dirty="0">
                <a:latin typeface="Times New Roman"/>
                <a:ea typeface="华文细黑"/>
                <a:cs typeface="Courier New"/>
              </a:rPr>
              <a:t> </a:t>
            </a:r>
            <a:r>
              <a:rPr lang="en-US" altLang="zh-CN" sz="2600" dirty="0" err="1">
                <a:latin typeface="Times New Roman"/>
                <a:ea typeface="华文细黑"/>
                <a:cs typeface="Courier New"/>
              </a:rPr>
              <a:t>AgI</a:t>
            </a:r>
            <a:r>
              <a:rPr lang="zh-CN" altLang="zh-CN" sz="2600" dirty="0">
                <a:latin typeface="Times New Roman"/>
                <a:ea typeface="华文细黑"/>
                <a:cs typeface="Times New Roman"/>
              </a:rPr>
              <a:t>混合加入</a:t>
            </a:r>
            <a:r>
              <a:rPr lang="en-US" altLang="zh-CN" sz="2600" dirty="0">
                <a:latin typeface="Times New Roman"/>
                <a:ea typeface="华文细黑"/>
                <a:cs typeface="Courier New"/>
              </a:rPr>
              <a:t>1 L</a:t>
            </a:r>
            <a:r>
              <a:rPr lang="zh-CN" altLang="zh-CN" sz="2600" dirty="0">
                <a:latin typeface="Times New Roman"/>
                <a:ea typeface="华文细黑"/>
                <a:cs typeface="Times New Roman"/>
              </a:rPr>
              <a:t>水中，所得溶液中</a:t>
            </a:r>
            <a:r>
              <a:rPr lang="en-US" altLang="zh-CN" sz="2600" i="1" dirty="0">
                <a:latin typeface="Times New Roman"/>
                <a:ea typeface="华文细黑"/>
                <a:cs typeface="Courier New"/>
              </a:rPr>
              <a:t>c</a:t>
            </a:r>
            <a:r>
              <a:rPr lang="en-US" altLang="zh-CN" sz="2600" dirty="0">
                <a:latin typeface="Times New Roman"/>
                <a:ea typeface="华文细黑"/>
                <a:cs typeface="Courier New"/>
              </a:rPr>
              <a:t>(</a:t>
            </a:r>
            <a:r>
              <a:rPr lang="en-US" altLang="zh-CN" sz="2600" dirty="0" err="1">
                <a:latin typeface="Times New Roman"/>
                <a:ea typeface="华文细黑"/>
                <a:cs typeface="Courier New"/>
              </a:rPr>
              <a:t>Cl</a:t>
            </a:r>
            <a:r>
              <a:rPr lang="zh-CN" altLang="zh-CN" sz="2600" baseline="30000" dirty="0">
                <a:latin typeface="Times New Roman"/>
                <a:ea typeface="华文细黑"/>
                <a:cs typeface="Times New Roman"/>
              </a:rPr>
              <a:t>－</a:t>
            </a:r>
            <a:r>
              <a:rPr lang="en-US" altLang="zh-CN" sz="2600" dirty="0">
                <a:latin typeface="Times New Roman"/>
                <a:ea typeface="华文细黑"/>
                <a:cs typeface="Courier New"/>
              </a:rPr>
              <a:t>)</a:t>
            </a:r>
            <a:r>
              <a:rPr lang="zh-CN" altLang="zh-CN" sz="2600" dirty="0">
                <a:latin typeface="Times New Roman"/>
                <a:ea typeface="华文细黑"/>
                <a:cs typeface="Times New Roman"/>
              </a:rPr>
              <a:t>＝</a:t>
            </a:r>
            <a:r>
              <a:rPr lang="en-US" altLang="zh-CN" sz="2600" i="1" dirty="0">
                <a:latin typeface="Times New Roman"/>
                <a:ea typeface="华文细黑"/>
                <a:cs typeface="Courier New"/>
              </a:rPr>
              <a:t>c</a:t>
            </a:r>
            <a:r>
              <a:rPr lang="en-US" altLang="zh-CN" sz="2600" dirty="0">
                <a:latin typeface="Times New Roman"/>
                <a:ea typeface="华文细黑"/>
                <a:cs typeface="Courier New"/>
              </a:rPr>
              <a:t>(I</a:t>
            </a:r>
            <a:r>
              <a:rPr lang="zh-CN" altLang="zh-CN" sz="2600" baseline="30000" dirty="0">
                <a:latin typeface="Times New Roman"/>
                <a:ea typeface="华文细黑"/>
                <a:cs typeface="Times New Roman"/>
              </a:rPr>
              <a:t>－</a:t>
            </a:r>
            <a:r>
              <a:rPr lang="en-US" altLang="zh-CN" sz="2600" dirty="0" smtClean="0">
                <a:latin typeface="Times New Roman"/>
                <a:ea typeface="华文细黑"/>
                <a:cs typeface="Courier New"/>
              </a:rPr>
              <a:t>)(      )</a:t>
            </a:r>
            <a:endParaRPr lang="zh-CN" altLang="zh-CN" sz="2600" dirty="0">
              <a:latin typeface="宋体"/>
              <a:cs typeface="Courier New"/>
            </a:endParaRPr>
          </a:p>
          <a:p>
            <a:pPr algn="r">
              <a:lnSpc>
                <a:spcPct val="140000"/>
              </a:lnSpc>
              <a:spcAft>
                <a:spcPts val="0"/>
              </a:spcAft>
            </a:pPr>
            <a:r>
              <a:rPr lang="en-US" altLang="zh-CN" sz="2600" dirty="0">
                <a:latin typeface="Times New Roman"/>
                <a:ea typeface="华文细黑"/>
                <a:cs typeface="Courier New"/>
              </a:rPr>
              <a:t>(2015·</a:t>
            </a:r>
            <a:r>
              <a:rPr lang="zh-CN" altLang="zh-CN" sz="2600" dirty="0">
                <a:latin typeface="Times New Roman"/>
                <a:ea typeface="华文细黑"/>
                <a:cs typeface="Times New Roman"/>
              </a:rPr>
              <a:t>重庆理综，</a:t>
            </a:r>
            <a:r>
              <a:rPr lang="en-US" altLang="zh-CN" sz="2600" dirty="0">
                <a:latin typeface="Times New Roman"/>
                <a:ea typeface="华文细黑"/>
                <a:cs typeface="Courier New"/>
              </a:rPr>
              <a:t>3D)</a:t>
            </a:r>
            <a:endParaRPr lang="zh-CN" altLang="zh-CN" sz="2600" dirty="0">
              <a:latin typeface="宋体"/>
              <a:cs typeface="Courier New"/>
            </a:endParaRPr>
          </a:p>
          <a:p>
            <a:pPr algn="just">
              <a:lnSpc>
                <a:spcPct val="140000"/>
              </a:lnSpc>
              <a:spcAft>
                <a:spcPts val="0"/>
              </a:spcAft>
            </a:pPr>
            <a:r>
              <a:rPr lang="en-US" altLang="zh-CN" sz="2600" dirty="0">
                <a:latin typeface="Times New Roman"/>
                <a:ea typeface="华文细黑"/>
                <a:cs typeface="Courier New"/>
              </a:rPr>
              <a:t>(2)</a:t>
            </a:r>
            <a:r>
              <a:rPr lang="zh-CN" altLang="zh-CN" sz="2600" dirty="0">
                <a:latin typeface="Times New Roman"/>
                <a:ea typeface="华文细黑"/>
                <a:cs typeface="Times New Roman"/>
              </a:rPr>
              <a:t>将</a:t>
            </a:r>
            <a:r>
              <a:rPr lang="en-US" altLang="zh-CN" sz="2600" dirty="0">
                <a:latin typeface="Times New Roman"/>
                <a:ea typeface="华文细黑"/>
                <a:cs typeface="Courier New"/>
              </a:rPr>
              <a:t>0.1 </a:t>
            </a:r>
            <a:r>
              <a:rPr lang="en-US" altLang="zh-CN" sz="2600" dirty="0" err="1">
                <a:latin typeface="Times New Roman"/>
                <a:ea typeface="华文细黑"/>
                <a:cs typeface="Courier New"/>
              </a:rPr>
              <a:t>mol·L</a:t>
            </a:r>
            <a:r>
              <a:rPr lang="zh-CN" altLang="zh-CN" sz="2600" baseline="30000" dirty="0">
                <a:latin typeface="Times New Roman"/>
                <a:ea typeface="华文细黑"/>
                <a:cs typeface="Times New Roman"/>
              </a:rPr>
              <a:t>－</a:t>
            </a:r>
            <a:r>
              <a:rPr lang="en-US" altLang="zh-CN" sz="2600" baseline="30000" dirty="0">
                <a:latin typeface="Times New Roman"/>
                <a:ea typeface="华文细黑"/>
                <a:cs typeface="Courier New"/>
              </a:rPr>
              <a:t>1</a:t>
            </a:r>
            <a:r>
              <a:rPr lang="en-US" altLang="zh-CN" sz="2600" dirty="0">
                <a:latin typeface="Times New Roman"/>
                <a:ea typeface="华文细黑"/>
                <a:cs typeface="Courier New"/>
              </a:rPr>
              <a:t> MgSO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溶液滴入</a:t>
            </a:r>
            <a:r>
              <a:rPr lang="en-US" altLang="zh-CN" sz="2600" dirty="0" err="1">
                <a:latin typeface="Times New Roman"/>
                <a:ea typeface="华文细黑"/>
                <a:cs typeface="Courier New"/>
              </a:rPr>
              <a:t>NaOH</a:t>
            </a:r>
            <a:r>
              <a:rPr lang="zh-CN" altLang="zh-CN" sz="2600" dirty="0">
                <a:latin typeface="Times New Roman"/>
                <a:ea typeface="华文细黑"/>
                <a:cs typeface="Times New Roman"/>
              </a:rPr>
              <a:t>溶液至不再有沉淀产生，再滴加</a:t>
            </a:r>
            <a:r>
              <a:rPr lang="en-US" altLang="zh-CN" sz="2600" dirty="0">
                <a:latin typeface="Times New Roman"/>
                <a:ea typeface="华文细黑"/>
                <a:cs typeface="Courier New"/>
              </a:rPr>
              <a:t>0.1 </a:t>
            </a:r>
            <a:r>
              <a:rPr lang="en-US" altLang="zh-CN" sz="2600" dirty="0" err="1">
                <a:latin typeface="Times New Roman"/>
                <a:ea typeface="华文细黑"/>
                <a:cs typeface="Courier New"/>
              </a:rPr>
              <a:t>mol·L</a:t>
            </a:r>
            <a:r>
              <a:rPr lang="zh-CN" altLang="zh-CN" sz="2600" baseline="30000" dirty="0">
                <a:latin typeface="Times New Roman"/>
                <a:ea typeface="华文细黑"/>
                <a:cs typeface="Times New Roman"/>
              </a:rPr>
              <a:t>－</a:t>
            </a:r>
            <a:r>
              <a:rPr lang="en-US" altLang="zh-CN" sz="2600" baseline="30000" dirty="0">
                <a:latin typeface="Times New Roman"/>
                <a:ea typeface="华文细黑"/>
                <a:cs typeface="Courier New"/>
              </a:rPr>
              <a:t>1</a:t>
            </a:r>
            <a:r>
              <a:rPr lang="en-US" altLang="zh-CN" sz="2600" dirty="0">
                <a:latin typeface="Times New Roman"/>
                <a:ea typeface="华文细黑"/>
                <a:cs typeface="Courier New"/>
              </a:rPr>
              <a:t> CuSO</a:t>
            </a:r>
            <a:r>
              <a:rPr lang="en-US" altLang="zh-CN" sz="2600" baseline="-25000" dirty="0">
                <a:latin typeface="Times New Roman"/>
                <a:ea typeface="华文细黑"/>
                <a:cs typeface="Courier New"/>
              </a:rPr>
              <a:t>4</a:t>
            </a:r>
            <a:r>
              <a:rPr lang="zh-CN" altLang="zh-CN" sz="2600" dirty="0">
                <a:latin typeface="Times New Roman"/>
                <a:ea typeface="华文细黑"/>
                <a:cs typeface="Times New Roman"/>
              </a:rPr>
              <a:t>溶液，现象是先有白色沉淀生成，后变为浅蓝色沉淀，所以</a:t>
            </a:r>
            <a:r>
              <a:rPr lang="en-US" altLang="zh-CN" sz="2600" dirty="0">
                <a:latin typeface="Times New Roman"/>
                <a:ea typeface="华文细黑"/>
                <a:cs typeface="Courier New"/>
              </a:rPr>
              <a:t>Cu(OH)</a:t>
            </a:r>
            <a:r>
              <a:rPr lang="en-US" altLang="zh-CN" sz="2600" baseline="-25000" dirty="0">
                <a:latin typeface="Times New Roman"/>
                <a:ea typeface="华文细黑"/>
                <a:cs typeface="Courier New"/>
              </a:rPr>
              <a:t>2</a:t>
            </a:r>
            <a:r>
              <a:rPr lang="zh-CN" altLang="zh-CN" sz="2600" dirty="0">
                <a:latin typeface="Times New Roman"/>
                <a:ea typeface="华文细黑"/>
                <a:cs typeface="Times New Roman"/>
              </a:rPr>
              <a:t>的溶度积比</a:t>
            </a:r>
            <a:r>
              <a:rPr lang="en-US" altLang="zh-CN" sz="2600" dirty="0">
                <a:latin typeface="Times New Roman"/>
                <a:ea typeface="华文细黑"/>
                <a:cs typeface="Courier New"/>
              </a:rPr>
              <a:t>Mg(OH)</a:t>
            </a:r>
            <a:r>
              <a:rPr lang="en-US" altLang="zh-CN" sz="2600" baseline="-25000" dirty="0">
                <a:latin typeface="Times New Roman"/>
                <a:ea typeface="华文细黑"/>
                <a:cs typeface="Courier New"/>
              </a:rPr>
              <a:t>2</a:t>
            </a:r>
            <a:r>
              <a:rPr lang="zh-CN" altLang="zh-CN" sz="2600" dirty="0">
                <a:latin typeface="Times New Roman"/>
                <a:ea typeface="华文细黑"/>
                <a:cs typeface="Times New Roman"/>
              </a:rPr>
              <a:t>的小</a:t>
            </a:r>
            <a:r>
              <a:rPr lang="en-US" altLang="zh-CN" sz="2600" dirty="0" smtClean="0">
                <a:latin typeface="Times New Roman"/>
                <a:ea typeface="华文细黑"/>
                <a:cs typeface="Courier New"/>
              </a:rPr>
              <a:t>(      )</a:t>
            </a:r>
            <a:endParaRPr lang="en-US" altLang="zh-CN" sz="2600" dirty="0" smtClean="0">
              <a:latin typeface="宋体"/>
              <a:cs typeface="Courier New"/>
            </a:endParaRPr>
          </a:p>
          <a:p>
            <a:pPr algn="r">
              <a:lnSpc>
                <a:spcPct val="140000"/>
              </a:lnSpc>
              <a:spcAft>
                <a:spcPts val="0"/>
              </a:spcAft>
            </a:pPr>
            <a:r>
              <a:rPr lang="en-US" altLang="zh-CN" sz="2600" dirty="0">
                <a:latin typeface="Times New Roman"/>
                <a:ea typeface="华文细黑"/>
                <a:cs typeface="Courier New"/>
              </a:rPr>
              <a:t>(2015·</a:t>
            </a:r>
            <a:r>
              <a:rPr lang="zh-CN" altLang="zh-CN" sz="2600" dirty="0">
                <a:latin typeface="Times New Roman"/>
                <a:ea typeface="华文细黑"/>
                <a:cs typeface="Times New Roman"/>
              </a:rPr>
              <a:t>全国卷</a:t>
            </a:r>
            <a:r>
              <a:rPr lang="en-US" altLang="zh-CN" sz="2600" dirty="0">
                <a:latin typeface="宋体"/>
                <a:ea typeface="华文细黑"/>
                <a:cs typeface="Times New Roman"/>
              </a:rPr>
              <a:t>Ⅰ</a:t>
            </a:r>
            <a:r>
              <a:rPr lang="zh-CN" altLang="zh-CN" sz="2600" dirty="0">
                <a:latin typeface="Times New Roman"/>
                <a:ea typeface="华文细黑"/>
                <a:cs typeface="Times New Roman"/>
              </a:rPr>
              <a:t>，</a:t>
            </a:r>
            <a:r>
              <a:rPr lang="en-US" altLang="zh-CN" sz="2600" dirty="0">
                <a:latin typeface="Times New Roman"/>
                <a:ea typeface="华文细黑"/>
                <a:cs typeface="Courier New"/>
              </a:rPr>
              <a:t>10D</a:t>
            </a:r>
            <a:r>
              <a:rPr lang="en-US" altLang="zh-CN" sz="2600" dirty="0" smtClean="0">
                <a:latin typeface="Times New Roman"/>
                <a:ea typeface="华文细黑"/>
                <a:cs typeface="Courier New"/>
              </a:rPr>
              <a:t>)</a:t>
            </a:r>
          </a:p>
        </p:txBody>
      </p:sp>
      <p:sp>
        <p:nvSpPr>
          <p:cNvPr id="2" name="矩形 1"/>
          <p:cNvSpPr/>
          <p:nvPr/>
        </p:nvSpPr>
        <p:spPr>
          <a:xfrm>
            <a:off x="11029850" y="2095550"/>
            <a:ext cx="518091" cy="492443"/>
          </a:xfrm>
          <a:prstGeom prst="rect">
            <a:avLst/>
          </a:prstGeom>
        </p:spPr>
        <p:txBody>
          <a:bodyPr wrap="none">
            <a:spAutoFit/>
          </a:bodyPr>
          <a:lstStyle/>
          <a:p>
            <a:r>
              <a:rPr lang="en-US" altLang="zh-CN" sz="2600">
                <a:solidFill>
                  <a:schemeClr val="accent6">
                    <a:lumMod val="75000"/>
                  </a:schemeClr>
                </a:solidFill>
                <a:latin typeface="宋体" pitchFamily="2" charset="-122"/>
                <a:ea typeface="宋体" pitchFamily="2" charset="-122"/>
              </a:rPr>
              <a:t>×</a:t>
            </a:r>
            <a:endParaRPr lang="zh-CN" altLang="en-US" sz="2600">
              <a:solidFill>
                <a:schemeClr val="accent6">
                  <a:lumMod val="75000"/>
                </a:schemeClr>
              </a:solidFill>
              <a:latin typeface="宋体" pitchFamily="2" charset="-122"/>
              <a:ea typeface="宋体" pitchFamily="2" charset="-122"/>
            </a:endParaRPr>
          </a:p>
        </p:txBody>
      </p:sp>
      <p:sp>
        <p:nvSpPr>
          <p:cNvPr id="18" name="矩形 17"/>
          <p:cNvSpPr/>
          <p:nvPr/>
        </p:nvSpPr>
        <p:spPr>
          <a:xfrm>
            <a:off x="5380141" y="4295978"/>
            <a:ext cx="518091" cy="492443"/>
          </a:xfrm>
          <a:prstGeom prst="rect">
            <a:avLst/>
          </a:prstGeom>
        </p:spPr>
        <p:txBody>
          <a:bodyPr wrap="none">
            <a:spAutoFit/>
          </a:bodyPr>
          <a:lstStyle/>
          <a:p>
            <a:r>
              <a:rPr lang="en-US" altLang="zh-CN" sz="2600">
                <a:solidFill>
                  <a:schemeClr val="accent6">
                    <a:lumMod val="75000"/>
                  </a:schemeClr>
                </a:solidFill>
                <a:latin typeface="宋体" pitchFamily="2" charset="-122"/>
                <a:ea typeface="宋体" pitchFamily="2" charset="-122"/>
              </a:rPr>
              <a:t>√</a:t>
            </a:r>
            <a:endParaRPr lang="zh-CN" altLang="en-US" sz="2600">
              <a:solidFill>
                <a:schemeClr val="accent6">
                  <a:lumMod val="75000"/>
                </a:schemeClr>
              </a:solidFill>
              <a:latin typeface="宋体" pitchFamily="2" charset="-122"/>
              <a:ea typeface="宋体" pitchFamily="2" charset="-122"/>
            </a:endParaRPr>
          </a:p>
        </p:txBody>
      </p:sp>
      <p:sp>
        <p:nvSpPr>
          <p:cNvPr id="19"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 grpId="0"/>
      <p:bldP spid="2" grpId="1"/>
      <p:bldP spid="18" grpId="0"/>
      <p:bldP spid="18"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437" y="1264221"/>
            <a:ext cx="11457851" cy="3711785"/>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(3)Mg(OH)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固体在溶液中存在平衡：</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en-US" altLang="zh-CN" sz="2800" dirty="0" smtClean="0">
                <a:latin typeface="Times New Roman"/>
                <a:ea typeface="华文细黑"/>
                <a:cs typeface="Courier New"/>
              </a:rPr>
              <a:t>)</a:t>
            </a:r>
            <a:r>
              <a:rPr lang="en-US" altLang="zh-CN" sz="2800" dirty="0" smtClean="0">
                <a:latin typeface="ZBFH"/>
                <a:ea typeface="华文细黑"/>
                <a:cs typeface="Times New Roman"/>
              </a:rPr>
              <a:t>     </a:t>
            </a:r>
            <a:r>
              <a:rPr lang="en-US" altLang="zh-CN" sz="2800" dirty="0" smtClean="0">
                <a:latin typeface="Times New Roman"/>
                <a:ea typeface="华文细黑"/>
                <a:cs typeface="Courier New"/>
              </a:rPr>
              <a:t>Mg</a:t>
            </a:r>
            <a:r>
              <a:rPr lang="en-US" altLang="zh-CN" sz="2800" baseline="30000" dirty="0" smtClean="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2OH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，该固体可溶于</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溶液</a:t>
            </a:r>
            <a:r>
              <a:rPr lang="en-US" altLang="zh-CN" sz="2800" dirty="0" smtClean="0">
                <a:latin typeface="Times New Roman"/>
                <a:ea typeface="华文细黑"/>
                <a:cs typeface="Courier New"/>
              </a:rPr>
              <a:t>(     )</a:t>
            </a:r>
            <a:endParaRPr lang="zh-CN" altLang="zh-CN" sz="1000" dirty="0">
              <a:latin typeface="宋体"/>
              <a:cs typeface="Courier New"/>
            </a:endParaRPr>
          </a:p>
          <a:p>
            <a:pPr algn="r">
              <a:lnSpc>
                <a:spcPct val="140000"/>
              </a:lnSpc>
              <a:spcAft>
                <a:spcPts val="0"/>
              </a:spcAft>
            </a:pPr>
            <a:r>
              <a:rPr lang="en-US" altLang="zh-CN" sz="2800" dirty="0">
                <a:latin typeface="Times New Roman"/>
                <a:ea typeface="华文细黑"/>
                <a:cs typeface="Courier New"/>
              </a:rPr>
              <a:t>(2015·</a:t>
            </a:r>
            <a:r>
              <a:rPr lang="zh-CN" altLang="zh-CN" sz="2800" dirty="0">
                <a:latin typeface="Times New Roman"/>
                <a:ea typeface="华文细黑"/>
                <a:cs typeface="Times New Roman"/>
              </a:rPr>
              <a:t>天津理综，</a:t>
            </a:r>
            <a:r>
              <a:rPr lang="en-US" altLang="zh-CN" sz="2800" dirty="0">
                <a:latin typeface="Times New Roman"/>
                <a:ea typeface="华文细黑"/>
                <a:cs typeface="Courier New"/>
              </a:rPr>
              <a:t>3D)</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(4)</a:t>
            </a:r>
            <a:r>
              <a:rPr lang="zh-CN" altLang="zh-CN" sz="2800" dirty="0">
                <a:latin typeface="Times New Roman"/>
                <a:ea typeface="华文细黑"/>
                <a:cs typeface="Times New Roman"/>
              </a:rPr>
              <a:t>向</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悬浊液中加入</a:t>
            </a:r>
            <a:r>
              <a:rPr lang="en-US" altLang="zh-CN" sz="2800" dirty="0" err="1">
                <a:latin typeface="Times New Roman"/>
                <a:ea typeface="华文细黑"/>
                <a:cs typeface="Courier New"/>
              </a:rPr>
              <a:t>NaI</a:t>
            </a:r>
            <a:r>
              <a:rPr lang="zh-CN" altLang="zh-CN" sz="2800" dirty="0">
                <a:latin typeface="Times New Roman"/>
                <a:ea typeface="华文细黑"/>
                <a:cs typeface="Times New Roman"/>
              </a:rPr>
              <a:t>溶液时出现黄色沉淀，则</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)&lt;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AgI</a:t>
            </a:r>
            <a:r>
              <a:rPr lang="en-US" altLang="zh-CN" sz="2800" dirty="0" smtClean="0">
                <a:latin typeface="Times New Roman"/>
                <a:ea typeface="华文细黑"/>
                <a:cs typeface="Courier New"/>
              </a:rPr>
              <a:t>)(     )</a:t>
            </a:r>
            <a:endParaRPr lang="zh-CN" altLang="zh-CN" sz="1000" dirty="0">
              <a:latin typeface="宋体"/>
              <a:cs typeface="Courier New"/>
            </a:endParaRPr>
          </a:p>
          <a:p>
            <a:pPr algn="r">
              <a:lnSpc>
                <a:spcPct val="140000"/>
              </a:lnSpc>
              <a:spcAft>
                <a:spcPts val="0"/>
              </a:spcAft>
            </a:pPr>
            <a:r>
              <a:rPr lang="en-US" altLang="zh-CN" sz="2800" dirty="0">
                <a:latin typeface="Times New Roman"/>
                <a:ea typeface="华文细黑"/>
                <a:cs typeface="Courier New"/>
              </a:rPr>
              <a:t>(2015·</a:t>
            </a:r>
            <a:r>
              <a:rPr lang="zh-CN" altLang="zh-CN" sz="2800" dirty="0">
                <a:latin typeface="Times New Roman"/>
                <a:ea typeface="华文细黑"/>
                <a:cs typeface="Times New Roman"/>
              </a:rPr>
              <a:t>山东理综，</a:t>
            </a:r>
            <a:r>
              <a:rPr lang="en-US" altLang="zh-CN" sz="2800" dirty="0">
                <a:latin typeface="Times New Roman"/>
                <a:ea typeface="华文细黑"/>
                <a:cs typeface="Courier New"/>
              </a:rPr>
              <a:t>11A)</a:t>
            </a:r>
            <a:endParaRPr lang="zh-CN" altLang="zh-CN" sz="10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262055668"/>
              </p:ext>
            </p:extLst>
          </p:nvPr>
        </p:nvGraphicFramePr>
        <p:xfrm>
          <a:off x="7873436" y="1360612"/>
          <a:ext cx="749300" cy="658813"/>
        </p:xfrm>
        <a:graphic>
          <a:graphicData uri="http://schemas.openxmlformats.org/presentationml/2006/ole">
            <mc:AlternateContent xmlns:mc="http://schemas.openxmlformats.org/markup-compatibility/2006">
              <mc:Choice xmlns:v="urn:schemas-microsoft-com:vml" Requires="v">
                <p:oleObj spid="_x0000_s42071" name="文档" r:id="rId3" imgW="749693" imgH="658048" progId="Word.Document.12">
                  <p:embed/>
                </p:oleObj>
              </mc:Choice>
              <mc:Fallback>
                <p:oleObj name="文档" r:id="rId3" imgW="749693" imgH="658048" progId="Word.Document.12">
                  <p:embed/>
                  <p:pic>
                    <p:nvPicPr>
                      <p:cNvPr id="0" name=""/>
                      <p:cNvPicPr/>
                      <p:nvPr/>
                    </p:nvPicPr>
                    <p:blipFill>
                      <a:blip r:embed="rId4"/>
                      <a:stretch>
                        <a:fillRect/>
                      </a:stretch>
                    </p:blipFill>
                    <p:spPr>
                      <a:xfrm>
                        <a:off x="7873436" y="1360612"/>
                        <a:ext cx="749300" cy="658813"/>
                      </a:xfrm>
                      <a:prstGeom prst="rect">
                        <a:avLst/>
                      </a:prstGeom>
                    </p:spPr>
                  </p:pic>
                </p:oleObj>
              </mc:Fallback>
            </mc:AlternateContent>
          </a:graphicData>
        </a:graphic>
      </p:graphicFrame>
      <p:sp>
        <p:nvSpPr>
          <p:cNvPr id="20" name="矩形 19"/>
          <p:cNvSpPr/>
          <p:nvPr/>
        </p:nvSpPr>
        <p:spPr>
          <a:xfrm>
            <a:off x="4266431" y="2001247"/>
            <a:ext cx="518091" cy="492443"/>
          </a:xfrm>
          <a:prstGeom prst="rect">
            <a:avLst/>
          </a:prstGeom>
        </p:spPr>
        <p:txBody>
          <a:bodyPr wrap="none">
            <a:spAutoFit/>
          </a:bodyPr>
          <a:lstStyle/>
          <a:p>
            <a:r>
              <a:rPr lang="en-US" altLang="zh-CN" sz="2600">
                <a:solidFill>
                  <a:schemeClr val="accent6">
                    <a:lumMod val="75000"/>
                  </a:schemeClr>
                </a:solidFill>
                <a:latin typeface="宋体" pitchFamily="2" charset="-122"/>
                <a:ea typeface="宋体" pitchFamily="2" charset="-122"/>
              </a:rPr>
              <a:t>√</a:t>
            </a:r>
            <a:endParaRPr lang="zh-CN" altLang="en-US" sz="2600">
              <a:solidFill>
                <a:schemeClr val="accent6">
                  <a:lumMod val="75000"/>
                </a:schemeClr>
              </a:solidFill>
              <a:latin typeface="宋体" pitchFamily="2" charset="-122"/>
              <a:ea typeface="宋体" pitchFamily="2" charset="-122"/>
            </a:endParaRPr>
          </a:p>
        </p:txBody>
      </p:sp>
      <p:sp>
        <p:nvSpPr>
          <p:cNvPr id="21" name="矩形 20"/>
          <p:cNvSpPr/>
          <p:nvPr/>
        </p:nvSpPr>
        <p:spPr>
          <a:xfrm>
            <a:off x="3392492" y="3801447"/>
            <a:ext cx="518091" cy="492443"/>
          </a:xfrm>
          <a:prstGeom prst="rect">
            <a:avLst/>
          </a:prstGeom>
        </p:spPr>
        <p:txBody>
          <a:bodyPr wrap="none">
            <a:spAutoFit/>
          </a:bodyPr>
          <a:lstStyle/>
          <a:p>
            <a:r>
              <a:rPr lang="en-US" altLang="zh-CN" sz="2600">
                <a:solidFill>
                  <a:schemeClr val="accent6">
                    <a:lumMod val="75000"/>
                  </a:schemeClr>
                </a:solidFill>
                <a:latin typeface="宋体" pitchFamily="2" charset="-122"/>
                <a:ea typeface="宋体" pitchFamily="2" charset="-122"/>
              </a:rPr>
              <a:t>×</a:t>
            </a:r>
            <a:endParaRPr lang="zh-CN" altLang="en-US" sz="2600">
              <a:solidFill>
                <a:schemeClr val="accent6">
                  <a:lumMod val="75000"/>
                </a:schemeClr>
              </a:solidFill>
              <a:latin typeface="宋体" pitchFamily="2" charset="-122"/>
              <a:ea typeface="宋体" pitchFamily="2" charset="-122"/>
            </a:endParaRPr>
          </a:p>
        </p:txBody>
      </p:sp>
      <p:sp>
        <p:nvSpPr>
          <p:cNvPr id="22"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36319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0" grpId="0"/>
      <p:bldP spid="20" grpId="1"/>
      <p:bldP spid="21" grpId="0"/>
      <p:bldP spid="2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566" y="1106488"/>
            <a:ext cx="11427766" cy="2505301"/>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2.</a:t>
            </a:r>
            <a:r>
              <a:rPr lang="en-US" altLang="zh-CN" sz="2800">
                <a:latin typeface="IPAPANNEW"/>
                <a:ea typeface="华文细黑"/>
                <a:cs typeface="Times New Roman"/>
              </a:rPr>
              <a:t>[2015·</a:t>
            </a:r>
            <a:r>
              <a:rPr lang="zh-CN" altLang="zh-CN" sz="2800">
                <a:latin typeface="IPAPANNEW"/>
                <a:ea typeface="华文细黑"/>
                <a:cs typeface="Times New Roman"/>
              </a:rPr>
              <a:t>全国卷</a:t>
            </a:r>
            <a:r>
              <a:rPr lang="zh-CN" altLang="zh-CN" sz="2800">
                <a:latin typeface="宋体"/>
                <a:ea typeface="华文细黑"/>
                <a:cs typeface="宋体"/>
              </a:rPr>
              <a:t>Ⅰ</a:t>
            </a:r>
            <a:r>
              <a:rPr lang="zh-CN" altLang="zh-CN" sz="2800">
                <a:latin typeface="IPAPANNEW"/>
                <a:ea typeface="华文细黑"/>
                <a:cs typeface="Times New Roman"/>
              </a:rPr>
              <a:t>，</a:t>
            </a:r>
            <a:r>
              <a:rPr lang="en-US" altLang="zh-CN" sz="2800">
                <a:latin typeface="IPAPANNEW"/>
                <a:ea typeface="华文细黑"/>
                <a:cs typeface="Times New Roman"/>
              </a:rPr>
              <a:t>28(1)(2)]</a:t>
            </a:r>
            <a:r>
              <a:rPr lang="zh-CN" altLang="zh-CN" sz="2800">
                <a:latin typeface="Times New Roman"/>
                <a:ea typeface="华文细黑"/>
                <a:cs typeface="Times New Roman"/>
              </a:rPr>
              <a:t>碘及其化合物在合成杀菌剂、药物等方面具有广泛用途。回答下列问题：</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大量的碘富集在海藻中，用水浸取后浓缩，再向浓缩液中加</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和</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，即可得到</a:t>
            </a:r>
            <a:r>
              <a:rPr lang="en-US" altLang="zh-CN" sz="2800">
                <a:latin typeface="Times New Roman"/>
                <a:ea typeface="华文细黑"/>
                <a:cs typeface="Courier New"/>
              </a:rPr>
              <a:t>I</a:t>
            </a:r>
            <a:r>
              <a:rPr lang="en-US" altLang="zh-CN" sz="2800" baseline="-25000">
                <a:latin typeface="Times New Roman"/>
                <a:ea typeface="华文细黑"/>
                <a:cs typeface="Courier New"/>
              </a:rPr>
              <a:t>2</a:t>
            </a:r>
            <a:r>
              <a:rPr lang="zh-CN" altLang="zh-CN" sz="2800">
                <a:latin typeface="Times New Roman"/>
                <a:ea typeface="华文细黑"/>
                <a:cs typeface="Times New Roman"/>
              </a:rPr>
              <a:t>，该反应的还原产物为</a:t>
            </a:r>
            <a:r>
              <a:rPr lang="en-US" altLang="zh-CN" sz="2800" smtClean="0">
                <a:latin typeface="Times New Roman"/>
                <a:ea typeface="华文细黑"/>
                <a:cs typeface="Courier New"/>
              </a:rPr>
              <a:t>_______________</a:t>
            </a:r>
            <a:r>
              <a:rPr lang="zh-CN" altLang="zh-CN" sz="2800">
                <a:latin typeface="Times New Roman"/>
                <a:ea typeface="华文细黑"/>
                <a:cs typeface="Times New Roman"/>
              </a:rPr>
              <a:t>。</a:t>
            </a:r>
            <a:endParaRPr lang="zh-CN" altLang="zh-CN" sz="1000">
              <a:effectLst/>
              <a:latin typeface="宋体"/>
              <a:cs typeface="Courier New"/>
            </a:endParaRPr>
          </a:p>
        </p:txBody>
      </p:sp>
      <p:sp>
        <p:nvSpPr>
          <p:cNvPr id="17" name="矩形 16"/>
          <p:cNvSpPr/>
          <p:nvPr/>
        </p:nvSpPr>
        <p:spPr>
          <a:xfrm>
            <a:off x="6922031" y="2955340"/>
            <a:ext cx="2720617" cy="523220"/>
          </a:xfrm>
          <a:prstGeom prst="rect">
            <a:avLst/>
          </a:prstGeom>
        </p:spPr>
        <p:txBody>
          <a:bodyPr wrap="none">
            <a:spAutoFit/>
          </a:bodyPr>
          <a:lstStyle/>
          <a:p>
            <a:r>
              <a:rPr lang="en-US" altLang="zh-CN" sz="2800">
                <a:solidFill>
                  <a:srgbClr val="E36C0A"/>
                </a:solidFill>
                <a:latin typeface="Times New Roman"/>
                <a:ea typeface="华文细黑"/>
              </a:rPr>
              <a:t>MnSO</a:t>
            </a:r>
            <a:r>
              <a:rPr lang="en-US" altLang="zh-CN" sz="2800" baseline="-25000">
                <a:solidFill>
                  <a:srgbClr val="E36C0A"/>
                </a:solidFill>
                <a:latin typeface="Times New Roman"/>
                <a:ea typeface="华文细黑"/>
              </a:rPr>
              <a:t>4</a:t>
            </a:r>
            <a:r>
              <a:rPr lang="en-US" altLang="zh-CN" sz="2800">
                <a:solidFill>
                  <a:srgbClr val="E36C0A"/>
                </a:solidFill>
                <a:latin typeface="Times New Roman"/>
                <a:ea typeface="华文细黑"/>
              </a:rPr>
              <a:t>(</a:t>
            </a:r>
            <a:r>
              <a:rPr lang="zh-CN" altLang="zh-CN" sz="2800">
                <a:solidFill>
                  <a:srgbClr val="E36C0A"/>
                </a:solidFill>
                <a:latin typeface="Times New Roman"/>
                <a:ea typeface="华文细黑"/>
                <a:cs typeface="Times New Roman"/>
              </a:rPr>
              <a:t>或</a:t>
            </a:r>
            <a:r>
              <a:rPr lang="en-US" altLang="zh-CN" sz="2800">
                <a:solidFill>
                  <a:srgbClr val="E36C0A"/>
                </a:solidFill>
                <a:latin typeface="Times New Roman"/>
                <a:ea typeface="华文细黑"/>
              </a:rPr>
              <a:t>Mn</a:t>
            </a:r>
            <a:r>
              <a:rPr lang="en-US" altLang="zh-CN" sz="2800" baseline="30000">
                <a:solidFill>
                  <a:srgbClr val="E36C0A"/>
                </a:solidFill>
                <a:latin typeface="Times New Roman"/>
                <a:ea typeface="华文细黑"/>
              </a:rPr>
              <a:t>2</a:t>
            </a:r>
            <a:r>
              <a:rPr lang="zh-CN" altLang="zh-CN" sz="2800" baseline="300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a:t>
            </a:r>
            <a:endParaRPr lang="zh-CN" altLang="en-US" sz="2800"/>
          </a:p>
        </p:txBody>
      </p:sp>
      <p:sp>
        <p:nvSpPr>
          <p:cNvPr id="19" name="矩形 18"/>
          <p:cNvSpPr/>
          <p:nvPr/>
        </p:nvSpPr>
        <p:spPr>
          <a:xfrm>
            <a:off x="315516" y="3506401"/>
            <a:ext cx="11427766" cy="2304990"/>
          </a:xfrm>
          <a:prstGeom prst="rect">
            <a:avLst/>
          </a:prstGeom>
        </p:spPr>
        <p:txBody>
          <a:bodyPr>
            <a:spAutoFit/>
          </a:bodyPr>
          <a:lstStyle/>
          <a:p>
            <a:pPr algn="dist">
              <a:lnSpc>
                <a:spcPct val="18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上述浓缩液中主要含有</a:t>
            </a:r>
            <a:r>
              <a:rPr lang="en-US" altLang="zh-CN" sz="2800">
                <a:latin typeface="Times New Roman"/>
                <a:ea typeface="华文细黑"/>
                <a:cs typeface="Courier New"/>
              </a:rPr>
              <a:t>I</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等离子，取一定量的浓缩液，向其中滴加</a:t>
            </a:r>
            <a:r>
              <a:rPr lang="en-US" altLang="zh-CN" sz="2800">
                <a:latin typeface="Times New Roman"/>
                <a:ea typeface="华文细黑"/>
                <a:cs typeface="Courier New"/>
              </a:rPr>
              <a:t>AgNO</a:t>
            </a:r>
            <a:r>
              <a:rPr lang="en-US" altLang="zh-CN" sz="2800" baseline="-25000">
                <a:latin typeface="Times New Roman"/>
                <a:ea typeface="华文细黑"/>
                <a:cs typeface="Courier New"/>
              </a:rPr>
              <a:t>3</a:t>
            </a:r>
            <a:r>
              <a:rPr lang="zh-CN" altLang="zh-CN" sz="2800">
                <a:latin typeface="Times New Roman"/>
                <a:ea typeface="华文细黑"/>
                <a:cs typeface="Times New Roman"/>
              </a:rPr>
              <a:t>溶液，当</a:t>
            </a:r>
            <a:r>
              <a:rPr lang="en-US" altLang="zh-CN" sz="2800">
                <a:latin typeface="Times New Roman"/>
                <a:ea typeface="华文细黑"/>
                <a:cs typeface="Courier New"/>
              </a:rPr>
              <a:t>AgCl</a:t>
            </a:r>
            <a:r>
              <a:rPr lang="zh-CN" altLang="zh-CN" sz="2800">
                <a:latin typeface="Times New Roman"/>
                <a:ea typeface="华文细黑"/>
                <a:cs typeface="Times New Roman"/>
              </a:rPr>
              <a:t>开始沉淀时，溶液</a:t>
            </a:r>
            <a:r>
              <a:rPr lang="zh-CN" altLang="zh-CN" sz="2800" smtClean="0">
                <a:latin typeface="Times New Roman"/>
                <a:ea typeface="华文细黑"/>
                <a:cs typeface="Times New Roman"/>
              </a:rPr>
              <a:t>中</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为</a:t>
            </a:r>
            <a:r>
              <a:rPr lang="en-US" altLang="zh-CN" sz="2800" smtClean="0">
                <a:latin typeface="Times New Roman"/>
                <a:ea typeface="华文细黑"/>
                <a:cs typeface="Courier New"/>
              </a:rPr>
              <a:t>________</a:t>
            </a:r>
            <a:r>
              <a:rPr lang="zh-CN" altLang="zh-CN" sz="2800">
                <a:latin typeface="Times New Roman"/>
                <a:ea typeface="华文细黑"/>
                <a:cs typeface="Times New Roman"/>
              </a:rPr>
              <a:t>。</a:t>
            </a:r>
            <a:r>
              <a:rPr lang="zh-CN" altLang="zh-CN" sz="2800" smtClean="0">
                <a:latin typeface="Times New Roman"/>
                <a:ea typeface="华文细黑"/>
                <a:cs typeface="Times New Roman"/>
              </a:rPr>
              <a:t>已知</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(AgCl)</a:t>
            </a:r>
            <a:r>
              <a:rPr lang="zh-CN" altLang="zh-CN" sz="2800">
                <a:latin typeface="Times New Roman"/>
                <a:ea typeface="华文细黑"/>
                <a:cs typeface="Times New Roman"/>
              </a:rPr>
              <a:t>＝</a:t>
            </a:r>
            <a:r>
              <a:rPr lang="en-US" altLang="zh-CN" sz="2800">
                <a:latin typeface="Times New Roman"/>
                <a:ea typeface="华文细黑"/>
                <a:cs typeface="Courier New"/>
              </a:rPr>
              <a:t>1.8</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10</a:t>
            </a:r>
            <a:r>
              <a:rPr lang="zh-CN" altLang="zh-CN" sz="2800">
                <a:latin typeface="Times New Roman"/>
                <a:ea typeface="华文细黑"/>
                <a:cs typeface="Times New Roman"/>
              </a:rPr>
              <a: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(AgI)</a:t>
            </a:r>
            <a:r>
              <a:rPr lang="zh-CN" altLang="zh-CN" sz="2800">
                <a:latin typeface="Times New Roman"/>
                <a:ea typeface="华文细黑"/>
                <a:cs typeface="Times New Roman"/>
              </a:rPr>
              <a:t>＝</a:t>
            </a:r>
            <a:r>
              <a:rPr lang="en-US" altLang="zh-CN" sz="2800" smtClean="0">
                <a:latin typeface="Times New Roman"/>
                <a:ea typeface="华文细黑"/>
                <a:cs typeface="Courier New"/>
              </a:rPr>
              <a:t>8.5</a:t>
            </a:r>
            <a:r>
              <a:rPr lang="en-US" altLang="zh-CN" sz="2800" smtClean="0">
                <a:latin typeface="宋体"/>
                <a:ea typeface="华文细黑"/>
                <a:cs typeface="Times New Roman"/>
              </a:rPr>
              <a:t>×</a:t>
            </a:r>
            <a:r>
              <a:rPr lang="en-US" altLang="zh-CN" sz="2800" smtClean="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17</a:t>
            </a:r>
            <a:r>
              <a:rPr lang="zh-CN" altLang="zh-CN" sz="2800">
                <a:latin typeface="Times New Roman"/>
                <a:ea typeface="华文细黑"/>
                <a:cs typeface="Times New Roman"/>
              </a:rPr>
              <a:t>。</a:t>
            </a:r>
            <a:endParaRPr lang="zh-CN" altLang="zh-CN" sz="1000">
              <a:effectLst/>
              <a:latin typeface="宋体"/>
              <a:cs typeface="Courier New"/>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30647030"/>
              </p:ext>
            </p:extLst>
          </p:nvPr>
        </p:nvGraphicFramePr>
        <p:xfrm>
          <a:off x="7730926" y="4300062"/>
          <a:ext cx="1254125" cy="1439863"/>
        </p:xfrm>
        <a:graphic>
          <a:graphicData uri="http://schemas.openxmlformats.org/presentationml/2006/ole">
            <mc:AlternateContent xmlns:mc="http://schemas.openxmlformats.org/markup-compatibility/2006">
              <mc:Choice xmlns:v="urn:schemas-microsoft-com:vml" Requires="v">
                <p:oleObj spid="_x0000_s43097" name="文档" r:id="rId3" imgW="1254287" imgH="1440494" progId="Word.Document.12">
                  <p:embed/>
                </p:oleObj>
              </mc:Choice>
              <mc:Fallback>
                <p:oleObj name="文档" r:id="rId3" imgW="1254287" imgH="1440494" progId="Word.Document.12">
                  <p:embed/>
                  <p:pic>
                    <p:nvPicPr>
                      <p:cNvPr id="0" name=""/>
                      <p:cNvPicPr/>
                      <p:nvPr/>
                    </p:nvPicPr>
                    <p:blipFill>
                      <a:blip r:embed="rId4"/>
                      <a:stretch>
                        <a:fillRect/>
                      </a:stretch>
                    </p:blipFill>
                    <p:spPr>
                      <a:xfrm>
                        <a:off x="7730926" y="4300062"/>
                        <a:ext cx="1254125" cy="1439863"/>
                      </a:xfrm>
                      <a:prstGeom prst="rect">
                        <a:avLst/>
                      </a:prstGeom>
                    </p:spPr>
                  </p:pic>
                </p:oleObj>
              </mc:Fallback>
            </mc:AlternateContent>
          </a:graphicData>
        </a:graphic>
      </p:graphicFrame>
      <p:sp>
        <p:nvSpPr>
          <p:cNvPr id="21" name="矩形 20"/>
          <p:cNvSpPr/>
          <p:nvPr/>
        </p:nvSpPr>
        <p:spPr>
          <a:xfrm>
            <a:off x="9002518" y="4509800"/>
            <a:ext cx="1710725" cy="523220"/>
          </a:xfrm>
          <a:prstGeom prst="rect">
            <a:avLst/>
          </a:prstGeom>
        </p:spPr>
        <p:txBody>
          <a:bodyPr wrap="none">
            <a:spAutoFit/>
          </a:bodyPr>
          <a:lstStyle/>
          <a:p>
            <a:r>
              <a:rPr lang="en-US" altLang="zh-CN" sz="2800">
                <a:solidFill>
                  <a:srgbClr val="E36C0A"/>
                </a:solidFill>
                <a:latin typeface="Times New Roman"/>
                <a:ea typeface="华文细黑"/>
              </a:rPr>
              <a:t>4.7</a:t>
            </a:r>
            <a:r>
              <a:rPr lang="en-US" altLang="zh-CN" sz="2800">
                <a:solidFill>
                  <a:srgbClr val="E36C0A"/>
                </a:solidFill>
                <a:latin typeface="宋体"/>
                <a:ea typeface="华文细黑"/>
                <a:cs typeface="Times New Roman"/>
              </a:rPr>
              <a:t>×</a:t>
            </a:r>
            <a:r>
              <a:rPr lang="en-US" altLang="zh-CN" sz="2800">
                <a:solidFill>
                  <a:srgbClr val="E36C0A"/>
                </a:solidFill>
                <a:latin typeface="Times New Roman"/>
                <a:ea typeface="华文细黑"/>
              </a:rPr>
              <a:t>10</a:t>
            </a:r>
            <a:r>
              <a:rPr lang="zh-CN" altLang="zh-CN" sz="2800" baseline="30000">
                <a:solidFill>
                  <a:srgbClr val="E36C0A"/>
                </a:solidFill>
                <a:latin typeface="Times New Roman"/>
                <a:ea typeface="华文细黑"/>
                <a:cs typeface="Times New Roman"/>
              </a:rPr>
              <a:t>－</a:t>
            </a:r>
            <a:r>
              <a:rPr lang="en-US" altLang="zh-CN" sz="2800" baseline="30000">
                <a:solidFill>
                  <a:srgbClr val="E36C0A"/>
                </a:solidFill>
                <a:latin typeface="Times New Roman"/>
                <a:ea typeface="华文细黑"/>
              </a:rPr>
              <a:t>7</a:t>
            </a:r>
            <a:endParaRPr lang="zh-CN" altLang="en-US" sz="2800"/>
          </a:p>
        </p:txBody>
      </p:sp>
      <p:sp>
        <p:nvSpPr>
          <p:cNvPr id="23"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708029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7" grpId="0"/>
      <p:bldP spid="17" grpId="1"/>
      <p:bldP spid="21" grpId="0"/>
      <p:bldP spid="21"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094" y="981522"/>
            <a:ext cx="11475787" cy="243348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3.</a:t>
            </a:r>
            <a:r>
              <a:rPr lang="en-US" altLang="zh-CN" sz="2800">
                <a:latin typeface="IPAPANNEW"/>
                <a:ea typeface="华文细黑"/>
                <a:cs typeface="Times New Roman"/>
              </a:rPr>
              <a:t>[2015·</a:t>
            </a:r>
            <a:r>
              <a:rPr lang="zh-CN" altLang="zh-CN" sz="2800">
                <a:latin typeface="IPAPANNEW"/>
                <a:ea typeface="华文细黑"/>
                <a:cs typeface="Times New Roman"/>
              </a:rPr>
              <a:t>全国卷</a:t>
            </a:r>
            <a:r>
              <a:rPr lang="zh-CN" altLang="zh-CN" sz="2800">
                <a:latin typeface="宋体"/>
                <a:ea typeface="华文细黑"/>
                <a:cs typeface="宋体"/>
              </a:rPr>
              <a:t>Ⅱ</a:t>
            </a:r>
            <a:r>
              <a:rPr lang="zh-CN" altLang="zh-CN" sz="2800">
                <a:latin typeface="IPAPANNEW"/>
                <a:ea typeface="华文细黑"/>
                <a:cs typeface="Times New Roman"/>
              </a:rPr>
              <a:t>，</a:t>
            </a:r>
            <a:r>
              <a:rPr lang="en-US" altLang="zh-CN" sz="2800">
                <a:latin typeface="IPAPANNEW"/>
                <a:ea typeface="华文细黑"/>
                <a:cs typeface="Times New Roman"/>
              </a:rPr>
              <a:t>26(3)(4)]</a:t>
            </a:r>
            <a:r>
              <a:rPr lang="zh-CN" altLang="zh-CN" sz="2800">
                <a:latin typeface="Times New Roman"/>
                <a:ea typeface="华文细黑"/>
                <a:cs typeface="Times New Roman"/>
              </a:rPr>
              <a:t>酸性锌锰干电池是一种一次性电池，外壳为金属锌，中间是碳棒，其周围是由碳粉、</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a:t>
            </a:r>
            <a:r>
              <a:rPr lang="en-US" altLang="zh-CN" sz="2800">
                <a:latin typeface="Times New Roman"/>
                <a:ea typeface="华文细黑"/>
                <a:cs typeface="Courier New"/>
              </a:rPr>
              <a:t>ZnCl</a:t>
            </a:r>
            <a:r>
              <a:rPr lang="en-US" altLang="zh-CN" sz="2800" baseline="-25000">
                <a:latin typeface="Times New Roman"/>
                <a:ea typeface="华文细黑"/>
                <a:cs typeface="Courier New"/>
              </a:rPr>
              <a:t>2</a:t>
            </a:r>
            <a:r>
              <a:rPr lang="zh-CN" altLang="zh-CN" sz="2800">
                <a:latin typeface="Times New Roman"/>
                <a:ea typeface="华文细黑"/>
                <a:cs typeface="Times New Roman"/>
              </a:rPr>
              <a:t>和</a:t>
            </a:r>
            <a:r>
              <a:rPr lang="en-US" altLang="zh-CN" sz="2800">
                <a:latin typeface="Times New Roman"/>
                <a:ea typeface="华文细黑"/>
                <a:cs typeface="Courier New"/>
              </a:rPr>
              <a:t>NH</a:t>
            </a:r>
            <a:r>
              <a:rPr lang="en-US" altLang="zh-CN" sz="2800" baseline="-25000">
                <a:latin typeface="Times New Roman"/>
                <a:ea typeface="华文细黑"/>
                <a:cs typeface="Courier New"/>
              </a:rPr>
              <a:t>4</a:t>
            </a:r>
            <a:r>
              <a:rPr lang="en-US" altLang="zh-CN" sz="2800">
                <a:latin typeface="Times New Roman"/>
                <a:ea typeface="华文细黑"/>
                <a:cs typeface="Courier New"/>
              </a:rPr>
              <a:t>Cl</a:t>
            </a:r>
            <a:r>
              <a:rPr lang="zh-CN" altLang="zh-CN" sz="2800">
                <a:latin typeface="Times New Roman"/>
                <a:ea typeface="华文细黑"/>
                <a:cs typeface="Times New Roman"/>
              </a:rPr>
              <a:t>等组成的糊状填充物。该电池放电过程产生</a:t>
            </a:r>
            <a:r>
              <a:rPr lang="en-US" altLang="zh-CN" sz="2800">
                <a:latin typeface="Times New Roman"/>
                <a:ea typeface="华文细黑"/>
                <a:cs typeface="Courier New"/>
              </a:rPr>
              <a:t>MnOOH</a:t>
            </a:r>
            <a:r>
              <a:rPr lang="zh-CN" altLang="zh-CN" sz="2800">
                <a:latin typeface="Times New Roman"/>
                <a:ea typeface="华文细黑"/>
                <a:cs typeface="Times New Roman"/>
              </a:rPr>
              <a:t>。回收处理该废电池可得到多种化工原料。有关数据如下表所示：</a:t>
            </a:r>
            <a:endParaRPr lang="zh-CN" altLang="zh-CN" sz="1000">
              <a:effectLst/>
              <a:latin typeface="宋体"/>
              <a:cs typeface="Courier New"/>
            </a:endParaRPr>
          </a:p>
        </p:txBody>
      </p:sp>
      <p:sp>
        <p:nvSpPr>
          <p:cNvPr id="15" name="矩形 14"/>
          <p:cNvSpPr/>
          <p:nvPr/>
        </p:nvSpPr>
        <p:spPr>
          <a:xfrm>
            <a:off x="4415729" y="3448844"/>
            <a:ext cx="3047629" cy="523220"/>
          </a:xfrm>
          <a:prstGeom prst="rect">
            <a:avLst/>
          </a:prstGeom>
        </p:spPr>
        <p:txBody>
          <a:bodyPr wrap="none">
            <a:spAutoFit/>
          </a:bodyPr>
          <a:lstStyle/>
          <a:p>
            <a:r>
              <a:rPr lang="zh-CN" altLang="zh-CN" sz="2800">
                <a:latin typeface="Times New Roman"/>
                <a:ea typeface="华文细黑"/>
                <a:cs typeface="Times New Roman"/>
              </a:rPr>
              <a:t>溶解度</a:t>
            </a:r>
            <a:r>
              <a:rPr lang="en-US" altLang="zh-CN" sz="2800">
                <a:latin typeface="IPAPANNEW"/>
                <a:ea typeface="华文细黑"/>
                <a:cs typeface="Times New Roman"/>
              </a:rPr>
              <a:t>/(g/</a:t>
            </a:r>
            <a:r>
              <a:rPr lang="en-US" altLang="zh-CN" sz="2800">
                <a:latin typeface="Times New Roman"/>
                <a:ea typeface="华文细黑"/>
              </a:rPr>
              <a:t>100 g</a:t>
            </a:r>
            <a:r>
              <a:rPr lang="zh-CN" altLang="zh-CN" sz="2800">
                <a:latin typeface="Times New Roman"/>
                <a:ea typeface="华文细黑"/>
                <a:cs typeface="Times New Roman"/>
              </a:rPr>
              <a:t>水</a:t>
            </a:r>
            <a:r>
              <a:rPr lang="en-US" altLang="zh-CN" sz="2800">
                <a:latin typeface="Times New Roman"/>
                <a:ea typeface="华文细黑"/>
              </a:rPr>
              <a:t>)</a:t>
            </a:r>
            <a:endParaRPr lang="zh-CN" altLang="en-US" sz="2800"/>
          </a:p>
        </p:txBody>
      </p:sp>
      <p:graphicFrame>
        <p:nvGraphicFramePr>
          <p:cNvPr id="17" name="表格 16"/>
          <p:cNvGraphicFramePr>
            <a:graphicFrameLocks noGrp="1"/>
          </p:cNvGraphicFramePr>
          <p:nvPr>
            <p:extLst>
              <p:ext uri="{D42A27DB-BD31-4B8C-83A1-F6EECF244321}">
                <p14:modId xmlns:p14="http://schemas.microsoft.com/office/powerpoint/2010/main" val="2653273655"/>
              </p:ext>
            </p:extLst>
          </p:nvPr>
        </p:nvGraphicFramePr>
        <p:xfrm>
          <a:off x="550590" y="4083547"/>
          <a:ext cx="10971214" cy="2322576"/>
        </p:xfrm>
        <a:graphic>
          <a:graphicData uri="http://schemas.openxmlformats.org/drawingml/2006/table">
            <a:tbl>
              <a:tblPr/>
              <a:tblGrid>
                <a:gridCol w="2893318"/>
                <a:gridCol w="1346316"/>
                <a:gridCol w="1346316"/>
                <a:gridCol w="1346316"/>
                <a:gridCol w="1346316"/>
                <a:gridCol w="1346316"/>
                <a:gridCol w="1346316"/>
              </a:tblGrid>
              <a:tr h="975004">
                <a:tc>
                  <a:txBody>
                    <a:bodyPr/>
                    <a:lstStyle/>
                    <a:p>
                      <a:pPr algn="r">
                        <a:lnSpc>
                          <a:spcPct val="120000"/>
                        </a:lnSpc>
                        <a:spcAft>
                          <a:spcPts val="0"/>
                        </a:spcAft>
                      </a:pPr>
                      <a:r>
                        <a:rPr lang="zh-CN" sz="2800">
                          <a:effectLst/>
                          <a:latin typeface="Times New Roman"/>
                          <a:ea typeface="华文细黑"/>
                          <a:cs typeface="Times New Roman"/>
                        </a:rPr>
                        <a:t>　　　温度</a:t>
                      </a:r>
                      <a:r>
                        <a:rPr lang="en-US" sz="2800">
                          <a:effectLst/>
                          <a:latin typeface="Times New Roman"/>
                          <a:ea typeface="华文细黑"/>
                          <a:cs typeface="Courier New"/>
                        </a:rPr>
                        <a:t>/</a:t>
                      </a:r>
                      <a:r>
                        <a:rPr lang="en-US" sz="2800">
                          <a:effectLst/>
                          <a:latin typeface="宋体"/>
                          <a:ea typeface="华文细黑"/>
                          <a:cs typeface="Times New Roman"/>
                        </a:rPr>
                        <a:t>℃</a:t>
                      </a:r>
                      <a:endParaRPr lang="zh-CN" sz="2800">
                        <a:effectLst/>
                        <a:latin typeface="宋体"/>
                        <a:cs typeface="Courier New"/>
                      </a:endParaRPr>
                    </a:p>
                    <a:p>
                      <a:pPr algn="l">
                        <a:lnSpc>
                          <a:spcPct val="120000"/>
                        </a:lnSpc>
                        <a:spcAft>
                          <a:spcPts val="0"/>
                        </a:spcAft>
                      </a:pPr>
                      <a:r>
                        <a:rPr lang="zh-CN" sz="2800">
                          <a:effectLst/>
                          <a:latin typeface="Times New Roman"/>
                          <a:ea typeface="华文细黑"/>
                          <a:cs typeface="Times New Roman"/>
                        </a:rPr>
                        <a:t>化合物　　　</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20000"/>
                        </a:lnSpc>
                        <a:spcAft>
                          <a:spcPts val="0"/>
                        </a:spcAft>
                      </a:pPr>
                      <a:r>
                        <a:rPr lang="en-US" sz="2800">
                          <a:effectLst/>
                          <a:latin typeface="Times New Roman"/>
                          <a:ea typeface="华文细黑"/>
                          <a:cs typeface="Courier New"/>
                        </a:rPr>
                        <a:t>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20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40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60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80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100</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258">
                <a:tc>
                  <a:txBody>
                    <a:bodyPr/>
                    <a:lstStyle/>
                    <a:p>
                      <a:pPr algn="ctr">
                        <a:lnSpc>
                          <a:spcPct val="120000"/>
                        </a:lnSpc>
                        <a:spcAft>
                          <a:spcPts val="0"/>
                        </a:spcAft>
                      </a:pPr>
                      <a:r>
                        <a:rPr lang="en-US" sz="2800">
                          <a:effectLst/>
                          <a:latin typeface="Times New Roman"/>
                          <a:ea typeface="华文细黑"/>
                          <a:cs typeface="Courier New"/>
                        </a:rPr>
                        <a:t>NH</a:t>
                      </a:r>
                      <a:r>
                        <a:rPr lang="en-US" sz="2800" baseline="-25000">
                          <a:effectLst/>
                          <a:latin typeface="Times New Roman"/>
                          <a:ea typeface="华文细黑"/>
                          <a:cs typeface="Courier New"/>
                        </a:rPr>
                        <a:t>4</a:t>
                      </a:r>
                      <a:r>
                        <a:rPr lang="en-US" sz="2800">
                          <a:effectLst/>
                          <a:latin typeface="Times New Roman"/>
                          <a:ea typeface="华文细黑"/>
                          <a:cs typeface="Courier New"/>
                        </a:rPr>
                        <a:t>Cl</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29.3</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37.2</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45.8</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55.3</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65.6</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77.3</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172">
                <a:tc>
                  <a:txBody>
                    <a:bodyPr/>
                    <a:lstStyle/>
                    <a:p>
                      <a:pPr algn="ctr">
                        <a:lnSpc>
                          <a:spcPct val="120000"/>
                        </a:lnSpc>
                        <a:spcAft>
                          <a:spcPts val="0"/>
                        </a:spcAft>
                      </a:pPr>
                      <a:r>
                        <a:rPr lang="en-US" sz="2800">
                          <a:effectLst/>
                          <a:latin typeface="Times New Roman"/>
                          <a:ea typeface="华文细黑"/>
                          <a:cs typeface="Courier New"/>
                        </a:rPr>
                        <a:t>ZnCl</a:t>
                      </a:r>
                      <a:r>
                        <a:rPr lang="en-US" sz="2800" baseline="-25000">
                          <a:effectLst/>
                          <a:latin typeface="Times New Roman"/>
                          <a:ea typeface="华文细黑"/>
                          <a:cs typeface="Courier New"/>
                        </a:rPr>
                        <a:t>2</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343</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395</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452</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488</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541</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800">
                          <a:effectLst/>
                          <a:latin typeface="Times New Roman"/>
                          <a:ea typeface="华文细黑"/>
                          <a:cs typeface="Courier New"/>
                        </a:rPr>
                        <a:t>614</a:t>
                      </a:r>
                      <a:endParaRPr lang="zh-CN" sz="28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865733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3681" y="2524924"/>
            <a:ext cx="11362165" cy="3108543"/>
          </a:xfrm>
          <a:prstGeom prst="rect">
            <a:avLst/>
          </a:prstGeom>
        </p:spPr>
        <p:txBody>
          <a:bodyPr>
            <a:spAutoFit/>
          </a:bodyPr>
          <a:lstStyle/>
          <a:p>
            <a:pPr algn="just">
              <a:lnSpc>
                <a:spcPct val="140000"/>
              </a:lnSpc>
              <a:spcAft>
                <a:spcPts val="0"/>
              </a:spcAft>
            </a:pPr>
            <a:r>
              <a:rPr lang="zh-CN" altLang="zh-CN" sz="2800">
                <a:latin typeface="Times New Roman"/>
                <a:ea typeface="华文细黑"/>
                <a:cs typeface="Times New Roman"/>
              </a:rPr>
              <a:t>回答下列问题：</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废电池糊状填充物加水处理后，过滤，滤液中主要有</a:t>
            </a:r>
            <a:r>
              <a:rPr lang="en-US" altLang="zh-CN" sz="2800">
                <a:latin typeface="Times New Roman"/>
                <a:ea typeface="华文细黑"/>
                <a:cs typeface="Courier New"/>
              </a:rPr>
              <a:t>ZnCl</a:t>
            </a:r>
            <a:r>
              <a:rPr lang="en-US" altLang="zh-CN" sz="2800" baseline="-25000">
                <a:latin typeface="Times New Roman"/>
                <a:ea typeface="华文细黑"/>
                <a:cs typeface="Courier New"/>
              </a:rPr>
              <a:t>2</a:t>
            </a:r>
            <a:r>
              <a:rPr lang="zh-CN" altLang="zh-CN" sz="2800">
                <a:latin typeface="Times New Roman"/>
                <a:ea typeface="华文细黑"/>
                <a:cs typeface="Times New Roman"/>
              </a:rPr>
              <a:t>和</a:t>
            </a:r>
            <a:r>
              <a:rPr lang="en-US" altLang="zh-CN" sz="2800">
                <a:latin typeface="Times New Roman"/>
                <a:ea typeface="华文细黑"/>
                <a:cs typeface="Courier New"/>
              </a:rPr>
              <a:t>NH</a:t>
            </a:r>
            <a:r>
              <a:rPr lang="en-US" altLang="zh-CN" sz="2800" baseline="-25000">
                <a:latin typeface="Times New Roman"/>
                <a:ea typeface="华文细黑"/>
                <a:cs typeface="Courier New"/>
              </a:rPr>
              <a:t>4</a:t>
            </a:r>
            <a:r>
              <a:rPr lang="en-US" altLang="zh-CN" sz="2800">
                <a:latin typeface="Times New Roman"/>
                <a:ea typeface="华文细黑"/>
                <a:cs typeface="Courier New"/>
              </a:rPr>
              <a:t>Cl</a:t>
            </a:r>
            <a:r>
              <a:rPr lang="zh-CN" altLang="zh-CN" sz="2800">
                <a:latin typeface="Times New Roman"/>
                <a:ea typeface="华文细黑"/>
                <a:cs typeface="Times New Roman"/>
              </a:rPr>
              <a:t>，二者可通过</a:t>
            </a:r>
            <a:r>
              <a:rPr lang="en-US" altLang="zh-CN" sz="2800">
                <a:latin typeface="Times New Roman"/>
                <a:ea typeface="华文细黑"/>
                <a:cs typeface="Courier New"/>
              </a:rPr>
              <a:t>______________________</a:t>
            </a:r>
            <a:r>
              <a:rPr lang="zh-CN" altLang="zh-CN" sz="2800">
                <a:latin typeface="Times New Roman"/>
                <a:ea typeface="华文细黑"/>
                <a:cs typeface="Times New Roman"/>
              </a:rPr>
              <a:t>分离回收；滤渣的主要成分是</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smtClean="0">
                <a:latin typeface="Times New Roman"/>
                <a:ea typeface="华文细黑"/>
                <a:cs typeface="Times New Roman"/>
              </a:rPr>
              <a:t>、</a:t>
            </a:r>
            <a:r>
              <a:rPr lang="en-US" altLang="zh-CN" sz="2800" smtClean="0">
                <a:latin typeface="Times New Roman"/>
                <a:ea typeface="华文细黑"/>
                <a:cs typeface="Courier New"/>
              </a:rPr>
              <a:t>__________</a:t>
            </a:r>
            <a:r>
              <a:rPr lang="zh-CN" altLang="zh-CN" sz="2800">
                <a:latin typeface="Times New Roman"/>
                <a:ea typeface="华文细黑"/>
                <a:cs typeface="Times New Roman"/>
              </a:rPr>
              <a:t>和</a:t>
            </a:r>
            <a:r>
              <a:rPr lang="en-US" altLang="zh-CN" sz="2800">
                <a:latin typeface="Times New Roman"/>
                <a:ea typeface="华文细黑"/>
                <a:cs typeface="Courier New"/>
              </a:rPr>
              <a:t>______________</a:t>
            </a:r>
            <a:r>
              <a:rPr lang="zh-CN" altLang="zh-CN" sz="2800">
                <a:latin typeface="Times New Roman"/>
                <a:ea typeface="华文细黑"/>
                <a:cs typeface="Times New Roman"/>
              </a:rPr>
              <a:t>，欲从中得到较纯的</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，最简便的方法为</a:t>
            </a:r>
            <a:r>
              <a:rPr lang="en-US" altLang="zh-CN" sz="2800" smtClean="0">
                <a:latin typeface="Times New Roman"/>
                <a:ea typeface="华文细黑"/>
                <a:cs typeface="Courier New"/>
              </a:rPr>
              <a:t>________________</a:t>
            </a:r>
            <a:r>
              <a:rPr lang="zh-CN" altLang="zh-CN" sz="2800">
                <a:latin typeface="Times New Roman"/>
                <a:ea typeface="华文细黑"/>
                <a:cs typeface="Times New Roman"/>
              </a:rPr>
              <a:t>，其原理是</a:t>
            </a:r>
            <a:r>
              <a:rPr lang="en-US" altLang="zh-CN" sz="2800" smtClean="0">
                <a:latin typeface="Times New Roman"/>
                <a:ea typeface="华文细黑"/>
                <a:cs typeface="Courier New"/>
              </a:rPr>
              <a:t>______________________</a:t>
            </a:r>
            <a:r>
              <a:rPr lang="zh-CN" altLang="zh-CN" sz="2800">
                <a:latin typeface="Times New Roman"/>
                <a:ea typeface="华文细黑"/>
                <a:cs typeface="Times New Roman"/>
              </a:rPr>
              <a:t>。</a:t>
            </a:r>
            <a:endParaRPr lang="zh-CN" altLang="zh-CN" sz="1000">
              <a:effectLst/>
              <a:latin typeface="宋体"/>
              <a:cs typeface="Courier New"/>
            </a:endParaRPr>
          </a:p>
        </p:txBody>
      </p:sp>
      <p:graphicFrame>
        <p:nvGraphicFramePr>
          <p:cNvPr id="15" name="表格 14"/>
          <p:cNvGraphicFramePr>
            <a:graphicFrameLocks noGrp="1"/>
          </p:cNvGraphicFramePr>
          <p:nvPr>
            <p:extLst>
              <p:ext uri="{D42A27DB-BD31-4B8C-83A1-F6EECF244321}">
                <p14:modId xmlns:p14="http://schemas.microsoft.com/office/powerpoint/2010/main" val="2990968399"/>
              </p:ext>
            </p:extLst>
          </p:nvPr>
        </p:nvGraphicFramePr>
        <p:xfrm>
          <a:off x="609600" y="1260774"/>
          <a:ext cx="10971212" cy="1194816"/>
        </p:xfrm>
        <a:graphic>
          <a:graphicData uri="http://schemas.openxmlformats.org/drawingml/2006/table">
            <a:tbl>
              <a:tblPr/>
              <a:tblGrid>
                <a:gridCol w="2742803"/>
                <a:gridCol w="2742803"/>
                <a:gridCol w="2742803"/>
                <a:gridCol w="2742803"/>
              </a:tblGrid>
              <a:tr h="0">
                <a:tc>
                  <a:txBody>
                    <a:bodyPr/>
                    <a:lstStyle/>
                    <a:p>
                      <a:pPr algn="ctr">
                        <a:lnSpc>
                          <a:spcPct val="140000"/>
                        </a:lnSpc>
                        <a:spcAft>
                          <a:spcPts val="0"/>
                        </a:spcAft>
                      </a:pPr>
                      <a:r>
                        <a:rPr lang="zh-CN" sz="2800">
                          <a:effectLst/>
                          <a:latin typeface="Times New Roman"/>
                          <a:ea typeface="华文细黑"/>
                          <a:cs typeface="Times New Roman"/>
                        </a:rPr>
                        <a:t>化合物</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Zn(OH)</a:t>
                      </a:r>
                      <a:r>
                        <a:rPr lang="en-US" sz="2800" baseline="-25000">
                          <a:effectLst/>
                          <a:latin typeface="Times New Roman"/>
                          <a:ea typeface="华文细黑"/>
                          <a:cs typeface="Courier New"/>
                        </a:rPr>
                        <a:t>2</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Fe(OH)</a:t>
                      </a:r>
                      <a:r>
                        <a:rPr lang="en-US" sz="2800" baseline="-25000">
                          <a:effectLst/>
                          <a:latin typeface="Times New Roman"/>
                          <a:ea typeface="华文细黑"/>
                          <a:cs typeface="Courier New"/>
                        </a:rPr>
                        <a:t>2</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Fe(OH)</a:t>
                      </a:r>
                      <a:r>
                        <a:rPr lang="en-US" sz="2800" baseline="-25000">
                          <a:effectLst/>
                          <a:latin typeface="Times New Roman"/>
                          <a:ea typeface="华文细黑"/>
                          <a:cs typeface="Courier New"/>
                        </a:rPr>
                        <a:t>3</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i="1">
                          <a:effectLst/>
                          <a:latin typeface="Times New Roman"/>
                          <a:ea typeface="华文细黑"/>
                          <a:cs typeface="Courier New"/>
                        </a:rPr>
                        <a:t>K</a:t>
                      </a:r>
                      <a:r>
                        <a:rPr lang="en-US" sz="2800" baseline="-25000">
                          <a:effectLst/>
                          <a:latin typeface="Times New Roman"/>
                          <a:ea typeface="华文细黑"/>
                          <a:cs typeface="Courier New"/>
                        </a:rPr>
                        <a:t>sp</a:t>
                      </a:r>
                      <a:r>
                        <a:rPr lang="zh-CN" sz="2800">
                          <a:effectLst/>
                          <a:latin typeface="Times New Roman"/>
                          <a:ea typeface="华文细黑"/>
                          <a:cs typeface="Times New Roman"/>
                        </a:rPr>
                        <a:t>近似值</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10</a:t>
                      </a:r>
                      <a:r>
                        <a:rPr lang="zh-CN" sz="2800" baseline="30000">
                          <a:effectLst/>
                          <a:latin typeface="Times New Roman"/>
                          <a:ea typeface="华文细黑"/>
                          <a:cs typeface="Times New Roman"/>
                        </a:rPr>
                        <a:t>－</a:t>
                      </a:r>
                      <a:r>
                        <a:rPr lang="en-US" sz="2800" baseline="30000">
                          <a:effectLst/>
                          <a:latin typeface="Times New Roman"/>
                          <a:ea typeface="华文细黑"/>
                          <a:cs typeface="Courier New"/>
                        </a:rPr>
                        <a:t>17</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10</a:t>
                      </a:r>
                      <a:r>
                        <a:rPr lang="zh-CN" sz="2800" baseline="30000">
                          <a:effectLst/>
                          <a:latin typeface="Times New Roman"/>
                          <a:ea typeface="华文细黑"/>
                          <a:cs typeface="Times New Roman"/>
                        </a:rPr>
                        <a:t>－</a:t>
                      </a:r>
                      <a:r>
                        <a:rPr lang="en-US" sz="2800" baseline="30000">
                          <a:effectLst/>
                          <a:latin typeface="Times New Roman"/>
                          <a:ea typeface="华文细黑"/>
                          <a:cs typeface="Courier New"/>
                        </a:rPr>
                        <a:t>17</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10</a:t>
                      </a:r>
                      <a:r>
                        <a:rPr lang="zh-CN" sz="2800" baseline="30000">
                          <a:effectLst/>
                          <a:latin typeface="Times New Roman"/>
                          <a:ea typeface="华文细黑"/>
                          <a:cs typeface="Times New Roman"/>
                        </a:rPr>
                        <a:t>－</a:t>
                      </a:r>
                      <a:r>
                        <a:rPr lang="en-US" sz="2800" baseline="30000">
                          <a:effectLst/>
                          <a:latin typeface="Times New Roman"/>
                          <a:ea typeface="华文细黑"/>
                          <a:cs typeface="Courier New"/>
                        </a:rPr>
                        <a:t>39</a:t>
                      </a:r>
                      <a:endParaRPr lang="zh-CN" sz="10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80594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943" y="539949"/>
            <a:ext cx="11296938" cy="2677656"/>
          </a:xfrm>
          <a:prstGeom prst="rect">
            <a:avLst/>
          </a:prstGeom>
        </p:spPr>
        <p:txBody>
          <a:bodyPr>
            <a:spAutoFit/>
          </a:bodyPr>
          <a:lstStyle/>
          <a:p>
            <a:pPr algn="just">
              <a:lnSpc>
                <a:spcPct val="150000"/>
              </a:lnSpc>
              <a:spcAft>
                <a:spcPts val="0"/>
              </a:spcAft>
            </a:pPr>
            <a:r>
              <a:rPr lang="en-US" altLang="zh-CN" sz="2800">
                <a:latin typeface="宋体"/>
                <a:ea typeface="华文细黑"/>
                <a:cs typeface="Times New Roman"/>
              </a:rPr>
              <a:t>①</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溶解</a:t>
            </a:r>
            <a:r>
              <a:rPr lang="en-US" altLang="zh-CN" sz="2800">
                <a:latin typeface="Times New Roman"/>
                <a:ea typeface="华文细黑"/>
                <a:cs typeface="Courier New"/>
              </a:rPr>
              <a:t>&gt;</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沉淀</a:t>
            </a:r>
            <a:r>
              <a:rPr lang="zh-CN" altLang="zh-CN" sz="2800">
                <a:latin typeface="Times New Roman"/>
                <a:ea typeface="华文细黑"/>
                <a:cs typeface="Times New Roman"/>
              </a:rPr>
              <a:t>，</a:t>
            </a:r>
            <a:r>
              <a:rPr lang="zh-CN" altLang="zh-CN" sz="2800" smtClean="0">
                <a:latin typeface="Times New Roman"/>
                <a:ea typeface="华文细黑"/>
                <a:cs typeface="Times New Roman"/>
              </a:rPr>
              <a:t>固体</a:t>
            </a:r>
            <a:r>
              <a:rPr lang="en-US" altLang="zh-CN" sz="2800" smtClean="0">
                <a:latin typeface="Times New Roman"/>
                <a:ea typeface="华文细黑"/>
                <a:cs typeface="Times New Roman"/>
              </a:rPr>
              <a:t>_____</a:t>
            </a:r>
            <a:endParaRPr lang="zh-CN" altLang="zh-CN" sz="2800">
              <a:latin typeface="宋体"/>
              <a:cs typeface="Courier New"/>
            </a:endParaRPr>
          </a:p>
          <a:p>
            <a:pPr algn="just">
              <a:lnSpc>
                <a:spcPct val="150000"/>
              </a:lnSpc>
              <a:spcAft>
                <a:spcPts val="0"/>
              </a:spcAft>
            </a:pPr>
            <a:r>
              <a:rPr lang="en-US" altLang="zh-CN" sz="2800">
                <a:latin typeface="宋体"/>
                <a:ea typeface="华文细黑"/>
                <a:cs typeface="Times New Roman"/>
              </a:rPr>
              <a:t>②</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溶解</a:t>
            </a:r>
            <a:r>
              <a:rPr lang="zh-CN" altLang="zh-CN" sz="2800">
                <a:latin typeface="Times New Roman"/>
                <a:ea typeface="华文细黑"/>
                <a:cs typeface="Times New Roman"/>
              </a:rPr>
              <a:t>＝</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沉淀</a:t>
            </a:r>
            <a:r>
              <a:rPr lang="zh-CN" altLang="zh-CN" sz="2800">
                <a:latin typeface="Times New Roman"/>
                <a:ea typeface="华文细黑"/>
                <a:cs typeface="Times New Roman"/>
              </a:rPr>
              <a:t>，</a:t>
            </a:r>
            <a:r>
              <a:rPr lang="zh-CN" altLang="zh-CN" sz="2800" smtClean="0">
                <a:latin typeface="Times New Roman"/>
                <a:ea typeface="华文细黑"/>
                <a:cs typeface="Times New Roman"/>
              </a:rPr>
              <a:t>溶解</a:t>
            </a:r>
            <a:r>
              <a:rPr lang="en-US" altLang="zh-CN" sz="2800" smtClean="0">
                <a:latin typeface="Times New Roman"/>
                <a:ea typeface="华文细黑"/>
                <a:cs typeface="Times New Roman"/>
              </a:rPr>
              <a:t>______</a:t>
            </a:r>
            <a:endParaRPr lang="zh-CN" altLang="zh-CN" sz="2800">
              <a:latin typeface="宋体"/>
              <a:cs typeface="Courier New"/>
            </a:endParaRPr>
          </a:p>
          <a:p>
            <a:pPr algn="just">
              <a:lnSpc>
                <a:spcPct val="150000"/>
              </a:lnSpc>
              <a:spcAft>
                <a:spcPts val="0"/>
              </a:spcAft>
            </a:pPr>
            <a:r>
              <a:rPr lang="en-US" altLang="zh-CN" sz="2800">
                <a:latin typeface="宋体"/>
                <a:ea typeface="华文细黑"/>
                <a:cs typeface="Times New Roman"/>
              </a:rPr>
              <a:t>③</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溶解</a:t>
            </a:r>
            <a:r>
              <a:rPr lang="en-US" altLang="zh-CN" sz="2800">
                <a:latin typeface="Times New Roman"/>
                <a:ea typeface="华文细黑"/>
                <a:cs typeface="Courier New"/>
              </a:rPr>
              <a:t>&lt;</a:t>
            </a:r>
            <a:r>
              <a:rPr lang="en-US" altLang="zh-CN" sz="2800" i="1">
                <a:latin typeface="Book Antiqua"/>
                <a:ea typeface="华文细黑"/>
                <a:cs typeface="Times New Roman"/>
              </a:rPr>
              <a:t>v</a:t>
            </a:r>
            <a:r>
              <a:rPr lang="zh-CN" altLang="zh-CN" sz="2800" baseline="-25000">
                <a:latin typeface="Times New Roman"/>
                <a:ea typeface="华文细黑"/>
                <a:cs typeface="Times New Roman"/>
              </a:rPr>
              <a:t>沉淀</a:t>
            </a:r>
            <a:r>
              <a:rPr lang="zh-CN" altLang="zh-CN" sz="2800" smtClean="0">
                <a:latin typeface="Times New Roman"/>
                <a:ea typeface="华文细黑"/>
                <a:cs typeface="Times New Roman"/>
              </a:rPr>
              <a:t>，</a:t>
            </a:r>
            <a:r>
              <a:rPr lang="en-US" altLang="zh-CN" sz="2800" u="sng" smtClean="0">
                <a:latin typeface="Times New Roman"/>
                <a:ea typeface="华文细黑"/>
                <a:cs typeface="Times New Roman"/>
              </a:rPr>
              <a:t>          </a:t>
            </a:r>
            <a:r>
              <a:rPr lang="zh-CN" altLang="zh-CN" sz="2800" smtClean="0">
                <a:latin typeface="Times New Roman"/>
                <a:ea typeface="华文细黑"/>
                <a:cs typeface="Times New Roman"/>
              </a:rPr>
              <a:t>晶体</a:t>
            </a:r>
            <a:endParaRPr lang="en-US" altLang="zh-CN" sz="2800" smtClean="0">
              <a:latin typeface="宋体"/>
              <a:cs typeface="Courier New"/>
            </a:endParaRPr>
          </a:p>
          <a:p>
            <a:pPr algn="just">
              <a:lnSpc>
                <a:spcPct val="15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溶解平衡的</a:t>
            </a:r>
            <a:r>
              <a:rPr lang="zh-CN" altLang="zh-CN" sz="2800" smtClean="0">
                <a:latin typeface="Times New Roman"/>
                <a:ea typeface="华文细黑"/>
                <a:cs typeface="Times New Roman"/>
              </a:rPr>
              <a:t>特点</a:t>
            </a:r>
            <a:endParaRPr lang="zh-CN" altLang="zh-CN" sz="1000">
              <a:latin typeface="宋体"/>
              <a:cs typeface="Courier New"/>
            </a:endParaRPr>
          </a:p>
        </p:txBody>
      </p:sp>
      <p:sp>
        <p:nvSpPr>
          <p:cNvPr id="4" name="矩形 3"/>
          <p:cNvSpPr/>
          <p:nvPr/>
        </p:nvSpPr>
        <p:spPr>
          <a:xfrm>
            <a:off x="3464203" y="553633"/>
            <a:ext cx="902811" cy="628698"/>
          </a:xfrm>
          <a:prstGeom prst="rect">
            <a:avLst/>
          </a:prstGeom>
        </p:spPr>
        <p:txBody>
          <a:bodyPr wrap="none">
            <a:spAutoFit/>
          </a:bodyPr>
          <a:lstStyle/>
          <a:p>
            <a:pPr>
              <a:lnSpc>
                <a:spcPct val="140000"/>
              </a:lnSpc>
            </a:pPr>
            <a:r>
              <a:rPr lang="zh-CN" altLang="zh-CN" sz="2800" kern="100">
                <a:solidFill>
                  <a:srgbClr val="0000FF"/>
                </a:solidFill>
                <a:latin typeface="Times New Roman"/>
                <a:ea typeface="华文细黑"/>
                <a:cs typeface="Times New Roman"/>
              </a:rPr>
              <a:t>溶解</a:t>
            </a:r>
            <a:endParaRPr lang="zh-CN" altLang="en-US" sz="2800" kern="100">
              <a:solidFill>
                <a:srgbClr val="0000FF"/>
              </a:solidFill>
              <a:latin typeface="Times New Roman"/>
              <a:ea typeface="华文细黑"/>
              <a:cs typeface="Times New Roman"/>
            </a:endParaRPr>
          </a:p>
        </p:txBody>
      </p:sp>
      <p:sp>
        <p:nvSpPr>
          <p:cNvPr id="7" name="矩形 6"/>
          <p:cNvSpPr/>
          <p:nvPr/>
        </p:nvSpPr>
        <p:spPr>
          <a:xfrm>
            <a:off x="3626128" y="1192180"/>
            <a:ext cx="902811" cy="695575"/>
          </a:xfrm>
          <a:prstGeom prst="rect">
            <a:avLst/>
          </a:prstGeom>
        </p:spPr>
        <p:txBody>
          <a:bodyPr wrap="none">
            <a:spAutoFit/>
          </a:bodyPr>
          <a:lstStyle/>
          <a:p>
            <a:pPr>
              <a:lnSpc>
                <a:spcPct val="140000"/>
              </a:lnSpc>
            </a:pPr>
            <a:r>
              <a:rPr lang="zh-CN" altLang="en-US" sz="2800" kern="100">
                <a:solidFill>
                  <a:srgbClr val="0000FF"/>
                </a:solidFill>
                <a:latin typeface="Times New Roman"/>
                <a:ea typeface="华文细黑"/>
                <a:cs typeface="Times New Roman"/>
              </a:rPr>
              <a:t>平衡</a:t>
            </a:r>
          </a:p>
        </p:txBody>
      </p:sp>
      <p:sp>
        <p:nvSpPr>
          <p:cNvPr id="6" name="矩形 5"/>
          <p:cNvSpPr/>
          <p:nvPr/>
        </p:nvSpPr>
        <p:spPr>
          <a:xfrm>
            <a:off x="2744123" y="1801828"/>
            <a:ext cx="902811" cy="628698"/>
          </a:xfrm>
          <a:prstGeom prst="rect">
            <a:avLst/>
          </a:prstGeom>
        </p:spPr>
        <p:txBody>
          <a:bodyPr wrap="none">
            <a:spAutoFit/>
          </a:bodyPr>
          <a:lstStyle/>
          <a:p>
            <a:pPr>
              <a:lnSpc>
                <a:spcPct val="140000"/>
              </a:lnSpc>
            </a:pPr>
            <a:r>
              <a:rPr lang="zh-CN" altLang="zh-CN" sz="2800" kern="100">
                <a:solidFill>
                  <a:srgbClr val="0000FF"/>
                </a:solidFill>
                <a:latin typeface="Times New Roman"/>
                <a:ea typeface="华文细黑"/>
                <a:cs typeface="Times New Roman"/>
              </a:rPr>
              <a:t>析出</a:t>
            </a:r>
            <a:endParaRPr lang="zh-CN" altLang="en-US" sz="2800" kern="100">
              <a:solidFill>
                <a:srgbClr val="0000FF"/>
              </a:solidFill>
              <a:latin typeface="Times New Roman"/>
              <a:ea typeface="华文细黑"/>
              <a:cs typeface="Times New Roman"/>
            </a:endParaRPr>
          </a:p>
        </p:txBody>
      </p:sp>
      <p:pic>
        <p:nvPicPr>
          <p:cNvPr id="75778" name="Picture 2" descr="HX4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4966" y="2700189"/>
            <a:ext cx="530493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7" grpId="0"/>
      <p:bldP spid="7"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59504" y="856556"/>
            <a:ext cx="11706450" cy="5521512"/>
          </a:xfrm>
          <a:prstGeom prst="rect">
            <a:avLst/>
          </a:prstGeom>
        </p:spPr>
        <p:txBody>
          <a:bodyPr>
            <a:spAutoFit/>
          </a:bodyPr>
          <a:lstStyle/>
          <a:p>
            <a:pPr>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由于</a:t>
            </a:r>
            <a:r>
              <a:rPr lang="en-US" altLang="zh-CN" sz="2800" dirty="0">
                <a:latin typeface="Times New Roman"/>
                <a:ea typeface="华文细黑"/>
                <a:cs typeface="Courier New"/>
              </a:rPr>
              <a:t>ZnCl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的溶解度受温度影响较大，而</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的溶解度受温度影响较小，所以可采用加热浓缩、冷却结晶的方法分离</a:t>
            </a:r>
            <a:r>
              <a:rPr lang="en-US" altLang="zh-CN" sz="2800" dirty="0">
                <a:latin typeface="Times New Roman"/>
                <a:ea typeface="华文细黑"/>
                <a:cs typeface="Courier New"/>
              </a:rPr>
              <a:t>ZnCl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和</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的混合物</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nSpc>
                <a:spcPct val="140000"/>
              </a:lnSpc>
              <a:spcAft>
                <a:spcPts val="0"/>
              </a:spcAft>
            </a:pPr>
            <a:r>
              <a:rPr lang="zh-CN" altLang="zh-CN" sz="2800" dirty="0" smtClean="0">
                <a:latin typeface="Times New Roman"/>
                <a:ea typeface="华文细黑"/>
                <a:cs typeface="Times New Roman"/>
              </a:rPr>
              <a:t>根据</a:t>
            </a:r>
            <a:r>
              <a:rPr lang="zh-CN" altLang="zh-CN" sz="2800" dirty="0">
                <a:latin typeface="Times New Roman"/>
                <a:ea typeface="华文细黑"/>
                <a:cs typeface="Times New Roman"/>
              </a:rPr>
              <a:t>废电池糊状填充物中碳粉和</a:t>
            </a:r>
            <a:r>
              <a:rPr lang="en-US" altLang="zh-CN" sz="2800" dirty="0">
                <a:latin typeface="Times New Roman"/>
                <a:ea typeface="华文细黑"/>
                <a:cs typeface="Courier New"/>
              </a:rPr>
              <a:t>MnO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及正极放电产生的</a:t>
            </a:r>
            <a:r>
              <a:rPr lang="en-US" altLang="zh-CN" sz="2800" dirty="0" err="1">
                <a:latin typeface="Times New Roman"/>
                <a:ea typeface="华文细黑"/>
                <a:cs typeface="Courier New"/>
              </a:rPr>
              <a:t>MnOOH</a:t>
            </a:r>
            <a:r>
              <a:rPr lang="zh-CN" altLang="zh-CN" sz="2800" dirty="0">
                <a:latin typeface="Times New Roman"/>
                <a:ea typeface="华文细黑"/>
                <a:cs typeface="Times New Roman"/>
              </a:rPr>
              <a:t>都不溶于水，可确定滤渣的主要成分</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nSpc>
                <a:spcPct val="140000"/>
              </a:lnSpc>
              <a:spcAft>
                <a:spcPts val="0"/>
              </a:spcAft>
            </a:pPr>
            <a:r>
              <a:rPr lang="zh-CN" altLang="zh-CN" sz="2800" dirty="0" smtClean="0">
                <a:latin typeface="Times New Roman"/>
                <a:ea typeface="华文细黑"/>
                <a:cs typeface="Times New Roman"/>
              </a:rPr>
              <a:t>碳</a:t>
            </a:r>
            <a:r>
              <a:rPr lang="zh-CN" altLang="zh-CN" sz="2800" dirty="0">
                <a:latin typeface="Times New Roman"/>
                <a:ea typeface="华文细黑"/>
                <a:cs typeface="Times New Roman"/>
              </a:rPr>
              <a:t>粉在足量的空气或氧气中燃烧转变为</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MnOOH</a:t>
            </a:r>
            <a:r>
              <a:rPr lang="zh-CN" altLang="zh-CN" sz="2800" dirty="0">
                <a:latin typeface="Times New Roman"/>
                <a:ea typeface="华文细黑"/>
                <a:cs typeface="Times New Roman"/>
              </a:rPr>
              <a:t>在足量的空气或氧气中加热转变为</a:t>
            </a:r>
            <a:r>
              <a:rPr lang="en-US" altLang="zh-CN" sz="2800" dirty="0">
                <a:latin typeface="Times New Roman"/>
                <a:ea typeface="华文细黑"/>
                <a:cs typeface="Courier New"/>
              </a:rPr>
              <a:t>MnO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，因此得到较纯的</a:t>
            </a:r>
            <a:r>
              <a:rPr lang="en-US" altLang="zh-CN" sz="2800" dirty="0">
                <a:latin typeface="Times New Roman"/>
                <a:ea typeface="华文细黑"/>
                <a:cs typeface="Courier New"/>
              </a:rPr>
              <a:t>MnO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最简便的方法是在足量空气或氧气中加热滤渣</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a:solidFill>
                  <a:srgbClr val="E36C0A"/>
                </a:solidFill>
                <a:latin typeface="Times New Roman"/>
                <a:ea typeface="华文细黑"/>
                <a:cs typeface="Times New Roman"/>
              </a:rPr>
              <a:t>加热浓缩、冷却结晶　碳粉　</a:t>
            </a:r>
            <a:r>
              <a:rPr lang="en-US" altLang="zh-CN" sz="2800" dirty="0" err="1">
                <a:solidFill>
                  <a:srgbClr val="E36C0A"/>
                </a:solidFill>
                <a:latin typeface="Times New Roman"/>
                <a:ea typeface="华文细黑"/>
                <a:cs typeface="Courier New"/>
              </a:rPr>
              <a:t>MnOOH</a:t>
            </a:r>
            <a:r>
              <a:rPr lang="zh-CN" altLang="zh-CN" sz="2800" dirty="0">
                <a:solidFill>
                  <a:srgbClr val="E36C0A"/>
                </a:solidFill>
                <a:latin typeface="Times New Roman"/>
                <a:ea typeface="华文细黑"/>
                <a:cs typeface="Times New Roman"/>
              </a:rPr>
              <a:t>　在足量的空气或氧气中加热　碳粉转变为</a:t>
            </a:r>
            <a:r>
              <a:rPr lang="en-US" altLang="zh-CN" sz="2800" dirty="0">
                <a:solidFill>
                  <a:srgbClr val="E36C0A"/>
                </a:solidFill>
                <a:latin typeface="Times New Roman"/>
                <a:ea typeface="华文细黑"/>
                <a:cs typeface="Courier New"/>
              </a:rPr>
              <a:t>CO</a:t>
            </a:r>
            <a:r>
              <a:rPr lang="en-US" altLang="zh-CN" sz="2800" baseline="-25000" dirty="0">
                <a:solidFill>
                  <a:srgbClr val="E36C0A"/>
                </a:solidFill>
                <a:latin typeface="Times New Roman"/>
                <a:ea typeface="华文细黑"/>
                <a:cs typeface="Courier New"/>
              </a:rPr>
              <a:t>2</a:t>
            </a:r>
            <a:r>
              <a:rPr lang="zh-CN" altLang="zh-CN" sz="2800" dirty="0">
                <a:solidFill>
                  <a:srgbClr val="E36C0A"/>
                </a:solidFill>
                <a:latin typeface="Times New Roman"/>
                <a:ea typeface="华文细黑"/>
                <a:cs typeface="Times New Roman"/>
              </a:rPr>
              <a:t>，</a:t>
            </a:r>
            <a:r>
              <a:rPr lang="en-US" altLang="zh-CN" sz="2800" dirty="0" err="1">
                <a:solidFill>
                  <a:srgbClr val="E36C0A"/>
                </a:solidFill>
                <a:latin typeface="Times New Roman"/>
                <a:ea typeface="华文细黑"/>
                <a:cs typeface="Courier New"/>
              </a:rPr>
              <a:t>MnOOH</a:t>
            </a:r>
            <a:r>
              <a:rPr lang="zh-CN" altLang="zh-CN" sz="2800" dirty="0">
                <a:solidFill>
                  <a:srgbClr val="E36C0A"/>
                </a:solidFill>
                <a:latin typeface="Times New Roman"/>
                <a:ea typeface="华文细黑"/>
                <a:cs typeface="Times New Roman"/>
              </a:rPr>
              <a:t>被氧化成</a:t>
            </a:r>
            <a:r>
              <a:rPr lang="en-US" altLang="zh-CN" sz="2800" dirty="0">
                <a:solidFill>
                  <a:srgbClr val="E36C0A"/>
                </a:solidFill>
                <a:latin typeface="Times New Roman"/>
                <a:ea typeface="华文细黑"/>
                <a:cs typeface="Courier New"/>
              </a:rPr>
              <a:t>MnO</a:t>
            </a:r>
            <a:r>
              <a:rPr lang="en-US" altLang="zh-CN" sz="2800" baseline="-25000" dirty="0">
                <a:solidFill>
                  <a:srgbClr val="E36C0A"/>
                </a:solidFill>
                <a:latin typeface="Times New Roman"/>
                <a:ea typeface="华文细黑"/>
                <a:cs typeface="Courier New"/>
              </a:rPr>
              <a:t>2</a:t>
            </a:r>
            <a:r>
              <a:rPr lang="en-US" altLang="zh-CN" sz="2800" dirty="0">
                <a:solidFill>
                  <a:srgbClr val="E36C0A"/>
                </a:solidFill>
                <a:latin typeface="Times New Roman"/>
                <a:ea typeface="华文细黑"/>
                <a:cs typeface="Courier New"/>
              </a:rPr>
              <a:t>  </a:t>
            </a:r>
            <a:endParaRPr lang="zh-CN" altLang="zh-CN" sz="1000" dirty="0">
              <a:latin typeface="宋体"/>
              <a:cs typeface="Courier New"/>
            </a:endParaRPr>
          </a:p>
        </p:txBody>
      </p:sp>
      <p:sp>
        <p:nvSpPr>
          <p:cNvPr id="16"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675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linds(horizontal)">
                                      <p:cBhvr>
                                        <p:cTn id="19" dur="7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899" y="1517246"/>
            <a:ext cx="11475787" cy="3640740"/>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(4)</a:t>
            </a:r>
            <a:r>
              <a:rPr lang="zh-CN" altLang="zh-CN" sz="2800">
                <a:latin typeface="Times New Roman"/>
                <a:ea typeface="华文细黑"/>
                <a:cs typeface="Times New Roman"/>
              </a:rPr>
              <a:t>用废电池的锌皮制备</a:t>
            </a:r>
            <a:r>
              <a:rPr lang="en-US" altLang="zh-CN" sz="2800">
                <a:latin typeface="Times New Roman"/>
                <a:ea typeface="华文细黑"/>
                <a:cs typeface="Courier New"/>
              </a:rPr>
              <a:t>ZnSO</a:t>
            </a:r>
            <a:r>
              <a:rPr lang="en-US" altLang="zh-CN" sz="2800" baseline="-25000">
                <a:latin typeface="Times New Roman"/>
                <a:ea typeface="华文细黑"/>
                <a:cs typeface="Courier New"/>
              </a:rPr>
              <a:t>4</a:t>
            </a:r>
            <a:r>
              <a:rPr lang="en-US" altLang="zh-CN" sz="2800">
                <a:latin typeface="Times New Roman"/>
                <a:ea typeface="华文细黑"/>
                <a:cs typeface="Courier New"/>
              </a:rPr>
              <a:t>·7H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zh-CN" altLang="zh-CN" sz="2800">
                <a:latin typeface="Times New Roman"/>
                <a:ea typeface="华文细黑"/>
                <a:cs typeface="Times New Roman"/>
              </a:rPr>
              <a:t>的过程中，需除去锌皮中的少量杂质铁，其方法是加稀</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和</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溶解，铁变为</a:t>
            </a:r>
            <a:r>
              <a:rPr lang="en-US" altLang="zh-CN" sz="2800">
                <a:latin typeface="Times New Roman"/>
                <a:ea typeface="华文细黑"/>
                <a:cs typeface="Courier New"/>
              </a:rPr>
              <a:t>________</a:t>
            </a:r>
            <a:r>
              <a:rPr lang="zh-CN" altLang="zh-CN" sz="2800">
                <a:latin typeface="Times New Roman"/>
                <a:ea typeface="华文细黑"/>
                <a:cs typeface="Times New Roman"/>
              </a:rPr>
              <a:t>，加碱调节至</a:t>
            </a:r>
            <a:r>
              <a:rPr lang="en-US" altLang="zh-CN" sz="2800">
                <a:latin typeface="Times New Roman"/>
                <a:ea typeface="华文细黑"/>
                <a:cs typeface="Courier New"/>
              </a:rPr>
              <a:t>pH</a:t>
            </a:r>
            <a:r>
              <a:rPr lang="zh-CN" altLang="zh-CN" sz="2800">
                <a:latin typeface="Times New Roman"/>
                <a:ea typeface="华文细黑"/>
                <a:cs typeface="Times New Roman"/>
              </a:rPr>
              <a:t>为</a:t>
            </a:r>
            <a:r>
              <a:rPr lang="en-US" altLang="zh-CN" sz="2800">
                <a:latin typeface="Times New Roman"/>
                <a:ea typeface="华文细黑"/>
                <a:cs typeface="Courier New"/>
              </a:rPr>
              <a:t>________</a:t>
            </a:r>
            <a:r>
              <a:rPr lang="zh-CN" altLang="zh-CN" sz="2800">
                <a:latin typeface="Times New Roman"/>
                <a:ea typeface="华文细黑"/>
                <a:cs typeface="Times New Roman"/>
              </a:rPr>
              <a:t>时，铁刚好沉淀完全</a:t>
            </a:r>
            <a:r>
              <a:rPr lang="en-US" altLang="zh-CN" sz="2800">
                <a:latin typeface="Times New Roman"/>
                <a:ea typeface="华文细黑"/>
                <a:cs typeface="Courier New"/>
              </a:rPr>
              <a:t>(</a:t>
            </a:r>
            <a:r>
              <a:rPr lang="zh-CN" altLang="zh-CN" sz="2800">
                <a:latin typeface="Times New Roman"/>
                <a:ea typeface="华文细黑"/>
                <a:cs typeface="Times New Roman"/>
              </a:rPr>
              <a:t>离子浓度小于</a:t>
            </a:r>
            <a:r>
              <a:rPr lang="en-US" altLang="zh-CN" sz="2800">
                <a:latin typeface="Times New Roman"/>
                <a:ea typeface="华文细黑"/>
                <a:cs typeface="Courier New"/>
              </a:rPr>
              <a:t>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5</a:t>
            </a:r>
            <a:r>
              <a:rPr lang="en-US" altLang="zh-CN" sz="2800">
                <a:latin typeface="Times New Roman"/>
                <a:ea typeface="华文细黑"/>
                <a:cs typeface="Courier New"/>
              </a:rPr>
              <a:t>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时，即可认为该离子沉淀完全</a:t>
            </a:r>
            <a:r>
              <a:rPr lang="en-US" altLang="zh-CN" sz="2800">
                <a:latin typeface="Times New Roman"/>
                <a:ea typeface="华文细黑"/>
                <a:cs typeface="Courier New"/>
              </a:rPr>
              <a:t>)</a:t>
            </a:r>
            <a:r>
              <a:rPr lang="zh-CN" altLang="zh-CN" sz="2800">
                <a:latin typeface="Times New Roman"/>
                <a:ea typeface="华文细黑"/>
                <a:cs typeface="Times New Roman"/>
              </a:rPr>
              <a:t>；继续加碱至</a:t>
            </a:r>
            <a:r>
              <a:rPr lang="en-US" altLang="zh-CN" sz="2800">
                <a:latin typeface="Times New Roman"/>
                <a:ea typeface="华文细黑"/>
                <a:cs typeface="Courier New"/>
              </a:rPr>
              <a:t>pH</a:t>
            </a:r>
            <a:r>
              <a:rPr lang="zh-CN" altLang="zh-CN" sz="2800">
                <a:latin typeface="Times New Roman"/>
                <a:ea typeface="华文细黑"/>
                <a:cs typeface="Times New Roman"/>
              </a:rPr>
              <a:t>为</a:t>
            </a:r>
            <a:r>
              <a:rPr lang="en-US" altLang="zh-CN" sz="2800">
                <a:latin typeface="Times New Roman"/>
                <a:ea typeface="华文细黑"/>
                <a:cs typeface="Courier New"/>
              </a:rPr>
              <a:t>________</a:t>
            </a:r>
            <a:r>
              <a:rPr lang="zh-CN" altLang="zh-CN" sz="2800">
                <a:latin typeface="Times New Roman"/>
                <a:ea typeface="华文细黑"/>
                <a:cs typeface="Times New Roman"/>
              </a:rPr>
              <a:t>时，锌开始沉淀</a:t>
            </a:r>
            <a:r>
              <a:rPr lang="en-US" altLang="zh-CN" sz="2800">
                <a:latin typeface="Times New Roman"/>
                <a:ea typeface="华文细黑"/>
                <a:cs typeface="Courier New"/>
              </a:rPr>
              <a:t>(</a:t>
            </a:r>
            <a:r>
              <a:rPr lang="zh-CN" altLang="zh-CN" sz="2800">
                <a:latin typeface="Times New Roman"/>
                <a:ea typeface="华文细黑"/>
                <a:cs typeface="Times New Roman"/>
              </a:rPr>
              <a:t>假定</a:t>
            </a:r>
            <a:r>
              <a:rPr lang="en-US" altLang="zh-CN" sz="2800">
                <a:latin typeface="Times New Roman"/>
                <a:ea typeface="华文细黑"/>
                <a:cs typeface="Courier New"/>
              </a:rPr>
              <a:t>Zn</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浓度为</a:t>
            </a:r>
            <a:r>
              <a:rPr lang="en-US" altLang="zh-CN" sz="2800">
                <a:latin typeface="Times New Roman"/>
                <a:ea typeface="华文细黑"/>
                <a:cs typeface="Courier New"/>
              </a:rPr>
              <a:t>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a:t>
            </a:r>
            <a:r>
              <a:rPr lang="zh-CN" altLang="zh-CN" sz="2800">
                <a:latin typeface="Times New Roman"/>
                <a:ea typeface="华文细黑"/>
                <a:cs typeface="Times New Roman"/>
              </a:rPr>
              <a:t>。若上述过程不加</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en-US" altLang="zh-CN" sz="2800" baseline="-25000">
                <a:latin typeface="Times New Roman"/>
                <a:ea typeface="华文细黑"/>
                <a:cs typeface="Courier New"/>
              </a:rPr>
              <a:t>2</a:t>
            </a:r>
            <a:r>
              <a:rPr lang="zh-CN" altLang="zh-CN" sz="2800">
                <a:latin typeface="Times New Roman"/>
                <a:ea typeface="华文细黑"/>
                <a:cs typeface="Times New Roman"/>
              </a:rPr>
              <a:t>后果</a:t>
            </a:r>
            <a:r>
              <a:rPr lang="zh-CN" altLang="zh-CN" sz="2800" smtClean="0">
                <a:latin typeface="Times New Roman"/>
                <a:ea typeface="华文细黑"/>
                <a:cs typeface="Times New Roman"/>
              </a:rPr>
              <a:t>是</a:t>
            </a:r>
            <a:r>
              <a:rPr lang="en-US" altLang="zh-CN" sz="2800" smtClean="0">
                <a:latin typeface="Times New Roman"/>
                <a:ea typeface="华文细黑"/>
                <a:cs typeface="Courier New"/>
              </a:rPr>
              <a:t>__________</a:t>
            </a:r>
            <a:r>
              <a:rPr lang="zh-CN" altLang="zh-CN" sz="2800" smtClean="0">
                <a:latin typeface="Times New Roman"/>
                <a:ea typeface="华文细黑"/>
                <a:cs typeface="Times New Roman"/>
              </a:rPr>
              <a:t>，原因</a:t>
            </a:r>
            <a:r>
              <a:rPr lang="zh-CN" altLang="zh-CN" sz="2800">
                <a:latin typeface="Times New Roman"/>
                <a:ea typeface="华文细黑"/>
                <a:cs typeface="Times New Roman"/>
              </a:rPr>
              <a:t>是</a:t>
            </a:r>
            <a:r>
              <a:rPr lang="en-US" altLang="zh-CN" sz="2800" smtClean="0">
                <a:latin typeface="Times New Roman"/>
                <a:ea typeface="华文细黑"/>
                <a:cs typeface="Courier New"/>
              </a:rPr>
              <a:t>_____________________________</a:t>
            </a:r>
            <a:r>
              <a:rPr lang="zh-CN" altLang="zh-CN" sz="2800" smtClean="0">
                <a:latin typeface="Times New Roman"/>
                <a:ea typeface="华文细黑"/>
                <a:cs typeface="Times New Roman"/>
              </a:rPr>
              <a:t>。</a:t>
            </a:r>
            <a:endParaRPr lang="en-US" altLang="zh-CN" sz="1000" smtClean="0">
              <a:latin typeface="宋体"/>
              <a:cs typeface="Courier New"/>
            </a:endParaRPr>
          </a:p>
        </p:txBody>
      </p:sp>
      <p:sp>
        <p:nvSpPr>
          <p:cNvPr id="16"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325926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4" name="对象 23"/>
          <p:cNvGraphicFramePr>
            <a:graphicFrameLocks noChangeAspect="1"/>
          </p:cNvGraphicFramePr>
          <p:nvPr>
            <p:extLst>
              <p:ext uri="{D42A27DB-BD31-4B8C-83A1-F6EECF244321}">
                <p14:modId xmlns:p14="http://schemas.microsoft.com/office/powerpoint/2010/main" val="566441732"/>
              </p:ext>
            </p:extLst>
          </p:nvPr>
        </p:nvGraphicFramePr>
        <p:xfrm>
          <a:off x="314325" y="1053530"/>
          <a:ext cx="11468100" cy="5419725"/>
        </p:xfrm>
        <a:graphic>
          <a:graphicData uri="http://schemas.openxmlformats.org/presentationml/2006/ole">
            <mc:AlternateContent xmlns:mc="http://schemas.openxmlformats.org/markup-compatibility/2006">
              <mc:Choice xmlns:v="urn:schemas-microsoft-com:vml" Requires="v">
                <p:oleObj spid="_x0000_s106545" name="文档" r:id="rId3" imgW="11472141" imgH="5423870" progId="Word.Document.12">
                  <p:embed/>
                </p:oleObj>
              </mc:Choice>
              <mc:Fallback>
                <p:oleObj name="文档" r:id="rId3" imgW="11472141" imgH="5423870" progId="Word.Document.12">
                  <p:embed/>
                  <p:pic>
                    <p:nvPicPr>
                      <p:cNvPr id="0" name=""/>
                      <p:cNvPicPr/>
                      <p:nvPr/>
                    </p:nvPicPr>
                    <p:blipFill>
                      <a:blip r:embed="rId4"/>
                      <a:stretch>
                        <a:fillRect/>
                      </a:stretch>
                    </p:blipFill>
                    <p:spPr>
                      <a:xfrm>
                        <a:off x="314325" y="1053530"/>
                        <a:ext cx="11468100" cy="5419725"/>
                      </a:xfrm>
                      <a:prstGeom prst="rect">
                        <a:avLst/>
                      </a:prstGeom>
                    </p:spPr>
                  </p:pic>
                </p:oleObj>
              </mc:Fallback>
            </mc:AlternateContent>
          </a:graphicData>
        </a:graphic>
      </p:graphicFrame>
      <p:sp>
        <p:nvSpPr>
          <p:cNvPr id="25"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88143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矩形 13"/>
          <p:cNvSpPr/>
          <p:nvPr/>
        </p:nvSpPr>
        <p:spPr>
          <a:xfrm>
            <a:off x="501869" y="1485578"/>
            <a:ext cx="11185087" cy="2505301"/>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Fe(OH)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相近，若不加</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，沉淀</a:t>
            </a:r>
            <a:r>
              <a:rPr lang="en-US" altLang="zh-CN" sz="2800" dirty="0">
                <a:latin typeface="Times New Roman"/>
                <a:ea typeface="华文细黑"/>
                <a:cs typeface="Courier New"/>
              </a:rPr>
              <a:t>Zn</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的同时</a:t>
            </a:r>
            <a:r>
              <a:rPr lang="en-US" altLang="zh-CN" sz="2800" dirty="0">
                <a:latin typeface="Times New Roman"/>
                <a:ea typeface="华文细黑"/>
                <a:cs typeface="Courier New"/>
              </a:rPr>
              <a:t>Fe</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也会沉淀，从而使</a:t>
            </a:r>
            <a:r>
              <a:rPr lang="en-US" altLang="zh-CN" sz="2800" dirty="0">
                <a:latin typeface="Times New Roman"/>
                <a:ea typeface="华文细黑"/>
                <a:cs typeface="Courier New"/>
              </a:rPr>
              <a:t>Zn</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和</a:t>
            </a:r>
            <a:r>
              <a:rPr lang="en-US" altLang="zh-CN" sz="2800" dirty="0">
                <a:latin typeface="Times New Roman"/>
                <a:ea typeface="华文细黑"/>
                <a:cs typeface="Courier New"/>
              </a:rPr>
              <a:t>Fe</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不能分离</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cs typeface="Courier New"/>
              </a:rPr>
              <a:t>Fe</a:t>
            </a:r>
            <a:r>
              <a:rPr lang="en-US" altLang="zh-CN" sz="2800" baseline="30000" dirty="0">
                <a:solidFill>
                  <a:srgbClr val="E36C0A"/>
                </a:solidFill>
                <a:latin typeface="Times New Roman"/>
                <a:ea typeface="华文细黑"/>
                <a:cs typeface="Courier New"/>
              </a:rPr>
              <a:t>3</a:t>
            </a:r>
            <a:r>
              <a:rPr lang="zh-CN" altLang="zh-CN" sz="2800" baseline="30000" dirty="0">
                <a:solidFill>
                  <a:srgbClr val="E36C0A"/>
                </a:solidFill>
                <a:latin typeface="Times New Roman"/>
                <a:ea typeface="华文细黑"/>
                <a:cs typeface="Times New Roman"/>
              </a:rPr>
              <a:t>＋</a:t>
            </a:r>
            <a:r>
              <a:rPr lang="zh-CN" altLang="zh-CN" sz="2800" dirty="0">
                <a:solidFill>
                  <a:srgbClr val="E36C0A"/>
                </a:solidFill>
                <a:latin typeface="Times New Roman"/>
                <a:ea typeface="华文细黑"/>
                <a:cs typeface="Times New Roman"/>
              </a:rPr>
              <a:t>　</a:t>
            </a:r>
            <a:r>
              <a:rPr lang="en-US" altLang="zh-CN" sz="2800" dirty="0">
                <a:solidFill>
                  <a:srgbClr val="E36C0A"/>
                </a:solidFill>
                <a:latin typeface="Times New Roman"/>
                <a:ea typeface="华文细黑"/>
                <a:cs typeface="Courier New"/>
              </a:rPr>
              <a:t>2.7</a:t>
            </a:r>
            <a:r>
              <a:rPr lang="zh-CN" altLang="zh-CN" sz="2800" dirty="0">
                <a:solidFill>
                  <a:srgbClr val="E36C0A"/>
                </a:solidFill>
                <a:latin typeface="Times New Roman"/>
                <a:ea typeface="华文细黑"/>
                <a:cs typeface="Times New Roman"/>
              </a:rPr>
              <a:t>　</a:t>
            </a:r>
            <a:r>
              <a:rPr lang="en-US" altLang="zh-CN" sz="2800" dirty="0">
                <a:solidFill>
                  <a:srgbClr val="E36C0A"/>
                </a:solidFill>
                <a:latin typeface="Times New Roman"/>
                <a:ea typeface="华文细黑"/>
                <a:cs typeface="Courier New"/>
              </a:rPr>
              <a:t>6</a:t>
            </a:r>
            <a:r>
              <a:rPr lang="zh-CN" altLang="zh-CN" sz="2800" dirty="0">
                <a:solidFill>
                  <a:srgbClr val="E36C0A"/>
                </a:solidFill>
                <a:latin typeface="Times New Roman"/>
                <a:ea typeface="华文细黑"/>
                <a:cs typeface="Times New Roman"/>
              </a:rPr>
              <a:t>　</a:t>
            </a:r>
            <a:r>
              <a:rPr lang="en-US" altLang="zh-CN" sz="2800" dirty="0">
                <a:solidFill>
                  <a:srgbClr val="E36C0A"/>
                </a:solidFill>
                <a:latin typeface="Times New Roman"/>
                <a:ea typeface="华文细黑"/>
                <a:cs typeface="Courier New"/>
              </a:rPr>
              <a:t>Zn</a:t>
            </a:r>
            <a:r>
              <a:rPr lang="en-US" altLang="zh-CN" sz="2800" baseline="30000" dirty="0">
                <a:solidFill>
                  <a:srgbClr val="E36C0A"/>
                </a:solidFill>
                <a:latin typeface="Times New Roman"/>
                <a:ea typeface="华文细黑"/>
                <a:cs typeface="Courier New"/>
              </a:rPr>
              <a:t>2</a:t>
            </a:r>
            <a:r>
              <a:rPr lang="zh-CN" altLang="zh-CN" sz="2800" baseline="30000" dirty="0">
                <a:solidFill>
                  <a:srgbClr val="E36C0A"/>
                </a:solidFill>
                <a:latin typeface="Times New Roman"/>
                <a:ea typeface="华文细黑"/>
                <a:cs typeface="Times New Roman"/>
              </a:rPr>
              <a:t>＋</a:t>
            </a:r>
            <a:r>
              <a:rPr lang="zh-CN" altLang="zh-CN" sz="2800" dirty="0">
                <a:solidFill>
                  <a:srgbClr val="E36C0A"/>
                </a:solidFill>
                <a:latin typeface="Times New Roman"/>
                <a:ea typeface="华文细黑"/>
                <a:cs typeface="Times New Roman"/>
              </a:rPr>
              <a:t>和</a:t>
            </a:r>
            <a:r>
              <a:rPr lang="en-US" altLang="zh-CN" sz="2800" dirty="0">
                <a:solidFill>
                  <a:srgbClr val="E36C0A"/>
                </a:solidFill>
                <a:latin typeface="Times New Roman"/>
                <a:ea typeface="华文细黑"/>
                <a:cs typeface="Courier New"/>
              </a:rPr>
              <a:t>Fe</a:t>
            </a:r>
            <a:r>
              <a:rPr lang="en-US" altLang="zh-CN" sz="2800" baseline="30000" dirty="0">
                <a:solidFill>
                  <a:srgbClr val="E36C0A"/>
                </a:solidFill>
                <a:latin typeface="Times New Roman"/>
                <a:ea typeface="华文细黑"/>
                <a:cs typeface="Courier New"/>
              </a:rPr>
              <a:t>2</a:t>
            </a:r>
            <a:r>
              <a:rPr lang="zh-CN" altLang="zh-CN" sz="2800" baseline="30000" dirty="0">
                <a:solidFill>
                  <a:srgbClr val="E36C0A"/>
                </a:solidFill>
                <a:latin typeface="Times New Roman"/>
                <a:ea typeface="华文细黑"/>
                <a:cs typeface="Times New Roman"/>
              </a:rPr>
              <a:t>＋</a:t>
            </a:r>
            <a:r>
              <a:rPr lang="zh-CN" altLang="zh-CN" sz="2800" dirty="0">
                <a:solidFill>
                  <a:srgbClr val="E36C0A"/>
                </a:solidFill>
                <a:latin typeface="Times New Roman"/>
                <a:ea typeface="华文细黑"/>
                <a:cs typeface="Times New Roman"/>
              </a:rPr>
              <a:t>不能分离　</a:t>
            </a:r>
            <a:r>
              <a:rPr lang="en-US" altLang="zh-CN" sz="2800" dirty="0">
                <a:solidFill>
                  <a:srgbClr val="E36C0A"/>
                </a:solidFill>
                <a:latin typeface="Times New Roman"/>
                <a:ea typeface="华文细黑"/>
                <a:cs typeface="Courier New"/>
              </a:rPr>
              <a:t>Fe(OH)</a:t>
            </a:r>
            <a:r>
              <a:rPr lang="en-US" altLang="zh-CN" sz="2800" baseline="-25000" dirty="0">
                <a:solidFill>
                  <a:srgbClr val="E36C0A"/>
                </a:solidFill>
                <a:latin typeface="Times New Roman"/>
                <a:ea typeface="华文细黑"/>
                <a:cs typeface="Courier New"/>
              </a:rPr>
              <a:t>2</a:t>
            </a:r>
            <a:r>
              <a:rPr lang="zh-CN" altLang="zh-CN" sz="2800" dirty="0">
                <a:solidFill>
                  <a:srgbClr val="E36C0A"/>
                </a:solidFill>
                <a:latin typeface="Times New Roman"/>
                <a:ea typeface="华文细黑"/>
                <a:cs typeface="Times New Roman"/>
              </a:rPr>
              <a:t>和</a:t>
            </a:r>
            <a:r>
              <a:rPr lang="en-US" altLang="zh-CN" sz="2800" dirty="0">
                <a:solidFill>
                  <a:srgbClr val="E36C0A"/>
                </a:solidFill>
                <a:latin typeface="Times New Roman"/>
                <a:ea typeface="华文细黑"/>
                <a:cs typeface="Courier New"/>
              </a:rPr>
              <a:t>Zn(OH)</a:t>
            </a:r>
            <a:r>
              <a:rPr lang="en-US" altLang="zh-CN" sz="2800" baseline="-25000" dirty="0">
                <a:solidFill>
                  <a:srgbClr val="E36C0A"/>
                </a:solidFill>
                <a:latin typeface="Times New Roman"/>
                <a:ea typeface="华文细黑"/>
                <a:cs typeface="Courier New"/>
              </a:rPr>
              <a:t>2</a:t>
            </a:r>
            <a:r>
              <a:rPr lang="zh-CN" altLang="zh-CN" sz="2800" dirty="0">
                <a:solidFill>
                  <a:srgbClr val="E36C0A"/>
                </a:solidFill>
                <a:latin typeface="Times New Roman"/>
                <a:ea typeface="华文细黑"/>
                <a:cs typeface="Times New Roman"/>
              </a:rPr>
              <a:t>的</a:t>
            </a:r>
            <a:r>
              <a:rPr lang="en-US" altLang="zh-CN" sz="2800" i="1" dirty="0" err="1">
                <a:solidFill>
                  <a:srgbClr val="E36C0A"/>
                </a:solidFill>
                <a:latin typeface="Times New Roman"/>
                <a:ea typeface="华文细黑"/>
                <a:cs typeface="Courier New"/>
              </a:rPr>
              <a:t>K</a:t>
            </a:r>
            <a:r>
              <a:rPr lang="en-US" altLang="zh-CN" sz="2800" baseline="-25000" dirty="0" err="1">
                <a:solidFill>
                  <a:srgbClr val="E36C0A"/>
                </a:solidFill>
                <a:latin typeface="Times New Roman"/>
                <a:ea typeface="华文细黑"/>
                <a:cs typeface="Courier New"/>
              </a:rPr>
              <a:t>sp</a:t>
            </a:r>
            <a:r>
              <a:rPr lang="zh-CN" altLang="zh-CN" sz="2800" dirty="0" smtClean="0">
                <a:solidFill>
                  <a:srgbClr val="E36C0A"/>
                </a:solidFill>
                <a:latin typeface="Times New Roman"/>
                <a:ea typeface="华文细黑"/>
                <a:cs typeface="Times New Roman"/>
              </a:rPr>
              <a:t>相近</a:t>
            </a:r>
            <a:endParaRPr lang="zh-CN" altLang="zh-CN" sz="1000" dirty="0">
              <a:latin typeface="宋体"/>
              <a:cs typeface="Courier New"/>
            </a:endParaRPr>
          </a:p>
        </p:txBody>
      </p:sp>
      <p:sp>
        <p:nvSpPr>
          <p:cNvPr id="16"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15990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750"/>
                                        <p:tgtEl>
                                          <p:spTgt spid="1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blinds(horizontal)">
                                      <p:cBhvr>
                                        <p:cTn id="11" dur="75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209" y="1053530"/>
            <a:ext cx="11344407" cy="1227772"/>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4.</a:t>
            </a:r>
            <a:r>
              <a:rPr lang="en-US" altLang="zh-CN" sz="2800">
                <a:latin typeface="IPAPANNEW"/>
                <a:ea typeface="华文细黑"/>
                <a:cs typeface="Times New Roman"/>
              </a:rPr>
              <a:t>[2015·</a:t>
            </a:r>
            <a:r>
              <a:rPr lang="zh-CN" altLang="zh-CN" sz="2800">
                <a:latin typeface="IPAPANNEW"/>
                <a:ea typeface="华文细黑"/>
                <a:cs typeface="Times New Roman"/>
              </a:rPr>
              <a:t>山东理综，</a:t>
            </a:r>
            <a:r>
              <a:rPr lang="en-US" altLang="zh-CN" sz="2800">
                <a:latin typeface="IPAPANNEW"/>
                <a:ea typeface="华文细黑"/>
                <a:cs typeface="Times New Roman"/>
              </a:rPr>
              <a:t>31(1)(2)]</a:t>
            </a:r>
            <a:r>
              <a:rPr lang="zh-CN" altLang="zh-CN" sz="2800">
                <a:latin typeface="Times New Roman"/>
                <a:ea typeface="华文细黑"/>
                <a:cs typeface="Times New Roman"/>
              </a:rPr>
              <a:t>毒重石的主要成分为</a:t>
            </a:r>
            <a:r>
              <a:rPr lang="en-US" altLang="zh-CN" sz="2800">
                <a:latin typeface="Times New Roman"/>
                <a:ea typeface="华文细黑"/>
                <a:cs typeface="Courier New"/>
              </a:rPr>
              <a:t>BaCO</a:t>
            </a:r>
            <a:r>
              <a:rPr lang="en-US" altLang="zh-CN" sz="2800" baseline="-25000">
                <a:latin typeface="Times New Roman"/>
                <a:ea typeface="华文细黑"/>
                <a:cs typeface="Courier New"/>
              </a:rPr>
              <a:t>3</a:t>
            </a:r>
            <a:r>
              <a:rPr lang="en-US" altLang="zh-CN" sz="2800">
                <a:latin typeface="Times New Roman"/>
                <a:ea typeface="华文细黑"/>
                <a:cs typeface="Courier New"/>
              </a:rPr>
              <a:t>(</a:t>
            </a:r>
            <a:r>
              <a:rPr lang="zh-CN" altLang="zh-CN" sz="2800">
                <a:latin typeface="Times New Roman"/>
                <a:ea typeface="华文细黑"/>
                <a:cs typeface="Times New Roman"/>
              </a:rPr>
              <a:t>含</a:t>
            </a:r>
            <a:r>
              <a:rPr lang="en-US" altLang="zh-CN" sz="2800">
                <a:latin typeface="Times New Roman"/>
                <a:ea typeface="华文细黑"/>
                <a:cs typeface="Courier New"/>
              </a:rPr>
              <a:t>Ca</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Mg</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Fe</a:t>
            </a:r>
            <a:r>
              <a:rPr lang="en-US" altLang="zh-CN" sz="2800" baseline="30000">
                <a:latin typeface="Times New Roman"/>
                <a:ea typeface="华文细黑"/>
                <a:cs typeface="Courier New"/>
              </a:rPr>
              <a:t>3</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等杂质</a:t>
            </a:r>
            <a:r>
              <a:rPr lang="en-US" altLang="zh-CN" sz="2800">
                <a:latin typeface="Times New Roman"/>
                <a:ea typeface="华文细黑"/>
                <a:cs typeface="Courier New"/>
              </a:rPr>
              <a:t>)</a:t>
            </a:r>
            <a:r>
              <a:rPr lang="zh-CN" altLang="zh-CN" sz="2800">
                <a:latin typeface="Times New Roman"/>
                <a:ea typeface="华文细黑"/>
                <a:cs typeface="Times New Roman"/>
              </a:rPr>
              <a:t>，实验室利用毒重石制备</a:t>
            </a:r>
            <a:r>
              <a:rPr lang="en-US" altLang="zh-CN" sz="2800">
                <a:latin typeface="Times New Roman"/>
                <a:ea typeface="华文细黑"/>
                <a:cs typeface="Courier New"/>
              </a:rPr>
              <a:t>BaCl</a:t>
            </a:r>
            <a:r>
              <a:rPr lang="en-US" altLang="zh-CN" sz="2800" baseline="-25000">
                <a:latin typeface="Times New Roman"/>
                <a:ea typeface="华文细黑"/>
                <a:cs typeface="Courier New"/>
              </a:rPr>
              <a:t>2</a:t>
            </a:r>
            <a:r>
              <a:rPr lang="en-US" altLang="zh-CN" sz="2800">
                <a:latin typeface="Times New Roman"/>
                <a:ea typeface="华文细黑"/>
                <a:cs typeface="Courier New"/>
              </a:rPr>
              <a:t>·2H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zh-CN" altLang="zh-CN" sz="2800">
                <a:latin typeface="Times New Roman"/>
                <a:ea typeface="华文细黑"/>
                <a:cs typeface="Times New Roman"/>
              </a:rPr>
              <a:t>的流程如下：</a:t>
            </a:r>
            <a:endParaRPr lang="zh-CN" altLang="zh-CN" sz="1000">
              <a:effectLst/>
              <a:latin typeface="宋体"/>
              <a:cs typeface="Courier New"/>
            </a:endParaRPr>
          </a:p>
        </p:txBody>
      </p:sp>
      <p:pic>
        <p:nvPicPr>
          <p:cNvPr id="46103" name="Picture 23" descr="HX4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242" y="2393107"/>
            <a:ext cx="8670797" cy="225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84043" y="4610497"/>
            <a:ext cx="11296938" cy="1902059"/>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毒重石用盐酸浸取前需充分研磨，目的是</a:t>
            </a:r>
            <a:r>
              <a:rPr lang="en-US" altLang="zh-CN" sz="2800">
                <a:latin typeface="Times New Roman"/>
                <a:ea typeface="华文细黑"/>
                <a:cs typeface="Courier New"/>
              </a:rPr>
              <a:t>________</a:t>
            </a:r>
            <a:r>
              <a:rPr lang="zh-CN" altLang="zh-CN" sz="2800">
                <a:latin typeface="Times New Roman"/>
                <a:ea typeface="华文细黑"/>
                <a:cs typeface="Times New Roman"/>
              </a:rPr>
              <a:t>。实验室用</a:t>
            </a:r>
            <a:r>
              <a:rPr lang="en-US" altLang="zh-CN" sz="2800">
                <a:latin typeface="Times New Roman"/>
                <a:ea typeface="华文细黑"/>
                <a:cs typeface="Courier New"/>
              </a:rPr>
              <a:t>37%</a:t>
            </a:r>
            <a:r>
              <a:rPr lang="zh-CN" altLang="zh-CN" sz="2800">
                <a:latin typeface="Times New Roman"/>
                <a:ea typeface="华文细黑"/>
                <a:cs typeface="Times New Roman"/>
              </a:rPr>
              <a:t>的盐酸配制</a:t>
            </a:r>
            <a:r>
              <a:rPr lang="en-US" altLang="zh-CN" sz="2800">
                <a:latin typeface="Times New Roman"/>
                <a:ea typeface="华文细黑"/>
                <a:cs typeface="Courier New"/>
              </a:rPr>
              <a:t>15%</a:t>
            </a:r>
            <a:r>
              <a:rPr lang="zh-CN" altLang="zh-CN" sz="2800">
                <a:latin typeface="Times New Roman"/>
                <a:ea typeface="华文细黑"/>
                <a:cs typeface="Times New Roman"/>
              </a:rPr>
              <a:t>的盐酸，除量筒外还需使用下列仪器中的</a:t>
            </a:r>
            <a:r>
              <a:rPr lang="en-US" altLang="zh-CN" sz="2800">
                <a:latin typeface="Times New Roman"/>
                <a:ea typeface="华文细黑"/>
                <a:cs typeface="Courier New"/>
              </a:rPr>
              <a:t>________</a:t>
            </a:r>
            <a:r>
              <a:rPr lang="zh-CN" altLang="zh-CN" sz="2800">
                <a:latin typeface="Times New Roman"/>
                <a:ea typeface="华文细黑"/>
                <a:cs typeface="Times New Roman"/>
              </a:rPr>
              <a:t>。</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a.</a:t>
            </a:r>
            <a:r>
              <a:rPr lang="zh-CN" altLang="zh-CN" sz="2800">
                <a:latin typeface="Times New Roman"/>
                <a:ea typeface="华文细黑"/>
                <a:cs typeface="Times New Roman"/>
              </a:rPr>
              <a:t>烧杯</a:t>
            </a:r>
            <a:r>
              <a:rPr lang="en-US" altLang="zh-CN" sz="2800">
                <a:latin typeface="Times New Roman"/>
                <a:ea typeface="华文细黑"/>
                <a:cs typeface="Courier New"/>
              </a:rPr>
              <a:t>  	</a:t>
            </a:r>
            <a:r>
              <a:rPr lang="en-US" altLang="zh-CN" sz="2800" smtClean="0">
                <a:latin typeface="Times New Roman"/>
                <a:ea typeface="华文细黑"/>
                <a:cs typeface="Courier New"/>
              </a:rPr>
              <a:t>	b</a:t>
            </a:r>
            <a:r>
              <a:rPr lang="en-US" altLang="zh-CN" sz="2800">
                <a:latin typeface="Times New Roman"/>
                <a:ea typeface="华文细黑"/>
                <a:cs typeface="Courier New"/>
              </a:rPr>
              <a:t>.</a:t>
            </a:r>
            <a:r>
              <a:rPr lang="zh-CN" altLang="zh-CN" sz="2800" smtClean="0">
                <a:latin typeface="Times New Roman"/>
                <a:ea typeface="华文细黑"/>
                <a:cs typeface="Times New Roman"/>
              </a:rPr>
              <a:t>容量瓶</a:t>
            </a:r>
            <a:r>
              <a:rPr lang="en-US" altLang="zh-CN" sz="2800" smtClean="0">
                <a:latin typeface="Times New Roman"/>
                <a:ea typeface="华文细黑"/>
                <a:cs typeface="Times New Roman"/>
              </a:rPr>
              <a:t>	</a:t>
            </a:r>
            <a:r>
              <a:rPr lang="en-US" altLang="zh-CN" sz="2800" smtClean="0">
                <a:latin typeface="Times New Roman"/>
                <a:ea typeface="华文细黑"/>
                <a:cs typeface="Courier New"/>
              </a:rPr>
              <a:t>c</a:t>
            </a:r>
            <a:r>
              <a:rPr lang="en-US" altLang="zh-CN" sz="2800">
                <a:latin typeface="Times New Roman"/>
                <a:ea typeface="华文细黑"/>
                <a:cs typeface="Courier New"/>
              </a:rPr>
              <a:t>.</a:t>
            </a:r>
            <a:r>
              <a:rPr lang="zh-CN" altLang="zh-CN" sz="2800">
                <a:latin typeface="Times New Roman"/>
                <a:ea typeface="华文细黑"/>
                <a:cs typeface="Times New Roman"/>
              </a:rPr>
              <a:t>玻璃棒</a:t>
            </a:r>
            <a:r>
              <a:rPr lang="en-US" altLang="zh-CN" sz="2800">
                <a:latin typeface="Times New Roman"/>
                <a:ea typeface="华文细黑"/>
                <a:cs typeface="Courier New"/>
              </a:rPr>
              <a:t>  	d.</a:t>
            </a:r>
            <a:r>
              <a:rPr lang="zh-CN" altLang="zh-CN" sz="2800" smtClean="0">
                <a:latin typeface="Times New Roman"/>
                <a:ea typeface="华文细黑"/>
                <a:cs typeface="Times New Roman"/>
              </a:rPr>
              <a:t>滴定管</a:t>
            </a:r>
            <a:endParaRPr lang="en-US" altLang="zh-CN" sz="2800" smtClean="0">
              <a:latin typeface="Times New Roman"/>
              <a:ea typeface="华文细黑"/>
              <a:cs typeface="Times New Roman"/>
            </a:endParaRPr>
          </a:p>
        </p:txBody>
      </p:sp>
      <p:sp>
        <p:nvSpPr>
          <p:cNvPr id="19" name="Rectangle 21">
            <a:hlinkClick r:id="rId3"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8"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13474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84537" y="1428549"/>
            <a:ext cx="11457851" cy="2505301"/>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充分研磨的目的是增大反应物的接触面积，从而使反应速率加快。配制一定质量分数的溶液，可以算出所需</a:t>
            </a:r>
            <a:r>
              <a:rPr lang="en-US" altLang="zh-CN" sz="2800" dirty="0">
                <a:latin typeface="Times New Roman"/>
                <a:ea typeface="华文细黑"/>
              </a:rPr>
              <a:t>37%</a:t>
            </a:r>
            <a:r>
              <a:rPr lang="zh-CN" altLang="zh-CN" sz="2800" dirty="0">
                <a:latin typeface="Times New Roman"/>
                <a:ea typeface="华文细黑"/>
                <a:cs typeface="Times New Roman"/>
              </a:rPr>
              <a:t>的盐酸及水的体积，然后在烧杯中稀释，为使溶液混合均匀，要用玻璃棒进行搅拌</a:t>
            </a:r>
            <a:r>
              <a:rPr lang="zh-CN" altLang="zh-CN" sz="2800" dirty="0" smtClean="0">
                <a:latin typeface="Times New Roman"/>
                <a:ea typeface="华文细黑"/>
                <a:cs typeface="Times New Roman"/>
              </a:rPr>
              <a:t>。</a:t>
            </a:r>
            <a:endParaRPr lang="en-US" altLang="zh-CN" sz="1050" kern="1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zh-CN" altLang="zh-CN" sz="2800" dirty="0">
                <a:solidFill>
                  <a:srgbClr val="E36C0A"/>
                </a:solidFill>
                <a:latin typeface="Times New Roman"/>
                <a:ea typeface="华文细黑"/>
                <a:cs typeface="Times New Roman"/>
              </a:rPr>
              <a:t>增大接触面积从而使反应速率加快　</a:t>
            </a:r>
            <a:r>
              <a:rPr lang="en-US" altLang="zh-CN" sz="2800" dirty="0" smtClean="0">
                <a:solidFill>
                  <a:srgbClr val="E36C0A"/>
                </a:solidFill>
                <a:latin typeface="Times New Roman"/>
                <a:ea typeface="华文细黑"/>
                <a:cs typeface="Courier New"/>
              </a:rPr>
              <a:t>ac</a:t>
            </a:r>
            <a:endParaRPr lang="zh-CN" altLang="zh-CN" sz="1000" dirty="0">
              <a:latin typeface="宋体"/>
              <a:cs typeface="Courier New"/>
            </a:endParaRPr>
          </a:p>
        </p:txBody>
      </p:sp>
      <p:sp>
        <p:nvSpPr>
          <p:cNvPr id="19"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857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487" y="1141915"/>
            <a:ext cx="11457851" cy="1298817"/>
          </a:xfrm>
          <a:prstGeom prst="rect">
            <a:avLst/>
          </a:prstGeom>
        </p:spPr>
        <p:txBody>
          <a:bodyPr>
            <a:spAutoFit/>
          </a:bodyPr>
          <a:lstStyle/>
          <a:p>
            <a:pPr algn="just">
              <a:lnSpc>
                <a:spcPct val="140000"/>
              </a:lnSpc>
              <a:spcAft>
                <a:spcPts val="0"/>
              </a:spcAft>
            </a:pPr>
            <a:r>
              <a:rPr lang="en-US" altLang="zh-CN" sz="2800">
                <a:latin typeface="Times New Roman"/>
                <a:ea typeface="华文细黑"/>
              </a:rPr>
              <a:t>(2)</a:t>
            </a:r>
            <a:r>
              <a:rPr lang="zh-CN" altLang="zh-CN" sz="2800">
                <a:latin typeface="Times New Roman"/>
                <a:ea typeface="华文细黑"/>
                <a:cs typeface="Times New Roman"/>
              </a:rPr>
              <a:t>加入</a:t>
            </a:r>
            <a:r>
              <a:rPr lang="en-US" altLang="zh-CN" sz="2800">
                <a:latin typeface="Times New Roman"/>
                <a:ea typeface="华文细黑"/>
              </a:rPr>
              <a:t>NH</a:t>
            </a:r>
            <a:r>
              <a:rPr lang="en-US" altLang="zh-CN" sz="2800" baseline="-25000">
                <a:latin typeface="Times New Roman"/>
                <a:ea typeface="华文细黑"/>
              </a:rPr>
              <a:t>3</a:t>
            </a:r>
            <a:r>
              <a:rPr lang="en-US" altLang="zh-CN" sz="2800">
                <a:latin typeface="Times New Roman"/>
                <a:ea typeface="华文细黑"/>
              </a:rPr>
              <a:t>·H</a:t>
            </a:r>
            <a:r>
              <a:rPr lang="en-US" altLang="zh-CN" sz="2800" baseline="-25000">
                <a:latin typeface="Times New Roman"/>
                <a:ea typeface="华文细黑"/>
              </a:rPr>
              <a:t>2</a:t>
            </a:r>
            <a:r>
              <a:rPr lang="en-US" altLang="zh-CN" sz="2800">
                <a:latin typeface="Times New Roman"/>
                <a:ea typeface="华文细黑"/>
              </a:rPr>
              <a:t>O</a:t>
            </a:r>
            <a:r>
              <a:rPr lang="zh-CN" altLang="zh-CN" sz="2800">
                <a:latin typeface="Times New Roman"/>
                <a:ea typeface="华文细黑"/>
                <a:cs typeface="Times New Roman"/>
              </a:rPr>
              <a:t>调节</a:t>
            </a:r>
            <a:r>
              <a:rPr lang="en-US" altLang="zh-CN" sz="2800">
                <a:latin typeface="Times New Roman"/>
                <a:ea typeface="华文细黑"/>
              </a:rPr>
              <a:t>pH</a:t>
            </a:r>
            <a:r>
              <a:rPr lang="zh-CN" altLang="zh-CN" sz="2800">
                <a:latin typeface="Times New Roman"/>
                <a:ea typeface="华文细黑"/>
                <a:cs typeface="Times New Roman"/>
              </a:rPr>
              <a:t>＝</a:t>
            </a:r>
            <a:r>
              <a:rPr lang="en-US" altLang="zh-CN" sz="2800">
                <a:latin typeface="Times New Roman"/>
                <a:ea typeface="华文细黑"/>
              </a:rPr>
              <a:t>8</a:t>
            </a:r>
            <a:r>
              <a:rPr lang="zh-CN" altLang="zh-CN" sz="2800">
                <a:latin typeface="Times New Roman"/>
                <a:ea typeface="华文细黑"/>
                <a:cs typeface="Times New Roman"/>
              </a:rPr>
              <a:t>可除去</a:t>
            </a:r>
            <a:r>
              <a:rPr lang="en-US" altLang="zh-CN" sz="2800">
                <a:latin typeface="Times New Roman"/>
                <a:ea typeface="华文细黑"/>
              </a:rPr>
              <a:t>________(</a:t>
            </a:r>
            <a:r>
              <a:rPr lang="zh-CN" altLang="zh-CN" sz="2800">
                <a:latin typeface="Times New Roman"/>
                <a:ea typeface="华文细黑"/>
                <a:cs typeface="Times New Roman"/>
              </a:rPr>
              <a:t>填离子符号</a:t>
            </a:r>
            <a:r>
              <a:rPr lang="en-US" altLang="zh-CN" sz="2800">
                <a:latin typeface="Times New Roman"/>
                <a:ea typeface="华文细黑"/>
              </a:rPr>
              <a:t>)</a:t>
            </a:r>
            <a:r>
              <a:rPr lang="zh-CN" altLang="zh-CN" sz="2800">
                <a:latin typeface="Times New Roman"/>
                <a:ea typeface="华文细黑"/>
                <a:cs typeface="Times New Roman"/>
              </a:rPr>
              <a:t>，滤渣</a:t>
            </a:r>
            <a:r>
              <a:rPr lang="en-US" altLang="zh-CN" sz="2800">
                <a:latin typeface="宋体"/>
                <a:ea typeface="华文细黑"/>
                <a:cs typeface="Times New Roman"/>
              </a:rPr>
              <a:t>Ⅱ</a:t>
            </a:r>
            <a:r>
              <a:rPr lang="zh-CN" altLang="zh-CN" sz="2800">
                <a:latin typeface="Times New Roman"/>
                <a:ea typeface="华文细黑"/>
                <a:cs typeface="Times New Roman"/>
              </a:rPr>
              <a:t>中</a:t>
            </a:r>
            <a:r>
              <a:rPr lang="zh-CN" altLang="zh-CN" sz="2800" smtClean="0">
                <a:latin typeface="Times New Roman"/>
                <a:ea typeface="华文细黑"/>
                <a:cs typeface="Times New Roman"/>
              </a:rPr>
              <a:t>含</a:t>
            </a:r>
            <a:r>
              <a:rPr lang="en-US" altLang="zh-CN" sz="2800" smtClean="0">
                <a:latin typeface="Times New Roman"/>
                <a:ea typeface="华文细黑"/>
              </a:rPr>
              <a:t>_____(</a:t>
            </a:r>
            <a:r>
              <a:rPr lang="zh-CN" altLang="zh-CN" sz="2800">
                <a:latin typeface="Times New Roman"/>
                <a:ea typeface="华文细黑"/>
                <a:cs typeface="Times New Roman"/>
              </a:rPr>
              <a:t>填化学式</a:t>
            </a:r>
            <a:r>
              <a:rPr lang="en-US" altLang="zh-CN" sz="2800">
                <a:latin typeface="Times New Roman"/>
                <a:ea typeface="华文细黑"/>
              </a:rPr>
              <a:t>)</a:t>
            </a:r>
            <a:r>
              <a:rPr lang="zh-CN" altLang="zh-CN" sz="2800">
                <a:latin typeface="Times New Roman"/>
                <a:ea typeface="华文细黑"/>
                <a:cs typeface="Times New Roman"/>
              </a:rPr>
              <a:t>。加入</a:t>
            </a:r>
            <a:r>
              <a:rPr lang="en-US" altLang="zh-CN" sz="2800">
                <a:latin typeface="Times New Roman"/>
                <a:ea typeface="华文细黑"/>
              </a:rPr>
              <a:t>H</a:t>
            </a:r>
            <a:r>
              <a:rPr lang="en-US" altLang="zh-CN" sz="2800" baseline="-25000">
                <a:latin typeface="Times New Roman"/>
                <a:ea typeface="华文细黑"/>
              </a:rPr>
              <a:t>2</a:t>
            </a:r>
            <a:r>
              <a:rPr lang="en-US" altLang="zh-CN" sz="2800">
                <a:latin typeface="Times New Roman"/>
                <a:ea typeface="华文细黑"/>
              </a:rPr>
              <a:t>C</a:t>
            </a:r>
            <a:r>
              <a:rPr lang="en-US" altLang="zh-CN" sz="2800" baseline="-25000">
                <a:latin typeface="Times New Roman"/>
                <a:ea typeface="华文细黑"/>
              </a:rPr>
              <a:t>2</a:t>
            </a:r>
            <a:r>
              <a:rPr lang="en-US" altLang="zh-CN" sz="2800">
                <a:latin typeface="Times New Roman"/>
                <a:ea typeface="华文细黑"/>
              </a:rPr>
              <a:t>O</a:t>
            </a:r>
            <a:r>
              <a:rPr lang="en-US" altLang="zh-CN" sz="2800" baseline="-25000">
                <a:latin typeface="Times New Roman"/>
                <a:ea typeface="华文细黑"/>
              </a:rPr>
              <a:t>4</a:t>
            </a:r>
            <a:r>
              <a:rPr lang="zh-CN" altLang="zh-CN" sz="2800">
                <a:latin typeface="Times New Roman"/>
                <a:ea typeface="华文细黑"/>
                <a:cs typeface="Times New Roman"/>
              </a:rPr>
              <a:t>时应避免过量，原因是</a:t>
            </a:r>
            <a:r>
              <a:rPr lang="en-US" altLang="zh-CN" sz="2800" smtClean="0">
                <a:latin typeface="Times New Roman"/>
                <a:ea typeface="华文细黑"/>
              </a:rPr>
              <a:t>___________</a:t>
            </a:r>
            <a:r>
              <a:rPr lang="zh-CN" altLang="zh-CN" sz="2800">
                <a:latin typeface="Times New Roman"/>
                <a:ea typeface="华文细黑"/>
                <a:cs typeface="Times New Roman"/>
              </a:rPr>
              <a:t>。</a:t>
            </a:r>
            <a:endParaRPr lang="zh-CN" altLang="zh-CN" sz="1050" kern="100">
              <a:latin typeface="宋体"/>
              <a:cs typeface="Courier New"/>
            </a:endParaRPr>
          </a:p>
        </p:txBody>
      </p:sp>
      <p:graphicFrame>
        <p:nvGraphicFramePr>
          <p:cNvPr id="16" name="表格 15"/>
          <p:cNvGraphicFramePr>
            <a:graphicFrameLocks noGrp="1"/>
          </p:cNvGraphicFramePr>
          <p:nvPr>
            <p:extLst>
              <p:ext uri="{D42A27DB-BD31-4B8C-83A1-F6EECF244321}">
                <p14:modId xmlns:p14="http://schemas.microsoft.com/office/powerpoint/2010/main" val="1927673720"/>
              </p:ext>
            </p:extLst>
          </p:nvPr>
        </p:nvGraphicFramePr>
        <p:xfrm>
          <a:off x="588690" y="2599822"/>
          <a:ext cx="11056726" cy="1944000"/>
        </p:xfrm>
        <a:graphic>
          <a:graphicData uri="http://schemas.openxmlformats.org/drawingml/2006/table">
            <a:tbl>
              <a:tblPr/>
              <a:tblGrid>
                <a:gridCol w="3954595"/>
                <a:gridCol w="2367377"/>
                <a:gridCol w="2367377"/>
                <a:gridCol w="2367377"/>
              </a:tblGrid>
              <a:tr h="648000">
                <a:tc>
                  <a:txBody>
                    <a:bodyPr/>
                    <a:lstStyle/>
                    <a:p>
                      <a:pPr algn="ctr">
                        <a:lnSpc>
                          <a:spcPct val="140000"/>
                        </a:lnSpc>
                        <a:spcAft>
                          <a:spcPts val="0"/>
                        </a:spcAft>
                      </a:pPr>
                      <a:r>
                        <a:rPr lang="en-US" sz="2800">
                          <a:effectLst/>
                          <a:latin typeface="Times New Roman"/>
                          <a:ea typeface="华文细黑"/>
                          <a:cs typeface="Courier New"/>
                        </a:rPr>
                        <a:t> </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Ca</a:t>
                      </a:r>
                      <a:r>
                        <a:rPr lang="en-US" sz="2800" baseline="30000">
                          <a:effectLst/>
                          <a:latin typeface="Times New Roman"/>
                          <a:ea typeface="华文细黑"/>
                          <a:cs typeface="Courier New"/>
                        </a:rPr>
                        <a:t>2</a:t>
                      </a:r>
                      <a:r>
                        <a:rPr lang="zh-CN" sz="2800" baseline="30000">
                          <a:effectLst/>
                          <a:latin typeface="Times New Roman"/>
                          <a:ea typeface="华文细黑"/>
                          <a:cs typeface="Times New Roman"/>
                        </a:rPr>
                        <a:t>＋</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Mg</a:t>
                      </a:r>
                      <a:r>
                        <a:rPr lang="en-US" sz="2800" baseline="30000">
                          <a:effectLst/>
                          <a:latin typeface="Times New Roman"/>
                          <a:ea typeface="华文细黑"/>
                          <a:cs typeface="Courier New"/>
                        </a:rPr>
                        <a:t>2</a:t>
                      </a:r>
                      <a:r>
                        <a:rPr lang="zh-CN" sz="2800" baseline="30000">
                          <a:effectLst/>
                          <a:latin typeface="Times New Roman"/>
                          <a:ea typeface="华文细黑"/>
                          <a:cs typeface="Times New Roman"/>
                        </a:rPr>
                        <a:t>＋</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Fe</a:t>
                      </a:r>
                      <a:r>
                        <a:rPr lang="en-US" sz="2800" baseline="30000">
                          <a:effectLst/>
                          <a:latin typeface="Times New Roman"/>
                          <a:ea typeface="华文细黑"/>
                          <a:cs typeface="Courier New"/>
                        </a:rPr>
                        <a:t>3</a:t>
                      </a:r>
                      <a:r>
                        <a:rPr lang="zh-CN" sz="2800" baseline="30000">
                          <a:effectLst/>
                          <a:latin typeface="Times New Roman"/>
                          <a:ea typeface="华文细黑"/>
                          <a:cs typeface="Times New Roman"/>
                        </a:rPr>
                        <a:t>＋</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00">
                <a:tc>
                  <a:txBody>
                    <a:bodyPr/>
                    <a:lstStyle/>
                    <a:p>
                      <a:pPr algn="ctr">
                        <a:lnSpc>
                          <a:spcPct val="140000"/>
                        </a:lnSpc>
                        <a:spcAft>
                          <a:spcPts val="0"/>
                        </a:spcAft>
                      </a:pPr>
                      <a:r>
                        <a:rPr lang="zh-CN" sz="2800">
                          <a:effectLst/>
                          <a:latin typeface="Times New Roman"/>
                          <a:ea typeface="华文细黑"/>
                          <a:cs typeface="Times New Roman"/>
                        </a:rPr>
                        <a:t>开始沉淀时的</a:t>
                      </a:r>
                      <a:r>
                        <a:rPr lang="en-US" sz="2800">
                          <a:effectLst/>
                          <a:latin typeface="Times New Roman"/>
                          <a:ea typeface="华文细黑"/>
                          <a:cs typeface="Courier New"/>
                        </a:rPr>
                        <a:t>pH</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11.9</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9.1</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1.9</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00">
                <a:tc>
                  <a:txBody>
                    <a:bodyPr/>
                    <a:lstStyle/>
                    <a:p>
                      <a:pPr algn="ctr">
                        <a:lnSpc>
                          <a:spcPct val="140000"/>
                        </a:lnSpc>
                        <a:spcAft>
                          <a:spcPts val="0"/>
                        </a:spcAft>
                      </a:pPr>
                      <a:r>
                        <a:rPr lang="zh-CN" sz="2800">
                          <a:effectLst/>
                          <a:latin typeface="Times New Roman"/>
                          <a:ea typeface="华文细黑"/>
                          <a:cs typeface="Times New Roman"/>
                        </a:rPr>
                        <a:t>完全沉淀时的</a:t>
                      </a:r>
                      <a:r>
                        <a:rPr lang="en-US" sz="2800">
                          <a:effectLst/>
                          <a:latin typeface="Times New Roman"/>
                          <a:ea typeface="华文细黑"/>
                          <a:cs typeface="Courier New"/>
                        </a:rPr>
                        <a:t>pH</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13.9</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11.1</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3.2</a:t>
                      </a:r>
                      <a:endParaRPr lang="zh-CN" sz="28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550590" y="4639396"/>
            <a:ext cx="10581133" cy="628698"/>
          </a:xfrm>
          <a:prstGeom prst="rect">
            <a:avLst/>
          </a:prstGeom>
        </p:spPr>
        <p:txBody>
          <a:bodyPr>
            <a:spAutoFit/>
          </a:bodyPr>
          <a:lstStyle/>
          <a:p>
            <a:pPr algn="just">
              <a:lnSpc>
                <a:spcPct val="140000"/>
              </a:lnSpc>
              <a:spcAft>
                <a:spcPts val="0"/>
              </a:spcAft>
            </a:pPr>
            <a:r>
              <a:rPr lang="zh-CN" altLang="zh-CN" sz="2800">
                <a:latin typeface="Times New Roman"/>
                <a:ea typeface="华文细黑"/>
                <a:cs typeface="Times New Roman"/>
              </a:rPr>
              <a:t>已知：</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(BaC</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en-US" altLang="zh-CN" sz="2800" baseline="-25000">
                <a:latin typeface="Times New Roman"/>
                <a:ea typeface="华文细黑"/>
                <a:cs typeface="Courier New"/>
              </a:rPr>
              <a:t>4</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1.6</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7</a:t>
            </a:r>
            <a:r>
              <a:rPr lang="zh-CN" altLang="zh-CN" sz="2800">
                <a:latin typeface="Times New Roman"/>
                <a:ea typeface="华文细黑"/>
                <a:cs typeface="Times New Roman"/>
              </a:rPr>
              <a: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(CaC</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en-US" altLang="zh-CN" sz="2800" baseline="-25000">
                <a:latin typeface="Times New Roman"/>
                <a:ea typeface="华文细黑"/>
                <a:cs typeface="Courier New"/>
              </a:rPr>
              <a:t>4</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2.3</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9</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sp>
        <p:nvSpPr>
          <p:cNvPr id="17"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818179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65487" y="1227817"/>
            <a:ext cx="11457851" cy="4315027"/>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根据流程图及表格中数据可知，加入</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zh-CN" altLang="zh-CN" sz="2800" dirty="0">
                <a:latin typeface="Times New Roman"/>
                <a:ea typeface="华文细黑"/>
                <a:cs typeface="Times New Roman"/>
              </a:rPr>
              <a:t>调节</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8</a:t>
            </a:r>
            <a:r>
              <a:rPr lang="zh-CN" altLang="zh-CN" sz="2800" dirty="0">
                <a:latin typeface="Times New Roman"/>
                <a:ea typeface="华文细黑"/>
                <a:cs typeface="Times New Roman"/>
              </a:rPr>
              <a:t>时，只有</a:t>
            </a:r>
            <a:r>
              <a:rPr lang="en-US" altLang="zh-CN" sz="2800" dirty="0">
                <a:latin typeface="Times New Roman"/>
                <a:ea typeface="华文细黑"/>
                <a:cs typeface="Courier New"/>
              </a:rPr>
              <a:t>Fe</a:t>
            </a:r>
            <a:r>
              <a:rPr lang="en-US" altLang="zh-CN" sz="2800" baseline="30000" dirty="0">
                <a:latin typeface="Times New Roman"/>
                <a:ea typeface="华文细黑"/>
                <a:cs typeface="Courier New"/>
              </a:rPr>
              <a:t>3</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完全沉淀而除去。加入</a:t>
            </a:r>
            <a:r>
              <a:rPr lang="en-US" altLang="zh-CN" sz="2800" dirty="0" err="1">
                <a:latin typeface="Times New Roman"/>
                <a:ea typeface="华文细黑"/>
                <a:cs typeface="Courier New"/>
              </a:rPr>
              <a:t>NaOH</a:t>
            </a:r>
            <a:r>
              <a:rPr lang="zh-CN" altLang="zh-CN" sz="2800" dirty="0">
                <a:latin typeface="Times New Roman"/>
                <a:ea typeface="华文细黑"/>
                <a:cs typeface="Times New Roman"/>
              </a:rPr>
              <a:t>，调节</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12.5</a:t>
            </a:r>
            <a:r>
              <a:rPr lang="zh-CN" altLang="zh-CN" sz="2800" dirty="0">
                <a:latin typeface="Times New Roman"/>
                <a:ea typeface="华文细黑"/>
                <a:cs typeface="Times New Roman"/>
              </a:rPr>
              <a:t>，对比表格中数据可知，此时</a:t>
            </a:r>
            <a:r>
              <a:rPr lang="en-US" altLang="zh-CN" sz="2800" dirty="0">
                <a:latin typeface="Times New Roman"/>
                <a:ea typeface="华文细黑"/>
                <a:cs typeface="Courier New"/>
              </a:rPr>
              <a:t>Mg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完全沉淀，</a:t>
            </a:r>
            <a:r>
              <a:rPr lang="en-US" altLang="zh-CN" sz="2800" dirty="0">
                <a:latin typeface="Times New Roman"/>
                <a:ea typeface="华文细黑"/>
                <a:cs typeface="Courier New"/>
              </a:rPr>
              <a:t>Ca</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部分沉淀，所以滤渣</a:t>
            </a:r>
            <a:r>
              <a:rPr lang="en-US" altLang="zh-CN" sz="2800" dirty="0">
                <a:latin typeface="宋体"/>
                <a:ea typeface="华文细黑"/>
                <a:cs typeface="Times New Roman"/>
              </a:rPr>
              <a:t>Ⅱ</a:t>
            </a:r>
            <a:r>
              <a:rPr lang="zh-CN" altLang="zh-CN" sz="2800" dirty="0">
                <a:latin typeface="Times New Roman"/>
                <a:ea typeface="华文细黑"/>
                <a:cs typeface="Times New Roman"/>
              </a:rPr>
              <a:t>中含</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Ca</a:t>
            </a:r>
            <a:r>
              <a:rPr lang="en-US" altLang="zh-CN" sz="2800" dirty="0">
                <a:latin typeface="Times New Roman"/>
                <a:ea typeface="华文细黑"/>
                <a:cs typeface="Courier New"/>
              </a:rPr>
              <a:t>(OH)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。根据</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(BaC</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1.6</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7</a:t>
            </a:r>
            <a:r>
              <a:rPr lang="zh-CN" altLang="zh-CN" sz="2800" dirty="0">
                <a:latin typeface="Times New Roman"/>
                <a:ea typeface="华文细黑"/>
                <a:cs typeface="Times New Roman"/>
              </a:rPr>
              <a:t>，</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过量时</a:t>
            </a:r>
            <a:r>
              <a:rPr lang="en-US" altLang="zh-CN" sz="2800" dirty="0">
                <a:latin typeface="Times New Roman"/>
                <a:ea typeface="华文细黑"/>
                <a:cs typeface="Courier New"/>
              </a:rPr>
              <a:t>Ba</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会转化为</a:t>
            </a:r>
            <a:r>
              <a:rPr lang="en-US" altLang="zh-CN" sz="2800" dirty="0">
                <a:latin typeface="Times New Roman"/>
                <a:ea typeface="华文细黑"/>
                <a:cs typeface="Courier New"/>
              </a:rPr>
              <a:t>BaC</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沉淀，从而使</a:t>
            </a:r>
            <a:r>
              <a:rPr lang="en-US" altLang="zh-CN" sz="2800" dirty="0">
                <a:latin typeface="Times New Roman"/>
                <a:ea typeface="华文细黑"/>
                <a:cs typeface="Courier New"/>
              </a:rPr>
              <a:t>BaCl</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·2H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zh-CN" altLang="zh-CN" sz="2800" dirty="0">
                <a:latin typeface="Times New Roman"/>
                <a:ea typeface="华文细黑"/>
                <a:cs typeface="Times New Roman"/>
              </a:rPr>
              <a:t>的产量降低</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cs typeface="Courier New"/>
              </a:rPr>
              <a:t>Fe</a:t>
            </a:r>
            <a:r>
              <a:rPr lang="en-US" altLang="zh-CN" sz="2800" baseline="30000" dirty="0">
                <a:solidFill>
                  <a:srgbClr val="E36C0A"/>
                </a:solidFill>
                <a:latin typeface="Times New Roman"/>
                <a:ea typeface="华文细黑"/>
                <a:cs typeface="Courier New"/>
              </a:rPr>
              <a:t>3</a:t>
            </a:r>
            <a:r>
              <a:rPr lang="zh-CN" altLang="zh-CN" sz="2800" baseline="30000" dirty="0">
                <a:solidFill>
                  <a:srgbClr val="E36C0A"/>
                </a:solidFill>
                <a:latin typeface="Times New Roman"/>
                <a:ea typeface="华文细黑"/>
                <a:cs typeface="Times New Roman"/>
              </a:rPr>
              <a:t>＋</a:t>
            </a:r>
            <a:r>
              <a:rPr lang="zh-CN" altLang="zh-CN" sz="2800" dirty="0">
                <a:solidFill>
                  <a:srgbClr val="E36C0A"/>
                </a:solidFill>
                <a:latin typeface="Times New Roman"/>
                <a:ea typeface="华文细黑"/>
                <a:cs typeface="Times New Roman"/>
              </a:rPr>
              <a:t>　</a:t>
            </a:r>
            <a:r>
              <a:rPr lang="en-US" altLang="zh-CN" sz="2800" dirty="0">
                <a:solidFill>
                  <a:srgbClr val="E36C0A"/>
                </a:solidFill>
                <a:latin typeface="Times New Roman"/>
                <a:ea typeface="华文细黑"/>
                <a:cs typeface="Courier New"/>
              </a:rPr>
              <a:t>Mg(OH)</a:t>
            </a:r>
            <a:r>
              <a:rPr lang="en-US" altLang="zh-CN" sz="2800" baseline="-25000" dirty="0">
                <a:solidFill>
                  <a:srgbClr val="E36C0A"/>
                </a:solidFill>
                <a:latin typeface="Times New Roman"/>
                <a:ea typeface="华文细黑"/>
                <a:cs typeface="Courier New"/>
              </a:rPr>
              <a:t>2</a:t>
            </a:r>
            <a:r>
              <a:rPr lang="zh-CN" altLang="zh-CN" sz="2800" dirty="0">
                <a:solidFill>
                  <a:srgbClr val="E36C0A"/>
                </a:solidFill>
                <a:latin typeface="Times New Roman"/>
                <a:ea typeface="华文细黑"/>
                <a:cs typeface="Times New Roman"/>
              </a:rPr>
              <a:t>、</a:t>
            </a:r>
            <a:r>
              <a:rPr lang="en-US" altLang="zh-CN" sz="2800" dirty="0" err="1">
                <a:solidFill>
                  <a:srgbClr val="E36C0A"/>
                </a:solidFill>
                <a:latin typeface="Times New Roman"/>
                <a:ea typeface="华文细黑"/>
                <a:cs typeface="Courier New"/>
              </a:rPr>
              <a:t>Ca</a:t>
            </a:r>
            <a:r>
              <a:rPr lang="en-US" altLang="zh-CN" sz="2800" dirty="0">
                <a:solidFill>
                  <a:srgbClr val="E36C0A"/>
                </a:solidFill>
                <a:latin typeface="Times New Roman"/>
                <a:ea typeface="华文细黑"/>
                <a:cs typeface="Courier New"/>
              </a:rPr>
              <a:t>(OH)</a:t>
            </a:r>
            <a:r>
              <a:rPr lang="en-US" altLang="zh-CN" sz="2800" baseline="-25000" dirty="0">
                <a:solidFill>
                  <a:srgbClr val="E36C0A"/>
                </a:solidFill>
                <a:latin typeface="Times New Roman"/>
                <a:ea typeface="华文细黑"/>
                <a:cs typeface="Courier New"/>
              </a:rPr>
              <a:t>2</a:t>
            </a:r>
            <a:r>
              <a:rPr lang="zh-CN" altLang="zh-CN" sz="2800" dirty="0">
                <a:solidFill>
                  <a:srgbClr val="E36C0A"/>
                </a:solidFill>
                <a:latin typeface="Times New Roman"/>
                <a:ea typeface="华文细黑"/>
                <a:cs typeface="Times New Roman"/>
              </a:rPr>
              <a:t>　</a:t>
            </a:r>
            <a:r>
              <a:rPr lang="en-US" altLang="zh-CN" sz="2800" dirty="0">
                <a:solidFill>
                  <a:srgbClr val="E36C0A"/>
                </a:solidFill>
                <a:latin typeface="Times New Roman"/>
                <a:ea typeface="华文细黑"/>
                <a:cs typeface="Courier New"/>
              </a:rPr>
              <a:t>H</a:t>
            </a:r>
            <a:r>
              <a:rPr lang="en-US" altLang="zh-CN" sz="2800" baseline="-25000" dirty="0">
                <a:solidFill>
                  <a:srgbClr val="E36C0A"/>
                </a:solidFill>
                <a:latin typeface="Times New Roman"/>
                <a:ea typeface="华文细黑"/>
                <a:cs typeface="Courier New"/>
              </a:rPr>
              <a:t>2</a:t>
            </a:r>
            <a:r>
              <a:rPr lang="en-US" altLang="zh-CN" sz="2800" dirty="0">
                <a:solidFill>
                  <a:srgbClr val="E36C0A"/>
                </a:solidFill>
                <a:latin typeface="Times New Roman"/>
                <a:ea typeface="华文细黑"/>
                <a:cs typeface="Courier New"/>
              </a:rPr>
              <a:t>C</a:t>
            </a:r>
            <a:r>
              <a:rPr lang="en-US" altLang="zh-CN" sz="2800" baseline="-25000" dirty="0">
                <a:solidFill>
                  <a:srgbClr val="E36C0A"/>
                </a:solidFill>
                <a:latin typeface="Times New Roman"/>
                <a:ea typeface="华文细黑"/>
                <a:cs typeface="Courier New"/>
              </a:rPr>
              <a:t>2</a:t>
            </a:r>
            <a:r>
              <a:rPr lang="en-US" altLang="zh-CN" sz="2800" dirty="0">
                <a:solidFill>
                  <a:srgbClr val="E36C0A"/>
                </a:solidFill>
                <a:latin typeface="Times New Roman"/>
                <a:ea typeface="华文细黑"/>
                <a:cs typeface="Courier New"/>
              </a:rPr>
              <a:t>O</a:t>
            </a:r>
            <a:r>
              <a:rPr lang="en-US" altLang="zh-CN" sz="2800" baseline="-25000" dirty="0">
                <a:solidFill>
                  <a:srgbClr val="E36C0A"/>
                </a:solidFill>
                <a:latin typeface="Times New Roman"/>
                <a:ea typeface="华文细黑"/>
                <a:cs typeface="Courier New"/>
              </a:rPr>
              <a:t>4</a:t>
            </a:r>
            <a:r>
              <a:rPr lang="zh-CN" altLang="zh-CN" sz="2800" dirty="0">
                <a:solidFill>
                  <a:srgbClr val="E36C0A"/>
                </a:solidFill>
                <a:latin typeface="Times New Roman"/>
                <a:ea typeface="华文细黑"/>
                <a:cs typeface="Times New Roman"/>
              </a:rPr>
              <a:t>过量会导致生成</a:t>
            </a:r>
            <a:r>
              <a:rPr lang="en-US" altLang="zh-CN" sz="2800" dirty="0">
                <a:solidFill>
                  <a:srgbClr val="E36C0A"/>
                </a:solidFill>
                <a:latin typeface="Times New Roman"/>
                <a:ea typeface="华文细黑"/>
                <a:cs typeface="Courier New"/>
              </a:rPr>
              <a:t>BaC</a:t>
            </a:r>
            <a:r>
              <a:rPr lang="en-US" altLang="zh-CN" sz="2800" baseline="-25000" dirty="0">
                <a:solidFill>
                  <a:srgbClr val="E36C0A"/>
                </a:solidFill>
                <a:latin typeface="Times New Roman"/>
                <a:ea typeface="华文细黑"/>
                <a:cs typeface="Courier New"/>
              </a:rPr>
              <a:t>2</a:t>
            </a:r>
            <a:r>
              <a:rPr lang="en-US" altLang="zh-CN" sz="2800" dirty="0">
                <a:solidFill>
                  <a:srgbClr val="E36C0A"/>
                </a:solidFill>
                <a:latin typeface="Times New Roman"/>
                <a:ea typeface="华文细黑"/>
                <a:cs typeface="Courier New"/>
              </a:rPr>
              <a:t>O</a:t>
            </a:r>
            <a:r>
              <a:rPr lang="en-US" altLang="zh-CN" sz="2800" baseline="-25000" dirty="0">
                <a:solidFill>
                  <a:srgbClr val="E36C0A"/>
                </a:solidFill>
                <a:latin typeface="Times New Roman"/>
                <a:ea typeface="华文细黑"/>
                <a:cs typeface="Courier New"/>
              </a:rPr>
              <a:t>4</a:t>
            </a:r>
            <a:r>
              <a:rPr lang="zh-CN" altLang="zh-CN" sz="2800" dirty="0">
                <a:solidFill>
                  <a:srgbClr val="E36C0A"/>
                </a:solidFill>
                <a:latin typeface="Times New Roman"/>
                <a:ea typeface="华文细黑"/>
                <a:cs typeface="Times New Roman"/>
              </a:rPr>
              <a:t>沉淀，产品的产量</a:t>
            </a:r>
            <a:r>
              <a:rPr lang="zh-CN" altLang="zh-CN" sz="2800" dirty="0" smtClean="0">
                <a:solidFill>
                  <a:srgbClr val="E36C0A"/>
                </a:solidFill>
                <a:latin typeface="Times New Roman"/>
                <a:ea typeface="华文细黑"/>
                <a:cs typeface="Times New Roman"/>
              </a:rPr>
              <a:t>降低</a:t>
            </a:r>
            <a:endParaRPr lang="zh-CN" altLang="zh-CN" sz="1000" dirty="0">
              <a:latin typeface="宋体"/>
              <a:cs typeface="Courier New"/>
            </a:endParaRPr>
          </a:p>
        </p:txBody>
      </p:sp>
      <p:sp>
        <p:nvSpPr>
          <p:cNvPr id="17"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000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5012" y="1116013"/>
            <a:ext cx="11457851" cy="2505301"/>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5.</a:t>
            </a:r>
            <a:r>
              <a:rPr lang="en-US" altLang="zh-CN" sz="2800">
                <a:latin typeface="IPAPANNEW"/>
                <a:ea typeface="华文细黑"/>
                <a:cs typeface="Times New Roman"/>
              </a:rPr>
              <a:t>[2015·</a:t>
            </a:r>
            <a:r>
              <a:rPr lang="zh-CN" altLang="zh-CN" sz="2800">
                <a:latin typeface="IPAPANNEW"/>
                <a:ea typeface="华文细黑"/>
                <a:cs typeface="Times New Roman"/>
              </a:rPr>
              <a:t>江苏，</a:t>
            </a:r>
            <a:r>
              <a:rPr lang="en-US" altLang="zh-CN" sz="2800">
                <a:latin typeface="IPAPANNEW"/>
                <a:ea typeface="华文细黑"/>
                <a:cs typeface="Times New Roman"/>
              </a:rPr>
              <a:t>18(1)(2)]</a:t>
            </a:r>
            <a:r>
              <a:rPr lang="zh-CN" altLang="zh-CN" sz="2800">
                <a:latin typeface="Times New Roman"/>
                <a:ea typeface="华文细黑"/>
                <a:cs typeface="Times New Roman"/>
              </a:rPr>
              <a:t>软锰矿</a:t>
            </a:r>
            <a:r>
              <a:rPr lang="en-US" altLang="zh-CN" sz="2800">
                <a:latin typeface="Times New Roman"/>
                <a:ea typeface="华文细黑"/>
                <a:cs typeface="Courier New"/>
              </a:rPr>
              <a:t>(</a:t>
            </a:r>
            <a:r>
              <a:rPr lang="zh-CN" altLang="zh-CN" sz="2800">
                <a:latin typeface="Times New Roman"/>
                <a:ea typeface="华文细黑"/>
                <a:cs typeface="Times New Roman"/>
              </a:rPr>
              <a:t>主要成分</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，杂质金属元素</a:t>
            </a:r>
            <a:r>
              <a:rPr lang="en-US" altLang="zh-CN" sz="2800">
                <a:latin typeface="Times New Roman"/>
                <a:ea typeface="华文细黑"/>
                <a:cs typeface="Courier New"/>
              </a:rPr>
              <a:t>Fe</a:t>
            </a:r>
            <a:r>
              <a:rPr lang="zh-CN" altLang="zh-CN" sz="2800">
                <a:latin typeface="Times New Roman"/>
                <a:ea typeface="华文细黑"/>
                <a:cs typeface="Times New Roman"/>
              </a:rPr>
              <a:t>、</a:t>
            </a:r>
            <a:r>
              <a:rPr lang="en-US" altLang="zh-CN" sz="2800">
                <a:latin typeface="Times New Roman"/>
                <a:ea typeface="华文细黑"/>
                <a:cs typeface="Courier New"/>
              </a:rPr>
              <a:t>Al</a:t>
            </a:r>
            <a:r>
              <a:rPr lang="zh-CN" altLang="zh-CN" sz="2800">
                <a:latin typeface="Times New Roman"/>
                <a:ea typeface="华文细黑"/>
                <a:cs typeface="Times New Roman"/>
              </a:rPr>
              <a:t>、</a:t>
            </a:r>
            <a:r>
              <a:rPr lang="en-US" altLang="zh-CN" sz="2800">
                <a:latin typeface="Times New Roman"/>
                <a:ea typeface="华文细黑"/>
                <a:cs typeface="Courier New"/>
              </a:rPr>
              <a:t>Mg</a:t>
            </a:r>
            <a:r>
              <a:rPr lang="zh-CN" altLang="zh-CN" sz="2800">
                <a:latin typeface="Times New Roman"/>
                <a:ea typeface="华文细黑"/>
                <a:cs typeface="Times New Roman"/>
              </a:rPr>
              <a:t>等</a:t>
            </a:r>
            <a:r>
              <a:rPr lang="en-US" altLang="zh-CN" sz="2800">
                <a:latin typeface="Times New Roman"/>
                <a:ea typeface="华文细黑"/>
                <a:cs typeface="Courier New"/>
              </a:rPr>
              <a:t>)</a:t>
            </a:r>
            <a:r>
              <a:rPr lang="zh-CN" altLang="zh-CN" sz="2800">
                <a:latin typeface="Times New Roman"/>
                <a:ea typeface="华文细黑"/>
                <a:cs typeface="Times New Roman"/>
              </a:rPr>
              <a:t>的水悬浊液与烟气中</a:t>
            </a:r>
            <a:r>
              <a:rPr lang="en-US" altLang="zh-CN" sz="2800">
                <a:latin typeface="Times New Roman"/>
                <a:ea typeface="华文细黑"/>
                <a:cs typeface="Courier New"/>
              </a:rPr>
              <a:t>SO</a:t>
            </a:r>
            <a:r>
              <a:rPr lang="en-US" altLang="zh-CN" sz="2800" baseline="-25000">
                <a:latin typeface="Times New Roman"/>
                <a:ea typeface="华文细黑"/>
                <a:cs typeface="Courier New"/>
              </a:rPr>
              <a:t>2</a:t>
            </a:r>
            <a:r>
              <a:rPr lang="zh-CN" altLang="zh-CN" sz="2800">
                <a:latin typeface="Times New Roman"/>
                <a:ea typeface="华文细黑"/>
                <a:cs typeface="Times New Roman"/>
              </a:rPr>
              <a:t>反应可制备</a:t>
            </a:r>
            <a:r>
              <a:rPr lang="en-US" altLang="zh-CN" sz="2800">
                <a:latin typeface="Times New Roman"/>
                <a:ea typeface="华文细黑"/>
                <a:cs typeface="Courier New"/>
              </a:rPr>
              <a:t>MnSO</a:t>
            </a:r>
            <a:r>
              <a:rPr lang="en-US" altLang="zh-CN" sz="2800" baseline="-25000">
                <a:latin typeface="Times New Roman"/>
                <a:ea typeface="华文细黑"/>
                <a:cs typeface="Courier New"/>
              </a:rPr>
              <a:t>4</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zh-CN" altLang="zh-CN" sz="2800">
                <a:latin typeface="Times New Roman"/>
                <a:ea typeface="华文细黑"/>
                <a:cs typeface="Times New Roman"/>
              </a:rPr>
              <a:t>，反应的化学方程式为</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a:t>
            </a:r>
            <a:r>
              <a:rPr lang="en-US" altLang="zh-CN" sz="2800">
                <a:latin typeface="Times New Roman"/>
                <a:ea typeface="华文细黑"/>
                <a:cs typeface="Courier New"/>
              </a:rPr>
              <a:t>SO</a:t>
            </a:r>
            <a:r>
              <a:rPr lang="en-US" altLang="zh-CN" sz="2800" baseline="-25000">
                <a:latin typeface="Times New Roman"/>
                <a:ea typeface="华文细黑"/>
                <a:cs typeface="Courier New"/>
              </a:rPr>
              <a:t>2</a:t>
            </a:r>
            <a:r>
              <a:rPr lang="en-US" altLang="zh-CN" sz="2800" spc="-80">
                <a:latin typeface="Times New Roman"/>
                <a:ea typeface="华文细黑"/>
                <a:cs typeface="Courier New"/>
              </a:rPr>
              <a:t>==</a:t>
            </a:r>
            <a:r>
              <a:rPr lang="en-US" altLang="zh-CN" sz="2800">
                <a:latin typeface="Times New Roman"/>
                <a:ea typeface="华文细黑"/>
                <a:cs typeface="Courier New"/>
              </a:rPr>
              <a:t>=MnSO</a:t>
            </a:r>
            <a:r>
              <a:rPr lang="en-US" altLang="zh-CN" sz="2800" baseline="-25000">
                <a:latin typeface="Times New Roman"/>
                <a:ea typeface="华文细黑"/>
                <a:cs typeface="Courier New"/>
              </a:rPr>
              <a:t>4</a:t>
            </a:r>
            <a:r>
              <a:rPr lang="zh-CN" altLang="zh-CN" sz="2800">
                <a:latin typeface="Times New Roman"/>
                <a:ea typeface="华文细黑"/>
                <a:cs typeface="Times New Roman"/>
              </a:rPr>
              <a:t>。</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质量为</a:t>
            </a:r>
            <a:r>
              <a:rPr lang="en-US" altLang="zh-CN" sz="2800">
                <a:latin typeface="Times New Roman"/>
                <a:ea typeface="华文细黑"/>
                <a:cs typeface="Courier New"/>
              </a:rPr>
              <a:t>17.40 g</a:t>
            </a:r>
            <a:r>
              <a:rPr lang="zh-CN" altLang="zh-CN" sz="2800">
                <a:latin typeface="Times New Roman"/>
                <a:ea typeface="华文细黑"/>
                <a:cs typeface="Times New Roman"/>
              </a:rPr>
              <a:t>纯净</a:t>
            </a:r>
            <a:r>
              <a:rPr lang="en-US" altLang="zh-CN" sz="2800">
                <a:latin typeface="Times New Roman"/>
                <a:ea typeface="华文细黑"/>
                <a:cs typeface="Courier New"/>
              </a:rPr>
              <a:t>MnO</a:t>
            </a:r>
            <a:r>
              <a:rPr lang="en-US" altLang="zh-CN" sz="2800" baseline="-25000">
                <a:latin typeface="Times New Roman"/>
                <a:ea typeface="华文细黑"/>
                <a:cs typeface="Courier New"/>
              </a:rPr>
              <a:t>2</a:t>
            </a:r>
            <a:r>
              <a:rPr lang="zh-CN" altLang="zh-CN" sz="2800">
                <a:latin typeface="Times New Roman"/>
                <a:ea typeface="华文细黑"/>
                <a:cs typeface="Times New Roman"/>
              </a:rPr>
              <a:t>最多能氧化</a:t>
            </a:r>
            <a:r>
              <a:rPr lang="en-US" altLang="zh-CN" sz="2800" smtClean="0">
                <a:latin typeface="Times New Roman"/>
                <a:ea typeface="华文细黑"/>
                <a:cs typeface="Courier New"/>
              </a:rPr>
              <a:t>____</a:t>
            </a:r>
            <a:r>
              <a:rPr lang="en-US" altLang="zh-CN" sz="2800">
                <a:latin typeface="Times New Roman"/>
                <a:ea typeface="华文细黑"/>
                <a:cs typeface="Courier New"/>
              </a:rPr>
              <a:t>L(</a:t>
            </a:r>
            <a:r>
              <a:rPr lang="zh-CN" altLang="zh-CN" sz="2800">
                <a:latin typeface="Times New Roman"/>
                <a:ea typeface="华文细黑"/>
                <a:cs typeface="Times New Roman"/>
              </a:rPr>
              <a:t>标准状况</a:t>
            </a:r>
            <a:r>
              <a:rPr lang="en-US" altLang="zh-CN" sz="2800">
                <a:latin typeface="Times New Roman"/>
                <a:ea typeface="华文细黑"/>
                <a:cs typeface="Courier New"/>
              </a:rPr>
              <a:t>)SO</a:t>
            </a:r>
            <a:r>
              <a:rPr lang="en-US" altLang="zh-CN" sz="2800" baseline="-25000">
                <a:latin typeface="Times New Roman"/>
                <a:ea typeface="华文细黑"/>
                <a:cs typeface="Courier New"/>
              </a:rPr>
              <a:t>2</a:t>
            </a:r>
            <a:r>
              <a:rPr lang="zh-CN" altLang="zh-CN" sz="2800">
                <a:latin typeface="Times New Roman"/>
                <a:ea typeface="华文细黑"/>
                <a:cs typeface="Times New Roman"/>
              </a:rPr>
              <a:t>。</a:t>
            </a:r>
            <a:endParaRPr lang="zh-CN" altLang="zh-CN" sz="1000">
              <a:effectLst/>
              <a:latin typeface="宋体"/>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13282068"/>
              </p:ext>
            </p:extLst>
          </p:nvPr>
        </p:nvGraphicFramePr>
        <p:xfrm>
          <a:off x="397049" y="3708301"/>
          <a:ext cx="11496675" cy="1924050"/>
        </p:xfrm>
        <a:graphic>
          <a:graphicData uri="http://schemas.openxmlformats.org/presentationml/2006/ole">
            <mc:AlternateContent xmlns:mc="http://schemas.openxmlformats.org/markup-compatibility/2006">
              <mc:Choice xmlns:v="urn:schemas-microsoft-com:vml" Requires="v">
                <p:oleObj spid="_x0000_s110639" name="文档" r:id="rId3" imgW="11508569" imgH="1930520" progId="Word.Document.12">
                  <p:embed/>
                </p:oleObj>
              </mc:Choice>
              <mc:Fallback>
                <p:oleObj name="文档" r:id="rId3" imgW="11508569" imgH="1930520" progId="Word.Document.12">
                  <p:embed/>
                  <p:pic>
                    <p:nvPicPr>
                      <p:cNvPr id="0" name=""/>
                      <p:cNvPicPr/>
                      <p:nvPr/>
                    </p:nvPicPr>
                    <p:blipFill>
                      <a:blip r:embed="rId4"/>
                      <a:stretch>
                        <a:fillRect/>
                      </a:stretch>
                    </p:blipFill>
                    <p:spPr>
                      <a:xfrm>
                        <a:off x="397049" y="3708301"/>
                        <a:ext cx="11496675" cy="1924050"/>
                      </a:xfrm>
                      <a:prstGeom prst="rect">
                        <a:avLst/>
                      </a:prstGeom>
                    </p:spPr>
                  </p:pic>
                </p:oleObj>
              </mc:Fallback>
            </mc:AlternateContent>
          </a:graphicData>
        </a:graphic>
      </p:graphicFrame>
      <p:sp>
        <p:nvSpPr>
          <p:cNvPr id="15" name="矩形 14"/>
          <p:cNvSpPr/>
          <p:nvPr/>
        </p:nvSpPr>
        <p:spPr>
          <a:xfrm>
            <a:off x="6311230" y="3026321"/>
            <a:ext cx="813043" cy="523220"/>
          </a:xfrm>
          <a:prstGeom prst="rect">
            <a:avLst/>
          </a:prstGeom>
        </p:spPr>
        <p:txBody>
          <a:bodyPr wrap="none">
            <a:spAutoFit/>
          </a:bodyPr>
          <a:lstStyle/>
          <a:p>
            <a:r>
              <a:rPr lang="en-US" altLang="zh-CN" sz="2800">
                <a:solidFill>
                  <a:srgbClr val="E36C0A"/>
                </a:solidFill>
                <a:latin typeface="Times New Roman"/>
                <a:ea typeface="华文细黑"/>
              </a:rPr>
              <a:t>4.48</a:t>
            </a:r>
            <a:endParaRPr lang="zh-CN" altLang="en-US" sz="2800"/>
          </a:p>
        </p:txBody>
      </p:sp>
      <p:sp>
        <p:nvSpPr>
          <p:cNvPr id="16"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778139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5" grpId="0"/>
      <p:bldP spid="15"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extLst>
              <p:ext uri="{D42A27DB-BD31-4B8C-83A1-F6EECF244321}">
                <p14:modId xmlns:p14="http://schemas.microsoft.com/office/powerpoint/2010/main" val="1001618997"/>
              </p:ext>
            </p:extLst>
          </p:nvPr>
        </p:nvGraphicFramePr>
        <p:xfrm>
          <a:off x="504825" y="2560365"/>
          <a:ext cx="11372850" cy="3857625"/>
        </p:xfrm>
        <a:graphic>
          <a:graphicData uri="http://schemas.openxmlformats.org/presentationml/2006/ole">
            <mc:AlternateContent xmlns:mc="http://schemas.openxmlformats.org/markup-compatibility/2006">
              <mc:Choice xmlns:v="urn:schemas-microsoft-com:vml" Requires="v">
                <p:oleObj spid="_x0000_s111663" name="文档" r:id="rId3" imgW="11377125" imgH="3863106" progId="Word.Document.12">
                  <p:embed/>
                </p:oleObj>
              </mc:Choice>
              <mc:Fallback>
                <p:oleObj name="文档" r:id="rId3" imgW="11377125" imgH="3863106" progId="Word.Document.12">
                  <p:embed/>
                  <p:pic>
                    <p:nvPicPr>
                      <p:cNvPr id="0" name=""/>
                      <p:cNvPicPr/>
                      <p:nvPr/>
                    </p:nvPicPr>
                    <p:blipFill>
                      <a:blip r:embed="rId4"/>
                      <a:stretch>
                        <a:fillRect/>
                      </a:stretch>
                    </p:blipFill>
                    <p:spPr>
                      <a:xfrm>
                        <a:off x="504825" y="2560365"/>
                        <a:ext cx="11372850" cy="3857625"/>
                      </a:xfrm>
                      <a:prstGeom prst="rect">
                        <a:avLst/>
                      </a:prstGeom>
                    </p:spPr>
                  </p:pic>
                </p:oleObj>
              </mc:Fallback>
            </mc:AlternateContent>
          </a:graphicData>
        </a:graphic>
      </p:graphicFrame>
      <p:sp>
        <p:nvSpPr>
          <p:cNvPr id="2" name="矩形 1"/>
          <p:cNvSpPr/>
          <p:nvPr/>
        </p:nvSpPr>
        <p:spPr>
          <a:xfrm>
            <a:off x="375012" y="830258"/>
            <a:ext cx="11457851" cy="1772793"/>
          </a:xfrm>
          <a:prstGeom prst="rect">
            <a:avLst/>
          </a:prstGeom>
        </p:spPr>
        <p:txBody>
          <a:bodyPr>
            <a:spAutoFit/>
          </a:bodyPr>
          <a:lstStyle/>
          <a:p>
            <a:pPr algn="just">
              <a:lnSpc>
                <a:spcPct val="13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已知：</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IPAPANNEW"/>
                <a:ea typeface="华文细黑"/>
                <a:cs typeface="Times New Roman"/>
              </a:rPr>
              <a:t>[Al(OH)</a:t>
            </a:r>
            <a:r>
              <a:rPr lang="en-US" altLang="zh-CN" sz="2800" baseline="-25000">
                <a:latin typeface="IPAPANNEW"/>
                <a:ea typeface="华文细黑"/>
                <a:cs typeface="Times New Roman"/>
              </a:rPr>
              <a:t>3</a:t>
            </a:r>
            <a:r>
              <a:rPr lang="en-US" altLang="zh-CN" sz="2800">
                <a:latin typeface="IPAPANNEW"/>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33</a:t>
            </a:r>
            <a:r>
              <a:rPr lang="zh-CN" altLang="zh-CN" sz="2800">
                <a:latin typeface="Times New Roman"/>
                <a:ea typeface="华文细黑"/>
                <a:cs typeface="Times New Roman"/>
              </a:rPr>
              <a: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IPAPANNEW"/>
                <a:ea typeface="华文细黑"/>
                <a:cs typeface="Times New Roman"/>
              </a:rPr>
              <a:t>[Fe(OH)</a:t>
            </a:r>
            <a:r>
              <a:rPr lang="en-US" altLang="zh-CN" sz="2800" baseline="-25000">
                <a:latin typeface="IPAPANNEW"/>
                <a:ea typeface="华文细黑"/>
                <a:cs typeface="Times New Roman"/>
              </a:rPr>
              <a:t>3</a:t>
            </a:r>
            <a:r>
              <a:rPr lang="en-US" altLang="zh-CN" sz="2800">
                <a:latin typeface="IPAPANNEW"/>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3</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39</a:t>
            </a:r>
            <a:r>
              <a:rPr lang="zh-CN" altLang="zh-CN" sz="2800">
                <a:latin typeface="Times New Roman"/>
                <a:ea typeface="华文细黑"/>
                <a:cs typeface="Times New Roman"/>
              </a:rPr>
              <a:t>，</a:t>
            </a:r>
            <a:r>
              <a:rPr lang="en-US" altLang="zh-CN" sz="2800">
                <a:latin typeface="Times New Roman"/>
                <a:ea typeface="华文细黑"/>
                <a:cs typeface="Courier New"/>
              </a:rPr>
              <a:t>pH</a:t>
            </a:r>
            <a:r>
              <a:rPr lang="zh-CN" altLang="zh-CN" sz="2800">
                <a:latin typeface="Times New Roman"/>
                <a:ea typeface="华文细黑"/>
                <a:cs typeface="Times New Roman"/>
              </a:rPr>
              <a:t>＝</a:t>
            </a:r>
            <a:r>
              <a:rPr lang="en-US" altLang="zh-CN" sz="2800">
                <a:latin typeface="Times New Roman"/>
                <a:ea typeface="华文细黑"/>
                <a:cs typeface="Courier New"/>
              </a:rPr>
              <a:t>7.1</a:t>
            </a:r>
            <a:r>
              <a:rPr lang="zh-CN" altLang="zh-CN" sz="2800">
                <a:latin typeface="Times New Roman"/>
                <a:ea typeface="华文细黑"/>
                <a:cs typeface="Times New Roman"/>
              </a:rPr>
              <a:t>时</a:t>
            </a:r>
            <a:r>
              <a:rPr lang="en-US" altLang="zh-CN" sz="2800">
                <a:latin typeface="Times New Roman"/>
                <a:ea typeface="华文细黑"/>
                <a:cs typeface="Courier New"/>
              </a:rPr>
              <a:t>Mn(OH)</a:t>
            </a:r>
            <a:r>
              <a:rPr lang="en-US" altLang="zh-CN" sz="2800" baseline="-25000">
                <a:latin typeface="Times New Roman"/>
                <a:ea typeface="华文细黑"/>
                <a:cs typeface="Courier New"/>
              </a:rPr>
              <a:t>2</a:t>
            </a:r>
            <a:r>
              <a:rPr lang="zh-CN" altLang="zh-CN" sz="2800">
                <a:latin typeface="Times New Roman"/>
                <a:ea typeface="华文细黑"/>
                <a:cs typeface="Times New Roman"/>
              </a:rPr>
              <a:t>开始沉淀。室温下，除去</a:t>
            </a:r>
            <a:r>
              <a:rPr lang="en-US" altLang="zh-CN" sz="2800">
                <a:latin typeface="Times New Roman"/>
                <a:ea typeface="华文细黑"/>
                <a:cs typeface="Courier New"/>
              </a:rPr>
              <a:t>MnSO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溶液中的</a:t>
            </a:r>
            <a:r>
              <a:rPr lang="en-US" altLang="zh-CN" sz="2800">
                <a:latin typeface="Times New Roman"/>
                <a:ea typeface="华文细黑"/>
                <a:cs typeface="Courier New"/>
              </a:rPr>
              <a:t>Fe</a:t>
            </a:r>
            <a:r>
              <a:rPr lang="en-US" altLang="zh-CN" sz="2800" baseline="30000">
                <a:latin typeface="Times New Roman"/>
                <a:ea typeface="华文细黑"/>
                <a:cs typeface="Courier New"/>
              </a:rPr>
              <a:t>3</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Al</a:t>
            </a:r>
            <a:r>
              <a:rPr lang="en-US" altLang="zh-CN" sz="2800" baseline="30000">
                <a:latin typeface="Times New Roman"/>
                <a:ea typeface="华文细黑"/>
                <a:cs typeface="Courier New"/>
              </a:rPr>
              <a:t>3</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zh-CN" altLang="zh-CN" sz="2800">
                <a:latin typeface="Times New Roman"/>
                <a:ea typeface="华文细黑"/>
                <a:cs typeface="Times New Roman"/>
              </a:rPr>
              <a:t>使其浓度均小于</a:t>
            </a:r>
            <a:r>
              <a:rPr lang="en-US" altLang="zh-CN" sz="2800">
                <a:latin typeface="Times New Roman"/>
                <a:ea typeface="华文细黑"/>
                <a:cs typeface="Courier New"/>
              </a:rPr>
              <a:t>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6</a:t>
            </a:r>
            <a:r>
              <a:rPr lang="en-US" altLang="zh-CN" sz="2800">
                <a:latin typeface="Times New Roman"/>
                <a:ea typeface="华文细黑"/>
                <a:cs typeface="Courier New"/>
              </a:rPr>
              <a:t>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a:t>
            </a:r>
            <a:r>
              <a:rPr lang="zh-CN" altLang="zh-CN" sz="2800">
                <a:latin typeface="Times New Roman"/>
                <a:ea typeface="华文细黑"/>
                <a:cs typeface="Times New Roman"/>
              </a:rPr>
              <a:t>，需调节溶液</a:t>
            </a:r>
            <a:r>
              <a:rPr lang="en-US" altLang="zh-CN" sz="2800">
                <a:latin typeface="Times New Roman"/>
                <a:ea typeface="华文细黑"/>
                <a:cs typeface="Courier New"/>
              </a:rPr>
              <a:t>pH</a:t>
            </a:r>
            <a:r>
              <a:rPr lang="zh-CN" altLang="zh-CN" sz="2800">
                <a:latin typeface="Times New Roman"/>
                <a:ea typeface="华文细黑"/>
                <a:cs typeface="Times New Roman"/>
              </a:rPr>
              <a:t>范围为</a:t>
            </a:r>
            <a:r>
              <a:rPr lang="en-US" altLang="zh-CN" sz="2800" smtClean="0">
                <a:latin typeface="Times New Roman"/>
                <a:ea typeface="华文细黑"/>
                <a:cs typeface="Courier New"/>
              </a:rPr>
              <a:t>____________</a:t>
            </a:r>
            <a:r>
              <a:rPr lang="zh-CN" altLang="zh-CN" sz="2800" smtClean="0">
                <a:latin typeface="Times New Roman"/>
                <a:ea typeface="华文细黑"/>
                <a:cs typeface="Times New Roman"/>
              </a:rPr>
              <a:t>。</a:t>
            </a:r>
            <a:endParaRPr lang="en-US" altLang="zh-CN" sz="1000" smtClean="0">
              <a:latin typeface="宋体"/>
              <a:cs typeface="Courier New"/>
            </a:endParaRPr>
          </a:p>
        </p:txBody>
      </p:sp>
      <p:sp>
        <p:nvSpPr>
          <p:cNvPr id="16" name="矩形 15"/>
          <p:cNvSpPr/>
          <p:nvPr/>
        </p:nvSpPr>
        <p:spPr>
          <a:xfrm>
            <a:off x="7815930" y="1961381"/>
            <a:ext cx="2239716" cy="523220"/>
          </a:xfrm>
          <a:prstGeom prst="rect">
            <a:avLst/>
          </a:prstGeom>
        </p:spPr>
        <p:txBody>
          <a:bodyPr wrap="none">
            <a:spAutoFit/>
          </a:bodyPr>
          <a:lstStyle/>
          <a:p>
            <a:r>
              <a:rPr lang="en-US" altLang="zh-CN" sz="2800">
                <a:solidFill>
                  <a:srgbClr val="E36C0A"/>
                </a:solidFill>
                <a:latin typeface="Times New Roman"/>
                <a:ea typeface="华文细黑"/>
              </a:rPr>
              <a:t>5.0</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pH</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7.1</a:t>
            </a:r>
            <a:endParaRPr lang="zh-CN" altLang="en-US" sz="2800"/>
          </a:p>
        </p:txBody>
      </p:sp>
      <p:sp>
        <p:nvSpPr>
          <p:cNvPr id="17"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889741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4247" y="641186"/>
            <a:ext cx="11388152" cy="3354740"/>
          </a:xfrm>
          <a:prstGeom prst="rect">
            <a:avLst/>
          </a:prstGeom>
        </p:spPr>
        <p:txBody>
          <a:bodyPr wrap="square" lIns="121898" tIns="60948" rIns="121898" bIns="60948">
            <a:spAutoFit/>
          </a:bodyPr>
          <a:lstStyle/>
          <a:p>
            <a:pPr algn="just">
              <a:lnSpc>
                <a:spcPct val="150000"/>
              </a:lnSpc>
              <a:spcAft>
                <a:spcPts val="0"/>
              </a:spcAft>
            </a:pPr>
            <a:r>
              <a:rPr lang="en-US" altLang="zh-CN" sz="2800">
                <a:latin typeface="Times New Roman"/>
                <a:ea typeface="华文细黑"/>
                <a:cs typeface="Courier New"/>
              </a:rPr>
              <a:t>(4)</a:t>
            </a:r>
            <a:r>
              <a:rPr lang="zh-CN" altLang="zh-CN" sz="2800">
                <a:latin typeface="Times New Roman"/>
                <a:ea typeface="华文细黑"/>
                <a:cs typeface="Times New Roman"/>
              </a:rPr>
              <a:t>影响沉淀溶解平衡的因素</a:t>
            </a:r>
            <a:endParaRPr lang="zh-CN" altLang="zh-CN" sz="1000">
              <a:latin typeface="宋体"/>
              <a:cs typeface="Courier New"/>
            </a:endParaRPr>
          </a:p>
          <a:p>
            <a:pPr algn="just">
              <a:lnSpc>
                <a:spcPct val="15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内因</a:t>
            </a:r>
            <a:endParaRPr lang="zh-CN" altLang="zh-CN" sz="1000">
              <a:latin typeface="宋体"/>
              <a:cs typeface="Courier New"/>
            </a:endParaRPr>
          </a:p>
          <a:p>
            <a:pPr algn="just">
              <a:lnSpc>
                <a:spcPct val="150000"/>
              </a:lnSpc>
              <a:spcAft>
                <a:spcPts val="0"/>
              </a:spcAft>
            </a:pPr>
            <a:r>
              <a:rPr lang="zh-CN" altLang="zh-CN" sz="2800">
                <a:latin typeface="Times New Roman"/>
                <a:ea typeface="华文细黑"/>
                <a:cs typeface="Times New Roman"/>
              </a:rPr>
              <a:t>难溶电解质本身的性质，这是决定因素。</a:t>
            </a:r>
            <a:endParaRPr lang="zh-CN" altLang="zh-CN" sz="1000">
              <a:latin typeface="宋体"/>
              <a:cs typeface="Courier New"/>
            </a:endParaRPr>
          </a:p>
          <a:p>
            <a:pPr algn="just">
              <a:lnSpc>
                <a:spcPct val="15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外因</a:t>
            </a:r>
            <a:endParaRPr lang="zh-CN" altLang="zh-CN" sz="1000">
              <a:latin typeface="宋体"/>
              <a:cs typeface="Courier New"/>
            </a:endParaRPr>
          </a:p>
          <a:p>
            <a:pPr algn="just">
              <a:lnSpc>
                <a:spcPct val="150000"/>
              </a:lnSpc>
              <a:spcAft>
                <a:spcPts val="0"/>
              </a:spcAft>
            </a:pPr>
            <a:r>
              <a:rPr lang="zh-CN" altLang="zh-CN" sz="2800">
                <a:latin typeface="Times New Roman"/>
                <a:ea typeface="华文细黑"/>
                <a:cs typeface="Times New Roman"/>
              </a:rPr>
              <a:t>以</a:t>
            </a:r>
            <a:r>
              <a:rPr lang="en-US" altLang="zh-CN" sz="2800">
                <a:latin typeface="Times New Roman"/>
                <a:ea typeface="华文细黑"/>
                <a:cs typeface="Courier New"/>
              </a:rPr>
              <a:t>AgCl(s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Ag</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　</a:t>
            </a:r>
            <a:r>
              <a:rPr lang="en-US" altLang="zh-CN" sz="2800">
                <a:latin typeface="Times New Roman"/>
                <a:ea typeface="华文细黑"/>
                <a:cs typeface="Courier New"/>
              </a:rPr>
              <a:t>Δ</a:t>
            </a:r>
            <a:r>
              <a:rPr lang="en-US" altLang="zh-CN" sz="2800" i="1">
                <a:latin typeface="Times New Roman"/>
                <a:ea typeface="华文细黑"/>
                <a:cs typeface="Courier New"/>
              </a:rPr>
              <a:t>H</a:t>
            </a:r>
            <a:r>
              <a:rPr lang="en-US" altLang="zh-CN" sz="2800">
                <a:latin typeface="Times New Roman"/>
                <a:ea typeface="华文细黑"/>
                <a:cs typeface="Courier New"/>
              </a:rPr>
              <a:t>&gt;0</a:t>
            </a:r>
            <a:r>
              <a:rPr lang="zh-CN" altLang="zh-CN" sz="2800">
                <a:latin typeface="Times New Roman"/>
                <a:ea typeface="华文细黑"/>
                <a:cs typeface="Times New Roman"/>
              </a:rPr>
              <a:t>为</a:t>
            </a:r>
            <a:r>
              <a:rPr lang="zh-CN" altLang="zh-CN" sz="2800" smtClean="0">
                <a:latin typeface="Times New Roman"/>
                <a:ea typeface="华文细黑"/>
                <a:cs typeface="Times New Roman"/>
              </a:rPr>
              <a:t>例</a:t>
            </a:r>
            <a:endParaRPr lang="zh-CN" altLang="zh-CN" sz="10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47915338"/>
              </p:ext>
            </p:extLst>
          </p:nvPr>
        </p:nvGraphicFramePr>
        <p:xfrm>
          <a:off x="2072283" y="3447295"/>
          <a:ext cx="863600" cy="715963"/>
        </p:xfrm>
        <a:graphic>
          <a:graphicData uri="http://schemas.openxmlformats.org/presentationml/2006/ole">
            <mc:AlternateContent xmlns:mc="http://schemas.openxmlformats.org/markup-compatibility/2006">
              <mc:Choice xmlns:v="urn:schemas-microsoft-com:vml" Requires="v">
                <p:oleObj spid="_x0000_s76848" name="文档" r:id="rId3" imgW="864145" imgH="715379" progId="Word.Document.12">
                  <p:embed/>
                </p:oleObj>
              </mc:Choice>
              <mc:Fallback>
                <p:oleObj name="文档" r:id="rId3" imgW="864145" imgH="715379" progId="Word.Document.12">
                  <p:embed/>
                  <p:pic>
                    <p:nvPicPr>
                      <p:cNvPr id="0" name=""/>
                      <p:cNvPicPr/>
                      <p:nvPr/>
                    </p:nvPicPr>
                    <p:blipFill>
                      <a:blip r:embed="rId4"/>
                      <a:stretch>
                        <a:fillRect/>
                      </a:stretch>
                    </p:blipFill>
                    <p:spPr>
                      <a:xfrm>
                        <a:off x="2072283" y="3447295"/>
                        <a:ext cx="863600" cy="715963"/>
                      </a:xfrm>
                      <a:prstGeom prst="rect">
                        <a:avLst/>
                      </a:prstGeom>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8867554"/>
              </p:ext>
            </p:extLst>
          </p:nvPr>
        </p:nvGraphicFramePr>
        <p:xfrm>
          <a:off x="541064" y="4095367"/>
          <a:ext cx="11180291" cy="1792224"/>
        </p:xfrm>
        <a:graphic>
          <a:graphicData uri="http://schemas.openxmlformats.org/drawingml/2006/table">
            <a:tbl>
              <a:tblPr/>
              <a:tblGrid>
                <a:gridCol w="2830453"/>
                <a:gridCol w="1910556"/>
                <a:gridCol w="2547408"/>
                <a:gridCol w="2405885"/>
                <a:gridCol w="1485989"/>
              </a:tblGrid>
              <a:tr h="0">
                <a:tc>
                  <a:txBody>
                    <a:bodyPr/>
                    <a:lstStyle/>
                    <a:p>
                      <a:pPr algn="ctr">
                        <a:lnSpc>
                          <a:spcPct val="140000"/>
                        </a:lnSpc>
                        <a:spcAft>
                          <a:spcPts val="0"/>
                        </a:spcAft>
                      </a:pPr>
                      <a:r>
                        <a:rPr lang="zh-CN" sz="2800">
                          <a:effectLst/>
                          <a:latin typeface="Times New Roman"/>
                          <a:ea typeface="华文细黑"/>
                          <a:cs typeface="Times New Roman"/>
                        </a:rPr>
                        <a:t>外界条件</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移动方向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平衡后</a:t>
                      </a:r>
                      <a:r>
                        <a:rPr lang="en-US" sz="2800" i="1">
                          <a:effectLst/>
                          <a:latin typeface="Times New Roman"/>
                          <a:ea typeface="华文细黑"/>
                          <a:cs typeface="Courier New"/>
                        </a:rPr>
                        <a:t>c</a:t>
                      </a:r>
                      <a:r>
                        <a:rPr lang="en-US" sz="2800">
                          <a:effectLst/>
                          <a:latin typeface="Times New Roman"/>
                          <a:ea typeface="华文细黑"/>
                          <a:cs typeface="Courier New"/>
                        </a:rPr>
                        <a:t>(Ag</a:t>
                      </a:r>
                      <a:r>
                        <a:rPr lang="zh-CN" sz="2800" baseline="30000">
                          <a:effectLst/>
                          <a:latin typeface="Times New Roman"/>
                          <a:ea typeface="华文细黑"/>
                          <a:cs typeface="Times New Roman"/>
                        </a:rPr>
                        <a:t>＋</a:t>
                      </a:r>
                      <a:r>
                        <a:rPr lang="en-US" sz="2800">
                          <a:effectLst/>
                          <a:latin typeface="Times New Roman"/>
                          <a:ea typeface="华文细黑"/>
                          <a:cs typeface="Courier New"/>
                        </a:rPr>
                        <a:t>)</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平衡后</a:t>
                      </a:r>
                      <a:r>
                        <a:rPr lang="en-US" sz="2800" i="1">
                          <a:effectLst/>
                          <a:latin typeface="Times New Roman"/>
                          <a:ea typeface="华文细黑"/>
                          <a:cs typeface="Courier New"/>
                        </a:rPr>
                        <a:t>c</a:t>
                      </a:r>
                      <a:r>
                        <a:rPr lang="en-US" sz="2800">
                          <a:effectLst/>
                          <a:latin typeface="Times New Roman"/>
                          <a:ea typeface="华文细黑"/>
                          <a:cs typeface="Courier New"/>
                        </a:rPr>
                        <a:t>(Cl</a:t>
                      </a:r>
                      <a:r>
                        <a:rPr lang="zh-CN" sz="2800" baseline="30000">
                          <a:effectLst/>
                          <a:latin typeface="Times New Roman"/>
                          <a:ea typeface="华文细黑"/>
                          <a:cs typeface="Times New Roman"/>
                        </a:rPr>
                        <a:t>－</a:t>
                      </a:r>
                      <a:r>
                        <a:rPr lang="en-US" sz="2800">
                          <a:effectLst/>
                          <a:latin typeface="Times New Roman"/>
                          <a:ea typeface="华文细黑"/>
                          <a:cs typeface="Courier New"/>
                        </a:rPr>
                        <a:t>)</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a:effectLst/>
                          <a:latin typeface="Times New Roman"/>
                          <a:ea typeface="华文细黑"/>
                          <a:cs typeface="Courier New"/>
                        </a:rPr>
                        <a:t>K</a:t>
                      </a:r>
                      <a:r>
                        <a:rPr lang="en-US" sz="2800" baseline="-25000">
                          <a:effectLst/>
                          <a:latin typeface="Times New Roman"/>
                          <a:ea typeface="华文细黑"/>
                          <a:cs typeface="Courier New"/>
                        </a:rPr>
                        <a:t>sp</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a:effectLst/>
                          <a:latin typeface="Times New Roman"/>
                          <a:ea typeface="华文细黑"/>
                          <a:cs typeface="Times New Roman"/>
                        </a:rPr>
                        <a:t>升高温度</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正向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a:effectLst/>
                          <a:latin typeface="Times New Roman"/>
                          <a:ea typeface="华文细黑"/>
                          <a:cs typeface="Times New Roman"/>
                        </a:rPr>
                        <a:t>加水稀释</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正向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496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6789" y="1024955"/>
            <a:ext cx="11475787" cy="2826351"/>
          </a:xfrm>
          <a:prstGeom prst="rect">
            <a:avLst/>
          </a:prstGeom>
        </p:spPr>
        <p:txBody>
          <a:bodyPr>
            <a:spAutoFit/>
          </a:bodyPr>
          <a:lstStyle/>
          <a:p>
            <a:pPr algn="just">
              <a:lnSpc>
                <a:spcPct val="140000"/>
              </a:lnSpc>
              <a:spcAft>
                <a:spcPts val="0"/>
              </a:spcAft>
            </a:pPr>
            <a:r>
              <a:rPr lang="en-US" altLang="zh-CN" sz="2600">
                <a:latin typeface="Times New Roman"/>
                <a:ea typeface="华文细黑"/>
                <a:cs typeface="Courier New"/>
              </a:rPr>
              <a:t>6.</a:t>
            </a:r>
            <a:r>
              <a:rPr lang="en-US" altLang="zh-CN" sz="2600">
                <a:latin typeface="IPAPANNEW"/>
                <a:ea typeface="华文细黑"/>
                <a:cs typeface="Times New Roman"/>
              </a:rPr>
              <a:t>[2015·</a:t>
            </a:r>
            <a:r>
              <a:rPr lang="zh-CN" altLang="zh-CN" sz="2600">
                <a:latin typeface="IPAPANNEW"/>
                <a:ea typeface="华文细黑"/>
                <a:cs typeface="Times New Roman"/>
              </a:rPr>
              <a:t>江苏，</a:t>
            </a:r>
            <a:r>
              <a:rPr lang="en-US" altLang="zh-CN" sz="2600">
                <a:latin typeface="IPAPANNEW"/>
                <a:ea typeface="华文细黑"/>
                <a:cs typeface="Times New Roman"/>
              </a:rPr>
              <a:t>20(2)(3)(4)]</a:t>
            </a:r>
            <a:r>
              <a:rPr lang="zh-CN" altLang="zh-CN" sz="2600">
                <a:latin typeface="Times New Roman"/>
                <a:ea typeface="华文细黑"/>
                <a:cs typeface="Times New Roman"/>
              </a:rPr>
              <a:t>烟气</a:t>
            </a:r>
            <a:r>
              <a:rPr lang="en-US" altLang="zh-CN" sz="2600">
                <a:latin typeface="Times New Roman"/>
                <a:ea typeface="华文细黑"/>
                <a:cs typeface="Courier New"/>
              </a:rPr>
              <a:t>(</a:t>
            </a:r>
            <a:r>
              <a:rPr lang="zh-CN" altLang="zh-CN" sz="2600">
                <a:latin typeface="Times New Roman"/>
                <a:ea typeface="华文细黑"/>
                <a:cs typeface="Times New Roman"/>
              </a:rPr>
              <a:t>主要污染物</a:t>
            </a:r>
            <a:r>
              <a:rPr lang="en-US" altLang="zh-CN" sz="2600">
                <a:latin typeface="Times New Roman"/>
                <a:ea typeface="华文细黑"/>
                <a:cs typeface="Courier New"/>
              </a:rPr>
              <a:t>SO</a:t>
            </a:r>
            <a:r>
              <a:rPr lang="en-US" altLang="zh-CN" sz="2600" baseline="-25000">
                <a:latin typeface="Times New Roman"/>
                <a:ea typeface="华文细黑"/>
                <a:cs typeface="Courier New"/>
              </a:rPr>
              <a:t>2</a:t>
            </a:r>
            <a:r>
              <a:rPr lang="zh-CN" altLang="zh-CN" sz="2600">
                <a:latin typeface="Times New Roman"/>
                <a:ea typeface="华文细黑"/>
                <a:cs typeface="Times New Roman"/>
              </a:rPr>
              <a:t>、</a:t>
            </a:r>
            <a:r>
              <a:rPr lang="en-US" altLang="zh-CN" sz="2600">
                <a:latin typeface="Times New Roman"/>
                <a:ea typeface="华文细黑"/>
                <a:cs typeface="Courier New"/>
              </a:rPr>
              <a:t>NO</a:t>
            </a:r>
            <a:r>
              <a:rPr lang="en-US" altLang="zh-CN" sz="2600" i="1" baseline="-25000">
                <a:latin typeface="Times New Roman"/>
                <a:ea typeface="华文细黑"/>
                <a:cs typeface="Courier New"/>
              </a:rPr>
              <a:t>x</a:t>
            </a:r>
            <a:r>
              <a:rPr lang="en-US" altLang="zh-CN" sz="2600">
                <a:latin typeface="Times New Roman"/>
                <a:ea typeface="华文细黑"/>
                <a:cs typeface="Courier New"/>
              </a:rPr>
              <a:t>)</a:t>
            </a:r>
            <a:r>
              <a:rPr lang="zh-CN" altLang="zh-CN" sz="2600">
                <a:latin typeface="Times New Roman"/>
                <a:ea typeface="华文细黑"/>
                <a:cs typeface="Times New Roman"/>
              </a:rPr>
              <a:t>经</a:t>
            </a:r>
            <a:r>
              <a:rPr lang="en-US" altLang="zh-CN" sz="2600">
                <a:latin typeface="Times New Roman"/>
                <a:ea typeface="华文细黑"/>
                <a:cs typeface="Courier New"/>
              </a:rPr>
              <a:t>O</a:t>
            </a:r>
            <a:r>
              <a:rPr lang="en-US" altLang="zh-CN" sz="2600" baseline="-25000">
                <a:latin typeface="Times New Roman"/>
                <a:ea typeface="华文细黑"/>
                <a:cs typeface="Courier New"/>
              </a:rPr>
              <a:t>3</a:t>
            </a:r>
            <a:r>
              <a:rPr lang="zh-CN" altLang="zh-CN" sz="2600">
                <a:latin typeface="Times New Roman"/>
                <a:ea typeface="华文细黑"/>
                <a:cs typeface="Times New Roman"/>
              </a:rPr>
              <a:t>预处理后用</a:t>
            </a:r>
            <a:r>
              <a:rPr lang="en-US" altLang="zh-CN" sz="2600">
                <a:latin typeface="Times New Roman"/>
                <a:ea typeface="华文细黑"/>
                <a:cs typeface="Courier New"/>
              </a:rPr>
              <a:t>CaSO</a:t>
            </a:r>
            <a:r>
              <a:rPr lang="en-US" altLang="zh-CN" sz="2600" baseline="-25000">
                <a:latin typeface="Times New Roman"/>
                <a:ea typeface="华文细黑"/>
                <a:cs typeface="Courier New"/>
              </a:rPr>
              <a:t>3</a:t>
            </a:r>
            <a:r>
              <a:rPr lang="zh-CN" altLang="zh-CN" sz="2600">
                <a:latin typeface="Times New Roman"/>
                <a:ea typeface="华文细黑"/>
                <a:cs typeface="Times New Roman"/>
              </a:rPr>
              <a:t>水悬浮液吸收，可减少烟气中</a:t>
            </a:r>
            <a:r>
              <a:rPr lang="en-US" altLang="zh-CN" sz="2600">
                <a:latin typeface="Times New Roman"/>
                <a:ea typeface="华文细黑"/>
                <a:cs typeface="Courier New"/>
              </a:rPr>
              <a:t>SO</a:t>
            </a:r>
            <a:r>
              <a:rPr lang="en-US" altLang="zh-CN" sz="2600" baseline="-25000">
                <a:latin typeface="Times New Roman"/>
                <a:ea typeface="华文细黑"/>
                <a:cs typeface="Courier New"/>
              </a:rPr>
              <a:t>2</a:t>
            </a:r>
            <a:r>
              <a:rPr lang="zh-CN" altLang="zh-CN" sz="2600">
                <a:latin typeface="Times New Roman"/>
                <a:ea typeface="华文细黑"/>
                <a:cs typeface="Times New Roman"/>
              </a:rPr>
              <a:t>、</a:t>
            </a:r>
            <a:r>
              <a:rPr lang="en-US" altLang="zh-CN" sz="2600">
                <a:latin typeface="Times New Roman"/>
                <a:ea typeface="华文细黑"/>
                <a:cs typeface="Courier New"/>
              </a:rPr>
              <a:t>NO</a:t>
            </a:r>
            <a:r>
              <a:rPr lang="en-US" altLang="zh-CN" sz="2600" i="1" baseline="-25000">
                <a:latin typeface="Times New Roman"/>
                <a:ea typeface="华文细黑"/>
                <a:cs typeface="Courier New"/>
              </a:rPr>
              <a:t>x</a:t>
            </a:r>
            <a:r>
              <a:rPr lang="zh-CN" altLang="zh-CN" sz="2600">
                <a:latin typeface="Times New Roman"/>
                <a:ea typeface="华文细黑"/>
                <a:cs typeface="Times New Roman"/>
              </a:rPr>
              <a:t>的含量。</a:t>
            </a:r>
            <a:endParaRPr lang="zh-CN" altLang="zh-CN" sz="2600">
              <a:latin typeface="宋体"/>
              <a:cs typeface="Courier New"/>
            </a:endParaRPr>
          </a:p>
          <a:p>
            <a:pPr algn="just">
              <a:lnSpc>
                <a:spcPct val="140000"/>
              </a:lnSpc>
              <a:spcAft>
                <a:spcPts val="0"/>
              </a:spcAft>
            </a:pPr>
            <a:r>
              <a:rPr lang="en-US" altLang="zh-CN" sz="2600">
                <a:latin typeface="Times New Roman"/>
                <a:ea typeface="华文细黑"/>
                <a:cs typeface="Courier New"/>
              </a:rPr>
              <a:t>(2)</a:t>
            </a:r>
            <a:r>
              <a:rPr lang="zh-CN" altLang="zh-CN" sz="2600">
                <a:latin typeface="Times New Roman"/>
                <a:ea typeface="华文细黑"/>
                <a:cs typeface="Times New Roman"/>
              </a:rPr>
              <a:t>室温下，固定进入反应器的</a:t>
            </a:r>
            <a:r>
              <a:rPr lang="en-US" altLang="zh-CN" sz="2600">
                <a:latin typeface="Times New Roman"/>
                <a:ea typeface="华文细黑"/>
                <a:cs typeface="Courier New"/>
              </a:rPr>
              <a:t>NO</a:t>
            </a:r>
            <a:r>
              <a:rPr lang="zh-CN" altLang="zh-CN" sz="2600">
                <a:latin typeface="Times New Roman"/>
                <a:ea typeface="华文细黑"/>
                <a:cs typeface="Times New Roman"/>
              </a:rPr>
              <a:t>、</a:t>
            </a:r>
            <a:r>
              <a:rPr lang="en-US" altLang="zh-CN" sz="2600">
                <a:latin typeface="Times New Roman"/>
                <a:ea typeface="华文细黑"/>
                <a:cs typeface="Courier New"/>
              </a:rPr>
              <a:t>SO</a:t>
            </a:r>
            <a:r>
              <a:rPr lang="en-US" altLang="zh-CN" sz="2600" baseline="-25000">
                <a:latin typeface="Times New Roman"/>
                <a:ea typeface="华文细黑"/>
                <a:cs typeface="Courier New"/>
              </a:rPr>
              <a:t>2</a:t>
            </a:r>
            <a:r>
              <a:rPr lang="zh-CN" altLang="zh-CN" sz="2600">
                <a:latin typeface="Times New Roman"/>
                <a:ea typeface="华文细黑"/>
                <a:cs typeface="Times New Roman"/>
              </a:rPr>
              <a:t>的物质的量，改变加入</a:t>
            </a:r>
            <a:r>
              <a:rPr lang="en-US" altLang="zh-CN" sz="2600">
                <a:latin typeface="Times New Roman"/>
                <a:ea typeface="华文细黑"/>
                <a:cs typeface="Courier New"/>
              </a:rPr>
              <a:t>O</a:t>
            </a:r>
            <a:r>
              <a:rPr lang="en-US" altLang="zh-CN" sz="2600" baseline="-25000">
                <a:latin typeface="Times New Roman"/>
                <a:ea typeface="华文细黑"/>
                <a:cs typeface="Courier New"/>
              </a:rPr>
              <a:t>3</a:t>
            </a:r>
            <a:r>
              <a:rPr lang="zh-CN" altLang="zh-CN" sz="2600">
                <a:latin typeface="Times New Roman"/>
                <a:ea typeface="华文细黑"/>
                <a:cs typeface="Times New Roman"/>
              </a:rPr>
              <a:t>的物质的量，反应一段时间后体系中</a:t>
            </a:r>
            <a:r>
              <a:rPr lang="en-US" altLang="zh-CN" sz="2600" i="1">
                <a:latin typeface="Times New Roman"/>
                <a:ea typeface="华文细黑"/>
                <a:cs typeface="Courier New"/>
              </a:rPr>
              <a:t>n</a:t>
            </a:r>
            <a:r>
              <a:rPr lang="en-US" altLang="zh-CN" sz="2600">
                <a:latin typeface="Times New Roman"/>
                <a:ea typeface="华文细黑"/>
                <a:cs typeface="Courier New"/>
              </a:rPr>
              <a:t>(NO)</a:t>
            </a:r>
            <a:r>
              <a:rPr lang="zh-CN" altLang="zh-CN" sz="2600">
                <a:latin typeface="Times New Roman"/>
                <a:ea typeface="华文细黑"/>
                <a:cs typeface="Times New Roman"/>
              </a:rPr>
              <a:t>、</a:t>
            </a:r>
            <a:r>
              <a:rPr lang="en-US" altLang="zh-CN" sz="2600" i="1">
                <a:latin typeface="Times New Roman"/>
                <a:ea typeface="华文细黑"/>
                <a:cs typeface="Courier New"/>
              </a:rPr>
              <a:t>n</a:t>
            </a:r>
            <a:r>
              <a:rPr lang="en-US" altLang="zh-CN" sz="2600">
                <a:latin typeface="Times New Roman"/>
                <a:ea typeface="华文细黑"/>
                <a:cs typeface="Courier New"/>
              </a:rPr>
              <a:t>(NO</a:t>
            </a:r>
            <a:r>
              <a:rPr lang="en-US" altLang="zh-CN" sz="2600" baseline="-25000">
                <a:latin typeface="Times New Roman"/>
                <a:ea typeface="华文细黑"/>
                <a:cs typeface="Courier New"/>
              </a:rPr>
              <a:t>2</a:t>
            </a:r>
            <a:r>
              <a:rPr lang="en-US" altLang="zh-CN" sz="2600">
                <a:latin typeface="Times New Roman"/>
                <a:ea typeface="华文细黑"/>
                <a:cs typeface="Courier New"/>
              </a:rPr>
              <a:t>)</a:t>
            </a:r>
            <a:r>
              <a:rPr lang="zh-CN" altLang="zh-CN" sz="2600">
                <a:latin typeface="Times New Roman"/>
                <a:ea typeface="华文细黑"/>
                <a:cs typeface="Times New Roman"/>
              </a:rPr>
              <a:t>和</a:t>
            </a:r>
            <a:r>
              <a:rPr lang="en-US" altLang="zh-CN" sz="2600" i="1">
                <a:latin typeface="Times New Roman"/>
                <a:ea typeface="华文细黑"/>
                <a:cs typeface="Courier New"/>
              </a:rPr>
              <a:t>n</a:t>
            </a:r>
            <a:r>
              <a:rPr lang="en-US" altLang="zh-CN" sz="2600">
                <a:latin typeface="Times New Roman"/>
                <a:ea typeface="华文细黑"/>
                <a:cs typeface="Courier New"/>
              </a:rPr>
              <a:t>(SO</a:t>
            </a:r>
            <a:r>
              <a:rPr lang="en-US" altLang="zh-CN" sz="2600" baseline="-25000">
                <a:latin typeface="Times New Roman"/>
                <a:ea typeface="华文细黑"/>
                <a:cs typeface="Courier New"/>
              </a:rPr>
              <a:t>2</a:t>
            </a:r>
            <a:r>
              <a:rPr lang="en-US" altLang="zh-CN" sz="2600">
                <a:latin typeface="Times New Roman"/>
                <a:ea typeface="华文细黑"/>
                <a:cs typeface="Courier New"/>
              </a:rPr>
              <a:t>)</a:t>
            </a:r>
            <a:r>
              <a:rPr lang="zh-CN" altLang="zh-CN" sz="2600">
                <a:latin typeface="Times New Roman"/>
                <a:ea typeface="华文细黑"/>
                <a:cs typeface="Times New Roman"/>
              </a:rPr>
              <a:t>随反应前</a:t>
            </a:r>
            <a:r>
              <a:rPr lang="en-US" altLang="zh-CN" sz="2600" i="1">
                <a:latin typeface="Times New Roman"/>
                <a:ea typeface="华文细黑"/>
                <a:cs typeface="Courier New"/>
              </a:rPr>
              <a:t>n</a:t>
            </a:r>
            <a:r>
              <a:rPr lang="en-US" altLang="zh-CN" sz="2600">
                <a:latin typeface="Times New Roman"/>
                <a:ea typeface="华文细黑"/>
                <a:cs typeface="Courier New"/>
              </a:rPr>
              <a:t>(O</a:t>
            </a:r>
            <a:r>
              <a:rPr lang="en-US" altLang="zh-CN" sz="2600" baseline="-25000">
                <a:latin typeface="Times New Roman"/>
                <a:ea typeface="华文细黑"/>
                <a:cs typeface="Courier New"/>
              </a:rPr>
              <a:t>3</a:t>
            </a:r>
            <a:r>
              <a:rPr lang="en-US" altLang="zh-CN" sz="2600">
                <a:latin typeface="Times New Roman"/>
                <a:ea typeface="华文细黑"/>
                <a:cs typeface="Courier New"/>
              </a:rPr>
              <a:t>)</a:t>
            </a:r>
            <a:r>
              <a:rPr lang="en-US" altLang="zh-CN" sz="2600">
                <a:latin typeface="宋体"/>
                <a:ea typeface="华文细黑"/>
                <a:cs typeface="Times New Roman"/>
              </a:rPr>
              <a:t>∶</a:t>
            </a:r>
            <a:r>
              <a:rPr lang="en-US" altLang="zh-CN" sz="2600" i="1">
                <a:latin typeface="Times New Roman"/>
                <a:ea typeface="华文细黑"/>
                <a:cs typeface="Courier New"/>
              </a:rPr>
              <a:t>n</a:t>
            </a:r>
            <a:r>
              <a:rPr lang="en-US" altLang="zh-CN" sz="2600">
                <a:latin typeface="Times New Roman"/>
                <a:ea typeface="华文细黑"/>
                <a:cs typeface="Courier New"/>
              </a:rPr>
              <a:t>(NO)</a:t>
            </a:r>
            <a:r>
              <a:rPr lang="zh-CN" altLang="zh-CN" sz="2600">
                <a:latin typeface="Times New Roman"/>
                <a:ea typeface="华文细黑"/>
                <a:cs typeface="Times New Roman"/>
              </a:rPr>
              <a:t>的变化见下图：</a:t>
            </a:r>
            <a:endParaRPr lang="zh-CN" altLang="zh-CN" sz="2600">
              <a:effectLst/>
              <a:latin typeface="宋体"/>
              <a:cs typeface="Courier New"/>
            </a:endParaRPr>
          </a:p>
        </p:txBody>
      </p:sp>
      <p:pic>
        <p:nvPicPr>
          <p:cNvPr id="112642" name="Picture 2" descr="HX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4085" y="3547941"/>
            <a:ext cx="4095751" cy="29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1">
            <a:hlinkClick r:id="rId3"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7"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8"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9"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888923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6834" y="852364"/>
            <a:ext cx="11590545" cy="5521512"/>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①</a:t>
            </a:r>
            <a:r>
              <a:rPr lang="zh-CN" altLang="zh-CN" sz="2800" dirty="0">
                <a:latin typeface="Times New Roman"/>
                <a:ea typeface="华文细黑"/>
                <a:cs typeface="Times New Roman"/>
              </a:rPr>
              <a:t>当</a:t>
            </a:r>
            <a:r>
              <a:rPr lang="en-US" altLang="zh-CN" sz="2800" i="1" dirty="0">
                <a:latin typeface="Times New Roman"/>
                <a:ea typeface="华文细黑"/>
                <a:cs typeface="Courier New"/>
              </a:rPr>
              <a:t>n</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en-US" altLang="zh-CN" sz="2800" dirty="0">
                <a:latin typeface="宋体"/>
                <a:ea typeface="华文细黑"/>
                <a:cs typeface="Times New Roman"/>
              </a:rPr>
              <a:t>∶</a:t>
            </a:r>
            <a:r>
              <a:rPr lang="en-US" altLang="zh-CN" sz="2800" i="1" dirty="0">
                <a:latin typeface="Times New Roman"/>
                <a:ea typeface="华文细黑"/>
                <a:cs typeface="Courier New"/>
              </a:rPr>
              <a:t>n</a:t>
            </a:r>
            <a:r>
              <a:rPr lang="en-US" altLang="zh-CN" sz="2800" dirty="0">
                <a:latin typeface="Times New Roman"/>
                <a:ea typeface="华文细黑"/>
                <a:cs typeface="Courier New"/>
              </a:rPr>
              <a:t>(NO)</a:t>
            </a:r>
            <a:r>
              <a:rPr lang="zh-CN" altLang="zh-CN" sz="2800" dirty="0">
                <a:latin typeface="Times New Roman"/>
                <a:ea typeface="华文细黑"/>
                <a:cs typeface="Times New Roman"/>
              </a:rPr>
              <a:t>＞</a:t>
            </a:r>
            <a:r>
              <a:rPr lang="en-US" altLang="zh-CN" sz="2800" dirty="0">
                <a:latin typeface="Times New Roman"/>
                <a:ea typeface="华文细黑"/>
                <a:cs typeface="Courier New"/>
              </a:rPr>
              <a:t>1</a:t>
            </a:r>
            <a:r>
              <a:rPr lang="zh-CN" altLang="zh-CN" sz="2800" dirty="0">
                <a:latin typeface="Times New Roman"/>
                <a:ea typeface="华文细黑"/>
                <a:cs typeface="Times New Roman"/>
              </a:rPr>
              <a:t>时，反应后</a:t>
            </a:r>
            <a:r>
              <a:rPr lang="en-US" altLang="zh-CN" sz="2800" dirty="0">
                <a:latin typeface="Times New Roman"/>
                <a:ea typeface="华文细黑"/>
                <a:cs typeface="Courier New"/>
              </a:rPr>
              <a:t>NO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的物质的量减少，其原因</a:t>
            </a:r>
            <a:r>
              <a:rPr lang="zh-CN" altLang="zh-CN" sz="2800" dirty="0" smtClean="0">
                <a:latin typeface="Times New Roman"/>
                <a:ea typeface="华文细黑"/>
                <a:cs typeface="Times New Roman"/>
              </a:rPr>
              <a:t>是</a:t>
            </a:r>
            <a:r>
              <a:rPr lang="en-US" altLang="zh-CN" sz="2800" dirty="0" smtClean="0">
                <a:latin typeface="Times New Roman"/>
                <a:ea typeface="华文细黑"/>
                <a:cs typeface="Courier New"/>
              </a:rPr>
              <a:t>______</a:t>
            </a:r>
          </a:p>
          <a:p>
            <a:pPr algn="just">
              <a:lnSpc>
                <a:spcPct val="140000"/>
              </a:lnSpc>
              <a:spcAft>
                <a:spcPts val="0"/>
              </a:spcAft>
            </a:pPr>
            <a:r>
              <a:rPr lang="en-US" altLang="zh-CN" sz="2800" dirty="0" smtClean="0">
                <a:latin typeface="Times New Roman"/>
                <a:ea typeface="华文细黑"/>
                <a:cs typeface="Courier New"/>
              </a:rPr>
              <a:t>__________________________________________</a:t>
            </a:r>
            <a:r>
              <a:rPr lang="zh-CN" altLang="zh-CN" sz="2800" dirty="0" smtClean="0">
                <a:latin typeface="Times New Roman"/>
                <a:ea typeface="华文细黑"/>
                <a:cs typeface="Times New Roman"/>
              </a:rPr>
              <a:t>。</a:t>
            </a:r>
            <a:endParaRPr lang="zh-CN" altLang="zh-CN" sz="28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zh-CN" altLang="zh-CN" sz="2800" dirty="0" smtClean="0">
                <a:latin typeface="Times New Roman"/>
                <a:ea typeface="华文细黑"/>
                <a:cs typeface="Times New Roman"/>
              </a:rPr>
              <a:t>由</a:t>
            </a:r>
            <a:r>
              <a:rPr lang="zh-CN" altLang="zh-CN" sz="2800" dirty="0">
                <a:latin typeface="Times New Roman"/>
                <a:ea typeface="华文细黑"/>
                <a:cs typeface="Times New Roman"/>
              </a:rPr>
              <a:t>图可知，当</a:t>
            </a:r>
            <a:r>
              <a:rPr lang="en-US" altLang="zh-CN" sz="2800" i="1" dirty="0">
                <a:latin typeface="Times New Roman"/>
                <a:ea typeface="华文细黑"/>
                <a:cs typeface="Courier New"/>
              </a:rPr>
              <a:t>n</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en-US" altLang="zh-CN" sz="2800" dirty="0">
                <a:latin typeface="宋体"/>
                <a:ea typeface="华文细黑"/>
                <a:cs typeface="Times New Roman"/>
              </a:rPr>
              <a:t>∶</a:t>
            </a:r>
            <a:r>
              <a:rPr lang="en-US" altLang="zh-CN" sz="2800" i="1" dirty="0">
                <a:latin typeface="Times New Roman"/>
                <a:ea typeface="华文细黑"/>
                <a:cs typeface="Courier New"/>
              </a:rPr>
              <a:t>n</a:t>
            </a:r>
            <a:r>
              <a:rPr lang="en-US" altLang="zh-CN" sz="2800" dirty="0">
                <a:latin typeface="Times New Roman"/>
                <a:ea typeface="华文细黑"/>
                <a:cs typeface="Courier New"/>
              </a:rPr>
              <a:t>(NO)&gt;1</a:t>
            </a:r>
            <a:r>
              <a:rPr lang="zh-CN" altLang="zh-CN" sz="2800" dirty="0">
                <a:latin typeface="Times New Roman"/>
                <a:ea typeface="华文细黑"/>
                <a:cs typeface="Times New Roman"/>
              </a:rPr>
              <a:t>时，</a:t>
            </a:r>
            <a:r>
              <a:rPr lang="en-US" altLang="zh-CN" sz="2800" i="1" dirty="0">
                <a:latin typeface="Times New Roman"/>
                <a:ea typeface="华文细黑"/>
                <a:cs typeface="Courier New"/>
              </a:rPr>
              <a:t>n</a:t>
            </a:r>
            <a:r>
              <a:rPr lang="en-US" altLang="zh-CN" sz="2800" dirty="0">
                <a:latin typeface="Times New Roman"/>
                <a:ea typeface="华文细黑"/>
                <a:cs typeface="Courier New"/>
              </a:rPr>
              <a:t>(NO)</a:t>
            </a:r>
            <a:r>
              <a:rPr lang="zh-CN" altLang="zh-CN" sz="2800" dirty="0">
                <a:latin typeface="Times New Roman"/>
                <a:ea typeface="华文细黑"/>
                <a:cs typeface="Times New Roman"/>
              </a:rPr>
              <a:t>没有变化，而</a:t>
            </a:r>
            <a:r>
              <a:rPr lang="en-US" altLang="zh-CN" sz="2800" i="1" dirty="0">
                <a:latin typeface="Times New Roman"/>
                <a:ea typeface="华文细黑"/>
                <a:cs typeface="Courier New"/>
              </a:rPr>
              <a:t>n</a:t>
            </a:r>
            <a:r>
              <a:rPr lang="en-US" altLang="zh-CN" sz="2800" dirty="0">
                <a:latin typeface="Times New Roman"/>
                <a:ea typeface="华文细黑"/>
                <a:cs typeface="Courier New"/>
              </a:rPr>
              <a:t>(NO</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减少，说明</a:t>
            </a:r>
            <a:r>
              <a:rPr lang="en-US" altLang="zh-CN" sz="2800" dirty="0">
                <a:latin typeface="Times New Roman"/>
                <a:ea typeface="华文细黑"/>
                <a:cs typeface="Courier New"/>
              </a:rPr>
              <a:t>NO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被</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氧化了，生成了更高价态的氧化物</a:t>
            </a:r>
            <a:r>
              <a:rPr lang="en-US" altLang="zh-CN" sz="2800" dirty="0">
                <a:latin typeface="Times New Roman"/>
                <a:ea typeface="华文细黑"/>
                <a:cs typeface="Courier New"/>
              </a:rPr>
              <a:t>N</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5</a:t>
            </a:r>
            <a:r>
              <a:rPr lang="zh-CN" altLang="zh-CN" sz="2800" dirty="0">
                <a:latin typeface="Times New Roman"/>
                <a:ea typeface="华文细黑"/>
                <a:cs typeface="Times New Roman"/>
              </a:rPr>
              <a:t>；</a:t>
            </a:r>
            <a:endParaRPr lang="zh-CN" altLang="zh-CN" sz="2800" dirty="0">
              <a:latin typeface="宋体"/>
              <a:cs typeface="Courier New"/>
            </a:endParaRPr>
          </a:p>
          <a:p>
            <a:pPr algn="just">
              <a:lnSpc>
                <a:spcPct val="140000"/>
              </a:lnSpc>
              <a:spcAft>
                <a:spcPts val="0"/>
              </a:spcAft>
            </a:pPr>
            <a:r>
              <a:rPr lang="en-US" altLang="zh-CN" sz="2800" dirty="0" smtClean="0">
                <a:latin typeface="宋体"/>
                <a:ea typeface="华文细黑"/>
                <a:cs typeface="Times New Roman"/>
              </a:rPr>
              <a:t>②</a:t>
            </a:r>
            <a:r>
              <a:rPr lang="zh-CN" altLang="zh-CN" sz="2800" dirty="0">
                <a:latin typeface="Times New Roman"/>
                <a:ea typeface="华文细黑"/>
                <a:cs typeface="Times New Roman"/>
              </a:rPr>
              <a:t>增加</a:t>
            </a:r>
            <a:r>
              <a:rPr lang="en-US" altLang="zh-CN" sz="2800" i="1" dirty="0">
                <a:latin typeface="Times New Roman"/>
                <a:ea typeface="华文细黑"/>
                <a:cs typeface="Courier New"/>
              </a:rPr>
              <a:t>n</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氧化</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的反应几乎不受影响，其可能原因是</a:t>
            </a:r>
            <a:r>
              <a:rPr lang="en-US" altLang="zh-CN" sz="2800" dirty="0" smtClean="0">
                <a:latin typeface="Times New Roman"/>
                <a:ea typeface="华文细黑"/>
                <a:cs typeface="Courier New"/>
              </a:rPr>
              <a:t>________</a:t>
            </a:r>
          </a:p>
          <a:p>
            <a:pPr algn="just">
              <a:lnSpc>
                <a:spcPct val="140000"/>
              </a:lnSpc>
              <a:spcAft>
                <a:spcPts val="0"/>
              </a:spcAft>
            </a:pPr>
            <a:r>
              <a:rPr lang="en-US" altLang="zh-CN" sz="2800" dirty="0" smtClean="0">
                <a:latin typeface="Times New Roman"/>
                <a:ea typeface="华文细黑"/>
                <a:cs typeface="Courier New"/>
              </a:rPr>
              <a:t>_____________</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具有较强的还原性，</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具有较强的氧化性，而增加</a:t>
            </a:r>
            <a:r>
              <a:rPr lang="en-US" altLang="zh-CN" sz="2800" i="1" dirty="0">
                <a:latin typeface="Times New Roman"/>
                <a:ea typeface="华文细黑"/>
                <a:cs typeface="Courier New"/>
              </a:rPr>
              <a:t>n</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氧化</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的反应几乎不受影响，其原因可能是</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与</a:t>
            </a:r>
            <a:r>
              <a:rPr lang="en-US" altLang="zh-CN" sz="2800" dirty="0">
                <a:latin typeface="Times New Roman"/>
                <a:ea typeface="华文细黑"/>
                <a:cs typeface="Courier New"/>
              </a:rPr>
              <a:t>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的反应速度很慢，</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的量变化不明显</a:t>
            </a:r>
            <a:r>
              <a:rPr lang="zh-CN" altLang="zh-CN" sz="2800" dirty="0" smtClean="0">
                <a:latin typeface="Times New Roman"/>
                <a:ea typeface="华文细黑"/>
                <a:cs typeface="Times New Roman"/>
              </a:rPr>
              <a:t>。</a:t>
            </a:r>
            <a:endParaRPr lang="zh-CN" altLang="zh-CN" sz="2800" dirty="0">
              <a:latin typeface="宋体"/>
              <a:cs typeface="Courier New"/>
            </a:endParaRPr>
          </a:p>
        </p:txBody>
      </p:sp>
      <p:sp>
        <p:nvSpPr>
          <p:cNvPr id="15" name="矩形 14"/>
          <p:cNvSpPr/>
          <p:nvPr/>
        </p:nvSpPr>
        <p:spPr>
          <a:xfrm>
            <a:off x="10440069" y="896844"/>
            <a:ext cx="999350" cy="523220"/>
          </a:xfrm>
          <a:prstGeom prst="rect">
            <a:avLst/>
          </a:prstGeom>
        </p:spPr>
        <p:txBody>
          <a:bodyPr>
            <a:spAutoFit/>
          </a:bodyPr>
          <a:lstStyle/>
          <a:p>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3</a:t>
            </a:r>
            <a:r>
              <a:rPr lang="zh-CN" altLang="zh-CN" sz="2800" smtClean="0">
                <a:solidFill>
                  <a:srgbClr val="E36C0A"/>
                </a:solidFill>
                <a:latin typeface="Times New Roman"/>
                <a:ea typeface="华文细黑"/>
                <a:cs typeface="Times New Roman"/>
              </a:rPr>
              <a:t>将</a:t>
            </a:r>
            <a:endParaRPr lang="zh-CN" altLang="en-US" sz="2800"/>
          </a:p>
        </p:txBody>
      </p:sp>
      <p:sp>
        <p:nvSpPr>
          <p:cNvPr id="17" name="矩形 16"/>
          <p:cNvSpPr/>
          <p:nvPr/>
        </p:nvSpPr>
        <p:spPr>
          <a:xfrm>
            <a:off x="459652" y="1500436"/>
            <a:ext cx="7805319" cy="523220"/>
          </a:xfrm>
          <a:prstGeom prst="rect">
            <a:avLst/>
          </a:prstGeom>
        </p:spPr>
        <p:txBody>
          <a:bodyPr>
            <a:spAutoFit/>
          </a:bodyPr>
          <a:lstStyle/>
          <a:p>
            <a:pPr lvl="0"/>
            <a:r>
              <a:rPr lang="en-US" altLang="zh-CN" sz="2800">
                <a:solidFill>
                  <a:srgbClr val="E36C0A"/>
                </a:solidFill>
                <a:latin typeface="Times New Roman"/>
                <a:ea typeface="华文细黑"/>
              </a:rPr>
              <a:t>NO</a:t>
            </a:r>
            <a:r>
              <a:rPr lang="en-US" altLang="zh-CN" sz="2800" baseline="-25000">
                <a:solidFill>
                  <a:srgbClr val="E36C0A"/>
                </a:solidFill>
                <a:latin typeface="Times New Roman"/>
                <a:ea typeface="华文细黑"/>
              </a:rPr>
              <a:t>2</a:t>
            </a:r>
            <a:r>
              <a:rPr lang="zh-CN" altLang="zh-CN" sz="2800">
                <a:solidFill>
                  <a:srgbClr val="E36C0A"/>
                </a:solidFill>
                <a:latin typeface="Times New Roman"/>
                <a:ea typeface="华文细黑"/>
                <a:cs typeface="Times New Roman"/>
              </a:rPr>
              <a:t>氧化为更高价态的氮氧化物</a:t>
            </a:r>
            <a:r>
              <a:rPr lang="en-US" altLang="zh-CN" sz="2800">
                <a:solidFill>
                  <a:srgbClr val="E36C0A"/>
                </a:solidFill>
                <a:latin typeface="Times New Roman"/>
                <a:ea typeface="华文细黑"/>
              </a:rPr>
              <a:t>(</a:t>
            </a:r>
            <a:r>
              <a:rPr lang="zh-CN" altLang="zh-CN" sz="2800">
                <a:solidFill>
                  <a:srgbClr val="E36C0A"/>
                </a:solidFill>
                <a:latin typeface="Times New Roman"/>
                <a:ea typeface="华文细黑"/>
                <a:cs typeface="Times New Roman"/>
              </a:rPr>
              <a:t>或生成了</a:t>
            </a:r>
            <a:r>
              <a:rPr lang="en-US" altLang="zh-CN" sz="2800">
                <a:solidFill>
                  <a:srgbClr val="E36C0A"/>
                </a:solidFill>
                <a:latin typeface="Times New Roman"/>
                <a:ea typeface="华文细黑"/>
              </a:rPr>
              <a:t>N</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5</a:t>
            </a:r>
            <a:r>
              <a:rPr lang="en-US" altLang="zh-CN" sz="2800" smtClean="0">
                <a:solidFill>
                  <a:srgbClr val="E36C0A"/>
                </a:solidFill>
                <a:latin typeface="Times New Roman"/>
                <a:ea typeface="华文细黑"/>
              </a:rPr>
              <a:t>)</a:t>
            </a:r>
          </a:p>
        </p:txBody>
      </p:sp>
      <p:sp>
        <p:nvSpPr>
          <p:cNvPr id="19" name="矩形 18"/>
          <p:cNvSpPr/>
          <p:nvPr/>
        </p:nvSpPr>
        <p:spPr>
          <a:xfrm>
            <a:off x="9949730" y="3176933"/>
            <a:ext cx="1503938" cy="695575"/>
          </a:xfrm>
          <a:prstGeom prst="rect">
            <a:avLst/>
          </a:prstGeom>
        </p:spPr>
        <p:txBody>
          <a:bodyPr wrap="none">
            <a:spAutoFit/>
          </a:bodyPr>
          <a:lstStyle/>
          <a:p>
            <a:pPr algn="just">
              <a:lnSpc>
                <a:spcPct val="140000"/>
              </a:lnSpc>
              <a:spcAft>
                <a:spcPts val="0"/>
              </a:spcAft>
            </a:pPr>
            <a:r>
              <a:rPr lang="en-US" altLang="zh-CN" sz="2800" smtClean="0">
                <a:solidFill>
                  <a:srgbClr val="E36C0A"/>
                </a:solidFill>
                <a:latin typeface="Times New Roman"/>
                <a:ea typeface="华文细黑"/>
                <a:cs typeface="Courier New"/>
              </a:rPr>
              <a:t>SO</a:t>
            </a:r>
            <a:r>
              <a:rPr lang="en-US" altLang="zh-CN" sz="2800" baseline="-25000" smtClean="0">
                <a:solidFill>
                  <a:srgbClr val="E36C0A"/>
                </a:solidFill>
                <a:latin typeface="Times New Roman"/>
                <a:ea typeface="华文细黑"/>
                <a:cs typeface="Courier New"/>
              </a:rPr>
              <a:t>2</a:t>
            </a:r>
            <a:r>
              <a:rPr lang="zh-CN" altLang="zh-CN" sz="2800" smtClean="0">
                <a:solidFill>
                  <a:srgbClr val="E36C0A"/>
                </a:solidFill>
                <a:latin typeface="Times New Roman"/>
                <a:ea typeface="华文细黑"/>
                <a:cs typeface="Times New Roman"/>
              </a:rPr>
              <a:t>与</a:t>
            </a:r>
            <a:r>
              <a:rPr lang="en-US" altLang="zh-CN" sz="2800" smtClean="0">
                <a:solidFill>
                  <a:srgbClr val="E36C0A"/>
                </a:solidFill>
                <a:latin typeface="Times New Roman"/>
                <a:ea typeface="华文细黑"/>
                <a:cs typeface="Courier New"/>
              </a:rPr>
              <a:t>O</a:t>
            </a:r>
            <a:r>
              <a:rPr lang="en-US" altLang="zh-CN" sz="2800" baseline="-25000" smtClean="0">
                <a:solidFill>
                  <a:srgbClr val="E36C0A"/>
                </a:solidFill>
                <a:latin typeface="Times New Roman"/>
                <a:ea typeface="华文细黑"/>
                <a:cs typeface="Courier New"/>
              </a:rPr>
              <a:t>3</a:t>
            </a:r>
            <a:endParaRPr lang="zh-CN" altLang="zh-CN" sz="2800">
              <a:effectLst/>
              <a:latin typeface="宋体"/>
              <a:cs typeface="Courier New"/>
            </a:endParaRPr>
          </a:p>
        </p:txBody>
      </p:sp>
      <p:sp>
        <p:nvSpPr>
          <p:cNvPr id="21" name="矩形 20"/>
          <p:cNvSpPr/>
          <p:nvPr/>
        </p:nvSpPr>
        <p:spPr>
          <a:xfrm>
            <a:off x="430019" y="3905161"/>
            <a:ext cx="2339102" cy="523220"/>
          </a:xfrm>
          <a:prstGeom prst="rect">
            <a:avLst/>
          </a:prstGeom>
        </p:spPr>
        <p:txBody>
          <a:bodyPr wrap="none">
            <a:spAutoFit/>
          </a:bodyPr>
          <a:lstStyle/>
          <a:p>
            <a:r>
              <a:rPr lang="zh-CN" altLang="zh-CN" sz="2800">
                <a:solidFill>
                  <a:srgbClr val="E36C0A"/>
                </a:solidFill>
                <a:latin typeface="Times New Roman"/>
                <a:ea typeface="华文细黑"/>
                <a:cs typeface="Times New Roman"/>
              </a:rPr>
              <a:t>的反应速率慢</a:t>
            </a:r>
            <a:endParaRPr lang="zh-CN" altLang="en-US"/>
          </a:p>
        </p:txBody>
      </p:sp>
      <p:sp>
        <p:nvSpPr>
          <p:cNvPr id="22"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397667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linds(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
                                            <p:txEl>
                                              <p:pRg st="2" end="2"/>
                                            </p:txEl>
                                          </p:spTgt>
                                        </p:tgtEl>
                                      </p:cBhvr>
                                    </p:animEffect>
                                    <p:set>
                                      <p:cBhvr>
                                        <p:cTn id="33" dur="1" fill="hold">
                                          <p:stCondLst>
                                            <p:cond delay="499"/>
                                          </p:stCondLst>
                                        </p:cTn>
                                        <p:tgtEl>
                                          <p:spTgt spid="2">
                                            <p:txEl>
                                              <p:pRg st="2" end="2"/>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
                                            <p:txEl>
                                              <p:pRg st="5" end="5"/>
                                            </p:txEl>
                                          </p:spTgt>
                                        </p:tgtEl>
                                      </p:cBhvr>
                                    </p:animEffect>
                                    <p:set>
                                      <p:cBhvr>
                                        <p:cTn id="36" dur="1" fill="hold">
                                          <p:stCondLst>
                                            <p:cond delay="499"/>
                                          </p:stCondLst>
                                        </p:cTn>
                                        <p:tgtEl>
                                          <p:spTgt spid="2">
                                            <p:txEl>
                                              <p:pRg st="5" end="5"/>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5" grpId="0"/>
      <p:bldP spid="15" grpId="1"/>
      <p:bldP spid="17" grpId="0"/>
      <p:bldP spid="17" grpId="1"/>
      <p:bldP spid="19" grpId="0"/>
      <p:bldP spid="19" grpId="1"/>
      <p:bldP spid="21" grpId="0"/>
      <p:bldP spid="2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extLst>
              <p:ext uri="{D42A27DB-BD31-4B8C-83A1-F6EECF244321}">
                <p14:modId xmlns:p14="http://schemas.microsoft.com/office/powerpoint/2010/main" val="3957141384"/>
              </p:ext>
            </p:extLst>
          </p:nvPr>
        </p:nvGraphicFramePr>
        <p:xfrm>
          <a:off x="447675" y="1306066"/>
          <a:ext cx="11249025" cy="2152650"/>
        </p:xfrm>
        <a:graphic>
          <a:graphicData uri="http://schemas.openxmlformats.org/presentationml/2006/ole">
            <mc:AlternateContent xmlns:mc="http://schemas.openxmlformats.org/markup-compatibility/2006">
              <mc:Choice xmlns:v="urn:schemas-microsoft-com:vml" Requires="v">
                <p:oleObj spid="_x0000_s113840" name="文档" r:id="rId3" imgW="11260787" imgH="2149415" progId="Word.Document.12">
                  <p:embed/>
                </p:oleObj>
              </mc:Choice>
              <mc:Fallback>
                <p:oleObj name="文档" r:id="rId3" imgW="11260787" imgH="2149415" progId="Word.Document.12">
                  <p:embed/>
                  <p:pic>
                    <p:nvPicPr>
                      <p:cNvPr id="0" name=""/>
                      <p:cNvPicPr/>
                      <p:nvPr/>
                    </p:nvPicPr>
                    <p:blipFill>
                      <a:blip r:embed="rId4"/>
                      <a:stretch>
                        <a:fillRect/>
                      </a:stretch>
                    </p:blipFill>
                    <p:spPr>
                      <a:xfrm>
                        <a:off x="447675" y="1306066"/>
                        <a:ext cx="11249025" cy="21526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60670913"/>
              </p:ext>
            </p:extLst>
          </p:nvPr>
        </p:nvGraphicFramePr>
        <p:xfrm>
          <a:off x="443309" y="3368551"/>
          <a:ext cx="11383962" cy="2168525"/>
        </p:xfrm>
        <a:graphic>
          <a:graphicData uri="http://schemas.openxmlformats.org/presentationml/2006/ole">
            <mc:AlternateContent xmlns:mc="http://schemas.openxmlformats.org/markup-compatibility/2006">
              <mc:Choice xmlns:v="urn:schemas-microsoft-com:vml" Requires="v">
                <p:oleObj spid="_x0000_s113841" name="文档" r:id="rId5" imgW="11384678" imgH="2168106" progId="Word.Document.12">
                  <p:embed/>
                </p:oleObj>
              </mc:Choice>
              <mc:Fallback>
                <p:oleObj name="文档" r:id="rId5" imgW="11384678" imgH="2168106" progId="Word.Document.12">
                  <p:embed/>
                  <p:pic>
                    <p:nvPicPr>
                      <p:cNvPr id="0" name=""/>
                      <p:cNvPicPr/>
                      <p:nvPr/>
                    </p:nvPicPr>
                    <p:blipFill>
                      <a:blip r:embed="rId6"/>
                      <a:stretch>
                        <a:fillRect/>
                      </a:stretch>
                    </p:blipFill>
                    <p:spPr>
                      <a:xfrm>
                        <a:off x="443309" y="3368551"/>
                        <a:ext cx="11383962" cy="21685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973142183"/>
              </p:ext>
            </p:extLst>
          </p:nvPr>
        </p:nvGraphicFramePr>
        <p:xfrm>
          <a:off x="7134225" y="1925191"/>
          <a:ext cx="4695825" cy="685800"/>
        </p:xfrm>
        <a:graphic>
          <a:graphicData uri="http://schemas.openxmlformats.org/presentationml/2006/ole">
            <mc:AlternateContent xmlns:mc="http://schemas.openxmlformats.org/markup-compatibility/2006">
              <mc:Choice xmlns:v="urn:schemas-microsoft-com:vml" Requires="v">
                <p:oleObj spid="_x0000_s113842" name="文档" r:id="rId7" imgW="4701508" imgH="686894" progId="Word.Document.12">
                  <p:embed/>
                </p:oleObj>
              </mc:Choice>
              <mc:Fallback>
                <p:oleObj name="文档" r:id="rId7" imgW="4701508" imgH="686894" progId="Word.Document.12">
                  <p:embed/>
                  <p:pic>
                    <p:nvPicPr>
                      <p:cNvPr id="0" name=""/>
                      <p:cNvPicPr/>
                      <p:nvPr/>
                    </p:nvPicPr>
                    <p:blipFill>
                      <a:blip r:embed="rId8"/>
                      <a:stretch>
                        <a:fillRect/>
                      </a:stretch>
                    </p:blipFill>
                    <p:spPr>
                      <a:xfrm>
                        <a:off x="7134225" y="1925191"/>
                        <a:ext cx="4695825" cy="6858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934650123"/>
              </p:ext>
            </p:extLst>
          </p:nvPr>
        </p:nvGraphicFramePr>
        <p:xfrm>
          <a:off x="424061" y="2623220"/>
          <a:ext cx="2743200" cy="685800"/>
        </p:xfrm>
        <a:graphic>
          <a:graphicData uri="http://schemas.openxmlformats.org/presentationml/2006/ole">
            <mc:AlternateContent xmlns:mc="http://schemas.openxmlformats.org/markup-compatibility/2006">
              <mc:Choice xmlns:v="urn:schemas-microsoft-com:vml" Requires="v">
                <p:oleObj spid="_x0000_s113843" name="文档" r:id="rId9" imgW="2749355" imgH="686894" progId="Word.Document.12">
                  <p:embed/>
                </p:oleObj>
              </mc:Choice>
              <mc:Fallback>
                <p:oleObj name="文档" r:id="rId9" imgW="2749355" imgH="686894" progId="Word.Document.12">
                  <p:embed/>
                  <p:pic>
                    <p:nvPicPr>
                      <p:cNvPr id="0" name=""/>
                      <p:cNvPicPr/>
                      <p:nvPr/>
                    </p:nvPicPr>
                    <p:blipFill>
                      <a:blip r:embed="rId10"/>
                      <a:stretch>
                        <a:fillRect/>
                      </a:stretch>
                    </p:blipFill>
                    <p:spPr>
                      <a:xfrm>
                        <a:off x="424061" y="2623220"/>
                        <a:ext cx="2743200" cy="685800"/>
                      </a:xfrm>
                      <a:prstGeom prst="rect">
                        <a:avLst/>
                      </a:prstGeom>
                    </p:spPr>
                  </p:pic>
                </p:oleObj>
              </mc:Fallback>
            </mc:AlternateContent>
          </a:graphicData>
        </a:graphic>
      </p:graphicFrame>
      <p:sp>
        <p:nvSpPr>
          <p:cNvPr id="18" name="Rectangle 21">
            <a:hlinkClick r:id="rId11"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12"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13"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4"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15"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16"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17"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928122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extLst>
              <p:ext uri="{D42A27DB-BD31-4B8C-83A1-F6EECF244321}">
                <p14:modId xmlns:p14="http://schemas.microsoft.com/office/powerpoint/2010/main" val="2639882982"/>
              </p:ext>
            </p:extLst>
          </p:nvPr>
        </p:nvGraphicFramePr>
        <p:xfrm>
          <a:off x="476250" y="1125885"/>
          <a:ext cx="11249025" cy="2457450"/>
        </p:xfrm>
        <a:graphic>
          <a:graphicData uri="http://schemas.openxmlformats.org/presentationml/2006/ole">
            <mc:AlternateContent xmlns:mc="http://schemas.openxmlformats.org/markup-compatibility/2006">
              <mc:Choice xmlns:v="urn:schemas-microsoft-com:vml" Requires="v">
                <p:oleObj spid="_x0000_s114766" name="文档" r:id="rId3" imgW="11260787" imgH="2453496" progId="Word.Document.12">
                  <p:embed/>
                </p:oleObj>
              </mc:Choice>
              <mc:Fallback>
                <p:oleObj name="文档" r:id="rId3" imgW="11260787" imgH="2453496" progId="Word.Document.12">
                  <p:embed/>
                  <p:pic>
                    <p:nvPicPr>
                      <p:cNvPr id="0" name=""/>
                      <p:cNvPicPr/>
                      <p:nvPr/>
                    </p:nvPicPr>
                    <p:blipFill>
                      <a:blip r:embed="rId4"/>
                      <a:stretch>
                        <a:fillRect/>
                      </a:stretch>
                    </p:blipFill>
                    <p:spPr>
                      <a:xfrm>
                        <a:off x="476250" y="1125885"/>
                        <a:ext cx="11249025" cy="2457450"/>
                      </a:xfrm>
                      <a:prstGeom prst="rect">
                        <a:avLst/>
                      </a:prstGeom>
                    </p:spPr>
                  </p:pic>
                </p:oleObj>
              </mc:Fallback>
            </mc:AlternateContent>
          </a:graphicData>
        </a:graphic>
      </p:graphicFrame>
      <p:sp>
        <p:nvSpPr>
          <p:cNvPr id="16"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867130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3"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9"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68069815"/>
              </p:ext>
            </p:extLst>
          </p:nvPr>
        </p:nvGraphicFramePr>
        <p:xfrm>
          <a:off x="457200" y="1091630"/>
          <a:ext cx="11249025" cy="3333750"/>
        </p:xfrm>
        <a:graphic>
          <a:graphicData uri="http://schemas.openxmlformats.org/presentationml/2006/ole">
            <mc:AlternateContent xmlns:mc="http://schemas.openxmlformats.org/markup-compatibility/2006">
              <mc:Choice xmlns:v="urn:schemas-microsoft-com:vml" Requires="v">
                <p:oleObj spid="_x0000_s116826" name="文档" r:id="rId10" imgW="11260787" imgH="3328358" progId="Word.Document.12">
                  <p:embed/>
                </p:oleObj>
              </mc:Choice>
              <mc:Fallback>
                <p:oleObj name="文档" r:id="rId10" imgW="11260787" imgH="3328358" progId="Word.Document.12">
                  <p:embed/>
                  <p:pic>
                    <p:nvPicPr>
                      <p:cNvPr id="0" name="对象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1091630"/>
                        <a:ext cx="1124902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6364089"/>
              </p:ext>
            </p:extLst>
          </p:nvPr>
        </p:nvGraphicFramePr>
        <p:xfrm>
          <a:off x="406574" y="4272905"/>
          <a:ext cx="11249025" cy="2181225"/>
        </p:xfrm>
        <a:graphic>
          <a:graphicData uri="http://schemas.openxmlformats.org/presentationml/2006/ole">
            <mc:AlternateContent xmlns:mc="http://schemas.openxmlformats.org/markup-compatibility/2006">
              <mc:Choice xmlns:v="urn:schemas-microsoft-com:vml" Requires="v">
                <p:oleObj spid="_x0000_s116827" name="文档" r:id="rId12" imgW="11260787" imgH="2177451" progId="Word.Document.12">
                  <p:embed/>
                </p:oleObj>
              </mc:Choice>
              <mc:Fallback>
                <p:oleObj name="文档" r:id="rId12" imgW="11260787" imgH="2177451" progId="Word.Document.12">
                  <p:embed/>
                  <p:pic>
                    <p:nvPicPr>
                      <p:cNvPr id="0"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574" y="4272905"/>
                        <a:ext cx="112490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321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extLst>
              <p:ext uri="{D42A27DB-BD31-4B8C-83A1-F6EECF244321}">
                <p14:modId xmlns:p14="http://schemas.microsoft.com/office/powerpoint/2010/main" val="3342167199"/>
              </p:ext>
            </p:extLst>
          </p:nvPr>
        </p:nvGraphicFramePr>
        <p:xfrm>
          <a:off x="459532" y="1053530"/>
          <a:ext cx="11249025" cy="1876425"/>
        </p:xfrm>
        <a:graphic>
          <a:graphicData uri="http://schemas.openxmlformats.org/presentationml/2006/ole">
            <mc:AlternateContent xmlns:mc="http://schemas.openxmlformats.org/markup-compatibility/2006">
              <mc:Choice xmlns:v="urn:schemas-microsoft-com:vml" Requires="v">
                <p:oleObj spid="_x0000_s150545" name="文档" r:id="rId3" imgW="11260787" imgH="1873370" progId="Word.Document.12">
                  <p:embed/>
                </p:oleObj>
              </mc:Choice>
              <mc:Fallback>
                <p:oleObj name="文档" r:id="rId3" imgW="11260787" imgH="1873370" progId="Word.Document.12">
                  <p:embed/>
                  <p:pic>
                    <p:nvPicPr>
                      <p:cNvPr id="0" name=""/>
                      <p:cNvPicPr/>
                      <p:nvPr/>
                    </p:nvPicPr>
                    <p:blipFill>
                      <a:blip r:embed="rId4"/>
                      <a:stretch>
                        <a:fillRect/>
                      </a:stretch>
                    </p:blipFill>
                    <p:spPr>
                      <a:xfrm>
                        <a:off x="459532" y="1053530"/>
                        <a:ext cx="11249025" cy="1876425"/>
                      </a:xfrm>
                      <a:prstGeom prst="rect">
                        <a:avLst/>
                      </a:prstGeom>
                    </p:spPr>
                  </p:pic>
                </p:oleObj>
              </mc:Fallback>
            </mc:AlternateContent>
          </a:graphicData>
        </a:graphic>
      </p:graphicFrame>
      <p:sp>
        <p:nvSpPr>
          <p:cNvPr id="17" name="Rectangle 21">
            <a:hlinkClick r:id="rId5"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6"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7"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8"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9"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0"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11"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5836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247" y="1042729"/>
            <a:ext cx="11572430" cy="1902059"/>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7.</a:t>
            </a:r>
            <a:r>
              <a:rPr lang="en-US" altLang="zh-CN" sz="2800">
                <a:latin typeface="IPAPANNEW"/>
                <a:ea typeface="华文细黑"/>
                <a:cs typeface="Times New Roman"/>
              </a:rPr>
              <a:t>[2015·</a:t>
            </a:r>
            <a:r>
              <a:rPr lang="zh-CN" altLang="zh-CN" sz="2800">
                <a:latin typeface="IPAPANNEW"/>
                <a:ea typeface="华文细黑"/>
                <a:cs typeface="Times New Roman"/>
              </a:rPr>
              <a:t>福建理综，</a:t>
            </a:r>
            <a:r>
              <a:rPr lang="en-US" altLang="zh-CN" sz="2800">
                <a:latin typeface="IPAPANNEW"/>
                <a:ea typeface="华文细黑"/>
                <a:cs typeface="Times New Roman"/>
              </a:rPr>
              <a:t>23(2)]</a:t>
            </a:r>
            <a:r>
              <a:rPr lang="zh-CN" altLang="zh-CN" sz="2800">
                <a:latin typeface="Times New Roman"/>
                <a:ea typeface="华文细黑"/>
                <a:cs typeface="Times New Roman"/>
              </a:rPr>
              <a:t>研究硫元素及其化合物的性质具有重要意义。</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25 </a:t>
            </a:r>
            <a:r>
              <a:rPr lang="en-US" altLang="zh-CN" sz="2800">
                <a:latin typeface="宋体"/>
                <a:ea typeface="华文细黑"/>
                <a:cs typeface="Times New Roman"/>
              </a:rPr>
              <a:t>℃</a:t>
            </a:r>
            <a:r>
              <a:rPr lang="zh-CN" altLang="zh-CN" sz="2800">
                <a:latin typeface="Times New Roman"/>
                <a:ea typeface="华文细黑"/>
                <a:cs typeface="Times New Roman"/>
              </a:rPr>
              <a:t>，在</a:t>
            </a:r>
            <a:r>
              <a:rPr lang="en-US" altLang="zh-CN" sz="2800">
                <a:latin typeface="Times New Roman"/>
                <a:ea typeface="华文细黑"/>
                <a:cs typeface="Courier New"/>
              </a:rPr>
              <a:t>0.10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H</a:t>
            </a:r>
            <a:r>
              <a:rPr lang="en-US" altLang="zh-CN" sz="2800" baseline="-25000">
                <a:latin typeface="Times New Roman"/>
                <a:ea typeface="华文细黑"/>
                <a:cs typeface="Courier New"/>
              </a:rPr>
              <a:t>2</a:t>
            </a:r>
            <a:r>
              <a:rPr lang="en-US" altLang="zh-CN" sz="2800">
                <a:latin typeface="Times New Roman"/>
                <a:ea typeface="华文细黑"/>
                <a:cs typeface="Courier New"/>
              </a:rPr>
              <a:t>S</a:t>
            </a:r>
            <a:r>
              <a:rPr lang="zh-CN" altLang="zh-CN" sz="2800">
                <a:latin typeface="Times New Roman"/>
                <a:ea typeface="华文细黑"/>
                <a:cs typeface="Times New Roman"/>
              </a:rPr>
              <a:t>溶液中，通入</a:t>
            </a:r>
            <a:r>
              <a:rPr lang="en-US" altLang="zh-CN" sz="2800">
                <a:latin typeface="Times New Roman"/>
                <a:ea typeface="华文细黑"/>
                <a:cs typeface="Courier New"/>
              </a:rPr>
              <a:t>HCl</a:t>
            </a:r>
            <a:r>
              <a:rPr lang="zh-CN" altLang="zh-CN" sz="2800">
                <a:latin typeface="Times New Roman"/>
                <a:ea typeface="华文细黑"/>
                <a:cs typeface="Times New Roman"/>
              </a:rPr>
              <a:t>气体或加入</a:t>
            </a:r>
            <a:r>
              <a:rPr lang="en-US" altLang="zh-CN" sz="2800">
                <a:latin typeface="Times New Roman"/>
                <a:ea typeface="华文细黑"/>
                <a:cs typeface="Courier New"/>
              </a:rPr>
              <a:t>NaOH</a:t>
            </a:r>
            <a:r>
              <a:rPr lang="zh-CN" altLang="zh-CN" sz="2800">
                <a:latin typeface="Times New Roman"/>
                <a:ea typeface="华文细黑"/>
                <a:cs typeface="Times New Roman"/>
              </a:rPr>
              <a:t>固体以调节溶液</a:t>
            </a:r>
            <a:r>
              <a:rPr lang="en-US" altLang="zh-CN" sz="2800">
                <a:latin typeface="Times New Roman"/>
                <a:ea typeface="华文细黑"/>
                <a:cs typeface="Courier New"/>
              </a:rPr>
              <a:t>pH</a:t>
            </a:r>
            <a:r>
              <a:rPr lang="zh-CN" altLang="zh-CN" sz="2800">
                <a:latin typeface="Times New Roman"/>
                <a:ea typeface="华文细黑"/>
                <a:cs typeface="Times New Roman"/>
              </a:rPr>
              <a:t>，溶液</a:t>
            </a:r>
            <a:r>
              <a:rPr lang="en-US" altLang="zh-CN" sz="2800">
                <a:latin typeface="Times New Roman"/>
                <a:ea typeface="华文细黑"/>
                <a:cs typeface="Courier New"/>
              </a:rPr>
              <a:t>pH</a:t>
            </a:r>
            <a:r>
              <a:rPr lang="zh-CN" altLang="zh-CN" sz="2800">
                <a:latin typeface="Times New Roman"/>
                <a:ea typeface="华文细黑"/>
                <a:cs typeface="Times New Roman"/>
              </a:rPr>
              <a:t>与</a:t>
            </a:r>
            <a:r>
              <a:rPr lang="en-US" altLang="zh-CN" sz="2800" i="1">
                <a:latin typeface="Times New Roman"/>
                <a:ea typeface="华文细黑"/>
                <a:cs typeface="Courier New"/>
              </a:rPr>
              <a:t>c</a:t>
            </a:r>
            <a:r>
              <a:rPr lang="en-US" altLang="zh-CN" sz="2800">
                <a:latin typeface="Times New Roman"/>
                <a:ea typeface="华文细黑"/>
                <a:cs typeface="Courier New"/>
              </a:rPr>
              <a:t>(S</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zh-CN" altLang="zh-CN" sz="2800">
                <a:latin typeface="Times New Roman"/>
                <a:ea typeface="华文细黑"/>
                <a:cs typeface="Times New Roman"/>
              </a:rPr>
              <a:t>关系如下图</a:t>
            </a:r>
            <a:r>
              <a:rPr lang="en-US" altLang="zh-CN" sz="2800">
                <a:latin typeface="Times New Roman"/>
                <a:ea typeface="华文细黑"/>
                <a:cs typeface="Courier New"/>
              </a:rPr>
              <a:t>(</a:t>
            </a:r>
            <a:r>
              <a:rPr lang="zh-CN" altLang="zh-CN" sz="2800">
                <a:latin typeface="Times New Roman"/>
                <a:ea typeface="华文细黑"/>
                <a:cs typeface="Times New Roman"/>
              </a:rPr>
              <a:t>忽略溶液体积的变化、</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S</a:t>
            </a:r>
            <a:r>
              <a:rPr lang="zh-CN" altLang="zh-CN" sz="2800">
                <a:latin typeface="Times New Roman"/>
                <a:ea typeface="华文细黑"/>
                <a:cs typeface="Times New Roman"/>
              </a:rPr>
              <a:t>的挥发</a:t>
            </a:r>
            <a:r>
              <a:rPr lang="en-US" altLang="zh-CN" sz="2800">
                <a:latin typeface="Times New Roman"/>
                <a:ea typeface="华文细黑"/>
                <a:cs typeface="Courier New"/>
              </a:rPr>
              <a:t>)</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15714" name="Picture 2" descr="HX47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56708" y="2978696"/>
            <a:ext cx="4046105" cy="34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8011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705" y="909514"/>
            <a:ext cx="11621057" cy="3108543"/>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①</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13</a:t>
            </a:r>
            <a:r>
              <a:rPr lang="zh-CN" altLang="zh-CN" sz="2800" dirty="0">
                <a:latin typeface="Times New Roman"/>
                <a:ea typeface="华文细黑"/>
                <a:cs typeface="Times New Roman"/>
              </a:rPr>
              <a:t>时，溶液中的</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(HS</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_____</a:t>
            </a:r>
            <a:r>
              <a:rPr lang="en-US" altLang="zh-CN" sz="2800" dirty="0" err="1" smtClean="0">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endParaRPr lang="zh-CN" altLang="zh-CN" sz="1000" dirty="0">
              <a:latin typeface="宋体"/>
              <a:cs typeface="Courier New"/>
            </a:endParaRPr>
          </a:p>
          <a:p>
            <a:pPr algn="di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根据图像可知，</a:t>
            </a:r>
            <a:r>
              <a:rPr lang="en-US" altLang="zh-CN" sz="2800" dirty="0">
                <a:latin typeface="Times New Roman"/>
                <a:ea typeface="华文细黑"/>
                <a:cs typeface="Courier New"/>
              </a:rPr>
              <a:t>pH</a:t>
            </a:r>
            <a:r>
              <a:rPr lang="zh-CN" altLang="zh-CN" sz="2800" dirty="0">
                <a:latin typeface="Times New Roman"/>
                <a:ea typeface="华文细黑"/>
                <a:cs typeface="Times New Roman"/>
              </a:rPr>
              <a:t>＝</a:t>
            </a:r>
            <a:r>
              <a:rPr lang="en-US" altLang="zh-CN" sz="2800" dirty="0">
                <a:latin typeface="Times New Roman"/>
                <a:ea typeface="华文细黑"/>
                <a:cs typeface="Courier New"/>
              </a:rPr>
              <a:t>13</a:t>
            </a:r>
            <a:r>
              <a:rPr lang="zh-CN" altLang="zh-CN" sz="2800" dirty="0">
                <a:latin typeface="Times New Roman"/>
                <a:ea typeface="华文细黑"/>
                <a:cs typeface="Times New Roman"/>
              </a:rPr>
              <a:t>时，</a:t>
            </a:r>
            <a:r>
              <a:rPr lang="en-US" altLang="zh-CN" sz="2800" i="1" dirty="0">
                <a:latin typeface="Times New Roman"/>
                <a:ea typeface="华文细黑"/>
                <a:cs typeface="Courier New"/>
              </a:rPr>
              <a:t>c</a:t>
            </a:r>
            <a:r>
              <a:rPr lang="en-US" altLang="zh-CN" sz="2800" dirty="0">
                <a:latin typeface="Times New Roman"/>
                <a:ea typeface="华文细黑"/>
                <a:cs typeface="Courier New"/>
              </a:rPr>
              <a:t>(S</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5.7</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2</a:t>
            </a:r>
            <a:r>
              <a:rPr lang="en-US" altLang="zh-CN" sz="2800" dirty="0">
                <a:latin typeface="Times New Roman"/>
                <a:ea typeface="华文细黑"/>
                <a:cs typeface="Courier New"/>
              </a:rPr>
              <a:t>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，由于</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溶液的浓度为</a:t>
            </a:r>
            <a:r>
              <a:rPr lang="en-US" altLang="zh-CN" sz="2800" dirty="0" smtClean="0">
                <a:latin typeface="Times New Roman"/>
                <a:ea typeface="华文细黑"/>
                <a:cs typeface="Courier New"/>
              </a:rPr>
              <a:t>0.10mol·L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，所以根据</a:t>
            </a:r>
            <a:r>
              <a:rPr lang="en-US" altLang="zh-CN" sz="2800" dirty="0">
                <a:latin typeface="Times New Roman"/>
                <a:ea typeface="华文细黑"/>
                <a:cs typeface="Courier New"/>
              </a:rPr>
              <a:t>S</a:t>
            </a:r>
            <a:r>
              <a:rPr lang="zh-CN" altLang="zh-CN" sz="2800" dirty="0">
                <a:latin typeface="Times New Roman"/>
                <a:ea typeface="华文细黑"/>
                <a:cs typeface="Times New Roman"/>
              </a:rPr>
              <a:t>原子守恒有：</a:t>
            </a:r>
            <a:r>
              <a:rPr lang="en-US" altLang="zh-CN" sz="2800" i="1" dirty="0">
                <a:latin typeface="Times New Roman"/>
                <a:ea typeface="华文细黑"/>
                <a:cs typeface="Courier New"/>
              </a:rPr>
              <a:t>c</a:t>
            </a:r>
            <a:r>
              <a:rPr lang="en-US" altLang="zh-CN" sz="2800" dirty="0">
                <a:latin typeface="Times New Roman"/>
                <a:ea typeface="华文细黑"/>
                <a:cs typeface="Courier New"/>
              </a:rPr>
              <a:t>(S</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(HS</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，所以：</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(HS</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5.7</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2</a:t>
            </a:r>
            <a:r>
              <a:rPr lang="en-US" altLang="zh-CN" sz="2800" dirty="0">
                <a:latin typeface="Times New Roman"/>
                <a:ea typeface="华文细黑"/>
                <a:cs typeface="Courier New"/>
              </a:rPr>
              <a:t> </a:t>
            </a:r>
            <a:endParaRPr lang="en-US" altLang="zh-CN" sz="2800" dirty="0" smtClean="0">
              <a:latin typeface="Times New Roman"/>
              <a:ea typeface="华文细黑"/>
              <a:cs typeface="Courier New"/>
            </a:endParaRPr>
          </a:p>
          <a:p>
            <a:pPr>
              <a:lnSpc>
                <a:spcPct val="140000"/>
              </a:lnSpc>
              <a:spcAft>
                <a:spcPts val="0"/>
              </a:spcAft>
            </a:pPr>
            <a:r>
              <a:rPr lang="en-US" altLang="zh-CN" sz="2800" dirty="0" err="1" smtClean="0">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0.043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15" name="矩形 14"/>
          <p:cNvSpPr/>
          <p:nvPr/>
        </p:nvSpPr>
        <p:spPr>
          <a:xfrm>
            <a:off x="6705853" y="1034619"/>
            <a:ext cx="992579" cy="523220"/>
          </a:xfrm>
          <a:prstGeom prst="rect">
            <a:avLst/>
          </a:prstGeom>
        </p:spPr>
        <p:txBody>
          <a:bodyPr wrap="none">
            <a:spAutoFit/>
          </a:bodyPr>
          <a:lstStyle/>
          <a:p>
            <a:r>
              <a:rPr lang="en-US" altLang="zh-CN" sz="2800">
                <a:solidFill>
                  <a:srgbClr val="E36C0A"/>
                </a:solidFill>
                <a:latin typeface="Times New Roman"/>
                <a:ea typeface="华文细黑"/>
              </a:rPr>
              <a:t>0.043</a:t>
            </a:r>
            <a:endParaRPr lang="zh-CN" altLang="en-US" sz="2800" dirty="0"/>
          </a:p>
        </p:txBody>
      </p:sp>
      <p:sp>
        <p:nvSpPr>
          <p:cNvPr id="16"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012482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xEl>
                                              <p:pRg st="1" end="1"/>
                                            </p:txEl>
                                          </p:spTgt>
                                        </p:tgtEl>
                                      </p:cBhvr>
                                    </p:animEffect>
                                    <p:set>
                                      <p:cBhvr>
                                        <p:cTn id="20" dur="1" fill="hold">
                                          <p:stCondLst>
                                            <p:cond delay="499"/>
                                          </p:stCondLst>
                                        </p:cTn>
                                        <p:tgtEl>
                                          <p:spTgt spid="2">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xEl>
                                              <p:pRg st="2" end="2"/>
                                            </p:txEl>
                                          </p:spTgt>
                                        </p:tgtEl>
                                      </p:cBhvr>
                                    </p:animEffect>
                                    <p:set>
                                      <p:cBhvr>
                                        <p:cTn id="23" dur="1" fill="hold">
                                          <p:stCondLst>
                                            <p:cond delay="499"/>
                                          </p:stCondLst>
                                        </p:cTn>
                                        <p:tgtEl>
                                          <p:spTgt spid="2">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5" grpId="0"/>
      <p:bldP spid="15"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705" y="1476053"/>
            <a:ext cx="11621057" cy="3711785"/>
          </a:xfrm>
          <a:prstGeom prst="rect">
            <a:avLst/>
          </a:prstGeom>
        </p:spPr>
        <p:txBody>
          <a:bodyPr>
            <a:spAutoFit/>
          </a:bodyPr>
          <a:lstStyle/>
          <a:p>
            <a:pPr lvl="0" algn="just">
              <a:lnSpc>
                <a:spcPct val="140000"/>
              </a:lnSpc>
            </a:pPr>
            <a:r>
              <a:rPr lang="en-US" altLang="zh-CN" sz="2800" dirty="0">
                <a:solidFill>
                  <a:prstClr val="black"/>
                </a:solidFill>
                <a:latin typeface="宋体"/>
                <a:ea typeface="华文细黑"/>
                <a:cs typeface="Times New Roman"/>
              </a:rPr>
              <a:t>②</a:t>
            </a:r>
            <a:r>
              <a:rPr lang="zh-CN" altLang="zh-CN" sz="2800" dirty="0">
                <a:solidFill>
                  <a:prstClr val="black"/>
                </a:solidFill>
                <a:latin typeface="Times New Roman"/>
                <a:ea typeface="华文细黑"/>
                <a:cs typeface="Times New Roman"/>
              </a:rPr>
              <a:t>某溶液含</a:t>
            </a:r>
            <a:r>
              <a:rPr lang="en-US" altLang="zh-CN" sz="2800" dirty="0">
                <a:solidFill>
                  <a:prstClr val="black"/>
                </a:solidFill>
                <a:latin typeface="Times New Roman"/>
                <a:ea typeface="华文细黑"/>
                <a:cs typeface="Courier New"/>
              </a:rPr>
              <a:t>0.020 </a:t>
            </a:r>
            <a:r>
              <a:rPr lang="en-US" altLang="zh-CN" sz="2800" dirty="0" err="1">
                <a:solidFill>
                  <a:prstClr val="black"/>
                </a:solidFill>
                <a:latin typeface="Times New Roman"/>
                <a:ea typeface="华文细黑"/>
                <a:cs typeface="Courier New"/>
              </a:rPr>
              <a:t>mol·L</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a:t>
            </a:r>
            <a:r>
              <a:rPr lang="en-US" altLang="zh-CN" sz="2800" dirty="0">
                <a:solidFill>
                  <a:prstClr val="black"/>
                </a:solidFill>
                <a:latin typeface="Times New Roman"/>
                <a:ea typeface="华文细黑"/>
                <a:cs typeface="Courier New"/>
              </a:rPr>
              <a:t> Mn</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0.10 </a:t>
            </a:r>
            <a:r>
              <a:rPr lang="en-US" altLang="zh-CN" sz="2800" dirty="0" err="1">
                <a:solidFill>
                  <a:prstClr val="black"/>
                </a:solidFill>
                <a:latin typeface="Times New Roman"/>
                <a:ea typeface="华文细黑"/>
                <a:cs typeface="Courier New"/>
              </a:rPr>
              <a:t>mol·L</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a:t>
            </a:r>
            <a:r>
              <a:rPr lang="en-US" altLang="zh-CN" sz="2800" dirty="0">
                <a:solidFill>
                  <a:prstClr val="black"/>
                </a:solidFill>
                <a:latin typeface="Times New Roman"/>
                <a:ea typeface="华文细黑"/>
                <a:cs typeface="Courier New"/>
              </a:rPr>
              <a:t> H</a:t>
            </a:r>
            <a:r>
              <a:rPr lang="en-US" altLang="zh-CN" sz="2800" baseline="-25000" dirty="0">
                <a:solidFill>
                  <a:prstClr val="black"/>
                </a:solidFill>
                <a:latin typeface="Times New Roman"/>
                <a:ea typeface="华文细黑"/>
                <a:cs typeface="Courier New"/>
              </a:rPr>
              <a:t>2</a:t>
            </a:r>
            <a:r>
              <a:rPr lang="en-US" altLang="zh-CN" sz="2800" dirty="0">
                <a:solidFill>
                  <a:prstClr val="black"/>
                </a:solidFill>
                <a:latin typeface="Times New Roman"/>
                <a:ea typeface="华文细黑"/>
                <a:cs typeface="Courier New"/>
              </a:rPr>
              <a:t>S</a:t>
            </a:r>
            <a:r>
              <a:rPr lang="zh-CN" altLang="zh-CN" sz="2800" dirty="0">
                <a:solidFill>
                  <a:prstClr val="black"/>
                </a:solidFill>
                <a:latin typeface="Times New Roman"/>
                <a:ea typeface="华文细黑"/>
                <a:cs typeface="Times New Roman"/>
              </a:rPr>
              <a:t>，当溶液</a:t>
            </a:r>
            <a:r>
              <a:rPr lang="en-US" altLang="zh-CN" sz="2800" dirty="0">
                <a:solidFill>
                  <a:prstClr val="black"/>
                </a:solidFill>
                <a:latin typeface="Times New Roman"/>
                <a:ea typeface="华文细黑"/>
                <a:cs typeface="Courier New"/>
              </a:rPr>
              <a:t>pH</a:t>
            </a:r>
            <a:r>
              <a:rPr lang="zh-CN" altLang="zh-CN" sz="2800" dirty="0">
                <a:solidFill>
                  <a:prstClr val="black"/>
                </a:solidFill>
                <a:latin typeface="Times New Roman"/>
                <a:ea typeface="华文细黑"/>
                <a:cs typeface="Times New Roman"/>
              </a:rPr>
              <a:t>＝</a:t>
            </a:r>
            <a:r>
              <a:rPr lang="en-US" altLang="zh-CN" sz="2800" dirty="0" smtClean="0">
                <a:solidFill>
                  <a:prstClr val="black"/>
                </a:solidFill>
                <a:latin typeface="Times New Roman"/>
                <a:ea typeface="华文细黑"/>
                <a:cs typeface="Courier New"/>
              </a:rPr>
              <a:t>____</a:t>
            </a:r>
            <a:r>
              <a:rPr lang="zh-CN" altLang="zh-CN" sz="2800" dirty="0">
                <a:solidFill>
                  <a:prstClr val="black"/>
                </a:solidFill>
                <a:latin typeface="Times New Roman"/>
                <a:ea typeface="华文细黑"/>
                <a:cs typeface="Times New Roman"/>
              </a:rPr>
              <a:t>时，</a:t>
            </a:r>
            <a:r>
              <a:rPr lang="en-US" altLang="zh-CN" sz="2800" dirty="0">
                <a:solidFill>
                  <a:prstClr val="black"/>
                </a:solidFill>
                <a:latin typeface="Times New Roman"/>
                <a:ea typeface="华文细黑"/>
                <a:cs typeface="Courier New"/>
              </a:rPr>
              <a:t>Mn</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zh-CN" altLang="zh-CN" sz="2800" dirty="0">
                <a:solidFill>
                  <a:prstClr val="black"/>
                </a:solidFill>
                <a:latin typeface="Times New Roman"/>
                <a:ea typeface="华文细黑"/>
                <a:cs typeface="Times New Roman"/>
              </a:rPr>
              <a:t>开始沉淀。</a:t>
            </a:r>
            <a:r>
              <a:rPr lang="en-US" altLang="zh-CN" sz="2800" dirty="0">
                <a:solidFill>
                  <a:prstClr val="black"/>
                </a:solidFill>
                <a:latin typeface="IPAPANNEW"/>
                <a:ea typeface="华文细黑"/>
                <a:cs typeface="Times New Roman"/>
              </a:rPr>
              <a:t>[</a:t>
            </a:r>
            <a:r>
              <a:rPr lang="zh-CN" altLang="zh-CN" sz="2800" dirty="0">
                <a:solidFill>
                  <a:prstClr val="black"/>
                </a:solidFill>
                <a:latin typeface="IPAPANNEW"/>
                <a:ea typeface="华文细黑"/>
                <a:cs typeface="Times New Roman"/>
              </a:rPr>
              <a:t>已知：</a:t>
            </a:r>
            <a:r>
              <a:rPr lang="en-US" altLang="zh-CN" sz="2800" i="1" dirty="0" err="1">
                <a:solidFill>
                  <a:prstClr val="black"/>
                </a:solidFill>
                <a:latin typeface="IPAPANNEW"/>
                <a:ea typeface="华文细黑"/>
                <a:cs typeface="Times New Roman"/>
              </a:rPr>
              <a:t>K</a:t>
            </a:r>
            <a:r>
              <a:rPr lang="en-US" altLang="zh-CN" sz="2800" baseline="-25000" dirty="0" err="1">
                <a:solidFill>
                  <a:prstClr val="black"/>
                </a:solidFill>
                <a:latin typeface="IPAPANNEW"/>
                <a:ea typeface="华文细黑"/>
                <a:cs typeface="Times New Roman"/>
              </a:rPr>
              <a:t>sp</a:t>
            </a:r>
            <a:r>
              <a:rPr lang="en-US" altLang="zh-CN" sz="2800" dirty="0">
                <a:solidFill>
                  <a:prstClr val="black"/>
                </a:solidFill>
                <a:latin typeface="IPAPANNEW"/>
                <a:ea typeface="华文细黑"/>
                <a:cs typeface="Times New Roman"/>
              </a:rPr>
              <a:t>(</a:t>
            </a:r>
            <a:r>
              <a:rPr lang="en-US" altLang="zh-CN" sz="2800" dirty="0" err="1">
                <a:solidFill>
                  <a:prstClr val="black"/>
                </a:solidFill>
                <a:latin typeface="IPAPANNEW"/>
                <a:ea typeface="华文细黑"/>
                <a:cs typeface="Times New Roman"/>
              </a:rPr>
              <a:t>MnS</a:t>
            </a:r>
            <a:r>
              <a:rPr lang="en-US" altLang="zh-CN" sz="2800" dirty="0">
                <a:solidFill>
                  <a:prstClr val="black"/>
                </a:solidFill>
                <a:latin typeface="IPAPANNEW"/>
                <a:ea typeface="华文细黑"/>
                <a:cs typeface="Times New Roman"/>
              </a:rPr>
              <a:t>)</a:t>
            </a:r>
            <a:r>
              <a:rPr lang="zh-CN" altLang="zh-CN" sz="2800" dirty="0">
                <a:solidFill>
                  <a:prstClr val="black"/>
                </a:solidFill>
                <a:latin typeface="IPAPANNEW"/>
                <a:ea typeface="华文细黑"/>
                <a:cs typeface="Times New Roman"/>
              </a:rPr>
              <a:t>＝</a:t>
            </a:r>
            <a:r>
              <a:rPr lang="en-US" altLang="zh-CN" sz="2800" dirty="0">
                <a:solidFill>
                  <a:prstClr val="black"/>
                </a:solidFill>
                <a:latin typeface="IPAPANNEW"/>
                <a:ea typeface="华文细黑"/>
                <a:cs typeface="Times New Roman"/>
              </a:rPr>
              <a:t>2.8</a:t>
            </a:r>
            <a:r>
              <a:rPr lang="en-US" altLang="zh-CN" sz="2800" dirty="0">
                <a:solidFill>
                  <a:prstClr val="black"/>
                </a:solidFill>
                <a:latin typeface="Times New Roman"/>
                <a:ea typeface="华文细黑"/>
                <a:cs typeface="Courier New"/>
              </a:rPr>
              <a:t>×</a:t>
            </a:r>
            <a:r>
              <a:rPr lang="en-US" altLang="zh-CN" sz="2800" dirty="0">
                <a:solidFill>
                  <a:prstClr val="black"/>
                </a:solidFill>
                <a:latin typeface="IPAPANNEW"/>
                <a:ea typeface="华文细黑"/>
                <a:cs typeface="Times New Roman"/>
              </a:rPr>
              <a:t>10</a:t>
            </a:r>
            <a:r>
              <a:rPr lang="zh-CN" altLang="zh-CN" sz="2800" baseline="30000" dirty="0">
                <a:solidFill>
                  <a:prstClr val="black"/>
                </a:solidFill>
                <a:latin typeface="IPAPANNEW"/>
                <a:ea typeface="华文细黑"/>
                <a:cs typeface="Times New Roman"/>
              </a:rPr>
              <a:t>－</a:t>
            </a:r>
            <a:r>
              <a:rPr lang="en-US" altLang="zh-CN" sz="2800" baseline="30000" dirty="0">
                <a:solidFill>
                  <a:prstClr val="black"/>
                </a:solidFill>
                <a:latin typeface="IPAPANNEW"/>
                <a:ea typeface="华文细黑"/>
                <a:cs typeface="Times New Roman"/>
              </a:rPr>
              <a:t>13</a:t>
            </a:r>
            <a:r>
              <a:rPr lang="en-US" altLang="zh-CN" sz="2800" dirty="0">
                <a:solidFill>
                  <a:prstClr val="black"/>
                </a:solidFill>
                <a:latin typeface="IPAPANNEW"/>
                <a:ea typeface="华文细黑"/>
                <a:cs typeface="Times New Roman"/>
              </a:rPr>
              <a:t>]</a:t>
            </a:r>
            <a:endParaRPr lang="en-US" altLang="zh-CN" sz="1000" dirty="0">
              <a:solidFill>
                <a:prstClr val="black"/>
              </a:solidFill>
              <a:latin typeface="宋体"/>
              <a:cs typeface="Courier New"/>
            </a:endParaRPr>
          </a:p>
          <a:p>
            <a:pPr lvl="0">
              <a:lnSpc>
                <a:spcPct val="140000"/>
              </a:lnSpc>
            </a:pPr>
            <a:r>
              <a:rPr lang="zh-CN" altLang="zh-CN" sz="2800" b="1" dirty="0">
                <a:solidFill>
                  <a:srgbClr val="0000FF"/>
                </a:solidFill>
                <a:latin typeface="Times New Roman"/>
                <a:cs typeface="Times New Roman"/>
              </a:rPr>
              <a:t>解析</a:t>
            </a:r>
            <a:r>
              <a:rPr lang="zh-CN" altLang="zh-CN" sz="2800" dirty="0">
                <a:solidFill>
                  <a:prstClr val="black"/>
                </a:solidFill>
                <a:latin typeface="Times New Roman"/>
                <a:ea typeface="华文细黑"/>
                <a:cs typeface="Times New Roman"/>
              </a:rPr>
              <a:t>　由于</a:t>
            </a:r>
            <a:r>
              <a:rPr lang="en-US" altLang="zh-CN" sz="2800" i="1" dirty="0" err="1">
                <a:solidFill>
                  <a:prstClr val="black"/>
                </a:solidFill>
                <a:latin typeface="Times New Roman"/>
                <a:ea typeface="华文细黑"/>
                <a:cs typeface="Courier New"/>
              </a:rPr>
              <a:t>K</a:t>
            </a:r>
            <a:r>
              <a:rPr lang="en-US" altLang="zh-CN" sz="2800" baseline="-25000" dirty="0" err="1">
                <a:solidFill>
                  <a:prstClr val="black"/>
                </a:solidFill>
                <a:latin typeface="Times New Roman"/>
                <a:ea typeface="华文细黑"/>
                <a:cs typeface="Courier New"/>
              </a:rPr>
              <a:t>sp</a:t>
            </a:r>
            <a:r>
              <a:rPr lang="en-US" altLang="zh-CN" sz="2800" dirty="0">
                <a:solidFill>
                  <a:prstClr val="black"/>
                </a:solidFill>
                <a:latin typeface="Times New Roman"/>
                <a:ea typeface="华文细黑"/>
                <a:cs typeface="Courier New"/>
              </a:rPr>
              <a:t>(</a:t>
            </a:r>
            <a:r>
              <a:rPr lang="en-US" altLang="zh-CN" sz="2800" dirty="0" err="1">
                <a:solidFill>
                  <a:prstClr val="black"/>
                </a:solidFill>
                <a:latin typeface="Times New Roman"/>
                <a:ea typeface="华文细黑"/>
                <a:cs typeface="Courier New"/>
              </a:rPr>
              <a:t>MnS</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2.8</a:t>
            </a:r>
            <a:r>
              <a:rPr lang="en-US" altLang="zh-CN" sz="2800" dirty="0">
                <a:solidFill>
                  <a:prstClr val="black"/>
                </a:solidFill>
                <a:latin typeface="宋体"/>
                <a:ea typeface="华文细黑"/>
                <a:cs typeface="Times New Roman"/>
              </a:rPr>
              <a:t>×</a:t>
            </a:r>
            <a:r>
              <a:rPr lang="en-US" altLang="zh-CN" sz="2800" dirty="0">
                <a:solidFill>
                  <a:prstClr val="black"/>
                </a:solidFill>
                <a:latin typeface="Times New Roman"/>
                <a:ea typeface="华文细黑"/>
                <a:cs typeface="Courier New"/>
              </a:rPr>
              <a:t>10</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13</a:t>
            </a:r>
            <a:r>
              <a:rPr lang="zh-CN" altLang="zh-CN" sz="2800" dirty="0">
                <a:solidFill>
                  <a:prstClr val="black"/>
                </a:solidFill>
                <a:latin typeface="Times New Roman"/>
                <a:ea typeface="华文细黑"/>
                <a:cs typeface="Times New Roman"/>
              </a:rPr>
              <a:t>，</a:t>
            </a:r>
            <a:r>
              <a:rPr lang="en-US" altLang="zh-CN" sz="2800" i="1" dirty="0">
                <a:solidFill>
                  <a:prstClr val="black"/>
                </a:solidFill>
                <a:latin typeface="Times New Roman"/>
                <a:ea typeface="华文细黑"/>
                <a:cs typeface="Courier New"/>
              </a:rPr>
              <a:t>c</a:t>
            </a:r>
            <a:r>
              <a:rPr lang="en-US" altLang="zh-CN" sz="2800" dirty="0">
                <a:solidFill>
                  <a:prstClr val="black"/>
                </a:solidFill>
                <a:latin typeface="Times New Roman"/>
                <a:ea typeface="华文细黑"/>
                <a:cs typeface="Courier New"/>
              </a:rPr>
              <a:t>(Mn</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0.020 </a:t>
            </a:r>
            <a:r>
              <a:rPr lang="en-US" altLang="zh-CN" sz="2800" dirty="0" err="1">
                <a:solidFill>
                  <a:prstClr val="black"/>
                </a:solidFill>
                <a:latin typeface="Times New Roman"/>
                <a:ea typeface="华文细黑"/>
                <a:cs typeface="Courier New"/>
              </a:rPr>
              <a:t>mol·L</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a:t>
            </a:r>
            <a:r>
              <a:rPr lang="zh-CN" altLang="zh-CN" sz="2800" dirty="0">
                <a:solidFill>
                  <a:prstClr val="black"/>
                </a:solidFill>
                <a:latin typeface="Times New Roman"/>
                <a:ea typeface="华文细黑"/>
                <a:cs typeface="Times New Roman"/>
              </a:rPr>
              <a:t>，则开始形成沉淀时需要：</a:t>
            </a:r>
            <a:r>
              <a:rPr lang="en-US" altLang="zh-CN" sz="2800" i="1" dirty="0">
                <a:solidFill>
                  <a:prstClr val="black"/>
                </a:solidFill>
                <a:latin typeface="Times New Roman"/>
                <a:ea typeface="华文细黑"/>
                <a:cs typeface="Courier New"/>
              </a:rPr>
              <a:t>c</a:t>
            </a:r>
            <a:r>
              <a:rPr lang="en-US" altLang="zh-CN" sz="2800" dirty="0">
                <a:solidFill>
                  <a:prstClr val="black"/>
                </a:solidFill>
                <a:latin typeface="Times New Roman"/>
                <a:ea typeface="华文细黑"/>
                <a:cs typeface="Courier New"/>
              </a:rPr>
              <a:t>(S</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a:t>
            </a:r>
            <a:r>
              <a:rPr lang="en-US" altLang="zh-CN" sz="2800" i="1" dirty="0" err="1">
                <a:solidFill>
                  <a:prstClr val="black"/>
                </a:solidFill>
                <a:latin typeface="Times New Roman"/>
                <a:ea typeface="华文细黑"/>
                <a:cs typeface="Courier New"/>
              </a:rPr>
              <a:t>K</a:t>
            </a:r>
            <a:r>
              <a:rPr lang="en-US" altLang="zh-CN" sz="2800" baseline="-25000" dirty="0" err="1">
                <a:solidFill>
                  <a:prstClr val="black"/>
                </a:solidFill>
                <a:latin typeface="Times New Roman"/>
                <a:ea typeface="华文细黑"/>
                <a:cs typeface="Courier New"/>
              </a:rPr>
              <a:t>sp</a:t>
            </a:r>
            <a:r>
              <a:rPr lang="en-US" altLang="zh-CN" sz="2800" dirty="0">
                <a:solidFill>
                  <a:prstClr val="black"/>
                </a:solidFill>
                <a:latin typeface="Times New Roman"/>
                <a:ea typeface="华文细黑"/>
                <a:cs typeface="Courier New"/>
              </a:rPr>
              <a:t>(</a:t>
            </a:r>
            <a:r>
              <a:rPr lang="en-US" altLang="zh-CN" sz="2800" dirty="0" err="1">
                <a:solidFill>
                  <a:prstClr val="black"/>
                </a:solidFill>
                <a:latin typeface="Times New Roman"/>
                <a:ea typeface="华文细黑"/>
                <a:cs typeface="Courier New"/>
              </a:rPr>
              <a:t>MnS</a:t>
            </a:r>
            <a:r>
              <a:rPr lang="en-US" altLang="zh-CN" sz="2800" dirty="0">
                <a:solidFill>
                  <a:prstClr val="black"/>
                </a:solidFill>
                <a:latin typeface="Times New Roman"/>
                <a:ea typeface="华文细黑"/>
                <a:cs typeface="Courier New"/>
              </a:rPr>
              <a:t>)/</a:t>
            </a:r>
            <a:r>
              <a:rPr lang="en-US" altLang="zh-CN" sz="2800" i="1" dirty="0">
                <a:solidFill>
                  <a:prstClr val="black"/>
                </a:solidFill>
                <a:latin typeface="Times New Roman"/>
                <a:ea typeface="华文细黑"/>
                <a:cs typeface="Courier New"/>
              </a:rPr>
              <a:t>c</a:t>
            </a:r>
            <a:r>
              <a:rPr lang="en-US" altLang="zh-CN" sz="2800" dirty="0">
                <a:solidFill>
                  <a:prstClr val="black"/>
                </a:solidFill>
                <a:latin typeface="Times New Roman"/>
                <a:ea typeface="华文细黑"/>
                <a:cs typeface="Courier New"/>
              </a:rPr>
              <a:t>(Mn</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(2.8</a:t>
            </a:r>
            <a:r>
              <a:rPr lang="en-US" altLang="zh-CN" sz="2800" dirty="0">
                <a:solidFill>
                  <a:prstClr val="black"/>
                </a:solidFill>
                <a:latin typeface="宋体"/>
                <a:ea typeface="华文细黑"/>
                <a:cs typeface="Times New Roman"/>
              </a:rPr>
              <a:t>×</a:t>
            </a:r>
            <a:r>
              <a:rPr lang="en-US" altLang="zh-CN" sz="2800" dirty="0">
                <a:solidFill>
                  <a:prstClr val="black"/>
                </a:solidFill>
                <a:latin typeface="Times New Roman"/>
                <a:ea typeface="华文细黑"/>
                <a:cs typeface="Courier New"/>
              </a:rPr>
              <a:t>10</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13</a:t>
            </a:r>
            <a:r>
              <a:rPr lang="en-US" altLang="zh-CN" sz="2800" dirty="0">
                <a:solidFill>
                  <a:prstClr val="black"/>
                </a:solidFill>
                <a:latin typeface="Times New Roman"/>
                <a:ea typeface="华文细黑"/>
                <a:cs typeface="Courier New"/>
              </a:rPr>
              <a:t>÷0.020) </a:t>
            </a:r>
            <a:r>
              <a:rPr lang="en-US" altLang="zh-CN" sz="2800" dirty="0" err="1">
                <a:solidFill>
                  <a:prstClr val="black"/>
                </a:solidFill>
                <a:latin typeface="Times New Roman"/>
                <a:ea typeface="华文细黑"/>
                <a:cs typeface="Courier New"/>
              </a:rPr>
              <a:t>mol·L</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1.4</a:t>
            </a:r>
            <a:r>
              <a:rPr lang="en-US" altLang="zh-CN" sz="2800" dirty="0">
                <a:solidFill>
                  <a:prstClr val="black"/>
                </a:solidFill>
                <a:latin typeface="宋体"/>
                <a:ea typeface="华文细黑"/>
                <a:cs typeface="Times New Roman"/>
              </a:rPr>
              <a:t>×</a:t>
            </a:r>
            <a:r>
              <a:rPr lang="en-US" altLang="zh-CN" sz="2800" dirty="0">
                <a:solidFill>
                  <a:prstClr val="black"/>
                </a:solidFill>
                <a:latin typeface="Times New Roman"/>
                <a:ea typeface="华文细黑"/>
                <a:cs typeface="Courier New"/>
              </a:rPr>
              <a:t>10</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11</a:t>
            </a:r>
            <a:r>
              <a:rPr lang="en-US" altLang="zh-CN" sz="2800" dirty="0">
                <a:solidFill>
                  <a:prstClr val="black"/>
                </a:solidFill>
                <a:latin typeface="Times New Roman"/>
                <a:ea typeface="华文细黑"/>
                <a:cs typeface="Courier New"/>
              </a:rPr>
              <a:t> </a:t>
            </a:r>
            <a:r>
              <a:rPr lang="en-US" altLang="zh-CN" sz="2800" dirty="0" err="1">
                <a:solidFill>
                  <a:prstClr val="black"/>
                </a:solidFill>
                <a:latin typeface="Times New Roman"/>
                <a:ea typeface="华文细黑"/>
                <a:cs typeface="Courier New"/>
              </a:rPr>
              <a:t>mol·L</a:t>
            </a:r>
            <a:r>
              <a:rPr lang="zh-CN" altLang="zh-CN" sz="2800" baseline="30000" dirty="0">
                <a:solidFill>
                  <a:prstClr val="black"/>
                </a:solidFill>
                <a:latin typeface="Times New Roman"/>
                <a:ea typeface="华文细黑"/>
                <a:cs typeface="Times New Roman"/>
              </a:rPr>
              <a:t>－</a:t>
            </a:r>
            <a:r>
              <a:rPr lang="en-US" altLang="zh-CN" sz="2800" baseline="30000" dirty="0">
                <a:solidFill>
                  <a:prstClr val="black"/>
                </a:solidFill>
                <a:latin typeface="Times New Roman"/>
                <a:ea typeface="华文细黑"/>
                <a:cs typeface="Courier New"/>
              </a:rPr>
              <a:t>1</a:t>
            </a:r>
            <a:r>
              <a:rPr lang="zh-CN" altLang="zh-CN" sz="2800" dirty="0">
                <a:solidFill>
                  <a:prstClr val="black"/>
                </a:solidFill>
                <a:latin typeface="Times New Roman"/>
                <a:ea typeface="华文细黑"/>
                <a:cs typeface="Times New Roman"/>
              </a:rPr>
              <a:t>，根据图像中</a:t>
            </a:r>
            <a:r>
              <a:rPr lang="en-US" altLang="zh-CN" sz="2800" i="1" dirty="0">
                <a:solidFill>
                  <a:prstClr val="black"/>
                </a:solidFill>
                <a:latin typeface="Times New Roman"/>
                <a:ea typeface="华文细黑"/>
                <a:cs typeface="Courier New"/>
              </a:rPr>
              <a:t>c</a:t>
            </a:r>
            <a:r>
              <a:rPr lang="en-US" altLang="zh-CN" sz="2800" dirty="0">
                <a:solidFill>
                  <a:prstClr val="black"/>
                </a:solidFill>
                <a:latin typeface="Times New Roman"/>
                <a:ea typeface="华文细黑"/>
                <a:cs typeface="Courier New"/>
              </a:rPr>
              <a:t>(S</a:t>
            </a:r>
            <a:r>
              <a:rPr lang="en-US" altLang="zh-CN" sz="2800" baseline="30000" dirty="0">
                <a:solidFill>
                  <a:prstClr val="black"/>
                </a:solidFill>
                <a:latin typeface="Times New Roman"/>
                <a:ea typeface="华文细黑"/>
                <a:cs typeface="Courier New"/>
              </a:rPr>
              <a:t>2</a:t>
            </a:r>
            <a:r>
              <a:rPr lang="zh-CN" altLang="zh-CN" sz="2800" baseline="300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a:t>
            </a:r>
            <a:r>
              <a:rPr lang="zh-CN" altLang="zh-CN" sz="2800" dirty="0">
                <a:solidFill>
                  <a:prstClr val="black"/>
                </a:solidFill>
                <a:latin typeface="Times New Roman"/>
                <a:ea typeface="华文细黑"/>
                <a:cs typeface="Times New Roman"/>
              </a:rPr>
              <a:t>与溶液的</a:t>
            </a:r>
            <a:r>
              <a:rPr lang="en-US" altLang="zh-CN" sz="2800" dirty="0">
                <a:solidFill>
                  <a:prstClr val="black"/>
                </a:solidFill>
                <a:latin typeface="Times New Roman"/>
                <a:ea typeface="华文细黑"/>
                <a:cs typeface="Courier New"/>
              </a:rPr>
              <a:t>pH</a:t>
            </a:r>
            <a:r>
              <a:rPr lang="zh-CN" altLang="zh-CN" sz="2800" dirty="0">
                <a:solidFill>
                  <a:prstClr val="black"/>
                </a:solidFill>
                <a:latin typeface="Times New Roman"/>
                <a:ea typeface="华文细黑"/>
                <a:cs typeface="Times New Roman"/>
              </a:rPr>
              <a:t>关系可知，此时溶液</a:t>
            </a:r>
            <a:r>
              <a:rPr lang="en-US" altLang="zh-CN" sz="2800" dirty="0">
                <a:solidFill>
                  <a:prstClr val="black"/>
                </a:solidFill>
                <a:latin typeface="Times New Roman"/>
                <a:ea typeface="华文细黑"/>
                <a:cs typeface="Courier New"/>
              </a:rPr>
              <a:t>pH</a:t>
            </a:r>
            <a:r>
              <a:rPr lang="zh-CN" altLang="zh-CN" sz="2800" dirty="0">
                <a:solidFill>
                  <a:prstClr val="black"/>
                </a:solidFill>
                <a:latin typeface="Times New Roman"/>
                <a:ea typeface="华文细黑"/>
                <a:cs typeface="Times New Roman"/>
              </a:rPr>
              <a:t>＝</a:t>
            </a:r>
            <a:r>
              <a:rPr lang="en-US" altLang="zh-CN" sz="2800" dirty="0">
                <a:solidFill>
                  <a:prstClr val="black"/>
                </a:solidFill>
                <a:latin typeface="Times New Roman"/>
                <a:ea typeface="华文细黑"/>
                <a:cs typeface="Courier New"/>
              </a:rPr>
              <a:t>5</a:t>
            </a:r>
            <a:r>
              <a:rPr lang="zh-CN" altLang="zh-CN" sz="2800" dirty="0" smtClean="0">
                <a:solidFill>
                  <a:prstClr val="black"/>
                </a:solidFill>
                <a:latin typeface="Times New Roman"/>
                <a:ea typeface="华文细黑"/>
                <a:cs typeface="Times New Roman"/>
              </a:rPr>
              <a:t>。</a:t>
            </a:r>
            <a:endParaRPr lang="zh-CN" altLang="zh-CN" sz="1000" dirty="0">
              <a:solidFill>
                <a:prstClr val="black"/>
              </a:solidFill>
              <a:latin typeface="宋体"/>
              <a:cs typeface="Courier New"/>
            </a:endParaRPr>
          </a:p>
        </p:txBody>
      </p:sp>
      <p:sp>
        <p:nvSpPr>
          <p:cNvPr id="15" name="矩形 14"/>
          <p:cNvSpPr/>
          <p:nvPr/>
        </p:nvSpPr>
        <p:spPr>
          <a:xfrm>
            <a:off x="10559702" y="1594168"/>
            <a:ext cx="364202" cy="523220"/>
          </a:xfrm>
          <a:prstGeom prst="rect">
            <a:avLst/>
          </a:prstGeom>
        </p:spPr>
        <p:txBody>
          <a:bodyPr wrap="none">
            <a:spAutoFit/>
          </a:bodyPr>
          <a:lstStyle/>
          <a:p>
            <a:r>
              <a:rPr lang="en-US" altLang="zh-CN" sz="2800" dirty="0">
                <a:solidFill>
                  <a:srgbClr val="E36C0A"/>
                </a:solidFill>
                <a:latin typeface="Times New Roman"/>
                <a:ea typeface="华文细黑"/>
              </a:rPr>
              <a:t>5</a:t>
            </a:r>
            <a:endParaRPr lang="zh-CN" altLang="en-US" sz="2800" dirty="0">
              <a:solidFill>
                <a:srgbClr val="E36C0A"/>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8726112"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21392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7759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11711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60450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67758"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1150686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010597"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圆角矩形 23">
            <a:hlinkClick r:id="rId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6919928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3718942"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423199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45460329"/>
              </p:ext>
            </p:extLst>
          </p:nvPr>
        </p:nvGraphicFramePr>
        <p:xfrm>
          <a:off x="550591" y="1205522"/>
          <a:ext cx="11089231" cy="1792224"/>
        </p:xfrm>
        <a:graphic>
          <a:graphicData uri="http://schemas.openxmlformats.org/drawingml/2006/table">
            <a:tbl>
              <a:tblPr/>
              <a:tblGrid>
                <a:gridCol w="2807400"/>
                <a:gridCol w="1894995"/>
                <a:gridCol w="2526660"/>
                <a:gridCol w="2386290"/>
                <a:gridCol w="1473886"/>
              </a:tblGrid>
              <a:tr h="0">
                <a:tc>
                  <a:txBody>
                    <a:bodyPr/>
                    <a:lstStyle/>
                    <a:p>
                      <a:pPr algn="ctr">
                        <a:lnSpc>
                          <a:spcPct val="140000"/>
                        </a:lnSpc>
                        <a:spcAft>
                          <a:spcPts val="0"/>
                        </a:spcAft>
                      </a:pPr>
                      <a:r>
                        <a:rPr lang="zh-CN" sz="2800">
                          <a:effectLst/>
                          <a:latin typeface="Times New Roman"/>
                          <a:ea typeface="华文细黑"/>
                          <a:cs typeface="Times New Roman"/>
                        </a:rPr>
                        <a:t>加入</a:t>
                      </a:r>
                      <a:r>
                        <a:rPr lang="zh-CN" sz="2800" smtClean="0">
                          <a:effectLst/>
                          <a:latin typeface="Times New Roman"/>
                          <a:ea typeface="华文细黑"/>
                          <a:cs typeface="Times New Roman"/>
                        </a:rPr>
                        <a:t>少量</a:t>
                      </a:r>
                      <a:r>
                        <a:rPr lang="en-US" sz="2800" smtClean="0">
                          <a:effectLst/>
                          <a:latin typeface="Times New Roman"/>
                          <a:ea typeface="华文细黑"/>
                          <a:cs typeface="Courier New"/>
                        </a:rPr>
                        <a:t>AgNO</a:t>
                      </a:r>
                      <a:r>
                        <a:rPr lang="en-US" sz="2800" baseline="-25000" smtClean="0">
                          <a:effectLst/>
                          <a:latin typeface="Times New Roman"/>
                          <a:ea typeface="华文细黑"/>
                          <a:cs typeface="Courier New"/>
                        </a:rPr>
                        <a:t>3</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逆向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减小</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a:effectLst/>
                          <a:latin typeface="Times New Roman"/>
                          <a:ea typeface="华文细黑"/>
                          <a:cs typeface="Times New Roman"/>
                        </a:rPr>
                        <a:t>通入</a:t>
                      </a:r>
                      <a:r>
                        <a:rPr lang="en-US" sz="2800">
                          <a:effectLst/>
                          <a:latin typeface="Times New Roman"/>
                          <a:ea typeface="华文细黑"/>
                          <a:cs typeface="Courier New"/>
                        </a:rPr>
                        <a:t>HCl</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逆向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减小</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a:effectLst/>
                          <a:latin typeface="Times New Roman"/>
                          <a:ea typeface="华文细黑"/>
                          <a:cs typeface="Times New Roman"/>
                        </a:rPr>
                        <a:t>通入</a:t>
                      </a:r>
                      <a:r>
                        <a:rPr lang="en-US" sz="2800">
                          <a:effectLst/>
                          <a:latin typeface="Times New Roman"/>
                          <a:ea typeface="华文细黑"/>
                          <a:cs typeface="Courier New"/>
                        </a:rPr>
                        <a:t>H</a:t>
                      </a:r>
                      <a:r>
                        <a:rPr lang="en-US" sz="2800" baseline="-25000">
                          <a:effectLst/>
                          <a:latin typeface="Times New Roman"/>
                          <a:ea typeface="华文细黑"/>
                          <a:cs typeface="Courier New"/>
                        </a:rPr>
                        <a:t>2</a:t>
                      </a:r>
                      <a:r>
                        <a:rPr lang="en-US" sz="2800">
                          <a:effectLst/>
                          <a:latin typeface="Times New Roman"/>
                          <a:ea typeface="华文细黑"/>
                          <a:cs typeface="Courier New"/>
                        </a:rPr>
                        <a:t>S</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正向</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减小</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增大</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a:effectLst/>
                          <a:latin typeface="Times New Roman"/>
                          <a:ea typeface="华文细黑"/>
                          <a:cs typeface="Times New Roman"/>
                        </a:rPr>
                        <a:t>不变</a:t>
                      </a:r>
                      <a:endParaRPr lang="zh-CN" sz="28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78582" y="3148614"/>
            <a:ext cx="10793813" cy="129881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(5)</a:t>
            </a:r>
            <a:r>
              <a:rPr lang="zh-CN" altLang="zh-CN" sz="2800">
                <a:latin typeface="Times New Roman"/>
                <a:ea typeface="华文细黑"/>
                <a:cs typeface="Times New Roman"/>
              </a:rPr>
              <a:t>电解质在水中的溶解度</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20 </a:t>
            </a:r>
            <a:r>
              <a:rPr lang="en-US" altLang="zh-CN" sz="2800">
                <a:latin typeface="宋体"/>
                <a:ea typeface="华文细黑"/>
                <a:cs typeface="Times New Roman"/>
              </a:rPr>
              <a:t>℃</a:t>
            </a:r>
            <a:r>
              <a:rPr lang="zh-CN" altLang="zh-CN" sz="2800">
                <a:latin typeface="Times New Roman"/>
                <a:ea typeface="华文细黑"/>
                <a:cs typeface="Times New Roman"/>
              </a:rPr>
              <a:t>时，电解质在水中的溶解度与溶解性存在如下关系</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pic>
        <p:nvPicPr>
          <p:cNvPr id="413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2" y="4631165"/>
            <a:ext cx="6260829" cy="110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32738" y="4591447"/>
            <a:ext cx="902811" cy="523220"/>
          </a:xfrm>
          <a:prstGeom prst="rect">
            <a:avLst/>
          </a:prstGeom>
        </p:spPr>
        <p:txBody>
          <a:bodyPr wrap="none">
            <a:spAutoFit/>
          </a:bodyPr>
          <a:lstStyle/>
          <a:p>
            <a:r>
              <a:rPr lang="zh-CN" altLang="en-US" sz="2800">
                <a:solidFill>
                  <a:srgbClr val="0000FF"/>
                </a:solidFill>
                <a:latin typeface="Times New Roman"/>
                <a:ea typeface="华文细黑"/>
                <a:cs typeface="Times New Roman"/>
              </a:rPr>
              <a:t>难</a:t>
            </a:r>
            <a:r>
              <a:rPr lang="zh-CN" altLang="zh-CN" sz="2800">
                <a:solidFill>
                  <a:srgbClr val="0000FF"/>
                </a:solidFill>
                <a:latin typeface="Times New Roman"/>
                <a:ea typeface="华文细黑"/>
                <a:cs typeface="Times New Roman"/>
              </a:rPr>
              <a:t>溶</a:t>
            </a:r>
            <a:endParaRPr lang="zh-CN" altLang="en-US" sz="2800">
              <a:solidFill>
                <a:srgbClr val="0000FF"/>
              </a:solidFill>
              <a:latin typeface="Times New Roman"/>
              <a:ea typeface="华文细黑"/>
              <a:cs typeface="Times New Roman"/>
            </a:endParaRPr>
          </a:p>
        </p:txBody>
      </p:sp>
      <p:sp>
        <p:nvSpPr>
          <p:cNvPr id="11" name="矩形 10"/>
          <p:cNvSpPr/>
          <p:nvPr/>
        </p:nvSpPr>
        <p:spPr>
          <a:xfrm>
            <a:off x="4544323" y="4587255"/>
            <a:ext cx="902811" cy="523220"/>
          </a:xfrm>
          <a:prstGeom prst="rect">
            <a:avLst/>
          </a:prstGeom>
        </p:spPr>
        <p:txBody>
          <a:bodyPr wrap="none">
            <a:spAutoFit/>
          </a:bodyPr>
          <a:lstStyle/>
          <a:p>
            <a:r>
              <a:rPr lang="zh-CN" altLang="en-US" sz="2800" smtClean="0">
                <a:solidFill>
                  <a:srgbClr val="0000FF"/>
                </a:solidFill>
                <a:latin typeface="Times New Roman"/>
                <a:ea typeface="华文细黑"/>
                <a:cs typeface="Times New Roman"/>
              </a:rPr>
              <a:t>微</a:t>
            </a:r>
            <a:r>
              <a:rPr lang="zh-CN" altLang="zh-CN" sz="2800" smtClean="0">
                <a:solidFill>
                  <a:srgbClr val="0000FF"/>
                </a:solidFill>
                <a:latin typeface="Times New Roman"/>
                <a:ea typeface="华文细黑"/>
                <a:cs typeface="Times New Roman"/>
              </a:rPr>
              <a:t>溶</a:t>
            </a:r>
            <a:endParaRPr lang="zh-CN" altLang="en-US" sz="2800">
              <a:solidFill>
                <a:srgbClr val="0000FF"/>
              </a:solidFill>
              <a:latin typeface="Times New Roman"/>
              <a:ea typeface="华文细黑"/>
              <a:cs typeface="Times New Roman"/>
            </a:endParaRPr>
          </a:p>
        </p:txBody>
      </p:sp>
      <p:sp>
        <p:nvSpPr>
          <p:cNvPr id="13" name="矩形 12"/>
          <p:cNvSpPr/>
          <p:nvPr/>
        </p:nvSpPr>
        <p:spPr>
          <a:xfrm>
            <a:off x="5960715" y="4592588"/>
            <a:ext cx="902811" cy="523220"/>
          </a:xfrm>
          <a:prstGeom prst="rect">
            <a:avLst/>
          </a:prstGeom>
        </p:spPr>
        <p:txBody>
          <a:bodyPr wrap="none">
            <a:spAutoFit/>
          </a:bodyPr>
          <a:lstStyle/>
          <a:p>
            <a:r>
              <a:rPr lang="zh-CN" altLang="en-US" sz="2800" smtClean="0">
                <a:solidFill>
                  <a:srgbClr val="0000FF"/>
                </a:solidFill>
                <a:latin typeface="Times New Roman"/>
                <a:ea typeface="华文细黑"/>
                <a:cs typeface="Times New Roman"/>
              </a:rPr>
              <a:t>可</a:t>
            </a:r>
            <a:r>
              <a:rPr lang="zh-CN" altLang="zh-CN" sz="2800" smtClean="0">
                <a:solidFill>
                  <a:srgbClr val="0000FF"/>
                </a:solidFill>
                <a:latin typeface="Times New Roman"/>
                <a:ea typeface="华文细黑"/>
                <a:cs typeface="Times New Roman"/>
              </a:rPr>
              <a:t>溶</a:t>
            </a:r>
            <a:endParaRPr lang="zh-CN" altLang="en-US" sz="2800">
              <a:solidFill>
                <a:srgbClr val="0000FF"/>
              </a:solidFill>
              <a:latin typeface="Times New Roman"/>
              <a:ea typeface="华文细黑"/>
              <a:cs typeface="Times New Roman"/>
            </a:endParaRPr>
          </a:p>
        </p:txBody>
      </p:sp>
      <p:sp>
        <p:nvSpPr>
          <p:cNvPr id="14" name="矩形 13"/>
          <p:cNvSpPr/>
          <p:nvPr/>
        </p:nvSpPr>
        <p:spPr>
          <a:xfrm>
            <a:off x="7391350" y="4578871"/>
            <a:ext cx="902811" cy="523220"/>
          </a:xfrm>
          <a:prstGeom prst="rect">
            <a:avLst/>
          </a:prstGeom>
        </p:spPr>
        <p:txBody>
          <a:bodyPr wrap="none">
            <a:spAutoFit/>
          </a:bodyPr>
          <a:lstStyle/>
          <a:p>
            <a:r>
              <a:rPr lang="zh-CN" altLang="en-US" sz="2800" smtClean="0">
                <a:solidFill>
                  <a:srgbClr val="0000FF"/>
                </a:solidFill>
                <a:latin typeface="Times New Roman"/>
                <a:ea typeface="华文细黑"/>
                <a:cs typeface="Times New Roman"/>
              </a:rPr>
              <a:t>易</a:t>
            </a:r>
            <a:r>
              <a:rPr lang="zh-CN" altLang="zh-CN" sz="2800" smtClean="0">
                <a:solidFill>
                  <a:srgbClr val="0000FF"/>
                </a:solidFill>
                <a:latin typeface="Times New Roman"/>
                <a:ea typeface="华文细黑"/>
                <a:cs typeface="Times New Roman"/>
              </a:rPr>
              <a:t>溶</a:t>
            </a:r>
            <a:endParaRPr lang="zh-CN" altLang="en-US" sz="280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p:bldP spid="7" grpId="1"/>
      <p:bldP spid="11" grpId="0"/>
      <p:bldP spid="11" grpId="1"/>
      <p:bldP spid="13" grpId="0"/>
      <p:bldP spid="13" grpId="1"/>
      <p:bldP spid="14" grpId="0"/>
      <p:bldP spid="14"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25041" y="1341562"/>
            <a:ext cx="11572430" cy="3037498"/>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1.</a:t>
            </a:r>
            <a:r>
              <a:rPr lang="zh-CN" altLang="zh-CN" sz="2800" dirty="0">
                <a:latin typeface="Times New Roman"/>
                <a:ea typeface="华文细黑"/>
                <a:cs typeface="Times New Roman"/>
              </a:rPr>
              <a:t>下列说法正确的是</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a:latin typeface="Times New Roman"/>
                <a:ea typeface="华文细黑"/>
                <a:cs typeface="Courier New"/>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a:t>
            </a:r>
            <a:r>
              <a:rPr lang="zh-CN" altLang="zh-CN" sz="2800" dirty="0">
                <a:latin typeface="Times New Roman"/>
                <a:ea typeface="华文细黑"/>
                <a:cs typeface="Times New Roman"/>
              </a:rPr>
              <a:t>常温下，向饱和</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水溶液中加入盐酸，</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值变大</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B.</a:t>
            </a:r>
            <a:r>
              <a:rPr lang="zh-CN" altLang="zh-CN" sz="2800" dirty="0">
                <a:latin typeface="Times New Roman"/>
                <a:ea typeface="华文细黑"/>
                <a:cs typeface="Times New Roman"/>
              </a:rPr>
              <a:t>用稀盐酸洗涤</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沉淀比用水洗涤损耗的</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少</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a:t>
            </a:r>
            <a:r>
              <a:rPr lang="zh-CN" altLang="zh-CN" sz="2800" dirty="0">
                <a:latin typeface="Times New Roman"/>
                <a:ea typeface="华文细黑"/>
                <a:cs typeface="Times New Roman"/>
              </a:rPr>
              <a:t>在含有</a:t>
            </a:r>
            <a:r>
              <a:rPr lang="en-US" altLang="zh-CN" sz="2800" dirty="0">
                <a:latin typeface="Times New Roman"/>
                <a:ea typeface="华文细黑"/>
                <a:cs typeface="Courier New"/>
              </a:rPr>
              <a:t>BaSO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沉淀的溶液中加入</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固体，</a:t>
            </a:r>
            <a:r>
              <a:rPr lang="en-US" altLang="zh-CN" sz="2800" i="1" dirty="0">
                <a:latin typeface="Times New Roman"/>
                <a:ea typeface="华文细黑"/>
                <a:cs typeface="Courier New"/>
              </a:rPr>
              <a:t>c</a:t>
            </a:r>
            <a:r>
              <a:rPr lang="en-US" altLang="zh-CN" sz="2800" dirty="0">
                <a:latin typeface="Times New Roman"/>
                <a:ea typeface="华文细黑"/>
                <a:cs typeface="Courier New"/>
              </a:rPr>
              <a:t>(Ba</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增大</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D.</a:t>
            </a:r>
            <a:r>
              <a:rPr lang="zh-CN" altLang="zh-CN" sz="2800" dirty="0">
                <a:latin typeface="Times New Roman"/>
                <a:ea typeface="华文细黑"/>
                <a:cs typeface="Times New Roman"/>
              </a:rPr>
              <a:t>物质的溶解度随温度的升高而增加，物质的溶解都是吸热</a:t>
            </a:r>
            <a:r>
              <a:rPr lang="zh-CN" altLang="zh-CN" sz="2800" dirty="0" smtClean="0">
                <a:latin typeface="Times New Roman"/>
                <a:ea typeface="华文细黑"/>
                <a:cs typeface="Times New Roman"/>
              </a:rPr>
              <a:t>的</a:t>
            </a:r>
            <a:endParaRPr lang="en-US" altLang="zh-CN" sz="1000" dirty="0" smtClean="0">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325041" y="741115"/>
            <a:ext cx="11572430" cy="6124754"/>
          </a:xfrm>
          <a:prstGeom prst="rect">
            <a:avLst/>
          </a:prstGeom>
        </p:spPr>
        <p:txBody>
          <a:bodyPr>
            <a:spAutoFit/>
          </a:bodyPr>
          <a:lstStyle/>
          <a:p>
            <a:pPr algn="just">
              <a:lnSpc>
                <a:spcPct val="140000"/>
              </a:lnSpc>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dirty="0">
                <a:latin typeface="Times New Roman"/>
                <a:ea typeface="华文细黑"/>
              </a:rPr>
              <a:t>A</a:t>
            </a:r>
            <a:r>
              <a:rPr lang="zh-CN" altLang="zh-CN" sz="2800" dirty="0">
                <a:latin typeface="Times New Roman"/>
                <a:ea typeface="华文细黑"/>
                <a:cs typeface="Times New Roman"/>
              </a:rPr>
              <a:t>项，</a:t>
            </a:r>
            <a:r>
              <a:rPr lang="en-US" altLang="zh-CN" sz="2800" i="1" dirty="0" err="1">
                <a:latin typeface="Times New Roman"/>
                <a:ea typeface="华文细黑"/>
              </a:rPr>
              <a:t>K</a:t>
            </a:r>
            <a:r>
              <a:rPr lang="en-US" altLang="zh-CN" sz="2800" baseline="-25000" dirty="0" err="1">
                <a:latin typeface="Times New Roman"/>
                <a:ea typeface="华文细黑"/>
              </a:rPr>
              <a:t>sp</a:t>
            </a:r>
            <a:r>
              <a:rPr lang="zh-CN" altLang="zh-CN" sz="2800" dirty="0">
                <a:latin typeface="Times New Roman"/>
                <a:ea typeface="华文细黑"/>
                <a:cs typeface="Times New Roman"/>
              </a:rPr>
              <a:t>值只与温度有关，向饱和</a:t>
            </a:r>
            <a:r>
              <a:rPr lang="en-US" altLang="zh-CN" sz="2800" dirty="0" err="1">
                <a:latin typeface="Times New Roman"/>
                <a:ea typeface="华文细黑"/>
              </a:rPr>
              <a:t>AgCl</a:t>
            </a:r>
            <a:r>
              <a:rPr lang="zh-CN" altLang="zh-CN" sz="2800" dirty="0">
                <a:latin typeface="Times New Roman"/>
                <a:ea typeface="华文细黑"/>
                <a:cs typeface="Times New Roman"/>
              </a:rPr>
              <a:t>水溶液中加入盐酸，由于温度不变，所以</a:t>
            </a:r>
            <a:r>
              <a:rPr lang="en-US" altLang="zh-CN" sz="2800" i="1" dirty="0" err="1">
                <a:latin typeface="Times New Roman"/>
                <a:ea typeface="华文细黑"/>
              </a:rPr>
              <a:t>K</a:t>
            </a:r>
            <a:r>
              <a:rPr lang="en-US" altLang="zh-CN" sz="2800" baseline="-25000" dirty="0" err="1">
                <a:latin typeface="Times New Roman"/>
                <a:ea typeface="华文细黑"/>
              </a:rPr>
              <a:t>sp</a:t>
            </a:r>
            <a:r>
              <a:rPr lang="zh-CN" altLang="zh-CN" sz="2800" dirty="0">
                <a:latin typeface="Times New Roman"/>
                <a:ea typeface="华文细黑"/>
                <a:cs typeface="Times New Roman"/>
              </a:rPr>
              <a:t>值不变，故</a:t>
            </a:r>
            <a:r>
              <a:rPr lang="en-US" altLang="zh-CN" sz="2800" dirty="0">
                <a:latin typeface="Times New Roman"/>
                <a:ea typeface="华文细黑"/>
              </a:rPr>
              <a:t>A</a:t>
            </a:r>
            <a:r>
              <a:rPr lang="zh-CN" altLang="zh-CN" sz="2800" dirty="0">
                <a:latin typeface="Times New Roman"/>
                <a:ea typeface="华文细黑"/>
                <a:cs typeface="Times New Roman"/>
              </a:rPr>
              <a:t>错误；</a:t>
            </a:r>
            <a:r>
              <a:rPr lang="zh-CN" altLang="zh-CN" sz="2800" dirty="0">
                <a:ea typeface="Times New Roman"/>
              </a:rPr>
              <a:t> </a:t>
            </a:r>
            <a:endParaRPr lang="en-US" altLang="zh-CN" sz="2800" dirty="0">
              <a:latin typeface="Times New Roman"/>
              <a:ea typeface="华文细黑"/>
              <a:cs typeface="Times New Roman"/>
            </a:endParaRPr>
          </a:p>
          <a:p>
            <a:pPr algn="just">
              <a:lnSpc>
                <a:spcPct val="140000"/>
              </a:lnSpc>
              <a:spcAft>
                <a:spcPts val="0"/>
              </a:spcAft>
            </a:pPr>
            <a:r>
              <a:rPr lang="en-US" altLang="zh-CN" sz="2800" dirty="0" smtClean="0">
                <a:latin typeface="Times New Roman"/>
                <a:ea typeface="华文细黑"/>
              </a:rPr>
              <a:t>B</a:t>
            </a:r>
            <a:r>
              <a:rPr lang="zh-CN" altLang="zh-CN" sz="2800" dirty="0">
                <a:latin typeface="Times New Roman"/>
                <a:ea typeface="华文细黑"/>
                <a:cs typeface="Times New Roman"/>
              </a:rPr>
              <a:t>项，</a:t>
            </a:r>
            <a:r>
              <a:rPr lang="en-US" altLang="zh-CN" sz="2800" dirty="0" err="1">
                <a:latin typeface="Times New Roman"/>
                <a:ea typeface="华文细黑"/>
              </a:rPr>
              <a:t>AgCl</a:t>
            </a:r>
            <a:r>
              <a:rPr lang="zh-CN" altLang="zh-CN" sz="2800" dirty="0">
                <a:latin typeface="Times New Roman"/>
                <a:ea typeface="华文细黑"/>
                <a:cs typeface="Times New Roman"/>
              </a:rPr>
              <a:t>溶液中存在：</a:t>
            </a:r>
            <a:r>
              <a:rPr lang="en-US" altLang="zh-CN" sz="2800" dirty="0" err="1">
                <a:latin typeface="Times New Roman"/>
                <a:ea typeface="华文细黑"/>
              </a:rPr>
              <a:t>AgCl</a:t>
            </a:r>
            <a:r>
              <a:rPr lang="en-US" altLang="zh-CN" sz="2800" dirty="0">
                <a:latin typeface="Times New Roman"/>
                <a:ea typeface="华文细黑"/>
              </a:rPr>
              <a:t>(s</a:t>
            </a:r>
            <a:r>
              <a:rPr lang="en-US" altLang="zh-CN" sz="2800" dirty="0" smtClean="0">
                <a:latin typeface="Times New Roman"/>
                <a:ea typeface="华文细黑"/>
              </a:rPr>
              <a:t>)</a:t>
            </a:r>
            <a:r>
              <a:rPr lang="en-US" altLang="zh-CN" sz="2800" dirty="0" smtClean="0">
                <a:latin typeface="ZBFH"/>
                <a:ea typeface="华文细黑"/>
                <a:cs typeface="Times New Roman"/>
              </a:rPr>
              <a:t>      </a:t>
            </a:r>
            <a:r>
              <a:rPr lang="en-US" altLang="zh-CN" sz="2800" dirty="0" smtClean="0">
                <a:latin typeface="Times New Roman"/>
                <a:ea typeface="华文细黑"/>
              </a:rPr>
              <a:t>Ag</a:t>
            </a:r>
            <a:r>
              <a:rPr lang="zh-CN" altLang="zh-CN" sz="2800" baseline="30000" dirty="0">
                <a:latin typeface="Times New Roman"/>
                <a:ea typeface="华文细黑"/>
                <a:cs typeface="Times New Roman"/>
              </a:rPr>
              <a:t>＋</a:t>
            </a:r>
            <a:r>
              <a:rPr lang="en-US" altLang="zh-CN" sz="2800" dirty="0">
                <a:latin typeface="Times New Roman"/>
                <a:ea typeface="华文细黑"/>
              </a:rPr>
              <a:t>(</a:t>
            </a:r>
            <a:r>
              <a:rPr lang="en-US" altLang="zh-CN" sz="2800" dirty="0" err="1">
                <a:latin typeface="Times New Roman"/>
                <a:ea typeface="华文细黑"/>
              </a:rPr>
              <a:t>aq</a:t>
            </a:r>
            <a:r>
              <a:rPr lang="en-US" altLang="zh-CN" sz="2800" dirty="0">
                <a:latin typeface="Times New Roman"/>
                <a:ea typeface="华文细黑"/>
              </a:rPr>
              <a:t>)</a:t>
            </a:r>
            <a:r>
              <a:rPr lang="zh-CN" altLang="zh-CN" sz="2800" dirty="0">
                <a:latin typeface="Times New Roman"/>
                <a:ea typeface="华文细黑"/>
                <a:cs typeface="Times New Roman"/>
              </a:rPr>
              <a:t>＋</a:t>
            </a:r>
            <a:r>
              <a:rPr lang="en-US" altLang="zh-CN" sz="2800" dirty="0" err="1">
                <a:latin typeface="Times New Roman"/>
                <a:ea typeface="华文细黑"/>
              </a:rPr>
              <a:t>Cl</a:t>
            </a:r>
            <a:r>
              <a:rPr lang="zh-CN" altLang="zh-CN" sz="2800" baseline="30000" dirty="0">
                <a:latin typeface="Times New Roman"/>
                <a:ea typeface="华文细黑"/>
                <a:cs typeface="Times New Roman"/>
              </a:rPr>
              <a:t>－</a:t>
            </a:r>
            <a:r>
              <a:rPr lang="en-US" altLang="zh-CN" sz="2800" dirty="0">
                <a:latin typeface="Times New Roman"/>
                <a:ea typeface="华文细黑"/>
              </a:rPr>
              <a:t>(</a:t>
            </a:r>
            <a:r>
              <a:rPr lang="en-US" altLang="zh-CN" sz="2800" dirty="0" err="1">
                <a:latin typeface="Times New Roman"/>
                <a:ea typeface="华文细黑"/>
              </a:rPr>
              <a:t>aq</a:t>
            </a:r>
            <a:r>
              <a:rPr lang="en-US" altLang="zh-CN" sz="2800" dirty="0">
                <a:latin typeface="Times New Roman"/>
                <a:ea typeface="华文细黑"/>
              </a:rPr>
              <a:t>)</a:t>
            </a:r>
            <a:r>
              <a:rPr lang="zh-CN" altLang="zh-CN" sz="2800" dirty="0">
                <a:latin typeface="Times New Roman"/>
                <a:ea typeface="华文细黑"/>
                <a:cs typeface="Times New Roman"/>
              </a:rPr>
              <a:t>，</a:t>
            </a:r>
            <a:r>
              <a:rPr lang="en-US" altLang="zh-CN" sz="2800" dirty="0" err="1">
                <a:latin typeface="Times New Roman"/>
                <a:ea typeface="华文细黑"/>
              </a:rPr>
              <a:t>Cl</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浓度越大，则溶解的</a:t>
            </a:r>
            <a:r>
              <a:rPr lang="en-US" altLang="zh-CN" sz="2800" dirty="0" err="1">
                <a:latin typeface="Times New Roman"/>
                <a:ea typeface="华文细黑"/>
              </a:rPr>
              <a:t>AgCl</a:t>
            </a:r>
            <a:r>
              <a:rPr lang="zh-CN" altLang="zh-CN" sz="2800" dirty="0">
                <a:latin typeface="Times New Roman"/>
                <a:ea typeface="华文细黑"/>
                <a:cs typeface="Times New Roman"/>
              </a:rPr>
              <a:t>越少，所以用稀盐酸洗涤</a:t>
            </a:r>
            <a:r>
              <a:rPr lang="en-US" altLang="zh-CN" sz="2800" dirty="0" err="1">
                <a:latin typeface="Times New Roman"/>
                <a:ea typeface="华文细黑"/>
              </a:rPr>
              <a:t>AgCl</a:t>
            </a:r>
            <a:r>
              <a:rPr lang="zh-CN" altLang="zh-CN" sz="2800" dirty="0">
                <a:latin typeface="Times New Roman"/>
                <a:ea typeface="华文细黑"/>
                <a:cs typeface="Times New Roman"/>
              </a:rPr>
              <a:t>沉淀比用水洗涤损耗的</a:t>
            </a:r>
            <a:r>
              <a:rPr lang="en-US" altLang="zh-CN" sz="2800" dirty="0" err="1">
                <a:latin typeface="Times New Roman"/>
                <a:ea typeface="华文细黑"/>
              </a:rPr>
              <a:t>AgCl</a:t>
            </a:r>
            <a:r>
              <a:rPr lang="zh-CN" altLang="zh-CN" sz="2800" dirty="0">
                <a:latin typeface="Times New Roman"/>
                <a:ea typeface="华文细黑"/>
                <a:cs typeface="Times New Roman"/>
              </a:rPr>
              <a:t>少，故</a:t>
            </a:r>
            <a:r>
              <a:rPr lang="en-US" altLang="zh-CN" sz="2800" dirty="0">
                <a:latin typeface="Times New Roman"/>
                <a:ea typeface="华文细黑"/>
              </a:rPr>
              <a:t>B</a:t>
            </a:r>
            <a:r>
              <a:rPr lang="zh-CN" altLang="zh-CN" sz="2800" dirty="0">
                <a:latin typeface="Times New Roman"/>
                <a:ea typeface="华文细黑"/>
                <a:cs typeface="Times New Roman"/>
              </a:rPr>
              <a:t>正确</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en-US" altLang="zh-CN" sz="2800" dirty="0">
                <a:latin typeface="Times New Roman"/>
                <a:ea typeface="华文细黑"/>
              </a:rPr>
              <a:t>C</a:t>
            </a:r>
            <a:r>
              <a:rPr lang="zh-CN" altLang="zh-CN" sz="2800" dirty="0">
                <a:latin typeface="Times New Roman"/>
                <a:ea typeface="华文细黑"/>
                <a:cs typeface="Times New Roman"/>
              </a:rPr>
              <a:t>项，在含有</a:t>
            </a:r>
            <a:r>
              <a:rPr lang="en-US" altLang="zh-CN" sz="2800" dirty="0">
                <a:latin typeface="Times New Roman"/>
                <a:ea typeface="华文细黑"/>
              </a:rPr>
              <a:t>BaSO</a:t>
            </a:r>
            <a:r>
              <a:rPr lang="en-US" altLang="zh-CN" sz="2800" baseline="-25000" dirty="0">
                <a:latin typeface="Times New Roman"/>
                <a:ea typeface="华文细黑"/>
              </a:rPr>
              <a:t>4</a:t>
            </a:r>
            <a:r>
              <a:rPr lang="zh-CN" altLang="zh-CN" sz="2800" dirty="0">
                <a:latin typeface="Times New Roman"/>
                <a:ea typeface="华文细黑"/>
                <a:cs typeface="Times New Roman"/>
              </a:rPr>
              <a:t>沉淀的溶液中加入</a:t>
            </a:r>
            <a:r>
              <a:rPr lang="en-US" altLang="zh-CN" sz="2800" dirty="0">
                <a:latin typeface="Times New Roman"/>
                <a:ea typeface="华文细黑"/>
              </a:rPr>
              <a:t>Na</a:t>
            </a:r>
            <a:r>
              <a:rPr lang="en-US" altLang="zh-CN" sz="2800" baseline="-25000" dirty="0">
                <a:latin typeface="Times New Roman"/>
                <a:ea typeface="华文细黑"/>
              </a:rPr>
              <a:t>2</a:t>
            </a:r>
            <a:r>
              <a:rPr lang="en-US" altLang="zh-CN" sz="2800" dirty="0">
                <a:latin typeface="Times New Roman"/>
                <a:ea typeface="华文细黑"/>
              </a:rPr>
              <a:t>SO</a:t>
            </a:r>
            <a:r>
              <a:rPr lang="en-US" altLang="zh-CN" sz="2800" baseline="-25000" dirty="0">
                <a:latin typeface="Times New Roman"/>
                <a:ea typeface="华文细黑"/>
              </a:rPr>
              <a:t>4</a:t>
            </a:r>
            <a:r>
              <a:rPr lang="zh-CN" altLang="zh-CN" sz="2800" dirty="0">
                <a:latin typeface="Times New Roman"/>
                <a:ea typeface="华文细黑"/>
                <a:cs typeface="Times New Roman"/>
              </a:rPr>
              <a:t>固体</a:t>
            </a:r>
            <a:r>
              <a:rPr lang="zh-CN" altLang="zh-CN" sz="2800" dirty="0" smtClean="0">
                <a:latin typeface="Times New Roman"/>
                <a:ea typeface="华文细黑"/>
                <a:cs typeface="Times New Roman"/>
              </a:rPr>
              <a:t>，</a:t>
            </a:r>
            <a:r>
              <a:rPr lang="en-US" altLang="zh-CN" sz="2800" i="1" dirty="0" smtClean="0">
                <a:latin typeface="Times New Roman"/>
                <a:ea typeface="华文细黑"/>
              </a:rPr>
              <a:t>          </a:t>
            </a:r>
            <a:r>
              <a:rPr lang="zh-CN" altLang="zh-CN" sz="2800" dirty="0" smtClean="0">
                <a:latin typeface="Times New Roman"/>
                <a:ea typeface="华文细黑"/>
                <a:cs typeface="Times New Roman"/>
              </a:rPr>
              <a:t>增大</a:t>
            </a:r>
            <a:r>
              <a:rPr lang="zh-CN" altLang="zh-CN" sz="2800" dirty="0">
                <a:latin typeface="Times New Roman"/>
                <a:ea typeface="华文细黑"/>
                <a:cs typeface="Times New Roman"/>
              </a:rPr>
              <a:t>，</a:t>
            </a:r>
            <a:r>
              <a:rPr lang="en-US" altLang="zh-CN" sz="2800" i="1" dirty="0" err="1">
                <a:latin typeface="Times New Roman"/>
                <a:ea typeface="华文细黑"/>
              </a:rPr>
              <a:t>K</a:t>
            </a:r>
            <a:r>
              <a:rPr lang="en-US" altLang="zh-CN" sz="2800" baseline="-25000" dirty="0" err="1">
                <a:latin typeface="Times New Roman"/>
                <a:ea typeface="华文细黑"/>
              </a:rPr>
              <a:t>sp</a:t>
            </a:r>
            <a:r>
              <a:rPr lang="zh-CN" altLang="zh-CN" sz="2800" dirty="0">
                <a:latin typeface="Times New Roman"/>
                <a:ea typeface="华文细黑"/>
                <a:cs typeface="Times New Roman"/>
              </a:rPr>
              <a:t>值不变，故</a:t>
            </a:r>
            <a:r>
              <a:rPr lang="en-US" altLang="zh-CN" sz="2800" i="1" dirty="0">
                <a:latin typeface="Times New Roman"/>
                <a:ea typeface="华文细黑"/>
              </a:rPr>
              <a:t>c</a:t>
            </a:r>
            <a:r>
              <a:rPr lang="en-US" altLang="zh-CN" sz="2800" dirty="0">
                <a:latin typeface="Times New Roman"/>
                <a:ea typeface="华文细黑"/>
              </a:rPr>
              <a:t>(Ba</a:t>
            </a:r>
            <a:r>
              <a:rPr lang="en-US" altLang="zh-CN" sz="2800" baseline="30000" dirty="0">
                <a:latin typeface="Times New Roman"/>
                <a:ea typeface="华文细黑"/>
              </a:rPr>
              <a:t>2</a:t>
            </a:r>
            <a:r>
              <a:rPr lang="zh-CN" altLang="zh-CN" sz="2800" baseline="30000" dirty="0">
                <a:latin typeface="Times New Roman"/>
                <a:ea typeface="华文细黑"/>
                <a:cs typeface="Times New Roman"/>
              </a:rPr>
              <a:t>＋</a:t>
            </a:r>
            <a:r>
              <a:rPr lang="en-US" altLang="zh-CN" sz="2800" dirty="0">
                <a:latin typeface="Times New Roman"/>
                <a:ea typeface="华文细黑"/>
              </a:rPr>
              <a:t>)</a:t>
            </a:r>
            <a:r>
              <a:rPr lang="zh-CN" altLang="zh-CN" sz="2800" dirty="0">
                <a:latin typeface="Times New Roman"/>
                <a:ea typeface="华文细黑"/>
                <a:cs typeface="Times New Roman"/>
              </a:rPr>
              <a:t>减小，故</a:t>
            </a:r>
            <a:r>
              <a:rPr lang="en-US" altLang="zh-CN" sz="2800" dirty="0">
                <a:latin typeface="Times New Roman"/>
                <a:ea typeface="华文细黑"/>
              </a:rPr>
              <a:t>C</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2800" dirty="0">
              <a:latin typeface="Times New Roman"/>
              <a:ea typeface="华文细黑"/>
              <a:cs typeface="Times New Roman"/>
            </a:endParaRPr>
          </a:p>
          <a:p>
            <a:pPr algn="just">
              <a:lnSpc>
                <a:spcPct val="140000"/>
              </a:lnSpc>
              <a:spcAft>
                <a:spcPts val="0"/>
              </a:spcAft>
            </a:pPr>
            <a:r>
              <a:rPr lang="en-US" altLang="zh-CN" sz="2800" dirty="0">
                <a:latin typeface="Times New Roman"/>
                <a:ea typeface="华文细黑"/>
                <a:cs typeface="Courier New"/>
              </a:rPr>
              <a:t>D</a:t>
            </a:r>
            <a:r>
              <a:rPr lang="zh-CN" altLang="zh-CN" sz="2800" dirty="0">
                <a:latin typeface="Times New Roman"/>
                <a:ea typeface="华文细黑"/>
                <a:cs typeface="Times New Roman"/>
              </a:rPr>
              <a:t>项，物质的溶解度不一定随温度的升高而增大，如：</a:t>
            </a:r>
            <a:r>
              <a:rPr lang="en-US" altLang="zh-CN" sz="2800" dirty="0" err="1">
                <a:latin typeface="Times New Roman"/>
                <a:ea typeface="华文细黑"/>
                <a:cs typeface="Courier New"/>
              </a:rPr>
              <a:t>Ca</a:t>
            </a:r>
            <a:r>
              <a:rPr lang="en-US" altLang="zh-CN" sz="2800" dirty="0">
                <a:latin typeface="Times New Roman"/>
                <a:ea typeface="华文细黑"/>
                <a:cs typeface="Courier New"/>
              </a:rPr>
              <a:t>(OH)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随温度的升高溶解度减小，故</a:t>
            </a:r>
            <a:r>
              <a:rPr lang="en-US" altLang="zh-CN" sz="2800" dirty="0">
                <a:latin typeface="Times New Roman"/>
                <a:ea typeface="华文细黑"/>
                <a:cs typeface="Courier New"/>
              </a:rPr>
              <a:t>D</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rPr>
              <a:t>B</a:t>
            </a:r>
            <a:endParaRPr lang="zh-CN" altLang="zh-CN" sz="2800" dirty="0">
              <a:solidFill>
                <a:srgbClr val="E36C0A"/>
              </a:solidFill>
              <a:latin typeface="Times New Roman"/>
              <a:ea typeface="华文细黑"/>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03143072"/>
              </p:ext>
            </p:extLst>
          </p:nvPr>
        </p:nvGraphicFramePr>
        <p:xfrm>
          <a:off x="5452885" y="2045448"/>
          <a:ext cx="768350" cy="677863"/>
        </p:xfrm>
        <a:graphic>
          <a:graphicData uri="http://schemas.openxmlformats.org/presentationml/2006/ole">
            <mc:AlternateContent xmlns:mc="http://schemas.openxmlformats.org/markup-compatibility/2006">
              <mc:Choice xmlns:v="urn:schemas-microsoft-com:vml" Requires="v">
                <p:oleObj spid="_x0000_s117848" name="文档" r:id="rId3" imgW="768768" imgH="677158" progId="Word.Document.12">
                  <p:embed/>
                </p:oleObj>
              </mc:Choice>
              <mc:Fallback>
                <p:oleObj name="文档" r:id="rId3" imgW="768768" imgH="677158" progId="Word.Document.12">
                  <p:embed/>
                  <p:pic>
                    <p:nvPicPr>
                      <p:cNvPr id="0" name=""/>
                      <p:cNvPicPr/>
                      <p:nvPr/>
                    </p:nvPicPr>
                    <p:blipFill>
                      <a:blip r:embed="rId4"/>
                      <a:stretch>
                        <a:fillRect/>
                      </a:stretch>
                    </p:blipFill>
                    <p:spPr>
                      <a:xfrm>
                        <a:off x="5452885" y="2045448"/>
                        <a:ext cx="768350" cy="6778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70163874"/>
              </p:ext>
            </p:extLst>
          </p:nvPr>
        </p:nvGraphicFramePr>
        <p:xfrm>
          <a:off x="8351564" y="3789834"/>
          <a:ext cx="1416050" cy="677863"/>
        </p:xfrm>
        <a:graphic>
          <a:graphicData uri="http://schemas.openxmlformats.org/presentationml/2006/ole">
            <mc:AlternateContent xmlns:mc="http://schemas.openxmlformats.org/markup-compatibility/2006">
              <mc:Choice xmlns:v="urn:schemas-microsoft-com:vml" Requires="v">
                <p:oleObj spid="_x0000_s117849" name="文档" r:id="rId5" imgW="1416247" imgH="677158" progId="Word.Document.12">
                  <p:embed/>
                </p:oleObj>
              </mc:Choice>
              <mc:Fallback>
                <p:oleObj name="文档" r:id="rId5" imgW="1416247" imgH="677158" progId="Word.Document.12">
                  <p:embed/>
                  <p:pic>
                    <p:nvPicPr>
                      <p:cNvPr id="0" name=""/>
                      <p:cNvPicPr/>
                      <p:nvPr/>
                    </p:nvPicPr>
                    <p:blipFill>
                      <a:blip r:embed="rId6"/>
                      <a:stretch>
                        <a:fillRect/>
                      </a:stretch>
                    </p:blipFill>
                    <p:spPr>
                      <a:xfrm>
                        <a:off x="8351564" y="3789834"/>
                        <a:ext cx="1416050" cy="677863"/>
                      </a:xfrm>
                      <a:prstGeom prst="rect">
                        <a:avLst/>
                      </a:prstGeom>
                    </p:spPr>
                  </p:pic>
                </p:oleObj>
              </mc:Fallback>
            </mc:AlternateContent>
          </a:graphicData>
        </a:graphic>
      </p:graphicFrame>
      <p:sp>
        <p:nvSpPr>
          <p:cNvPr id="28" name="Rectangle 21">
            <a:hlinkClick r:id="rId7"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8"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9"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0"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1"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12"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13"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4"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5"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6"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8"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9"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20"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58908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0">
                                            <p:txEl>
                                              <p:pRg st="2" end="2"/>
                                            </p:txEl>
                                          </p:spTgt>
                                        </p:tgtEl>
                                        <p:attrNameLst>
                                          <p:attrName>style.visibility</p:attrName>
                                        </p:attrNameLst>
                                      </p:cBhvr>
                                      <p:to>
                                        <p:strVal val="visible"/>
                                      </p:to>
                                    </p:set>
                                    <p:animEffect transition="in" filter="blinds(horizontal)">
                                      <p:cBhvr>
                                        <p:cTn id="18" dur="750"/>
                                        <p:tgtEl>
                                          <p:spTgt spid="20">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750"/>
                                        <p:tgtEl>
                                          <p:spTgt spid="3"/>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Effect transition="in" filter="blinds(horizontal)">
                                      <p:cBhvr>
                                        <p:cTn id="25" dur="750"/>
                                        <p:tgtEl>
                                          <p:spTgt spid="20">
                                            <p:txEl>
                                              <p:pRg st="3" end="3"/>
                                            </p:txEl>
                                          </p:spTgt>
                                        </p:tgtEl>
                                      </p:cBhvr>
                                    </p:animEffect>
                                  </p:childTnLst>
                                </p:cTn>
                              </p:par>
                            </p:childTnLst>
                          </p:cTn>
                        </p:par>
                        <p:par>
                          <p:cTn id="26" fill="hold">
                            <p:stCondLst>
                              <p:cond delay="3000"/>
                            </p:stCondLst>
                            <p:childTnLst>
                              <p:par>
                                <p:cTn id="27" presetID="3" presetClass="entr" presetSubtype="10" fill="hold" nodeType="after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blinds(horizontal)">
                                      <p:cBhvr>
                                        <p:cTn id="29" dur="75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275007"/>
            <a:ext cx="11524006" cy="4315027"/>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2.</a:t>
            </a:r>
            <a:r>
              <a:rPr lang="zh-CN" altLang="zh-CN" sz="2800" dirty="0">
                <a:latin typeface="Times New Roman"/>
                <a:ea typeface="华文细黑"/>
                <a:cs typeface="Times New Roman"/>
              </a:rPr>
              <a:t>将足量的</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(s)</a:t>
            </a:r>
            <a:r>
              <a:rPr lang="zh-CN" altLang="zh-CN" sz="2800" dirty="0">
                <a:latin typeface="Times New Roman"/>
                <a:ea typeface="华文细黑"/>
                <a:cs typeface="Times New Roman"/>
              </a:rPr>
              <a:t>分别添加到下述四种溶液中，所得溶液</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最小的是</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a:latin typeface="Times New Roman"/>
                <a:ea typeface="华文细黑"/>
                <a:cs typeface="Courier New"/>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A.10 mL 0.4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的</a:t>
            </a:r>
            <a:r>
              <a:rPr lang="zh-CN" altLang="zh-CN" sz="2800" dirty="0" smtClean="0">
                <a:latin typeface="Times New Roman"/>
                <a:ea typeface="华文细黑"/>
                <a:cs typeface="Times New Roman"/>
              </a:rPr>
              <a:t>盐酸</a:t>
            </a:r>
            <a:r>
              <a:rPr lang="en-US" altLang="zh-CN" sz="2800" dirty="0" smtClean="0">
                <a:latin typeface="Times New Roman"/>
                <a:ea typeface="华文细黑"/>
                <a:cs typeface="Times New Roman"/>
              </a:rPr>
              <a:t>		</a:t>
            </a:r>
            <a:r>
              <a:rPr lang="en-US" altLang="zh-CN" sz="2800" dirty="0" smtClean="0">
                <a:latin typeface="Times New Roman"/>
                <a:ea typeface="华文细黑"/>
                <a:cs typeface="Courier New"/>
              </a:rPr>
              <a:t>B.10 </a:t>
            </a:r>
            <a:r>
              <a:rPr lang="en-US" altLang="zh-CN" sz="2800" dirty="0">
                <a:latin typeface="Times New Roman"/>
                <a:ea typeface="华文细黑"/>
                <a:cs typeface="Courier New"/>
              </a:rPr>
              <a:t>mL 0.3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 MgCl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溶液</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C.10 mL 0.5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 </a:t>
            </a:r>
            <a:r>
              <a:rPr lang="en-US" altLang="zh-CN" sz="2800" dirty="0" err="1">
                <a:latin typeface="Times New Roman"/>
                <a:ea typeface="华文细黑"/>
                <a:cs typeface="Courier New"/>
              </a:rPr>
              <a:t>NaCl</a:t>
            </a:r>
            <a:r>
              <a:rPr lang="zh-CN" altLang="zh-CN" sz="2800" dirty="0" smtClean="0">
                <a:latin typeface="Times New Roman"/>
                <a:ea typeface="华文细黑"/>
                <a:cs typeface="Times New Roman"/>
              </a:rPr>
              <a:t>溶液</a:t>
            </a:r>
            <a:r>
              <a:rPr lang="en-US" altLang="zh-CN" sz="2800" dirty="0" smtClean="0">
                <a:latin typeface="Times New Roman"/>
                <a:ea typeface="华文细黑"/>
                <a:cs typeface="Times New Roman"/>
              </a:rPr>
              <a:t>		</a:t>
            </a:r>
            <a:r>
              <a:rPr lang="en-US" altLang="zh-CN" sz="2800" dirty="0" smtClean="0">
                <a:latin typeface="Times New Roman"/>
                <a:ea typeface="华文细黑"/>
                <a:cs typeface="Courier New"/>
              </a:rPr>
              <a:t>D.10 </a:t>
            </a:r>
            <a:r>
              <a:rPr lang="en-US" altLang="zh-CN" sz="2800" dirty="0">
                <a:latin typeface="Times New Roman"/>
                <a:ea typeface="华文细黑"/>
                <a:cs typeface="Courier New"/>
              </a:rPr>
              <a:t>mL 0.1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 AlCl</a:t>
            </a:r>
            <a:r>
              <a:rPr lang="en-US" altLang="zh-CN" sz="2800" baseline="-25000" dirty="0">
                <a:latin typeface="Times New Roman"/>
                <a:ea typeface="华文细黑"/>
                <a:cs typeface="Courier New"/>
              </a:rPr>
              <a:t>3</a:t>
            </a:r>
            <a:r>
              <a:rPr lang="zh-CN" altLang="zh-CN" sz="2800" dirty="0" smtClean="0">
                <a:latin typeface="Times New Roman"/>
                <a:ea typeface="华文细黑"/>
                <a:cs typeface="Times New Roman"/>
              </a:rPr>
              <a:t>溶液</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已知</a:t>
            </a:r>
            <a:r>
              <a:rPr lang="en-US" altLang="zh-CN" sz="2800" dirty="0" err="1">
                <a:latin typeface="Times New Roman"/>
                <a:ea typeface="华文细黑"/>
                <a:cs typeface="Courier New"/>
              </a:rPr>
              <a:t>AgCl</a:t>
            </a:r>
            <a:r>
              <a:rPr lang="zh-CN" altLang="zh-CN" sz="2800" dirty="0">
                <a:latin typeface="Times New Roman"/>
                <a:ea typeface="华文细黑"/>
                <a:cs typeface="Times New Roman"/>
              </a:rPr>
              <a:t>的沉淀溶解平衡为</a:t>
            </a:r>
            <a:r>
              <a:rPr lang="en-US" altLang="zh-CN" sz="2800" dirty="0" err="1">
                <a:latin typeface="Times New Roman"/>
                <a:ea typeface="华文细黑"/>
                <a:cs typeface="Courier New"/>
              </a:rPr>
              <a:t>AgCl</a:t>
            </a:r>
            <a:r>
              <a:rPr lang="en-US" altLang="zh-CN" sz="2800" dirty="0">
                <a:latin typeface="Times New Roman"/>
                <a:ea typeface="华文细黑"/>
                <a:cs typeface="Courier New"/>
              </a:rPr>
              <a:t>(s</a:t>
            </a:r>
            <a:r>
              <a:rPr lang="en-US" altLang="zh-CN" sz="2800" dirty="0" smtClean="0">
                <a:latin typeface="Times New Roman"/>
                <a:ea typeface="华文细黑"/>
                <a:cs typeface="Courier New"/>
              </a:rPr>
              <a:t>)</a:t>
            </a:r>
            <a:r>
              <a:rPr lang="en-US" altLang="zh-CN" sz="2800" dirty="0" smtClean="0">
                <a:latin typeface="ZBFH"/>
                <a:ea typeface="华文细黑"/>
                <a:cs typeface="Times New Roman"/>
              </a:rPr>
              <a:t>     </a:t>
            </a:r>
            <a:r>
              <a:rPr lang="en-US" altLang="zh-CN" sz="2800" dirty="0" smtClean="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aq</a:t>
            </a:r>
            <a:r>
              <a:rPr lang="en-US" altLang="zh-CN" sz="2800" dirty="0">
                <a:latin typeface="Times New Roman"/>
                <a:ea typeface="华文细黑"/>
                <a:cs typeface="Courier New"/>
              </a:rPr>
              <a:t>)</a:t>
            </a:r>
            <a:r>
              <a:rPr lang="zh-CN" altLang="zh-CN" sz="2800" dirty="0">
                <a:latin typeface="Times New Roman"/>
                <a:ea typeface="华文细黑"/>
                <a:cs typeface="Times New Roman"/>
              </a:rPr>
              <a:t>，所加四种溶液中，</a:t>
            </a:r>
            <a:r>
              <a:rPr lang="en-US" altLang="zh-CN" sz="2800" dirty="0" err="1">
                <a:latin typeface="Times New Roman"/>
                <a:ea typeface="华文细黑"/>
                <a:cs typeface="Courier New"/>
              </a:rPr>
              <a:t>Cl</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浓度依次为</a:t>
            </a:r>
            <a:r>
              <a:rPr lang="en-US" altLang="zh-CN" sz="2800" dirty="0">
                <a:latin typeface="Times New Roman"/>
                <a:ea typeface="华文细黑"/>
                <a:cs typeface="Courier New"/>
              </a:rPr>
              <a:t>0.4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0.6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0.5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0.3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，故</a:t>
            </a:r>
            <a:r>
              <a:rPr lang="en-US" altLang="zh-CN" sz="2800" dirty="0">
                <a:latin typeface="Times New Roman"/>
                <a:ea typeface="华文细黑"/>
                <a:cs typeface="Courier New"/>
              </a:rPr>
              <a:t>B</a:t>
            </a:r>
            <a:r>
              <a:rPr lang="zh-CN" altLang="zh-CN" sz="2800" dirty="0">
                <a:latin typeface="Times New Roman"/>
                <a:ea typeface="华文细黑"/>
                <a:cs typeface="Times New Roman"/>
              </a:rPr>
              <a:t>中溶液</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最小</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4262548982"/>
              </p:ext>
            </p:extLst>
          </p:nvPr>
        </p:nvGraphicFramePr>
        <p:xfrm>
          <a:off x="7040190" y="3761751"/>
          <a:ext cx="768350" cy="619125"/>
        </p:xfrm>
        <a:graphic>
          <a:graphicData uri="http://schemas.openxmlformats.org/presentationml/2006/ole">
            <mc:AlternateContent xmlns:mc="http://schemas.openxmlformats.org/markup-compatibility/2006">
              <mc:Choice xmlns:v="urn:schemas-microsoft-com:vml" Requires="v">
                <p:oleObj spid="_x0000_s118828" name="文档" r:id="rId17" imgW="768768" imgH="619827" progId="Word.Document.12">
                  <p:embed/>
                </p:oleObj>
              </mc:Choice>
              <mc:Fallback>
                <p:oleObj name="文档" r:id="rId17" imgW="768768" imgH="619827" progId="Word.Document.12">
                  <p:embed/>
                  <p:pic>
                    <p:nvPicPr>
                      <p:cNvPr id="0" name=""/>
                      <p:cNvPicPr/>
                      <p:nvPr/>
                    </p:nvPicPr>
                    <p:blipFill>
                      <a:blip r:embed="rId18"/>
                      <a:stretch>
                        <a:fillRect/>
                      </a:stretch>
                    </p:blipFill>
                    <p:spPr>
                      <a:xfrm>
                        <a:off x="7040190" y="3761751"/>
                        <a:ext cx="768350" cy="619125"/>
                      </a:xfrm>
                      <a:prstGeom prst="rect">
                        <a:avLst/>
                      </a:prstGeom>
                    </p:spPr>
                  </p:pic>
                </p:oleObj>
              </mc:Fallback>
            </mc:AlternateContent>
          </a:graphicData>
        </a:graphic>
      </p:graphicFrame>
      <p:sp>
        <p:nvSpPr>
          <p:cNvPr id="4" name="矩形 3"/>
          <p:cNvSpPr/>
          <p:nvPr/>
        </p:nvSpPr>
        <p:spPr>
          <a:xfrm>
            <a:off x="1010222" y="1995087"/>
            <a:ext cx="423514" cy="523220"/>
          </a:xfrm>
          <a:prstGeom prst="rect">
            <a:avLst/>
          </a:prstGeom>
        </p:spPr>
        <p:txBody>
          <a:bodyPr wrap="none">
            <a:spAutoFit/>
          </a:bodyPr>
          <a:lstStyle/>
          <a:p>
            <a:r>
              <a:rPr lang="en-US" altLang="zh-CN" sz="2800" smtClean="0">
                <a:solidFill>
                  <a:srgbClr val="E36C0A"/>
                </a:solidFill>
                <a:latin typeface="Times New Roman"/>
                <a:ea typeface="华文细黑"/>
              </a:rPr>
              <a:t>B</a:t>
            </a:r>
            <a:endParaRPr lang="zh-CN" altLang="zh-CN" sz="2800" dirty="0">
              <a:solidFill>
                <a:srgbClr val="E36C0A"/>
              </a:solidFill>
              <a:latin typeface="Times New Roman"/>
              <a:ea typeface="华文细黑"/>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3" end="3"/>
                                            </p:txEl>
                                          </p:spTgt>
                                        </p:tgtEl>
                                      </p:cBhvr>
                                    </p:animEffect>
                                    <p:set>
                                      <p:cBhvr>
                                        <p:cTn id="20" dur="1" fill="hold">
                                          <p:stCondLst>
                                            <p:cond delay="499"/>
                                          </p:stCondLst>
                                        </p:cTn>
                                        <p:tgtEl>
                                          <p:spTgt spid="3">
                                            <p:txEl>
                                              <p:pRg st="3" end="3"/>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3745" y="1039934"/>
            <a:ext cx="11639246" cy="5521512"/>
          </a:xfrm>
          <a:prstGeom prst="rect">
            <a:avLst/>
          </a:prstGeom>
        </p:spPr>
        <p:txBody>
          <a:bodyPr>
            <a:spAutoFit/>
          </a:bodyPr>
          <a:lstStyle/>
          <a:p>
            <a:pPr algn="dist">
              <a:lnSpc>
                <a:spcPct val="140000"/>
              </a:lnSpc>
              <a:spcAft>
                <a:spcPts val="0"/>
              </a:spcAft>
            </a:pPr>
            <a:r>
              <a:rPr lang="en-US" altLang="zh-CN" sz="2800">
                <a:latin typeface="Times New Roman"/>
                <a:ea typeface="华文细黑"/>
                <a:cs typeface="Courier New"/>
              </a:rPr>
              <a:t>3.</a:t>
            </a:r>
            <a:r>
              <a:rPr lang="zh-CN" altLang="zh-CN" sz="2800">
                <a:latin typeface="Times New Roman"/>
                <a:ea typeface="华文细黑"/>
                <a:cs typeface="Times New Roman"/>
              </a:rPr>
              <a:t>已知：</a:t>
            </a:r>
            <a:r>
              <a:rPr lang="en-US" altLang="zh-CN" sz="2800">
                <a:latin typeface="Times New Roman"/>
                <a:ea typeface="华文细黑"/>
                <a:cs typeface="Courier New"/>
              </a:rPr>
              <a:t>pAg</a:t>
            </a:r>
            <a:r>
              <a:rPr lang="zh-CN" altLang="zh-CN" sz="2800">
                <a:latin typeface="Times New Roman"/>
                <a:ea typeface="华文细黑"/>
                <a:cs typeface="Times New Roman"/>
              </a:rPr>
              <a:t>＝－</a:t>
            </a:r>
            <a:r>
              <a:rPr lang="en-US" altLang="zh-CN" sz="2800">
                <a:latin typeface="Times New Roman"/>
                <a:ea typeface="华文细黑"/>
                <a:cs typeface="Courier New"/>
              </a:rPr>
              <a:t>lg</a:t>
            </a:r>
            <a:r>
              <a:rPr lang="en-US" altLang="zh-CN" sz="2800" i="1">
                <a:latin typeface="Times New Roman"/>
                <a:ea typeface="华文细黑"/>
                <a:cs typeface="Courier New"/>
              </a:rPr>
              <a:t>c</a:t>
            </a:r>
            <a:r>
              <a:rPr lang="en-US" altLang="zh-CN" sz="2800">
                <a:latin typeface="Times New Roman"/>
                <a:ea typeface="华文细黑"/>
                <a:cs typeface="Courier New"/>
              </a:rPr>
              <a:t>(Ag</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(AgCl)</a:t>
            </a:r>
            <a:r>
              <a:rPr lang="zh-CN" altLang="zh-CN" sz="2800">
                <a:latin typeface="Times New Roman"/>
                <a:ea typeface="华文细黑"/>
                <a:cs typeface="Times New Roman"/>
              </a:rPr>
              <a:t>＝</a:t>
            </a:r>
            <a:r>
              <a:rPr lang="en-US" altLang="zh-CN" sz="2800">
                <a:latin typeface="Times New Roman"/>
                <a:ea typeface="华文细黑"/>
                <a:cs typeface="Courier New"/>
              </a:rPr>
              <a:t>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12</a:t>
            </a:r>
            <a:r>
              <a:rPr lang="zh-CN" altLang="zh-CN" sz="2800">
                <a:latin typeface="Times New Roman"/>
                <a:ea typeface="华文细黑"/>
                <a:cs typeface="Times New Roman"/>
              </a:rPr>
              <a:t>。如图是向</a:t>
            </a:r>
            <a:r>
              <a:rPr lang="en-US" altLang="zh-CN" sz="2800">
                <a:latin typeface="Times New Roman"/>
                <a:ea typeface="华文细黑"/>
                <a:cs typeface="Courier New"/>
              </a:rPr>
              <a:t>10 mL AgNO</a:t>
            </a:r>
            <a:r>
              <a:rPr lang="en-US" altLang="zh-CN" sz="2800" baseline="-25000">
                <a:latin typeface="Times New Roman"/>
                <a:ea typeface="华文细黑"/>
                <a:cs typeface="Courier New"/>
              </a:rPr>
              <a:t>3</a:t>
            </a:r>
            <a:r>
              <a:rPr lang="zh-CN" altLang="zh-CN" sz="2800">
                <a:latin typeface="Times New Roman"/>
                <a:ea typeface="华文细黑"/>
                <a:cs typeface="Times New Roman"/>
              </a:rPr>
              <a:t>溶液中逐渐加入</a:t>
            </a:r>
            <a:r>
              <a:rPr lang="en-US" altLang="zh-CN" sz="2800" smtClean="0">
                <a:latin typeface="Times New Roman"/>
                <a:ea typeface="华文细黑"/>
                <a:cs typeface="Courier New"/>
              </a:rPr>
              <a:t>0.1mol·L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的</a:t>
            </a:r>
            <a:r>
              <a:rPr lang="en-US" altLang="zh-CN" sz="2800">
                <a:latin typeface="Times New Roman"/>
                <a:ea typeface="华文细黑"/>
                <a:cs typeface="Courier New"/>
              </a:rPr>
              <a:t>NaCl</a:t>
            </a:r>
            <a:r>
              <a:rPr lang="zh-CN" altLang="zh-CN" sz="2800">
                <a:latin typeface="Times New Roman"/>
                <a:ea typeface="华文细黑"/>
                <a:cs typeface="Times New Roman"/>
              </a:rPr>
              <a:t>溶液时，溶液的</a:t>
            </a:r>
            <a:r>
              <a:rPr lang="en-US" altLang="zh-CN" sz="2800">
                <a:latin typeface="Times New Roman"/>
                <a:ea typeface="华文细黑"/>
                <a:cs typeface="Courier New"/>
              </a:rPr>
              <a:t>pAg</a:t>
            </a:r>
            <a:r>
              <a:rPr lang="zh-CN" altLang="zh-CN" sz="2800">
                <a:latin typeface="Times New Roman"/>
                <a:ea typeface="华文细黑"/>
                <a:cs typeface="Times New Roman"/>
              </a:rPr>
              <a:t>随着加入</a:t>
            </a:r>
            <a:r>
              <a:rPr lang="en-US" altLang="zh-CN" sz="2800">
                <a:latin typeface="Times New Roman"/>
                <a:ea typeface="华文细黑"/>
                <a:cs typeface="Courier New"/>
              </a:rPr>
              <a:t>NaCl</a:t>
            </a:r>
            <a:r>
              <a:rPr lang="zh-CN" altLang="zh-CN" sz="2800">
                <a:latin typeface="Times New Roman"/>
                <a:ea typeface="华文细黑"/>
                <a:cs typeface="Times New Roman"/>
              </a:rPr>
              <a:t>溶液的体积变化的图像</a:t>
            </a:r>
            <a:r>
              <a:rPr lang="en-US" altLang="zh-CN" sz="2800">
                <a:latin typeface="Times New Roman"/>
                <a:ea typeface="华文细黑"/>
                <a:cs typeface="Courier New"/>
              </a:rPr>
              <a:t>(</a:t>
            </a:r>
            <a:r>
              <a:rPr lang="zh-CN" altLang="zh-CN" sz="2800">
                <a:latin typeface="Times New Roman"/>
                <a:ea typeface="华文细黑"/>
                <a:cs typeface="Times New Roman"/>
              </a:rPr>
              <a:t>实线</a:t>
            </a:r>
            <a:r>
              <a:rPr lang="en-US" altLang="zh-CN" sz="2800">
                <a:latin typeface="Times New Roman"/>
                <a:ea typeface="华文细黑"/>
                <a:cs typeface="Courier New"/>
              </a:rPr>
              <a:t>)</a:t>
            </a:r>
            <a:r>
              <a:rPr lang="zh-CN" altLang="zh-CN" sz="2800">
                <a:latin typeface="Times New Roman"/>
                <a:ea typeface="华文细黑"/>
                <a:cs typeface="Times New Roman"/>
              </a:rPr>
              <a:t>。根据图像所得下列结论正确的是</a:t>
            </a:r>
            <a:r>
              <a:rPr lang="en-US" altLang="zh-CN" sz="2800">
                <a:latin typeface="IPAPANNEW"/>
                <a:ea typeface="华文细黑"/>
                <a:cs typeface="Times New Roman"/>
              </a:rPr>
              <a:t>[</a:t>
            </a:r>
            <a:r>
              <a:rPr lang="zh-CN" altLang="zh-CN" sz="2800">
                <a:latin typeface="IPAPANNEW"/>
                <a:ea typeface="华文细黑"/>
                <a:cs typeface="Times New Roman"/>
              </a:rPr>
              <a:t>提示</a:t>
            </a:r>
            <a:r>
              <a:rPr lang="zh-CN" altLang="zh-CN" sz="2800" smtClean="0">
                <a:latin typeface="IPAPANNEW"/>
                <a:ea typeface="华文细黑"/>
                <a:cs typeface="Times New Roman"/>
              </a:rPr>
              <a:t>：</a:t>
            </a:r>
            <a:endParaRPr lang="en-US" altLang="zh-CN" sz="2800" smtClean="0">
              <a:latin typeface="IPAPANNEW"/>
              <a:ea typeface="华文细黑"/>
              <a:cs typeface="Times New Roman"/>
            </a:endParaRPr>
          </a:p>
          <a:p>
            <a:pPr>
              <a:lnSpc>
                <a:spcPct val="140000"/>
              </a:lnSpc>
              <a:spcAft>
                <a:spcPts val="0"/>
              </a:spcAft>
            </a:pPr>
            <a:r>
              <a:rPr lang="en-US" altLang="zh-CN" sz="2800" i="1" smtClean="0">
                <a:latin typeface="IPAPANNEW"/>
                <a:ea typeface="华文细黑"/>
                <a:cs typeface="Times New Roman"/>
              </a:rPr>
              <a:t>K</a:t>
            </a:r>
            <a:r>
              <a:rPr lang="en-US" altLang="zh-CN" sz="2800" baseline="-25000" smtClean="0">
                <a:latin typeface="IPAPANNEW"/>
                <a:ea typeface="华文细黑"/>
                <a:cs typeface="Times New Roman"/>
              </a:rPr>
              <a:t>sp</a:t>
            </a:r>
            <a:r>
              <a:rPr lang="en-US" altLang="zh-CN" sz="2800" smtClean="0">
                <a:latin typeface="IPAPANNEW"/>
                <a:ea typeface="华文细黑"/>
                <a:cs typeface="Times New Roman"/>
              </a:rPr>
              <a:t>(AgCl</a:t>
            </a:r>
            <a:r>
              <a:rPr lang="en-US" altLang="zh-CN" sz="2800">
                <a:latin typeface="IPAPANNEW"/>
                <a:ea typeface="华文细黑"/>
                <a:cs typeface="Times New Roman"/>
              </a:rPr>
              <a:t>)&gt;</a:t>
            </a:r>
            <a:r>
              <a:rPr lang="en-US" altLang="zh-CN" sz="2800" i="1">
                <a:latin typeface="IPAPANNEW"/>
                <a:ea typeface="华文细黑"/>
                <a:cs typeface="Times New Roman"/>
              </a:rPr>
              <a:t>K</a:t>
            </a:r>
            <a:r>
              <a:rPr lang="en-US" altLang="zh-CN" sz="2800" baseline="-25000">
                <a:latin typeface="IPAPANNEW"/>
                <a:ea typeface="华文细黑"/>
                <a:cs typeface="Times New Roman"/>
              </a:rPr>
              <a:t>sp</a:t>
            </a:r>
            <a:r>
              <a:rPr lang="en-US" altLang="zh-CN" sz="2800">
                <a:latin typeface="IPAPANNEW"/>
                <a:ea typeface="华文细黑"/>
                <a:cs typeface="Times New Roman"/>
              </a:rPr>
              <a:t>(AgI)]</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endParaRPr lang="en-US" altLang="zh-CN" sz="1000" smtClean="0">
              <a:latin typeface="宋体"/>
              <a:cs typeface="Courier New"/>
            </a:endParaRPr>
          </a:p>
          <a:p>
            <a:pPr algn="just">
              <a:lnSpc>
                <a:spcPct val="140000"/>
              </a:lnSpc>
              <a:spcAft>
                <a:spcPts val="0"/>
              </a:spcAft>
            </a:pPr>
            <a:r>
              <a:rPr lang="en-US" altLang="zh-CN" sz="2800">
                <a:latin typeface="Times New Roman"/>
                <a:ea typeface="华文细黑"/>
                <a:cs typeface="Courier New"/>
              </a:rPr>
              <a:t>A.</a:t>
            </a:r>
            <a:r>
              <a:rPr lang="zh-CN" altLang="zh-CN" sz="2800">
                <a:latin typeface="Times New Roman"/>
                <a:ea typeface="华文细黑"/>
                <a:cs typeface="Times New Roman"/>
              </a:rPr>
              <a:t>原</a:t>
            </a:r>
            <a:r>
              <a:rPr lang="en-US" altLang="zh-CN" sz="2800">
                <a:latin typeface="Times New Roman"/>
                <a:ea typeface="华文细黑"/>
                <a:cs typeface="Courier New"/>
              </a:rPr>
              <a:t>AgNO</a:t>
            </a:r>
            <a:r>
              <a:rPr lang="en-US" altLang="zh-CN" sz="2800" baseline="-25000">
                <a:latin typeface="Times New Roman"/>
                <a:ea typeface="华文细黑"/>
                <a:cs typeface="Courier New"/>
              </a:rPr>
              <a:t>3</a:t>
            </a:r>
            <a:r>
              <a:rPr lang="zh-CN" altLang="zh-CN" sz="2800">
                <a:latin typeface="Times New Roman"/>
                <a:ea typeface="华文细黑"/>
                <a:cs typeface="Times New Roman"/>
              </a:rPr>
              <a:t>溶液的物质的量浓度为</a:t>
            </a:r>
            <a:r>
              <a:rPr lang="en-US" altLang="zh-CN" sz="2800">
                <a:latin typeface="Times New Roman"/>
                <a:ea typeface="华文细黑"/>
                <a:cs typeface="Courier New"/>
              </a:rPr>
              <a:t>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图中</a:t>
            </a:r>
            <a:r>
              <a:rPr lang="en-US" altLang="zh-CN" sz="2800">
                <a:latin typeface="Times New Roman"/>
                <a:ea typeface="华文细黑"/>
                <a:cs typeface="Courier New"/>
              </a:rPr>
              <a:t>x</a:t>
            </a:r>
            <a:r>
              <a:rPr lang="zh-CN" altLang="zh-CN" sz="2800">
                <a:latin typeface="Times New Roman"/>
                <a:ea typeface="华文细黑"/>
                <a:cs typeface="Times New Roman"/>
              </a:rPr>
              <a:t>点的坐标为</a:t>
            </a:r>
            <a:r>
              <a:rPr lang="en-US" altLang="zh-CN" sz="2800">
                <a:latin typeface="Times New Roman"/>
                <a:ea typeface="华文细黑"/>
                <a:cs typeface="Courier New"/>
              </a:rPr>
              <a:t>(100,6)</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zh-CN" altLang="zh-CN" sz="2800">
                <a:latin typeface="Times New Roman"/>
                <a:ea typeface="华文细黑"/>
                <a:cs typeface="Times New Roman"/>
              </a:rPr>
              <a:t>图中</a:t>
            </a:r>
            <a:r>
              <a:rPr lang="en-US" altLang="zh-CN" sz="2800">
                <a:latin typeface="Times New Roman"/>
                <a:ea typeface="华文细黑"/>
                <a:cs typeface="Courier New"/>
              </a:rPr>
              <a:t>x</a:t>
            </a:r>
            <a:r>
              <a:rPr lang="zh-CN" altLang="zh-CN" sz="2800">
                <a:latin typeface="Times New Roman"/>
                <a:ea typeface="华文细黑"/>
                <a:cs typeface="Times New Roman"/>
              </a:rPr>
              <a:t>点表示溶液中</a:t>
            </a:r>
            <a:r>
              <a:rPr lang="en-US" altLang="zh-CN" sz="2800">
                <a:latin typeface="Times New Roman"/>
                <a:ea typeface="华文细黑"/>
                <a:cs typeface="Courier New"/>
              </a:rPr>
              <a:t>Ag</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被恰好完全沉淀</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把</a:t>
            </a:r>
            <a:r>
              <a:rPr lang="en-US" altLang="zh-CN" sz="2800">
                <a:latin typeface="Times New Roman"/>
                <a:ea typeface="华文细黑"/>
                <a:cs typeface="Courier New"/>
              </a:rPr>
              <a:t>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的</a:t>
            </a:r>
            <a:r>
              <a:rPr lang="en-US" altLang="zh-CN" sz="2800">
                <a:latin typeface="Times New Roman"/>
                <a:ea typeface="华文细黑"/>
                <a:cs typeface="Courier New"/>
              </a:rPr>
              <a:t>NaCl</a:t>
            </a:r>
            <a:r>
              <a:rPr lang="zh-CN" altLang="zh-CN" sz="2800">
                <a:latin typeface="Times New Roman"/>
                <a:ea typeface="华文细黑"/>
                <a:cs typeface="Times New Roman"/>
              </a:rPr>
              <a:t>换成</a:t>
            </a:r>
            <a:r>
              <a:rPr lang="en-US" altLang="zh-CN" sz="2800">
                <a:latin typeface="Times New Roman"/>
                <a:ea typeface="华文细黑"/>
                <a:cs typeface="Courier New"/>
              </a:rPr>
              <a:t>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NaI</a:t>
            </a:r>
            <a:r>
              <a:rPr lang="zh-CN" altLang="zh-CN" sz="2800">
                <a:latin typeface="Times New Roman"/>
                <a:ea typeface="华文细黑"/>
                <a:cs typeface="Times New Roman"/>
              </a:rPr>
              <a:t>则图像</a:t>
            </a:r>
            <a:r>
              <a:rPr lang="zh-CN" altLang="zh-CN" sz="2800" smtClean="0">
                <a:latin typeface="Times New Roman"/>
                <a:ea typeface="华文细黑"/>
                <a:cs typeface="Times New Roman"/>
              </a:rPr>
              <a:t>在</a:t>
            </a:r>
            <a:endParaRPr lang="en-US" altLang="zh-CN" sz="2800" smtClean="0">
              <a:latin typeface="Times New Roman"/>
              <a:ea typeface="华文细黑"/>
              <a:cs typeface="Times New Roman"/>
            </a:endParaRPr>
          </a:p>
          <a:p>
            <a:pPr algn="just">
              <a:lnSpc>
                <a:spcPct val="140000"/>
              </a:lnSpc>
              <a:spcAft>
                <a:spcPts val="0"/>
              </a:spcAft>
            </a:pPr>
            <a:r>
              <a:rPr lang="en-US" altLang="zh-CN" sz="2800">
                <a:latin typeface="Times New Roman"/>
                <a:ea typeface="华文细黑"/>
                <a:cs typeface="Times New Roman"/>
              </a:rPr>
              <a:t> </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终点</a:t>
            </a:r>
            <a:r>
              <a:rPr lang="zh-CN" altLang="zh-CN" sz="2800">
                <a:latin typeface="Times New Roman"/>
                <a:ea typeface="华文细黑"/>
                <a:cs typeface="Times New Roman"/>
              </a:rPr>
              <a:t>后变为虚线</a:t>
            </a:r>
            <a:r>
              <a:rPr lang="zh-CN" altLang="zh-CN" sz="2800" smtClean="0">
                <a:latin typeface="Times New Roman"/>
                <a:ea typeface="华文细黑"/>
                <a:cs typeface="Times New Roman"/>
              </a:rPr>
              <a:t>部分</a:t>
            </a:r>
            <a:endParaRPr lang="zh-CN" altLang="zh-CN" sz="100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9412" name="Picture 20" descr="hx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85008" y="3270755"/>
            <a:ext cx="2864339" cy="300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363141" y="1341562"/>
            <a:ext cx="11457851" cy="3711785"/>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加入</a:t>
            </a:r>
            <a:r>
              <a:rPr lang="en-US" altLang="zh-CN" sz="2800" dirty="0" err="1">
                <a:latin typeface="Times New Roman"/>
                <a:ea typeface="华文细黑"/>
              </a:rPr>
              <a:t>NaCl</a:t>
            </a:r>
            <a:r>
              <a:rPr lang="zh-CN" altLang="zh-CN" sz="2800" dirty="0">
                <a:latin typeface="Times New Roman"/>
                <a:ea typeface="华文细黑"/>
                <a:cs typeface="Times New Roman"/>
              </a:rPr>
              <a:t>之前，</a:t>
            </a:r>
            <a:r>
              <a:rPr lang="en-US" altLang="zh-CN" sz="2800" dirty="0" err="1">
                <a:latin typeface="Times New Roman"/>
                <a:ea typeface="华文细黑"/>
              </a:rPr>
              <a:t>pAg</a:t>
            </a:r>
            <a:r>
              <a:rPr lang="zh-CN" altLang="zh-CN" sz="2800" dirty="0">
                <a:latin typeface="Times New Roman"/>
                <a:ea typeface="华文细黑"/>
                <a:cs typeface="Times New Roman"/>
              </a:rPr>
              <a:t>＝</a:t>
            </a:r>
            <a:r>
              <a:rPr lang="en-US" altLang="zh-CN" sz="2800" dirty="0">
                <a:latin typeface="Times New Roman"/>
                <a:ea typeface="华文细黑"/>
              </a:rPr>
              <a:t>0</a:t>
            </a:r>
            <a:r>
              <a:rPr lang="zh-CN" altLang="zh-CN" sz="2800" dirty="0">
                <a:latin typeface="Times New Roman"/>
                <a:ea typeface="华文细黑"/>
                <a:cs typeface="Times New Roman"/>
              </a:rPr>
              <a:t>，所以</a:t>
            </a:r>
            <a:r>
              <a:rPr lang="en-US" altLang="zh-CN" sz="2800" i="1" dirty="0">
                <a:latin typeface="Times New Roman"/>
                <a:ea typeface="华文细黑"/>
              </a:rPr>
              <a:t>c</a:t>
            </a:r>
            <a:r>
              <a:rPr lang="en-US" altLang="zh-CN" sz="2800" dirty="0">
                <a:latin typeface="Times New Roman"/>
                <a:ea typeface="华文细黑"/>
              </a:rPr>
              <a:t>(AgNO</a:t>
            </a:r>
            <a:r>
              <a:rPr lang="en-US" altLang="zh-CN" sz="2800" baseline="-25000" dirty="0">
                <a:latin typeface="Times New Roman"/>
                <a:ea typeface="华文细黑"/>
              </a:rPr>
              <a:t>3</a:t>
            </a:r>
            <a:r>
              <a:rPr lang="en-US" altLang="zh-CN" sz="2800" dirty="0">
                <a:latin typeface="Times New Roman"/>
                <a:ea typeface="华文细黑"/>
              </a:rPr>
              <a:t>)</a:t>
            </a:r>
            <a:r>
              <a:rPr lang="zh-CN" altLang="zh-CN" sz="2800" dirty="0">
                <a:latin typeface="Times New Roman"/>
                <a:ea typeface="华文细黑"/>
                <a:cs typeface="Times New Roman"/>
              </a:rPr>
              <a:t>＝</a:t>
            </a:r>
            <a:r>
              <a:rPr lang="en-US" altLang="zh-CN" sz="2800" dirty="0">
                <a:latin typeface="Times New Roman"/>
                <a:ea typeface="华文细黑"/>
              </a:rPr>
              <a:t>1 </a:t>
            </a:r>
            <a:r>
              <a:rPr lang="en-US" altLang="zh-CN" sz="2800" dirty="0" err="1">
                <a:latin typeface="Times New Roman"/>
                <a:ea typeface="华文细黑"/>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1</a:t>
            </a:r>
            <a:r>
              <a:rPr lang="zh-CN" altLang="zh-CN" sz="2800" dirty="0">
                <a:latin typeface="Times New Roman"/>
                <a:ea typeface="华文细黑"/>
                <a:cs typeface="Times New Roman"/>
              </a:rPr>
              <a:t>，</a:t>
            </a:r>
            <a:r>
              <a:rPr lang="en-US" altLang="zh-CN" sz="2800" dirty="0">
                <a:latin typeface="Times New Roman"/>
                <a:ea typeface="华文细黑"/>
              </a:rPr>
              <a:t>A</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dist">
              <a:lnSpc>
                <a:spcPct val="140000"/>
              </a:lnSpc>
              <a:spcAft>
                <a:spcPts val="0"/>
              </a:spcAft>
            </a:pPr>
            <a:r>
              <a:rPr lang="zh-CN" altLang="zh-CN" sz="2800" dirty="0" smtClean="0">
                <a:latin typeface="Times New Roman"/>
                <a:ea typeface="华文细黑"/>
                <a:cs typeface="Times New Roman"/>
              </a:rPr>
              <a:t>由于</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smtClean="0">
                <a:latin typeface="Times New Roman"/>
                <a:ea typeface="华文细黑"/>
                <a:cs typeface="Courier New"/>
              </a:rPr>
              <a:t>6</a:t>
            </a:r>
            <a:r>
              <a:rPr lang="en-US" altLang="zh-CN" sz="2800" dirty="0" smtClean="0">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，所以</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沉淀完全，</a:t>
            </a:r>
            <a:r>
              <a:rPr lang="en-US" altLang="zh-CN" sz="2800" i="1" dirty="0">
                <a:latin typeface="Times New Roman"/>
                <a:ea typeface="华文细黑"/>
                <a:cs typeface="Courier New"/>
              </a:rPr>
              <a:t>n</a:t>
            </a:r>
            <a:r>
              <a:rPr lang="en-US" altLang="zh-CN" sz="2800" dirty="0">
                <a:latin typeface="Times New Roman"/>
                <a:ea typeface="华文细黑"/>
                <a:cs typeface="Courier New"/>
              </a:rPr>
              <a:t>(</a:t>
            </a:r>
            <a:r>
              <a:rPr lang="en-US" altLang="zh-CN" sz="2800" dirty="0" err="1">
                <a:latin typeface="Times New Roman"/>
                <a:ea typeface="华文细黑"/>
                <a:cs typeface="Courier New"/>
              </a:rPr>
              <a:t>NaCl</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a:latin typeface="Times New Roman"/>
                <a:ea typeface="华文细黑"/>
                <a:cs typeface="Courier New"/>
              </a:rPr>
              <a:t>n</a:t>
            </a:r>
            <a:r>
              <a:rPr lang="en-US" altLang="zh-CN" sz="2800" dirty="0">
                <a:latin typeface="Times New Roman"/>
                <a:ea typeface="华文细黑"/>
                <a:cs typeface="Courier New"/>
              </a:rPr>
              <a:t>(AgNO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0.01 L</a:t>
            </a:r>
            <a:r>
              <a:rPr lang="en-US" altLang="zh-CN" sz="2800" dirty="0">
                <a:latin typeface="宋体"/>
                <a:ea typeface="华文细黑"/>
                <a:cs typeface="Times New Roman"/>
              </a:rPr>
              <a:t>×</a:t>
            </a:r>
            <a:r>
              <a:rPr lang="en-US" altLang="zh-CN" sz="2800" dirty="0">
                <a:latin typeface="Times New Roman"/>
                <a:ea typeface="华文细黑"/>
                <a:cs typeface="Courier New"/>
              </a:rPr>
              <a:t>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0.01 </a:t>
            </a:r>
            <a:r>
              <a:rPr lang="en-US" altLang="zh-CN" sz="2800" dirty="0" err="1">
                <a:latin typeface="Times New Roman"/>
                <a:ea typeface="华文细黑"/>
                <a:cs typeface="Courier New"/>
              </a:rPr>
              <a:t>mol</a:t>
            </a:r>
            <a:r>
              <a:rPr lang="zh-CN" altLang="zh-CN" sz="2800" dirty="0">
                <a:latin typeface="Times New Roman"/>
                <a:ea typeface="华文细黑"/>
                <a:cs typeface="Times New Roman"/>
              </a:rPr>
              <a:t>，所以</a:t>
            </a:r>
            <a:r>
              <a:rPr lang="en-US" altLang="zh-CN" sz="2800" i="1" dirty="0">
                <a:latin typeface="Times New Roman"/>
                <a:ea typeface="华文细黑"/>
                <a:cs typeface="Courier New"/>
              </a:rPr>
              <a:t>V</a:t>
            </a:r>
            <a:r>
              <a:rPr lang="en-US" altLang="zh-CN" sz="2800" dirty="0">
                <a:latin typeface="Times New Roman"/>
                <a:ea typeface="华文细黑"/>
                <a:cs typeface="Courier New"/>
              </a:rPr>
              <a:t>(</a:t>
            </a:r>
            <a:r>
              <a:rPr lang="en-US" altLang="zh-CN" sz="2800" dirty="0" err="1">
                <a:latin typeface="Times New Roman"/>
                <a:ea typeface="华文细黑"/>
                <a:cs typeface="Courier New"/>
              </a:rPr>
              <a:t>NaCl</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100 mL</a:t>
            </a:r>
            <a:r>
              <a:rPr lang="zh-CN" altLang="zh-CN" sz="2800" dirty="0">
                <a:latin typeface="Times New Roman"/>
                <a:ea typeface="华文细黑"/>
                <a:cs typeface="Times New Roman"/>
              </a:rPr>
              <a:t>，</a:t>
            </a:r>
            <a:r>
              <a:rPr lang="en-US" altLang="zh-CN" sz="2800" dirty="0">
                <a:latin typeface="Times New Roman"/>
                <a:ea typeface="华文细黑"/>
                <a:cs typeface="Courier New"/>
              </a:rPr>
              <a:t>B</a:t>
            </a:r>
            <a:r>
              <a:rPr lang="zh-CN" altLang="zh-CN" sz="2800" dirty="0">
                <a:latin typeface="Times New Roman"/>
                <a:ea typeface="华文细黑"/>
                <a:cs typeface="Times New Roman"/>
              </a:rPr>
              <a:t>正确，</a:t>
            </a:r>
            <a:r>
              <a:rPr lang="en-US" altLang="zh-CN" sz="2800" dirty="0">
                <a:latin typeface="Times New Roman"/>
                <a:ea typeface="华文细黑"/>
                <a:cs typeface="Courier New"/>
              </a:rPr>
              <a:t>C</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nSpc>
                <a:spcPct val="140000"/>
              </a:lnSpc>
              <a:spcAft>
                <a:spcPts val="0"/>
              </a:spcAft>
            </a:pPr>
            <a:r>
              <a:rPr lang="zh-CN" altLang="zh-CN" sz="2800" dirty="0" smtClean="0">
                <a:latin typeface="Times New Roman"/>
                <a:ea typeface="华文细黑"/>
                <a:cs typeface="Times New Roman"/>
              </a:rPr>
              <a:t>若</a:t>
            </a:r>
            <a:r>
              <a:rPr lang="zh-CN" altLang="zh-CN" sz="2800" dirty="0">
                <a:latin typeface="Times New Roman"/>
                <a:ea typeface="华文细黑"/>
                <a:cs typeface="Times New Roman"/>
              </a:rPr>
              <a:t>把</a:t>
            </a:r>
            <a:r>
              <a:rPr lang="en-US" altLang="zh-CN" sz="2800" dirty="0" err="1">
                <a:latin typeface="Times New Roman"/>
                <a:ea typeface="华文细黑"/>
                <a:cs typeface="Courier New"/>
              </a:rPr>
              <a:t>NaCl</a:t>
            </a:r>
            <a:r>
              <a:rPr lang="zh-CN" altLang="zh-CN" sz="2800" dirty="0">
                <a:latin typeface="Times New Roman"/>
                <a:ea typeface="华文细黑"/>
                <a:cs typeface="Times New Roman"/>
              </a:rPr>
              <a:t>换成</a:t>
            </a:r>
            <a:r>
              <a:rPr lang="en-US" altLang="zh-CN" sz="2800" dirty="0" err="1">
                <a:latin typeface="Times New Roman"/>
                <a:ea typeface="华文细黑"/>
                <a:cs typeface="Courier New"/>
              </a:rPr>
              <a:t>NaI</a:t>
            </a:r>
            <a:r>
              <a:rPr lang="zh-CN" altLang="zh-CN" sz="2800" dirty="0">
                <a:latin typeface="Times New Roman"/>
                <a:ea typeface="华文细黑"/>
                <a:cs typeface="Times New Roman"/>
              </a:rPr>
              <a:t>，由于</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a:t>
            </a:r>
            <a:r>
              <a:rPr lang="en-US" altLang="zh-CN" sz="2800" dirty="0" err="1">
                <a:latin typeface="Times New Roman"/>
                <a:ea typeface="华文细黑"/>
                <a:cs typeface="Courier New"/>
              </a:rPr>
              <a:t>AgI</a:t>
            </a:r>
            <a:r>
              <a:rPr lang="en-US" altLang="zh-CN" sz="2800" dirty="0">
                <a:latin typeface="Times New Roman"/>
                <a:ea typeface="华文细黑"/>
                <a:cs typeface="Courier New"/>
              </a:rPr>
              <a:t>)</a:t>
            </a:r>
            <a:r>
              <a:rPr lang="zh-CN" altLang="zh-CN" sz="2800" dirty="0">
                <a:latin typeface="Times New Roman"/>
                <a:ea typeface="华文细黑"/>
                <a:cs typeface="Times New Roman"/>
              </a:rPr>
              <a:t>更小，所以</a:t>
            </a:r>
            <a:r>
              <a:rPr lang="en-US" altLang="zh-CN" sz="2800" i="1" dirty="0">
                <a:latin typeface="Times New Roman"/>
                <a:ea typeface="华文细黑"/>
                <a:cs typeface="Courier New"/>
              </a:rPr>
              <a:t>c</a:t>
            </a:r>
            <a:r>
              <a:rPr lang="en-US" altLang="zh-CN" sz="2800" dirty="0">
                <a:latin typeface="Times New Roman"/>
                <a:ea typeface="华文细黑"/>
                <a:cs typeface="Courier New"/>
              </a:rPr>
              <a:t>(Ag</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更小，</a:t>
            </a:r>
            <a:r>
              <a:rPr lang="en-US" altLang="zh-CN" sz="2800" dirty="0" err="1">
                <a:latin typeface="Times New Roman"/>
                <a:ea typeface="华文细黑"/>
                <a:cs typeface="Courier New"/>
              </a:rPr>
              <a:t>pAg</a:t>
            </a:r>
            <a:r>
              <a:rPr lang="zh-CN" altLang="zh-CN" sz="2800" dirty="0">
                <a:latin typeface="Times New Roman"/>
                <a:ea typeface="华文细黑"/>
                <a:cs typeface="Times New Roman"/>
              </a:rPr>
              <a:t>更大，</a:t>
            </a:r>
            <a:r>
              <a:rPr lang="en-US" altLang="zh-CN" sz="2800" dirty="0">
                <a:latin typeface="Times New Roman"/>
                <a:ea typeface="华文细黑"/>
                <a:cs typeface="Courier New"/>
              </a:rPr>
              <a:t>D</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rPr>
              <a:t>B</a:t>
            </a:r>
            <a:endParaRPr lang="zh-CN" altLang="zh-CN" sz="2800" dirty="0">
              <a:solidFill>
                <a:srgbClr val="E36C0A"/>
              </a:solidFill>
              <a:latin typeface="Times New Roman"/>
              <a:ea typeface="华文细黑"/>
            </a:endParaRP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608" y="977330"/>
            <a:ext cx="11639246" cy="3108543"/>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4.Cu(OH)</a:t>
            </a:r>
            <a:r>
              <a:rPr lang="en-US" altLang="zh-CN" sz="2800" baseline="-25000">
                <a:latin typeface="Times New Roman"/>
                <a:ea typeface="华文细黑"/>
                <a:cs typeface="Courier New"/>
              </a:rPr>
              <a:t>2</a:t>
            </a:r>
            <a:r>
              <a:rPr lang="zh-CN" altLang="zh-CN" sz="2800">
                <a:latin typeface="Times New Roman"/>
                <a:ea typeface="华文细黑"/>
                <a:cs typeface="Times New Roman"/>
              </a:rPr>
              <a:t>在水中存在着如下溶解平衡：</a:t>
            </a:r>
            <a:r>
              <a:rPr lang="en-US" altLang="zh-CN" sz="2800">
                <a:latin typeface="Times New Roman"/>
                <a:ea typeface="华文细黑"/>
                <a:cs typeface="Courier New"/>
              </a:rPr>
              <a:t>Cu(OH)</a:t>
            </a:r>
            <a:r>
              <a:rPr lang="en-US" altLang="zh-CN" sz="2800" baseline="-25000">
                <a:latin typeface="Times New Roman"/>
                <a:ea typeface="华文细黑"/>
                <a:cs typeface="Courier New"/>
              </a:rPr>
              <a:t>2</a:t>
            </a:r>
            <a:r>
              <a:rPr lang="en-US" altLang="zh-CN" sz="2800">
                <a:latin typeface="Times New Roman"/>
                <a:ea typeface="华文细黑"/>
                <a:cs typeface="Courier New"/>
              </a:rPr>
              <a:t> (s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Cu</a:t>
            </a:r>
            <a:r>
              <a:rPr lang="en-US" altLang="zh-CN" sz="2800" baseline="30000" smtClean="0">
                <a:latin typeface="Times New Roman"/>
                <a:ea typeface="华文细黑"/>
                <a:cs typeface="Courier New"/>
              </a:rPr>
              <a:t>2</a:t>
            </a:r>
            <a:r>
              <a:rPr lang="zh-CN" altLang="zh-CN" sz="2800" baseline="30000">
                <a:latin typeface="Times New Roman"/>
                <a:ea typeface="华文细黑"/>
                <a:cs typeface="Times New Roman"/>
              </a:rPr>
              <a:t>＋</a:t>
            </a:r>
            <a:r>
              <a:rPr lang="en-US" altLang="zh-CN" sz="2800">
                <a:latin typeface="Times New Roman"/>
                <a:ea typeface="华文细黑"/>
                <a:cs typeface="Courier New"/>
              </a:rPr>
              <a:t> (aq)</a:t>
            </a:r>
            <a:r>
              <a:rPr lang="zh-CN" altLang="zh-CN" sz="2800">
                <a:latin typeface="Times New Roman"/>
                <a:ea typeface="华文细黑"/>
                <a:cs typeface="Times New Roman"/>
              </a:rPr>
              <a:t>＋</a:t>
            </a:r>
            <a:r>
              <a:rPr lang="en-US" altLang="zh-CN" sz="2800">
                <a:latin typeface="Times New Roman"/>
                <a:ea typeface="华文细黑"/>
                <a:cs typeface="Courier New"/>
              </a:rPr>
              <a:t> 2OH</a:t>
            </a:r>
            <a:r>
              <a:rPr lang="zh-CN" altLang="zh-CN" sz="2800" baseline="30000">
                <a:latin typeface="Times New Roman"/>
                <a:ea typeface="华文细黑"/>
                <a:cs typeface="Times New Roman"/>
              </a:rPr>
              <a:t>－</a:t>
            </a:r>
            <a:r>
              <a:rPr lang="en-US" altLang="zh-CN" sz="2800">
                <a:latin typeface="Times New Roman"/>
                <a:ea typeface="华文细黑"/>
                <a:cs typeface="Courier New"/>
              </a:rPr>
              <a:t> (aq)</a:t>
            </a:r>
            <a:r>
              <a:rPr lang="zh-CN" altLang="zh-CN" sz="2800">
                <a:latin typeface="Times New Roman"/>
                <a:ea typeface="华文细黑"/>
                <a:cs typeface="Times New Roman"/>
              </a:rPr>
              <a:t>，在常温下</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IPAPANNEW"/>
                <a:ea typeface="华文细黑"/>
                <a:cs typeface="Times New Roman"/>
              </a:rPr>
              <a:t>[Cu(OH)</a:t>
            </a:r>
            <a:r>
              <a:rPr lang="en-US" altLang="zh-CN" sz="2800" baseline="-25000">
                <a:latin typeface="IPAPANNEW"/>
                <a:ea typeface="华文细黑"/>
                <a:cs typeface="Times New Roman"/>
              </a:rPr>
              <a:t>2</a:t>
            </a:r>
            <a:r>
              <a:rPr lang="en-US" altLang="zh-CN" sz="2800">
                <a:latin typeface="IPAPANNEW"/>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2</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20</a:t>
            </a:r>
            <a:r>
              <a:rPr lang="zh-CN" altLang="zh-CN" sz="2800">
                <a:latin typeface="Times New Roman"/>
                <a:ea typeface="华文细黑"/>
                <a:cs typeface="Times New Roman"/>
              </a:rPr>
              <a:t>。某</a:t>
            </a:r>
            <a:r>
              <a:rPr lang="en-US" altLang="zh-CN" sz="2800">
                <a:latin typeface="Times New Roman"/>
                <a:ea typeface="华文细黑"/>
                <a:cs typeface="Courier New"/>
              </a:rPr>
              <a:t>CuSO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溶液中，</a:t>
            </a:r>
            <a:r>
              <a:rPr lang="en-US" altLang="zh-CN" sz="2800" i="1">
                <a:latin typeface="Times New Roman"/>
                <a:ea typeface="华文细黑"/>
                <a:cs typeface="Courier New"/>
              </a:rPr>
              <a:t>c</a:t>
            </a:r>
            <a:r>
              <a:rPr lang="en-US" altLang="zh-CN" sz="2800">
                <a:latin typeface="Times New Roman"/>
                <a:ea typeface="华文细黑"/>
                <a:cs typeface="Courier New"/>
              </a:rPr>
              <a:t>(Cu</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0.02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，在常温下要生成</a:t>
            </a:r>
            <a:r>
              <a:rPr lang="en-US" altLang="zh-CN" sz="2800">
                <a:latin typeface="Times New Roman"/>
                <a:ea typeface="华文细黑"/>
                <a:cs typeface="Courier New"/>
              </a:rPr>
              <a:t>Cu(OH)</a:t>
            </a:r>
            <a:r>
              <a:rPr lang="en-US" altLang="zh-CN" sz="2800" baseline="-25000">
                <a:latin typeface="Times New Roman"/>
                <a:ea typeface="华文细黑"/>
                <a:cs typeface="Courier New"/>
              </a:rPr>
              <a:t>2</a:t>
            </a:r>
            <a:r>
              <a:rPr lang="zh-CN" altLang="zh-CN" sz="2800">
                <a:latin typeface="Times New Roman"/>
                <a:ea typeface="华文细黑"/>
                <a:cs typeface="Times New Roman"/>
              </a:rPr>
              <a:t>沉淀，需要向</a:t>
            </a:r>
            <a:r>
              <a:rPr lang="en-US" altLang="zh-CN" sz="2800">
                <a:latin typeface="Times New Roman"/>
                <a:ea typeface="华文细黑"/>
                <a:cs typeface="Courier New"/>
              </a:rPr>
              <a:t>CuSO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溶液中加入碱溶液来调节溶液的</a:t>
            </a:r>
            <a:r>
              <a:rPr lang="en-US" altLang="zh-CN" sz="2800">
                <a:latin typeface="Times New Roman"/>
                <a:ea typeface="华文细黑"/>
                <a:cs typeface="Courier New"/>
              </a:rPr>
              <a:t>pH</a:t>
            </a:r>
            <a:r>
              <a:rPr lang="zh-CN" altLang="zh-CN" sz="2800">
                <a:latin typeface="Times New Roman"/>
                <a:ea typeface="华文细黑"/>
                <a:cs typeface="Times New Roman"/>
              </a:rPr>
              <a:t>，使溶液的</a:t>
            </a:r>
            <a:r>
              <a:rPr lang="en-US" altLang="zh-CN" sz="2800">
                <a:latin typeface="Times New Roman"/>
                <a:ea typeface="华文细黑"/>
                <a:cs typeface="Courier New"/>
              </a:rPr>
              <a:t>pH</a:t>
            </a:r>
            <a:r>
              <a:rPr lang="zh-CN" altLang="zh-CN" sz="2800">
                <a:latin typeface="Times New Roman"/>
                <a:ea typeface="华文细黑"/>
                <a:cs typeface="Times New Roman"/>
              </a:rPr>
              <a:t>大于</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A.2  </a:t>
            </a:r>
            <a:r>
              <a:rPr lang="en-US" altLang="zh-CN" sz="2800" smtClean="0">
                <a:latin typeface="Times New Roman"/>
                <a:ea typeface="华文细黑"/>
                <a:cs typeface="Courier New"/>
              </a:rPr>
              <a:t>		B.3  		C.4  		D.5</a:t>
            </a:r>
          </a:p>
        </p:txBody>
      </p:sp>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80513145"/>
              </p:ext>
            </p:extLst>
          </p:nvPr>
        </p:nvGraphicFramePr>
        <p:xfrm>
          <a:off x="8376068" y="1174304"/>
          <a:ext cx="720725" cy="677863"/>
        </p:xfrm>
        <a:graphic>
          <a:graphicData uri="http://schemas.openxmlformats.org/presentationml/2006/ole">
            <mc:AlternateContent xmlns:mc="http://schemas.openxmlformats.org/markup-compatibility/2006">
              <mc:Choice xmlns:v="urn:schemas-microsoft-com:vml" Requires="v">
                <p:oleObj spid="_x0000_s119894" name="文档" r:id="rId17" imgW="721260" imgH="677158" progId="Word.Document.12">
                  <p:embed/>
                </p:oleObj>
              </mc:Choice>
              <mc:Fallback>
                <p:oleObj name="文档" r:id="rId17" imgW="721260" imgH="677158" progId="Word.Document.12">
                  <p:embed/>
                  <p:pic>
                    <p:nvPicPr>
                      <p:cNvPr id="0" name=""/>
                      <p:cNvPicPr/>
                      <p:nvPr/>
                    </p:nvPicPr>
                    <p:blipFill>
                      <a:blip r:embed="rId18"/>
                      <a:stretch>
                        <a:fillRect/>
                      </a:stretch>
                    </p:blipFill>
                    <p:spPr>
                      <a:xfrm>
                        <a:off x="8376068" y="1174304"/>
                        <a:ext cx="720725" cy="6778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20933073"/>
              </p:ext>
            </p:extLst>
          </p:nvPr>
        </p:nvGraphicFramePr>
        <p:xfrm>
          <a:off x="390525" y="4086225"/>
          <a:ext cx="11201400" cy="2543175"/>
        </p:xfrm>
        <a:graphic>
          <a:graphicData uri="http://schemas.openxmlformats.org/presentationml/2006/ole">
            <mc:AlternateContent xmlns:mc="http://schemas.openxmlformats.org/markup-compatibility/2006">
              <mc:Choice xmlns:v="urn:schemas-microsoft-com:vml" Requires="v">
                <p:oleObj spid="_x0000_s119895" name="文档" r:id="rId19" imgW="11212887" imgH="2539042" progId="Word.Document.12">
                  <p:embed/>
                </p:oleObj>
              </mc:Choice>
              <mc:Fallback>
                <p:oleObj name="文档" r:id="rId19" imgW="11212887" imgH="2539042" progId="Word.Document.12">
                  <p:embed/>
                  <p:pic>
                    <p:nvPicPr>
                      <p:cNvPr id="0" name=""/>
                      <p:cNvPicPr/>
                      <p:nvPr/>
                    </p:nvPicPr>
                    <p:blipFill>
                      <a:blip r:embed="rId20"/>
                      <a:stretch>
                        <a:fillRect/>
                      </a:stretch>
                    </p:blipFill>
                    <p:spPr>
                      <a:xfrm>
                        <a:off x="390525" y="4086225"/>
                        <a:ext cx="11201400" cy="2543175"/>
                      </a:xfrm>
                      <a:prstGeom prst="rect">
                        <a:avLst/>
                      </a:prstGeom>
                    </p:spPr>
                  </p:pic>
                </p:oleObj>
              </mc:Fallback>
            </mc:AlternateContent>
          </a:graphicData>
        </a:graphic>
      </p:graphicFrame>
      <p:sp>
        <p:nvSpPr>
          <p:cNvPr id="6" name="矩形 5"/>
          <p:cNvSpPr/>
          <p:nvPr/>
        </p:nvSpPr>
        <p:spPr>
          <a:xfrm>
            <a:off x="6061298" y="2916099"/>
            <a:ext cx="444352" cy="523220"/>
          </a:xfrm>
          <a:prstGeom prst="rect">
            <a:avLst/>
          </a:prstGeom>
        </p:spPr>
        <p:txBody>
          <a:bodyPr wrap="none">
            <a:spAutoFit/>
          </a:bodyPr>
          <a:lstStyle/>
          <a:p>
            <a:r>
              <a:rPr lang="en-US" altLang="zh-CN" sz="2800">
                <a:solidFill>
                  <a:srgbClr val="E36C0A"/>
                </a:solidFill>
                <a:latin typeface="Times New Roman"/>
                <a:ea typeface="华文细黑"/>
              </a:rPr>
              <a:t>D</a:t>
            </a:r>
            <a:endParaRPr lang="zh-CN" altLang="en-US" sz="2800">
              <a:solidFill>
                <a:srgbClr val="E36C0A"/>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510441528"/>
              </p:ext>
            </p:extLst>
          </p:nvPr>
        </p:nvGraphicFramePr>
        <p:xfrm>
          <a:off x="406574" y="1169889"/>
          <a:ext cx="11317287" cy="2586037"/>
        </p:xfrm>
        <a:graphic>
          <a:graphicData uri="http://schemas.openxmlformats.org/presentationml/2006/ole">
            <mc:AlternateContent xmlns:mc="http://schemas.openxmlformats.org/markup-compatibility/2006">
              <mc:Choice xmlns:v="urn:schemas-microsoft-com:vml" Requires="v">
                <p:oleObj spid="_x0000_s120919" name="文档" r:id="rId17" imgW="11317690" imgH="2586487" progId="Word.Document.12">
                  <p:embed/>
                </p:oleObj>
              </mc:Choice>
              <mc:Fallback>
                <p:oleObj name="文档" r:id="rId17" imgW="11317690" imgH="2586487" progId="Word.Document.12">
                  <p:embed/>
                  <p:pic>
                    <p:nvPicPr>
                      <p:cNvPr id="0" name=""/>
                      <p:cNvPicPr/>
                      <p:nvPr/>
                    </p:nvPicPr>
                    <p:blipFill>
                      <a:blip r:embed="rId18"/>
                      <a:stretch>
                        <a:fillRect/>
                      </a:stretch>
                    </p:blipFill>
                    <p:spPr>
                      <a:xfrm>
                        <a:off x="406574" y="1169889"/>
                        <a:ext cx="11317287" cy="2586037"/>
                      </a:xfrm>
                      <a:prstGeom prst="rect">
                        <a:avLst/>
                      </a:prstGeom>
                    </p:spPr>
                  </p:pic>
                </p:oleObj>
              </mc:Fallback>
            </mc:AlternateContent>
          </a:graphicData>
        </a:graphic>
      </p:graphicFrame>
      <p:sp>
        <p:nvSpPr>
          <p:cNvPr id="4" name="矩形 3"/>
          <p:cNvSpPr/>
          <p:nvPr/>
        </p:nvSpPr>
        <p:spPr>
          <a:xfrm>
            <a:off x="334566" y="3448965"/>
            <a:ext cx="10793813" cy="2505301"/>
          </a:xfrm>
          <a:prstGeom prst="rect">
            <a:avLst/>
          </a:prstGeom>
        </p:spPr>
        <p:txBody>
          <a:bodyPr>
            <a:spAutoFit/>
          </a:bodyPr>
          <a:lstStyle/>
          <a:p>
            <a:pPr algn="just">
              <a:lnSpc>
                <a:spcPct val="140000"/>
              </a:lnSpc>
              <a:spcAft>
                <a:spcPts val="0"/>
              </a:spcAft>
            </a:pPr>
            <a:r>
              <a:rPr lang="zh-CN" altLang="zh-CN" sz="2800">
                <a:latin typeface="Times New Roman"/>
                <a:ea typeface="华文细黑"/>
                <a:cs typeface="Times New Roman"/>
              </a:rPr>
              <a:t>已知：步骤</a:t>
            </a:r>
            <a:r>
              <a:rPr lang="en-US" altLang="zh-CN" sz="2800">
                <a:latin typeface="宋体"/>
                <a:ea typeface="华文细黑"/>
                <a:cs typeface="Times New Roman"/>
              </a:rPr>
              <a:t>③</a:t>
            </a:r>
            <a:r>
              <a:rPr lang="zh-CN" altLang="zh-CN" sz="2800">
                <a:latin typeface="Times New Roman"/>
                <a:ea typeface="华文细黑"/>
                <a:cs typeface="Times New Roman"/>
              </a:rPr>
              <a:t>生成的</a:t>
            </a:r>
            <a:r>
              <a:rPr lang="en-US" altLang="zh-CN" sz="2800">
                <a:latin typeface="Times New Roman"/>
                <a:ea typeface="华文细黑"/>
                <a:cs typeface="Courier New"/>
              </a:rPr>
              <a:t>Cr(OH)</a:t>
            </a:r>
            <a:r>
              <a:rPr lang="en-US" altLang="zh-CN" sz="2800" baseline="-25000">
                <a:latin typeface="Times New Roman"/>
                <a:ea typeface="华文细黑"/>
                <a:cs typeface="Courier New"/>
              </a:rPr>
              <a:t>3</a:t>
            </a:r>
            <a:r>
              <a:rPr lang="zh-CN" altLang="zh-CN" sz="2800">
                <a:latin typeface="Times New Roman"/>
                <a:ea typeface="华文细黑"/>
                <a:cs typeface="Times New Roman"/>
              </a:rPr>
              <a:t>在溶液中存在以下沉淀溶解平衡：</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Cr(OH)</a:t>
            </a:r>
            <a:r>
              <a:rPr lang="en-US" altLang="zh-CN" sz="2800" baseline="-25000">
                <a:latin typeface="Times New Roman"/>
                <a:ea typeface="华文细黑"/>
                <a:cs typeface="Courier New"/>
              </a:rPr>
              <a:t>3</a:t>
            </a:r>
            <a:r>
              <a:rPr lang="en-US" altLang="zh-CN" sz="2800">
                <a:latin typeface="Times New Roman"/>
                <a:ea typeface="华文细黑"/>
                <a:cs typeface="Courier New"/>
              </a:rPr>
              <a:t>(s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Cr</a:t>
            </a:r>
            <a:r>
              <a:rPr lang="en-US" altLang="zh-CN" sz="2800" baseline="30000" smtClean="0">
                <a:latin typeface="Times New Roman"/>
                <a:ea typeface="华文细黑"/>
                <a:cs typeface="Courier New"/>
              </a:rPr>
              <a:t>3</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a:t>
            </a:r>
            <a:r>
              <a:rPr lang="en-US" altLang="zh-CN" sz="2800" smtClean="0">
                <a:latin typeface="Times New Roman"/>
                <a:ea typeface="华文细黑"/>
                <a:cs typeface="Courier New"/>
              </a:rPr>
              <a:t>3OH</a:t>
            </a:r>
            <a:r>
              <a:rPr lang="zh-CN" altLang="zh-CN" sz="2800" baseline="30000" smtClean="0">
                <a:latin typeface="Times New Roman"/>
                <a:ea typeface="华文细黑"/>
                <a:cs typeface="Times New Roman"/>
              </a:rPr>
              <a:t>－</a:t>
            </a:r>
            <a:r>
              <a:rPr lang="en-US" altLang="zh-CN" sz="2800" smtClean="0">
                <a:latin typeface="Times New Roman"/>
                <a:ea typeface="华文细黑"/>
                <a:cs typeface="Courier New"/>
              </a:rPr>
              <a:t>(aq</a:t>
            </a:r>
            <a:r>
              <a:rPr lang="en-US" altLang="zh-CN" sz="2800">
                <a:latin typeface="Times New Roman"/>
                <a:ea typeface="华文细黑"/>
                <a:cs typeface="Courier New"/>
              </a:rPr>
              <a:t>)</a:t>
            </a:r>
            <a:endParaRPr lang="zh-CN" altLang="zh-CN" sz="2800">
              <a:latin typeface="宋体"/>
              <a:cs typeface="Courier New"/>
            </a:endParaRPr>
          </a:p>
          <a:p>
            <a:pPr algn="just">
              <a:lnSpc>
                <a:spcPct val="140000"/>
              </a:lnSpc>
              <a:spcAft>
                <a:spcPts val="0"/>
              </a:spcAft>
            </a:pP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zh-CN" altLang="zh-CN" sz="2800">
                <a:latin typeface="Times New Roman"/>
                <a:ea typeface="华文细黑"/>
                <a:cs typeface="Times New Roman"/>
              </a:rPr>
              <a:t>＝</a:t>
            </a:r>
            <a:r>
              <a:rPr lang="en-US" altLang="zh-CN" sz="2800" i="1">
                <a:latin typeface="Times New Roman"/>
                <a:ea typeface="华文细黑"/>
                <a:cs typeface="Courier New"/>
              </a:rPr>
              <a:t>c</a:t>
            </a:r>
            <a:r>
              <a:rPr lang="en-US" altLang="zh-CN" sz="2800">
                <a:latin typeface="Times New Roman"/>
                <a:ea typeface="华文细黑"/>
                <a:cs typeface="Courier New"/>
              </a:rPr>
              <a:t>(Cr</a:t>
            </a:r>
            <a:r>
              <a:rPr lang="en-US" altLang="zh-CN" sz="2800" baseline="30000">
                <a:latin typeface="Times New Roman"/>
                <a:ea typeface="华文细黑"/>
                <a:cs typeface="Courier New"/>
              </a:rPr>
              <a:t>3</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en-US" altLang="zh-CN" sz="2800" i="1">
                <a:latin typeface="Times New Roman"/>
                <a:ea typeface="华文细黑"/>
                <a:cs typeface="Courier New"/>
              </a:rPr>
              <a:t>c</a:t>
            </a:r>
            <a:r>
              <a:rPr lang="en-US" altLang="zh-CN" sz="2800" baseline="30000">
                <a:latin typeface="Times New Roman"/>
                <a:ea typeface="华文细黑"/>
                <a:cs typeface="Courier New"/>
              </a:rPr>
              <a:t>3</a:t>
            </a:r>
            <a:r>
              <a:rPr lang="en-US" altLang="zh-CN" sz="2800">
                <a:latin typeface="Times New Roman"/>
                <a:ea typeface="华文细黑"/>
                <a:cs typeface="Courier New"/>
              </a:rPr>
              <a:t>(OH</a:t>
            </a:r>
            <a:r>
              <a:rPr lang="en-US" altLang="zh-CN" sz="2800" baseline="30000">
                <a:latin typeface="Times New Roman"/>
                <a:ea typeface="华文细黑"/>
                <a:cs typeface="Courier New"/>
              </a:rPr>
              <a:t>—</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32</a:t>
            </a:r>
            <a:endParaRPr lang="zh-CN" altLang="zh-CN" sz="2800">
              <a:latin typeface="宋体"/>
              <a:cs typeface="Courier New"/>
            </a:endParaRPr>
          </a:p>
          <a:p>
            <a:pPr algn="just">
              <a:lnSpc>
                <a:spcPct val="140000"/>
              </a:lnSpc>
              <a:spcAft>
                <a:spcPts val="0"/>
              </a:spcAft>
            </a:pPr>
            <a:r>
              <a:rPr lang="zh-CN" altLang="zh-CN" sz="2800">
                <a:latin typeface="Times New Roman"/>
                <a:ea typeface="华文细黑"/>
                <a:cs typeface="Times New Roman"/>
              </a:rPr>
              <a:t>下列有关说法不正确的是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1415643758"/>
              </p:ext>
            </p:extLst>
          </p:nvPr>
        </p:nvGraphicFramePr>
        <p:xfrm>
          <a:off x="2115071" y="4245049"/>
          <a:ext cx="758825" cy="696913"/>
        </p:xfrm>
        <a:graphic>
          <a:graphicData uri="http://schemas.openxmlformats.org/presentationml/2006/ole">
            <mc:AlternateContent xmlns:mc="http://schemas.openxmlformats.org/markup-compatibility/2006">
              <mc:Choice xmlns:v="urn:schemas-microsoft-com:vml" Requires="v">
                <p:oleObj spid="_x0000_s120920" name="文档" r:id="rId19" imgW="759411" imgH="696269" progId="Word.Document.12">
                  <p:embed/>
                </p:oleObj>
              </mc:Choice>
              <mc:Fallback>
                <p:oleObj name="文档" r:id="rId19" imgW="759411" imgH="696269" progId="Word.Document.12">
                  <p:embed/>
                  <p:pic>
                    <p:nvPicPr>
                      <p:cNvPr id="0" name=""/>
                      <p:cNvPicPr/>
                      <p:nvPr/>
                    </p:nvPicPr>
                    <p:blipFill>
                      <a:blip r:embed="rId20"/>
                      <a:stretch>
                        <a:fillRect/>
                      </a:stretch>
                    </p:blipFill>
                    <p:spPr>
                      <a:xfrm>
                        <a:off x="2115071" y="4245049"/>
                        <a:ext cx="758825" cy="696913"/>
                      </a:xfrm>
                      <a:prstGeom prst="rect">
                        <a:avLst/>
                      </a:prstGeom>
                    </p:spPr>
                  </p:pic>
                </p:oleObj>
              </mc:Fallback>
            </mc:AlternateContent>
          </a:graphicData>
        </a:graphic>
      </p:graphicFrame>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659601302"/>
              </p:ext>
            </p:extLst>
          </p:nvPr>
        </p:nvGraphicFramePr>
        <p:xfrm>
          <a:off x="561975" y="1238250"/>
          <a:ext cx="10058400" cy="1390650"/>
        </p:xfrm>
        <a:graphic>
          <a:graphicData uri="http://schemas.openxmlformats.org/presentationml/2006/ole">
            <mc:AlternateContent xmlns:mc="http://schemas.openxmlformats.org/markup-compatibility/2006">
              <mc:Choice xmlns:v="urn:schemas-microsoft-com:vml" Requires="v">
                <p:oleObj spid="_x0000_s121977" name="文档" r:id="rId17" imgW="10069413" imgH="1394604" progId="Word.Document.12">
                  <p:embed/>
                </p:oleObj>
              </mc:Choice>
              <mc:Fallback>
                <p:oleObj name="文档" r:id="rId17" imgW="10069413" imgH="1394604" progId="Word.Document.12">
                  <p:embed/>
                  <p:pic>
                    <p:nvPicPr>
                      <p:cNvPr id="0" name=""/>
                      <p:cNvPicPr/>
                      <p:nvPr/>
                    </p:nvPicPr>
                    <p:blipFill>
                      <a:blip r:embed="rId18"/>
                      <a:stretch>
                        <a:fillRect/>
                      </a:stretch>
                    </p:blipFill>
                    <p:spPr>
                      <a:xfrm>
                        <a:off x="561975" y="1238250"/>
                        <a:ext cx="10058400" cy="1390650"/>
                      </a:xfrm>
                      <a:prstGeom prst="rect">
                        <a:avLst/>
                      </a:prstGeom>
                    </p:spPr>
                  </p:pic>
                </p:oleObj>
              </mc:Fallback>
            </mc:AlternateContent>
          </a:graphicData>
        </a:graphic>
      </p:graphicFrame>
      <p:sp>
        <p:nvSpPr>
          <p:cNvPr id="4" name="矩形 3"/>
          <p:cNvSpPr/>
          <p:nvPr/>
        </p:nvSpPr>
        <p:spPr>
          <a:xfrm>
            <a:off x="430538" y="2468490"/>
            <a:ext cx="9812557" cy="628698"/>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若向</a:t>
            </a:r>
            <a:r>
              <a:rPr lang="en-US" altLang="zh-CN" sz="2800">
                <a:latin typeface="Times New Roman"/>
                <a:ea typeface="华文细黑"/>
                <a:cs typeface="Courier New"/>
              </a:rPr>
              <a:t>K</a:t>
            </a:r>
            <a:r>
              <a:rPr lang="en-US" altLang="zh-CN" sz="2800" baseline="-25000">
                <a:latin typeface="Times New Roman"/>
                <a:ea typeface="华文细黑"/>
                <a:cs typeface="Courier New"/>
              </a:rPr>
              <a:t>2</a:t>
            </a:r>
            <a:r>
              <a:rPr lang="en-US" altLang="zh-CN" sz="2800">
                <a:latin typeface="Times New Roman"/>
                <a:ea typeface="华文细黑"/>
                <a:cs typeface="Courier New"/>
              </a:rPr>
              <a:t>Cr</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en-US" altLang="zh-CN" sz="2800" baseline="-25000">
                <a:latin typeface="Times New Roman"/>
                <a:ea typeface="华文细黑"/>
                <a:cs typeface="Courier New"/>
              </a:rPr>
              <a:t>7</a:t>
            </a:r>
            <a:r>
              <a:rPr lang="zh-CN" altLang="zh-CN" sz="2800">
                <a:latin typeface="Times New Roman"/>
                <a:ea typeface="华文细黑"/>
                <a:cs typeface="Times New Roman"/>
              </a:rPr>
              <a:t>溶液中加</a:t>
            </a:r>
            <a:r>
              <a:rPr lang="en-US" altLang="zh-CN" sz="2800">
                <a:latin typeface="Times New Roman"/>
                <a:ea typeface="华文细黑"/>
                <a:cs typeface="Courier New"/>
              </a:rPr>
              <a:t>NaOH</a:t>
            </a:r>
            <a:r>
              <a:rPr lang="zh-CN" altLang="zh-CN" sz="2800">
                <a:latin typeface="Times New Roman"/>
                <a:ea typeface="华文细黑"/>
                <a:cs typeface="Times New Roman"/>
              </a:rPr>
              <a:t>浓溶液，溶液可由橙色变</a:t>
            </a:r>
            <a:r>
              <a:rPr lang="zh-CN" altLang="zh-CN" sz="2800" smtClean="0">
                <a:latin typeface="Times New Roman"/>
                <a:ea typeface="华文细黑"/>
                <a:cs typeface="Times New Roman"/>
              </a:rPr>
              <a:t>黄色</a:t>
            </a:r>
            <a:endParaRPr lang="en-US" altLang="zh-CN" sz="280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44632604"/>
              </p:ext>
            </p:extLst>
          </p:nvPr>
        </p:nvGraphicFramePr>
        <p:xfrm>
          <a:off x="516682" y="3244304"/>
          <a:ext cx="11031537" cy="760413"/>
        </p:xfrm>
        <a:graphic>
          <a:graphicData uri="http://schemas.openxmlformats.org/presentationml/2006/ole">
            <mc:AlternateContent xmlns:mc="http://schemas.openxmlformats.org/markup-compatibility/2006">
              <mc:Choice xmlns:v="urn:schemas-microsoft-com:vml" Requires="v">
                <p:oleObj spid="_x0000_s121978" name="文档" r:id="rId19" imgW="11032092" imgH="760562" progId="Word.Document.12">
                  <p:embed/>
                </p:oleObj>
              </mc:Choice>
              <mc:Fallback>
                <p:oleObj name="文档" r:id="rId19" imgW="11032092" imgH="760562" progId="Word.Document.12">
                  <p:embed/>
                  <p:pic>
                    <p:nvPicPr>
                      <p:cNvPr id="0" name=""/>
                      <p:cNvPicPr/>
                      <p:nvPr/>
                    </p:nvPicPr>
                    <p:blipFill>
                      <a:blip r:embed="rId20"/>
                      <a:stretch>
                        <a:fillRect/>
                      </a:stretch>
                    </p:blipFill>
                    <p:spPr>
                      <a:xfrm>
                        <a:off x="516682" y="3244304"/>
                        <a:ext cx="11031537" cy="760413"/>
                      </a:xfrm>
                      <a:prstGeom prst="rect">
                        <a:avLst/>
                      </a:prstGeom>
                    </p:spPr>
                  </p:pic>
                </p:oleObj>
              </mc:Fallback>
            </mc:AlternateContent>
          </a:graphicData>
        </a:graphic>
      </p:graphicFrame>
      <p:sp>
        <p:nvSpPr>
          <p:cNvPr id="8" name="矩形 7"/>
          <p:cNvSpPr/>
          <p:nvPr/>
        </p:nvSpPr>
        <p:spPr>
          <a:xfrm>
            <a:off x="383134" y="3774966"/>
            <a:ext cx="11524006" cy="1233671"/>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步骤</a:t>
            </a:r>
            <a:r>
              <a:rPr lang="en-US" altLang="zh-CN" sz="2800">
                <a:latin typeface="宋体"/>
                <a:ea typeface="华文细黑"/>
                <a:cs typeface="Times New Roman"/>
              </a:rPr>
              <a:t>③</a:t>
            </a:r>
            <a:r>
              <a:rPr lang="zh-CN" altLang="zh-CN" sz="2800">
                <a:latin typeface="Times New Roman"/>
                <a:ea typeface="华文细黑"/>
                <a:cs typeface="Times New Roman"/>
              </a:rPr>
              <a:t>中，当将溶液的</a:t>
            </a:r>
            <a:r>
              <a:rPr lang="en-US" altLang="zh-CN" sz="2800">
                <a:latin typeface="Times New Roman"/>
                <a:ea typeface="华文细黑"/>
                <a:cs typeface="Courier New"/>
              </a:rPr>
              <a:t>pH </a:t>
            </a:r>
            <a:r>
              <a:rPr lang="zh-CN" altLang="zh-CN" sz="2800">
                <a:latin typeface="Times New Roman"/>
                <a:ea typeface="华文细黑"/>
                <a:cs typeface="Times New Roman"/>
              </a:rPr>
              <a:t>调节至</a:t>
            </a:r>
            <a:r>
              <a:rPr lang="en-US" altLang="zh-CN" sz="2800">
                <a:latin typeface="Times New Roman"/>
                <a:ea typeface="华文细黑"/>
                <a:cs typeface="Courier New"/>
              </a:rPr>
              <a:t>5 </a:t>
            </a:r>
            <a:r>
              <a:rPr lang="zh-CN" altLang="zh-CN" sz="2800">
                <a:latin typeface="Times New Roman"/>
                <a:ea typeface="华文细黑"/>
                <a:cs typeface="Times New Roman"/>
              </a:rPr>
              <a:t>时，可认为废水中的铬元素已</a:t>
            </a:r>
            <a:r>
              <a:rPr lang="zh-CN" altLang="zh-CN" sz="2800" smtClean="0">
                <a:latin typeface="Times New Roman"/>
                <a:ea typeface="华文细黑"/>
                <a:cs typeface="Times New Roman"/>
              </a:rPr>
              <a:t>基本</a:t>
            </a:r>
            <a:endParaRPr lang="en-US" altLang="zh-CN" sz="2800" smtClean="0">
              <a:latin typeface="Times New Roman"/>
              <a:ea typeface="华文细黑"/>
              <a:cs typeface="Times New Roman"/>
            </a:endParaRPr>
          </a:p>
          <a:p>
            <a:pPr algn="just">
              <a:lnSpc>
                <a:spcPct val="140000"/>
              </a:lnSpc>
              <a:spcAft>
                <a:spcPts val="0"/>
              </a:spcAft>
            </a:pPr>
            <a:r>
              <a:rPr lang="en-US" altLang="zh-CN" sz="2800">
                <a:latin typeface="Times New Roman"/>
                <a:ea typeface="华文细黑"/>
                <a:cs typeface="Times New Roman"/>
              </a:rPr>
              <a:t> </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除</a:t>
            </a:r>
            <a:r>
              <a:rPr lang="zh-CN" altLang="zh-CN" sz="2800">
                <a:latin typeface="Times New Roman"/>
                <a:ea typeface="华文细黑"/>
                <a:cs typeface="Times New Roman"/>
              </a:rPr>
              <a:t>尽</a:t>
            </a:r>
            <a:r>
              <a:rPr lang="en-US" altLang="zh-CN" sz="2800">
                <a:latin typeface="IPAPANNEW"/>
                <a:ea typeface="华文细黑"/>
                <a:cs typeface="Times New Roman"/>
              </a:rPr>
              <a:t>[</a:t>
            </a:r>
            <a:r>
              <a:rPr lang="zh-CN" altLang="zh-CN" sz="2800">
                <a:latin typeface="IPAPANNEW"/>
                <a:ea typeface="华文细黑"/>
                <a:cs typeface="Times New Roman"/>
              </a:rPr>
              <a:t>当溶液中</a:t>
            </a:r>
            <a:r>
              <a:rPr lang="en-US" altLang="zh-CN" sz="2800" i="1">
                <a:latin typeface="IPAPANNEW"/>
                <a:ea typeface="华文细黑"/>
                <a:cs typeface="Times New Roman"/>
              </a:rPr>
              <a:t>c</a:t>
            </a:r>
            <a:r>
              <a:rPr lang="en-US" altLang="zh-CN" sz="2800">
                <a:latin typeface="IPAPANNEW"/>
                <a:ea typeface="华文细黑"/>
                <a:cs typeface="Times New Roman"/>
              </a:rPr>
              <a:t>(Cr</a:t>
            </a:r>
            <a:r>
              <a:rPr lang="en-US" altLang="zh-CN" sz="2800" baseline="30000">
                <a:latin typeface="IPAPANNEW"/>
                <a:ea typeface="华文细黑"/>
                <a:cs typeface="Times New Roman"/>
              </a:rPr>
              <a:t>3</a:t>
            </a:r>
            <a:r>
              <a:rPr lang="zh-CN" altLang="zh-CN" sz="2800" baseline="30000">
                <a:latin typeface="IPAPANNEW"/>
                <a:ea typeface="华文细黑"/>
                <a:cs typeface="Times New Roman"/>
              </a:rPr>
              <a:t>＋</a:t>
            </a:r>
            <a:r>
              <a:rPr lang="en-US" altLang="zh-CN" sz="2800">
                <a:latin typeface="IPAPANNEW"/>
                <a:ea typeface="华文细黑"/>
                <a:cs typeface="Times New Roman"/>
              </a:rPr>
              <a:t>) </a:t>
            </a:r>
            <a:r>
              <a:rPr lang="zh-CN" altLang="zh-CN" sz="2800">
                <a:latin typeface="宋体"/>
                <a:cs typeface="宋体"/>
              </a:rPr>
              <a:t>≤</a:t>
            </a:r>
            <a:r>
              <a:rPr lang="en-US" altLang="zh-CN" sz="2800">
                <a:latin typeface="IPAPANNEW"/>
                <a:ea typeface="华文细黑"/>
                <a:cs typeface="Times New Roman"/>
              </a:rPr>
              <a:t>10</a:t>
            </a:r>
            <a:r>
              <a:rPr lang="zh-CN" altLang="zh-CN" sz="2800" baseline="30000">
                <a:latin typeface="IPAPANNEW"/>
                <a:ea typeface="华文细黑"/>
                <a:cs typeface="Times New Roman"/>
              </a:rPr>
              <a:t>－</a:t>
            </a:r>
            <a:r>
              <a:rPr lang="en-US" altLang="zh-CN" sz="2800" baseline="30000">
                <a:latin typeface="IPAPANNEW"/>
                <a:ea typeface="华文细黑"/>
                <a:cs typeface="Times New Roman"/>
              </a:rPr>
              <a:t>5</a:t>
            </a:r>
            <a:r>
              <a:rPr lang="en-US" altLang="zh-CN" sz="2800">
                <a:latin typeface="IPAPANNEW"/>
                <a:ea typeface="华文细黑"/>
                <a:cs typeface="Times New Roman"/>
              </a:rPr>
              <a:t> mol·L</a:t>
            </a:r>
            <a:r>
              <a:rPr lang="zh-CN" altLang="zh-CN" sz="2800" baseline="30000">
                <a:latin typeface="IPAPANNEW"/>
                <a:ea typeface="华文细黑"/>
                <a:cs typeface="Times New Roman"/>
              </a:rPr>
              <a:t>－</a:t>
            </a:r>
            <a:r>
              <a:rPr lang="en-US" altLang="zh-CN" sz="2800" baseline="30000">
                <a:latin typeface="IPAPANNEW"/>
                <a:ea typeface="华文细黑"/>
                <a:cs typeface="Times New Roman"/>
              </a:rPr>
              <a:t>1</a:t>
            </a:r>
            <a:r>
              <a:rPr lang="zh-CN" altLang="zh-CN" sz="2800">
                <a:latin typeface="IPAPANNEW"/>
                <a:ea typeface="华文细黑"/>
                <a:cs typeface="Times New Roman"/>
              </a:rPr>
              <a:t>时，可视作该离子沉淀完全</a:t>
            </a:r>
            <a:r>
              <a:rPr lang="en-US" altLang="zh-CN" sz="2800" smtClean="0">
                <a:latin typeface="IPAPANNEW"/>
                <a:ea typeface="华文细黑"/>
                <a:cs typeface="Times New Roman"/>
              </a:rPr>
              <a:t>]</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310702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363971531"/>
              </p:ext>
            </p:extLst>
          </p:nvPr>
        </p:nvGraphicFramePr>
        <p:xfrm>
          <a:off x="565150" y="2422525"/>
          <a:ext cx="11245850" cy="2573338"/>
        </p:xfrm>
        <a:graphic>
          <a:graphicData uri="http://schemas.openxmlformats.org/presentationml/2006/ole">
            <mc:AlternateContent xmlns:mc="http://schemas.openxmlformats.org/markup-compatibility/2006">
              <mc:Choice xmlns:v="urn:schemas-microsoft-com:vml" Requires="v">
                <p:oleObj spid="_x0000_s122935" name="文档" r:id="rId17" imgW="11367407" imgH="2284097" progId="Word.Document.12">
                  <p:embed/>
                </p:oleObj>
              </mc:Choice>
              <mc:Fallback>
                <p:oleObj name="文档" r:id="rId17" imgW="11367407" imgH="2284097" progId="Word.Document.12">
                  <p:embed/>
                  <p:pic>
                    <p:nvPicPr>
                      <p:cNvPr id="0" name=""/>
                      <p:cNvPicPr/>
                      <p:nvPr/>
                    </p:nvPicPr>
                    <p:blipFill>
                      <a:blip r:embed="rId18"/>
                      <a:stretch>
                        <a:fillRect/>
                      </a:stretch>
                    </p:blipFill>
                    <p:spPr>
                      <a:xfrm>
                        <a:off x="565150" y="2422525"/>
                        <a:ext cx="11245850" cy="2573338"/>
                      </a:xfrm>
                      <a:prstGeom prst="rect">
                        <a:avLst/>
                      </a:prstGeom>
                    </p:spPr>
                  </p:pic>
                </p:oleObj>
              </mc:Fallback>
            </mc:AlternateContent>
          </a:graphicData>
        </a:graphic>
      </p:graphicFrame>
      <p:sp>
        <p:nvSpPr>
          <p:cNvPr id="5" name="矩形 4"/>
          <p:cNvSpPr/>
          <p:nvPr/>
        </p:nvSpPr>
        <p:spPr>
          <a:xfrm>
            <a:off x="397049" y="4533456"/>
            <a:ext cx="1503938" cy="624530"/>
          </a:xfrm>
          <a:prstGeom prst="rect">
            <a:avLst/>
          </a:prstGeom>
        </p:spPr>
        <p:txBody>
          <a:bodyPr wrap="none">
            <a:spAutoFit/>
          </a:bodyPr>
          <a:lstStyle/>
          <a:p>
            <a:pPr algn="just">
              <a:lnSpc>
                <a:spcPct val="140000"/>
              </a:lnSpc>
              <a:spcAft>
                <a:spcPts val="0"/>
              </a:spcAft>
            </a:pPr>
            <a:r>
              <a:rPr lang="zh-CN" altLang="zh-CN" sz="2800" b="1">
                <a:solidFill>
                  <a:srgbClr val="0000FF"/>
                </a:solidFill>
                <a:latin typeface="Times New Roman"/>
                <a:cs typeface="Times New Roman"/>
              </a:rPr>
              <a:t>答案</a:t>
            </a:r>
            <a:r>
              <a:rPr lang="zh-CN" altLang="zh-CN" sz="2800">
                <a:latin typeface="Times New Roman"/>
                <a:ea typeface="华文细黑"/>
                <a:cs typeface="Times New Roman"/>
              </a:rPr>
              <a:t>　</a:t>
            </a:r>
            <a:r>
              <a:rPr lang="en-US" altLang="zh-CN" sz="2800">
                <a:solidFill>
                  <a:srgbClr val="E36C0A"/>
                </a:solidFill>
                <a:latin typeface="Times New Roman"/>
                <a:ea typeface="华文细黑"/>
              </a:rPr>
              <a:t>C</a:t>
            </a:r>
            <a:endParaRPr lang="zh-CN" altLang="zh-CN" sz="2800">
              <a:solidFill>
                <a:srgbClr val="E36C0A"/>
              </a:solidFill>
              <a:latin typeface="Times New Roman"/>
              <a:ea typeface="华文细黑"/>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73665395"/>
              </p:ext>
            </p:extLst>
          </p:nvPr>
        </p:nvGraphicFramePr>
        <p:xfrm>
          <a:off x="560659" y="1053530"/>
          <a:ext cx="11079163" cy="1360488"/>
        </p:xfrm>
        <a:graphic>
          <a:graphicData uri="http://schemas.openxmlformats.org/presentationml/2006/ole">
            <mc:AlternateContent xmlns:mc="http://schemas.openxmlformats.org/markup-compatibility/2006">
              <mc:Choice xmlns:v="urn:schemas-microsoft-com:vml" Requires="v">
                <p:oleObj spid="_x0000_s122936" name="文档" r:id="rId19" imgW="11079632" imgH="1359739" progId="Word.Document.12">
                  <p:embed/>
                </p:oleObj>
              </mc:Choice>
              <mc:Fallback>
                <p:oleObj name="文档" r:id="rId19" imgW="11079632" imgH="1359739" progId="Word.Document.12">
                  <p:embed/>
                  <p:pic>
                    <p:nvPicPr>
                      <p:cNvPr id="0" name="对象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0659" y="1053530"/>
                        <a:ext cx="11079163"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340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524" y="1220909"/>
            <a:ext cx="11524006" cy="4918269"/>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6.</a:t>
            </a:r>
            <a:r>
              <a:rPr lang="zh-CN" altLang="zh-CN" sz="2800">
                <a:latin typeface="Times New Roman"/>
                <a:ea typeface="华文细黑"/>
                <a:cs typeface="Times New Roman"/>
              </a:rPr>
              <a:t>已知溶液中存在平衡：</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Ca(OH)</a:t>
            </a:r>
            <a:r>
              <a:rPr lang="en-US" altLang="zh-CN" sz="2800" baseline="-25000">
                <a:latin typeface="Times New Roman"/>
                <a:ea typeface="华文细黑"/>
                <a:cs typeface="Courier New"/>
              </a:rPr>
              <a:t>2</a:t>
            </a:r>
            <a:r>
              <a:rPr lang="en-US" altLang="zh-CN" sz="2800">
                <a:latin typeface="Times New Roman"/>
                <a:ea typeface="华文细黑"/>
                <a:cs typeface="Courier New"/>
              </a:rPr>
              <a:t>(s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Ca</a:t>
            </a:r>
            <a:r>
              <a:rPr lang="en-US" altLang="zh-CN" sz="2800" baseline="30000" smtClean="0">
                <a:latin typeface="Times New Roman"/>
                <a:ea typeface="华文细黑"/>
                <a:cs typeface="Courier New"/>
              </a:rPr>
              <a:t>2</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a:t>
            </a:r>
            <a:r>
              <a:rPr lang="en-US" altLang="zh-CN" sz="2800">
                <a:latin typeface="Times New Roman"/>
                <a:ea typeface="华文细黑"/>
                <a:cs typeface="Courier New"/>
              </a:rPr>
              <a:t>2OH</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　</a:t>
            </a:r>
            <a:r>
              <a:rPr lang="en-US" altLang="zh-CN" sz="2800">
                <a:latin typeface="Times New Roman"/>
                <a:ea typeface="华文细黑"/>
                <a:cs typeface="Courier New"/>
              </a:rPr>
              <a:t>Δ</a:t>
            </a:r>
            <a:r>
              <a:rPr lang="en-US" altLang="zh-CN" sz="2800" i="1">
                <a:latin typeface="Times New Roman"/>
                <a:ea typeface="华文细黑"/>
                <a:cs typeface="Courier New"/>
              </a:rPr>
              <a:t>H</a:t>
            </a:r>
            <a:r>
              <a:rPr lang="en-US" altLang="zh-CN" sz="2800">
                <a:latin typeface="Times New Roman"/>
                <a:ea typeface="华文细黑"/>
                <a:cs typeface="Courier New"/>
              </a:rPr>
              <a:t>&lt;0</a:t>
            </a:r>
            <a:r>
              <a:rPr lang="zh-CN" altLang="zh-CN" sz="2800">
                <a:latin typeface="Times New Roman"/>
                <a:ea typeface="华文细黑"/>
                <a:cs typeface="Times New Roman"/>
              </a:rPr>
              <a:t>，下列有关该平衡体系的说法正确的是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升高温度，平衡逆向移动</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向溶液中加入少量碳酸钠粉末能增大钙离子的浓度</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③</a:t>
            </a:r>
            <a:r>
              <a:rPr lang="zh-CN" altLang="zh-CN" sz="2800">
                <a:latin typeface="Times New Roman"/>
                <a:ea typeface="华文细黑"/>
                <a:cs typeface="Times New Roman"/>
              </a:rPr>
              <a:t>除去氯化钠溶液中混有的少量钙离子，可以向溶液中加入适量的</a:t>
            </a:r>
            <a:r>
              <a:rPr lang="en-US" altLang="zh-CN" sz="2800">
                <a:latin typeface="Times New Roman"/>
                <a:ea typeface="华文细黑"/>
                <a:cs typeface="Courier New"/>
              </a:rPr>
              <a:t>NaOH</a:t>
            </a:r>
            <a:r>
              <a:rPr lang="zh-CN" altLang="zh-CN" sz="2800">
                <a:latin typeface="Times New Roman"/>
                <a:ea typeface="华文细黑"/>
                <a:cs typeface="Times New Roman"/>
              </a:rPr>
              <a:t>溶液</a:t>
            </a:r>
            <a:endParaRPr lang="zh-CN" altLang="zh-CN" sz="1000">
              <a:latin typeface="宋体"/>
              <a:cs typeface="Courier New"/>
            </a:endParaRPr>
          </a:p>
          <a:p>
            <a:pPr algn="just">
              <a:lnSpc>
                <a:spcPct val="140000"/>
              </a:lnSpc>
              <a:spcAft>
                <a:spcPts val="0"/>
              </a:spcAft>
            </a:pPr>
            <a:r>
              <a:rPr lang="en-US" altLang="zh-CN" sz="2800">
                <a:latin typeface="宋体"/>
                <a:ea typeface="华文细黑"/>
                <a:cs typeface="Times New Roman"/>
              </a:rPr>
              <a:t>④</a:t>
            </a:r>
            <a:r>
              <a:rPr lang="zh-CN" altLang="zh-CN" sz="2800">
                <a:latin typeface="Times New Roman"/>
                <a:ea typeface="华文细黑"/>
                <a:cs typeface="Times New Roman"/>
              </a:rPr>
              <a:t>恒温下，向溶液中加入</a:t>
            </a:r>
            <a:r>
              <a:rPr lang="en-US" altLang="zh-CN" sz="2800">
                <a:latin typeface="Times New Roman"/>
                <a:ea typeface="华文细黑"/>
                <a:cs typeface="Courier New"/>
              </a:rPr>
              <a:t>CaO</a:t>
            </a:r>
            <a:r>
              <a:rPr lang="zh-CN" altLang="zh-CN" sz="2800">
                <a:latin typeface="Times New Roman"/>
                <a:ea typeface="华文细黑"/>
                <a:cs typeface="Times New Roman"/>
              </a:rPr>
              <a:t>，溶液的</a:t>
            </a:r>
            <a:r>
              <a:rPr lang="en-US" altLang="zh-CN" sz="2800">
                <a:latin typeface="Times New Roman"/>
                <a:ea typeface="华文细黑"/>
                <a:cs typeface="Courier New"/>
              </a:rPr>
              <a:t>pH</a:t>
            </a:r>
            <a:r>
              <a:rPr lang="zh-CN" altLang="zh-CN" sz="2800" smtClean="0">
                <a:latin typeface="Times New Roman"/>
                <a:ea typeface="华文细黑"/>
                <a:cs typeface="Times New Roman"/>
              </a:rPr>
              <a:t>升高</a:t>
            </a:r>
            <a:endParaRPr lang="zh-CN" altLang="zh-CN" sz="1000">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658374451"/>
              </p:ext>
            </p:extLst>
          </p:nvPr>
        </p:nvGraphicFramePr>
        <p:xfrm>
          <a:off x="2153816" y="1988418"/>
          <a:ext cx="796925" cy="630238"/>
        </p:xfrm>
        <a:graphic>
          <a:graphicData uri="http://schemas.openxmlformats.org/presentationml/2006/ole">
            <mc:AlternateContent xmlns:mc="http://schemas.openxmlformats.org/markup-compatibility/2006">
              <mc:Choice xmlns:v="urn:schemas-microsoft-com:vml" Requires="v">
                <p:oleObj spid="_x0000_s63549" name="文档" r:id="rId17" imgW="797201" imgH="629562" progId="Word.Document.12">
                  <p:embed/>
                </p:oleObj>
              </mc:Choice>
              <mc:Fallback>
                <p:oleObj name="文档" r:id="rId17" imgW="797201" imgH="629562" progId="Word.Document.12">
                  <p:embed/>
                  <p:pic>
                    <p:nvPicPr>
                      <p:cNvPr id="0" name=""/>
                      <p:cNvPicPr/>
                      <p:nvPr/>
                    </p:nvPicPr>
                    <p:blipFill>
                      <a:blip r:embed="rId18"/>
                      <a:stretch>
                        <a:fillRect/>
                      </a:stretch>
                    </p:blipFill>
                    <p:spPr>
                      <a:xfrm>
                        <a:off x="2153816" y="1988418"/>
                        <a:ext cx="796925" cy="630238"/>
                      </a:xfrm>
                      <a:prstGeom prst="rect">
                        <a:avLst/>
                      </a:prstGeom>
                    </p:spPr>
                  </p:pic>
                </p:oleObj>
              </mc:Fallback>
            </mc:AlternateContent>
          </a:graphicData>
        </a:graphic>
      </p:graphicFrame>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2209" y="914967"/>
            <a:ext cx="11344407" cy="431502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沉淀溶解平衡的应用</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(1)</a:t>
            </a:r>
            <a:r>
              <a:rPr lang="zh-CN" altLang="zh-CN" sz="2800">
                <a:latin typeface="Times New Roman"/>
                <a:ea typeface="华文细黑"/>
                <a:cs typeface="Times New Roman"/>
              </a:rPr>
              <a:t>沉淀的生成</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调节</a:t>
            </a:r>
            <a:r>
              <a:rPr lang="en-US" altLang="zh-CN" sz="2800">
                <a:latin typeface="Times New Roman"/>
                <a:ea typeface="华文细黑"/>
                <a:cs typeface="Courier New"/>
              </a:rPr>
              <a:t>pH</a:t>
            </a:r>
            <a:r>
              <a:rPr lang="zh-CN" altLang="zh-CN" sz="2800">
                <a:latin typeface="Times New Roman"/>
                <a:ea typeface="华文细黑"/>
                <a:cs typeface="Times New Roman"/>
              </a:rPr>
              <a:t>法</a:t>
            </a:r>
            <a:endParaRPr lang="zh-CN" altLang="zh-CN" sz="2800">
              <a:latin typeface="宋体"/>
              <a:cs typeface="Courier New"/>
            </a:endParaRPr>
          </a:p>
          <a:p>
            <a:pPr>
              <a:lnSpc>
                <a:spcPct val="140000"/>
              </a:lnSpc>
            </a:pPr>
            <a:r>
              <a:rPr lang="zh-CN" altLang="zh-CN" sz="2800">
                <a:latin typeface="Times New Roman"/>
                <a:ea typeface="华文细黑"/>
                <a:cs typeface="Times New Roman"/>
              </a:rPr>
              <a:t>如：除去</a:t>
            </a:r>
            <a:r>
              <a:rPr lang="en-US" altLang="zh-CN" sz="2800">
                <a:latin typeface="Times New Roman"/>
                <a:ea typeface="华文细黑"/>
              </a:rPr>
              <a:t>NH</a:t>
            </a:r>
            <a:r>
              <a:rPr lang="en-US" altLang="zh-CN" sz="2800" baseline="-25000">
                <a:latin typeface="Times New Roman"/>
                <a:ea typeface="华文细黑"/>
              </a:rPr>
              <a:t>4</a:t>
            </a:r>
            <a:r>
              <a:rPr lang="en-US" altLang="zh-CN" sz="2800">
                <a:latin typeface="Times New Roman"/>
                <a:ea typeface="华文细黑"/>
              </a:rPr>
              <a:t>Cl</a:t>
            </a:r>
            <a:r>
              <a:rPr lang="zh-CN" altLang="zh-CN" sz="2800">
                <a:latin typeface="Times New Roman"/>
                <a:ea typeface="华文细黑"/>
                <a:cs typeface="Times New Roman"/>
              </a:rPr>
              <a:t>溶液中的</a:t>
            </a:r>
            <a:r>
              <a:rPr lang="en-US" altLang="zh-CN" sz="2800">
                <a:latin typeface="Times New Roman"/>
                <a:ea typeface="华文细黑"/>
              </a:rPr>
              <a:t>FeCl</a:t>
            </a:r>
            <a:r>
              <a:rPr lang="en-US" altLang="zh-CN" sz="2800" baseline="-25000">
                <a:latin typeface="Times New Roman"/>
                <a:ea typeface="华文细黑"/>
              </a:rPr>
              <a:t>3</a:t>
            </a:r>
            <a:r>
              <a:rPr lang="zh-CN" altLang="zh-CN" sz="2800">
                <a:latin typeface="Times New Roman"/>
                <a:ea typeface="华文细黑"/>
                <a:cs typeface="Times New Roman"/>
              </a:rPr>
              <a:t>杂质，可加入氨水调节</a:t>
            </a:r>
            <a:r>
              <a:rPr lang="en-US" altLang="zh-CN" sz="2800">
                <a:latin typeface="Times New Roman"/>
                <a:ea typeface="华文细黑"/>
              </a:rPr>
              <a:t>pH</a:t>
            </a:r>
            <a:r>
              <a:rPr lang="zh-CN" altLang="zh-CN" sz="2800">
                <a:latin typeface="Times New Roman"/>
                <a:ea typeface="华文细黑"/>
                <a:cs typeface="Times New Roman"/>
              </a:rPr>
              <a:t>至</a:t>
            </a:r>
            <a:r>
              <a:rPr lang="en-US" altLang="zh-CN" sz="2800">
                <a:latin typeface="Times New Roman"/>
                <a:ea typeface="华文细黑"/>
              </a:rPr>
              <a:t>7</a:t>
            </a:r>
            <a:r>
              <a:rPr lang="zh-CN" altLang="zh-CN" sz="2800">
                <a:latin typeface="Times New Roman"/>
                <a:ea typeface="华文细黑"/>
                <a:cs typeface="Times New Roman"/>
              </a:rPr>
              <a:t>～</a:t>
            </a:r>
            <a:r>
              <a:rPr lang="en-US" altLang="zh-CN" sz="2800">
                <a:latin typeface="Times New Roman"/>
                <a:ea typeface="华文细黑"/>
              </a:rPr>
              <a:t>8</a:t>
            </a:r>
            <a:r>
              <a:rPr lang="zh-CN" altLang="zh-CN" sz="2800">
                <a:latin typeface="Times New Roman"/>
                <a:ea typeface="华文细黑"/>
                <a:cs typeface="Times New Roman"/>
              </a:rPr>
              <a:t>，离子方程式</a:t>
            </a:r>
            <a:r>
              <a:rPr lang="zh-CN" altLang="zh-CN" sz="2800" smtClean="0">
                <a:latin typeface="Times New Roman"/>
                <a:ea typeface="华文细黑"/>
                <a:cs typeface="Times New Roman"/>
              </a:rPr>
              <a:t>为</a:t>
            </a:r>
            <a:r>
              <a:rPr lang="en-US" altLang="zh-CN" sz="2800" smtClean="0">
                <a:latin typeface="Times New Roman"/>
                <a:ea typeface="华文细黑"/>
                <a:cs typeface="Times New Roman"/>
              </a:rPr>
              <a:t>___________________________________</a:t>
            </a:r>
            <a:r>
              <a:rPr lang="zh-CN" altLang="en-US" sz="2800" smtClean="0">
                <a:latin typeface="Times New Roman"/>
                <a:ea typeface="华文细黑"/>
                <a:cs typeface="Times New Roman"/>
              </a:rPr>
              <a:t>。</a:t>
            </a:r>
            <a:endParaRPr lang="en-US" altLang="zh-CN" sz="2800">
              <a:latin typeface="Times New Roman"/>
              <a:ea typeface="华文细黑"/>
              <a:cs typeface="Times New Roman"/>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沉淀剂法</a:t>
            </a:r>
            <a:endParaRPr lang="zh-CN" altLang="zh-CN" sz="1000">
              <a:latin typeface="宋体"/>
              <a:cs typeface="Courier New"/>
            </a:endParaRPr>
          </a:p>
          <a:p>
            <a:pPr algn="just">
              <a:lnSpc>
                <a:spcPct val="140000"/>
              </a:lnSpc>
              <a:spcAft>
                <a:spcPts val="0"/>
              </a:spcAft>
            </a:pPr>
            <a:r>
              <a:rPr lang="zh-CN" altLang="zh-CN" sz="2800">
                <a:latin typeface="Times New Roman"/>
                <a:ea typeface="华文细黑"/>
                <a:cs typeface="Times New Roman"/>
              </a:rPr>
              <a:t>如：用</a:t>
            </a:r>
            <a:r>
              <a:rPr lang="en-US" altLang="zh-CN" sz="2800">
                <a:latin typeface="Times New Roman"/>
                <a:ea typeface="华文细黑"/>
                <a:cs typeface="Courier New"/>
              </a:rPr>
              <a:t>H</a:t>
            </a:r>
            <a:r>
              <a:rPr lang="en-US" altLang="zh-CN" sz="2800" baseline="-25000">
                <a:latin typeface="Times New Roman"/>
                <a:ea typeface="华文细黑"/>
                <a:cs typeface="Courier New"/>
              </a:rPr>
              <a:t>2</a:t>
            </a:r>
            <a:r>
              <a:rPr lang="en-US" altLang="zh-CN" sz="2800">
                <a:latin typeface="Times New Roman"/>
                <a:ea typeface="华文细黑"/>
                <a:cs typeface="Courier New"/>
              </a:rPr>
              <a:t>S</a:t>
            </a:r>
            <a:r>
              <a:rPr lang="zh-CN" altLang="zh-CN" sz="2800">
                <a:latin typeface="Times New Roman"/>
                <a:ea typeface="华文细黑"/>
                <a:cs typeface="Times New Roman"/>
              </a:rPr>
              <a:t>沉淀</a:t>
            </a:r>
            <a:r>
              <a:rPr lang="en-US" altLang="zh-CN" sz="2800">
                <a:latin typeface="Times New Roman"/>
                <a:ea typeface="华文细黑"/>
                <a:cs typeface="Courier New"/>
              </a:rPr>
              <a:t>Cu</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，离子方程式</a:t>
            </a:r>
            <a:r>
              <a:rPr lang="zh-CN" altLang="zh-CN" sz="2800" smtClean="0">
                <a:latin typeface="Times New Roman"/>
                <a:ea typeface="华文细黑"/>
                <a:cs typeface="Times New Roman"/>
              </a:rPr>
              <a:t>为</a:t>
            </a:r>
            <a:r>
              <a:rPr lang="en-US" altLang="zh-CN" sz="2800" smtClean="0">
                <a:latin typeface="Times New Roman"/>
                <a:ea typeface="华文细黑"/>
                <a:cs typeface="Times New Roman"/>
              </a:rPr>
              <a:t>________________________</a:t>
            </a:r>
            <a:r>
              <a:rPr lang="zh-CN" altLang="zh-CN" sz="2800" smtClean="0">
                <a:latin typeface="Times New Roman"/>
                <a:ea typeface="华文细黑"/>
                <a:cs typeface="Times New Roman"/>
              </a:rPr>
              <a:t>。</a:t>
            </a:r>
            <a:endParaRPr lang="en-US" altLang="zh-CN" sz="280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906215808"/>
              </p:ext>
            </p:extLst>
          </p:nvPr>
        </p:nvGraphicFramePr>
        <p:xfrm>
          <a:off x="1687860" y="3396001"/>
          <a:ext cx="6205537" cy="733425"/>
        </p:xfrm>
        <a:graphic>
          <a:graphicData uri="http://schemas.openxmlformats.org/presentationml/2006/ole">
            <mc:AlternateContent xmlns:mc="http://schemas.openxmlformats.org/markup-compatibility/2006">
              <mc:Choice xmlns:v="urn:schemas-microsoft-com:vml" Requires="v">
                <p:oleObj spid="_x0000_s2130" name="文档" r:id="rId3" imgW="6231122" imgH="733137" progId="Word.Document.12">
                  <p:embed/>
                </p:oleObj>
              </mc:Choice>
              <mc:Fallback>
                <p:oleObj name="文档" r:id="rId3" imgW="6231122" imgH="733137" progId="Word.Document.12">
                  <p:embed/>
                  <p:pic>
                    <p:nvPicPr>
                      <p:cNvPr id="0" name=""/>
                      <p:cNvPicPr/>
                      <p:nvPr/>
                    </p:nvPicPr>
                    <p:blipFill>
                      <a:blip r:embed="rId4"/>
                      <a:stretch>
                        <a:fillRect/>
                      </a:stretch>
                    </p:blipFill>
                    <p:spPr>
                      <a:xfrm>
                        <a:off x="1687860" y="3396001"/>
                        <a:ext cx="6205537" cy="733425"/>
                      </a:xfrm>
                      <a:prstGeom prst="rect">
                        <a:avLst/>
                      </a:prstGeom>
                    </p:spPr>
                  </p:pic>
                </p:oleObj>
              </mc:Fallback>
            </mc:AlternateContent>
          </a:graphicData>
        </a:graphic>
      </p:graphicFrame>
      <p:sp>
        <p:nvSpPr>
          <p:cNvPr id="8" name="矩形 7"/>
          <p:cNvSpPr/>
          <p:nvPr/>
        </p:nvSpPr>
        <p:spPr>
          <a:xfrm>
            <a:off x="6072687" y="4537091"/>
            <a:ext cx="4501873" cy="523220"/>
          </a:xfrm>
          <a:prstGeom prst="rect">
            <a:avLst/>
          </a:prstGeom>
        </p:spPr>
        <p:txBody>
          <a:bodyPr wrap="none">
            <a:spAutoFit/>
          </a:bodyPr>
          <a:lstStyle/>
          <a:p>
            <a:r>
              <a:rPr lang="en-US" altLang="zh-CN" sz="2800" dirty="0">
                <a:solidFill>
                  <a:srgbClr val="0000FF"/>
                </a:solidFill>
                <a:latin typeface="Times New Roman"/>
                <a:ea typeface="华文细黑"/>
                <a:cs typeface="Courier New"/>
              </a:rPr>
              <a:t>H</a:t>
            </a:r>
            <a:r>
              <a:rPr lang="en-US" altLang="zh-CN" sz="2800" baseline="-25000" dirty="0">
                <a:solidFill>
                  <a:srgbClr val="0000FF"/>
                </a:solidFill>
                <a:latin typeface="Times New Roman"/>
                <a:ea typeface="华文细黑"/>
                <a:cs typeface="Courier New"/>
              </a:rPr>
              <a:t>2</a:t>
            </a:r>
            <a:r>
              <a:rPr lang="en-US" altLang="zh-CN" sz="2800" dirty="0">
                <a:solidFill>
                  <a:srgbClr val="0000FF"/>
                </a:solidFill>
                <a:latin typeface="Times New Roman"/>
                <a:ea typeface="华文细黑"/>
                <a:cs typeface="Courier New"/>
              </a:rPr>
              <a:t>S</a:t>
            </a:r>
            <a:r>
              <a:rPr lang="zh-CN" altLang="zh-CN" sz="2800" dirty="0">
                <a:solidFill>
                  <a:srgbClr val="0000FF"/>
                </a:solidFill>
                <a:latin typeface="Times New Roman"/>
                <a:ea typeface="华文细黑"/>
                <a:cs typeface="Times New Roman"/>
              </a:rPr>
              <a:t>＋</a:t>
            </a:r>
            <a:r>
              <a:rPr lang="en-US" altLang="zh-CN" sz="2800" dirty="0">
                <a:solidFill>
                  <a:srgbClr val="0000FF"/>
                </a:solidFill>
                <a:latin typeface="Times New Roman"/>
                <a:ea typeface="华文细黑"/>
                <a:cs typeface="Courier New"/>
              </a:rPr>
              <a:t>Cu</a:t>
            </a:r>
            <a:r>
              <a:rPr lang="en-US" altLang="zh-CN" sz="2800" baseline="30000" dirty="0">
                <a:solidFill>
                  <a:srgbClr val="0000FF"/>
                </a:solidFill>
                <a:latin typeface="Times New Roman"/>
                <a:ea typeface="华文细黑"/>
                <a:cs typeface="Courier New"/>
              </a:rPr>
              <a:t>2</a:t>
            </a:r>
            <a:r>
              <a:rPr lang="zh-CN" altLang="zh-CN" sz="2800" baseline="30000" dirty="0">
                <a:solidFill>
                  <a:srgbClr val="0000FF"/>
                </a:solidFill>
                <a:latin typeface="Times New Roman"/>
                <a:ea typeface="华文细黑"/>
                <a:cs typeface="Times New Roman"/>
              </a:rPr>
              <a:t>＋</a:t>
            </a:r>
            <a:r>
              <a:rPr lang="en-US" altLang="zh-CN" sz="2800" spc="-80" dirty="0">
                <a:solidFill>
                  <a:srgbClr val="0000FF"/>
                </a:solidFill>
                <a:latin typeface="Times New Roman"/>
                <a:ea typeface="华文细黑"/>
                <a:cs typeface="Courier New"/>
              </a:rPr>
              <a:t>==</a:t>
            </a:r>
            <a:r>
              <a:rPr lang="en-US" altLang="zh-CN" sz="2800" dirty="0">
                <a:solidFill>
                  <a:srgbClr val="0000FF"/>
                </a:solidFill>
                <a:latin typeface="Times New Roman"/>
                <a:ea typeface="华文细黑"/>
                <a:cs typeface="Courier New"/>
              </a:rPr>
              <a:t>=</a:t>
            </a:r>
            <a:r>
              <a:rPr lang="en-US" altLang="zh-CN" sz="2800" dirty="0" err="1">
                <a:solidFill>
                  <a:srgbClr val="0000FF"/>
                </a:solidFill>
                <a:latin typeface="Times New Roman"/>
                <a:ea typeface="华文细黑"/>
                <a:cs typeface="Courier New"/>
              </a:rPr>
              <a:t>CuS</a:t>
            </a:r>
            <a:r>
              <a:rPr lang="en-US" altLang="zh-CN" sz="2800" dirty="0">
                <a:solidFill>
                  <a:srgbClr val="0000FF"/>
                </a:solidFill>
                <a:latin typeface="宋体"/>
                <a:ea typeface="华文细黑"/>
                <a:cs typeface="Times New Roman"/>
              </a:rPr>
              <a:t>↓</a:t>
            </a:r>
            <a:r>
              <a:rPr lang="zh-CN" altLang="zh-CN" sz="2800" dirty="0">
                <a:solidFill>
                  <a:srgbClr val="0000FF"/>
                </a:solidFill>
                <a:latin typeface="Times New Roman"/>
                <a:ea typeface="华文细黑"/>
                <a:cs typeface="Times New Roman"/>
              </a:rPr>
              <a:t>＋</a:t>
            </a:r>
            <a:r>
              <a:rPr lang="en-US" altLang="zh-CN" sz="2800" dirty="0">
                <a:solidFill>
                  <a:srgbClr val="0000FF"/>
                </a:solidFill>
                <a:latin typeface="Times New Roman"/>
                <a:ea typeface="华文细黑"/>
                <a:cs typeface="Courier New"/>
              </a:rPr>
              <a:t>2H</a:t>
            </a:r>
            <a:r>
              <a:rPr lang="zh-CN" altLang="zh-CN" sz="28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8"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322414" y="1197546"/>
            <a:ext cx="11639246" cy="3108543"/>
          </a:xfrm>
          <a:prstGeom prst="rect">
            <a:avLst/>
          </a:prstGeom>
        </p:spPr>
        <p:txBody>
          <a:bodyPr>
            <a:spAutoFit/>
          </a:bodyPr>
          <a:lstStyle/>
          <a:p>
            <a:pPr lvl="0" algn="just">
              <a:lnSpc>
                <a:spcPct val="140000"/>
              </a:lnSpc>
            </a:pPr>
            <a:r>
              <a:rPr lang="en-US" altLang="zh-CN" sz="2800" dirty="0">
                <a:solidFill>
                  <a:prstClr val="black"/>
                </a:solidFill>
                <a:latin typeface="宋体"/>
                <a:ea typeface="华文细黑"/>
                <a:cs typeface="Times New Roman"/>
              </a:rPr>
              <a:t>⑤</a:t>
            </a:r>
            <a:r>
              <a:rPr lang="zh-CN" altLang="zh-CN" sz="2800" dirty="0">
                <a:solidFill>
                  <a:prstClr val="black"/>
                </a:solidFill>
                <a:latin typeface="Times New Roman"/>
                <a:ea typeface="华文细黑"/>
                <a:cs typeface="Times New Roman"/>
              </a:rPr>
              <a:t>给溶液加热，溶液的</a:t>
            </a:r>
            <a:r>
              <a:rPr lang="en-US" altLang="zh-CN" sz="2800" dirty="0">
                <a:solidFill>
                  <a:prstClr val="black"/>
                </a:solidFill>
                <a:latin typeface="Times New Roman"/>
                <a:ea typeface="华文细黑"/>
                <a:cs typeface="Courier New"/>
              </a:rPr>
              <a:t>pH</a:t>
            </a:r>
            <a:r>
              <a:rPr lang="zh-CN" altLang="zh-CN" sz="2800" dirty="0">
                <a:solidFill>
                  <a:prstClr val="black"/>
                </a:solidFill>
                <a:latin typeface="Times New Roman"/>
                <a:ea typeface="华文细黑"/>
                <a:cs typeface="Times New Roman"/>
              </a:rPr>
              <a:t>升高</a:t>
            </a:r>
            <a:endParaRPr lang="zh-CN" altLang="zh-CN" sz="1000" dirty="0">
              <a:solidFill>
                <a:prstClr val="black"/>
              </a:solidFill>
              <a:latin typeface="宋体"/>
              <a:cs typeface="Courier New"/>
            </a:endParaRPr>
          </a:p>
          <a:p>
            <a:pPr lvl="0" algn="just">
              <a:lnSpc>
                <a:spcPct val="140000"/>
              </a:lnSpc>
            </a:pPr>
            <a:r>
              <a:rPr lang="en-US" altLang="zh-CN" sz="2800" dirty="0">
                <a:solidFill>
                  <a:prstClr val="black"/>
                </a:solidFill>
                <a:latin typeface="宋体"/>
                <a:ea typeface="华文细黑"/>
                <a:cs typeface="Times New Roman"/>
              </a:rPr>
              <a:t>⑥</a:t>
            </a:r>
            <a:r>
              <a:rPr lang="zh-CN" altLang="zh-CN" sz="2800" dirty="0">
                <a:solidFill>
                  <a:prstClr val="black"/>
                </a:solidFill>
                <a:latin typeface="Times New Roman"/>
                <a:ea typeface="华文细黑"/>
                <a:cs typeface="Times New Roman"/>
              </a:rPr>
              <a:t>向溶液中加入</a:t>
            </a:r>
            <a:r>
              <a:rPr lang="en-US" altLang="zh-CN" sz="2800" dirty="0">
                <a:solidFill>
                  <a:prstClr val="black"/>
                </a:solidFill>
                <a:latin typeface="Times New Roman"/>
                <a:ea typeface="华文细黑"/>
                <a:cs typeface="Courier New"/>
              </a:rPr>
              <a:t>Na</a:t>
            </a:r>
            <a:r>
              <a:rPr lang="en-US" altLang="zh-CN" sz="2800" baseline="-25000" dirty="0">
                <a:solidFill>
                  <a:prstClr val="black"/>
                </a:solidFill>
                <a:latin typeface="Times New Roman"/>
                <a:ea typeface="华文细黑"/>
                <a:cs typeface="Courier New"/>
              </a:rPr>
              <a:t>2</a:t>
            </a:r>
            <a:r>
              <a:rPr lang="en-US" altLang="zh-CN" sz="2800" dirty="0">
                <a:solidFill>
                  <a:prstClr val="black"/>
                </a:solidFill>
                <a:latin typeface="Times New Roman"/>
                <a:ea typeface="华文细黑"/>
                <a:cs typeface="Courier New"/>
              </a:rPr>
              <a:t>CO</a:t>
            </a:r>
            <a:r>
              <a:rPr lang="en-US" altLang="zh-CN" sz="2800" baseline="-25000" dirty="0">
                <a:solidFill>
                  <a:prstClr val="black"/>
                </a:solidFill>
                <a:latin typeface="Times New Roman"/>
                <a:ea typeface="华文细黑"/>
                <a:cs typeface="Courier New"/>
              </a:rPr>
              <a:t>3</a:t>
            </a:r>
            <a:r>
              <a:rPr lang="zh-CN" altLang="zh-CN" sz="2800" dirty="0">
                <a:solidFill>
                  <a:prstClr val="black"/>
                </a:solidFill>
                <a:latin typeface="Times New Roman"/>
                <a:ea typeface="华文细黑"/>
                <a:cs typeface="Times New Roman"/>
              </a:rPr>
              <a:t>溶液，其中固体质量增加</a:t>
            </a:r>
            <a:endParaRPr lang="zh-CN" altLang="zh-CN" sz="1000" dirty="0">
              <a:solidFill>
                <a:prstClr val="black"/>
              </a:solidFill>
              <a:latin typeface="宋体"/>
              <a:cs typeface="Courier New"/>
            </a:endParaRPr>
          </a:p>
          <a:p>
            <a:pPr lvl="0" algn="just">
              <a:lnSpc>
                <a:spcPct val="140000"/>
              </a:lnSpc>
            </a:pPr>
            <a:r>
              <a:rPr lang="en-US" altLang="zh-CN" sz="2800" dirty="0">
                <a:solidFill>
                  <a:prstClr val="black"/>
                </a:solidFill>
                <a:latin typeface="宋体"/>
                <a:ea typeface="华文细黑"/>
                <a:cs typeface="Times New Roman"/>
              </a:rPr>
              <a:t>⑦</a:t>
            </a:r>
            <a:r>
              <a:rPr lang="zh-CN" altLang="zh-CN" sz="2800" dirty="0">
                <a:solidFill>
                  <a:prstClr val="black"/>
                </a:solidFill>
                <a:latin typeface="Times New Roman"/>
                <a:ea typeface="华文细黑"/>
                <a:cs typeface="Times New Roman"/>
              </a:rPr>
              <a:t>向溶液中加入少量</a:t>
            </a:r>
            <a:r>
              <a:rPr lang="en-US" altLang="zh-CN" sz="2800" dirty="0" err="1">
                <a:solidFill>
                  <a:prstClr val="black"/>
                </a:solidFill>
                <a:latin typeface="Times New Roman"/>
                <a:ea typeface="华文细黑"/>
                <a:cs typeface="Courier New"/>
              </a:rPr>
              <a:t>NaOH</a:t>
            </a:r>
            <a:r>
              <a:rPr lang="zh-CN" altLang="zh-CN" sz="2800" dirty="0">
                <a:solidFill>
                  <a:prstClr val="black"/>
                </a:solidFill>
                <a:latin typeface="Times New Roman"/>
                <a:ea typeface="华文细黑"/>
                <a:cs typeface="Times New Roman"/>
              </a:rPr>
              <a:t>固体，</a:t>
            </a:r>
            <a:r>
              <a:rPr lang="en-US" altLang="zh-CN" sz="2800" dirty="0" err="1">
                <a:solidFill>
                  <a:prstClr val="black"/>
                </a:solidFill>
                <a:latin typeface="Times New Roman"/>
                <a:ea typeface="华文细黑"/>
                <a:cs typeface="Courier New"/>
              </a:rPr>
              <a:t>Ca</a:t>
            </a:r>
            <a:r>
              <a:rPr lang="en-US" altLang="zh-CN" sz="2800" dirty="0">
                <a:solidFill>
                  <a:prstClr val="black"/>
                </a:solidFill>
                <a:latin typeface="Times New Roman"/>
                <a:ea typeface="华文细黑"/>
                <a:cs typeface="Courier New"/>
              </a:rPr>
              <a:t>(OH)</a:t>
            </a:r>
            <a:r>
              <a:rPr lang="en-US" altLang="zh-CN" sz="2800" baseline="-25000" dirty="0">
                <a:solidFill>
                  <a:prstClr val="black"/>
                </a:solidFill>
                <a:latin typeface="Times New Roman"/>
                <a:ea typeface="华文细黑"/>
                <a:cs typeface="Courier New"/>
              </a:rPr>
              <a:t>2</a:t>
            </a:r>
            <a:r>
              <a:rPr lang="zh-CN" altLang="zh-CN" sz="2800" dirty="0">
                <a:solidFill>
                  <a:prstClr val="black"/>
                </a:solidFill>
                <a:latin typeface="Times New Roman"/>
                <a:ea typeface="华文细黑"/>
                <a:cs typeface="Times New Roman"/>
              </a:rPr>
              <a:t>固体质量不变</a:t>
            </a:r>
            <a:endParaRPr lang="zh-CN" altLang="zh-CN" sz="1000" dirty="0">
              <a:solidFill>
                <a:prstClr val="black"/>
              </a:solidFill>
              <a:latin typeface="宋体"/>
              <a:cs typeface="Courier New"/>
            </a:endParaRPr>
          </a:p>
          <a:p>
            <a:pPr lvl="0" algn="just">
              <a:lnSpc>
                <a:spcPct val="140000"/>
              </a:lnSpc>
            </a:pPr>
            <a:r>
              <a:rPr lang="en-US" altLang="zh-CN" sz="2800" dirty="0">
                <a:solidFill>
                  <a:prstClr val="black"/>
                </a:solidFill>
                <a:latin typeface="Times New Roman"/>
                <a:ea typeface="华文细黑"/>
                <a:cs typeface="Courier New"/>
              </a:rPr>
              <a:t>A.</a:t>
            </a:r>
            <a:r>
              <a:rPr lang="en-US" altLang="zh-CN" sz="2800" dirty="0">
                <a:solidFill>
                  <a:prstClr val="black"/>
                </a:solidFill>
                <a:latin typeface="宋体"/>
                <a:ea typeface="华文细黑"/>
                <a:cs typeface="Times New Roman"/>
              </a:rPr>
              <a:t>①⑥</a:t>
            </a:r>
            <a:r>
              <a:rPr lang="en-US" altLang="zh-CN" sz="2800" dirty="0">
                <a:solidFill>
                  <a:prstClr val="black"/>
                </a:solidFill>
                <a:latin typeface="Times New Roman"/>
                <a:ea typeface="华文细黑"/>
                <a:cs typeface="Courier New"/>
              </a:rPr>
              <a:t>  	</a:t>
            </a:r>
            <a:r>
              <a:rPr lang="en-US" altLang="zh-CN" sz="2800" dirty="0" smtClean="0">
                <a:solidFill>
                  <a:prstClr val="black"/>
                </a:solidFill>
                <a:latin typeface="Times New Roman"/>
                <a:ea typeface="华文细黑"/>
                <a:cs typeface="Courier New"/>
              </a:rPr>
              <a:t>		B</a:t>
            </a:r>
            <a:r>
              <a:rPr lang="en-US" altLang="zh-CN" sz="2800" dirty="0">
                <a:solidFill>
                  <a:prstClr val="black"/>
                </a:solidFill>
                <a:latin typeface="Times New Roman"/>
                <a:ea typeface="华文细黑"/>
                <a:cs typeface="Courier New"/>
              </a:rPr>
              <a:t>.</a:t>
            </a:r>
            <a:r>
              <a:rPr lang="en-US" altLang="zh-CN" sz="2800" dirty="0">
                <a:solidFill>
                  <a:prstClr val="black"/>
                </a:solidFill>
                <a:latin typeface="宋体"/>
                <a:ea typeface="华文细黑"/>
                <a:cs typeface="Times New Roman"/>
              </a:rPr>
              <a:t>①⑥⑦</a:t>
            </a:r>
            <a:endParaRPr lang="zh-CN" altLang="zh-CN" sz="1000" dirty="0">
              <a:solidFill>
                <a:prstClr val="black"/>
              </a:solidFill>
              <a:latin typeface="宋体"/>
              <a:cs typeface="Courier New"/>
            </a:endParaRPr>
          </a:p>
          <a:p>
            <a:pPr lvl="0" algn="just">
              <a:lnSpc>
                <a:spcPct val="140000"/>
              </a:lnSpc>
            </a:pPr>
            <a:r>
              <a:rPr lang="en-US" altLang="zh-CN" sz="2800" dirty="0">
                <a:solidFill>
                  <a:prstClr val="black"/>
                </a:solidFill>
                <a:latin typeface="Times New Roman"/>
                <a:ea typeface="华文细黑"/>
                <a:cs typeface="Courier New"/>
              </a:rPr>
              <a:t>C.</a:t>
            </a:r>
            <a:r>
              <a:rPr lang="en-US" altLang="zh-CN" sz="2800" dirty="0">
                <a:solidFill>
                  <a:prstClr val="black"/>
                </a:solidFill>
                <a:latin typeface="宋体"/>
                <a:ea typeface="华文细黑"/>
                <a:cs typeface="Times New Roman"/>
              </a:rPr>
              <a:t>②③④⑥</a:t>
            </a:r>
            <a:r>
              <a:rPr lang="en-US" altLang="zh-CN" sz="2800" dirty="0">
                <a:solidFill>
                  <a:prstClr val="black"/>
                </a:solidFill>
                <a:latin typeface="Times New Roman"/>
                <a:ea typeface="华文细黑"/>
                <a:cs typeface="Courier New"/>
              </a:rPr>
              <a:t>  	</a:t>
            </a:r>
            <a:r>
              <a:rPr lang="en-US" altLang="zh-CN" sz="2800" dirty="0" smtClean="0">
                <a:solidFill>
                  <a:prstClr val="black"/>
                </a:solidFill>
                <a:latin typeface="Times New Roman"/>
                <a:ea typeface="华文细黑"/>
                <a:cs typeface="Courier New"/>
              </a:rPr>
              <a:t>		D</a:t>
            </a:r>
            <a:r>
              <a:rPr lang="en-US" altLang="zh-CN" sz="2800" dirty="0">
                <a:solidFill>
                  <a:prstClr val="black"/>
                </a:solidFill>
                <a:latin typeface="Times New Roman"/>
                <a:ea typeface="华文细黑"/>
                <a:cs typeface="Courier New"/>
              </a:rPr>
              <a:t>.</a:t>
            </a:r>
            <a:r>
              <a:rPr lang="en-US" altLang="zh-CN" sz="2800" dirty="0" smtClean="0">
                <a:solidFill>
                  <a:prstClr val="black"/>
                </a:solidFill>
                <a:latin typeface="宋体"/>
                <a:ea typeface="华文细黑"/>
                <a:cs typeface="Times New Roman"/>
              </a:rPr>
              <a:t>①②⑥⑦</a:t>
            </a:r>
            <a:endParaRPr lang="en-US" altLang="zh-CN" sz="1000" dirty="0">
              <a:solidFill>
                <a:prstClr val="black"/>
              </a:solidFill>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967388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383456" y="962472"/>
            <a:ext cx="11409907" cy="5067798"/>
          </a:xfrm>
          <a:prstGeom prst="rect">
            <a:avLst/>
          </a:prstGeom>
        </p:spPr>
        <p:txBody>
          <a:bodyPr>
            <a:spAutoFit/>
          </a:bodyPr>
          <a:lstStyle/>
          <a:p>
            <a:pPr algn="just">
              <a:lnSpc>
                <a:spcPct val="140000"/>
              </a:lnSpc>
              <a:spcAft>
                <a:spcPts val="0"/>
              </a:spcAft>
            </a:pPr>
            <a:r>
              <a:rPr lang="zh-CN" altLang="zh-CN" sz="2600" b="1" dirty="0">
                <a:solidFill>
                  <a:srgbClr val="0000FF"/>
                </a:solidFill>
                <a:latin typeface="Times New Roman"/>
                <a:cs typeface="Times New Roman"/>
              </a:rPr>
              <a:t>解析</a:t>
            </a:r>
            <a:r>
              <a:rPr lang="zh-CN" altLang="zh-CN" sz="2600" dirty="0">
                <a:latin typeface="Times New Roman"/>
                <a:ea typeface="华文细黑"/>
                <a:cs typeface="Times New Roman"/>
              </a:rPr>
              <a:t>　加入碳酸钠粉末会生成</a:t>
            </a:r>
            <a:r>
              <a:rPr lang="en-US" altLang="zh-CN" sz="2600" dirty="0">
                <a:latin typeface="Times New Roman"/>
                <a:ea typeface="华文细黑"/>
                <a:cs typeface="Courier New"/>
              </a:rPr>
              <a:t>CaCO</a:t>
            </a:r>
            <a:r>
              <a:rPr lang="en-US" altLang="zh-CN" sz="2600" baseline="-25000" dirty="0">
                <a:latin typeface="Times New Roman"/>
                <a:ea typeface="华文细黑"/>
                <a:cs typeface="Courier New"/>
              </a:rPr>
              <a:t>3</a:t>
            </a:r>
            <a:r>
              <a:rPr lang="zh-CN" altLang="zh-CN" sz="2600" dirty="0">
                <a:latin typeface="Times New Roman"/>
                <a:ea typeface="华文细黑"/>
                <a:cs typeface="Times New Roman"/>
              </a:rPr>
              <a:t>，使</a:t>
            </a:r>
            <a:r>
              <a:rPr lang="en-US" altLang="zh-CN" sz="2600" dirty="0">
                <a:latin typeface="Times New Roman"/>
                <a:ea typeface="华文细黑"/>
                <a:cs typeface="Courier New"/>
              </a:rPr>
              <a:t>Ca</a:t>
            </a:r>
            <a:r>
              <a:rPr lang="en-US" altLang="zh-CN" sz="2600" baseline="30000" dirty="0">
                <a:latin typeface="Times New Roman"/>
                <a:ea typeface="华文细黑"/>
                <a:cs typeface="Courier New"/>
              </a:rPr>
              <a:t>2</a:t>
            </a:r>
            <a:r>
              <a:rPr lang="zh-CN" altLang="zh-CN" sz="2600" baseline="30000" dirty="0">
                <a:latin typeface="Times New Roman"/>
                <a:ea typeface="华文细黑"/>
                <a:cs typeface="Times New Roman"/>
              </a:rPr>
              <a:t>＋</a:t>
            </a:r>
            <a:r>
              <a:rPr lang="zh-CN" altLang="zh-CN" sz="2600" dirty="0">
                <a:latin typeface="Times New Roman"/>
                <a:ea typeface="华文细黑"/>
                <a:cs typeface="Times New Roman"/>
              </a:rPr>
              <a:t>浓度减小，</a:t>
            </a:r>
            <a:r>
              <a:rPr lang="en-US" altLang="zh-CN" sz="2600" dirty="0">
                <a:latin typeface="宋体"/>
                <a:ea typeface="华文细黑"/>
                <a:cs typeface="Times New Roman"/>
              </a:rPr>
              <a:t>②</a:t>
            </a:r>
            <a:r>
              <a:rPr lang="zh-CN" altLang="zh-CN" sz="2600" dirty="0">
                <a:latin typeface="Times New Roman"/>
                <a:ea typeface="华文细黑"/>
                <a:cs typeface="Times New Roman"/>
              </a:rPr>
              <a:t>错；</a:t>
            </a:r>
            <a:endParaRPr lang="en-US" altLang="zh-CN" sz="2600" dirty="0">
              <a:latin typeface="Times New Roman"/>
              <a:ea typeface="华文细黑"/>
              <a:cs typeface="Times New Roman"/>
            </a:endParaRPr>
          </a:p>
          <a:p>
            <a:pPr algn="just">
              <a:lnSpc>
                <a:spcPct val="140000"/>
              </a:lnSpc>
              <a:spcAft>
                <a:spcPts val="0"/>
              </a:spcAft>
            </a:pPr>
            <a:r>
              <a:rPr lang="zh-CN" altLang="zh-CN" sz="2600" dirty="0">
                <a:latin typeface="Times New Roman"/>
                <a:ea typeface="华文细黑"/>
                <a:cs typeface="Times New Roman"/>
              </a:rPr>
              <a:t>加入氢氧化钠溶液会使平衡左移，有</a:t>
            </a:r>
            <a:r>
              <a:rPr lang="en-US" altLang="zh-CN" sz="2600" dirty="0" err="1">
                <a:latin typeface="Times New Roman"/>
                <a:ea typeface="华文细黑"/>
                <a:cs typeface="Courier New"/>
              </a:rPr>
              <a:t>Ca</a:t>
            </a:r>
            <a:r>
              <a:rPr lang="en-US" altLang="zh-CN" sz="2600" dirty="0">
                <a:latin typeface="Times New Roman"/>
                <a:ea typeface="华文细黑"/>
                <a:cs typeface="Courier New"/>
              </a:rPr>
              <a:t>(OH)</a:t>
            </a:r>
            <a:r>
              <a:rPr lang="en-US" altLang="zh-CN" sz="2600" baseline="-25000" dirty="0">
                <a:latin typeface="Times New Roman"/>
                <a:ea typeface="华文细黑"/>
                <a:cs typeface="Courier New"/>
              </a:rPr>
              <a:t>2</a:t>
            </a:r>
            <a:r>
              <a:rPr lang="zh-CN" altLang="zh-CN" sz="2600" dirty="0">
                <a:latin typeface="Times New Roman"/>
                <a:ea typeface="华文细黑"/>
                <a:cs typeface="Times New Roman"/>
              </a:rPr>
              <a:t>沉淀生成，但</a:t>
            </a:r>
            <a:r>
              <a:rPr lang="en-US" altLang="zh-CN" sz="2600" dirty="0" err="1">
                <a:latin typeface="Times New Roman"/>
                <a:ea typeface="华文细黑"/>
                <a:cs typeface="Courier New"/>
              </a:rPr>
              <a:t>Ca</a:t>
            </a:r>
            <a:r>
              <a:rPr lang="en-US" altLang="zh-CN" sz="2600" dirty="0">
                <a:latin typeface="Times New Roman"/>
                <a:ea typeface="华文细黑"/>
                <a:cs typeface="Courier New"/>
              </a:rPr>
              <a:t>(OH)</a:t>
            </a:r>
            <a:r>
              <a:rPr lang="en-US" altLang="zh-CN" sz="2600" baseline="-25000" dirty="0">
                <a:latin typeface="Times New Roman"/>
                <a:ea typeface="华文细黑"/>
                <a:cs typeface="Courier New"/>
              </a:rPr>
              <a:t>2</a:t>
            </a:r>
            <a:r>
              <a:rPr lang="zh-CN" altLang="zh-CN" sz="2600" dirty="0">
                <a:latin typeface="Times New Roman"/>
                <a:ea typeface="华文细黑"/>
                <a:cs typeface="Times New Roman"/>
              </a:rPr>
              <a:t>的溶度积较大，要除去</a:t>
            </a:r>
            <a:r>
              <a:rPr lang="en-US" altLang="zh-CN" sz="2600" dirty="0">
                <a:latin typeface="Times New Roman"/>
                <a:ea typeface="华文细黑"/>
                <a:cs typeface="Courier New"/>
              </a:rPr>
              <a:t>Ca</a:t>
            </a:r>
            <a:r>
              <a:rPr lang="en-US" altLang="zh-CN" sz="2600" baseline="30000" dirty="0">
                <a:latin typeface="Times New Roman"/>
                <a:ea typeface="华文细黑"/>
                <a:cs typeface="Courier New"/>
              </a:rPr>
              <a:t>2</a:t>
            </a:r>
            <a:r>
              <a:rPr lang="zh-CN" altLang="zh-CN" sz="2600" baseline="30000" dirty="0">
                <a:latin typeface="Times New Roman"/>
                <a:ea typeface="华文细黑"/>
                <a:cs typeface="Times New Roman"/>
              </a:rPr>
              <a:t>＋</a:t>
            </a:r>
            <a:r>
              <a:rPr lang="zh-CN" altLang="zh-CN" sz="2600" dirty="0">
                <a:latin typeface="Times New Roman"/>
                <a:ea typeface="华文细黑"/>
                <a:cs typeface="Times New Roman"/>
              </a:rPr>
              <a:t>，应把</a:t>
            </a:r>
            <a:r>
              <a:rPr lang="en-US" altLang="zh-CN" sz="2600" dirty="0">
                <a:latin typeface="Times New Roman"/>
                <a:ea typeface="华文细黑"/>
                <a:cs typeface="Courier New"/>
              </a:rPr>
              <a:t>Ca</a:t>
            </a:r>
            <a:r>
              <a:rPr lang="en-US" altLang="zh-CN" sz="2600" baseline="30000" dirty="0">
                <a:latin typeface="Times New Roman"/>
                <a:ea typeface="华文细黑"/>
                <a:cs typeface="Courier New"/>
              </a:rPr>
              <a:t>2</a:t>
            </a:r>
            <a:r>
              <a:rPr lang="zh-CN" altLang="zh-CN" sz="2600" baseline="30000" dirty="0">
                <a:latin typeface="Times New Roman"/>
                <a:ea typeface="华文细黑"/>
                <a:cs typeface="Times New Roman"/>
              </a:rPr>
              <a:t>＋</a:t>
            </a:r>
            <a:r>
              <a:rPr lang="zh-CN" altLang="zh-CN" sz="2600" dirty="0">
                <a:latin typeface="Times New Roman"/>
                <a:ea typeface="华文细黑"/>
                <a:cs typeface="Times New Roman"/>
              </a:rPr>
              <a:t>转化为更难溶的</a:t>
            </a:r>
            <a:r>
              <a:rPr lang="en-US" altLang="zh-CN" sz="2600" dirty="0">
                <a:latin typeface="Times New Roman"/>
                <a:ea typeface="华文细黑"/>
                <a:cs typeface="Courier New"/>
              </a:rPr>
              <a:t>CaCO</a:t>
            </a:r>
            <a:r>
              <a:rPr lang="en-US" altLang="zh-CN" sz="2600" baseline="-25000" dirty="0">
                <a:latin typeface="Times New Roman"/>
                <a:ea typeface="华文细黑"/>
                <a:cs typeface="Courier New"/>
              </a:rPr>
              <a:t>3</a:t>
            </a:r>
            <a:r>
              <a:rPr lang="zh-CN" altLang="zh-CN" sz="2600" dirty="0">
                <a:latin typeface="Times New Roman"/>
                <a:ea typeface="华文细黑"/>
                <a:cs typeface="Times New Roman"/>
              </a:rPr>
              <a:t>，</a:t>
            </a:r>
            <a:r>
              <a:rPr lang="en-US" altLang="zh-CN" sz="2600" dirty="0">
                <a:latin typeface="宋体"/>
                <a:ea typeface="华文细黑"/>
                <a:cs typeface="Times New Roman"/>
              </a:rPr>
              <a:t>③</a:t>
            </a:r>
            <a:r>
              <a:rPr lang="zh-CN" altLang="zh-CN" sz="2600" dirty="0">
                <a:latin typeface="Times New Roman"/>
                <a:ea typeface="华文细黑"/>
                <a:cs typeface="Times New Roman"/>
              </a:rPr>
              <a:t>错；</a:t>
            </a:r>
            <a:endParaRPr lang="en-US" altLang="zh-CN" sz="2600" dirty="0">
              <a:latin typeface="Times New Roman"/>
              <a:ea typeface="华文细黑"/>
              <a:cs typeface="Times New Roman"/>
            </a:endParaRPr>
          </a:p>
          <a:p>
            <a:pPr lvl="0" algn="just">
              <a:lnSpc>
                <a:spcPct val="140000"/>
              </a:lnSpc>
            </a:pPr>
            <a:r>
              <a:rPr lang="zh-CN" altLang="zh-CN" sz="2600" dirty="0" smtClean="0">
                <a:solidFill>
                  <a:prstClr val="black"/>
                </a:solidFill>
                <a:latin typeface="Times New Roman"/>
                <a:ea typeface="华文细黑"/>
                <a:cs typeface="Times New Roman"/>
              </a:rPr>
              <a:t>恒温</a:t>
            </a:r>
            <a:r>
              <a:rPr lang="zh-CN" altLang="zh-CN" sz="2600" dirty="0">
                <a:solidFill>
                  <a:prstClr val="black"/>
                </a:solidFill>
                <a:latin typeface="Times New Roman"/>
                <a:ea typeface="华文细黑"/>
                <a:cs typeface="Times New Roman"/>
              </a:rPr>
              <a:t>下</a:t>
            </a:r>
            <a:r>
              <a:rPr lang="en-US" altLang="zh-CN" sz="2600" i="1" dirty="0" err="1">
                <a:solidFill>
                  <a:prstClr val="black"/>
                </a:solidFill>
                <a:latin typeface="Times New Roman"/>
                <a:ea typeface="华文细黑"/>
                <a:cs typeface="Courier New"/>
              </a:rPr>
              <a:t>K</a:t>
            </a:r>
            <a:r>
              <a:rPr lang="en-US" altLang="zh-CN" sz="2600" baseline="-25000" dirty="0" err="1">
                <a:solidFill>
                  <a:prstClr val="black"/>
                </a:solidFill>
                <a:latin typeface="Times New Roman"/>
                <a:ea typeface="华文细黑"/>
                <a:cs typeface="Courier New"/>
              </a:rPr>
              <a:t>sp</a:t>
            </a:r>
            <a:r>
              <a:rPr lang="zh-CN" altLang="zh-CN" sz="2600" dirty="0">
                <a:solidFill>
                  <a:prstClr val="black"/>
                </a:solidFill>
                <a:latin typeface="Times New Roman"/>
                <a:ea typeface="华文细黑"/>
                <a:cs typeface="Times New Roman"/>
              </a:rPr>
              <a:t>不变，加入</a:t>
            </a:r>
            <a:r>
              <a:rPr lang="en-US" altLang="zh-CN" sz="2600" dirty="0" err="1">
                <a:solidFill>
                  <a:prstClr val="black"/>
                </a:solidFill>
                <a:latin typeface="Times New Roman"/>
                <a:ea typeface="华文细黑"/>
                <a:cs typeface="Courier New"/>
              </a:rPr>
              <a:t>CaO</a:t>
            </a:r>
            <a:r>
              <a:rPr lang="zh-CN" altLang="zh-CN" sz="2600" dirty="0">
                <a:solidFill>
                  <a:prstClr val="black"/>
                </a:solidFill>
                <a:latin typeface="Times New Roman"/>
                <a:ea typeface="华文细黑"/>
                <a:cs typeface="Times New Roman"/>
              </a:rPr>
              <a:t>后，溶液仍为</a:t>
            </a:r>
            <a:r>
              <a:rPr lang="en-US" altLang="zh-CN" sz="2600" dirty="0" err="1">
                <a:solidFill>
                  <a:prstClr val="black"/>
                </a:solidFill>
                <a:latin typeface="Times New Roman"/>
                <a:ea typeface="华文细黑"/>
                <a:cs typeface="Courier New"/>
              </a:rPr>
              <a:t>Ca</a:t>
            </a:r>
            <a:r>
              <a:rPr lang="en-US" altLang="zh-CN" sz="2600" dirty="0">
                <a:solidFill>
                  <a:prstClr val="black"/>
                </a:solidFill>
                <a:latin typeface="Times New Roman"/>
                <a:ea typeface="华文细黑"/>
                <a:cs typeface="Courier New"/>
              </a:rPr>
              <a:t>(OH)</a:t>
            </a:r>
            <a:r>
              <a:rPr lang="en-US" altLang="zh-CN" sz="2600" baseline="-25000" dirty="0">
                <a:solidFill>
                  <a:prstClr val="black"/>
                </a:solidFill>
                <a:latin typeface="Times New Roman"/>
                <a:ea typeface="华文细黑"/>
                <a:cs typeface="Courier New"/>
              </a:rPr>
              <a:t>2</a:t>
            </a:r>
            <a:r>
              <a:rPr lang="zh-CN" altLang="zh-CN" sz="2600" dirty="0">
                <a:solidFill>
                  <a:prstClr val="black"/>
                </a:solidFill>
                <a:latin typeface="Times New Roman"/>
                <a:ea typeface="华文细黑"/>
                <a:cs typeface="Times New Roman"/>
              </a:rPr>
              <a:t>的饱和溶液，</a:t>
            </a:r>
            <a:r>
              <a:rPr lang="en-US" altLang="zh-CN" sz="2600" dirty="0">
                <a:solidFill>
                  <a:prstClr val="black"/>
                </a:solidFill>
                <a:latin typeface="Times New Roman"/>
                <a:ea typeface="华文细黑"/>
                <a:cs typeface="Courier New"/>
              </a:rPr>
              <a:t>pH</a:t>
            </a:r>
            <a:r>
              <a:rPr lang="zh-CN" altLang="zh-CN" sz="2600" dirty="0">
                <a:solidFill>
                  <a:prstClr val="black"/>
                </a:solidFill>
                <a:latin typeface="Times New Roman"/>
                <a:ea typeface="华文细黑"/>
                <a:cs typeface="Times New Roman"/>
              </a:rPr>
              <a:t>不变，</a:t>
            </a:r>
            <a:r>
              <a:rPr lang="en-US" altLang="zh-CN" sz="2600" dirty="0">
                <a:solidFill>
                  <a:prstClr val="black"/>
                </a:solidFill>
                <a:latin typeface="宋体"/>
                <a:ea typeface="华文细黑"/>
                <a:cs typeface="Times New Roman"/>
              </a:rPr>
              <a:t>④</a:t>
            </a:r>
            <a:r>
              <a:rPr lang="zh-CN" altLang="zh-CN" sz="2600" dirty="0">
                <a:solidFill>
                  <a:prstClr val="black"/>
                </a:solidFill>
                <a:latin typeface="Times New Roman"/>
                <a:ea typeface="华文细黑"/>
                <a:cs typeface="Times New Roman"/>
              </a:rPr>
              <a:t>错</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gn="just">
              <a:lnSpc>
                <a:spcPct val="140000"/>
              </a:lnSpc>
            </a:pPr>
            <a:r>
              <a:rPr lang="zh-CN" altLang="zh-CN" sz="2600" dirty="0" smtClean="0">
                <a:solidFill>
                  <a:prstClr val="black"/>
                </a:solidFill>
                <a:latin typeface="Times New Roman"/>
                <a:ea typeface="华文细黑"/>
                <a:cs typeface="Times New Roman"/>
              </a:rPr>
              <a:t>加热</a:t>
            </a:r>
            <a:r>
              <a:rPr lang="zh-CN" altLang="zh-CN" sz="2600" dirty="0">
                <a:solidFill>
                  <a:prstClr val="black"/>
                </a:solidFill>
                <a:latin typeface="Times New Roman"/>
                <a:ea typeface="华文细黑"/>
                <a:cs typeface="Times New Roman"/>
              </a:rPr>
              <a:t>，</a:t>
            </a:r>
            <a:r>
              <a:rPr lang="en-US" altLang="zh-CN" sz="2600" dirty="0" err="1">
                <a:solidFill>
                  <a:prstClr val="black"/>
                </a:solidFill>
                <a:latin typeface="Times New Roman"/>
                <a:ea typeface="华文细黑"/>
                <a:cs typeface="Courier New"/>
              </a:rPr>
              <a:t>Ca</a:t>
            </a:r>
            <a:r>
              <a:rPr lang="en-US" altLang="zh-CN" sz="2600" dirty="0">
                <a:solidFill>
                  <a:prstClr val="black"/>
                </a:solidFill>
                <a:latin typeface="Times New Roman"/>
                <a:ea typeface="华文细黑"/>
                <a:cs typeface="Courier New"/>
              </a:rPr>
              <a:t>(OH)</a:t>
            </a:r>
            <a:r>
              <a:rPr lang="en-US" altLang="zh-CN" sz="2600" baseline="-25000" dirty="0">
                <a:solidFill>
                  <a:prstClr val="black"/>
                </a:solidFill>
                <a:latin typeface="Times New Roman"/>
                <a:ea typeface="华文细黑"/>
                <a:cs typeface="Courier New"/>
              </a:rPr>
              <a:t>2</a:t>
            </a:r>
            <a:r>
              <a:rPr lang="zh-CN" altLang="zh-CN" sz="2600" dirty="0">
                <a:solidFill>
                  <a:prstClr val="black"/>
                </a:solidFill>
                <a:latin typeface="Times New Roman"/>
                <a:ea typeface="华文细黑"/>
                <a:cs typeface="Times New Roman"/>
              </a:rPr>
              <a:t>的溶解度减小，溶液的</a:t>
            </a:r>
            <a:r>
              <a:rPr lang="en-US" altLang="zh-CN" sz="2600" dirty="0">
                <a:solidFill>
                  <a:prstClr val="black"/>
                </a:solidFill>
                <a:latin typeface="Times New Roman"/>
                <a:ea typeface="华文细黑"/>
                <a:cs typeface="Courier New"/>
              </a:rPr>
              <a:t>pH</a:t>
            </a:r>
            <a:r>
              <a:rPr lang="zh-CN" altLang="zh-CN" sz="2600" dirty="0">
                <a:solidFill>
                  <a:prstClr val="black"/>
                </a:solidFill>
                <a:latin typeface="Times New Roman"/>
                <a:ea typeface="华文细黑"/>
                <a:cs typeface="Times New Roman"/>
              </a:rPr>
              <a:t>降低，</a:t>
            </a:r>
            <a:r>
              <a:rPr lang="en-US" altLang="zh-CN" sz="2600" dirty="0">
                <a:solidFill>
                  <a:prstClr val="black"/>
                </a:solidFill>
                <a:latin typeface="宋体"/>
                <a:ea typeface="华文细黑"/>
                <a:cs typeface="Times New Roman"/>
              </a:rPr>
              <a:t>⑤</a:t>
            </a:r>
            <a:r>
              <a:rPr lang="zh-CN" altLang="zh-CN" sz="2600" dirty="0">
                <a:solidFill>
                  <a:prstClr val="black"/>
                </a:solidFill>
                <a:latin typeface="Times New Roman"/>
                <a:ea typeface="华文细黑"/>
                <a:cs typeface="Times New Roman"/>
              </a:rPr>
              <a:t>错</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gn="just">
              <a:lnSpc>
                <a:spcPct val="140000"/>
              </a:lnSpc>
            </a:pPr>
            <a:r>
              <a:rPr lang="zh-CN" altLang="zh-CN" sz="2600" dirty="0" smtClean="0">
                <a:solidFill>
                  <a:prstClr val="black"/>
                </a:solidFill>
                <a:latin typeface="Times New Roman"/>
                <a:ea typeface="华文细黑"/>
                <a:cs typeface="Times New Roman"/>
              </a:rPr>
              <a:t>加入</a:t>
            </a:r>
            <a:r>
              <a:rPr lang="en-US" altLang="zh-CN" sz="2600" dirty="0">
                <a:solidFill>
                  <a:prstClr val="black"/>
                </a:solidFill>
                <a:latin typeface="Times New Roman"/>
                <a:ea typeface="华文细黑"/>
                <a:cs typeface="Courier New"/>
              </a:rPr>
              <a:t>Na</a:t>
            </a:r>
            <a:r>
              <a:rPr lang="en-US" altLang="zh-CN" sz="2600" baseline="-25000" dirty="0">
                <a:solidFill>
                  <a:prstClr val="black"/>
                </a:solidFill>
                <a:latin typeface="Times New Roman"/>
                <a:ea typeface="华文细黑"/>
                <a:cs typeface="Courier New"/>
              </a:rPr>
              <a:t>2</a:t>
            </a:r>
            <a:r>
              <a:rPr lang="en-US" altLang="zh-CN" sz="2600" dirty="0">
                <a:solidFill>
                  <a:prstClr val="black"/>
                </a:solidFill>
                <a:latin typeface="Times New Roman"/>
                <a:ea typeface="华文细黑"/>
                <a:cs typeface="Courier New"/>
              </a:rPr>
              <a:t>CO</a:t>
            </a:r>
            <a:r>
              <a:rPr lang="en-US" altLang="zh-CN" sz="2600" baseline="-25000" dirty="0">
                <a:solidFill>
                  <a:prstClr val="black"/>
                </a:solidFill>
                <a:latin typeface="Times New Roman"/>
                <a:ea typeface="华文细黑"/>
                <a:cs typeface="Courier New"/>
              </a:rPr>
              <a:t>3</a:t>
            </a:r>
            <a:r>
              <a:rPr lang="zh-CN" altLang="zh-CN" sz="2600" dirty="0">
                <a:solidFill>
                  <a:prstClr val="black"/>
                </a:solidFill>
                <a:latin typeface="Times New Roman"/>
                <a:ea typeface="华文细黑"/>
                <a:cs typeface="Times New Roman"/>
              </a:rPr>
              <a:t>溶液，沉淀溶解平衡向右移动，</a:t>
            </a:r>
            <a:r>
              <a:rPr lang="en-US" altLang="zh-CN" sz="2600" dirty="0" err="1">
                <a:solidFill>
                  <a:prstClr val="black"/>
                </a:solidFill>
                <a:latin typeface="Times New Roman"/>
                <a:ea typeface="华文细黑"/>
                <a:cs typeface="Courier New"/>
              </a:rPr>
              <a:t>Ca</a:t>
            </a:r>
            <a:r>
              <a:rPr lang="en-US" altLang="zh-CN" sz="2600" dirty="0">
                <a:solidFill>
                  <a:prstClr val="black"/>
                </a:solidFill>
                <a:latin typeface="Times New Roman"/>
                <a:ea typeface="华文细黑"/>
                <a:cs typeface="Courier New"/>
              </a:rPr>
              <a:t>(OH)</a:t>
            </a:r>
            <a:r>
              <a:rPr lang="en-US" altLang="zh-CN" sz="2600" baseline="-25000" dirty="0">
                <a:solidFill>
                  <a:prstClr val="black"/>
                </a:solidFill>
                <a:latin typeface="Times New Roman"/>
                <a:ea typeface="华文细黑"/>
                <a:cs typeface="Courier New"/>
              </a:rPr>
              <a:t>2</a:t>
            </a:r>
            <a:r>
              <a:rPr lang="zh-CN" altLang="zh-CN" sz="2600" dirty="0">
                <a:solidFill>
                  <a:prstClr val="black"/>
                </a:solidFill>
                <a:latin typeface="Times New Roman"/>
                <a:ea typeface="华文细黑"/>
                <a:cs typeface="Times New Roman"/>
              </a:rPr>
              <a:t>固体转化为</a:t>
            </a:r>
            <a:r>
              <a:rPr lang="en-US" altLang="zh-CN" sz="2600" dirty="0">
                <a:solidFill>
                  <a:prstClr val="black"/>
                </a:solidFill>
                <a:latin typeface="Times New Roman"/>
                <a:ea typeface="华文细黑"/>
                <a:cs typeface="Courier New"/>
              </a:rPr>
              <a:t>CaCO</a:t>
            </a:r>
            <a:r>
              <a:rPr lang="en-US" altLang="zh-CN" sz="2600" baseline="-25000" dirty="0">
                <a:solidFill>
                  <a:prstClr val="black"/>
                </a:solidFill>
                <a:latin typeface="Times New Roman"/>
                <a:ea typeface="华文细黑"/>
                <a:cs typeface="Courier New"/>
              </a:rPr>
              <a:t>3</a:t>
            </a:r>
            <a:r>
              <a:rPr lang="zh-CN" altLang="zh-CN" sz="2600" dirty="0">
                <a:solidFill>
                  <a:prstClr val="black"/>
                </a:solidFill>
                <a:latin typeface="Times New Roman"/>
                <a:ea typeface="华文细黑"/>
                <a:cs typeface="Times New Roman"/>
              </a:rPr>
              <a:t>固体，固体质量增加，</a:t>
            </a:r>
            <a:r>
              <a:rPr lang="en-US" altLang="zh-CN" sz="2600" dirty="0">
                <a:solidFill>
                  <a:prstClr val="black"/>
                </a:solidFill>
                <a:latin typeface="宋体"/>
                <a:ea typeface="华文细黑"/>
                <a:cs typeface="Times New Roman"/>
              </a:rPr>
              <a:t>⑥</a:t>
            </a:r>
            <a:r>
              <a:rPr lang="zh-CN" altLang="zh-CN" sz="2600" dirty="0">
                <a:solidFill>
                  <a:prstClr val="black"/>
                </a:solidFill>
                <a:latin typeface="Times New Roman"/>
                <a:ea typeface="华文细黑"/>
                <a:cs typeface="Times New Roman"/>
              </a:rPr>
              <a:t>正确</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gn="just">
              <a:lnSpc>
                <a:spcPct val="140000"/>
              </a:lnSpc>
            </a:pPr>
            <a:r>
              <a:rPr lang="zh-CN" altLang="zh-CN" sz="2600" dirty="0" smtClean="0">
                <a:solidFill>
                  <a:prstClr val="black"/>
                </a:solidFill>
                <a:latin typeface="Times New Roman"/>
                <a:ea typeface="华文细黑"/>
                <a:cs typeface="Times New Roman"/>
              </a:rPr>
              <a:t>加入</a:t>
            </a:r>
            <a:r>
              <a:rPr lang="en-US" altLang="zh-CN" sz="2600" dirty="0" err="1">
                <a:solidFill>
                  <a:prstClr val="black"/>
                </a:solidFill>
                <a:latin typeface="Times New Roman"/>
                <a:ea typeface="华文细黑"/>
                <a:cs typeface="Courier New"/>
              </a:rPr>
              <a:t>NaOH</a:t>
            </a:r>
            <a:r>
              <a:rPr lang="zh-CN" altLang="zh-CN" sz="2600" dirty="0">
                <a:solidFill>
                  <a:prstClr val="black"/>
                </a:solidFill>
                <a:latin typeface="Times New Roman"/>
                <a:ea typeface="华文细黑"/>
                <a:cs typeface="Times New Roman"/>
              </a:rPr>
              <a:t>固体平衡向左移动，</a:t>
            </a:r>
            <a:r>
              <a:rPr lang="en-US" altLang="zh-CN" sz="2600" dirty="0" err="1">
                <a:solidFill>
                  <a:prstClr val="black"/>
                </a:solidFill>
                <a:latin typeface="Times New Roman"/>
                <a:ea typeface="华文细黑"/>
                <a:cs typeface="Courier New"/>
              </a:rPr>
              <a:t>Ca</a:t>
            </a:r>
            <a:r>
              <a:rPr lang="en-US" altLang="zh-CN" sz="2600" dirty="0">
                <a:solidFill>
                  <a:prstClr val="black"/>
                </a:solidFill>
                <a:latin typeface="Times New Roman"/>
                <a:ea typeface="华文细黑"/>
                <a:cs typeface="Courier New"/>
              </a:rPr>
              <a:t>(OH)</a:t>
            </a:r>
            <a:r>
              <a:rPr lang="en-US" altLang="zh-CN" sz="2600" baseline="-25000" dirty="0">
                <a:solidFill>
                  <a:prstClr val="black"/>
                </a:solidFill>
                <a:latin typeface="Times New Roman"/>
                <a:ea typeface="华文细黑"/>
                <a:cs typeface="Courier New"/>
              </a:rPr>
              <a:t>2</a:t>
            </a:r>
            <a:r>
              <a:rPr lang="zh-CN" altLang="zh-CN" sz="2600" dirty="0">
                <a:solidFill>
                  <a:prstClr val="black"/>
                </a:solidFill>
                <a:latin typeface="Times New Roman"/>
                <a:ea typeface="华文细黑"/>
                <a:cs typeface="Times New Roman"/>
              </a:rPr>
              <a:t>固体质量增加，</a:t>
            </a:r>
            <a:r>
              <a:rPr lang="en-US" altLang="zh-CN" sz="2600" dirty="0">
                <a:solidFill>
                  <a:prstClr val="black"/>
                </a:solidFill>
                <a:latin typeface="宋体"/>
                <a:ea typeface="华文细黑"/>
                <a:cs typeface="Times New Roman"/>
              </a:rPr>
              <a:t>⑦</a:t>
            </a:r>
            <a:r>
              <a:rPr lang="zh-CN" altLang="zh-CN" sz="2600" dirty="0">
                <a:solidFill>
                  <a:prstClr val="black"/>
                </a:solidFill>
                <a:latin typeface="Times New Roman"/>
                <a:ea typeface="华文细黑"/>
                <a:cs typeface="Times New Roman"/>
              </a:rPr>
              <a:t>错</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宋体"/>
              <a:cs typeface="Courier New"/>
            </a:endParaRPr>
          </a:p>
          <a:p>
            <a:pPr algn="just">
              <a:lnSpc>
                <a:spcPct val="140000"/>
              </a:lnSpc>
              <a:spcAft>
                <a:spcPts val="0"/>
              </a:spcAft>
            </a:pPr>
            <a:r>
              <a:rPr lang="zh-CN" altLang="zh-CN" sz="2600" b="1" dirty="0">
                <a:solidFill>
                  <a:srgbClr val="0000FF"/>
                </a:solidFill>
                <a:latin typeface="Times New Roman"/>
                <a:cs typeface="Times New Roman"/>
              </a:rPr>
              <a:t>答案</a:t>
            </a:r>
            <a:r>
              <a:rPr lang="zh-CN" altLang="zh-CN" sz="2600" dirty="0">
                <a:latin typeface="Times New Roman"/>
                <a:ea typeface="华文细黑"/>
                <a:cs typeface="Times New Roman"/>
              </a:rPr>
              <a:t>　</a:t>
            </a:r>
            <a:r>
              <a:rPr lang="en-US" altLang="zh-CN" sz="2600" dirty="0">
                <a:solidFill>
                  <a:srgbClr val="E36C0A"/>
                </a:solidFill>
                <a:latin typeface="Times New Roman"/>
                <a:ea typeface="华文细黑"/>
              </a:rPr>
              <a:t>A</a:t>
            </a:r>
            <a:endParaRPr lang="zh-CN" altLang="zh-CN" sz="2600" dirty="0">
              <a:solidFill>
                <a:srgbClr val="E36C0A"/>
              </a:solidFill>
              <a:latin typeface="Times New Roman"/>
              <a:ea typeface="华文细黑"/>
            </a:endParaRPr>
          </a:p>
        </p:txBody>
      </p:sp>
    </p:spTree>
    <p:extLst>
      <p:ext uri="{BB962C8B-B14F-4D97-AF65-F5344CB8AC3E}">
        <p14:creationId xmlns:p14="http://schemas.microsoft.com/office/powerpoint/2010/main" val="192790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750"/>
                                        <p:tgtEl>
                                          <p:spTgt spid="5">
                                            <p:txEl>
                                              <p:pRg st="5" end="5"/>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7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214" y="1116764"/>
            <a:ext cx="11639246" cy="431502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7.</a:t>
            </a:r>
            <a:r>
              <a:rPr lang="zh-CN" altLang="zh-CN" sz="2800">
                <a:latin typeface="Times New Roman"/>
                <a:ea typeface="华文细黑"/>
                <a:cs typeface="Times New Roman"/>
              </a:rPr>
              <a:t>向</a:t>
            </a:r>
            <a:r>
              <a:rPr lang="en-US" altLang="zh-CN" sz="2800">
                <a:latin typeface="Times New Roman"/>
                <a:ea typeface="华文细黑"/>
                <a:cs typeface="Courier New"/>
              </a:rPr>
              <a:t>AgCl</a:t>
            </a:r>
            <a:r>
              <a:rPr lang="zh-CN" altLang="zh-CN" sz="2800">
                <a:latin typeface="Times New Roman"/>
                <a:ea typeface="华文细黑"/>
                <a:cs typeface="Times New Roman"/>
              </a:rPr>
              <a:t>浊液中滴加氨水后可得到澄清溶液，继续滴加浓硝酸后又有沉淀生成。经查资料得知：</a:t>
            </a:r>
            <a:r>
              <a:rPr lang="en-US" altLang="zh-CN" sz="2800">
                <a:latin typeface="Times New Roman"/>
                <a:ea typeface="华文细黑"/>
                <a:cs typeface="Courier New"/>
              </a:rPr>
              <a:t>Ag</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smtClean="0">
                <a:latin typeface="Times New Roman"/>
                <a:ea typeface="华文细黑"/>
                <a:cs typeface="Courier New"/>
              </a:rPr>
              <a:t>2NH</a:t>
            </a:r>
            <a:r>
              <a:rPr lang="en-US" altLang="zh-CN" sz="2800" baseline="-25000" smtClean="0">
                <a:latin typeface="Times New Roman"/>
                <a:ea typeface="华文细黑"/>
                <a:cs typeface="Courier New"/>
              </a:rPr>
              <a:t>3</a:t>
            </a:r>
            <a:r>
              <a:rPr lang="en-US" altLang="zh-CN" sz="2800" smtClean="0">
                <a:latin typeface="Times New Roman"/>
                <a:ea typeface="华文细黑"/>
                <a:cs typeface="Courier New"/>
              </a:rPr>
              <a:t>·H</a:t>
            </a:r>
            <a:r>
              <a:rPr lang="en-US" altLang="zh-CN" sz="2800" baseline="-25000" smtClean="0">
                <a:latin typeface="Times New Roman"/>
                <a:ea typeface="华文细黑"/>
                <a:cs typeface="Courier New"/>
              </a:rPr>
              <a:t>2</a:t>
            </a:r>
            <a:r>
              <a:rPr lang="en-US" altLang="zh-CN" sz="2800" smtClean="0">
                <a:latin typeface="Times New Roman"/>
                <a:ea typeface="华文细黑"/>
                <a:cs typeface="Courier New"/>
              </a:rPr>
              <a:t>O</a:t>
            </a:r>
            <a:r>
              <a:rPr lang="en-US" altLang="zh-CN" sz="2800" smtClean="0">
                <a:latin typeface="ZBFH"/>
                <a:ea typeface="华文细黑"/>
                <a:cs typeface="Times New Roman"/>
              </a:rPr>
              <a:t>      </a:t>
            </a:r>
            <a:r>
              <a:rPr lang="en-US" altLang="zh-CN" sz="2800" smtClean="0">
                <a:latin typeface="IPAPANNEW"/>
                <a:ea typeface="华文细黑"/>
                <a:cs typeface="Times New Roman"/>
              </a:rPr>
              <a:t>[</a:t>
            </a:r>
            <a:r>
              <a:rPr lang="en-US" altLang="zh-CN" sz="2800">
                <a:latin typeface="IPAPANNEW"/>
                <a:ea typeface="华文细黑"/>
                <a:cs typeface="Times New Roman"/>
              </a:rPr>
              <a:t>Ag(NH</a:t>
            </a:r>
            <a:r>
              <a:rPr lang="en-US" altLang="zh-CN" sz="2800" baseline="-25000">
                <a:latin typeface="IPAPANNEW"/>
                <a:ea typeface="华文细黑"/>
                <a:cs typeface="Times New Roman"/>
              </a:rPr>
              <a:t>3</a:t>
            </a:r>
            <a:r>
              <a:rPr lang="en-US" altLang="zh-CN" sz="2800">
                <a:latin typeface="IPAPANNEW"/>
                <a:ea typeface="华文细黑"/>
                <a:cs typeface="Times New Roman"/>
              </a:rPr>
              <a:t>)</a:t>
            </a:r>
            <a:r>
              <a:rPr lang="en-US" altLang="zh-CN" sz="2800" baseline="-25000">
                <a:latin typeface="IPAPANNEW"/>
                <a:ea typeface="华文细黑"/>
                <a:cs typeface="Times New Roman"/>
              </a:rPr>
              <a:t>2</a:t>
            </a:r>
            <a:r>
              <a:rPr lang="en-US" altLang="zh-CN" sz="2800">
                <a:latin typeface="IPAPANNEW"/>
                <a:ea typeface="华文细黑"/>
                <a:cs typeface="Times New Roman"/>
              </a:rPr>
              <a:t>]</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a:t>
            </a:r>
            <a:r>
              <a:rPr lang="en-US" altLang="zh-CN" sz="2800">
                <a:latin typeface="Times New Roman"/>
                <a:ea typeface="华文细黑"/>
                <a:cs typeface="Courier New"/>
              </a:rPr>
              <a:t>2H</a:t>
            </a:r>
            <a:r>
              <a:rPr lang="en-US" altLang="zh-CN" sz="2800" baseline="-25000">
                <a:latin typeface="Times New Roman"/>
                <a:ea typeface="华文细黑"/>
                <a:cs typeface="Courier New"/>
              </a:rPr>
              <a:t>2</a:t>
            </a:r>
            <a:r>
              <a:rPr lang="en-US" altLang="zh-CN" sz="2800">
                <a:latin typeface="Times New Roman"/>
                <a:ea typeface="华文细黑"/>
                <a:cs typeface="Courier New"/>
              </a:rPr>
              <a:t>O</a:t>
            </a:r>
            <a:r>
              <a:rPr lang="zh-CN" altLang="zh-CN" sz="2800">
                <a:latin typeface="Times New Roman"/>
                <a:ea typeface="华文细黑"/>
                <a:cs typeface="Times New Roman"/>
              </a:rPr>
              <a:t>。下列分析不正确的是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A.</a:t>
            </a:r>
            <a:r>
              <a:rPr lang="zh-CN" altLang="zh-CN" sz="2800">
                <a:latin typeface="Times New Roman"/>
                <a:ea typeface="华文细黑"/>
                <a:cs typeface="Times New Roman"/>
              </a:rPr>
              <a:t>浊液中存在沉淀溶解平衡：</a:t>
            </a:r>
            <a:r>
              <a:rPr lang="en-US" altLang="zh-CN" sz="2800">
                <a:latin typeface="Times New Roman"/>
                <a:ea typeface="华文细黑"/>
                <a:cs typeface="Courier New"/>
              </a:rPr>
              <a:t>AgCl(s</a:t>
            </a:r>
            <a:r>
              <a:rPr lang="en-US" altLang="zh-CN" sz="2800" smtClean="0">
                <a:latin typeface="Times New Roman"/>
                <a:ea typeface="华文细黑"/>
                <a:cs typeface="Courier New"/>
              </a:rPr>
              <a:t>)</a:t>
            </a:r>
            <a:r>
              <a:rPr lang="en-US" altLang="zh-CN" sz="2800" smtClean="0">
                <a:latin typeface="ZBFH"/>
                <a:ea typeface="华文细黑"/>
                <a:cs typeface="Times New Roman"/>
              </a:rPr>
              <a:t>       </a:t>
            </a:r>
            <a:r>
              <a:rPr lang="en-US" altLang="zh-CN" sz="2800" smtClean="0">
                <a:latin typeface="Times New Roman"/>
                <a:ea typeface="华文细黑"/>
                <a:cs typeface="Courier New"/>
              </a:rPr>
              <a:t>Ag</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r>
              <a:rPr lang="zh-CN" altLang="zh-CN" sz="2800">
                <a:latin typeface="Times New Roman"/>
                <a:ea typeface="华文细黑"/>
                <a:cs typeface="Times New Roman"/>
              </a:rPr>
              <a:t>＋</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en-US" altLang="zh-CN" sz="2800">
                <a:latin typeface="Times New Roman"/>
                <a:ea typeface="华文细黑"/>
                <a:cs typeface="Courier New"/>
              </a:rPr>
              <a:t>(aq)</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实验可以证明</a:t>
            </a:r>
            <a:r>
              <a:rPr lang="en-US" altLang="zh-CN" sz="2800">
                <a:latin typeface="Times New Roman"/>
                <a:ea typeface="华文细黑"/>
                <a:cs typeface="Courier New"/>
              </a:rPr>
              <a:t>NH</a:t>
            </a:r>
            <a:r>
              <a:rPr lang="en-US" altLang="zh-CN" sz="2800" baseline="-25000">
                <a:latin typeface="Times New Roman"/>
                <a:ea typeface="华文细黑"/>
                <a:cs typeface="Courier New"/>
              </a:rPr>
              <a:t>3</a:t>
            </a:r>
            <a:r>
              <a:rPr lang="zh-CN" altLang="zh-CN" sz="2800">
                <a:latin typeface="Times New Roman"/>
                <a:ea typeface="华文细黑"/>
                <a:cs typeface="Times New Roman"/>
              </a:rPr>
              <a:t>结合</a:t>
            </a:r>
            <a:r>
              <a:rPr lang="en-US" altLang="zh-CN" sz="2800">
                <a:latin typeface="Times New Roman"/>
                <a:ea typeface="华文细黑"/>
                <a:cs typeface="Courier New"/>
              </a:rPr>
              <a:t>Ag</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能力比</a:t>
            </a:r>
            <a:r>
              <a:rPr lang="en-US" altLang="zh-CN" sz="2800">
                <a:latin typeface="Times New Roman"/>
                <a:ea typeface="华文细黑"/>
                <a:cs typeface="Courier New"/>
              </a:rPr>
              <a:t>Cl</a:t>
            </a:r>
            <a:r>
              <a:rPr lang="zh-CN" altLang="zh-CN" sz="2800" baseline="30000">
                <a:latin typeface="Times New Roman"/>
                <a:ea typeface="华文细黑"/>
                <a:cs typeface="Times New Roman"/>
              </a:rPr>
              <a:t>－</a:t>
            </a:r>
            <a:r>
              <a:rPr lang="zh-CN" altLang="zh-CN" sz="2800">
                <a:latin typeface="Times New Roman"/>
                <a:ea typeface="华文细黑"/>
                <a:cs typeface="Times New Roman"/>
              </a:rPr>
              <a:t>强</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zh-CN" altLang="zh-CN" sz="2800">
                <a:latin typeface="Times New Roman"/>
                <a:ea typeface="华文细黑"/>
                <a:cs typeface="Times New Roman"/>
              </a:rPr>
              <a:t>实验表明实验室可用氨水洗涤银镜反应后的试管</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由资料信息可推知：加浓硝酸后生成的沉淀为</a:t>
            </a:r>
            <a:r>
              <a:rPr lang="en-US" altLang="zh-CN" sz="2800">
                <a:latin typeface="Times New Roman"/>
                <a:ea typeface="华文细黑"/>
                <a:cs typeface="Courier New"/>
              </a:rPr>
              <a:t>AgCl</a:t>
            </a:r>
            <a:endParaRPr lang="zh-CN" altLang="zh-CN" sz="100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161491829"/>
              </p:ext>
            </p:extLst>
          </p:nvPr>
        </p:nvGraphicFramePr>
        <p:xfrm>
          <a:off x="6623276" y="1917626"/>
          <a:ext cx="777875" cy="630238"/>
        </p:xfrm>
        <a:graphic>
          <a:graphicData uri="http://schemas.openxmlformats.org/presentationml/2006/ole">
            <mc:AlternateContent xmlns:mc="http://schemas.openxmlformats.org/markup-compatibility/2006">
              <mc:Choice xmlns:v="urn:schemas-microsoft-com:vml" Requires="v">
                <p:oleObj spid="_x0000_s123988" name="文档" r:id="rId17" imgW="778486" imgH="629562" progId="Word.Document.12">
                  <p:embed/>
                </p:oleObj>
              </mc:Choice>
              <mc:Fallback>
                <p:oleObj name="文档" r:id="rId17" imgW="778486" imgH="629562" progId="Word.Document.12">
                  <p:embed/>
                  <p:pic>
                    <p:nvPicPr>
                      <p:cNvPr id="0" name=""/>
                      <p:cNvPicPr/>
                      <p:nvPr/>
                    </p:nvPicPr>
                    <p:blipFill>
                      <a:blip r:embed="rId18"/>
                      <a:stretch>
                        <a:fillRect/>
                      </a:stretch>
                    </p:blipFill>
                    <p:spPr>
                      <a:xfrm>
                        <a:off x="6623276" y="1917626"/>
                        <a:ext cx="777875" cy="630238"/>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35779808"/>
              </p:ext>
            </p:extLst>
          </p:nvPr>
        </p:nvGraphicFramePr>
        <p:xfrm>
          <a:off x="6142831" y="3113187"/>
          <a:ext cx="777875" cy="630238"/>
        </p:xfrm>
        <a:graphic>
          <a:graphicData uri="http://schemas.openxmlformats.org/presentationml/2006/ole">
            <mc:AlternateContent xmlns:mc="http://schemas.openxmlformats.org/markup-compatibility/2006">
              <mc:Choice xmlns:v="urn:schemas-microsoft-com:vml" Requires="v">
                <p:oleObj spid="_x0000_s123989" name="文档" r:id="rId19" imgW="778486" imgH="629562" progId="Word.Document.12">
                  <p:embed/>
                </p:oleObj>
              </mc:Choice>
              <mc:Fallback>
                <p:oleObj name="文档" r:id="rId19" imgW="778486" imgH="629562" progId="Word.Document.12">
                  <p:embed/>
                  <p:pic>
                    <p:nvPicPr>
                      <p:cNvPr id="0" name=""/>
                      <p:cNvPicPr/>
                      <p:nvPr/>
                    </p:nvPicPr>
                    <p:blipFill>
                      <a:blip r:embed="rId20"/>
                      <a:stretch>
                        <a:fillRect/>
                      </a:stretch>
                    </p:blipFill>
                    <p:spPr>
                      <a:xfrm>
                        <a:off x="6142831" y="3113187"/>
                        <a:ext cx="777875" cy="630238"/>
                      </a:xfrm>
                      <a:prstGeom prst="rect">
                        <a:avLst/>
                      </a:prstGeom>
                    </p:spPr>
                  </p:pic>
                </p:oleObj>
              </mc:Fallback>
            </mc:AlternateContent>
          </a:graphicData>
        </a:graphic>
      </p:graphicFrame>
      <p:sp>
        <p:nvSpPr>
          <p:cNvPr id="5" name="矩形 4"/>
          <p:cNvSpPr/>
          <p:nvPr/>
        </p:nvSpPr>
        <p:spPr>
          <a:xfrm>
            <a:off x="2676922" y="2431207"/>
            <a:ext cx="423514" cy="523220"/>
          </a:xfrm>
          <a:prstGeom prst="rect">
            <a:avLst/>
          </a:prstGeom>
        </p:spPr>
        <p:txBody>
          <a:bodyPr wrap="none">
            <a:spAutoFit/>
          </a:bodyPr>
          <a:lstStyle/>
          <a:p>
            <a:r>
              <a:rPr lang="en-US" altLang="zh-CN" sz="2800" smtClean="0">
                <a:solidFill>
                  <a:srgbClr val="E36C0A"/>
                </a:solidFill>
                <a:latin typeface="Times New Roman"/>
                <a:ea typeface="华文细黑"/>
              </a:rPr>
              <a:t>C</a:t>
            </a:r>
            <a:endParaRPr lang="zh-CN" altLang="zh-CN" sz="2800">
              <a:solidFill>
                <a:srgbClr val="E36C0A"/>
              </a:solidFill>
              <a:latin typeface="Times New Roman"/>
              <a:ea typeface="华文细黑"/>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5" grpId="0"/>
      <p:bldP spid="5"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843" y="1125538"/>
            <a:ext cx="11688154" cy="4918269"/>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8.</a:t>
            </a:r>
            <a:r>
              <a:rPr lang="zh-CN" altLang="zh-CN" sz="2800">
                <a:latin typeface="Times New Roman"/>
                <a:ea typeface="华文细黑"/>
                <a:cs typeface="Times New Roman"/>
              </a:rPr>
              <a:t>可溶性钡盐有毒，医院中常用硫酸钡这种钡盐作为内服造影剂。医院抢救钡离子中毒患者时，除催吐外，还需要向中毒者胃中灌入硫酸钠溶液。已知：某温度下，</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(BaCO</a:t>
            </a:r>
            <a:r>
              <a:rPr lang="en-US" altLang="zh-CN" sz="2800" baseline="-25000">
                <a:latin typeface="Times New Roman"/>
                <a:ea typeface="华文细黑"/>
                <a:cs typeface="Courier New"/>
              </a:rPr>
              <a:t>3</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5.1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9</a:t>
            </a:r>
            <a:r>
              <a:rPr lang="zh-CN" altLang="zh-CN" sz="2800">
                <a:latin typeface="Times New Roman"/>
                <a:ea typeface="华文细黑"/>
                <a:cs typeface="Times New Roman"/>
              </a:rPr>
              <a: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(BaSO</a:t>
            </a:r>
            <a:r>
              <a:rPr lang="en-US" altLang="zh-CN" sz="2800" baseline="-25000">
                <a:latin typeface="Times New Roman"/>
                <a:ea typeface="华文细黑"/>
                <a:cs typeface="Courier New"/>
              </a:rPr>
              <a:t>4</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1.1</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10</a:t>
            </a:r>
            <a:r>
              <a:rPr lang="zh-CN" altLang="zh-CN" sz="2800">
                <a:latin typeface="Times New Roman"/>
                <a:ea typeface="华文细黑"/>
                <a:cs typeface="Times New Roman"/>
              </a:rPr>
              <a:t>。下列推断正确的是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endParaRPr lang="en-US" altLang="zh-CN" sz="1000" smtClean="0">
              <a:latin typeface="宋体"/>
              <a:cs typeface="Courier New"/>
            </a:endParaRPr>
          </a:p>
          <a:p>
            <a:pPr algn="just">
              <a:lnSpc>
                <a:spcPct val="140000"/>
              </a:lnSpc>
              <a:spcAft>
                <a:spcPts val="0"/>
              </a:spcAft>
            </a:pPr>
            <a:r>
              <a:rPr lang="en-US" altLang="zh-CN" sz="2800">
                <a:latin typeface="Times New Roman"/>
                <a:ea typeface="华文细黑"/>
                <a:cs typeface="Courier New"/>
              </a:rPr>
              <a:t>A.</a:t>
            </a:r>
            <a:r>
              <a:rPr lang="zh-CN" altLang="zh-CN" sz="2800">
                <a:latin typeface="Times New Roman"/>
                <a:ea typeface="华文细黑"/>
                <a:cs typeface="Times New Roman"/>
              </a:rPr>
              <a:t>不用碳酸钡作为内服造影剂，是因为</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(BaCO</a:t>
            </a:r>
            <a:r>
              <a:rPr lang="en-US" altLang="zh-CN" sz="2800" baseline="-25000">
                <a:latin typeface="Times New Roman"/>
                <a:ea typeface="华文细黑"/>
                <a:cs typeface="Courier New"/>
              </a:rPr>
              <a:t>3</a:t>
            </a:r>
            <a:r>
              <a:rPr lang="en-US" altLang="zh-CN" sz="2800">
                <a:latin typeface="Times New Roman"/>
                <a:ea typeface="华文细黑"/>
                <a:cs typeface="Courier New"/>
              </a:rPr>
              <a:t>)&gt;</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(BaSO</a:t>
            </a:r>
            <a:r>
              <a:rPr lang="en-US" altLang="zh-CN" sz="2800" baseline="-25000">
                <a:latin typeface="Times New Roman"/>
                <a:ea typeface="华文细黑"/>
                <a:cs typeface="Courier New"/>
              </a:rPr>
              <a:t>4</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抢救钡离子中毒患者时，若没有硫酸钠，可以用碳酸钠溶液代替</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zh-CN" altLang="zh-CN" sz="2800">
                <a:latin typeface="Times New Roman"/>
                <a:ea typeface="华文细黑"/>
                <a:cs typeface="Times New Roman"/>
              </a:rPr>
              <a:t>若误饮</a:t>
            </a:r>
            <a:r>
              <a:rPr lang="en-US" altLang="zh-CN" sz="2800" i="1">
                <a:latin typeface="Times New Roman"/>
                <a:ea typeface="华文细黑"/>
                <a:cs typeface="Courier New"/>
              </a:rPr>
              <a:t>c</a:t>
            </a:r>
            <a:r>
              <a:rPr lang="en-US" altLang="zh-CN" sz="2800">
                <a:latin typeface="Times New Roman"/>
                <a:ea typeface="华文细黑"/>
                <a:cs typeface="Courier New"/>
              </a:rPr>
              <a:t>(Ba</a:t>
            </a:r>
            <a:r>
              <a:rPr lang="en-US" altLang="zh-CN" sz="2800" baseline="30000">
                <a:latin typeface="Times New Roman"/>
                <a:ea typeface="华文细黑"/>
                <a:cs typeface="Courier New"/>
              </a:rPr>
              <a:t>2</a:t>
            </a:r>
            <a:r>
              <a:rPr lang="zh-CN" altLang="zh-CN" sz="2800" baseline="30000">
                <a:latin typeface="Times New Roman"/>
                <a:ea typeface="华文细黑"/>
                <a:cs typeface="Times New Roman"/>
              </a:rPr>
              <a:t>＋</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1.0 </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5</a:t>
            </a:r>
            <a:r>
              <a:rPr lang="en-US" altLang="zh-CN" sz="2800">
                <a:latin typeface="Times New Roman"/>
                <a:ea typeface="华文细黑"/>
                <a:cs typeface="Courier New"/>
              </a:rPr>
              <a:t>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的溶液时，会引起钡离子中毒</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可以用</a:t>
            </a:r>
            <a:r>
              <a:rPr lang="en-US" altLang="zh-CN" sz="2800">
                <a:latin typeface="Times New Roman"/>
                <a:ea typeface="华文细黑"/>
                <a:cs typeface="Courier New"/>
              </a:rPr>
              <a:t>0.36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zh-CN" altLang="zh-CN" sz="2800">
                <a:latin typeface="Times New Roman"/>
                <a:ea typeface="华文细黑"/>
                <a:cs typeface="Times New Roman"/>
              </a:rPr>
              <a:t>的</a:t>
            </a:r>
            <a:r>
              <a:rPr lang="en-US" altLang="zh-CN" sz="2800">
                <a:latin typeface="Times New Roman"/>
                <a:ea typeface="华文细黑"/>
                <a:cs typeface="Courier New"/>
              </a:rPr>
              <a:t>Na</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溶液给钡离子中毒患者</a:t>
            </a:r>
            <a:r>
              <a:rPr lang="zh-CN" altLang="zh-CN" sz="2800" smtClean="0">
                <a:latin typeface="Times New Roman"/>
                <a:ea typeface="华文细黑"/>
                <a:cs typeface="Times New Roman"/>
              </a:rPr>
              <a:t>洗胃</a:t>
            </a:r>
            <a:endParaRPr lang="zh-CN" altLang="zh-CN" sz="100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222050"/>
            <a:ext cx="11688154" cy="2505301"/>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胃液中为盐酸环境，难溶的碳酸盐在胃液中会溶解，故</a:t>
            </a:r>
            <a:r>
              <a:rPr lang="en-US" altLang="zh-CN" sz="2800" dirty="0">
                <a:latin typeface="Times New Roman"/>
                <a:ea typeface="华文细黑"/>
              </a:rPr>
              <a:t>A</a:t>
            </a:r>
            <a:r>
              <a:rPr lang="zh-CN" altLang="zh-CN" sz="2800" dirty="0">
                <a:latin typeface="Times New Roman"/>
                <a:ea typeface="华文细黑"/>
                <a:cs typeface="Times New Roman"/>
              </a:rPr>
              <a:t>、</a:t>
            </a:r>
            <a:r>
              <a:rPr lang="en-US" altLang="zh-CN" sz="2800" dirty="0">
                <a:latin typeface="Times New Roman"/>
                <a:ea typeface="华文细黑"/>
              </a:rPr>
              <a:t>B</a:t>
            </a:r>
            <a:r>
              <a:rPr lang="zh-CN" altLang="zh-CN" sz="2800" dirty="0">
                <a:latin typeface="Times New Roman"/>
                <a:ea typeface="华文细黑"/>
                <a:cs typeface="Times New Roman"/>
              </a:rPr>
              <a:t>错误</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dirty="0">
                <a:latin typeface="Times New Roman"/>
                <a:ea typeface="华文细黑"/>
                <a:cs typeface="Times New Roman"/>
              </a:rPr>
              <a:t>硫酸钡作内服造影剂，说明硫酸钡电离出的钡离子浓度是安全的，此时</a:t>
            </a:r>
            <a:r>
              <a:rPr lang="en-US" altLang="zh-CN" sz="2800" i="1" dirty="0">
                <a:latin typeface="Times New Roman"/>
                <a:ea typeface="华文细黑"/>
              </a:rPr>
              <a:t>c</a:t>
            </a:r>
            <a:r>
              <a:rPr lang="en-US" altLang="zh-CN" sz="2800" dirty="0">
                <a:latin typeface="Times New Roman"/>
                <a:ea typeface="华文细黑"/>
              </a:rPr>
              <a:t>(Ba</a:t>
            </a:r>
            <a:r>
              <a:rPr lang="en-US" altLang="zh-CN" sz="2800" baseline="30000" dirty="0">
                <a:latin typeface="Times New Roman"/>
                <a:ea typeface="华文细黑"/>
              </a:rPr>
              <a:t>2</a:t>
            </a:r>
            <a:r>
              <a:rPr lang="zh-CN" altLang="zh-CN" sz="2800" baseline="30000" dirty="0">
                <a:latin typeface="Times New Roman"/>
                <a:ea typeface="华文细黑"/>
                <a:cs typeface="Times New Roman"/>
              </a:rPr>
              <a:t>＋</a:t>
            </a:r>
            <a:r>
              <a:rPr lang="en-US" altLang="zh-CN" sz="2800" dirty="0">
                <a:latin typeface="Times New Roman"/>
                <a:ea typeface="华文细黑"/>
              </a:rPr>
              <a:t>)</a:t>
            </a:r>
            <a:r>
              <a:rPr lang="zh-CN" altLang="zh-CN" sz="2800" dirty="0" smtClean="0">
                <a:latin typeface="Times New Roman"/>
                <a:ea typeface="华文细黑"/>
                <a:cs typeface="Times New Roman"/>
              </a:rPr>
              <a:t>＝</a:t>
            </a:r>
            <a:r>
              <a:rPr lang="en-US" altLang="zh-CN" sz="2800" dirty="0" smtClean="0">
                <a:latin typeface="Times New Roman"/>
                <a:ea typeface="华文细黑"/>
                <a:cs typeface="Times New Roman"/>
              </a:rPr>
              <a:t>                </a:t>
            </a:r>
            <a:r>
              <a:rPr lang="zh-CN" altLang="zh-CN" sz="2800" dirty="0" smtClean="0">
                <a:latin typeface="Times New Roman"/>
                <a:ea typeface="华文细黑"/>
                <a:cs typeface="Times New Roman"/>
              </a:rPr>
              <a:t>＝</a:t>
            </a:r>
            <a:r>
              <a:rPr lang="en-US" altLang="zh-CN" sz="2800" dirty="0">
                <a:latin typeface="Times New Roman"/>
                <a:ea typeface="华文细黑"/>
              </a:rPr>
              <a:t>1.05 </a:t>
            </a:r>
            <a:r>
              <a:rPr lang="en-US" altLang="zh-CN" sz="2800" dirty="0">
                <a:latin typeface="宋体"/>
                <a:ea typeface="华文细黑"/>
                <a:cs typeface="Times New Roman"/>
              </a:rPr>
              <a:t>×</a:t>
            </a:r>
            <a:r>
              <a:rPr lang="en-US" altLang="zh-CN" sz="2800" dirty="0">
                <a:latin typeface="Times New Roman"/>
                <a:ea typeface="华文细黑"/>
              </a:rPr>
              <a:t> 10</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5</a:t>
            </a:r>
            <a:r>
              <a:rPr lang="en-US" altLang="zh-CN" sz="2800" dirty="0">
                <a:latin typeface="Times New Roman"/>
                <a:ea typeface="华文细黑"/>
              </a:rPr>
              <a:t> </a:t>
            </a:r>
            <a:r>
              <a:rPr lang="en-US" altLang="zh-CN" sz="2800" dirty="0" err="1">
                <a:latin typeface="Times New Roman"/>
                <a:ea typeface="华文细黑"/>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1</a:t>
            </a:r>
            <a:r>
              <a:rPr lang="zh-CN" altLang="zh-CN" sz="2800" dirty="0">
                <a:latin typeface="Times New Roman"/>
                <a:ea typeface="华文细黑"/>
                <a:cs typeface="Times New Roman"/>
              </a:rPr>
              <a:t>＞</a:t>
            </a:r>
            <a:r>
              <a:rPr lang="en-US" altLang="zh-CN" sz="2800" dirty="0">
                <a:latin typeface="Times New Roman"/>
                <a:ea typeface="华文细黑"/>
              </a:rPr>
              <a:t>l.0</a:t>
            </a:r>
            <a:r>
              <a:rPr lang="en-US" altLang="zh-CN" sz="2800" dirty="0">
                <a:latin typeface="宋体"/>
                <a:ea typeface="华文细黑"/>
                <a:cs typeface="Times New Roman"/>
              </a:rPr>
              <a:t>×</a:t>
            </a:r>
            <a:r>
              <a:rPr lang="en-US" altLang="zh-CN" sz="2800" dirty="0">
                <a:latin typeface="Times New Roman"/>
                <a:ea typeface="华文细黑"/>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5</a:t>
            </a:r>
            <a:r>
              <a:rPr lang="en-US" altLang="zh-CN" sz="2800" dirty="0">
                <a:latin typeface="Times New Roman"/>
                <a:ea typeface="华文细黑"/>
              </a:rPr>
              <a:t> </a:t>
            </a:r>
            <a:r>
              <a:rPr lang="en-US" altLang="zh-CN" sz="2800" dirty="0" err="1">
                <a:latin typeface="Times New Roman"/>
                <a:ea typeface="华文细黑"/>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1</a:t>
            </a:r>
            <a:r>
              <a:rPr lang="zh-CN" altLang="zh-CN" sz="2800" dirty="0">
                <a:latin typeface="Times New Roman"/>
                <a:ea typeface="华文细黑"/>
                <a:cs typeface="Times New Roman"/>
              </a:rPr>
              <a:t>，故误饮</a:t>
            </a:r>
            <a:r>
              <a:rPr lang="en-US" altLang="zh-CN" sz="2800" i="1" dirty="0">
                <a:latin typeface="Times New Roman"/>
                <a:ea typeface="华文细黑"/>
              </a:rPr>
              <a:t>c</a:t>
            </a:r>
            <a:r>
              <a:rPr lang="en-US" altLang="zh-CN" sz="2800" dirty="0">
                <a:latin typeface="Times New Roman"/>
                <a:ea typeface="华文细黑"/>
              </a:rPr>
              <a:t>(Ba</a:t>
            </a:r>
            <a:r>
              <a:rPr lang="en-US" altLang="zh-CN" sz="2800" baseline="30000" dirty="0">
                <a:latin typeface="Times New Roman"/>
                <a:ea typeface="华文细黑"/>
              </a:rPr>
              <a:t>2</a:t>
            </a:r>
            <a:r>
              <a:rPr lang="zh-CN" altLang="zh-CN" sz="2800" baseline="30000" dirty="0">
                <a:latin typeface="Times New Roman"/>
                <a:ea typeface="华文细黑"/>
                <a:cs typeface="Times New Roman"/>
              </a:rPr>
              <a:t>＋</a:t>
            </a:r>
            <a:r>
              <a:rPr lang="en-US" altLang="zh-CN" sz="2800" dirty="0">
                <a:latin typeface="Times New Roman"/>
                <a:ea typeface="华文细黑"/>
              </a:rPr>
              <a:t>)</a:t>
            </a:r>
            <a:r>
              <a:rPr lang="zh-CN" altLang="zh-CN" sz="2800" dirty="0">
                <a:latin typeface="Times New Roman"/>
                <a:ea typeface="华文细黑"/>
                <a:cs typeface="Times New Roman"/>
              </a:rPr>
              <a:t>＝</a:t>
            </a:r>
            <a:r>
              <a:rPr lang="en-US" altLang="zh-CN" sz="2800" dirty="0">
                <a:latin typeface="Times New Roman"/>
                <a:ea typeface="华文细黑"/>
              </a:rPr>
              <a:t>1.0 </a:t>
            </a:r>
            <a:r>
              <a:rPr lang="en-US" altLang="zh-CN" sz="2800" dirty="0">
                <a:latin typeface="宋体"/>
                <a:ea typeface="华文细黑"/>
                <a:cs typeface="Times New Roman"/>
              </a:rPr>
              <a:t>×</a:t>
            </a:r>
            <a:r>
              <a:rPr lang="en-US" altLang="zh-CN" sz="2800" dirty="0">
                <a:latin typeface="Times New Roman"/>
                <a:ea typeface="华文细黑"/>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5</a:t>
            </a:r>
            <a:r>
              <a:rPr lang="en-US" altLang="zh-CN" sz="2800" dirty="0">
                <a:latin typeface="Times New Roman"/>
                <a:ea typeface="华文细黑"/>
              </a:rPr>
              <a:t> </a:t>
            </a:r>
            <a:r>
              <a:rPr lang="en-US" altLang="zh-CN" sz="2800" dirty="0" err="1">
                <a:latin typeface="Times New Roman"/>
                <a:ea typeface="华文细黑"/>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rPr>
              <a:t>1</a:t>
            </a:r>
            <a:r>
              <a:rPr lang="zh-CN" altLang="zh-CN" sz="2800" dirty="0">
                <a:latin typeface="Times New Roman"/>
                <a:ea typeface="华文细黑"/>
                <a:cs typeface="Times New Roman"/>
              </a:rPr>
              <a:t>的溶液时，不会引起钡离子中毒，故</a:t>
            </a:r>
            <a:r>
              <a:rPr lang="en-US" altLang="zh-CN" sz="2800" dirty="0">
                <a:latin typeface="Times New Roman"/>
                <a:ea typeface="华文细黑"/>
              </a:rPr>
              <a:t>C</a:t>
            </a:r>
            <a:r>
              <a:rPr lang="zh-CN" altLang="zh-CN" sz="2800" dirty="0">
                <a:latin typeface="Times New Roman"/>
                <a:ea typeface="华文细黑"/>
                <a:cs typeface="Times New Roman"/>
              </a:rPr>
              <a:t>错误；</a:t>
            </a:r>
            <a:endParaRPr lang="en-US" altLang="zh-CN" sz="2800" dirty="0" smtClean="0">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802128205"/>
              </p:ext>
            </p:extLst>
          </p:nvPr>
        </p:nvGraphicFramePr>
        <p:xfrm>
          <a:off x="1799109" y="2537123"/>
          <a:ext cx="2111375" cy="677863"/>
        </p:xfrm>
        <a:graphic>
          <a:graphicData uri="http://schemas.openxmlformats.org/presentationml/2006/ole">
            <mc:AlternateContent xmlns:mc="http://schemas.openxmlformats.org/markup-compatibility/2006">
              <mc:Choice xmlns:v="urn:schemas-microsoft-com:vml" Requires="v">
                <p:oleObj spid="_x0000_s125010" name="文档" r:id="rId17" imgW="2111594" imgH="677158" progId="Word.Document.12">
                  <p:embed/>
                </p:oleObj>
              </mc:Choice>
              <mc:Fallback>
                <p:oleObj name="文档" r:id="rId17" imgW="2111594" imgH="677158" progId="Word.Document.12">
                  <p:embed/>
                  <p:pic>
                    <p:nvPicPr>
                      <p:cNvPr id="0" name=""/>
                      <p:cNvPicPr/>
                      <p:nvPr/>
                    </p:nvPicPr>
                    <p:blipFill>
                      <a:blip r:embed="rId18"/>
                      <a:stretch>
                        <a:fillRect/>
                      </a:stretch>
                    </p:blipFill>
                    <p:spPr>
                      <a:xfrm>
                        <a:off x="1799109" y="2537123"/>
                        <a:ext cx="2111375" cy="6778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6210423"/>
              </p:ext>
            </p:extLst>
          </p:nvPr>
        </p:nvGraphicFramePr>
        <p:xfrm>
          <a:off x="342900" y="3733800"/>
          <a:ext cx="11620500" cy="1752600"/>
        </p:xfrm>
        <a:graphic>
          <a:graphicData uri="http://schemas.openxmlformats.org/presentationml/2006/ole">
            <mc:AlternateContent xmlns:mc="http://schemas.openxmlformats.org/markup-compatibility/2006">
              <mc:Choice xmlns:v="urn:schemas-microsoft-com:vml" Requires="v">
                <p:oleObj spid="_x0000_s125011" name="文档" r:id="rId19" imgW="11632461" imgH="1749725" progId="Word.Document.12">
                  <p:embed/>
                </p:oleObj>
              </mc:Choice>
              <mc:Fallback>
                <p:oleObj name="文档" r:id="rId19" imgW="11632461" imgH="1749725" progId="Word.Document.12">
                  <p:embed/>
                  <p:pic>
                    <p:nvPicPr>
                      <p:cNvPr id="0" name=""/>
                      <p:cNvPicPr/>
                      <p:nvPr/>
                    </p:nvPicPr>
                    <p:blipFill>
                      <a:blip r:embed="rId20"/>
                      <a:stretch>
                        <a:fillRect/>
                      </a:stretch>
                    </p:blipFill>
                    <p:spPr>
                      <a:xfrm>
                        <a:off x="342900" y="3733800"/>
                        <a:ext cx="11620500" cy="1752600"/>
                      </a:xfrm>
                      <a:prstGeom prst="rect">
                        <a:avLst/>
                      </a:prstGeom>
                    </p:spPr>
                  </p:pic>
                </p:oleObj>
              </mc:Fallback>
            </mc:AlternateContent>
          </a:graphicData>
        </a:graphic>
      </p:graphicFrame>
      <p:sp>
        <p:nvSpPr>
          <p:cNvPr id="6" name="矩形 5"/>
          <p:cNvSpPr/>
          <p:nvPr/>
        </p:nvSpPr>
        <p:spPr>
          <a:xfrm>
            <a:off x="240425" y="5282952"/>
            <a:ext cx="1524776" cy="624530"/>
          </a:xfrm>
          <a:prstGeom prst="rect">
            <a:avLst/>
          </a:prstGeom>
        </p:spPr>
        <p:txBody>
          <a:bodyPr wrap="none">
            <a:spAutoFit/>
          </a:bodyPr>
          <a:lstStyle/>
          <a:p>
            <a:pPr algn="just">
              <a:lnSpc>
                <a:spcPct val="140000"/>
              </a:lnSpc>
              <a:spcAft>
                <a:spcPts val="0"/>
              </a:spcAft>
            </a:pPr>
            <a:r>
              <a:rPr lang="zh-CN" altLang="zh-CN" sz="2800" b="1">
                <a:solidFill>
                  <a:srgbClr val="0000FF"/>
                </a:solidFill>
                <a:latin typeface="Times New Roman"/>
                <a:cs typeface="Times New Roman"/>
              </a:rPr>
              <a:t>答案</a:t>
            </a:r>
            <a:r>
              <a:rPr lang="zh-CN" altLang="zh-CN" sz="2800">
                <a:latin typeface="Times New Roman"/>
                <a:ea typeface="华文细黑"/>
                <a:cs typeface="Times New Roman"/>
              </a:rPr>
              <a:t>　</a:t>
            </a:r>
            <a:r>
              <a:rPr lang="en-US" altLang="zh-CN" sz="2800">
                <a:solidFill>
                  <a:srgbClr val="E36C0A"/>
                </a:solidFill>
                <a:latin typeface="Times New Roman"/>
                <a:ea typeface="华文细黑"/>
              </a:rPr>
              <a:t>D</a:t>
            </a:r>
            <a:endParaRPr lang="zh-CN" altLang="zh-CN" sz="2800">
              <a:solidFill>
                <a:srgbClr val="E36C0A"/>
              </a:solidFill>
              <a:latin typeface="Times New Roman"/>
              <a:ea typeface="华文细黑"/>
            </a:endParaRPr>
          </a:p>
        </p:txBody>
      </p:sp>
    </p:spTree>
    <p:extLst>
      <p:ext uri="{BB962C8B-B14F-4D97-AF65-F5344CB8AC3E}">
        <p14:creationId xmlns:p14="http://schemas.microsoft.com/office/powerpoint/2010/main" val="407439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1053530"/>
            <a:ext cx="11572430" cy="4918269"/>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9.</a:t>
            </a:r>
            <a:r>
              <a:rPr lang="zh-CN" altLang="zh-CN" sz="2800" dirty="0">
                <a:latin typeface="Times New Roman"/>
                <a:ea typeface="华文细黑"/>
                <a:cs typeface="Times New Roman"/>
              </a:rPr>
              <a:t>下列有关难溶电解质及其溶度积常数</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的说法正确的是</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a:latin typeface="Times New Roman"/>
                <a:ea typeface="华文细黑"/>
                <a:cs typeface="Courier New"/>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a:t>
            </a:r>
            <a:r>
              <a:rPr lang="zh-CN" altLang="zh-CN" sz="2800" dirty="0">
                <a:latin typeface="Times New Roman"/>
                <a:ea typeface="华文细黑"/>
                <a:cs typeface="Times New Roman"/>
              </a:rPr>
              <a:t>常温下，向</a:t>
            </a:r>
            <a:r>
              <a:rPr lang="en-US" altLang="zh-CN" sz="2800" dirty="0">
                <a:latin typeface="Times New Roman"/>
                <a:ea typeface="华文细黑"/>
                <a:cs typeface="Courier New"/>
              </a:rPr>
              <a:t>BaCO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饱和溶液中加入</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固体，</a:t>
            </a:r>
            <a:r>
              <a:rPr lang="en-US" altLang="zh-CN" sz="2800" dirty="0">
                <a:latin typeface="Times New Roman"/>
                <a:ea typeface="华文细黑"/>
                <a:cs typeface="Courier New"/>
              </a:rPr>
              <a:t>BaCO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 </a:t>
            </a:r>
            <a:r>
              <a:rPr lang="zh-CN" altLang="zh-CN" sz="2800" dirty="0">
                <a:latin typeface="Times New Roman"/>
                <a:ea typeface="华文细黑"/>
                <a:cs typeface="Times New Roman"/>
              </a:rPr>
              <a:t>减小</a:t>
            </a:r>
            <a:endParaRPr lang="zh-CN" altLang="zh-CN" sz="1000" dirty="0">
              <a:latin typeface="宋体"/>
              <a:cs typeface="Courier New"/>
            </a:endParaRPr>
          </a:p>
          <a:p>
            <a:pPr algn="just">
              <a:lnSpc>
                <a:spcPct val="140000"/>
              </a:lnSpc>
              <a:spcAft>
                <a:spcPts val="0"/>
              </a:spcAft>
            </a:pPr>
            <a:r>
              <a:rPr lang="en-US" altLang="zh-CN" sz="2800" dirty="0" err="1">
                <a:latin typeface="Times New Roman"/>
                <a:ea typeface="华文细黑"/>
                <a:cs typeface="Courier New"/>
              </a:rPr>
              <a:t>B.Mg</a:t>
            </a:r>
            <a:r>
              <a:rPr lang="en-US" altLang="zh-CN" sz="2800" dirty="0">
                <a:latin typeface="Times New Roman"/>
                <a:ea typeface="华文细黑"/>
                <a:cs typeface="Courier New"/>
              </a:rPr>
              <a:t>(OH)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可溶于盐酸，不溶于</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溶液</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a:t>
            </a:r>
            <a:r>
              <a:rPr lang="zh-CN" altLang="zh-CN" sz="2800" dirty="0">
                <a:latin typeface="Times New Roman"/>
                <a:ea typeface="华文细黑"/>
                <a:cs typeface="Times New Roman"/>
              </a:rPr>
              <a:t>溶度积常数</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 </a:t>
            </a:r>
            <a:r>
              <a:rPr lang="zh-CN" altLang="zh-CN" sz="2800" dirty="0">
                <a:latin typeface="Times New Roman"/>
                <a:ea typeface="华文细黑"/>
                <a:cs typeface="Times New Roman"/>
              </a:rPr>
              <a:t>只受温度影响，温度升高</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 </a:t>
            </a:r>
            <a:r>
              <a:rPr lang="zh-CN" altLang="zh-CN" sz="2800" dirty="0">
                <a:latin typeface="Times New Roman"/>
                <a:ea typeface="华文细黑"/>
                <a:cs typeface="Times New Roman"/>
              </a:rPr>
              <a:t>增大</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D.</a:t>
            </a:r>
            <a:r>
              <a:rPr lang="zh-CN" altLang="zh-CN" sz="2800" dirty="0">
                <a:latin typeface="Times New Roman"/>
                <a:ea typeface="华文细黑"/>
                <a:cs typeface="Times New Roman"/>
              </a:rPr>
              <a:t>常温下，向</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饱和溶液中加入</a:t>
            </a:r>
            <a:r>
              <a:rPr lang="en-US" altLang="zh-CN" sz="2800" dirty="0" err="1">
                <a:latin typeface="Times New Roman"/>
                <a:ea typeface="华文细黑"/>
                <a:cs typeface="Courier New"/>
              </a:rPr>
              <a:t>NaOH</a:t>
            </a:r>
            <a:r>
              <a:rPr lang="zh-CN" altLang="zh-CN" sz="2800" dirty="0">
                <a:latin typeface="Times New Roman"/>
                <a:ea typeface="华文细黑"/>
                <a:cs typeface="Times New Roman"/>
              </a:rPr>
              <a:t>固体，</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的</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 </a:t>
            </a:r>
            <a:r>
              <a:rPr lang="zh-CN" altLang="zh-CN" sz="2800" dirty="0" smtClean="0">
                <a:latin typeface="Times New Roman"/>
                <a:ea typeface="华文细黑"/>
                <a:cs typeface="Times New Roman"/>
              </a:rPr>
              <a:t>不变</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温度不变，溶度积常数不变，</a:t>
            </a:r>
            <a:r>
              <a:rPr lang="en-US" altLang="zh-CN" sz="2800" dirty="0">
                <a:latin typeface="Times New Roman"/>
                <a:ea typeface="华文细黑"/>
              </a:rPr>
              <a:t>A</a:t>
            </a:r>
            <a:r>
              <a:rPr lang="zh-CN" altLang="zh-CN" sz="2800" dirty="0">
                <a:latin typeface="Times New Roman"/>
                <a:ea typeface="华文细黑"/>
                <a:cs typeface="Times New Roman"/>
              </a:rPr>
              <a:t>项错误，</a:t>
            </a:r>
            <a:r>
              <a:rPr lang="en-US" altLang="zh-CN" sz="2800" dirty="0">
                <a:latin typeface="Times New Roman"/>
                <a:ea typeface="华文细黑"/>
              </a:rPr>
              <a:t>D</a:t>
            </a:r>
            <a:r>
              <a:rPr lang="zh-CN" altLang="zh-CN" sz="2800" dirty="0">
                <a:latin typeface="Times New Roman"/>
                <a:ea typeface="华文细黑"/>
                <a:cs typeface="Times New Roman"/>
              </a:rPr>
              <a:t>项正确</a:t>
            </a:r>
            <a:r>
              <a:rPr lang="zh-CN" altLang="zh-CN" sz="2800" dirty="0" smtClean="0">
                <a:latin typeface="Times New Roman"/>
                <a:ea typeface="华文细黑"/>
                <a:cs typeface="Times New Roman"/>
              </a:rPr>
              <a:t>；</a:t>
            </a:r>
            <a:endParaRPr lang="en-US" altLang="zh-CN" sz="2800" dirty="0">
              <a:latin typeface="Times New Roman"/>
              <a:ea typeface="华文细黑"/>
              <a:cs typeface="Times New Roman"/>
            </a:endParaRPr>
          </a:p>
          <a:p>
            <a:pPr algn="just">
              <a:lnSpc>
                <a:spcPct val="140000"/>
              </a:lnSpc>
              <a:spcAft>
                <a:spcPts val="0"/>
              </a:spcAft>
            </a:pPr>
            <a:r>
              <a:rPr lang="en-US" altLang="zh-CN" sz="2800" dirty="0" smtClean="0">
                <a:latin typeface="Times New Roman"/>
                <a:ea typeface="华文细黑"/>
                <a:cs typeface="Courier New"/>
              </a:rPr>
              <a:t>        </a:t>
            </a:r>
            <a:r>
              <a:rPr lang="zh-CN" altLang="zh-CN" sz="2800" dirty="0" smtClean="0">
                <a:latin typeface="Times New Roman"/>
                <a:ea typeface="华文细黑"/>
                <a:cs typeface="Times New Roman"/>
              </a:rPr>
              <a:t>水解</a:t>
            </a:r>
            <a:r>
              <a:rPr lang="zh-CN" altLang="zh-CN" sz="2800" dirty="0">
                <a:latin typeface="Times New Roman"/>
                <a:ea typeface="华文细黑"/>
                <a:cs typeface="Times New Roman"/>
              </a:rPr>
              <a:t>使</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溶液显酸性，故</a:t>
            </a:r>
            <a:r>
              <a:rPr lang="en-US" altLang="zh-CN" sz="2800" dirty="0">
                <a:latin typeface="Times New Roman"/>
                <a:ea typeface="华文细黑"/>
                <a:cs typeface="Courier New"/>
              </a:rPr>
              <a:t>Mg(OH)</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可溶于</a:t>
            </a:r>
            <a:r>
              <a:rPr lang="en-US" altLang="zh-CN" sz="2800" dirty="0">
                <a:latin typeface="Times New Roman"/>
                <a:ea typeface="华文细黑"/>
                <a:cs typeface="Courier New"/>
              </a:rPr>
              <a:t>NH</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Cl</a:t>
            </a:r>
            <a:r>
              <a:rPr lang="zh-CN" altLang="zh-CN" sz="2800" dirty="0">
                <a:latin typeface="Times New Roman"/>
                <a:ea typeface="华文细黑"/>
                <a:cs typeface="Times New Roman"/>
              </a:rPr>
              <a:t>溶液，</a:t>
            </a:r>
            <a:r>
              <a:rPr lang="en-US" altLang="zh-CN" sz="2800" dirty="0">
                <a:latin typeface="Times New Roman"/>
                <a:ea typeface="华文细黑"/>
                <a:cs typeface="Courier New"/>
              </a:rPr>
              <a:t>B</a:t>
            </a:r>
            <a:r>
              <a:rPr lang="zh-CN" altLang="zh-CN" sz="2800" dirty="0">
                <a:latin typeface="Times New Roman"/>
                <a:ea typeface="华文细黑"/>
                <a:cs typeface="Times New Roman"/>
              </a:rPr>
              <a:t>项错误</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大多数</a:t>
            </a:r>
            <a:r>
              <a:rPr lang="zh-CN" altLang="zh-CN" sz="2800" dirty="0">
                <a:latin typeface="Times New Roman"/>
                <a:ea typeface="华文细黑"/>
                <a:cs typeface="Times New Roman"/>
              </a:rPr>
              <a:t>的难溶物随温度升高</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zh-CN" altLang="zh-CN" sz="2800" dirty="0">
                <a:latin typeface="Times New Roman"/>
                <a:ea typeface="华文细黑"/>
                <a:cs typeface="Times New Roman"/>
              </a:rPr>
              <a:t>增大，但也有少数物质相反，</a:t>
            </a:r>
            <a:r>
              <a:rPr lang="en-US" altLang="zh-CN" sz="2800" dirty="0">
                <a:latin typeface="Times New Roman"/>
                <a:ea typeface="华文细黑"/>
                <a:cs typeface="Courier New"/>
              </a:rPr>
              <a:t>C</a:t>
            </a:r>
            <a:r>
              <a:rPr lang="zh-CN" altLang="zh-CN" sz="2800" dirty="0">
                <a:latin typeface="Times New Roman"/>
                <a:ea typeface="华文细黑"/>
                <a:cs typeface="Times New Roman"/>
              </a:rPr>
              <a:t>项错误</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对象 4"/>
          <p:cNvGraphicFramePr>
            <a:graphicFrameLocks noChangeAspect="1"/>
          </p:cNvGraphicFramePr>
          <p:nvPr>
            <p:extLst>
              <p:ext uri="{D42A27DB-BD31-4B8C-83A1-F6EECF244321}">
                <p14:modId xmlns:p14="http://schemas.microsoft.com/office/powerpoint/2010/main" val="907740483"/>
              </p:ext>
            </p:extLst>
          </p:nvPr>
        </p:nvGraphicFramePr>
        <p:xfrm>
          <a:off x="435149" y="4773488"/>
          <a:ext cx="958850" cy="725488"/>
        </p:xfrm>
        <a:graphic>
          <a:graphicData uri="http://schemas.openxmlformats.org/presentationml/2006/ole">
            <mc:AlternateContent xmlns:mc="http://schemas.openxmlformats.org/markup-compatibility/2006">
              <mc:Choice xmlns:v="urn:schemas-microsoft-com:vml" Requires="v">
                <p:oleObj spid="_x0000_s125995" name="文档" r:id="rId17" imgW="959161" imgH="724754" progId="Word.Document.12">
                  <p:embed/>
                </p:oleObj>
              </mc:Choice>
              <mc:Fallback>
                <p:oleObj name="文档" r:id="rId17" imgW="959161" imgH="724754" progId="Word.Document.12">
                  <p:embed/>
                  <p:pic>
                    <p:nvPicPr>
                      <p:cNvPr id="0" name=""/>
                      <p:cNvPicPr/>
                      <p:nvPr/>
                    </p:nvPicPr>
                    <p:blipFill>
                      <a:blip r:embed="rId18"/>
                      <a:stretch>
                        <a:fillRect/>
                      </a:stretch>
                    </p:blipFill>
                    <p:spPr>
                      <a:xfrm>
                        <a:off x="435149" y="4773488"/>
                        <a:ext cx="958850" cy="725488"/>
                      </a:xfrm>
                      <a:prstGeom prst="rect">
                        <a:avLst/>
                      </a:prstGeom>
                    </p:spPr>
                  </p:pic>
                </p:oleObj>
              </mc:Fallback>
            </mc:AlternateContent>
          </a:graphicData>
        </a:graphic>
      </p:graphicFrame>
      <p:sp>
        <p:nvSpPr>
          <p:cNvPr id="6" name="矩形 5"/>
          <p:cNvSpPr/>
          <p:nvPr/>
        </p:nvSpPr>
        <p:spPr>
          <a:xfrm>
            <a:off x="9539286" y="1168971"/>
            <a:ext cx="444352" cy="523220"/>
          </a:xfrm>
          <a:prstGeom prst="rect">
            <a:avLst/>
          </a:prstGeom>
        </p:spPr>
        <p:txBody>
          <a:bodyPr wrap="none">
            <a:spAutoFit/>
          </a:bodyPr>
          <a:lstStyle/>
          <a:p>
            <a:r>
              <a:rPr lang="en-US" altLang="zh-CN" sz="2800">
                <a:solidFill>
                  <a:srgbClr val="E36C0A"/>
                </a:solidFill>
                <a:latin typeface="Times New Roman"/>
                <a:ea typeface="华文细黑"/>
              </a:rPr>
              <a:t>D</a:t>
            </a:r>
            <a:endParaRPr lang="zh-CN" altLang="en-US" sz="2800">
              <a:solidFill>
                <a:srgbClr val="E36C0A"/>
              </a:solidFill>
              <a:latin typeface="Times New Roman"/>
              <a:ea typeface="华文细黑"/>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blinds(horizontal)">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
                                            <p:txEl>
                                              <p:pRg st="5" end="5"/>
                                            </p:txEl>
                                          </p:spTgt>
                                        </p:tgtEl>
                                      </p:cBhvr>
                                    </p:animEffect>
                                    <p:set>
                                      <p:cBhvr>
                                        <p:cTn id="30" dur="1" fill="hold">
                                          <p:stCondLst>
                                            <p:cond delay="499"/>
                                          </p:stCondLst>
                                        </p:cTn>
                                        <p:tgtEl>
                                          <p:spTgt spid="4">
                                            <p:txEl>
                                              <p:pRg st="5" end="5"/>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xEl>
                                              <p:pRg st="6" end="6"/>
                                            </p:txEl>
                                          </p:spTgt>
                                        </p:tgtEl>
                                      </p:cBhvr>
                                    </p:animEffect>
                                    <p:set>
                                      <p:cBhvr>
                                        <p:cTn id="33" dur="1" fill="hold">
                                          <p:stCondLst>
                                            <p:cond delay="499"/>
                                          </p:stCondLst>
                                        </p:cTn>
                                        <p:tgtEl>
                                          <p:spTgt spid="4">
                                            <p:txEl>
                                              <p:pRg st="6" end="6"/>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
                                            <p:txEl>
                                              <p:pRg st="7" end="7"/>
                                            </p:txEl>
                                          </p:spTgt>
                                        </p:tgtEl>
                                      </p:cBhvr>
                                    </p:animEffect>
                                    <p:set>
                                      <p:cBhvr>
                                        <p:cTn id="36" dur="1" fill="hold">
                                          <p:stCondLst>
                                            <p:cond delay="499"/>
                                          </p:stCondLst>
                                        </p:cTn>
                                        <p:tgtEl>
                                          <p:spTgt spid="4">
                                            <p:txEl>
                                              <p:pRg st="7" end="7"/>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2409" y="1121902"/>
            <a:ext cx="11524006" cy="129881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10.</a:t>
            </a:r>
            <a:r>
              <a:rPr lang="zh-CN" altLang="zh-CN" sz="2800">
                <a:latin typeface="Times New Roman"/>
                <a:ea typeface="华文细黑"/>
                <a:cs typeface="Times New Roman"/>
              </a:rPr>
              <a:t>已知一定温度下，</a:t>
            </a:r>
            <a:r>
              <a:rPr lang="en-US" altLang="zh-CN" sz="2800">
                <a:latin typeface="Times New Roman"/>
                <a:ea typeface="华文细黑"/>
                <a:cs typeface="Courier New"/>
              </a:rPr>
              <a:t>BaSO</a:t>
            </a:r>
            <a:r>
              <a:rPr lang="en-US" altLang="zh-CN" sz="2800" baseline="-25000">
                <a:latin typeface="Times New Roman"/>
                <a:ea typeface="华文细黑"/>
                <a:cs typeface="Courier New"/>
              </a:rPr>
              <a:t>4</a:t>
            </a:r>
            <a:r>
              <a:rPr lang="zh-CN" altLang="zh-CN" sz="2800">
                <a:latin typeface="Times New Roman"/>
                <a:ea typeface="华文细黑"/>
                <a:cs typeface="Times New Roman"/>
              </a:rPr>
              <a:t>的沉淀溶解平衡曲线如图所示。向</a:t>
            </a:r>
            <a:r>
              <a:rPr lang="en-US" altLang="zh-CN" sz="2800">
                <a:latin typeface="Times New Roman"/>
                <a:ea typeface="华文细黑"/>
                <a:cs typeface="Courier New"/>
              </a:rPr>
              <a:t>Na</a:t>
            </a:r>
            <a:r>
              <a:rPr lang="en-US" altLang="zh-CN" sz="2800" baseline="-25000">
                <a:latin typeface="Times New Roman"/>
                <a:ea typeface="华文细黑"/>
                <a:cs typeface="Courier New"/>
              </a:rPr>
              <a:t>2</a:t>
            </a:r>
            <a:r>
              <a:rPr lang="en-US" altLang="zh-CN" sz="2800">
                <a:latin typeface="Times New Roman"/>
                <a:ea typeface="华文细黑"/>
                <a:cs typeface="Courier New"/>
              </a:rPr>
              <a:t>SO</a:t>
            </a:r>
            <a:r>
              <a:rPr lang="en-US" altLang="zh-CN" sz="2800" baseline="-25000">
                <a:latin typeface="Times New Roman"/>
                <a:ea typeface="华文细黑"/>
                <a:cs typeface="Courier New"/>
              </a:rPr>
              <a:t>4</a:t>
            </a:r>
            <a:r>
              <a:rPr lang="zh-CN" altLang="zh-CN" sz="2800">
                <a:latin typeface="Times New Roman"/>
                <a:ea typeface="华文细黑"/>
                <a:cs typeface="Times New Roman"/>
              </a:rPr>
              <a:t>溶液中逐滴加入</a:t>
            </a:r>
            <a:r>
              <a:rPr lang="en-US" altLang="zh-CN" sz="2800">
                <a:latin typeface="Times New Roman"/>
                <a:ea typeface="华文细黑"/>
                <a:cs typeface="Courier New"/>
              </a:rPr>
              <a:t>Ba(OH)</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溶液的过程中，下列有关说法正确的是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smtClean="0">
                <a:latin typeface="Times New Roman"/>
                <a:ea typeface="华文细黑"/>
                <a:cs typeface="Courier New"/>
              </a:rPr>
              <a:t>)</a:t>
            </a:r>
            <a:endParaRPr lang="zh-CN" altLang="zh-CN" sz="1000">
              <a:effectLst/>
              <a:latin typeface="宋体"/>
              <a:cs typeface="Courier New"/>
            </a:endParaRPr>
          </a:p>
        </p:txBody>
      </p:sp>
      <p:sp>
        <p:nvSpPr>
          <p:cNvPr id="49"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26978" name="Picture 2" descr="HX47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37293" y="2568328"/>
            <a:ext cx="3629123" cy="33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4091" y="2349674"/>
            <a:ext cx="7671664" cy="3711785"/>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A.a</a:t>
            </a:r>
            <a:r>
              <a:rPr lang="zh-CN" altLang="zh-CN" sz="2800">
                <a:latin typeface="Times New Roman"/>
                <a:ea typeface="华文细黑"/>
                <a:cs typeface="Times New Roman"/>
              </a:rPr>
              <a:t>点对应的</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 </a:t>
            </a:r>
            <a:r>
              <a:rPr lang="zh-CN" altLang="zh-CN" sz="2800">
                <a:latin typeface="Times New Roman"/>
                <a:ea typeface="华文细黑"/>
                <a:cs typeface="Times New Roman"/>
              </a:rPr>
              <a:t>小于</a:t>
            </a:r>
            <a:r>
              <a:rPr lang="en-US" altLang="zh-CN" sz="2800">
                <a:latin typeface="Times New Roman"/>
                <a:ea typeface="华文细黑"/>
                <a:cs typeface="Courier New"/>
              </a:rPr>
              <a:t>c</a:t>
            </a:r>
            <a:r>
              <a:rPr lang="zh-CN" altLang="zh-CN" sz="2800">
                <a:latin typeface="Times New Roman"/>
                <a:ea typeface="华文细黑"/>
                <a:cs typeface="Times New Roman"/>
              </a:rPr>
              <a:t>点对应的</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zh-CN" altLang="zh-CN" sz="2800">
                <a:latin typeface="Times New Roman"/>
                <a:ea typeface="华文细黑"/>
                <a:cs typeface="Times New Roman"/>
              </a:rPr>
              <a:t>加入</a:t>
            </a:r>
            <a:r>
              <a:rPr lang="en-US" altLang="zh-CN" sz="2800">
                <a:latin typeface="Times New Roman"/>
                <a:ea typeface="华文细黑"/>
                <a:cs typeface="Courier New"/>
              </a:rPr>
              <a:t>Ba(OH)</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溶液的过程中，混合溶液可由</a:t>
            </a:r>
            <a:r>
              <a:rPr lang="en-US" altLang="zh-CN" sz="2800">
                <a:latin typeface="Times New Roman"/>
                <a:ea typeface="华文细黑"/>
                <a:cs typeface="Courier New"/>
              </a:rPr>
              <a:t>a</a:t>
            </a:r>
            <a:r>
              <a:rPr lang="zh-CN" altLang="zh-CN" sz="2800" smtClean="0">
                <a:latin typeface="Times New Roman"/>
                <a:ea typeface="华文细黑"/>
                <a:cs typeface="Times New Roman"/>
              </a:rPr>
              <a:t>点</a:t>
            </a:r>
            <a:endParaRPr lang="en-US" altLang="zh-CN" sz="2800" smtClean="0">
              <a:latin typeface="Times New Roman"/>
              <a:ea typeface="华文细黑"/>
              <a:cs typeface="Times New Roman"/>
            </a:endParaRPr>
          </a:p>
          <a:p>
            <a:pPr algn="just">
              <a:lnSpc>
                <a:spcPct val="140000"/>
              </a:lnSpc>
              <a:spcAft>
                <a:spcPts val="0"/>
              </a:spcAft>
            </a:pPr>
            <a:r>
              <a:rPr lang="en-US" altLang="zh-CN" sz="2800">
                <a:latin typeface="Times New Roman"/>
                <a:ea typeface="华文细黑"/>
                <a:cs typeface="Times New Roman"/>
              </a:rPr>
              <a:t> </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变</a:t>
            </a:r>
            <a:r>
              <a:rPr lang="zh-CN" altLang="zh-CN" sz="2800">
                <a:latin typeface="Times New Roman"/>
                <a:ea typeface="华文细黑"/>
                <a:cs typeface="Times New Roman"/>
              </a:rPr>
              <a:t>到</a:t>
            </a:r>
            <a:r>
              <a:rPr lang="en-US" altLang="zh-CN" sz="2800">
                <a:latin typeface="Times New Roman"/>
                <a:ea typeface="华文细黑"/>
                <a:cs typeface="Courier New"/>
              </a:rPr>
              <a:t>c</a:t>
            </a:r>
            <a:r>
              <a:rPr lang="zh-CN" altLang="zh-CN" sz="2800">
                <a:latin typeface="Times New Roman"/>
                <a:ea typeface="华文细黑"/>
                <a:cs typeface="Times New Roman"/>
              </a:rPr>
              <a:t>点</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zh-CN" altLang="zh-CN" sz="2800">
                <a:latin typeface="Times New Roman"/>
                <a:ea typeface="华文细黑"/>
                <a:cs typeface="Times New Roman"/>
              </a:rPr>
              <a:t>再向混合后的溶液中加入蒸馏水，可以使</a:t>
            </a:r>
            <a:r>
              <a:rPr lang="zh-CN" altLang="zh-CN" sz="2800" smtClean="0">
                <a:latin typeface="Times New Roman"/>
                <a:ea typeface="华文细黑"/>
                <a:cs typeface="Times New Roman"/>
              </a:rPr>
              <a:t>溶液</a:t>
            </a:r>
            <a:endParaRPr lang="en-US" altLang="zh-CN" sz="2800" smtClean="0">
              <a:latin typeface="Times New Roman"/>
              <a:ea typeface="华文细黑"/>
              <a:cs typeface="Times New Roman"/>
            </a:endParaRPr>
          </a:p>
          <a:p>
            <a:pPr algn="just">
              <a:lnSpc>
                <a:spcPct val="140000"/>
              </a:lnSpc>
              <a:spcAft>
                <a:spcPts val="0"/>
              </a:spcAft>
            </a:pPr>
            <a:r>
              <a:rPr lang="en-US" altLang="zh-CN" sz="2800">
                <a:latin typeface="Times New Roman"/>
                <a:ea typeface="华文细黑"/>
                <a:cs typeface="Times New Roman"/>
              </a:rPr>
              <a:t> </a:t>
            </a:r>
            <a:r>
              <a:rPr lang="en-US" altLang="zh-CN" sz="2800" smtClean="0">
                <a:latin typeface="Times New Roman"/>
                <a:ea typeface="华文细黑"/>
                <a:cs typeface="Times New Roman"/>
              </a:rPr>
              <a:t>   </a:t>
            </a:r>
            <a:r>
              <a:rPr lang="zh-CN" altLang="zh-CN" sz="2800" smtClean="0">
                <a:latin typeface="Times New Roman"/>
                <a:ea typeface="华文细黑"/>
                <a:cs typeface="Times New Roman"/>
              </a:rPr>
              <a:t>由</a:t>
            </a:r>
            <a:r>
              <a:rPr lang="en-US" altLang="zh-CN" sz="2800">
                <a:latin typeface="Times New Roman"/>
                <a:ea typeface="华文细黑"/>
                <a:cs typeface="Courier New"/>
              </a:rPr>
              <a:t>c</a:t>
            </a:r>
            <a:r>
              <a:rPr lang="zh-CN" altLang="zh-CN" sz="2800">
                <a:latin typeface="Times New Roman"/>
                <a:ea typeface="华文细黑"/>
                <a:cs typeface="Times New Roman"/>
              </a:rPr>
              <a:t>变到</a:t>
            </a:r>
            <a:r>
              <a:rPr lang="en-US" altLang="zh-CN" sz="2800">
                <a:latin typeface="Times New Roman"/>
                <a:ea typeface="华文细黑"/>
                <a:cs typeface="Courier New"/>
              </a:rPr>
              <a:t>d</a:t>
            </a:r>
            <a:r>
              <a:rPr lang="zh-CN" altLang="zh-CN" sz="2800">
                <a:latin typeface="Times New Roman"/>
                <a:ea typeface="华文细黑"/>
                <a:cs typeface="Times New Roman"/>
              </a:rPr>
              <a:t>点</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D.</a:t>
            </a:r>
            <a:r>
              <a:rPr lang="zh-CN" altLang="zh-CN" sz="2800">
                <a:latin typeface="Times New Roman"/>
                <a:ea typeface="华文细黑"/>
                <a:cs typeface="Times New Roman"/>
              </a:rPr>
              <a:t>含有</a:t>
            </a:r>
            <a:r>
              <a:rPr lang="zh-CN" altLang="zh-CN" sz="2800" smtClean="0">
                <a:latin typeface="Times New Roman"/>
                <a:ea typeface="华文细黑"/>
                <a:cs typeface="Times New Roman"/>
              </a:rPr>
              <a:t>大量</a:t>
            </a:r>
            <a:r>
              <a:rPr lang="en-US" altLang="zh-CN" sz="2800" smtClean="0">
                <a:latin typeface="Times New Roman"/>
                <a:ea typeface="华文细黑"/>
                <a:cs typeface="Courier New"/>
              </a:rPr>
              <a:t>         </a:t>
            </a:r>
            <a:r>
              <a:rPr lang="zh-CN" altLang="zh-CN" sz="2800" smtClean="0">
                <a:latin typeface="Times New Roman"/>
                <a:ea typeface="华文细黑"/>
                <a:cs typeface="Times New Roman"/>
              </a:rPr>
              <a:t>的</a:t>
            </a:r>
            <a:r>
              <a:rPr lang="zh-CN" altLang="zh-CN" sz="2800">
                <a:latin typeface="Times New Roman"/>
                <a:ea typeface="华文细黑"/>
                <a:cs typeface="Times New Roman"/>
              </a:rPr>
              <a:t>溶液中肯定不存在</a:t>
            </a:r>
            <a:r>
              <a:rPr lang="en-US" altLang="zh-CN" sz="2800">
                <a:latin typeface="Times New Roman"/>
                <a:ea typeface="华文细黑"/>
                <a:cs typeface="Courier New"/>
              </a:rPr>
              <a:t>Ba</a:t>
            </a:r>
            <a:r>
              <a:rPr lang="en-US" altLang="zh-CN" sz="2800" baseline="30000">
                <a:latin typeface="Times New Roman"/>
                <a:ea typeface="华文细黑"/>
                <a:cs typeface="Courier New"/>
              </a:rPr>
              <a:t>2</a:t>
            </a:r>
            <a:r>
              <a:rPr lang="zh-CN" altLang="zh-CN" sz="2800" baseline="30000" smtClean="0">
                <a:latin typeface="Times New Roman"/>
                <a:ea typeface="华文细黑"/>
                <a:cs typeface="Times New Roman"/>
              </a:rPr>
              <a:t>＋</a:t>
            </a:r>
            <a:endParaRPr lang="en-US" altLang="zh-CN" sz="2800" baseline="3000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960408262"/>
              </p:ext>
            </p:extLst>
          </p:nvPr>
        </p:nvGraphicFramePr>
        <p:xfrm>
          <a:off x="2252861" y="5489451"/>
          <a:ext cx="971550" cy="714375"/>
        </p:xfrm>
        <a:graphic>
          <a:graphicData uri="http://schemas.openxmlformats.org/presentationml/2006/ole">
            <mc:AlternateContent xmlns:mc="http://schemas.openxmlformats.org/markup-compatibility/2006">
              <mc:Choice xmlns:v="urn:schemas-microsoft-com:vml" Requires="v">
                <p:oleObj spid="_x0000_s127019" name="文档" r:id="rId18" imgW="978236" imgH="715379" progId="Word.Document.12">
                  <p:embed/>
                </p:oleObj>
              </mc:Choice>
              <mc:Fallback>
                <p:oleObj name="文档" r:id="rId18" imgW="978236" imgH="715379" progId="Word.Document.12">
                  <p:embed/>
                  <p:pic>
                    <p:nvPicPr>
                      <p:cNvPr id="0" name=""/>
                      <p:cNvPicPr/>
                      <p:nvPr/>
                    </p:nvPicPr>
                    <p:blipFill>
                      <a:blip r:embed="rId19"/>
                      <a:stretch>
                        <a:fillRect/>
                      </a:stretch>
                    </p:blipFill>
                    <p:spPr>
                      <a:xfrm>
                        <a:off x="2252861" y="5489451"/>
                        <a:ext cx="971550" cy="71437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3976" y="1393447"/>
            <a:ext cx="11344407" cy="1244259"/>
          </a:xfrm>
          <a:prstGeom prst="rect">
            <a:avLst/>
          </a:prstGeom>
        </p:spPr>
        <p:txBody>
          <a:bodyPr>
            <a:spAutoFit/>
          </a:bodyPr>
          <a:lstStyle/>
          <a:p>
            <a:pPr algn="just">
              <a:lnSpc>
                <a:spcPct val="140000"/>
              </a:lnSpc>
              <a:spcAft>
                <a:spcPts val="0"/>
              </a:spcAft>
            </a:pPr>
            <a:r>
              <a:rPr lang="zh-CN" altLang="zh-CN" sz="2800" b="1">
                <a:solidFill>
                  <a:srgbClr val="0000FF"/>
                </a:solidFill>
                <a:latin typeface="Times New Roman"/>
                <a:cs typeface="Times New Roman"/>
              </a:rPr>
              <a:t>解析</a:t>
            </a:r>
            <a:r>
              <a:rPr lang="zh-CN" altLang="zh-CN" sz="2800">
                <a:latin typeface="Times New Roman"/>
                <a:ea typeface="华文细黑"/>
                <a:cs typeface="Times New Roman"/>
              </a:rPr>
              <a:t>　温度不变，物质的溶度积就是一固定值，因此图像中的</a:t>
            </a:r>
            <a:r>
              <a:rPr lang="en-US" altLang="zh-CN" sz="2800" dirty="0">
                <a:latin typeface="Times New Roman"/>
                <a:ea typeface="华文细黑"/>
              </a:rPr>
              <a:t>a</a:t>
            </a:r>
            <a:r>
              <a:rPr lang="zh-CN" altLang="zh-CN" sz="2800" dirty="0">
                <a:latin typeface="Times New Roman"/>
                <a:ea typeface="华文细黑"/>
                <a:cs typeface="Times New Roman"/>
              </a:rPr>
              <a:t>、</a:t>
            </a:r>
            <a:r>
              <a:rPr lang="en-US" altLang="zh-CN" sz="2800" dirty="0">
                <a:latin typeface="Times New Roman"/>
                <a:ea typeface="华文细黑"/>
              </a:rPr>
              <a:t>c</a:t>
            </a:r>
            <a:r>
              <a:rPr lang="zh-CN" altLang="zh-CN" sz="2800" dirty="0">
                <a:latin typeface="Times New Roman"/>
                <a:ea typeface="华文细黑"/>
                <a:cs typeface="Times New Roman"/>
              </a:rPr>
              <a:t>、</a:t>
            </a:r>
            <a:r>
              <a:rPr lang="en-US" altLang="zh-CN" sz="2800" dirty="0">
                <a:latin typeface="Times New Roman"/>
                <a:ea typeface="华文细黑"/>
              </a:rPr>
              <a:t>e</a:t>
            </a:r>
            <a:r>
              <a:rPr lang="zh-CN" altLang="zh-CN" sz="2800" dirty="0">
                <a:latin typeface="Times New Roman"/>
                <a:ea typeface="华文细黑"/>
                <a:cs typeface="Times New Roman"/>
              </a:rPr>
              <a:t>点对应的溶度积常数</a:t>
            </a:r>
            <a:r>
              <a:rPr lang="en-US" altLang="zh-CN" sz="2800" dirty="0">
                <a:latin typeface="Times New Roman"/>
                <a:ea typeface="华文细黑"/>
              </a:rPr>
              <a:t>(</a:t>
            </a:r>
            <a:r>
              <a:rPr lang="en-US" altLang="zh-CN" sz="2800" i="1" dirty="0" err="1">
                <a:latin typeface="Times New Roman"/>
                <a:ea typeface="华文细黑"/>
              </a:rPr>
              <a:t>K</a:t>
            </a:r>
            <a:r>
              <a:rPr lang="en-US" altLang="zh-CN" sz="2800" baseline="-25000" dirty="0" err="1">
                <a:latin typeface="Times New Roman"/>
                <a:ea typeface="华文细黑"/>
              </a:rPr>
              <a:t>sp</a:t>
            </a:r>
            <a:r>
              <a:rPr lang="en-US" altLang="zh-CN" sz="2800" dirty="0">
                <a:latin typeface="Times New Roman"/>
                <a:ea typeface="华文细黑"/>
              </a:rPr>
              <a:t>)</a:t>
            </a:r>
            <a:r>
              <a:rPr lang="zh-CN" altLang="zh-CN" sz="2800" dirty="0">
                <a:latin typeface="Times New Roman"/>
                <a:ea typeface="华文细黑"/>
                <a:cs typeface="Times New Roman"/>
              </a:rPr>
              <a:t>完全相同，</a:t>
            </a:r>
            <a:r>
              <a:rPr lang="en-US" altLang="zh-CN" sz="2800" dirty="0">
                <a:latin typeface="Times New Roman"/>
                <a:ea typeface="华文细黑"/>
              </a:rPr>
              <a:t>A</a:t>
            </a:r>
            <a:r>
              <a:rPr lang="zh-CN" altLang="zh-CN" sz="2800" dirty="0">
                <a:latin typeface="Times New Roman"/>
                <a:ea typeface="华文细黑"/>
                <a:cs typeface="Times New Roman"/>
              </a:rPr>
              <a:t>错；</a:t>
            </a:r>
            <a:endParaRPr lang="zh-CN" altLang="zh-CN" sz="2800" kern="100" dirty="0">
              <a:solidFill>
                <a:schemeClr val="accent6">
                  <a:lumMod val="75000"/>
                </a:schemeClr>
              </a:solidFill>
              <a:latin typeface="Times New Roman"/>
              <a:ea typeface="华文细黑"/>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39328335"/>
              </p:ext>
            </p:extLst>
          </p:nvPr>
        </p:nvGraphicFramePr>
        <p:xfrm>
          <a:off x="469057" y="2731864"/>
          <a:ext cx="11222037" cy="798513"/>
        </p:xfrm>
        <a:graphic>
          <a:graphicData uri="http://schemas.openxmlformats.org/presentationml/2006/ole">
            <mc:AlternateContent xmlns:mc="http://schemas.openxmlformats.org/markup-compatibility/2006">
              <mc:Choice xmlns:v="urn:schemas-microsoft-com:vml" Requires="v">
                <p:oleObj spid="_x0000_s128081" name="文档" r:id="rId17" imgW="11222611" imgH="798662" progId="Word.Document.12">
                  <p:embed/>
                </p:oleObj>
              </mc:Choice>
              <mc:Fallback>
                <p:oleObj name="文档" r:id="rId17" imgW="11222611" imgH="798662" progId="Word.Document.12">
                  <p:embed/>
                  <p:pic>
                    <p:nvPicPr>
                      <p:cNvPr id="0" name=""/>
                      <p:cNvPicPr/>
                      <p:nvPr/>
                    </p:nvPicPr>
                    <p:blipFill>
                      <a:blip r:embed="rId18"/>
                      <a:stretch>
                        <a:fillRect/>
                      </a:stretch>
                    </p:blipFill>
                    <p:spPr>
                      <a:xfrm>
                        <a:off x="469057" y="2731864"/>
                        <a:ext cx="11222037" cy="79851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550597107"/>
              </p:ext>
            </p:extLst>
          </p:nvPr>
        </p:nvGraphicFramePr>
        <p:xfrm>
          <a:off x="459532" y="3378721"/>
          <a:ext cx="11210925" cy="1390650"/>
        </p:xfrm>
        <a:graphic>
          <a:graphicData uri="http://schemas.openxmlformats.org/presentationml/2006/ole">
            <mc:AlternateContent xmlns:mc="http://schemas.openxmlformats.org/markup-compatibility/2006">
              <mc:Choice xmlns:v="urn:schemas-microsoft-com:vml" Requires="v">
                <p:oleObj spid="_x0000_s128082" name="文档" r:id="rId19" imgW="11222611" imgH="1394604" progId="Word.Document.12">
                  <p:embed/>
                </p:oleObj>
              </mc:Choice>
              <mc:Fallback>
                <p:oleObj name="文档" r:id="rId19" imgW="11222611" imgH="1394604" progId="Word.Document.12">
                  <p:embed/>
                  <p:pic>
                    <p:nvPicPr>
                      <p:cNvPr id="0" name=""/>
                      <p:cNvPicPr/>
                      <p:nvPr/>
                    </p:nvPicPr>
                    <p:blipFill>
                      <a:blip r:embed="rId20"/>
                      <a:stretch>
                        <a:fillRect/>
                      </a:stretch>
                    </p:blipFill>
                    <p:spPr>
                      <a:xfrm>
                        <a:off x="459532" y="3378721"/>
                        <a:ext cx="11210925" cy="1390650"/>
                      </a:xfrm>
                      <a:prstGeom prst="rect">
                        <a:avLst/>
                      </a:prstGeom>
                    </p:spPr>
                  </p:pic>
                </p:oleObj>
              </mc:Fallback>
            </mc:AlternateContent>
          </a:graphicData>
        </a:graphic>
      </p:graphicFrame>
      <p:sp>
        <p:nvSpPr>
          <p:cNvPr id="5" name="矩形 4"/>
          <p:cNvSpPr/>
          <p:nvPr/>
        </p:nvSpPr>
        <p:spPr>
          <a:xfrm>
            <a:off x="377999" y="4533456"/>
            <a:ext cx="1503938" cy="624530"/>
          </a:xfrm>
          <a:prstGeom prst="rect">
            <a:avLst/>
          </a:prstGeom>
        </p:spPr>
        <p:txBody>
          <a:bodyPr wrap="none">
            <a:spAutoFit/>
          </a:bodyPr>
          <a:lstStyle/>
          <a:p>
            <a:pPr algn="just">
              <a:lnSpc>
                <a:spcPct val="140000"/>
              </a:lnSpc>
              <a:spcAft>
                <a:spcPts val="0"/>
              </a:spcAft>
            </a:pPr>
            <a:r>
              <a:rPr lang="zh-CN" altLang="zh-CN" sz="2800" b="1">
                <a:solidFill>
                  <a:srgbClr val="0000FF"/>
                </a:solidFill>
                <a:latin typeface="Times New Roman"/>
                <a:cs typeface="Times New Roman"/>
              </a:rPr>
              <a:t>答案</a:t>
            </a:r>
            <a:r>
              <a:rPr lang="zh-CN" altLang="zh-CN" sz="2800">
                <a:latin typeface="Times New Roman"/>
                <a:ea typeface="华文细黑"/>
                <a:cs typeface="Times New Roman"/>
              </a:rPr>
              <a:t>　</a:t>
            </a:r>
            <a:r>
              <a:rPr lang="en-US" altLang="zh-CN" sz="2800">
                <a:solidFill>
                  <a:srgbClr val="E36C0A"/>
                </a:solidFill>
                <a:latin typeface="Times New Roman"/>
                <a:ea typeface="华文细黑"/>
              </a:rPr>
              <a:t>B</a:t>
            </a:r>
            <a:endParaRPr lang="zh-CN" altLang="zh-CN" sz="2800">
              <a:solidFill>
                <a:srgbClr val="E36C0A"/>
              </a:solidFill>
              <a:latin typeface="Times New Roman"/>
              <a:ea typeface="华文细黑"/>
            </a:endParaRP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750"/>
                                        <p:tgtEl>
                                          <p:spTgt spid="19"/>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0007" y="1116013"/>
            <a:ext cx="11457851" cy="3108543"/>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11.</a:t>
            </a:r>
            <a:r>
              <a:rPr lang="zh-CN" altLang="zh-CN" sz="2800">
                <a:latin typeface="Times New Roman"/>
                <a:ea typeface="华文细黑"/>
                <a:cs typeface="Times New Roman"/>
              </a:rPr>
              <a:t>已知</a:t>
            </a:r>
            <a:r>
              <a:rPr lang="en-US" altLang="zh-CN" sz="2800">
                <a:latin typeface="Times New Roman"/>
                <a:ea typeface="华文细黑"/>
                <a:cs typeface="Courier New"/>
              </a:rPr>
              <a:t>25 </a:t>
            </a:r>
            <a:r>
              <a:rPr lang="en-US" altLang="zh-CN" sz="2800">
                <a:latin typeface="宋体"/>
                <a:ea typeface="华文细黑"/>
                <a:cs typeface="Times New Roman"/>
              </a:rPr>
              <a:t>℃</a:t>
            </a:r>
            <a:r>
              <a:rPr lang="zh-CN" altLang="zh-CN" sz="2800">
                <a:latin typeface="Times New Roman"/>
                <a:ea typeface="华文细黑"/>
                <a:cs typeface="Times New Roman"/>
              </a:rPr>
              <a:t>时，电离常数</a:t>
            </a:r>
            <a:r>
              <a:rPr lang="en-US" altLang="zh-CN" sz="2800" i="1">
                <a:latin typeface="Times New Roman"/>
                <a:ea typeface="华文细黑"/>
                <a:cs typeface="Courier New"/>
              </a:rPr>
              <a:t>K</a:t>
            </a:r>
            <a:r>
              <a:rPr lang="en-US" altLang="zh-CN" sz="2800" baseline="-25000">
                <a:latin typeface="Times New Roman"/>
                <a:ea typeface="华文细黑"/>
                <a:cs typeface="Courier New"/>
              </a:rPr>
              <a:t>a</a:t>
            </a:r>
            <a:r>
              <a:rPr lang="en-US" altLang="zh-CN" sz="2800">
                <a:latin typeface="Times New Roman"/>
                <a:ea typeface="华文细黑"/>
                <a:cs typeface="Courier New"/>
              </a:rPr>
              <a:t>(HF)</a:t>
            </a:r>
            <a:r>
              <a:rPr lang="zh-CN" altLang="zh-CN" sz="2800">
                <a:latin typeface="Times New Roman"/>
                <a:ea typeface="华文细黑"/>
                <a:cs typeface="Times New Roman"/>
              </a:rPr>
              <a:t>＝</a:t>
            </a:r>
            <a:r>
              <a:rPr lang="en-US" altLang="zh-CN" sz="2800">
                <a:latin typeface="Times New Roman"/>
                <a:ea typeface="华文细黑"/>
                <a:cs typeface="Courier New"/>
              </a:rPr>
              <a:t>3.6</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4</a:t>
            </a:r>
            <a:r>
              <a:rPr lang="zh-CN" altLang="zh-CN" sz="2800">
                <a:latin typeface="Times New Roman"/>
                <a:ea typeface="华文细黑"/>
                <a:cs typeface="Times New Roman"/>
              </a:rPr>
              <a:t>，溶度积常数</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(CaF</a:t>
            </a:r>
            <a:r>
              <a:rPr lang="en-US" altLang="zh-CN" sz="2800" baseline="-25000">
                <a:latin typeface="Times New Roman"/>
                <a:ea typeface="华文细黑"/>
                <a:cs typeface="Courier New"/>
              </a:rPr>
              <a:t>2</a:t>
            </a:r>
            <a:r>
              <a:rPr lang="en-US" altLang="zh-CN" sz="2800">
                <a:latin typeface="Times New Roman"/>
                <a:ea typeface="华文细黑"/>
                <a:cs typeface="Courier New"/>
              </a:rPr>
              <a:t>)</a:t>
            </a:r>
            <a:r>
              <a:rPr lang="zh-CN" altLang="zh-CN" sz="2800">
                <a:latin typeface="Times New Roman"/>
                <a:ea typeface="华文细黑"/>
                <a:cs typeface="Times New Roman"/>
              </a:rPr>
              <a:t>＝</a:t>
            </a:r>
            <a:r>
              <a:rPr lang="en-US" altLang="zh-CN" sz="2800">
                <a:latin typeface="Times New Roman"/>
                <a:ea typeface="华文细黑"/>
                <a:cs typeface="Courier New"/>
              </a:rPr>
              <a:t>1.46</a:t>
            </a:r>
            <a:r>
              <a:rPr lang="en-US" altLang="zh-CN" sz="2800">
                <a:latin typeface="宋体"/>
                <a:ea typeface="华文细黑"/>
                <a:cs typeface="Times New Roman"/>
              </a:rPr>
              <a:t>×</a:t>
            </a:r>
            <a:r>
              <a:rPr lang="en-US" altLang="zh-CN" sz="2800">
                <a:latin typeface="Times New Roman"/>
                <a:ea typeface="华文细黑"/>
                <a:cs typeface="Courier New"/>
              </a:rPr>
              <a:t>10</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10</a:t>
            </a:r>
            <a:r>
              <a:rPr lang="zh-CN" altLang="zh-CN" sz="2800">
                <a:latin typeface="Times New Roman"/>
                <a:ea typeface="华文细黑"/>
                <a:cs typeface="Times New Roman"/>
              </a:rPr>
              <a:t>。现向</a:t>
            </a:r>
            <a:r>
              <a:rPr lang="en-US" altLang="zh-CN" sz="2800">
                <a:latin typeface="Times New Roman"/>
                <a:ea typeface="华文细黑"/>
                <a:cs typeface="Courier New"/>
              </a:rPr>
              <a:t>1 L 0.2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HF</a:t>
            </a:r>
            <a:r>
              <a:rPr lang="zh-CN" altLang="zh-CN" sz="2800">
                <a:latin typeface="Times New Roman"/>
                <a:ea typeface="华文细黑"/>
                <a:cs typeface="Times New Roman"/>
              </a:rPr>
              <a:t>溶液中加入</a:t>
            </a:r>
            <a:r>
              <a:rPr lang="en-US" altLang="zh-CN" sz="2800">
                <a:latin typeface="Times New Roman"/>
                <a:ea typeface="华文细黑"/>
                <a:cs typeface="Courier New"/>
              </a:rPr>
              <a:t>1 L 0.2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CaCl</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溶液，则下列说法正确的是</a:t>
            </a:r>
            <a:r>
              <a:rPr lang="en-US" altLang="zh-CN" sz="2800">
                <a:latin typeface="Times New Roman"/>
                <a:ea typeface="华文细黑"/>
                <a:cs typeface="Courier New"/>
              </a:rPr>
              <a:t>(</a:t>
            </a:r>
            <a:r>
              <a:rPr lang="zh-CN" altLang="zh-CN" sz="2800">
                <a:latin typeface="Times New Roman"/>
                <a:ea typeface="华文细黑"/>
                <a:cs typeface="Times New Roman"/>
              </a:rPr>
              <a:t>　　</a:t>
            </a:r>
            <a:r>
              <a:rPr lang="en-US" altLang="zh-CN" sz="2800">
                <a:latin typeface="Times New Roman"/>
                <a:ea typeface="华文细黑"/>
                <a:cs typeface="Courier New"/>
              </a:rPr>
              <a:t>)</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A.25 </a:t>
            </a:r>
            <a:r>
              <a:rPr lang="en-US" altLang="zh-CN" sz="2800">
                <a:latin typeface="宋体"/>
                <a:ea typeface="华文细黑"/>
                <a:cs typeface="Times New Roman"/>
              </a:rPr>
              <a:t>℃</a:t>
            </a:r>
            <a:r>
              <a:rPr lang="zh-CN" altLang="zh-CN" sz="2800">
                <a:latin typeface="Times New Roman"/>
                <a:ea typeface="华文细黑"/>
                <a:cs typeface="Times New Roman"/>
              </a:rPr>
              <a:t>时，</a:t>
            </a:r>
            <a:r>
              <a:rPr lang="en-US" altLang="zh-CN" sz="2800">
                <a:latin typeface="Times New Roman"/>
                <a:ea typeface="华文细黑"/>
                <a:cs typeface="Courier New"/>
              </a:rPr>
              <a:t>0.1 mol·L</a:t>
            </a:r>
            <a:r>
              <a:rPr lang="zh-CN" altLang="zh-CN" sz="2800" baseline="30000">
                <a:latin typeface="Times New Roman"/>
                <a:ea typeface="华文细黑"/>
                <a:cs typeface="Times New Roman"/>
              </a:rPr>
              <a:t>－</a:t>
            </a:r>
            <a:r>
              <a:rPr lang="en-US" altLang="zh-CN" sz="2800" baseline="30000">
                <a:latin typeface="Times New Roman"/>
                <a:ea typeface="华文细黑"/>
                <a:cs typeface="Courier New"/>
              </a:rPr>
              <a:t>1</a:t>
            </a:r>
            <a:r>
              <a:rPr lang="en-US" altLang="zh-CN" sz="2800">
                <a:latin typeface="Times New Roman"/>
                <a:ea typeface="华文细黑"/>
                <a:cs typeface="Courier New"/>
              </a:rPr>
              <a:t> HF</a:t>
            </a:r>
            <a:r>
              <a:rPr lang="zh-CN" altLang="zh-CN" sz="2800">
                <a:latin typeface="Times New Roman"/>
                <a:ea typeface="华文细黑"/>
                <a:cs typeface="Times New Roman"/>
              </a:rPr>
              <a:t>溶液的</a:t>
            </a:r>
            <a:r>
              <a:rPr lang="en-US" altLang="zh-CN" sz="2800">
                <a:latin typeface="Times New Roman"/>
                <a:ea typeface="华文细黑"/>
                <a:cs typeface="Courier New"/>
              </a:rPr>
              <a:t>pH</a:t>
            </a:r>
            <a:r>
              <a:rPr lang="zh-CN" altLang="zh-CN" sz="2800">
                <a:latin typeface="Times New Roman"/>
                <a:ea typeface="华文细黑"/>
                <a:cs typeface="Times New Roman"/>
              </a:rPr>
              <a:t>＝</a:t>
            </a:r>
            <a:r>
              <a:rPr lang="en-US" altLang="zh-CN" sz="2800">
                <a:latin typeface="Times New Roman"/>
                <a:ea typeface="华文细黑"/>
                <a:cs typeface="Courier New"/>
              </a:rPr>
              <a:t>1</a:t>
            </a:r>
            <a:endParaRPr lang="zh-CN" altLang="zh-CN" sz="1000">
              <a:latin typeface="宋体"/>
              <a:cs typeface="Courier New"/>
            </a:endParaRPr>
          </a:p>
          <a:p>
            <a:pPr algn="just">
              <a:lnSpc>
                <a:spcPct val="140000"/>
              </a:lnSpc>
              <a:spcAft>
                <a:spcPts val="0"/>
              </a:spcAft>
            </a:pPr>
            <a:r>
              <a:rPr lang="en-US" altLang="zh-CN" sz="2800">
                <a:latin typeface="Times New Roman"/>
                <a:ea typeface="华文细黑"/>
                <a:cs typeface="Courier New"/>
              </a:rPr>
              <a:t>B.</a:t>
            </a:r>
            <a:r>
              <a:rPr lang="en-US" altLang="zh-CN" sz="2800" i="1">
                <a:latin typeface="Times New Roman"/>
                <a:ea typeface="华文细黑"/>
                <a:cs typeface="Courier New"/>
              </a:rPr>
              <a:t>K</a:t>
            </a:r>
            <a:r>
              <a:rPr lang="en-US" altLang="zh-CN" sz="2800" baseline="-25000">
                <a:latin typeface="Times New Roman"/>
                <a:ea typeface="华文细黑"/>
                <a:cs typeface="Courier New"/>
              </a:rPr>
              <a:t>sp</a:t>
            </a:r>
            <a:r>
              <a:rPr lang="en-US" altLang="zh-CN" sz="2800">
                <a:latin typeface="Times New Roman"/>
                <a:ea typeface="华文细黑"/>
                <a:cs typeface="Courier New"/>
              </a:rPr>
              <a:t>(CaF</a:t>
            </a:r>
            <a:r>
              <a:rPr lang="en-US" altLang="zh-CN" sz="2800" baseline="-25000">
                <a:latin typeface="Times New Roman"/>
                <a:ea typeface="华文细黑"/>
                <a:cs typeface="Courier New"/>
              </a:rPr>
              <a:t>2</a:t>
            </a:r>
            <a:r>
              <a:rPr lang="en-US" altLang="zh-CN" sz="2800">
                <a:latin typeface="Times New Roman"/>
                <a:ea typeface="华文细黑"/>
                <a:cs typeface="Courier New"/>
              </a:rPr>
              <a:t>)</a:t>
            </a:r>
            <a:r>
              <a:rPr lang="zh-CN" altLang="zh-CN" sz="2800">
                <a:latin typeface="Times New Roman"/>
                <a:ea typeface="华文细黑"/>
                <a:cs typeface="Times New Roman"/>
              </a:rPr>
              <a:t>随温度和浓度的变化而</a:t>
            </a:r>
            <a:r>
              <a:rPr lang="zh-CN" altLang="zh-CN" sz="2800" smtClean="0">
                <a:latin typeface="Times New Roman"/>
                <a:ea typeface="华文细黑"/>
                <a:cs typeface="Times New Roman"/>
              </a:rPr>
              <a:t>变化</a:t>
            </a:r>
            <a:endParaRPr lang="en-US" altLang="zh-CN" sz="1000" smtClean="0">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232193095"/>
              </p:ext>
            </p:extLst>
          </p:nvPr>
        </p:nvGraphicFramePr>
        <p:xfrm>
          <a:off x="497538" y="4272181"/>
          <a:ext cx="8129587" cy="1792288"/>
        </p:xfrm>
        <a:graphic>
          <a:graphicData uri="http://schemas.openxmlformats.org/presentationml/2006/ole">
            <mc:AlternateContent xmlns:mc="http://schemas.openxmlformats.org/markup-compatibility/2006">
              <mc:Choice xmlns:v="urn:schemas-microsoft-com:vml" Requires="v">
                <p:oleObj spid="_x0000_s129064" name="文档" r:id="rId17" imgW="8128922" imgH="1792731" progId="Word.Document.12">
                  <p:embed/>
                </p:oleObj>
              </mc:Choice>
              <mc:Fallback>
                <p:oleObj name="文档" r:id="rId17" imgW="8128922" imgH="1792731" progId="Word.Document.12">
                  <p:embed/>
                  <p:pic>
                    <p:nvPicPr>
                      <p:cNvPr id="0" name=""/>
                      <p:cNvPicPr/>
                      <p:nvPr/>
                    </p:nvPicPr>
                    <p:blipFill>
                      <a:blip r:embed="rId18"/>
                      <a:stretch>
                        <a:fillRect/>
                      </a:stretch>
                    </p:blipFill>
                    <p:spPr>
                      <a:xfrm>
                        <a:off x="497538" y="4272181"/>
                        <a:ext cx="8129587" cy="1792288"/>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97049" y="1446201"/>
            <a:ext cx="11344407" cy="3711785"/>
          </a:xfrm>
          <a:prstGeom prst="rect">
            <a:avLst/>
          </a:prstGeom>
        </p:spPr>
        <p:txBody>
          <a:bodyPr>
            <a:spAutoFit/>
          </a:bodyPr>
          <a:lstStyle/>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a:t>
            </a:r>
            <a:r>
              <a:rPr lang="en-US" altLang="zh-CN" sz="2800" dirty="0">
                <a:latin typeface="Times New Roman"/>
                <a:ea typeface="华文细黑"/>
                <a:cs typeface="Courier New"/>
              </a:rPr>
              <a:t>HF</a:t>
            </a:r>
            <a:r>
              <a:rPr lang="zh-CN" altLang="zh-CN" sz="2800" dirty="0">
                <a:latin typeface="Times New Roman"/>
                <a:ea typeface="华文细黑"/>
                <a:cs typeface="Times New Roman"/>
              </a:rPr>
              <a:t>是弱酸，</a:t>
            </a:r>
            <a:r>
              <a:rPr lang="en-US" altLang="zh-CN" sz="2800" dirty="0">
                <a:latin typeface="Times New Roman"/>
                <a:ea typeface="华文细黑"/>
                <a:cs typeface="Courier New"/>
              </a:rPr>
              <a:t>25 </a:t>
            </a:r>
            <a:r>
              <a:rPr lang="en-US" altLang="zh-CN" sz="2800" dirty="0">
                <a:latin typeface="宋体"/>
                <a:ea typeface="华文细黑"/>
                <a:cs typeface="Times New Roman"/>
              </a:rPr>
              <a:t>℃</a:t>
            </a:r>
            <a:r>
              <a:rPr lang="zh-CN" altLang="zh-CN" sz="2800" dirty="0">
                <a:latin typeface="Times New Roman"/>
                <a:ea typeface="华文细黑"/>
                <a:cs typeface="Times New Roman"/>
              </a:rPr>
              <a:t>时，</a:t>
            </a:r>
            <a:r>
              <a:rPr lang="en-US" altLang="zh-CN" sz="2800" dirty="0">
                <a:latin typeface="Times New Roman"/>
                <a:ea typeface="华文细黑"/>
                <a:cs typeface="Courier New"/>
              </a:rPr>
              <a:t>0.1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HF</a:t>
            </a:r>
            <a:r>
              <a:rPr lang="zh-CN" altLang="zh-CN" sz="2800" dirty="0">
                <a:latin typeface="Times New Roman"/>
                <a:ea typeface="华文细黑"/>
                <a:cs typeface="Times New Roman"/>
              </a:rPr>
              <a:t>溶液的</a:t>
            </a:r>
            <a:r>
              <a:rPr lang="en-US" altLang="zh-CN" sz="2800" dirty="0">
                <a:latin typeface="Times New Roman"/>
                <a:ea typeface="华文细黑"/>
                <a:cs typeface="Courier New"/>
              </a:rPr>
              <a:t>pH&gt;1</a:t>
            </a:r>
            <a:r>
              <a:rPr lang="zh-CN" altLang="zh-CN" sz="2800" dirty="0">
                <a:latin typeface="Times New Roman"/>
                <a:ea typeface="华文细黑"/>
                <a:cs typeface="Times New Roman"/>
              </a:rPr>
              <a:t>，</a:t>
            </a:r>
            <a:r>
              <a:rPr lang="en-US" altLang="zh-CN" sz="2800" dirty="0">
                <a:latin typeface="Times New Roman"/>
                <a:ea typeface="华文细黑"/>
                <a:cs typeface="Courier New"/>
              </a:rPr>
              <a:t>A</a:t>
            </a:r>
            <a:r>
              <a:rPr lang="zh-CN" altLang="zh-CN" sz="2800" dirty="0">
                <a:latin typeface="Times New Roman"/>
                <a:ea typeface="华文细黑"/>
                <a:cs typeface="Times New Roman"/>
              </a:rPr>
              <a:t>项错误</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en-US" altLang="zh-CN" sz="2800" i="1" dirty="0" err="1" smtClean="0">
                <a:latin typeface="Times New Roman"/>
                <a:ea typeface="华文细黑"/>
                <a:cs typeface="Courier New"/>
              </a:rPr>
              <a:t>K</a:t>
            </a:r>
            <a:r>
              <a:rPr lang="en-US" altLang="zh-CN" sz="2800" baseline="-25000" dirty="0" err="1" smtClean="0">
                <a:latin typeface="Times New Roman"/>
                <a:ea typeface="华文细黑"/>
                <a:cs typeface="Courier New"/>
              </a:rPr>
              <a:t>sp</a:t>
            </a:r>
            <a:r>
              <a:rPr lang="en-US" altLang="zh-CN" sz="2800" dirty="0" smtClean="0">
                <a:latin typeface="Times New Roman"/>
                <a:ea typeface="华文细黑"/>
                <a:cs typeface="Courier New"/>
              </a:rPr>
              <a:t>(CaF</a:t>
            </a:r>
            <a:r>
              <a:rPr lang="en-US" altLang="zh-CN" sz="2800" baseline="-25000" dirty="0" smtClean="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不随浓度的变化而变化，</a:t>
            </a:r>
            <a:r>
              <a:rPr lang="en-US" altLang="zh-CN" sz="2800" dirty="0">
                <a:latin typeface="Times New Roman"/>
                <a:ea typeface="华文细黑"/>
                <a:cs typeface="Courier New"/>
              </a:rPr>
              <a:t>B</a:t>
            </a:r>
            <a:r>
              <a:rPr lang="zh-CN" altLang="zh-CN" sz="2800" dirty="0">
                <a:latin typeface="Times New Roman"/>
                <a:ea typeface="华文细黑"/>
                <a:cs typeface="Times New Roman"/>
              </a:rPr>
              <a:t>项错误</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en-US" altLang="zh-CN" sz="2800" i="1" dirty="0" err="1" smtClean="0">
                <a:latin typeface="Times New Roman"/>
                <a:ea typeface="华文细黑"/>
                <a:cs typeface="Courier New"/>
              </a:rPr>
              <a:t>K</a:t>
            </a:r>
            <a:r>
              <a:rPr lang="en-US" altLang="zh-CN" sz="2800" baseline="-25000" dirty="0" err="1" smtClean="0">
                <a:latin typeface="Times New Roman"/>
                <a:ea typeface="华文细黑"/>
                <a:cs typeface="Courier New"/>
              </a:rPr>
              <a:t>sp</a:t>
            </a:r>
            <a:r>
              <a:rPr lang="en-US" altLang="zh-CN" sz="2800" dirty="0" smtClean="0">
                <a:latin typeface="Times New Roman"/>
                <a:ea typeface="华文细黑"/>
                <a:cs typeface="Courier New"/>
              </a:rPr>
              <a:t>(CaF</a:t>
            </a:r>
            <a:r>
              <a:rPr lang="en-US" altLang="zh-CN" sz="2800" baseline="-25000" dirty="0" smtClean="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(Ca</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baseline="30000" dirty="0">
                <a:latin typeface="Times New Roman"/>
                <a:ea typeface="华文细黑"/>
                <a:cs typeface="Courier New"/>
              </a:rPr>
              <a:t>2</a:t>
            </a:r>
            <a:r>
              <a:rPr lang="en-US" altLang="zh-CN" sz="2800" dirty="0">
                <a:latin typeface="Times New Roman"/>
                <a:ea typeface="华文细黑"/>
                <a:cs typeface="Courier New"/>
              </a:rPr>
              <a:t>(F</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a</a:t>
            </a:r>
            <a:r>
              <a:rPr lang="en-US" altLang="zh-CN" sz="2800" dirty="0">
                <a:latin typeface="Times New Roman"/>
                <a:ea typeface="华文细黑"/>
                <a:cs typeface="Courier New"/>
              </a:rPr>
              <a:t>(HF)</a:t>
            </a:r>
            <a:r>
              <a:rPr lang="zh-CN" altLang="zh-CN" sz="2800" dirty="0">
                <a:latin typeface="Times New Roman"/>
                <a:ea typeface="华文细黑"/>
                <a:cs typeface="Times New Roman"/>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(F</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dirty="0">
                <a:latin typeface="Times New Roman"/>
                <a:ea typeface="华文细黑"/>
                <a:cs typeface="Courier New"/>
              </a:rPr>
              <a:t>(HF)</a:t>
            </a:r>
            <a:r>
              <a:rPr lang="zh-CN" altLang="zh-CN" sz="2800" dirty="0">
                <a:latin typeface="Times New Roman"/>
                <a:ea typeface="华文细黑"/>
                <a:cs typeface="Times New Roman"/>
              </a:rPr>
              <a:t>，</a:t>
            </a:r>
            <a:r>
              <a:rPr lang="en-US" altLang="zh-CN" sz="2800" dirty="0">
                <a:latin typeface="Times New Roman"/>
                <a:ea typeface="华文细黑"/>
                <a:cs typeface="Courier New"/>
              </a:rPr>
              <a:t>C</a:t>
            </a:r>
            <a:r>
              <a:rPr lang="zh-CN" altLang="zh-CN" sz="2800" dirty="0">
                <a:latin typeface="Times New Roman"/>
                <a:ea typeface="华文细黑"/>
                <a:cs typeface="Times New Roman"/>
              </a:rPr>
              <a:t>项错误</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40000"/>
              </a:lnSpc>
              <a:spcAft>
                <a:spcPts val="0"/>
              </a:spcAft>
            </a:pPr>
            <a:r>
              <a:rPr lang="zh-CN" altLang="zh-CN" sz="2800" dirty="0" smtClean="0">
                <a:latin typeface="Times New Roman"/>
                <a:ea typeface="华文细黑"/>
                <a:cs typeface="Times New Roman"/>
              </a:rPr>
              <a:t>该</a:t>
            </a:r>
            <a:r>
              <a:rPr lang="zh-CN" altLang="zh-CN" sz="2800" dirty="0">
                <a:latin typeface="Times New Roman"/>
                <a:ea typeface="华文细黑"/>
                <a:cs typeface="Times New Roman"/>
              </a:rPr>
              <a:t>体系中，反应前</a:t>
            </a:r>
            <a:r>
              <a:rPr lang="en-US" altLang="zh-CN" sz="2800" i="1" dirty="0">
                <a:latin typeface="Times New Roman"/>
                <a:ea typeface="华文细黑"/>
                <a:cs typeface="Courier New"/>
              </a:rPr>
              <a:t>c</a:t>
            </a:r>
            <a:r>
              <a:rPr lang="en-US" altLang="zh-CN" sz="2800" dirty="0">
                <a:latin typeface="Times New Roman"/>
                <a:ea typeface="华文细黑"/>
                <a:cs typeface="Courier New"/>
              </a:rPr>
              <a:t>(Ca</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a:t>
            </a:r>
            <a:r>
              <a:rPr lang="en-US" altLang="zh-CN" sz="2800" i="1" dirty="0">
                <a:latin typeface="Times New Roman"/>
                <a:ea typeface="华文细黑"/>
                <a:cs typeface="Courier New"/>
              </a:rPr>
              <a:t>c</a:t>
            </a:r>
            <a:r>
              <a:rPr lang="en-US" altLang="zh-CN" sz="2800" baseline="30000" dirty="0">
                <a:latin typeface="Times New Roman"/>
                <a:ea typeface="华文细黑"/>
                <a:cs typeface="Courier New"/>
              </a:rPr>
              <a:t>2</a:t>
            </a:r>
            <a:r>
              <a:rPr lang="en-US" altLang="zh-CN" sz="2800" dirty="0">
                <a:latin typeface="Times New Roman"/>
                <a:ea typeface="华文细黑"/>
                <a:cs typeface="Courier New"/>
              </a:rPr>
              <a:t>(F</a:t>
            </a:r>
            <a:r>
              <a:rPr lang="zh-CN" altLang="zh-CN" sz="2800" baseline="30000" dirty="0">
                <a:latin typeface="Times New Roman"/>
                <a:ea typeface="华文细黑"/>
                <a:cs typeface="Times New Roman"/>
              </a:rPr>
              <a:t>－</a:t>
            </a:r>
            <a:r>
              <a:rPr lang="en-US" altLang="zh-CN" sz="2800" dirty="0">
                <a:latin typeface="Times New Roman"/>
                <a:ea typeface="华文细黑"/>
                <a:cs typeface="Courier New"/>
              </a:rPr>
              <a:t>)&gt;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(CaF</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a:t>
            </a:r>
            <a:r>
              <a:rPr lang="zh-CN" altLang="zh-CN" sz="2800" dirty="0">
                <a:latin typeface="Times New Roman"/>
                <a:ea typeface="华文细黑"/>
                <a:cs typeface="Times New Roman"/>
              </a:rPr>
              <a:t>，故有</a:t>
            </a:r>
            <a:r>
              <a:rPr lang="en-US" altLang="zh-CN" sz="2800" dirty="0">
                <a:latin typeface="Times New Roman"/>
                <a:ea typeface="华文细黑"/>
                <a:cs typeface="Courier New"/>
              </a:rPr>
              <a:t>CaF</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沉淀生成，</a:t>
            </a:r>
            <a:r>
              <a:rPr lang="en-US" altLang="zh-CN" sz="2800" dirty="0">
                <a:latin typeface="Times New Roman"/>
                <a:ea typeface="华文细黑"/>
                <a:cs typeface="Courier New"/>
              </a:rPr>
              <a:t>D</a:t>
            </a:r>
            <a:r>
              <a:rPr lang="zh-CN" altLang="zh-CN" sz="2800" dirty="0">
                <a:latin typeface="Times New Roman"/>
                <a:ea typeface="华文细黑"/>
                <a:cs typeface="Times New Roman"/>
              </a:rPr>
              <a:t>项正确</a:t>
            </a:r>
            <a:r>
              <a:rPr lang="zh-CN" altLang="zh-CN" sz="2800" dirty="0" smtClean="0">
                <a:latin typeface="Times New Roman"/>
                <a:ea typeface="华文细黑"/>
                <a:cs typeface="Times New Roman"/>
              </a:rPr>
              <a:t>。</a:t>
            </a:r>
            <a:endParaRPr lang="en-US" altLang="zh-CN" sz="9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rPr>
              <a:t>D</a:t>
            </a:r>
            <a:endParaRPr lang="zh-CN" altLang="zh-CN" sz="2800" dirty="0">
              <a:solidFill>
                <a:srgbClr val="E36C0A"/>
              </a:solidFill>
              <a:latin typeface="Times New Roman"/>
              <a:ea typeface="华文细黑"/>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7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1133" y="1199423"/>
            <a:ext cx="11617054" cy="3742539"/>
          </a:xfrm>
          <a:prstGeom prst="rect">
            <a:avLst/>
          </a:prstGeom>
        </p:spPr>
        <p:txBody>
          <a:bodyPr wrap="square" lIns="121898" tIns="60948" rIns="121898" bIns="60948">
            <a:spAutoFit/>
          </a:bodyPr>
          <a:lstStyle/>
          <a:p>
            <a:pPr algn="just">
              <a:lnSpc>
                <a:spcPct val="140000"/>
              </a:lnSpc>
              <a:spcAft>
                <a:spcPts val="0"/>
              </a:spcAft>
            </a:pPr>
            <a:r>
              <a:rPr lang="en-US" altLang="zh-CN" sz="2800">
                <a:latin typeface="Times New Roman"/>
                <a:ea typeface="华文细黑"/>
                <a:cs typeface="Courier New"/>
              </a:rPr>
              <a:t>(2)</a:t>
            </a:r>
            <a:r>
              <a:rPr lang="zh-CN" altLang="zh-CN" sz="2800">
                <a:latin typeface="Times New Roman"/>
                <a:ea typeface="华文细黑"/>
                <a:cs typeface="Times New Roman"/>
              </a:rPr>
              <a:t>沉淀的溶解</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①</a:t>
            </a:r>
            <a:r>
              <a:rPr lang="zh-CN" altLang="zh-CN" sz="2800">
                <a:latin typeface="Times New Roman"/>
                <a:ea typeface="华文细黑"/>
                <a:cs typeface="Times New Roman"/>
              </a:rPr>
              <a:t>酸溶解法</a:t>
            </a:r>
            <a:endParaRPr lang="zh-CN" altLang="zh-CN" sz="2800">
              <a:latin typeface="宋体"/>
              <a:cs typeface="Courier New"/>
            </a:endParaRPr>
          </a:p>
          <a:p>
            <a:pPr algn="just">
              <a:lnSpc>
                <a:spcPct val="140000"/>
              </a:lnSpc>
              <a:spcAft>
                <a:spcPts val="0"/>
              </a:spcAft>
            </a:pPr>
            <a:r>
              <a:rPr lang="zh-CN" altLang="zh-CN" sz="2800">
                <a:latin typeface="Times New Roman"/>
                <a:ea typeface="华文细黑"/>
                <a:cs typeface="Times New Roman"/>
              </a:rPr>
              <a:t>如：</a:t>
            </a:r>
            <a:r>
              <a:rPr lang="en-US" altLang="zh-CN" sz="2800">
                <a:latin typeface="Times New Roman"/>
                <a:ea typeface="华文细黑"/>
                <a:cs typeface="Courier New"/>
              </a:rPr>
              <a:t>CaCO</a:t>
            </a:r>
            <a:r>
              <a:rPr lang="en-US" altLang="zh-CN" sz="2800" baseline="-25000">
                <a:latin typeface="Times New Roman"/>
                <a:ea typeface="华文细黑"/>
                <a:cs typeface="Courier New"/>
              </a:rPr>
              <a:t>3</a:t>
            </a:r>
            <a:r>
              <a:rPr lang="zh-CN" altLang="zh-CN" sz="2800">
                <a:latin typeface="Times New Roman"/>
                <a:ea typeface="华文细黑"/>
                <a:cs typeface="Times New Roman"/>
              </a:rPr>
              <a:t>溶于盐酸，离子方程式</a:t>
            </a:r>
            <a:r>
              <a:rPr lang="zh-CN" altLang="zh-CN" sz="2800" smtClean="0">
                <a:latin typeface="Times New Roman"/>
                <a:ea typeface="华文细黑"/>
                <a:cs typeface="Times New Roman"/>
              </a:rPr>
              <a:t>为</a:t>
            </a:r>
            <a:r>
              <a:rPr lang="en-US" altLang="zh-CN" sz="2800" u="sng" smtClean="0">
                <a:latin typeface="Times New Roman"/>
                <a:ea typeface="华文细黑"/>
                <a:cs typeface="Courier New"/>
              </a:rPr>
              <a:t>                                                              </a:t>
            </a:r>
            <a:r>
              <a:rPr lang="zh-CN" altLang="zh-CN" sz="2800" smtClean="0">
                <a:latin typeface="Times New Roman"/>
                <a:ea typeface="华文细黑"/>
                <a:cs typeface="Times New Roman"/>
              </a:rPr>
              <a:t>。</a:t>
            </a:r>
            <a:endParaRPr lang="zh-CN" altLang="zh-CN" sz="2800">
              <a:latin typeface="宋体"/>
              <a:cs typeface="Courier New"/>
            </a:endParaRPr>
          </a:p>
          <a:p>
            <a:pPr algn="just">
              <a:lnSpc>
                <a:spcPct val="140000"/>
              </a:lnSpc>
              <a:spcAft>
                <a:spcPts val="0"/>
              </a:spcAft>
            </a:pPr>
            <a:r>
              <a:rPr lang="en-US" altLang="zh-CN" sz="2800">
                <a:latin typeface="宋体"/>
                <a:ea typeface="华文细黑"/>
                <a:cs typeface="Times New Roman"/>
              </a:rPr>
              <a:t>②</a:t>
            </a:r>
            <a:r>
              <a:rPr lang="zh-CN" altLang="zh-CN" sz="2800">
                <a:latin typeface="Times New Roman"/>
                <a:ea typeface="华文细黑"/>
                <a:cs typeface="Times New Roman"/>
              </a:rPr>
              <a:t>盐溶液溶解法</a:t>
            </a:r>
            <a:endParaRPr lang="zh-CN" altLang="zh-CN" sz="2800">
              <a:latin typeface="宋体"/>
              <a:cs typeface="Courier New"/>
            </a:endParaRPr>
          </a:p>
          <a:p>
            <a:pPr algn="just">
              <a:lnSpc>
                <a:spcPct val="140000"/>
              </a:lnSpc>
              <a:spcAft>
                <a:spcPts val="0"/>
              </a:spcAft>
            </a:pPr>
            <a:r>
              <a:rPr lang="zh-CN" altLang="zh-CN" sz="2800">
                <a:latin typeface="Times New Roman"/>
                <a:ea typeface="华文细黑"/>
                <a:cs typeface="Times New Roman"/>
              </a:rPr>
              <a:t>如：</a:t>
            </a:r>
            <a:r>
              <a:rPr lang="en-US" altLang="zh-CN" sz="2800">
                <a:latin typeface="Times New Roman"/>
                <a:ea typeface="华文细黑"/>
                <a:cs typeface="Courier New"/>
              </a:rPr>
              <a:t>Mg(OH)</a:t>
            </a:r>
            <a:r>
              <a:rPr lang="en-US" altLang="zh-CN" sz="2800" baseline="-25000">
                <a:latin typeface="Times New Roman"/>
                <a:ea typeface="华文细黑"/>
                <a:cs typeface="Courier New"/>
              </a:rPr>
              <a:t>2</a:t>
            </a:r>
            <a:r>
              <a:rPr lang="zh-CN" altLang="zh-CN" sz="2800">
                <a:latin typeface="Times New Roman"/>
                <a:ea typeface="华文细黑"/>
                <a:cs typeface="Times New Roman"/>
              </a:rPr>
              <a:t>溶于</a:t>
            </a:r>
            <a:r>
              <a:rPr lang="en-US" altLang="zh-CN" sz="2800">
                <a:latin typeface="Times New Roman"/>
                <a:ea typeface="华文细黑"/>
                <a:cs typeface="Courier New"/>
              </a:rPr>
              <a:t>NH</a:t>
            </a:r>
            <a:r>
              <a:rPr lang="en-US" altLang="zh-CN" sz="2800" baseline="-25000">
                <a:latin typeface="Times New Roman"/>
                <a:ea typeface="华文细黑"/>
                <a:cs typeface="Courier New"/>
              </a:rPr>
              <a:t>4</a:t>
            </a:r>
            <a:r>
              <a:rPr lang="en-US" altLang="zh-CN" sz="2800">
                <a:latin typeface="Times New Roman"/>
                <a:ea typeface="华文细黑"/>
                <a:cs typeface="Courier New"/>
              </a:rPr>
              <a:t>Cl</a:t>
            </a:r>
            <a:r>
              <a:rPr lang="zh-CN" altLang="zh-CN" sz="2800">
                <a:latin typeface="Times New Roman"/>
                <a:ea typeface="华文细黑"/>
                <a:cs typeface="Times New Roman"/>
              </a:rPr>
              <a:t>溶液，离子方程式</a:t>
            </a:r>
            <a:r>
              <a:rPr lang="zh-CN" altLang="zh-CN" sz="2800" smtClean="0">
                <a:latin typeface="Times New Roman"/>
                <a:ea typeface="华文细黑"/>
                <a:cs typeface="Times New Roman"/>
              </a:rPr>
              <a:t>为</a:t>
            </a:r>
            <a:r>
              <a:rPr lang="en-US" altLang="zh-CN" sz="2800" smtClean="0">
                <a:latin typeface="Times New Roman"/>
                <a:ea typeface="华文细黑"/>
                <a:cs typeface="Courier New"/>
              </a:rPr>
              <a:t>________________________</a:t>
            </a:r>
          </a:p>
          <a:p>
            <a:pPr algn="just">
              <a:lnSpc>
                <a:spcPct val="140000"/>
              </a:lnSpc>
              <a:spcAft>
                <a:spcPts val="0"/>
              </a:spcAft>
            </a:pPr>
            <a:r>
              <a:rPr lang="en-US" altLang="zh-CN" sz="2800" u="sng">
                <a:latin typeface="Times New Roman"/>
                <a:ea typeface="华文细黑"/>
                <a:cs typeface="Courier New"/>
              </a:rPr>
              <a:t> </a:t>
            </a:r>
            <a:r>
              <a:rPr lang="en-US" altLang="zh-CN" sz="2800" u="sng" smtClean="0">
                <a:latin typeface="Times New Roman"/>
                <a:ea typeface="华文细黑"/>
                <a:cs typeface="Courier New"/>
              </a:rPr>
              <a:t>                  </a:t>
            </a:r>
            <a:r>
              <a:rPr lang="zh-CN" altLang="zh-CN" sz="2800" smtClean="0">
                <a:latin typeface="Times New Roman"/>
                <a:ea typeface="华文细黑"/>
                <a:cs typeface="Times New Roman"/>
              </a:rPr>
              <a:t>。</a:t>
            </a:r>
            <a:endParaRPr lang="zh-CN" altLang="zh-CN" sz="2800">
              <a:latin typeface="宋体"/>
              <a:cs typeface="Courier New"/>
            </a:endParaRPr>
          </a:p>
        </p:txBody>
      </p:sp>
      <p:sp>
        <p:nvSpPr>
          <p:cNvPr id="4" name="矩形 3"/>
          <p:cNvSpPr/>
          <p:nvPr/>
        </p:nvSpPr>
        <p:spPr>
          <a:xfrm>
            <a:off x="6008340" y="2432172"/>
            <a:ext cx="5915722" cy="523220"/>
          </a:xfrm>
          <a:prstGeom prst="rect">
            <a:avLst/>
          </a:prstGeom>
        </p:spPr>
        <p:txBody>
          <a:bodyPr wrap="none">
            <a:spAutoFit/>
          </a:bodyPr>
          <a:lstStyle/>
          <a:p>
            <a:r>
              <a:rPr lang="en-US" altLang="zh-CN" sz="2800" dirty="0">
                <a:solidFill>
                  <a:srgbClr val="0000FF"/>
                </a:solidFill>
                <a:latin typeface="Times New Roman"/>
                <a:ea typeface="华文细黑"/>
                <a:cs typeface="Courier New"/>
              </a:rPr>
              <a:t>CaCO</a:t>
            </a:r>
            <a:r>
              <a:rPr lang="en-US" altLang="zh-CN" sz="2800" baseline="-25000" dirty="0">
                <a:solidFill>
                  <a:srgbClr val="0000FF"/>
                </a:solidFill>
                <a:latin typeface="Times New Roman"/>
                <a:ea typeface="华文细黑"/>
                <a:cs typeface="Courier New"/>
              </a:rPr>
              <a:t>3</a:t>
            </a:r>
            <a:r>
              <a:rPr lang="zh-CN" altLang="zh-CN" sz="2800" dirty="0">
                <a:solidFill>
                  <a:srgbClr val="0000FF"/>
                </a:solidFill>
                <a:latin typeface="Times New Roman"/>
                <a:ea typeface="华文细黑"/>
                <a:cs typeface="Times New Roman"/>
              </a:rPr>
              <a:t>＋</a:t>
            </a:r>
            <a:r>
              <a:rPr lang="en-US" altLang="zh-CN" sz="2800" dirty="0">
                <a:solidFill>
                  <a:srgbClr val="0000FF"/>
                </a:solidFill>
                <a:latin typeface="Times New Roman"/>
                <a:ea typeface="华文细黑"/>
                <a:cs typeface="Courier New"/>
              </a:rPr>
              <a:t>2H</a:t>
            </a:r>
            <a:r>
              <a:rPr lang="zh-CN" altLang="zh-CN" sz="2800" baseline="30000" dirty="0">
                <a:solidFill>
                  <a:srgbClr val="0000FF"/>
                </a:solidFill>
                <a:latin typeface="Times New Roman"/>
                <a:ea typeface="华文细黑"/>
                <a:cs typeface="Times New Roman"/>
              </a:rPr>
              <a:t>＋</a:t>
            </a:r>
            <a:r>
              <a:rPr lang="en-US" altLang="zh-CN" sz="2800" spc="-80" dirty="0">
                <a:solidFill>
                  <a:srgbClr val="0000FF"/>
                </a:solidFill>
                <a:latin typeface="Times New Roman"/>
                <a:ea typeface="华文细黑"/>
                <a:cs typeface="Courier New"/>
              </a:rPr>
              <a:t>==</a:t>
            </a:r>
            <a:r>
              <a:rPr lang="en-US" altLang="zh-CN" sz="2800" dirty="0">
                <a:solidFill>
                  <a:srgbClr val="0000FF"/>
                </a:solidFill>
                <a:latin typeface="Times New Roman"/>
                <a:ea typeface="华文细黑"/>
                <a:cs typeface="Courier New"/>
              </a:rPr>
              <a:t>=Ca</a:t>
            </a:r>
            <a:r>
              <a:rPr lang="en-US" altLang="zh-CN" sz="2800" baseline="30000" dirty="0">
                <a:solidFill>
                  <a:srgbClr val="0000FF"/>
                </a:solidFill>
                <a:latin typeface="Times New Roman"/>
                <a:ea typeface="华文细黑"/>
                <a:cs typeface="Courier New"/>
              </a:rPr>
              <a:t>2</a:t>
            </a:r>
            <a:r>
              <a:rPr lang="zh-CN" altLang="zh-CN" sz="2800" baseline="30000" dirty="0">
                <a:solidFill>
                  <a:srgbClr val="0000FF"/>
                </a:solidFill>
                <a:latin typeface="Times New Roman"/>
                <a:ea typeface="华文细黑"/>
                <a:cs typeface="Times New Roman"/>
              </a:rPr>
              <a:t>＋</a:t>
            </a:r>
            <a:r>
              <a:rPr lang="zh-CN" altLang="zh-CN" sz="2800" dirty="0">
                <a:solidFill>
                  <a:srgbClr val="0000FF"/>
                </a:solidFill>
                <a:latin typeface="Times New Roman"/>
                <a:ea typeface="华文细黑"/>
                <a:cs typeface="Times New Roman"/>
              </a:rPr>
              <a:t>＋</a:t>
            </a:r>
            <a:r>
              <a:rPr lang="en-US" altLang="zh-CN" sz="2800" dirty="0">
                <a:solidFill>
                  <a:srgbClr val="0000FF"/>
                </a:solidFill>
                <a:latin typeface="Times New Roman"/>
                <a:ea typeface="华文细黑"/>
                <a:cs typeface="Courier New"/>
              </a:rPr>
              <a:t>H</a:t>
            </a:r>
            <a:r>
              <a:rPr lang="en-US" altLang="zh-CN" sz="2800" baseline="-25000" dirty="0">
                <a:solidFill>
                  <a:srgbClr val="0000FF"/>
                </a:solidFill>
                <a:latin typeface="Times New Roman"/>
                <a:ea typeface="华文细黑"/>
                <a:cs typeface="Courier New"/>
              </a:rPr>
              <a:t>2</a:t>
            </a:r>
            <a:r>
              <a:rPr lang="en-US" altLang="zh-CN" sz="2800" dirty="0">
                <a:solidFill>
                  <a:srgbClr val="0000FF"/>
                </a:solidFill>
                <a:latin typeface="Times New Roman"/>
                <a:ea typeface="华文细黑"/>
                <a:cs typeface="Courier New"/>
              </a:rPr>
              <a:t>O</a:t>
            </a:r>
            <a:r>
              <a:rPr lang="zh-CN" altLang="zh-CN" sz="2800" dirty="0">
                <a:solidFill>
                  <a:srgbClr val="0000FF"/>
                </a:solidFill>
                <a:latin typeface="Times New Roman"/>
                <a:ea typeface="华文细黑"/>
                <a:cs typeface="Times New Roman"/>
              </a:rPr>
              <a:t>＋</a:t>
            </a:r>
            <a:r>
              <a:rPr lang="en-US" altLang="zh-CN" sz="2800" dirty="0">
                <a:solidFill>
                  <a:srgbClr val="0000FF"/>
                </a:solidFill>
                <a:latin typeface="Times New Roman"/>
                <a:ea typeface="华文细黑"/>
                <a:cs typeface="Courier New"/>
              </a:rPr>
              <a:t>CO</a:t>
            </a:r>
            <a:r>
              <a:rPr lang="en-US" altLang="zh-CN" sz="2800" baseline="-25000" dirty="0">
                <a:solidFill>
                  <a:srgbClr val="0000FF"/>
                </a:solidFill>
                <a:latin typeface="Times New Roman"/>
                <a:ea typeface="华文细黑"/>
                <a:cs typeface="Courier New"/>
              </a:rPr>
              <a:t>2</a:t>
            </a:r>
            <a:r>
              <a:rPr lang="en-US" altLang="zh-CN" sz="28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07465262"/>
              </p:ext>
            </p:extLst>
          </p:nvPr>
        </p:nvGraphicFramePr>
        <p:xfrm>
          <a:off x="7353300" y="3622890"/>
          <a:ext cx="4600575" cy="657225"/>
        </p:xfrm>
        <a:graphic>
          <a:graphicData uri="http://schemas.openxmlformats.org/presentationml/2006/ole">
            <mc:AlternateContent xmlns:mc="http://schemas.openxmlformats.org/markup-compatibility/2006">
              <mc:Choice xmlns:v="urn:schemas-microsoft-com:vml" Requires="v">
                <p:oleObj spid="_x0000_s5203" name="文档" r:id="rId3" imgW="4618045" imgH="658636" progId="Word.Document.12">
                  <p:embed/>
                </p:oleObj>
              </mc:Choice>
              <mc:Fallback>
                <p:oleObj name="文档" r:id="rId3" imgW="4618045" imgH="658636" progId="Word.Document.12">
                  <p:embed/>
                  <p:pic>
                    <p:nvPicPr>
                      <p:cNvPr id="0" name=""/>
                      <p:cNvPicPr/>
                      <p:nvPr/>
                    </p:nvPicPr>
                    <p:blipFill>
                      <a:blip r:embed="rId4"/>
                      <a:stretch>
                        <a:fillRect/>
                      </a:stretch>
                    </p:blipFill>
                    <p:spPr>
                      <a:xfrm>
                        <a:off x="7353300" y="3622890"/>
                        <a:ext cx="4600575" cy="657225"/>
                      </a:xfrm>
                      <a:prstGeom prst="rect">
                        <a:avLst/>
                      </a:prstGeom>
                    </p:spPr>
                  </p:pic>
                </p:oleObj>
              </mc:Fallback>
            </mc:AlternateContent>
          </a:graphicData>
        </a:graphic>
      </p:graphicFrame>
      <p:sp>
        <p:nvSpPr>
          <p:cNvPr id="7" name="矩形 6"/>
          <p:cNvSpPr/>
          <p:nvPr/>
        </p:nvSpPr>
        <p:spPr>
          <a:xfrm>
            <a:off x="391716" y="4238503"/>
            <a:ext cx="1763624" cy="523220"/>
          </a:xfrm>
          <a:prstGeom prst="rect">
            <a:avLst/>
          </a:prstGeom>
        </p:spPr>
        <p:txBody>
          <a:bodyPr wrap="none">
            <a:spAutoFit/>
          </a:bodyPr>
          <a:lstStyle/>
          <a:p>
            <a:pPr algn="just">
              <a:spcAft>
                <a:spcPts val="0"/>
              </a:spcAft>
            </a:pPr>
            <a:r>
              <a:rPr lang="en-US" altLang="zh-CN" sz="2800" dirty="0">
                <a:solidFill>
                  <a:srgbClr val="0000FF"/>
                </a:solidFill>
                <a:latin typeface="Times New Roman"/>
                <a:ea typeface="华文细黑"/>
              </a:rPr>
              <a:t>2NH</a:t>
            </a:r>
            <a:r>
              <a:rPr lang="en-US" altLang="zh-CN" sz="2800" baseline="-25000" dirty="0">
                <a:solidFill>
                  <a:srgbClr val="0000FF"/>
                </a:solidFill>
                <a:latin typeface="Times New Roman"/>
                <a:ea typeface="华文细黑"/>
              </a:rPr>
              <a:t>3</a:t>
            </a:r>
            <a:r>
              <a:rPr lang="en-US" altLang="zh-CN" sz="2800" dirty="0">
                <a:solidFill>
                  <a:srgbClr val="0000FF"/>
                </a:solidFill>
                <a:latin typeface="Times New Roman"/>
                <a:ea typeface="华文细黑"/>
              </a:rPr>
              <a:t>·H</a:t>
            </a:r>
            <a:r>
              <a:rPr lang="en-US" altLang="zh-CN" sz="2800" baseline="-25000" dirty="0">
                <a:solidFill>
                  <a:srgbClr val="0000FF"/>
                </a:solidFill>
                <a:latin typeface="Times New Roman"/>
                <a:ea typeface="华文细黑"/>
              </a:rPr>
              <a:t>2</a:t>
            </a:r>
            <a:r>
              <a:rPr lang="en-US" altLang="zh-CN" sz="2800" dirty="0">
                <a:solidFill>
                  <a:srgbClr val="0000FF"/>
                </a:solidFill>
                <a:latin typeface="Times New Roman"/>
                <a:ea typeface="华文细黑"/>
              </a:rPr>
              <a:t>O</a:t>
            </a:r>
            <a:endParaRPr lang="zh-CN" altLang="zh-CN" sz="2800" dirty="0">
              <a:solidFill>
                <a:srgbClr val="0000FF"/>
              </a:solidFill>
              <a:effectLst/>
              <a:latin typeface="Times New Roman"/>
              <a:ea typeface="宋体"/>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7" grpId="0"/>
      <p:bldP spid="7"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2714" y="1197546"/>
            <a:ext cx="11457851" cy="2505301"/>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12.</a:t>
            </a:r>
            <a:r>
              <a:rPr lang="zh-CN" altLang="zh-CN" sz="2800" dirty="0">
                <a:latin typeface="Times New Roman"/>
                <a:ea typeface="华文细黑"/>
                <a:cs typeface="Times New Roman"/>
              </a:rPr>
              <a:t>已知</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(BaSO</a:t>
            </a:r>
            <a:r>
              <a:rPr lang="en-US" altLang="zh-CN" sz="2800" baseline="-25000" dirty="0">
                <a:latin typeface="Times New Roman"/>
                <a:ea typeface="华文细黑"/>
                <a:cs typeface="Courier New"/>
              </a:rPr>
              <a:t>4</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1.0</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10</a:t>
            </a:r>
            <a:r>
              <a:rPr lang="zh-CN" altLang="zh-CN" sz="2800" dirty="0">
                <a:latin typeface="Times New Roman"/>
                <a:ea typeface="华文细黑"/>
                <a:cs typeface="Times New Roman"/>
              </a:rPr>
              <a:t>，</a:t>
            </a:r>
            <a:r>
              <a:rPr lang="en-US" altLang="zh-CN" sz="2800" i="1" dirty="0" err="1">
                <a:latin typeface="Times New Roman"/>
                <a:ea typeface="华文细黑"/>
                <a:cs typeface="Courier New"/>
              </a:rPr>
              <a:t>K</a:t>
            </a:r>
            <a:r>
              <a:rPr lang="en-US" altLang="zh-CN" sz="2800" baseline="-25000" dirty="0" err="1">
                <a:latin typeface="Times New Roman"/>
                <a:ea typeface="华文细黑"/>
                <a:cs typeface="Courier New"/>
              </a:rPr>
              <a:t>sp</a:t>
            </a:r>
            <a:r>
              <a:rPr lang="en-US" altLang="zh-CN" sz="2800" dirty="0">
                <a:latin typeface="Times New Roman"/>
                <a:ea typeface="华文细黑"/>
                <a:cs typeface="Courier New"/>
              </a:rPr>
              <a:t>(BaCO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2.5</a:t>
            </a:r>
            <a:r>
              <a:rPr lang="en-US" altLang="zh-CN" sz="2800" dirty="0">
                <a:latin typeface="宋体"/>
                <a:ea typeface="华文细黑"/>
                <a:cs typeface="Times New Roman"/>
              </a:rPr>
              <a:t>×</a:t>
            </a:r>
            <a:r>
              <a:rPr lang="en-US" altLang="zh-CN" sz="2800" dirty="0">
                <a:latin typeface="Times New Roman"/>
                <a:ea typeface="华文细黑"/>
                <a:cs typeface="Courier New"/>
              </a:rPr>
              <a:t>10</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9</a:t>
            </a:r>
            <a:r>
              <a:rPr lang="zh-CN" altLang="zh-CN" sz="2800" dirty="0">
                <a:latin typeface="Times New Roman"/>
                <a:ea typeface="华文细黑"/>
                <a:cs typeface="Times New Roman"/>
              </a:rPr>
              <a:t>。若用</a:t>
            </a:r>
            <a:r>
              <a:rPr lang="en-US" altLang="zh-CN" sz="2800" dirty="0">
                <a:latin typeface="Times New Roman"/>
                <a:ea typeface="华文细黑"/>
                <a:cs typeface="Courier New"/>
              </a:rPr>
              <a:t>10 L 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溶液溶解</a:t>
            </a:r>
            <a:r>
              <a:rPr lang="en-US" altLang="zh-CN" sz="2800" dirty="0">
                <a:latin typeface="Times New Roman"/>
                <a:ea typeface="华文细黑"/>
                <a:cs typeface="Courier New"/>
              </a:rPr>
              <a:t>1.0 </a:t>
            </a:r>
            <a:r>
              <a:rPr lang="en-US" altLang="zh-CN" sz="2800" dirty="0" err="1">
                <a:latin typeface="Times New Roman"/>
                <a:ea typeface="华文细黑"/>
                <a:cs typeface="Courier New"/>
              </a:rPr>
              <a:t>mol</a:t>
            </a:r>
            <a:r>
              <a:rPr lang="zh-CN" altLang="zh-CN" sz="2800" dirty="0">
                <a:latin typeface="Times New Roman"/>
                <a:ea typeface="华文细黑"/>
                <a:cs typeface="Times New Roman"/>
              </a:rPr>
              <a:t>的</a:t>
            </a:r>
            <a:r>
              <a:rPr lang="en-US" altLang="zh-CN" sz="2800" dirty="0">
                <a:latin typeface="Times New Roman"/>
                <a:ea typeface="华文细黑"/>
                <a:cs typeface="Courier New"/>
              </a:rPr>
              <a:t>BaSO</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，则</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溶液的最初浓度不得低于</a:t>
            </a:r>
            <a:r>
              <a:rPr lang="en-US" altLang="zh-CN" sz="2800" dirty="0">
                <a:latin typeface="Times New Roman"/>
                <a:ea typeface="华文细黑"/>
                <a:cs typeface="Courier New"/>
              </a:rPr>
              <a:t>(</a:t>
            </a:r>
            <a:r>
              <a:rPr lang="zh-CN" altLang="zh-CN" sz="2800" dirty="0">
                <a:latin typeface="Times New Roman"/>
                <a:ea typeface="华文细黑"/>
                <a:cs typeface="Times New Roman"/>
              </a:rPr>
              <a:t>　</a:t>
            </a:r>
            <a:r>
              <a:rPr lang="en-US" altLang="zh-CN" sz="2800" dirty="0" smtClean="0">
                <a:latin typeface="Times New Roman"/>
                <a:ea typeface="华文细黑"/>
                <a:cs typeface="Courier New"/>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A.2.6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B.2.5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C.2.3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en-US" altLang="zh-CN" sz="2800" dirty="0">
                <a:latin typeface="Times New Roman"/>
                <a:ea typeface="华文细黑"/>
                <a:cs typeface="Courier New"/>
              </a:rPr>
              <a:t>  	</a:t>
            </a:r>
            <a:r>
              <a:rPr lang="en-US" altLang="zh-CN" sz="2800" dirty="0" smtClean="0">
                <a:latin typeface="Times New Roman"/>
                <a:ea typeface="华文细黑"/>
                <a:cs typeface="Courier New"/>
              </a:rPr>
              <a:t>		D.3.0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smtClean="0">
                <a:latin typeface="Times New Roman"/>
                <a:ea typeface="华文细黑"/>
                <a:cs typeface="Courier New"/>
              </a:rPr>
              <a:t>1</a:t>
            </a:r>
            <a:endParaRPr lang="en-US" altLang="zh-CN" sz="1000" dirty="0" smtClean="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12714" y="3654067"/>
            <a:ext cx="11457851" cy="1902059"/>
          </a:xfrm>
          <a:prstGeom prst="rect">
            <a:avLst/>
          </a:prstGeom>
        </p:spPr>
        <p:txBody>
          <a:bodyPr>
            <a:spAutoFit/>
          </a:bodyPr>
          <a:lstStyle/>
          <a:p>
            <a:pPr algn="just">
              <a:lnSpc>
                <a:spcPct val="140000"/>
              </a:lnSpc>
              <a:spcAft>
                <a:spcPts val="0"/>
              </a:spcAft>
            </a:pPr>
            <a:r>
              <a:rPr lang="en-US" altLang="zh-CN" sz="2800" i="1" dirty="0">
                <a:latin typeface="Times New Roman"/>
                <a:ea typeface="华文细黑"/>
                <a:cs typeface="Courier New"/>
              </a:rPr>
              <a:t>x</a:t>
            </a:r>
            <a:r>
              <a:rPr lang="zh-CN" altLang="zh-CN" sz="2800" dirty="0">
                <a:latin typeface="Times New Roman"/>
                <a:ea typeface="华文细黑"/>
                <a:cs typeface="Times New Roman"/>
              </a:rPr>
              <a:t>＝</a:t>
            </a:r>
            <a:r>
              <a:rPr lang="en-US" altLang="zh-CN" sz="2800" dirty="0">
                <a:latin typeface="Times New Roman"/>
                <a:ea typeface="华文细黑"/>
                <a:cs typeface="Courier New"/>
              </a:rPr>
              <a:t>2.5</a:t>
            </a:r>
            <a:r>
              <a:rPr lang="zh-CN" altLang="zh-CN" sz="2800" dirty="0">
                <a:latin typeface="Times New Roman"/>
                <a:ea typeface="华文细黑"/>
                <a:cs typeface="Times New Roman"/>
              </a:rPr>
              <a:t>，因此</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zh-CN" altLang="zh-CN" sz="2800" dirty="0">
                <a:latin typeface="Times New Roman"/>
                <a:ea typeface="华文细黑"/>
                <a:cs typeface="Times New Roman"/>
              </a:rPr>
              <a:t>溶液的最初浓度：</a:t>
            </a:r>
            <a:r>
              <a:rPr lang="en-US" altLang="zh-CN" sz="2800" i="1" dirty="0">
                <a:latin typeface="Times New Roman"/>
                <a:ea typeface="华文细黑"/>
                <a:cs typeface="Courier New"/>
              </a:rPr>
              <a:t>c</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a:t>
            </a:r>
            <a:r>
              <a:rPr lang="en-US" altLang="zh-CN" sz="2800" dirty="0">
                <a:latin typeface="宋体"/>
                <a:ea typeface="华文细黑"/>
                <a:cs typeface="Times New Roman"/>
              </a:rPr>
              <a:t>≥</a:t>
            </a:r>
            <a:r>
              <a:rPr lang="en-US" altLang="zh-CN" sz="2800" dirty="0">
                <a:latin typeface="Times New Roman"/>
                <a:ea typeface="华文细黑"/>
                <a:cs typeface="Courier New"/>
              </a:rPr>
              <a:t>(0.1</a:t>
            </a:r>
            <a:r>
              <a:rPr lang="zh-CN" altLang="zh-CN" sz="2800" dirty="0">
                <a:latin typeface="Times New Roman"/>
                <a:ea typeface="华文细黑"/>
                <a:cs typeface="Times New Roman"/>
              </a:rPr>
              <a:t>＋</a:t>
            </a:r>
            <a:r>
              <a:rPr lang="en-US" altLang="zh-CN" sz="2800" dirty="0">
                <a:latin typeface="Times New Roman"/>
                <a:ea typeface="华文细黑"/>
                <a:cs typeface="Courier New"/>
              </a:rPr>
              <a:t>2.5)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a:t>
            </a:r>
            <a:r>
              <a:rPr lang="en-US" altLang="zh-CN" sz="2800" dirty="0">
                <a:latin typeface="Times New Roman"/>
                <a:ea typeface="华文细黑"/>
                <a:cs typeface="Courier New"/>
              </a:rPr>
              <a:t>2.6 </a:t>
            </a:r>
            <a:r>
              <a:rPr lang="en-US" altLang="zh-CN" sz="2800" dirty="0" err="1">
                <a:latin typeface="Times New Roman"/>
                <a:ea typeface="华文细黑"/>
                <a:cs typeface="Courier New"/>
              </a:rPr>
              <a:t>mol·L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答案</a:t>
            </a:r>
            <a:r>
              <a:rPr lang="zh-CN" altLang="zh-CN" sz="2800" dirty="0">
                <a:latin typeface="Times New Roman"/>
                <a:ea typeface="华文细黑"/>
                <a:cs typeface="Times New Roman"/>
              </a:rPr>
              <a:t>　</a:t>
            </a:r>
            <a:r>
              <a:rPr lang="en-US" altLang="zh-CN" sz="2800" dirty="0">
                <a:solidFill>
                  <a:srgbClr val="E36C0A"/>
                </a:solidFill>
                <a:latin typeface="Times New Roman"/>
                <a:ea typeface="华文细黑"/>
              </a:rPr>
              <a:t>A</a:t>
            </a:r>
            <a:endParaRPr lang="zh-CN" altLang="zh-CN" sz="2800" dirty="0">
              <a:solidFill>
                <a:srgbClr val="E36C0A"/>
              </a:solidFill>
              <a:latin typeface="Times New Roman"/>
              <a:ea typeface="华文细黑"/>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4168274031"/>
              </p:ext>
            </p:extLst>
          </p:nvPr>
        </p:nvGraphicFramePr>
        <p:xfrm>
          <a:off x="419100" y="1160934"/>
          <a:ext cx="11439525" cy="2647950"/>
        </p:xfrm>
        <a:graphic>
          <a:graphicData uri="http://schemas.openxmlformats.org/presentationml/2006/ole">
            <mc:AlternateContent xmlns:mc="http://schemas.openxmlformats.org/markup-compatibility/2006">
              <mc:Choice xmlns:v="urn:schemas-microsoft-com:vml" Requires="v">
                <p:oleObj spid="_x0000_s153611" name="文档" r:id="rId17" imgW="11451306" imgH="2643637" progId="Word.Document.12">
                  <p:embed/>
                </p:oleObj>
              </mc:Choice>
              <mc:Fallback>
                <p:oleObj name="文档" r:id="rId17" imgW="11451306" imgH="2643637" progId="Word.Document.12">
                  <p:embed/>
                  <p:pic>
                    <p:nvPicPr>
                      <p:cNvPr id="0" name="对象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100" y="1160934"/>
                        <a:ext cx="11439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477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750"/>
                                        <p:tgtEl>
                                          <p:spTgt spid="4">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228" y="1226406"/>
            <a:ext cx="11524006" cy="4507644"/>
          </a:xfrm>
          <a:prstGeom prst="rect">
            <a:avLst/>
          </a:prstGeom>
        </p:spPr>
        <p:txBody>
          <a:bodyPr>
            <a:spAutoFit/>
          </a:bodyPr>
          <a:lstStyle/>
          <a:p>
            <a:pPr algn="just">
              <a:lnSpc>
                <a:spcPct val="140000"/>
              </a:lnSpc>
              <a:spcAft>
                <a:spcPts val="0"/>
              </a:spcAft>
            </a:pPr>
            <a:r>
              <a:rPr lang="en-US" altLang="zh-CN" sz="2600">
                <a:latin typeface="Times New Roman"/>
                <a:ea typeface="华文细黑"/>
                <a:cs typeface="Courier New"/>
              </a:rPr>
              <a:t>13.</a:t>
            </a:r>
            <a:r>
              <a:rPr lang="zh-CN" altLang="zh-CN" sz="2600">
                <a:latin typeface="Times New Roman"/>
                <a:ea typeface="华文细黑"/>
                <a:cs typeface="Times New Roman"/>
              </a:rPr>
              <a:t>碳酸锶是最重要的锶化合物。用含</a:t>
            </a:r>
            <a:r>
              <a:rPr lang="en-US" altLang="zh-CN" sz="2600">
                <a:latin typeface="Times New Roman"/>
                <a:ea typeface="华文细黑"/>
                <a:cs typeface="Courier New"/>
              </a:rPr>
              <a:t>SrSO</a:t>
            </a:r>
            <a:r>
              <a:rPr lang="en-US" altLang="zh-CN" sz="2600" baseline="-25000">
                <a:latin typeface="Times New Roman"/>
                <a:ea typeface="华文细黑"/>
                <a:cs typeface="Courier New"/>
              </a:rPr>
              <a:t>4</a:t>
            </a:r>
            <a:r>
              <a:rPr lang="zh-CN" altLang="zh-CN" sz="2600">
                <a:latin typeface="Times New Roman"/>
                <a:ea typeface="华文细黑"/>
                <a:cs typeface="Times New Roman"/>
              </a:rPr>
              <a:t>和少量</a:t>
            </a:r>
            <a:r>
              <a:rPr lang="en-US" altLang="zh-CN" sz="2600">
                <a:latin typeface="Times New Roman"/>
                <a:ea typeface="华文细黑"/>
                <a:cs typeface="Courier New"/>
              </a:rPr>
              <a:t>BaSO</a:t>
            </a:r>
            <a:r>
              <a:rPr lang="en-US" altLang="zh-CN" sz="2600" baseline="-25000">
                <a:latin typeface="Times New Roman"/>
                <a:ea typeface="华文细黑"/>
                <a:cs typeface="Courier New"/>
              </a:rPr>
              <a:t>4</a:t>
            </a:r>
            <a:r>
              <a:rPr lang="zh-CN" altLang="zh-CN" sz="2600">
                <a:latin typeface="Times New Roman"/>
                <a:ea typeface="华文细黑"/>
                <a:cs typeface="Times New Roman"/>
              </a:rPr>
              <a:t>、</a:t>
            </a:r>
            <a:r>
              <a:rPr lang="en-US" altLang="zh-CN" sz="2600">
                <a:latin typeface="Times New Roman"/>
                <a:ea typeface="华文细黑"/>
                <a:cs typeface="Courier New"/>
              </a:rPr>
              <a:t>BaCO</a:t>
            </a:r>
            <a:r>
              <a:rPr lang="en-US" altLang="zh-CN" sz="2600" baseline="-25000">
                <a:latin typeface="Times New Roman"/>
                <a:ea typeface="华文细黑"/>
                <a:cs typeface="Courier New"/>
              </a:rPr>
              <a:t>3</a:t>
            </a:r>
            <a:r>
              <a:rPr lang="zh-CN" altLang="zh-CN" sz="2600">
                <a:latin typeface="Times New Roman"/>
                <a:ea typeface="华文细黑"/>
                <a:cs typeface="Times New Roman"/>
              </a:rPr>
              <a:t>、</a:t>
            </a:r>
            <a:r>
              <a:rPr lang="en-US" altLang="zh-CN" sz="2600">
                <a:latin typeface="Times New Roman"/>
                <a:ea typeface="华文细黑"/>
                <a:cs typeface="Courier New"/>
              </a:rPr>
              <a:t>FeO</a:t>
            </a:r>
            <a:r>
              <a:rPr lang="zh-CN" altLang="zh-CN" sz="2600">
                <a:latin typeface="Times New Roman"/>
                <a:ea typeface="华文细黑"/>
                <a:cs typeface="Times New Roman"/>
              </a:rPr>
              <a:t>、</a:t>
            </a:r>
            <a:r>
              <a:rPr lang="en-US" altLang="zh-CN" sz="2600">
                <a:latin typeface="Times New Roman"/>
                <a:ea typeface="华文细黑"/>
                <a:cs typeface="Courier New"/>
              </a:rPr>
              <a:t>Fe</a:t>
            </a:r>
            <a:r>
              <a:rPr lang="en-US" altLang="zh-CN" sz="2600" baseline="-25000">
                <a:latin typeface="Times New Roman"/>
                <a:ea typeface="华文细黑"/>
                <a:cs typeface="Courier New"/>
              </a:rPr>
              <a:t>2</a:t>
            </a:r>
            <a:r>
              <a:rPr lang="en-US" altLang="zh-CN" sz="2600">
                <a:latin typeface="Times New Roman"/>
                <a:ea typeface="华文细黑"/>
                <a:cs typeface="Courier New"/>
              </a:rPr>
              <a:t>O</a:t>
            </a:r>
            <a:r>
              <a:rPr lang="en-US" altLang="zh-CN" sz="2600" baseline="-25000">
                <a:latin typeface="Times New Roman"/>
                <a:ea typeface="华文细黑"/>
                <a:cs typeface="Courier New"/>
              </a:rPr>
              <a:t>3</a:t>
            </a:r>
            <a:r>
              <a:rPr lang="zh-CN" altLang="zh-CN" sz="2600">
                <a:latin typeface="Times New Roman"/>
                <a:ea typeface="华文细黑"/>
                <a:cs typeface="Times New Roman"/>
              </a:rPr>
              <a:t>、</a:t>
            </a:r>
            <a:r>
              <a:rPr lang="en-US" altLang="zh-CN" sz="2600">
                <a:latin typeface="Times New Roman"/>
                <a:ea typeface="华文细黑"/>
                <a:cs typeface="Courier New"/>
              </a:rPr>
              <a:t>Al</a:t>
            </a:r>
            <a:r>
              <a:rPr lang="en-US" altLang="zh-CN" sz="2600" baseline="-25000">
                <a:latin typeface="Times New Roman"/>
                <a:ea typeface="华文细黑"/>
                <a:cs typeface="Courier New"/>
              </a:rPr>
              <a:t>2</a:t>
            </a:r>
            <a:r>
              <a:rPr lang="en-US" altLang="zh-CN" sz="2600">
                <a:latin typeface="Times New Roman"/>
                <a:ea typeface="华文细黑"/>
                <a:cs typeface="Courier New"/>
              </a:rPr>
              <a:t>O</a:t>
            </a:r>
            <a:r>
              <a:rPr lang="en-US" altLang="zh-CN" sz="2600" baseline="-25000">
                <a:latin typeface="Times New Roman"/>
                <a:ea typeface="华文细黑"/>
                <a:cs typeface="Courier New"/>
              </a:rPr>
              <a:t>3</a:t>
            </a:r>
            <a:r>
              <a:rPr lang="zh-CN" altLang="zh-CN" sz="2600">
                <a:latin typeface="Times New Roman"/>
                <a:ea typeface="华文细黑"/>
                <a:cs typeface="Times New Roman"/>
              </a:rPr>
              <a:t>、</a:t>
            </a:r>
            <a:r>
              <a:rPr lang="en-US" altLang="zh-CN" sz="2600">
                <a:latin typeface="Times New Roman"/>
                <a:ea typeface="华文细黑"/>
                <a:cs typeface="Courier New"/>
              </a:rPr>
              <a:t>SiO</a:t>
            </a:r>
            <a:r>
              <a:rPr lang="en-US" altLang="zh-CN" sz="2600" baseline="-25000">
                <a:latin typeface="Times New Roman"/>
                <a:ea typeface="华文细黑"/>
                <a:cs typeface="Courier New"/>
              </a:rPr>
              <a:t>2</a:t>
            </a:r>
            <a:r>
              <a:rPr lang="zh-CN" altLang="zh-CN" sz="2600">
                <a:latin typeface="Times New Roman"/>
                <a:ea typeface="华文细黑"/>
                <a:cs typeface="Times New Roman"/>
              </a:rPr>
              <a:t>的天青石制备</a:t>
            </a:r>
            <a:r>
              <a:rPr lang="en-US" altLang="zh-CN" sz="2600">
                <a:latin typeface="Times New Roman"/>
                <a:ea typeface="华文细黑"/>
                <a:cs typeface="Courier New"/>
              </a:rPr>
              <a:t>SrCO</a:t>
            </a:r>
            <a:r>
              <a:rPr lang="en-US" altLang="zh-CN" sz="2600" baseline="-25000">
                <a:latin typeface="Times New Roman"/>
                <a:ea typeface="华文细黑"/>
                <a:cs typeface="Courier New"/>
              </a:rPr>
              <a:t>3</a:t>
            </a:r>
            <a:r>
              <a:rPr lang="zh-CN" altLang="zh-CN" sz="2600">
                <a:latin typeface="Times New Roman"/>
                <a:ea typeface="华文细黑"/>
                <a:cs typeface="Times New Roman"/>
              </a:rPr>
              <a:t>，工艺流程如下</a:t>
            </a:r>
            <a:r>
              <a:rPr lang="en-US" altLang="zh-CN" sz="2600">
                <a:latin typeface="Times New Roman"/>
                <a:ea typeface="华文细黑"/>
                <a:cs typeface="Courier New"/>
              </a:rPr>
              <a:t>(</a:t>
            </a:r>
            <a:r>
              <a:rPr lang="zh-CN" altLang="zh-CN" sz="2600">
                <a:latin typeface="Times New Roman"/>
                <a:ea typeface="华文细黑"/>
                <a:cs typeface="Times New Roman"/>
              </a:rPr>
              <a:t>部分操作和条件略</a:t>
            </a:r>
            <a:r>
              <a:rPr lang="en-US" altLang="zh-CN" sz="2600">
                <a:latin typeface="Times New Roman"/>
                <a:ea typeface="华文细黑"/>
                <a:cs typeface="Courier New"/>
              </a:rPr>
              <a:t>)</a:t>
            </a:r>
            <a:r>
              <a:rPr lang="zh-CN" altLang="zh-CN" sz="2600">
                <a:latin typeface="Times New Roman"/>
                <a:ea typeface="华文细黑"/>
                <a:cs typeface="Times New Roman"/>
              </a:rPr>
              <a:t>：</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Ⅰ</a:t>
            </a:r>
            <a:r>
              <a:rPr lang="en-US" altLang="zh-CN" sz="2600">
                <a:latin typeface="Times New Roman"/>
                <a:ea typeface="华文细黑"/>
                <a:cs typeface="Courier New"/>
              </a:rPr>
              <a:t>.</a:t>
            </a:r>
            <a:r>
              <a:rPr lang="zh-CN" altLang="zh-CN" sz="2600">
                <a:latin typeface="Times New Roman"/>
                <a:ea typeface="华文细黑"/>
                <a:cs typeface="Times New Roman"/>
              </a:rPr>
              <a:t>将天青石矿粉和</a:t>
            </a:r>
            <a:r>
              <a:rPr lang="en-US" altLang="zh-CN" sz="2600">
                <a:latin typeface="Times New Roman"/>
                <a:ea typeface="华文细黑"/>
                <a:cs typeface="Courier New"/>
              </a:rPr>
              <a:t>Na</a:t>
            </a:r>
            <a:r>
              <a:rPr lang="en-US" altLang="zh-CN" sz="2600" baseline="-25000">
                <a:latin typeface="Times New Roman"/>
                <a:ea typeface="华文细黑"/>
                <a:cs typeface="Courier New"/>
              </a:rPr>
              <a:t>2</a:t>
            </a:r>
            <a:r>
              <a:rPr lang="en-US" altLang="zh-CN" sz="2600">
                <a:latin typeface="Times New Roman"/>
                <a:ea typeface="华文细黑"/>
                <a:cs typeface="Courier New"/>
              </a:rPr>
              <a:t>CO</a:t>
            </a:r>
            <a:r>
              <a:rPr lang="en-US" altLang="zh-CN" sz="2600" baseline="-25000">
                <a:latin typeface="Times New Roman"/>
                <a:ea typeface="华文细黑"/>
                <a:cs typeface="Courier New"/>
              </a:rPr>
              <a:t>3</a:t>
            </a:r>
            <a:r>
              <a:rPr lang="zh-CN" altLang="zh-CN" sz="2600">
                <a:latin typeface="Times New Roman"/>
                <a:ea typeface="华文细黑"/>
                <a:cs typeface="Times New Roman"/>
              </a:rPr>
              <a:t>溶液充分混合，过滤；</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Ⅱ</a:t>
            </a:r>
            <a:r>
              <a:rPr lang="en-US" altLang="zh-CN" sz="2600">
                <a:latin typeface="Times New Roman"/>
                <a:ea typeface="华文细黑"/>
                <a:cs typeface="Courier New"/>
              </a:rPr>
              <a:t>.</a:t>
            </a:r>
            <a:r>
              <a:rPr lang="zh-CN" altLang="zh-CN" sz="2600">
                <a:latin typeface="Times New Roman"/>
                <a:ea typeface="华文细黑"/>
                <a:cs typeface="Times New Roman"/>
              </a:rPr>
              <a:t>将滤渣溶于盐酸，过滤；</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Ⅲ</a:t>
            </a:r>
            <a:r>
              <a:rPr lang="en-US" altLang="zh-CN" sz="2600">
                <a:latin typeface="Times New Roman"/>
                <a:ea typeface="华文细黑"/>
                <a:cs typeface="Courier New"/>
              </a:rPr>
              <a:t>.</a:t>
            </a:r>
            <a:r>
              <a:rPr lang="zh-CN" altLang="zh-CN" sz="2600">
                <a:latin typeface="Times New Roman"/>
                <a:ea typeface="华文细黑"/>
                <a:cs typeface="Times New Roman"/>
              </a:rPr>
              <a:t>向</a:t>
            </a:r>
            <a:r>
              <a:rPr lang="en-US" altLang="zh-CN" sz="2600">
                <a:latin typeface="宋体"/>
                <a:ea typeface="华文细黑"/>
                <a:cs typeface="Times New Roman"/>
              </a:rPr>
              <a:t>Ⅱ</a:t>
            </a:r>
            <a:r>
              <a:rPr lang="zh-CN" altLang="zh-CN" sz="2600">
                <a:latin typeface="Times New Roman"/>
                <a:ea typeface="华文细黑"/>
                <a:cs typeface="Times New Roman"/>
              </a:rPr>
              <a:t>所得滤液中加入浓硫酸，过滤；</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Ⅳ</a:t>
            </a:r>
            <a:r>
              <a:rPr lang="en-US" altLang="zh-CN" sz="2600">
                <a:latin typeface="Times New Roman"/>
                <a:ea typeface="华文细黑"/>
                <a:cs typeface="Courier New"/>
              </a:rPr>
              <a:t>.</a:t>
            </a:r>
            <a:r>
              <a:rPr lang="zh-CN" altLang="zh-CN" sz="2600">
                <a:latin typeface="Times New Roman"/>
                <a:ea typeface="华文细黑"/>
                <a:cs typeface="Times New Roman"/>
              </a:rPr>
              <a:t>向</a:t>
            </a:r>
            <a:r>
              <a:rPr lang="en-US" altLang="zh-CN" sz="2600">
                <a:latin typeface="宋体"/>
                <a:ea typeface="华文细黑"/>
                <a:cs typeface="Times New Roman"/>
              </a:rPr>
              <a:t>Ⅲ</a:t>
            </a:r>
            <a:r>
              <a:rPr lang="zh-CN" altLang="zh-CN" sz="2600">
                <a:latin typeface="Times New Roman"/>
                <a:ea typeface="华文细黑"/>
                <a:cs typeface="Times New Roman"/>
              </a:rPr>
              <a:t>所得滤液中先加入次氯酸，充分反应后再用氨水调</a:t>
            </a:r>
            <a:r>
              <a:rPr lang="en-US" altLang="zh-CN" sz="2600">
                <a:latin typeface="Times New Roman"/>
                <a:ea typeface="华文细黑"/>
                <a:cs typeface="Courier New"/>
              </a:rPr>
              <a:t>pH</a:t>
            </a:r>
            <a:r>
              <a:rPr lang="zh-CN" altLang="zh-CN" sz="2600">
                <a:latin typeface="Times New Roman"/>
                <a:ea typeface="华文细黑"/>
                <a:cs typeface="Times New Roman"/>
              </a:rPr>
              <a:t>约为</a:t>
            </a:r>
            <a:r>
              <a:rPr lang="en-US" altLang="zh-CN" sz="2600">
                <a:latin typeface="Times New Roman"/>
                <a:ea typeface="华文细黑"/>
                <a:cs typeface="Courier New"/>
              </a:rPr>
              <a:t>7</a:t>
            </a:r>
            <a:r>
              <a:rPr lang="zh-CN" altLang="zh-CN" sz="2600">
                <a:latin typeface="Times New Roman"/>
                <a:ea typeface="华文细黑"/>
                <a:cs typeface="Times New Roman"/>
              </a:rPr>
              <a:t>，过滤；</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Ⅴ</a:t>
            </a:r>
            <a:r>
              <a:rPr lang="en-US" altLang="zh-CN" sz="2600">
                <a:latin typeface="Times New Roman"/>
                <a:ea typeface="华文细黑"/>
                <a:cs typeface="Courier New"/>
              </a:rPr>
              <a:t>.</a:t>
            </a:r>
            <a:r>
              <a:rPr lang="zh-CN" altLang="zh-CN" sz="2600">
                <a:latin typeface="Times New Roman"/>
                <a:ea typeface="华文细黑"/>
                <a:cs typeface="Times New Roman"/>
              </a:rPr>
              <a:t>向</a:t>
            </a:r>
            <a:r>
              <a:rPr lang="en-US" altLang="zh-CN" sz="2600">
                <a:latin typeface="宋体"/>
                <a:ea typeface="华文细黑"/>
                <a:cs typeface="Times New Roman"/>
              </a:rPr>
              <a:t>Ⅳ</a:t>
            </a:r>
            <a:r>
              <a:rPr lang="zh-CN" altLang="zh-CN" sz="2600">
                <a:latin typeface="Times New Roman"/>
                <a:ea typeface="华文细黑"/>
                <a:cs typeface="Times New Roman"/>
              </a:rPr>
              <a:t>所得滤液中加入稍过量</a:t>
            </a:r>
            <a:r>
              <a:rPr lang="en-US" altLang="zh-CN" sz="2600">
                <a:latin typeface="Times New Roman"/>
                <a:ea typeface="华文细黑"/>
                <a:cs typeface="Courier New"/>
              </a:rPr>
              <a:t>NH</a:t>
            </a:r>
            <a:r>
              <a:rPr lang="en-US" altLang="zh-CN" sz="2600" baseline="-25000">
                <a:latin typeface="Times New Roman"/>
                <a:ea typeface="华文细黑"/>
                <a:cs typeface="Courier New"/>
              </a:rPr>
              <a:t>4</a:t>
            </a:r>
            <a:r>
              <a:rPr lang="en-US" altLang="zh-CN" sz="2600">
                <a:latin typeface="Times New Roman"/>
                <a:ea typeface="华文细黑"/>
                <a:cs typeface="Courier New"/>
              </a:rPr>
              <a:t>HCO</a:t>
            </a:r>
            <a:r>
              <a:rPr lang="en-US" altLang="zh-CN" sz="2600" baseline="-25000">
                <a:latin typeface="Times New Roman"/>
                <a:ea typeface="华文细黑"/>
                <a:cs typeface="Courier New"/>
              </a:rPr>
              <a:t>3</a:t>
            </a:r>
            <a:r>
              <a:rPr lang="zh-CN" altLang="zh-CN" sz="2600">
                <a:latin typeface="Times New Roman"/>
                <a:ea typeface="华文细黑"/>
                <a:cs typeface="Times New Roman"/>
              </a:rPr>
              <a:t>，充分反应后，过滤，将沉淀洗净，烘干，得到</a:t>
            </a:r>
            <a:r>
              <a:rPr lang="en-US" altLang="zh-CN" sz="2600">
                <a:latin typeface="Times New Roman"/>
                <a:ea typeface="华文细黑"/>
                <a:cs typeface="Courier New"/>
              </a:rPr>
              <a:t>SrCO</a:t>
            </a:r>
            <a:r>
              <a:rPr lang="en-US" altLang="zh-CN" sz="2600" baseline="-25000">
                <a:latin typeface="Times New Roman"/>
                <a:ea typeface="华文细黑"/>
                <a:cs typeface="Courier New"/>
              </a:rPr>
              <a:t>3</a:t>
            </a:r>
            <a:r>
              <a:rPr lang="zh-CN" altLang="zh-CN" sz="2600">
                <a:latin typeface="Times New Roman"/>
                <a:ea typeface="华文细黑"/>
                <a:cs typeface="Times New Roman"/>
              </a:rPr>
              <a:t>。</a:t>
            </a:r>
            <a:endParaRPr lang="zh-CN" altLang="zh-CN" sz="2600">
              <a:effectLst/>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894" y="1190285"/>
            <a:ext cx="11572430" cy="1298817"/>
          </a:xfrm>
          <a:prstGeom prst="rect">
            <a:avLst/>
          </a:prstGeom>
        </p:spPr>
        <p:txBody>
          <a:bodyPr>
            <a:spAutoFit/>
          </a:bodyPr>
          <a:lstStyle/>
          <a:p>
            <a:pPr algn="just">
              <a:lnSpc>
                <a:spcPct val="140000"/>
              </a:lnSpc>
              <a:spcAft>
                <a:spcPts val="0"/>
              </a:spcAft>
            </a:pPr>
            <a:r>
              <a:rPr lang="zh-CN" altLang="zh-CN" sz="2800">
                <a:latin typeface="Times New Roman"/>
                <a:ea typeface="华文细黑"/>
                <a:cs typeface="Times New Roman"/>
              </a:rPr>
              <a:t>已知：</a:t>
            </a:r>
            <a:r>
              <a:rPr lang="en-US" altLang="zh-CN" sz="2800">
                <a:latin typeface="宋体"/>
                <a:ea typeface="华文细黑"/>
                <a:cs typeface="Times New Roman"/>
              </a:rPr>
              <a:t>ⅰ</a:t>
            </a:r>
            <a:r>
              <a:rPr lang="en-US" altLang="zh-CN" sz="2800">
                <a:latin typeface="Times New Roman"/>
                <a:ea typeface="华文细黑"/>
                <a:cs typeface="Courier New"/>
              </a:rPr>
              <a:t>.</a:t>
            </a:r>
            <a:r>
              <a:rPr lang="zh-CN" altLang="zh-CN" sz="2800">
                <a:latin typeface="Times New Roman"/>
                <a:ea typeface="华文细黑"/>
                <a:cs typeface="Times New Roman"/>
              </a:rPr>
              <a:t>相同温度时的溶解度：</a:t>
            </a:r>
            <a:r>
              <a:rPr lang="en-US" altLang="zh-CN" sz="2800">
                <a:latin typeface="Times New Roman"/>
                <a:ea typeface="华文细黑"/>
                <a:cs typeface="Courier New"/>
              </a:rPr>
              <a:t>BaSO</a:t>
            </a:r>
            <a:r>
              <a:rPr lang="en-US" altLang="zh-CN" sz="2800" baseline="-25000">
                <a:latin typeface="Times New Roman"/>
                <a:ea typeface="华文细黑"/>
                <a:cs typeface="Courier New"/>
              </a:rPr>
              <a:t>4</a:t>
            </a:r>
            <a:r>
              <a:rPr lang="en-US" altLang="zh-CN" sz="2800">
                <a:latin typeface="Times New Roman"/>
                <a:ea typeface="华文细黑"/>
                <a:cs typeface="Courier New"/>
              </a:rPr>
              <a:t>&lt;SrCO</a:t>
            </a:r>
            <a:r>
              <a:rPr lang="en-US" altLang="zh-CN" sz="2800" baseline="-25000">
                <a:latin typeface="Times New Roman"/>
                <a:ea typeface="华文细黑"/>
                <a:cs typeface="Courier New"/>
              </a:rPr>
              <a:t>3</a:t>
            </a:r>
            <a:r>
              <a:rPr lang="en-US" altLang="zh-CN" sz="2800">
                <a:latin typeface="Times New Roman"/>
                <a:ea typeface="华文细黑"/>
                <a:cs typeface="Courier New"/>
              </a:rPr>
              <a:t>&lt;SrSO</a:t>
            </a:r>
            <a:r>
              <a:rPr lang="en-US" altLang="zh-CN" sz="2800" baseline="-25000">
                <a:latin typeface="Times New Roman"/>
                <a:ea typeface="华文细黑"/>
                <a:cs typeface="Courier New"/>
              </a:rPr>
              <a:t>4</a:t>
            </a:r>
            <a:r>
              <a:rPr lang="en-US" altLang="zh-CN" sz="2800">
                <a:latin typeface="Times New Roman"/>
                <a:ea typeface="华文细黑"/>
                <a:cs typeface="Courier New"/>
              </a:rPr>
              <a:t>&lt;CaSO</a:t>
            </a:r>
            <a:r>
              <a:rPr lang="en-US" altLang="zh-CN" sz="2800" baseline="-25000">
                <a:latin typeface="Times New Roman"/>
                <a:ea typeface="华文细黑"/>
                <a:cs typeface="Courier New"/>
              </a:rPr>
              <a:t>4</a:t>
            </a:r>
            <a:endParaRPr lang="zh-CN" altLang="zh-CN" sz="900">
              <a:latin typeface="宋体"/>
              <a:cs typeface="Courier New"/>
            </a:endParaRPr>
          </a:p>
          <a:p>
            <a:pPr>
              <a:lnSpc>
                <a:spcPct val="140000"/>
              </a:lnSpc>
            </a:pPr>
            <a:r>
              <a:rPr lang="en-US" altLang="zh-CN" sz="2800">
                <a:latin typeface="宋体"/>
                <a:ea typeface="华文细黑"/>
                <a:cs typeface="Times New Roman"/>
              </a:rPr>
              <a:t>ⅱ</a:t>
            </a:r>
            <a:r>
              <a:rPr lang="en-US" altLang="zh-CN" sz="2800">
                <a:latin typeface="Times New Roman"/>
                <a:ea typeface="华文细黑"/>
              </a:rPr>
              <a:t>.</a:t>
            </a:r>
            <a:r>
              <a:rPr lang="zh-CN" altLang="zh-CN" sz="2800">
                <a:latin typeface="Times New Roman"/>
                <a:ea typeface="华文细黑"/>
                <a:cs typeface="Times New Roman"/>
              </a:rPr>
              <a:t>生成氢氧化物沉淀的</a:t>
            </a:r>
            <a:r>
              <a:rPr lang="en-US" altLang="zh-CN" sz="2800" smtClean="0">
                <a:latin typeface="Times New Roman"/>
                <a:ea typeface="华文细黑"/>
              </a:rPr>
              <a:t>pH</a:t>
            </a: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6" name="表格 5"/>
          <p:cNvGraphicFramePr>
            <a:graphicFrameLocks noGrp="1"/>
          </p:cNvGraphicFramePr>
          <p:nvPr>
            <p:extLst>
              <p:ext uri="{D42A27DB-BD31-4B8C-83A1-F6EECF244321}">
                <p14:modId xmlns:p14="http://schemas.microsoft.com/office/powerpoint/2010/main" val="4146614983"/>
              </p:ext>
            </p:extLst>
          </p:nvPr>
        </p:nvGraphicFramePr>
        <p:xfrm>
          <a:off x="406573" y="2671614"/>
          <a:ext cx="11377266" cy="2302155"/>
        </p:xfrm>
        <a:graphic>
          <a:graphicData uri="http://schemas.openxmlformats.org/drawingml/2006/table">
            <a:tbl>
              <a:tblPr/>
              <a:tblGrid>
                <a:gridCol w="3161220"/>
                <a:gridCol w="2738682"/>
                <a:gridCol w="2738682"/>
                <a:gridCol w="2738682"/>
              </a:tblGrid>
              <a:tr h="767385">
                <a:tc>
                  <a:txBody>
                    <a:bodyPr/>
                    <a:lstStyle/>
                    <a:p>
                      <a:pPr algn="ctr">
                        <a:lnSpc>
                          <a:spcPct val="140000"/>
                        </a:lnSpc>
                        <a:spcAft>
                          <a:spcPts val="0"/>
                        </a:spcAft>
                      </a:pPr>
                      <a:r>
                        <a:rPr lang="zh-CN" sz="2800">
                          <a:effectLst/>
                          <a:latin typeface="Times New Roman"/>
                          <a:ea typeface="华文细黑"/>
                          <a:cs typeface="Times New Roman"/>
                        </a:rPr>
                        <a:t>物质</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Fe(OH)</a:t>
                      </a:r>
                      <a:r>
                        <a:rPr lang="en-US" sz="2800" baseline="-25000">
                          <a:effectLst/>
                          <a:latin typeface="Times New Roman"/>
                          <a:ea typeface="华文细黑"/>
                          <a:cs typeface="Courier New"/>
                        </a:rPr>
                        <a:t>3</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Fe(OH)</a:t>
                      </a:r>
                      <a:r>
                        <a:rPr lang="en-US" sz="2800" baseline="-25000">
                          <a:effectLst/>
                          <a:latin typeface="Times New Roman"/>
                          <a:ea typeface="华文细黑"/>
                          <a:cs typeface="Courier New"/>
                        </a:rPr>
                        <a:t>2</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Al(OH)</a:t>
                      </a:r>
                      <a:r>
                        <a:rPr lang="en-US" sz="2800" baseline="-25000">
                          <a:effectLst/>
                          <a:latin typeface="Times New Roman"/>
                          <a:ea typeface="华文细黑"/>
                          <a:cs typeface="Courier New"/>
                        </a:rPr>
                        <a:t>3</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385">
                <a:tc>
                  <a:txBody>
                    <a:bodyPr/>
                    <a:lstStyle/>
                    <a:p>
                      <a:pPr algn="ctr">
                        <a:lnSpc>
                          <a:spcPct val="140000"/>
                        </a:lnSpc>
                        <a:spcAft>
                          <a:spcPts val="0"/>
                        </a:spcAft>
                      </a:pPr>
                      <a:r>
                        <a:rPr lang="zh-CN" sz="2800">
                          <a:effectLst/>
                          <a:latin typeface="Times New Roman"/>
                          <a:ea typeface="华文细黑"/>
                          <a:cs typeface="Times New Roman"/>
                        </a:rPr>
                        <a:t>开始沉淀</a:t>
                      </a:r>
                      <a:r>
                        <a:rPr lang="en-US" sz="2800">
                          <a:effectLst/>
                          <a:latin typeface="Times New Roman"/>
                          <a:ea typeface="华文细黑"/>
                          <a:cs typeface="Courier New"/>
                        </a:rPr>
                        <a:t>pH </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1.9</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7.0</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3.4</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385">
                <a:tc>
                  <a:txBody>
                    <a:bodyPr/>
                    <a:lstStyle/>
                    <a:p>
                      <a:pPr algn="ctr">
                        <a:lnSpc>
                          <a:spcPct val="140000"/>
                        </a:lnSpc>
                        <a:spcAft>
                          <a:spcPts val="0"/>
                        </a:spcAft>
                      </a:pPr>
                      <a:r>
                        <a:rPr lang="zh-CN" sz="2800">
                          <a:effectLst/>
                          <a:latin typeface="Times New Roman"/>
                          <a:ea typeface="华文细黑"/>
                          <a:cs typeface="Times New Roman"/>
                        </a:rPr>
                        <a:t>完全沉淀</a:t>
                      </a:r>
                      <a:r>
                        <a:rPr lang="en-US" sz="2800">
                          <a:effectLst/>
                          <a:latin typeface="Times New Roman"/>
                          <a:ea typeface="华文细黑"/>
                          <a:cs typeface="Courier New"/>
                        </a:rPr>
                        <a:t>pH</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3.2</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9.0</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a:effectLst/>
                          <a:latin typeface="Times New Roman"/>
                          <a:ea typeface="华文细黑"/>
                          <a:cs typeface="Courier New"/>
                        </a:rPr>
                        <a:t>4.7</a:t>
                      </a:r>
                      <a:endParaRPr lang="zh-CN" sz="2800">
                        <a:effectLst/>
                        <a:latin typeface="宋体"/>
                        <a:cs typeface="Courier New"/>
                      </a:endParaRPr>
                    </a:p>
                  </a:txBody>
                  <a:tcPr marL="64968" marR="64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382191" y="5105150"/>
            <a:ext cx="10748650" cy="695575"/>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a:t>
            </a:r>
            <a:r>
              <a:rPr lang="en-US" altLang="zh-CN" sz="2800">
                <a:latin typeface="宋体"/>
                <a:ea typeface="华文细黑"/>
                <a:cs typeface="Times New Roman"/>
              </a:rPr>
              <a:t>Ⅰ</a:t>
            </a:r>
            <a:r>
              <a:rPr lang="zh-CN" altLang="zh-CN" sz="2800">
                <a:latin typeface="Times New Roman"/>
                <a:ea typeface="华文细黑"/>
                <a:cs typeface="Times New Roman"/>
              </a:rPr>
              <a:t>中，反应的化学方程式</a:t>
            </a:r>
            <a:r>
              <a:rPr lang="zh-CN" altLang="zh-CN" sz="2800" smtClean="0">
                <a:latin typeface="Times New Roman"/>
                <a:ea typeface="华文细黑"/>
                <a:cs typeface="Times New Roman"/>
              </a:rPr>
              <a:t>是</a:t>
            </a:r>
            <a:r>
              <a:rPr lang="en-US" altLang="zh-CN" sz="2800" smtClean="0">
                <a:latin typeface="Times New Roman"/>
                <a:ea typeface="华文细黑"/>
                <a:cs typeface="Courier New"/>
              </a:rPr>
              <a:t>_______________________________</a:t>
            </a:r>
            <a:r>
              <a:rPr lang="zh-CN" altLang="zh-CN" sz="2800" smtClean="0">
                <a:latin typeface="Times New Roman"/>
                <a:ea typeface="华文细黑"/>
                <a:cs typeface="Times New Roman"/>
              </a:rPr>
              <a:t>。</a:t>
            </a:r>
            <a:endParaRPr lang="zh-CN" altLang="zh-CN" sz="2800">
              <a:effectLst/>
              <a:latin typeface="宋体"/>
              <a:cs typeface="Courier New"/>
            </a:endParaRPr>
          </a:p>
        </p:txBody>
      </p:sp>
      <p:sp>
        <p:nvSpPr>
          <p:cNvPr id="13" name="矩形 12"/>
          <p:cNvSpPr/>
          <p:nvPr/>
        </p:nvSpPr>
        <p:spPr>
          <a:xfrm>
            <a:off x="5140052" y="5042845"/>
            <a:ext cx="5604739" cy="624530"/>
          </a:xfrm>
          <a:prstGeom prst="rect">
            <a:avLst/>
          </a:prstGeom>
        </p:spPr>
        <p:txBody>
          <a:bodyPr wrap="none">
            <a:spAutoFit/>
          </a:bodyPr>
          <a:lstStyle/>
          <a:p>
            <a:pPr algn="just">
              <a:lnSpc>
                <a:spcPct val="140000"/>
              </a:lnSpc>
              <a:spcAft>
                <a:spcPts val="0"/>
              </a:spcAft>
            </a:pPr>
            <a:r>
              <a:rPr lang="en-US" altLang="zh-CN" sz="2800">
                <a:solidFill>
                  <a:srgbClr val="E36C0A"/>
                </a:solidFill>
                <a:latin typeface="Times New Roman"/>
                <a:ea typeface="华文细黑"/>
                <a:cs typeface="Courier New"/>
              </a:rPr>
              <a:t>SrSO</a:t>
            </a:r>
            <a:r>
              <a:rPr lang="en-US" altLang="zh-CN" sz="2800" baseline="-25000">
                <a:solidFill>
                  <a:srgbClr val="E36C0A"/>
                </a:solidFill>
                <a:latin typeface="Times New Roman"/>
                <a:ea typeface="华文细黑"/>
                <a:cs typeface="Courier New"/>
              </a:rPr>
              <a:t>4</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cs typeface="Courier New"/>
              </a:rPr>
              <a:t>Na</a:t>
            </a:r>
            <a:r>
              <a:rPr lang="en-US" altLang="zh-CN" sz="2800" baseline="-25000">
                <a:solidFill>
                  <a:srgbClr val="E36C0A"/>
                </a:solidFill>
                <a:latin typeface="Times New Roman"/>
                <a:ea typeface="华文细黑"/>
                <a:cs typeface="Courier New"/>
              </a:rPr>
              <a:t>2</a:t>
            </a:r>
            <a:r>
              <a:rPr lang="en-US" altLang="zh-CN" sz="2800">
                <a:solidFill>
                  <a:srgbClr val="E36C0A"/>
                </a:solidFill>
                <a:latin typeface="Times New Roman"/>
                <a:ea typeface="华文细黑"/>
                <a:cs typeface="Courier New"/>
              </a:rPr>
              <a:t>CO</a:t>
            </a:r>
            <a:r>
              <a:rPr lang="en-US" altLang="zh-CN" sz="2800" baseline="-25000">
                <a:solidFill>
                  <a:srgbClr val="E36C0A"/>
                </a:solidFill>
                <a:latin typeface="Times New Roman"/>
                <a:ea typeface="华文细黑"/>
                <a:cs typeface="Courier New"/>
              </a:rPr>
              <a:t>3</a:t>
            </a:r>
            <a:r>
              <a:rPr lang="en-US" altLang="zh-CN" sz="2800" spc="-80">
                <a:solidFill>
                  <a:srgbClr val="E36C0A"/>
                </a:solidFill>
                <a:latin typeface="Times New Roman"/>
                <a:ea typeface="华文细黑"/>
                <a:cs typeface="Courier New"/>
              </a:rPr>
              <a:t>==</a:t>
            </a:r>
            <a:r>
              <a:rPr lang="en-US" altLang="zh-CN" sz="2800">
                <a:solidFill>
                  <a:srgbClr val="E36C0A"/>
                </a:solidFill>
                <a:latin typeface="Times New Roman"/>
                <a:ea typeface="华文细黑"/>
                <a:cs typeface="Courier New"/>
              </a:rPr>
              <a:t>=SrCO</a:t>
            </a:r>
            <a:r>
              <a:rPr lang="en-US" altLang="zh-CN" sz="2800" baseline="-25000">
                <a:solidFill>
                  <a:srgbClr val="E36C0A"/>
                </a:solidFill>
                <a:latin typeface="Times New Roman"/>
                <a:ea typeface="华文细黑"/>
                <a:cs typeface="Courier New"/>
              </a:rPr>
              <a:t>3</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cs typeface="Courier New"/>
              </a:rPr>
              <a:t>Na</a:t>
            </a:r>
            <a:r>
              <a:rPr lang="en-US" altLang="zh-CN" sz="2800" baseline="-25000">
                <a:solidFill>
                  <a:srgbClr val="E36C0A"/>
                </a:solidFill>
                <a:latin typeface="Times New Roman"/>
                <a:ea typeface="华文细黑"/>
                <a:cs typeface="Courier New"/>
              </a:rPr>
              <a:t>2</a:t>
            </a:r>
            <a:r>
              <a:rPr lang="en-US" altLang="zh-CN" sz="2800">
                <a:solidFill>
                  <a:srgbClr val="E36C0A"/>
                </a:solidFill>
                <a:latin typeface="Times New Roman"/>
                <a:ea typeface="华文细黑"/>
                <a:cs typeface="Courier New"/>
              </a:rPr>
              <a:t>SO</a:t>
            </a:r>
            <a:r>
              <a:rPr lang="en-US" altLang="zh-CN" sz="2800" baseline="-25000">
                <a:solidFill>
                  <a:srgbClr val="E36C0A"/>
                </a:solidFill>
                <a:latin typeface="Times New Roman"/>
                <a:ea typeface="华文细黑"/>
                <a:cs typeface="Courier New"/>
              </a:rPr>
              <a:t>4</a:t>
            </a:r>
            <a:endParaRPr lang="zh-CN" altLang="zh-CN" sz="2800">
              <a:effectLst/>
              <a:latin typeface="宋体"/>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3" grpId="0"/>
      <p:bldP spid="1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7082" y="1345754"/>
            <a:ext cx="11688154" cy="1902059"/>
          </a:xfrm>
          <a:prstGeom prst="rect">
            <a:avLst/>
          </a:prstGeom>
        </p:spPr>
        <p:txBody>
          <a:bodyPr>
            <a:spAutoFit/>
          </a:bodyPr>
          <a:lstStyle/>
          <a:p>
            <a:pPr algn="just">
              <a:lnSpc>
                <a:spcPct val="140000"/>
              </a:lnSpc>
              <a:spcAft>
                <a:spcPts val="0"/>
              </a:spcAft>
            </a:pPr>
            <a:r>
              <a:rPr lang="en-US" altLang="zh-CN" sz="2800" dirty="0">
                <a:latin typeface="Times New Roman"/>
                <a:ea typeface="华文细黑"/>
                <a:cs typeface="Courier New"/>
              </a:rPr>
              <a:t>(2)</a:t>
            </a:r>
            <a:r>
              <a:rPr lang="en-US" altLang="zh-CN" sz="2800" dirty="0">
                <a:latin typeface="宋体"/>
                <a:ea typeface="华文细黑"/>
                <a:cs typeface="Times New Roman"/>
              </a:rPr>
              <a:t>Ⅱ</a:t>
            </a:r>
            <a:r>
              <a:rPr lang="zh-CN" altLang="zh-CN" sz="2800" dirty="0">
                <a:latin typeface="Times New Roman"/>
                <a:ea typeface="华文细黑"/>
                <a:cs typeface="Times New Roman"/>
              </a:rPr>
              <a:t>中，能与盐酸反应溶解的物质有</a:t>
            </a:r>
            <a:r>
              <a:rPr lang="en-US" altLang="zh-CN" sz="2800" dirty="0" smtClean="0">
                <a:latin typeface="Times New Roman"/>
                <a:ea typeface="华文细黑"/>
                <a:cs typeface="Courier New"/>
              </a:rPr>
              <a:t>________________________________</a:t>
            </a:r>
            <a:r>
              <a:rPr lang="zh-CN" altLang="zh-CN" sz="2800" dirty="0" smtClean="0">
                <a:latin typeface="Times New Roman"/>
                <a:ea typeface="华文细黑"/>
                <a:cs typeface="Times New Roman"/>
              </a:rPr>
              <a:t>。</a:t>
            </a:r>
            <a:endParaRPr lang="en-US" altLang="zh-CN" sz="900" dirty="0" smtClean="0">
              <a:latin typeface="宋体"/>
              <a:cs typeface="Courier New"/>
            </a:endParaRPr>
          </a:p>
          <a:p>
            <a:pPr algn="just">
              <a:lnSpc>
                <a:spcPct val="140000"/>
              </a:lnSpc>
              <a:spcAft>
                <a:spcPts val="0"/>
              </a:spcAft>
            </a:pPr>
            <a:r>
              <a:rPr lang="en-US" altLang="zh-CN" sz="2800" dirty="0">
                <a:latin typeface="Times New Roman"/>
                <a:ea typeface="华文细黑"/>
                <a:cs typeface="Courier New"/>
              </a:rPr>
              <a:t>(3)</a:t>
            </a:r>
            <a:r>
              <a:rPr lang="en-US" altLang="zh-CN" sz="2800" dirty="0">
                <a:latin typeface="宋体"/>
                <a:ea typeface="华文细黑"/>
                <a:cs typeface="Times New Roman"/>
              </a:rPr>
              <a:t>Ⅳ</a:t>
            </a:r>
            <a:r>
              <a:rPr lang="zh-CN" altLang="zh-CN" sz="2800" dirty="0">
                <a:latin typeface="Times New Roman"/>
                <a:ea typeface="华文细黑"/>
                <a:cs typeface="Times New Roman"/>
              </a:rPr>
              <a:t>的目的</a:t>
            </a:r>
            <a:r>
              <a:rPr lang="zh-CN" altLang="zh-CN" sz="2800" dirty="0" smtClean="0">
                <a:latin typeface="Times New Roman"/>
                <a:ea typeface="华文细黑"/>
                <a:cs typeface="Times New Roman"/>
              </a:rPr>
              <a:t>是</a:t>
            </a:r>
            <a:r>
              <a:rPr lang="en-US" altLang="zh-CN" sz="2800" dirty="0" smtClean="0">
                <a:latin typeface="Times New Roman"/>
                <a:ea typeface="华文细黑"/>
                <a:cs typeface="Courier New"/>
              </a:rPr>
              <a:t>______________________________________</a:t>
            </a:r>
            <a:r>
              <a:rPr lang="zh-CN" altLang="zh-CN" sz="2800" dirty="0">
                <a:latin typeface="Times New Roman"/>
                <a:ea typeface="华文细黑"/>
                <a:cs typeface="Times New Roman"/>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(4)</a:t>
            </a:r>
            <a:r>
              <a:rPr lang="zh-CN" altLang="zh-CN" sz="2800" dirty="0">
                <a:latin typeface="Times New Roman"/>
                <a:ea typeface="华文细黑"/>
                <a:cs typeface="Times New Roman"/>
              </a:rPr>
              <a:t>下列关于该工艺流程的说法正确的是</a:t>
            </a:r>
            <a:r>
              <a:rPr lang="en-US" altLang="zh-CN" sz="2800" dirty="0" smtClean="0">
                <a:latin typeface="Times New Roman"/>
                <a:ea typeface="华文细黑"/>
                <a:cs typeface="Courier New"/>
              </a:rPr>
              <a:t>___(</a:t>
            </a:r>
            <a:r>
              <a:rPr lang="zh-CN" altLang="zh-CN" sz="2800" dirty="0">
                <a:latin typeface="Times New Roman"/>
                <a:ea typeface="华文细黑"/>
                <a:cs typeface="Times New Roman"/>
              </a:rPr>
              <a:t>填字母</a:t>
            </a:r>
            <a:r>
              <a:rPr lang="en-US" altLang="zh-CN" sz="2800" dirty="0">
                <a:latin typeface="Times New Roman"/>
                <a:ea typeface="华文细黑"/>
                <a:cs typeface="Courier New"/>
              </a:rPr>
              <a:t>)</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86834638"/>
              </p:ext>
            </p:extLst>
          </p:nvPr>
        </p:nvGraphicFramePr>
        <p:xfrm>
          <a:off x="493241" y="3298403"/>
          <a:ext cx="9859962" cy="855663"/>
        </p:xfrm>
        <a:graphic>
          <a:graphicData uri="http://schemas.openxmlformats.org/presentationml/2006/ole">
            <mc:AlternateContent xmlns:mc="http://schemas.openxmlformats.org/markup-compatibility/2006">
              <mc:Choice xmlns:v="urn:schemas-microsoft-com:vml" Requires="v">
                <p:oleObj spid="_x0000_s138284" name="文档" r:id="rId17" imgW="9859806" imgH="855812" progId="Word.Document.12">
                  <p:embed/>
                </p:oleObj>
              </mc:Choice>
              <mc:Fallback>
                <p:oleObj name="文档" r:id="rId17" imgW="9859806" imgH="855812" progId="Word.Document.12">
                  <p:embed/>
                  <p:pic>
                    <p:nvPicPr>
                      <p:cNvPr id="0" name=""/>
                      <p:cNvPicPr/>
                      <p:nvPr/>
                    </p:nvPicPr>
                    <p:blipFill>
                      <a:blip r:embed="rId18"/>
                      <a:stretch>
                        <a:fillRect/>
                      </a:stretch>
                    </p:blipFill>
                    <p:spPr>
                      <a:xfrm>
                        <a:off x="493241" y="3298403"/>
                        <a:ext cx="9859962" cy="855663"/>
                      </a:xfrm>
                      <a:prstGeom prst="rect">
                        <a:avLst/>
                      </a:prstGeom>
                    </p:spPr>
                  </p:pic>
                </p:oleObj>
              </mc:Fallback>
            </mc:AlternateContent>
          </a:graphicData>
        </a:graphic>
      </p:graphicFrame>
      <p:sp>
        <p:nvSpPr>
          <p:cNvPr id="7" name="矩形 6"/>
          <p:cNvSpPr/>
          <p:nvPr/>
        </p:nvSpPr>
        <p:spPr>
          <a:xfrm>
            <a:off x="387524" y="3787161"/>
            <a:ext cx="11185087" cy="1298817"/>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b.</a:t>
            </a:r>
            <a:r>
              <a:rPr lang="en-US" altLang="zh-CN" sz="2800">
                <a:latin typeface="宋体"/>
                <a:ea typeface="华文细黑"/>
                <a:cs typeface="Times New Roman"/>
              </a:rPr>
              <a:t>Ⅴ</a:t>
            </a:r>
            <a:r>
              <a:rPr lang="zh-CN" altLang="zh-CN" sz="2800">
                <a:latin typeface="Times New Roman"/>
                <a:ea typeface="华文细黑"/>
                <a:cs typeface="Times New Roman"/>
              </a:rPr>
              <a:t>中反应时，升高温度一定可以提高</a:t>
            </a:r>
            <a:r>
              <a:rPr lang="en-US" altLang="zh-CN" sz="2800">
                <a:latin typeface="Times New Roman"/>
                <a:ea typeface="华文细黑"/>
                <a:cs typeface="Courier New"/>
              </a:rPr>
              <a:t>SrCO</a:t>
            </a:r>
            <a:r>
              <a:rPr lang="en-US" altLang="zh-CN" sz="2800" baseline="-25000">
                <a:latin typeface="Times New Roman"/>
                <a:ea typeface="华文细黑"/>
                <a:cs typeface="Courier New"/>
              </a:rPr>
              <a:t>3</a:t>
            </a:r>
            <a:r>
              <a:rPr lang="zh-CN" altLang="zh-CN" sz="2800">
                <a:latin typeface="Times New Roman"/>
                <a:ea typeface="华文细黑"/>
                <a:cs typeface="Times New Roman"/>
              </a:rPr>
              <a:t>的生成速率</a:t>
            </a:r>
            <a:endParaRPr lang="zh-CN" altLang="zh-CN" sz="2800">
              <a:latin typeface="宋体"/>
              <a:cs typeface="Courier New"/>
            </a:endParaRPr>
          </a:p>
          <a:p>
            <a:pPr algn="just">
              <a:lnSpc>
                <a:spcPct val="140000"/>
              </a:lnSpc>
              <a:spcAft>
                <a:spcPts val="0"/>
              </a:spcAft>
            </a:pPr>
            <a:r>
              <a:rPr lang="en-US" altLang="zh-CN" sz="2800">
                <a:latin typeface="Times New Roman"/>
                <a:ea typeface="华文细黑"/>
                <a:cs typeface="Courier New"/>
              </a:rPr>
              <a:t>c.</a:t>
            </a:r>
            <a:r>
              <a:rPr lang="en-US" altLang="zh-CN" sz="2800">
                <a:latin typeface="宋体"/>
                <a:ea typeface="华文细黑"/>
                <a:cs typeface="Times New Roman"/>
              </a:rPr>
              <a:t>Ⅴ</a:t>
            </a:r>
            <a:r>
              <a:rPr lang="zh-CN" altLang="zh-CN" sz="2800">
                <a:latin typeface="Times New Roman"/>
                <a:ea typeface="华文细黑"/>
                <a:cs typeface="Times New Roman"/>
              </a:rPr>
              <a:t>中反应时，加入溶液一定可以提高</a:t>
            </a:r>
            <a:r>
              <a:rPr lang="en-US" altLang="zh-CN" sz="2800">
                <a:latin typeface="Times New Roman"/>
                <a:ea typeface="华文细黑"/>
                <a:cs typeface="Courier New"/>
              </a:rPr>
              <a:t>NH</a:t>
            </a:r>
            <a:r>
              <a:rPr lang="en-US" altLang="zh-CN" sz="2800" baseline="-25000">
                <a:latin typeface="Times New Roman"/>
                <a:ea typeface="华文细黑"/>
                <a:cs typeface="Courier New"/>
              </a:rPr>
              <a:t>4</a:t>
            </a:r>
            <a:r>
              <a:rPr lang="en-US" altLang="zh-CN" sz="2800">
                <a:latin typeface="Times New Roman"/>
                <a:ea typeface="华文细黑"/>
                <a:cs typeface="Courier New"/>
              </a:rPr>
              <a:t>HCO</a:t>
            </a:r>
            <a:r>
              <a:rPr lang="en-US" altLang="zh-CN" sz="2800" baseline="-25000">
                <a:latin typeface="Times New Roman"/>
                <a:ea typeface="华文细黑"/>
                <a:cs typeface="Courier New"/>
              </a:rPr>
              <a:t>3</a:t>
            </a:r>
            <a:r>
              <a:rPr lang="zh-CN" altLang="zh-CN" sz="2800">
                <a:latin typeface="Times New Roman"/>
                <a:ea typeface="华文细黑"/>
                <a:cs typeface="Times New Roman"/>
              </a:rPr>
              <a:t>的</a:t>
            </a:r>
            <a:r>
              <a:rPr lang="zh-CN" altLang="zh-CN" sz="2800" smtClean="0">
                <a:latin typeface="Times New Roman"/>
                <a:ea typeface="华文细黑"/>
                <a:cs typeface="Times New Roman"/>
              </a:rPr>
              <a:t>利用率</a:t>
            </a:r>
            <a:endParaRPr lang="en-US" altLang="zh-CN" sz="2800" smtClean="0">
              <a:latin typeface="Times New Roman"/>
              <a:ea typeface="华文细黑"/>
              <a:cs typeface="Times New Roman"/>
            </a:endParaRPr>
          </a:p>
        </p:txBody>
      </p:sp>
      <p:sp>
        <p:nvSpPr>
          <p:cNvPr id="9" name="矩形 8"/>
          <p:cNvSpPr/>
          <p:nvPr/>
        </p:nvSpPr>
        <p:spPr>
          <a:xfrm>
            <a:off x="6086064" y="1389187"/>
            <a:ext cx="5913798" cy="523220"/>
          </a:xfrm>
          <a:prstGeom prst="rect">
            <a:avLst/>
          </a:prstGeom>
        </p:spPr>
        <p:txBody>
          <a:bodyPr wrap="none">
            <a:spAutoFit/>
          </a:bodyPr>
          <a:lstStyle/>
          <a:p>
            <a:r>
              <a:rPr lang="en-US" altLang="zh-CN" sz="2800">
                <a:solidFill>
                  <a:srgbClr val="E36C0A"/>
                </a:solidFill>
                <a:latin typeface="Times New Roman"/>
                <a:ea typeface="华文细黑"/>
              </a:rPr>
              <a:t>SrCO</a:t>
            </a:r>
            <a:r>
              <a:rPr lang="en-US" altLang="zh-CN" sz="2800" baseline="-25000">
                <a:solidFill>
                  <a:srgbClr val="E36C0A"/>
                </a:solidFill>
                <a:latin typeface="Times New Roman"/>
                <a:ea typeface="华文细黑"/>
              </a:rPr>
              <a:t>3</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BaCO</a:t>
            </a:r>
            <a:r>
              <a:rPr lang="en-US" altLang="zh-CN" sz="2800" baseline="-25000">
                <a:solidFill>
                  <a:srgbClr val="E36C0A"/>
                </a:solidFill>
                <a:latin typeface="Times New Roman"/>
                <a:ea typeface="华文细黑"/>
              </a:rPr>
              <a:t>3</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FeO</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Fe</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3</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Al</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O</a:t>
            </a:r>
            <a:r>
              <a:rPr lang="en-US" altLang="zh-CN" sz="2800" baseline="-25000">
                <a:solidFill>
                  <a:srgbClr val="E36C0A"/>
                </a:solidFill>
                <a:latin typeface="Times New Roman"/>
                <a:ea typeface="华文细黑"/>
              </a:rPr>
              <a:t>3</a:t>
            </a:r>
            <a:endParaRPr lang="zh-CN" altLang="en-US" sz="2800"/>
          </a:p>
        </p:txBody>
      </p:sp>
      <p:sp>
        <p:nvSpPr>
          <p:cNvPr id="11" name="矩形 10"/>
          <p:cNvSpPr/>
          <p:nvPr/>
        </p:nvSpPr>
        <p:spPr>
          <a:xfrm>
            <a:off x="2504331" y="1912293"/>
            <a:ext cx="7007046" cy="624530"/>
          </a:xfrm>
          <a:prstGeom prst="rect">
            <a:avLst/>
          </a:prstGeom>
        </p:spPr>
        <p:txBody>
          <a:bodyPr wrap="none">
            <a:spAutoFit/>
          </a:bodyPr>
          <a:lstStyle/>
          <a:p>
            <a:pPr algn="just">
              <a:lnSpc>
                <a:spcPct val="140000"/>
              </a:lnSpc>
              <a:spcAft>
                <a:spcPts val="0"/>
              </a:spcAft>
            </a:pPr>
            <a:r>
              <a:rPr lang="zh-CN" altLang="zh-CN" sz="2800">
                <a:solidFill>
                  <a:srgbClr val="E36C0A"/>
                </a:solidFill>
                <a:latin typeface="Times New Roman"/>
                <a:ea typeface="华文细黑"/>
                <a:cs typeface="Times New Roman"/>
              </a:rPr>
              <a:t>将</a:t>
            </a:r>
            <a:r>
              <a:rPr lang="en-US" altLang="zh-CN" sz="2800">
                <a:solidFill>
                  <a:srgbClr val="E36C0A"/>
                </a:solidFill>
                <a:latin typeface="Times New Roman"/>
                <a:ea typeface="华文细黑"/>
                <a:cs typeface="Courier New"/>
              </a:rPr>
              <a:t>Fe</a:t>
            </a:r>
            <a:r>
              <a:rPr lang="en-US" altLang="zh-CN" sz="2800" baseline="30000">
                <a:solidFill>
                  <a:srgbClr val="E36C0A"/>
                </a:solidFill>
                <a:latin typeface="Times New Roman"/>
                <a:ea typeface="华文细黑"/>
                <a:cs typeface="Courier New"/>
              </a:rPr>
              <a:t>2</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氧化为</a:t>
            </a:r>
            <a:r>
              <a:rPr lang="en-US" altLang="zh-CN" sz="2800">
                <a:solidFill>
                  <a:srgbClr val="E36C0A"/>
                </a:solidFill>
                <a:latin typeface="Times New Roman"/>
                <a:ea typeface="华文细黑"/>
                <a:cs typeface="Courier New"/>
              </a:rPr>
              <a:t>Fe</a:t>
            </a:r>
            <a:r>
              <a:rPr lang="en-US" altLang="zh-CN" sz="2800" baseline="30000">
                <a:solidFill>
                  <a:srgbClr val="E36C0A"/>
                </a:solidFill>
                <a:latin typeface="Times New Roman"/>
                <a:ea typeface="华文细黑"/>
                <a:cs typeface="Courier New"/>
              </a:rPr>
              <a:t>3</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，使</a:t>
            </a:r>
            <a:r>
              <a:rPr lang="en-US" altLang="zh-CN" sz="2800">
                <a:solidFill>
                  <a:srgbClr val="E36C0A"/>
                </a:solidFill>
                <a:latin typeface="Times New Roman"/>
                <a:ea typeface="华文细黑"/>
                <a:cs typeface="Courier New"/>
              </a:rPr>
              <a:t>Fe</a:t>
            </a:r>
            <a:r>
              <a:rPr lang="en-US" altLang="zh-CN" sz="2800" baseline="30000">
                <a:solidFill>
                  <a:srgbClr val="E36C0A"/>
                </a:solidFill>
                <a:latin typeface="Times New Roman"/>
                <a:ea typeface="华文细黑"/>
                <a:cs typeface="Courier New"/>
              </a:rPr>
              <a:t>3</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和</a:t>
            </a:r>
            <a:r>
              <a:rPr lang="en-US" altLang="zh-CN" sz="2800">
                <a:solidFill>
                  <a:srgbClr val="E36C0A"/>
                </a:solidFill>
                <a:latin typeface="Times New Roman"/>
                <a:ea typeface="华文细黑"/>
                <a:cs typeface="Courier New"/>
              </a:rPr>
              <a:t>Al</a:t>
            </a:r>
            <a:r>
              <a:rPr lang="en-US" altLang="zh-CN" sz="2800" baseline="30000">
                <a:solidFill>
                  <a:srgbClr val="E36C0A"/>
                </a:solidFill>
                <a:latin typeface="Times New Roman"/>
                <a:ea typeface="华文细黑"/>
                <a:cs typeface="Courier New"/>
              </a:rPr>
              <a:t>3</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沉淀完全</a:t>
            </a:r>
            <a:endParaRPr lang="zh-CN" altLang="zh-CN" sz="2800">
              <a:effectLst/>
              <a:latin typeface="宋体"/>
              <a:cs typeface="Courier New"/>
            </a:endParaRPr>
          </a:p>
        </p:txBody>
      </p:sp>
      <p:sp>
        <p:nvSpPr>
          <p:cNvPr id="13" name="矩形 12"/>
          <p:cNvSpPr/>
          <p:nvPr/>
        </p:nvSpPr>
        <p:spPr>
          <a:xfrm>
            <a:off x="6442383" y="2632373"/>
            <a:ext cx="502061" cy="523220"/>
          </a:xfrm>
          <a:prstGeom prst="rect">
            <a:avLst/>
          </a:prstGeom>
        </p:spPr>
        <p:txBody>
          <a:bodyPr wrap="none">
            <a:spAutoFit/>
          </a:bodyPr>
          <a:lstStyle/>
          <a:p>
            <a:r>
              <a:rPr lang="en-US" altLang="zh-CN" sz="2800">
                <a:solidFill>
                  <a:srgbClr val="E36C0A"/>
                </a:solidFill>
                <a:latin typeface="Times New Roman"/>
                <a:ea typeface="华文细黑"/>
              </a:rPr>
              <a:t>ac</a:t>
            </a:r>
            <a:endParaRPr lang="zh-CN" altLang="en-US" sz="2800" dirty="0">
              <a:solidFill>
                <a:srgbClr val="E36C0A"/>
              </a:solidFill>
              <a:latin typeface="Times New Roman"/>
              <a:ea typeface="华文细黑"/>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798054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9" grpId="0"/>
      <p:bldP spid="9" grpId="1"/>
      <p:bldP spid="11" grpId="0"/>
      <p:bldP spid="11" grpId="1"/>
      <p:bldP spid="13" grpId="0"/>
      <p:bldP spid="13"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62558" y="1048197"/>
            <a:ext cx="11344407" cy="624530"/>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14.</a:t>
            </a:r>
            <a:r>
              <a:rPr lang="zh-CN" altLang="zh-CN" sz="2800">
                <a:latin typeface="Times New Roman"/>
                <a:ea typeface="华文细黑"/>
                <a:cs typeface="Times New Roman"/>
              </a:rPr>
              <a:t>根据废水中所含有害物质的不同，工业上有多种废水的处理方法。</a:t>
            </a:r>
            <a:endParaRPr lang="zh-CN" altLang="zh-CN" sz="900">
              <a:effectLst/>
              <a:latin typeface="宋体"/>
              <a:cs typeface="Courier New"/>
            </a:endParaRPr>
          </a:p>
        </p:txBody>
      </p:sp>
      <p:pic>
        <p:nvPicPr>
          <p:cNvPr id="139266" name="Picture 2" descr="HX4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4360" y="1917626"/>
            <a:ext cx="6423127" cy="368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9565" y="1188021"/>
            <a:ext cx="11524006" cy="695575"/>
          </a:xfrm>
          <a:prstGeom prst="rect">
            <a:avLst/>
          </a:prstGeom>
        </p:spPr>
        <p:txBody>
          <a:bodyPr>
            <a:spAutoFit/>
          </a:bodyPr>
          <a:lstStyle/>
          <a:p>
            <a:pPr algn="just">
              <a:lnSpc>
                <a:spcPct val="140000"/>
              </a:lnSpc>
              <a:spcAft>
                <a:spcPts val="0"/>
              </a:spcAft>
            </a:pPr>
            <a:r>
              <a:rPr lang="en-US" altLang="zh-CN" sz="2800">
                <a:latin typeface="Times New Roman"/>
                <a:ea typeface="华文细黑"/>
                <a:cs typeface="Courier New"/>
              </a:rPr>
              <a:t>(1)</a:t>
            </a:r>
            <a:r>
              <a:rPr lang="en-US" altLang="zh-CN" sz="2800">
                <a:latin typeface="宋体"/>
                <a:ea typeface="华文细黑"/>
                <a:cs typeface="Times New Roman"/>
              </a:rPr>
              <a:t>①</a:t>
            </a:r>
            <a:r>
              <a:rPr lang="zh-CN" altLang="zh-CN" sz="2800">
                <a:latin typeface="Times New Roman"/>
                <a:ea typeface="华文细黑"/>
                <a:cs typeface="Times New Roman"/>
              </a:rPr>
              <a:t>废水</a:t>
            </a:r>
            <a:r>
              <a:rPr lang="en-US" altLang="zh-CN" sz="2800">
                <a:latin typeface="宋体"/>
                <a:ea typeface="华文细黑"/>
                <a:cs typeface="Times New Roman"/>
              </a:rPr>
              <a:t>Ⅰ</a:t>
            </a:r>
            <a:r>
              <a:rPr lang="zh-CN" altLang="zh-CN" sz="2800">
                <a:latin typeface="Times New Roman"/>
                <a:ea typeface="华文细黑"/>
                <a:cs typeface="Times New Roman"/>
              </a:rPr>
              <a:t>若采用</a:t>
            </a:r>
            <a:r>
              <a:rPr lang="en-US" altLang="zh-CN" sz="2800">
                <a:latin typeface="Times New Roman"/>
                <a:ea typeface="华文细黑"/>
                <a:cs typeface="Courier New"/>
              </a:rPr>
              <a:t>CO</a:t>
            </a:r>
            <a:r>
              <a:rPr lang="en-US" altLang="zh-CN" sz="2800" baseline="-25000">
                <a:latin typeface="Times New Roman"/>
                <a:ea typeface="华文细黑"/>
                <a:cs typeface="Courier New"/>
              </a:rPr>
              <a:t>2</a:t>
            </a:r>
            <a:r>
              <a:rPr lang="zh-CN" altLang="zh-CN" sz="2800">
                <a:latin typeface="Times New Roman"/>
                <a:ea typeface="华文细黑"/>
                <a:cs typeface="Times New Roman"/>
              </a:rPr>
              <a:t>处理，离子方程式是</a:t>
            </a:r>
            <a:r>
              <a:rPr lang="en-US" altLang="zh-CN" sz="2800" smtClean="0">
                <a:latin typeface="Times New Roman"/>
                <a:ea typeface="华文细黑"/>
                <a:cs typeface="Courier New"/>
              </a:rPr>
              <a:t>___________________</a:t>
            </a:r>
            <a:r>
              <a:rPr lang="zh-CN" altLang="zh-CN" sz="2800" smtClean="0">
                <a:latin typeface="Times New Roman"/>
                <a:ea typeface="华文细黑"/>
                <a:cs typeface="Times New Roman"/>
              </a:rPr>
              <a:t>。</a:t>
            </a:r>
            <a:endParaRPr lang="zh-CN" altLang="zh-CN" sz="1000">
              <a:latin typeface="宋体"/>
              <a:cs typeface="Courier New"/>
            </a:endParaRPr>
          </a:p>
        </p:txBody>
      </p:sp>
      <p:sp>
        <p:nvSpPr>
          <p:cNvPr id="52"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3"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对象 4"/>
          <p:cNvGraphicFramePr>
            <a:graphicFrameLocks noChangeAspect="1"/>
          </p:cNvGraphicFramePr>
          <p:nvPr>
            <p:extLst>
              <p:ext uri="{D42A27DB-BD31-4B8C-83A1-F6EECF244321}">
                <p14:modId xmlns:p14="http://schemas.microsoft.com/office/powerpoint/2010/main" val="3628751094"/>
              </p:ext>
            </p:extLst>
          </p:nvPr>
        </p:nvGraphicFramePr>
        <p:xfrm>
          <a:off x="478582" y="1973258"/>
          <a:ext cx="11298237" cy="1393825"/>
        </p:xfrm>
        <a:graphic>
          <a:graphicData uri="http://schemas.openxmlformats.org/presentationml/2006/ole">
            <mc:AlternateContent xmlns:mc="http://schemas.openxmlformats.org/markup-compatibility/2006">
              <mc:Choice xmlns:v="urn:schemas-microsoft-com:vml" Requires="v">
                <p:oleObj spid="_x0000_s140489" name="文档" r:id="rId17" imgW="11298963" imgH="1394604" progId="Word.Document.12">
                  <p:embed/>
                </p:oleObj>
              </mc:Choice>
              <mc:Fallback>
                <p:oleObj name="文档" r:id="rId17" imgW="11298963" imgH="1394604" progId="Word.Document.12">
                  <p:embed/>
                  <p:pic>
                    <p:nvPicPr>
                      <p:cNvPr id="0" name=""/>
                      <p:cNvPicPr/>
                      <p:nvPr/>
                    </p:nvPicPr>
                    <p:blipFill>
                      <a:blip r:embed="rId18"/>
                      <a:stretch>
                        <a:fillRect/>
                      </a:stretch>
                    </p:blipFill>
                    <p:spPr>
                      <a:xfrm>
                        <a:off x="478582" y="1973258"/>
                        <a:ext cx="11298237" cy="13938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62329298"/>
              </p:ext>
            </p:extLst>
          </p:nvPr>
        </p:nvGraphicFramePr>
        <p:xfrm>
          <a:off x="7271717" y="1291278"/>
          <a:ext cx="3454400" cy="754063"/>
        </p:xfrm>
        <a:graphic>
          <a:graphicData uri="http://schemas.openxmlformats.org/presentationml/2006/ole">
            <mc:AlternateContent xmlns:mc="http://schemas.openxmlformats.org/markup-compatibility/2006">
              <mc:Choice xmlns:v="urn:schemas-microsoft-com:vml" Requires="v">
                <p:oleObj spid="_x0000_s140490" name="文档" r:id="rId19" imgW="3454059" imgH="753600" progId="Word.Document.12">
                  <p:embed/>
                </p:oleObj>
              </mc:Choice>
              <mc:Fallback>
                <p:oleObj name="文档" r:id="rId19" imgW="3454059" imgH="753600" progId="Word.Document.12">
                  <p:embed/>
                  <p:pic>
                    <p:nvPicPr>
                      <p:cNvPr id="0" name=""/>
                      <p:cNvPicPr/>
                      <p:nvPr/>
                    </p:nvPicPr>
                    <p:blipFill>
                      <a:blip r:embed="rId20"/>
                      <a:stretch>
                        <a:fillRect/>
                      </a:stretch>
                    </p:blipFill>
                    <p:spPr>
                      <a:xfrm>
                        <a:off x="7271717" y="1291278"/>
                        <a:ext cx="3454400" cy="754063"/>
                      </a:xfrm>
                      <a:prstGeom prst="rect">
                        <a:avLst/>
                      </a:prstGeom>
                    </p:spPr>
                  </p:pic>
                </p:oleObj>
              </mc:Fallback>
            </mc:AlternateContent>
          </a:graphicData>
        </a:graphic>
      </p:graphicFrame>
      <p:sp>
        <p:nvSpPr>
          <p:cNvPr id="8" name="矩形 7"/>
          <p:cNvSpPr/>
          <p:nvPr/>
        </p:nvSpPr>
        <p:spPr>
          <a:xfrm>
            <a:off x="345253" y="3139103"/>
            <a:ext cx="11232086" cy="1902059"/>
          </a:xfrm>
          <a:prstGeom prst="rect">
            <a:avLst/>
          </a:prstGeom>
        </p:spPr>
        <p:txBody>
          <a:bodyPr>
            <a:spAutoFit/>
          </a:bodyPr>
          <a:lstStyle/>
          <a:p>
            <a:pPr lvl="0" algn="just">
              <a:lnSpc>
                <a:spcPct val="140000"/>
              </a:lnSpc>
            </a:pPr>
            <a:r>
              <a:rPr lang="en-US" altLang="zh-CN" sz="2800" dirty="0">
                <a:solidFill>
                  <a:prstClr val="black"/>
                </a:solidFill>
                <a:latin typeface="宋体"/>
                <a:ea typeface="华文细黑"/>
                <a:cs typeface="Times New Roman"/>
              </a:rPr>
              <a:t>②</a:t>
            </a:r>
            <a:r>
              <a:rPr lang="zh-CN" altLang="zh-CN" sz="2800" dirty="0">
                <a:solidFill>
                  <a:prstClr val="black"/>
                </a:solidFill>
                <a:latin typeface="Times New Roman"/>
                <a:ea typeface="华文细黑"/>
                <a:cs typeface="Times New Roman"/>
              </a:rPr>
              <a:t>废水</a:t>
            </a:r>
            <a:r>
              <a:rPr lang="en-US" altLang="zh-CN" sz="2800" dirty="0">
                <a:solidFill>
                  <a:prstClr val="black"/>
                </a:solidFill>
                <a:latin typeface="宋体"/>
                <a:ea typeface="华文细黑"/>
                <a:cs typeface="Times New Roman"/>
              </a:rPr>
              <a:t>Ⅱ</a:t>
            </a:r>
            <a:r>
              <a:rPr lang="zh-CN" altLang="zh-CN" sz="2800" dirty="0">
                <a:solidFill>
                  <a:prstClr val="black"/>
                </a:solidFill>
                <a:latin typeface="Times New Roman"/>
                <a:ea typeface="华文细黑"/>
                <a:cs typeface="Times New Roman"/>
              </a:rPr>
              <a:t>常用明矾处理。实践中发现废水中的</a:t>
            </a:r>
            <a:r>
              <a:rPr lang="en-US" altLang="zh-CN" sz="2800" i="1" dirty="0">
                <a:solidFill>
                  <a:prstClr val="black"/>
                </a:solidFill>
                <a:latin typeface="Times New Roman"/>
                <a:ea typeface="华文细黑"/>
                <a:cs typeface="Courier New"/>
              </a:rPr>
              <a:t>          </a:t>
            </a:r>
            <a:r>
              <a:rPr lang="en-US" altLang="zh-CN" sz="2800" i="1" dirty="0" smtClean="0">
                <a:solidFill>
                  <a:prstClr val="black"/>
                </a:solidFill>
                <a:latin typeface="Times New Roman"/>
                <a:ea typeface="华文细黑"/>
                <a:cs typeface="Courier New"/>
              </a:rPr>
              <a:t>   </a:t>
            </a:r>
            <a:r>
              <a:rPr lang="zh-CN" altLang="zh-CN" sz="2800" dirty="0">
                <a:solidFill>
                  <a:prstClr val="black"/>
                </a:solidFill>
                <a:latin typeface="Times New Roman"/>
                <a:ea typeface="华文细黑"/>
                <a:cs typeface="Times New Roman"/>
              </a:rPr>
              <a:t>越大，净水效果越好，这是因为</a:t>
            </a:r>
            <a:r>
              <a:rPr lang="en-US" altLang="zh-CN" sz="2800" dirty="0" smtClean="0">
                <a:solidFill>
                  <a:prstClr val="black"/>
                </a:solidFill>
                <a:latin typeface="Times New Roman"/>
                <a:ea typeface="华文细黑"/>
                <a:cs typeface="Courier New"/>
              </a:rPr>
              <a:t>_______________________________________________</a:t>
            </a:r>
          </a:p>
          <a:p>
            <a:pPr lvl="0" algn="just">
              <a:lnSpc>
                <a:spcPct val="140000"/>
              </a:lnSpc>
            </a:pPr>
            <a:r>
              <a:rPr lang="en-US" altLang="zh-CN" sz="2800" dirty="0" smtClean="0">
                <a:solidFill>
                  <a:prstClr val="black"/>
                </a:solidFill>
                <a:latin typeface="Times New Roman"/>
                <a:ea typeface="华文细黑"/>
                <a:cs typeface="Courier New"/>
              </a:rPr>
              <a:t>________</a:t>
            </a:r>
            <a:r>
              <a:rPr lang="zh-CN" altLang="zh-CN" sz="2800" dirty="0" smtClean="0">
                <a:solidFill>
                  <a:prstClr val="black"/>
                </a:solidFill>
                <a:latin typeface="Times New Roman"/>
                <a:ea typeface="华文细黑"/>
                <a:cs typeface="Times New Roman"/>
              </a:rPr>
              <a:t>。</a:t>
            </a:r>
            <a:endParaRPr lang="en-US" altLang="zh-CN" sz="2800" dirty="0" smtClean="0">
              <a:solidFill>
                <a:prstClr val="black"/>
              </a:solidFill>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95878802"/>
              </p:ext>
            </p:extLst>
          </p:nvPr>
        </p:nvGraphicFramePr>
        <p:xfrm>
          <a:off x="7581042" y="3264461"/>
          <a:ext cx="1558925" cy="744538"/>
        </p:xfrm>
        <a:graphic>
          <a:graphicData uri="http://schemas.openxmlformats.org/presentationml/2006/ole">
            <mc:AlternateContent xmlns:mc="http://schemas.openxmlformats.org/markup-compatibility/2006">
              <mc:Choice xmlns:v="urn:schemas-microsoft-com:vml" Requires="v">
                <p:oleObj spid="_x0000_s140491" name="文档" r:id="rId21" imgW="1559131" imgH="743865" progId="Word.Document.12">
                  <p:embed/>
                </p:oleObj>
              </mc:Choice>
              <mc:Fallback>
                <p:oleObj name="文档" r:id="rId21" imgW="1559131" imgH="743865" progId="Word.Document.12">
                  <p:embed/>
                  <p:pic>
                    <p:nvPicPr>
                      <p:cNvPr id="0" name="对象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81042" y="3264461"/>
                        <a:ext cx="1558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681960198"/>
              </p:ext>
            </p:extLst>
          </p:nvPr>
        </p:nvGraphicFramePr>
        <p:xfrm>
          <a:off x="469057" y="5069602"/>
          <a:ext cx="10831512" cy="1474788"/>
        </p:xfrm>
        <a:graphic>
          <a:graphicData uri="http://schemas.openxmlformats.org/presentationml/2006/ole">
            <mc:AlternateContent xmlns:mc="http://schemas.openxmlformats.org/markup-compatibility/2006">
              <mc:Choice xmlns:v="urn:schemas-microsoft-com:vml" Requires="v">
                <p:oleObj spid="_x0000_s140492" name="文档" r:id="rId23" imgW="10831849" imgH="1474039" progId="Word.Document.12">
                  <p:embed/>
                </p:oleObj>
              </mc:Choice>
              <mc:Fallback>
                <p:oleObj name="文档" r:id="rId23" imgW="10831849" imgH="1474039" progId="Word.Document.12">
                  <p:embed/>
                  <p:pic>
                    <p:nvPicPr>
                      <p:cNvPr id="0" name=""/>
                      <p:cNvPicPr/>
                      <p:nvPr/>
                    </p:nvPicPr>
                    <p:blipFill>
                      <a:blip r:embed="rId24"/>
                      <a:stretch>
                        <a:fillRect/>
                      </a:stretch>
                    </p:blipFill>
                    <p:spPr>
                      <a:xfrm>
                        <a:off x="469057" y="5069602"/>
                        <a:ext cx="10831512" cy="14747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52339671"/>
              </p:ext>
            </p:extLst>
          </p:nvPr>
        </p:nvGraphicFramePr>
        <p:xfrm>
          <a:off x="2936379" y="3798036"/>
          <a:ext cx="1168400" cy="715963"/>
        </p:xfrm>
        <a:graphic>
          <a:graphicData uri="http://schemas.openxmlformats.org/presentationml/2006/ole">
            <mc:AlternateContent xmlns:mc="http://schemas.openxmlformats.org/markup-compatibility/2006">
              <mc:Choice xmlns:v="urn:schemas-microsoft-com:vml" Requires="v">
                <p:oleObj spid="_x0000_s140493" name="文档" r:id="rId25" imgW="1168629" imgH="715379" progId="Word.Document.12">
                  <p:embed/>
                </p:oleObj>
              </mc:Choice>
              <mc:Fallback>
                <p:oleObj name="文档" r:id="rId25" imgW="1168629" imgH="715379" progId="Word.Document.12">
                  <p:embed/>
                  <p:pic>
                    <p:nvPicPr>
                      <p:cNvPr id="0" name=""/>
                      <p:cNvPicPr/>
                      <p:nvPr/>
                    </p:nvPicPr>
                    <p:blipFill>
                      <a:blip r:embed="rId26"/>
                      <a:stretch>
                        <a:fillRect/>
                      </a:stretch>
                    </p:blipFill>
                    <p:spPr>
                      <a:xfrm>
                        <a:off x="2936379" y="3798036"/>
                        <a:ext cx="1168400" cy="715963"/>
                      </a:xfrm>
                      <a:prstGeom prst="rect">
                        <a:avLst/>
                      </a:prstGeom>
                    </p:spPr>
                  </p:pic>
                </p:oleObj>
              </mc:Fallback>
            </mc:AlternateContent>
          </a:graphicData>
        </a:graphic>
      </p:graphicFrame>
      <p:sp>
        <p:nvSpPr>
          <p:cNvPr id="13" name="矩形 12"/>
          <p:cNvSpPr/>
          <p:nvPr/>
        </p:nvSpPr>
        <p:spPr>
          <a:xfrm>
            <a:off x="3793058" y="3784030"/>
            <a:ext cx="7520502" cy="523220"/>
          </a:xfrm>
          <a:prstGeom prst="rect">
            <a:avLst/>
          </a:prstGeom>
        </p:spPr>
        <p:txBody>
          <a:bodyPr>
            <a:spAutoFit/>
          </a:bodyPr>
          <a:lstStyle/>
          <a:p>
            <a:pPr algn="just"/>
            <a:r>
              <a:rPr lang="zh-CN" altLang="zh-CN" sz="2800">
                <a:solidFill>
                  <a:srgbClr val="E36C0A"/>
                </a:solidFill>
                <a:latin typeface="Times New Roman"/>
                <a:ea typeface="华文细黑"/>
              </a:rPr>
              <a:t>会促进</a:t>
            </a:r>
            <a:r>
              <a:rPr lang="en-US" altLang="zh-CN" sz="2800">
                <a:solidFill>
                  <a:srgbClr val="E36C0A"/>
                </a:solidFill>
                <a:latin typeface="Times New Roman"/>
                <a:ea typeface="华文细黑"/>
              </a:rPr>
              <a:t>Al</a:t>
            </a:r>
            <a:r>
              <a:rPr lang="en-US" altLang="zh-CN" sz="2800" baseline="30000">
                <a:solidFill>
                  <a:srgbClr val="E36C0A"/>
                </a:solidFill>
                <a:latin typeface="Times New Roman"/>
                <a:ea typeface="华文细黑"/>
              </a:rPr>
              <a:t>3</a:t>
            </a:r>
            <a:r>
              <a:rPr lang="zh-CN" altLang="zh-CN" sz="2800" baseline="30000">
                <a:solidFill>
                  <a:srgbClr val="E36C0A"/>
                </a:solidFill>
                <a:latin typeface="Times New Roman"/>
                <a:ea typeface="华文细黑"/>
              </a:rPr>
              <a:t>＋</a:t>
            </a:r>
            <a:r>
              <a:rPr lang="zh-CN" altLang="zh-CN" sz="2800">
                <a:solidFill>
                  <a:srgbClr val="E36C0A"/>
                </a:solidFill>
                <a:latin typeface="Times New Roman"/>
                <a:ea typeface="华文细黑"/>
              </a:rPr>
              <a:t>的水解，生成更多的</a:t>
            </a:r>
            <a:r>
              <a:rPr lang="en-US" altLang="zh-CN" sz="2800">
                <a:solidFill>
                  <a:srgbClr val="E36C0A"/>
                </a:solidFill>
                <a:latin typeface="Times New Roman"/>
                <a:ea typeface="华文细黑"/>
              </a:rPr>
              <a:t>Al(OH)</a:t>
            </a:r>
            <a:r>
              <a:rPr lang="en-US" altLang="zh-CN" sz="2800" baseline="-25000">
                <a:solidFill>
                  <a:srgbClr val="E36C0A"/>
                </a:solidFill>
                <a:latin typeface="Times New Roman"/>
                <a:ea typeface="华文细黑"/>
              </a:rPr>
              <a:t>3</a:t>
            </a:r>
            <a:r>
              <a:rPr lang="zh-CN" altLang="zh-CN" sz="2800">
                <a:solidFill>
                  <a:srgbClr val="E36C0A"/>
                </a:solidFill>
                <a:latin typeface="Times New Roman"/>
                <a:ea typeface="华文细黑"/>
              </a:rPr>
              <a:t>，</a:t>
            </a:r>
            <a:r>
              <a:rPr lang="zh-CN" altLang="zh-CN" sz="2800" smtClean="0">
                <a:solidFill>
                  <a:srgbClr val="E36C0A"/>
                </a:solidFill>
                <a:latin typeface="Times New Roman"/>
                <a:ea typeface="华文细黑"/>
              </a:rPr>
              <a:t>净水</a:t>
            </a:r>
            <a:endParaRPr lang="zh-CN" altLang="zh-CN" sz="2800">
              <a:effectLst/>
              <a:latin typeface="Times New Roman"/>
              <a:ea typeface="宋体"/>
            </a:endParaRPr>
          </a:p>
        </p:txBody>
      </p:sp>
      <p:sp>
        <p:nvSpPr>
          <p:cNvPr id="15" name="矩形 14"/>
          <p:cNvSpPr/>
          <p:nvPr/>
        </p:nvSpPr>
        <p:spPr>
          <a:xfrm>
            <a:off x="387524" y="4412005"/>
            <a:ext cx="1620957" cy="523220"/>
          </a:xfrm>
          <a:prstGeom prst="rect">
            <a:avLst/>
          </a:prstGeom>
        </p:spPr>
        <p:txBody>
          <a:bodyPr wrap="none">
            <a:spAutoFit/>
          </a:bodyPr>
          <a:lstStyle/>
          <a:p>
            <a:pPr lvl="0" algn="just"/>
            <a:r>
              <a:rPr lang="zh-CN" altLang="zh-CN" sz="2800">
                <a:solidFill>
                  <a:srgbClr val="E36C0A"/>
                </a:solidFill>
                <a:latin typeface="Times New Roman"/>
                <a:ea typeface="华文细黑"/>
              </a:rPr>
              <a:t>效果增强</a:t>
            </a:r>
            <a:endParaRPr lang="zh-CN" altLang="zh-CN" sz="2800">
              <a:solidFill>
                <a:prstClr val="black"/>
              </a:solidFill>
              <a:latin typeface="Times New Roman"/>
              <a:ea typeface="宋体"/>
            </a:endParaRPr>
          </a:p>
        </p:txBody>
      </p:sp>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13" grpId="0"/>
      <p:bldP spid="13" grpId="1"/>
      <p:bldP spid="15" grpId="0"/>
      <p:bldP spid="15"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9565" y="1197546"/>
            <a:ext cx="11524006" cy="4315027"/>
          </a:xfrm>
          <a:prstGeom prst="rect">
            <a:avLst/>
          </a:prstGeom>
        </p:spPr>
        <p:txBody>
          <a:bodyPr>
            <a:spAutoFit/>
          </a:bodyPr>
          <a:lstStyle/>
          <a:p>
            <a:pPr algn="just">
              <a:lnSpc>
                <a:spcPct val="140000"/>
              </a:lnSpc>
              <a:spcAft>
                <a:spcPts val="0"/>
              </a:spcAft>
            </a:pPr>
            <a:r>
              <a:rPr lang="en-US" altLang="zh-CN" sz="2800" dirty="0" smtClean="0">
                <a:latin typeface="宋体"/>
                <a:ea typeface="华文细黑"/>
                <a:cs typeface="Times New Roman"/>
              </a:rPr>
              <a:t>③</a:t>
            </a:r>
            <a:r>
              <a:rPr lang="zh-CN" altLang="zh-CN" sz="2800" dirty="0">
                <a:latin typeface="Times New Roman"/>
                <a:ea typeface="华文细黑"/>
                <a:cs typeface="Times New Roman"/>
              </a:rPr>
              <a:t>废水</a:t>
            </a:r>
            <a:r>
              <a:rPr lang="en-US" altLang="zh-CN" sz="2800" dirty="0">
                <a:latin typeface="宋体"/>
                <a:ea typeface="华文细黑"/>
                <a:cs typeface="Times New Roman"/>
              </a:rPr>
              <a:t>Ⅲ</a:t>
            </a:r>
            <a:r>
              <a:rPr lang="zh-CN" altLang="zh-CN" sz="2800" dirty="0">
                <a:latin typeface="Times New Roman"/>
                <a:ea typeface="华文细黑"/>
                <a:cs typeface="Times New Roman"/>
              </a:rPr>
              <a:t>中汞元素存在如下转化</a:t>
            </a:r>
            <a:r>
              <a:rPr lang="en-US" altLang="zh-CN" sz="2800" dirty="0">
                <a:latin typeface="Times New Roman"/>
                <a:ea typeface="华文细黑"/>
                <a:cs typeface="Courier New"/>
              </a:rPr>
              <a:t>(</a:t>
            </a:r>
            <a:r>
              <a:rPr lang="zh-CN" altLang="zh-CN" sz="2800" dirty="0">
                <a:latin typeface="Times New Roman"/>
                <a:ea typeface="华文细黑"/>
                <a:cs typeface="Times New Roman"/>
              </a:rPr>
              <a:t>在空格上填化学式</a:t>
            </a:r>
            <a:r>
              <a:rPr lang="en-US" altLang="zh-CN" sz="2800" dirty="0">
                <a:latin typeface="Times New Roman"/>
                <a:ea typeface="华文细黑"/>
                <a:cs typeface="Courier New"/>
              </a:rPr>
              <a:t>)</a:t>
            </a:r>
            <a:r>
              <a:rPr lang="zh-CN" altLang="zh-CN" sz="2800" dirty="0">
                <a:latin typeface="Times New Roman"/>
                <a:ea typeface="华文细黑"/>
                <a:cs typeface="Times New Roman"/>
              </a:rPr>
              <a:t>：</a:t>
            </a:r>
            <a:endParaRPr lang="zh-CN" altLang="zh-CN" sz="1000" dirty="0">
              <a:latin typeface="宋体"/>
              <a:cs typeface="Courier New"/>
            </a:endParaRPr>
          </a:p>
          <a:p>
            <a:pPr algn="just">
              <a:lnSpc>
                <a:spcPct val="140000"/>
              </a:lnSpc>
              <a:spcAft>
                <a:spcPts val="0"/>
              </a:spcAft>
            </a:pP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____</a:t>
            </a:r>
            <a:r>
              <a:rPr lang="en-US" altLang="zh-CN" sz="2800" spc="-80" dirty="0" smtClean="0">
                <a:latin typeface="Times New Roman"/>
                <a:ea typeface="华文细黑"/>
                <a:cs typeface="Courier New"/>
              </a:rPr>
              <a:t>==</a:t>
            </a:r>
            <a:r>
              <a:rPr lang="en-US" altLang="zh-CN" sz="2800" dirty="0" smtClean="0">
                <a:latin typeface="Times New Roman"/>
                <a:ea typeface="华文细黑"/>
                <a:cs typeface="Courier New"/>
              </a:rPr>
              <a:t>=</a:t>
            </a:r>
            <a:r>
              <a:rPr lang="en-US" altLang="zh-CN" sz="2800" dirty="0">
                <a:latin typeface="Times New Roman"/>
                <a:ea typeface="华文细黑"/>
                <a:cs typeface="Courier New"/>
              </a:rPr>
              <a:t>CH</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Hg</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smtClean="0">
                <a:latin typeface="Times New Roman"/>
                <a:ea typeface="华文细黑"/>
                <a:cs typeface="Courier New"/>
              </a:rPr>
              <a:t>___</a:t>
            </a:r>
            <a:r>
              <a:rPr lang="zh-CN" altLang="zh-CN" sz="2800" dirty="0">
                <a:latin typeface="Times New Roman"/>
                <a:ea typeface="华文细黑"/>
                <a:cs typeface="Times New Roman"/>
              </a:rPr>
              <a:t>。</a:t>
            </a:r>
            <a:endParaRPr lang="zh-CN" altLang="zh-CN" sz="1000" dirty="0">
              <a:latin typeface="宋体"/>
              <a:cs typeface="Courier New"/>
            </a:endParaRPr>
          </a:p>
          <a:p>
            <a:pPr algn="just">
              <a:lnSpc>
                <a:spcPct val="140000"/>
              </a:lnSpc>
              <a:spcAft>
                <a:spcPts val="0"/>
              </a:spcAft>
            </a:pPr>
            <a:r>
              <a:rPr lang="zh-CN" altLang="zh-CN" sz="2800" dirty="0">
                <a:latin typeface="Times New Roman"/>
                <a:ea typeface="华文细黑"/>
                <a:cs typeface="Times New Roman"/>
              </a:rPr>
              <a:t>我国规定，</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的排放标准不能超过</a:t>
            </a:r>
            <a:r>
              <a:rPr lang="en-US" altLang="zh-CN" sz="2800" dirty="0">
                <a:latin typeface="Times New Roman"/>
                <a:ea typeface="华文细黑"/>
                <a:cs typeface="Courier New"/>
              </a:rPr>
              <a:t>0.05 </a:t>
            </a:r>
            <a:r>
              <a:rPr lang="en-US" altLang="zh-CN" sz="2800" dirty="0" err="1">
                <a:latin typeface="Times New Roman"/>
                <a:ea typeface="华文细黑"/>
                <a:cs typeface="Courier New"/>
              </a:rPr>
              <a:t>mg·L</a:t>
            </a:r>
            <a:r>
              <a:rPr lang="zh-CN" altLang="zh-CN" sz="2800" baseline="30000" dirty="0">
                <a:latin typeface="Times New Roman"/>
                <a:ea typeface="华文细黑"/>
                <a:cs typeface="Times New Roman"/>
              </a:rPr>
              <a:t>－</a:t>
            </a:r>
            <a:r>
              <a:rPr lang="en-US" altLang="zh-CN" sz="2800" baseline="30000" dirty="0">
                <a:latin typeface="Times New Roman"/>
                <a:ea typeface="华文细黑"/>
                <a:cs typeface="Courier New"/>
              </a:rPr>
              <a:t>1</a:t>
            </a:r>
            <a:r>
              <a:rPr lang="zh-CN" altLang="zh-CN" sz="2800" dirty="0">
                <a:latin typeface="Times New Roman"/>
                <a:ea typeface="华文细黑"/>
                <a:cs typeface="Times New Roman"/>
              </a:rPr>
              <a:t>。对于含</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的污水，可加入沉淀剂</a:t>
            </a:r>
            <a:r>
              <a:rPr lang="en-US" altLang="zh-CN" sz="2800" dirty="0" smtClean="0">
                <a:latin typeface="Times New Roman"/>
                <a:ea typeface="华文细黑"/>
                <a:cs typeface="Courier New"/>
              </a:rPr>
              <a:t>_____(</a:t>
            </a:r>
            <a:r>
              <a:rPr lang="zh-CN" altLang="zh-CN" sz="2800" dirty="0">
                <a:latin typeface="Times New Roman"/>
                <a:ea typeface="华文细黑"/>
                <a:cs typeface="Times New Roman"/>
              </a:rPr>
              <a:t>填写化学式</a:t>
            </a:r>
            <a:r>
              <a:rPr lang="en-US" altLang="zh-CN" sz="2800" dirty="0">
                <a:latin typeface="Times New Roman"/>
                <a:ea typeface="华文细黑"/>
                <a:cs typeface="Courier New"/>
              </a:rPr>
              <a:t>)</a:t>
            </a:r>
            <a:r>
              <a:rPr lang="zh-CN" altLang="zh-CN" sz="2800" dirty="0">
                <a:latin typeface="Times New Roman"/>
                <a:ea typeface="华文细黑"/>
                <a:cs typeface="Times New Roman"/>
              </a:rPr>
              <a:t>，使</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除去，降低污染</a:t>
            </a:r>
            <a:r>
              <a:rPr lang="zh-CN" altLang="zh-CN" sz="2800" dirty="0" smtClean="0">
                <a:latin typeface="Times New Roman"/>
                <a:ea typeface="华文细黑"/>
                <a:cs typeface="Times New Roman"/>
              </a:rPr>
              <a:t>。</a:t>
            </a:r>
            <a:endParaRPr lang="en-US" altLang="zh-CN" sz="1000" dirty="0" smtClean="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根据电荷守恒和质量守恒可知，应为</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和</a:t>
            </a:r>
            <a:r>
              <a:rPr lang="en-US" altLang="zh-CN" sz="2800" dirty="0">
                <a:latin typeface="Times New Roman"/>
                <a:ea typeface="华文细黑"/>
                <a:cs typeface="Courier New"/>
              </a:rPr>
              <a:t>CH</a:t>
            </a:r>
            <a:r>
              <a:rPr lang="en-US" altLang="zh-CN" sz="2800" baseline="-25000" dirty="0">
                <a:latin typeface="Times New Roman"/>
                <a:ea typeface="华文细黑"/>
                <a:cs typeface="Courier New"/>
              </a:rPr>
              <a:t>4</a:t>
            </a:r>
            <a:r>
              <a:rPr lang="zh-CN" altLang="zh-CN" sz="2800" dirty="0">
                <a:latin typeface="Times New Roman"/>
                <a:ea typeface="华文细黑"/>
                <a:cs typeface="Times New Roman"/>
              </a:rPr>
              <a:t>反应生成</a:t>
            </a:r>
            <a:r>
              <a:rPr lang="en-US" altLang="zh-CN" sz="2800" dirty="0">
                <a:latin typeface="Times New Roman"/>
                <a:ea typeface="华文细黑"/>
                <a:cs typeface="Courier New"/>
              </a:rPr>
              <a:t>CH</a:t>
            </a:r>
            <a:r>
              <a:rPr lang="en-US" altLang="zh-CN" sz="2800" baseline="-25000" dirty="0">
                <a:latin typeface="Times New Roman"/>
                <a:ea typeface="华文细黑"/>
                <a:cs typeface="Courier New"/>
              </a:rPr>
              <a:t>3</a:t>
            </a:r>
            <a:r>
              <a:rPr lang="en-US" altLang="zh-CN" sz="2800" dirty="0">
                <a:latin typeface="Times New Roman"/>
                <a:ea typeface="华文细黑"/>
                <a:cs typeface="Courier New"/>
              </a:rPr>
              <a:t>Hg</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和</a:t>
            </a:r>
            <a:r>
              <a:rPr lang="en-US" altLang="zh-CN" sz="2800" dirty="0">
                <a:latin typeface="Times New Roman"/>
                <a:ea typeface="华文细黑"/>
                <a:cs typeface="Courier New"/>
              </a:rPr>
              <a:t>H</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。对于含</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的污水，可加入沉淀剂</a:t>
            </a:r>
            <a:r>
              <a:rPr lang="en-US" altLang="zh-CN" sz="2800" dirty="0">
                <a:latin typeface="Times New Roman"/>
                <a:ea typeface="华文细黑"/>
                <a:cs typeface="Courier New"/>
              </a:rPr>
              <a:t>Na</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S</a:t>
            </a:r>
            <a:r>
              <a:rPr lang="zh-CN" altLang="zh-CN" sz="2800" dirty="0">
                <a:latin typeface="Times New Roman"/>
                <a:ea typeface="华文细黑"/>
                <a:cs typeface="Times New Roman"/>
              </a:rPr>
              <a:t>，除去</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，反应的离子方程式为</a:t>
            </a:r>
            <a:r>
              <a:rPr lang="en-US" altLang="zh-CN" sz="2800" dirty="0">
                <a:latin typeface="Times New Roman"/>
                <a:ea typeface="华文细黑"/>
                <a:cs typeface="Courier New"/>
              </a:rPr>
              <a:t>Hg</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S</a:t>
            </a:r>
            <a:r>
              <a:rPr lang="en-US" altLang="zh-CN" sz="2800" baseline="30000" dirty="0">
                <a:latin typeface="Times New Roman"/>
                <a:ea typeface="华文细黑"/>
                <a:cs typeface="Courier New"/>
              </a:rPr>
              <a:t>2</a:t>
            </a:r>
            <a:r>
              <a:rPr lang="zh-CN" altLang="zh-CN" sz="2800" baseline="30000" dirty="0">
                <a:latin typeface="Times New Roman"/>
                <a:ea typeface="华文细黑"/>
                <a:cs typeface="Times New Roman"/>
              </a:rPr>
              <a:t>－</a:t>
            </a:r>
            <a:r>
              <a:rPr lang="en-US" altLang="zh-CN" sz="2800" spc="-80" dirty="0">
                <a:latin typeface="Times New Roman"/>
                <a:ea typeface="华文细黑"/>
                <a:cs typeface="Courier New"/>
              </a:rPr>
              <a:t>==</a:t>
            </a:r>
            <a:r>
              <a:rPr lang="en-US" altLang="zh-CN" sz="2800" dirty="0">
                <a:latin typeface="Times New Roman"/>
                <a:ea typeface="华文细黑"/>
                <a:cs typeface="Courier New"/>
              </a:rPr>
              <a:t>=</a:t>
            </a:r>
            <a:r>
              <a:rPr lang="en-US" altLang="zh-CN" sz="2800" dirty="0" err="1">
                <a:latin typeface="Times New Roman"/>
                <a:ea typeface="华文细黑"/>
                <a:cs typeface="Courier New"/>
              </a:rPr>
              <a:t>HgS</a:t>
            </a:r>
            <a:r>
              <a:rPr lang="en-US" altLang="zh-CN" sz="2800" dirty="0">
                <a:latin typeface="宋体"/>
                <a:ea typeface="华文细黑"/>
                <a:cs typeface="Times New Roman"/>
              </a:rPr>
              <a:t>↓</a:t>
            </a:r>
            <a:r>
              <a:rPr lang="en-US" altLang="zh-CN" sz="2800" dirty="0">
                <a:latin typeface="Times New Roman"/>
                <a:ea typeface="华文细黑"/>
                <a:cs typeface="Courier New"/>
              </a:rPr>
              <a:t> </a:t>
            </a:r>
            <a:r>
              <a:rPr lang="zh-CN" altLang="zh-CN" sz="2800" dirty="0" smtClean="0">
                <a:latin typeface="Times New Roman"/>
                <a:ea typeface="华文细黑"/>
                <a:cs typeface="Times New Roman"/>
              </a:rPr>
              <a:t>。</a:t>
            </a:r>
            <a:endParaRPr lang="zh-CN" altLang="zh-CN" sz="1000" dirty="0">
              <a:latin typeface="宋体"/>
              <a:cs typeface="Courier New"/>
            </a:endParaRPr>
          </a:p>
        </p:txBody>
      </p:sp>
      <p:sp>
        <p:nvSpPr>
          <p:cNvPr id="52"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3"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2561481" y="3041065"/>
            <a:ext cx="923651" cy="523220"/>
          </a:xfrm>
          <a:prstGeom prst="rect">
            <a:avLst/>
          </a:prstGeom>
        </p:spPr>
        <p:txBody>
          <a:bodyPr wrap="none">
            <a:spAutoFit/>
          </a:bodyPr>
          <a:lstStyle/>
          <a:p>
            <a:r>
              <a:rPr lang="en-US" altLang="zh-CN" sz="2800" smtClean="0">
                <a:solidFill>
                  <a:srgbClr val="E36C0A"/>
                </a:solidFill>
                <a:latin typeface="Times New Roman"/>
                <a:ea typeface="华文细黑"/>
              </a:rPr>
              <a:t>Na</a:t>
            </a:r>
            <a:r>
              <a:rPr lang="en-US" altLang="zh-CN" sz="2800" baseline="-25000" smtClean="0">
                <a:solidFill>
                  <a:srgbClr val="E36C0A"/>
                </a:solidFill>
                <a:latin typeface="Times New Roman"/>
                <a:ea typeface="华文细黑"/>
              </a:rPr>
              <a:t>2</a:t>
            </a:r>
            <a:r>
              <a:rPr lang="en-US" altLang="zh-CN" sz="2800" smtClean="0">
                <a:solidFill>
                  <a:srgbClr val="E36C0A"/>
                </a:solidFill>
                <a:latin typeface="Times New Roman"/>
                <a:ea typeface="华文细黑"/>
              </a:rPr>
              <a:t>S</a:t>
            </a:r>
            <a:endParaRPr lang="zh-CN" altLang="en-US" sz="2800"/>
          </a:p>
        </p:txBody>
      </p:sp>
      <p:sp>
        <p:nvSpPr>
          <p:cNvPr id="7" name="矩形 6"/>
          <p:cNvSpPr/>
          <p:nvPr/>
        </p:nvSpPr>
        <p:spPr>
          <a:xfrm>
            <a:off x="1520602" y="1870001"/>
            <a:ext cx="803425" cy="523220"/>
          </a:xfrm>
          <a:prstGeom prst="rect">
            <a:avLst/>
          </a:prstGeom>
        </p:spPr>
        <p:txBody>
          <a:bodyPr wrap="none">
            <a:spAutoFit/>
          </a:bodyPr>
          <a:lstStyle/>
          <a:p>
            <a:r>
              <a:rPr lang="en-US" altLang="zh-CN" sz="2800">
                <a:solidFill>
                  <a:srgbClr val="E36C0A"/>
                </a:solidFill>
                <a:latin typeface="Times New Roman"/>
                <a:ea typeface="华文细黑"/>
              </a:rPr>
              <a:t>CH</a:t>
            </a:r>
            <a:r>
              <a:rPr lang="en-US" altLang="zh-CN" sz="2800" baseline="-25000">
                <a:solidFill>
                  <a:srgbClr val="E36C0A"/>
                </a:solidFill>
                <a:latin typeface="Times New Roman"/>
                <a:ea typeface="华文细黑"/>
              </a:rPr>
              <a:t>4</a:t>
            </a:r>
            <a:endParaRPr lang="zh-CN" altLang="en-US"/>
          </a:p>
        </p:txBody>
      </p:sp>
      <p:sp>
        <p:nvSpPr>
          <p:cNvPr id="9" name="矩形 8"/>
          <p:cNvSpPr/>
          <p:nvPr/>
        </p:nvSpPr>
        <p:spPr>
          <a:xfrm>
            <a:off x="4511030" y="1922845"/>
            <a:ext cx="683200" cy="523220"/>
          </a:xfrm>
          <a:prstGeom prst="rect">
            <a:avLst/>
          </a:prstGeom>
        </p:spPr>
        <p:txBody>
          <a:bodyPr wrap="none">
            <a:spAutoFit/>
          </a:bodyPr>
          <a:lstStyle/>
          <a:p>
            <a:r>
              <a:rPr lang="en-US" altLang="zh-CN" sz="2800">
                <a:solidFill>
                  <a:srgbClr val="E36C0A"/>
                </a:solidFill>
                <a:latin typeface="Times New Roman"/>
                <a:ea typeface="华文细黑"/>
              </a:rPr>
              <a:t>H</a:t>
            </a:r>
            <a:r>
              <a:rPr lang="zh-CN" altLang="zh-CN" sz="2800" baseline="30000">
                <a:solidFill>
                  <a:srgbClr val="E36C0A"/>
                </a:solidFill>
                <a:latin typeface="Times New Roman"/>
                <a:ea typeface="华文细黑"/>
                <a:cs typeface="Times New Roman"/>
              </a:rPr>
              <a:t>＋</a:t>
            </a:r>
            <a:endParaRPr lang="zh-CN" altLang="en-US"/>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55019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xEl>
                                              <p:pRg st="3" end="3"/>
                                            </p:txEl>
                                          </p:spTgt>
                                        </p:tgtEl>
                                      </p:cBhvr>
                                    </p:animEffect>
                                    <p:set>
                                      <p:cBhvr>
                                        <p:cTn id="23" dur="1" fill="hold">
                                          <p:stCondLst>
                                            <p:cond delay="499"/>
                                          </p:stCondLst>
                                        </p:cTn>
                                        <p:tgtEl>
                                          <p:spTgt spid="3">
                                            <p:txEl>
                                              <p:pRg st="3" end="3"/>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7" grpId="0"/>
      <p:bldP spid="7" grpId="1"/>
      <p:bldP spid="9" grpId="0"/>
      <p:bldP spid="9"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311" y="1247829"/>
            <a:ext cx="11639246" cy="3711785"/>
          </a:xfrm>
          <a:prstGeom prst="rect">
            <a:avLst/>
          </a:prstGeom>
        </p:spPr>
        <p:txBody>
          <a:bodyPr>
            <a:spAutoFit/>
          </a:bodyPr>
          <a:lstStyle/>
          <a:p>
            <a:pPr algn="just">
              <a:lnSpc>
                <a:spcPct val="140000"/>
              </a:lnSpc>
              <a:spcAft>
                <a:spcPts val="0"/>
              </a:spcAft>
            </a:pPr>
            <a:r>
              <a:rPr lang="en-US" altLang="zh-CN" sz="2800" dirty="0">
                <a:latin typeface="宋体"/>
                <a:ea typeface="华文细黑"/>
                <a:cs typeface="Times New Roman"/>
              </a:rPr>
              <a:t>④</a:t>
            </a:r>
            <a:r>
              <a:rPr lang="zh-CN" altLang="zh-CN" sz="2800" dirty="0">
                <a:latin typeface="Times New Roman"/>
                <a:ea typeface="华文细黑"/>
                <a:cs typeface="Times New Roman"/>
              </a:rPr>
              <a:t>废水</a:t>
            </a:r>
            <a:r>
              <a:rPr lang="en-US" altLang="zh-CN" sz="2800" dirty="0">
                <a:latin typeface="宋体"/>
                <a:ea typeface="华文细黑"/>
                <a:cs typeface="Times New Roman"/>
              </a:rPr>
              <a:t>Ⅳ</a:t>
            </a:r>
            <a:r>
              <a:rPr lang="zh-CN" altLang="zh-CN" sz="2800" dirty="0">
                <a:latin typeface="Times New Roman"/>
                <a:ea typeface="华文细黑"/>
                <a:cs typeface="Times New Roman"/>
              </a:rPr>
              <a:t>常用</a:t>
            </a:r>
            <a:r>
              <a:rPr lang="en-US" altLang="zh-CN" sz="2800" dirty="0">
                <a:latin typeface="Times New Roman"/>
                <a:ea typeface="华文细黑"/>
                <a:cs typeface="Courier New"/>
              </a:rPr>
              <a:t>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氧化</a:t>
            </a:r>
            <a:r>
              <a:rPr lang="en-US" altLang="zh-CN" sz="2800" dirty="0">
                <a:latin typeface="Times New Roman"/>
                <a:ea typeface="华文细黑"/>
                <a:cs typeface="Courier New"/>
              </a:rPr>
              <a:t>CN</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成</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和</a:t>
            </a:r>
            <a:r>
              <a:rPr lang="en-US" altLang="zh-CN" sz="2800" dirty="0">
                <a:latin typeface="Times New Roman"/>
                <a:ea typeface="华文细黑"/>
                <a:cs typeface="Courier New"/>
              </a:rPr>
              <a:t>N</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，若参加反应的</a:t>
            </a:r>
            <a:r>
              <a:rPr lang="en-US" altLang="zh-CN" sz="2800" dirty="0">
                <a:latin typeface="Times New Roman"/>
                <a:ea typeface="华文细黑"/>
                <a:cs typeface="Courier New"/>
              </a:rPr>
              <a:t>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与</a:t>
            </a:r>
            <a:r>
              <a:rPr lang="en-US" altLang="zh-CN" sz="2800" dirty="0">
                <a:latin typeface="Times New Roman"/>
                <a:ea typeface="华文细黑"/>
                <a:cs typeface="Courier New"/>
              </a:rPr>
              <a:t>CN</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的物质的量之比为</a:t>
            </a:r>
            <a:r>
              <a:rPr lang="en-US" altLang="zh-CN" sz="2800" dirty="0">
                <a:latin typeface="Times New Roman"/>
                <a:ea typeface="华文细黑"/>
                <a:cs typeface="Courier New"/>
              </a:rPr>
              <a:t>5</a:t>
            </a:r>
            <a:r>
              <a:rPr lang="en-US" altLang="zh-CN" sz="2800" dirty="0">
                <a:latin typeface="宋体"/>
                <a:ea typeface="华文细黑"/>
                <a:cs typeface="Times New Roman"/>
              </a:rPr>
              <a:t>∶</a:t>
            </a:r>
            <a:r>
              <a:rPr lang="en-US" altLang="zh-CN" sz="2800" dirty="0">
                <a:latin typeface="Times New Roman"/>
                <a:ea typeface="华文细黑"/>
                <a:cs typeface="Courier New"/>
              </a:rPr>
              <a:t>2</a:t>
            </a:r>
            <a:r>
              <a:rPr lang="zh-CN" altLang="zh-CN" sz="2800" dirty="0">
                <a:latin typeface="Times New Roman"/>
                <a:ea typeface="华文细黑"/>
                <a:cs typeface="Times New Roman"/>
              </a:rPr>
              <a:t>，则该反应的离子方程式</a:t>
            </a:r>
            <a:r>
              <a:rPr lang="zh-CN" altLang="zh-CN" sz="2800" dirty="0" smtClean="0">
                <a:latin typeface="Times New Roman"/>
                <a:ea typeface="华文细黑"/>
                <a:cs typeface="Times New Roman"/>
              </a:rPr>
              <a:t>为</a:t>
            </a:r>
            <a:r>
              <a:rPr lang="en-US" altLang="zh-CN" sz="2800" dirty="0" smtClean="0">
                <a:latin typeface="Times New Roman"/>
                <a:ea typeface="华文细黑"/>
                <a:cs typeface="Courier New"/>
              </a:rPr>
              <a:t>___________________________</a:t>
            </a:r>
          </a:p>
          <a:p>
            <a:pPr algn="just">
              <a:lnSpc>
                <a:spcPct val="140000"/>
              </a:lnSpc>
              <a:spcAft>
                <a:spcPts val="0"/>
              </a:spcAft>
            </a:pPr>
            <a:r>
              <a:rPr lang="en-US" altLang="zh-CN" sz="2800" dirty="0" smtClean="0">
                <a:latin typeface="Times New Roman"/>
                <a:ea typeface="华文细黑"/>
                <a:cs typeface="Courier New"/>
              </a:rPr>
              <a:t>_________________</a:t>
            </a:r>
            <a:r>
              <a:rPr lang="zh-CN" altLang="zh-CN" sz="2800" dirty="0" smtClean="0">
                <a:latin typeface="Times New Roman"/>
                <a:ea typeface="华文细黑"/>
                <a:cs typeface="Times New Roman"/>
              </a:rPr>
              <a:t>。</a:t>
            </a:r>
            <a:endParaRPr lang="zh-CN" altLang="zh-CN" sz="900" dirty="0">
              <a:latin typeface="宋体"/>
              <a:cs typeface="Courier New"/>
            </a:endParaRPr>
          </a:p>
          <a:p>
            <a:pPr algn="just">
              <a:lnSpc>
                <a:spcPct val="140000"/>
              </a:lnSpc>
              <a:spcAft>
                <a:spcPts val="0"/>
              </a:spcAft>
            </a:pPr>
            <a:r>
              <a:rPr lang="zh-CN" altLang="zh-CN" sz="2800" b="1" dirty="0">
                <a:solidFill>
                  <a:srgbClr val="0000FF"/>
                </a:solidFill>
                <a:latin typeface="Times New Roman"/>
                <a:cs typeface="Times New Roman"/>
              </a:rPr>
              <a:t>解析</a:t>
            </a:r>
            <a:r>
              <a:rPr lang="zh-CN" altLang="zh-CN" sz="2800" dirty="0">
                <a:latin typeface="Times New Roman"/>
                <a:ea typeface="华文细黑"/>
                <a:cs typeface="Times New Roman"/>
              </a:rPr>
              <a:t>　废水</a:t>
            </a:r>
            <a:r>
              <a:rPr lang="en-US" altLang="zh-CN" sz="2800" dirty="0">
                <a:latin typeface="宋体"/>
                <a:ea typeface="华文细黑"/>
                <a:cs typeface="Times New Roman"/>
              </a:rPr>
              <a:t>Ⅳ</a:t>
            </a:r>
            <a:r>
              <a:rPr lang="zh-CN" altLang="zh-CN" sz="2800" dirty="0">
                <a:latin typeface="Times New Roman"/>
                <a:ea typeface="华文细黑"/>
                <a:cs typeface="Times New Roman"/>
              </a:rPr>
              <a:t>常用</a:t>
            </a:r>
            <a:r>
              <a:rPr lang="en-US" altLang="zh-CN" sz="2800" dirty="0">
                <a:latin typeface="Times New Roman"/>
                <a:ea typeface="华文细黑"/>
                <a:cs typeface="Courier New"/>
              </a:rPr>
              <a:t>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氧化</a:t>
            </a:r>
            <a:r>
              <a:rPr lang="en-US" altLang="zh-CN" sz="2800" dirty="0">
                <a:latin typeface="Times New Roman"/>
                <a:ea typeface="华文细黑"/>
                <a:cs typeface="Courier New"/>
              </a:rPr>
              <a:t>CN</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成</a:t>
            </a:r>
            <a:r>
              <a:rPr lang="en-US" altLang="zh-CN" sz="2800" dirty="0">
                <a:latin typeface="Times New Roman"/>
                <a:ea typeface="华文细黑"/>
                <a:cs typeface="Courier New"/>
              </a:rPr>
              <a:t>CO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和</a:t>
            </a:r>
            <a:r>
              <a:rPr lang="en-US" altLang="zh-CN" sz="2800" dirty="0">
                <a:latin typeface="Times New Roman"/>
                <a:ea typeface="华文细黑"/>
                <a:cs typeface="Courier New"/>
              </a:rPr>
              <a:t>N</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，若参加反应的</a:t>
            </a:r>
            <a:r>
              <a:rPr lang="en-US" altLang="zh-CN" sz="2800" dirty="0">
                <a:latin typeface="Times New Roman"/>
                <a:ea typeface="华文细黑"/>
                <a:cs typeface="Courier New"/>
              </a:rPr>
              <a:t>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与</a:t>
            </a:r>
            <a:r>
              <a:rPr lang="en-US" altLang="zh-CN" sz="2800" dirty="0">
                <a:latin typeface="Times New Roman"/>
                <a:ea typeface="华文细黑"/>
                <a:cs typeface="Courier New"/>
              </a:rPr>
              <a:t>CN</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的物质的量之比为</a:t>
            </a:r>
            <a:r>
              <a:rPr lang="en-US" altLang="zh-CN" sz="2800" dirty="0">
                <a:latin typeface="Times New Roman"/>
                <a:ea typeface="华文细黑"/>
                <a:cs typeface="Courier New"/>
              </a:rPr>
              <a:t>5</a:t>
            </a:r>
            <a:r>
              <a:rPr lang="en-US" altLang="zh-CN" sz="2800" dirty="0">
                <a:latin typeface="宋体"/>
                <a:ea typeface="华文细黑"/>
                <a:cs typeface="Times New Roman"/>
              </a:rPr>
              <a:t>∶</a:t>
            </a:r>
            <a:r>
              <a:rPr lang="en-US" altLang="zh-CN" sz="2800" dirty="0">
                <a:latin typeface="Times New Roman"/>
                <a:ea typeface="华文细黑"/>
                <a:cs typeface="Courier New"/>
              </a:rPr>
              <a:t>2</a:t>
            </a:r>
            <a:r>
              <a:rPr lang="zh-CN" altLang="zh-CN" sz="2800" dirty="0">
                <a:latin typeface="Times New Roman"/>
                <a:ea typeface="华文细黑"/>
                <a:cs typeface="Times New Roman"/>
              </a:rPr>
              <a:t>，则反应的离子方程式为</a:t>
            </a:r>
            <a:r>
              <a:rPr lang="en-US" altLang="zh-CN" sz="2800" dirty="0">
                <a:latin typeface="Times New Roman"/>
                <a:ea typeface="华文细黑"/>
                <a:cs typeface="Courier New"/>
              </a:rPr>
              <a:t>5Cl</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a:t>
            </a:r>
            <a:r>
              <a:rPr lang="en-US" altLang="zh-CN" sz="2800" dirty="0">
                <a:latin typeface="Times New Roman"/>
                <a:ea typeface="华文细黑"/>
                <a:cs typeface="Courier New"/>
              </a:rPr>
              <a:t>2CN</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4H</a:t>
            </a:r>
            <a:r>
              <a:rPr lang="en-US" altLang="zh-CN" sz="2800" baseline="-25000" dirty="0">
                <a:latin typeface="Times New Roman"/>
                <a:ea typeface="华文细黑"/>
                <a:cs typeface="Courier New"/>
              </a:rPr>
              <a:t>2</a:t>
            </a:r>
            <a:r>
              <a:rPr lang="en-US" altLang="zh-CN" sz="2800" dirty="0">
                <a:latin typeface="Times New Roman"/>
                <a:ea typeface="华文细黑"/>
                <a:cs typeface="Courier New"/>
              </a:rPr>
              <a:t>O</a:t>
            </a:r>
            <a:r>
              <a:rPr lang="en-US" altLang="zh-CN" sz="2800" spc="-80" dirty="0">
                <a:latin typeface="Times New Roman"/>
                <a:ea typeface="华文细黑"/>
                <a:cs typeface="Courier New"/>
              </a:rPr>
              <a:t>==</a:t>
            </a:r>
            <a:r>
              <a:rPr lang="en-US" altLang="zh-CN" sz="2800" dirty="0">
                <a:latin typeface="Times New Roman"/>
                <a:ea typeface="华文细黑"/>
                <a:cs typeface="Courier New"/>
              </a:rPr>
              <a:t>=10Cl</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r>
              <a:rPr lang="en-US" altLang="zh-CN" sz="2800" dirty="0">
                <a:latin typeface="Times New Roman"/>
                <a:ea typeface="华文细黑"/>
                <a:cs typeface="Courier New"/>
              </a:rPr>
              <a:t>2CO</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a:t>
            </a:r>
            <a:r>
              <a:rPr lang="en-US" altLang="zh-CN" sz="2800" dirty="0">
                <a:latin typeface="Times New Roman"/>
                <a:ea typeface="华文细黑"/>
                <a:cs typeface="Courier New"/>
              </a:rPr>
              <a:t>N</a:t>
            </a:r>
            <a:r>
              <a:rPr lang="en-US" altLang="zh-CN" sz="2800" baseline="-25000" dirty="0">
                <a:latin typeface="Times New Roman"/>
                <a:ea typeface="华文细黑"/>
                <a:cs typeface="Courier New"/>
              </a:rPr>
              <a:t>2</a:t>
            </a:r>
            <a:r>
              <a:rPr lang="zh-CN" altLang="zh-CN" sz="2800" dirty="0">
                <a:latin typeface="Times New Roman"/>
                <a:ea typeface="华文细黑"/>
                <a:cs typeface="Times New Roman"/>
              </a:rPr>
              <a:t>＋</a:t>
            </a:r>
            <a:r>
              <a:rPr lang="en-US" altLang="zh-CN" sz="2800" dirty="0">
                <a:latin typeface="Times New Roman"/>
                <a:ea typeface="华文细黑"/>
                <a:cs typeface="Courier New"/>
              </a:rPr>
              <a:t>8H</a:t>
            </a:r>
            <a:r>
              <a:rPr lang="zh-CN" altLang="zh-CN" sz="2800" baseline="30000" dirty="0">
                <a:latin typeface="Times New Roman"/>
                <a:ea typeface="华文细黑"/>
                <a:cs typeface="Times New Roman"/>
              </a:rPr>
              <a:t>＋</a:t>
            </a:r>
            <a:r>
              <a:rPr lang="zh-CN" altLang="zh-CN" sz="2800" dirty="0">
                <a:latin typeface="Times New Roman"/>
                <a:ea typeface="华文细黑"/>
                <a:cs typeface="Times New Roman"/>
              </a:rPr>
              <a:t>。</a:t>
            </a:r>
            <a:endParaRPr lang="zh-CN" altLang="zh-CN" sz="10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7" name="矩形 6"/>
          <p:cNvSpPr/>
          <p:nvPr/>
        </p:nvSpPr>
        <p:spPr>
          <a:xfrm>
            <a:off x="6743278" y="1908101"/>
            <a:ext cx="5035393" cy="523220"/>
          </a:xfrm>
          <a:prstGeom prst="rect">
            <a:avLst/>
          </a:prstGeom>
        </p:spPr>
        <p:txBody>
          <a:bodyPr>
            <a:spAutoFit/>
          </a:bodyPr>
          <a:lstStyle/>
          <a:p>
            <a:r>
              <a:rPr lang="en-US" altLang="zh-CN" sz="2800">
                <a:solidFill>
                  <a:srgbClr val="E36C0A"/>
                </a:solidFill>
                <a:latin typeface="Times New Roman"/>
                <a:ea typeface="华文细黑"/>
              </a:rPr>
              <a:t>5Cl</a:t>
            </a:r>
            <a:r>
              <a:rPr lang="en-US" altLang="zh-CN" sz="2800" baseline="-25000">
                <a:solidFill>
                  <a:srgbClr val="E36C0A"/>
                </a:solidFill>
                <a:latin typeface="Times New Roman"/>
                <a:ea typeface="华文细黑"/>
              </a:rPr>
              <a:t>2</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2CN</a:t>
            </a:r>
            <a:r>
              <a:rPr lang="zh-CN" altLang="zh-CN" sz="2800" baseline="30000">
                <a:solidFill>
                  <a:srgbClr val="E36C0A"/>
                </a:solidFill>
                <a:latin typeface="Times New Roman"/>
                <a:ea typeface="华文细黑"/>
                <a:cs typeface="Times New Roman"/>
              </a:rPr>
              <a:t>－</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4H</a:t>
            </a:r>
            <a:r>
              <a:rPr lang="en-US" altLang="zh-CN" sz="2800" baseline="-25000">
                <a:solidFill>
                  <a:srgbClr val="E36C0A"/>
                </a:solidFill>
                <a:latin typeface="Times New Roman"/>
                <a:ea typeface="华文细黑"/>
              </a:rPr>
              <a:t>2</a:t>
            </a:r>
            <a:r>
              <a:rPr lang="en-US" altLang="zh-CN" sz="2800">
                <a:solidFill>
                  <a:srgbClr val="E36C0A"/>
                </a:solidFill>
                <a:latin typeface="Times New Roman"/>
                <a:ea typeface="华文细黑"/>
              </a:rPr>
              <a:t>O</a:t>
            </a:r>
            <a:r>
              <a:rPr lang="en-US" altLang="zh-CN" sz="2800" spc="-80">
                <a:solidFill>
                  <a:srgbClr val="E36C0A"/>
                </a:solidFill>
                <a:latin typeface="Times New Roman"/>
                <a:ea typeface="华文细黑"/>
              </a:rPr>
              <a:t>==</a:t>
            </a:r>
            <a:r>
              <a:rPr lang="en-US" altLang="zh-CN" sz="2800">
                <a:solidFill>
                  <a:srgbClr val="E36C0A"/>
                </a:solidFill>
                <a:latin typeface="Times New Roman"/>
                <a:ea typeface="华文细黑"/>
              </a:rPr>
              <a:t>=10Cl</a:t>
            </a:r>
            <a:r>
              <a:rPr lang="zh-CN" altLang="zh-CN" sz="2800" baseline="30000" smtClean="0">
                <a:solidFill>
                  <a:srgbClr val="E36C0A"/>
                </a:solidFill>
                <a:latin typeface="Times New Roman"/>
                <a:ea typeface="华文细黑"/>
                <a:cs typeface="Times New Roman"/>
              </a:rPr>
              <a:t>－</a:t>
            </a:r>
            <a:endParaRPr lang="zh-CN" altLang="en-US" sz="2800"/>
          </a:p>
        </p:txBody>
      </p:sp>
      <p:sp>
        <p:nvSpPr>
          <p:cNvPr id="9" name="矩形 8"/>
          <p:cNvSpPr/>
          <p:nvPr/>
        </p:nvSpPr>
        <p:spPr>
          <a:xfrm>
            <a:off x="278841" y="2493690"/>
            <a:ext cx="3118161" cy="523220"/>
          </a:xfrm>
          <a:prstGeom prst="rect">
            <a:avLst/>
          </a:prstGeom>
        </p:spPr>
        <p:txBody>
          <a:bodyPr wrap="none">
            <a:spAutoFit/>
          </a:bodyPr>
          <a:lstStyle/>
          <a:p>
            <a:pPr lvl="0"/>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2CO</a:t>
            </a:r>
            <a:r>
              <a:rPr lang="en-US" altLang="zh-CN" sz="2800" baseline="-25000">
                <a:solidFill>
                  <a:srgbClr val="E36C0A"/>
                </a:solidFill>
                <a:latin typeface="Times New Roman"/>
                <a:ea typeface="华文细黑"/>
              </a:rPr>
              <a:t>2</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N</a:t>
            </a:r>
            <a:r>
              <a:rPr lang="en-US" altLang="zh-CN" sz="2800" baseline="-25000">
                <a:solidFill>
                  <a:srgbClr val="E36C0A"/>
                </a:solidFill>
                <a:latin typeface="Times New Roman"/>
                <a:ea typeface="华文细黑"/>
              </a:rPr>
              <a:t>2</a:t>
            </a:r>
            <a:r>
              <a:rPr lang="zh-CN" altLang="zh-CN" sz="2800">
                <a:solidFill>
                  <a:srgbClr val="E36C0A"/>
                </a:solidFill>
                <a:latin typeface="Times New Roman"/>
                <a:ea typeface="华文细黑"/>
                <a:cs typeface="Times New Roman"/>
              </a:rPr>
              <a:t>＋</a:t>
            </a:r>
            <a:r>
              <a:rPr lang="en-US" altLang="zh-CN" sz="2800">
                <a:solidFill>
                  <a:srgbClr val="E36C0A"/>
                </a:solidFill>
                <a:latin typeface="Times New Roman"/>
                <a:ea typeface="华文细黑"/>
              </a:rPr>
              <a:t>8H</a:t>
            </a:r>
            <a:r>
              <a:rPr lang="zh-CN" altLang="zh-CN" sz="2800" baseline="30000">
                <a:solidFill>
                  <a:srgbClr val="E36C0A"/>
                </a:solidFill>
                <a:latin typeface="Times New Roman"/>
                <a:ea typeface="华文细黑"/>
                <a:cs typeface="Times New Roman"/>
              </a:rPr>
              <a:t>＋</a:t>
            </a:r>
            <a:endParaRPr lang="zh-CN" altLang="en-US" sz="2800">
              <a:solidFill>
                <a:prstClr val="black"/>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xEl>
                                              <p:pRg st="2" end="2"/>
                                            </p:txEl>
                                          </p:spTgt>
                                        </p:tgtEl>
                                      </p:cBhvr>
                                    </p:animEffect>
                                    <p:set>
                                      <p:cBhvr>
                                        <p:cTn id="20" dur="1" fill="hold">
                                          <p:stCondLst>
                                            <p:cond delay="499"/>
                                          </p:stCondLst>
                                        </p:cTn>
                                        <p:tgtEl>
                                          <p:spTgt spid="2">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7" grpId="0"/>
      <p:bldP spid="7" grpId="1"/>
      <p:bldP spid="9" grpId="0"/>
      <p:bldP spid="9"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931" y="1125538"/>
            <a:ext cx="11524006" cy="4702826"/>
          </a:xfrm>
          <a:prstGeom prst="rect">
            <a:avLst/>
          </a:prstGeom>
        </p:spPr>
        <p:txBody>
          <a:bodyPr>
            <a:spAutoFit/>
          </a:bodyPr>
          <a:lstStyle/>
          <a:p>
            <a:pPr algn="just">
              <a:lnSpc>
                <a:spcPct val="140000"/>
              </a:lnSpc>
              <a:spcAft>
                <a:spcPts val="0"/>
              </a:spcAft>
            </a:pPr>
            <a:r>
              <a:rPr lang="en-US" altLang="zh-CN" sz="2600" smtClean="0">
                <a:latin typeface="Times New Roman"/>
                <a:ea typeface="华文细黑"/>
                <a:cs typeface="Courier New"/>
              </a:rPr>
              <a:t>(</a:t>
            </a:r>
            <a:r>
              <a:rPr lang="en-US" altLang="zh-CN" sz="2600">
                <a:latin typeface="Times New Roman"/>
                <a:ea typeface="华文细黑"/>
                <a:cs typeface="Courier New"/>
              </a:rPr>
              <a:t>2)</a:t>
            </a:r>
            <a:r>
              <a:rPr lang="zh-CN" altLang="zh-CN" sz="2600">
                <a:latin typeface="Times New Roman"/>
                <a:ea typeface="华文细黑"/>
                <a:cs typeface="Times New Roman"/>
              </a:rPr>
              <a:t>化学需氧量</a:t>
            </a:r>
            <a:r>
              <a:rPr lang="en-US" altLang="zh-CN" sz="2600">
                <a:latin typeface="Times New Roman"/>
                <a:ea typeface="华文细黑"/>
                <a:cs typeface="Courier New"/>
              </a:rPr>
              <a:t>(COD)</a:t>
            </a:r>
            <a:r>
              <a:rPr lang="zh-CN" altLang="zh-CN" sz="2600">
                <a:latin typeface="Times New Roman"/>
                <a:ea typeface="华文细黑"/>
                <a:cs typeface="Times New Roman"/>
              </a:rPr>
              <a:t>可量度水体受有机物污染的程度，它是指在一定条件下，用强氧化剂处理水样时所消耗的氧化剂的量，换算成氧的含量</a:t>
            </a:r>
            <a:r>
              <a:rPr lang="en-US" altLang="zh-CN" sz="2600">
                <a:latin typeface="Times New Roman"/>
                <a:ea typeface="华文细黑"/>
                <a:cs typeface="Courier New"/>
              </a:rPr>
              <a:t>(</a:t>
            </a:r>
            <a:r>
              <a:rPr lang="zh-CN" altLang="zh-CN" sz="2600">
                <a:latin typeface="Times New Roman"/>
                <a:ea typeface="华文细黑"/>
                <a:cs typeface="Times New Roman"/>
              </a:rPr>
              <a:t>以</a:t>
            </a:r>
            <a:r>
              <a:rPr lang="en-US" altLang="zh-CN" sz="2600">
                <a:latin typeface="Times New Roman"/>
                <a:ea typeface="华文细黑"/>
                <a:cs typeface="Courier New"/>
              </a:rPr>
              <a:t>mg·L</a:t>
            </a:r>
            <a:r>
              <a:rPr lang="zh-CN" altLang="zh-CN" sz="2600" baseline="30000">
                <a:latin typeface="Times New Roman"/>
                <a:ea typeface="华文细黑"/>
                <a:cs typeface="Times New Roman"/>
              </a:rPr>
              <a:t>－</a:t>
            </a:r>
            <a:r>
              <a:rPr lang="en-US" altLang="zh-CN" sz="2600" baseline="30000">
                <a:latin typeface="Times New Roman"/>
                <a:ea typeface="华文细黑"/>
                <a:cs typeface="Courier New"/>
              </a:rPr>
              <a:t>1</a:t>
            </a:r>
            <a:r>
              <a:rPr lang="zh-CN" altLang="zh-CN" sz="2600">
                <a:latin typeface="Times New Roman"/>
                <a:ea typeface="华文细黑"/>
                <a:cs typeface="Times New Roman"/>
              </a:rPr>
              <a:t>计</a:t>
            </a:r>
            <a:r>
              <a:rPr lang="en-US" altLang="zh-CN" sz="2600">
                <a:latin typeface="Times New Roman"/>
                <a:ea typeface="华文细黑"/>
                <a:cs typeface="Courier New"/>
              </a:rPr>
              <a:t>)</a:t>
            </a:r>
            <a:r>
              <a:rPr lang="zh-CN" altLang="zh-CN" sz="2600">
                <a:latin typeface="Times New Roman"/>
                <a:ea typeface="华文细黑"/>
                <a:cs typeface="Times New Roman"/>
              </a:rPr>
              <a:t>。某研究性学习小组测定某水样的化学需氧量</a:t>
            </a:r>
            <a:r>
              <a:rPr lang="en-US" altLang="zh-CN" sz="2600">
                <a:latin typeface="Times New Roman"/>
                <a:ea typeface="华文细黑"/>
                <a:cs typeface="Courier New"/>
              </a:rPr>
              <a:t>(COD)</a:t>
            </a:r>
            <a:r>
              <a:rPr lang="zh-CN" altLang="zh-CN" sz="2600">
                <a:latin typeface="Times New Roman"/>
                <a:ea typeface="华文细黑"/>
                <a:cs typeface="Times New Roman"/>
              </a:rPr>
              <a:t>，过程如下</a:t>
            </a:r>
            <a:r>
              <a:rPr lang="zh-CN" altLang="zh-CN" sz="2600" smtClean="0">
                <a:latin typeface="Times New Roman"/>
                <a:ea typeface="华文细黑"/>
                <a:cs typeface="Times New Roman"/>
              </a:rPr>
              <a:t>：</a:t>
            </a:r>
            <a:endParaRPr lang="en-US" altLang="zh-CN" sz="2600" smtClean="0">
              <a:latin typeface="宋体"/>
              <a:cs typeface="Courier New"/>
            </a:endParaRPr>
          </a:p>
          <a:p>
            <a:pPr algn="just">
              <a:lnSpc>
                <a:spcPct val="140000"/>
              </a:lnSpc>
              <a:spcAft>
                <a:spcPts val="0"/>
              </a:spcAft>
            </a:pPr>
            <a:r>
              <a:rPr lang="en-US" altLang="zh-CN" sz="2600">
                <a:latin typeface="宋体"/>
                <a:ea typeface="华文细黑"/>
                <a:cs typeface="Times New Roman"/>
              </a:rPr>
              <a:t>Ⅰ</a:t>
            </a:r>
            <a:r>
              <a:rPr lang="en-US" altLang="zh-CN" sz="2600">
                <a:latin typeface="Times New Roman"/>
                <a:ea typeface="华文细黑"/>
                <a:cs typeface="Courier New"/>
              </a:rPr>
              <a:t>.</a:t>
            </a:r>
            <a:r>
              <a:rPr lang="zh-CN" altLang="zh-CN" sz="2600">
                <a:latin typeface="Times New Roman"/>
                <a:ea typeface="华文细黑"/>
                <a:cs typeface="Times New Roman"/>
              </a:rPr>
              <a:t>取</a:t>
            </a:r>
            <a:r>
              <a:rPr lang="en-US" altLang="zh-CN" sz="2600" i="1">
                <a:latin typeface="Times New Roman"/>
                <a:ea typeface="华文细黑"/>
                <a:cs typeface="Courier New"/>
              </a:rPr>
              <a:t>V</a:t>
            </a:r>
            <a:r>
              <a:rPr lang="en-US" altLang="zh-CN" sz="2600" baseline="-25000">
                <a:latin typeface="Times New Roman"/>
                <a:ea typeface="华文细黑"/>
                <a:cs typeface="Courier New"/>
              </a:rPr>
              <a:t>1</a:t>
            </a:r>
            <a:r>
              <a:rPr lang="en-US" altLang="zh-CN" sz="2600">
                <a:latin typeface="Times New Roman"/>
                <a:ea typeface="华文细黑"/>
                <a:cs typeface="Courier New"/>
              </a:rPr>
              <a:t>mL</a:t>
            </a:r>
            <a:r>
              <a:rPr lang="zh-CN" altLang="zh-CN" sz="2600">
                <a:latin typeface="Times New Roman"/>
                <a:ea typeface="华文细黑"/>
                <a:cs typeface="Times New Roman"/>
              </a:rPr>
              <a:t>水样于锥形瓶，加入</a:t>
            </a:r>
            <a:r>
              <a:rPr lang="en-US" altLang="zh-CN" sz="2600">
                <a:latin typeface="Times New Roman"/>
                <a:ea typeface="华文细黑"/>
                <a:cs typeface="Courier New"/>
              </a:rPr>
              <a:t>10.00 mL 0.250 0 mol·L</a:t>
            </a:r>
            <a:r>
              <a:rPr lang="zh-CN" altLang="zh-CN" sz="2600" baseline="30000">
                <a:latin typeface="Times New Roman"/>
                <a:ea typeface="华文细黑"/>
                <a:cs typeface="Times New Roman"/>
              </a:rPr>
              <a:t>－</a:t>
            </a:r>
            <a:r>
              <a:rPr lang="en-US" altLang="zh-CN" sz="2600" baseline="30000">
                <a:latin typeface="Times New Roman"/>
                <a:ea typeface="华文细黑"/>
                <a:cs typeface="Courier New"/>
              </a:rPr>
              <a:t>1</a:t>
            </a:r>
            <a:r>
              <a:rPr lang="en-US" altLang="zh-CN" sz="2600">
                <a:latin typeface="Times New Roman"/>
                <a:ea typeface="华文细黑"/>
                <a:cs typeface="Courier New"/>
              </a:rPr>
              <a:t> K</a:t>
            </a:r>
            <a:r>
              <a:rPr lang="en-US" altLang="zh-CN" sz="2600" baseline="-25000">
                <a:latin typeface="Times New Roman"/>
                <a:ea typeface="华文细黑"/>
                <a:cs typeface="Courier New"/>
              </a:rPr>
              <a:t>2</a:t>
            </a:r>
            <a:r>
              <a:rPr lang="en-US" altLang="zh-CN" sz="2600">
                <a:latin typeface="Times New Roman"/>
                <a:ea typeface="华文细黑"/>
                <a:cs typeface="Courier New"/>
              </a:rPr>
              <a:t>Cr</a:t>
            </a:r>
            <a:r>
              <a:rPr lang="en-US" altLang="zh-CN" sz="2600" baseline="-25000">
                <a:latin typeface="Times New Roman"/>
                <a:ea typeface="华文细黑"/>
                <a:cs typeface="Courier New"/>
              </a:rPr>
              <a:t>2</a:t>
            </a:r>
            <a:r>
              <a:rPr lang="en-US" altLang="zh-CN" sz="2600">
                <a:latin typeface="Times New Roman"/>
                <a:ea typeface="华文细黑"/>
                <a:cs typeface="Courier New"/>
              </a:rPr>
              <a:t>O</a:t>
            </a:r>
            <a:r>
              <a:rPr lang="en-US" altLang="zh-CN" sz="2600" baseline="-25000">
                <a:latin typeface="Times New Roman"/>
                <a:ea typeface="华文细黑"/>
                <a:cs typeface="Courier New"/>
              </a:rPr>
              <a:t>7</a:t>
            </a:r>
            <a:r>
              <a:rPr lang="zh-CN" altLang="zh-CN" sz="2600">
                <a:latin typeface="Times New Roman"/>
                <a:ea typeface="华文细黑"/>
                <a:cs typeface="Times New Roman"/>
              </a:rPr>
              <a:t>溶液。</a:t>
            </a:r>
            <a:endParaRPr lang="zh-CN" altLang="zh-CN" sz="2600">
              <a:latin typeface="宋体"/>
              <a:cs typeface="Courier New"/>
            </a:endParaRPr>
          </a:p>
          <a:p>
            <a:pPr algn="just">
              <a:lnSpc>
                <a:spcPct val="140000"/>
              </a:lnSpc>
              <a:spcAft>
                <a:spcPts val="0"/>
              </a:spcAft>
            </a:pPr>
            <a:r>
              <a:rPr lang="en-US" altLang="zh-CN" sz="2600">
                <a:latin typeface="宋体"/>
                <a:ea typeface="华文细黑"/>
                <a:cs typeface="Times New Roman"/>
              </a:rPr>
              <a:t>Ⅱ</a:t>
            </a:r>
            <a:r>
              <a:rPr lang="en-US" altLang="zh-CN" sz="2600">
                <a:latin typeface="Times New Roman"/>
                <a:ea typeface="华文细黑"/>
                <a:cs typeface="Courier New"/>
              </a:rPr>
              <a:t>.</a:t>
            </a:r>
            <a:r>
              <a:rPr lang="zh-CN" altLang="zh-CN" sz="2600">
                <a:latin typeface="Times New Roman"/>
                <a:ea typeface="华文细黑"/>
                <a:cs typeface="Times New Roman"/>
              </a:rPr>
              <a:t>加碎瓷片少许，然后慢慢加入硫酸酸化，混合均匀，加热</a:t>
            </a:r>
            <a:r>
              <a:rPr lang="zh-CN" altLang="zh-CN" sz="2600" smtClean="0">
                <a:latin typeface="Times New Roman"/>
                <a:ea typeface="华文细黑"/>
                <a:cs typeface="Times New Roman"/>
              </a:rPr>
              <a:t>。</a:t>
            </a:r>
            <a:endParaRPr lang="en-US" altLang="zh-CN" sz="2600">
              <a:latin typeface="Times New Roman"/>
              <a:ea typeface="华文细黑"/>
              <a:cs typeface="Times New Roman"/>
            </a:endParaRPr>
          </a:p>
          <a:p>
            <a:pPr lvl="0" algn="just">
              <a:lnSpc>
                <a:spcPct val="140000"/>
              </a:lnSpc>
            </a:pPr>
            <a:r>
              <a:rPr lang="en-US" altLang="zh-CN" sz="2800">
                <a:solidFill>
                  <a:prstClr val="black"/>
                </a:solidFill>
                <a:latin typeface="宋体"/>
                <a:ea typeface="华文细黑"/>
                <a:cs typeface="Times New Roman"/>
              </a:rPr>
              <a:t>Ⅲ</a:t>
            </a:r>
            <a:r>
              <a:rPr lang="en-US" altLang="zh-CN" sz="2800">
                <a:solidFill>
                  <a:prstClr val="black"/>
                </a:solidFill>
                <a:latin typeface="Times New Roman"/>
                <a:ea typeface="华文细黑"/>
                <a:cs typeface="Courier New"/>
              </a:rPr>
              <a:t>.</a:t>
            </a:r>
            <a:r>
              <a:rPr lang="zh-CN" altLang="zh-CN" sz="2800">
                <a:solidFill>
                  <a:prstClr val="black"/>
                </a:solidFill>
                <a:latin typeface="Times New Roman"/>
                <a:ea typeface="华文细黑"/>
                <a:cs typeface="Times New Roman"/>
              </a:rPr>
              <a:t>反应完毕后，冷却，加指示剂，用</a:t>
            </a:r>
            <a:r>
              <a:rPr lang="en-US" altLang="zh-CN" sz="2800" i="1">
                <a:solidFill>
                  <a:prstClr val="black"/>
                </a:solidFill>
                <a:latin typeface="Times New Roman"/>
                <a:ea typeface="华文细黑"/>
                <a:cs typeface="Courier New"/>
              </a:rPr>
              <a:t>c</a:t>
            </a:r>
            <a:r>
              <a:rPr lang="en-US" altLang="zh-CN" sz="2800">
                <a:solidFill>
                  <a:prstClr val="black"/>
                </a:solidFill>
                <a:latin typeface="Times New Roman"/>
                <a:ea typeface="华文细黑"/>
                <a:cs typeface="Courier New"/>
              </a:rPr>
              <a:t> mol·L</a:t>
            </a:r>
            <a:r>
              <a:rPr lang="zh-CN" altLang="zh-CN" sz="2800" baseline="30000">
                <a:solidFill>
                  <a:prstClr val="black"/>
                </a:solidFill>
                <a:latin typeface="Times New Roman"/>
                <a:ea typeface="华文细黑"/>
                <a:cs typeface="Times New Roman"/>
              </a:rPr>
              <a:t>－</a:t>
            </a:r>
            <a:r>
              <a:rPr lang="en-US" altLang="zh-CN" sz="2800" baseline="30000">
                <a:solidFill>
                  <a:prstClr val="black"/>
                </a:solidFill>
                <a:latin typeface="Times New Roman"/>
                <a:ea typeface="华文细黑"/>
                <a:cs typeface="Courier New"/>
              </a:rPr>
              <a:t>1</a:t>
            </a:r>
            <a:r>
              <a:rPr lang="zh-CN" altLang="zh-CN" sz="2800">
                <a:solidFill>
                  <a:prstClr val="black"/>
                </a:solidFill>
                <a:latin typeface="Times New Roman"/>
                <a:ea typeface="华文细黑"/>
                <a:cs typeface="Times New Roman"/>
              </a:rPr>
              <a:t>的硫酸亚铁铵</a:t>
            </a:r>
            <a:r>
              <a:rPr lang="en-US" altLang="zh-CN" sz="2800">
                <a:solidFill>
                  <a:prstClr val="black"/>
                </a:solidFill>
                <a:latin typeface="IPAPANNEW"/>
                <a:ea typeface="华文细黑"/>
                <a:cs typeface="Times New Roman"/>
              </a:rPr>
              <a:t>[(NH</a:t>
            </a:r>
            <a:r>
              <a:rPr lang="en-US" altLang="zh-CN" sz="2800" baseline="-25000">
                <a:solidFill>
                  <a:prstClr val="black"/>
                </a:solidFill>
                <a:latin typeface="IPAPANNEW"/>
                <a:ea typeface="华文细黑"/>
                <a:cs typeface="Times New Roman"/>
              </a:rPr>
              <a:t>4</a:t>
            </a:r>
            <a:r>
              <a:rPr lang="en-US" altLang="zh-CN" sz="2800">
                <a:solidFill>
                  <a:prstClr val="black"/>
                </a:solidFill>
                <a:latin typeface="IPAPANNEW"/>
                <a:ea typeface="华文细黑"/>
                <a:cs typeface="Times New Roman"/>
              </a:rPr>
              <a:t>)</a:t>
            </a:r>
            <a:r>
              <a:rPr lang="en-US" altLang="zh-CN" sz="2800" baseline="-25000">
                <a:solidFill>
                  <a:prstClr val="black"/>
                </a:solidFill>
                <a:latin typeface="IPAPANNEW"/>
                <a:ea typeface="华文细黑"/>
                <a:cs typeface="Times New Roman"/>
              </a:rPr>
              <a:t>2</a:t>
            </a:r>
            <a:r>
              <a:rPr lang="en-US" altLang="zh-CN" sz="2800">
                <a:solidFill>
                  <a:prstClr val="black"/>
                </a:solidFill>
                <a:latin typeface="IPAPANNEW"/>
                <a:ea typeface="华文细黑"/>
                <a:cs typeface="Times New Roman"/>
              </a:rPr>
              <a:t>Fe(SO</a:t>
            </a:r>
            <a:r>
              <a:rPr lang="en-US" altLang="zh-CN" sz="2800" baseline="-25000">
                <a:solidFill>
                  <a:prstClr val="black"/>
                </a:solidFill>
                <a:latin typeface="IPAPANNEW"/>
                <a:ea typeface="华文细黑"/>
                <a:cs typeface="Times New Roman"/>
              </a:rPr>
              <a:t>4</a:t>
            </a:r>
            <a:r>
              <a:rPr lang="en-US" altLang="zh-CN" sz="2800">
                <a:solidFill>
                  <a:prstClr val="black"/>
                </a:solidFill>
                <a:latin typeface="IPAPANNEW"/>
                <a:ea typeface="华文细黑"/>
                <a:cs typeface="Times New Roman"/>
              </a:rPr>
              <a:t>)</a:t>
            </a:r>
            <a:r>
              <a:rPr lang="en-US" altLang="zh-CN" sz="2800" baseline="-25000">
                <a:solidFill>
                  <a:prstClr val="black"/>
                </a:solidFill>
                <a:latin typeface="IPAPANNEW"/>
                <a:ea typeface="华文细黑"/>
                <a:cs typeface="Times New Roman"/>
              </a:rPr>
              <a:t>2</a:t>
            </a:r>
            <a:r>
              <a:rPr lang="en-US" altLang="zh-CN" sz="2800">
                <a:solidFill>
                  <a:prstClr val="black"/>
                </a:solidFill>
                <a:latin typeface="IPAPANNEW"/>
                <a:ea typeface="华文细黑"/>
                <a:cs typeface="Times New Roman"/>
              </a:rPr>
              <a:t>]</a:t>
            </a:r>
            <a:r>
              <a:rPr lang="zh-CN" altLang="zh-CN" sz="2800">
                <a:solidFill>
                  <a:prstClr val="black"/>
                </a:solidFill>
                <a:latin typeface="Times New Roman"/>
                <a:ea typeface="华文细黑"/>
                <a:cs typeface="Times New Roman"/>
              </a:rPr>
              <a:t>溶液滴定，终点时消耗硫酸亚铁铵溶液</a:t>
            </a:r>
            <a:r>
              <a:rPr lang="en-US" altLang="zh-CN" sz="2800" i="1">
                <a:solidFill>
                  <a:prstClr val="black"/>
                </a:solidFill>
                <a:latin typeface="Times New Roman"/>
                <a:ea typeface="华文细黑"/>
                <a:cs typeface="Courier New"/>
              </a:rPr>
              <a:t>V</a:t>
            </a:r>
            <a:r>
              <a:rPr lang="en-US" altLang="zh-CN" sz="2800" baseline="-25000">
                <a:solidFill>
                  <a:prstClr val="black"/>
                </a:solidFill>
                <a:latin typeface="Times New Roman"/>
                <a:ea typeface="华文细黑"/>
                <a:cs typeface="Courier New"/>
              </a:rPr>
              <a:t>2</a:t>
            </a:r>
            <a:r>
              <a:rPr lang="en-US" altLang="zh-CN" sz="2800">
                <a:solidFill>
                  <a:prstClr val="black"/>
                </a:solidFill>
                <a:latin typeface="Times New Roman"/>
                <a:ea typeface="华文细黑"/>
                <a:cs typeface="Courier New"/>
              </a:rPr>
              <a:t> mL</a:t>
            </a:r>
            <a:r>
              <a:rPr lang="zh-CN" altLang="zh-CN" sz="2800">
                <a:solidFill>
                  <a:prstClr val="black"/>
                </a:solidFill>
                <a:latin typeface="Times New Roman"/>
                <a:ea typeface="华文细黑"/>
                <a:cs typeface="Times New Roman"/>
              </a:rPr>
              <a:t>。</a:t>
            </a:r>
            <a:endParaRPr lang="zh-CN" altLang="zh-CN" sz="2800">
              <a:solidFill>
                <a:prstClr val="black"/>
              </a:solidFill>
              <a:latin typeface="宋体"/>
              <a:cs typeface="Courier New"/>
            </a:endParaRPr>
          </a:p>
          <a:p>
            <a:pPr lvl="0" algn="just">
              <a:lnSpc>
                <a:spcPct val="140000"/>
              </a:lnSpc>
            </a:pPr>
            <a:r>
              <a:rPr lang="en-US" altLang="zh-CN" sz="2800">
                <a:solidFill>
                  <a:prstClr val="black"/>
                </a:solidFill>
                <a:latin typeface="宋体"/>
                <a:ea typeface="华文细黑"/>
                <a:cs typeface="Times New Roman"/>
              </a:rPr>
              <a:t>①Ⅰ</a:t>
            </a:r>
            <a:r>
              <a:rPr lang="zh-CN" altLang="zh-CN" sz="2800">
                <a:solidFill>
                  <a:prstClr val="black"/>
                </a:solidFill>
                <a:latin typeface="Times New Roman"/>
                <a:ea typeface="华文细黑"/>
                <a:cs typeface="Times New Roman"/>
              </a:rPr>
              <a:t>中，量取</a:t>
            </a:r>
            <a:r>
              <a:rPr lang="en-US" altLang="zh-CN" sz="2800">
                <a:solidFill>
                  <a:prstClr val="black"/>
                </a:solidFill>
                <a:latin typeface="Times New Roman"/>
                <a:ea typeface="华文细黑"/>
                <a:cs typeface="Courier New"/>
              </a:rPr>
              <a:t>K</a:t>
            </a:r>
            <a:r>
              <a:rPr lang="en-US" altLang="zh-CN" sz="2800" baseline="-25000">
                <a:solidFill>
                  <a:prstClr val="black"/>
                </a:solidFill>
                <a:latin typeface="Times New Roman"/>
                <a:ea typeface="华文细黑"/>
                <a:cs typeface="Courier New"/>
              </a:rPr>
              <a:t>2</a:t>
            </a:r>
            <a:r>
              <a:rPr lang="en-US" altLang="zh-CN" sz="2800">
                <a:solidFill>
                  <a:prstClr val="black"/>
                </a:solidFill>
                <a:latin typeface="Times New Roman"/>
                <a:ea typeface="华文细黑"/>
                <a:cs typeface="Courier New"/>
              </a:rPr>
              <a:t>Cr</a:t>
            </a:r>
            <a:r>
              <a:rPr lang="en-US" altLang="zh-CN" sz="2800" baseline="-25000">
                <a:solidFill>
                  <a:prstClr val="black"/>
                </a:solidFill>
                <a:latin typeface="Times New Roman"/>
                <a:ea typeface="华文细黑"/>
                <a:cs typeface="Courier New"/>
              </a:rPr>
              <a:t>2</a:t>
            </a:r>
            <a:r>
              <a:rPr lang="en-US" altLang="zh-CN" sz="2800">
                <a:solidFill>
                  <a:prstClr val="black"/>
                </a:solidFill>
                <a:latin typeface="Times New Roman"/>
                <a:ea typeface="华文细黑"/>
                <a:cs typeface="Courier New"/>
              </a:rPr>
              <a:t>O</a:t>
            </a:r>
            <a:r>
              <a:rPr lang="en-US" altLang="zh-CN" sz="2800" baseline="-25000">
                <a:solidFill>
                  <a:prstClr val="black"/>
                </a:solidFill>
                <a:latin typeface="Times New Roman"/>
                <a:ea typeface="华文细黑"/>
                <a:cs typeface="Courier New"/>
              </a:rPr>
              <a:t>7</a:t>
            </a:r>
            <a:r>
              <a:rPr lang="zh-CN" altLang="zh-CN" sz="2800">
                <a:solidFill>
                  <a:prstClr val="black"/>
                </a:solidFill>
                <a:latin typeface="Times New Roman"/>
                <a:ea typeface="华文细黑"/>
                <a:cs typeface="Times New Roman"/>
              </a:rPr>
              <a:t>溶液的仪器是</a:t>
            </a:r>
            <a:r>
              <a:rPr lang="en-US" altLang="zh-CN" sz="2800">
                <a:solidFill>
                  <a:prstClr val="black"/>
                </a:solidFill>
                <a:latin typeface="Times New Roman"/>
                <a:ea typeface="华文细黑"/>
                <a:cs typeface="Courier New"/>
              </a:rPr>
              <a:t>__________________________</a:t>
            </a:r>
            <a:r>
              <a:rPr lang="zh-CN" altLang="zh-CN" sz="2800" smtClean="0">
                <a:solidFill>
                  <a:prstClr val="black"/>
                </a:solidFill>
                <a:latin typeface="Times New Roman"/>
                <a:ea typeface="华文细黑"/>
                <a:cs typeface="Times New Roman"/>
              </a:rPr>
              <a:t>。</a:t>
            </a:r>
            <a:endParaRPr lang="en-US" altLang="zh-CN" sz="280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65096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7710</TotalTime>
  <Words>5375</Words>
  <Application>Microsoft Office PowerPoint</Application>
  <PresentationFormat>自定义</PresentationFormat>
  <Paragraphs>1353</Paragraphs>
  <Slides>104</Slides>
  <Notes>2</Notes>
  <HiddenSlides>23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06"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866</cp:revision>
  <dcterms:created xsi:type="dcterms:W3CDTF">2014-11-27T01:03:08Z</dcterms:created>
  <dcterms:modified xsi:type="dcterms:W3CDTF">2016-02-26T08:46:08Z</dcterms:modified>
</cp:coreProperties>
</file>