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2"/>
  </p:notesMasterIdLst>
  <p:sldIdLst>
    <p:sldId id="256" r:id="rId2"/>
    <p:sldId id="257" r:id="rId3"/>
    <p:sldId id="385" r:id="rId4"/>
    <p:sldId id="625" r:id="rId5"/>
    <p:sldId id="386" r:id="rId6"/>
    <p:sldId id="387" r:id="rId7"/>
    <p:sldId id="1083" r:id="rId8"/>
    <p:sldId id="504" r:id="rId9"/>
    <p:sldId id="519" r:id="rId10"/>
    <p:sldId id="505" r:id="rId11"/>
    <p:sldId id="506" r:id="rId12"/>
    <p:sldId id="507" r:id="rId13"/>
    <p:sldId id="508" r:id="rId14"/>
    <p:sldId id="509" r:id="rId15"/>
    <p:sldId id="1084" r:id="rId16"/>
    <p:sldId id="510" r:id="rId17"/>
    <p:sldId id="511" r:id="rId18"/>
    <p:sldId id="512" r:id="rId19"/>
    <p:sldId id="514" r:id="rId20"/>
    <p:sldId id="1085" r:id="rId21"/>
    <p:sldId id="626" r:id="rId22"/>
    <p:sldId id="515" r:id="rId23"/>
    <p:sldId id="516" r:id="rId24"/>
    <p:sldId id="517" r:id="rId25"/>
    <p:sldId id="1086" r:id="rId26"/>
    <p:sldId id="1114" r:id="rId27"/>
    <p:sldId id="1115" r:id="rId28"/>
    <p:sldId id="714" r:id="rId29"/>
    <p:sldId id="715" r:id="rId30"/>
    <p:sldId id="716" r:id="rId31"/>
    <p:sldId id="717" r:id="rId32"/>
    <p:sldId id="718" r:id="rId33"/>
    <p:sldId id="719" r:id="rId34"/>
    <p:sldId id="720" r:id="rId35"/>
    <p:sldId id="721" r:id="rId36"/>
    <p:sldId id="722" r:id="rId37"/>
    <p:sldId id="723" r:id="rId38"/>
    <p:sldId id="1087" r:id="rId39"/>
    <p:sldId id="1088" r:id="rId40"/>
    <p:sldId id="724" r:id="rId41"/>
    <p:sldId id="725" r:id="rId42"/>
    <p:sldId id="726" r:id="rId43"/>
    <p:sldId id="727" r:id="rId44"/>
    <p:sldId id="728" r:id="rId45"/>
    <p:sldId id="393" r:id="rId46"/>
    <p:sldId id="427" r:id="rId47"/>
    <p:sldId id="729" r:id="rId48"/>
    <p:sldId id="540" r:id="rId49"/>
    <p:sldId id="541" r:id="rId50"/>
    <p:sldId id="542" r:id="rId51"/>
    <p:sldId id="543" r:id="rId52"/>
    <p:sldId id="544" r:id="rId53"/>
    <p:sldId id="545" r:id="rId54"/>
    <p:sldId id="546" r:id="rId55"/>
    <p:sldId id="1089" r:id="rId56"/>
    <p:sldId id="1090" r:id="rId57"/>
    <p:sldId id="1091" r:id="rId58"/>
    <p:sldId id="1092" r:id="rId59"/>
    <p:sldId id="1093" r:id="rId60"/>
    <p:sldId id="1094" r:id="rId61"/>
    <p:sldId id="1095" r:id="rId62"/>
    <p:sldId id="1096" r:id="rId63"/>
    <p:sldId id="1097" r:id="rId64"/>
    <p:sldId id="1098" r:id="rId65"/>
    <p:sldId id="1099" r:id="rId66"/>
    <p:sldId id="1100" r:id="rId67"/>
    <p:sldId id="547" r:id="rId68"/>
    <p:sldId id="549" r:id="rId69"/>
    <p:sldId id="1101" r:id="rId70"/>
    <p:sldId id="1102" r:id="rId71"/>
    <p:sldId id="447" r:id="rId72"/>
    <p:sldId id="448" r:id="rId73"/>
    <p:sldId id="1103" r:id="rId74"/>
    <p:sldId id="567" r:id="rId75"/>
    <p:sldId id="568" r:id="rId76"/>
    <p:sldId id="569" r:id="rId77"/>
    <p:sldId id="570" r:id="rId78"/>
    <p:sldId id="571" r:id="rId79"/>
    <p:sldId id="572" r:id="rId80"/>
    <p:sldId id="588" r:id="rId81"/>
    <p:sldId id="573" r:id="rId82"/>
    <p:sldId id="589" r:id="rId83"/>
    <p:sldId id="646" r:id="rId84"/>
    <p:sldId id="574" r:id="rId85"/>
    <p:sldId id="647" r:id="rId86"/>
    <p:sldId id="575" r:id="rId87"/>
    <p:sldId id="576" r:id="rId88"/>
    <p:sldId id="577" r:id="rId89"/>
    <p:sldId id="590" r:id="rId90"/>
    <p:sldId id="578" r:id="rId91"/>
    <p:sldId id="648" r:id="rId92"/>
    <p:sldId id="649" r:id="rId93"/>
    <p:sldId id="650" r:id="rId94"/>
    <p:sldId id="579" r:id="rId95"/>
    <p:sldId id="580" r:id="rId96"/>
    <p:sldId id="581" r:id="rId97"/>
    <p:sldId id="582" r:id="rId98"/>
    <p:sldId id="583" r:id="rId99"/>
    <p:sldId id="651" r:id="rId100"/>
    <p:sldId id="652" r:id="rId101"/>
    <p:sldId id="653" r:id="rId102"/>
    <p:sldId id="654" r:id="rId103"/>
    <p:sldId id="655" r:id="rId104"/>
    <p:sldId id="656" r:id="rId105"/>
    <p:sldId id="657" r:id="rId106"/>
    <p:sldId id="658" r:id="rId107"/>
    <p:sldId id="659" r:id="rId108"/>
    <p:sldId id="660" r:id="rId109"/>
    <p:sldId id="661" r:id="rId110"/>
    <p:sldId id="662" r:id="rId111"/>
    <p:sldId id="1116" r:id="rId112"/>
    <p:sldId id="663" r:id="rId113"/>
    <p:sldId id="664" r:id="rId114"/>
    <p:sldId id="665" r:id="rId115"/>
    <p:sldId id="666" r:id="rId116"/>
    <p:sldId id="667" r:id="rId117"/>
    <p:sldId id="668" r:id="rId118"/>
    <p:sldId id="670" r:id="rId119"/>
    <p:sldId id="671" r:id="rId120"/>
    <p:sldId id="672" r:id="rId121"/>
    <p:sldId id="730" r:id="rId122"/>
    <p:sldId id="731" r:id="rId123"/>
    <p:sldId id="732" r:id="rId124"/>
    <p:sldId id="673" r:id="rId125"/>
    <p:sldId id="674" r:id="rId126"/>
    <p:sldId id="733" r:id="rId127"/>
    <p:sldId id="734" r:id="rId128"/>
    <p:sldId id="735" r:id="rId129"/>
    <p:sldId id="736" r:id="rId130"/>
    <p:sldId id="675" r:id="rId131"/>
    <p:sldId id="737" r:id="rId132"/>
    <p:sldId id="676" r:id="rId133"/>
    <p:sldId id="677" r:id="rId134"/>
    <p:sldId id="678" r:id="rId135"/>
    <p:sldId id="679" r:id="rId136"/>
    <p:sldId id="680" r:id="rId137"/>
    <p:sldId id="738" r:id="rId138"/>
    <p:sldId id="739" r:id="rId139"/>
    <p:sldId id="740" r:id="rId140"/>
    <p:sldId id="1104" r:id="rId141"/>
    <p:sldId id="741" r:id="rId142"/>
    <p:sldId id="742" r:id="rId143"/>
    <p:sldId id="743" r:id="rId144"/>
    <p:sldId id="744" r:id="rId145"/>
    <p:sldId id="745" r:id="rId146"/>
    <p:sldId id="746" r:id="rId147"/>
    <p:sldId id="748" r:id="rId148"/>
    <p:sldId id="749" r:id="rId149"/>
    <p:sldId id="750" r:id="rId150"/>
    <p:sldId id="751" r:id="rId151"/>
    <p:sldId id="752" r:id="rId152"/>
    <p:sldId id="753" r:id="rId153"/>
    <p:sldId id="754" r:id="rId154"/>
    <p:sldId id="755" r:id="rId155"/>
    <p:sldId id="756" r:id="rId156"/>
    <p:sldId id="757" r:id="rId157"/>
    <p:sldId id="758" r:id="rId158"/>
    <p:sldId id="759" r:id="rId159"/>
    <p:sldId id="760" r:id="rId160"/>
    <p:sldId id="761" r:id="rId161"/>
    <p:sldId id="762" r:id="rId162"/>
    <p:sldId id="763" r:id="rId163"/>
    <p:sldId id="764" r:id="rId164"/>
    <p:sldId id="765" r:id="rId165"/>
    <p:sldId id="766" r:id="rId166"/>
    <p:sldId id="767" r:id="rId167"/>
    <p:sldId id="768" r:id="rId168"/>
    <p:sldId id="769" r:id="rId169"/>
    <p:sldId id="1105" r:id="rId170"/>
    <p:sldId id="770" r:id="rId171"/>
    <p:sldId id="1106" r:id="rId172"/>
    <p:sldId id="771" r:id="rId173"/>
    <p:sldId id="772" r:id="rId174"/>
    <p:sldId id="1107" r:id="rId175"/>
    <p:sldId id="773" r:id="rId176"/>
    <p:sldId id="681" r:id="rId177"/>
    <p:sldId id="1117" r:id="rId178"/>
    <p:sldId id="682" r:id="rId179"/>
    <p:sldId id="775" r:id="rId180"/>
    <p:sldId id="776" r:id="rId181"/>
    <p:sldId id="777" r:id="rId182"/>
    <p:sldId id="683" r:id="rId183"/>
    <p:sldId id="684" r:id="rId184"/>
    <p:sldId id="685" r:id="rId185"/>
    <p:sldId id="780" r:id="rId186"/>
    <p:sldId id="781" r:id="rId187"/>
    <p:sldId id="783" r:id="rId188"/>
    <p:sldId id="784" r:id="rId189"/>
    <p:sldId id="785" r:id="rId190"/>
    <p:sldId id="786" r:id="rId191"/>
    <p:sldId id="787" r:id="rId192"/>
    <p:sldId id="788" r:id="rId193"/>
    <p:sldId id="789" r:id="rId194"/>
    <p:sldId id="790" r:id="rId195"/>
    <p:sldId id="791" r:id="rId196"/>
    <p:sldId id="793" r:id="rId197"/>
    <p:sldId id="794" r:id="rId198"/>
    <p:sldId id="796" r:id="rId199"/>
    <p:sldId id="797" r:id="rId200"/>
    <p:sldId id="798" r:id="rId201"/>
    <p:sldId id="1108" r:id="rId202"/>
    <p:sldId id="799" r:id="rId203"/>
    <p:sldId id="800" r:id="rId204"/>
    <p:sldId id="801" r:id="rId205"/>
    <p:sldId id="802" r:id="rId206"/>
    <p:sldId id="803" r:id="rId207"/>
    <p:sldId id="804" r:id="rId208"/>
    <p:sldId id="805" r:id="rId209"/>
    <p:sldId id="806" r:id="rId210"/>
    <p:sldId id="807" r:id="rId211"/>
    <p:sldId id="808" r:id="rId212"/>
    <p:sldId id="809" r:id="rId213"/>
    <p:sldId id="810" r:id="rId214"/>
    <p:sldId id="811" r:id="rId215"/>
    <p:sldId id="812" r:id="rId216"/>
    <p:sldId id="1109" r:id="rId217"/>
    <p:sldId id="813" r:id="rId218"/>
    <p:sldId id="814" r:id="rId219"/>
    <p:sldId id="815" r:id="rId220"/>
    <p:sldId id="816" r:id="rId221"/>
    <p:sldId id="817" r:id="rId222"/>
    <p:sldId id="818" r:id="rId223"/>
    <p:sldId id="819" r:id="rId224"/>
    <p:sldId id="820" r:id="rId225"/>
    <p:sldId id="821" r:id="rId226"/>
    <p:sldId id="822" r:id="rId227"/>
    <p:sldId id="823" r:id="rId228"/>
    <p:sldId id="824" r:id="rId229"/>
    <p:sldId id="825" r:id="rId230"/>
    <p:sldId id="826" r:id="rId231"/>
    <p:sldId id="827" r:id="rId232"/>
    <p:sldId id="828" r:id="rId233"/>
    <p:sldId id="829" r:id="rId234"/>
    <p:sldId id="830" r:id="rId235"/>
    <p:sldId id="831" r:id="rId236"/>
    <p:sldId id="832" r:id="rId237"/>
    <p:sldId id="833" r:id="rId238"/>
    <p:sldId id="834" r:id="rId239"/>
    <p:sldId id="835" r:id="rId240"/>
    <p:sldId id="836" r:id="rId241"/>
    <p:sldId id="837" r:id="rId242"/>
    <p:sldId id="839" r:id="rId243"/>
    <p:sldId id="840" r:id="rId244"/>
    <p:sldId id="841" r:id="rId245"/>
    <p:sldId id="842" r:id="rId246"/>
    <p:sldId id="843" r:id="rId247"/>
    <p:sldId id="844" r:id="rId248"/>
    <p:sldId id="846" r:id="rId249"/>
    <p:sldId id="847" r:id="rId250"/>
    <p:sldId id="848" r:id="rId251"/>
    <p:sldId id="849" r:id="rId252"/>
    <p:sldId id="850" r:id="rId253"/>
    <p:sldId id="851" r:id="rId254"/>
    <p:sldId id="852" r:id="rId255"/>
    <p:sldId id="1110" r:id="rId256"/>
    <p:sldId id="853" r:id="rId257"/>
    <p:sldId id="854" r:id="rId258"/>
    <p:sldId id="855" r:id="rId259"/>
    <p:sldId id="856" r:id="rId260"/>
    <p:sldId id="857" r:id="rId261"/>
    <p:sldId id="858" r:id="rId262"/>
    <p:sldId id="859" r:id="rId263"/>
    <p:sldId id="860" r:id="rId264"/>
    <p:sldId id="861" r:id="rId265"/>
    <p:sldId id="1037" r:id="rId266"/>
    <p:sldId id="862" r:id="rId267"/>
    <p:sldId id="863" r:id="rId268"/>
    <p:sldId id="864" r:id="rId269"/>
    <p:sldId id="865" r:id="rId270"/>
    <p:sldId id="1111" r:id="rId271"/>
    <p:sldId id="1112" r:id="rId272"/>
    <p:sldId id="866" r:id="rId273"/>
    <p:sldId id="867" r:id="rId274"/>
    <p:sldId id="868" r:id="rId275"/>
    <p:sldId id="1038" r:id="rId276"/>
    <p:sldId id="1039" r:id="rId277"/>
    <p:sldId id="1040" r:id="rId278"/>
    <p:sldId id="1041" r:id="rId279"/>
    <p:sldId id="1042" r:id="rId280"/>
    <p:sldId id="869" r:id="rId281"/>
    <p:sldId id="870" r:id="rId282"/>
    <p:sldId id="871" r:id="rId283"/>
    <p:sldId id="1043" r:id="rId284"/>
    <p:sldId id="1044" r:id="rId285"/>
    <p:sldId id="872" r:id="rId286"/>
    <p:sldId id="873" r:id="rId287"/>
    <p:sldId id="874" r:id="rId288"/>
    <p:sldId id="875" r:id="rId289"/>
    <p:sldId id="876" r:id="rId290"/>
    <p:sldId id="877" r:id="rId291"/>
    <p:sldId id="1118" r:id="rId292"/>
    <p:sldId id="878" r:id="rId293"/>
    <p:sldId id="879" r:id="rId294"/>
    <p:sldId id="880" r:id="rId295"/>
    <p:sldId id="1045" r:id="rId296"/>
    <p:sldId id="881" r:id="rId297"/>
    <p:sldId id="882" r:id="rId298"/>
    <p:sldId id="883" r:id="rId299"/>
    <p:sldId id="1113" r:id="rId300"/>
    <p:sldId id="381" r:id="rId301"/>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CC"/>
    <a:srgbClr val="6BA42C"/>
    <a:srgbClr val="FFFF99"/>
    <a:srgbClr val="D00000"/>
    <a:srgbClr val="B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35" autoAdjust="0"/>
    <p:restoredTop sz="75214" autoAdjust="0"/>
  </p:normalViewPr>
  <p:slideViewPr>
    <p:cSldViewPr>
      <p:cViewPr>
        <p:scale>
          <a:sx n="100" d="100"/>
          <a:sy n="100" d="100"/>
        </p:scale>
        <p:origin x="-870" y="-10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303"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289" Type="http://schemas.openxmlformats.org/officeDocument/2006/relationships/slide" Target="slides/slide288.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viewProps" Target="viewProps.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305" Type="http://schemas.openxmlformats.org/officeDocument/2006/relationships/theme" Target="theme/theme1.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71" Type="http://schemas.openxmlformats.org/officeDocument/2006/relationships/slide" Target="slides/slide270.xml"/><Relationship Id="rId276" Type="http://schemas.openxmlformats.org/officeDocument/2006/relationships/slide" Target="slides/slide275.xml"/><Relationship Id="rId292" Type="http://schemas.openxmlformats.org/officeDocument/2006/relationships/slide" Target="slides/slide291.xml"/><Relationship Id="rId297" Type="http://schemas.openxmlformats.org/officeDocument/2006/relationships/slide" Target="slides/slide296.xml"/><Relationship Id="rId306" Type="http://schemas.openxmlformats.org/officeDocument/2006/relationships/tableStyles" Target="tableStyles.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slide" Target="slides/slide265.xml"/><Relationship Id="rId287" Type="http://schemas.openxmlformats.org/officeDocument/2006/relationships/slide" Target="slides/slide286.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282" Type="http://schemas.openxmlformats.org/officeDocument/2006/relationships/slide" Target="slides/slide28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slide" Target="slides/slide271.xml"/><Relationship Id="rId293" Type="http://schemas.openxmlformats.org/officeDocument/2006/relationships/slide" Target="slides/slide292.xml"/><Relationship Id="rId302"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283" Type="http://schemas.openxmlformats.org/officeDocument/2006/relationships/slide" Target="slides/slide28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image" Target="../media/image14.emf"/><Relationship Id="rId4" Type="http://schemas.openxmlformats.org/officeDocument/2006/relationships/image" Target="../media/image17.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17F828-438E-4637-8BF3-0E718175E1CF}" type="datetimeFigureOut">
              <a:rPr lang="zh-CN" altLang="en-US" smtClean="0"/>
              <a:t>2015/4/16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9DDC2-D618-46FF-B4C4-EFF6652E8FC4}" type="slidenum">
              <a:rPr lang="zh-CN" altLang="en-US" smtClean="0"/>
              <a:t>‹#›</a:t>
            </a:fld>
            <a:endParaRPr lang="zh-CN" altLang="en-US"/>
          </a:p>
        </p:txBody>
      </p:sp>
    </p:spTree>
    <p:extLst>
      <p:ext uri="{BB962C8B-B14F-4D97-AF65-F5344CB8AC3E}">
        <p14:creationId xmlns:p14="http://schemas.microsoft.com/office/powerpoint/2010/main" val="28763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39DDC2-D618-46FF-B4C4-EFF6652E8FC4}" type="slidenum">
              <a:rPr lang="zh-CN" altLang="en-US" smtClean="0"/>
              <a:t>2</a:t>
            </a:fld>
            <a:endParaRPr lang="zh-CN" altLang="en-US"/>
          </a:p>
        </p:txBody>
      </p:sp>
    </p:spTree>
    <p:extLst>
      <p:ext uri="{BB962C8B-B14F-4D97-AF65-F5344CB8AC3E}">
        <p14:creationId xmlns:p14="http://schemas.microsoft.com/office/powerpoint/2010/main" val="8577922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14338" name="Picture 2" descr="E:\文语\1\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21431"/>
            <a:ext cx="9220200" cy="518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39983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pic>
        <p:nvPicPr>
          <p:cNvPr id="2" name="Picture 2" descr="E:\文语\1\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21431"/>
            <a:ext cx="9220200" cy="518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448109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3" name="Picture 2" descr="E:\文语\1\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21431"/>
            <a:ext cx="9220200" cy="518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90818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76770989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4" y="2322"/>
            <a:ext cx="9144000" cy="5143500"/>
          </a:xfrm>
          <a:prstGeom prst="rect">
            <a:avLst/>
          </a:prstGeom>
        </p:spPr>
      </p:pic>
    </p:spTree>
    <p:extLst>
      <p:ext uri="{BB962C8B-B14F-4D97-AF65-F5344CB8AC3E}">
        <p14:creationId xmlns:p14="http://schemas.microsoft.com/office/powerpoint/2010/main" val="48084411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4" y="-12918"/>
            <a:ext cx="9144000" cy="5143500"/>
          </a:xfrm>
          <a:prstGeom prst="rect">
            <a:avLst/>
          </a:prstGeom>
        </p:spPr>
      </p:pic>
    </p:spTree>
    <p:extLst>
      <p:ext uri="{BB962C8B-B14F-4D97-AF65-F5344CB8AC3E}">
        <p14:creationId xmlns:p14="http://schemas.microsoft.com/office/powerpoint/2010/main" val="339277907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9_标题幻灯片">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99370014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34" name="Rectangle 8"/>
          <p:cNvSpPr>
            <a:spLocks noChangeArrowheads="1"/>
          </p:cNvSpPr>
          <p:nvPr userDrawn="1"/>
        </p:nvSpPr>
        <p:spPr bwMode="auto">
          <a:xfrm>
            <a:off x="0" y="5008974"/>
            <a:ext cx="9145588" cy="144000"/>
          </a:xfrm>
          <a:prstGeom prst="rect">
            <a:avLst/>
          </a:prstGeom>
          <a:solidFill>
            <a:schemeClr val="tx2">
              <a:lumMod val="60000"/>
              <a:lumOff val="40000"/>
            </a:schemeClr>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lvl="0"/>
            <a:endParaRPr lang="zh-CN" altLang="zh-CN" b="0">
              <a:latin typeface="Calibri" pitchFamily="34" charset="0"/>
            </a:endParaRPr>
          </a:p>
        </p:txBody>
      </p:sp>
      <p:sp>
        <p:nvSpPr>
          <p:cNvPr id="4" name="Rectangle 7"/>
          <p:cNvSpPr>
            <a:spLocks noChangeArrowheads="1"/>
          </p:cNvSpPr>
          <p:nvPr userDrawn="1"/>
        </p:nvSpPr>
        <p:spPr bwMode="auto">
          <a:xfrm>
            <a:off x="-1588" y="1"/>
            <a:ext cx="9145588" cy="555526"/>
          </a:xfrm>
          <a:prstGeom prst="rect">
            <a:avLst/>
          </a:prstGeom>
          <a:solidFill>
            <a:schemeClr val="tx2">
              <a:lumMod val="60000"/>
              <a:lumOff val="40000"/>
            </a:schemeClr>
          </a:solidFill>
          <a:ln>
            <a:noFill/>
          </a:ln>
          <a:effectLst/>
          <a:extLst/>
        </p:spPr>
        <p:txBody>
          <a:bodyPr wrap="none" anchor="ctr"/>
          <a:lstStyle/>
          <a:p>
            <a:endParaRPr lang="zh-CN" altLang="zh-CN" sz="1800" b="0">
              <a:latin typeface="Calibri" pitchFamily="34" charset="0"/>
            </a:endParaRPr>
          </a:p>
        </p:txBody>
      </p:sp>
      <p:sp>
        <p:nvSpPr>
          <p:cNvPr id="6" name="AutoShape 46"/>
          <p:cNvSpPr>
            <a:spLocks noChangeArrowheads="1"/>
          </p:cNvSpPr>
          <p:nvPr userDrawn="1"/>
        </p:nvSpPr>
        <p:spPr bwMode="gray">
          <a:xfrm>
            <a:off x="-396552" y="4750658"/>
            <a:ext cx="9937104" cy="361292"/>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sz="1800" b="0"/>
          </a:p>
        </p:txBody>
      </p:sp>
    </p:spTree>
    <p:extLst>
      <p:ext uri="{BB962C8B-B14F-4D97-AF65-F5344CB8AC3E}">
        <p14:creationId xmlns:p14="http://schemas.microsoft.com/office/powerpoint/2010/main" val="397997245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34" name="Rectangle 8"/>
          <p:cNvSpPr>
            <a:spLocks noChangeArrowheads="1"/>
          </p:cNvSpPr>
          <p:nvPr userDrawn="1"/>
        </p:nvSpPr>
        <p:spPr bwMode="auto">
          <a:xfrm>
            <a:off x="0" y="5008974"/>
            <a:ext cx="9145588" cy="144000"/>
          </a:xfrm>
          <a:prstGeom prst="rect">
            <a:avLst/>
          </a:prstGeom>
          <a:solidFill>
            <a:schemeClr val="tx2">
              <a:lumMod val="60000"/>
              <a:lumOff val="40000"/>
            </a:schemeClr>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lvl="0"/>
            <a:endParaRPr lang="zh-CN" altLang="zh-CN" b="0">
              <a:latin typeface="Calibri" pitchFamily="34" charset="0"/>
            </a:endParaRPr>
          </a:p>
        </p:txBody>
      </p:sp>
      <p:sp>
        <p:nvSpPr>
          <p:cNvPr id="4" name="Rectangle 7"/>
          <p:cNvSpPr>
            <a:spLocks noChangeArrowheads="1"/>
          </p:cNvSpPr>
          <p:nvPr userDrawn="1"/>
        </p:nvSpPr>
        <p:spPr bwMode="auto">
          <a:xfrm>
            <a:off x="-1588" y="1"/>
            <a:ext cx="9145588" cy="555526"/>
          </a:xfrm>
          <a:prstGeom prst="rect">
            <a:avLst/>
          </a:prstGeom>
          <a:solidFill>
            <a:schemeClr val="tx2">
              <a:lumMod val="60000"/>
              <a:lumOff val="40000"/>
            </a:schemeClr>
          </a:solidFill>
          <a:ln>
            <a:noFill/>
          </a:ln>
          <a:effectLst/>
          <a:extLst/>
        </p:spPr>
        <p:txBody>
          <a:bodyPr wrap="none" anchor="ctr"/>
          <a:lstStyle/>
          <a:p>
            <a:endParaRPr lang="zh-CN" altLang="zh-CN" sz="1800" b="0">
              <a:latin typeface="Calibri" pitchFamily="34" charset="0"/>
            </a:endParaRPr>
          </a:p>
        </p:txBody>
      </p:sp>
    </p:spTree>
    <p:extLst>
      <p:ext uri="{BB962C8B-B14F-4D97-AF65-F5344CB8AC3E}">
        <p14:creationId xmlns:p14="http://schemas.microsoft.com/office/powerpoint/2010/main" val="312300005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88039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2239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7" r:id="rId4"/>
    <p:sldLayoutId id="2147483658" r:id="rId5"/>
    <p:sldLayoutId id="2147483659" r:id="rId6"/>
    <p:sldLayoutId id="2147483654" r:id="rId7"/>
    <p:sldLayoutId id="2147483653" r:id="rId8"/>
    <p:sldLayoutId id="2147483652" r:id="rId9"/>
    <p:sldLayoutId id="2147483655" r:id="rId10"/>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8.xml.rels><?xml version="1.0" encoding="UTF-8" standalone="yes"?>
<Relationships xmlns="http://schemas.openxmlformats.org/package/2006/relationships"><Relationship Id="rId3" Type="http://schemas.openxmlformats.org/officeDocument/2006/relationships/package" Target="../embeddings/Microsoft_Word___14.docx"/><Relationship Id="rId2" Type="http://schemas.openxmlformats.org/officeDocument/2006/relationships/slideLayout" Target="../slideLayouts/slideLayout9.xml"/><Relationship Id="rId1" Type="http://schemas.openxmlformats.org/officeDocument/2006/relationships/vmlDrawing" Target="../drawings/vmlDrawing7.vml"/><Relationship Id="rId4" Type="http://schemas.openxmlformats.org/officeDocument/2006/relationships/image" Target="../media/image21.emf"/></Relationships>
</file>

<file path=ppt/slides/_rels/slide119.xml.rels><?xml version="1.0" encoding="UTF-8" standalone="yes"?>
<Relationships xmlns="http://schemas.openxmlformats.org/package/2006/relationships"><Relationship Id="rId3" Type="http://schemas.openxmlformats.org/officeDocument/2006/relationships/package" Target="../embeddings/Microsoft_Word___15.docx"/><Relationship Id="rId2" Type="http://schemas.openxmlformats.org/officeDocument/2006/relationships/slideLayout" Target="../slideLayouts/slideLayout9.xml"/><Relationship Id="rId1" Type="http://schemas.openxmlformats.org/officeDocument/2006/relationships/vmlDrawing" Target="../drawings/vmlDrawing8.vml"/><Relationship Id="rId4" Type="http://schemas.openxmlformats.org/officeDocument/2006/relationships/image" Target="../media/image22.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0.xml.rels><?xml version="1.0" encoding="UTF-8" standalone="yes"?>
<Relationships xmlns="http://schemas.openxmlformats.org/package/2006/relationships"><Relationship Id="rId3" Type="http://schemas.openxmlformats.org/officeDocument/2006/relationships/package" Target="../embeddings/Microsoft_Word___16.docx"/><Relationship Id="rId2" Type="http://schemas.openxmlformats.org/officeDocument/2006/relationships/slideLayout" Target="../slideLayouts/slideLayout9.xml"/><Relationship Id="rId1" Type="http://schemas.openxmlformats.org/officeDocument/2006/relationships/vmlDrawing" Target="../drawings/vmlDrawing9.vml"/><Relationship Id="rId4" Type="http://schemas.openxmlformats.org/officeDocument/2006/relationships/image" Target="../media/image23.emf"/></Relationships>
</file>

<file path=ppt/slides/_rels/slide121.xml.rels><?xml version="1.0" encoding="UTF-8" standalone="yes"?>
<Relationships xmlns="http://schemas.openxmlformats.org/package/2006/relationships"><Relationship Id="rId3" Type="http://schemas.openxmlformats.org/officeDocument/2006/relationships/package" Target="../embeddings/Microsoft_Word___17.docx"/><Relationship Id="rId2" Type="http://schemas.openxmlformats.org/officeDocument/2006/relationships/slideLayout" Target="../slideLayouts/slideLayout9.xml"/><Relationship Id="rId1" Type="http://schemas.openxmlformats.org/officeDocument/2006/relationships/vmlDrawing" Target="../drawings/vmlDrawing10.vml"/><Relationship Id="rId4" Type="http://schemas.openxmlformats.org/officeDocument/2006/relationships/image" Target="../media/image24.emf"/></Relationships>
</file>

<file path=ppt/slides/_rels/slide122.xml.rels><?xml version="1.0" encoding="UTF-8" standalone="yes"?>
<Relationships xmlns="http://schemas.openxmlformats.org/package/2006/relationships"><Relationship Id="rId3" Type="http://schemas.openxmlformats.org/officeDocument/2006/relationships/package" Target="../embeddings/Microsoft_Word___18.docx"/><Relationship Id="rId2" Type="http://schemas.openxmlformats.org/officeDocument/2006/relationships/slideLayout" Target="../slideLayouts/slideLayout9.xml"/><Relationship Id="rId1" Type="http://schemas.openxmlformats.org/officeDocument/2006/relationships/vmlDrawing" Target="../drawings/vmlDrawing11.vml"/><Relationship Id="rId4" Type="http://schemas.openxmlformats.org/officeDocument/2006/relationships/image" Target="../media/image25.emf"/></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5.xml.rels><?xml version="1.0" encoding="UTF-8" standalone="yes"?>
<Relationships xmlns="http://schemas.openxmlformats.org/package/2006/relationships"><Relationship Id="rId3" Type="http://schemas.openxmlformats.org/officeDocument/2006/relationships/package" Target="../embeddings/Microsoft_Word___19.docx"/><Relationship Id="rId2" Type="http://schemas.openxmlformats.org/officeDocument/2006/relationships/slideLayout" Target="../slideLayouts/slideLayout9.xml"/><Relationship Id="rId1" Type="http://schemas.openxmlformats.org/officeDocument/2006/relationships/vmlDrawing" Target="../drawings/vmlDrawing12.vml"/><Relationship Id="rId4" Type="http://schemas.openxmlformats.org/officeDocument/2006/relationships/image" Target="../media/image26.emf"/></Relationships>
</file>

<file path=ppt/slides/_rels/slide126.xml.rels><?xml version="1.0" encoding="UTF-8" standalone="yes"?>
<Relationships xmlns="http://schemas.openxmlformats.org/package/2006/relationships"><Relationship Id="rId3" Type="http://schemas.openxmlformats.org/officeDocument/2006/relationships/package" Target="../embeddings/Microsoft_Word___20.docx"/><Relationship Id="rId2" Type="http://schemas.openxmlformats.org/officeDocument/2006/relationships/slideLayout" Target="../slideLayouts/slideLayout9.xml"/><Relationship Id="rId1" Type="http://schemas.openxmlformats.org/officeDocument/2006/relationships/vmlDrawing" Target="../drawings/vmlDrawing13.vml"/><Relationship Id="rId4" Type="http://schemas.openxmlformats.org/officeDocument/2006/relationships/image" Target="../media/image27.emf"/></Relationships>
</file>

<file path=ppt/slides/_rels/slide127.xml.rels><?xml version="1.0" encoding="UTF-8" standalone="yes"?>
<Relationships xmlns="http://schemas.openxmlformats.org/package/2006/relationships"><Relationship Id="rId3" Type="http://schemas.openxmlformats.org/officeDocument/2006/relationships/package" Target="../embeddings/Microsoft_Word___21.docx"/><Relationship Id="rId2" Type="http://schemas.openxmlformats.org/officeDocument/2006/relationships/slideLayout" Target="../slideLayouts/slideLayout9.xml"/><Relationship Id="rId1" Type="http://schemas.openxmlformats.org/officeDocument/2006/relationships/vmlDrawing" Target="../drawings/vmlDrawing14.vml"/><Relationship Id="rId4" Type="http://schemas.openxmlformats.org/officeDocument/2006/relationships/image" Target="../media/image28.emf"/></Relationships>
</file>

<file path=ppt/slides/_rels/slide128.xml.rels><?xml version="1.0" encoding="UTF-8" standalone="yes"?>
<Relationships xmlns="http://schemas.openxmlformats.org/package/2006/relationships"><Relationship Id="rId3" Type="http://schemas.openxmlformats.org/officeDocument/2006/relationships/package" Target="../embeddings/Microsoft_Word___22.docx"/><Relationship Id="rId2" Type="http://schemas.openxmlformats.org/officeDocument/2006/relationships/slideLayout" Target="../slideLayouts/slideLayout9.xml"/><Relationship Id="rId1" Type="http://schemas.openxmlformats.org/officeDocument/2006/relationships/vmlDrawing" Target="../drawings/vmlDrawing15.vml"/><Relationship Id="rId4" Type="http://schemas.openxmlformats.org/officeDocument/2006/relationships/image" Target="../media/image29.emf"/></Relationships>
</file>

<file path=ppt/slides/_rels/slide129.xml.rels><?xml version="1.0" encoding="UTF-8" standalone="yes"?>
<Relationships xmlns="http://schemas.openxmlformats.org/package/2006/relationships"><Relationship Id="rId3" Type="http://schemas.openxmlformats.org/officeDocument/2006/relationships/package" Target="../embeddings/Microsoft_Word___23.docx"/><Relationship Id="rId2" Type="http://schemas.openxmlformats.org/officeDocument/2006/relationships/slideLayout" Target="../slideLayouts/slideLayout9.xml"/><Relationship Id="rId1" Type="http://schemas.openxmlformats.org/officeDocument/2006/relationships/vmlDrawing" Target="../drawings/vmlDrawing16.vml"/><Relationship Id="rId4" Type="http://schemas.openxmlformats.org/officeDocument/2006/relationships/image" Target="../media/image30.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package" Target="../embeddings/Microsoft_Word___1.docx"/><Relationship Id="rId2" Type="http://schemas.openxmlformats.org/officeDocument/2006/relationships/slideLayout" Target="../slideLayouts/slideLayout9.xml"/><Relationship Id="rId1" Type="http://schemas.openxmlformats.org/officeDocument/2006/relationships/vmlDrawing" Target="../drawings/vmlDrawing1.vml"/><Relationship Id="rId4" Type="http://schemas.openxmlformats.org/officeDocument/2006/relationships/image" Target="../media/image8.emf"/></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slide" Target="slide256.xml"/><Relationship Id="rId5" Type="http://schemas.openxmlformats.org/officeDocument/2006/relationships/slide" Target="slide71.xml"/><Relationship Id="rId4" Type="http://schemas.openxmlformats.org/officeDocument/2006/relationships/slide" Target="slide4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package" Target="../embeddings/Microsoft_Word___2.docx"/><Relationship Id="rId7" Type="http://schemas.openxmlformats.org/officeDocument/2006/relationships/package" Target="../embeddings/Microsoft_Word___4.docx"/><Relationship Id="rId2" Type="http://schemas.openxmlformats.org/officeDocument/2006/relationships/slideLayout" Target="../slideLayouts/slideLayout9.xml"/><Relationship Id="rId1" Type="http://schemas.openxmlformats.org/officeDocument/2006/relationships/vmlDrawing" Target="../drawings/vmlDrawing2.vml"/><Relationship Id="rId6" Type="http://schemas.openxmlformats.org/officeDocument/2006/relationships/image" Target="../media/image10.emf"/><Relationship Id="rId5" Type="http://schemas.openxmlformats.org/officeDocument/2006/relationships/package" Target="../embeddings/Microsoft_Word___3.docx"/><Relationship Id="rId4" Type="http://schemas.openxmlformats.org/officeDocument/2006/relationships/image" Target="../media/image9.emf"/></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package" Target="../embeddings/Microsoft_Word___5.docx"/><Relationship Id="rId2" Type="http://schemas.openxmlformats.org/officeDocument/2006/relationships/slideLayout" Target="../slideLayouts/slideLayout9.xml"/><Relationship Id="rId1" Type="http://schemas.openxmlformats.org/officeDocument/2006/relationships/vmlDrawing" Target="../drawings/vmlDrawing3.vml"/><Relationship Id="rId6" Type="http://schemas.openxmlformats.org/officeDocument/2006/relationships/image" Target="../media/image13.emf"/><Relationship Id="rId5" Type="http://schemas.openxmlformats.org/officeDocument/2006/relationships/package" Target="../embeddings/Microsoft_Word___6.docx"/><Relationship Id="rId4" Type="http://schemas.openxmlformats.org/officeDocument/2006/relationships/image" Target="../media/image12.emf"/></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package" Target="../embeddings/Microsoft_Word___7.docx"/><Relationship Id="rId7" Type="http://schemas.openxmlformats.org/officeDocument/2006/relationships/package" Target="../embeddings/Microsoft_Word___9.docx"/><Relationship Id="rId2" Type="http://schemas.openxmlformats.org/officeDocument/2006/relationships/slideLayout" Target="../slideLayouts/slideLayout9.xml"/><Relationship Id="rId1" Type="http://schemas.openxmlformats.org/officeDocument/2006/relationships/vmlDrawing" Target="../drawings/vmlDrawing4.vml"/><Relationship Id="rId6" Type="http://schemas.openxmlformats.org/officeDocument/2006/relationships/image" Target="../media/image15.emf"/><Relationship Id="rId5" Type="http://schemas.openxmlformats.org/officeDocument/2006/relationships/package" Target="../embeddings/Microsoft_Word___8.docx"/><Relationship Id="rId10" Type="http://schemas.openxmlformats.org/officeDocument/2006/relationships/image" Target="../media/image17.emf"/><Relationship Id="rId4" Type="http://schemas.openxmlformats.org/officeDocument/2006/relationships/image" Target="../media/image14.emf"/><Relationship Id="rId9" Type="http://schemas.openxmlformats.org/officeDocument/2006/relationships/package" Target="../embeddings/Microsoft_Word___10.docx"/></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9.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package" Target="../embeddings/Microsoft_Word___11.docx"/><Relationship Id="rId2" Type="http://schemas.openxmlformats.org/officeDocument/2006/relationships/slideLayout" Target="../slideLayouts/slideLayout9.xml"/><Relationship Id="rId1" Type="http://schemas.openxmlformats.org/officeDocument/2006/relationships/vmlDrawing" Target="../drawings/vmlDrawing5.vml"/><Relationship Id="rId6" Type="http://schemas.openxmlformats.org/officeDocument/2006/relationships/image" Target="../media/image19.emf"/><Relationship Id="rId5" Type="http://schemas.openxmlformats.org/officeDocument/2006/relationships/package" Target="../embeddings/Microsoft_Word___12.docx"/><Relationship Id="rId4" Type="http://schemas.openxmlformats.org/officeDocument/2006/relationships/image" Target="../media/image18.emf"/></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package" Target="../embeddings/Microsoft_Word___13.docx"/><Relationship Id="rId2" Type="http://schemas.openxmlformats.org/officeDocument/2006/relationships/slideLayout" Target="../slideLayouts/slideLayout9.xml"/><Relationship Id="rId1" Type="http://schemas.openxmlformats.org/officeDocument/2006/relationships/vmlDrawing" Target="../drawings/vmlDrawing6.vml"/><Relationship Id="rId4" Type="http://schemas.openxmlformats.org/officeDocument/2006/relationships/image" Target="../media/image20.emf"/></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15634" y="1986975"/>
            <a:ext cx="4698722" cy="584775"/>
          </a:xfrm>
          <a:prstGeom prst="rect">
            <a:avLst/>
          </a:prstGeom>
          <a:noFill/>
        </p:spPr>
        <p:txBody>
          <a:bodyPr wrap="none" rtlCol="0">
            <a:spAutoFit/>
          </a:bodyPr>
          <a:lstStyle/>
          <a:p>
            <a:pPr algn="ctr"/>
            <a:r>
              <a:rPr lang="zh-CN" altLang="en-US" sz="3200" b="1" dirty="0">
                <a:solidFill>
                  <a:srgbClr val="FF1111"/>
                </a:solidFill>
                <a:latin typeface="Times New Roman" pitchFamily="18" charset="0"/>
                <a:ea typeface="微软雅黑" pitchFamily="34" charset="-122"/>
                <a:cs typeface="Times New Roman" pitchFamily="18" charset="0"/>
              </a:rPr>
              <a:t>考点二　辨析并修改病句</a:t>
            </a:r>
            <a:endParaRPr lang="zh-CN" altLang="zh-CN" sz="3200" b="1" dirty="0">
              <a:solidFill>
                <a:srgbClr val="FF1111"/>
              </a:solidFill>
              <a:latin typeface="Times New Roman" pitchFamily="18" charset="0"/>
              <a:ea typeface="微软雅黑" pitchFamily="34" charset="-122"/>
              <a:cs typeface="Times New Roman" pitchFamily="18" charset="0"/>
            </a:endParaRPr>
          </a:p>
        </p:txBody>
      </p:sp>
      <p:sp>
        <p:nvSpPr>
          <p:cNvPr id="7" name="TextBox 6"/>
          <p:cNvSpPr txBox="1"/>
          <p:nvPr/>
        </p:nvSpPr>
        <p:spPr>
          <a:xfrm>
            <a:off x="2167161" y="2851071"/>
            <a:ext cx="4801314" cy="584775"/>
          </a:xfrm>
          <a:prstGeom prst="rect">
            <a:avLst/>
          </a:prstGeom>
          <a:noFill/>
        </p:spPr>
        <p:txBody>
          <a:bodyPr wrap="none" rtlCol="0">
            <a:spAutoFit/>
          </a:bodyPr>
          <a:lstStyle/>
          <a:p>
            <a:pPr algn="ctr"/>
            <a:r>
              <a:rPr lang="en-US" altLang="zh-CN" sz="3200" b="1" dirty="0">
                <a:solidFill>
                  <a:srgbClr val="7030A0"/>
                </a:solidFill>
                <a:latin typeface="Times New Roman" pitchFamily="18" charset="0"/>
                <a:ea typeface="微软雅黑" pitchFamily="34" charset="-122"/>
                <a:cs typeface="Times New Roman" pitchFamily="18" charset="0"/>
              </a:rPr>
              <a:t>——</a:t>
            </a:r>
            <a:r>
              <a:rPr lang="zh-CN" altLang="zh-CN" sz="3200" b="1" dirty="0">
                <a:solidFill>
                  <a:srgbClr val="7030A0"/>
                </a:solidFill>
                <a:latin typeface="Times New Roman" pitchFamily="18" charset="0"/>
                <a:ea typeface="微软雅黑" pitchFamily="34" charset="-122"/>
                <a:cs typeface="Times New Roman" pitchFamily="18" charset="0"/>
              </a:rPr>
              <a:t>熟记类型，掌握方法</a:t>
            </a:r>
          </a:p>
        </p:txBody>
      </p:sp>
      <p:sp>
        <p:nvSpPr>
          <p:cNvPr id="8" name="TextBox 7"/>
          <p:cNvSpPr txBox="1"/>
          <p:nvPr/>
        </p:nvSpPr>
        <p:spPr>
          <a:xfrm>
            <a:off x="2635211" y="1141115"/>
            <a:ext cx="3861955" cy="553998"/>
          </a:xfrm>
          <a:prstGeom prst="rect">
            <a:avLst/>
          </a:prstGeom>
          <a:noFill/>
        </p:spPr>
        <p:txBody>
          <a:bodyPr wrap="none" rtlCol="0">
            <a:spAutoFit/>
          </a:bodyPr>
          <a:lstStyle/>
          <a:p>
            <a:r>
              <a:rPr lang="zh-CN" altLang="en-US" sz="3000" dirty="0">
                <a:solidFill>
                  <a:schemeClr val="bg1">
                    <a:lumMod val="65000"/>
                  </a:schemeClr>
                </a:solidFill>
                <a:latin typeface="方正中等线简体" pitchFamily="65" charset="-122"/>
                <a:ea typeface="方正中等线简体" pitchFamily="65" charset="-122"/>
              </a:rPr>
              <a:t>第一章  语言基础知识</a:t>
            </a:r>
          </a:p>
        </p:txBody>
      </p:sp>
      <p:sp>
        <p:nvSpPr>
          <p:cNvPr id="5" name="TextBox 4"/>
          <p:cNvSpPr txBox="1"/>
          <p:nvPr/>
        </p:nvSpPr>
        <p:spPr>
          <a:xfrm>
            <a:off x="121221" y="66328"/>
            <a:ext cx="2185214" cy="492443"/>
          </a:xfrm>
          <a:prstGeom prst="rect">
            <a:avLst/>
          </a:prstGeom>
          <a:noFill/>
        </p:spPr>
        <p:txBody>
          <a:bodyPr wrap="none" rtlCol="0">
            <a:spAutoFit/>
          </a:bodyPr>
          <a:lstStyle/>
          <a:p>
            <a:r>
              <a:rPr lang="zh-CN" altLang="en-US" sz="2600" dirty="0" smtClean="0">
                <a:solidFill>
                  <a:schemeClr val="bg1">
                    <a:lumMod val="85000"/>
                  </a:schemeClr>
                </a:solidFill>
                <a:latin typeface="汉仪大黑简" pitchFamily="49" charset="-122"/>
                <a:ea typeface="汉仪大黑简" pitchFamily="49" charset="-122"/>
              </a:rPr>
              <a:t>语言文字运用</a:t>
            </a:r>
            <a:endParaRPr lang="zh-CN" altLang="en-US" sz="2600" dirty="0">
              <a:solidFill>
                <a:schemeClr val="bg1">
                  <a:lumMod val="85000"/>
                </a:schemeClr>
              </a:solidFill>
              <a:latin typeface="汉仪大黑简" pitchFamily="49" charset="-122"/>
              <a:ea typeface="汉仪大黑简" pitchFamily="49" charset="-122"/>
            </a:endParaRPr>
          </a:p>
        </p:txBody>
      </p:sp>
    </p:spTree>
    <p:extLst>
      <p:ext uri="{BB962C8B-B14F-4D97-AF65-F5344CB8AC3E}">
        <p14:creationId xmlns:p14="http://schemas.microsoft.com/office/powerpoint/2010/main" val="4051358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7097" y="55662"/>
            <a:ext cx="8769291" cy="5066965"/>
          </a:xfrm>
          <a:prstGeom prst="rect">
            <a:avLst/>
          </a:prstGeom>
          <a:noFill/>
        </p:spPr>
        <p:txBody>
          <a:bodyPr wrap="square" rtlCol="0">
            <a:spAutoFit/>
          </a:bodyPr>
          <a:lstStyle/>
          <a:p>
            <a:pPr algn="just">
              <a:lnSpc>
                <a:spcPct val="140000"/>
              </a:lnSpc>
              <a:spcAft>
                <a:spcPts val="0"/>
              </a:spcAft>
            </a:pP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动补短语：由中心语和补语两部分组成，补语附加在中心语后面，其间是补充关系，有的中间加</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字。如：</a:t>
            </a:r>
            <a:endParaRPr lang="zh-CN" altLang="zh-CN" sz="1050"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打〈死〉　学得〈好〉　看了〈一眼〉　高兴〈极〉了</a:t>
            </a:r>
            <a:endParaRPr lang="zh-CN" altLang="zh-CN" sz="1050" kern="100" dirty="0">
              <a:latin typeface="宋体"/>
              <a:cs typeface="Courier New"/>
            </a:endParaRPr>
          </a:p>
          <a:p>
            <a:pPr algn="just">
              <a:lnSpc>
                <a:spcPct val="140000"/>
              </a:lnSpc>
              <a:spcAft>
                <a:spcPts val="0"/>
              </a:spcAft>
            </a:pP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并列短语：由语法地位平等的两个或几个部分组成，其间是并列关系。如：</a:t>
            </a:r>
            <a:endParaRPr lang="zh-CN" altLang="zh-CN" sz="1050"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今天和明天　一个或两个　又大又圆　伟大而</a:t>
            </a:r>
            <a:r>
              <a:rPr lang="zh-CN" altLang="zh-CN" sz="2600" kern="100" dirty="0" smtClean="0">
                <a:latin typeface="Times New Roman"/>
                <a:ea typeface="华文细黑"/>
                <a:cs typeface="Times New Roman"/>
              </a:rPr>
              <a:t>质朴</a:t>
            </a:r>
            <a:endParaRPr lang="en-US" altLang="zh-CN" sz="1050" kern="100" dirty="0" smtClean="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另有几种特殊短语：</a:t>
            </a:r>
            <a:endParaRPr lang="zh-CN" altLang="zh-CN" sz="1050" kern="100" dirty="0">
              <a:latin typeface="宋体"/>
              <a:cs typeface="Courier New"/>
            </a:endParaRPr>
          </a:p>
          <a:p>
            <a:pPr algn="just">
              <a:lnSpc>
                <a:spcPct val="140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数量短语：由数词加量词组成。如：</a:t>
            </a:r>
            <a:endParaRPr lang="zh-CN" altLang="zh-CN" sz="1050"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两位　三岁　一次　</a:t>
            </a:r>
            <a:r>
              <a:rPr lang="zh-CN" altLang="zh-CN" sz="2600" kern="100" dirty="0" smtClean="0">
                <a:latin typeface="Times New Roman"/>
                <a:ea typeface="华文细黑"/>
                <a:cs typeface="Times New Roman"/>
              </a:rPr>
              <a:t>一大堆</a:t>
            </a:r>
            <a:endParaRPr lang="zh-CN" altLang="zh-CN" sz="1050" kern="100" dirty="0">
              <a:latin typeface="宋体"/>
              <a:cs typeface="Courier New"/>
            </a:endParaRPr>
          </a:p>
        </p:txBody>
      </p:sp>
    </p:spTree>
    <p:extLst>
      <p:ext uri="{BB962C8B-B14F-4D97-AF65-F5344CB8AC3E}">
        <p14:creationId xmlns:p14="http://schemas.microsoft.com/office/powerpoint/2010/main" val="403329743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5979" y="1087002"/>
            <a:ext cx="8596501" cy="1816908"/>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(2)</a:t>
            </a:r>
            <a:r>
              <a:rPr lang="en-US" altLang="zh-CN" sz="2600" kern="100" dirty="0">
                <a:solidFill>
                  <a:srgbClr val="00B0F0"/>
                </a:solidFill>
                <a:latin typeface="Times New Roman"/>
                <a:ea typeface="华文细黑"/>
                <a:cs typeface="Courier New"/>
              </a:rPr>
              <a:t>(2013·</a:t>
            </a:r>
            <a:r>
              <a:rPr lang="zh-CN" altLang="zh-CN" sz="2600" kern="100" dirty="0">
                <a:solidFill>
                  <a:srgbClr val="00B0F0"/>
                </a:solidFill>
                <a:latin typeface="Times New Roman"/>
                <a:ea typeface="华文细黑"/>
                <a:cs typeface="Times New Roman"/>
              </a:rPr>
              <a:t>辽宁</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第二十五届阿姆斯特丹国际纪录片电影节</a:t>
            </a:r>
            <a:r>
              <a:rPr lang="en-US" altLang="zh-CN" sz="2600" kern="100" dirty="0">
                <a:latin typeface="Times New Roman"/>
                <a:ea typeface="华文细黑"/>
                <a:cs typeface="Courier New"/>
              </a:rPr>
              <a:t>12</a:t>
            </a:r>
            <a:r>
              <a:rPr lang="zh-CN" altLang="zh-CN" sz="2600" kern="100" dirty="0">
                <a:latin typeface="Times New Roman"/>
                <a:ea typeface="华文细黑"/>
                <a:cs typeface="Times New Roman"/>
              </a:rPr>
              <a:t>天里吸引了</a:t>
            </a:r>
            <a:r>
              <a:rPr lang="en-US" altLang="zh-CN" sz="2600" kern="100" dirty="0">
                <a:latin typeface="Times New Roman"/>
                <a:ea typeface="华文细黑"/>
                <a:cs typeface="Courier New"/>
              </a:rPr>
              <a:t>20</a:t>
            </a:r>
            <a:r>
              <a:rPr lang="zh-CN" altLang="zh-CN" sz="2600" kern="100" dirty="0">
                <a:latin typeface="Times New Roman"/>
                <a:ea typeface="华文细黑"/>
                <a:cs typeface="Times New Roman"/>
              </a:rPr>
              <a:t>多万名观众，来自</a:t>
            </a:r>
            <a:r>
              <a:rPr lang="en-US" altLang="zh-CN" sz="2600" kern="100" dirty="0">
                <a:latin typeface="Times New Roman"/>
                <a:ea typeface="华文细黑"/>
                <a:cs typeface="Courier New"/>
              </a:rPr>
              <a:t>40</a:t>
            </a:r>
            <a:r>
              <a:rPr lang="zh-CN" altLang="zh-CN" sz="2600" kern="100" dirty="0">
                <a:latin typeface="Times New Roman"/>
                <a:ea typeface="华文细黑"/>
                <a:cs typeface="Times New Roman"/>
              </a:rPr>
              <a:t>多个国家的近</a:t>
            </a:r>
            <a:r>
              <a:rPr lang="en-US" altLang="zh-CN" sz="2600" kern="100" dirty="0">
                <a:latin typeface="Times New Roman"/>
                <a:ea typeface="华文细黑"/>
                <a:cs typeface="Courier New"/>
              </a:rPr>
              <a:t>2 500</a:t>
            </a:r>
            <a:r>
              <a:rPr lang="zh-CN" altLang="zh-CN" sz="2600" kern="100" dirty="0">
                <a:latin typeface="Times New Roman"/>
                <a:ea typeface="华文细黑"/>
                <a:cs typeface="Times New Roman"/>
              </a:rPr>
              <a:t>名电影人、</a:t>
            </a:r>
            <a:r>
              <a:rPr lang="en-US" altLang="zh-CN" sz="2600" kern="100" dirty="0">
                <a:latin typeface="Times New Roman"/>
                <a:ea typeface="华文细黑"/>
                <a:cs typeface="Courier New"/>
              </a:rPr>
              <a:t>300</a:t>
            </a:r>
            <a:r>
              <a:rPr lang="zh-CN" altLang="zh-CN" sz="2600" kern="100" dirty="0">
                <a:latin typeface="Times New Roman"/>
                <a:ea typeface="华文细黑"/>
                <a:cs typeface="Times New Roman"/>
              </a:rPr>
              <a:t>多部电影前来参与</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4" name="矩形 3"/>
          <p:cNvSpPr/>
          <p:nvPr/>
        </p:nvSpPr>
        <p:spPr>
          <a:xfrm>
            <a:off x="257773" y="2858790"/>
            <a:ext cx="8661043" cy="1292662"/>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zh-CN" altLang="zh-CN" sz="2600" kern="100" dirty="0" smtClean="0">
                <a:solidFill>
                  <a:srgbClr val="E46C0A"/>
                </a:solidFill>
                <a:latin typeface="Times New Roman"/>
                <a:ea typeface="华文细黑"/>
                <a:cs typeface="Times New Roman"/>
              </a:rPr>
              <a:t>搭配不当</a:t>
            </a:r>
            <a:r>
              <a:rPr lang="en-US" altLang="zh-CN" sz="2600" kern="100" dirty="0" smtClean="0">
                <a:solidFill>
                  <a:srgbClr val="E46C0A"/>
                </a:solidFill>
                <a:latin typeface="Times New Roman"/>
                <a:ea typeface="华文细黑"/>
                <a:cs typeface="Times New Roman"/>
              </a:rPr>
              <a:t>,</a:t>
            </a:r>
            <a:r>
              <a:rPr lang="en-US" altLang="zh-CN" sz="2600" kern="100" dirty="0" smtClean="0">
                <a:solidFill>
                  <a:srgbClr val="E46C0A"/>
                </a:solidFill>
                <a:latin typeface="+mj-ea"/>
                <a:ea typeface="+mj-ea"/>
                <a:cs typeface="Courier New"/>
              </a:rPr>
              <a:t>“</a:t>
            </a:r>
            <a:r>
              <a:rPr lang="zh-CN" altLang="zh-CN" sz="2600" kern="100" dirty="0">
                <a:solidFill>
                  <a:srgbClr val="E46C0A"/>
                </a:solidFill>
                <a:latin typeface="Times New Roman"/>
                <a:ea typeface="华文细黑"/>
                <a:cs typeface="Times New Roman"/>
              </a:rPr>
              <a:t>电影节</a:t>
            </a:r>
            <a:r>
              <a:rPr lang="en-US" altLang="zh-CN" sz="2600" kern="100" dirty="0">
                <a:solidFill>
                  <a:srgbClr val="E46C0A"/>
                </a:solidFill>
                <a:latin typeface="+mj-ea"/>
                <a:ea typeface="+mj-ea"/>
                <a:cs typeface="Courier New"/>
              </a:rPr>
              <a:t>”</a:t>
            </a:r>
            <a:r>
              <a:rPr lang="zh-CN" altLang="zh-CN" sz="2600" kern="100" dirty="0">
                <a:solidFill>
                  <a:srgbClr val="E46C0A"/>
                </a:solidFill>
                <a:latin typeface="Times New Roman"/>
                <a:ea typeface="华文细黑"/>
                <a:cs typeface="Times New Roman"/>
              </a:rPr>
              <a:t>不能</a:t>
            </a:r>
            <a:r>
              <a:rPr lang="en-US" altLang="zh-CN" sz="2600" kern="100" dirty="0">
                <a:solidFill>
                  <a:srgbClr val="E46C0A"/>
                </a:solidFill>
                <a:latin typeface="+mj-ea"/>
                <a:ea typeface="+mj-ea"/>
                <a:cs typeface="Courier New"/>
              </a:rPr>
              <a:t>“</a:t>
            </a:r>
            <a:r>
              <a:rPr lang="zh-CN" altLang="zh-CN" sz="2600" kern="100" dirty="0">
                <a:solidFill>
                  <a:srgbClr val="E46C0A"/>
                </a:solidFill>
                <a:latin typeface="Times New Roman"/>
                <a:ea typeface="华文细黑"/>
                <a:cs typeface="Times New Roman"/>
              </a:rPr>
              <a:t>吸引</a:t>
            </a:r>
            <a:r>
              <a:rPr lang="en-US" altLang="zh-CN" sz="2600" kern="100" dirty="0">
                <a:solidFill>
                  <a:srgbClr val="E46C0A"/>
                </a:solidFill>
                <a:latin typeface="+mj-ea"/>
                <a:ea typeface="+mj-ea"/>
                <a:cs typeface="Courier New"/>
              </a:rPr>
              <a:t>”“</a:t>
            </a:r>
            <a:r>
              <a:rPr lang="en-US" altLang="zh-CN" sz="2600" kern="100" dirty="0">
                <a:solidFill>
                  <a:srgbClr val="E46C0A"/>
                </a:solidFill>
                <a:latin typeface="Times New Roman"/>
                <a:ea typeface="华文细黑"/>
                <a:cs typeface="Courier New"/>
              </a:rPr>
              <a:t>300</a:t>
            </a:r>
            <a:r>
              <a:rPr lang="zh-CN" altLang="zh-CN" sz="2600" kern="100" dirty="0">
                <a:solidFill>
                  <a:srgbClr val="E46C0A"/>
                </a:solidFill>
                <a:latin typeface="Times New Roman"/>
                <a:ea typeface="华文细黑"/>
                <a:cs typeface="Times New Roman"/>
              </a:rPr>
              <a:t>多部电影前来参与</a:t>
            </a:r>
            <a:r>
              <a:rPr lang="en-US" altLang="zh-CN" sz="2600" kern="100" dirty="0">
                <a:solidFill>
                  <a:srgbClr val="E46C0A"/>
                </a:solidFill>
                <a:latin typeface="+mj-ea"/>
                <a:ea typeface="+mj-ea"/>
                <a:cs typeface="Courier New"/>
              </a:rPr>
              <a:t>”</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305674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3491" y="544496"/>
            <a:ext cx="8596501" cy="1816075"/>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(3)</a:t>
            </a:r>
            <a:r>
              <a:rPr lang="en-US" altLang="zh-CN" sz="2600" kern="100" dirty="0">
                <a:solidFill>
                  <a:srgbClr val="00B0F0"/>
                </a:solidFill>
                <a:latin typeface="Times New Roman"/>
                <a:ea typeface="华文细黑"/>
                <a:cs typeface="Courier New"/>
              </a:rPr>
              <a:t>(2013·</a:t>
            </a:r>
            <a:r>
              <a:rPr lang="zh-CN" altLang="zh-CN" sz="2600" kern="100" dirty="0">
                <a:solidFill>
                  <a:srgbClr val="00B0F0"/>
                </a:solidFill>
                <a:latin typeface="Times New Roman"/>
                <a:ea typeface="华文细黑"/>
                <a:cs typeface="Times New Roman"/>
              </a:rPr>
              <a:t>四川</a:t>
            </a:r>
            <a:r>
              <a:rPr lang="en-US" altLang="zh-CN" sz="2600" kern="100" dirty="0">
                <a:solidFill>
                  <a:srgbClr val="00B0F0"/>
                </a:solidFill>
                <a:latin typeface="Times New Roman"/>
                <a:ea typeface="华文细黑"/>
                <a:cs typeface="Courier New"/>
              </a:rPr>
              <a:t>)</a:t>
            </a:r>
            <a:r>
              <a:rPr lang="en-US" altLang="zh-CN" sz="2600" kern="100" dirty="0">
                <a:latin typeface="Times New Roman"/>
                <a:ea typeface="华文细黑"/>
                <a:cs typeface="Courier New"/>
              </a:rPr>
              <a:t>2013</a:t>
            </a:r>
            <a:r>
              <a:rPr lang="zh-CN" altLang="zh-CN" sz="2600" kern="100" dirty="0">
                <a:latin typeface="Times New Roman"/>
                <a:ea typeface="华文细黑"/>
                <a:cs typeface="Times New Roman"/>
              </a:rPr>
              <a:t>年财富全球论坛是成都自改革开放以来举办的具有里程碑意义的国际盛会，是成都推进和发展国际化建设进程面临的重大历史性机遇</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6" name="矩形 5"/>
          <p:cNvSpPr/>
          <p:nvPr/>
        </p:nvSpPr>
        <p:spPr>
          <a:xfrm>
            <a:off x="206123" y="2335171"/>
            <a:ext cx="8733982" cy="2492990"/>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zh-CN" altLang="zh-CN" sz="2600" kern="100" dirty="0" smtClean="0">
                <a:solidFill>
                  <a:srgbClr val="E46C0A"/>
                </a:solidFill>
                <a:latin typeface="Times New Roman"/>
                <a:ea typeface="华文细黑"/>
                <a:cs typeface="Times New Roman"/>
              </a:rPr>
              <a:t>搭配</a:t>
            </a:r>
            <a:r>
              <a:rPr lang="zh-CN" altLang="zh-CN" sz="2600" kern="100" dirty="0">
                <a:solidFill>
                  <a:srgbClr val="E46C0A"/>
                </a:solidFill>
                <a:latin typeface="Times New Roman"/>
                <a:ea typeface="华文细黑"/>
                <a:cs typeface="Times New Roman"/>
              </a:rPr>
              <a:t>不当，一是主干</a:t>
            </a:r>
            <a:r>
              <a:rPr lang="en-US" altLang="zh-CN" sz="2600" kern="100" dirty="0">
                <a:solidFill>
                  <a:srgbClr val="E46C0A"/>
                </a:solidFill>
                <a:latin typeface="+mj-ea"/>
                <a:ea typeface="+mj-ea"/>
                <a:cs typeface="Courier New"/>
              </a:rPr>
              <a:t>“</a:t>
            </a:r>
            <a:r>
              <a:rPr lang="zh-CN" altLang="zh-CN" sz="2600" kern="100" dirty="0">
                <a:solidFill>
                  <a:srgbClr val="E46C0A"/>
                </a:solidFill>
                <a:latin typeface="Times New Roman"/>
                <a:ea typeface="华文细黑"/>
                <a:cs typeface="Times New Roman"/>
              </a:rPr>
              <a:t>论坛</a:t>
            </a:r>
            <a:r>
              <a:rPr lang="en-US" altLang="zh-CN" sz="2600" kern="100" dirty="0">
                <a:solidFill>
                  <a:srgbClr val="E46C0A"/>
                </a:solidFill>
                <a:latin typeface="+mj-ea"/>
                <a:ea typeface="+mj-ea"/>
                <a:cs typeface="Courier New"/>
              </a:rPr>
              <a:t>……</a:t>
            </a:r>
            <a:r>
              <a:rPr lang="zh-CN" altLang="zh-CN" sz="2600" kern="100" dirty="0">
                <a:solidFill>
                  <a:srgbClr val="E46C0A"/>
                </a:solidFill>
                <a:latin typeface="Times New Roman"/>
                <a:ea typeface="华文细黑"/>
                <a:cs typeface="Times New Roman"/>
              </a:rPr>
              <a:t>是机遇</a:t>
            </a:r>
            <a:r>
              <a:rPr lang="en-US" altLang="zh-CN" sz="2600" kern="100" dirty="0">
                <a:solidFill>
                  <a:srgbClr val="E46C0A"/>
                </a:solidFill>
                <a:latin typeface="+mj-ea"/>
                <a:ea typeface="+mj-ea"/>
                <a:cs typeface="Courier New"/>
              </a:rPr>
              <a:t>”</a:t>
            </a:r>
            <a:r>
              <a:rPr lang="zh-CN" altLang="zh-CN" sz="2600" kern="100" dirty="0">
                <a:solidFill>
                  <a:srgbClr val="E46C0A"/>
                </a:solidFill>
                <a:latin typeface="Times New Roman"/>
                <a:ea typeface="华文细黑"/>
                <a:cs typeface="Times New Roman"/>
              </a:rPr>
              <a:t>不通，论坛只提供平台作用；二是</a:t>
            </a:r>
            <a:r>
              <a:rPr lang="en-US" altLang="zh-CN" sz="2600" kern="100" dirty="0">
                <a:solidFill>
                  <a:srgbClr val="E46C0A"/>
                </a:solidFill>
                <a:latin typeface="+mj-ea"/>
                <a:ea typeface="+mj-ea"/>
                <a:cs typeface="Courier New"/>
              </a:rPr>
              <a:t>“</a:t>
            </a:r>
            <a:r>
              <a:rPr lang="zh-CN" altLang="zh-CN" sz="2600" kern="100" dirty="0">
                <a:solidFill>
                  <a:srgbClr val="E46C0A"/>
                </a:solidFill>
                <a:latin typeface="Times New Roman"/>
                <a:ea typeface="华文细黑"/>
                <a:cs typeface="Times New Roman"/>
              </a:rPr>
              <a:t>发展</a:t>
            </a:r>
            <a:r>
              <a:rPr lang="en-US" altLang="zh-CN" sz="2600" kern="100" dirty="0">
                <a:solidFill>
                  <a:srgbClr val="E46C0A"/>
                </a:solidFill>
                <a:latin typeface="+mj-ea"/>
                <a:ea typeface="+mj-ea"/>
                <a:cs typeface="Courier New"/>
              </a:rPr>
              <a:t>……</a:t>
            </a:r>
            <a:r>
              <a:rPr lang="zh-CN" altLang="zh-CN" sz="2600" kern="100" dirty="0">
                <a:solidFill>
                  <a:srgbClr val="E46C0A"/>
                </a:solidFill>
                <a:latin typeface="Times New Roman"/>
                <a:ea typeface="华文细黑"/>
                <a:cs typeface="Times New Roman"/>
              </a:rPr>
              <a:t>进程</a:t>
            </a:r>
            <a:r>
              <a:rPr lang="en-US" altLang="zh-CN" sz="2600" kern="100" dirty="0">
                <a:solidFill>
                  <a:srgbClr val="E46C0A"/>
                </a:solidFill>
                <a:latin typeface="+mj-ea"/>
                <a:ea typeface="+mj-ea"/>
                <a:cs typeface="Courier New"/>
              </a:rPr>
              <a:t>”</a:t>
            </a:r>
            <a:r>
              <a:rPr lang="zh-CN" altLang="zh-CN" sz="2600" kern="100" dirty="0">
                <a:solidFill>
                  <a:srgbClr val="E46C0A"/>
                </a:solidFill>
                <a:latin typeface="Times New Roman"/>
                <a:ea typeface="华文细黑"/>
                <a:cs typeface="Times New Roman"/>
              </a:rPr>
              <a:t>也不通。综合之，一去</a:t>
            </a:r>
            <a:r>
              <a:rPr lang="en-US" altLang="zh-CN" sz="2600" kern="100" dirty="0">
                <a:solidFill>
                  <a:srgbClr val="E46C0A"/>
                </a:solidFill>
                <a:latin typeface="+mj-ea"/>
                <a:ea typeface="+mj-ea"/>
                <a:cs typeface="Courier New"/>
              </a:rPr>
              <a:t>“</a:t>
            </a:r>
            <a:r>
              <a:rPr lang="zh-CN" altLang="zh-CN" sz="2600" kern="100" dirty="0">
                <a:solidFill>
                  <a:srgbClr val="E46C0A"/>
                </a:solidFill>
                <a:latin typeface="Times New Roman"/>
                <a:ea typeface="华文细黑"/>
                <a:cs typeface="Times New Roman"/>
              </a:rPr>
              <a:t>和发展</a:t>
            </a:r>
            <a:r>
              <a:rPr lang="en-US" altLang="zh-CN" sz="2600" kern="100" dirty="0">
                <a:solidFill>
                  <a:srgbClr val="E46C0A"/>
                </a:solidFill>
                <a:latin typeface="+mj-ea"/>
                <a:ea typeface="+mj-ea"/>
                <a:cs typeface="Courier New"/>
              </a:rPr>
              <a:t>”</a:t>
            </a:r>
            <a:r>
              <a:rPr lang="zh-CN" altLang="zh-CN" sz="2600" kern="100" dirty="0">
                <a:solidFill>
                  <a:srgbClr val="E46C0A"/>
                </a:solidFill>
                <a:latin typeface="Times New Roman"/>
                <a:ea typeface="华文细黑"/>
                <a:cs typeface="Times New Roman"/>
              </a:rPr>
              <a:t>，二把</a:t>
            </a:r>
            <a:r>
              <a:rPr lang="en-US" altLang="zh-CN" sz="2600" kern="100" dirty="0">
                <a:solidFill>
                  <a:srgbClr val="E46C0A"/>
                </a:solidFill>
                <a:latin typeface="+mj-ea"/>
                <a:ea typeface="+mj-ea"/>
                <a:cs typeface="Courier New"/>
              </a:rPr>
              <a:t>“</a:t>
            </a:r>
            <a:r>
              <a:rPr lang="zh-CN" altLang="zh-CN" sz="2600" kern="100" dirty="0">
                <a:solidFill>
                  <a:srgbClr val="E46C0A"/>
                </a:solidFill>
                <a:latin typeface="Times New Roman"/>
                <a:ea typeface="华文细黑"/>
                <a:cs typeface="Times New Roman"/>
              </a:rPr>
              <a:t>面临的重大历史性机遇</a:t>
            </a:r>
            <a:r>
              <a:rPr lang="en-US" altLang="zh-CN" sz="2600" kern="100" dirty="0">
                <a:solidFill>
                  <a:srgbClr val="E46C0A"/>
                </a:solidFill>
                <a:latin typeface="+mj-ea"/>
                <a:ea typeface="+mj-ea"/>
                <a:cs typeface="Courier New"/>
              </a:rPr>
              <a:t>”</a:t>
            </a:r>
            <a:r>
              <a:rPr lang="zh-CN" altLang="zh-CN" sz="2600" kern="100" dirty="0">
                <a:solidFill>
                  <a:srgbClr val="E46C0A"/>
                </a:solidFill>
                <a:latin typeface="Times New Roman"/>
                <a:ea typeface="华文细黑"/>
                <a:cs typeface="Times New Roman"/>
              </a:rPr>
              <a:t>改为</a:t>
            </a:r>
            <a:r>
              <a:rPr lang="en-US" altLang="zh-CN" sz="2600" kern="100" dirty="0">
                <a:solidFill>
                  <a:srgbClr val="E46C0A"/>
                </a:solidFill>
                <a:latin typeface="+mj-ea"/>
                <a:ea typeface="+mj-ea"/>
                <a:cs typeface="Courier New"/>
              </a:rPr>
              <a:t>“</a:t>
            </a:r>
            <a:r>
              <a:rPr lang="zh-CN" altLang="zh-CN" sz="2600" kern="100" dirty="0">
                <a:solidFill>
                  <a:srgbClr val="E46C0A"/>
                </a:solidFill>
                <a:latin typeface="Times New Roman"/>
                <a:ea typeface="华文细黑"/>
                <a:cs typeface="Times New Roman"/>
              </a:rPr>
              <a:t>的重要平台</a:t>
            </a:r>
            <a:r>
              <a:rPr lang="en-US" altLang="zh-CN" sz="2600" kern="100" dirty="0">
                <a:solidFill>
                  <a:srgbClr val="E46C0A"/>
                </a:solidFill>
                <a:latin typeface="+mj-ea"/>
                <a:ea typeface="+mj-ea"/>
                <a:cs typeface="Courier New"/>
              </a:rPr>
              <a:t>”</a:t>
            </a:r>
            <a:r>
              <a:rPr lang="zh-CN" altLang="zh-CN" sz="2600" kern="100" dirty="0" smtClean="0">
                <a:solidFill>
                  <a:srgbClr val="E46C0A"/>
                </a:solidFill>
                <a:latin typeface="Times New Roman"/>
                <a:ea typeface="华文细黑"/>
                <a:cs typeface="Times New Roman"/>
              </a:rPr>
              <a:t>。</a:t>
            </a:r>
            <a:endParaRPr lang="en-US" altLang="zh-CN" sz="2600" kern="100" dirty="0" smtClean="0">
              <a:solidFill>
                <a:srgbClr val="E46C0A"/>
              </a:solidFill>
              <a:latin typeface="Times New Roman"/>
              <a:ea typeface="华文细黑"/>
              <a:cs typeface="Times New Roman"/>
            </a:endParaRPr>
          </a:p>
        </p:txBody>
      </p:sp>
    </p:spTree>
    <p:extLst>
      <p:ext uri="{BB962C8B-B14F-4D97-AF65-F5344CB8AC3E}">
        <p14:creationId xmlns:p14="http://schemas.microsoft.com/office/powerpoint/2010/main" val="3721019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0641" y="853083"/>
            <a:ext cx="8596501" cy="1816075"/>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(4)</a:t>
            </a:r>
            <a:r>
              <a:rPr lang="en-US" altLang="zh-CN" sz="2600" kern="100" dirty="0">
                <a:solidFill>
                  <a:srgbClr val="00B0F0"/>
                </a:solidFill>
                <a:latin typeface="Times New Roman"/>
                <a:ea typeface="华文细黑"/>
                <a:cs typeface="Courier New"/>
              </a:rPr>
              <a:t>(2012·</a:t>
            </a:r>
            <a:r>
              <a:rPr lang="zh-CN" altLang="zh-CN" sz="2600" kern="100" dirty="0">
                <a:solidFill>
                  <a:srgbClr val="00B0F0"/>
                </a:solidFill>
                <a:latin typeface="Times New Roman"/>
                <a:ea typeface="华文细黑"/>
                <a:cs typeface="Times New Roman"/>
              </a:rPr>
              <a:t>四川</a:t>
            </a:r>
            <a:r>
              <a:rPr lang="en-US" altLang="zh-CN" sz="2600" kern="100" dirty="0">
                <a:solidFill>
                  <a:srgbClr val="00B0F0"/>
                </a:solidFill>
                <a:latin typeface="Times New Roman"/>
                <a:ea typeface="华文细黑"/>
                <a:cs typeface="Courier New"/>
              </a:rPr>
              <a:t>)</a:t>
            </a:r>
            <a:r>
              <a:rPr lang="en-US" altLang="zh-CN" sz="2600" kern="100" dirty="0">
                <a:latin typeface="Times New Roman"/>
                <a:ea typeface="华文细黑"/>
                <a:cs typeface="Courier New"/>
              </a:rPr>
              <a:t>1999</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2011</a:t>
            </a:r>
            <a:r>
              <a:rPr lang="zh-CN" altLang="zh-CN" sz="2600" kern="100" dirty="0">
                <a:latin typeface="Times New Roman"/>
                <a:ea typeface="华文细黑"/>
                <a:cs typeface="Times New Roman"/>
              </a:rPr>
              <a:t>年间，我国造林</a:t>
            </a:r>
            <a:r>
              <a:rPr lang="en-US" altLang="zh-CN" sz="2600" kern="100" dirty="0">
                <a:latin typeface="Times New Roman"/>
                <a:ea typeface="华文细黑"/>
                <a:cs typeface="Courier New"/>
              </a:rPr>
              <a:t>6 643.36</a:t>
            </a:r>
            <a:r>
              <a:rPr lang="zh-CN" altLang="zh-CN" sz="2600" kern="100" dirty="0">
                <a:latin typeface="Times New Roman"/>
                <a:ea typeface="华文细黑"/>
                <a:cs typeface="Times New Roman"/>
              </a:rPr>
              <a:t>万公顷，人工林面积位居世界第一，但是土地沙漠化、植被覆盖率和森林病虫害等依然十分严重，令人担忧</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6" name="矩形 5"/>
          <p:cNvSpPr/>
          <p:nvPr/>
        </p:nvSpPr>
        <p:spPr>
          <a:xfrm>
            <a:off x="274450" y="2618101"/>
            <a:ext cx="8647507" cy="1292662"/>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zh-CN" altLang="zh-CN" sz="2600" kern="100" dirty="0" smtClean="0">
                <a:solidFill>
                  <a:srgbClr val="E46C0A"/>
                </a:solidFill>
                <a:latin typeface="Times New Roman"/>
                <a:ea typeface="华文细黑"/>
                <a:cs typeface="Times New Roman"/>
              </a:rPr>
              <a:t>主谓</a:t>
            </a:r>
            <a:r>
              <a:rPr lang="zh-CN" altLang="zh-CN" sz="2600" kern="100" dirty="0">
                <a:solidFill>
                  <a:srgbClr val="E46C0A"/>
                </a:solidFill>
                <a:latin typeface="Times New Roman"/>
                <a:ea typeface="华文细黑"/>
                <a:cs typeface="Times New Roman"/>
              </a:rPr>
              <a:t>搭配</a:t>
            </a:r>
            <a:r>
              <a:rPr lang="zh-CN" altLang="zh-CN" sz="2600" kern="100" dirty="0" smtClean="0">
                <a:solidFill>
                  <a:srgbClr val="E46C0A"/>
                </a:solidFill>
                <a:latin typeface="Times New Roman"/>
                <a:ea typeface="华文细黑"/>
                <a:cs typeface="Times New Roman"/>
              </a:rPr>
              <a:t>不当</a:t>
            </a:r>
            <a:r>
              <a:rPr lang="en-US" altLang="zh-CN" sz="2600" kern="100" dirty="0" smtClean="0">
                <a:solidFill>
                  <a:srgbClr val="E46C0A"/>
                </a:solidFill>
                <a:latin typeface="Times New Roman"/>
                <a:ea typeface="华文细黑"/>
                <a:cs typeface="Times New Roman"/>
              </a:rPr>
              <a:t>,</a:t>
            </a:r>
            <a:r>
              <a:rPr lang="en-US" altLang="zh-CN" sz="2600" kern="100" dirty="0">
                <a:solidFill>
                  <a:srgbClr val="E46C0A"/>
                </a:solidFill>
                <a:latin typeface="+mj-ea"/>
                <a:ea typeface="+mj-ea"/>
                <a:cs typeface="Courier New"/>
              </a:rPr>
              <a:t>“</a:t>
            </a:r>
            <a:r>
              <a:rPr lang="zh-CN" altLang="zh-CN" sz="2600" kern="100" dirty="0">
                <a:solidFill>
                  <a:srgbClr val="E46C0A"/>
                </a:solidFill>
                <a:latin typeface="Times New Roman"/>
                <a:ea typeface="华文细黑"/>
                <a:cs typeface="Times New Roman"/>
              </a:rPr>
              <a:t>植被覆盖率</a:t>
            </a:r>
            <a:r>
              <a:rPr lang="en-US" altLang="zh-CN" sz="2600" kern="100" dirty="0">
                <a:solidFill>
                  <a:srgbClr val="E46C0A"/>
                </a:solidFill>
                <a:latin typeface="+mj-ea"/>
                <a:ea typeface="+mj-ea"/>
                <a:cs typeface="Courier New"/>
              </a:rPr>
              <a:t>”</a:t>
            </a:r>
            <a:r>
              <a:rPr lang="zh-CN" altLang="zh-CN" sz="2600" kern="100" dirty="0">
                <a:solidFill>
                  <a:srgbClr val="E46C0A"/>
                </a:solidFill>
                <a:latin typeface="Times New Roman"/>
                <a:ea typeface="华文细黑"/>
                <a:cs typeface="Times New Roman"/>
              </a:rPr>
              <a:t>与</a:t>
            </a:r>
            <a:r>
              <a:rPr lang="en-US" altLang="zh-CN" sz="2600" kern="100" dirty="0">
                <a:solidFill>
                  <a:srgbClr val="E46C0A"/>
                </a:solidFill>
                <a:latin typeface="+mj-ea"/>
                <a:ea typeface="+mj-ea"/>
                <a:cs typeface="Courier New"/>
              </a:rPr>
              <a:t>“</a:t>
            </a:r>
            <a:r>
              <a:rPr lang="zh-CN" altLang="zh-CN" sz="2600" kern="100" dirty="0">
                <a:solidFill>
                  <a:srgbClr val="E46C0A"/>
                </a:solidFill>
                <a:latin typeface="Times New Roman"/>
                <a:ea typeface="华文细黑"/>
                <a:cs typeface="Times New Roman"/>
              </a:rPr>
              <a:t>依然十分严重</a:t>
            </a:r>
            <a:r>
              <a:rPr lang="en-US" altLang="zh-CN" sz="2600" kern="100" dirty="0">
                <a:solidFill>
                  <a:srgbClr val="E46C0A"/>
                </a:solidFill>
                <a:latin typeface="+mj-ea"/>
                <a:ea typeface="+mj-ea"/>
                <a:cs typeface="Courier New"/>
              </a:rPr>
              <a:t>”</a:t>
            </a:r>
            <a:r>
              <a:rPr lang="zh-CN" altLang="zh-CN" sz="2600" kern="100" dirty="0">
                <a:solidFill>
                  <a:srgbClr val="E46C0A"/>
                </a:solidFill>
                <a:latin typeface="Times New Roman"/>
                <a:ea typeface="华文细黑"/>
                <a:cs typeface="Times New Roman"/>
              </a:rPr>
              <a:t>搭配不当</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194201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48004" y="464468"/>
            <a:ext cx="8821322" cy="3093154"/>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动宾搭配不当</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下面句子都存在动宾搭配不当的问题，请作具体说明。</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en-US" altLang="zh-CN" sz="2600" kern="100" dirty="0">
                <a:solidFill>
                  <a:srgbClr val="00B0F0"/>
                </a:solidFill>
                <a:latin typeface="Times New Roman"/>
                <a:ea typeface="华文细黑"/>
                <a:cs typeface="Courier New"/>
              </a:rPr>
              <a:t>(2014·</a:t>
            </a:r>
            <a:r>
              <a:rPr lang="zh-CN" altLang="zh-CN" sz="2600" kern="100" dirty="0">
                <a:solidFill>
                  <a:srgbClr val="00B0F0"/>
                </a:solidFill>
                <a:latin typeface="Times New Roman"/>
                <a:ea typeface="华文细黑"/>
                <a:cs typeface="Times New Roman"/>
              </a:rPr>
              <a:t>大纲全国</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有的人看够了城市的繁华，喜欢到一些人迹罕至的地方去游玩，但这是有风险的，近年来已经发生了多次背包客被困野山的案情</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10" name="矩形 9"/>
          <p:cNvSpPr/>
          <p:nvPr/>
        </p:nvSpPr>
        <p:spPr>
          <a:xfrm>
            <a:off x="162216" y="3464421"/>
            <a:ext cx="8821322" cy="616579"/>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en-US" altLang="zh-CN" sz="2600" kern="100" dirty="0" smtClean="0">
                <a:solidFill>
                  <a:srgbClr val="E46C0A"/>
                </a:solidFill>
                <a:latin typeface="+mj-ea"/>
                <a:ea typeface="+mj-ea"/>
                <a:cs typeface="Courier New"/>
              </a:rPr>
              <a:t>“</a:t>
            </a:r>
            <a:r>
              <a:rPr lang="zh-CN" altLang="zh-CN" sz="2600" kern="100" dirty="0">
                <a:solidFill>
                  <a:srgbClr val="E46C0A"/>
                </a:solidFill>
                <a:latin typeface="Times New Roman"/>
                <a:ea typeface="华文细黑"/>
                <a:cs typeface="Times New Roman"/>
              </a:rPr>
              <a:t>发生</a:t>
            </a:r>
            <a:r>
              <a:rPr lang="en-US" altLang="zh-CN" sz="2600" kern="100" dirty="0">
                <a:solidFill>
                  <a:srgbClr val="E46C0A"/>
                </a:solidFill>
                <a:latin typeface="+mj-ea"/>
                <a:ea typeface="+mj-ea"/>
                <a:cs typeface="Courier New"/>
              </a:rPr>
              <a:t>……</a:t>
            </a:r>
            <a:r>
              <a:rPr lang="zh-CN" altLang="zh-CN" sz="2600" kern="100" dirty="0">
                <a:solidFill>
                  <a:srgbClr val="E46C0A"/>
                </a:solidFill>
                <a:latin typeface="Times New Roman"/>
                <a:ea typeface="华文细黑"/>
                <a:cs typeface="Times New Roman"/>
              </a:rPr>
              <a:t>案情</a:t>
            </a:r>
            <a:r>
              <a:rPr lang="en-US" altLang="zh-CN" sz="2600" kern="100" dirty="0">
                <a:solidFill>
                  <a:srgbClr val="E46C0A"/>
                </a:solidFill>
                <a:latin typeface="+mj-ea"/>
                <a:ea typeface="+mj-ea"/>
                <a:cs typeface="Courier New"/>
              </a:rPr>
              <a:t>”</a:t>
            </a:r>
            <a:r>
              <a:rPr lang="zh-CN" altLang="zh-CN" sz="2600" kern="100" dirty="0">
                <a:solidFill>
                  <a:srgbClr val="E46C0A"/>
                </a:solidFill>
                <a:latin typeface="Times New Roman"/>
                <a:ea typeface="华文细黑"/>
                <a:cs typeface="Times New Roman"/>
              </a:rPr>
              <a:t>搭配不当，应是</a:t>
            </a:r>
            <a:r>
              <a:rPr lang="en-US" altLang="zh-CN" sz="2600" kern="100" dirty="0">
                <a:solidFill>
                  <a:srgbClr val="E46C0A"/>
                </a:solidFill>
                <a:latin typeface="+mj-ea"/>
                <a:ea typeface="+mj-ea"/>
                <a:cs typeface="Courier New"/>
              </a:rPr>
              <a:t>“</a:t>
            </a:r>
            <a:r>
              <a:rPr lang="zh-CN" altLang="zh-CN" sz="2600" kern="100" dirty="0">
                <a:solidFill>
                  <a:srgbClr val="E46C0A"/>
                </a:solidFill>
                <a:latin typeface="Times New Roman"/>
                <a:ea typeface="华文细黑"/>
                <a:cs typeface="Times New Roman"/>
              </a:rPr>
              <a:t>发生</a:t>
            </a:r>
            <a:r>
              <a:rPr lang="en-US" altLang="zh-CN" sz="2600" kern="100" dirty="0">
                <a:solidFill>
                  <a:srgbClr val="E46C0A"/>
                </a:solidFill>
                <a:latin typeface="+mj-ea"/>
                <a:ea typeface="+mj-ea"/>
                <a:cs typeface="Courier New"/>
              </a:rPr>
              <a:t>……</a:t>
            </a:r>
            <a:r>
              <a:rPr lang="zh-CN" altLang="zh-CN" sz="2600" kern="100" dirty="0">
                <a:solidFill>
                  <a:srgbClr val="E46C0A"/>
                </a:solidFill>
                <a:latin typeface="Times New Roman"/>
                <a:ea typeface="华文细黑"/>
                <a:cs typeface="Times New Roman"/>
              </a:rPr>
              <a:t>险情</a:t>
            </a:r>
            <a:r>
              <a:rPr lang="en-US" altLang="zh-CN" sz="2600" kern="100" dirty="0">
                <a:solidFill>
                  <a:srgbClr val="E46C0A"/>
                </a:solidFill>
                <a:latin typeface="+mj-ea"/>
                <a:ea typeface="+mj-ea"/>
                <a:cs typeface="Courier New"/>
              </a:rPr>
              <a:t>”</a:t>
            </a:r>
            <a:r>
              <a:rPr lang="zh-CN" altLang="zh-CN" sz="2600" kern="100" dirty="0" smtClean="0">
                <a:solidFill>
                  <a:srgbClr val="E46C0A"/>
                </a:solidFill>
                <a:latin typeface="Times New Roman"/>
                <a:ea typeface="华文细黑"/>
                <a:cs typeface="Times New Roman"/>
              </a:rPr>
              <a:t>。</a:t>
            </a:r>
            <a:endParaRPr lang="en-US" altLang="zh-CN" sz="2600" kern="100" dirty="0" smtClean="0">
              <a:solidFill>
                <a:srgbClr val="E46C0A"/>
              </a:solidFill>
              <a:latin typeface="Times New Roman"/>
              <a:ea typeface="华文细黑"/>
              <a:cs typeface="Times New Roman"/>
            </a:endParaRPr>
          </a:p>
        </p:txBody>
      </p:sp>
    </p:spTree>
    <p:extLst>
      <p:ext uri="{BB962C8B-B14F-4D97-AF65-F5344CB8AC3E}">
        <p14:creationId xmlns:p14="http://schemas.microsoft.com/office/powerpoint/2010/main" val="3607582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95629" y="155881"/>
            <a:ext cx="8821322" cy="1215910"/>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(2)</a:t>
            </a:r>
            <a:r>
              <a:rPr lang="en-US" altLang="zh-CN" sz="2600" kern="100" dirty="0">
                <a:solidFill>
                  <a:srgbClr val="00B0F0"/>
                </a:solidFill>
                <a:latin typeface="Times New Roman"/>
                <a:ea typeface="华文细黑"/>
                <a:cs typeface="Courier New"/>
              </a:rPr>
              <a:t>(2014·</a:t>
            </a:r>
            <a:r>
              <a:rPr lang="zh-CN" altLang="zh-CN" sz="2600" kern="100" dirty="0">
                <a:solidFill>
                  <a:srgbClr val="00B0F0"/>
                </a:solidFill>
                <a:latin typeface="Times New Roman"/>
                <a:ea typeface="华文细黑"/>
                <a:cs typeface="Times New Roman"/>
              </a:rPr>
              <a:t>山东</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这次招聘，一半以上的应聘者曾多年担任外资企业的中高层管理岗位，有较丰富的管理经验</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3" name="矩形 2"/>
          <p:cNvSpPr/>
          <p:nvPr/>
        </p:nvSpPr>
        <p:spPr>
          <a:xfrm>
            <a:off x="214534" y="1346244"/>
            <a:ext cx="8733982" cy="1292662"/>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en-US" altLang="zh-CN" sz="2600" kern="100" dirty="0" smtClean="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担任</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岗位</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搭配不当，应把</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担任</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改为</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就任于</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，或把</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岗位</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改为</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职务</a:t>
            </a:r>
            <a:r>
              <a:rPr lang="en-US" altLang="zh-CN" sz="2600" kern="100" dirty="0">
                <a:solidFill>
                  <a:srgbClr val="E46C0A"/>
                </a:solidFill>
                <a:latin typeface="宋体"/>
                <a:ea typeface="华文细黑"/>
                <a:cs typeface="Times New Roman"/>
              </a:rPr>
              <a:t>”</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
        <p:nvSpPr>
          <p:cNvPr id="5" name="矩形 4"/>
          <p:cNvSpPr/>
          <p:nvPr/>
        </p:nvSpPr>
        <p:spPr>
          <a:xfrm>
            <a:off x="180389" y="2493187"/>
            <a:ext cx="8821322" cy="1816075"/>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(3)</a:t>
            </a:r>
            <a:r>
              <a:rPr lang="en-US" altLang="zh-CN" sz="2600" kern="100" dirty="0">
                <a:solidFill>
                  <a:srgbClr val="00B0F0"/>
                </a:solidFill>
                <a:latin typeface="Times New Roman"/>
                <a:ea typeface="华文细黑"/>
                <a:cs typeface="Courier New"/>
              </a:rPr>
              <a:t>(2014·</a:t>
            </a:r>
            <a:r>
              <a:rPr lang="zh-CN" altLang="zh-CN" sz="2600" kern="100" dirty="0">
                <a:solidFill>
                  <a:srgbClr val="00B0F0"/>
                </a:solidFill>
                <a:latin typeface="Times New Roman"/>
                <a:ea typeface="华文细黑"/>
                <a:cs typeface="Times New Roman"/>
              </a:rPr>
              <a:t>四川</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城镇建设要充分体现天人合一理念，提高优秀传统文化特色，构建生态与文化保护体系，实现城镇与自然和谐发展</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7" name="矩形 6"/>
          <p:cNvSpPr/>
          <p:nvPr/>
        </p:nvSpPr>
        <p:spPr>
          <a:xfrm>
            <a:off x="223665" y="4298360"/>
            <a:ext cx="7445551" cy="692497"/>
          </a:xfrm>
          <a:prstGeom prst="rect">
            <a:avLst/>
          </a:prstGeom>
        </p:spPr>
        <p:txBody>
          <a:bodyPr wrap="none">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en-US" altLang="zh-CN" sz="2600" kern="100" dirty="0" smtClean="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提高</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特色</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应为</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突出</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特色</a:t>
            </a:r>
            <a:r>
              <a:rPr lang="en-US" altLang="zh-CN" sz="2600" kern="100" dirty="0">
                <a:solidFill>
                  <a:srgbClr val="E46C0A"/>
                </a:solidFill>
                <a:latin typeface="宋体"/>
                <a:ea typeface="华文细黑"/>
                <a:cs typeface="Times New Roman"/>
              </a:rPr>
              <a:t>”</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933332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01899" y="737642"/>
            <a:ext cx="8770682" cy="1816075"/>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(4)</a:t>
            </a:r>
            <a:r>
              <a:rPr lang="en-US" altLang="zh-CN" sz="2600" kern="100" dirty="0">
                <a:solidFill>
                  <a:srgbClr val="00B0F0"/>
                </a:solidFill>
                <a:latin typeface="Times New Roman"/>
                <a:ea typeface="华文细黑"/>
                <a:cs typeface="Courier New"/>
              </a:rPr>
              <a:t>(2014·</a:t>
            </a:r>
            <a:r>
              <a:rPr lang="zh-CN" altLang="zh-CN" sz="2600" kern="100" dirty="0">
                <a:solidFill>
                  <a:srgbClr val="00B0F0"/>
                </a:solidFill>
                <a:latin typeface="Times New Roman"/>
                <a:ea typeface="华文细黑"/>
                <a:cs typeface="Times New Roman"/>
              </a:rPr>
              <a:t>辽宁</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一切儿童文学作品都应该永远持着守护童年的立场，遵循儿童思维发展规律，富有丰富的想象力，充满爱与希望，传递古老传统中的善与美</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3" name="矩形 2"/>
          <p:cNvSpPr/>
          <p:nvPr/>
        </p:nvSpPr>
        <p:spPr>
          <a:xfrm>
            <a:off x="287543" y="2533650"/>
            <a:ext cx="8512738" cy="1292662"/>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en-US" altLang="zh-CN" sz="2600" kern="100" dirty="0" smtClean="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持着</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立场</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搭配不当，应为</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持着</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信条</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或</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站在</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立场</a:t>
            </a:r>
            <a:r>
              <a:rPr lang="en-US" altLang="zh-CN" sz="2600" kern="100" dirty="0">
                <a:solidFill>
                  <a:srgbClr val="E46C0A"/>
                </a:solidFill>
                <a:latin typeface="宋体"/>
                <a:ea typeface="华文细黑"/>
                <a:cs typeface="Times New Roman"/>
              </a:rPr>
              <a:t>”</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47895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01907" y="133003"/>
            <a:ext cx="8770682" cy="1215910"/>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(5)</a:t>
            </a:r>
            <a:r>
              <a:rPr lang="en-US" altLang="zh-CN" sz="2600" kern="100" dirty="0">
                <a:solidFill>
                  <a:srgbClr val="00B0F0"/>
                </a:solidFill>
                <a:latin typeface="Times New Roman"/>
                <a:ea typeface="华文细黑"/>
                <a:cs typeface="Courier New"/>
              </a:rPr>
              <a:t>(2013·</a:t>
            </a:r>
            <a:r>
              <a:rPr lang="zh-CN" altLang="zh-CN" sz="2600" kern="100" dirty="0">
                <a:solidFill>
                  <a:srgbClr val="00B0F0"/>
                </a:solidFill>
                <a:latin typeface="Times New Roman"/>
                <a:ea typeface="华文细黑"/>
                <a:cs typeface="Times New Roman"/>
              </a:rPr>
              <a:t>广东</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为满足与日俱增的客流运输要求，缓解地铁线路载客，近日，广州地铁三号线再增加一列新车上线运营</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5" name="矩形 4"/>
          <p:cNvSpPr/>
          <p:nvPr/>
        </p:nvSpPr>
        <p:spPr>
          <a:xfrm>
            <a:off x="142217" y="1317740"/>
            <a:ext cx="8770682" cy="1292662"/>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zh-CN" altLang="zh-CN" sz="2600" kern="100" dirty="0" smtClean="0">
                <a:solidFill>
                  <a:srgbClr val="E46C0A"/>
                </a:solidFill>
                <a:latin typeface="Times New Roman"/>
                <a:ea typeface="华文细黑"/>
                <a:cs typeface="Times New Roman"/>
              </a:rPr>
              <a:t>搭配</a:t>
            </a:r>
            <a:r>
              <a:rPr lang="zh-CN" altLang="zh-CN" sz="2600" kern="100" dirty="0">
                <a:solidFill>
                  <a:srgbClr val="E46C0A"/>
                </a:solidFill>
                <a:latin typeface="Times New Roman"/>
                <a:ea typeface="华文细黑"/>
                <a:cs typeface="Times New Roman"/>
              </a:rPr>
              <a:t>不当，</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缓解</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载客</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不通，</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载客</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后应加与之对应的宾语中心语</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压力</a:t>
            </a:r>
            <a:r>
              <a:rPr lang="en-US" altLang="zh-CN" sz="2600" kern="100" dirty="0">
                <a:solidFill>
                  <a:srgbClr val="E46C0A"/>
                </a:solidFill>
                <a:latin typeface="宋体"/>
                <a:ea typeface="华文细黑"/>
                <a:cs typeface="Times New Roman"/>
              </a:rPr>
              <a:t>”</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
        <p:nvSpPr>
          <p:cNvPr id="7" name="矩形 6"/>
          <p:cNvSpPr/>
          <p:nvPr/>
        </p:nvSpPr>
        <p:spPr>
          <a:xfrm>
            <a:off x="123181" y="2482521"/>
            <a:ext cx="8770682" cy="1816075"/>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(6)</a:t>
            </a:r>
            <a:r>
              <a:rPr lang="en-US" altLang="zh-CN" sz="2600" kern="100" dirty="0">
                <a:solidFill>
                  <a:srgbClr val="00B0F0"/>
                </a:solidFill>
                <a:latin typeface="Times New Roman"/>
                <a:ea typeface="华文细黑"/>
                <a:cs typeface="Courier New"/>
              </a:rPr>
              <a:t>(2013·</a:t>
            </a:r>
            <a:r>
              <a:rPr lang="zh-CN" altLang="zh-CN" sz="2600" kern="100" dirty="0">
                <a:solidFill>
                  <a:srgbClr val="00B0F0"/>
                </a:solidFill>
                <a:latin typeface="Times New Roman"/>
                <a:ea typeface="华文细黑"/>
                <a:cs typeface="Times New Roman"/>
              </a:rPr>
              <a:t>北京</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日前，交通管理部门就媒体对酒驾事故的连续报道做出了积极回应，表示要进一步加大对交通违法行为的查处</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10" name="矩形 9"/>
          <p:cNvSpPr/>
          <p:nvPr/>
        </p:nvSpPr>
        <p:spPr>
          <a:xfrm>
            <a:off x="18816" y="4212084"/>
            <a:ext cx="8998630" cy="692497"/>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zh-CN" altLang="zh-CN" sz="2600" kern="100" dirty="0" smtClean="0">
                <a:solidFill>
                  <a:srgbClr val="E46C0A"/>
                </a:solidFill>
                <a:latin typeface="Times New Roman"/>
                <a:ea typeface="华文细黑"/>
                <a:cs typeface="Times New Roman"/>
              </a:rPr>
              <a:t>搭配不当</a:t>
            </a:r>
            <a:r>
              <a:rPr lang="en-US" altLang="zh-CN" sz="2600" kern="100" dirty="0" smtClean="0">
                <a:solidFill>
                  <a:srgbClr val="E46C0A"/>
                </a:solidFill>
                <a:latin typeface="Times New Roman"/>
                <a:ea typeface="华文细黑"/>
                <a:cs typeface="Times New Roman"/>
              </a:rPr>
              <a:t>,</a:t>
            </a:r>
            <a:r>
              <a:rPr lang="en-US" altLang="zh-CN" sz="2600" kern="100" dirty="0" smtClean="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加大</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查处</a:t>
            </a:r>
            <a:r>
              <a:rPr lang="en-US" altLang="zh-CN" sz="2600" kern="100" dirty="0">
                <a:solidFill>
                  <a:srgbClr val="E46C0A"/>
                </a:solidFill>
                <a:latin typeface="宋体"/>
                <a:ea typeface="华文细黑"/>
                <a:cs typeface="Times New Roman"/>
              </a:rPr>
              <a:t>”</a:t>
            </a:r>
            <a:r>
              <a:rPr lang="zh-CN" altLang="zh-CN" sz="2600" kern="100" dirty="0" smtClean="0">
                <a:solidFill>
                  <a:srgbClr val="E46C0A"/>
                </a:solidFill>
                <a:latin typeface="Times New Roman"/>
                <a:ea typeface="华文细黑"/>
                <a:cs typeface="Times New Roman"/>
              </a:rPr>
              <a:t>不通</a:t>
            </a:r>
            <a:r>
              <a:rPr lang="en-US" altLang="zh-CN" sz="2600" kern="100" dirty="0" smtClean="0">
                <a:solidFill>
                  <a:srgbClr val="E46C0A"/>
                </a:solidFill>
                <a:latin typeface="Times New Roman"/>
                <a:ea typeface="华文细黑"/>
                <a:cs typeface="Times New Roman"/>
              </a:rPr>
              <a:t>,</a:t>
            </a:r>
            <a:r>
              <a:rPr lang="zh-CN" altLang="zh-CN" sz="2600" kern="100" dirty="0" smtClean="0">
                <a:solidFill>
                  <a:srgbClr val="E46C0A"/>
                </a:solidFill>
                <a:latin typeface="Times New Roman"/>
                <a:ea typeface="华文细黑"/>
                <a:cs typeface="Times New Roman"/>
              </a:rPr>
              <a:t>应</a:t>
            </a:r>
            <a:r>
              <a:rPr lang="zh-CN" altLang="zh-CN" sz="2600" kern="100" dirty="0">
                <a:solidFill>
                  <a:srgbClr val="E46C0A"/>
                </a:solidFill>
                <a:latin typeface="Times New Roman"/>
                <a:ea typeface="华文细黑"/>
                <a:cs typeface="Times New Roman"/>
              </a:rPr>
              <a:t>在句末加</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力度</a:t>
            </a:r>
            <a:r>
              <a:rPr lang="en-US" altLang="zh-CN" sz="2600" kern="100" dirty="0">
                <a:solidFill>
                  <a:srgbClr val="E46C0A"/>
                </a:solidFill>
                <a:latin typeface="宋体"/>
                <a:ea typeface="华文细黑"/>
                <a:cs typeface="Times New Roman"/>
              </a:rPr>
              <a:t>”</a:t>
            </a:r>
            <a:r>
              <a:rPr lang="zh-CN" altLang="zh-CN" sz="2600" kern="100" dirty="0" smtClean="0">
                <a:solidFill>
                  <a:srgbClr val="E46C0A"/>
                </a:solidFill>
                <a:latin typeface="Times New Roman"/>
                <a:ea typeface="华文细黑"/>
                <a:cs typeface="Times New Roman"/>
              </a:rPr>
              <a:t>。</a:t>
            </a:r>
            <a:endParaRPr lang="en-US" altLang="zh-CN" sz="2600" kern="100" dirty="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2868151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0"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74784" y="646584"/>
            <a:ext cx="8770682" cy="1816075"/>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(7)</a:t>
            </a:r>
            <a:r>
              <a:rPr lang="en-US" altLang="zh-CN" sz="2600" kern="100" dirty="0">
                <a:solidFill>
                  <a:srgbClr val="00B0F0"/>
                </a:solidFill>
                <a:latin typeface="Times New Roman"/>
                <a:ea typeface="华文细黑"/>
                <a:cs typeface="Courier New"/>
              </a:rPr>
              <a:t>(2013·</a:t>
            </a:r>
            <a:r>
              <a:rPr lang="zh-CN" altLang="zh-CN" sz="2600" kern="100" dirty="0">
                <a:solidFill>
                  <a:srgbClr val="00B0F0"/>
                </a:solidFill>
                <a:latin typeface="Times New Roman"/>
                <a:ea typeface="华文细黑"/>
                <a:cs typeface="Times New Roman"/>
              </a:rPr>
              <a:t>重庆</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生态环境关系到每个人的生存。对于生态环境的破坏，只有减少环境污染，践行低碳环保的生活方式，才能逐渐得到改善</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4" name="矩形 3"/>
          <p:cNvSpPr/>
          <p:nvPr/>
        </p:nvSpPr>
        <p:spPr>
          <a:xfrm>
            <a:off x="160462" y="2475338"/>
            <a:ext cx="8770682" cy="1823576"/>
          </a:xfrm>
          <a:prstGeom prst="rect">
            <a:avLst/>
          </a:prstGeom>
        </p:spPr>
        <p:txBody>
          <a:bodyPr>
            <a:spAutoFit/>
          </a:bodyPr>
          <a:lstStyle/>
          <a:p>
            <a:pPr algn="just">
              <a:lnSpc>
                <a:spcPts val="45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zh-CN" altLang="zh-CN" sz="2600" dirty="0" smtClean="0">
                <a:solidFill>
                  <a:schemeClr val="accent6">
                    <a:lumMod val="75000"/>
                  </a:schemeClr>
                </a:solidFill>
                <a:latin typeface="Times New Roman"/>
                <a:ea typeface="华文细黑"/>
                <a:cs typeface="Times New Roman"/>
              </a:rPr>
              <a:t>搭配</a:t>
            </a:r>
            <a:r>
              <a:rPr lang="zh-CN" altLang="zh-CN" sz="2600" dirty="0">
                <a:solidFill>
                  <a:schemeClr val="accent6">
                    <a:lumMod val="75000"/>
                  </a:schemeClr>
                </a:solidFill>
                <a:latin typeface="Times New Roman"/>
                <a:ea typeface="华文细黑"/>
                <a:cs typeface="Times New Roman"/>
              </a:rPr>
              <a:t>不当，梳理后一分句，主干逻辑应是</a:t>
            </a:r>
            <a:r>
              <a:rPr lang="en-US" altLang="zh-CN" sz="2600" dirty="0">
                <a:solidFill>
                  <a:schemeClr val="accent6">
                    <a:lumMod val="75000"/>
                  </a:schemeClr>
                </a:solidFill>
                <a:latin typeface="宋体"/>
                <a:ea typeface="华文细黑"/>
                <a:cs typeface="Times New Roman"/>
              </a:rPr>
              <a:t>“</a:t>
            </a:r>
            <a:r>
              <a:rPr lang="zh-CN" altLang="zh-CN" sz="2600" dirty="0" smtClean="0">
                <a:solidFill>
                  <a:schemeClr val="accent6">
                    <a:lumMod val="75000"/>
                  </a:schemeClr>
                </a:solidFill>
                <a:latin typeface="Times New Roman"/>
                <a:ea typeface="华文细黑"/>
                <a:cs typeface="Times New Roman"/>
              </a:rPr>
              <a:t>只有</a:t>
            </a:r>
            <a:r>
              <a:rPr lang="en-US" altLang="zh-CN" sz="2600" dirty="0" smtClean="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才能改善</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破坏</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改善</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破坏</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不通，应把</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改善</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改为</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遏制</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779512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31453" y="843558"/>
            <a:ext cx="8345003" cy="1816075"/>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(8)</a:t>
            </a:r>
            <a:r>
              <a:rPr lang="en-US" altLang="zh-CN" sz="2600" kern="100" dirty="0">
                <a:solidFill>
                  <a:srgbClr val="00B0F0"/>
                </a:solidFill>
                <a:latin typeface="Times New Roman"/>
                <a:ea typeface="华文细黑"/>
                <a:cs typeface="Courier New"/>
              </a:rPr>
              <a:t>(2013·</a:t>
            </a:r>
            <a:r>
              <a:rPr lang="zh-CN" altLang="zh-CN" sz="2600" kern="100" dirty="0">
                <a:solidFill>
                  <a:srgbClr val="00B0F0"/>
                </a:solidFill>
                <a:latin typeface="Times New Roman"/>
                <a:ea typeface="华文细黑"/>
                <a:cs typeface="Times New Roman"/>
              </a:rPr>
              <a:t>天津</a:t>
            </a:r>
            <a:r>
              <a:rPr lang="en-US" altLang="zh-CN" sz="2600" kern="100" dirty="0">
                <a:solidFill>
                  <a:srgbClr val="00B0F0"/>
                </a:solidFill>
                <a:latin typeface="Times New Roman"/>
                <a:ea typeface="华文细黑"/>
                <a:cs typeface="Courier New"/>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蛟龙</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号载人深潜器每年会有近</a:t>
            </a:r>
            <a:r>
              <a:rPr lang="en-US" altLang="zh-CN" sz="2600" kern="100" dirty="0">
                <a:latin typeface="Times New Roman"/>
                <a:ea typeface="华文细黑"/>
                <a:cs typeface="Courier New"/>
              </a:rPr>
              <a:t>5</a:t>
            </a:r>
            <a:r>
              <a:rPr lang="zh-CN" altLang="zh-CN" sz="2600" kern="100" dirty="0">
                <a:latin typeface="Times New Roman"/>
                <a:ea typeface="华文细黑"/>
                <a:cs typeface="Times New Roman"/>
              </a:rPr>
              <a:t>个月的时间执行深海资源勘察、环境勘探、海底生物研究等项工作</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4" name="矩形 3"/>
          <p:cNvSpPr/>
          <p:nvPr/>
        </p:nvSpPr>
        <p:spPr>
          <a:xfrm>
            <a:off x="332544" y="2644270"/>
            <a:ext cx="8262379" cy="1292662"/>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en-US" altLang="zh-CN" sz="2600" kern="100" dirty="0" smtClean="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执行</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工作</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搭配不当，把</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执行</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改为</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开展</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，或把</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工作</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改为</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任务</a:t>
            </a:r>
            <a:r>
              <a:rPr lang="en-US" altLang="zh-CN" sz="2600" kern="100" dirty="0">
                <a:solidFill>
                  <a:srgbClr val="E46C0A"/>
                </a:solidFill>
                <a:latin typeface="宋体"/>
                <a:ea typeface="华文细黑"/>
                <a:cs typeface="Times New Roman"/>
              </a:rPr>
              <a:t>”</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509416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97979" y="113953"/>
            <a:ext cx="8858389" cy="2492990"/>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主宾搭配不当</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下面句子都存在主宾搭配不当的问题，请作具体说明。</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en-US" altLang="zh-CN" sz="2600" kern="100" dirty="0">
                <a:solidFill>
                  <a:srgbClr val="00B0F0"/>
                </a:solidFill>
                <a:latin typeface="Times New Roman"/>
                <a:ea typeface="华文细黑"/>
                <a:cs typeface="Courier New"/>
              </a:rPr>
              <a:t>(2014·</a:t>
            </a:r>
            <a:r>
              <a:rPr lang="zh-CN" altLang="zh-CN" sz="2600" kern="100" dirty="0">
                <a:solidFill>
                  <a:srgbClr val="00B0F0"/>
                </a:solidFill>
                <a:latin typeface="Times New Roman"/>
                <a:ea typeface="华文细黑"/>
                <a:cs typeface="Times New Roman"/>
              </a:rPr>
              <a:t>重庆</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现在的重庆夜景，随着光彩工程的实施，现代科技的运用，更加璀璨夺目，已进入世界四大夜景城市之一</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5" name="矩形 4"/>
          <p:cNvSpPr/>
          <p:nvPr/>
        </p:nvSpPr>
        <p:spPr>
          <a:xfrm>
            <a:off x="140430" y="2497867"/>
            <a:ext cx="8821322" cy="2492990"/>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en-US" altLang="zh-CN" sz="2600" kern="100" dirty="0" smtClean="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重庆夜景</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已进入世界四大夜景城市之一</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，主宾搭配不当，把</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夜景城市</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改为</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城市夜景</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；另外，</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进入</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之一</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也搭配不当，应删除</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之一</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，或把</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进入</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改为</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成为</a:t>
            </a:r>
            <a:r>
              <a:rPr lang="en-US" altLang="zh-CN" sz="2600" kern="100" dirty="0">
                <a:solidFill>
                  <a:srgbClr val="E46C0A"/>
                </a:solidFill>
                <a:latin typeface="宋体"/>
                <a:ea typeface="华文细黑"/>
                <a:cs typeface="Times New Roman"/>
              </a:rPr>
              <a:t>”</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810757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4179" y="455046"/>
            <a:ext cx="8784976" cy="4216732"/>
          </a:xfrm>
          <a:prstGeom prst="rect">
            <a:avLst/>
          </a:prstGeom>
          <a:noFill/>
        </p:spPr>
        <p:txBody>
          <a:bodyPr wrap="square" rtlCol="0">
            <a:spAutoFit/>
          </a:bodyPr>
          <a:lstStyle/>
          <a:p>
            <a:pPr algn="just">
              <a:lnSpc>
                <a:spcPct val="150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介宾短语：由介词附着在名词等词语前面组成。如：</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比前几年　为了生存　对这个问题</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助词短语：由助词</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主要是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两个词</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附着在词语上组成，包括</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字短语</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当家的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该来的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他首先听到的</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字短语</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所思</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所需要</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以成语为主体的熟语叫固定短语。</a:t>
            </a:r>
            <a:endParaRPr lang="zh-CN" altLang="zh-CN" sz="1050" kern="100" dirty="0">
              <a:effectLst/>
              <a:latin typeface="宋体"/>
              <a:cs typeface="Courier New"/>
            </a:endParaRPr>
          </a:p>
        </p:txBody>
      </p:sp>
    </p:spTree>
    <p:extLst>
      <p:ext uri="{BB962C8B-B14F-4D97-AF65-F5344CB8AC3E}">
        <p14:creationId xmlns:p14="http://schemas.microsoft.com/office/powerpoint/2010/main" val="331471652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68269" y="789032"/>
            <a:ext cx="8597865" cy="1215910"/>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(2)</a:t>
            </a:r>
            <a:r>
              <a:rPr lang="en-US" altLang="zh-CN" sz="2600" kern="100" dirty="0">
                <a:solidFill>
                  <a:srgbClr val="00B0F0"/>
                </a:solidFill>
                <a:latin typeface="Times New Roman"/>
                <a:ea typeface="华文细黑"/>
                <a:cs typeface="Courier New"/>
              </a:rPr>
              <a:t>(2013·</a:t>
            </a:r>
            <a:r>
              <a:rPr lang="zh-CN" altLang="zh-CN" sz="2600" kern="100" dirty="0">
                <a:solidFill>
                  <a:srgbClr val="00B0F0"/>
                </a:solidFill>
                <a:latin typeface="Times New Roman"/>
                <a:ea typeface="华文细黑"/>
                <a:cs typeface="Times New Roman"/>
              </a:rPr>
              <a:t>山东</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当今的</a:t>
            </a:r>
            <a:r>
              <a:rPr lang="zh-CN" altLang="zh-CN" sz="2600" kern="100" dirty="0" smtClean="0">
                <a:latin typeface="Times New Roman"/>
                <a:ea typeface="华文细黑"/>
                <a:cs typeface="Times New Roman"/>
              </a:rPr>
              <a:t>世界</a:t>
            </a:r>
            <a:r>
              <a:rPr lang="en-US" altLang="zh-CN" sz="2600" kern="100" dirty="0" smtClean="0">
                <a:latin typeface="Times New Roman"/>
                <a:ea typeface="华文细黑"/>
                <a:cs typeface="Times New Roman"/>
              </a:rPr>
              <a:t>,</a:t>
            </a:r>
            <a:r>
              <a:rPr lang="zh-CN" altLang="zh-CN" sz="2600" kern="100" dirty="0" smtClean="0">
                <a:latin typeface="Times New Roman"/>
                <a:ea typeface="华文细黑"/>
                <a:cs typeface="Times New Roman"/>
              </a:rPr>
              <a:t>各个</a:t>
            </a:r>
            <a:r>
              <a:rPr lang="zh-CN" altLang="zh-CN" sz="2600" kern="100" dirty="0">
                <a:latin typeface="Times New Roman"/>
                <a:ea typeface="华文细黑"/>
                <a:cs typeface="Times New Roman"/>
              </a:rPr>
              <a:t>国家、地区相互</a:t>
            </a:r>
            <a:r>
              <a:rPr lang="zh-CN" altLang="zh-CN" sz="2600" kern="100" dirty="0" smtClean="0">
                <a:latin typeface="Times New Roman"/>
                <a:ea typeface="华文细黑"/>
                <a:cs typeface="Times New Roman"/>
              </a:rPr>
              <a:t>依存</a:t>
            </a:r>
            <a:r>
              <a:rPr lang="en-US" altLang="zh-CN" sz="2600" kern="100" dirty="0" smtClean="0">
                <a:latin typeface="Times New Roman"/>
                <a:ea typeface="华文细黑"/>
                <a:cs typeface="Times New Roman"/>
              </a:rPr>
              <a:t>,</a:t>
            </a:r>
            <a:r>
              <a:rPr lang="zh-CN" altLang="zh-CN" sz="2600" kern="100" dirty="0" smtClean="0">
                <a:latin typeface="Times New Roman"/>
                <a:ea typeface="华文细黑"/>
                <a:cs typeface="Times New Roman"/>
              </a:rPr>
              <a:t>已经</a:t>
            </a:r>
            <a:r>
              <a:rPr lang="zh-CN" altLang="zh-CN" sz="2600" kern="100" dirty="0">
                <a:latin typeface="Times New Roman"/>
                <a:ea typeface="华文细黑"/>
                <a:cs typeface="Times New Roman"/>
              </a:rPr>
              <a:t>形成了你中有我、我中有你的格局，是一个经济全球化的时代</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3" name="矩形 2"/>
          <p:cNvSpPr/>
          <p:nvPr/>
        </p:nvSpPr>
        <p:spPr>
          <a:xfrm>
            <a:off x="272522" y="2551132"/>
            <a:ext cx="8683844" cy="1892826"/>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zh-CN" altLang="zh-CN" sz="2600" kern="100" dirty="0" smtClean="0">
                <a:solidFill>
                  <a:srgbClr val="E46C0A"/>
                </a:solidFill>
                <a:latin typeface="Times New Roman"/>
                <a:ea typeface="华文细黑"/>
                <a:cs typeface="Times New Roman"/>
              </a:rPr>
              <a:t>搭配不当</a:t>
            </a:r>
            <a:r>
              <a:rPr lang="en-US" altLang="zh-CN" sz="2600" kern="100" dirty="0" smtClean="0">
                <a:solidFill>
                  <a:srgbClr val="E46C0A"/>
                </a:solidFill>
                <a:latin typeface="Times New Roman"/>
                <a:ea typeface="华文细黑"/>
                <a:cs typeface="Times New Roman"/>
              </a:rPr>
              <a:t>,</a:t>
            </a:r>
            <a:r>
              <a:rPr lang="zh-CN" altLang="zh-CN" sz="2600" kern="100" dirty="0" smtClean="0">
                <a:solidFill>
                  <a:srgbClr val="E46C0A"/>
                </a:solidFill>
                <a:latin typeface="Times New Roman"/>
                <a:ea typeface="华文细黑"/>
                <a:cs typeface="Times New Roman"/>
              </a:rPr>
              <a:t>后</a:t>
            </a:r>
            <a:r>
              <a:rPr lang="zh-CN" altLang="zh-CN" sz="2600" kern="100" dirty="0">
                <a:solidFill>
                  <a:srgbClr val="E46C0A"/>
                </a:solidFill>
                <a:latin typeface="Times New Roman"/>
                <a:ea typeface="华文细黑"/>
                <a:cs typeface="Times New Roman"/>
              </a:rPr>
              <a:t>一分句的主语承前仍是</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国家、地区</a:t>
            </a:r>
            <a:r>
              <a:rPr lang="en-US" altLang="zh-CN" sz="2600" kern="100" dirty="0" smtClean="0">
                <a:solidFill>
                  <a:srgbClr val="E46C0A"/>
                </a:solidFill>
                <a:latin typeface="宋体"/>
                <a:ea typeface="华文细黑"/>
                <a:cs typeface="Times New Roman"/>
              </a:rPr>
              <a:t>”</a:t>
            </a:r>
            <a:r>
              <a:rPr lang="en-US" altLang="zh-CN" sz="2600" kern="100" dirty="0" smtClean="0">
                <a:solidFill>
                  <a:srgbClr val="E46C0A"/>
                </a:solidFill>
                <a:latin typeface="Times New Roman"/>
                <a:ea typeface="华文细黑"/>
                <a:cs typeface="Times New Roman"/>
              </a:rPr>
              <a:t>,</a:t>
            </a:r>
            <a:r>
              <a:rPr lang="en-US" altLang="zh-CN" sz="2600" kern="100" dirty="0" smtClean="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国家、地区是</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时代</a:t>
            </a:r>
            <a:r>
              <a:rPr lang="en-US" altLang="zh-CN" sz="2600" kern="100" dirty="0">
                <a:solidFill>
                  <a:srgbClr val="E46C0A"/>
                </a:solidFill>
                <a:latin typeface="宋体"/>
                <a:ea typeface="华文细黑"/>
                <a:cs typeface="Times New Roman"/>
              </a:rPr>
              <a:t>”</a:t>
            </a:r>
            <a:r>
              <a:rPr lang="zh-CN" altLang="zh-CN" sz="2600" kern="100" dirty="0" smtClean="0">
                <a:solidFill>
                  <a:srgbClr val="E46C0A"/>
                </a:solidFill>
                <a:latin typeface="Times New Roman"/>
                <a:ea typeface="华文细黑"/>
                <a:cs typeface="Times New Roman"/>
              </a:rPr>
              <a:t>不通</a:t>
            </a:r>
            <a:r>
              <a:rPr lang="en-US" altLang="zh-CN" sz="2600" kern="100" dirty="0" smtClean="0">
                <a:solidFill>
                  <a:srgbClr val="E46C0A"/>
                </a:solidFill>
                <a:latin typeface="Times New Roman"/>
                <a:ea typeface="华文细黑"/>
                <a:cs typeface="Times New Roman"/>
              </a:rPr>
              <a:t>,</a:t>
            </a:r>
            <a:r>
              <a:rPr lang="zh-CN" altLang="zh-CN" sz="2600" kern="100" dirty="0" smtClean="0">
                <a:solidFill>
                  <a:srgbClr val="E46C0A"/>
                </a:solidFill>
                <a:latin typeface="Times New Roman"/>
                <a:ea typeface="华文细黑"/>
                <a:cs typeface="Times New Roman"/>
              </a:rPr>
              <a:t>把</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时代</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改为</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态势、局面</a:t>
            </a:r>
            <a:r>
              <a:rPr lang="en-US" altLang="zh-CN" sz="2600" kern="100" dirty="0">
                <a:solidFill>
                  <a:srgbClr val="E46C0A"/>
                </a:solidFill>
                <a:latin typeface="宋体"/>
                <a:ea typeface="华文细黑"/>
                <a:cs typeface="Times New Roman"/>
              </a:rPr>
              <a:t>”</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454362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8003" y="762025"/>
            <a:ext cx="8697435" cy="1816075"/>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(3)</a:t>
            </a:r>
            <a:r>
              <a:rPr lang="en-US" altLang="zh-CN" sz="2600" kern="100" dirty="0">
                <a:solidFill>
                  <a:srgbClr val="00B0F0"/>
                </a:solidFill>
                <a:latin typeface="Times New Roman"/>
                <a:ea typeface="华文细黑"/>
                <a:cs typeface="Courier New"/>
              </a:rPr>
              <a:t>(2011·</a:t>
            </a:r>
            <a:r>
              <a:rPr lang="zh-CN" altLang="zh-CN" sz="2600" kern="100" dirty="0">
                <a:solidFill>
                  <a:srgbClr val="00B0F0"/>
                </a:solidFill>
                <a:latin typeface="Times New Roman"/>
                <a:ea typeface="华文细黑"/>
                <a:cs typeface="Times New Roman"/>
              </a:rPr>
              <a:t>大纲全国</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失眠是指因睡眠时间不足、质量不佳对身体产生损害而出现的不舒服的感觉，应对失眠需要了解相关的睡眠卫生知识，进行自我调护</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6" name="矩形 5"/>
          <p:cNvSpPr/>
          <p:nvPr/>
        </p:nvSpPr>
        <p:spPr>
          <a:xfrm>
            <a:off x="272597" y="2619375"/>
            <a:ext cx="8611322" cy="1246495"/>
          </a:xfrm>
          <a:prstGeom prst="rect">
            <a:avLst/>
          </a:prstGeom>
        </p:spPr>
        <p:txBody>
          <a:bodyPr>
            <a:spAutoFit/>
          </a:bodyPr>
          <a:lstStyle/>
          <a:p>
            <a:pPr algn="just">
              <a:lnSpc>
                <a:spcPts val="45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en-US" altLang="zh-CN" sz="2600" dirty="0" smtClean="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失眠是</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感觉</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不</a:t>
            </a:r>
            <a:r>
              <a:rPr lang="zh-CN" altLang="zh-CN" sz="2600" dirty="0" smtClean="0">
                <a:solidFill>
                  <a:srgbClr val="E46C0A"/>
                </a:solidFill>
                <a:latin typeface="Times New Roman"/>
                <a:ea typeface="华文细黑"/>
                <a:cs typeface="Times New Roman"/>
              </a:rPr>
              <a:t>搭配</a:t>
            </a:r>
            <a:r>
              <a:rPr lang="en-US" altLang="zh-CN" sz="2600" dirty="0" smtClean="0">
                <a:solidFill>
                  <a:srgbClr val="E46C0A"/>
                </a:solidFill>
                <a:latin typeface="Times New Roman"/>
                <a:ea typeface="华文细黑"/>
                <a:cs typeface="Times New Roman"/>
              </a:rPr>
              <a:t>,</a:t>
            </a:r>
            <a:r>
              <a:rPr lang="zh-CN" altLang="zh-CN" sz="2600" dirty="0" smtClean="0">
                <a:solidFill>
                  <a:srgbClr val="E46C0A"/>
                </a:solidFill>
                <a:latin typeface="Times New Roman"/>
                <a:ea typeface="华文细黑"/>
                <a:cs typeface="Times New Roman"/>
              </a:rPr>
              <a:t>应</a:t>
            </a:r>
            <a:r>
              <a:rPr lang="zh-CN" altLang="zh-CN" sz="2600" dirty="0">
                <a:solidFill>
                  <a:srgbClr val="E46C0A"/>
                </a:solidFill>
                <a:latin typeface="Times New Roman"/>
                <a:ea typeface="华文细黑"/>
                <a:cs typeface="Times New Roman"/>
              </a:rPr>
              <a:t>将</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感觉</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改为</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症状</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a:t>
            </a:r>
            <a:endParaRPr lang="en-US" altLang="zh-CN" sz="2600" kern="100" dirty="0" smtClean="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3443196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3719" y="483518"/>
            <a:ext cx="8821322" cy="1816075"/>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(4)</a:t>
            </a:r>
            <a:r>
              <a:rPr lang="en-US" altLang="zh-CN" sz="2600" kern="100" dirty="0">
                <a:solidFill>
                  <a:srgbClr val="00B0F0"/>
                </a:solidFill>
                <a:latin typeface="Times New Roman"/>
                <a:ea typeface="华文细黑"/>
                <a:cs typeface="Courier New"/>
              </a:rPr>
              <a:t>(2011·</a:t>
            </a:r>
            <a:r>
              <a:rPr lang="zh-CN" altLang="zh-CN" sz="2600" kern="100" dirty="0">
                <a:solidFill>
                  <a:srgbClr val="00B0F0"/>
                </a:solidFill>
                <a:latin typeface="Times New Roman"/>
                <a:ea typeface="华文细黑"/>
                <a:cs typeface="Times New Roman"/>
              </a:rPr>
              <a:t>天津</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旺盛的国内需求正在成为跨国巨头获取暴利的重要市场，尤其是针对中国的石油、铁矿石以及基础能源等方面表现得异常突出</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7" name="矩形 6"/>
          <p:cNvSpPr/>
          <p:nvPr/>
        </p:nvSpPr>
        <p:spPr>
          <a:xfrm>
            <a:off x="196361" y="2274193"/>
            <a:ext cx="8733982" cy="1892826"/>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en-US" altLang="zh-CN" sz="2600" kern="100" dirty="0" smtClean="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需求</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成为</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重要市场</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，主语和宾语搭配不当。另外，</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基础能源</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包含</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石油、铁矿石</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，可将</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以及</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改为</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等</a:t>
            </a:r>
            <a:r>
              <a:rPr lang="en-US" altLang="zh-CN" sz="2600" kern="100" dirty="0">
                <a:solidFill>
                  <a:srgbClr val="E46C0A"/>
                </a:solidFill>
                <a:latin typeface="宋体"/>
                <a:ea typeface="华文细黑"/>
                <a:cs typeface="Times New Roman"/>
              </a:rPr>
              <a:t>”</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984662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22548" y="113953"/>
            <a:ext cx="8770682" cy="3453253"/>
          </a:xfrm>
          <a:prstGeom prst="rect">
            <a:avLst/>
          </a:prstGeom>
        </p:spPr>
        <p:txBody>
          <a:bodyPr>
            <a:spAutoFit/>
          </a:bodyPr>
          <a:lstStyle/>
          <a:p>
            <a:pPr algn="just">
              <a:lnSpc>
                <a:spcPct val="140000"/>
              </a:lnSpc>
              <a:spcAft>
                <a:spcPts val="0"/>
              </a:spcAf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修饰语与中心语搭配不当</a:t>
            </a:r>
            <a:endParaRPr lang="zh-CN" altLang="zh-CN" sz="1050"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下面句子都存在修饰语与中心语搭配不当的问题，请作具体说明。</a:t>
            </a:r>
            <a:endParaRPr lang="zh-CN" altLang="zh-CN" sz="105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(1)</a:t>
            </a:r>
            <a:r>
              <a:rPr lang="en-US" altLang="zh-CN" sz="2600" kern="100" dirty="0">
                <a:solidFill>
                  <a:srgbClr val="00B0F0"/>
                </a:solidFill>
                <a:latin typeface="Times New Roman"/>
                <a:ea typeface="华文细黑"/>
                <a:cs typeface="Courier New"/>
              </a:rPr>
              <a:t>(2012·</a:t>
            </a:r>
            <a:r>
              <a:rPr lang="zh-CN" altLang="zh-CN" sz="2600" kern="100" dirty="0">
                <a:solidFill>
                  <a:srgbClr val="00B0F0"/>
                </a:solidFill>
                <a:latin typeface="Times New Roman"/>
                <a:ea typeface="华文细黑"/>
                <a:cs typeface="Times New Roman"/>
              </a:rPr>
              <a:t>北京</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据悉，一种新型的袖珍电脑将亮相本届科博会，它采用语音输入、太阳能供电，具有高雅、时尚、方便、环保的功能和作用</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Courier New"/>
            </a:endParaRPr>
          </a:p>
        </p:txBody>
      </p:sp>
      <p:sp>
        <p:nvSpPr>
          <p:cNvPr id="4" name="矩形 3"/>
          <p:cNvSpPr/>
          <p:nvPr/>
        </p:nvSpPr>
        <p:spPr>
          <a:xfrm>
            <a:off x="117915" y="3460229"/>
            <a:ext cx="8733982" cy="1292662"/>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en-US" altLang="zh-CN" sz="2600" kern="100" dirty="0" smtClean="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高雅、时尚、方便</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不属于</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功能和作用</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，属搭配不当，应把</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功能和作用</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改为</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特点</a:t>
            </a:r>
            <a:r>
              <a:rPr lang="en-US" altLang="zh-CN" sz="2600" kern="100" dirty="0">
                <a:solidFill>
                  <a:srgbClr val="E46C0A"/>
                </a:solidFill>
                <a:latin typeface="宋体"/>
                <a:ea typeface="华文细黑"/>
                <a:cs typeface="Times New Roman"/>
              </a:rPr>
              <a:t>”</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871216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17649" y="843558"/>
            <a:ext cx="8821323" cy="1816075"/>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(2)</a:t>
            </a:r>
            <a:r>
              <a:rPr lang="en-US" altLang="zh-CN" sz="2600" kern="100" dirty="0">
                <a:solidFill>
                  <a:srgbClr val="00B0F0"/>
                </a:solidFill>
                <a:latin typeface="Times New Roman"/>
                <a:ea typeface="华文细黑"/>
                <a:cs typeface="Courier New"/>
              </a:rPr>
              <a:t>(2012·</a:t>
            </a:r>
            <a:r>
              <a:rPr lang="zh-CN" altLang="zh-CN" sz="2600" kern="100" dirty="0">
                <a:solidFill>
                  <a:srgbClr val="00B0F0"/>
                </a:solidFill>
                <a:latin typeface="Times New Roman"/>
                <a:ea typeface="华文细黑"/>
                <a:cs typeface="Times New Roman"/>
              </a:rPr>
              <a:t>大纲全国</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建立监督机制非常重要，企业对制度的决策、出台、执行到取得成效的每个环节都纳入监督的范围，就能切实有效地增强执行力</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6" name="矩形 5"/>
          <p:cNvSpPr/>
          <p:nvPr/>
        </p:nvSpPr>
        <p:spPr>
          <a:xfrm>
            <a:off x="150937" y="2658616"/>
            <a:ext cx="8821323" cy="1246495"/>
          </a:xfrm>
          <a:prstGeom prst="rect">
            <a:avLst/>
          </a:prstGeom>
        </p:spPr>
        <p:txBody>
          <a:bodyPr>
            <a:spAutoFit/>
          </a:bodyPr>
          <a:lstStyle/>
          <a:p>
            <a:pPr algn="just">
              <a:lnSpc>
                <a:spcPts val="45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zh-CN" altLang="zh-CN" sz="2600" dirty="0" smtClean="0">
                <a:solidFill>
                  <a:srgbClr val="E46C0A"/>
                </a:solidFill>
                <a:latin typeface="Times New Roman"/>
                <a:ea typeface="华文细黑"/>
                <a:cs typeface="Times New Roman"/>
              </a:rPr>
              <a:t>把</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对</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改为</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把</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制度</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不能修饰</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决策</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，可将</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决策</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改为</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酝酿</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4135070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51520" y="579909"/>
            <a:ext cx="8428453" cy="2893100"/>
          </a:xfrm>
          <a:prstGeom prst="rect">
            <a:avLst/>
          </a:prstGeom>
        </p:spPr>
        <p:txBody>
          <a:bodyPr>
            <a:spAutoFit/>
          </a:bodyPr>
          <a:lstStyle/>
          <a:p>
            <a:pPr algn="just">
              <a:lnSpc>
                <a:spcPct val="140000"/>
              </a:lnSpc>
              <a:spcAft>
                <a:spcPts val="0"/>
              </a:spcAft>
            </a:pPr>
            <a:r>
              <a:rPr lang="en-US" altLang="zh-CN" sz="2600" kern="100" dirty="0" smtClean="0">
                <a:latin typeface="Times New Roman"/>
                <a:ea typeface="华文细黑"/>
                <a:cs typeface="Courier New"/>
              </a:rPr>
              <a:t>5.</a:t>
            </a:r>
            <a:r>
              <a:rPr lang="zh-CN" altLang="zh-CN" sz="2600" kern="100" dirty="0" smtClean="0">
                <a:latin typeface="Times New Roman"/>
                <a:ea typeface="华文细黑"/>
                <a:cs typeface="Times New Roman"/>
              </a:rPr>
              <a:t>一面对两面搭配不当</a:t>
            </a:r>
            <a:endParaRPr lang="zh-CN" altLang="zh-CN" sz="1050" kern="100" dirty="0" smtClean="0">
              <a:latin typeface="宋体"/>
              <a:cs typeface="Courier New"/>
            </a:endParaRPr>
          </a:p>
          <a:p>
            <a:pPr algn="just">
              <a:lnSpc>
                <a:spcPct val="140000"/>
              </a:lnSpc>
              <a:spcAft>
                <a:spcPts val="0"/>
              </a:spcAft>
            </a:pPr>
            <a:r>
              <a:rPr lang="zh-CN" altLang="zh-CN" sz="2600" kern="100" dirty="0" smtClean="0">
                <a:latin typeface="Times New Roman"/>
                <a:ea typeface="华文细黑"/>
                <a:cs typeface="Times New Roman"/>
              </a:rPr>
              <a:t>下面句子都存在一面对两面搭配不当的问题，请作具体说明。</a:t>
            </a:r>
            <a:endParaRPr lang="zh-CN" altLang="zh-CN" sz="1050" kern="100" dirty="0" smtClean="0">
              <a:latin typeface="宋体"/>
              <a:cs typeface="Courier New"/>
            </a:endParaRPr>
          </a:p>
          <a:p>
            <a:pPr algn="just">
              <a:lnSpc>
                <a:spcPct val="140000"/>
              </a:lnSpc>
              <a:spcAft>
                <a:spcPts val="0"/>
              </a:spcAft>
            </a:pPr>
            <a:r>
              <a:rPr lang="en-US" altLang="zh-CN" sz="2600" kern="100" dirty="0" smtClean="0">
                <a:latin typeface="Times New Roman"/>
                <a:ea typeface="华文细黑"/>
                <a:cs typeface="Courier New"/>
              </a:rPr>
              <a:t>(1)</a:t>
            </a:r>
            <a:r>
              <a:rPr lang="en-US" altLang="zh-CN" sz="2600" kern="100" dirty="0" smtClean="0">
                <a:solidFill>
                  <a:srgbClr val="00B0F0"/>
                </a:solidFill>
                <a:latin typeface="Times New Roman"/>
                <a:ea typeface="华文细黑"/>
                <a:cs typeface="Courier New"/>
              </a:rPr>
              <a:t>(2014·</a:t>
            </a:r>
            <a:r>
              <a:rPr lang="zh-CN" altLang="zh-CN" sz="2600" kern="100" dirty="0" smtClean="0">
                <a:solidFill>
                  <a:srgbClr val="00B0F0"/>
                </a:solidFill>
                <a:latin typeface="Times New Roman"/>
                <a:ea typeface="华文细黑"/>
                <a:cs typeface="Times New Roman"/>
              </a:rPr>
              <a:t>天津</a:t>
            </a:r>
            <a:r>
              <a:rPr lang="en-US" altLang="zh-CN" sz="2600" kern="100" dirty="0" smtClean="0">
                <a:solidFill>
                  <a:srgbClr val="00B0F0"/>
                </a:solidFill>
                <a:latin typeface="Times New Roman"/>
                <a:ea typeface="华文细黑"/>
                <a:cs typeface="Courier New"/>
              </a:rPr>
              <a:t>)</a:t>
            </a:r>
            <a:r>
              <a:rPr lang="zh-CN" altLang="zh-CN" sz="2600" kern="100" dirty="0" smtClean="0">
                <a:latin typeface="Times New Roman"/>
                <a:ea typeface="华文细黑"/>
                <a:cs typeface="Times New Roman"/>
              </a:rPr>
              <a:t>每一个学生都具有创新的潜能，要激发这种潜能，就要看能否培养学生自主学习的能力。</a:t>
            </a:r>
            <a:endParaRPr lang="zh-CN" altLang="zh-CN" sz="1050" kern="100" dirty="0" smtClean="0">
              <a:latin typeface="宋体"/>
              <a:cs typeface="Courier New"/>
            </a:endParaRPr>
          </a:p>
        </p:txBody>
      </p:sp>
      <p:sp>
        <p:nvSpPr>
          <p:cNvPr id="3" name="矩形 2"/>
          <p:cNvSpPr/>
          <p:nvPr/>
        </p:nvSpPr>
        <p:spPr>
          <a:xfrm>
            <a:off x="300544" y="3411463"/>
            <a:ext cx="6186309" cy="669414"/>
          </a:xfrm>
          <a:prstGeom prst="rect">
            <a:avLst/>
          </a:prstGeom>
        </p:spPr>
        <p:txBody>
          <a:bodyPr wrap="none">
            <a:spAutoFit/>
          </a:bodyPr>
          <a:lstStyle/>
          <a:p>
            <a:pPr algn="just">
              <a:lnSpc>
                <a:spcPts val="45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zh-CN" altLang="zh-CN" sz="2600" dirty="0" smtClean="0">
                <a:solidFill>
                  <a:srgbClr val="E46C0A"/>
                </a:solidFill>
                <a:latin typeface="Times New Roman"/>
                <a:ea typeface="华文细黑"/>
                <a:cs typeface="Times New Roman"/>
              </a:rPr>
              <a:t>一面</a:t>
            </a:r>
            <a:r>
              <a:rPr lang="zh-CN" altLang="zh-CN" sz="2600" dirty="0">
                <a:solidFill>
                  <a:srgbClr val="E46C0A"/>
                </a:solidFill>
                <a:latin typeface="Times New Roman"/>
                <a:ea typeface="华文细黑"/>
                <a:cs typeface="Times New Roman"/>
              </a:rPr>
              <a:t>对两面，应删除</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看能否</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a:t>
            </a:r>
            <a:endParaRPr lang="zh-CN" altLang="zh-CN" sz="260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3560504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51520" y="195486"/>
            <a:ext cx="8512738" cy="1596014"/>
          </a:xfrm>
          <a:prstGeom prst="rect">
            <a:avLst/>
          </a:prstGeom>
        </p:spPr>
        <p:txBody>
          <a:bodyPr>
            <a:spAutoFit/>
          </a:bodyPr>
          <a:lstStyle/>
          <a:p>
            <a:pPr algn="just">
              <a:lnSpc>
                <a:spcPct val="130000"/>
              </a:lnSpc>
              <a:spcAft>
                <a:spcPts val="0"/>
              </a:spcAft>
            </a:pPr>
            <a:r>
              <a:rPr lang="en-US" altLang="zh-CN" sz="2600" kern="100" dirty="0" smtClean="0">
                <a:latin typeface="Times New Roman"/>
                <a:ea typeface="华文细黑"/>
                <a:cs typeface="Courier New"/>
              </a:rPr>
              <a:t>(2)</a:t>
            </a:r>
            <a:r>
              <a:rPr lang="en-US" altLang="zh-CN" sz="2600" kern="100" dirty="0" smtClean="0">
                <a:solidFill>
                  <a:srgbClr val="00B0F0"/>
                </a:solidFill>
                <a:latin typeface="Times New Roman"/>
                <a:ea typeface="华文细黑"/>
                <a:cs typeface="Courier New"/>
              </a:rPr>
              <a:t>(2013·</a:t>
            </a:r>
            <a:r>
              <a:rPr lang="zh-CN" altLang="zh-CN" sz="2600" kern="100" dirty="0" smtClean="0">
                <a:solidFill>
                  <a:srgbClr val="00B0F0"/>
                </a:solidFill>
                <a:latin typeface="Times New Roman"/>
                <a:ea typeface="华文细黑"/>
                <a:cs typeface="Times New Roman"/>
              </a:rPr>
              <a:t>重庆</a:t>
            </a:r>
            <a:r>
              <a:rPr lang="en-US" altLang="zh-CN" sz="2600" kern="100" dirty="0" smtClean="0">
                <a:solidFill>
                  <a:srgbClr val="00B0F0"/>
                </a:solidFill>
                <a:latin typeface="Times New Roman"/>
                <a:ea typeface="华文细黑"/>
                <a:cs typeface="Courier New"/>
              </a:rPr>
              <a:t>)</a:t>
            </a:r>
            <a:r>
              <a:rPr lang="zh-CN" altLang="zh-CN" sz="2600" kern="100" dirty="0" smtClean="0">
                <a:latin typeface="Times New Roman"/>
                <a:ea typeface="华文细黑"/>
                <a:cs typeface="Times New Roman"/>
              </a:rPr>
              <a:t>在此次重庆市青少年科技创新大赛中，同学们常围在一起相互鼓励并认真总结得失，赢得的远远不只是比赛的胜负。</a:t>
            </a:r>
            <a:endParaRPr lang="zh-CN" altLang="zh-CN" sz="1050" kern="100" dirty="0" smtClean="0">
              <a:latin typeface="宋体"/>
              <a:cs typeface="Courier New"/>
            </a:endParaRPr>
          </a:p>
        </p:txBody>
      </p:sp>
      <p:sp>
        <p:nvSpPr>
          <p:cNvPr id="3" name="矩形 2"/>
          <p:cNvSpPr/>
          <p:nvPr/>
        </p:nvSpPr>
        <p:spPr>
          <a:xfrm>
            <a:off x="261045" y="1734432"/>
            <a:ext cx="8672655" cy="1132618"/>
          </a:xfrm>
          <a:prstGeom prst="rect">
            <a:avLst/>
          </a:prstGeom>
        </p:spPr>
        <p:txBody>
          <a:bodyPr wrap="square">
            <a:spAutoFit/>
          </a:bodyPr>
          <a:lstStyle/>
          <a:p>
            <a:pPr algn="just">
              <a:lnSpc>
                <a:spcPct val="13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zh-CN" altLang="en-US" sz="2600" kern="100" dirty="0" smtClean="0">
                <a:solidFill>
                  <a:schemeClr val="accent6">
                    <a:lumMod val="75000"/>
                  </a:schemeClr>
                </a:solidFill>
                <a:latin typeface="Times New Roman"/>
                <a:ea typeface="华文细黑"/>
                <a:cs typeface="Times New Roman"/>
              </a:rPr>
              <a:t>搭配不当</a:t>
            </a:r>
            <a:r>
              <a:rPr lang="en-US" altLang="zh-CN" sz="2600" kern="100" dirty="0" smtClean="0">
                <a:solidFill>
                  <a:schemeClr val="accent6">
                    <a:lumMod val="75000"/>
                  </a:schemeClr>
                </a:solidFill>
                <a:latin typeface="Times New Roman"/>
                <a:ea typeface="华文细黑"/>
                <a:cs typeface="Times New Roman"/>
              </a:rPr>
              <a:t>,</a:t>
            </a:r>
            <a:r>
              <a:rPr lang="zh-CN" altLang="en-US" sz="2600" kern="100" dirty="0">
                <a:solidFill>
                  <a:srgbClr val="E46C0A"/>
                </a:solidFill>
                <a:latin typeface="+mj-ea"/>
                <a:ea typeface="+mj-ea"/>
                <a:cs typeface="Courier New"/>
              </a:rPr>
              <a:t>“</a:t>
            </a:r>
            <a:r>
              <a:rPr lang="zh-CN" altLang="en-US" sz="2600" kern="100" dirty="0" smtClean="0">
                <a:solidFill>
                  <a:schemeClr val="accent6">
                    <a:lumMod val="75000"/>
                  </a:schemeClr>
                </a:solidFill>
                <a:latin typeface="Times New Roman"/>
                <a:ea typeface="华文细黑"/>
                <a:cs typeface="Times New Roman"/>
              </a:rPr>
              <a:t>胜负</a:t>
            </a:r>
            <a:r>
              <a:rPr lang="zh-CN" altLang="en-US" sz="2600" kern="100" dirty="0">
                <a:solidFill>
                  <a:srgbClr val="E46C0A"/>
                </a:solidFill>
                <a:latin typeface="+mj-ea"/>
                <a:ea typeface="+mj-ea"/>
                <a:cs typeface="Courier New"/>
              </a:rPr>
              <a:t>”</a:t>
            </a:r>
            <a:r>
              <a:rPr lang="zh-CN" altLang="en-US" sz="2600" kern="100" dirty="0">
                <a:solidFill>
                  <a:schemeClr val="accent6">
                    <a:lumMod val="75000"/>
                  </a:schemeClr>
                </a:solidFill>
                <a:latin typeface="Times New Roman"/>
                <a:ea typeface="华文细黑"/>
                <a:cs typeface="Times New Roman"/>
              </a:rPr>
              <a:t>是两面</a:t>
            </a:r>
            <a:r>
              <a:rPr lang="zh-CN" altLang="en-US" sz="2600" kern="100" dirty="0" smtClean="0">
                <a:solidFill>
                  <a:schemeClr val="accent6">
                    <a:lumMod val="75000"/>
                  </a:schemeClr>
                </a:solidFill>
                <a:latin typeface="Times New Roman"/>
                <a:ea typeface="华文细黑"/>
                <a:cs typeface="Times New Roman"/>
              </a:rPr>
              <a:t>词</a:t>
            </a:r>
            <a:r>
              <a:rPr lang="en-US" altLang="zh-CN" sz="2600" kern="100" dirty="0" smtClean="0">
                <a:solidFill>
                  <a:schemeClr val="accent6">
                    <a:lumMod val="75000"/>
                  </a:schemeClr>
                </a:solidFill>
                <a:latin typeface="Times New Roman"/>
                <a:ea typeface="华文细黑"/>
                <a:cs typeface="Times New Roman"/>
              </a:rPr>
              <a:t>,</a:t>
            </a:r>
            <a:r>
              <a:rPr lang="zh-CN" altLang="en-US" sz="2600" kern="100" dirty="0">
                <a:solidFill>
                  <a:srgbClr val="E46C0A"/>
                </a:solidFill>
                <a:latin typeface="+mj-ea"/>
                <a:ea typeface="+mj-ea"/>
                <a:cs typeface="Courier New"/>
              </a:rPr>
              <a:t>“</a:t>
            </a:r>
            <a:r>
              <a:rPr lang="zh-CN" altLang="en-US" sz="2600" kern="100" dirty="0">
                <a:solidFill>
                  <a:schemeClr val="accent6">
                    <a:lumMod val="75000"/>
                  </a:schemeClr>
                </a:solidFill>
                <a:latin typeface="Times New Roman"/>
                <a:ea typeface="华文细黑"/>
                <a:cs typeface="Times New Roman"/>
              </a:rPr>
              <a:t>赢得</a:t>
            </a:r>
            <a:r>
              <a:rPr lang="en-US" altLang="zh-CN" sz="2600" kern="100" dirty="0">
                <a:solidFill>
                  <a:srgbClr val="E46C0A"/>
                </a:solidFill>
                <a:latin typeface="+mj-ea"/>
                <a:ea typeface="+mj-ea"/>
                <a:cs typeface="Courier New"/>
              </a:rPr>
              <a:t>……</a:t>
            </a:r>
            <a:r>
              <a:rPr lang="zh-CN" altLang="en-US" sz="2600" kern="100" dirty="0">
                <a:solidFill>
                  <a:schemeClr val="accent6">
                    <a:lumMod val="75000"/>
                  </a:schemeClr>
                </a:solidFill>
                <a:latin typeface="Times New Roman"/>
                <a:ea typeface="华文细黑"/>
                <a:cs typeface="Times New Roman"/>
              </a:rPr>
              <a:t>胜利</a:t>
            </a:r>
            <a:r>
              <a:rPr lang="zh-CN" altLang="en-US" sz="2600" kern="100" dirty="0">
                <a:solidFill>
                  <a:srgbClr val="E46C0A"/>
                </a:solidFill>
                <a:latin typeface="+mj-ea"/>
                <a:ea typeface="+mj-ea"/>
                <a:cs typeface="Courier New"/>
              </a:rPr>
              <a:t>”</a:t>
            </a:r>
            <a:r>
              <a:rPr lang="zh-CN" altLang="en-US" sz="2600" kern="100" dirty="0">
                <a:solidFill>
                  <a:schemeClr val="accent6">
                    <a:lumMod val="75000"/>
                  </a:schemeClr>
                </a:solidFill>
                <a:latin typeface="Times New Roman"/>
                <a:ea typeface="华文细黑"/>
                <a:cs typeface="Times New Roman"/>
              </a:rPr>
              <a:t>可以，</a:t>
            </a:r>
            <a:r>
              <a:rPr lang="zh-CN" altLang="en-US" sz="2600" kern="100" dirty="0">
                <a:solidFill>
                  <a:srgbClr val="E46C0A"/>
                </a:solidFill>
                <a:latin typeface="+mj-ea"/>
                <a:ea typeface="+mj-ea"/>
                <a:cs typeface="Courier New"/>
              </a:rPr>
              <a:t>“</a:t>
            </a:r>
            <a:r>
              <a:rPr lang="zh-CN" altLang="en-US" sz="2600" kern="100" dirty="0">
                <a:solidFill>
                  <a:schemeClr val="accent6">
                    <a:lumMod val="75000"/>
                  </a:schemeClr>
                </a:solidFill>
                <a:latin typeface="Times New Roman"/>
                <a:ea typeface="华文细黑"/>
                <a:cs typeface="Times New Roman"/>
              </a:rPr>
              <a:t>赢得</a:t>
            </a:r>
            <a:r>
              <a:rPr lang="en-US" altLang="zh-CN" sz="2600" kern="100" dirty="0">
                <a:solidFill>
                  <a:srgbClr val="E46C0A"/>
                </a:solidFill>
                <a:latin typeface="+mj-ea"/>
                <a:ea typeface="+mj-ea"/>
                <a:cs typeface="Courier New"/>
              </a:rPr>
              <a:t>……</a:t>
            </a:r>
            <a:r>
              <a:rPr lang="zh-CN" altLang="en-US" sz="2600" kern="100" dirty="0">
                <a:solidFill>
                  <a:schemeClr val="accent6">
                    <a:lumMod val="75000"/>
                  </a:schemeClr>
                </a:solidFill>
                <a:latin typeface="Times New Roman"/>
                <a:ea typeface="华文细黑"/>
                <a:cs typeface="Times New Roman"/>
              </a:rPr>
              <a:t>负</a:t>
            </a:r>
            <a:r>
              <a:rPr lang="zh-CN" altLang="en-US" sz="2600" kern="100" dirty="0">
                <a:solidFill>
                  <a:srgbClr val="E46C0A"/>
                </a:solidFill>
                <a:latin typeface="+mj-ea"/>
                <a:ea typeface="+mj-ea"/>
                <a:cs typeface="Courier New"/>
              </a:rPr>
              <a:t>”</a:t>
            </a:r>
            <a:r>
              <a:rPr lang="zh-CN" altLang="en-US" sz="2600" kern="100" dirty="0">
                <a:solidFill>
                  <a:schemeClr val="accent6">
                    <a:lumMod val="75000"/>
                  </a:schemeClr>
                </a:solidFill>
                <a:latin typeface="Times New Roman"/>
                <a:ea typeface="华文细黑"/>
                <a:cs typeface="Times New Roman"/>
              </a:rPr>
              <a:t>不通，应把</a:t>
            </a:r>
            <a:r>
              <a:rPr lang="zh-CN" altLang="en-US" sz="2600" kern="100" dirty="0">
                <a:solidFill>
                  <a:srgbClr val="E46C0A"/>
                </a:solidFill>
                <a:latin typeface="+mj-ea"/>
                <a:ea typeface="+mj-ea"/>
                <a:cs typeface="Courier New"/>
              </a:rPr>
              <a:t>“</a:t>
            </a:r>
            <a:r>
              <a:rPr lang="zh-CN" altLang="en-US" sz="2600" kern="100" dirty="0">
                <a:solidFill>
                  <a:schemeClr val="accent6">
                    <a:lumMod val="75000"/>
                  </a:schemeClr>
                </a:solidFill>
                <a:latin typeface="Times New Roman"/>
                <a:ea typeface="华文细黑"/>
                <a:cs typeface="Times New Roman"/>
              </a:rPr>
              <a:t>胜负</a:t>
            </a:r>
            <a:r>
              <a:rPr lang="zh-CN" altLang="en-US" sz="2600" kern="100" dirty="0">
                <a:solidFill>
                  <a:srgbClr val="E46C0A"/>
                </a:solidFill>
                <a:latin typeface="+mj-ea"/>
                <a:ea typeface="+mj-ea"/>
                <a:cs typeface="Courier New"/>
              </a:rPr>
              <a:t>”</a:t>
            </a:r>
            <a:r>
              <a:rPr lang="zh-CN" altLang="en-US" sz="2600" kern="100" dirty="0">
                <a:solidFill>
                  <a:schemeClr val="accent6">
                    <a:lumMod val="75000"/>
                  </a:schemeClr>
                </a:solidFill>
                <a:latin typeface="Times New Roman"/>
                <a:ea typeface="华文细黑"/>
                <a:cs typeface="Times New Roman"/>
              </a:rPr>
              <a:t>改为</a:t>
            </a:r>
            <a:r>
              <a:rPr lang="zh-CN" altLang="en-US" sz="2600" kern="100" dirty="0">
                <a:solidFill>
                  <a:srgbClr val="E46C0A"/>
                </a:solidFill>
                <a:latin typeface="+mj-ea"/>
                <a:ea typeface="+mj-ea"/>
                <a:cs typeface="Courier New"/>
              </a:rPr>
              <a:t>“</a:t>
            </a:r>
            <a:r>
              <a:rPr lang="zh-CN" altLang="en-US" sz="2600" kern="100" dirty="0">
                <a:solidFill>
                  <a:schemeClr val="accent6">
                    <a:lumMod val="75000"/>
                  </a:schemeClr>
                </a:solidFill>
                <a:latin typeface="Times New Roman"/>
                <a:ea typeface="华文细黑"/>
                <a:cs typeface="Times New Roman"/>
              </a:rPr>
              <a:t>胜利</a:t>
            </a:r>
            <a:r>
              <a:rPr lang="zh-CN" altLang="en-US" sz="2600" kern="100" dirty="0">
                <a:solidFill>
                  <a:srgbClr val="E46C0A"/>
                </a:solidFill>
                <a:latin typeface="+mj-ea"/>
                <a:ea typeface="+mj-ea"/>
                <a:cs typeface="Courier New"/>
              </a:rPr>
              <a:t>”</a:t>
            </a:r>
            <a:r>
              <a:rPr lang="zh-CN" altLang="en-US" sz="2600" kern="100" dirty="0">
                <a:solidFill>
                  <a:schemeClr val="accent6">
                    <a:lumMod val="75000"/>
                  </a:schemeClr>
                </a:solidFill>
                <a:latin typeface="Times New Roman"/>
                <a:ea typeface="华文细黑"/>
                <a:cs typeface="Times New Roman"/>
              </a:rPr>
              <a:t>。</a:t>
            </a:r>
            <a:endParaRPr lang="zh-CN" altLang="zh-CN" sz="2600" kern="100" dirty="0">
              <a:solidFill>
                <a:schemeClr val="accent6">
                  <a:lumMod val="75000"/>
                </a:schemeClr>
              </a:solidFill>
              <a:effectLst/>
              <a:latin typeface="宋体"/>
              <a:cs typeface="Courier New"/>
            </a:endParaRPr>
          </a:p>
        </p:txBody>
      </p:sp>
      <p:sp>
        <p:nvSpPr>
          <p:cNvPr id="7" name="矩形 6"/>
          <p:cNvSpPr/>
          <p:nvPr/>
        </p:nvSpPr>
        <p:spPr>
          <a:xfrm>
            <a:off x="200085" y="2730786"/>
            <a:ext cx="8512738" cy="1596014"/>
          </a:xfrm>
          <a:prstGeom prst="rect">
            <a:avLst/>
          </a:prstGeom>
        </p:spPr>
        <p:txBody>
          <a:bodyPr>
            <a:spAutoFit/>
          </a:bodyPr>
          <a:lstStyle/>
          <a:p>
            <a:pPr algn="just">
              <a:lnSpc>
                <a:spcPct val="130000"/>
              </a:lnSpc>
              <a:spcAft>
                <a:spcPts val="0"/>
              </a:spcAft>
            </a:pPr>
            <a:r>
              <a:rPr lang="en-US" altLang="zh-CN" sz="2600" kern="100" dirty="0">
                <a:latin typeface="Times New Roman"/>
                <a:ea typeface="华文细黑"/>
                <a:cs typeface="Courier New"/>
              </a:rPr>
              <a:t>(3)</a:t>
            </a:r>
            <a:r>
              <a:rPr lang="en-US" altLang="zh-CN" sz="2600" kern="100" dirty="0">
                <a:solidFill>
                  <a:srgbClr val="00B0F0"/>
                </a:solidFill>
                <a:latin typeface="Times New Roman"/>
                <a:ea typeface="华文细黑"/>
                <a:cs typeface="Courier New"/>
              </a:rPr>
              <a:t>(2012·</a:t>
            </a:r>
            <a:r>
              <a:rPr lang="zh-CN" altLang="zh-CN" sz="2600" kern="100" dirty="0">
                <a:solidFill>
                  <a:srgbClr val="00B0F0"/>
                </a:solidFill>
                <a:latin typeface="Times New Roman"/>
                <a:ea typeface="华文细黑"/>
                <a:cs typeface="Times New Roman"/>
              </a:rPr>
              <a:t>安徽</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对涉及百姓健康和公共利益的研发活动能否进行科学伦理的评价把关，是防止技术滥用、纠正科技应用偏差的重要保证</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9" name="矩形 8"/>
          <p:cNvSpPr/>
          <p:nvPr/>
        </p:nvSpPr>
        <p:spPr>
          <a:xfrm>
            <a:off x="179512" y="4318992"/>
            <a:ext cx="7985828" cy="492443"/>
          </a:xfrm>
          <a:prstGeom prst="rect">
            <a:avLst/>
          </a:prstGeom>
        </p:spPr>
        <p:txBody>
          <a:bodyPr>
            <a:spAutoFit/>
          </a:bodyPr>
          <a:lstStyle/>
          <a:p>
            <a:pPr algn="just">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zh-CN" altLang="zh-CN" sz="2600" kern="100" dirty="0" smtClean="0">
                <a:solidFill>
                  <a:srgbClr val="E46C0A"/>
                </a:solidFill>
                <a:latin typeface="Times New Roman"/>
                <a:ea typeface="华文细黑"/>
                <a:cs typeface="Times New Roman"/>
              </a:rPr>
              <a:t>两面</a:t>
            </a:r>
            <a:r>
              <a:rPr lang="zh-CN" altLang="zh-CN" sz="2600" kern="100" dirty="0">
                <a:solidFill>
                  <a:srgbClr val="E46C0A"/>
                </a:solidFill>
                <a:latin typeface="Times New Roman"/>
                <a:ea typeface="华文细黑"/>
                <a:cs typeface="Times New Roman"/>
              </a:rPr>
              <a:t>对一面，搭配不当，应把</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能否</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去掉。</a:t>
            </a:r>
            <a:endParaRPr lang="zh-CN" altLang="zh-CN" sz="1050" kern="100" dirty="0">
              <a:effectLst/>
              <a:latin typeface="宋体"/>
              <a:cs typeface="Courier New"/>
            </a:endParaRPr>
          </a:p>
        </p:txBody>
      </p:sp>
    </p:spTree>
    <p:extLst>
      <p:ext uri="{BB962C8B-B14F-4D97-AF65-F5344CB8AC3E}">
        <p14:creationId xmlns:p14="http://schemas.microsoft.com/office/powerpoint/2010/main" val="1030688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9"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51520" y="152053"/>
            <a:ext cx="8512738" cy="4893647"/>
          </a:xfrm>
          <a:prstGeom prst="rect">
            <a:avLst/>
          </a:prstGeom>
        </p:spPr>
        <p:txBody>
          <a:bodyPr>
            <a:spAutoFit/>
          </a:bodyPr>
          <a:lstStyle/>
          <a:p>
            <a:pPr algn="just">
              <a:lnSpc>
                <a:spcPts val="4500"/>
              </a:lnSpc>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Courier New"/>
              </a:rPr>
              <a:t>二</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Courier New"/>
              </a:rPr>
              <a:t>重点识别两类：</a:t>
            </a:r>
            <a:r>
              <a:rPr lang="en-US" altLang="zh-CN" sz="2600" kern="100" dirty="0">
                <a:solidFill>
                  <a:srgbClr val="C00000"/>
                </a:solidFill>
                <a:latin typeface="Stencil" pitchFamily="82" charset="0"/>
                <a:ea typeface="华文细黑"/>
                <a:cs typeface="Courier New"/>
              </a:rPr>
              <a:t>“</a:t>
            </a:r>
            <a:r>
              <a:rPr lang="zh-CN" altLang="zh-CN" sz="2600" kern="100" dirty="0">
                <a:solidFill>
                  <a:srgbClr val="C00000"/>
                </a:solidFill>
                <a:latin typeface="Times New Roman"/>
                <a:ea typeface="华文细黑"/>
                <a:cs typeface="Courier New"/>
              </a:rPr>
              <a:t>一对多</a:t>
            </a:r>
            <a:r>
              <a:rPr lang="en-US" altLang="zh-CN" sz="2600" kern="100" dirty="0">
                <a:solidFill>
                  <a:srgbClr val="C00000"/>
                </a:solidFill>
                <a:latin typeface="Stencil" pitchFamily="82" charset="0"/>
                <a:ea typeface="华文细黑"/>
                <a:cs typeface="Courier New"/>
              </a:rPr>
              <a:t>”“</a:t>
            </a:r>
            <a:r>
              <a:rPr lang="zh-CN" altLang="zh-CN" sz="2600" kern="100" dirty="0">
                <a:solidFill>
                  <a:srgbClr val="C00000"/>
                </a:solidFill>
                <a:latin typeface="Times New Roman"/>
                <a:ea typeface="华文细黑"/>
                <a:cs typeface="Courier New"/>
              </a:rPr>
              <a:t>多对多</a:t>
            </a:r>
            <a:r>
              <a:rPr lang="en-US" altLang="zh-CN" sz="2600" kern="100" dirty="0">
                <a:solidFill>
                  <a:srgbClr val="C00000"/>
                </a:solidFill>
                <a:latin typeface="Stencil" pitchFamily="82" charset="0"/>
                <a:ea typeface="华文细黑"/>
                <a:cs typeface="Courier New"/>
              </a:rPr>
              <a:t>”</a:t>
            </a:r>
            <a:r>
              <a:rPr lang="zh-CN" altLang="zh-CN" sz="2600" kern="100" dirty="0">
                <a:solidFill>
                  <a:srgbClr val="C00000"/>
                </a:solidFill>
                <a:latin typeface="Times New Roman"/>
                <a:ea typeface="华文细黑"/>
                <a:cs typeface="Courier New"/>
              </a:rPr>
              <a:t>的搭配不当和</a:t>
            </a:r>
            <a:r>
              <a:rPr lang="en-US" altLang="zh-CN" sz="2600" kern="100" dirty="0">
                <a:solidFill>
                  <a:srgbClr val="C00000"/>
                </a:solidFill>
                <a:latin typeface="Stencil" pitchFamily="82" charset="0"/>
                <a:ea typeface="华文细黑"/>
                <a:cs typeface="Courier New"/>
              </a:rPr>
              <a:t>“</a:t>
            </a:r>
            <a:r>
              <a:rPr lang="zh-CN" altLang="zh-CN" sz="2600" kern="100" dirty="0">
                <a:solidFill>
                  <a:srgbClr val="C00000"/>
                </a:solidFill>
                <a:latin typeface="Times New Roman"/>
                <a:ea typeface="华文细黑"/>
                <a:cs typeface="Courier New"/>
              </a:rPr>
              <a:t>一面对两面</a:t>
            </a:r>
            <a:r>
              <a:rPr lang="en-US" altLang="zh-CN" sz="2600" kern="100" dirty="0">
                <a:solidFill>
                  <a:srgbClr val="C00000"/>
                </a:solidFill>
                <a:latin typeface="Stencil" pitchFamily="82" charset="0"/>
                <a:ea typeface="华文细黑"/>
                <a:cs typeface="Courier New"/>
              </a:rPr>
              <a:t>”</a:t>
            </a:r>
            <a:r>
              <a:rPr lang="zh-CN" altLang="zh-CN" sz="2600" kern="100" dirty="0">
                <a:solidFill>
                  <a:srgbClr val="C00000"/>
                </a:solidFill>
                <a:latin typeface="Times New Roman"/>
                <a:ea typeface="华文细黑"/>
                <a:cs typeface="Courier New"/>
              </a:rPr>
              <a:t>的搭配不当</a:t>
            </a:r>
          </a:p>
          <a:p>
            <a:pPr algn="just">
              <a:lnSpc>
                <a:spcPct val="150000"/>
              </a:lnSpc>
              <a:spcAft>
                <a:spcPts val="0"/>
              </a:spcAft>
            </a:pPr>
            <a:r>
              <a:rPr lang="en-US" altLang="zh-CN" sz="2600" kern="100" dirty="0">
                <a:latin typeface="Times New Roman"/>
                <a:ea typeface="华文细黑"/>
                <a:cs typeface="Courier New"/>
              </a:rPr>
              <a:t>1.</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一对多</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多对多</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结构中搭配不当的识别</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搭配不当是人们在使用语言过程中极易出现的病句类型，也是高考重点考查的病句类型。这种病句类型之所以会经常出现，是因为句子中出现了因结构复杂而导致的前后难以照应、顾此失彼等搭配不当现象。掌握这一特点，对于辨析病句会有好处</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877145268"/>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2635165710"/>
              </p:ext>
            </p:extLst>
          </p:nvPr>
        </p:nvGraphicFramePr>
        <p:xfrm>
          <a:off x="467544" y="819076"/>
          <a:ext cx="8153400" cy="2544762"/>
        </p:xfrm>
        <a:graphic>
          <a:graphicData uri="http://schemas.openxmlformats.org/presentationml/2006/ole">
            <mc:AlternateContent xmlns:mc="http://schemas.openxmlformats.org/markup-compatibility/2006">
              <mc:Choice xmlns:v="urn:schemas-microsoft-com:vml" Requires="v">
                <p:oleObj spid="_x0000_s6203" name="文档" r:id="rId3" imgW="8151954" imgH="2551056" progId="Word.Document.12">
                  <p:embed/>
                </p:oleObj>
              </mc:Choice>
              <mc:Fallback>
                <p:oleObj name="文档" r:id="rId3" imgW="8151954" imgH="2551056" progId="Word.Document.12">
                  <p:embed/>
                  <p:pic>
                    <p:nvPicPr>
                      <p:cNvPr id="0" name=""/>
                      <p:cNvPicPr/>
                      <p:nvPr/>
                    </p:nvPicPr>
                    <p:blipFill>
                      <a:blip r:embed="rId4"/>
                      <a:stretch>
                        <a:fillRect/>
                      </a:stretch>
                    </p:blipFill>
                    <p:spPr>
                      <a:xfrm>
                        <a:off x="467544" y="819076"/>
                        <a:ext cx="8153400" cy="2544762"/>
                      </a:xfrm>
                      <a:prstGeom prst="rect">
                        <a:avLst/>
                      </a:prstGeom>
                    </p:spPr>
                  </p:pic>
                </p:oleObj>
              </mc:Fallback>
            </mc:AlternateContent>
          </a:graphicData>
        </a:graphic>
      </p:graphicFrame>
      <p:sp>
        <p:nvSpPr>
          <p:cNvPr id="4" name="矩形 3"/>
          <p:cNvSpPr/>
          <p:nvPr/>
        </p:nvSpPr>
        <p:spPr>
          <a:xfrm>
            <a:off x="414077" y="3155434"/>
            <a:ext cx="8262379" cy="1180195"/>
          </a:xfrm>
          <a:prstGeom prst="rect">
            <a:avLst/>
          </a:prstGeom>
        </p:spPr>
        <p:txBody>
          <a:bodyPr>
            <a:spAutoFit/>
          </a:bodyPr>
          <a:lstStyle/>
          <a:p>
            <a:pPr algn="just">
              <a:lnSpc>
                <a:spcPts val="45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可与</a:t>
            </a: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搭配，不能与</a:t>
            </a: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搭配。通常当一个谓语动词搭配两个宾语时，容易出现搭配不当现象</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2308093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3510673886"/>
              </p:ext>
            </p:extLst>
          </p:nvPr>
        </p:nvGraphicFramePr>
        <p:xfrm>
          <a:off x="247650" y="-19050"/>
          <a:ext cx="8677275" cy="4591050"/>
        </p:xfrm>
        <a:graphic>
          <a:graphicData uri="http://schemas.openxmlformats.org/presentationml/2006/ole">
            <mc:AlternateContent xmlns:mc="http://schemas.openxmlformats.org/markup-compatibility/2006">
              <mc:Choice xmlns:v="urn:schemas-microsoft-com:vml" Requires="v">
                <p:oleObj spid="_x0000_s7228" name="文档" r:id="rId3" imgW="8681398" imgH="4588534" progId="Word.Document.12">
                  <p:embed/>
                </p:oleObj>
              </mc:Choice>
              <mc:Fallback>
                <p:oleObj name="文档" r:id="rId3" imgW="8681398" imgH="4588534" progId="Word.Document.12">
                  <p:embed/>
                  <p:pic>
                    <p:nvPicPr>
                      <p:cNvPr id="0" name=""/>
                      <p:cNvPicPr/>
                      <p:nvPr/>
                    </p:nvPicPr>
                    <p:blipFill>
                      <a:blip r:embed="rId4"/>
                      <a:stretch>
                        <a:fillRect/>
                      </a:stretch>
                    </p:blipFill>
                    <p:spPr>
                      <a:xfrm>
                        <a:off x="247650" y="-19050"/>
                        <a:ext cx="8677275" cy="4591050"/>
                      </a:xfrm>
                      <a:prstGeom prst="rect">
                        <a:avLst/>
                      </a:prstGeom>
                    </p:spPr>
                  </p:pic>
                </p:oleObj>
              </mc:Fallback>
            </mc:AlternateContent>
          </a:graphicData>
        </a:graphic>
      </p:graphicFrame>
      <p:sp>
        <p:nvSpPr>
          <p:cNvPr id="4" name="矩形 3"/>
          <p:cNvSpPr/>
          <p:nvPr/>
        </p:nvSpPr>
        <p:spPr>
          <a:xfrm>
            <a:off x="159230" y="3923302"/>
            <a:ext cx="8821322" cy="1246495"/>
          </a:xfrm>
          <a:prstGeom prst="rect">
            <a:avLst/>
          </a:prstGeom>
        </p:spPr>
        <p:txBody>
          <a:bodyPr>
            <a:spAutoFit/>
          </a:bodyPr>
          <a:lstStyle/>
          <a:p>
            <a:pPr algn="just">
              <a:lnSpc>
                <a:spcPts val="45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en-US" altLang="zh-CN" sz="2600" kern="100" dirty="0" smtClean="0">
                <a:solidFill>
                  <a:schemeClr val="accent6">
                    <a:lumMod val="75000"/>
                  </a:schemeClr>
                </a:solidFill>
                <a:latin typeface="宋体"/>
                <a:ea typeface="华文细黑"/>
                <a:cs typeface="Times New Roman"/>
              </a:rPr>
              <a:t>①</a:t>
            </a:r>
            <a:r>
              <a:rPr lang="en-US" altLang="zh-CN" sz="2600" kern="100" dirty="0">
                <a:solidFill>
                  <a:schemeClr val="accent6">
                    <a:lumMod val="75000"/>
                  </a:schemeClr>
                </a:solidFill>
                <a:latin typeface="Times New Roman"/>
                <a:ea typeface="华文细黑"/>
                <a:cs typeface="Courier New"/>
              </a:rPr>
              <a:t>A</a:t>
            </a:r>
            <a:r>
              <a:rPr lang="zh-CN" altLang="zh-CN" sz="2600" kern="100" dirty="0">
                <a:solidFill>
                  <a:schemeClr val="accent6">
                    <a:lumMod val="75000"/>
                  </a:schemeClr>
                </a:solidFill>
                <a:latin typeface="Times New Roman"/>
                <a:ea typeface="华文细黑"/>
                <a:cs typeface="Times New Roman"/>
              </a:rPr>
              <a:t>可与</a:t>
            </a:r>
            <a:r>
              <a:rPr lang="en-US" altLang="zh-CN" sz="2600" kern="100" dirty="0">
                <a:solidFill>
                  <a:schemeClr val="accent6">
                    <a:lumMod val="75000"/>
                  </a:schemeClr>
                </a:solidFill>
                <a:latin typeface="Times New Roman"/>
                <a:ea typeface="华文细黑"/>
                <a:cs typeface="Courier New"/>
              </a:rPr>
              <a:t>B</a:t>
            </a:r>
            <a:r>
              <a:rPr lang="zh-CN" altLang="zh-CN" sz="2600" kern="100" dirty="0">
                <a:solidFill>
                  <a:schemeClr val="accent6">
                    <a:lumMod val="75000"/>
                  </a:schemeClr>
                </a:solidFill>
                <a:latin typeface="Times New Roman"/>
                <a:ea typeface="华文细黑"/>
                <a:cs typeface="Times New Roman"/>
              </a:rPr>
              <a:t>搭配，不能与</a:t>
            </a:r>
            <a:r>
              <a:rPr lang="en-US" altLang="zh-CN" sz="2600" kern="100" dirty="0">
                <a:solidFill>
                  <a:schemeClr val="accent6">
                    <a:lumMod val="75000"/>
                  </a:schemeClr>
                </a:solidFill>
                <a:latin typeface="Times New Roman"/>
                <a:ea typeface="华文细黑"/>
                <a:cs typeface="Courier New"/>
              </a:rPr>
              <a:t>C</a:t>
            </a:r>
            <a:r>
              <a:rPr lang="zh-CN" altLang="zh-CN" sz="2600" kern="100" dirty="0">
                <a:solidFill>
                  <a:schemeClr val="accent6">
                    <a:lumMod val="75000"/>
                  </a:schemeClr>
                </a:solidFill>
                <a:latin typeface="Times New Roman"/>
                <a:ea typeface="华文细黑"/>
                <a:cs typeface="Times New Roman"/>
              </a:rPr>
              <a:t>搭配。</a:t>
            </a:r>
            <a:r>
              <a:rPr lang="en-US" altLang="zh-CN" sz="2600" kern="100" dirty="0">
                <a:solidFill>
                  <a:schemeClr val="accent6">
                    <a:lumMod val="75000"/>
                  </a:schemeClr>
                </a:solidFill>
                <a:latin typeface="宋体"/>
                <a:ea typeface="华文细黑"/>
                <a:cs typeface="Times New Roman"/>
              </a:rPr>
              <a:t>②“</a:t>
            </a:r>
            <a:r>
              <a:rPr lang="zh-CN" altLang="zh-CN" sz="2600" kern="100" dirty="0" smtClean="0">
                <a:solidFill>
                  <a:schemeClr val="accent6">
                    <a:lumMod val="75000"/>
                  </a:schemeClr>
                </a:solidFill>
                <a:latin typeface="Times New Roman"/>
                <a:ea typeface="华文细黑"/>
                <a:cs typeface="Times New Roman"/>
              </a:rPr>
              <a:t>生产量既</a:t>
            </a:r>
            <a:r>
              <a:rPr lang="zh-CN" altLang="zh-CN" sz="2600" kern="100" dirty="0">
                <a:solidFill>
                  <a:schemeClr val="accent6">
                    <a:lumMod val="75000"/>
                  </a:schemeClr>
                </a:solidFill>
                <a:latin typeface="Times New Roman"/>
                <a:ea typeface="华文细黑"/>
                <a:cs typeface="Times New Roman"/>
              </a:rPr>
              <a:t>不能与</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供应</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搭配，又不能与</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销往</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搭配</a:t>
            </a:r>
            <a:r>
              <a:rPr lang="zh-CN" altLang="zh-CN" sz="2600" kern="100" dirty="0" smtClean="0">
                <a:solidFill>
                  <a:schemeClr val="accent6">
                    <a:lumMod val="75000"/>
                  </a:schemeClr>
                </a:solidFill>
                <a:latin typeface="Times New Roman"/>
                <a:ea typeface="华文细黑"/>
                <a:cs typeface="Times New Roman"/>
              </a:rPr>
              <a:t>。</a:t>
            </a:r>
            <a:endParaRPr lang="en-US" altLang="zh-CN" sz="2600" kern="100" dirty="0" smtClean="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1618867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5197" y="34590"/>
            <a:ext cx="8769291" cy="5133713"/>
          </a:xfrm>
          <a:prstGeom prst="rect">
            <a:avLst/>
          </a:prstGeom>
          <a:noFill/>
        </p:spPr>
        <p:txBody>
          <a:bodyPr wrap="square" rtlCol="0">
            <a:spAutoFit/>
          </a:bodyPr>
          <a:lstStyle/>
          <a:p>
            <a:pPr algn="just">
              <a:lnSpc>
                <a:spcPct val="140000"/>
              </a:lnSpc>
              <a:spcAft>
                <a:spcPts val="0"/>
              </a:spcAft>
            </a:pPr>
            <a:r>
              <a:rPr lang="zh-CN" altLang="zh-CN" sz="2600" kern="100" dirty="0">
                <a:solidFill>
                  <a:srgbClr val="E36C0A"/>
                </a:solidFill>
                <a:latin typeface="Times New Roman"/>
                <a:ea typeface="华文细黑"/>
                <a:cs typeface="Times New Roman"/>
              </a:rPr>
              <a:t>【练习】</a:t>
            </a:r>
            <a:endParaRPr lang="zh-CN" altLang="zh-CN" sz="105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下面各组短语分别以哪类短语为主，其中不同的短语是哪个，请画线标出，并在题后注明属于什么类型的短语。</a:t>
            </a:r>
            <a:endParaRPr lang="zh-CN" altLang="zh-CN" sz="1050" kern="100" dirty="0">
              <a:latin typeface="宋体"/>
              <a:cs typeface="Courier New"/>
            </a:endParaRPr>
          </a:p>
          <a:p>
            <a:pPr algn="just">
              <a:lnSpc>
                <a:spcPct val="140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祖国万岁　品质优良　天气晴朗　思想品质</a:t>
            </a:r>
            <a:endParaRPr lang="zh-CN" altLang="zh-CN" sz="1050" kern="100" dirty="0">
              <a:latin typeface="宋体"/>
              <a:cs typeface="Courier New"/>
            </a:endParaRPr>
          </a:p>
          <a:p>
            <a:pPr algn="just">
              <a:lnSpc>
                <a:spcPct val="140000"/>
              </a:lnSpc>
            </a:pPr>
            <a:r>
              <a:rPr lang="zh-CN" altLang="zh-CN" sz="2600" kern="100" dirty="0" smtClean="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chemeClr val="accent6">
                    <a:lumMod val="75000"/>
                  </a:schemeClr>
                </a:solidFill>
                <a:latin typeface="Times New Roman"/>
                <a:ea typeface="华文细黑"/>
                <a:cs typeface="Times New Roman"/>
              </a:rPr>
              <a:t>主谓短语　并列</a:t>
            </a:r>
            <a:r>
              <a:rPr lang="zh-CN" altLang="zh-CN" sz="2600" kern="100" dirty="0" smtClean="0">
                <a:solidFill>
                  <a:schemeClr val="accent6">
                    <a:lumMod val="75000"/>
                  </a:schemeClr>
                </a:solidFill>
                <a:latin typeface="Times New Roman"/>
                <a:ea typeface="华文细黑"/>
                <a:cs typeface="Times New Roman"/>
              </a:rPr>
              <a:t>短语</a:t>
            </a:r>
            <a:endParaRPr lang="en-US" altLang="zh-CN" sz="2600" kern="100" dirty="0" smtClean="0">
              <a:solidFill>
                <a:schemeClr val="accent6">
                  <a:lumMod val="75000"/>
                </a:schemeClr>
              </a:solidFill>
              <a:latin typeface="Times New Roman"/>
              <a:ea typeface="华文细黑"/>
              <a:cs typeface="Times New Roman"/>
            </a:endParaRPr>
          </a:p>
          <a:p>
            <a:pPr algn="just">
              <a:lnSpc>
                <a:spcPct val="140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十分伟大　我的书包　追歼敌人　十分热闹</a:t>
            </a:r>
            <a:endParaRPr lang="zh-CN" altLang="zh-CN" sz="1050" kern="100" dirty="0">
              <a:latin typeface="宋体"/>
              <a:cs typeface="Courier New"/>
            </a:endParaRPr>
          </a:p>
          <a:p>
            <a:pPr algn="just">
              <a:lnSpc>
                <a:spcPct val="14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chemeClr val="accent6">
                    <a:lumMod val="75000"/>
                  </a:schemeClr>
                </a:solidFill>
                <a:latin typeface="Times New Roman"/>
                <a:ea typeface="华文细黑"/>
                <a:cs typeface="Times New Roman"/>
              </a:rPr>
              <a:t>偏正短语　动宾短语</a:t>
            </a:r>
          </a:p>
          <a:p>
            <a:pPr algn="just">
              <a:lnSpc>
                <a:spcPct val="1400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用圆珠笔写　对于我们　按照习惯　由于某种原因</a:t>
            </a:r>
            <a:endParaRPr lang="zh-CN" altLang="zh-CN" sz="1050" kern="100" dirty="0">
              <a:latin typeface="宋体"/>
              <a:cs typeface="Courier New"/>
            </a:endParaRPr>
          </a:p>
          <a:p>
            <a:pPr algn="just">
              <a:lnSpc>
                <a:spcPct val="14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chemeClr val="accent6">
                    <a:lumMod val="75000"/>
                  </a:schemeClr>
                </a:solidFill>
                <a:latin typeface="Times New Roman"/>
                <a:ea typeface="华文细黑"/>
                <a:cs typeface="Times New Roman"/>
              </a:rPr>
              <a:t>介宾短语　偏正短语</a:t>
            </a:r>
          </a:p>
        </p:txBody>
      </p:sp>
      <p:cxnSp>
        <p:nvCxnSpPr>
          <p:cNvPr id="3" name="直接连接符 2"/>
          <p:cNvCxnSpPr/>
          <p:nvPr/>
        </p:nvCxnSpPr>
        <p:spPr>
          <a:xfrm>
            <a:off x="5565254" y="2268860"/>
            <a:ext cx="1368152"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3895353" y="3363838"/>
            <a:ext cx="1368152"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16992" y="4482058"/>
            <a:ext cx="1655464"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6907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blinds(horizontal)">
                                      <p:cBhvr>
                                        <p:cTn id="10" dur="500"/>
                                        <p:tgtEl>
                                          <p:spTgt spid="4">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Effect transition="in" filter="blinds(horizontal)">
                                      <p:cBhvr>
                                        <p:cTn id="15" dur="500"/>
                                        <p:tgtEl>
                                          <p:spTgt spid="4">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linds(horizontal)">
                                      <p:cBhvr>
                                        <p:cTn id="20" dur="500"/>
                                        <p:tgtEl>
                                          <p:spTgt spid="5"/>
                                        </p:tgtEl>
                                      </p:cBhvr>
                                    </p:animEffect>
                                  </p:childTnLst>
                                </p:cTn>
                              </p:par>
                              <p:par>
                                <p:cTn id="21" presetID="3" presetClass="entr" presetSubtype="10" fill="hold"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Effect transition="in" filter="blinds(horizontal)">
                                      <p:cBhvr>
                                        <p:cTn id="23" dur="500"/>
                                        <p:tgtEl>
                                          <p:spTgt spid="4">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blinds(horizontal)">
                                      <p:cBhvr>
                                        <p:cTn id="28" dur="500"/>
                                        <p:tgtEl>
                                          <p:spTgt spid="4">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blinds(horizontal)">
                                      <p:cBhvr>
                                        <p:cTn id="33" dur="500"/>
                                        <p:tgtEl>
                                          <p:spTgt spid="6"/>
                                        </p:tgtEl>
                                      </p:cBhvr>
                                    </p:animEffect>
                                  </p:childTnLst>
                                </p:cTn>
                              </p:par>
                              <p:par>
                                <p:cTn id="34" presetID="3" presetClass="entr" presetSubtype="10" fill="hold" nodeType="withEffect">
                                  <p:stCondLst>
                                    <p:cond delay="0"/>
                                  </p:stCondLst>
                                  <p:childTnLst>
                                    <p:set>
                                      <p:cBhvr>
                                        <p:cTn id="35" dur="1" fill="hold">
                                          <p:stCondLst>
                                            <p:cond delay="0"/>
                                          </p:stCondLst>
                                        </p:cTn>
                                        <p:tgtEl>
                                          <p:spTgt spid="4">
                                            <p:txEl>
                                              <p:pRg st="7" end="7"/>
                                            </p:txEl>
                                          </p:spTgt>
                                        </p:tgtEl>
                                        <p:attrNameLst>
                                          <p:attrName>style.visibility</p:attrName>
                                        </p:attrNameLst>
                                      </p:cBhvr>
                                      <p:to>
                                        <p:strVal val="visible"/>
                                      </p:to>
                                    </p:set>
                                    <p:animEffect transition="in" filter="blinds(horizontal)">
                                      <p:cBhvr>
                                        <p:cTn id="36"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3665813903"/>
              </p:ext>
            </p:extLst>
          </p:nvPr>
        </p:nvGraphicFramePr>
        <p:xfrm>
          <a:off x="397519" y="983922"/>
          <a:ext cx="8062913" cy="2300288"/>
        </p:xfrm>
        <a:graphic>
          <a:graphicData uri="http://schemas.openxmlformats.org/presentationml/2006/ole">
            <mc:AlternateContent xmlns:mc="http://schemas.openxmlformats.org/markup-compatibility/2006">
              <mc:Choice xmlns:v="urn:schemas-microsoft-com:vml" Requires="v">
                <p:oleObj spid="_x0000_s4155" name="文档" r:id="rId3" imgW="8230767" imgH="2351743" progId="Word.Document.12">
                  <p:embed/>
                </p:oleObj>
              </mc:Choice>
              <mc:Fallback>
                <p:oleObj name="文档" r:id="rId3" imgW="8230767" imgH="2351743" progId="Word.Document.12">
                  <p:embed/>
                  <p:pic>
                    <p:nvPicPr>
                      <p:cNvPr id="0" name="对象 4"/>
                      <p:cNvPicPr>
                        <a:picLocks noChangeAspect="1" noChangeArrowheads="1"/>
                      </p:cNvPicPr>
                      <p:nvPr/>
                    </p:nvPicPr>
                    <p:blipFill>
                      <a:blip r:embed="rId4"/>
                      <a:srcRect/>
                      <a:stretch>
                        <a:fillRect/>
                      </a:stretch>
                    </p:blipFill>
                    <p:spPr bwMode="auto">
                      <a:xfrm>
                        <a:off x="397519" y="983922"/>
                        <a:ext cx="8062913" cy="230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矩形 5"/>
          <p:cNvSpPr/>
          <p:nvPr/>
        </p:nvSpPr>
        <p:spPr>
          <a:xfrm>
            <a:off x="337896" y="3340635"/>
            <a:ext cx="8410568" cy="599267"/>
          </a:xfrm>
          <a:prstGeom prst="rect">
            <a:avLst/>
          </a:prstGeom>
        </p:spPr>
        <p:txBody>
          <a:bodyPr wrap="none">
            <a:spAutoFit/>
          </a:bodyPr>
          <a:lstStyle/>
          <a:p>
            <a:pPr algn="just">
              <a:lnSpc>
                <a:spcPts val="4500"/>
              </a:lnSpc>
              <a:spcAft>
                <a:spcPts val="0"/>
              </a:spcAft>
            </a:pPr>
            <a:r>
              <a:rPr lang="zh-CN" altLang="zh-CN" sz="2600" kern="100">
                <a:solidFill>
                  <a:srgbClr val="0000FF"/>
                </a:solidFill>
                <a:latin typeface="Times New Roman"/>
                <a:ea typeface="华文细黑"/>
                <a:cs typeface="Times New Roman"/>
              </a:rPr>
              <a:t>解析</a:t>
            </a:r>
            <a:r>
              <a:rPr lang="zh-CN" altLang="zh-CN" sz="2600" kern="100">
                <a:latin typeface="Times New Roman"/>
                <a:ea typeface="华文细黑"/>
                <a:cs typeface="Times New Roman"/>
              </a:rPr>
              <a:t>　</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可与</a:t>
            </a: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搭配，但不能与</a:t>
            </a: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搭配。</a:t>
            </a:r>
            <a:endParaRPr lang="zh-CN" altLang="zh-CN" sz="2600" kern="100" dirty="0">
              <a:effectLst/>
              <a:latin typeface="宋体"/>
              <a:cs typeface="Courier New"/>
            </a:endParaRPr>
          </a:p>
        </p:txBody>
      </p:sp>
    </p:spTree>
    <p:extLst>
      <p:ext uri="{BB962C8B-B14F-4D97-AF65-F5344CB8AC3E}">
        <p14:creationId xmlns:p14="http://schemas.microsoft.com/office/powerpoint/2010/main" val="1914297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225442956"/>
              </p:ext>
            </p:extLst>
          </p:nvPr>
        </p:nvGraphicFramePr>
        <p:xfrm>
          <a:off x="247650" y="38100"/>
          <a:ext cx="8582025" cy="4200525"/>
        </p:xfrm>
        <a:graphic>
          <a:graphicData uri="http://schemas.openxmlformats.org/presentationml/2006/ole">
            <mc:AlternateContent xmlns:mc="http://schemas.openxmlformats.org/markup-compatibility/2006">
              <mc:Choice xmlns:v="urn:schemas-microsoft-com:vml" Requires="v">
                <p:oleObj spid="_x0000_s8252" name="文档" r:id="rId3" imgW="8769634" imgH="4279421" progId="Word.Document.12">
                  <p:embed/>
                </p:oleObj>
              </mc:Choice>
              <mc:Fallback>
                <p:oleObj name="文档" r:id="rId3" imgW="8769634" imgH="4279421" progId="Word.Document.12">
                  <p:embed/>
                  <p:pic>
                    <p:nvPicPr>
                      <p:cNvPr id="0" name=""/>
                      <p:cNvPicPr>
                        <a:picLocks noChangeAspect="1" noChangeArrowheads="1"/>
                      </p:cNvPicPr>
                      <p:nvPr/>
                    </p:nvPicPr>
                    <p:blipFill>
                      <a:blip r:embed="rId4"/>
                      <a:srcRect/>
                      <a:stretch>
                        <a:fillRect/>
                      </a:stretch>
                    </p:blipFill>
                    <p:spPr bwMode="auto">
                      <a:xfrm>
                        <a:off x="247650" y="38100"/>
                        <a:ext cx="8582025"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矩形 5"/>
          <p:cNvSpPr/>
          <p:nvPr/>
        </p:nvSpPr>
        <p:spPr>
          <a:xfrm>
            <a:off x="74737" y="3936593"/>
            <a:ext cx="9023160" cy="1246495"/>
          </a:xfrm>
          <a:prstGeom prst="rect">
            <a:avLst/>
          </a:prstGeom>
        </p:spPr>
        <p:txBody>
          <a:bodyPr wrap="none">
            <a:spAutoFit/>
          </a:bodyPr>
          <a:lstStyle/>
          <a:p>
            <a:pPr>
              <a:lnSpc>
                <a:spcPts val="45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en-US" altLang="zh-CN" sz="2600" kern="100" dirty="0" smtClean="0">
                <a:solidFill>
                  <a:schemeClr val="accent6">
                    <a:lumMod val="75000"/>
                  </a:schemeClr>
                </a:solidFill>
                <a:latin typeface="宋体"/>
                <a:ea typeface="华文细黑"/>
                <a:cs typeface="Times New Roman"/>
              </a:rPr>
              <a:t>①</a:t>
            </a:r>
            <a:r>
              <a:rPr lang="en-US" altLang="zh-CN" sz="2600" kern="100" dirty="0">
                <a:solidFill>
                  <a:schemeClr val="accent6">
                    <a:lumMod val="75000"/>
                  </a:schemeClr>
                </a:solidFill>
                <a:latin typeface="Times New Roman"/>
                <a:ea typeface="华文细黑"/>
                <a:cs typeface="Courier New"/>
              </a:rPr>
              <a:t>A</a:t>
            </a:r>
            <a:r>
              <a:rPr lang="zh-CN" altLang="zh-CN" sz="2600" kern="100" dirty="0">
                <a:solidFill>
                  <a:schemeClr val="accent6">
                    <a:lumMod val="75000"/>
                  </a:schemeClr>
                </a:solidFill>
                <a:latin typeface="Times New Roman"/>
                <a:ea typeface="华文细黑"/>
                <a:cs typeface="Times New Roman"/>
              </a:rPr>
              <a:t>与</a:t>
            </a:r>
            <a:r>
              <a:rPr lang="en-US" altLang="zh-CN" sz="2600" kern="100" dirty="0">
                <a:solidFill>
                  <a:schemeClr val="accent6">
                    <a:lumMod val="75000"/>
                  </a:schemeClr>
                </a:solidFill>
                <a:latin typeface="Times New Roman"/>
                <a:ea typeface="华文细黑"/>
                <a:cs typeface="Courier New"/>
              </a:rPr>
              <a:t>B</a:t>
            </a:r>
            <a:r>
              <a:rPr lang="zh-CN" altLang="zh-CN" sz="2600" kern="100" dirty="0">
                <a:solidFill>
                  <a:schemeClr val="accent6">
                    <a:lumMod val="75000"/>
                  </a:schemeClr>
                </a:solidFill>
                <a:latin typeface="Times New Roman"/>
                <a:ea typeface="华文细黑"/>
                <a:cs typeface="Times New Roman"/>
              </a:rPr>
              <a:t>、</a:t>
            </a:r>
            <a:r>
              <a:rPr lang="en-US" altLang="zh-CN" sz="2600" kern="100" dirty="0">
                <a:solidFill>
                  <a:schemeClr val="accent6">
                    <a:lumMod val="75000"/>
                  </a:schemeClr>
                </a:solidFill>
                <a:latin typeface="Times New Roman"/>
                <a:ea typeface="华文细黑"/>
                <a:cs typeface="Courier New"/>
              </a:rPr>
              <a:t>D</a:t>
            </a:r>
            <a:r>
              <a:rPr lang="zh-CN" altLang="zh-CN" sz="2600" kern="100" dirty="0">
                <a:solidFill>
                  <a:schemeClr val="accent6">
                    <a:lumMod val="75000"/>
                  </a:schemeClr>
                </a:solidFill>
                <a:latin typeface="Times New Roman"/>
                <a:ea typeface="华文细黑"/>
                <a:cs typeface="Times New Roman"/>
              </a:rPr>
              <a:t>搭配，与</a:t>
            </a:r>
            <a:r>
              <a:rPr lang="en-US" altLang="zh-CN" sz="2600" kern="100" dirty="0">
                <a:solidFill>
                  <a:schemeClr val="accent6">
                    <a:lumMod val="75000"/>
                  </a:schemeClr>
                </a:solidFill>
                <a:latin typeface="Times New Roman"/>
                <a:ea typeface="华文细黑"/>
                <a:cs typeface="Courier New"/>
              </a:rPr>
              <a:t>C</a:t>
            </a:r>
            <a:r>
              <a:rPr lang="zh-CN" altLang="zh-CN" sz="2600" kern="100" dirty="0">
                <a:solidFill>
                  <a:schemeClr val="accent6">
                    <a:lumMod val="75000"/>
                  </a:schemeClr>
                </a:solidFill>
                <a:latin typeface="Times New Roman"/>
                <a:ea typeface="华文细黑"/>
                <a:cs typeface="Times New Roman"/>
              </a:rPr>
              <a:t>不搭配。</a:t>
            </a:r>
            <a:r>
              <a:rPr lang="en-US" altLang="zh-CN" sz="2600" kern="100" dirty="0">
                <a:solidFill>
                  <a:schemeClr val="accent6">
                    <a:lumMod val="75000"/>
                  </a:schemeClr>
                </a:solidFill>
                <a:latin typeface="宋体"/>
                <a:ea typeface="华文细黑"/>
                <a:cs typeface="Times New Roman"/>
              </a:rPr>
              <a:t>②“</a:t>
            </a:r>
            <a:r>
              <a:rPr lang="zh-CN" altLang="zh-CN" sz="2600" kern="100" dirty="0">
                <a:solidFill>
                  <a:schemeClr val="accent6">
                    <a:lumMod val="75000"/>
                  </a:schemeClr>
                </a:solidFill>
                <a:latin typeface="Times New Roman"/>
                <a:ea typeface="华文细黑"/>
                <a:cs typeface="Times New Roman"/>
              </a:rPr>
              <a:t>走访</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与</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社区</a:t>
            </a:r>
            <a:r>
              <a:rPr lang="en-US" altLang="zh-CN" sz="2600" kern="100" dirty="0" smtClean="0">
                <a:solidFill>
                  <a:schemeClr val="accent6">
                    <a:lumMod val="75000"/>
                  </a:schemeClr>
                </a:solidFill>
                <a:latin typeface="宋体"/>
                <a:ea typeface="华文细黑"/>
                <a:cs typeface="Times New Roman"/>
              </a:rPr>
              <a:t>”</a:t>
            </a:r>
          </a:p>
          <a:p>
            <a:pPr>
              <a:lnSpc>
                <a:spcPts val="4500"/>
              </a:lnSpc>
              <a:spcAft>
                <a:spcPts val="0"/>
              </a:spcAft>
            </a:pPr>
            <a:r>
              <a:rPr lang="en-US" altLang="zh-CN" sz="2600" kern="100" dirty="0" smtClean="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家庭</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搭配，但与</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路程</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不搭配</a:t>
            </a:r>
            <a:r>
              <a:rPr lang="zh-CN" altLang="zh-CN" sz="2600" kern="100" dirty="0" smtClean="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1738554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1330010743"/>
              </p:ext>
            </p:extLst>
          </p:nvPr>
        </p:nvGraphicFramePr>
        <p:xfrm>
          <a:off x="357261" y="1128925"/>
          <a:ext cx="8031163" cy="2392363"/>
        </p:xfrm>
        <a:graphic>
          <a:graphicData uri="http://schemas.openxmlformats.org/presentationml/2006/ole">
            <mc:AlternateContent xmlns:mc="http://schemas.openxmlformats.org/markup-compatibility/2006">
              <mc:Choice xmlns:v="urn:schemas-microsoft-com:vml" Requires="v">
                <p:oleObj spid="_x0000_s9274" name="文档" r:id="rId3" imgW="8167789" imgH="2444011" progId="Word.Document.12">
                  <p:embed/>
                </p:oleObj>
              </mc:Choice>
              <mc:Fallback>
                <p:oleObj name="文档" r:id="rId3" imgW="8167789" imgH="2444011" progId="Word.Document.12">
                  <p:embed/>
                  <p:pic>
                    <p:nvPicPr>
                      <p:cNvPr id="0" name=""/>
                      <p:cNvPicPr>
                        <a:picLocks noChangeAspect="1" noChangeArrowheads="1"/>
                      </p:cNvPicPr>
                      <p:nvPr/>
                    </p:nvPicPr>
                    <p:blipFill>
                      <a:blip r:embed="rId4"/>
                      <a:srcRect/>
                      <a:stretch>
                        <a:fillRect/>
                      </a:stretch>
                    </p:blipFill>
                    <p:spPr bwMode="auto">
                      <a:xfrm>
                        <a:off x="357261" y="1128925"/>
                        <a:ext cx="8031163" cy="239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矩形 5"/>
          <p:cNvSpPr/>
          <p:nvPr/>
        </p:nvSpPr>
        <p:spPr>
          <a:xfrm>
            <a:off x="355922" y="3484651"/>
            <a:ext cx="5094664" cy="599267"/>
          </a:xfrm>
          <a:prstGeom prst="rect">
            <a:avLst/>
          </a:prstGeom>
        </p:spPr>
        <p:txBody>
          <a:bodyPr wrap="none">
            <a:spAutoFit/>
          </a:bodyPr>
          <a:lstStyle/>
          <a:p>
            <a:pPr>
              <a:lnSpc>
                <a:spcPts val="45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与</a:t>
            </a: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不搭配，</a:t>
            </a: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与</a:t>
            </a: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搭配</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819591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9197" y="230525"/>
            <a:ext cx="8647507" cy="4131900"/>
          </a:xfrm>
          <a:prstGeom prst="rect">
            <a:avLst/>
          </a:prstGeom>
        </p:spPr>
        <p:txBody>
          <a:bodyPr>
            <a:spAutoFit/>
          </a:bodyPr>
          <a:lstStyle/>
          <a:p>
            <a:pPr algn="just">
              <a:lnSpc>
                <a:spcPts val="4500"/>
              </a:lnSpc>
              <a:spcAft>
                <a:spcPts val="0"/>
              </a:spcAft>
            </a:pPr>
            <a:r>
              <a:rPr lang="zh-CN" altLang="zh-CN" sz="2600" kern="100" dirty="0">
                <a:solidFill>
                  <a:srgbClr val="E36C0A"/>
                </a:solidFill>
                <a:latin typeface="Times New Roman"/>
                <a:ea typeface="华文细黑"/>
                <a:cs typeface="Times New Roman"/>
              </a:rPr>
              <a:t>即时巩固</a:t>
            </a:r>
            <a:r>
              <a:rPr lang="en-US" altLang="zh-CN" sz="2600" kern="100" dirty="0">
                <a:solidFill>
                  <a:srgbClr val="E36C0A"/>
                </a:solidFill>
                <a:latin typeface="Times New Roman"/>
                <a:ea typeface="华文细黑"/>
                <a:cs typeface="Courier New"/>
              </a:rPr>
              <a:t>3</a:t>
            </a:r>
            <a:r>
              <a:rPr lang="zh-CN" altLang="zh-CN" sz="2600" kern="100" dirty="0">
                <a:latin typeface="Times New Roman"/>
                <a:ea typeface="华文细黑"/>
                <a:cs typeface="Times New Roman"/>
              </a:rPr>
              <a:t>　下列句子中，有无</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B</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C</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式搭配不当的现象？</a:t>
            </a:r>
            <a:endParaRPr lang="zh-CN" altLang="zh-CN" sz="2600" kern="100" dirty="0">
              <a:latin typeface="宋体"/>
              <a:cs typeface="Courier New"/>
            </a:endParaRPr>
          </a:p>
          <a:p>
            <a:pPr algn="just">
              <a:lnSpc>
                <a:spcPts val="45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我国的改革在不断深化，那种什么事情都由政府包揽的现象正在改变，各种社会组织纷纷成立，这有利于社会矛盾和社会责任的分担。</a:t>
            </a:r>
            <a:endParaRPr lang="zh-CN" altLang="zh-CN" sz="2600" kern="100" dirty="0">
              <a:latin typeface="宋体"/>
              <a:cs typeface="Courier New"/>
            </a:endParaRPr>
          </a:p>
          <a:p>
            <a:pPr algn="just">
              <a:lnSpc>
                <a:spcPts val="45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国家知识产权局有关负责人认为，国内专利申请的持续快速增长，表明我国公众的专利意识和研究开发水平不断提高</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3935827238"/>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48247" y="1106169"/>
            <a:ext cx="8647507" cy="2400657"/>
          </a:xfrm>
          <a:prstGeom prst="rect">
            <a:avLst/>
          </a:prstGeom>
        </p:spPr>
        <p:txBody>
          <a:bodyPr>
            <a:spAutoFit/>
          </a:bodyPr>
          <a:lstStyle/>
          <a:p>
            <a:pPr algn="just">
              <a:lnSpc>
                <a:spcPts val="45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chemeClr val="accent6">
                    <a:lumMod val="75000"/>
                  </a:schemeClr>
                </a:solidFill>
                <a:latin typeface="宋体"/>
                <a:ea typeface="华文细黑"/>
                <a:cs typeface="Times New Roman"/>
              </a:rPr>
              <a:t>①“</a:t>
            </a:r>
            <a:r>
              <a:rPr lang="zh-CN" altLang="zh-CN" sz="2600" kern="100" dirty="0">
                <a:solidFill>
                  <a:schemeClr val="accent6">
                    <a:lumMod val="75000"/>
                  </a:schemeClr>
                </a:solidFill>
                <a:latin typeface="Times New Roman"/>
                <a:ea typeface="华文细黑"/>
                <a:cs typeface="Times New Roman"/>
              </a:rPr>
              <a:t>有利于社会责任的分担</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可以，但</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有利于社会矛盾的分担</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不能搭配，改为</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有利于社会矛盾的化解和社会责任的分担</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a:t>
            </a:r>
            <a:r>
              <a:rPr lang="en-US" altLang="zh-CN" sz="2600" kern="100" dirty="0">
                <a:solidFill>
                  <a:schemeClr val="accent6">
                    <a:lumMod val="75000"/>
                  </a:schemeClr>
                </a:solidFill>
                <a:latin typeface="宋体"/>
                <a:ea typeface="华文细黑"/>
                <a:cs typeface="Times New Roman"/>
              </a:rPr>
              <a:t>②“</a:t>
            </a:r>
            <a:r>
              <a:rPr lang="zh-CN" altLang="zh-CN" sz="2600" kern="100" dirty="0">
                <a:solidFill>
                  <a:schemeClr val="accent6">
                    <a:lumMod val="75000"/>
                  </a:schemeClr>
                </a:solidFill>
                <a:latin typeface="Times New Roman"/>
                <a:ea typeface="华文细黑"/>
                <a:cs typeface="Times New Roman"/>
              </a:rPr>
              <a:t>水平</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可</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提高</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，但</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意识</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不能提高。</a:t>
            </a:r>
            <a:endParaRPr lang="zh-CN" altLang="zh-CN" sz="260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2097976156"/>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1281204135"/>
              </p:ext>
            </p:extLst>
          </p:nvPr>
        </p:nvGraphicFramePr>
        <p:xfrm>
          <a:off x="395536" y="487363"/>
          <a:ext cx="8061325" cy="2857500"/>
        </p:xfrm>
        <a:graphic>
          <a:graphicData uri="http://schemas.openxmlformats.org/presentationml/2006/ole">
            <mc:AlternateContent xmlns:mc="http://schemas.openxmlformats.org/markup-compatibility/2006">
              <mc:Choice xmlns:v="urn:schemas-microsoft-com:vml" Requires="v">
                <p:oleObj spid="_x0000_s5179" name="文档" r:id="rId3" imgW="8230767" imgH="2924091" progId="Word.Document.12">
                  <p:embed/>
                </p:oleObj>
              </mc:Choice>
              <mc:Fallback>
                <p:oleObj name="文档" r:id="rId3" imgW="8230767" imgH="2924091" progId="Word.Document.12">
                  <p:embed/>
                  <p:pic>
                    <p:nvPicPr>
                      <p:cNvPr id="0" name="对象 4"/>
                      <p:cNvPicPr>
                        <a:picLocks noChangeAspect="1" noChangeArrowheads="1"/>
                      </p:cNvPicPr>
                      <p:nvPr/>
                    </p:nvPicPr>
                    <p:blipFill>
                      <a:blip r:embed="rId4"/>
                      <a:srcRect/>
                      <a:stretch>
                        <a:fillRect/>
                      </a:stretch>
                    </p:blipFill>
                    <p:spPr bwMode="auto">
                      <a:xfrm>
                        <a:off x="395536" y="487363"/>
                        <a:ext cx="8061325"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矩形 3"/>
          <p:cNvSpPr/>
          <p:nvPr/>
        </p:nvSpPr>
        <p:spPr>
          <a:xfrm>
            <a:off x="333442" y="3267610"/>
            <a:ext cx="8477117" cy="1176348"/>
          </a:xfrm>
          <a:prstGeom prst="rect">
            <a:avLst/>
          </a:prstGeom>
        </p:spPr>
        <p:txBody>
          <a:bodyPr>
            <a:spAutoFit/>
          </a:bodyPr>
          <a:lstStyle/>
          <a:p>
            <a:pPr algn="just">
              <a:lnSpc>
                <a:spcPts val="45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挖掘机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可以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挖土</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装卸机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翻斗车</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则不能</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挖土</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3269321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2066619873"/>
              </p:ext>
            </p:extLst>
          </p:nvPr>
        </p:nvGraphicFramePr>
        <p:xfrm>
          <a:off x="395536" y="1114990"/>
          <a:ext cx="7985125" cy="1349375"/>
        </p:xfrm>
        <a:graphic>
          <a:graphicData uri="http://schemas.openxmlformats.org/presentationml/2006/ole">
            <mc:AlternateContent xmlns:mc="http://schemas.openxmlformats.org/markup-compatibility/2006">
              <mc:Choice xmlns:v="urn:schemas-microsoft-com:vml" Requires="v">
                <p:oleObj spid="_x0000_s10298" name="文档" r:id="rId3" imgW="8262437" imgH="1391583" progId="Word.Document.12">
                  <p:embed/>
                </p:oleObj>
              </mc:Choice>
              <mc:Fallback>
                <p:oleObj name="文档" r:id="rId3" imgW="8262437" imgH="1391583" progId="Word.Document.12">
                  <p:embed/>
                  <p:pic>
                    <p:nvPicPr>
                      <p:cNvPr id="0" name=""/>
                      <p:cNvPicPr>
                        <a:picLocks noChangeAspect="1" noChangeArrowheads="1"/>
                      </p:cNvPicPr>
                      <p:nvPr/>
                    </p:nvPicPr>
                    <p:blipFill>
                      <a:blip r:embed="rId4"/>
                      <a:srcRect/>
                      <a:stretch>
                        <a:fillRect/>
                      </a:stretch>
                    </p:blipFill>
                    <p:spPr bwMode="auto">
                      <a:xfrm>
                        <a:off x="395536" y="1114990"/>
                        <a:ext cx="7985125" cy="134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矩形 3"/>
          <p:cNvSpPr/>
          <p:nvPr/>
        </p:nvSpPr>
        <p:spPr>
          <a:xfrm>
            <a:off x="333442" y="2475522"/>
            <a:ext cx="8477117" cy="1176348"/>
          </a:xfrm>
          <a:prstGeom prst="rect">
            <a:avLst/>
          </a:prstGeom>
        </p:spPr>
        <p:txBody>
          <a:bodyPr>
            <a:spAutoFit/>
          </a:bodyPr>
          <a:lstStyle/>
          <a:p>
            <a:pPr algn="just">
              <a:lnSpc>
                <a:spcPts val="45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清晰的思路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开朗的性格</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乐观的情绪</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及</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坚定的信心</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无法都与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感染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搭配</a:t>
            </a:r>
            <a:r>
              <a:rPr lang="zh-CN" altLang="zh-CN" sz="2600" kern="100" dirty="0" smtClean="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1654108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691930733"/>
              </p:ext>
            </p:extLst>
          </p:nvPr>
        </p:nvGraphicFramePr>
        <p:xfrm>
          <a:off x="266700" y="133350"/>
          <a:ext cx="8715375" cy="3552825"/>
        </p:xfrm>
        <a:graphic>
          <a:graphicData uri="http://schemas.openxmlformats.org/presentationml/2006/ole">
            <mc:AlternateContent xmlns:mc="http://schemas.openxmlformats.org/markup-compatibility/2006">
              <mc:Choice xmlns:v="urn:schemas-microsoft-com:vml" Requires="v">
                <p:oleObj spid="_x0000_s11324" name="文档" r:id="rId3" imgW="9107814" imgH="3694622" progId="Word.Document.12">
                  <p:embed/>
                </p:oleObj>
              </mc:Choice>
              <mc:Fallback>
                <p:oleObj name="文档" r:id="rId3" imgW="9107814" imgH="3694622" progId="Word.Document.12">
                  <p:embed/>
                  <p:pic>
                    <p:nvPicPr>
                      <p:cNvPr id="0" name=""/>
                      <p:cNvPicPr>
                        <a:picLocks noChangeAspect="1" noChangeArrowheads="1"/>
                      </p:cNvPicPr>
                      <p:nvPr/>
                    </p:nvPicPr>
                    <p:blipFill>
                      <a:blip r:embed="rId4"/>
                      <a:srcRect/>
                      <a:stretch>
                        <a:fillRect/>
                      </a:stretch>
                    </p:blipFill>
                    <p:spPr bwMode="auto">
                      <a:xfrm>
                        <a:off x="266700" y="133350"/>
                        <a:ext cx="8715375" cy="355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矩形 3"/>
          <p:cNvSpPr/>
          <p:nvPr/>
        </p:nvSpPr>
        <p:spPr>
          <a:xfrm>
            <a:off x="241995" y="3435846"/>
            <a:ext cx="8477117" cy="1246495"/>
          </a:xfrm>
          <a:prstGeom prst="rect">
            <a:avLst/>
          </a:prstGeom>
        </p:spPr>
        <p:txBody>
          <a:bodyPr>
            <a:spAutoFit/>
          </a:bodyPr>
          <a:lstStyle/>
          <a:p>
            <a:pPr algn="just">
              <a:lnSpc>
                <a:spcPts val="45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en-US" altLang="zh-CN" sz="2600" kern="100" dirty="0" smtClean="0">
                <a:solidFill>
                  <a:schemeClr val="accent6">
                    <a:lumMod val="75000"/>
                  </a:schemeClr>
                </a:solidFill>
                <a:latin typeface="宋体"/>
                <a:ea typeface="华文细黑"/>
                <a:cs typeface="Times New Roman"/>
              </a:rPr>
              <a:t>①</a:t>
            </a:r>
            <a:r>
              <a:rPr lang="en-US" altLang="zh-CN" sz="2600" kern="100" dirty="0">
                <a:solidFill>
                  <a:schemeClr val="accent6">
                    <a:lumMod val="75000"/>
                  </a:schemeClr>
                </a:solidFill>
                <a:latin typeface="Times New Roman"/>
                <a:ea typeface="华文细黑"/>
                <a:cs typeface="Courier New"/>
              </a:rPr>
              <a:t>D</a:t>
            </a:r>
            <a:r>
              <a:rPr lang="zh-CN" altLang="zh-CN" sz="2600" kern="100" dirty="0">
                <a:solidFill>
                  <a:schemeClr val="accent6">
                    <a:lumMod val="75000"/>
                  </a:schemeClr>
                </a:solidFill>
                <a:latin typeface="Times New Roman"/>
                <a:ea typeface="华文细黑"/>
                <a:cs typeface="Times New Roman"/>
              </a:rPr>
              <a:t>与</a:t>
            </a:r>
            <a:r>
              <a:rPr lang="en-US" altLang="zh-CN" sz="2600" kern="100" dirty="0">
                <a:solidFill>
                  <a:schemeClr val="accent6">
                    <a:lumMod val="75000"/>
                  </a:schemeClr>
                </a:solidFill>
                <a:latin typeface="Times New Roman"/>
                <a:ea typeface="华文细黑"/>
                <a:cs typeface="Courier New"/>
              </a:rPr>
              <a:t>E</a:t>
            </a:r>
            <a:r>
              <a:rPr lang="zh-CN" altLang="zh-CN" sz="2600" kern="100" dirty="0">
                <a:solidFill>
                  <a:schemeClr val="accent6">
                    <a:lumMod val="75000"/>
                  </a:schemeClr>
                </a:solidFill>
                <a:latin typeface="Times New Roman"/>
                <a:ea typeface="华文细黑"/>
                <a:cs typeface="Times New Roman"/>
              </a:rPr>
              <a:t>不搭配。</a:t>
            </a:r>
            <a:r>
              <a:rPr lang="en-US" altLang="zh-CN" sz="2600" kern="100" dirty="0">
                <a:solidFill>
                  <a:schemeClr val="accent6">
                    <a:lumMod val="75000"/>
                  </a:schemeClr>
                </a:solidFill>
                <a:latin typeface="宋体"/>
                <a:ea typeface="华文细黑"/>
                <a:cs typeface="Times New Roman"/>
              </a:rPr>
              <a:t>②“</a:t>
            </a:r>
            <a:r>
              <a:rPr lang="zh-CN" altLang="zh-CN" sz="2600" kern="100" dirty="0">
                <a:solidFill>
                  <a:schemeClr val="accent6">
                    <a:lumMod val="75000"/>
                  </a:schemeClr>
                </a:solidFill>
                <a:latin typeface="Times New Roman"/>
                <a:ea typeface="华文细黑"/>
                <a:cs typeface="Times New Roman"/>
              </a:rPr>
              <a:t>新技术</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新工艺</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与</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研制</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不搭配</a:t>
            </a:r>
            <a:r>
              <a:rPr lang="zh-CN" altLang="zh-CN" sz="2600" kern="100" dirty="0" smtClean="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987312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1920702336"/>
              </p:ext>
            </p:extLst>
          </p:nvPr>
        </p:nvGraphicFramePr>
        <p:xfrm>
          <a:off x="457200" y="411510"/>
          <a:ext cx="7932738" cy="2378075"/>
        </p:xfrm>
        <a:graphic>
          <a:graphicData uri="http://schemas.openxmlformats.org/presentationml/2006/ole">
            <mc:AlternateContent xmlns:mc="http://schemas.openxmlformats.org/markup-compatibility/2006">
              <mc:Choice xmlns:v="urn:schemas-microsoft-com:vml" Requires="v">
                <p:oleObj spid="_x0000_s12346" name="文档" r:id="rId3" imgW="8262437" imgH="2479332" progId="Word.Document.12">
                  <p:embed/>
                </p:oleObj>
              </mc:Choice>
              <mc:Fallback>
                <p:oleObj name="文档" r:id="rId3" imgW="8262437" imgH="2479332" progId="Word.Document.12">
                  <p:embed/>
                  <p:pic>
                    <p:nvPicPr>
                      <p:cNvPr id="0" name=""/>
                      <p:cNvPicPr>
                        <a:picLocks noChangeAspect="1" noChangeArrowheads="1"/>
                      </p:cNvPicPr>
                      <p:nvPr/>
                    </p:nvPicPr>
                    <p:blipFill>
                      <a:blip r:embed="rId4"/>
                      <a:srcRect/>
                      <a:stretch>
                        <a:fillRect/>
                      </a:stretch>
                    </p:blipFill>
                    <p:spPr bwMode="auto">
                      <a:xfrm>
                        <a:off x="457200" y="411510"/>
                        <a:ext cx="7932738"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矩形 3"/>
          <p:cNvSpPr/>
          <p:nvPr/>
        </p:nvSpPr>
        <p:spPr>
          <a:xfrm>
            <a:off x="333442" y="2844556"/>
            <a:ext cx="8477117" cy="1752596"/>
          </a:xfrm>
          <a:prstGeom prst="rect">
            <a:avLst/>
          </a:prstGeom>
        </p:spPr>
        <p:txBody>
          <a:bodyPr>
            <a:spAutoFit/>
          </a:bodyPr>
          <a:lstStyle/>
          <a:p>
            <a:pPr algn="just">
              <a:lnSpc>
                <a:spcPts val="45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消费者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不能和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销售</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搭配，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食品经营机构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不能和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食用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搭配。应改为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消费者要停止食用，食品经营机构要停止销售</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011313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2034253776"/>
              </p:ext>
            </p:extLst>
          </p:nvPr>
        </p:nvGraphicFramePr>
        <p:xfrm>
          <a:off x="457200" y="339502"/>
          <a:ext cx="7932738" cy="4411662"/>
        </p:xfrm>
        <a:graphic>
          <a:graphicData uri="http://schemas.openxmlformats.org/presentationml/2006/ole">
            <mc:AlternateContent xmlns:mc="http://schemas.openxmlformats.org/markup-compatibility/2006">
              <mc:Choice xmlns:v="urn:schemas-microsoft-com:vml" Requires="v">
                <p:oleObj spid="_x0000_s13371" name="文档" r:id="rId3" imgW="8262437" imgH="4613742" progId="Word.Document.12">
                  <p:embed/>
                </p:oleObj>
              </mc:Choice>
              <mc:Fallback>
                <p:oleObj name="文档" r:id="rId3" imgW="8262437" imgH="4613742" progId="Word.Document.12">
                  <p:embed/>
                  <p:pic>
                    <p:nvPicPr>
                      <p:cNvPr id="0" name=""/>
                      <p:cNvPicPr>
                        <a:picLocks noChangeAspect="1" noChangeArrowheads="1"/>
                      </p:cNvPicPr>
                      <p:nvPr/>
                    </p:nvPicPr>
                    <p:blipFill>
                      <a:blip r:embed="rId4"/>
                      <a:srcRect/>
                      <a:stretch>
                        <a:fillRect/>
                      </a:stretch>
                    </p:blipFill>
                    <p:spPr bwMode="auto">
                      <a:xfrm>
                        <a:off x="457200" y="339502"/>
                        <a:ext cx="7932738"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9218776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9923" y="690017"/>
            <a:ext cx="8427116" cy="3693319"/>
          </a:xfrm>
          <a:prstGeom prst="rect">
            <a:avLst/>
          </a:prstGeom>
          <a:noFill/>
        </p:spPr>
        <p:txBody>
          <a:bodyPr wrap="square" rtlCol="0">
            <a:spAutoFit/>
          </a:bodyPr>
          <a:lstStyle/>
          <a:p>
            <a:pPr algn="just">
              <a:lnSpc>
                <a:spcPct val="150000"/>
              </a:lnSpc>
              <a:spcAft>
                <a:spcPts val="0"/>
              </a:spcAft>
            </a:pP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报纸杂志　调查研究　身体健康　读和写</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chemeClr val="accent6">
                    <a:lumMod val="75000"/>
                  </a:schemeClr>
                </a:solidFill>
                <a:latin typeface="Times New Roman"/>
                <a:ea typeface="华文细黑"/>
                <a:cs typeface="Times New Roman"/>
              </a:rPr>
              <a:t>并列短语　主谓短语</a:t>
            </a:r>
          </a:p>
          <a:p>
            <a:pPr algn="just">
              <a:lnSpc>
                <a:spcPct val="150000"/>
              </a:lnSpc>
              <a:spcAft>
                <a:spcPts val="0"/>
              </a:spcAft>
            </a:pP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讲解语法　讲述清楚　种植玉米　听故事</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chemeClr val="accent6">
                    <a:lumMod val="75000"/>
                  </a:schemeClr>
                </a:solidFill>
                <a:latin typeface="Times New Roman"/>
                <a:ea typeface="华文细黑"/>
                <a:cs typeface="Times New Roman"/>
              </a:rPr>
              <a:t>动宾短语　动补短语</a:t>
            </a:r>
          </a:p>
          <a:p>
            <a:pPr algn="just">
              <a:lnSpc>
                <a:spcPct val="150000"/>
              </a:lnSpc>
              <a:spcAft>
                <a:spcPts val="0"/>
              </a:spcAft>
            </a:pPr>
            <a:r>
              <a:rPr lang="en-US" altLang="zh-CN" sz="2600" kern="100" dirty="0">
                <a:latin typeface="宋体"/>
                <a:ea typeface="华文细黑"/>
                <a:cs typeface="Times New Roman"/>
              </a:rPr>
              <a:t>⑥</a:t>
            </a:r>
            <a:r>
              <a:rPr lang="zh-CN" altLang="zh-CN" sz="2600" kern="100" dirty="0">
                <a:latin typeface="Times New Roman"/>
                <a:ea typeface="华文细黑"/>
                <a:cs typeface="Times New Roman"/>
              </a:rPr>
              <a:t>看了一下　打扫教室　洗得干净　扔出去</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chemeClr val="accent6">
                    <a:lumMod val="75000"/>
                  </a:schemeClr>
                </a:solidFill>
                <a:latin typeface="Times New Roman"/>
                <a:ea typeface="华文细黑"/>
                <a:cs typeface="Times New Roman"/>
              </a:rPr>
              <a:t>动补短语　动宾短语</a:t>
            </a:r>
          </a:p>
        </p:txBody>
      </p:sp>
      <p:cxnSp>
        <p:nvCxnSpPr>
          <p:cNvPr id="3" name="直接连接符 2"/>
          <p:cNvCxnSpPr/>
          <p:nvPr/>
        </p:nvCxnSpPr>
        <p:spPr>
          <a:xfrm>
            <a:off x="4048894" y="1275606"/>
            <a:ext cx="1368152"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2387377" y="2484884"/>
            <a:ext cx="1368152"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2392710" y="3647678"/>
            <a:ext cx="1368152"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810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linds(horizontal)">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blinds(horizontal)">
                                      <p:cBhvr>
                                        <p:cTn id="20" dur="500"/>
                                        <p:tgtEl>
                                          <p:spTgt spid="4">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linds(horizontal)">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blinds(horizontal)">
                                      <p:cBhvr>
                                        <p:cTn id="28" dur="500"/>
                                        <p:tgtEl>
                                          <p:spTgt spid="4">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animEffect transition="in" filter="blinds(horizontal)">
                                      <p:cBhvr>
                                        <p:cTn id="33" dur="500"/>
                                        <p:tgtEl>
                                          <p:spTgt spid="4">
                                            <p:txEl>
                                              <p:pRg st="5" end="5"/>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blinds(horizontal)">
                                      <p:cBhvr>
                                        <p:cTn id="3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22212" y="1267469"/>
            <a:ext cx="8099577" cy="2330510"/>
          </a:xfrm>
          <a:prstGeom prst="rect">
            <a:avLst/>
          </a:prstGeom>
        </p:spPr>
        <p:txBody>
          <a:bodyPr>
            <a:spAutoFit/>
          </a:bodyPr>
          <a:lstStyle/>
          <a:p>
            <a:pPr algn="just">
              <a:lnSpc>
                <a:spcPts val="45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chemeClr val="accent6">
                    <a:lumMod val="75000"/>
                  </a:schemeClr>
                </a:solidFill>
                <a:latin typeface="宋体"/>
                <a:ea typeface="华文细黑"/>
                <a:cs typeface="Times New Roman"/>
              </a:rPr>
              <a:t>①</a:t>
            </a:r>
            <a:r>
              <a:rPr lang="en-US" altLang="zh-CN" sz="2600" kern="100" dirty="0">
                <a:solidFill>
                  <a:schemeClr val="accent6">
                    <a:lumMod val="75000"/>
                  </a:schemeClr>
                </a:solidFill>
                <a:latin typeface="Times New Roman"/>
                <a:ea typeface="华文细黑"/>
                <a:cs typeface="Courier New"/>
              </a:rPr>
              <a:t>A</a:t>
            </a:r>
            <a:r>
              <a:rPr lang="zh-CN" altLang="zh-CN" sz="2600" kern="100" dirty="0">
                <a:solidFill>
                  <a:schemeClr val="accent6">
                    <a:lumMod val="75000"/>
                  </a:schemeClr>
                </a:solidFill>
                <a:latin typeface="Times New Roman"/>
                <a:ea typeface="华文细黑"/>
                <a:cs typeface="Times New Roman"/>
              </a:rPr>
              <a:t>与</a:t>
            </a:r>
            <a:r>
              <a:rPr lang="en-US" altLang="zh-CN" sz="2600" kern="100" dirty="0">
                <a:solidFill>
                  <a:schemeClr val="accent6">
                    <a:lumMod val="75000"/>
                  </a:schemeClr>
                </a:solidFill>
                <a:latin typeface="Times New Roman"/>
                <a:ea typeface="华文细黑"/>
                <a:cs typeface="Courier New"/>
              </a:rPr>
              <a:t>C</a:t>
            </a:r>
            <a:r>
              <a:rPr lang="zh-CN" altLang="zh-CN" sz="2600" kern="100" dirty="0">
                <a:solidFill>
                  <a:schemeClr val="accent6">
                    <a:lumMod val="75000"/>
                  </a:schemeClr>
                </a:solidFill>
                <a:latin typeface="Times New Roman"/>
                <a:ea typeface="华文细黑"/>
                <a:cs typeface="Times New Roman"/>
              </a:rPr>
              <a:t>不搭配，</a:t>
            </a:r>
            <a:r>
              <a:rPr lang="en-US" altLang="zh-CN" sz="2600" kern="100" dirty="0">
                <a:solidFill>
                  <a:schemeClr val="accent6">
                    <a:lumMod val="75000"/>
                  </a:schemeClr>
                </a:solidFill>
                <a:latin typeface="Times New Roman"/>
                <a:ea typeface="华文细黑"/>
                <a:cs typeface="Courier New"/>
              </a:rPr>
              <a:t>B</a:t>
            </a:r>
            <a:r>
              <a:rPr lang="zh-CN" altLang="zh-CN" sz="2600" kern="100" dirty="0">
                <a:solidFill>
                  <a:schemeClr val="accent6">
                    <a:lumMod val="75000"/>
                  </a:schemeClr>
                </a:solidFill>
                <a:latin typeface="Times New Roman"/>
                <a:ea typeface="华文细黑"/>
                <a:cs typeface="Times New Roman"/>
              </a:rPr>
              <a:t>与</a:t>
            </a:r>
            <a:r>
              <a:rPr lang="en-US" altLang="zh-CN" sz="2600" kern="100" dirty="0">
                <a:solidFill>
                  <a:schemeClr val="accent6">
                    <a:lumMod val="75000"/>
                  </a:schemeClr>
                </a:solidFill>
                <a:latin typeface="Times New Roman"/>
                <a:ea typeface="华文细黑"/>
                <a:cs typeface="Courier New"/>
              </a:rPr>
              <a:t>D</a:t>
            </a:r>
            <a:r>
              <a:rPr lang="zh-CN" altLang="zh-CN" sz="2600" kern="100" dirty="0">
                <a:solidFill>
                  <a:schemeClr val="accent6">
                    <a:lumMod val="75000"/>
                  </a:schemeClr>
                </a:solidFill>
                <a:latin typeface="Times New Roman"/>
                <a:ea typeface="华文细黑"/>
                <a:cs typeface="Times New Roman"/>
              </a:rPr>
              <a:t>不搭配，可改为</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随着生活水平的提高和生活节奏的加快</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a:t>
            </a:r>
            <a:r>
              <a:rPr lang="en-US" altLang="zh-CN" sz="2600" kern="100" dirty="0">
                <a:solidFill>
                  <a:schemeClr val="accent6">
                    <a:lumMod val="75000"/>
                  </a:schemeClr>
                </a:solidFill>
                <a:latin typeface="宋体"/>
                <a:ea typeface="华文细黑"/>
                <a:cs typeface="Times New Roman"/>
              </a:rPr>
              <a:t>②“</a:t>
            </a:r>
            <a:r>
              <a:rPr lang="zh-CN" altLang="zh-CN" sz="2600" kern="100" dirty="0">
                <a:solidFill>
                  <a:schemeClr val="accent6">
                    <a:lumMod val="75000"/>
                  </a:schemeClr>
                </a:solidFill>
                <a:latin typeface="Times New Roman"/>
                <a:ea typeface="华文细黑"/>
                <a:cs typeface="Times New Roman"/>
              </a:rPr>
              <a:t>深刻的说明</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应对应</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从理论上</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详细的规定</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应对应</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从政策上</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，两者位置应互换</a:t>
            </a:r>
            <a:r>
              <a:rPr lang="zh-CN" altLang="zh-CN" sz="2600" kern="100" dirty="0" smtClean="0">
                <a:solidFill>
                  <a:schemeClr val="accent6">
                    <a:lumMod val="75000"/>
                  </a:schemeClr>
                </a:solidFill>
                <a:latin typeface="Times New Roman"/>
                <a:ea typeface="华文细黑"/>
                <a:cs typeface="Times New Roman"/>
              </a:rPr>
              <a:t>。</a:t>
            </a:r>
            <a:endParaRPr lang="en-US" altLang="zh-CN" sz="2600" kern="100" dirty="0" smtClean="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1195907794"/>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5448" y="173464"/>
            <a:ext cx="8597865" cy="4816896"/>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2.</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一面对两面</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搭配不当的识别</a:t>
            </a:r>
            <a:endParaRPr lang="zh-CN" altLang="zh-CN" sz="1050" kern="100" dirty="0">
              <a:latin typeface="宋体"/>
              <a:cs typeface="Courier New"/>
            </a:endParaRPr>
          </a:p>
          <a:p>
            <a:pPr>
              <a:lnSpc>
                <a:spcPct val="150000"/>
              </a:lnSpc>
            </a:pPr>
            <a:r>
              <a:rPr lang="zh-CN" altLang="zh-CN" sz="2600" dirty="0">
                <a:latin typeface="Times New Roman"/>
                <a:ea typeface="华文细黑"/>
                <a:cs typeface="Times New Roman"/>
              </a:rPr>
              <a:t>一般而言，如果句子中出现了</a:t>
            </a:r>
            <a:r>
              <a:rPr lang="en-US" altLang="zh-CN" sz="2600" dirty="0">
                <a:latin typeface="宋体"/>
                <a:ea typeface="华文细黑"/>
                <a:cs typeface="Times New Roman"/>
              </a:rPr>
              <a:t>“</a:t>
            </a:r>
            <a:r>
              <a:rPr lang="zh-CN" altLang="zh-CN" sz="2600" dirty="0">
                <a:latin typeface="Times New Roman"/>
                <a:ea typeface="华文细黑"/>
                <a:cs typeface="Times New Roman"/>
              </a:rPr>
              <a:t>能否</a:t>
            </a:r>
            <a:r>
              <a:rPr lang="en-US" altLang="zh-CN" sz="2600" dirty="0">
                <a:latin typeface="宋体"/>
                <a:ea typeface="华文细黑"/>
                <a:cs typeface="Times New Roman"/>
              </a:rPr>
              <a:t>”“</a:t>
            </a:r>
            <a:r>
              <a:rPr lang="zh-CN" altLang="zh-CN" sz="2600" dirty="0">
                <a:latin typeface="Times New Roman"/>
                <a:ea typeface="华文细黑"/>
                <a:cs typeface="Times New Roman"/>
              </a:rPr>
              <a:t>是否</a:t>
            </a:r>
            <a:r>
              <a:rPr lang="en-US" altLang="zh-CN" sz="2600" dirty="0">
                <a:latin typeface="宋体"/>
                <a:ea typeface="华文细黑"/>
                <a:cs typeface="Times New Roman"/>
              </a:rPr>
              <a:t>”“</a:t>
            </a:r>
            <a:r>
              <a:rPr lang="zh-CN" altLang="zh-CN" sz="2600" dirty="0">
                <a:latin typeface="Times New Roman"/>
                <a:ea typeface="华文细黑"/>
                <a:cs typeface="Times New Roman"/>
              </a:rPr>
              <a:t>有没有</a:t>
            </a:r>
            <a:r>
              <a:rPr lang="en-US" altLang="zh-CN" sz="2600" dirty="0">
                <a:latin typeface="宋体"/>
                <a:ea typeface="华文细黑"/>
                <a:cs typeface="Times New Roman"/>
              </a:rPr>
              <a:t>”“</a:t>
            </a:r>
            <a:r>
              <a:rPr lang="zh-CN" altLang="zh-CN" sz="2600" dirty="0">
                <a:latin typeface="Times New Roman"/>
                <a:ea typeface="华文细黑"/>
                <a:cs typeface="Times New Roman"/>
              </a:rPr>
              <a:t>能不能</a:t>
            </a:r>
            <a:r>
              <a:rPr lang="en-US" altLang="zh-CN" sz="2600" dirty="0">
                <a:latin typeface="宋体"/>
                <a:ea typeface="华文细黑"/>
                <a:cs typeface="Times New Roman"/>
              </a:rPr>
              <a:t>”“</a:t>
            </a:r>
            <a:r>
              <a:rPr lang="zh-CN" altLang="zh-CN" sz="2600" dirty="0">
                <a:latin typeface="Times New Roman"/>
                <a:ea typeface="华文细黑"/>
                <a:cs typeface="Times New Roman"/>
              </a:rPr>
              <a:t>成败</a:t>
            </a:r>
            <a:r>
              <a:rPr lang="en-US" altLang="zh-CN" sz="2600" dirty="0">
                <a:latin typeface="宋体"/>
                <a:ea typeface="华文细黑"/>
                <a:cs typeface="Times New Roman"/>
              </a:rPr>
              <a:t>”“</a:t>
            </a:r>
            <a:r>
              <a:rPr lang="zh-CN" altLang="zh-CN" sz="2600" dirty="0">
                <a:latin typeface="Times New Roman"/>
                <a:ea typeface="华文细黑"/>
                <a:cs typeface="Times New Roman"/>
              </a:rPr>
              <a:t>好坏</a:t>
            </a:r>
            <a:r>
              <a:rPr lang="en-US" altLang="zh-CN" sz="2600" dirty="0">
                <a:latin typeface="宋体"/>
                <a:ea typeface="华文细黑"/>
                <a:cs typeface="Times New Roman"/>
              </a:rPr>
              <a:t>”“</a:t>
            </a:r>
            <a:r>
              <a:rPr lang="zh-CN" altLang="zh-CN" sz="2600" dirty="0">
                <a:latin typeface="Times New Roman"/>
                <a:ea typeface="华文细黑"/>
                <a:cs typeface="Times New Roman"/>
              </a:rPr>
              <a:t>优劣</a:t>
            </a:r>
            <a:r>
              <a:rPr lang="en-US" altLang="zh-CN" sz="2600" dirty="0">
                <a:latin typeface="宋体"/>
                <a:ea typeface="华文细黑"/>
                <a:cs typeface="Times New Roman"/>
              </a:rPr>
              <a:t>”</a:t>
            </a:r>
            <a:r>
              <a:rPr lang="zh-CN" altLang="zh-CN" sz="2600" dirty="0">
                <a:latin typeface="Times New Roman"/>
                <a:ea typeface="华文细黑"/>
                <a:cs typeface="Times New Roman"/>
              </a:rPr>
              <a:t>等这些两面词，就要考虑是否存在</a:t>
            </a:r>
            <a:r>
              <a:rPr lang="en-US" altLang="zh-CN" sz="2600" dirty="0">
                <a:latin typeface="宋体"/>
                <a:ea typeface="华文细黑"/>
                <a:cs typeface="Times New Roman"/>
              </a:rPr>
              <a:t>“</a:t>
            </a:r>
            <a:r>
              <a:rPr lang="zh-CN" altLang="zh-CN" sz="2600" dirty="0">
                <a:latin typeface="Times New Roman"/>
                <a:ea typeface="华文细黑"/>
                <a:cs typeface="Times New Roman"/>
              </a:rPr>
              <a:t>一面对两面</a:t>
            </a:r>
            <a:r>
              <a:rPr lang="en-US" altLang="zh-CN" sz="2600" dirty="0">
                <a:latin typeface="宋体"/>
                <a:ea typeface="华文细黑"/>
                <a:cs typeface="Times New Roman"/>
              </a:rPr>
              <a:t>”</a:t>
            </a:r>
            <a:r>
              <a:rPr lang="zh-CN" altLang="zh-CN" sz="2600" dirty="0">
                <a:latin typeface="Times New Roman"/>
                <a:ea typeface="华文细黑"/>
                <a:cs typeface="Times New Roman"/>
              </a:rPr>
              <a:t>搭配不当的问题。必须注意的是：有些句子看起来有上述之类的两面词，但不存在</a:t>
            </a:r>
            <a:r>
              <a:rPr lang="en-US" altLang="zh-CN" sz="2600" dirty="0">
                <a:latin typeface="宋体"/>
                <a:ea typeface="华文细黑"/>
                <a:cs typeface="Times New Roman"/>
              </a:rPr>
              <a:t>“</a:t>
            </a:r>
            <a:r>
              <a:rPr lang="zh-CN" altLang="zh-CN" sz="2600" dirty="0">
                <a:latin typeface="Times New Roman"/>
                <a:ea typeface="华文细黑"/>
                <a:cs typeface="Times New Roman"/>
              </a:rPr>
              <a:t>一面对两面</a:t>
            </a:r>
            <a:r>
              <a:rPr lang="en-US" altLang="zh-CN" sz="2600" dirty="0">
                <a:latin typeface="宋体"/>
                <a:ea typeface="华文细黑"/>
                <a:cs typeface="Times New Roman"/>
              </a:rPr>
              <a:t>”</a:t>
            </a:r>
            <a:r>
              <a:rPr lang="zh-CN" altLang="zh-CN" sz="2600" dirty="0">
                <a:latin typeface="Times New Roman"/>
                <a:ea typeface="华文细黑"/>
                <a:cs typeface="Times New Roman"/>
              </a:rPr>
              <a:t>不搭配的问题，切不可机械地记忆</a:t>
            </a:r>
            <a:r>
              <a:rPr lang="en-US" altLang="zh-CN" sz="2600" dirty="0">
                <a:latin typeface="宋体"/>
                <a:ea typeface="华文细黑"/>
                <a:cs typeface="Times New Roman"/>
              </a:rPr>
              <a:t>“</a:t>
            </a:r>
            <a:r>
              <a:rPr lang="zh-CN" altLang="zh-CN" sz="2600" dirty="0">
                <a:latin typeface="Times New Roman"/>
                <a:ea typeface="华文细黑"/>
                <a:cs typeface="Times New Roman"/>
              </a:rPr>
              <a:t>单起单承</a:t>
            </a:r>
            <a:r>
              <a:rPr lang="en-US" altLang="zh-CN" sz="2600" dirty="0">
                <a:latin typeface="宋体"/>
                <a:ea typeface="华文细黑"/>
                <a:cs typeface="Times New Roman"/>
              </a:rPr>
              <a:t>”“</a:t>
            </a:r>
            <a:r>
              <a:rPr lang="zh-CN" altLang="zh-CN" sz="2600" dirty="0">
                <a:latin typeface="Times New Roman"/>
                <a:ea typeface="华文细黑"/>
                <a:cs typeface="Times New Roman"/>
              </a:rPr>
              <a:t>双起双承</a:t>
            </a:r>
            <a:r>
              <a:rPr lang="en-US" altLang="zh-CN" sz="2600" dirty="0">
                <a:latin typeface="宋体"/>
                <a:ea typeface="华文细黑"/>
                <a:cs typeface="Times New Roman"/>
              </a:rPr>
              <a:t>”</a:t>
            </a:r>
            <a:r>
              <a:rPr lang="zh-CN" altLang="zh-CN" sz="2600" dirty="0">
                <a:latin typeface="Times New Roman"/>
                <a:ea typeface="华文细黑"/>
                <a:cs typeface="Times New Roman"/>
              </a:rPr>
              <a:t>而忽略了句意逻辑。因为有些词语本身就会有两面性，如</a:t>
            </a:r>
            <a:r>
              <a:rPr lang="en-US" altLang="zh-CN" sz="2600" dirty="0">
                <a:latin typeface="宋体"/>
                <a:ea typeface="华文细黑"/>
                <a:cs typeface="Times New Roman"/>
              </a:rPr>
              <a:t>“</a:t>
            </a:r>
            <a:r>
              <a:rPr lang="zh-CN" altLang="zh-CN" sz="2600" dirty="0">
                <a:latin typeface="Times New Roman"/>
                <a:ea typeface="华文细黑"/>
                <a:cs typeface="Times New Roman"/>
              </a:rPr>
              <a:t>行动</a:t>
            </a:r>
            <a:r>
              <a:rPr lang="en-US" altLang="zh-CN" sz="2600" dirty="0">
                <a:latin typeface="宋体"/>
                <a:ea typeface="华文细黑"/>
                <a:cs typeface="Times New Roman"/>
              </a:rPr>
              <a:t>”“</a:t>
            </a:r>
            <a:r>
              <a:rPr lang="zh-CN" altLang="zh-CN" sz="2600" dirty="0">
                <a:latin typeface="Times New Roman"/>
                <a:ea typeface="华文细黑"/>
                <a:cs typeface="Times New Roman"/>
              </a:rPr>
              <a:t>水平</a:t>
            </a:r>
            <a:r>
              <a:rPr lang="en-US" altLang="zh-CN" sz="2600" dirty="0">
                <a:latin typeface="宋体"/>
                <a:ea typeface="华文细黑"/>
                <a:cs typeface="Times New Roman"/>
              </a:rPr>
              <a:t>”“</a:t>
            </a:r>
            <a:r>
              <a:rPr lang="zh-CN" altLang="zh-CN" sz="2600" dirty="0">
                <a:latin typeface="Times New Roman"/>
                <a:ea typeface="华文细黑"/>
                <a:cs typeface="Times New Roman"/>
              </a:rPr>
              <a:t>质量</a:t>
            </a:r>
            <a:r>
              <a:rPr lang="en-US" altLang="zh-CN" sz="2600" dirty="0" smtClean="0">
                <a:latin typeface="宋体"/>
                <a:ea typeface="华文细黑"/>
                <a:cs typeface="Times New Roman"/>
              </a:rPr>
              <a:t>”</a:t>
            </a:r>
            <a:r>
              <a:rPr lang="zh-CN" altLang="zh-CN" sz="2600" dirty="0">
                <a:latin typeface="Times New Roman"/>
                <a:ea typeface="华文细黑"/>
                <a:cs typeface="Times New Roman"/>
              </a:rPr>
              <a:t>等</a:t>
            </a:r>
            <a:r>
              <a:rPr lang="zh-CN" altLang="zh-CN" sz="2600" dirty="0" smtClean="0">
                <a:latin typeface="Times New Roman"/>
                <a:ea typeface="华文细黑"/>
                <a:cs typeface="Times New Roman"/>
              </a:rPr>
              <a:t>词</a:t>
            </a:r>
            <a:r>
              <a:rPr lang="zh-CN" altLang="zh-CN" sz="2600" dirty="0">
                <a:latin typeface="Times New Roman"/>
                <a:ea typeface="华文细黑"/>
                <a:cs typeface="Times New Roman"/>
              </a:rPr>
              <a:t>属</a:t>
            </a:r>
            <a:endParaRPr lang="zh-CN" altLang="zh-CN" sz="2600" kern="100" dirty="0">
              <a:latin typeface="宋体"/>
              <a:cs typeface="Courier New"/>
            </a:endParaRPr>
          </a:p>
        </p:txBody>
      </p:sp>
    </p:spTree>
    <p:extLst>
      <p:ext uri="{BB962C8B-B14F-4D97-AF65-F5344CB8AC3E}">
        <p14:creationId xmlns:p14="http://schemas.microsoft.com/office/powerpoint/2010/main" val="3924700410"/>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1520" y="699542"/>
            <a:ext cx="8512738" cy="3616567"/>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隐性均衡，不可一律当成病句看。另外，对一时判断不准的句子，可采取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分别组织句子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的办法来检验：先用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肯定</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这一面组织句子，再用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否定</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这一面组织句子；如果这两个分开产生的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肯定句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否定句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都合乎逻辑事理，则表明原句不存在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一面对两面</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不搭配的问题；反之，则存在</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930895256"/>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23117" y="195486"/>
            <a:ext cx="8683844" cy="4524315"/>
          </a:xfrm>
          <a:prstGeom prst="rect">
            <a:avLst/>
          </a:prstGeom>
        </p:spPr>
        <p:txBody>
          <a:bodyPr>
            <a:spAutoFit/>
          </a:bodyPr>
          <a:lstStyle/>
          <a:p>
            <a:pPr algn="just">
              <a:lnSpc>
                <a:spcPct val="150000"/>
              </a:lnSpc>
              <a:spcAft>
                <a:spcPts val="0"/>
              </a:spcAft>
            </a:pPr>
            <a:r>
              <a:rPr lang="zh-CN" altLang="zh-CN" sz="2400" kern="100" dirty="0">
                <a:solidFill>
                  <a:srgbClr val="E46C0A"/>
                </a:solidFill>
                <a:latin typeface="Times New Roman"/>
                <a:ea typeface="华文细黑"/>
                <a:cs typeface="Times New Roman"/>
              </a:rPr>
              <a:t>即时巩固</a:t>
            </a:r>
            <a:r>
              <a:rPr lang="en-US" altLang="zh-CN" sz="2400" kern="100" dirty="0">
                <a:solidFill>
                  <a:srgbClr val="E46C0A"/>
                </a:solidFill>
                <a:latin typeface="Times New Roman"/>
                <a:ea typeface="华文细黑"/>
                <a:cs typeface="Courier New"/>
              </a:rPr>
              <a:t>6</a:t>
            </a:r>
            <a:r>
              <a:rPr lang="zh-CN" altLang="zh-CN" sz="2400" kern="100" dirty="0">
                <a:solidFill>
                  <a:srgbClr val="E46C0A"/>
                </a:solidFill>
                <a:latin typeface="Times New Roman"/>
                <a:ea typeface="华文细黑"/>
                <a:cs typeface="Times New Roman"/>
              </a:rPr>
              <a:t>　</a:t>
            </a:r>
            <a:r>
              <a:rPr lang="zh-CN" altLang="zh-CN" sz="2400" kern="100" dirty="0">
                <a:latin typeface="Times New Roman"/>
                <a:ea typeface="华文细黑"/>
                <a:cs typeface="Times New Roman"/>
              </a:rPr>
              <a:t>下列句子中，有无</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一面与两面</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搭配不当的现象？</a:t>
            </a:r>
            <a:endParaRPr lang="zh-CN" altLang="zh-CN" sz="1000" kern="100" dirty="0">
              <a:latin typeface="宋体"/>
              <a:cs typeface="Courier New"/>
            </a:endParaRPr>
          </a:p>
          <a:p>
            <a:pPr algn="just">
              <a:lnSpc>
                <a:spcPct val="150000"/>
              </a:lnSpc>
              <a:spcAft>
                <a:spcPts val="0"/>
              </a:spcAft>
            </a:pPr>
            <a:r>
              <a:rPr lang="en-US" altLang="zh-CN" sz="2400" kern="100" dirty="0">
                <a:latin typeface="宋体"/>
                <a:ea typeface="华文细黑"/>
                <a:cs typeface="Times New Roman"/>
              </a:rPr>
              <a:t>①</a:t>
            </a:r>
            <a:r>
              <a:rPr lang="zh-CN" altLang="zh-CN" sz="2400" kern="100" dirty="0">
                <a:latin typeface="Times New Roman"/>
                <a:ea typeface="华文细黑"/>
                <a:cs typeface="Times New Roman"/>
              </a:rPr>
              <a:t>说实话，当时对自己的稿子能否被刊用，没有抱太大希望，因为那时经常在该报发表文章的都是一些大家。</a:t>
            </a:r>
            <a:endParaRPr lang="zh-CN" altLang="zh-CN" sz="1000" kern="100" dirty="0">
              <a:latin typeface="宋体"/>
              <a:cs typeface="Courier New"/>
            </a:endParaRPr>
          </a:p>
          <a:p>
            <a:pPr algn="just">
              <a:lnSpc>
                <a:spcPct val="150000"/>
              </a:lnSpc>
              <a:spcAft>
                <a:spcPts val="0"/>
              </a:spcAft>
            </a:pPr>
            <a:r>
              <a:rPr lang="en-US" altLang="zh-CN" sz="2400" kern="100" dirty="0">
                <a:latin typeface="宋体"/>
                <a:ea typeface="华文细黑"/>
                <a:cs typeface="Times New Roman"/>
              </a:rPr>
              <a:t>②</a:t>
            </a:r>
            <a:r>
              <a:rPr lang="zh-CN" altLang="zh-CN" sz="2400" kern="100" dirty="0">
                <a:latin typeface="Times New Roman"/>
                <a:ea typeface="华文细黑"/>
                <a:cs typeface="Times New Roman"/>
              </a:rPr>
              <a:t>民资能否拉动国有文化单位的改革？前者的机制和后者的资源能否完美结合？不少人持怀疑态度。</a:t>
            </a:r>
            <a:endParaRPr lang="zh-CN" altLang="zh-CN" sz="1000" kern="100" dirty="0">
              <a:latin typeface="宋体"/>
              <a:cs typeface="Courier New"/>
            </a:endParaRPr>
          </a:p>
          <a:p>
            <a:pPr algn="just">
              <a:lnSpc>
                <a:spcPct val="150000"/>
              </a:lnSpc>
              <a:spcAft>
                <a:spcPts val="0"/>
              </a:spcAft>
            </a:pPr>
            <a:r>
              <a:rPr lang="en-US" altLang="zh-CN" sz="2400" kern="100" dirty="0">
                <a:latin typeface="宋体"/>
                <a:ea typeface="华文细黑"/>
                <a:cs typeface="Times New Roman"/>
              </a:rPr>
              <a:t>③</a:t>
            </a:r>
            <a:r>
              <a:rPr lang="zh-CN" altLang="zh-CN" sz="2400" kern="100" dirty="0">
                <a:latin typeface="Times New Roman"/>
                <a:ea typeface="华文细黑"/>
                <a:cs typeface="Times New Roman"/>
              </a:rPr>
              <a:t>栖息地的缩减以及遍布亚洲的偷猎行为，使得野生虎的数量急剧减少，将来老虎能否在大自然中继续生存取决于人类的实际行动。</a:t>
            </a:r>
            <a:endParaRPr lang="zh-CN" altLang="zh-CN" sz="1000" kern="100" dirty="0">
              <a:effectLst/>
              <a:latin typeface="宋体"/>
              <a:cs typeface="Courier New"/>
            </a:endParaRPr>
          </a:p>
        </p:txBody>
      </p:sp>
    </p:spTree>
    <p:extLst>
      <p:ext uri="{BB962C8B-B14F-4D97-AF65-F5344CB8AC3E}">
        <p14:creationId xmlns:p14="http://schemas.microsoft.com/office/powerpoint/2010/main" val="1080554546"/>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3895" y="39960"/>
            <a:ext cx="8512738" cy="5078313"/>
          </a:xfrm>
          <a:prstGeom prst="rect">
            <a:avLst/>
          </a:prstGeom>
        </p:spPr>
        <p:txBody>
          <a:bodyPr>
            <a:spAutoFit/>
          </a:bodyPr>
          <a:lstStyle/>
          <a:p>
            <a:pPr algn="just">
              <a:lnSpc>
                <a:spcPct val="150000"/>
              </a:lnSpc>
              <a:spcAft>
                <a:spcPts val="0"/>
              </a:spcAft>
            </a:pPr>
            <a:r>
              <a:rPr lang="en-US" altLang="zh-CN" sz="2400" kern="100" dirty="0">
                <a:latin typeface="宋体"/>
                <a:ea typeface="华文细黑"/>
                <a:cs typeface="Times New Roman"/>
              </a:rPr>
              <a:t>④</a:t>
            </a:r>
            <a:r>
              <a:rPr lang="zh-CN" altLang="zh-CN" sz="2400" kern="100" dirty="0">
                <a:latin typeface="Times New Roman"/>
                <a:ea typeface="华文细黑"/>
                <a:cs typeface="Times New Roman"/>
              </a:rPr>
              <a:t>在赛后拥有与自己知名度相当的代表作，成为关乎选秀歌手成败的生死命题，没有一两首传唱度很高的好歌，歌手的人气终成镜花水月。</a:t>
            </a:r>
            <a:endParaRPr lang="zh-CN" altLang="zh-CN" sz="1000" kern="100" dirty="0">
              <a:latin typeface="宋体"/>
              <a:cs typeface="Courier New"/>
            </a:endParaRPr>
          </a:p>
          <a:p>
            <a:pPr algn="just">
              <a:lnSpc>
                <a:spcPct val="150000"/>
              </a:lnSpc>
              <a:spcAft>
                <a:spcPts val="0"/>
              </a:spcAft>
            </a:pPr>
            <a:r>
              <a:rPr lang="en-US" altLang="zh-CN" sz="2400" kern="100" dirty="0">
                <a:latin typeface="宋体"/>
                <a:ea typeface="华文细黑"/>
                <a:cs typeface="Times New Roman"/>
              </a:rPr>
              <a:t>⑤</a:t>
            </a:r>
            <a:r>
              <a:rPr lang="zh-CN" altLang="zh-CN" sz="2400" kern="100" dirty="0">
                <a:latin typeface="Times New Roman"/>
                <a:ea typeface="华文细黑"/>
                <a:cs typeface="Times New Roman"/>
              </a:rPr>
              <a:t>教育在综合国力的形成中处于基础地位，国力的强弱越来越多地取决于劳动者素质的提高，取决于各类人才培养的质量与数量。</a:t>
            </a:r>
            <a:endParaRPr lang="zh-CN" altLang="zh-CN" sz="1000" kern="100" dirty="0">
              <a:latin typeface="宋体"/>
              <a:cs typeface="Courier New"/>
            </a:endParaRPr>
          </a:p>
          <a:p>
            <a:pPr algn="just">
              <a:lnSpc>
                <a:spcPct val="150000"/>
              </a:lnSpc>
              <a:spcAft>
                <a:spcPts val="0"/>
              </a:spcAft>
            </a:pPr>
            <a:r>
              <a:rPr lang="en-US" altLang="zh-CN" sz="2400" kern="100" dirty="0">
                <a:latin typeface="宋体"/>
                <a:ea typeface="华文细黑"/>
                <a:cs typeface="Times New Roman"/>
              </a:rPr>
              <a:t>⑥</a:t>
            </a:r>
            <a:r>
              <a:rPr lang="zh-CN" altLang="zh-CN" sz="2400" kern="100" dirty="0">
                <a:latin typeface="Times New Roman"/>
                <a:ea typeface="华文细黑"/>
                <a:cs typeface="Times New Roman"/>
              </a:rPr>
              <a:t>全球温室气体减排无论幅度大小，都为减缓地球温度的不断上升和海平面的持续上涨提供了可能。</a:t>
            </a:r>
            <a:endParaRPr lang="zh-CN" altLang="zh-CN" sz="1000" kern="100" dirty="0">
              <a:latin typeface="宋体"/>
              <a:cs typeface="Courier New"/>
            </a:endParaRPr>
          </a:p>
          <a:p>
            <a:pPr algn="just">
              <a:lnSpc>
                <a:spcPct val="150000"/>
              </a:lnSpc>
              <a:spcAft>
                <a:spcPts val="0"/>
              </a:spcAft>
            </a:pPr>
            <a:r>
              <a:rPr lang="en-US" altLang="zh-CN" sz="2400" kern="100" dirty="0">
                <a:latin typeface="宋体"/>
                <a:ea typeface="华文细黑"/>
                <a:cs typeface="Times New Roman"/>
              </a:rPr>
              <a:t>⑦</a:t>
            </a:r>
            <a:r>
              <a:rPr lang="zh-CN" altLang="zh-CN" sz="2400" kern="100" dirty="0">
                <a:latin typeface="Times New Roman"/>
                <a:ea typeface="华文细黑"/>
                <a:cs typeface="Times New Roman"/>
              </a:rPr>
              <a:t>储蓄所吸收储蓄额的高低对国家流动资金的增长有重要作用</a:t>
            </a:r>
            <a:r>
              <a:rPr lang="zh-CN" altLang="zh-CN" sz="2400" kern="100" dirty="0" smtClean="0">
                <a:latin typeface="Times New Roman"/>
                <a:ea typeface="华文细黑"/>
                <a:cs typeface="Times New Roman"/>
              </a:rPr>
              <a:t>。</a:t>
            </a:r>
            <a:endParaRPr lang="zh-CN" altLang="zh-CN" sz="1000" kern="100" dirty="0">
              <a:latin typeface="宋体"/>
              <a:cs typeface="Courier New"/>
            </a:endParaRPr>
          </a:p>
        </p:txBody>
      </p:sp>
    </p:spTree>
    <p:extLst>
      <p:ext uri="{BB962C8B-B14F-4D97-AF65-F5344CB8AC3E}">
        <p14:creationId xmlns:p14="http://schemas.microsoft.com/office/powerpoint/2010/main" val="3817450448"/>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5484" y="34590"/>
            <a:ext cx="8733982" cy="5066965"/>
          </a:xfrm>
          <a:prstGeom prst="rect">
            <a:avLst/>
          </a:prstGeom>
        </p:spPr>
        <p:txBody>
          <a:bodyPr>
            <a:spAutoFit/>
          </a:bodyPr>
          <a:lstStyle/>
          <a:p>
            <a:pPr lvl="0" algn="just">
              <a:lnSpc>
                <a:spcPct val="140000"/>
              </a:lnSpc>
            </a:pPr>
            <a:r>
              <a:rPr lang="en-US" altLang="zh-CN" sz="2600" kern="100" dirty="0">
                <a:solidFill>
                  <a:prstClr val="black"/>
                </a:solidFill>
                <a:latin typeface="宋体"/>
                <a:ea typeface="华文细黑"/>
                <a:cs typeface="Times New Roman"/>
              </a:rPr>
              <a:t>⑧</a:t>
            </a:r>
            <a:r>
              <a:rPr lang="zh-CN" altLang="zh-CN" sz="2600" kern="100" dirty="0">
                <a:solidFill>
                  <a:prstClr val="black"/>
                </a:solidFill>
                <a:latin typeface="Times New Roman"/>
                <a:ea typeface="华文细黑"/>
                <a:cs typeface="Times New Roman"/>
              </a:rPr>
              <a:t>一部戏剧能否好戏连台吸引观众，主要看编导的水平。</a:t>
            </a:r>
            <a:endParaRPr lang="zh-CN" altLang="zh-CN" sz="2600" kern="100" dirty="0">
              <a:solidFill>
                <a:prstClr val="black"/>
              </a:solidFill>
              <a:latin typeface="宋体"/>
              <a:cs typeface="Courier New"/>
            </a:endParaRPr>
          </a:p>
          <a:p>
            <a:pPr algn="just">
              <a:lnSpc>
                <a:spcPct val="140000"/>
              </a:lnSpc>
              <a:spcAft>
                <a:spcPts val="0"/>
              </a:spcAft>
            </a:pPr>
            <a:r>
              <a:rPr lang="zh-CN" altLang="zh-CN" sz="2600" kern="100" dirty="0" smtClean="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宋体"/>
                <a:ea typeface="华文细黑"/>
                <a:cs typeface="Times New Roman"/>
              </a:rPr>
              <a:t>⑦</a:t>
            </a:r>
            <a:r>
              <a:rPr lang="zh-CN" altLang="zh-CN" sz="2600" kern="100" dirty="0">
                <a:latin typeface="Times New Roman"/>
                <a:ea typeface="华文细黑"/>
                <a:cs typeface="Times New Roman"/>
              </a:rPr>
              <a:t>句，不少学生认为这是典型的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双起单承</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的错误，但在该句中，无论吸储多少，都会带来国家流动资金的增长，并非一般意义上的呼应不当。所以一定要重视逻辑意义分析法，不可简单机械。</a:t>
            </a:r>
            <a:r>
              <a:rPr lang="en-US" altLang="zh-CN" sz="2600" kern="100" dirty="0">
                <a:latin typeface="宋体"/>
                <a:ea typeface="华文细黑"/>
                <a:cs typeface="Times New Roman"/>
              </a:rPr>
              <a:t>⑧</a:t>
            </a:r>
            <a:r>
              <a:rPr lang="zh-CN" altLang="zh-CN" sz="2600" kern="100" dirty="0">
                <a:latin typeface="Times New Roman"/>
                <a:ea typeface="华文细黑"/>
                <a:cs typeface="Times New Roman"/>
              </a:rPr>
              <a:t>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水平</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已包含了高低两个方面。而</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句则是利用考生思维定势而设的貌似错误实则正确的句子</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4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en-US" altLang="zh-CN" sz="2600" kern="100" dirty="0">
                <a:solidFill>
                  <a:srgbClr val="F79646">
                    <a:lumMod val="75000"/>
                  </a:srgbClr>
                </a:solidFill>
                <a:latin typeface="宋体"/>
                <a:ea typeface="华文细黑"/>
                <a:cs typeface="Times New Roman"/>
              </a:rPr>
              <a:t>①②④⑤</a:t>
            </a:r>
            <a:r>
              <a:rPr lang="zh-CN" altLang="zh-CN" sz="2600" kern="100" dirty="0">
                <a:solidFill>
                  <a:srgbClr val="F79646">
                    <a:lumMod val="75000"/>
                  </a:srgbClr>
                </a:solidFill>
                <a:latin typeface="Times New Roman"/>
                <a:ea typeface="华文细黑"/>
                <a:cs typeface="Times New Roman"/>
              </a:rPr>
              <a:t>有</a:t>
            </a:r>
            <a:r>
              <a:rPr lang="en-US" altLang="zh-CN" sz="2600" kern="100" dirty="0">
                <a:solidFill>
                  <a:srgbClr val="F79646">
                    <a:lumMod val="75000"/>
                  </a:srgbClr>
                </a:solidFill>
                <a:latin typeface="宋体"/>
                <a:ea typeface="华文细黑"/>
                <a:cs typeface="Times New Roman"/>
              </a:rPr>
              <a:t>“</a:t>
            </a:r>
            <a:r>
              <a:rPr lang="zh-CN" altLang="zh-CN" sz="2600" kern="100" dirty="0">
                <a:solidFill>
                  <a:srgbClr val="F79646">
                    <a:lumMod val="75000"/>
                  </a:srgbClr>
                </a:solidFill>
                <a:latin typeface="Times New Roman"/>
                <a:ea typeface="华文细黑"/>
                <a:cs typeface="Times New Roman"/>
              </a:rPr>
              <a:t>一面与两面</a:t>
            </a:r>
            <a:r>
              <a:rPr lang="en-US" altLang="zh-CN" sz="2600" kern="100" dirty="0">
                <a:solidFill>
                  <a:srgbClr val="F79646">
                    <a:lumMod val="75000"/>
                  </a:srgbClr>
                </a:solidFill>
                <a:latin typeface="宋体"/>
                <a:ea typeface="华文细黑"/>
                <a:cs typeface="Times New Roman"/>
              </a:rPr>
              <a:t>”</a:t>
            </a:r>
            <a:r>
              <a:rPr lang="zh-CN" altLang="zh-CN" sz="2600" kern="100" dirty="0">
                <a:solidFill>
                  <a:srgbClr val="F79646">
                    <a:lumMod val="75000"/>
                  </a:srgbClr>
                </a:solidFill>
                <a:latin typeface="Times New Roman"/>
                <a:ea typeface="华文细黑"/>
                <a:cs typeface="Times New Roman"/>
              </a:rPr>
              <a:t>搭配不当的现象。</a:t>
            </a:r>
            <a:r>
              <a:rPr lang="en-US" altLang="zh-CN" sz="2600" kern="100" dirty="0">
                <a:solidFill>
                  <a:srgbClr val="F79646">
                    <a:lumMod val="75000"/>
                  </a:srgbClr>
                </a:solidFill>
                <a:latin typeface="宋体"/>
                <a:ea typeface="华文细黑"/>
                <a:cs typeface="Times New Roman"/>
              </a:rPr>
              <a:t>③⑥⑦⑧</a:t>
            </a:r>
            <a:r>
              <a:rPr lang="zh-CN" altLang="zh-CN" sz="2600" kern="100" dirty="0">
                <a:solidFill>
                  <a:srgbClr val="F79646">
                    <a:lumMod val="75000"/>
                  </a:srgbClr>
                </a:solidFill>
                <a:latin typeface="Times New Roman"/>
                <a:ea typeface="华文细黑"/>
                <a:cs typeface="Times New Roman"/>
              </a:rPr>
              <a:t>正确。</a:t>
            </a:r>
            <a:endParaRPr lang="zh-CN" altLang="zh-CN" sz="2600" kern="100" dirty="0">
              <a:latin typeface="宋体"/>
              <a:cs typeface="Courier New"/>
            </a:endParaRPr>
          </a:p>
        </p:txBody>
      </p:sp>
    </p:spTree>
    <p:extLst>
      <p:ext uri="{BB962C8B-B14F-4D97-AF65-F5344CB8AC3E}">
        <p14:creationId xmlns:p14="http://schemas.microsoft.com/office/powerpoint/2010/main" val="1581475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34573" y="123478"/>
            <a:ext cx="8909535" cy="4893647"/>
          </a:xfrm>
          <a:prstGeom prst="rect">
            <a:avLst/>
          </a:prstGeom>
        </p:spPr>
        <p:txBody>
          <a:bodyPr>
            <a:spAutoFit/>
          </a:bodyPr>
          <a:lstStyle/>
          <a:p>
            <a:pPr algn="just">
              <a:lnSpc>
                <a:spcPct val="150000"/>
              </a:lnSpc>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Courier New"/>
              </a:rPr>
              <a:t>三</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Courier New"/>
              </a:rPr>
              <a:t>综合识别、判断</a:t>
            </a:r>
          </a:p>
          <a:p>
            <a:pPr algn="just">
              <a:lnSpc>
                <a:spcPct val="150000"/>
              </a:lnSpc>
              <a:spcAft>
                <a:spcPts val="0"/>
              </a:spcAft>
            </a:pPr>
            <a:r>
              <a:rPr lang="zh-CN" altLang="zh-CN" sz="2600" kern="100" dirty="0">
                <a:latin typeface="Times New Roman"/>
                <a:ea typeface="华文细黑"/>
                <a:cs typeface="Times New Roman"/>
              </a:rPr>
              <a:t>现代汉语的句子有一定的结构规律。主、谓、宾、定、状、补六种成分搭配要符合这一结构规律。搭配不当就是指句子的某些成分不符合这一结构规律；或者是搭配在一起不合事理，从道理上说不通；或者是不符合语言习惯，强行搭配。</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识别搭配不当，应注意：</a:t>
            </a:r>
            <a:endParaRPr lang="zh-CN" altLang="zh-CN" sz="1050" kern="100" dirty="0">
              <a:latin typeface="宋体"/>
              <a:cs typeface="Courier New"/>
            </a:endParaRPr>
          </a:p>
          <a:p>
            <a:pPr>
              <a:lnSpc>
                <a:spcPct val="150000"/>
              </a:lnSpc>
            </a:pPr>
            <a:r>
              <a:rPr lang="en-US" altLang="zh-CN" sz="2600" dirty="0">
                <a:latin typeface="宋体"/>
                <a:ea typeface="华文细黑"/>
                <a:cs typeface="Times New Roman"/>
              </a:rPr>
              <a:t>①</a:t>
            </a:r>
            <a:r>
              <a:rPr lang="zh-CN" altLang="zh-CN" sz="2600" dirty="0">
                <a:latin typeface="Times New Roman"/>
                <a:ea typeface="华文细黑"/>
                <a:cs typeface="Times New Roman"/>
              </a:rPr>
              <a:t>要在阅读语句的基础上紧缩出句子的</a:t>
            </a:r>
            <a:r>
              <a:rPr lang="zh-CN" altLang="zh-CN" sz="2600" dirty="0" smtClean="0">
                <a:latin typeface="Times New Roman"/>
                <a:ea typeface="华文细黑"/>
                <a:cs typeface="Times New Roman"/>
              </a:rPr>
              <a:t>主干</a:t>
            </a:r>
            <a:r>
              <a:rPr lang="en-US" altLang="zh-CN" sz="2600" dirty="0" smtClean="0">
                <a:latin typeface="Times New Roman"/>
                <a:ea typeface="华文细黑"/>
                <a:cs typeface="Times New Roman"/>
              </a:rPr>
              <a:t>,</a:t>
            </a:r>
            <a:r>
              <a:rPr lang="zh-CN" altLang="zh-CN" sz="2600" dirty="0" smtClean="0">
                <a:latin typeface="Times New Roman"/>
                <a:ea typeface="华文细黑"/>
                <a:cs typeface="Times New Roman"/>
              </a:rPr>
              <a:t>检查</a:t>
            </a:r>
            <a:r>
              <a:rPr lang="zh-CN" altLang="zh-CN" sz="2600" dirty="0">
                <a:latin typeface="Times New Roman"/>
                <a:ea typeface="华文细黑"/>
                <a:cs typeface="Times New Roman"/>
              </a:rPr>
              <a:t>主谓是否搭配得当</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一般情况</a:t>
            </a:r>
            <a:r>
              <a:rPr lang="zh-CN" altLang="zh-CN" sz="2600" dirty="0" smtClean="0">
                <a:latin typeface="Times New Roman"/>
                <a:ea typeface="华文细黑"/>
                <a:cs typeface="Times New Roman"/>
              </a:rPr>
              <a:t>下</a:t>
            </a:r>
            <a:r>
              <a:rPr lang="en-US" altLang="zh-CN" sz="2600" dirty="0" smtClean="0">
                <a:latin typeface="Times New Roman"/>
                <a:ea typeface="华文细黑"/>
                <a:cs typeface="Times New Roman"/>
              </a:rPr>
              <a:t>,</a:t>
            </a:r>
            <a:r>
              <a:rPr lang="zh-CN" altLang="zh-CN" sz="2600" dirty="0" smtClean="0">
                <a:latin typeface="Times New Roman"/>
                <a:ea typeface="华文细黑"/>
                <a:cs typeface="Times New Roman"/>
              </a:rPr>
              <a:t>近距离</a:t>
            </a:r>
            <a:r>
              <a:rPr lang="zh-CN" altLang="zh-CN" sz="2600" dirty="0">
                <a:latin typeface="Times New Roman"/>
                <a:ea typeface="华文细黑"/>
                <a:cs typeface="Times New Roman"/>
              </a:rPr>
              <a:t>的主谓结构容易看出是否</a:t>
            </a:r>
            <a:r>
              <a:rPr lang="zh-CN" altLang="zh-CN" sz="2600" dirty="0" smtClean="0">
                <a:latin typeface="Times New Roman"/>
                <a:ea typeface="华文细黑"/>
                <a:cs typeface="Times New Roman"/>
              </a:rPr>
              <a:t>搭配</a:t>
            </a:r>
            <a:r>
              <a:rPr lang="en-US" altLang="zh-CN" sz="2600" dirty="0" smtClean="0">
                <a:latin typeface="Times New Roman"/>
                <a:ea typeface="华文细黑"/>
                <a:cs typeface="Times New Roman"/>
              </a:rPr>
              <a:t>,</a:t>
            </a:r>
          </a:p>
        </p:txBody>
      </p:sp>
    </p:spTree>
    <p:extLst>
      <p:ext uri="{BB962C8B-B14F-4D97-AF65-F5344CB8AC3E}">
        <p14:creationId xmlns:p14="http://schemas.microsoft.com/office/powerpoint/2010/main" val="4126671146"/>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44098" y="445418"/>
            <a:ext cx="8909535" cy="4293483"/>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但是复句中后面谓语部分的主语常常承前省略，此时远距离的主谓结构是否搭配需要仔细斟酌，必要时要把省略的主语部分补出，再通过阅读，仔细辨析是否存在问题。</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并列成分作主语或作谓语的语句，常常会有部分搭配得当，部分搭配不当的问题</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在判断主谓搭配得当的情况下，还要留意动宾搭配是否得当。尤其是要关注并列成分作谓语或作宾语的语句</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806693958"/>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78739" y="1231135"/>
            <a:ext cx="8345003" cy="2416239"/>
          </a:xfrm>
          <a:prstGeom prst="rect">
            <a:avLst/>
          </a:prstGeom>
        </p:spPr>
        <p:txBody>
          <a:bodyPr>
            <a:spAutoFit/>
          </a:bodyPr>
          <a:lstStyle/>
          <a:p>
            <a:pPr algn="just">
              <a:lnSpc>
                <a:spcPct val="1500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还要注意主宾</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字句</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，介宾搭配不当问题。</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除留心主干成分是否搭配外，还要仔细分析附加成分与中心语是否搭配，甚至是关联词语是否搭配。要重点检查修饰语和中心词的关系</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123781133"/>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92898" y="606623"/>
            <a:ext cx="8683844" cy="3693319"/>
          </a:xfrm>
          <a:prstGeom prst="rect">
            <a:avLst/>
          </a:prstGeom>
        </p:spPr>
        <p:txBody>
          <a:bodyPr>
            <a:spAutoFit/>
          </a:bodyPr>
          <a:lstStyle/>
          <a:p>
            <a:pPr algn="just">
              <a:lnSpc>
                <a:spcPct val="150000"/>
              </a:lnSpc>
              <a:spcAft>
                <a:spcPts val="0"/>
              </a:spcAft>
            </a:pPr>
            <a:r>
              <a:rPr lang="zh-CN" altLang="zh-CN" sz="2600" kern="100" dirty="0">
                <a:solidFill>
                  <a:srgbClr val="E46C0A"/>
                </a:solidFill>
                <a:latin typeface="Times New Roman"/>
                <a:ea typeface="华文细黑"/>
                <a:cs typeface="Times New Roman"/>
              </a:rPr>
              <a:t>即时巩固</a:t>
            </a:r>
            <a:r>
              <a:rPr lang="zh-CN" altLang="zh-CN" sz="2600" kern="100" dirty="0">
                <a:latin typeface="Times New Roman"/>
                <a:ea typeface="华文细黑"/>
                <a:cs typeface="Times New Roman"/>
              </a:rPr>
              <a:t>　下列各句中，没有语病的一句是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墨西哥国立自治大学日前举行甲型</a:t>
            </a:r>
            <a:r>
              <a:rPr lang="en-US" altLang="zh-CN" sz="2600" kern="100" dirty="0">
                <a:latin typeface="Times New Roman"/>
                <a:ea typeface="华文细黑"/>
                <a:cs typeface="Courier New"/>
              </a:rPr>
              <a:t>H1N1</a:t>
            </a:r>
            <a:r>
              <a:rPr lang="zh-CN" altLang="zh-CN" sz="2600" kern="100" dirty="0">
                <a:latin typeface="Times New Roman"/>
                <a:ea typeface="华文细黑"/>
                <a:cs typeface="Times New Roman"/>
              </a:rPr>
              <a:t>流感病毒专题</a:t>
            </a:r>
            <a:r>
              <a:rPr lang="zh-CN" altLang="zh-CN" sz="2600" kern="100" dirty="0" smtClean="0">
                <a:latin typeface="Times New Roman"/>
                <a:ea typeface="华文细黑"/>
                <a:cs typeface="Times New Roman"/>
              </a:rPr>
              <a:t>研</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讨</a:t>
            </a:r>
            <a:r>
              <a:rPr lang="zh-CN" altLang="zh-CN" sz="2600" kern="100" dirty="0">
                <a:latin typeface="Times New Roman"/>
                <a:ea typeface="华文细黑"/>
                <a:cs typeface="Times New Roman"/>
              </a:rPr>
              <a:t>会，有专家认为墨西哥即将进入炎热的夏季，这</a:t>
            </a:r>
            <a:r>
              <a:rPr lang="zh-CN" altLang="zh-CN" sz="2600" kern="100" dirty="0" smtClean="0">
                <a:latin typeface="Times New Roman"/>
                <a:ea typeface="华文细黑"/>
                <a:cs typeface="Times New Roman"/>
              </a:rPr>
              <a:t>或许</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有助于</a:t>
            </a:r>
            <a:r>
              <a:rPr lang="zh-CN" altLang="zh-CN" sz="2600" kern="100" dirty="0">
                <a:latin typeface="Times New Roman"/>
                <a:ea typeface="华文细黑"/>
                <a:cs typeface="Times New Roman"/>
              </a:rPr>
              <a:t>降低流感病毒的扩散。</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语文课堂其实就是微缩的社会言语交际场，学生在</a:t>
            </a:r>
            <a:r>
              <a:rPr lang="zh-CN" altLang="zh-CN" sz="2600" kern="100" dirty="0" smtClean="0">
                <a:latin typeface="Times New Roman"/>
                <a:ea typeface="华文细黑"/>
                <a:cs typeface="Times New Roman"/>
              </a:rPr>
              <a:t>这里</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学习</a:t>
            </a:r>
            <a:r>
              <a:rPr lang="zh-CN" altLang="zh-CN" sz="2600" kern="100" dirty="0">
                <a:latin typeface="Times New Roman"/>
                <a:ea typeface="华文细黑"/>
                <a:cs typeface="Times New Roman"/>
              </a:rPr>
              <a:t>将来步入广阔社会所需要的言语交际本领与素养</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25446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6598" y="687592"/>
            <a:ext cx="8427116" cy="3093154"/>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选出下列短语类型完全相同的一项</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我的老师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可爱</a:t>
            </a:r>
            <a:r>
              <a:rPr lang="zh-CN" altLang="zh-CN" sz="2600" kern="100" dirty="0">
                <a:latin typeface="Times New Roman"/>
                <a:ea typeface="华文细黑"/>
                <a:cs typeface="Times New Roman"/>
              </a:rPr>
              <a:t>的中国　蓝蓝的天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打球</a:t>
            </a:r>
            <a:r>
              <a:rPr lang="zh-CN" altLang="zh-CN" sz="2600" kern="100" dirty="0">
                <a:latin typeface="Times New Roman"/>
                <a:ea typeface="华文细黑"/>
                <a:cs typeface="Times New Roman"/>
              </a:rPr>
              <a:t>的</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聪明伶俐</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a:t>
            </a:r>
            <a:r>
              <a:rPr lang="zh-CN" altLang="zh-CN" sz="2600" kern="100" dirty="0" smtClean="0">
                <a:latin typeface="Times New Roman"/>
                <a:ea typeface="华文细黑"/>
                <a:cs typeface="Times New Roman"/>
              </a:rPr>
              <a:t>漂亮</a:t>
            </a:r>
            <a:r>
              <a:rPr lang="zh-CN" altLang="zh-CN" sz="2600" kern="100" dirty="0">
                <a:latin typeface="Times New Roman"/>
                <a:ea typeface="华文细黑"/>
                <a:cs typeface="Times New Roman"/>
              </a:rPr>
              <a:t>美观</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a:t>
            </a:r>
            <a:r>
              <a:rPr lang="zh-CN" altLang="zh-CN" sz="2600" kern="100" dirty="0" smtClean="0">
                <a:latin typeface="Times New Roman"/>
                <a:ea typeface="华文细黑"/>
                <a:cs typeface="Times New Roman"/>
              </a:rPr>
              <a:t>我</a:t>
            </a:r>
            <a:r>
              <a:rPr lang="zh-CN" altLang="zh-CN" sz="2600" kern="100" dirty="0">
                <a:latin typeface="Times New Roman"/>
                <a:ea typeface="华文细黑"/>
                <a:cs typeface="Times New Roman"/>
              </a:rPr>
              <a:t>或者你</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a:t>
            </a:r>
            <a:r>
              <a:rPr lang="zh-CN" altLang="zh-CN" sz="2600" kern="100" dirty="0" smtClean="0">
                <a:latin typeface="Times New Roman"/>
                <a:ea typeface="华文细黑"/>
                <a:cs typeface="Times New Roman"/>
              </a:rPr>
              <a:t>勇敢</a:t>
            </a:r>
            <a:r>
              <a:rPr lang="zh-CN" altLang="zh-CN" sz="2600" kern="100" dirty="0">
                <a:latin typeface="Times New Roman"/>
                <a:ea typeface="华文细黑"/>
                <a:cs typeface="Times New Roman"/>
              </a:rPr>
              <a:t>而顽强</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谈谈理想</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a:t>
            </a:r>
            <a:r>
              <a:rPr lang="zh-CN" altLang="zh-CN" sz="2600" kern="100" dirty="0" smtClean="0">
                <a:latin typeface="Times New Roman"/>
                <a:ea typeface="华文细黑"/>
                <a:cs typeface="Times New Roman"/>
              </a:rPr>
              <a:t>统筹</a:t>
            </a:r>
            <a:r>
              <a:rPr lang="zh-CN" altLang="zh-CN" sz="2600" kern="100" dirty="0">
                <a:latin typeface="Times New Roman"/>
                <a:ea typeface="华文细黑"/>
                <a:cs typeface="Times New Roman"/>
              </a:rPr>
              <a:t>方法</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a:t>
            </a:r>
            <a:r>
              <a:rPr lang="zh-CN" altLang="zh-CN" sz="2600" kern="100" dirty="0" smtClean="0">
                <a:latin typeface="Times New Roman"/>
                <a:ea typeface="华文细黑"/>
                <a:cs typeface="Times New Roman"/>
              </a:rPr>
              <a:t>练</a:t>
            </a:r>
            <a:r>
              <a:rPr lang="zh-CN" altLang="zh-CN" sz="2600" kern="100" dirty="0">
                <a:latin typeface="Times New Roman"/>
                <a:ea typeface="华文细黑"/>
                <a:cs typeface="Times New Roman"/>
              </a:rPr>
              <a:t>练字</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a:t>
            </a:r>
            <a:r>
              <a:rPr lang="zh-CN" altLang="zh-CN" sz="2600" kern="100" dirty="0" smtClean="0">
                <a:latin typeface="Times New Roman"/>
                <a:ea typeface="华文细黑"/>
                <a:cs typeface="Times New Roman"/>
              </a:rPr>
              <a:t>安贫乐道</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打开文件</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a:t>
            </a:r>
            <a:r>
              <a:rPr lang="zh-CN" altLang="zh-CN" sz="2600" kern="100" dirty="0" smtClean="0">
                <a:latin typeface="Times New Roman"/>
                <a:ea typeface="华文细黑"/>
                <a:cs typeface="Times New Roman"/>
              </a:rPr>
              <a:t>主要</a:t>
            </a:r>
            <a:r>
              <a:rPr lang="zh-CN" altLang="zh-CN" sz="2600" kern="100" dirty="0">
                <a:latin typeface="Times New Roman"/>
                <a:ea typeface="华文细黑"/>
                <a:cs typeface="Times New Roman"/>
              </a:rPr>
              <a:t>原因</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a:t>
            </a:r>
            <a:r>
              <a:rPr lang="zh-CN" altLang="zh-CN" sz="2600" kern="100" dirty="0" smtClean="0">
                <a:latin typeface="Times New Roman"/>
                <a:ea typeface="华文细黑"/>
                <a:cs typeface="Times New Roman"/>
              </a:rPr>
              <a:t>新闻记者</a:t>
            </a:r>
            <a:r>
              <a:rPr lang="en-US" altLang="zh-CN" sz="2600" kern="100" dirty="0" smtClean="0">
                <a:latin typeface="Times New Roman"/>
                <a:ea typeface="华文细黑"/>
                <a:cs typeface="Courier New"/>
              </a:rPr>
              <a:t>     </a:t>
            </a:r>
            <a:r>
              <a:rPr lang="zh-CN" altLang="zh-CN" sz="2600" kern="100" dirty="0" smtClean="0">
                <a:latin typeface="Times New Roman"/>
                <a:ea typeface="华文细黑"/>
                <a:cs typeface="Times New Roman"/>
              </a:rPr>
              <a:t>北京</a:t>
            </a:r>
            <a:r>
              <a:rPr lang="zh-CN" altLang="zh-CN" sz="2600" kern="100" dirty="0">
                <a:latin typeface="Times New Roman"/>
                <a:ea typeface="华文细黑"/>
                <a:cs typeface="Times New Roman"/>
              </a:rPr>
              <a:t>王府井</a:t>
            </a:r>
            <a:endParaRPr lang="zh-CN" altLang="zh-CN" sz="2600" kern="100" dirty="0">
              <a:effectLst/>
              <a:latin typeface="宋体"/>
              <a:cs typeface="Courier New"/>
            </a:endParaRPr>
          </a:p>
        </p:txBody>
      </p:sp>
    </p:spTree>
    <p:extLst>
      <p:ext uri="{BB962C8B-B14F-4D97-AF65-F5344CB8AC3E}">
        <p14:creationId xmlns:p14="http://schemas.microsoft.com/office/powerpoint/2010/main" val="2495133781"/>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73848" y="606623"/>
            <a:ext cx="8683844" cy="3016403"/>
          </a:xfrm>
          <a:prstGeom prst="rect">
            <a:avLst/>
          </a:prstGeom>
        </p:spPr>
        <p:txBody>
          <a:bodyPr>
            <a:spAutoFit/>
          </a:bodyPr>
          <a:lstStyle/>
          <a:p>
            <a:pPr lvl="0" algn="just">
              <a:lnSpc>
                <a:spcPct val="150000"/>
              </a:lnSpc>
            </a:pPr>
            <a:r>
              <a:rPr lang="en-US" altLang="zh-CN" sz="2600" kern="100" dirty="0">
                <a:solidFill>
                  <a:prstClr val="black"/>
                </a:solidFill>
                <a:latin typeface="Times New Roman"/>
                <a:ea typeface="华文细黑"/>
                <a:cs typeface="Courier New"/>
              </a:rPr>
              <a:t>C.</a:t>
            </a:r>
            <a:r>
              <a:rPr lang="zh-CN" altLang="zh-CN" sz="2600" kern="100" dirty="0">
                <a:solidFill>
                  <a:prstClr val="black"/>
                </a:solidFill>
                <a:latin typeface="Times New Roman"/>
                <a:ea typeface="华文细黑"/>
                <a:cs typeface="Times New Roman"/>
              </a:rPr>
              <a:t>国际消费者对中国商品品牌的认知，是随着众多中</a:t>
            </a:r>
            <a:r>
              <a:rPr lang="zh-CN" altLang="zh-CN" sz="2600" kern="100" dirty="0" smtClean="0">
                <a:solidFill>
                  <a:prstClr val="black"/>
                </a:solidFill>
                <a:latin typeface="Times New Roman"/>
                <a:ea typeface="华文细黑"/>
                <a:cs typeface="Times New Roman"/>
              </a:rPr>
              <a:t>国企</a:t>
            </a:r>
            <a:endParaRPr lang="en-US" altLang="zh-CN" sz="2600" kern="100" dirty="0" smtClean="0">
              <a:solidFill>
                <a:prstClr val="black"/>
              </a:solidFill>
              <a:latin typeface="Times New Roman"/>
              <a:ea typeface="华文细黑"/>
              <a:cs typeface="Times New Roman"/>
            </a:endParaRPr>
          </a:p>
          <a:p>
            <a:pPr lvl="0" algn="just">
              <a:lnSpc>
                <a:spcPct val="150000"/>
              </a:lnSpc>
            </a:pPr>
            <a:r>
              <a:rPr lang="en-US" altLang="zh-CN" sz="2600" kern="100" dirty="0">
                <a:solidFill>
                  <a:prstClr val="black"/>
                </a:solidFill>
                <a:latin typeface="Times New Roman"/>
                <a:ea typeface="华文细黑"/>
                <a:cs typeface="Times New Roman"/>
              </a:rPr>
              <a:t> </a:t>
            </a:r>
            <a:r>
              <a:rPr lang="en-US" altLang="zh-CN" sz="2600" kern="100" dirty="0" smtClean="0">
                <a:solidFill>
                  <a:prstClr val="black"/>
                </a:solidFill>
                <a:latin typeface="Times New Roman"/>
                <a:ea typeface="华文细黑"/>
                <a:cs typeface="Times New Roman"/>
              </a:rPr>
              <a:t>   </a:t>
            </a:r>
            <a:r>
              <a:rPr lang="zh-CN" altLang="zh-CN" sz="2600" kern="100" dirty="0" smtClean="0">
                <a:solidFill>
                  <a:prstClr val="black"/>
                </a:solidFill>
                <a:latin typeface="Times New Roman"/>
                <a:ea typeface="华文细黑"/>
                <a:cs typeface="Times New Roman"/>
              </a:rPr>
              <a:t>业</a:t>
            </a:r>
            <a:r>
              <a:rPr lang="zh-CN" altLang="zh-CN" sz="2600" kern="100" dirty="0">
                <a:solidFill>
                  <a:prstClr val="black"/>
                </a:solidFill>
                <a:latin typeface="Times New Roman"/>
                <a:ea typeface="华文细黑"/>
                <a:cs typeface="Times New Roman"/>
              </a:rPr>
              <a:t>与中国品牌走向世界而完成的，那么是否能形成一</a:t>
            </a:r>
            <a:r>
              <a:rPr lang="zh-CN" altLang="zh-CN" sz="2600" kern="100" dirty="0" smtClean="0">
                <a:solidFill>
                  <a:prstClr val="black"/>
                </a:solidFill>
                <a:latin typeface="Times New Roman"/>
                <a:ea typeface="华文细黑"/>
                <a:cs typeface="Times New Roman"/>
              </a:rPr>
              <a:t>个</a:t>
            </a:r>
            <a:endParaRPr lang="en-US" altLang="zh-CN" sz="2600" kern="100" dirty="0" smtClean="0">
              <a:solidFill>
                <a:prstClr val="black"/>
              </a:solidFill>
              <a:latin typeface="Times New Roman"/>
              <a:ea typeface="华文细黑"/>
              <a:cs typeface="Times New Roman"/>
            </a:endParaRPr>
          </a:p>
          <a:p>
            <a:pPr lvl="0" algn="just">
              <a:lnSpc>
                <a:spcPct val="150000"/>
              </a:lnSpc>
            </a:pPr>
            <a:r>
              <a:rPr lang="en-US" altLang="zh-CN" sz="2600" kern="100" dirty="0">
                <a:solidFill>
                  <a:prstClr val="black"/>
                </a:solidFill>
                <a:latin typeface="Times New Roman"/>
                <a:ea typeface="华文细黑"/>
                <a:cs typeface="Times New Roman"/>
              </a:rPr>
              <a:t> </a:t>
            </a:r>
            <a:r>
              <a:rPr lang="en-US" altLang="zh-CN" sz="2600" kern="100" dirty="0" smtClean="0">
                <a:solidFill>
                  <a:prstClr val="black"/>
                </a:solidFill>
                <a:latin typeface="Times New Roman"/>
                <a:ea typeface="华文细黑"/>
                <a:cs typeface="Times New Roman"/>
              </a:rPr>
              <a:t>   </a:t>
            </a:r>
            <a:r>
              <a:rPr lang="zh-CN" altLang="zh-CN" sz="2600" kern="100" dirty="0" smtClean="0">
                <a:solidFill>
                  <a:prstClr val="black"/>
                </a:solidFill>
                <a:latin typeface="Times New Roman"/>
                <a:ea typeface="华文细黑"/>
                <a:cs typeface="Times New Roman"/>
              </a:rPr>
              <a:t>世界</a:t>
            </a:r>
            <a:r>
              <a:rPr lang="zh-CN" altLang="zh-CN" sz="2600" kern="100" dirty="0">
                <a:solidFill>
                  <a:prstClr val="black"/>
                </a:solidFill>
                <a:latin typeface="Times New Roman"/>
                <a:ea typeface="华文细黑"/>
                <a:cs typeface="Times New Roman"/>
              </a:rPr>
              <a:t>级的品牌集群将影响企业的成功、国家的富强。</a:t>
            </a:r>
            <a:endParaRPr lang="zh-CN" altLang="zh-CN" sz="1050" kern="100" dirty="0">
              <a:solidFill>
                <a:prstClr val="black"/>
              </a:solidFill>
              <a:latin typeface="宋体"/>
              <a:cs typeface="Courier New"/>
            </a:endParaRPr>
          </a:p>
          <a:p>
            <a:pPr lvl="0" algn="just">
              <a:lnSpc>
                <a:spcPct val="150000"/>
              </a:lnSpc>
            </a:pPr>
            <a:r>
              <a:rPr lang="en-US" altLang="zh-CN" sz="2600" kern="100" dirty="0">
                <a:solidFill>
                  <a:prstClr val="black"/>
                </a:solidFill>
                <a:latin typeface="Times New Roman"/>
                <a:ea typeface="华文细黑"/>
                <a:cs typeface="Courier New"/>
              </a:rPr>
              <a:t>D.</a:t>
            </a:r>
            <a:r>
              <a:rPr lang="zh-CN" altLang="zh-CN" sz="2600" kern="100" dirty="0">
                <a:solidFill>
                  <a:prstClr val="black"/>
                </a:solidFill>
                <a:latin typeface="Times New Roman"/>
                <a:ea typeface="华文细黑"/>
                <a:cs typeface="Times New Roman"/>
              </a:rPr>
              <a:t>中央党校研究室副主任周天勇指出：房地产领域已</a:t>
            </a:r>
            <a:r>
              <a:rPr lang="zh-CN" altLang="zh-CN" sz="2600" kern="100" dirty="0" smtClean="0">
                <a:solidFill>
                  <a:prstClr val="black"/>
                </a:solidFill>
                <a:latin typeface="Times New Roman"/>
                <a:ea typeface="华文细黑"/>
                <a:cs typeface="Times New Roman"/>
              </a:rPr>
              <a:t>成为</a:t>
            </a:r>
            <a:endParaRPr lang="en-US" altLang="zh-CN" sz="2600" kern="100" dirty="0" smtClean="0">
              <a:solidFill>
                <a:prstClr val="black"/>
              </a:solidFill>
              <a:latin typeface="Times New Roman"/>
              <a:ea typeface="华文细黑"/>
              <a:cs typeface="Times New Roman"/>
            </a:endParaRPr>
          </a:p>
          <a:p>
            <a:pPr lvl="0" algn="just">
              <a:lnSpc>
                <a:spcPct val="150000"/>
              </a:lnSpc>
            </a:pPr>
            <a:r>
              <a:rPr lang="en-US" altLang="zh-CN" sz="2600" kern="100" dirty="0">
                <a:solidFill>
                  <a:prstClr val="black"/>
                </a:solidFill>
                <a:latin typeface="Times New Roman"/>
                <a:ea typeface="华文细黑"/>
                <a:cs typeface="Times New Roman"/>
              </a:rPr>
              <a:t> </a:t>
            </a:r>
            <a:r>
              <a:rPr lang="en-US" altLang="zh-CN" sz="2600" kern="100" dirty="0" smtClean="0">
                <a:solidFill>
                  <a:prstClr val="black"/>
                </a:solidFill>
                <a:latin typeface="Times New Roman"/>
                <a:ea typeface="华文细黑"/>
                <a:cs typeface="Times New Roman"/>
              </a:rPr>
              <a:t>   </a:t>
            </a:r>
            <a:r>
              <a:rPr lang="zh-CN" altLang="zh-CN" sz="2600" kern="100" dirty="0" smtClean="0">
                <a:solidFill>
                  <a:prstClr val="black"/>
                </a:solidFill>
                <a:latin typeface="Times New Roman"/>
                <a:ea typeface="华文细黑"/>
                <a:cs typeface="Times New Roman"/>
              </a:rPr>
              <a:t>政府</a:t>
            </a:r>
            <a:r>
              <a:rPr lang="zh-CN" altLang="zh-CN" sz="2600" kern="100" dirty="0">
                <a:solidFill>
                  <a:prstClr val="black"/>
                </a:solidFill>
                <a:latin typeface="Times New Roman"/>
                <a:ea typeface="华文细黑"/>
                <a:cs typeface="Times New Roman"/>
              </a:rPr>
              <a:t>、企业和居民利益博弈和冲突的一个聚焦点。</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2425968778"/>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92019" y="528082"/>
            <a:ext cx="8428453" cy="3093154"/>
          </a:xfrm>
          <a:prstGeom prst="rect">
            <a:avLst/>
          </a:prstGeom>
        </p:spPr>
        <p:txBody>
          <a:bodyPr>
            <a:spAutoFit/>
          </a:bodyPr>
          <a:lstStyle/>
          <a:p>
            <a:pPr>
              <a:lnSpc>
                <a:spcPct val="150000"/>
              </a:lnSpc>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降低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扩散</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动宾搭配不当</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nSpc>
                <a:spcPct val="150000"/>
              </a:lnSpc>
            </a:pPr>
            <a:r>
              <a:rPr lang="en-US" altLang="zh-CN" sz="2600" kern="100" dirty="0" smtClean="0">
                <a:latin typeface="Times New Roman"/>
                <a:ea typeface="华文细黑"/>
                <a:cs typeface="Courier New"/>
              </a:rPr>
              <a:t>B</a:t>
            </a:r>
            <a:r>
              <a:rPr lang="zh-CN" altLang="zh-CN" sz="2600" kern="100" dirty="0">
                <a:latin typeface="Times New Roman"/>
                <a:ea typeface="华文细黑"/>
                <a:cs typeface="Times New Roman"/>
              </a:rPr>
              <a:t>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学习</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本领与素养</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，动词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学习</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与其中一个宾语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素养</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搭配不当</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nSpc>
                <a:spcPct val="150000"/>
              </a:lnSpc>
            </a:pPr>
            <a:r>
              <a:rPr lang="en-US" altLang="zh-CN" sz="2600" kern="100" dirty="0" smtClean="0">
                <a:latin typeface="Times New Roman"/>
                <a:ea typeface="华文细黑"/>
                <a:cs typeface="Courier New"/>
              </a:rPr>
              <a:t>C</a:t>
            </a:r>
            <a:r>
              <a:rPr lang="zh-CN" altLang="zh-CN" sz="2600" kern="100" dirty="0">
                <a:latin typeface="Times New Roman"/>
                <a:ea typeface="华文细黑"/>
                <a:cs typeface="Times New Roman"/>
              </a:rPr>
              <a:t>项两面对一面，应去掉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是否</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Times New Roman"/>
                <a:ea typeface="华文细黑"/>
                <a:cs typeface="Courier New"/>
              </a:rPr>
              <a:t>D</a:t>
            </a:r>
            <a:endParaRPr lang="zh-CN" altLang="zh-CN" sz="1050" kern="100" dirty="0">
              <a:effectLst/>
              <a:latin typeface="宋体"/>
              <a:cs typeface="Courier New"/>
            </a:endParaRPr>
          </a:p>
        </p:txBody>
      </p:sp>
    </p:spTree>
    <p:extLst>
      <p:ext uri="{BB962C8B-B14F-4D97-AF65-F5344CB8AC3E}">
        <p14:creationId xmlns:p14="http://schemas.microsoft.com/office/powerpoint/2010/main" val="1309908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linds(horizont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blinds(horizontal)">
                                      <p:cBhvr>
                                        <p:cTn id="1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29297" y="94903"/>
            <a:ext cx="8597865" cy="3693319"/>
          </a:xfrm>
          <a:prstGeom prst="rect">
            <a:avLst/>
          </a:prstGeom>
        </p:spPr>
        <p:txBody>
          <a:bodyPr>
            <a:spAutoFit/>
          </a:bodyPr>
          <a:lstStyle/>
          <a:p>
            <a:pPr algn="ctr">
              <a:lnSpc>
                <a:spcPct val="150000"/>
              </a:lnSpc>
              <a:spcAft>
                <a:spcPts val="0"/>
              </a:spcAft>
            </a:pPr>
            <a:r>
              <a:rPr lang="zh-CN" altLang="en-US" sz="2600" kern="100" dirty="0">
                <a:solidFill>
                  <a:srgbClr val="0000FF"/>
                </a:solidFill>
                <a:latin typeface="Times New Roman"/>
                <a:ea typeface="华文细黑"/>
                <a:cs typeface="Times New Roman"/>
              </a:rPr>
              <a:t>识别六种病句类型之三：成分残缺或赘</a:t>
            </a:r>
            <a:r>
              <a:rPr lang="zh-CN" altLang="en-US" sz="2600" kern="100" dirty="0" smtClean="0">
                <a:solidFill>
                  <a:srgbClr val="0000FF"/>
                </a:solidFill>
                <a:latin typeface="Times New Roman"/>
                <a:ea typeface="华文细黑"/>
                <a:cs typeface="Times New Roman"/>
              </a:rPr>
              <a:t>余</a:t>
            </a:r>
            <a:endParaRPr lang="zh-CN" altLang="zh-CN" sz="2600" kern="100" dirty="0" smtClean="0">
              <a:solidFill>
                <a:srgbClr val="0000FF"/>
              </a:solidFill>
              <a:latin typeface="宋体"/>
              <a:cs typeface="Courier New"/>
            </a:endParaRPr>
          </a:p>
          <a:p>
            <a:pPr algn="just">
              <a:lnSpc>
                <a:spcPct val="150000"/>
              </a:lnSpc>
            </a:pPr>
            <a:r>
              <a:rPr lang="en-US" altLang="zh-CN" sz="2600" kern="100" dirty="0">
                <a:solidFill>
                  <a:srgbClr val="C00000"/>
                </a:solidFill>
                <a:latin typeface="Times New Roman"/>
                <a:ea typeface="华文细黑"/>
                <a:cs typeface="Courier New"/>
              </a:rPr>
              <a:t>(</a:t>
            </a:r>
            <a:r>
              <a:rPr lang="zh-CN" altLang="en-US" sz="2600" kern="100" dirty="0">
                <a:solidFill>
                  <a:srgbClr val="C00000"/>
                </a:solidFill>
                <a:latin typeface="Times New Roman"/>
                <a:ea typeface="华文细黑"/>
                <a:cs typeface="Courier New"/>
              </a:rPr>
              <a:t>一</a:t>
            </a:r>
            <a:r>
              <a:rPr lang="en-US" altLang="zh-CN" sz="2600" kern="100" dirty="0">
                <a:solidFill>
                  <a:srgbClr val="C00000"/>
                </a:solidFill>
                <a:latin typeface="Times New Roman"/>
                <a:ea typeface="华文细黑"/>
                <a:cs typeface="Courier New"/>
              </a:rPr>
              <a:t>)</a:t>
            </a:r>
            <a:r>
              <a:rPr lang="zh-CN" altLang="en-US" sz="2600" kern="100" dirty="0">
                <a:solidFill>
                  <a:srgbClr val="C00000"/>
                </a:solidFill>
                <a:latin typeface="Times New Roman"/>
                <a:ea typeface="华文细黑"/>
                <a:cs typeface="Courier New"/>
              </a:rPr>
              <a:t>掌握四种成分残缺和一种成分赘余</a:t>
            </a:r>
            <a:r>
              <a:rPr lang="zh-CN" altLang="en-US" sz="2600" kern="100" dirty="0" smtClean="0">
                <a:solidFill>
                  <a:srgbClr val="C00000"/>
                </a:solidFill>
                <a:latin typeface="Times New Roman"/>
                <a:ea typeface="华文细黑"/>
                <a:cs typeface="Courier New"/>
              </a:rPr>
              <a:t>类型</a:t>
            </a:r>
            <a:endParaRPr lang="zh-CN" altLang="zh-CN" sz="2600" kern="100" dirty="0" smtClean="0">
              <a:solidFill>
                <a:srgbClr val="C00000"/>
              </a:solidFill>
              <a:latin typeface="Times New Roman"/>
              <a:ea typeface="华文细黑"/>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主语残缺</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下面句子都存在主语残缺的问题，请作具体说明。</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en-US" altLang="zh-CN" sz="2600" kern="100" dirty="0">
                <a:solidFill>
                  <a:srgbClr val="00B0F0"/>
                </a:solidFill>
                <a:latin typeface="Times New Roman"/>
                <a:ea typeface="华文细黑"/>
                <a:cs typeface="Courier New"/>
              </a:rPr>
              <a:t>(2014·</a:t>
            </a:r>
            <a:r>
              <a:rPr lang="zh-CN" altLang="zh-CN" sz="2600" kern="100" dirty="0">
                <a:solidFill>
                  <a:srgbClr val="00B0F0"/>
                </a:solidFill>
                <a:latin typeface="Times New Roman"/>
                <a:ea typeface="华文细黑"/>
                <a:cs typeface="Times New Roman"/>
              </a:rPr>
              <a:t>山东</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近年来，随着房地产市场的发展和商品房价格的持续上涨，引起了有关部门的高度重视</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3" name="矩形 2"/>
          <p:cNvSpPr/>
          <p:nvPr/>
        </p:nvSpPr>
        <p:spPr>
          <a:xfrm>
            <a:off x="241995" y="3708793"/>
            <a:ext cx="8561888" cy="1292662"/>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dirty="0" smtClean="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引起</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缺少主语，删除句中的</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随着</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，让</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房地产市场的发展和商品房价格的持续上涨</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作全句的主语。</a:t>
            </a:r>
            <a:endParaRPr lang="en-US" altLang="zh-CN" sz="2600" kern="100" dirty="0" smtClean="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1160322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48347" y="623342"/>
            <a:ext cx="8597865" cy="1816908"/>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(2)</a:t>
            </a:r>
            <a:r>
              <a:rPr lang="en-US" altLang="zh-CN" sz="2600" kern="100" dirty="0">
                <a:solidFill>
                  <a:srgbClr val="00B0F0"/>
                </a:solidFill>
                <a:latin typeface="Times New Roman"/>
                <a:ea typeface="华文细黑"/>
                <a:cs typeface="Courier New"/>
              </a:rPr>
              <a:t>(2014·</a:t>
            </a:r>
            <a:r>
              <a:rPr lang="zh-CN" altLang="zh-CN" sz="2600" kern="100" dirty="0">
                <a:solidFill>
                  <a:srgbClr val="00B0F0"/>
                </a:solidFill>
                <a:latin typeface="Times New Roman"/>
                <a:ea typeface="华文细黑"/>
                <a:cs typeface="Times New Roman"/>
              </a:rPr>
              <a:t>湖北</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自</a:t>
            </a:r>
            <a:r>
              <a:rPr lang="en-US" altLang="zh-CN" sz="2600" kern="100" dirty="0">
                <a:latin typeface="Times New Roman"/>
                <a:ea typeface="华文细黑"/>
                <a:cs typeface="Courier New"/>
              </a:rPr>
              <a:t>1993</a:t>
            </a:r>
            <a:r>
              <a:rPr lang="zh-CN" altLang="zh-CN" sz="2600" kern="100" dirty="0">
                <a:latin typeface="Times New Roman"/>
                <a:ea typeface="华文细黑"/>
                <a:cs typeface="Times New Roman"/>
              </a:rPr>
              <a:t>年进入老龄化社会以来，我市老龄化速度加快。据统计，我市</a:t>
            </a:r>
            <a:r>
              <a:rPr lang="en-US" altLang="zh-CN" sz="2600" kern="100" dirty="0">
                <a:latin typeface="Times New Roman"/>
                <a:ea typeface="华文细黑"/>
                <a:cs typeface="Courier New"/>
              </a:rPr>
              <a:t>60</a:t>
            </a:r>
            <a:r>
              <a:rPr lang="zh-CN" altLang="zh-CN" sz="2600" kern="100" dirty="0">
                <a:latin typeface="Times New Roman"/>
                <a:ea typeface="华文细黑"/>
                <a:cs typeface="Times New Roman"/>
              </a:rPr>
              <a:t>周岁以上的老龄人口已达</a:t>
            </a:r>
            <a:r>
              <a:rPr lang="en-US" altLang="zh-CN" sz="2600" kern="100" dirty="0">
                <a:latin typeface="Times New Roman"/>
                <a:ea typeface="华文细黑"/>
                <a:cs typeface="Courier New"/>
              </a:rPr>
              <a:t>145.6</a:t>
            </a:r>
            <a:r>
              <a:rPr lang="zh-CN" altLang="zh-CN" sz="2600" kern="100" dirty="0">
                <a:latin typeface="Times New Roman"/>
                <a:ea typeface="华文细黑"/>
                <a:cs typeface="Times New Roman"/>
              </a:rPr>
              <a:t>万，占总人口的</a:t>
            </a:r>
            <a:r>
              <a:rPr lang="en-US" altLang="zh-CN" sz="2600" kern="100" dirty="0">
                <a:latin typeface="Times New Roman"/>
                <a:ea typeface="华文细黑"/>
                <a:cs typeface="Courier New"/>
              </a:rPr>
              <a:t>17.7%</a:t>
            </a:r>
            <a:r>
              <a:rPr lang="zh-CN" altLang="zh-CN" sz="2600" kern="100" dirty="0">
                <a:latin typeface="Times New Roman"/>
                <a:ea typeface="华文细黑"/>
                <a:cs typeface="Times New Roman"/>
              </a:rPr>
              <a:t>，老龄人口高于全国平均水平</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3" name="矩形 2"/>
          <p:cNvSpPr/>
          <p:nvPr/>
        </p:nvSpPr>
        <p:spPr>
          <a:xfrm>
            <a:off x="243900" y="2423552"/>
            <a:ext cx="8561888" cy="1892826"/>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smtClean="0">
                <a:solidFill>
                  <a:srgbClr val="E46C0A"/>
                </a:solidFill>
                <a:latin typeface="Times New Roman"/>
                <a:ea typeface="华文细黑"/>
                <a:cs typeface="Times New Roman"/>
              </a:rPr>
              <a:t>就</a:t>
            </a:r>
            <a:r>
              <a:rPr lang="zh-CN" altLang="zh-CN" sz="2600" kern="100" dirty="0">
                <a:solidFill>
                  <a:srgbClr val="E46C0A"/>
                </a:solidFill>
                <a:latin typeface="Times New Roman"/>
                <a:ea typeface="华文细黑"/>
                <a:cs typeface="Times New Roman"/>
              </a:rPr>
              <a:t>语境而言，</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平均水平</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是一个比率，而</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老龄人口</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是一个基数，主宾不相一致，把</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老龄人口</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改为</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老龄人口比例</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2925755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38822" y="771550"/>
            <a:ext cx="8597865" cy="1816075"/>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(3)</a:t>
            </a:r>
            <a:r>
              <a:rPr lang="en-US" altLang="zh-CN" sz="2600" kern="100" dirty="0">
                <a:solidFill>
                  <a:srgbClr val="00B0F0"/>
                </a:solidFill>
                <a:latin typeface="Times New Roman"/>
                <a:ea typeface="华文细黑"/>
                <a:cs typeface="Courier New"/>
              </a:rPr>
              <a:t>(2013·</a:t>
            </a:r>
            <a:r>
              <a:rPr lang="zh-CN" altLang="zh-CN" sz="2600" kern="100" dirty="0">
                <a:solidFill>
                  <a:srgbClr val="00B0F0"/>
                </a:solidFill>
                <a:latin typeface="Times New Roman"/>
                <a:ea typeface="华文细黑"/>
                <a:cs typeface="Times New Roman"/>
              </a:rPr>
              <a:t>浙江</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近年来，我国在海外开展了形式多样的汉语教学、汉语推广等文化交流活动，促进了汉语国际传播，在世界主要国家和城市越来越受欢迎</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3" name="矩形 2"/>
          <p:cNvSpPr/>
          <p:nvPr/>
        </p:nvSpPr>
        <p:spPr>
          <a:xfrm>
            <a:off x="243900" y="2571729"/>
            <a:ext cx="8561888" cy="1823576"/>
          </a:xfrm>
          <a:prstGeom prst="rect">
            <a:avLst/>
          </a:prstGeom>
        </p:spPr>
        <p:txBody>
          <a:bodyPr>
            <a:spAutoFit/>
          </a:bodyPr>
          <a:lstStyle/>
          <a:p>
            <a:pPr algn="just">
              <a:lnSpc>
                <a:spcPts val="45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dirty="0" smtClean="0">
                <a:solidFill>
                  <a:srgbClr val="E46C0A"/>
                </a:solidFill>
                <a:latin typeface="Times New Roman"/>
                <a:ea typeface="华文细黑"/>
                <a:cs typeface="Times New Roman"/>
              </a:rPr>
              <a:t>成分</a:t>
            </a:r>
            <a:r>
              <a:rPr lang="zh-CN" altLang="zh-CN" sz="2600" dirty="0">
                <a:solidFill>
                  <a:srgbClr val="E46C0A"/>
                </a:solidFill>
                <a:latin typeface="Times New Roman"/>
                <a:ea typeface="华文细黑"/>
                <a:cs typeface="Times New Roman"/>
              </a:rPr>
              <a:t>残缺而致逻辑失当，梳理主干，</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我国开展活动，促进国际传播</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可以，但说</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我国受欢迎</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，不是句意所在，应在</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在世界</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前加上</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汉语</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或</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这些活动</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273069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95196" y="629780"/>
            <a:ext cx="8597865" cy="1215910"/>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(4)</a:t>
            </a:r>
            <a:r>
              <a:rPr lang="en-US" altLang="zh-CN" sz="2600" kern="100" dirty="0">
                <a:solidFill>
                  <a:srgbClr val="00B0F0"/>
                </a:solidFill>
                <a:latin typeface="Times New Roman"/>
                <a:ea typeface="华文细黑"/>
                <a:cs typeface="Courier New"/>
              </a:rPr>
              <a:t>(2012·</a:t>
            </a:r>
            <a:r>
              <a:rPr lang="zh-CN" altLang="zh-CN" sz="2600" kern="100" dirty="0">
                <a:solidFill>
                  <a:srgbClr val="00B0F0"/>
                </a:solidFill>
                <a:latin typeface="Times New Roman"/>
                <a:ea typeface="华文细黑"/>
                <a:cs typeface="Times New Roman"/>
              </a:rPr>
              <a:t>江西</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关于《品三国》，粗粗一看，似乎与其他同类的书没有多大区别，但反复品读，就会发现其意味深长</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3" name="矩形 2"/>
          <p:cNvSpPr/>
          <p:nvPr/>
        </p:nvSpPr>
        <p:spPr>
          <a:xfrm>
            <a:off x="224912" y="1864946"/>
            <a:ext cx="8477117" cy="616579"/>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smtClean="0">
                <a:solidFill>
                  <a:srgbClr val="E46C0A"/>
                </a:solidFill>
                <a:latin typeface="Times New Roman"/>
                <a:ea typeface="华文细黑"/>
                <a:cs typeface="Times New Roman"/>
              </a:rPr>
              <a:t>乱</a:t>
            </a:r>
            <a:r>
              <a:rPr lang="zh-CN" altLang="zh-CN" sz="2600" kern="100" dirty="0">
                <a:solidFill>
                  <a:srgbClr val="E46C0A"/>
                </a:solidFill>
                <a:latin typeface="Times New Roman"/>
                <a:ea typeface="华文细黑"/>
                <a:cs typeface="Times New Roman"/>
              </a:rPr>
              <a:t>用介词</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关于</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导致主语残缺，应去掉</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关于</a:t>
            </a:r>
            <a:r>
              <a:rPr lang="en-US" altLang="zh-CN" sz="2600" kern="100" dirty="0">
                <a:solidFill>
                  <a:srgbClr val="E46C0A"/>
                </a:solidFill>
                <a:latin typeface="宋体"/>
                <a:ea typeface="华文细黑"/>
                <a:cs typeface="Times New Roman"/>
              </a:rPr>
              <a:t>”</a:t>
            </a:r>
            <a:r>
              <a:rPr lang="zh-CN" altLang="zh-CN" sz="2600" kern="100" dirty="0" smtClean="0">
                <a:solidFill>
                  <a:srgbClr val="E46C0A"/>
                </a:solidFill>
                <a:latin typeface="Times New Roman"/>
                <a:ea typeface="华文细黑"/>
                <a:cs typeface="Times New Roman"/>
              </a:rPr>
              <a:t>。</a:t>
            </a:r>
            <a:endParaRPr lang="en-US" altLang="zh-CN" sz="2600" kern="100" dirty="0" smtClean="0">
              <a:solidFill>
                <a:srgbClr val="E46C0A"/>
              </a:solidFill>
              <a:latin typeface="Times New Roman"/>
              <a:ea typeface="华文细黑"/>
              <a:cs typeface="Times New Roman"/>
            </a:endParaRPr>
          </a:p>
        </p:txBody>
      </p:sp>
      <p:sp>
        <p:nvSpPr>
          <p:cNvPr id="4" name="矩形 3"/>
          <p:cNvSpPr/>
          <p:nvPr/>
        </p:nvSpPr>
        <p:spPr>
          <a:xfrm>
            <a:off x="244981" y="2427293"/>
            <a:ext cx="8597865" cy="1215910"/>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(5)</a:t>
            </a:r>
            <a:r>
              <a:rPr lang="en-US" altLang="zh-CN" sz="2600" kern="100" dirty="0">
                <a:solidFill>
                  <a:srgbClr val="00B0F0"/>
                </a:solidFill>
                <a:latin typeface="Times New Roman"/>
                <a:ea typeface="华文细黑"/>
                <a:cs typeface="Courier New"/>
              </a:rPr>
              <a:t>(2012·</a:t>
            </a:r>
            <a:r>
              <a:rPr lang="zh-CN" altLang="zh-CN" sz="2600" kern="100" dirty="0">
                <a:solidFill>
                  <a:srgbClr val="00B0F0"/>
                </a:solidFill>
                <a:latin typeface="Times New Roman"/>
                <a:ea typeface="华文细黑"/>
                <a:cs typeface="Times New Roman"/>
              </a:rPr>
              <a:t>天津</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如何更好地传承民族文化？有学者提议，应倡导全民重温中华经典，对弘扬民族文化更具积极意义</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7" name="矩形 6"/>
          <p:cNvSpPr/>
          <p:nvPr/>
        </p:nvSpPr>
        <p:spPr>
          <a:xfrm>
            <a:off x="189602" y="3655621"/>
            <a:ext cx="8784411" cy="616579"/>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smtClean="0">
                <a:solidFill>
                  <a:srgbClr val="E46C0A"/>
                </a:solidFill>
                <a:latin typeface="Times New Roman"/>
                <a:ea typeface="华文细黑"/>
                <a:cs typeface="Times New Roman"/>
              </a:rPr>
              <a:t>最后</a:t>
            </a:r>
            <a:r>
              <a:rPr lang="zh-CN" altLang="zh-CN" sz="2600" kern="100" dirty="0">
                <a:solidFill>
                  <a:srgbClr val="E46C0A"/>
                </a:solidFill>
                <a:latin typeface="Times New Roman"/>
                <a:ea typeface="华文细黑"/>
                <a:cs typeface="Times New Roman"/>
              </a:rPr>
              <a:t>一句缺少主语，应在</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对</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前加指示代词</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这</a:t>
            </a:r>
            <a:r>
              <a:rPr lang="en-US" altLang="zh-CN" sz="2600" kern="100" dirty="0">
                <a:solidFill>
                  <a:srgbClr val="E46C0A"/>
                </a:solidFill>
                <a:latin typeface="宋体"/>
                <a:ea typeface="华文细黑"/>
                <a:cs typeface="Times New Roman"/>
              </a:rPr>
              <a:t>”</a:t>
            </a:r>
            <a:r>
              <a:rPr lang="zh-CN" altLang="zh-CN" sz="2600" kern="100" dirty="0" smtClean="0">
                <a:solidFill>
                  <a:srgbClr val="E46C0A"/>
                </a:solidFill>
                <a:latin typeface="Times New Roman"/>
                <a:ea typeface="华文细黑"/>
                <a:cs typeface="Times New Roman"/>
              </a:rPr>
              <a:t>。</a:t>
            </a:r>
            <a:endParaRPr lang="en-US" altLang="zh-CN" sz="2600" kern="100" dirty="0" smtClean="0">
              <a:solidFill>
                <a:srgbClr val="E46C0A"/>
              </a:solidFill>
              <a:latin typeface="Times New Roman"/>
              <a:ea typeface="华文细黑"/>
              <a:cs typeface="Times New Roman"/>
            </a:endParaRPr>
          </a:p>
        </p:txBody>
      </p:sp>
    </p:spTree>
    <p:extLst>
      <p:ext uri="{BB962C8B-B14F-4D97-AF65-F5344CB8AC3E}">
        <p14:creationId xmlns:p14="http://schemas.microsoft.com/office/powerpoint/2010/main" val="3657160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7" grpId="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05009" y="113953"/>
            <a:ext cx="8733982" cy="3093154"/>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宾语残缺</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下面句子都存在宾语残缺的问题，请作具体说明。</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en-US" altLang="zh-CN" sz="2600" kern="100" dirty="0">
                <a:solidFill>
                  <a:srgbClr val="00B0F0"/>
                </a:solidFill>
                <a:latin typeface="Times New Roman"/>
                <a:ea typeface="华文细黑"/>
                <a:cs typeface="Courier New"/>
              </a:rPr>
              <a:t>(2014·</a:t>
            </a:r>
            <a:r>
              <a:rPr lang="zh-CN" altLang="zh-CN" sz="2600" kern="100" dirty="0">
                <a:solidFill>
                  <a:srgbClr val="00B0F0"/>
                </a:solidFill>
                <a:latin typeface="Times New Roman"/>
                <a:ea typeface="华文细黑"/>
                <a:cs typeface="Times New Roman"/>
              </a:rPr>
              <a:t>浙江</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执法部门对向未成年人出售、出租或以其他方式传播反动、淫秽、暴力、凶杀、封建迷信的图书报刊、音像制品，应依法从重处罚</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7" name="矩形 6"/>
          <p:cNvSpPr/>
          <p:nvPr/>
        </p:nvSpPr>
        <p:spPr>
          <a:xfrm>
            <a:off x="227123" y="3069482"/>
            <a:ext cx="8683844" cy="1892826"/>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smtClean="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从重处罚</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的对象应是</a:t>
            </a:r>
            <a:r>
              <a:rPr lang="zh-CN" altLang="zh-CN" sz="2600" kern="100" dirty="0" smtClean="0">
                <a:solidFill>
                  <a:srgbClr val="E46C0A"/>
                </a:solidFill>
                <a:latin typeface="Times New Roman"/>
                <a:ea typeface="华文细黑"/>
                <a:cs typeface="Times New Roman"/>
              </a:rPr>
              <a:t>经营者</a:t>
            </a:r>
            <a:r>
              <a:rPr lang="en-US" altLang="zh-CN" sz="2600" kern="100" dirty="0" smtClean="0">
                <a:solidFill>
                  <a:srgbClr val="E46C0A"/>
                </a:solidFill>
                <a:latin typeface="Times New Roman"/>
                <a:ea typeface="华文细黑"/>
                <a:cs typeface="Times New Roman"/>
              </a:rPr>
              <a:t>,</a:t>
            </a:r>
            <a:r>
              <a:rPr lang="zh-CN" altLang="zh-CN" sz="2600" kern="100" dirty="0" smtClean="0">
                <a:solidFill>
                  <a:srgbClr val="E46C0A"/>
                </a:solidFill>
                <a:latin typeface="Times New Roman"/>
                <a:ea typeface="华文细黑"/>
                <a:cs typeface="Times New Roman"/>
              </a:rPr>
              <a:t>而</a:t>
            </a:r>
            <a:r>
              <a:rPr lang="zh-CN" altLang="zh-CN" sz="2600" kern="100" dirty="0">
                <a:solidFill>
                  <a:srgbClr val="E46C0A"/>
                </a:solidFill>
                <a:latin typeface="Times New Roman"/>
                <a:ea typeface="华文细黑"/>
                <a:cs typeface="Times New Roman"/>
              </a:rPr>
              <a:t>不是</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图书报刊、音像制品</a:t>
            </a:r>
            <a:r>
              <a:rPr lang="en-US" altLang="zh-CN" sz="2600" kern="100" dirty="0">
                <a:solidFill>
                  <a:srgbClr val="E46C0A"/>
                </a:solidFill>
                <a:latin typeface="宋体"/>
                <a:ea typeface="华文细黑"/>
                <a:cs typeface="Times New Roman"/>
              </a:rPr>
              <a:t>”</a:t>
            </a:r>
            <a:r>
              <a:rPr lang="zh-CN" altLang="zh-CN" sz="2600" kern="100" dirty="0" smtClean="0">
                <a:solidFill>
                  <a:srgbClr val="E46C0A"/>
                </a:solidFill>
                <a:latin typeface="Times New Roman"/>
                <a:ea typeface="华文细黑"/>
                <a:cs typeface="Times New Roman"/>
              </a:rPr>
              <a:t>本身</a:t>
            </a:r>
            <a:r>
              <a:rPr lang="en-US" altLang="zh-CN" sz="2600" kern="100" dirty="0" smtClean="0">
                <a:solidFill>
                  <a:srgbClr val="E46C0A"/>
                </a:solidFill>
                <a:latin typeface="Times New Roman"/>
                <a:ea typeface="华文细黑"/>
                <a:cs typeface="Times New Roman"/>
              </a:rPr>
              <a:t>,</a:t>
            </a:r>
            <a:r>
              <a:rPr lang="zh-CN" altLang="zh-CN" sz="2600" kern="100" dirty="0" smtClean="0">
                <a:solidFill>
                  <a:srgbClr val="E46C0A"/>
                </a:solidFill>
                <a:latin typeface="Times New Roman"/>
                <a:ea typeface="华文细黑"/>
                <a:cs typeface="Times New Roman"/>
              </a:rPr>
              <a:t>在</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图书报刊、音像制品</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后加</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的经营者</a:t>
            </a:r>
            <a:r>
              <a:rPr lang="en-US" altLang="zh-CN" sz="2600" kern="100" dirty="0">
                <a:solidFill>
                  <a:srgbClr val="E46C0A"/>
                </a:solidFill>
                <a:latin typeface="宋体"/>
                <a:ea typeface="华文细黑"/>
                <a:cs typeface="Times New Roman"/>
              </a:rPr>
              <a:t>”</a:t>
            </a:r>
            <a:r>
              <a:rPr lang="zh-CN" altLang="zh-CN" sz="2600" kern="100" dirty="0" smtClean="0">
                <a:solidFill>
                  <a:srgbClr val="E46C0A"/>
                </a:solidFill>
                <a:latin typeface="Times New Roman"/>
                <a:ea typeface="华文细黑"/>
                <a:cs typeface="Times New Roman"/>
              </a:rPr>
              <a:t>。</a:t>
            </a:r>
            <a:endParaRPr lang="en-US" altLang="zh-CN" sz="2600" kern="100" dirty="0" smtClean="0">
              <a:solidFill>
                <a:srgbClr val="E46C0A"/>
              </a:solidFill>
              <a:latin typeface="Times New Roman"/>
              <a:ea typeface="华文细黑"/>
              <a:cs typeface="Times New Roman"/>
            </a:endParaRPr>
          </a:p>
        </p:txBody>
      </p:sp>
    </p:spTree>
    <p:extLst>
      <p:ext uri="{BB962C8B-B14F-4D97-AF65-F5344CB8AC3E}">
        <p14:creationId xmlns:p14="http://schemas.microsoft.com/office/powerpoint/2010/main" val="637797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1129" y="212031"/>
            <a:ext cx="8561888" cy="1075872"/>
          </a:xfrm>
          <a:prstGeom prst="rect">
            <a:avLst/>
          </a:prstGeom>
        </p:spPr>
        <p:txBody>
          <a:bodyPr>
            <a:spAutoFit/>
          </a:bodyPr>
          <a:lstStyle/>
          <a:p>
            <a:pPr algn="just">
              <a:lnSpc>
                <a:spcPct val="130000"/>
              </a:lnSpc>
              <a:spcAft>
                <a:spcPts val="0"/>
              </a:spcAft>
            </a:pPr>
            <a:r>
              <a:rPr lang="en-US" altLang="zh-CN" sz="2600" kern="100" dirty="0">
                <a:latin typeface="Times New Roman"/>
                <a:ea typeface="华文细黑"/>
                <a:cs typeface="Courier New"/>
              </a:rPr>
              <a:t>(2)</a:t>
            </a:r>
            <a:r>
              <a:rPr lang="en-US" altLang="zh-CN" sz="2600" kern="100" dirty="0">
                <a:solidFill>
                  <a:srgbClr val="00B0F0"/>
                </a:solidFill>
                <a:latin typeface="Times New Roman"/>
                <a:ea typeface="华文细黑"/>
                <a:cs typeface="Courier New"/>
              </a:rPr>
              <a:t>(2014·</a:t>
            </a:r>
            <a:r>
              <a:rPr lang="zh-CN" altLang="zh-CN" sz="2600" kern="100" dirty="0">
                <a:solidFill>
                  <a:srgbClr val="00B0F0"/>
                </a:solidFill>
                <a:latin typeface="Times New Roman"/>
                <a:ea typeface="华文细黑"/>
                <a:cs typeface="Times New Roman"/>
              </a:rPr>
              <a:t>福建</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仿佛为了响应这一富于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革命</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意味，天，豁然晴朗了</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3" name="矩形 2"/>
          <p:cNvSpPr/>
          <p:nvPr/>
        </p:nvSpPr>
        <p:spPr>
          <a:xfrm>
            <a:off x="261378" y="1240978"/>
            <a:ext cx="8647507" cy="1652760"/>
          </a:xfrm>
          <a:prstGeom prst="rect">
            <a:avLst/>
          </a:prstGeom>
        </p:spPr>
        <p:txBody>
          <a:bodyPr>
            <a:spAutoFit/>
          </a:bodyPr>
          <a:lstStyle/>
          <a:p>
            <a:pPr algn="just">
              <a:lnSpc>
                <a:spcPct val="13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smtClean="0">
                <a:solidFill>
                  <a:srgbClr val="E46C0A"/>
                </a:solidFill>
                <a:latin typeface="Times New Roman"/>
                <a:ea typeface="华文细黑"/>
                <a:cs typeface="Times New Roman"/>
              </a:rPr>
              <a:t>缺少</a:t>
            </a:r>
            <a:r>
              <a:rPr lang="zh-CN" altLang="zh-CN" sz="2600" kern="100" dirty="0">
                <a:solidFill>
                  <a:srgbClr val="E46C0A"/>
                </a:solidFill>
                <a:latin typeface="Times New Roman"/>
                <a:ea typeface="华文细黑"/>
                <a:cs typeface="Times New Roman"/>
              </a:rPr>
              <a:t>宾语，因为</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富于</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与</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革命</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意味</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成支配与被支配关系，这样一来，</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响应</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则缺少与之搭配的宾语，</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意味</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后加</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的节气</a:t>
            </a:r>
            <a:r>
              <a:rPr lang="en-US" altLang="zh-CN" sz="2600" kern="100" dirty="0">
                <a:solidFill>
                  <a:srgbClr val="E46C0A"/>
                </a:solidFill>
                <a:latin typeface="宋体"/>
                <a:ea typeface="华文细黑"/>
                <a:cs typeface="Times New Roman"/>
              </a:rPr>
              <a:t>”</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
        <p:nvSpPr>
          <p:cNvPr id="5" name="矩形 4"/>
          <p:cNvSpPr/>
          <p:nvPr/>
        </p:nvSpPr>
        <p:spPr>
          <a:xfrm>
            <a:off x="210147" y="2805216"/>
            <a:ext cx="8647507" cy="1075872"/>
          </a:xfrm>
          <a:prstGeom prst="rect">
            <a:avLst/>
          </a:prstGeom>
        </p:spPr>
        <p:txBody>
          <a:bodyPr>
            <a:spAutoFit/>
          </a:bodyPr>
          <a:lstStyle/>
          <a:p>
            <a:pPr algn="just">
              <a:lnSpc>
                <a:spcPct val="130000"/>
              </a:lnSpc>
              <a:spcAft>
                <a:spcPts val="0"/>
              </a:spcAft>
            </a:pPr>
            <a:r>
              <a:rPr lang="en-US" altLang="zh-CN" sz="2600" kern="100" dirty="0">
                <a:latin typeface="Times New Roman"/>
                <a:ea typeface="华文细黑"/>
                <a:cs typeface="Courier New"/>
              </a:rPr>
              <a:t>(3)</a:t>
            </a:r>
            <a:r>
              <a:rPr lang="en-US" altLang="zh-CN" sz="2600" kern="100" dirty="0">
                <a:solidFill>
                  <a:srgbClr val="00B0F0"/>
                </a:solidFill>
                <a:latin typeface="Times New Roman"/>
                <a:ea typeface="华文细黑"/>
                <a:cs typeface="Courier New"/>
              </a:rPr>
              <a:t>(2014·</a:t>
            </a:r>
            <a:r>
              <a:rPr lang="zh-CN" altLang="zh-CN" sz="2600" kern="100" dirty="0">
                <a:solidFill>
                  <a:srgbClr val="00B0F0"/>
                </a:solidFill>
                <a:latin typeface="Times New Roman"/>
                <a:ea typeface="华文细黑"/>
                <a:cs typeface="Times New Roman"/>
              </a:rPr>
              <a:t>江西</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中心思想是针对文章的整体内容而言的，要求具有较高的分析概括能力和准确的语言表达能力</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7" name="矩形 6"/>
          <p:cNvSpPr/>
          <p:nvPr/>
        </p:nvSpPr>
        <p:spPr>
          <a:xfrm>
            <a:off x="186281" y="3834446"/>
            <a:ext cx="8561888" cy="1132618"/>
          </a:xfrm>
          <a:prstGeom prst="rect">
            <a:avLst/>
          </a:prstGeom>
        </p:spPr>
        <p:txBody>
          <a:bodyPr>
            <a:spAutoFit/>
          </a:bodyPr>
          <a:lstStyle/>
          <a:p>
            <a:pPr algn="just">
              <a:lnSpc>
                <a:spcPct val="13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smtClean="0">
                <a:solidFill>
                  <a:srgbClr val="E46C0A"/>
                </a:solidFill>
                <a:latin typeface="Times New Roman"/>
                <a:ea typeface="华文细黑"/>
                <a:cs typeface="Times New Roman"/>
              </a:rPr>
              <a:t>成分</a:t>
            </a:r>
            <a:r>
              <a:rPr lang="zh-CN" altLang="zh-CN" sz="2600" kern="100" dirty="0">
                <a:solidFill>
                  <a:srgbClr val="E46C0A"/>
                </a:solidFill>
                <a:latin typeface="Times New Roman"/>
                <a:ea typeface="华文细黑"/>
                <a:cs typeface="Times New Roman"/>
              </a:rPr>
              <a:t>残缺，</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分析概括能力和语言表达能力</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与人相关，在</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要求</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后加</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读者</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3391077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9987" y="85540"/>
            <a:ext cx="8821322" cy="1485984"/>
          </a:xfrm>
          <a:prstGeom prst="rect">
            <a:avLst/>
          </a:prstGeom>
        </p:spPr>
        <p:txBody>
          <a:bodyPr>
            <a:spAutoFit/>
          </a:bodyPr>
          <a:lstStyle/>
          <a:p>
            <a:pPr algn="just">
              <a:lnSpc>
                <a:spcPct val="120000"/>
              </a:lnSpc>
              <a:spcAft>
                <a:spcPts val="0"/>
              </a:spcAft>
            </a:pPr>
            <a:r>
              <a:rPr lang="en-US" altLang="zh-CN" sz="2600" kern="100" dirty="0">
                <a:latin typeface="Times New Roman"/>
                <a:ea typeface="华文细黑"/>
                <a:cs typeface="Courier New"/>
              </a:rPr>
              <a:t>(4)</a:t>
            </a:r>
            <a:r>
              <a:rPr lang="en-US" altLang="zh-CN" sz="2600" kern="100" dirty="0">
                <a:solidFill>
                  <a:srgbClr val="00B0F0"/>
                </a:solidFill>
                <a:latin typeface="Times New Roman"/>
                <a:ea typeface="华文细黑"/>
                <a:cs typeface="Courier New"/>
              </a:rPr>
              <a:t>(2013·</a:t>
            </a:r>
            <a:r>
              <a:rPr lang="zh-CN" altLang="zh-CN" sz="2600" kern="100" dirty="0">
                <a:solidFill>
                  <a:srgbClr val="00B0F0"/>
                </a:solidFill>
                <a:latin typeface="Times New Roman"/>
                <a:ea typeface="华文细黑"/>
                <a:cs typeface="Times New Roman"/>
              </a:rPr>
              <a:t>大纲全国</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这次大会的志愿者服务工作已经完成了，我们咀嚼、体味这一段经历，没有失落感，有的只是在平凡事务中享受奉献、成长与幸福</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3" name="矩形 2"/>
          <p:cNvSpPr/>
          <p:nvPr/>
        </p:nvSpPr>
        <p:spPr>
          <a:xfrm>
            <a:off x="130364" y="1520205"/>
            <a:ext cx="8909535" cy="1052596"/>
          </a:xfrm>
          <a:prstGeom prst="rect">
            <a:avLst/>
          </a:prstGeom>
        </p:spPr>
        <p:txBody>
          <a:bodyPr>
            <a:spAutoFit/>
          </a:bodyPr>
          <a:lstStyle/>
          <a:p>
            <a:pPr algn="just">
              <a:lnSpc>
                <a:spcPct val="12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smtClean="0">
                <a:solidFill>
                  <a:srgbClr val="E46C0A"/>
                </a:solidFill>
                <a:latin typeface="Times New Roman"/>
                <a:ea typeface="华文细黑"/>
                <a:cs typeface="Times New Roman"/>
              </a:rPr>
              <a:t>成分</a:t>
            </a:r>
            <a:r>
              <a:rPr lang="zh-CN" altLang="zh-CN" sz="2600" kern="100" dirty="0">
                <a:solidFill>
                  <a:srgbClr val="E46C0A"/>
                </a:solidFill>
                <a:latin typeface="Times New Roman"/>
                <a:ea typeface="华文细黑"/>
                <a:cs typeface="Times New Roman"/>
              </a:rPr>
              <a:t>残缺，照应前文</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失落感</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，在后文</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幸福</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后加</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的愉悦感或满足感</a:t>
            </a:r>
            <a:r>
              <a:rPr lang="en-US" altLang="zh-CN" sz="2600" kern="100" dirty="0">
                <a:solidFill>
                  <a:srgbClr val="E46C0A"/>
                </a:solidFill>
                <a:latin typeface="宋体"/>
                <a:ea typeface="华文细黑"/>
                <a:cs typeface="Times New Roman"/>
              </a:rPr>
              <a:t>”</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
        <p:nvSpPr>
          <p:cNvPr id="5" name="矩形 4"/>
          <p:cNvSpPr/>
          <p:nvPr/>
        </p:nvSpPr>
        <p:spPr>
          <a:xfrm>
            <a:off x="107708" y="2499742"/>
            <a:ext cx="8909535" cy="1485984"/>
          </a:xfrm>
          <a:prstGeom prst="rect">
            <a:avLst/>
          </a:prstGeom>
        </p:spPr>
        <p:txBody>
          <a:bodyPr>
            <a:spAutoFit/>
          </a:bodyPr>
          <a:lstStyle/>
          <a:p>
            <a:pPr algn="just">
              <a:lnSpc>
                <a:spcPct val="120000"/>
              </a:lnSpc>
              <a:spcAft>
                <a:spcPts val="0"/>
              </a:spcAft>
            </a:pPr>
            <a:r>
              <a:rPr lang="en-US" altLang="zh-CN" sz="2600" kern="100" dirty="0">
                <a:latin typeface="Times New Roman"/>
                <a:ea typeface="华文细黑"/>
                <a:cs typeface="Courier New"/>
              </a:rPr>
              <a:t>(5)</a:t>
            </a:r>
            <a:r>
              <a:rPr lang="en-US" altLang="zh-CN" sz="2600" kern="100" dirty="0">
                <a:solidFill>
                  <a:srgbClr val="00B0F0"/>
                </a:solidFill>
                <a:latin typeface="Times New Roman"/>
                <a:ea typeface="华文细黑"/>
                <a:cs typeface="Courier New"/>
              </a:rPr>
              <a:t>(2012·</a:t>
            </a:r>
            <a:r>
              <a:rPr lang="zh-CN" altLang="zh-CN" sz="2600" kern="100" dirty="0">
                <a:solidFill>
                  <a:srgbClr val="00B0F0"/>
                </a:solidFill>
                <a:latin typeface="Times New Roman"/>
                <a:ea typeface="华文细黑"/>
                <a:cs typeface="Times New Roman"/>
              </a:rPr>
              <a:t>北京</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大型情景音舞诗画《天安门》，一开场就采用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幻影成像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与舞台真人的互动，营造出远古</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北京人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穿越时空向人们跑来</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7" name="矩形 6"/>
          <p:cNvSpPr/>
          <p:nvPr/>
        </p:nvSpPr>
        <p:spPr>
          <a:xfrm>
            <a:off x="101789" y="3965403"/>
            <a:ext cx="8909535" cy="1052596"/>
          </a:xfrm>
          <a:prstGeom prst="rect">
            <a:avLst/>
          </a:prstGeom>
        </p:spPr>
        <p:txBody>
          <a:bodyPr>
            <a:spAutoFit/>
          </a:bodyPr>
          <a:lstStyle/>
          <a:p>
            <a:pPr algn="just">
              <a:lnSpc>
                <a:spcPct val="12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zh-CN" altLang="zh-CN" sz="2600" kern="100" dirty="0" smtClean="0">
                <a:solidFill>
                  <a:srgbClr val="E46C0A"/>
                </a:solidFill>
                <a:latin typeface="Times New Roman"/>
                <a:ea typeface="华文细黑"/>
                <a:cs typeface="Times New Roman"/>
              </a:rPr>
              <a:t>成分</a:t>
            </a:r>
            <a:r>
              <a:rPr lang="zh-CN" altLang="zh-CN" sz="2600" kern="100" dirty="0">
                <a:solidFill>
                  <a:srgbClr val="E46C0A"/>
                </a:solidFill>
                <a:latin typeface="Times New Roman"/>
                <a:ea typeface="华文细黑"/>
                <a:cs typeface="Times New Roman"/>
              </a:rPr>
              <a:t>残缺，</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营造</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缺少宾语中心语，可在句末添加</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的场景</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1491471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843558"/>
            <a:ext cx="8821322" cy="1816075"/>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(6)</a:t>
            </a:r>
            <a:r>
              <a:rPr lang="en-US" altLang="zh-CN" sz="2600" kern="100" dirty="0">
                <a:solidFill>
                  <a:srgbClr val="00B0F0"/>
                </a:solidFill>
                <a:latin typeface="Times New Roman"/>
                <a:ea typeface="华文细黑"/>
                <a:cs typeface="Courier New"/>
              </a:rPr>
              <a:t>(2012·</a:t>
            </a:r>
            <a:r>
              <a:rPr lang="zh-CN" altLang="zh-CN" sz="2600" kern="100" dirty="0">
                <a:solidFill>
                  <a:srgbClr val="00B0F0"/>
                </a:solidFill>
                <a:latin typeface="Times New Roman"/>
                <a:ea typeface="华文细黑"/>
                <a:cs typeface="Times New Roman"/>
              </a:rPr>
              <a:t>浙江</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《深化普通高中课程改革方案》要求推进普通高中多样化和特色化发展，为每个学生提供适合的教育，以满足不同潜质学生的发展</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3" name="矩形 2"/>
          <p:cNvSpPr/>
          <p:nvPr/>
        </p:nvSpPr>
        <p:spPr>
          <a:xfrm>
            <a:off x="174470" y="2634233"/>
            <a:ext cx="8821322" cy="1246495"/>
          </a:xfrm>
          <a:prstGeom prst="rect">
            <a:avLst/>
          </a:prstGeom>
        </p:spPr>
        <p:txBody>
          <a:bodyPr>
            <a:spAutoFit/>
          </a:bodyPr>
          <a:lstStyle/>
          <a:p>
            <a:pPr algn="just">
              <a:lnSpc>
                <a:spcPts val="45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dirty="0" smtClean="0">
                <a:solidFill>
                  <a:srgbClr val="E46C0A"/>
                </a:solidFill>
                <a:latin typeface="Times New Roman"/>
                <a:ea typeface="华文细黑"/>
                <a:cs typeface="Times New Roman"/>
              </a:rPr>
              <a:t>成分</a:t>
            </a:r>
            <a:r>
              <a:rPr lang="zh-CN" altLang="zh-CN" sz="2600" dirty="0">
                <a:solidFill>
                  <a:srgbClr val="E46C0A"/>
                </a:solidFill>
                <a:latin typeface="Times New Roman"/>
                <a:ea typeface="华文细黑"/>
                <a:cs typeface="Times New Roman"/>
              </a:rPr>
              <a:t>残缺，</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满足</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这个动词缺少中心语，可在句末添加</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需求</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一词。</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627378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9923" y="687592"/>
            <a:ext cx="8427116" cy="3693319"/>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打球的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字短语，其余是偏正短语</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B</a:t>
            </a:r>
            <a:r>
              <a:rPr lang="zh-CN" altLang="zh-CN" sz="2600" kern="100" dirty="0">
                <a:latin typeface="Times New Roman"/>
                <a:ea typeface="华文细黑"/>
                <a:cs typeface="Times New Roman"/>
              </a:rPr>
              <a:t>项均是并列短语</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C</a:t>
            </a:r>
            <a:r>
              <a:rPr lang="zh-CN" altLang="zh-CN" sz="2600" kern="100" dirty="0">
                <a:latin typeface="Times New Roman"/>
                <a:ea typeface="华文细黑"/>
                <a:cs typeface="Times New Roman"/>
              </a:rPr>
              <a:t>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统筹方法</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是偏正短语，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安贫乐道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是并列短语，其余是动宾短语</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D</a:t>
            </a:r>
            <a:r>
              <a:rPr lang="zh-CN" altLang="zh-CN" sz="2600" kern="100" dirty="0">
                <a:latin typeface="Times New Roman"/>
                <a:ea typeface="华文细黑"/>
                <a:cs typeface="Times New Roman"/>
              </a:rPr>
              <a:t>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打开文件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是动宾短语，其余是偏正短语。</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smtClean="0">
                <a:solidFill>
                  <a:srgbClr val="E46C0A"/>
                </a:solidFill>
                <a:latin typeface="Times New Roman"/>
                <a:ea typeface="华文细黑"/>
                <a:cs typeface="Courier New"/>
              </a:rPr>
              <a:t>B</a:t>
            </a:r>
            <a:endParaRPr lang="zh-CN" altLang="zh-CN" sz="1050" kern="100" dirty="0">
              <a:latin typeface="宋体"/>
              <a:cs typeface="Courier New"/>
            </a:endParaRPr>
          </a:p>
        </p:txBody>
      </p:sp>
    </p:spTree>
    <p:extLst>
      <p:ext uri="{BB962C8B-B14F-4D97-AF65-F5344CB8AC3E}">
        <p14:creationId xmlns:p14="http://schemas.microsoft.com/office/powerpoint/2010/main" val="476336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linds(horizontal)">
                                      <p:cBhvr>
                                        <p:cTn id="2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680492"/>
            <a:ext cx="8821322" cy="2492990"/>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谓语残缺</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下面句子都存在谓语残缺的问题，请作具体说明。</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en-US" altLang="zh-CN" sz="2600" kern="100" dirty="0">
                <a:solidFill>
                  <a:srgbClr val="00B0F0"/>
                </a:solidFill>
                <a:latin typeface="Times New Roman"/>
                <a:ea typeface="华文细黑"/>
                <a:cs typeface="Courier New"/>
              </a:rPr>
              <a:t>(2014·</a:t>
            </a:r>
            <a:r>
              <a:rPr lang="zh-CN" altLang="zh-CN" sz="2600" kern="100" dirty="0">
                <a:solidFill>
                  <a:srgbClr val="00B0F0"/>
                </a:solidFill>
                <a:latin typeface="Times New Roman"/>
                <a:ea typeface="华文细黑"/>
                <a:cs typeface="Times New Roman"/>
              </a:rPr>
              <a:t>安徽</a:t>
            </a:r>
            <a:r>
              <a:rPr lang="en-US" altLang="zh-CN" sz="2600" kern="100" dirty="0">
                <a:solidFill>
                  <a:srgbClr val="00B0F0"/>
                </a:solidFill>
                <a:latin typeface="Times New Roman"/>
                <a:ea typeface="华文细黑"/>
                <a:cs typeface="Courier New"/>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全国国民阅读调查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由中国新闻出版研究院组织开展的调查项目，到目前为止已经开展了</a:t>
            </a:r>
            <a:r>
              <a:rPr lang="en-US" altLang="zh-CN" sz="2600" kern="100" dirty="0">
                <a:latin typeface="Times New Roman"/>
                <a:ea typeface="华文细黑"/>
                <a:cs typeface="Courier New"/>
              </a:rPr>
              <a:t>11</a:t>
            </a:r>
            <a:r>
              <a:rPr lang="zh-CN" altLang="zh-CN" sz="2600" kern="100" dirty="0">
                <a:latin typeface="Times New Roman"/>
                <a:ea typeface="华文细黑"/>
                <a:cs typeface="Times New Roman"/>
              </a:rPr>
              <a:t>次</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3" name="矩形 2"/>
          <p:cNvSpPr/>
          <p:nvPr/>
        </p:nvSpPr>
        <p:spPr>
          <a:xfrm>
            <a:off x="183995" y="3069182"/>
            <a:ext cx="8821322" cy="1246495"/>
          </a:xfrm>
          <a:prstGeom prst="rect">
            <a:avLst/>
          </a:prstGeom>
        </p:spPr>
        <p:txBody>
          <a:bodyPr>
            <a:spAutoFit/>
          </a:bodyPr>
          <a:lstStyle/>
          <a:p>
            <a:pPr algn="just">
              <a:lnSpc>
                <a:spcPts val="45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dirty="0" smtClean="0">
                <a:solidFill>
                  <a:srgbClr val="E46C0A"/>
                </a:solidFill>
                <a:latin typeface="Times New Roman"/>
                <a:ea typeface="华文细黑"/>
                <a:cs typeface="Times New Roman"/>
              </a:rPr>
              <a:t>在</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由</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前面加</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是</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；也可理解为成分赘余，删除</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的调查项目</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3836252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41412" y="771550"/>
            <a:ext cx="8821322" cy="1816075"/>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(2)</a:t>
            </a:r>
            <a:r>
              <a:rPr lang="en-US" altLang="zh-CN" sz="2600" kern="100" dirty="0">
                <a:solidFill>
                  <a:srgbClr val="00B0F0"/>
                </a:solidFill>
                <a:latin typeface="Times New Roman"/>
                <a:ea typeface="华文细黑"/>
                <a:cs typeface="Courier New"/>
              </a:rPr>
              <a:t>(2014·</a:t>
            </a:r>
            <a:r>
              <a:rPr lang="zh-CN" altLang="zh-CN" sz="2600" kern="100" dirty="0">
                <a:solidFill>
                  <a:srgbClr val="00B0F0"/>
                </a:solidFill>
                <a:latin typeface="Times New Roman"/>
                <a:ea typeface="华文细黑"/>
                <a:cs typeface="Times New Roman"/>
              </a:rPr>
              <a:t>大纲全国</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旅游法</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的颁布实施，让很多旅行社必须面对新规定带来的各种新问题，不少旅行社正从过去拼价格向未来拼服务转型的阵痛</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3" name="矩形 2"/>
          <p:cNvSpPr/>
          <p:nvPr/>
        </p:nvSpPr>
        <p:spPr>
          <a:xfrm>
            <a:off x="112278" y="2555593"/>
            <a:ext cx="8821322" cy="1292662"/>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smtClean="0">
                <a:solidFill>
                  <a:srgbClr val="E46C0A"/>
                </a:solidFill>
                <a:latin typeface="Times New Roman"/>
                <a:ea typeface="华文细黑"/>
                <a:cs typeface="Times New Roman"/>
              </a:rPr>
              <a:t>成分</a:t>
            </a:r>
            <a:r>
              <a:rPr lang="zh-CN" altLang="zh-CN" sz="2600" kern="100" dirty="0">
                <a:solidFill>
                  <a:srgbClr val="E46C0A"/>
                </a:solidFill>
                <a:latin typeface="Times New Roman"/>
                <a:ea typeface="华文细黑"/>
                <a:cs typeface="Times New Roman"/>
              </a:rPr>
              <a:t>残缺，缺少与</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阵痛</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相应的动词谓语，在</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正</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后面加</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经受</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，也可删除</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的阵痛</a:t>
            </a:r>
            <a:r>
              <a:rPr lang="en-US" altLang="zh-CN" sz="2600" kern="100" dirty="0">
                <a:solidFill>
                  <a:srgbClr val="E46C0A"/>
                </a:solidFill>
                <a:latin typeface="宋体"/>
                <a:ea typeface="华文细黑"/>
                <a:cs typeface="Times New Roman"/>
              </a:rPr>
              <a:t>”</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496303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661442"/>
            <a:ext cx="8821322" cy="1816075"/>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(3)</a:t>
            </a:r>
            <a:r>
              <a:rPr lang="en-US" altLang="zh-CN" sz="2600" kern="100" dirty="0">
                <a:solidFill>
                  <a:srgbClr val="00B0F0"/>
                </a:solidFill>
                <a:latin typeface="Times New Roman"/>
                <a:ea typeface="华文细黑"/>
                <a:cs typeface="Courier New"/>
              </a:rPr>
              <a:t>(2013·</a:t>
            </a:r>
            <a:r>
              <a:rPr lang="zh-CN" altLang="zh-CN" sz="2600" kern="100" dirty="0">
                <a:solidFill>
                  <a:srgbClr val="00B0F0"/>
                </a:solidFill>
                <a:latin typeface="Times New Roman"/>
                <a:ea typeface="华文细黑"/>
                <a:cs typeface="Times New Roman"/>
              </a:rPr>
              <a:t>湖北</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《美丽中国》以歌舞为主，融入京剧演唱、茶艺表演、少林武术等元素，加上奇幻的灯光，震撼的音响，一幅美丽中国的大写意，声光舞影流溢着浓郁的中国情</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3" name="矩形 2"/>
          <p:cNvSpPr/>
          <p:nvPr/>
        </p:nvSpPr>
        <p:spPr>
          <a:xfrm>
            <a:off x="205800" y="2474450"/>
            <a:ext cx="8683844" cy="1823576"/>
          </a:xfrm>
          <a:prstGeom prst="rect">
            <a:avLst/>
          </a:prstGeom>
        </p:spPr>
        <p:txBody>
          <a:bodyPr>
            <a:spAutoFit/>
          </a:bodyPr>
          <a:lstStyle/>
          <a:p>
            <a:pPr algn="just">
              <a:lnSpc>
                <a:spcPts val="45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dirty="0" smtClean="0">
                <a:solidFill>
                  <a:srgbClr val="E46C0A"/>
                </a:solidFill>
                <a:latin typeface="Times New Roman"/>
                <a:ea typeface="华文细黑"/>
                <a:cs typeface="Times New Roman"/>
              </a:rPr>
              <a:t>成分</a:t>
            </a:r>
            <a:r>
              <a:rPr lang="zh-CN" altLang="zh-CN" sz="2600" dirty="0">
                <a:solidFill>
                  <a:srgbClr val="E46C0A"/>
                </a:solidFill>
                <a:latin typeface="Times New Roman"/>
                <a:ea typeface="华文细黑"/>
                <a:cs typeface="Times New Roman"/>
              </a:rPr>
              <a:t>残缺而致结构混乱，</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《美丽中国》</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与</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大写意</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是主宾关系，不是并列的分句，在</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一幅</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前加动词谓语</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构成</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或</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形成</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1453213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7416" y="66328"/>
            <a:ext cx="8821322" cy="2492990"/>
          </a:xfrm>
          <a:prstGeom prst="rect">
            <a:avLst/>
          </a:prstGeom>
        </p:spPr>
        <p:txBody>
          <a:bodyPr>
            <a:spAutoFit/>
          </a:bodyPr>
          <a:lstStyle/>
          <a:p>
            <a:pPr algn="just">
              <a:lnSpc>
                <a:spcPct val="120000"/>
              </a:lnSpc>
              <a:spcAft>
                <a:spcPts val="0"/>
              </a:spcAf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虚词残缺</a:t>
            </a:r>
            <a:endParaRPr lang="zh-CN" altLang="zh-CN" sz="1050" kern="100" dirty="0">
              <a:latin typeface="宋体"/>
              <a:cs typeface="Courier New"/>
            </a:endParaRPr>
          </a:p>
          <a:p>
            <a:pPr algn="just">
              <a:lnSpc>
                <a:spcPct val="120000"/>
              </a:lnSpc>
              <a:spcAft>
                <a:spcPts val="0"/>
              </a:spcAft>
            </a:pPr>
            <a:r>
              <a:rPr lang="zh-CN" altLang="zh-CN" sz="2600" kern="100" dirty="0">
                <a:latin typeface="Times New Roman"/>
                <a:ea typeface="华文细黑"/>
                <a:cs typeface="Times New Roman"/>
              </a:rPr>
              <a:t>下面句子都存在虚词残缺的问题，请作具体说明。</a:t>
            </a:r>
            <a:endParaRPr lang="zh-CN" altLang="zh-CN" sz="1050" kern="100" dirty="0">
              <a:latin typeface="宋体"/>
              <a:cs typeface="Courier New"/>
            </a:endParaRPr>
          </a:p>
          <a:p>
            <a:pPr algn="just">
              <a:lnSpc>
                <a:spcPct val="120000"/>
              </a:lnSpc>
              <a:spcAft>
                <a:spcPts val="0"/>
              </a:spcAft>
            </a:pPr>
            <a:r>
              <a:rPr lang="en-US" altLang="zh-CN" sz="2600" kern="100" dirty="0">
                <a:latin typeface="Times New Roman"/>
                <a:ea typeface="华文细黑"/>
                <a:cs typeface="Courier New"/>
              </a:rPr>
              <a:t>(1)</a:t>
            </a:r>
            <a:r>
              <a:rPr lang="en-US" altLang="zh-CN" sz="2600" kern="100" dirty="0">
                <a:solidFill>
                  <a:srgbClr val="00B0F0"/>
                </a:solidFill>
                <a:latin typeface="Times New Roman"/>
                <a:ea typeface="华文细黑"/>
                <a:cs typeface="Courier New"/>
              </a:rPr>
              <a:t>(2011·</a:t>
            </a:r>
            <a:r>
              <a:rPr lang="zh-CN" altLang="zh-CN" sz="2600" kern="100" dirty="0">
                <a:solidFill>
                  <a:srgbClr val="00B0F0"/>
                </a:solidFill>
                <a:latin typeface="Times New Roman"/>
                <a:ea typeface="华文细黑"/>
                <a:cs typeface="Times New Roman"/>
              </a:rPr>
              <a:t>湖南</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新生代农民工除了关注工资待遇外，对工作环境和社会保障条件也越发重视，那些环境恶劣、保障缺失的企业，他们将说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5" name="矩形 4"/>
          <p:cNvSpPr/>
          <p:nvPr/>
        </p:nvSpPr>
        <p:spPr>
          <a:xfrm>
            <a:off x="210374" y="2453915"/>
            <a:ext cx="8821322" cy="1052596"/>
          </a:xfrm>
          <a:prstGeom prst="rect">
            <a:avLst/>
          </a:prstGeom>
        </p:spPr>
        <p:txBody>
          <a:bodyPr>
            <a:spAutoFit/>
          </a:bodyPr>
          <a:lstStyle/>
          <a:p>
            <a:pPr algn="just">
              <a:lnSpc>
                <a:spcPct val="12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smtClean="0">
                <a:solidFill>
                  <a:srgbClr val="E46C0A"/>
                </a:solidFill>
                <a:latin typeface="Times New Roman"/>
                <a:ea typeface="华文细黑"/>
                <a:cs typeface="Times New Roman"/>
              </a:rPr>
              <a:t>成分</a:t>
            </a:r>
            <a:r>
              <a:rPr lang="zh-CN" altLang="zh-CN" sz="2600" kern="100" dirty="0">
                <a:solidFill>
                  <a:srgbClr val="E46C0A"/>
                </a:solidFill>
                <a:latin typeface="Times New Roman"/>
                <a:ea typeface="华文细黑"/>
                <a:cs typeface="Times New Roman"/>
              </a:rPr>
              <a:t>残缺，应在</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那些环境恶劣、保障缺失的企业</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前加</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对</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a:t>
            </a:r>
            <a:endParaRPr lang="zh-CN" altLang="zh-CN" sz="1050" kern="100" dirty="0">
              <a:effectLst/>
              <a:latin typeface="宋体"/>
              <a:cs typeface="Courier New"/>
            </a:endParaRPr>
          </a:p>
        </p:txBody>
      </p:sp>
      <p:sp>
        <p:nvSpPr>
          <p:cNvPr id="6" name="矩形 5"/>
          <p:cNvSpPr/>
          <p:nvPr/>
        </p:nvSpPr>
        <p:spPr>
          <a:xfrm>
            <a:off x="183704" y="3416307"/>
            <a:ext cx="8821322" cy="1005853"/>
          </a:xfrm>
          <a:prstGeom prst="rect">
            <a:avLst/>
          </a:prstGeom>
        </p:spPr>
        <p:txBody>
          <a:bodyPr>
            <a:spAutoFit/>
          </a:bodyPr>
          <a:lstStyle/>
          <a:p>
            <a:pPr algn="just">
              <a:lnSpc>
                <a:spcPct val="120000"/>
              </a:lnSpc>
              <a:spcAft>
                <a:spcPts val="0"/>
              </a:spcAft>
            </a:pPr>
            <a:r>
              <a:rPr lang="en-US" altLang="zh-CN" sz="2600" kern="100" dirty="0">
                <a:latin typeface="Times New Roman"/>
                <a:ea typeface="华文细黑"/>
                <a:cs typeface="Courier New"/>
              </a:rPr>
              <a:t>(2)</a:t>
            </a:r>
            <a:r>
              <a:rPr lang="en-US" altLang="zh-CN" sz="2600" kern="100" dirty="0">
                <a:solidFill>
                  <a:srgbClr val="00B0F0"/>
                </a:solidFill>
                <a:latin typeface="Times New Roman"/>
                <a:ea typeface="华文细黑"/>
                <a:cs typeface="Courier New"/>
              </a:rPr>
              <a:t>(2011·</a:t>
            </a:r>
            <a:r>
              <a:rPr lang="zh-CN" altLang="zh-CN" sz="2600" kern="100" dirty="0">
                <a:solidFill>
                  <a:srgbClr val="00B0F0"/>
                </a:solidFill>
                <a:latin typeface="Times New Roman"/>
                <a:ea typeface="华文细黑"/>
                <a:cs typeface="Times New Roman"/>
              </a:rPr>
              <a:t>浙江</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在网络时代到来以后，争鸣性质的学术文章，更强调要得到作者本人认可的文本为学术争论的起点</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8" name="矩形 7"/>
          <p:cNvSpPr/>
          <p:nvPr/>
        </p:nvSpPr>
        <p:spPr>
          <a:xfrm>
            <a:off x="170051" y="4424399"/>
            <a:ext cx="6965662" cy="526554"/>
          </a:xfrm>
          <a:prstGeom prst="rect">
            <a:avLst/>
          </a:prstGeom>
        </p:spPr>
        <p:txBody>
          <a:bodyPr>
            <a:spAutoFit/>
          </a:bodyPr>
          <a:lstStyle/>
          <a:p>
            <a:pPr algn="just">
              <a:lnSpc>
                <a:spcPct val="12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smtClean="0">
                <a:solidFill>
                  <a:srgbClr val="E46C0A"/>
                </a:solidFill>
                <a:latin typeface="Times New Roman"/>
                <a:ea typeface="华文细黑"/>
                <a:cs typeface="Times New Roman"/>
              </a:rPr>
              <a:t>成分</a:t>
            </a:r>
            <a:r>
              <a:rPr lang="zh-CN" altLang="zh-CN" sz="2600" kern="100" dirty="0">
                <a:solidFill>
                  <a:srgbClr val="E46C0A"/>
                </a:solidFill>
                <a:latin typeface="Times New Roman"/>
                <a:ea typeface="华文细黑"/>
                <a:cs typeface="Times New Roman"/>
              </a:rPr>
              <a:t>残缺，应在</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要</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后加</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以</a:t>
            </a:r>
            <a:r>
              <a:rPr lang="en-US" altLang="zh-CN" sz="2600" kern="100" dirty="0">
                <a:solidFill>
                  <a:srgbClr val="E46C0A"/>
                </a:solidFill>
                <a:latin typeface="宋体"/>
                <a:ea typeface="华文细黑"/>
                <a:cs typeface="Times New Roman"/>
              </a:rPr>
              <a:t>”</a:t>
            </a:r>
            <a:r>
              <a:rPr lang="zh-CN" altLang="zh-CN" sz="2600" kern="100" dirty="0" smtClean="0">
                <a:solidFill>
                  <a:srgbClr val="E46C0A"/>
                </a:solidFill>
                <a:latin typeface="Times New Roman"/>
                <a:ea typeface="华文细黑"/>
                <a:cs typeface="Times New Roman"/>
              </a:rPr>
              <a:t>。</a:t>
            </a:r>
            <a:endParaRPr lang="en-US" altLang="zh-CN" sz="2600" kern="100" dirty="0" smtClean="0">
              <a:solidFill>
                <a:srgbClr val="E46C0A"/>
              </a:solidFill>
              <a:latin typeface="Times New Roman"/>
              <a:ea typeface="华文细黑"/>
              <a:cs typeface="Times New Roman"/>
            </a:endParaRPr>
          </a:p>
        </p:txBody>
      </p:sp>
    </p:spTree>
    <p:extLst>
      <p:ext uri="{BB962C8B-B14F-4D97-AF65-F5344CB8AC3E}">
        <p14:creationId xmlns:p14="http://schemas.microsoft.com/office/powerpoint/2010/main" val="290200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7233" y="473993"/>
            <a:ext cx="8909535" cy="2492990"/>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5.</a:t>
            </a:r>
            <a:r>
              <a:rPr lang="zh-CN" altLang="zh-CN" sz="2600" kern="100" dirty="0">
                <a:latin typeface="Times New Roman"/>
                <a:ea typeface="华文细黑"/>
                <a:cs typeface="Times New Roman"/>
              </a:rPr>
              <a:t>成分赘余</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下面句子都存在成分赘余的问题，请作具体说明。</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en-US" altLang="zh-CN" sz="2600" kern="100" dirty="0">
                <a:solidFill>
                  <a:srgbClr val="00B0F0"/>
                </a:solidFill>
                <a:latin typeface="Times New Roman"/>
                <a:ea typeface="华文细黑"/>
                <a:cs typeface="Courier New"/>
              </a:rPr>
              <a:t>(2014·</a:t>
            </a:r>
            <a:r>
              <a:rPr lang="zh-CN" altLang="zh-CN" sz="2600" kern="100" dirty="0">
                <a:solidFill>
                  <a:srgbClr val="00B0F0"/>
                </a:solidFill>
                <a:latin typeface="Times New Roman"/>
                <a:ea typeface="华文细黑"/>
                <a:cs typeface="Times New Roman"/>
              </a:rPr>
              <a:t>江西</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虽然有国家资源作支撑，但面临重重困难，国有企业能取得现在这样的成绩，确实可说堪称不易</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
        <p:nvSpPr>
          <p:cNvPr id="7" name="矩形 6"/>
          <p:cNvSpPr/>
          <p:nvPr/>
        </p:nvSpPr>
        <p:spPr>
          <a:xfrm>
            <a:off x="99884" y="2854612"/>
            <a:ext cx="8909535" cy="1215910"/>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smtClean="0">
                <a:solidFill>
                  <a:srgbClr val="E46C0A"/>
                </a:solidFill>
                <a:latin typeface="Times New Roman"/>
                <a:ea typeface="华文细黑"/>
                <a:cs typeface="Times New Roman"/>
              </a:rPr>
              <a:t>成分赘余，</a:t>
            </a:r>
            <a:r>
              <a:rPr lang="en-US" altLang="zh-CN" sz="2600" kern="100" dirty="0" smtClean="0">
                <a:solidFill>
                  <a:srgbClr val="E46C0A"/>
                </a:solidFill>
                <a:latin typeface="宋体"/>
                <a:ea typeface="华文细黑"/>
                <a:cs typeface="Times New Roman"/>
              </a:rPr>
              <a:t>“</a:t>
            </a:r>
            <a:r>
              <a:rPr lang="zh-CN" altLang="zh-CN" sz="2600" kern="100" dirty="0" smtClean="0">
                <a:solidFill>
                  <a:srgbClr val="E46C0A"/>
                </a:solidFill>
                <a:latin typeface="Times New Roman"/>
                <a:ea typeface="华文细黑"/>
                <a:cs typeface="Times New Roman"/>
              </a:rPr>
              <a:t>可说</a:t>
            </a:r>
            <a:r>
              <a:rPr lang="en-US" altLang="zh-CN" sz="2600" kern="100" dirty="0" smtClean="0">
                <a:solidFill>
                  <a:srgbClr val="E46C0A"/>
                </a:solidFill>
                <a:latin typeface="宋体"/>
                <a:ea typeface="华文细黑"/>
                <a:cs typeface="Times New Roman"/>
              </a:rPr>
              <a:t>”</a:t>
            </a:r>
            <a:r>
              <a:rPr lang="zh-CN" altLang="zh-CN" sz="2600" kern="100" dirty="0" smtClean="0">
                <a:solidFill>
                  <a:srgbClr val="E46C0A"/>
                </a:solidFill>
                <a:latin typeface="Times New Roman"/>
                <a:ea typeface="华文细黑"/>
                <a:cs typeface="Times New Roman"/>
              </a:rPr>
              <a:t>和</a:t>
            </a:r>
            <a:r>
              <a:rPr lang="en-US" altLang="zh-CN" sz="2600" kern="100" dirty="0" smtClean="0">
                <a:solidFill>
                  <a:srgbClr val="E46C0A"/>
                </a:solidFill>
                <a:latin typeface="宋体"/>
                <a:ea typeface="华文细黑"/>
                <a:cs typeface="Times New Roman"/>
              </a:rPr>
              <a:t>“</a:t>
            </a:r>
            <a:r>
              <a:rPr lang="zh-CN" altLang="zh-CN" sz="2600" kern="100" dirty="0" smtClean="0">
                <a:solidFill>
                  <a:srgbClr val="E46C0A"/>
                </a:solidFill>
                <a:latin typeface="Times New Roman"/>
                <a:ea typeface="华文细黑"/>
                <a:cs typeface="Times New Roman"/>
              </a:rPr>
              <a:t>堪称</a:t>
            </a:r>
            <a:r>
              <a:rPr lang="en-US" altLang="zh-CN" sz="2600" kern="100" dirty="0" smtClean="0">
                <a:solidFill>
                  <a:srgbClr val="E46C0A"/>
                </a:solidFill>
                <a:latin typeface="宋体"/>
                <a:ea typeface="华文细黑"/>
                <a:cs typeface="Times New Roman"/>
              </a:rPr>
              <a:t>”</a:t>
            </a:r>
            <a:r>
              <a:rPr lang="zh-CN" altLang="zh-CN" sz="2600" kern="100" dirty="0" smtClean="0">
                <a:solidFill>
                  <a:srgbClr val="E46C0A"/>
                </a:solidFill>
                <a:latin typeface="Times New Roman"/>
                <a:ea typeface="华文细黑"/>
                <a:cs typeface="Times New Roman"/>
              </a:rPr>
              <a:t>重复，</a:t>
            </a:r>
            <a:r>
              <a:rPr lang="en-US" altLang="zh-CN" sz="2600" kern="100" dirty="0" smtClean="0">
                <a:solidFill>
                  <a:srgbClr val="E46C0A"/>
                </a:solidFill>
                <a:latin typeface="宋体"/>
                <a:ea typeface="华文细黑"/>
                <a:cs typeface="Times New Roman"/>
              </a:rPr>
              <a:t>“</a:t>
            </a:r>
            <a:r>
              <a:rPr lang="zh-CN" altLang="zh-CN" sz="2600" kern="100" dirty="0" smtClean="0">
                <a:solidFill>
                  <a:srgbClr val="E46C0A"/>
                </a:solidFill>
                <a:latin typeface="Times New Roman"/>
                <a:ea typeface="华文细黑"/>
                <a:cs typeface="Times New Roman"/>
              </a:rPr>
              <a:t>堪称</a:t>
            </a:r>
            <a:r>
              <a:rPr lang="en-US" altLang="zh-CN" sz="2600" kern="100" dirty="0" smtClean="0">
                <a:solidFill>
                  <a:srgbClr val="E46C0A"/>
                </a:solidFill>
                <a:latin typeface="宋体"/>
                <a:ea typeface="华文细黑"/>
                <a:cs typeface="Times New Roman"/>
              </a:rPr>
              <a:t>”</a:t>
            </a:r>
            <a:r>
              <a:rPr lang="zh-CN" altLang="zh-CN" sz="2600" kern="100" dirty="0" smtClean="0">
                <a:solidFill>
                  <a:srgbClr val="E46C0A"/>
                </a:solidFill>
                <a:latin typeface="Times New Roman"/>
                <a:ea typeface="华文细黑"/>
                <a:cs typeface="Times New Roman"/>
              </a:rPr>
              <a:t>就是</a:t>
            </a:r>
            <a:r>
              <a:rPr lang="en-US" altLang="zh-CN" sz="2600" kern="100" dirty="0" smtClean="0">
                <a:solidFill>
                  <a:srgbClr val="E46C0A"/>
                </a:solidFill>
                <a:latin typeface="宋体"/>
                <a:ea typeface="华文细黑"/>
                <a:cs typeface="Times New Roman"/>
              </a:rPr>
              <a:t>“</a:t>
            </a:r>
            <a:r>
              <a:rPr lang="zh-CN" altLang="zh-CN" sz="2600" kern="100" dirty="0" smtClean="0">
                <a:solidFill>
                  <a:srgbClr val="E46C0A"/>
                </a:solidFill>
                <a:latin typeface="Times New Roman"/>
                <a:ea typeface="华文细黑"/>
                <a:cs typeface="Times New Roman"/>
              </a:rPr>
              <a:t>可以称作</a:t>
            </a:r>
            <a:r>
              <a:rPr lang="en-US" altLang="zh-CN" sz="2600" kern="100" dirty="0" smtClean="0">
                <a:solidFill>
                  <a:srgbClr val="E46C0A"/>
                </a:solidFill>
                <a:latin typeface="宋体"/>
                <a:ea typeface="华文细黑"/>
                <a:cs typeface="Times New Roman"/>
              </a:rPr>
              <a:t>”</a:t>
            </a:r>
            <a:r>
              <a:rPr lang="zh-CN" altLang="zh-CN" sz="2600" kern="100" dirty="0" smtClean="0">
                <a:solidFill>
                  <a:srgbClr val="E46C0A"/>
                </a:solidFill>
                <a:latin typeface="Times New Roman"/>
                <a:ea typeface="华文细黑"/>
                <a:cs typeface="Times New Roman"/>
              </a:rPr>
              <a:t>的意思，只保留其中一个即可。</a:t>
            </a:r>
            <a:endParaRPr lang="zh-CN" altLang="zh-CN" sz="1050" kern="100" dirty="0">
              <a:latin typeface="宋体"/>
              <a:cs typeface="Courier New"/>
            </a:endParaRPr>
          </a:p>
        </p:txBody>
      </p:sp>
    </p:spTree>
    <p:extLst>
      <p:ext uri="{BB962C8B-B14F-4D97-AF65-F5344CB8AC3E}">
        <p14:creationId xmlns:p14="http://schemas.microsoft.com/office/powerpoint/2010/main" val="250688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33584" y="733450"/>
            <a:ext cx="8733982" cy="1816075"/>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(2)</a:t>
            </a:r>
            <a:r>
              <a:rPr lang="en-US" altLang="zh-CN" sz="2600" kern="100" dirty="0">
                <a:solidFill>
                  <a:srgbClr val="00B0F0"/>
                </a:solidFill>
                <a:latin typeface="Times New Roman"/>
                <a:ea typeface="华文细黑"/>
                <a:cs typeface="Courier New"/>
              </a:rPr>
              <a:t>(2013·</a:t>
            </a:r>
            <a:r>
              <a:rPr lang="zh-CN" altLang="zh-CN" sz="2600" kern="100" dirty="0">
                <a:solidFill>
                  <a:srgbClr val="00B0F0"/>
                </a:solidFill>
                <a:latin typeface="Times New Roman"/>
                <a:ea typeface="华文细黑"/>
                <a:cs typeface="Times New Roman"/>
              </a:rPr>
              <a:t>广东</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神木县属陕北黄土丘陵区向内蒙古高原的过渡地带，境内煤矿资源主要分布在北部的风沙草滩区，生态环境非常脆弱，一旦破坏，短期内难以一时恢复</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7" name="矩形 6"/>
          <p:cNvSpPr/>
          <p:nvPr/>
        </p:nvSpPr>
        <p:spPr>
          <a:xfrm>
            <a:off x="269837" y="2510263"/>
            <a:ext cx="8561888" cy="1292662"/>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smtClean="0">
                <a:solidFill>
                  <a:srgbClr val="E46C0A"/>
                </a:solidFill>
                <a:latin typeface="Times New Roman"/>
                <a:ea typeface="华文细黑"/>
                <a:cs typeface="Times New Roman"/>
              </a:rPr>
              <a:t>成分赘余，</a:t>
            </a:r>
            <a:r>
              <a:rPr lang="en-US" altLang="zh-CN" sz="2600" kern="100" dirty="0" smtClean="0">
                <a:solidFill>
                  <a:srgbClr val="E46C0A"/>
                </a:solidFill>
                <a:latin typeface="宋体"/>
                <a:ea typeface="华文细黑"/>
                <a:cs typeface="Times New Roman"/>
              </a:rPr>
              <a:t>“</a:t>
            </a:r>
            <a:r>
              <a:rPr lang="zh-CN" altLang="zh-CN" sz="2600" kern="100" dirty="0" smtClean="0">
                <a:solidFill>
                  <a:srgbClr val="E46C0A"/>
                </a:solidFill>
                <a:latin typeface="Times New Roman"/>
                <a:ea typeface="华文细黑"/>
                <a:cs typeface="Times New Roman"/>
              </a:rPr>
              <a:t>短期内</a:t>
            </a:r>
            <a:r>
              <a:rPr lang="en-US" altLang="zh-CN" sz="2600" kern="100" dirty="0" smtClean="0">
                <a:solidFill>
                  <a:srgbClr val="E46C0A"/>
                </a:solidFill>
                <a:latin typeface="宋体"/>
                <a:ea typeface="华文细黑"/>
                <a:cs typeface="Times New Roman"/>
              </a:rPr>
              <a:t>”</a:t>
            </a:r>
            <a:r>
              <a:rPr lang="zh-CN" altLang="zh-CN" sz="2600" kern="100" dirty="0" smtClean="0">
                <a:solidFill>
                  <a:srgbClr val="E46C0A"/>
                </a:solidFill>
                <a:latin typeface="Times New Roman"/>
                <a:ea typeface="华文细黑"/>
                <a:cs typeface="Times New Roman"/>
              </a:rPr>
              <a:t>与</a:t>
            </a:r>
            <a:r>
              <a:rPr lang="en-US" altLang="zh-CN" sz="2600" kern="100" dirty="0" smtClean="0">
                <a:solidFill>
                  <a:srgbClr val="E46C0A"/>
                </a:solidFill>
                <a:latin typeface="宋体"/>
                <a:ea typeface="华文细黑"/>
                <a:cs typeface="Times New Roman"/>
              </a:rPr>
              <a:t>“</a:t>
            </a:r>
            <a:r>
              <a:rPr lang="zh-CN" altLang="zh-CN" sz="2600" kern="100" dirty="0" smtClean="0">
                <a:solidFill>
                  <a:srgbClr val="E46C0A"/>
                </a:solidFill>
                <a:latin typeface="Times New Roman"/>
                <a:ea typeface="华文细黑"/>
                <a:cs typeface="Times New Roman"/>
              </a:rPr>
              <a:t>一时</a:t>
            </a:r>
            <a:r>
              <a:rPr lang="en-US" altLang="zh-CN" sz="2600" kern="100" dirty="0" smtClean="0">
                <a:solidFill>
                  <a:srgbClr val="E46C0A"/>
                </a:solidFill>
                <a:latin typeface="宋体"/>
                <a:ea typeface="华文细黑"/>
                <a:cs typeface="Times New Roman"/>
              </a:rPr>
              <a:t>”</a:t>
            </a:r>
            <a:r>
              <a:rPr lang="zh-CN" altLang="zh-CN" sz="2600" kern="100" dirty="0" smtClean="0">
                <a:solidFill>
                  <a:srgbClr val="E46C0A"/>
                </a:solidFill>
                <a:latin typeface="Times New Roman"/>
                <a:ea typeface="华文细黑"/>
                <a:cs typeface="Times New Roman"/>
              </a:rPr>
              <a:t>语意重复，去掉</a:t>
            </a:r>
            <a:r>
              <a:rPr lang="en-US" altLang="zh-CN" sz="2600" kern="100" dirty="0" smtClean="0">
                <a:solidFill>
                  <a:srgbClr val="E46C0A"/>
                </a:solidFill>
                <a:latin typeface="宋体"/>
                <a:ea typeface="华文细黑"/>
                <a:cs typeface="Times New Roman"/>
              </a:rPr>
              <a:t>“</a:t>
            </a:r>
            <a:r>
              <a:rPr lang="zh-CN" altLang="zh-CN" sz="2600" kern="100" dirty="0" smtClean="0">
                <a:solidFill>
                  <a:srgbClr val="E46C0A"/>
                </a:solidFill>
                <a:latin typeface="Times New Roman"/>
                <a:ea typeface="华文细黑"/>
                <a:cs typeface="Times New Roman"/>
              </a:rPr>
              <a:t>一时</a:t>
            </a:r>
            <a:r>
              <a:rPr lang="en-US" altLang="zh-CN" sz="2600" kern="100" dirty="0" smtClean="0">
                <a:solidFill>
                  <a:srgbClr val="E46C0A"/>
                </a:solidFill>
                <a:latin typeface="宋体"/>
                <a:ea typeface="华文细黑"/>
                <a:cs typeface="Times New Roman"/>
              </a:rPr>
              <a:t>”</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653317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7772" y="723925"/>
            <a:ext cx="8647507" cy="1816075"/>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(3)</a:t>
            </a:r>
            <a:r>
              <a:rPr lang="en-US" altLang="zh-CN" sz="2600" kern="100" dirty="0">
                <a:solidFill>
                  <a:srgbClr val="00B0F0"/>
                </a:solidFill>
                <a:latin typeface="Times New Roman"/>
                <a:ea typeface="华文细黑"/>
                <a:cs typeface="Courier New"/>
              </a:rPr>
              <a:t>(2013·</a:t>
            </a:r>
            <a:r>
              <a:rPr lang="zh-CN" altLang="zh-CN" sz="2600" kern="100" dirty="0">
                <a:solidFill>
                  <a:srgbClr val="00B0F0"/>
                </a:solidFill>
                <a:latin typeface="Times New Roman"/>
                <a:ea typeface="华文细黑"/>
                <a:cs typeface="Times New Roman"/>
              </a:rPr>
              <a:t>辽宁</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在过去的一个星期里，大家对教研室赵主任起草的教学大纲从多角度提出质疑，经过几轮认真的讨论和修改，最终达成共识</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7" name="矩形 6"/>
          <p:cNvSpPr/>
          <p:nvPr/>
        </p:nvSpPr>
        <p:spPr>
          <a:xfrm>
            <a:off x="258160" y="2519788"/>
            <a:ext cx="8477117" cy="1292662"/>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smtClean="0">
                <a:solidFill>
                  <a:srgbClr val="E46C0A"/>
                </a:solidFill>
                <a:latin typeface="Times New Roman"/>
                <a:ea typeface="华文细黑"/>
                <a:cs typeface="Times New Roman"/>
              </a:rPr>
              <a:t>成分</a:t>
            </a:r>
            <a:r>
              <a:rPr lang="zh-CN" altLang="zh-CN" sz="2600" kern="100" dirty="0">
                <a:solidFill>
                  <a:srgbClr val="E46C0A"/>
                </a:solidFill>
                <a:latin typeface="Times New Roman"/>
                <a:ea typeface="华文细黑"/>
                <a:cs typeface="Times New Roman"/>
              </a:rPr>
              <a:t>赘余，</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提出质疑</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语意重复，</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质疑</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就是</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提出疑问</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，把</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提出</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改为</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进行</a:t>
            </a:r>
            <a:r>
              <a:rPr lang="en-US" altLang="zh-CN" sz="2600" kern="100" dirty="0">
                <a:solidFill>
                  <a:srgbClr val="E46C0A"/>
                </a:solidFill>
                <a:latin typeface="宋体"/>
                <a:ea typeface="华文细黑"/>
                <a:cs typeface="Times New Roman"/>
              </a:rPr>
              <a:t>”</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597199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9914" y="714400"/>
            <a:ext cx="8821322" cy="1820755"/>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(4)</a:t>
            </a:r>
            <a:r>
              <a:rPr lang="en-US" altLang="zh-CN" sz="2600" kern="100" dirty="0">
                <a:solidFill>
                  <a:srgbClr val="00B0F0"/>
                </a:solidFill>
                <a:latin typeface="Times New Roman"/>
                <a:ea typeface="华文细黑"/>
                <a:cs typeface="Courier New"/>
              </a:rPr>
              <a:t>(2013·</a:t>
            </a:r>
            <a:r>
              <a:rPr lang="zh-CN" altLang="zh-CN" sz="2600" kern="100" dirty="0">
                <a:solidFill>
                  <a:srgbClr val="00B0F0"/>
                </a:solidFill>
                <a:latin typeface="Times New Roman"/>
                <a:ea typeface="华文细黑"/>
                <a:cs typeface="Times New Roman"/>
              </a:rPr>
              <a:t>北京</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第九届中国国际园林博览会在北京永定河西岸盛大开幕，对于</a:t>
            </a:r>
            <a:r>
              <a:rPr lang="en-US" altLang="zh-CN" sz="2600" kern="100" dirty="0">
                <a:latin typeface="Times New Roman"/>
                <a:ea typeface="华文细黑"/>
                <a:cs typeface="Courier New"/>
              </a:rPr>
              <a:t>513</a:t>
            </a:r>
            <a:r>
              <a:rPr lang="zh-CN" altLang="zh-CN" sz="2600" kern="100" dirty="0">
                <a:latin typeface="Times New Roman"/>
                <a:ea typeface="华文细黑"/>
                <a:cs typeface="Times New Roman"/>
              </a:rPr>
              <a:t>公顷的园博园，为了方便游客，专门开设了电瓶车专线</a:t>
            </a:r>
            <a:r>
              <a:rPr lang="zh-CN" altLang="zh-CN" sz="2600" kern="100" dirty="0" smtClean="0">
                <a:latin typeface="Times New Roman"/>
                <a:ea typeface="华文细黑"/>
                <a:cs typeface="Times New Roman"/>
              </a:rPr>
              <a:t>。</a:t>
            </a:r>
          </a:p>
        </p:txBody>
      </p:sp>
      <p:sp>
        <p:nvSpPr>
          <p:cNvPr id="7" name="矩形 6"/>
          <p:cNvSpPr/>
          <p:nvPr/>
        </p:nvSpPr>
        <p:spPr>
          <a:xfrm>
            <a:off x="147450" y="2515978"/>
            <a:ext cx="8733982" cy="1816075"/>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smtClean="0">
                <a:solidFill>
                  <a:srgbClr val="E46C0A"/>
                </a:solidFill>
                <a:latin typeface="Times New Roman"/>
                <a:ea typeface="华文细黑"/>
                <a:cs typeface="Times New Roman"/>
              </a:rPr>
              <a:t>成分赘余而致结构混乱，</a:t>
            </a:r>
            <a:r>
              <a:rPr lang="en-US" altLang="zh-CN" sz="2600" kern="100" dirty="0" smtClean="0">
                <a:solidFill>
                  <a:srgbClr val="E46C0A"/>
                </a:solidFill>
                <a:latin typeface="宋体"/>
                <a:ea typeface="华文细黑"/>
                <a:cs typeface="Times New Roman"/>
              </a:rPr>
              <a:t>“</a:t>
            </a:r>
            <a:r>
              <a:rPr lang="zh-CN" altLang="zh-CN" sz="2600" kern="100" dirty="0" smtClean="0">
                <a:solidFill>
                  <a:srgbClr val="E46C0A"/>
                </a:solidFill>
                <a:latin typeface="Times New Roman"/>
                <a:ea typeface="华文细黑"/>
                <a:cs typeface="Times New Roman"/>
              </a:rPr>
              <a:t>博览会盛大开幕</a:t>
            </a:r>
            <a:r>
              <a:rPr lang="en-US" altLang="zh-CN" sz="2600" kern="100" dirty="0" smtClean="0">
                <a:solidFill>
                  <a:srgbClr val="E46C0A"/>
                </a:solidFill>
                <a:latin typeface="宋体"/>
                <a:ea typeface="华文细黑"/>
                <a:cs typeface="Times New Roman"/>
              </a:rPr>
              <a:t>”</a:t>
            </a:r>
            <a:r>
              <a:rPr lang="zh-CN" altLang="zh-CN" sz="2600" kern="100" dirty="0" smtClean="0">
                <a:solidFill>
                  <a:srgbClr val="E46C0A"/>
                </a:solidFill>
                <a:latin typeface="Times New Roman"/>
                <a:ea typeface="华文细黑"/>
                <a:cs typeface="Times New Roman"/>
              </a:rPr>
              <a:t>，没问题，但说</a:t>
            </a:r>
            <a:r>
              <a:rPr lang="en-US" altLang="zh-CN" sz="2600" kern="100" dirty="0" smtClean="0">
                <a:solidFill>
                  <a:srgbClr val="E46C0A"/>
                </a:solidFill>
                <a:latin typeface="宋体"/>
                <a:ea typeface="华文细黑"/>
                <a:cs typeface="Times New Roman"/>
              </a:rPr>
              <a:t>“</a:t>
            </a:r>
            <a:r>
              <a:rPr lang="zh-CN" altLang="zh-CN" sz="2600" kern="100" dirty="0" smtClean="0">
                <a:solidFill>
                  <a:srgbClr val="E46C0A"/>
                </a:solidFill>
                <a:latin typeface="Times New Roman"/>
                <a:ea typeface="华文细黑"/>
                <a:cs typeface="Times New Roman"/>
              </a:rPr>
              <a:t>博览会对于园博园开设专线</a:t>
            </a:r>
            <a:r>
              <a:rPr lang="en-US" altLang="zh-CN" sz="2600" kern="100" dirty="0" smtClean="0">
                <a:solidFill>
                  <a:srgbClr val="E46C0A"/>
                </a:solidFill>
                <a:latin typeface="宋体"/>
                <a:ea typeface="华文细黑"/>
                <a:cs typeface="Times New Roman"/>
              </a:rPr>
              <a:t>”</a:t>
            </a:r>
            <a:r>
              <a:rPr lang="zh-CN" altLang="zh-CN" sz="2600" kern="100" dirty="0" smtClean="0">
                <a:solidFill>
                  <a:srgbClr val="E46C0A"/>
                </a:solidFill>
                <a:latin typeface="Times New Roman"/>
                <a:ea typeface="华文细黑"/>
                <a:cs typeface="Times New Roman"/>
              </a:rPr>
              <a:t>逻辑不严密，应是</a:t>
            </a:r>
            <a:r>
              <a:rPr lang="en-US" altLang="zh-CN" sz="2600" kern="100" dirty="0" smtClean="0">
                <a:solidFill>
                  <a:srgbClr val="E46C0A"/>
                </a:solidFill>
                <a:latin typeface="宋体"/>
                <a:ea typeface="华文细黑"/>
                <a:cs typeface="Times New Roman"/>
              </a:rPr>
              <a:t>“</a:t>
            </a:r>
            <a:r>
              <a:rPr lang="zh-CN" altLang="zh-CN" sz="2600" kern="100" dirty="0" smtClean="0">
                <a:solidFill>
                  <a:srgbClr val="E46C0A"/>
                </a:solidFill>
                <a:latin typeface="Times New Roman"/>
                <a:ea typeface="华文细黑"/>
                <a:cs typeface="Times New Roman"/>
              </a:rPr>
              <a:t>园博园</a:t>
            </a:r>
            <a:r>
              <a:rPr lang="en-US" altLang="zh-CN" sz="2600" kern="100" dirty="0" smtClean="0">
                <a:solidFill>
                  <a:srgbClr val="E46C0A"/>
                </a:solidFill>
                <a:latin typeface="宋体"/>
                <a:ea typeface="华文细黑"/>
                <a:cs typeface="Times New Roman"/>
              </a:rPr>
              <a:t>”</a:t>
            </a:r>
            <a:r>
              <a:rPr lang="zh-CN" altLang="zh-CN" sz="2600" kern="100" dirty="0" smtClean="0">
                <a:solidFill>
                  <a:srgbClr val="E46C0A"/>
                </a:solidFill>
                <a:latin typeface="Times New Roman"/>
                <a:ea typeface="华文细黑"/>
                <a:cs typeface="Times New Roman"/>
              </a:rPr>
              <a:t>开设专线，删除</a:t>
            </a:r>
            <a:r>
              <a:rPr lang="en-US" altLang="zh-CN" sz="2600" kern="100" dirty="0" smtClean="0">
                <a:solidFill>
                  <a:srgbClr val="E46C0A"/>
                </a:solidFill>
                <a:latin typeface="宋体"/>
                <a:ea typeface="华文细黑"/>
                <a:cs typeface="Times New Roman"/>
              </a:rPr>
              <a:t>“</a:t>
            </a:r>
            <a:r>
              <a:rPr lang="zh-CN" altLang="zh-CN" sz="2600" kern="100" dirty="0" smtClean="0">
                <a:solidFill>
                  <a:srgbClr val="E46C0A"/>
                </a:solidFill>
                <a:latin typeface="Times New Roman"/>
                <a:ea typeface="华文细黑"/>
                <a:cs typeface="Times New Roman"/>
              </a:rPr>
              <a:t>对于</a:t>
            </a:r>
            <a:r>
              <a:rPr lang="en-US" altLang="zh-CN" sz="2600" kern="100" dirty="0" smtClean="0">
                <a:solidFill>
                  <a:srgbClr val="E46C0A"/>
                </a:solidFill>
                <a:latin typeface="宋体"/>
                <a:ea typeface="华文细黑"/>
                <a:cs typeface="Times New Roman"/>
              </a:rPr>
              <a:t>”</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52921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4858" y="445418"/>
            <a:ext cx="8909535" cy="1816075"/>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(5)</a:t>
            </a:r>
            <a:r>
              <a:rPr lang="en-US" altLang="zh-CN" sz="2600" kern="100" dirty="0">
                <a:solidFill>
                  <a:srgbClr val="00B0F0"/>
                </a:solidFill>
                <a:latin typeface="Times New Roman"/>
                <a:ea typeface="华文细黑"/>
                <a:cs typeface="Courier New"/>
              </a:rPr>
              <a:t>(2013·</a:t>
            </a:r>
            <a:r>
              <a:rPr lang="zh-CN" altLang="zh-CN" sz="2600" kern="100" dirty="0">
                <a:solidFill>
                  <a:srgbClr val="00B0F0"/>
                </a:solidFill>
                <a:latin typeface="Times New Roman"/>
                <a:ea typeface="华文细黑"/>
                <a:cs typeface="Times New Roman"/>
              </a:rPr>
              <a:t>安徽</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城镇化攸关到亿万人民的生活质量，它不是简单的城镇人口比例增加和城市面积扩张，而是在人居环境、社会保障、生活方式等方面实现由</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乡</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的转变</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7" name="矩形 6"/>
          <p:cNvSpPr/>
          <p:nvPr/>
        </p:nvSpPr>
        <p:spPr>
          <a:xfrm>
            <a:off x="236662" y="2258617"/>
            <a:ext cx="8345004" cy="616579"/>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smtClean="0">
                <a:solidFill>
                  <a:srgbClr val="E46C0A"/>
                </a:solidFill>
                <a:latin typeface="Times New Roman"/>
                <a:ea typeface="华文细黑"/>
                <a:cs typeface="Times New Roman"/>
              </a:rPr>
              <a:t>成分</a:t>
            </a:r>
            <a:r>
              <a:rPr lang="zh-CN" altLang="zh-CN" sz="2600" kern="100" dirty="0">
                <a:solidFill>
                  <a:srgbClr val="E46C0A"/>
                </a:solidFill>
                <a:latin typeface="Times New Roman"/>
                <a:ea typeface="华文细黑"/>
                <a:cs typeface="Times New Roman"/>
              </a:rPr>
              <a:t>赘余，</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攸关</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包含有</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到</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，删除</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到</a:t>
            </a:r>
            <a:r>
              <a:rPr lang="en-US" altLang="zh-CN" sz="2600" kern="100" dirty="0">
                <a:solidFill>
                  <a:srgbClr val="E46C0A"/>
                </a:solidFill>
                <a:latin typeface="宋体"/>
                <a:ea typeface="华文细黑"/>
                <a:cs typeface="Times New Roman"/>
              </a:rPr>
              <a:t>”</a:t>
            </a:r>
            <a:r>
              <a:rPr lang="zh-CN" altLang="zh-CN" sz="2600" kern="100" dirty="0" smtClean="0">
                <a:solidFill>
                  <a:srgbClr val="E46C0A"/>
                </a:solidFill>
                <a:latin typeface="Times New Roman"/>
                <a:ea typeface="华文细黑"/>
                <a:cs typeface="Times New Roman"/>
              </a:rPr>
              <a:t>。</a:t>
            </a:r>
            <a:endParaRPr lang="en-US" altLang="zh-CN" sz="2600" kern="100" dirty="0" smtClean="0">
              <a:solidFill>
                <a:srgbClr val="E46C0A"/>
              </a:solidFill>
              <a:latin typeface="Times New Roman"/>
              <a:ea typeface="华文细黑"/>
              <a:cs typeface="Times New Roman"/>
            </a:endParaRPr>
          </a:p>
        </p:txBody>
      </p:sp>
      <p:sp>
        <p:nvSpPr>
          <p:cNvPr id="4" name="矩形 3"/>
          <p:cNvSpPr/>
          <p:nvPr/>
        </p:nvSpPr>
        <p:spPr>
          <a:xfrm>
            <a:off x="155129" y="2873135"/>
            <a:ext cx="8909535" cy="1215910"/>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(6)</a:t>
            </a:r>
            <a:r>
              <a:rPr lang="en-US" altLang="zh-CN" sz="2600" kern="100" dirty="0">
                <a:solidFill>
                  <a:srgbClr val="00B0F0"/>
                </a:solidFill>
                <a:latin typeface="Times New Roman"/>
                <a:ea typeface="华文细黑"/>
                <a:cs typeface="Courier New"/>
              </a:rPr>
              <a:t>(2011·</a:t>
            </a:r>
            <a:r>
              <a:rPr lang="zh-CN" altLang="zh-CN" sz="2600" kern="100" dirty="0">
                <a:solidFill>
                  <a:srgbClr val="00B0F0"/>
                </a:solidFill>
                <a:latin typeface="Times New Roman"/>
                <a:ea typeface="华文细黑"/>
                <a:cs typeface="Times New Roman"/>
              </a:rPr>
              <a:t>天津</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时光的流逝不能让我淡忘对故乡浓浓的思念，反之，随着年龄的增长，对故乡的思念愈发日久弥坚</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5" name="矩形 4"/>
          <p:cNvSpPr/>
          <p:nvPr/>
        </p:nvSpPr>
        <p:spPr>
          <a:xfrm>
            <a:off x="155129" y="4066881"/>
            <a:ext cx="7939984" cy="669414"/>
          </a:xfrm>
          <a:prstGeom prst="rect">
            <a:avLst/>
          </a:prstGeom>
        </p:spPr>
        <p:txBody>
          <a:bodyPr>
            <a:spAutoFit/>
          </a:bodyPr>
          <a:lstStyle/>
          <a:p>
            <a:pPr algn="just">
              <a:lnSpc>
                <a:spcPts val="45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dirty="0" smtClean="0">
                <a:solidFill>
                  <a:srgbClr val="E46C0A"/>
                </a:solidFill>
                <a:latin typeface="Times New Roman"/>
                <a:ea typeface="华文细黑"/>
                <a:cs typeface="Times New Roman"/>
              </a:rPr>
              <a:t>赘</a:t>
            </a:r>
            <a:r>
              <a:rPr lang="zh-CN" altLang="zh-CN" sz="2600" dirty="0">
                <a:solidFill>
                  <a:srgbClr val="E46C0A"/>
                </a:solidFill>
                <a:latin typeface="Times New Roman"/>
                <a:ea typeface="华文细黑"/>
                <a:cs typeface="Times New Roman"/>
              </a:rPr>
              <a:t>余，</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愈发</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与</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弥</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重复。</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1295425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5" grpId="0"/>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26554" y="78823"/>
            <a:ext cx="8909535" cy="1706044"/>
          </a:xfrm>
          <a:prstGeom prst="rect">
            <a:avLst/>
          </a:prstGeom>
        </p:spPr>
        <p:txBody>
          <a:bodyPr>
            <a:spAutoFit/>
          </a:bodyPr>
          <a:lstStyle/>
          <a:p>
            <a:pPr algn="just">
              <a:lnSpc>
                <a:spcPct val="140000"/>
              </a:lnSpc>
              <a:spcAft>
                <a:spcPts val="0"/>
              </a:spcAft>
            </a:pPr>
            <a:r>
              <a:rPr lang="en-US" altLang="zh-CN" sz="2600" kern="100" dirty="0">
                <a:latin typeface="Times New Roman"/>
                <a:ea typeface="华文细黑"/>
                <a:cs typeface="Courier New"/>
              </a:rPr>
              <a:t>(7)</a:t>
            </a:r>
            <a:r>
              <a:rPr lang="en-US" altLang="zh-CN" sz="2600" kern="100" dirty="0">
                <a:solidFill>
                  <a:srgbClr val="00B0F0"/>
                </a:solidFill>
                <a:latin typeface="Times New Roman"/>
                <a:ea typeface="华文细黑"/>
                <a:cs typeface="Courier New"/>
              </a:rPr>
              <a:t>(2011·</a:t>
            </a:r>
            <a:r>
              <a:rPr lang="zh-CN" altLang="zh-CN" sz="2600" kern="100" dirty="0">
                <a:solidFill>
                  <a:srgbClr val="00B0F0"/>
                </a:solidFill>
                <a:latin typeface="Times New Roman"/>
                <a:ea typeface="华文细黑"/>
                <a:cs typeface="Times New Roman"/>
              </a:rPr>
              <a:t>辽宁</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林小云在学校有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心算第一人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的美誉，有人说这是训练的结果，也有人说她的速算能力其实可以从家庭遗传的角度得以解释</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7" name="矩形 6"/>
          <p:cNvSpPr/>
          <p:nvPr/>
        </p:nvSpPr>
        <p:spPr>
          <a:xfrm>
            <a:off x="179512" y="1698129"/>
            <a:ext cx="7332442" cy="652486"/>
          </a:xfrm>
          <a:prstGeom prst="rect">
            <a:avLst/>
          </a:prstGeom>
        </p:spPr>
        <p:txBody>
          <a:bodyPr>
            <a:spAutoFit/>
          </a:bodyPr>
          <a:lstStyle/>
          <a:p>
            <a:pPr algn="just">
              <a:lnSpc>
                <a:spcPct val="14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dirty="0" smtClean="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得以</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赘余，可删去。</a:t>
            </a:r>
            <a:endParaRPr lang="zh-CN" altLang="zh-CN" sz="1050" kern="100" dirty="0">
              <a:solidFill>
                <a:schemeClr val="accent6">
                  <a:lumMod val="75000"/>
                </a:schemeClr>
              </a:solidFill>
              <a:latin typeface="宋体"/>
              <a:cs typeface="Courier New"/>
            </a:endParaRPr>
          </a:p>
        </p:txBody>
      </p:sp>
      <p:sp>
        <p:nvSpPr>
          <p:cNvPr id="4" name="矩形 3"/>
          <p:cNvSpPr/>
          <p:nvPr/>
        </p:nvSpPr>
        <p:spPr>
          <a:xfrm>
            <a:off x="117232" y="2178943"/>
            <a:ext cx="8909535" cy="1706044"/>
          </a:xfrm>
          <a:prstGeom prst="rect">
            <a:avLst/>
          </a:prstGeom>
        </p:spPr>
        <p:txBody>
          <a:bodyPr>
            <a:spAutoFit/>
          </a:bodyPr>
          <a:lstStyle/>
          <a:p>
            <a:pPr algn="just">
              <a:lnSpc>
                <a:spcPct val="140000"/>
              </a:lnSpc>
              <a:spcAft>
                <a:spcPts val="0"/>
              </a:spcAft>
            </a:pPr>
            <a:r>
              <a:rPr lang="en-US" altLang="zh-CN" sz="2600" kern="100" dirty="0">
                <a:latin typeface="Times New Roman"/>
                <a:ea typeface="华文细黑"/>
                <a:cs typeface="Courier New"/>
              </a:rPr>
              <a:t>(8)</a:t>
            </a:r>
            <a:r>
              <a:rPr lang="en-US" altLang="zh-CN" sz="2600" kern="100" dirty="0">
                <a:solidFill>
                  <a:srgbClr val="00B0F0"/>
                </a:solidFill>
                <a:latin typeface="Times New Roman"/>
                <a:ea typeface="华文细黑"/>
                <a:cs typeface="Courier New"/>
              </a:rPr>
              <a:t>(2011·</a:t>
            </a:r>
            <a:r>
              <a:rPr lang="zh-CN" altLang="zh-CN" sz="2600" kern="100" dirty="0">
                <a:solidFill>
                  <a:srgbClr val="00B0F0"/>
                </a:solidFill>
                <a:latin typeface="Times New Roman"/>
                <a:ea typeface="华文细黑"/>
                <a:cs typeface="Times New Roman"/>
              </a:rPr>
              <a:t>安徽</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中国有超过</a:t>
            </a:r>
            <a:r>
              <a:rPr lang="en-US" altLang="zh-CN" sz="2600" kern="100" dirty="0">
                <a:latin typeface="Times New Roman"/>
                <a:ea typeface="华文细黑"/>
                <a:cs typeface="Courier New"/>
              </a:rPr>
              <a:t>300</a:t>
            </a:r>
            <a:r>
              <a:rPr lang="zh-CN" altLang="zh-CN" sz="2600" kern="100" dirty="0">
                <a:latin typeface="Times New Roman"/>
                <a:ea typeface="华文细黑"/>
                <a:cs typeface="Times New Roman"/>
              </a:rPr>
              <a:t>多万平方公里的辽阔海疆，还有众多的内陆水域，水下文化遗产丰富，这些遗产在整个文化遗产保护事业中占有重要地位</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5" name="矩形 4"/>
          <p:cNvSpPr/>
          <p:nvPr/>
        </p:nvSpPr>
        <p:spPr>
          <a:xfrm>
            <a:off x="216183" y="3845556"/>
            <a:ext cx="8477117" cy="1212640"/>
          </a:xfrm>
          <a:prstGeom prst="rect">
            <a:avLst/>
          </a:prstGeom>
        </p:spPr>
        <p:txBody>
          <a:bodyPr>
            <a:spAutoFit/>
          </a:bodyPr>
          <a:lstStyle/>
          <a:p>
            <a:pPr algn="just">
              <a:lnSpc>
                <a:spcPct val="14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dirty="0" smtClean="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有超过</a:t>
            </a:r>
            <a:r>
              <a:rPr lang="en-US" altLang="zh-CN" sz="2600" dirty="0">
                <a:solidFill>
                  <a:srgbClr val="E46C0A"/>
                </a:solidFill>
                <a:latin typeface="Times New Roman"/>
                <a:ea typeface="华文细黑"/>
              </a:rPr>
              <a:t>300</a:t>
            </a:r>
            <a:r>
              <a:rPr lang="zh-CN" altLang="zh-CN" sz="2600" dirty="0">
                <a:solidFill>
                  <a:srgbClr val="E46C0A"/>
                </a:solidFill>
                <a:latin typeface="Times New Roman"/>
                <a:ea typeface="华文细黑"/>
                <a:cs typeface="Times New Roman"/>
              </a:rPr>
              <a:t>多万平方公里的辽阔海疆</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中</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超过</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和</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多</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重复赘余。</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3378745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2239" y="123478"/>
            <a:ext cx="8769291" cy="4893647"/>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指出下列各句中画线部分是什么短语，在句中充当什么成分。</a:t>
            </a:r>
            <a:endParaRPr lang="zh-CN" altLang="zh-CN" sz="260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①</a:t>
            </a:r>
            <a:r>
              <a:rPr lang="zh-CN" altLang="zh-CN" sz="2600" u="heavy" kern="100" dirty="0">
                <a:latin typeface="Times New Roman"/>
                <a:ea typeface="华文细黑"/>
                <a:cs typeface="Times New Roman"/>
              </a:rPr>
              <a:t>一阵凉风</a:t>
            </a:r>
            <a:r>
              <a:rPr lang="zh-CN" altLang="zh-CN" sz="2600" kern="100" dirty="0">
                <a:latin typeface="Times New Roman"/>
                <a:ea typeface="华文细黑"/>
                <a:cs typeface="Times New Roman"/>
              </a:rPr>
              <a:t>吹得他连打几个寒战</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Courier New"/>
              </a:rPr>
              <a:t>________________</a:t>
            </a:r>
            <a:endParaRPr lang="zh-CN" altLang="zh-CN" sz="260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这声音</a:t>
            </a:r>
            <a:r>
              <a:rPr lang="zh-CN" altLang="zh-CN" sz="2600" u="heavy" kern="100" dirty="0">
                <a:latin typeface="Times New Roman"/>
                <a:ea typeface="华文细黑"/>
                <a:cs typeface="Times New Roman"/>
              </a:rPr>
              <a:t>那么微弱、低沉</a:t>
            </a:r>
            <a:r>
              <a:rPr lang="zh-CN" altLang="zh-CN" sz="2600" kern="100" dirty="0">
                <a:latin typeface="Times New Roman"/>
                <a:ea typeface="华文细黑"/>
                <a:cs typeface="Times New Roman"/>
              </a:rPr>
              <a:t>。</a:t>
            </a:r>
            <a:r>
              <a:rPr lang="en-US" altLang="zh-CN" sz="2600" kern="100" dirty="0" smtClean="0">
                <a:latin typeface="Times New Roman"/>
                <a:ea typeface="华文细黑"/>
                <a:cs typeface="Courier New"/>
              </a:rPr>
              <a:t>__________________</a:t>
            </a:r>
            <a:endParaRPr lang="zh-CN" altLang="zh-CN" sz="260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他</a:t>
            </a:r>
            <a:r>
              <a:rPr lang="zh-CN" altLang="zh-CN" sz="2600" u="heavy" kern="100" dirty="0">
                <a:latin typeface="Times New Roman"/>
                <a:ea typeface="华文细黑"/>
                <a:cs typeface="Times New Roman"/>
              </a:rPr>
              <a:t>高呼着口号倒下去</a:t>
            </a:r>
            <a:r>
              <a:rPr lang="zh-CN" altLang="zh-CN" sz="2600" kern="100" dirty="0">
                <a:latin typeface="Times New Roman"/>
                <a:ea typeface="华文细黑"/>
                <a:cs typeface="Times New Roman"/>
              </a:rPr>
              <a:t>。</a:t>
            </a:r>
            <a:r>
              <a:rPr lang="en-US" altLang="zh-CN" sz="2600" kern="100" dirty="0" smtClean="0">
                <a:latin typeface="Times New Roman"/>
                <a:ea typeface="华文细黑"/>
                <a:cs typeface="Courier New"/>
              </a:rPr>
              <a:t>________________</a:t>
            </a:r>
            <a:endParaRPr lang="zh-CN" altLang="zh-CN" sz="260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④</a:t>
            </a:r>
            <a:r>
              <a:rPr lang="zh-CN" altLang="zh-CN" sz="2600" u="heavy" kern="100" dirty="0">
                <a:latin typeface="Times New Roman"/>
                <a:ea typeface="华文细黑"/>
                <a:cs typeface="Times New Roman"/>
              </a:rPr>
              <a:t>检查督促秋收工作</a:t>
            </a:r>
            <a:r>
              <a:rPr lang="zh-CN" altLang="zh-CN" sz="2600" kern="100" dirty="0">
                <a:latin typeface="Times New Roman"/>
                <a:ea typeface="华文细黑"/>
                <a:cs typeface="Times New Roman"/>
              </a:rPr>
              <a:t>是老杨同志下乡的任务。</a:t>
            </a:r>
            <a:r>
              <a:rPr lang="en-US" altLang="zh-CN" sz="2600" kern="100" dirty="0" smtClean="0">
                <a:latin typeface="Times New Roman"/>
                <a:ea typeface="华文细黑"/>
                <a:cs typeface="Courier New"/>
              </a:rPr>
              <a:t>________________</a:t>
            </a:r>
          </a:p>
          <a:p>
            <a:pPr algn="just">
              <a:lnSpc>
                <a:spcPct val="150000"/>
              </a:lnSpc>
              <a:spcAft>
                <a:spcPts val="0"/>
              </a:spcAft>
            </a:pPr>
            <a:r>
              <a:rPr lang="en-US" altLang="zh-CN" sz="2600" kern="100" dirty="0">
                <a:latin typeface="宋体"/>
                <a:ea typeface="华文细黑"/>
                <a:cs typeface="Times New Roman"/>
              </a:rPr>
              <a:t>⑤</a:t>
            </a:r>
            <a:r>
              <a:rPr lang="zh-CN" altLang="zh-CN" sz="2600" u="sng" kern="100" dirty="0">
                <a:latin typeface="Times New Roman"/>
                <a:ea typeface="华文细黑"/>
                <a:cs typeface="Times New Roman"/>
              </a:rPr>
              <a:t>说明事物</a:t>
            </a:r>
            <a:r>
              <a:rPr lang="zh-CN" altLang="zh-CN" sz="2600" kern="100" dirty="0">
                <a:latin typeface="Times New Roman"/>
                <a:ea typeface="华文细黑"/>
                <a:cs typeface="Times New Roman"/>
              </a:rPr>
              <a:t>的方法很多。</a:t>
            </a:r>
            <a:r>
              <a:rPr lang="en-US" altLang="zh-CN" sz="2600" kern="100" dirty="0" smtClean="0">
                <a:latin typeface="Times New Roman"/>
                <a:ea typeface="华文细黑"/>
                <a:cs typeface="Courier New"/>
              </a:rPr>
              <a:t>________________</a:t>
            </a:r>
            <a:endParaRPr lang="zh-CN" altLang="zh-CN" sz="1050" kern="100" dirty="0">
              <a:latin typeface="宋体"/>
              <a:cs typeface="Courier New"/>
            </a:endParaRPr>
          </a:p>
        </p:txBody>
      </p:sp>
      <p:sp>
        <p:nvSpPr>
          <p:cNvPr id="2" name="矩形 1"/>
          <p:cNvSpPr/>
          <p:nvPr/>
        </p:nvSpPr>
        <p:spPr>
          <a:xfrm>
            <a:off x="5090914" y="1402103"/>
            <a:ext cx="2852063" cy="492443"/>
          </a:xfrm>
          <a:prstGeom prst="rect">
            <a:avLst/>
          </a:prstGeom>
        </p:spPr>
        <p:txBody>
          <a:bodyPr wrap="none">
            <a:spAutoFit/>
          </a:bodyPr>
          <a:lstStyle/>
          <a:p>
            <a:r>
              <a:rPr lang="zh-CN" altLang="zh-CN" sz="2600" dirty="0">
                <a:solidFill>
                  <a:srgbClr val="E46C0A"/>
                </a:solidFill>
                <a:latin typeface="Times New Roman"/>
                <a:ea typeface="华文细黑"/>
                <a:cs typeface="Times New Roman"/>
              </a:rPr>
              <a:t>名词性短语，主语</a:t>
            </a:r>
            <a:endParaRPr lang="zh-CN" altLang="en-US" sz="2600" kern="100" dirty="0">
              <a:solidFill>
                <a:schemeClr val="accent6">
                  <a:lumMod val="75000"/>
                </a:schemeClr>
              </a:solidFill>
              <a:latin typeface="Times New Roman"/>
              <a:ea typeface="华文细黑"/>
              <a:cs typeface="Times New Roman"/>
            </a:endParaRPr>
          </a:p>
        </p:txBody>
      </p:sp>
      <p:sp>
        <p:nvSpPr>
          <p:cNvPr id="4" name="矩形 3"/>
          <p:cNvSpPr/>
          <p:nvPr/>
        </p:nvSpPr>
        <p:spPr>
          <a:xfrm>
            <a:off x="4126627" y="1992441"/>
            <a:ext cx="3185487" cy="492443"/>
          </a:xfrm>
          <a:prstGeom prst="rect">
            <a:avLst/>
          </a:prstGeom>
        </p:spPr>
        <p:txBody>
          <a:bodyPr wrap="none">
            <a:spAutoFit/>
          </a:bodyPr>
          <a:lstStyle/>
          <a:p>
            <a:r>
              <a:rPr lang="zh-CN" altLang="zh-CN" sz="2600" dirty="0">
                <a:solidFill>
                  <a:srgbClr val="E46C0A"/>
                </a:solidFill>
                <a:latin typeface="Times New Roman"/>
                <a:ea typeface="华文细黑"/>
                <a:cs typeface="Times New Roman"/>
              </a:rPr>
              <a:t>形容词性短语，谓语</a:t>
            </a:r>
            <a:endParaRPr lang="zh-CN" altLang="en-US" sz="2600" kern="100" dirty="0">
              <a:solidFill>
                <a:schemeClr val="accent6">
                  <a:lumMod val="75000"/>
                </a:schemeClr>
              </a:solidFill>
              <a:latin typeface="Times New Roman"/>
              <a:ea typeface="华文细黑"/>
              <a:cs typeface="Times New Roman"/>
            </a:endParaRPr>
          </a:p>
        </p:txBody>
      </p:sp>
      <p:sp>
        <p:nvSpPr>
          <p:cNvPr id="5" name="矩形 4"/>
          <p:cNvSpPr/>
          <p:nvPr/>
        </p:nvSpPr>
        <p:spPr>
          <a:xfrm>
            <a:off x="3775720" y="2583363"/>
            <a:ext cx="2852063" cy="492443"/>
          </a:xfrm>
          <a:prstGeom prst="rect">
            <a:avLst/>
          </a:prstGeom>
        </p:spPr>
        <p:txBody>
          <a:bodyPr wrap="none">
            <a:spAutoFit/>
          </a:bodyPr>
          <a:lstStyle/>
          <a:p>
            <a:r>
              <a:rPr lang="zh-CN" altLang="zh-CN" sz="2600" dirty="0">
                <a:solidFill>
                  <a:srgbClr val="E46C0A"/>
                </a:solidFill>
                <a:latin typeface="Times New Roman"/>
                <a:ea typeface="华文细黑"/>
                <a:cs typeface="Times New Roman"/>
              </a:rPr>
              <a:t>动词性短语，谓语</a:t>
            </a:r>
            <a:endParaRPr lang="zh-CN" altLang="en-US" sz="2600" kern="100" dirty="0">
              <a:solidFill>
                <a:schemeClr val="accent6">
                  <a:lumMod val="75000"/>
                </a:schemeClr>
              </a:solidFill>
              <a:latin typeface="Times New Roman"/>
              <a:ea typeface="华文细黑"/>
              <a:cs typeface="Times New Roman"/>
            </a:endParaRPr>
          </a:p>
        </p:txBody>
      </p:sp>
      <p:sp>
        <p:nvSpPr>
          <p:cNvPr id="6" name="矩形 5"/>
          <p:cNvSpPr/>
          <p:nvPr/>
        </p:nvSpPr>
        <p:spPr>
          <a:xfrm>
            <a:off x="150937" y="3787308"/>
            <a:ext cx="2852063" cy="492443"/>
          </a:xfrm>
          <a:prstGeom prst="rect">
            <a:avLst/>
          </a:prstGeom>
        </p:spPr>
        <p:txBody>
          <a:bodyPr wrap="none">
            <a:spAutoFit/>
          </a:bodyPr>
          <a:lstStyle/>
          <a:p>
            <a:r>
              <a:rPr lang="zh-CN" altLang="zh-CN" sz="2600" dirty="0">
                <a:solidFill>
                  <a:srgbClr val="E46C0A"/>
                </a:solidFill>
                <a:latin typeface="Times New Roman"/>
                <a:ea typeface="华文细黑"/>
                <a:cs typeface="Times New Roman"/>
              </a:rPr>
              <a:t>动词性短语，主语</a:t>
            </a:r>
            <a:endParaRPr lang="zh-CN" altLang="en-US" sz="2600" kern="100" dirty="0">
              <a:solidFill>
                <a:schemeClr val="accent6">
                  <a:lumMod val="75000"/>
                </a:schemeClr>
              </a:solidFill>
              <a:latin typeface="Times New Roman"/>
              <a:ea typeface="华文细黑"/>
              <a:cs typeface="Times New Roman"/>
            </a:endParaRPr>
          </a:p>
        </p:txBody>
      </p:sp>
      <p:sp>
        <p:nvSpPr>
          <p:cNvPr id="7" name="矩形 6"/>
          <p:cNvSpPr/>
          <p:nvPr/>
        </p:nvSpPr>
        <p:spPr>
          <a:xfrm>
            <a:off x="3789119" y="4378230"/>
            <a:ext cx="2852063" cy="492443"/>
          </a:xfrm>
          <a:prstGeom prst="rect">
            <a:avLst/>
          </a:prstGeom>
        </p:spPr>
        <p:txBody>
          <a:bodyPr wrap="none">
            <a:spAutoFit/>
          </a:bodyPr>
          <a:lstStyle/>
          <a:p>
            <a:r>
              <a:rPr lang="zh-CN" altLang="zh-CN" sz="2600" dirty="0">
                <a:solidFill>
                  <a:srgbClr val="E46C0A"/>
                </a:solidFill>
                <a:latin typeface="Times New Roman"/>
                <a:ea typeface="华文细黑"/>
                <a:cs typeface="Times New Roman"/>
              </a:rPr>
              <a:t>动词性短语，定语</a:t>
            </a:r>
            <a:endParaRPr lang="zh-CN" altLang="zh-CN" sz="2600" kern="100" dirty="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1240803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7" grpId="0"/>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26961" y="174531"/>
            <a:ext cx="8909535" cy="4870564"/>
          </a:xfrm>
          <a:prstGeom prst="rect">
            <a:avLst/>
          </a:prstGeom>
        </p:spPr>
        <p:txBody>
          <a:bodyPr>
            <a:spAutoFit/>
          </a:bodyPr>
          <a:lstStyle/>
          <a:p>
            <a:pPr algn="just">
              <a:lnSpc>
                <a:spcPts val="4500"/>
              </a:lnSpc>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Courier New"/>
              </a:rPr>
              <a:t>二</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Courier New"/>
              </a:rPr>
              <a:t>重点识别：主语残缺</a:t>
            </a:r>
          </a:p>
          <a:p>
            <a:pPr algn="just">
              <a:lnSpc>
                <a:spcPct val="150000"/>
              </a:lnSpc>
              <a:spcAft>
                <a:spcPts val="0"/>
              </a:spcAft>
            </a:pPr>
            <a:r>
              <a:rPr lang="zh-CN" altLang="zh-CN" sz="2600" kern="100" dirty="0">
                <a:latin typeface="Times New Roman"/>
                <a:ea typeface="华文细黑"/>
                <a:cs typeface="Times New Roman"/>
              </a:rPr>
              <a:t>主语是句子的主要成分，不可或缺。残缺了，会使表意不明确。这一点，正是高考考查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残缺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的重点。主语残缺，主要是由以下两种情况引起的。</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句首滥用介词而使主语残缺</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介词当头审主残。意思是遇到介词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通过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经过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根据</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等放在句首时，一定要看看是否造成了主语残缺。</a:t>
            </a:r>
            <a:endParaRPr lang="zh-CN" altLang="zh-CN" sz="1050" kern="100" dirty="0">
              <a:effectLst/>
              <a:latin typeface="宋体"/>
              <a:cs typeface="Courier New"/>
            </a:endParaRPr>
          </a:p>
        </p:txBody>
      </p:sp>
    </p:spTree>
    <p:extLst>
      <p:ext uri="{BB962C8B-B14F-4D97-AF65-F5344CB8AC3E}">
        <p14:creationId xmlns:p14="http://schemas.microsoft.com/office/powerpoint/2010/main" val="656167270"/>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26961" y="60995"/>
            <a:ext cx="8909535" cy="5007461"/>
          </a:xfrm>
          <a:prstGeom prst="rect">
            <a:avLst/>
          </a:prstGeom>
        </p:spPr>
        <p:txBody>
          <a:bodyPr>
            <a:spAutoFit/>
          </a:bodyPr>
          <a:lstStyle/>
          <a:p>
            <a:pPr algn="just">
              <a:lnSpc>
                <a:spcPct val="150000"/>
              </a:lnSpc>
              <a:spcAft>
                <a:spcPts val="0"/>
              </a:spcAft>
            </a:pPr>
            <a:r>
              <a:rPr lang="zh-CN" altLang="zh-CN" sz="2400" kern="100" dirty="0">
                <a:solidFill>
                  <a:srgbClr val="E46C0A"/>
                </a:solidFill>
                <a:latin typeface="Times New Roman"/>
                <a:ea typeface="华文细黑"/>
                <a:cs typeface="Times New Roman"/>
              </a:rPr>
              <a:t>即时巩固</a:t>
            </a:r>
            <a:r>
              <a:rPr lang="en-US" altLang="zh-CN" sz="2400" kern="100" dirty="0">
                <a:solidFill>
                  <a:srgbClr val="E46C0A"/>
                </a:solidFill>
                <a:latin typeface="Times New Roman"/>
                <a:ea typeface="华文细黑"/>
                <a:cs typeface="Courier New"/>
              </a:rPr>
              <a:t>1</a:t>
            </a:r>
            <a:r>
              <a:rPr lang="zh-CN" altLang="zh-CN" sz="2400" kern="100" dirty="0">
                <a:latin typeface="Times New Roman"/>
                <a:ea typeface="华文细黑"/>
                <a:cs typeface="Times New Roman"/>
              </a:rPr>
              <a:t>　下列句子中，有无主语残缺的现象？</a:t>
            </a:r>
            <a:endParaRPr lang="zh-CN" altLang="zh-CN" sz="2400" kern="100" dirty="0">
              <a:latin typeface="宋体"/>
              <a:cs typeface="Courier New"/>
            </a:endParaRPr>
          </a:p>
          <a:p>
            <a:pPr algn="just">
              <a:lnSpc>
                <a:spcPct val="150000"/>
              </a:lnSpc>
              <a:spcAft>
                <a:spcPts val="0"/>
              </a:spcAft>
            </a:pPr>
            <a:r>
              <a:rPr lang="en-US" altLang="zh-CN" sz="2400" kern="100" dirty="0">
                <a:latin typeface="宋体"/>
                <a:ea typeface="华文细黑"/>
                <a:cs typeface="Times New Roman"/>
              </a:rPr>
              <a:t>①</a:t>
            </a:r>
            <a:r>
              <a:rPr lang="zh-CN" altLang="zh-CN" sz="2400" kern="100" dirty="0">
                <a:latin typeface="Times New Roman"/>
                <a:ea typeface="华文细黑"/>
                <a:cs typeface="Times New Roman"/>
              </a:rPr>
              <a:t>在本月热播的几部以南京大屠杀为题材的影片中，还原出许多历史细节，让我们深切地感受到电影主创者直面人间惨剧的勇气。</a:t>
            </a:r>
            <a:endParaRPr lang="zh-CN" altLang="zh-CN" sz="2400" kern="100" dirty="0">
              <a:latin typeface="宋体"/>
              <a:cs typeface="Courier New"/>
            </a:endParaRPr>
          </a:p>
          <a:p>
            <a:pPr algn="just">
              <a:lnSpc>
                <a:spcPct val="150000"/>
              </a:lnSpc>
              <a:spcAft>
                <a:spcPts val="0"/>
              </a:spcAft>
            </a:pPr>
            <a:r>
              <a:rPr lang="en-US" altLang="zh-CN" sz="2400" kern="100" dirty="0">
                <a:latin typeface="宋体"/>
                <a:ea typeface="华文细黑"/>
                <a:cs typeface="Times New Roman"/>
              </a:rPr>
              <a:t>②</a:t>
            </a:r>
            <a:r>
              <a:rPr lang="zh-CN" altLang="zh-CN" sz="2400" kern="100" dirty="0">
                <a:latin typeface="Times New Roman"/>
                <a:ea typeface="华文细黑"/>
                <a:cs typeface="Times New Roman"/>
              </a:rPr>
              <a:t>在丁俊晖走出其运动生涯的一段低谷后，本赛季战绩辉煌，夺得温布利大师赛冠军，并在世锦赛上闯入四强，平了亚洲选手在世锦赛上的最好成绩。</a:t>
            </a:r>
            <a:endParaRPr lang="zh-CN" altLang="zh-CN" sz="2400" kern="100" dirty="0">
              <a:latin typeface="宋体"/>
              <a:cs typeface="Courier New"/>
            </a:endParaRPr>
          </a:p>
          <a:p>
            <a:pPr>
              <a:lnSpc>
                <a:spcPct val="150000"/>
              </a:lnSpc>
            </a:pPr>
            <a:r>
              <a:rPr lang="en-US" altLang="zh-CN" sz="2400" dirty="0">
                <a:latin typeface="宋体"/>
                <a:ea typeface="华文细黑"/>
                <a:cs typeface="Times New Roman"/>
              </a:rPr>
              <a:t>③</a:t>
            </a:r>
            <a:r>
              <a:rPr lang="zh-CN" altLang="zh-CN" sz="2400" dirty="0">
                <a:latin typeface="Times New Roman"/>
                <a:ea typeface="华文细黑"/>
                <a:cs typeface="Times New Roman"/>
              </a:rPr>
              <a:t>泡利说，在他进一步探究的过程中发现，开普勒最早不是根据天文观测数据，而是根据哥白尼图像与荣格称为神像的原型的一致，认定了哥白尼体系的正确性。</a:t>
            </a:r>
            <a:endParaRPr lang="zh-CN" altLang="zh-CN" sz="2400" b="1" kern="100" dirty="0">
              <a:solidFill>
                <a:prstClr val="black"/>
              </a:solidFill>
              <a:latin typeface="宋体"/>
              <a:cs typeface="Courier New"/>
            </a:endParaRPr>
          </a:p>
        </p:txBody>
      </p:sp>
    </p:spTree>
    <p:extLst>
      <p:ext uri="{BB962C8B-B14F-4D97-AF65-F5344CB8AC3E}">
        <p14:creationId xmlns:p14="http://schemas.microsoft.com/office/powerpoint/2010/main" val="1414063545"/>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8280" y="385549"/>
            <a:ext cx="8821322" cy="4293483"/>
          </a:xfrm>
          <a:prstGeom prst="rect">
            <a:avLst/>
          </a:prstGeom>
        </p:spPr>
        <p:txBody>
          <a:bodyPr>
            <a:spAutoFit/>
          </a:bodyPr>
          <a:lstStyle/>
          <a:p>
            <a:pPr algn="just">
              <a:lnSpc>
                <a:spcPct val="150000"/>
              </a:lnSpc>
              <a:spcAft>
                <a:spcPts val="0"/>
              </a:spcAft>
            </a:pP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对这部小说的人物塑造，作者没有很好地深入生活、体验生活，凭主观想象加了一些不恰当的情节，结果大大减弱了作品的感染力。</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在越来越多的国外艺术精品进入中国以后，促使我们加快树立自己的世界艺术品牌。</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⑥</a:t>
            </a:r>
            <a:r>
              <a:rPr lang="zh-CN" altLang="zh-CN" sz="2600" kern="100" dirty="0">
                <a:latin typeface="Times New Roman"/>
                <a:ea typeface="华文细黑"/>
                <a:cs typeface="Times New Roman"/>
              </a:rPr>
              <a:t>初始阶段，由于对滩海地区的地质条件整体认识存在误区，导致了勘探队多次与遇到的油层擦肩而过</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p:txBody>
      </p:sp>
    </p:spTree>
    <p:extLst>
      <p:ext uri="{BB962C8B-B14F-4D97-AF65-F5344CB8AC3E}">
        <p14:creationId xmlns:p14="http://schemas.microsoft.com/office/powerpoint/2010/main" val="2916603248"/>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44282" y="627534"/>
            <a:ext cx="8647507" cy="3616567"/>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宋体"/>
                <a:ea typeface="华文细黑"/>
                <a:cs typeface="Times New Roman"/>
              </a:rPr>
              <a:t>④</a:t>
            </a:r>
            <a:r>
              <a:rPr lang="zh-CN" altLang="zh-CN" sz="2600" kern="100" dirty="0">
                <a:solidFill>
                  <a:srgbClr val="E46C0A"/>
                </a:solidFill>
                <a:latin typeface="Times New Roman"/>
                <a:ea typeface="华文细黑"/>
                <a:cs typeface="Times New Roman"/>
              </a:rPr>
              <a:t>正确，其他句子均有主语残缺的现象。</a:t>
            </a:r>
            <a:r>
              <a:rPr lang="en-US" altLang="zh-CN" sz="2600" kern="100" dirty="0">
                <a:solidFill>
                  <a:srgbClr val="E46C0A"/>
                </a:solidFill>
                <a:latin typeface="宋体"/>
                <a:ea typeface="华文细黑"/>
                <a:cs typeface="Times New Roman"/>
              </a:rPr>
              <a:t>①</a:t>
            </a:r>
            <a:r>
              <a:rPr lang="zh-CN" altLang="zh-CN" sz="2600" kern="100" dirty="0">
                <a:solidFill>
                  <a:srgbClr val="E46C0A"/>
                </a:solidFill>
                <a:latin typeface="Times New Roman"/>
                <a:ea typeface="华文细黑"/>
                <a:cs typeface="Times New Roman"/>
              </a:rPr>
              <a:t>去掉</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在</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和</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中</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，让</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影片</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作主语；</a:t>
            </a:r>
            <a:r>
              <a:rPr lang="en-US" altLang="zh-CN" sz="2600" kern="100" dirty="0">
                <a:solidFill>
                  <a:srgbClr val="E46C0A"/>
                </a:solidFill>
                <a:latin typeface="宋体"/>
                <a:ea typeface="华文细黑"/>
                <a:cs typeface="Times New Roman"/>
              </a:rPr>
              <a:t>②</a:t>
            </a:r>
            <a:r>
              <a:rPr lang="zh-CN" altLang="zh-CN" sz="2600" kern="100" dirty="0">
                <a:solidFill>
                  <a:srgbClr val="E46C0A"/>
                </a:solidFill>
                <a:latin typeface="Times New Roman"/>
                <a:ea typeface="华文细黑"/>
                <a:cs typeface="Times New Roman"/>
              </a:rPr>
              <a:t>滥用介词</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在</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导致主语残缺，可将</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在</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删去；</a:t>
            </a:r>
            <a:r>
              <a:rPr lang="en-US" altLang="zh-CN" sz="2600" kern="100" dirty="0">
                <a:solidFill>
                  <a:srgbClr val="E46C0A"/>
                </a:solidFill>
                <a:latin typeface="宋体"/>
                <a:ea typeface="华文细黑"/>
                <a:cs typeface="Times New Roman"/>
              </a:rPr>
              <a:t>③“</a:t>
            </a:r>
            <a:r>
              <a:rPr lang="zh-CN" altLang="zh-CN" sz="2600" kern="100" dirty="0">
                <a:solidFill>
                  <a:srgbClr val="E46C0A"/>
                </a:solidFill>
                <a:latin typeface="Times New Roman"/>
                <a:ea typeface="华文细黑"/>
                <a:cs typeface="Times New Roman"/>
              </a:rPr>
              <a:t>发现</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的主语应是</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他</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，而</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他</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却在介宾短语</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在</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中</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，可把</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他</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调至</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在</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前；</a:t>
            </a:r>
            <a:r>
              <a:rPr lang="en-US" altLang="zh-CN" sz="2600" kern="100" dirty="0">
                <a:solidFill>
                  <a:srgbClr val="E46C0A"/>
                </a:solidFill>
                <a:latin typeface="宋体"/>
                <a:ea typeface="华文细黑"/>
                <a:cs typeface="Times New Roman"/>
              </a:rPr>
              <a:t>⑤</a:t>
            </a:r>
            <a:r>
              <a:rPr lang="zh-CN" altLang="zh-CN" sz="2600" kern="100" dirty="0">
                <a:solidFill>
                  <a:srgbClr val="E46C0A"/>
                </a:solidFill>
                <a:latin typeface="Times New Roman"/>
                <a:ea typeface="华文细黑"/>
                <a:cs typeface="Times New Roman"/>
              </a:rPr>
              <a:t>去掉</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在</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和</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以后</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，让</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精品</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作主语；</a:t>
            </a:r>
            <a:r>
              <a:rPr lang="en-US" altLang="zh-CN" sz="2600" kern="100" dirty="0">
                <a:solidFill>
                  <a:srgbClr val="E46C0A"/>
                </a:solidFill>
                <a:latin typeface="宋体"/>
                <a:ea typeface="华文细黑"/>
                <a:cs typeface="Times New Roman"/>
              </a:rPr>
              <a:t>⑥</a:t>
            </a:r>
            <a:r>
              <a:rPr lang="zh-CN" altLang="zh-CN" sz="2600" kern="100" dirty="0">
                <a:solidFill>
                  <a:srgbClr val="E46C0A"/>
                </a:solidFill>
                <a:latin typeface="Times New Roman"/>
                <a:ea typeface="华文细黑"/>
                <a:cs typeface="Times New Roman"/>
              </a:rPr>
              <a:t>缺少主语，去掉</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导致了</a:t>
            </a:r>
            <a:r>
              <a:rPr lang="en-US" altLang="zh-CN" sz="2600" kern="100" dirty="0">
                <a:solidFill>
                  <a:srgbClr val="E46C0A"/>
                </a:solidFill>
                <a:latin typeface="宋体"/>
                <a:ea typeface="华文细黑"/>
                <a:cs typeface="Times New Roman"/>
              </a:rPr>
              <a:t>”</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402295260"/>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31002" y="1203598"/>
            <a:ext cx="8597866" cy="1892826"/>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滥用省略或暗换主语而造成主语残缺</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主语残缺与主语省略不同，它是主语省略后使句意不明。对此，可用找主语的办法来检查是否存在主语残缺的现象</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102144942"/>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1518" y="166911"/>
            <a:ext cx="8733984" cy="4816896"/>
          </a:xfrm>
          <a:prstGeom prst="rect">
            <a:avLst/>
          </a:prstGeom>
        </p:spPr>
        <p:txBody>
          <a:bodyPr>
            <a:spAutoFit/>
          </a:bodyPr>
          <a:lstStyle/>
          <a:p>
            <a:pPr algn="just">
              <a:lnSpc>
                <a:spcPct val="150000"/>
              </a:lnSpc>
              <a:spcAft>
                <a:spcPts val="0"/>
              </a:spcAft>
            </a:pPr>
            <a:r>
              <a:rPr lang="zh-CN" altLang="zh-CN" sz="2600" kern="100" dirty="0">
                <a:solidFill>
                  <a:srgbClr val="E46C0A"/>
                </a:solidFill>
                <a:latin typeface="Times New Roman"/>
                <a:ea typeface="华文细黑"/>
                <a:cs typeface="Times New Roman"/>
              </a:rPr>
              <a:t>即时巩固</a:t>
            </a:r>
            <a:r>
              <a:rPr lang="en-US" altLang="zh-CN" sz="2600" kern="100" dirty="0">
                <a:solidFill>
                  <a:srgbClr val="E46C0A"/>
                </a:solidFill>
                <a:latin typeface="Times New Roman"/>
                <a:ea typeface="华文细黑"/>
                <a:cs typeface="Courier New"/>
              </a:rPr>
              <a:t>2</a:t>
            </a:r>
            <a:r>
              <a:rPr lang="zh-CN" altLang="zh-CN" sz="2600" kern="100" dirty="0">
                <a:latin typeface="Times New Roman"/>
                <a:ea typeface="华文细黑"/>
                <a:cs typeface="Times New Roman"/>
              </a:rPr>
              <a:t>　下列句子中，有无主语残缺的现象？</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友谊舞厅发生了火灾，向大家敲响了警钟。</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前不久，在加拿大召开的有</a:t>
            </a:r>
            <a:r>
              <a:rPr lang="en-US" altLang="zh-CN" sz="2600" kern="100" dirty="0">
                <a:latin typeface="Times New Roman"/>
                <a:ea typeface="华文细黑"/>
                <a:cs typeface="Courier New"/>
              </a:rPr>
              <a:t>20</a:t>
            </a:r>
            <a:r>
              <a:rPr lang="zh-CN" altLang="zh-CN" sz="2600" kern="100" dirty="0">
                <a:latin typeface="Times New Roman"/>
                <a:ea typeface="华文细黑"/>
                <a:cs typeface="Times New Roman"/>
              </a:rPr>
              <a:t>个国家、</a:t>
            </a:r>
            <a:r>
              <a:rPr lang="en-US" altLang="zh-CN" sz="2600" kern="100" dirty="0">
                <a:latin typeface="Times New Roman"/>
                <a:ea typeface="华文细黑"/>
                <a:cs typeface="Courier New"/>
              </a:rPr>
              <a:t>400</a:t>
            </a:r>
            <a:r>
              <a:rPr lang="zh-CN" altLang="zh-CN" sz="2600" kern="100" dirty="0">
                <a:latin typeface="Times New Roman"/>
                <a:ea typeface="华文细黑"/>
                <a:cs typeface="Times New Roman"/>
              </a:rPr>
              <a:t>多位科学家参加的第八届激光学术会议上，这两篇论文受到高度重视，给予了颇高评价。</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我国</a:t>
            </a:r>
            <a:r>
              <a:rPr lang="en-US" altLang="zh-CN" sz="2600" kern="100" dirty="0">
                <a:latin typeface="Times New Roman"/>
                <a:ea typeface="华文细黑"/>
                <a:cs typeface="Courier New"/>
              </a:rPr>
              <a:t>11</a:t>
            </a:r>
            <a:r>
              <a:rPr lang="zh-CN" altLang="zh-CN" sz="2600" kern="100" dirty="0">
                <a:latin typeface="Times New Roman"/>
                <a:ea typeface="华文细黑"/>
                <a:cs typeface="Times New Roman"/>
              </a:rPr>
              <a:t>日下午从酒泉卫星发射中心发射了一枚火箭，将一枚侦察卫星和另外两枚科学卫星送入预定轨道，可以在全球范围内提高军队进行监视的能力</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551509752"/>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3893" y="47278"/>
            <a:ext cx="8733984" cy="4573560"/>
          </a:xfrm>
          <a:prstGeom prst="rect">
            <a:avLst/>
          </a:prstGeom>
        </p:spPr>
        <p:txBody>
          <a:bodyPr>
            <a:spAutoFit/>
          </a:bodyPr>
          <a:lstStyle/>
          <a:p>
            <a:pPr algn="just">
              <a:lnSpc>
                <a:spcPct val="140000"/>
              </a:lnSpc>
              <a:spcAft>
                <a:spcPts val="0"/>
              </a:spcAft>
            </a:pP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王羽除了班里和学生会的工作外，还承担了校广播站</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音乐不断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英语角</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栏目主持，居然没有影响学习成绩，真让人佩服。</a:t>
            </a:r>
            <a:endParaRPr lang="zh-CN" altLang="zh-CN" sz="2600" kern="100" dirty="0">
              <a:latin typeface="宋体"/>
              <a:cs typeface="Courier New"/>
            </a:endParaRPr>
          </a:p>
          <a:p>
            <a:pPr algn="just">
              <a:lnSpc>
                <a:spcPct val="140000"/>
              </a:lnSpc>
              <a:spcAft>
                <a:spcPts val="0"/>
              </a:spcAft>
            </a:pP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葛振华大学毕业后回农村当起了村支书，他积极寻找发展本村经济的切入点，考虑问题与众不同，给村里带来了一股清新的气息。</a:t>
            </a:r>
            <a:endParaRPr lang="zh-CN" altLang="zh-CN" sz="2600" kern="100" dirty="0">
              <a:latin typeface="宋体"/>
              <a:cs typeface="Courier New"/>
            </a:endParaRPr>
          </a:p>
          <a:p>
            <a:pPr algn="just">
              <a:lnSpc>
                <a:spcPct val="140000"/>
              </a:lnSpc>
              <a:spcAft>
                <a:spcPts val="0"/>
              </a:spcAft>
            </a:pPr>
            <a:r>
              <a:rPr lang="en-US" altLang="zh-CN" sz="2600" kern="100" dirty="0">
                <a:latin typeface="宋体"/>
                <a:ea typeface="华文细黑"/>
                <a:cs typeface="Times New Roman"/>
              </a:rPr>
              <a:t>⑥</a:t>
            </a:r>
            <a:r>
              <a:rPr lang="zh-CN" altLang="zh-CN" sz="2600" kern="100" dirty="0">
                <a:latin typeface="Times New Roman"/>
                <a:ea typeface="华文细黑"/>
                <a:cs typeface="Times New Roman"/>
              </a:rPr>
              <a:t>唐在西突厥地区先后建立安西都护府和北庭都护府，是唐朝在西域的最高统治机构</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2650084838"/>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2943" y="762025"/>
            <a:ext cx="8733984" cy="3616567"/>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宋体"/>
                <a:ea typeface="华文细黑"/>
                <a:cs typeface="Times New Roman"/>
              </a:rPr>
              <a:t>⑤</a:t>
            </a:r>
            <a:r>
              <a:rPr lang="zh-CN" altLang="zh-CN" sz="2600" kern="100" dirty="0">
                <a:solidFill>
                  <a:srgbClr val="E46C0A"/>
                </a:solidFill>
                <a:latin typeface="Times New Roman"/>
                <a:ea typeface="华文细黑"/>
                <a:cs typeface="Times New Roman"/>
              </a:rPr>
              <a:t>正确，全句同一个主语，后面可以省略；其他句子均有主语残缺的现象。</a:t>
            </a:r>
            <a:r>
              <a:rPr lang="en-US" altLang="zh-CN" sz="2600" kern="100" dirty="0">
                <a:solidFill>
                  <a:srgbClr val="E46C0A"/>
                </a:solidFill>
                <a:latin typeface="宋体"/>
                <a:ea typeface="华文细黑"/>
                <a:cs typeface="Times New Roman"/>
              </a:rPr>
              <a:t>①⑥</a:t>
            </a:r>
            <a:r>
              <a:rPr lang="zh-CN" altLang="zh-CN" sz="2600" kern="100" dirty="0">
                <a:solidFill>
                  <a:srgbClr val="E46C0A"/>
                </a:solidFill>
                <a:latin typeface="Times New Roman"/>
                <a:ea typeface="华文细黑"/>
                <a:cs typeface="Times New Roman"/>
              </a:rPr>
              <a:t>属滥用承前省略造成主语残缺。</a:t>
            </a:r>
            <a:r>
              <a:rPr lang="en-US" altLang="zh-CN" sz="2600" kern="100" dirty="0">
                <a:solidFill>
                  <a:srgbClr val="E46C0A"/>
                </a:solidFill>
                <a:latin typeface="宋体"/>
                <a:ea typeface="华文细黑"/>
                <a:cs typeface="Times New Roman"/>
              </a:rPr>
              <a:t>①</a:t>
            </a:r>
            <a:r>
              <a:rPr lang="zh-CN" altLang="zh-CN" sz="2600" kern="100" dirty="0">
                <a:solidFill>
                  <a:srgbClr val="E46C0A"/>
                </a:solidFill>
                <a:latin typeface="Times New Roman"/>
                <a:ea typeface="华文细黑"/>
                <a:cs typeface="Times New Roman"/>
              </a:rPr>
              <a:t>在</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向</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前加</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火灾</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a:t>
            </a:r>
            <a:r>
              <a:rPr lang="en-US" altLang="zh-CN" sz="2600" kern="100" dirty="0">
                <a:solidFill>
                  <a:srgbClr val="E46C0A"/>
                </a:solidFill>
                <a:latin typeface="宋体"/>
                <a:ea typeface="华文细黑"/>
                <a:cs typeface="Times New Roman"/>
              </a:rPr>
              <a:t>⑥</a:t>
            </a:r>
            <a:r>
              <a:rPr lang="zh-CN" altLang="zh-CN" sz="2600" kern="100" dirty="0">
                <a:solidFill>
                  <a:srgbClr val="E46C0A"/>
                </a:solidFill>
                <a:latin typeface="Times New Roman"/>
                <a:ea typeface="华文细黑"/>
                <a:cs typeface="Times New Roman"/>
              </a:rPr>
              <a:t>在</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是</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前加</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它们</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a:t>
            </a:r>
            <a:r>
              <a:rPr lang="en-US" altLang="zh-CN" sz="2600" kern="100" dirty="0">
                <a:solidFill>
                  <a:srgbClr val="E46C0A"/>
                </a:solidFill>
                <a:latin typeface="宋体"/>
                <a:ea typeface="华文细黑"/>
                <a:cs typeface="Times New Roman"/>
              </a:rPr>
              <a:t>②③④</a:t>
            </a:r>
            <a:r>
              <a:rPr lang="zh-CN" altLang="zh-CN" sz="2600" kern="100" dirty="0">
                <a:solidFill>
                  <a:srgbClr val="E46C0A"/>
                </a:solidFill>
                <a:latin typeface="Times New Roman"/>
                <a:ea typeface="华文细黑"/>
                <a:cs typeface="Times New Roman"/>
              </a:rPr>
              <a:t>均是暗换主语造成主语残缺。</a:t>
            </a:r>
            <a:r>
              <a:rPr lang="en-US" altLang="zh-CN" sz="2600" kern="100" dirty="0">
                <a:solidFill>
                  <a:srgbClr val="E46C0A"/>
                </a:solidFill>
                <a:latin typeface="宋体"/>
                <a:ea typeface="华文细黑"/>
                <a:cs typeface="Times New Roman"/>
              </a:rPr>
              <a:t>②</a:t>
            </a:r>
            <a:r>
              <a:rPr lang="zh-CN" altLang="zh-CN" sz="2600" kern="100" dirty="0">
                <a:solidFill>
                  <a:srgbClr val="E46C0A"/>
                </a:solidFill>
                <a:latin typeface="Times New Roman"/>
                <a:ea typeface="华文细黑"/>
                <a:cs typeface="Times New Roman"/>
              </a:rPr>
              <a:t>在</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给予</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前加</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大会</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a:t>
            </a:r>
            <a:r>
              <a:rPr lang="en-US" altLang="zh-CN" sz="2600" kern="100" dirty="0">
                <a:solidFill>
                  <a:srgbClr val="E46C0A"/>
                </a:solidFill>
                <a:latin typeface="宋体"/>
                <a:ea typeface="华文细黑"/>
                <a:cs typeface="Times New Roman"/>
              </a:rPr>
              <a:t>③</a:t>
            </a:r>
            <a:r>
              <a:rPr lang="zh-CN" altLang="zh-CN" sz="2600" kern="100" dirty="0">
                <a:solidFill>
                  <a:srgbClr val="E46C0A"/>
                </a:solidFill>
                <a:latin typeface="Times New Roman"/>
                <a:ea typeface="华文细黑"/>
                <a:cs typeface="Times New Roman"/>
              </a:rPr>
              <a:t>在</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可以</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前加</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侦察卫星</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a:t>
            </a:r>
            <a:r>
              <a:rPr lang="en-US" altLang="zh-CN" sz="2600" kern="100" dirty="0">
                <a:solidFill>
                  <a:srgbClr val="E46C0A"/>
                </a:solidFill>
                <a:latin typeface="宋体"/>
                <a:ea typeface="华文细黑"/>
                <a:cs typeface="Times New Roman"/>
              </a:rPr>
              <a:t>④</a:t>
            </a:r>
            <a:r>
              <a:rPr lang="zh-CN" altLang="zh-CN" sz="2600" kern="100" dirty="0">
                <a:solidFill>
                  <a:srgbClr val="E46C0A"/>
                </a:solidFill>
                <a:latin typeface="Times New Roman"/>
                <a:ea typeface="华文细黑"/>
                <a:cs typeface="Times New Roman"/>
              </a:rPr>
              <a:t>在</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居然</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前加</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这些工作</a:t>
            </a:r>
            <a:r>
              <a:rPr lang="en-US" altLang="zh-CN" sz="2600" kern="100" dirty="0">
                <a:solidFill>
                  <a:srgbClr val="E46C0A"/>
                </a:solidFill>
                <a:latin typeface="宋体"/>
                <a:ea typeface="华文细黑"/>
                <a:cs typeface="Times New Roman"/>
              </a:rPr>
              <a:t>”</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088420846"/>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6322" y="91667"/>
            <a:ext cx="8821324" cy="4973156"/>
          </a:xfrm>
          <a:prstGeom prst="rect">
            <a:avLst/>
          </a:prstGeom>
        </p:spPr>
        <p:txBody>
          <a:bodyPr>
            <a:spAutoFit/>
          </a:bodyPr>
          <a:lstStyle/>
          <a:p>
            <a:pPr algn="just">
              <a:lnSpc>
                <a:spcPts val="3500"/>
              </a:lnSpc>
              <a:spcAft>
                <a:spcPts val="0"/>
              </a:spcAft>
            </a:pPr>
            <a:r>
              <a:rPr lang="en-US" altLang="zh-CN" sz="2400" kern="100" dirty="0">
                <a:solidFill>
                  <a:srgbClr val="C00000"/>
                </a:solidFill>
                <a:latin typeface="Times New Roman"/>
                <a:ea typeface="华文细黑"/>
                <a:cs typeface="Courier New"/>
              </a:rPr>
              <a:t>(</a:t>
            </a:r>
            <a:r>
              <a:rPr lang="zh-CN" altLang="zh-CN" sz="2400" kern="100" dirty="0">
                <a:solidFill>
                  <a:srgbClr val="C00000"/>
                </a:solidFill>
                <a:latin typeface="Times New Roman"/>
                <a:ea typeface="华文细黑"/>
                <a:cs typeface="Times New Roman"/>
              </a:rPr>
              <a:t>三</a:t>
            </a:r>
            <a:r>
              <a:rPr lang="en-US" altLang="zh-CN" sz="2400" kern="100" dirty="0">
                <a:solidFill>
                  <a:srgbClr val="C00000"/>
                </a:solidFill>
                <a:latin typeface="Times New Roman"/>
                <a:ea typeface="华文细黑"/>
                <a:cs typeface="Courier New"/>
              </a:rPr>
              <a:t>)</a:t>
            </a:r>
            <a:r>
              <a:rPr lang="zh-CN" altLang="zh-CN" sz="2400" kern="100" dirty="0">
                <a:solidFill>
                  <a:srgbClr val="C00000"/>
                </a:solidFill>
                <a:latin typeface="Times New Roman"/>
                <a:ea typeface="华文细黑"/>
                <a:cs typeface="Times New Roman"/>
              </a:rPr>
              <a:t>综合识别、判断</a:t>
            </a:r>
            <a:endParaRPr lang="zh-CN" altLang="zh-CN" sz="2400" kern="100" dirty="0">
              <a:solidFill>
                <a:srgbClr val="C00000"/>
              </a:solidFill>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1.</a:t>
            </a:r>
            <a:r>
              <a:rPr lang="zh-CN" altLang="zh-CN" sz="2400" kern="100" dirty="0">
                <a:latin typeface="Times New Roman"/>
                <a:ea typeface="华文细黑"/>
                <a:cs typeface="Times New Roman"/>
              </a:rPr>
              <a:t>成分残缺</a:t>
            </a:r>
            <a:endParaRPr lang="zh-CN" altLang="zh-CN" sz="1000" kern="100" dirty="0">
              <a:latin typeface="宋体"/>
              <a:cs typeface="Courier New"/>
            </a:endParaRPr>
          </a:p>
          <a:p>
            <a:pPr algn="just">
              <a:lnSpc>
                <a:spcPct val="150000"/>
              </a:lnSpc>
              <a:spcAft>
                <a:spcPts val="0"/>
              </a:spcAft>
            </a:pPr>
            <a:r>
              <a:rPr lang="zh-CN" altLang="zh-CN" sz="2400" kern="100" dirty="0">
                <a:latin typeface="Times New Roman"/>
                <a:ea typeface="华文细黑"/>
                <a:cs typeface="Times New Roman"/>
              </a:rPr>
              <a:t>除无主句、独词句和省略句外，一般句子都要有主语。谓语是及物动词的，后面还必须有宾语。按现代汉语的结构规律，凡是应该有的成分没有，导致意思模糊不清，甚至不可理解的，就是句子成分残缺。</a:t>
            </a:r>
            <a:endParaRPr lang="zh-CN" altLang="zh-CN" sz="1000" kern="100" dirty="0">
              <a:latin typeface="宋体"/>
              <a:cs typeface="Courier New"/>
            </a:endParaRPr>
          </a:p>
          <a:p>
            <a:pPr algn="just">
              <a:lnSpc>
                <a:spcPct val="150000"/>
              </a:lnSpc>
              <a:spcAft>
                <a:spcPts val="0"/>
              </a:spcAft>
            </a:pPr>
            <a:r>
              <a:rPr lang="zh-CN" altLang="zh-CN" sz="2400" kern="100" dirty="0">
                <a:latin typeface="Times New Roman"/>
                <a:ea typeface="华文细黑"/>
                <a:cs typeface="Times New Roman"/>
              </a:rPr>
              <a:t>辨析成分残缺，先用句子成分检查法：先找出句子的主干，查主、谓、宾是否残缺；再找附加成分，查定、状、补是否残缺。一般都是主语、宾语残缺</a:t>
            </a:r>
            <a:r>
              <a:rPr lang="zh-CN" altLang="zh-CN" sz="2400" kern="100" dirty="0" smtClean="0">
                <a:latin typeface="Times New Roman"/>
                <a:ea typeface="华文细黑"/>
                <a:cs typeface="Times New Roman"/>
              </a:rPr>
              <a:t>。</a:t>
            </a:r>
            <a:endParaRPr lang="zh-CN" altLang="zh-CN" sz="1000" kern="100" dirty="0">
              <a:latin typeface="宋体"/>
              <a:cs typeface="Courier New"/>
            </a:endParaRPr>
          </a:p>
        </p:txBody>
      </p:sp>
    </p:spTree>
    <p:extLst>
      <p:ext uri="{BB962C8B-B14F-4D97-AF65-F5344CB8AC3E}">
        <p14:creationId xmlns:p14="http://schemas.microsoft.com/office/powerpoint/2010/main" val="3051956637"/>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6597" y="1175538"/>
            <a:ext cx="8821324" cy="1684244"/>
          </a:xfrm>
          <a:prstGeom prst="rect">
            <a:avLst/>
          </a:prstGeom>
        </p:spPr>
        <p:txBody>
          <a:bodyPr>
            <a:spAutoFit/>
          </a:bodyPr>
          <a:lstStyle/>
          <a:p>
            <a:pPr lvl="0" algn="just">
              <a:lnSpc>
                <a:spcPct val="150000"/>
              </a:lnSpc>
            </a:pPr>
            <a:r>
              <a:rPr lang="zh-CN" altLang="zh-CN" sz="2400" kern="100" dirty="0">
                <a:solidFill>
                  <a:prstClr val="black"/>
                </a:solidFill>
                <a:latin typeface="Times New Roman"/>
                <a:ea typeface="华文细黑"/>
                <a:cs typeface="Times New Roman"/>
              </a:rPr>
              <a:t>再用特征辨析法，重点关注用在句首的介词</a:t>
            </a:r>
            <a:r>
              <a:rPr lang="en-US" altLang="zh-CN" sz="2400" kern="100" dirty="0">
                <a:solidFill>
                  <a:prstClr val="black"/>
                </a:solidFill>
                <a:latin typeface="Times New Roman"/>
                <a:ea typeface="华文细黑"/>
                <a:cs typeface="Courier New"/>
              </a:rPr>
              <a:t>(</a:t>
            </a:r>
            <a:r>
              <a:rPr lang="zh-CN" altLang="zh-CN" sz="2400" kern="100" dirty="0">
                <a:solidFill>
                  <a:prstClr val="black"/>
                </a:solidFill>
                <a:latin typeface="Times New Roman"/>
                <a:ea typeface="华文细黑"/>
                <a:cs typeface="Times New Roman"/>
              </a:rPr>
              <a:t>如</a:t>
            </a:r>
            <a:r>
              <a:rPr lang="en-US" altLang="zh-CN" sz="2400" kern="100" dirty="0">
                <a:solidFill>
                  <a:prstClr val="black"/>
                </a:solidFill>
                <a:latin typeface="宋体"/>
                <a:ea typeface="华文细黑"/>
                <a:cs typeface="Times New Roman"/>
              </a:rPr>
              <a:t>“</a:t>
            </a:r>
            <a:r>
              <a:rPr lang="zh-CN" altLang="zh-CN" sz="2400" kern="100" dirty="0">
                <a:solidFill>
                  <a:prstClr val="black"/>
                </a:solidFill>
                <a:latin typeface="Times New Roman"/>
                <a:ea typeface="华文细黑"/>
                <a:cs typeface="Times New Roman"/>
              </a:rPr>
              <a:t>由于、经过、为了、在</a:t>
            </a:r>
            <a:r>
              <a:rPr lang="en-US" altLang="zh-CN" sz="2400" kern="100" dirty="0">
                <a:solidFill>
                  <a:prstClr val="black"/>
                </a:solidFill>
                <a:latin typeface="宋体"/>
                <a:ea typeface="华文细黑"/>
                <a:cs typeface="Times New Roman"/>
              </a:rPr>
              <a:t>”</a:t>
            </a:r>
            <a:r>
              <a:rPr lang="zh-CN" altLang="zh-CN" sz="2400" kern="100" dirty="0">
                <a:solidFill>
                  <a:prstClr val="black"/>
                </a:solidFill>
                <a:latin typeface="Times New Roman"/>
                <a:ea typeface="华文细黑"/>
                <a:cs typeface="Times New Roman"/>
              </a:rPr>
              <a:t>等</a:t>
            </a:r>
            <a:r>
              <a:rPr lang="en-US" altLang="zh-CN" sz="2400" kern="100" dirty="0">
                <a:solidFill>
                  <a:prstClr val="black"/>
                </a:solidFill>
                <a:latin typeface="Times New Roman"/>
                <a:ea typeface="华文细黑"/>
                <a:cs typeface="Courier New"/>
              </a:rPr>
              <a:t>)</a:t>
            </a:r>
            <a:r>
              <a:rPr lang="zh-CN" altLang="zh-CN" sz="2400" kern="100" dirty="0">
                <a:solidFill>
                  <a:prstClr val="black"/>
                </a:solidFill>
                <a:latin typeface="Times New Roman"/>
                <a:ea typeface="华文细黑"/>
                <a:cs typeface="Times New Roman"/>
              </a:rPr>
              <a:t>；注意长句子</a:t>
            </a:r>
            <a:r>
              <a:rPr lang="en-US" altLang="zh-CN" sz="2400" kern="100" dirty="0">
                <a:solidFill>
                  <a:prstClr val="black"/>
                </a:solidFill>
                <a:latin typeface="Times New Roman"/>
                <a:ea typeface="华文细黑"/>
                <a:cs typeface="Courier New"/>
              </a:rPr>
              <a:t>(</a:t>
            </a:r>
            <a:r>
              <a:rPr lang="zh-CN" altLang="zh-CN" sz="2400" kern="100" dirty="0">
                <a:solidFill>
                  <a:prstClr val="black"/>
                </a:solidFill>
                <a:latin typeface="Times New Roman"/>
                <a:ea typeface="华文细黑"/>
                <a:cs typeface="Times New Roman"/>
              </a:rPr>
              <a:t>多项定语、状语</a:t>
            </a:r>
            <a:r>
              <a:rPr lang="en-US" altLang="zh-CN" sz="2400" kern="100" dirty="0">
                <a:solidFill>
                  <a:prstClr val="black"/>
                </a:solidFill>
                <a:latin typeface="Times New Roman"/>
                <a:ea typeface="华文细黑"/>
                <a:cs typeface="Courier New"/>
              </a:rPr>
              <a:t>)</a:t>
            </a:r>
            <a:r>
              <a:rPr lang="zh-CN" altLang="zh-CN" sz="2400" kern="100" dirty="0">
                <a:solidFill>
                  <a:prstClr val="black"/>
                </a:solidFill>
                <a:latin typeface="Times New Roman"/>
                <a:ea typeface="华文细黑"/>
                <a:cs typeface="Times New Roman"/>
              </a:rPr>
              <a:t>，结构较复杂的句子</a:t>
            </a:r>
            <a:r>
              <a:rPr lang="en-US" altLang="zh-CN" sz="2400" kern="100" dirty="0">
                <a:solidFill>
                  <a:prstClr val="black"/>
                </a:solidFill>
                <a:latin typeface="Times New Roman"/>
                <a:ea typeface="华文细黑"/>
                <a:cs typeface="Courier New"/>
              </a:rPr>
              <a:t>(</a:t>
            </a:r>
            <a:r>
              <a:rPr lang="zh-CN" altLang="zh-CN" sz="2400" kern="100" dirty="0">
                <a:solidFill>
                  <a:prstClr val="black"/>
                </a:solidFill>
                <a:latin typeface="Times New Roman"/>
                <a:ea typeface="华文细黑"/>
                <a:cs typeface="Times New Roman"/>
              </a:rPr>
              <a:t>尤其是宾语较复杂的句子</a:t>
            </a:r>
            <a:r>
              <a:rPr lang="en-US" altLang="zh-CN" sz="2400" kern="100" dirty="0">
                <a:solidFill>
                  <a:prstClr val="black"/>
                </a:solidFill>
                <a:latin typeface="Times New Roman"/>
                <a:ea typeface="华文细黑"/>
                <a:cs typeface="Courier New"/>
              </a:rPr>
              <a:t>)</a:t>
            </a:r>
            <a:r>
              <a:rPr lang="zh-CN" altLang="zh-CN" sz="2400" kern="100" dirty="0">
                <a:solidFill>
                  <a:prstClr val="black"/>
                </a:solidFill>
                <a:latin typeface="Times New Roman"/>
                <a:ea typeface="华文细黑"/>
                <a:cs typeface="Times New Roman"/>
              </a:rPr>
              <a:t>。</a:t>
            </a:r>
            <a:endParaRPr lang="zh-CN" altLang="zh-CN" sz="1000" kern="100" dirty="0">
              <a:solidFill>
                <a:prstClr val="black"/>
              </a:solidFill>
              <a:latin typeface="宋体"/>
              <a:cs typeface="Courier New"/>
            </a:endParaRPr>
          </a:p>
        </p:txBody>
      </p:sp>
    </p:spTree>
    <p:extLst>
      <p:ext uri="{BB962C8B-B14F-4D97-AF65-F5344CB8AC3E}">
        <p14:creationId xmlns:p14="http://schemas.microsoft.com/office/powerpoint/2010/main" val="40566993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9134" y="411510"/>
            <a:ext cx="8427116" cy="4293483"/>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句子</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后面专门介绍</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句群</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句群也叫句组，它由前后连贯共同表示一个中心意思的几个句子组成。如：</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历史</a:t>
            </a:r>
            <a:r>
              <a:rPr lang="zh-CN" altLang="zh-CN" sz="2600" kern="100" dirty="0">
                <a:latin typeface="Times New Roman"/>
                <a:ea typeface="华文细黑"/>
                <a:cs typeface="Times New Roman"/>
              </a:rPr>
              <a:t>是过去的事实。但我认为历史是过去与现在的无终止的对话。</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句群在语言表达运用中使用较多。</a:t>
            </a:r>
            <a:endParaRPr lang="zh-CN" altLang="zh-CN" sz="1050" kern="100" dirty="0">
              <a:effectLst/>
              <a:latin typeface="宋体"/>
              <a:cs typeface="Courier New"/>
            </a:endParaRPr>
          </a:p>
        </p:txBody>
      </p:sp>
    </p:spTree>
    <p:extLst>
      <p:ext uri="{BB962C8B-B14F-4D97-AF65-F5344CB8AC3E}">
        <p14:creationId xmlns:p14="http://schemas.microsoft.com/office/powerpoint/2010/main" val="251709246"/>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8562" y="323066"/>
            <a:ext cx="8733982" cy="4293483"/>
          </a:xfrm>
          <a:prstGeom prst="rect">
            <a:avLst/>
          </a:prstGeom>
        </p:spPr>
        <p:txBody>
          <a:bodyPr>
            <a:spAutoFit/>
          </a:bodyPr>
          <a:lstStyle/>
          <a:p>
            <a:pPr algn="just">
              <a:lnSpc>
                <a:spcPct val="150000"/>
              </a:lnSpc>
              <a:spcAft>
                <a:spcPts val="0"/>
              </a:spcAft>
            </a:pPr>
            <a:r>
              <a:rPr lang="zh-CN" altLang="zh-CN" sz="2600" kern="100" dirty="0">
                <a:solidFill>
                  <a:srgbClr val="E46C0A"/>
                </a:solidFill>
                <a:latin typeface="Times New Roman"/>
                <a:ea typeface="华文细黑"/>
                <a:cs typeface="Times New Roman"/>
              </a:rPr>
              <a:t>即时巩固</a:t>
            </a:r>
            <a:r>
              <a:rPr lang="en-US" altLang="zh-CN" sz="2600" kern="100" dirty="0">
                <a:solidFill>
                  <a:srgbClr val="E46C0A"/>
                </a:solidFill>
                <a:latin typeface="Times New Roman"/>
                <a:ea typeface="华文细黑"/>
                <a:cs typeface="Courier New"/>
              </a:rPr>
              <a:t>1</a:t>
            </a:r>
            <a:r>
              <a:rPr lang="zh-CN" altLang="zh-CN" sz="2600" kern="100" dirty="0">
                <a:latin typeface="Times New Roman"/>
                <a:ea typeface="华文细黑"/>
                <a:cs typeface="Times New Roman"/>
              </a:rPr>
              <a:t>　下列各句中，没有语病的一句是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或许连作者都没想到，由于这一篇哀悼家鹤的纪念</a:t>
            </a:r>
            <a:r>
              <a:rPr lang="zh-CN" altLang="zh-CN" sz="2600" kern="100" dirty="0" smtClean="0">
                <a:latin typeface="Times New Roman"/>
                <a:ea typeface="华文细黑"/>
                <a:cs typeface="Times New Roman"/>
              </a:rPr>
              <a:t>文章</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刻</a:t>
            </a:r>
            <a:r>
              <a:rPr lang="zh-CN" altLang="zh-CN" sz="2600" kern="100" dirty="0">
                <a:latin typeface="Times New Roman"/>
                <a:ea typeface="华文细黑"/>
                <a:cs typeface="Times New Roman"/>
              </a:rPr>
              <a:t>在</a:t>
            </a:r>
            <a:r>
              <a:rPr lang="zh-CN" altLang="zh-CN" sz="2600" kern="100" dirty="0" smtClean="0">
                <a:latin typeface="Times New Roman"/>
                <a:ea typeface="华文细黑"/>
                <a:cs typeface="Times New Roman"/>
              </a:rPr>
              <a:t>石上</a:t>
            </a:r>
            <a:r>
              <a:rPr lang="zh-CN" altLang="zh-CN" sz="2600" kern="100" dirty="0">
                <a:latin typeface="Times New Roman"/>
                <a:ea typeface="华文细黑"/>
                <a:cs typeface="Times New Roman"/>
              </a:rPr>
              <a:t>，使得文本的命运与石头的命运牵连在一起</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为</a:t>
            </a:r>
            <a:r>
              <a:rPr lang="zh-CN" altLang="zh-CN" sz="2600" kern="100" dirty="0">
                <a:latin typeface="Times New Roman"/>
                <a:ea typeface="华文细黑"/>
                <a:cs typeface="Times New Roman"/>
              </a:rPr>
              <a:t>后人留下</a:t>
            </a:r>
            <a:r>
              <a:rPr lang="zh-CN" altLang="zh-CN" sz="2600" kern="100" dirty="0" smtClean="0">
                <a:latin typeface="Times New Roman"/>
                <a:ea typeface="华文细黑"/>
                <a:cs typeface="Times New Roman"/>
              </a:rPr>
              <a:t>了诸多</a:t>
            </a:r>
            <a:r>
              <a:rPr lang="zh-CN" altLang="zh-CN" sz="2600" kern="100" dirty="0">
                <a:latin typeface="Times New Roman"/>
                <a:ea typeface="华文细黑"/>
                <a:cs typeface="Times New Roman"/>
              </a:rPr>
              <a:t>难解之谜。</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B.3</a:t>
            </a:r>
            <a:r>
              <a:rPr lang="zh-CN" altLang="zh-CN" sz="2600" kern="100" dirty="0">
                <a:latin typeface="Times New Roman"/>
                <a:ea typeface="华文细黑"/>
                <a:cs typeface="Times New Roman"/>
              </a:rPr>
              <a:t>月</a:t>
            </a:r>
            <a:r>
              <a:rPr lang="en-US" altLang="zh-CN" sz="2600" kern="100" dirty="0">
                <a:latin typeface="Times New Roman"/>
                <a:ea typeface="华文细黑"/>
                <a:cs typeface="Courier New"/>
              </a:rPr>
              <a:t>5</a:t>
            </a:r>
            <a:r>
              <a:rPr lang="zh-CN" altLang="zh-CN" sz="2600" kern="100" dirty="0">
                <a:latin typeface="Times New Roman"/>
                <a:ea typeface="华文细黑"/>
                <a:cs typeface="Times New Roman"/>
              </a:rPr>
              <a:t>日那天，我市万名青年志愿者走上街头学雷锋活动</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这次活动</a:t>
            </a:r>
            <a:r>
              <a:rPr lang="zh-CN" altLang="zh-CN" sz="2600" kern="100" dirty="0">
                <a:latin typeface="Times New Roman"/>
                <a:ea typeface="华文细黑"/>
                <a:cs typeface="Times New Roman"/>
              </a:rPr>
              <a:t>的总口号是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弘扬雷锋精神，参与志愿行动</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服务</a:t>
            </a:r>
            <a:r>
              <a:rPr lang="zh-CN" altLang="zh-CN" sz="2600" kern="100" dirty="0">
                <a:latin typeface="Times New Roman"/>
                <a:ea typeface="华文细黑"/>
                <a:cs typeface="Times New Roman"/>
              </a:rPr>
              <a:t>青年</a:t>
            </a:r>
            <a:r>
              <a:rPr lang="zh-CN" altLang="zh-CN" sz="2600" kern="100" dirty="0" smtClean="0">
                <a:latin typeface="Times New Roman"/>
                <a:ea typeface="华文细黑"/>
                <a:cs typeface="Times New Roman"/>
              </a:rPr>
              <a:t>创业</a:t>
            </a:r>
            <a:r>
              <a:rPr lang="zh-CN" altLang="zh-CN" sz="2600" kern="100" dirty="0">
                <a:latin typeface="Times New Roman"/>
                <a:ea typeface="华文细黑"/>
                <a:cs typeface="Times New Roman"/>
              </a:rPr>
              <a:t>，建设和谐城市</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1331008987"/>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0375" y="851491"/>
            <a:ext cx="8647507" cy="3016403"/>
          </a:xfrm>
          <a:prstGeom prst="rect">
            <a:avLst/>
          </a:prstGeom>
        </p:spPr>
        <p:txBody>
          <a:bodyPr>
            <a:spAutoFit/>
          </a:bodyPr>
          <a:lstStyle/>
          <a:p>
            <a:pPr lvl="0" algn="just">
              <a:lnSpc>
                <a:spcPct val="150000"/>
              </a:lnSpc>
            </a:pPr>
            <a:r>
              <a:rPr lang="en-US" altLang="zh-CN" sz="2600" kern="100" dirty="0">
                <a:solidFill>
                  <a:prstClr val="black"/>
                </a:solidFill>
                <a:latin typeface="Times New Roman"/>
                <a:ea typeface="华文细黑"/>
                <a:cs typeface="Courier New"/>
              </a:rPr>
              <a:t>C.2009</a:t>
            </a:r>
            <a:r>
              <a:rPr lang="zh-CN" altLang="zh-CN" sz="2600" kern="100" dirty="0">
                <a:solidFill>
                  <a:prstClr val="black"/>
                </a:solidFill>
                <a:latin typeface="Times New Roman"/>
                <a:ea typeface="华文细黑"/>
                <a:cs typeface="Times New Roman"/>
              </a:rPr>
              <a:t>年国庆阅兵重点展示了新中国成立</a:t>
            </a:r>
            <a:r>
              <a:rPr lang="en-US" altLang="zh-CN" sz="2600" kern="100" dirty="0">
                <a:solidFill>
                  <a:prstClr val="black"/>
                </a:solidFill>
                <a:latin typeface="Times New Roman"/>
                <a:ea typeface="华文细黑"/>
                <a:cs typeface="Courier New"/>
              </a:rPr>
              <a:t>60</a:t>
            </a:r>
            <a:r>
              <a:rPr lang="zh-CN" altLang="zh-CN" sz="2600" kern="100" dirty="0">
                <a:solidFill>
                  <a:prstClr val="black"/>
                </a:solidFill>
                <a:latin typeface="Times New Roman"/>
                <a:ea typeface="华文细黑"/>
                <a:cs typeface="Times New Roman"/>
              </a:rPr>
              <a:t>年来，</a:t>
            </a:r>
            <a:r>
              <a:rPr lang="zh-CN" altLang="zh-CN" sz="2600" kern="100" dirty="0" smtClean="0">
                <a:solidFill>
                  <a:prstClr val="black"/>
                </a:solidFill>
                <a:latin typeface="Times New Roman"/>
                <a:ea typeface="华文细黑"/>
                <a:cs typeface="Times New Roman"/>
              </a:rPr>
              <a:t>特别是</a:t>
            </a:r>
            <a:r>
              <a:rPr lang="en-US" altLang="zh-CN" sz="2600" kern="100" dirty="0" smtClean="0">
                <a:solidFill>
                  <a:prstClr val="black"/>
                </a:solidFill>
                <a:latin typeface="Times New Roman"/>
                <a:ea typeface="华文细黑"/>
                <a:cs typeface="Times New Roman"/>
              </a:rPr>
              <a:t>    </a:t>
            </a:r>
          </a:p>
          <a:p>
            <a:pPr lvl="0" algn="just">
              <a:lnSpc>
                <a:spcPct val="150000"/>
              </a:lnSpc>
            </a:pPr>
            <a:r>
              <a:rPr lang="en-US" altLang="zh-CN" sz="2600" kern="100" dirty="0">
                <a:solidFill>
                  <a:prstClr val="black"/>
                </a:solidFill>
                <a:latin typeface="Times New Roman"/>
                <a:ea typeface="华文细黑"/>
                <a:cs typeface="Times New Roman"/>
              </a:rPr>
              <a:t> </a:t>
            </a:r>
            <a:r>
              <a:rPr lang="en-US" altLang="zh-CN" sz="2600" kern="100" dirty="0" smtClean="0">
                <a:solidFill>
                  <a:prstClr val="black"/>
                </a:solidFill>
                <a:latin typeface="Times New Roman"/>
                <a:ea typeface="华文细黑"/>
                <a:cs typeface="Times New Roman"/>
              </a:rPr>
              <a:t>   </a:t>
            </a:r>
            <a:r>
              <a:rPr lang="zh-CN" altLang="zh-CN" sz="2600" kern="100" dirty="0" smtClean="0">
                <a:solidFill>
                  <a:prstClr val="black"/>
                </a:solidFill>
                <a:latin typeface="Times New Roman"/>
                <a:ea typeface="华文细黑"/>
                <a:cs typeface="Times New Roman"/>
              </a:rPr>
              <a:t>改革开放</a:t>
            </a:r>
            <a:r>
              <a:rPr lang="en-US" altLang="zh-CN" sz="2600" kern="100" dirty="0">
                <a:solidFill>
                  <a:prstClr val="black"/>
                </a:solidFill>
                <a:latin typeface="Times New Roman"/>
                <a:ea typeface="华文细黑"/>
                <a:cs typeface="Courier New"/>
              </a:rPr>
              <a:t>30</a:t>
            </a:r>
            <a:r>
              <a:rPr lang="zh-CN" altLang="zh-CN" sz="2600" kern="100" dirty="0">
                <a:solidFill>
                  <a:prstClr val="black"/>
                </a:solidFill>
                <a:latin typeface="Times New Roman"/>
                <a:ea typeface="华文细黑"/>
                <a:cs typeface="Times New Roman"/>
              </a:rPr>
              <a:t>年来军队建设的成果，展示了人民军队</a:t>
            </a:r>
            <a:r>
              <a:rPr lang="zh-CN" altLang="zh-CN" sz="2600" kern="100" dirty="0" smtClean="0">
                <a:solidFill>
                  <a:prstClr val="black"/>
                </a:solidFill>
                <a:latin typeface="Times New Roman"/>
                <a:ea typeface="华文细黑"/>
                <a:cs typeface="Times New Roman"/>
              </a:rPr>
              <a:t>威武</a:t>
            </a:r>
            <a:endParaRPr lang="en-US" altLang="zh-CN" sz="2600" kern="100" dirty="0" smtClean="0">
              <a:solidFill>
                <a:prstClr val="black"/>
              </a:solidFill>
              <a:latin typeface="Times New Roman"/>
              <a:ea typeface="华文细黑"/>
              <a:cs typeface="Times New Roman"/>
            </a:endParaRPr>
          </a:p>
          <a:p>
            <a:pPr lvl="0" algn="just">
              <a:lnSpc>
                <a:spcPct val="150000"/>
              </a:lnSpc>
            </a:pPr>
            <a:r>
              <a:rPr lang="en-US" altLang="zh-CN" sz="2600" kern="100" dirty="0">
                <a:solidFill>
                  <a:prstClr val="black"/>
                </a:solidFill>
                <a:latin typeface="Times New Roman"/>
                <a:ea typeface="华文细黑"/>
                <a:cs typeface="Times New Roman"/>
              </a:rPr>
              <a:t> </a:t>
            </a:r>
            <a:r>
              <a:rPr lang="en-US" altLang="zh-CN" sz="2600" kern="100" dirty="0" smtClean="0">
                <a:solidFill>
                  <a:prstClr val="black"/>
                </a:solidFill>
                <a:latin typeface="Times New Roman"/>
                <a:ea typeface="华文细黑"/>
                <a:cs typeface="Times New Roman"/>
              </a:rPr>
              <a:t>   </a:t>
            </a:r>
            <a:r>
              <a:rPr lang="zh-CN" altLang="zh-CN" sz="2600" kern="100" dirty="0" smtClean="0">
                <a:solidFill>
                  <a:prstClr val="black"/>
                </a:solidFill>
                <a:latin typeface="Times New Roman"/>
                <a:ea typeface="华文细黑"/>
                <a:cs typeface="Times New Roman"/>
              </a:rPr>
              <a:t>之</a:t>
            </a:r>
            <a:r>
              <a:rPr lang="zh-CN" altLang="zh-CN" sz="2600" kern="100" dirty="0">
                <a:solidFill>
                  <a:prstClr val="black"/>
                </a:solidFill>
                <a:latin typeface="Times New Roman"/>
                <a:ea typeface="华文细黑"/>
                <a:cs typeface="Times New Roman"/>
              </a:rPr>
              <a:t>师、文明之师、和平之师的良好精神风貌。</a:t>
            </a:r>
            <a:endParaRPr lang="zh-CN" altLang="zh-CN" sz="2600" kern="100" dirty="0">
              <a:solidFill>
                <a:prstClr val="black"/>
              </a:solidFill>
              <a:latin typeface="宋体"/>
              <a:cs typeface="Courier New"/>
            </a:endParaRPr>
          </a:p>
          <a:p>
            <a:pPr lvl="0" algn="just">
              <a:lnSpc>
                <a:spcPct val="150000"/>
              </a:lnSpc>
            </a:pPr>
            <a:r>
              <a:rPr lang="en-US" altLang="zh-CN" sz="2600" kern="100" dirty="0">
                <a:solidFill>
                  <a:prstClr val="black"/>
                </a:solidFill>
                <a:latin typeface="Times New Roman"/>
                <a:ea typeface="华文细黑"/>
                <a:cs typeface="Courier New"/>
              </a:rPr>
              <a:t>D.</a:t>
            </a:r>
            <a:r>
              <a:rPr lang="zh-CN" altLang="zh-CN" sz="2600" kern="100" dirty="0">
                <a:solidFill>
                  <a:prstClr val="black"/>
                </a:solidFill>
                <a:latin typeface="Times New Roman"/>
                <a:ea typeface="华文细黑"/>
                <a:cs typeface="Times New Roman"/>
              </a:rPr>
              <a:t>杜绝过度治疗，除了加强宣传教育外，还要靠制度</a:t>
            </a:r>
            <a:r>
              <a:rPr lang="zh-CN" altLang="zh-CN" sz="2600" kern="100" dirty="0" smtClean="0">
                <a:solidFill>
                  <a:prstClr val="black"/>
                </a:solidFill>
                <a:latin typeface="Times New Roman"/>
                <a:ea typeface="华文细黑"/>
                <a:cs typeface="Times New Roman"/>
              </a:rPr>
              <a:t>保障</a:t>
            </a:r>
            <a:endParaRPr lang="en-US" altLang="zh-CN" sz="2600" kern="100" dirty="0" smtClean="0">
              <a:solidFill>
                <a:prstClr val="black"/>
              </a:solidFill>
              <a:latin typeface="Times New Roman"/>
              <a:ea typeface="华文细黑"/>
              <a:cs typeface="Times New Roman"/>
            </a:endParaRPr>
          </a:p>
          <a:p>
            <a:pPr lvl="0" algn="just">
              <a:lnSpc>
                <a:spcPct val="150000"/>
              </a:lnSpc>
            </a:pPr>
            <a:r>
              <a:rPr lang="en-US" altLang="zh-CN" sz="2600" kern="100" dirty="0">
                <a:solidFill>
                  <a:prstClr val="black"/>
                </a:solidFill>
                <a:latin typeface="Times New Roman"/>
                <a:ea typeface="华文细黑"/>
                <a:cs typeface="Times New Roman"/>
              </a:rPr>
              <a:t> </a:t>
            </a:r>
            <a:r>
              <a:rPr lang="en-US" altLang="zh-CN" sz="2600" kern="100" dirty="0" smtClean="0">
                <a:solidFill>
                  <a:prstClr val="black"/>
                </a:solidFill>
                <a:latin typeface="Times New Roman"/>
                <a:ea typeface="华文细黑"/>
                <a:cs typeface="Times New Roman"/>
              </a:rPr>
              <a:t>   </a:t>
            </a:r>
            <a:r>
              <a:rPr lang="zh-CN" altLang="zh-CN" sz="2600" kern="100" dirty="0" smtClean="0">
                <a:solidFill>
                  <a:prstClr val="black"/>
                </a:solidFill>
                <a:latin typeface="Times New Roman"/>
                <a:ea typeface="华文细黑"/>
                <a:cs typeface="Times New Roman"/>
              </a:rPr>
              <a:t>医疗</a:t>
            </a:r>
            <a:r>
              <a:rPr lang="zh-CN" altLang="zh-CN" sz="2600" kern="100" dirty="0">
                <a:solidFill>
                  <a:prstClr val="black"/>
                </a:solidFill>
                <a:latin typeface="Times New Roman"/>
                <a:ea typeface="华文细黑"/>
                <a:cs typeface="Times New Roman"/>
              </a:rPr>
              <a:t>机构正常运转，调控盲目扩张的逐利行为。</a:t>
            </a:r>
            <a:endParaRPr lang="zh-CN" altLang="zh-CN" sz="2600" kern="100" dirty="0">
              <a:solidFill>
                <a:prstClr val="black"/>
              </a:solidFill>
              <a:latin typeface="宋体"/>
              <a:cs typeface="Courier New"/>
            </a:endParaRPr>
          </a:p>
        </p:txBody>
      </p:sp>
    </p:spTree>
    <p:extLst>
      <p:ext uri="{BB962C8B-B14F-4D97-AF65-F5344CB8AC3E}">
        <p14:creationId xmlns:p14="http://schemas.microsoft.com/office/powerpoint/2010/main" val="3469640795"/>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08087" y="827698"/>
            <a:ext cx="8733982" cy="3093154"/>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项滥用介词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由于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导致后文主语残缺</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B</a:t>
            </a:r>
            <a:r>
              <a:rPr lang="zh-CN" altLang="zh-CN" sz="2600" kern="100" dirty="0">
                <a:latin typeface="Times New Roman"/>
                <a:ea typeface="华文细黑"/>
                <a:cs typeface="Times New Roman"/>
              </a:rPr>
              <a:t>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走上街头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后谓语残缺</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D</a:t>
            </a:r>
            <a:r>
              <a:rPr lang="zh-CN" altLang="zh-CN" sz="2600" kern="100" dirty="0">
                <a:latin typeface="Times New Roman"/>
                <a:ea typeface="华文细黑"/>
                <a:cs typeface="Times New Roman"/>
              </a:rPr>
              <a:t>项成分残缺，句意是就过度治疗问题谈及医疗机构的运作，末一分句，省略了对应对象，在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调控</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后加</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smtClean="0">
                <a:solidFill>
                  <a:srgbClr val="E46C0A"/>
                </a:solidFill>
                <a:latin typeface="Times New Roman"/>
                <a:ea typeface="华文细黑"/>
                <a:cs typeface="Courier New"/>
              </a:rPr>
              <a:t>C</a:t>
            </a:r>
            <a:endParaRPr lang="zh-CN" altLang="zh-CN" sz="1050" kern="100" dirty="0">
              <a:latin typeface="宋体"/>
              <a:cs typeface="Courier New"/>
            </a:endParaRPr>
          </a:p>
        </p:txBody>
      </p:sp>
    </p:spTree>
    <p:extLst>
      <p:ext uri="{BB962C8B-B14F-4D97-AF65-F5344CB8AC3E}">
        <p14:creationId xmlns:p14="http://schemas.microsoft.com/office/powerpoint/2010/main" val="2386172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6551" y="135900"/>
            <a:ext cx="9217024" cy="4893647"/>
          </a:xfrm>
          <a:prstGeom prst="rect">
            <a:avLst/>
          </a:prstGeom>
        </p:spPr>
        <p:txBody>
          <a:bodyPr wrap="square">
            <a:spAutoFit/>
          </a:bodyPr>
          <a:lstStyle/>
          <a:p>
            <a:pPr indent="648000" algn="dist">
              <a:lnSpc>
                <a:spcPct val="150000"/>
              </a:lnSpc>
              <a:spcAft>
                <a:spcPts val="0"/>
              </a:spcAft>
            </a:pPr>
            <a:r>
              <a:rPr lang="zh-CN" altLang="zh-CN" sz="2600" dirty="0" smtClean="0">
                <a:latin typeface="Times New Roman"/>
                <a:ea typeface="华文细黑"/>
                <a:cs typeface="Times New Roman"/>
              </a:rPr>
              <a:t>成分</a:t>
            </a:r>
            <a:r>
              <a:rPr lang="zh-CN" altLang="zh-CN" sz="2600" dirty="0">
                <a:latin typeface="Times New Roman"/>
                <a:ea typeface="华文细黑"/>
                <a:cs typeface="Times New Roman"/>
              </a:rPr>
              <a:t>赘余一般有两种情况：一是重复；二是句子里多</a:t>
            </a:r>
            <a:r>
              <a:rPr lang="zh-CN" altLang="zh-CN" sz="2600" dirty="0" smtClean="0">
                <a:latin typeface="Times New Roman"/>
                <a:ea typeface="华文细黑"/>
                <a:cs typeface="Times New Roman"/>
              </a:rPr>
              <a:t>了</a:t>
            </a:r>
            <a:endParaRPr lang="en-US" altLang="zh-CN" sz="2600" dirty="0" smtClean="0">
              <a:latin typeface="Times New Roman"/>
              <a:ea typeface="华文细黑"/>
              <a:cs typeface="Times New Roman"/>
            </a:endParaRPr>
          </a:p>
          <a:p>
            <a:pPr indent="648000" algn="dist">
              <a:lnSpc>
                <a:spcPct val="150000"/>
              </a:lnSpc>
              <a:spcAft>
                <a:spcPts val="0"/>
              </a:spcAft>
            </a:pPr>
            <a:r>
              <a:rPr lang="zh-CN" altLang="zh-CN" sz="2600" dirty="0" smtClean="0">
                <a:latin typeface="Times New Roman"/>
                <a:ea typeface="华文细黑"/>
                <a:cs typeface="Times New Roman"/>
              </a:rPr>
              <a:t>根本</a:t>
            </a:r>
            <a:r>
              <a:rPr lang="zh-CN" altLang="zh-CN" sz="2600" dirty="0">
                <a:latin typeface="Times New Roman"/>
                <a:ea typeface="华文细黑"/>
                <a:cs typeface="Times New Roman"/>
              </a:rPr>
              <a:t>不该有的成分，造成意思不通，不好理解。主要</a:t>
            </a:r>
            <a:r>
              <a:rPr lang="zh-CN" altLang="zh-CN" sz="2600" dirty="0" smtClean="0">
                <a:latin typeface="Times New Roman"/>
                <a:ea typeface="华文细黑"/>
                <a:cs typeface="Times New Roman"/>
              </a:rPr>
              <a:t>有</a:t>
            </a:r>
            <a:endParaRPr lang="en-US" altLang="zh-CN" sz="2600" dirty="0" smtClean="0">
              <a:latin typeface="Times New Roman"/>
              <a:ea typeface="华文细黑"/>
              <a:cs typeface="Times New Roman"/>
            </a:endParaRPr>
          </a:p>
          <a:p>
            <a:pPr indent="648000" algn="dist">
              <a:lnSpc>
                <a:spcPct val="150000"/>
              </a:lnSpc>
              <a:spcAft>
                <a:spcPts val="0"/>
              </a:spcAft>
            </a:pPr>
            <a:r>
              <a:rPr lang="zh-CN" altLang="zh-CN" sz="2600" dirty="0" smtClean="0">
                <a:latin typeface="Times New Roman"/>
                <a:ea typeface="华文细黑"/>
                <a:cs typeface="Times New Roman"/>
              </a:rPr>
              <a:t>主语</a:t>
            </a:r>
            <a:r>
              <a:rPr lang="zh-CN" altLang="zh-CN" sz="2600" dirty="0">
                <a:latin typeface="Times New Roman"/>
                <a:ea typeface="华文细黑"/>
                <a:cs typeface="Times New Roman"/>
              </a:rPr>
              <a:t>多余、谓语多余、宾语多余、附加成分多余等。</a:t>
            </a:r>
            <a:r>
              <a:rPr lang="zh-CN" altLang="zh-CN" sz="2600" dirty="0" smtClean="0">
                <a:latin typeface="Times New Roman"/>
                <a:ea typeface="华文细黑"/>
                <a:cs typeface="Times New Roman"/>
              </a:rPr>
              <a:t>成</a:t>
            </a:r>
            <a:endParaRPr lang="en-US" altLang="zh-CN" sz="2600" dirty="0" smtClean="0">
              <a:latin typeface="Times New Roman"/>
              <a:ea typeface="华文细黑"/>
              <a:cs typeface="Times New Roman"/>
            </a:endParaRPr>
          </a:p>
          <a:p>
            <a:pPr indent="648000" algn="dist">
              <a:lnSpc>
                <a:spcPct val="150000"/>
              </a:lnSpc>
              <a:spcAft>
                <a:spcPts val="0"/>
              </a:spcAft>
            </a:pPr>
            <a:r>
              <a:rPr lang="zh-CN" altLang="zh-CN" sz="2600" dirty="0" smtClean="0">
                <a:latin typeface="Times New Roman"/>
                <a:ea typeface="华文细黑"/>
                <a:cs typeface="Times New Roman"/>
              </a:rPr>
              <a:t>分</a:t>
            </a:r>
            <a:r>
              <a:rPr lang="zh-CN" altLang="zh-CN" sz="2600" dirty="0">
                <a:latin typeface="Times New Roman"/>
                <a:ea typeface="华文细黑"/>
                <a:cs typeface="Times New Roman"/>
              </a:rPr>
              <a:t>赘余更多的是语义性赘余，有的甚至成了习惯，应</a:t>
            </a:r>
            <a:r>
              <a:rPr lang="zh-CN" altLang="zh-CN" sz="2600" dirty="0" smtClean="0">
                <a:latin typeface="Times New Roman"/>
                <a:ea typeface="华文细黑"/>
                <a:cs typeface="Times New Roman"/>
              </a:rPr>
              <a:t>特</a:t>
            </a:r>
            <a:endParaRPr lang="en-US" altLang="zh-CN" sz="2600" dirty="0" smtClean="0">
              <a:latin typeface="Times New Roman"/>
              <a:ea typeface="华文细黑"/>
              <a:cs typeface="Times New Roman"/>
            </a:endParaRPr>
          </a:p>
          <a:p>
            <a:pPr indent="648000" algn="dist">
              <a:lnSpc>
                <a:spcPct val="150000"/>
              </a:lnSpc>
              <a:spcAft>
                <a:spcPts val="0"/>
              </a:spcAft>
            </a:pPr>
            <a:r>
              <a:rPr lang="zh-CN" altLang="zh-CN" sz="2600" dirty="0" smtClean="0">
                <a:latin typeface="Times New Roman"/>
                <a:ea typeface="华文细黑"/>
                <a:cs typeface="Times New Roman"/>
              </a:rPr>
              <a:t>别</a:t>
            </a:r>
            <a:r>
              <a:rPr lang="zh-CN" altLang="zh-CN" sz="2600" dirty="0">
                <a:latin typeface="Times New Roman"/>
                <a:ea typeface="华文细黑"/>
                <a:cs typeface="Times New Roman"/>
              </a:rPr>
              <a:t>加以注意。如涉及</a:t>
            </a:r>
            <a:r>
              <a:rPr lang="en-US" altLang="zh-CN" sz="2600" dirty="0">
                <a:latin typeface="Times New Roman"/>
                <a:ea typeface="华文细黑"/>
                <a:cs typeface="Times New Roman"/>
              </a:rPr>
              <a:t>(</a:t>
            </a:r>
            <a:r>
              <a:rPr lang="zh-CN" altLang="zh-CN" sz="2600" dirty="0">
                <a:latin typeface="Times New Roman"/>
                <a:ea typeface="华文细黑"/>
                <a:cs typeface="Times New Roman"/>
              </a:rPr>
              <a:t>到</a:t>
            </a:r>
            <a:r>
              <a:rPr lang="en-US" altLang="zh-CN" sz="2600" dirty="0">
                <a:latin typeface="Times New Roman"/>
                <a:ea typeface="华文细黑"/>
                <a:cs typeface="Times New Roman"/>
              </a:rPr>
              <a:t>)</a:t>
            </a:r>
            <a:r>
              <a:rPr lang="zh-CN" altLang="zh-CN" sz="2600" dirty="0">
                <a:latin typeface="Times New Roman"/>
                <a:ea typeface="华文细黑"/>
                <a:cs typeface="Times New Roman"/>
              </a:rPr>
              <a:t>、可以</a:t>
            </a:r>
            <a:r>
              <a:rPr lang="en-US" altLang="zh-CN" sz="2600" dirty="0">
                <a:latin typeface="Times New Roman"/>
                <a:ea typeface="华文细黑"/>
                <a:cs typeface="Times New Roman"/>
              </a:rPr>
              <a:t>(</a:t>
            </a:r>
            <a:r>
              <a:rPr lang="zh-CN" altLang="zh-CN" sz="2600" dirty="0">
                <a:latin typeface="Times New Roman"/>
                <a:ea typeface="华文细黑"/>
                <a:cs typeface="Times New Roman"/>
              </a:rPr>
              <a:t>堪</a:t>
            </a:r>
            <a:r>
              <a:rPr lang="en-US" altLang="zh-CN" sz="2600" dirty="0">
                <a:latin typeface="Times New Roman"/>
                <a:ea typeface="华文细黑"/>
                <a:cs typeface="Times New Roman"/>
              </a:rPr>
              <a:t>)</a:t>
            </a:r>
            <a:r>
              <a:rPr lang="zh-CN" altLang="zh-CN" sz="2600" dirty="0">
                <a:latin typeface="Times New Roman"/>
                <a:ea typeface="华文细黑"/>
                <a:cs typeface="Times New Roman"/>
              </a:rPr>
              <a:t>、付诸</a:t>
            </a:r>
            <a:r>
              <a:rPr lang="en-US" altLang="zh-CN" sz="2600" dirty="0">
                <a:latin typeface="Times New Roman"/>
                <a:ea typeface="华文细黑"/>
                <a:cs typeface="Times New Roman"/>
              </a:rPr>
              <a:t>(</a:t>
            </a:r>
            <a:r>
              <a:rPr lang="zh-CN" altLang="zh-CN" sz="2600" dirty="0">
                <a:latin typeface="Times New Roman"/>
                <a:ea typeface="华文细黑"/>
                <a:cs typeface="Times New Roman"/>
              </a:rPr>
              <a:t>于</a:t>
            </a:r>
            <a:r>
              <a:rPr lang="en-US" altLang="zh-CN" sz="2600" dirty="0">
                <a:latin typeface="Times New Roman"/>
                <a:ea typeface="华文细黑"/>
                <a:cs typeface="Times New Roman"/>
              </a:rPr>
              <a:t>)</a:t>
            </a:r>
            <a:r>
              <a:rPr lang="zh-CN" altLang="zh-CN" sz="2600" dirty="0">
                <a:latin typeface="Times New Roman"/>
                <a:ea typeface="华文细黑"/>
                <a:cs typeface="Times New Roman"/>
              </a:rPr>
              <a:t>、实</a:t>
            </a:r>
            <a:r>
              <a:rPr lang="zh-CN" altLang="zh-CN" sz="2600" dirty="0" smtClean="0">
                <a:latin typeface="Times New Roman"/>
                <a:ea typeface="华文细黑"/>
                <a:cs typeface="Times New Roman"/>
              </a:rPr>
              <a:t>属</a:t>
            </a:r>
            <a:endParaRPr lang="en-US" altLang="zh-CN" sz="2600" dirty="0" smtClean="0">
              <a:latin typeface="Times New Roman"/>
              <a:ea typeface="华文细黑"/>
              <a:cs typeface="Times New Roman"/>
            </a:endParaRPr>
          </a:p>
          <a:p>
            <a:pPr indent="648000" algn="dist">
              <a:lnSpc>
                <a:spcPct val="150000"/>
              </a:lnSpc>
              <a:spcAft>
                <a:spcPts val="0"/>
              </a:spcAft>
            </a:pPr>
            <a:r>
              <a:rPr lang="en-US" altLang="zh-CN" sz="2600" dirty="0" smtClean="0">
                <a:latin typeface="Times New Roman"/>
                <a:ea typeface="华文细黑"/>
                <a:cs typeface="Times New Roman"/>
              </a:rPr>
              <a:t>(</a:t>
            </a:r>
            <a:r>
              <a:rPr lang="zh-CN" altLang="zh-CN" sz="2600" dirty="0">
                <a:latin typeface="Times New Roman"/>
                <a:ea typeface="华文细黑"/>
                <a:cs typeface="Times New Roman"/>
              </a:rPr>
              <a:t>是</a:t>
            </a:r>
            <a:r>
              <a:rPr lang="en-US" altLang="zh-CN" sz="2600" dirty="0">
                <a:latin typeface="Times New Roman"/>
                <a:ea typeface="华文细黑"/>
                <a:cs typeface="Times New Roman"/>
              </a:rPr>
              <a:t>)</a:t>
            </a:r>
            <a:r>
              <a:rPr lang="zh-CN" altLang="zh-CN" sz="2600" dirty="0">
                <a:latin typeface="Times New Roman"/>
                <a:ea typeface="华文细黑"/>
                <a:cs typeface="Times New Roman"/>
              </a:rPr>
              <a:t>、并非</a:t>
            </a:r>
            <a:r>
              <a:rPr lang="en-US" altLang="zh-CN" sz="2600" dirty="0">
                <a:latin typeface="Times New Roman"/>
                <a:ea typeface="华文细黑"/>
                <a:cs typeface="Times New Roman"/>
              </a:rPr>
              <a:t>(</a:t>
            </a:r>
            <a:r>
              <a:rPr lang="zh-CN" altLang="zh-CN" sz="2600" dirty="0">
                <a:latin typeface="Times New Roman"/>
                <a:ea typeface="华文细黑"/>
                <a:cs typeface="Times New Roman"/>
              </a:rPr>
              <a:t>是</a:t>
            </a:r>
            <a:r>
              <a:rPr lang="en-US" altLang="zh-CN" sz="2600" dirty="0">
                <a:latin typeface="Times New Roman"/>
                <a:ea typeface="华文细黑"/>
                <a:cs typeface="Times New Roman"/>
              </a:rPr>
              <a:t>)</a:t>
            </a:r>
            <a:r>
              <a:rPr lang="zh-CN" altLang="zh-CN" sz="2600" dirty="0">
                <a:latin typeface="Times New Roman"/>
                <a:ea typeface="华文细黑"/>
                <a:cs typeface="Times New Roman"/>
              </a:rPr>
              <a:t>、凯旋</a:t>
            </a:r>
            <a:r>
              <a:rPr lang="en-US" altLang="zh-CN" sz="2600" dirty="0">
                <a:latin typeface="Times New Roman"/>
                <a:ea typeface="华文细黑"/>
                <a:cs typeface="Times New Roman"/>
              </a:rPr>
              <a:t>(</a:t>
            </a:r>
            <a:r>
              <a:rPr lang="zh-CN" altLang="zh-CN" sz="2600" dirty="0">
                <a:latin typeface="Times New Roman"/>
                <a:ea typeface="华文细黑"/>
                <a:cs typeface="Times New Roman"/>
              </a:rPr>
              <a:t>归来</a:t>
            </a:r>
            <a:r>
              <a:rPr lang="en-US" altLang="zh-CN" sz="2600" dirty="0">
                <a:latin typeface="Times New Roman"/>
                <a:ea typeface="华文细黑"/>
                <a:cs typeface="Times New Roman"/>
              </a:rPr>
              <a:t>)</a:t>
            </a:r>
            <a:r>
              <a:rPr lang="zh-CN" altLang="zh-CN" sz="2600" dirty="0">
                <a:latin typeface="Times New Roman"/>
                <a:ea typeface="华文细黑"/>
                <a:cs typeface="Times New Roman"/>
              </a:rPr>
              <a:t>、</a:t>
            </a:r>
            <a:r>
              <a:rPr lang="en-US" altLang="zh-CN" sz="2600" dirty="0">
                <a:latin typeface="Times New Roman"/>
                <a:ea typeface="华文细黑"/>
                <a:cs typeface="Times New Roman"/>
              </a:rPr>
              <a:t>(</a:t>
            </a:r>
            <a:r>
              <a:rPr lang="zh-CN" altLang="zh-CN" sz="2600" dirty="0">
                <a:latin typeface="Times New Roman"/>
                <a:ea typeface="华文细黑"/>
                <a:cs typeface="Times New Roman"/>
              </a:rPr>
              <a:t>非常</a:t>
            </a:r>
            <a:r>
              <a:rPr lang="en-US" altLang="zh-CN" sz="2600" dirty="0">
                <a:latin typeface="Times New Roman"/>
                <a:ea typeface="华文细黑"/>
                <a:cs typeface="Times New Roman"/>
              </a:rPr>
              <a:t>)</a:t>
            </a:r>
            <a:r>
              <a:rPr lang="zh-CN" altLang="zh-CN" sz="2600" dirty="0">
                <a:latin typeface="Times New Roman"/>
                <a:ea typeface="华文细黑"/>
                <a:cs typeface="Times New Roman"/>
              </a:rPr>
              <a:t>悬殊、</a:t>
            </a:r>
            <a:r>
              <a:rPr lang="en-US" altLang="zh-CN" sz="2600" dirty="0">
                <a:latin typeface="Times New Roman"/>
                <a:ea typeface="华文细黑"/>
                <a:cs typeface="Times New Roman"/>
              </a:rPr>
              <a:t>(</a:t>
            </a:r>
            <a:r>
              <a:rPr lang="zh-CN" altLang="zh-CN" sz="2600" dirty="0">
                <a:latin typeface="Times New Roman"/>
                <a:ea typeface="华文细黑"/>
                <a:cs typeface="Times New Roman"/>
              </a:rPr>
              <a:t>您的</a:t>
            </a:r>
            <a:r>
              <a:rPr lang="en-US" altLang="zh-CN" sz="2600" dirty="0">
                <a:latin typeface="Times New Roman"/>
                <a:ea typeface="华文细黑"/>
                <a:cs typeface="Times New Roman"/>
              </a:rPr>
              <a:t>)</a:t>
            </a:r>
            <a:r>
              <a:rPr lang="zh-CN" altLang="zh-CN" sz="2600" dirty="0">
                <a:latin typeface="Times New Roman"/>
                <a:ea typeface="华文细黑"/>
                <a:cs typeface="Times New Roman"/>
              </a:rPr>
              <a:t>令爱</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a:p>
            <a:pPr indent="648000" algn="dist">
              <a:lnSpc>
                <a:spcPct val="150000"/>
              </a:lnSpc>
              <a:spcAft>
                <a:spcPts val="0"/>
              </a:spcAft>
            </a:pPr>
            <a:r>
              <a:rPr lang="en-US" altLang="zh-CN" sz="2600" dirty="0" smtClean="0">
                <a:latin typeface="Times New Roman"/>
                <a:ea typeface="华文细黑"/>
                <a:cs typeface="Times New Roman"/>
              </a:rPr>
              <a:t>(</a:t>
            </a:r>
            <a:r>
              <a:rPr lang="zh-CN" altLang="zh-CN" sz="2600" dirty="0">
                <a:latin typeface="Times New Roman"/>
                <a:ea typeface="华文细黑"/>
                <a:cs typeface="Times New Roman"/>
              </a:rPr>
              <a:t>再次</a:t>
            </a:r>
            <a:r>
              <a:rPr lang="en-US" altLang="zh-CN" sz="2600" dirty="0">
                <a:latin typeface="Times New Roman"/>
                <a:ea typeface="华文细黑"/>
                <a:cs typeface="Times New Roman"/>
              </a:rPr>
              <a:t>)</a:t>
            </a:r>
            <a:r>
              <a:rPr lang="zh-CN" altLang="zh-CN" sz="2600" dirty="0">
                <a:latin typeface="Times New Roman"/>
                <a:ea typeface="华文细黑"/>
                <a:cs typeface="Times New Roman"/>
              </a:rPr>
              <a:t>复发、</a:t>
            </a:r>
            <a:r>
              <a:rPr lang="en-US" altLang="zh-CN" sz="2600" dirty="0">
                <a:latin typeface="Times New Roman"/>
                <a:ea typeface="华文细黑"/>
                <a:cs typeface="Times New Roman"/>
              </a:rPr>
              <a:t>(</a:t>
            </a:r>
            <a:r>
              <a:rPr lang="zh-CN" altLang="zh-CN" sz="2600" dirty="0">
                <a:latin typeface="Times New Roman"/>
                <a:ea typeface="华文细黑"/>
                <a:cs typeface="Times New Roman"/>
              </a:rPr>
              <a:t>第一部</a:t>
            </a:r>
            <a:r>
              <a:rPr lang="en-US" altLang="zh-CN" sz="2600" dirty="0">
                <a:latin typeface="Times New Roman"/>
                <a:ea typeface="华文细黑"/>
                <a:cs typeface="Times New Roman"/>
              </a:rPr>
              <a:t>)</a:t>
            </a:r>
            <a:r>
              <a:rPr lang="zh-CN" altLang="zh-CN" sz="2600" dirty="0">
                <a:latin typeface="Times New Roman"/>
                <a:ea typeface="华文细黑"/>
                <a:cs typeface="Times New Roman"/>
              </a:rPr>
              <a:t>处女作、</a:t>
            </a:r>
            <a:r>
              <a:rPr lang="en-US" altLang="zh-CN" sz="2600" dirty="0">
                <a:latin typeface="Times New Roman"/>
                <a:ea typeface="华文细黑"/>
                <a:cs typeface="Times New Roman"/>
              </a:rPr>
              <a:t>(</a:t>
            </a:r>
            <a:r>
              <a:rPr lang="zh-CN" altLang="zh-CN" sz="2600" dirty="0">
                <a:latin typeface="Times New Roman"/>
                <a:ea typeface="华文细黑"/>
                <a:cs typeface="Times New Roman"/>
              </a:rPr>
              <a:t>独自</a:t>
            </a:r>
            <a:r>
              <a:rPr lang="en-US" altLang="zh-CN" sz="2600" dirty="0">
                <a:latin typeface="Times New Roman"/>
                <a:ea typeface="华文细黑"/>
                <a:cs typeface="Times New Roman"/>
              </a:rPr>
              <a:t>)</a:t>
            </a:r>
            <a:r>
              <a:rPr lang="zh-CN" altLang="zh-CN" sz="2600" dirty="0">
                <a:latin typeface="Times New Roman"/>
                <a:ea typeface="华文细黑"/>
                <a:cs typeface="Times New Roman"/>
              </a:rPr>
              <a:t>孑然一身、</a:t>
            </a:r>
            <a:r>
              <a:rPr lang="en-US" altLang="zh-CN" sz="2600" dirty="0">
                <a:latin typeface="Times New Roman"/>
                <a:ea typeface="华文细黑"/>
                <a:cs typeface="Times New Roman"/>
              </a:rPr>
              <a:t>(</a:t>
            </a:r>
            <a:r>
              <a:rPr lang="zh-CN" altLang="zh-CN" sz="2600" dirty="0">
                <a:latin typeface="Times New Roman"/>
                <a:ea typeface="华文细黑"/>
                <a:cs typeface="Times New Roman"/>
              </a:rPr>
              <a:t>更加</a:t>
            </a:r>
            <a:r>
              <a:rPr lang="en-US" altLang="zh-CN" sz="2600" dirty="0" smtClean="0">
                <a:latin typeface="Times New Roman"/>
                <a:ea typeface="华文细黑"/>
                <a:cs typeface="Times New Roman"/>
              </a:rPr>
              <a:t>)</a:t>
            </a:r>
          </a:p>
          <a:p>
            <a:pPr indent="648000" algn="dist">
              <a:lnSpc>
                <a:spcPct val="150000"/>
              </a:lnSpc>
              <a:spcAft>
                <a:spcPts val="0"/>
              </a:spcAft>
            </a:pPr>
            <a:r>
              <a:rPr lang="zh-CN" altLang="zh-CN" sz="2600" dirty="0" smtClean="0">
                <a:latin typeface="Times New Roman"/>
                <a:ea typeface="华文细黑"/>
                <a:cs typeface="Times New Roman"/>
              </a:rPr>
              <a:t>弥</a:t>
            </a:r>
            <a:r>
              <a:rPr lang="zh-CN" altLang="zh-CN" sz="2600" dirty="0">
                <a:latin typeface="Times New Roman"/>
                <a:ea typeface="华文细黑"/>
                <a:cs typeface="Times New Roman"/>
              </a:rPr>
              <a:t>足珍贵、</a:t>
            </a:r>
            <a:r>
              <a:rPr lang="en-US" altLang="zh-CN" sz="2600" dirty="0">
                <a:latin typeface="Times New Roman"/>
                <a:ea typeface="华文细黑"/>
                <a:cs typeface="Times New Roman"/>
              </a:rPr>
              <a:t>(</a:t>
            </a:r>
            <a:r>
              <a:rPr lang="zh-CN" altLang="zh-CN" sz="2600" dirty="0">
                <a:latin typeface="Times New Roman"/>
                <a:ea typeface="华文细黑"/>
                <a:cs typeface="Times New Roman"/>
              </a:rPr>
              <a:t>人为地</a:t>
            </a:r>
            <a:r>
              <a:rPr lang="en-US" altLang="zh-CN" sz="2600" dirty="0">
                <a:latin typeface="Times New Roman"/>
                <a:ea typeface="华文细黑"/>
                <a:cs typeface="Times New Roman"/>
              </a:rPr>
              <a:t>)</a:t>
            </a:r>
            <a:r>
              <a:rPr lang="zh-CN" altLang="zh-CN" sz="2600" dirty="0">
                <a:latin typeface="Times New Roman"/>
                <a:ea typeface="华文细黑"/>
                <a:cs typeface="Times New Roman"/>
              </a:rPr>
              <a:t>蓄意破坏、</a:t>
            </a:r>
            <a:r>
              <a:rPr lang="en-US" altLang="zh-CN" sz="2600" dirty="0">
                <a:latin typeface="Times New Roman"/>
                <a:ea typeface="华文细黑"/>
                <a:cs typeface="Times New Roman"/>
              </a:rPr>
              <a:t>(</a:t>
            </a:r>
            <a:r>
              <a:rPr lang="zh-CN" altLang="zh-CN" sz="2600" dirty="0">
                <a:latin typeface="Times New Roman"/>
                <a:ea typeface="华文细黑"/>
                <a:cs typeface="Times New Roman"/>
              </a:rPr>
              <a:t>被人</a:t>
            </a:r>
            <a:r>
              <a:rPr lang="en-US" altLang="zh-CN" sz="2600" dirty="0">
                <a:latin typeface="Times New Roman"/>
                <a:ea typeface="华文细黑"/>
                <a:cs typeface="Times New Roman"/>
              </a:rPr>
              <a:t>)</a:t>
            </a:r>
            <a:r>
              <a:rPr lang="zh-CN" altLang="zh-CN" sz="2600" dirty="0">
                <a:latin typeface="Times New Roman"/>
                <a:ea typeface="华文细黑"/>
                <a:cs typeface="Times New Roman"/>
              </a:rPr>
              <a:t>贻笑大方、</a:t>
            </a:r>
            <a:r>
              <a:rPr lang="en-US" altLang="zh-CN" sz="2600" dirty="0">
                <a:latin typeface="Times New Roman"/>
                <a:ea typeface="华文细黑"/>
                <a:cs typeface="Times New Roman"/>
              </a:rPr>
              <a:t>(</a:t>
            </a:r>
            <a:r>
              <a:rPr lang="zh-CN" altLang="zh-CN" sz="2600" dirty="0">
                <a:latin typeface="Times New Roman"/>
                <a:ea typeface="华文细黑"/>
                <a:cs typeface="Times New Roman"/>
              </a:rPr>
              <a:t>各自</a:t>
            </a:r>
            <a:r>
              <a:rPr lang="en-US" altLang="zh-CN" sz="2600" dirty="0" smtClean="0">
                <a:latin typeface="Times New Roman"/>
                <a:ea typeface="华文细黑"/>
                <a:cs typeface="Times New Roman"/>
              </a:rPr>
              <a:t>)</a:t>
            </a:r>
          </a:p>
        </p:txBody>
      </p:sp>
    </p:spTree>
    <p:extLst>
      <p:ext uri="{BB962C8B-B14F-4D97-AF65-F5344CB8AC3E}">
        <p14:creationId xmlns:p14="http://schemas.microsoft.com/office/powerpoint/2010/main" val="1063878705"/>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08087" y="718592"/>
            <a:ext cx="8733982" cy="3093154"/>
          </a:xfrm>
          <a:prstGeom prst="rect">
            <a:avLst/>
          </a:prstGeom>
        </p:spPr>
        <p:txBody>
          <a:bodyPr>
            <a:spAutoFit/>
          </a:bodyPr>
          <a:lstStyle/>
          <a:p>
            <a:pPr algn="just">
              <a:lnSpc>
                <a:spcPct val="150000"/>
              </a:lnSpc>
            </a:pPr>
            <a:r>
              <a:rPr lang="zh-CN" altLang="zh-CN" sz="2600" dirty="0">
                <a:latin typeface="Times New Roman"/>
                <a:ea typeface="华文细黑"/>
                <a:cs typeface="Times New Roman"/>
              </a:rPr>
              <a:t>分道扬镳、破天荒</a:t>
            </a:r>
            <a:r>
              <a:rPr lang="en-US" altLang="zh-CN" sz="2600" dirty="0">
                <a:latin typeface="Times New Roman"/>
                <a:ea typeface="华文细黑"/>
                <a:cs typeface="Times New Roman"/>
              </a:rPr>
              <a:t>(</a:t>
            </a:r>
            <a:r>
              <a:rPr lang="zh-CN" altLang="zh-CN" sz="2600" dirty="0">
                <a:latin typeface="Times New Roman"/>
                <a:ea typeface="华文细黑"/>
                <a:cs typeface="Times New Roman"/>
              </a:rPr>
              <a:t>第一次</a:t>
            </a:r>
            <a:r>
              <a:rPr lang="en-US" altLang="zh-CN" sz="2600" dirty="0">
                <a:latin typeface="Times New Roman"/>
                <a:ea typeface="华文细黑"/>
                <a:cs typeface="Times New Roman"/>
              </a:rPr>
              <a:t>)</a:t>
            </a:r>
            <a:r>
              <a:rPr lang="zh-CN" altLang="zh-CN" sz="2600" dirty="0" smtClean="0">
                <a:latin typeface="Times New Roman"/>
                <a:ea typeface="华文细黑"/>
                <a:cs typeface="Times New Roman"/>
              </a:rPr>
              <a:t>、</a:t>
            </a:r>
            <a:r>
              <a:rPr lang="en-US" altLang="zh-CN" sz="2600" dirty="0" smtClean="0">
                <a:latin typeface="Times New Roman"/>
                <a:ea typeface="华文细黑"/>
                <a:cs typeface="Times New Roman"/>
              </a:rPr>
              <a:t>(</a:t>
            </a:r>
            <a:r>
              <a:rPr lang="zh-CN" altLang="zh-CN" sz="2600" dirty="0">
                <a:latin typeface="Times New Roman"/>
                <a:ea typeface="华文细黑"/>
                <a:cs typeface="Times New Roman"/>
              </a:rPr>
              <a:t>年轻的</a:t>
            </a:r>
            <a:r>
              <a:rPr lang="en-US" altLang="zh-CN" sz="2600" dirty="0" smtClean="0">
                <a:latin typeface="Times New Roman"/>
                <a:ea typeface="华文细黑"/>
                <a:cs typeface="Times New Roman"/>
              </a:rPr>
              <a:t>)</a:t>
            </a:r>
            <a:r>
              <a:rPr lang="zh-CN" altLang="zh-CN" sz="2600" dirty="0" smtClean="0">
                <a:solidFill>
                  <a:prstClr val="black"/>
                </a:solidFill>
                <a:latin typeface="Times New Roman"/>
                <a:ea typeface="华文细黑"/>
                <a:cs typeface="Times New Roman"/>
              </a:rPr>
              <a:t>小伙子</a:t>
            </a:r>
            <a:r>
              <a:rPr lang="zh-CN" altLang="zh-CN" sz="2600" dirty="0">
                <a:solidFill>
                  <a:prstClr val="black"/>
                </a:solidFill>
                <a:latin typeface="Times New Roman"/>
                <a:ea typeface="华文细黑"/>
                <a:cs typeface="Times New Roman"/>
              </a:rPr>
              <a:t>、</a:t>
            </a:r>
            <a:r>
              <a:rPr lang="en-US" altLang="zh-CN" sz="2600" dirty="0">
                <a:solidFill>
                  <a:prstClr val="black"/>
                </a:solidFill>
                <a:latin typeface="Times New Roman"/>
                <a:ea typeface="华文细黑"/>
                <a:cs typeface="Times New Roman"/>
              </a:rPr>
              <a:t>(</a:t>
            </a:r>
            <a:r>
              <a:rPr lang="zh-CN" altLang="zh-CN" sz="2600" dirty="0">
                <a:solidFill>
                  <a:prstClr val="black"/>
                </a:solidFill>
                <a:latin typeface="Times New Roman"/>
                <a:ea typeface="华文细黑"/>
                <a:cs typeface="Times New Roman"/>
              </a:rPr>
              <a:t>正</a:t>
            </a:r>
            <a:r>
              <a:rPr lang="en-US" altLang="zh-CN" sz="2600" dirty="0">
                <a:solidFill>
                  <a:prstClr val="black"/>
                </a:solidFill>
                <a:latin typeface="Times New Roman"/>
                <a:ea typeface="华文细黑"/>
                <a:cs typeface="Times New Roman"/>
              </a:rPr>
              <a:t>)</a:t>
            </a:r>
            <a:r>
              <a:rPr lang="zh-CN" altLang="zh-CN" sz="2600" dirty="0">
                <a:solidFill>
                  <a:prstClr val="black"/>
                </a:solidFill>
                <a:latin typeface="Times New Roman"/>
                <a:ea typeface="华文细黑"/>
                <a:cs typeface="Times New Roman"/>
              </a:rPr>
              <a:t>方兴未艾等，括号里面的内容皆属于赘余成分</a:t>
            </a:r>
            <a:r>
              <a:rPr lang="zh-CN" altLang="zh-CN" sz="2600" dirty="0" smtClean="0">
                <a:solidFill>
                  <a:prstClr val="black"/>
                </a:solidFill>
                <a:latin typeface="Times New Roman"/>
                <a:ea typeface="华文细黑"/>
                <a:cs typeface="Times New Roman"/>
              </a:rPr>
              <a:t>。</a:t>
            </a:r>
            <a:endParaRPr lang="en-US" altLang="zh-CN" sz="2600" dirty="0" smtClean="0">
              <a:solidFill>
                <a:prstClr val="black"/>
              </a:solidFill>
              <a:latin typeface="Times New Roman"/>
              <a:ea typeface="华文细黑"/>
              <a:cs typeface="Times New Roman"/>
            </a:endParaRPr>
          </a:p>
          <a:p>
            <a:pPr algn="just">
              <a:lnSpc>
                <a:spcPct val="150000"/>
              </a:lnSpc>
            </a:pPr>
            <a:r>
              <a:rPr lang="zh-CN" altLang="zh-CN" sz="2600" dirty="0" smtClean="0">
                <a:solidFill>
                  <a:prstClr val="black"/>
                </a:solidFill>
                <a:latin typeface="Times New Roman"/>
                <a:ea typeface="华文细黑"/>
                <a:cs typeface="Times New Roman"/>
              </a:rPr>
              <a:t>成分</a:t>
            </a:r>
            <a:r>
              <a:rPr lang="zh-CN" altLang="zh-CN" sz="2600" dirty="0">
                <a:solidFill>
                  <a:prstClr val="black"/>
                </a:solidFill>
                <a:latin typeface="Times New Roman"/>
                <a:ea typeface="华文细黑"/>
                <a:cs typeface="Times New Roman"/>
              </a:rPr>
              <a:t>赘余是个冷考点，而且较为隐蔽，不易被发现。对此，一方面要准确、细致地理解句子中每个词语的意思，另一方面在平时应注意积累一些习惯性赘余词语</a:t>
            </a:r>
            <a:r>
              <a:rPr lang="zh-CN" altLang="zh-CN" sz="2600" dirty="0" smtClean="0">
                <a:solidFill>
                  <a:prstClr val="black"/>
                </a:solidFill>
                <a:latin typeface="Times New Roman"/>
                <a:ea typeface="华文细黑"/>
                <a:cs typeface="Times New Roman"/>
              </a:rPr>
              <a:t>。</a:t>
            </a:r>
            <a:endParaRPr lang="en-US" altLang="zh-CN" sz="2600" dirty="0" smtClean="0">
              <a:solidFill>
                <a:prstClr val="black"/>
              </a:solidFill>
              <a:latin typeface="Times New Roman"/>
              <a:ea typeface="华文细黑"/>
              <a:cs typeface="Times New Roman"/>
            </a:endParaRPr>
          </a:p>
        </p:txBody>
      </p:sp>
    </p:spTree>
    <p:extLst>
      <p:ext uri="{BB962C8B-B14F-4D97-AF65-F5344CB8AC3E}">
        <p14:creationId xmlns:p14="http://schemas.microsoft.com/office/powerpoint/2010/main" val="2004702086"/>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7708" y="27162"/>
            <a:ext cx="8909535" cy="2332946"/>
          </a:xfrm>
          <a:prstGeom prst="rect">
            <a:avLst/>
          </a:prstGeom>
        </p:spPr>
        <p:txBody>
          <a:bodyPr>
            <a:spAutoFit/>
          </a:bodyPr>
          <a:lstStyle/>
          <a:p>
            <a:pPr algn="just">
              <a:lnSpc>
                <a:spcPct val="140000"/>
              </a:lnSpc>
              <a:spcAft>
                <a:spcPts val="0"/>
              </a:spcAft>
            </a:pPr>
            <a:r>
              <a:rPr lang="zh-CN" altLang="zh-CN" sz="2600" kern="100" dirty="0">
                <a:solidFill>
                  <a:srgbClr val="E46C0A"/>
                </a:solidFill>
                <a:latin typeface="Times New Roman"/>
                <a:ea typeface="华文细黑"/>
                <a:cs typeface="Times New Roman"/>
              </a:rPr>
              <a:t>即时巩固</a:t>
            </a:r>
            <a:r>
              <a:rPr lang="en-US" altLang="zh-CN" sz="2600" kern="100" dirty="0">
                <a:solidFill>
                  <a:srgbClr val="E46C0A"/>
                </a:solidFill>
                <a:latin typeface="Times New Roman"/>
                <a:ea typeface="华文细黑"/>
                <a:cs typeface="Courier New"/>
              </a:rPr>
              <a:t>2</a:t>
            </a:r>
            <a:r>
              <a:rPr lang="zh-CN" altLang="zh-CN" sz="2600" kern="100" dirty="0">
                <a:latin typeface="Times New Roman"/>
                <a:ea typeface="华文细黑"/>
                <a:cs typeface="Times New Roman"/>
              </a:rPr>
              <a:t>　判断下列句子是否存在赘余问题并作具体说明。</a:t>
            </a:r>
            <a:endParaRPr lang="zh-CN" altLang="zh-CN" sz="105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(1)</a:t>
            </a:r>
            <a:r>
              <a:rPr lang="en-US" altLang="zh-CN" sz="2600" kern="100" dirty="0">
                <a:solidFill>
                  <a:srgbClr val="00B0F0"/>
                </a:solidFill>
                <a:latin typeface="Times New Roman"/>
                <a:ea typeface="华文细黑"/>
                <a:cs typeface="Courier New"/>
              </a:rPr>
              <a:t>(2013·</a:t>
            </a:r>
            <a:r>
              <a:rPr lang="zh-CN" altLang="zh-CN" sz="2600" kern="100" dirty="0">
                <a:solidFill>
                  <a:srgbClr val="00B0F0"/>
                </a:solidFill>
                <a:latin typeface="Times New Roman"/>
                <a:ea typeface="华文细黑"/>
                <a:cs typeface="Times New Roman"/>
              </a:rPr>
              <a:t>天津</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在学校开设的各种选修课中，同学们尤其更喜欢</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生活中的法律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电脑音乐制作</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等体验性强、新鲜有趣的课程</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6" name="矩形 5"/>
          <p:cNvSpPr/>
          <p:nvPr/>
        </p:nvSpPr>
        <p:spPr>
          <a:xfrm>
            <a:off x="107504" y="2212484"/>
            <a:ext cx="8733982" cy="586571"/>
          </a:xfrm>
          <a:prstGeom prst="rect">
            <a:avLst/>
          </a:prstGeom>
        </p:spPr>
        <p:txBody>
          <a:bodyPr>
            <a:spAutoFit/>
          </a:bodyPr>
          <a:lstStyle/>
          <a:p>
            <a:pPr algn="just">
              <a:lnSpc>
                <a:spcPct val="14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zh-CN" altLang="zh-CN" sz="2600" kern="100" dirty="0" smtClean="0">
                <a:solidFill>
                  <a:srgbClr val="E46C0A"/>
                </a:solidFill>
                <a:latin typeface="Times New Roman"/>
                <a:ea typeface="华文细黑"/>
                <a:cs typeface="Times New Roman"/>
              </a:rPr>
              <a:t>成分赘余，</a:t>
            </a:r>
            <a:r>
              <a:rPr lang="en-US" altLang="zh-CN" sz="2600" kern="100" dirty="0" smtClean="0">
                <a:solidFill>
                  <a:srgbClr val="E46C0A"/>
                </a:solidFill>
                <a:latin typeface="宋体"/>
                <a:ea typeface="华文细黑"/>
                <a:cs typeface="Times New Roman"/>
              </a:rPr>
              <a:t>“</a:t>
            </a:r>
            <a:r>
              <a:rPr lang="zh-CN" altLang="zh-CN" sz="2600" kern="100" dirty="0" smtClean="0">
                <a:solidFill>
                  <a:srgbClr val="E46C0A"/>
                </a:solidFill>
                <a:latin typeface="Times New Roman"/>
                <a:ea typeface="华文细黑"/>
                <a:cs typeface="Times New Roman"/>
              </a:rPr>
              <a:t>尤其</a:t>
            </a:r>
            <a:r>
              <a:rPr lang="en-US" altLang="zh-CN" sz="2600" kern="100" dirty="0" smtClean="0">
                <a:solidFill>
                  <a:srgbClr val="E46C0A"/>
                </a:solidFill>
                <a:latin typeface="宋体"/>
                <a:ea typeface="华文细黑"/>
                <a:cs typeface="Times New Roman"/>
              </a:rPr>
              <a:t>”</a:t>
            </a:r>
            <a:r>
              <a:rPr lang="zh-CN" altLang="zh-CN" sz="2600" kern="100" dirty="0" smtClean="0">
                <a:solidFill>
                  <a:srgbClr val="E46C0A"/>
                </a:solidFill>
                <a:latin typeface="Times New Roman"/>
                <a:ea typeface="华文细黑"/>
                <a:cs typeface="Times New Roman"/>
              </a:rPr>
              <a:t>与</a:t>
            </a:r>
            <a:r>
              <a:rPr lang="en-US" altLang="zh-CN" sz="2600" kern="100" dirty="0" smtClean="0">
                <a:solidFill>
                  <a:srgbClr val="E46C0A"/>
                </a:solidFill>
                <a:latin typeface="宋体"/>
                <a:ea typeface="华文细黑"/>
                <a:cs typeface="Times New Roman"/>
              </a:rPr>
              <a:t>“</a:t>
            </a:r>
            <a:r>
              <a:rPr lang="zh-CN" altLang="zh-CN" sz="2600" kern="100" dirty="0" smtClean="0">
                <a:solidFill>
                  <a:srgbClr val="E46C0A"/>
                </a:solidFill>
                <a:latin typeface="Times New Roman"/>
                <a:ea typeface="华文细黑"/>
                <a:cs typeface="Times New Roman"/>
              </a:rPr>
              <a:t>更</a:t>
            </a:r>
            <a:r>
              <a:rPr lang="en-US" altLang="zh-CN" sz="2600" kern="100" dirty="0" smtClean="0">
                <a:solidFill>
                  <a:srgbClr val="E46C0A"/>
                </a:solidFill>
                <a:latin typeface="宋体"/>
                <a:ea typeface="华文细黑"/>
                <a:cs typeface="Times New Roman"/>
              </a:rPr>
              <a:t>”</a:t>
            </a:r>
            <a:r>
              <a:rPr lang="zh-CN" altLang="zh-CN" sz="2600" kern="100" dirty="0" smtClean="0">
                <a:solidFill>
                  <a:srgbClr val="E46C0A"/>
                </a:solidFill>
                <a:latin typeface="Times New Roman"/>
                <a:ea typeface="华文细黑"/>
                <a:cs typeface="Times New Roman"/>
              </a:rPr>
              <a:t>语意重复</a:t>
            </a:r>
            <a:r>
              <a:rPr lang="en-US" altLang="zh-CN" sz="2600" kern="100" dirty="0" smtClean="0">
                <a:solidFill>
                  <a:srgbClr val="E46C0A"/>
                </a:solidFill>
                <a:latin typeface="Times New Roman"/>
                <a:ea typeface="华文细黑"/>
                <a:cs typeface="Times New Roman"/>
              </a:rPr>
              <a:t>,</a:t>
            </a:r>
            <a:r>
              <a:rPr lang="zh-CN" altLang="zh-CN" sz="2600" kern="100" dirty="0" smtClean="0">
                <a:solidFill>
                  <a:srgbClr val="E46C0A"/>
                </a:solidFill>
                <a:latin typeface="Times New Roman"/>
                <a:ea typeface="华文细黑"/>
                <a:cs typeface="Times New Roman"/>
              </a:rPr>
              <a:t>删除</a:t>
            </a:r>
            <a:r>
              <a:rPr lang="en-US" altLang="zh-CN" sz="2600" kern="100" dirty="0" smtClean="0">
                <a:solidFill>
                  <a:srgbClr val="E46C0A"/>
                </a:solidFill>
                <a:latin typeface="宋体"/>
                <a:ea typeface="华文细黑"/>
                <a:cs typeface="Times New Roman"/>
              </a:rPr>
              <a:t>“</a:t>
            </a:r>
            <a:r>
              <a:rPr lang="zh-CN" altLang="zh-CN" sz="2600" kern="100" dirty="0" smtClean="0">
                <a:solidFill>
                  <a:srgbClr val="E46C0A"/>
                </a:solidFill>
                <a:latin typeface="Times New Roman"/>
                <a:ea typeface="华文细黑"/>
                <a:cs typeface="Times New Roman"/>
              </a:rPr>
              <a:t>更</a:t>
            </a:r>
            <a:r>
              <a:rPr lang="en-US" altLang="zh-CN" sz="2600" kern="100" dirty="0" smtClean="0">
                <a:solidFill>
                  <a:srgbClr val="E46C0A"/>
                </a:solidFill>
                <a:latin typeface="宋体"/>
                <a:ea typeface="华文细黑"/>
                <a:cs typeface="Times New Roman"/>
              </a:rPr>
              <a:t>”</a:t>
            </a:r>
            <a:r>
              <a:rPr lang="zh-CN" altLang="zh-CN" sz="2600" kern="100" dirty="0" smtClean="0">
                <a:solidFill>
                  <a:srgbClr val="E46C0A"/>
                </a:solidFill>
                <a:latin typeface="Times New Roman"/>
                <a:ea typeface="华文细黑"/>
                <a:cs typeface="Times New Roman"/>
              </a:rPr>
              <a:t>。</a:t>
            </a:r>
            <a:endParaRPr lang="en-US" altLang="zh-CN" sz="2600" kern="100" dirty="0" smtClean="0">
              <a:solidFill>
                <a:srgbClr val="E46C0A"/>
              </a:solidFill>
              <a:latin typeface="Times New Roman"/>
              <a:ea typeface="华文细黑"/>
              <a:cs typeface="Times New Roman"/>
            </a:endParaRPr>
          </a:p>
        </p:txBody>
      </p:sp>
      <p:sp>
        <p:nvSpPr>
          <p:cNvPr id="8" name="矩形 7"/>
          <p:cNvSpPr/>
          <p:nvPr/>
        </p:nvSpPr>
        <p:spPr>
          <a:xfrm>
            <a:off x="107708" y="2764002"/>
            <a:ext cx="8909535" cy="1706044"/>
          </a:xfrm>
          <a:prstGeom prst="rect">
            <a:avLst/>
          </a:prstGeom>
        </p:spPr>
        <p:txBody>
          <a:bodyPr>
            <a:spAutoFit/>
          </a:bodyPr>
          <a:lstStyle/>
          <a:p>
            <a:pPr algn="just">
              <a:lnSpc>
                <a:spcPct val="140000"/>
              </a:lnSpc>
              <a:spcAft>
                <a:spcPts val="0"/>
              </a:spcAft>
            </a:pPr>
            <a:r>
              <a:rPr lang="en-US" altLang="zh-CN" sz="2600" kern="100" dirty="0">
                <a:latin typeface="Times New Roman"/>
                <a:ea typeface="华文细黑"/>
                <a:cs typeface="Courier New"/>
              </a:rPr>
              <a:t>(2)</a:t>
            </a:r>
            <a:r>
              <a:rPr lang="en-US" altLang="zh-CN" sz="2600" kern="100" dirty="0">
                <a:solidFill>
                  <a:srgbClr val="00B0F0"/>
                </a:solidFill>
                <a:latin typeface="Times New Roman"/>
                <a:ea typeface="华文细黑"/>
                <a:cs typeface="Courier New"/>
              </a:rPr>
              <a:t>(2011·</a:t>
            </a:r>
            <a:r>
              <a:rPr lang="zh-CN" altLang="zh-CN" sz="2600" kern="100" dirty="0">
                <a:solidFill>
                  <a:srgbClr val="00B0F0"/>
                </a:solidFill>
                <a:latin typeface="Times New Roman"/>
                <a:ea typeface="华文细黑"/>
                <a:cs typeface="Times New Roman"/>
              </a:rPr>
              <a:t>浙江</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由于核废料衰变缓慢，所以一旦发生地质变动，或者因建筑、地铁建设等人为因素的影响，导致核废料泄露事件，那么后果将不堪设想</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10" name="矩形 9"/>
          <p:cNvSpPr/>
          <p:nvPr/>
        </p:nvSpPr>
        <p:spPr>
          <a:xfrm>
            <a:off x="95924" y="4391992"/>
            <a:ext cx="8853706" cy="652486"/>
          </a:xfrm>
          <a:prstGeom prst="rect">
            <a:avLst/>
          </a:prstGeom>
        </p:spPr>
        <p:txBody>
          <a:bodyPr wrap="none">
            <a:spAutoFit/>
          </a:bodyPr>
          <a:lstStyle/>
          <a:p>
            <a:pPr algn="just">
              <a:lnSpc>
                <a:spcPct val="14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en-US" altLang="zh-CN" sz="2600" dirty="0" smtClean="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事件</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赘余，应去掉。另外，</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因</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改为</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受</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a:t>
            </a:r>
            <a:endParaRPr lang="zh-CN" altLang="zh-CN" sz="260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2021953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02754" y="208176"/>
            <a:ext cx="8821322" cy="4216732"/>
          </a:xfrm>
          <a:prstGeom prst="rect">
            <a:avLst/>
          </a:prstGeom>
        </p:spPr>
        <p:txBody>
          <a:bodyPr>
            <a:spAutoFit/>
          </a:bodyPr>
          <a:lstStyle/>
          <a:p>
            <a:pPr algn="ctr">
              <a:lnSpc>
                <a:spcPct val="150000"/>
              </a:lnSpc>
              <a:spcAft>
                <a:spcPts val="0"/>
              </a:spcAft>
            </a:pPr>
            <a:r>
              <a:rPr lang="zh-CN" altLang="en-US" sz="2600" kern="100" dirty="0">
                <a:solidFill>
                  <a:srgbClr val="0000FF"/>
                </a:solidFill>
                <a:latin typeface="Times New Roman"/>
                <a:ea typeface="华文细黑"/>
                <a:cs typeface="Times New Roman"/>
              </a:rPr>
              <a:t>识别六种病句类型之四：结构</a:t>
            </a:r>
            <a:r>
              <a:rPr lang="zh-CN" altLang="en-US" sz="2600" kern="100" dirty="0" smtClean="0">
                <a:solidFill>
                  <a:srgbClr val="0000FF"/>
                </a:solidFill>
                <a:latin typeface="Times New Roman"/>
                <a:ea typeface="华文细黑"/>
                <a:cs typeface="Times New Roman"/>
              </a:rPr>
              <a:t>混乱</a:t>
            </a:r>
            <a:endParaRPr lang="zh-CN" altLang="zh-CN" sz="1050" kern="100" dirty="0" smtClean="0">
              <a:solidFill>
                <a:srgbClr val="0000FF"/>
              </a:solidFill>
              <a:latin typeface="宋体"/>
              <a:cs typeface="Courier New"/>
            </a:endParaRPr>
          </a:p>
          <a:p>
            <a:pPr algn="just">
              <a:lnSpc>
                <a:spcPct val="150000"/>
              </a:lnSpc>
              <a:spcAft>
                <a:spcPts val="0"/>
              </a:spcAft>
            </a:pPr>
            <a:r>
              <a:rPr lang="en-US" altLang="zh-CN" sz="2600" kern="100" dirty="0" smtClean="0">
                <a:solidFill>
                  <a:srgbClr val="C00000"/>
                </a:solidFill>
                <a:latin typeface="Times New Roman"/>
                <a:ea typeface="华文细黑"/>
                <a:cs typeface="Courier New"/>
              </a:rPr>
              <a:t>(</a:t>
            </a:r>
            <a:r>
              <a:rPr lang="zh-CN" altLang="en-US" sz="2600" kern="100" dirty="0" smtClean="0">
                <a:solidFill>
                  <a:srgbClr val="C00000"/>
                </a:solidFill>
                <a:latin typeface="Times New Roman"/>
                <a:ea typeface="华文细黑"/>
                <a:cs typeface="Courier New"/>
              </a:rPr>
              <a:t>一</a:t>
            </a:r>
            <a:r>
              <a:rPr lang="en-US" altLang="zh-CN" sz="2600" kern="100" dirty="0" smtClean="0">
                <a:solidFill>
                  <a:srgbClr val="C00000"/>
                </a:solidFill>
                <a:latin typeface="Times New Roman"/>
                <a:ea typeface="华文细黑"/>
                <a:cs typeface="Courier New"/>
              </a:rPr>
              <a:t>)</a:t>
            </a:r>
            <a:r>
              <a:rPr lang="zh-CN" altLang="en-US" sz="2600" kern="100" dirty="0" smtClean="0">
                <a:solidFill>
                  <a:srgbClr val="C00000"/>
                </a:solidFill>
                <a:latin typeface="Times New Roman"/>
                <a:ea typeface="华文细黑"/>
                <a:cs typeface="Courier New"/>
              </a:rPr>
              <a:t>掌握三种结构混乱类型</a:t>
            </a:r>
            <a:endParaRPr lang="en-US" altLang="zh-CN" sz="2600" kern="100" dirty="0" smtClean="0">
              <a:solidFill>
                <a:srgbClr val="C00000"/>
              </a:solidFill>
              <a:latin typeface="Times New Roman"/>
              <a:ea typeface="华文细黑"/>
              <a:cs typeface="Courier New"/>
            </a:endParaRPr>
          </a:p>
          <a:p>
            <a:pPr algn="just">
              <a:lnSpc>
                <a:spcPct val="150000"/>
              </a:lnSpc>
              <a:spcAft>
                <a:spcPts val="0"/>
              </a:spcAft>
            </a:pPr>
            <a:r>
              <a:rPr lang="en-US" altLang="zh-CN" sz="2600" kern="100" dirty="0" smtClean="0">
                <a:latin typeface="Times New Roman"/>
                <a:ea typeface="华文细黑"/>
                <a:cs typeface="Courier New"/>
              </a:rPr>
              <a:t>1</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句式杂糅</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两种句式叠加在一起</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下面句子都存在句式杂糅的问题，请作具体说明。</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en-US" altLang="zh-CN" sz="2600" kern="100" dirty="0">
                <a:solidFill>
                  <a:srgbClr val="00B0F0"/>
                </a:solidFill>
                <a:latin typeface="Times New Roman"/>
                <a:ea typeface="华文细黑"/>
                <a:cs typeface="Courier New"/>
              </a:rPr>
              <a:t>(2014·</a:t>
            </a:r>
            <a:r>
              <a:rPr lang="zh-CN" altLang="zh-CN" sz="2600" kern="100" dirty="0">
                <a:solidFill>
                  <a:srgbClr val="00B0F0"/>
                </a:solidFill>
                <a:latin typeface="Times New Roman"/>
                <a:ea typeface="华文细黑"/>
                <a:cs typeface="Times New Roman"/>
              </a:rPr>
              <a:t>天津</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在任何组织内，优柔寡断者和盲目冲动者都是传染病毒，前者的延误时机和后者的盲目冲动均可使企业在一夕间造成大灾难</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970467128"/>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19427" y="1203598"/>
            <a:ext cx="8561888" cy="1816075"/>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smtClean="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使企业在一夕间造成大灾难</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，其句式一是</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给</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造成</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，一是</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使</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遭受</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，应把</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使</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改为</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给</a:t>
            </a:r>
            <a:r>
              <a:rPr lang="en-US" altLang="zh-CN" sz="2600" kern="100" dirty="0">
                <a:solidFill>
                  <a:srgbClr val="E46C0A"/>
                </a:solidFill>
                <a:latin typeface="宋体"/>
                <a:ea typeface="华文细黑"/>
                <a:cs typeface="Times New Roman"/>
              </a:rPr>
              <a:t>”</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090473002"/>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98411" y="774322"/>
            <a:ext cx="8733982" cy="1816075"/>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(2)</a:t>
            </a:r>
            <a:r>
              <a:rPr lang="en-US" altLang="zh-CN" sz="2600" kern="100" dirty="0">
                <a:solidFill>
                  <a:srgbClr val="00B0F0"/>
                </a:solidFill>
                <a:latin typeface="Times New Roman"/>
                <a:ea typeface="华文细黑"/>
                <a:cs typeface="Courier New"/>
              </a:rPr>
              <a:t>(2013·</a:t>
            </a:r>
            <a:r>
              <a:rPr lang="zh-CN" altLang="zh-CN" sz="2600" kern="100" dirty="0">
                <a:solidFill>
                  <a:srgbClr val="00B0F0"/>
                </a:solidFill>
                <a:latin typeface="Times New Roman"/>
                <a:ea typeface="华文细黑"/>
                <a:cs typeface="Times New Roman"/>
              </a:rPr>
              <a:t>大纲全国</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深陷债务危机的希腊和西班牙，失业率已经超过</a:t>
            </a:r>
            <a:r>
              <a:rPr lang="en-US" altLang="zh-CN" sz="2600" kern="100" dirty="0">
                <a:latin typeface="Times New Roman"/>
                <a:ea typeface="华文细黑"/>
                <a:cs typeface="Courier New"/>
              </a:rPr>
              <a:t>20%</a:t>
            </a:r>
            <a:r>
              <a:rPr lang="zh-CN" altLang="zh-CN" sz="2600" kern="100" dirty="0">
                <a:latin typeface="Times New Roman"/>
                <a:ea typeface="华文细黑"/>
                <a:cs typeface="Times New Roman"/>
              </a:rPr>
              <a:t>，主要是由于这两个国家经济衰退和实施大规模财政紧缩政策所导致的</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3" name="矩形 2"/>
          <p:cNvSpPr/>
          <p:nvPr/>
        </p:nvSpPr>
        <p:spPr>
          <a:xfrm>
            <a:off x="218753" y="2599333"/>
            <a:ext cx="7985828" cy="692497"/>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a:solidFill>
                  <a:prstClr val="black"/>
                </a:solidFill>
                <a:latin typeface="Times New Roman"/>
                <a:ea typeface="华文细黑"/>
                <a:cs typeface="Times New Roman"/>
              </a:rPr>
              <a:t>　</a:t>
            </a:r>
            <a:r>
              <a:rPr lang="zh-CN" altLang="zh-CN" sz="2600" kern="100" smtClean="0">
                <a:solidFill>
                  <a:srgbClr val="E46C0A"/>
                </a:solidFill>
                <a:latin typeface="Times New Roman"/>
                <a:ea typeface="华文细黑"/>
                <a:cs typeface="Times New Roman"/>
              </a:rPr>
              <a:t>句式</a:t>
            </a:r>
            <a:r>
              <a:rPr lang="zh-CN" altLang="zh-CN" sz="2600" kern="100" dirty="0">
                <a:solidFill>
                  <a:srgbClr val="E46C0A"/>
                </a:solidFill>
                <a:latin typeface="Times New Roman"/>
                <a:ea typeface="华文细黑"/>
                <a:cs typeface="Times New Roman"/>
              </a:rPr>
              <a:t>杂糅，</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主要是由于</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所导致的</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杂糅</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077290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54741" y="67509"/>
            <a:ext cx="8821322" cy="1129476"/>
          </a:xfrm>
          <a:prstGeom prst="rect">
            <a:avLst/>
          </a:prstGeom>
        </p:spPr>
        <p:txBody>
          <a:bodyPr>
            <a:spAutoFit/>
          </a:bodyPr>
          <a:lstStyle/>
          <a:p>
            <a:pPr algn="just">
              <a:lnSpc>
                <a:spcPct val="150000"/>
              </a:lnSpc>
              <a:spcAft>
                <a:spcPts val="0"/>
              </a:spcAft>
            </a:pPr>
            <a:r>
              <a:rPr lang="en-US" altLang="zh-CN" sz="2400" kern="100" dirty="0">
                <a:latin typeface="Times New Roman"/>
                <a:ea typeface="华文细黑"/>
                <a:cs typeface="Courier New"/>
              </a:rPr>
              <a:t>(3)</a:t>
            </a:r>
            <a:r>
              <a:rPr lang="en-US" altLang="zh-CN" sz="2400" kern="100" dirty="0">
                <a:solidFill>
                  <a:srgbClr val="00B0F0"/>
                </a:solidFill>
                <a:latin typeface="Times New Roman"/>
                <a:ea typeface="华文细黑"/>
                <a:cs typeface="Courier New"/>
              </a:rPr>
              <a:t>(2013·</a:t>
            </a:r>
            <a:r>
              <a:rPr lang="zh-CN" altLang="zh-CN" sz="2400" kern="100" dirty="0">
                <a:solidFill>
                  <a:srgbClr val="00B0F0"/>
                </a:solidFill>
                <a:latin typeface="Times New Roman"/>
                <a:ea typeface="华文细黑"/>
                <a:cs typeface="Times New Roman"/>
              </a:rPr>
              <a:t>福建</a:t>
            </a:r>
            <a:r>
              <a:rPr lang="en-US" altLang="zh-CN" sz="2400" kern="100" dirty="0">
                <a:solidFill>
                  <a:srgbClr val="00B0F0"/>
                </a:solidFill>
                <a:latin typeface="Times New Roman"/>
                <a:ea typeface="华文细黑"/>
                <a:cs typeface="Courier New"/>
              </a:rPr>
              <a:t>)</a:t>
            </a:r>
            <a:r>
              <a:rPr lang="zh-CN" altLang="zh-CN" sz="2400" kern="100" dirty="0">
                <a:latin typeface="Times New Roman"/>
                <a:ea typeface="华文细黑"/>
                <a:cs typeface="Times New Roman"/>
              </a:rPr>
              <a:t>亚马孙森林正在经历向生物物理紊乱状态过渡，农业生产的扩大和气候变化是造成亚马孙森林生态紊乱的主要原因</a:t>
            </a:r>
            <a:r>
              <a:rPr lang="zh-CN" altLang="zh-CN" sz="2400" kern="100" dirty="0" smtClean="0">
                <a:latin typeface="Times New Roman"/>
                <a:ea typeface="华文细黑"/>
                <a:cs typeface="Times New Roman"/>
              </a:rPr>
              <a:t>。</a:t>
            </a:r>
            <a:endParaRPr lang="zh-CN" altLang="zh-CN" sz="2400" kern="100" dirty="0">
              <a:latin typeface="宋体"/>
              <a:cs typeface="Courier New"/>
            </a:endParaRPr>
          </a:p>
        </p:txBody>
      </p:sp>
      <p:sp>
        <p:nvSpPr>
          <p:cNvPr id="3" name="矩形 2"/>
          <p:cNvSpPr/>
          <p:nvPr/>
        </p:nvSpPr>
        <p:spPr>
          <a:xfrm>
            <a:off x="126758" y="1160165"/>
            <a:ext cx="8909535" cy="1246495"/>
          </a:xfrm>
          <a:prstGeom prst="rect">
            <a:avLst/>
          </a:prstGeom>
        </p:spPr>
        <p:txBody>
          <a:bodyPr>
            <a:spAutoFit/>
          </a:bodyPr>
          <a:lstStyle/>
          <a:p>
            <a:pPr algn="just">
              <a:lnSpc>
                <a:spcPct val="150000"/>
              </a:lnSpc>
              <a:spcAft>
                <a:spcPts val="0"/>
              </a:spcAft>
            </a:pPr>
            <a:r>
              <a:rPr lang="zh-CN" altLang="zh-CN" sz="2400" kern="100" dirty="0">
                <a:solidFill>
                  <a:srgbClr val="0000FF"/>
                </a:solidFill>
                <a:latin typeface="Times New Roman"/>
                <a:ea typeface="华文细黑"/>
                <a:cs typeface="Times New Roman"/>
              </a:rPr>
              <a:t>答案</a:t>
            </a:r>
            <a:r>
              <a:rPr lang="zh-CN" altLang="zh-CN" sz="2400" kern="100" dirty="0">
                <a:latin typeface="Times New Roman"/>
                <a:ea typeface="华文细黑"/>
                <a:cs typeface="Times New Roman"/>
              </a:rPr>
              <a:t>　</a:t>
            </a:r>
            <a:r>
              <a:rPr lang="zh-CN" altLang="zh-CN" sz="2400" kern="100" dirty="0" smtClean="0">
                <a:solidFill>
                  <a:srgbClr val="E46C0A"/>
                </a:solidFill>
                <a:latin typeface="Times New Roman"/>
                <a:ea typeface="华文细黑"/>
                <a:cs typeface="Times New Roman"/>
              </a:rPr>
              <a:t>句式杂糅</a:t>
            </a:r>
            <a:r>
              <a:rPr lang="en-US" altLang="zh-CN" sz="2400" kern="100" dirty="0" smtClean="0">
                <a:solidFill>
                  <a:srgbClr val="E46C0A"/>
                </a:solidFill>
                <a:latin typeface="Times New Roman"/>
                <a:ea typeface="华文细黑"/>
                <a:cs typeface="Times New Roman"/>
              </a:rPr>
              <a:t>,</a:t>
            </a:r>
            <a:r>
              <a:rPr lang="zh-CN" altLang="zh-CN" sz="2400" kern="100" dirty="0" smtClean="0">
                <a:solidFill>
                  <a:srgbClr val="E46C0A"/>
                </a:solidFill>
                <a:latin typeface="Times New Roman"/>
                <a:ea typeface="华文细黑"/>
                <a:cs typeface="Times New Roman"/>
              </a:rPr>
              <a:t>应</a:t>
            </a:r>
            <a:r>
              <a:rPr lang="zh-CN" altLang="zh-CN" sz="2400" kern="100" dirty="0">
                <a:solidFill>
                  <a:srgbClr val="E46C0A"/>
                </a:solidFill>
                <a:latin typeface="Times New Roman"/>
                <a:ea typeface="华文细黑"/>
                <a:cs typeface="Times New Roman"/>
              </a:rPr>
              <a:t>为</a:t>
            </a:r>
            <a:r>
              <a:rPr lang="en-US" altLang="zh-CN" sz="2400" kern="100" dirty="0">
                <a:solidFill>
                  <a:srgbClr val="E46C0A"/>
                </a:solidFill>
                <a:latin typeface="宋体"/>
                <a:ea typeface="华文细黑"/>
                <a:cs typeface="Times New Roman"/>
              </a:rPr>
              <a:t>“</a:t>
            </a:r>
            <a:r>
              <a:rPr lang="zh-CN" altLang="zh-CN" sz="2400" kern="100" dirty="0">
                <a:solidFill>
                  <a:srgbClr val="E46C0A"/>
                </a:solidFill>
                <a:latin typeface="Times New Roman"/>
                <a:ea typeface="华文细黑"/>
                <a:cs typeface="Times New Roman"/>
              </a:rPr>
              <a:t>向</a:t>
            </a:r>
            <a:r>
              <a:rPr lang="en-US" altLang="zh-CN" sz="2400" kern="100" dirty="0">
                <a:solidFill>
                  <a:srgbClr val="E46C0A"/>
                </a:solidFill>
                <a:latin typeface="宋体"/>
                <a:ea typeface="华文细黑"/>
                <a:cs typeface="Times New Roman"/>
              </a:rPr>
              <a:t>……</a:t>
            </a:r>
            <a:r>
              <a:rPr lang="zh-CN" altLang="zh-CN" sz="2400" kern="100" dirty="0">
                <a:solidFill>
                  <a:srgbClr val="E46C0A"/>
                </a:solidFill>
                <a:latin typeface="Times New Roman"/>
                <a:ea typeface="华文细黑"/>
                <a:cs typeface="Times New Roman"/>
              </a:rPr>
              <a:t>过渡</a:t>
            </a:r>
            <a:r>
              <a:rPr lang="en-US" altLang="zh-CN" sz="2400" kern="100" dirty="0" smtClean="0">
                <a:solidFill>
                  <a:srgbClr val="E46C0A"/>
                </a:solidFill>
                <a:latin typeface="宋体"/>
                <a:ea typeface="华文细黑"/>
                <a:cs typeface="Times New Roman"/>
              </a:rPr>
              <a:t>”</a:t>
            </a:r>
            <a:r>
              <a:rPr lang="en-US" altLang="zh-CN" sz="2400" kern="100" dirty="0" smtClean="0">
                <a:solidFill>
                  <a:srgbClr val="E46C0A"/>
                </a:solidFill>
                <a:latin typeface="Times New Roman"/>
                <a:ea typeface="华文细黑"/>
                <a:cs typeface="Times New Roman"/>
              </a:rPr>
              <a:t>,</a:t>
            </a:r>
            <a:r>
              <a:rPr lang="zh-CN" altLang="zh-CN" sz="2400" kern="100" dirty="0" smtClean="0">
                <a:solidFill>
                  <a:srgbClr val="E46C0A"/>
                </a:solidFill>
                <a:latin typeface="Times New Roman"/>
                <a:ea typeface="华文细黑"/>
                <a:cs typeface="Times New Roman"/>
              </a:rPr>
              <a:t>删除</a:t>
            </a:r>
            <a:r>
              <a:rPr lang="en-US" altLang="zh-CN" sz="2400" kern="100" dirty="0">
                <a:solidFill>
                  <a:srgbClr val="E46C0A"/>
                </a:solidFill>
                <a:latin typeface="宋体"/>
                <a:ea typeface="华文细黑"/>
                <a:cs typeface="Times New Roman"/>
              </a:rPr>
              <a:t>“</a:t>
            </a:r>
            <a:r>
              <a:rPr lang="zh-CN" altLang="zh-CN" sz="2400" kern="100" dirty="0">
                <a:solidFill>
                  <a:srgbClr val="E46C0A"/>
                </a:solidFill>
                <a:latin typeface="Times New Roman"/>
                <a:ea typeface="华文细黑"/>
                <a:cs typeface="Times New Roman"/>
              </a:rPr>
              <a:t>经历</a:t>
            </a:r>
            <a:r>
              <a:rPr lang="en-US" altLang="zh-CN" sz="2400" kern="100" dirty="0">
                <a:solidFill>
                  <a:srgbClr val="E46C0A"/>
                </a:solidFill>
                <a:latin typeface="宋体"/>
                <a:ea typeface="华文细黑"/>
                <a:cs typeface="Times New Roman"/>
              </a:rPr>
              <a:t>”</a:t>
            </a:r>
            <a:r>
              <a:rPr lang="zh-CN" altLang="zh-CN" sz="2400" kern="100" dirty="0">
                <a:solidFill>
                  <a:srgbClr val="E46C0A"/>
                </a:solidFill>
                <a:latin typeface="Times New Roman"/>
                <a:ea typeface="华文细黑"/>
                <a:cs typeface="Times New Roman"/>
              </a:rPr>
              <a:t>；或</a:t>
            </a:r>
            <a:r>
              <a:rPr lang="en-US" altLang="zh-CN" sz="2400" kern="100" dirty="0">
                <a:solidFill>
                  <a:srgbClr val="E46C0A"/>
                </a:solidFill>
                <a:latin typeface="宋体"/>
                <a:ea typeface="华文细黑"/>
                <a:cs typeface="Times New Roman"/>
              </a:rPr>
              <a:t>“</a:t>
            </a:r>
            <a:r>
              <a:rPr lang="zh-CN" altLang="zh-CN" sz="2400" kern="100" dirty="0">
                <a:solidFill>
                  <a:srgbClr val="E46C0A"/>
                </a:solidFill>
                <a:latin typeface="Times New Roman"/>
                <a:ea typeface="华文细黑"/>
                <a:cs typeface="Times New Roman"/>
              </a:rPr>
              <a:t>经历</a:t>
            </a:r>
            <a:r>
              <a:rPr lang="en-US" altLang="zh-CN" sz="2400" kern="100" dirty="0">
                <a:solidFill>
                  <a:srgbClr val="E46C0A"/>
                </a:solidFill>
                <a:latin typeface="宋体"/>
                <a:ea typeface="华文细黑"/>
                <a:cs typeface="Times New Roman"/>
              </a:rPr>
              <a:t>……</a:t>
            </a:r>
            <a:r>
              <a:rPr lang="zh-CN" altLang="zh-CN" sz="2400" kern="100" dirty="0">
                <a:solidFill>
                  <a:srgbClr val="E46C0A"/>
                </a:solidFill>
                <a:latin typeface="Times New Roman"/>
                <a:ea typeface="华文细黑"/>
                <a:cs typeface="Times New Roman"/>
              </a:rPr>
              <a:t>的过程</a:t>
            </a:r>
            <a:r>
              <a:rPr lang="en-US" altLang="zh-CN" sz="2400" kern="100" dirty="0">
                <a:solidFill>
                  <a:srgbClr val="E46C0A"/>
                </a:solidFill>
                <a:latin typeface="宋体"/>
                <a:ea typeface="华文细黑"/>
                <a:cs typeface="Times New Roman"/>
              </a:rPr>
              <a:t>”</a:t>
            </a:r>
            <a:r>
              <a:rPr lang="zh-CN" altLang="zh-CN" sz="2400" kern="100" dirty="0">
                <a:solidFill>
                  <a:srgbClr val="E46C0A"/>
                </a:solidFill>
                <a:latin typeface="Times New Roman"/>
                <a:ea typeface="华文细黑"/>
                <a:cs typeface="Times New Roman"/>
              </a:rPr>
              <a:t>，在</a:t>
            </a:r>
            <a:r>
              <a:rPr lang="en-US" altLang="zh-CN" sz="2400" kern="100" dirty="0">
                <a:solidFill>
                  <a:srgbClr val="E46C0A"/>
                </a:solidFill>
                <a:latin typeface="宋体"/>
                <a:ea typeface="华文细黑"/>
                <a:cs typeface="Times New Roman"/>
              </a:rPr>
              <a:t>“</a:t>
            </a:r>
            <a:r>
              <a:rPr lang="zh-CN" altLang="zh-CN" sz="2400" kern="100" dirty="0">
                <a:solidFill>
                  <a:srgbClr val="E46C0A"/>
                </a:solidFill>
                <a:latin typeface="Times New Roman"/>
                <a:ea typeface="华文细黑"/>
                <a:cs typeface="Times New Roman"/>
              </a:rPr>
              <a:t>过渡</a:t>
            </a:r>
            <a:r>
              <a:rPr lang="en-US" altLang="zh-CN" sz="2400" kern="100" dirty="0">
                <a:solidFill>
                  <a:srgbClr val="E46C0A"/>
                </a:solidFill>
                <a:latin typeface="宋体"/>
                <a:ea typeface="华文细黑"/>
                <a:cs typeface="Times New Roman"/>
              </a:rPr>
              <a:t>”</a:t>
            </a:r>
            <a:r>
              <a:rPr lang="zh-CN" altLang="zh-CN" sz="2400" kern="100" dirty="0">
                <a:solidFill>
                  <a:srgbClr val="E46C0A"/>
                </a:solidFill>
                <a:latin typeface="Times New Roman"/>
                <a:ea typeface="华文细黑"/>
                <a:cs typeface="Times New Roman"/>
              </a:rPr>
              <a:t>后加</a:t>
            </a:r>
            <a:r>
              <a:rPr lang="en-US" altLang="zh-CN" sz="2400" kern="100" dirty="0">
                <a:solidFill>
                  <a:srgbClr val="E46C0A"/>
                </a:solidFill>
                <a:latin typeface="宋体"/>
                <a:ea typeface="华文细黑"/>
                <a:cs typeface="Times New Roman"/>
              </a:rPr>
              <a:t>“</a:t>
            </a:r>
            <a:r>
              <a:rPr lang="zh-CN" altLang="zh-CN" sz="2400" kern="100" dirty="0">
                <a:solidFill>
                  <a:srgbClr val="E46C0A"/>
                </a:solidFill>
                <a:latin typeface="Times New Roman"/>
                <a:ea typeface="华文细黑"/>
                <a:cs typeface="Times New Roman"/>
              </a:rPr>
              <a:t>的阶段</a:t>
            </a:r>
            <a:r>
              <a:rPr lang="en-US" altLang="zh-CN" sz="2400" kern="100" dirty="0">
                <a:solidFill>
                  <a:srgbClr val="E46C0A"/>
                </a:solidFill>
                <a:latin typeface="宋体"/>
                <a:ea typeface="华文细黑"/>
                <a:cs typeface="Times New Roman"/>
              </a:rPr>
              <a:t>”</a:t>
            </a:r>
            <a:r>
              <a:rPr lang="zh-CN" altLang="zh-CN" sz="2400" kern="100" dirty="0">
                <a:solidFill>
                  <a:srgbClr val="E46C0A"/>
                </a:solidFill>
                <a:latin typeface="Times New Roman"/>
                <a:ea typeface="华文细黑"/>
                <a:cs typeface="Times New Roman"/>
              </a:rPr>
              <a:t>或</a:t>
            </a:r>
            <a:r>
              <a:rPr lang="en-US" altLang="zh-CN" sz="2400" kern="100" dirty="0">
                <a:solidFill>
                  <a:srgbClr val="E46C0A"/>
                </a:solidFill>
                <a:latin typeface="宋体"/>
                <a:ea typeface="华文细黑"/>
                <a:cs typeface="Times New Roman"/>
              </a:rPr>
              <a:t>“</a:t>
            </a:r>
            <a:r>
              <a:rPr lang="zh-CN" altLang="zh-CN" sz="2400" kern="100" dirty="0">
                <a:solidFill>
                  <a:srgbClr val="E46C0A"/>
                </a:solidFill>
                <a:latin typeface="Times New Roman"/>
                <a:ea typeface="华文细黑"/>
                <a:cs typeface="Times New Roman"/>
              </a:rPr>
              <a:t>的过程</a:t>
            </a:r>
            <a:r>
              <a:rPr lang="en-US" altLang="zh-CN" sz="2400" kern="100" dirty="0">
                <a:solidFill>
                  <a:srgbClr val="E46C0A"/>
                </a:solidFill>
                <a:latin typeface="宋体"/>
                <a:ea typeface="华文细黑"/>
                <a:cs typeface="Times New Roman"/>
              </a:rPr>
              <a:t>”</a:t>
            </a:r>
            <a:r>
              <a:rPr lang="zh-CN" altLang="zh-CN" sz="2400" kern="100" dirty="0" smtClean="0">
                <a:solidFill>
                  <a:srgbClr val="E46C0A"/>
                </a:solidFill>
                <a:latin typeface="Times New Roman"/>
                <a:ea typeface="华文细黑"/>
                <a:cs typeface="Times New Roman"/>
              </a:rPr>
              <a:t>。</a:t>
            </a:r>
            <a:endParaRPr lang="zh-CN" altLang="zh-CN" sz="2400" kern="100" dirty="0">
              <a:latin typeface="宋体"/>
              <a:cs typeface="Courier New"/>
            </a:endParaRPr>
          </a:p>
        </p:txBody>
      </p:sp>
      <p:sp>
        <p:nvSpPr>
          <p:cNvPr id="4" name="矩形 3"/>
          <p:cNvSpPr/>
          <p:nvPr/>
        </p:nvSpPr>
        <p:spPr>
          <a:xfrm>
            <a:off x="171892" y="2240285"/>
            <a:ext cx="8821322" cy="1683474"/>
          </a:xfrm>
          <a:prstGeom prst="rect">
            <a:avLst/>
          </a:prstGeom>
        </p:spPr>
        <p:txBody>
          <a:bodyPr>
            <a:spAutoFit/>
          </a:bodyPr>
          <a:lstStyle/>
          <a:p>
            <a:pPr algn="just">
              <a:lnSpc>
                <a:spcPct val="150000"/>
              </a:lnSpc>
              <a:spcAft>
                <a:spcPts val="0"/>
              </a:spcAft>
            </a:pPr>
            <a:r>
              <a:rPr lang="en-US" altLang="zh-CN" sz="2400" kern="100" dirty="0">
                <a:latin typeface="Times New Roman"/>
                <a:ea typeface="华文细黑"/>
                <a:cs typeface="Courier New"/>
              </a:rPr>
              <a:t>(4)</a:t>
            </a:r>
            <a:r>
              <a:rPr lang="en-US" altLang="zh-CN" sz="2400" kern="100" dirty="0">
                <a:solidFill>
                  <a:srgbClr val="00B0F0"/>
                </a:solidFill>
                <a:latin typeface="Times New Roman"/>
                <a:ea typeface="华文细黑"/>
                <a:cs typeface="Courier New"/>
              </a:rPr>
              <a:t>(2012·</a:t>
            </a:r>
            <a:r>
              <a:rPr lang="zh-CN" altLang="zh-CN" sz="2400" kern="100" dirty="0">
                <a:solidFill>
                  <a:srgbClr val="00B0F0"/>
                </a:solidFill>
                <a:latin typeface="Times New Roman"/>
                <a:ea typeface="华文细黑"/>
                <a:cs typeface="Times New Roman"/>
              </a:rPr>
              <a:t>北京</a:t>
            </a:r>
            <a:r>
              <a:rPr lang="en-US" altLang="zh-CN" sz="2400" kern="100" dirty="0">
                <a:solidFill>
                  <a:srgbClr val="00B0F0"/>
                </a:solidFill>
                <a:latin typeface="Times New Roman"/>
                <a:ea typeface="华文细黑"/>
                <a:cs typeface="Courier New"/>
              </a:rPr>
              <a:t>)</a:t>
            </a:r>
            <a:r>
              <a:rPr lang="zh-CN" altLang="zh-CN" sz="2400" kern="100" dirty="0">
                <a:latin typeface="Times New Roman"/>
                <a:ea typeface="华文细黑"/>
                <a:cs typeface="Times New Roman"/>
              </a:rPr>
              <a:t>依据欧洲银行已完成的压力测试结果显示，各国接受测试的</a:t>
            </a:r>
            <a:r>
              <a:rPr lang="en-US" altLang="zh-CN" sz="2400" kern="100" dirty="0">
                <a:latin typeface="Times New Roman"/>
                <a:ea typeface="华文细黑"/>
                <a:cs typeface="Courier New"/>
              </a:rPr>
              <a:t>91</a:t>
            </a:r>
            <a:r>
              <a:rPr lang="zh-CN" altLang="zh-CN" sz="2400" kern="100" dirty="0">
                <a:latin typeface="Times New Roman"/>
                <a:ea typeface="华文细黑"/>
                <a:cs typeface="Times New Roman"/>
              </a:rPr>
              <a:t>家大小银行，只有</a:t>
            </a:r>
            <a:r>
              <a:rPr lang="en-US" altLang="zh-CN" sz="2400" kern="100" dirty="0">
                <a:latin typeface="Times New Roman"/>
                <a:ea typeface="华文细黑"/>
                <a:cs typeface="Courier New"/>
              </a:rPr>
              <a:t>7</a:t>
            </a:r>
            <a:r>
              <a:rPr lang="zh-CN" altLang="zh-CN" sz="2400" kern="100" dirty="0">
                <a:latin typeface="Times New Roman"/>
                <a:ea typeface="华文细黑"/>
                <a:cs typeface="Times New Roman"/>
              </a:rPr>
              <a:t>家未能符合规定的</a:t>
            </a:r>
            <a:r>
              <a:rPr lang="en-US" altLang="zh-CN" sz="2400" kern="100" dirty="0">
                <a:latin typeface="Times New Roman"/>
                <a:ea typeface="华文细黑"/>
                <a:cs typeface="Courier New"/>
              </a:rPr>
              <a:t>6%</a:t>
            </a:r>
            <a:r>
              <a:rPr lang="zh-CN" altLang="zh-CN" sz="2400" kern="100" dirty="0">
                <a:latin typeface="Times New Roman"/>
                <a:ea typeface="华文细黑"/>
                <a:cs typeface="Times New Roman"/>
              </a:rPr>
              <a:t>的一级资本比率</a:t>
            </a:r>
            <a:r>
              <a:rPr lang="zh-CN" altLang="zh-CN" sz="2400" kern="100" dirty="0" smtClean="0">
                <a:latin typeface="Times New Roman"/>
                <a:ea typeface="华文细黑"/>
                <a:cs typeface="Times New Roman"/>
              </a:rPr>
              <a:t>。</a:t>
            </a:r>
            <a:endParaRPr lang="zh-CN" altLang="zh-CN" sz="2400" kern="100" dirty="0">
              <a:latin typeface="宋体"/>
              <a:cs typeface="Courier New"/>
            </a:endParaRPr>
          </a:p>
        </p:txBody>
      </p:sp>
      <p:sp>
        <p:nvSpPr>
          <p:cNvPr id="5" name="矩形 4"/>
          <p:cNvSpPr/>
          <p:nvPr/>
        </p:nvSpPr>
        <p:spPr>
          <a:xfrm>
            <a:off x="197933" y="3877419"/>
            <a:ext cx="8733982" cy="1246495"/>
          </a:xfrm>
          <a:prstGeom prst="rect">
            <a:avLst/>
          </a:prstGeom>
        </p:spPr>
        <p:txBody>
          <a:bodyPr>
            <a:spAutoFit/>
          </a:bodyPr>
          <a:lstStyle/>
          <a:p>
            <a:pPr algn="just">
              <a:lnSpc>
                <a:spcPct val="150000"/>
              </a:lnSpc>
              <a:spcAft>
                <a:spcPts val="0"/>
              </a:spcAft>
            </a:pPr>
            <a:r>
              <a:rPr lang="zh-CN" altLang="zh-CN" sz="2400" kern="100" dirty="0">
                <a:solidFill>
                  <a:srgbClr val="0000FF"/>
                </a:solidFill>
                <a:latin typeface="Times New Roman"/>
                <a:ea typeface="华文细黑"/>
                <a:cs typeface="Times New Roman"/>
              </a:rPr>
              <a:t>答案</a:t>
            </a:r>
            <a:r>
              <a:rPr lang="zh-CN" altLang="zh-CN" sz="2400" kern="100" dirty="0">
                <a:latin typeface="Times New Roman"/>
                <a:ea typeface="华文细黑"/>
                <a:cs typeface="Times New Roman"/>
              </a:rPr>
              <a:t>　</a:t>
            </a:r>
            <a:r>
              <a:rPr lang="zh-CN" altLang="zh-CN" sz="2400" kern="100" dirty="0" smtClean="0">
                <a:solidFill>
                  <a:srgbClr val="E46C0A"/>
                </a:solidFill>
                <a:latin typeface="Times New Roman"/>
                <a:ea typeface="华文细黑"/>
                <a:cs typeface="Times New Roman"/>
              </a:rPr>
              <a:t>句式</a:t>
            </a:r>
            <a:r>
              <a:rPr lang="zh-CN" altLang="zh-CN" sz="2400" kern="100" dirty="0">
                <a:solidFill>
                  <a:srgbClr val="E46C0A"/>
                </a:solidFill>
                <a:latin typeface="Times New Roman"/>
                <a:ea typeface="华文细黑"/>
                <a:cs typeface="Times New Roman"/>
              </a:rPr>
              <a:t>杂糅，</a:t>
            </a:r>
            <a:r>
              <a:rPr lang="en-US" altLang="zh-CN" sz="2400" kern="100" dirty="0">
                <a:solidFill>
                  <a:srgbClr val="E46C0A"/>
                </a:solidFill>
                <a:latin typeface="宋体"/>
                <a:ea typeface="华文细黑"/>
                <a:cs typeface="Times New Roman"/>
              </a:rPr>
              <a:t>“</a:t>
            </a:r>
            <a:r>
              <a:rPr lang="zh-CN" altLang="zh-CN" sz="2400" kern="100" dirty="0">
                <a:solidFill>
                  <a:srgbClr val="E46C0A"/>
                </a:solidFill>
                <a:latin typeface="Times New Roman"/>
                <a:ea typeface="华文细黑"/>
                <a:cs typeface="Times New Roman"/>
              </a:rPr>
              <a:t>依据</a:t>
            </a:r>
            <a:r>
              <a:rPr lang="en-US" altLang="zh-CN" sz="2400" kern="100" dirty="0">
                <a:solidFill>
                  <a:srgbClr val="E46C0A"/>
                </a:solidFill>
                <a:latin typeface="宋体"/>
                <a:ea typeface="华文细黑"/>
                <a:cs typeface="Times New Roman"/>
              </a:rPr>
              <a:t>……</a:t>
            </a:r>
            <a:r>
              <a:rPr lang="zh-CN" altLang="zh-CN" sz="2400" kern="100" dirty="0">
                <a:solidFill>
                  <a:srgbClr val="E46C0A"/>
                </a:solidFill>
                <a:latin typeface="Times New Roman"/>
                <a:ea typeface="华文细黑"/>
                <a:cs typeface="Times New Roman"/>
              </a:rPr>
              <a:t>结果</a:t>
            </a:r>
            <a:r>
              <a:rPr lang="en-US" altLang="zh-CN" sz="2400" kern="100" dirty="0">
                <a:solidFill>
                  <a:srgbClr val="E46C0A"/>
                </a:solidFill>
                <a:latin typeface="宋体"/>
                <a:ea typeface="华文细黑"/>
                <a:cs typeface="Times New Roman"/>
              </a:rPr>
              <a:t>”</a:t>
            </a:r>
            <a:r>
              <a:rPr lang="zh-CN" altLang="zh-CN" sz="2400" kern="100" dirty="0">
                <a:solidFill>
                  <a:srgbClr val="E46C0A"/>
                </a:solidFill>
                <a:latin typeface="Times New Roman"/>
                <a:ea typeface="华文细黑"/>
                <a:cs typeface="Times New Roman"/>
              </a:rPr>
              <a:t>或</a:t>
            </a:r>
            <a:r>
              <a:rPr lang="en-US" altLang="zh-CN" sz="2400" kern="100" dirty="0">
                <a:solidFill>
                  <a:srgbClr val="E46C0A"/>
                </a:solidFill>
                <a:latin typeface="宋体"/>
                <a:ea typeface="华文细黑"/>
                <a:cs typeface="Times New Roman"/>
              </a:rPr>
              <a:t>“……</a:t>
            </a:r>
            <a:r>
              <a:rPr lang="zh-CN" altLang="zh-CN" sz="2400" kern="100" dirty="0">
                <a:solidFill>
                  <a:srgbClr val="E46C0A"/>
                </a:solidFill>
                <a:latin typeface="Times New Roman"/>
                <a:ea typeface="华文细黑"/>
                <a:cs typeface="Times New Roman"/>
              </a:rPr>
              <a:t>结果显示</a:t>
            </a:r>
            <a:r>
              <a:rPr lang="en-US" altLang="zh-CN" sz="2400" kern="100" dirty="0">
                <a:solidFill>
                  <a:srgbClr val="E46C0A"/>
                </a:solidFill>
                <a:latin typeface="宋体"/>
                <a:ea typeface="华文细黑"/>
                <a:cs typeface="Times New Roman"/>
              </a:rPr>
              <a:t>”</a:t>
            </a:r>
            <a:r>
              <a:rPr lang="zh-CN" altLang="zh-CN" sz="2400" kern="100" dirty="0">
                <a:solidFill>
                  <a:srgbClr val="E46C0A"/>
                </a:solidFill>
                <a:latin typeface="Times New Roman"/>
                <a:ea typeface="华文细黑"/>
                <a:cs typeface="Times New Roman"/>
              </a:rPr>
              <a:t>保留一个即可</a:t>
            </a:r>
            <a:r>
              <a:rPr lang="zh-CN" altLang="zh-CN" sz="2400" kern="100" dirty="0" smtClean="0">
                <a:solidFill>
                  <a:srgbClr val="E46C0A"/>
                </a:solidFill>
                <a:latin typeface="Times New Roman"/>
                <a:ea typeface="华文细黑"/>
                <a:cs typeface="Times New Roman"/>
              </a:rPr>
              <a:t>。</a:t>
            </a:r>
            <a:endParaRPr lang="zh-CN" altLang="zh-CN" sz="2400" kern="100" dirty="0">
              <a:latin typeface="宋体"/>
              <a:cs typeface="Courier New"/>
            </a:endParaRPr>
          </a:p>
        </p:txBody>
      </p:sp>
    </p:spTree>
    <p:extLst>
      <p:ext uri="{BB962C8B-B14F-4D97-AF65-F5344CB8AC3E}">
        <p14:creationId xmlns:p14="http://schemas.microsoft.com/office/powerpoint/2010/main" val="1081255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773" y="133003"/>
            <a:ext cx="8682466" cy="4893647"/>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二、句子</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什么叫句子</a:t>
            </a:r>
            <a:endParaRPr lang="zh-CN" altLang="zh-CN" sz="260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句子是具有一个句调</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形式上带句号、问号、叹号</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，能够表达一个相对完整的意思的语言单位。如：</a:t>
            </a:r>
            <a:endParaRPr lang="zh-CN" altLang="zh-CN" sz="260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妙！　</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谁？　</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刮风了。　</a:t>
            </a: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他身体很壮。</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句子成分</a:t>
            </a:r>
            <a:endParaRPr lang="zh-CN" altLang="zh-CN" sz="260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句子成分是句子结构的组成成分，有主语、谓语、宾语、定语、状语、补语六种。其中，主、谓、宾是句子的主干</a:t>
            </a:r>
            <a:r>
              <a:rPr lang="zh-CN" altLang="zh-CN" sz="2600" kern="100" dirty="0" smtClean="0">
                <a:latin typeface="Times New Roman"/>
                <a:ea typeface="华文细黑"/>
                <a:cs typeface="Times New Roman"/>
              </a:rPr>
              <a:t>，</a:t>
            </a:r>
            <a:endParaRPr lang="zh-CN" altLang="zh-CN" sz="2600" kern="100" dirty="0">
              <a:effectLst/>
              <a:latin typeface="宋体"/>
              <a:cs typeface="Courier New"/>
            </a:endParaRPr>
          </a:p>
        </p:txBody>
      </p:sp>
    </p:spTree>
    <p:extLst>
      <p:ext uri="{BB962C8B-B14F-4D97-AF65-F5344CB8AC3E}">
        <p14:creationId xmlns:p14="http://schemas.microsoft.com/office/powerpoint/2010/main" val="2627340810"/>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4931" y="980986"/>
            <a:ext cx="8733982" cy="1215910"/>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(5)</a:t>
            </a:r>
            <a:r>
              <a:rPr lang="en-US" altLang="zh-CN" sz="2600" kern="100" dirty="0">
                <a:solidFill>
                  <a:srgbClr val="00B0F0"/>
                </a:solidFill>
                <a:latin typeface="Times New Roman"/>
                <a:ea typeface="华文细黑"/>
                <a:cs typeface="Courier New"/>
              </a:rPr>
              <a:t>(2012·</a:t>
            </a:r>
            <a:r>
              <a:rPr lang="zh-CN" altLang="zh-CN" sz="2600" kern="100" dirty="0">
                <a:solidFill>
                  <a:srgbClr val="00B0F0"/>
                </a:solidFill>
                <a:latin typeface="Times New Roman"/>
                <a:ea typeface="华文细黑"/>
                <a:cs typeface="Times New Roman"/>
              </a:rPr>
              <a:t>天津</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来自全国各地的捐款已经达到</a:t>
            </a:r>
            <a:r>
              <a:rPr lang="en-US" altLang="zh-CN" sz="2600" kern="100" dirty="0">
                <a:latin typeface="Times New Roman"/>
                <a:ea typeface="华文细黑"/>
                <a:cs typeface="Courier New"/>
              </a:rPr>
              <a:t>20</a:t>
            </a:r>
            <a:r>
              <a:rPr lang="zh-CN" altLang="zh-CN" sz="2600" kern="100" dirty="0">
                <a:latin typeface="Times New Roman"/>
                <a:ea typeface="华文细黑"/>
                <a:cs typeface="Times New Roman"/>
              </a:rPr>
              <a:t>万元，这笔善款将全部用于这个孩子的生理以及心理康复的治疗费用</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5" name="矩形 4"/>
          <p:cNvSpPr/>
          <p:nvPr/>
        </p:nvSpPr>
        <p:spPr>
          <a:xfrm>
            <a:off x="145723" y="2215902"/>
            <a:ext cx="8770682" cy="1292662"/>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en-US" altLang="zh-CN" sz="2600" kern="100" dirty="0" smtClean="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用于</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的治疗</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和</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作为</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的治疗费用</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两种句式杂糅，选用其中一种句式即可</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586041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9836" y="742975"/>
            <a:ext cx="8821322" cy="1816075"/>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(6)</a:t>
            </a:r>
            <a:r>
              <a:rPr lang="en-US" altLang="zh-CN" sz="2600" kern="100" dirty="0">
                <a:solidFill>
                  <a:srgbClr val="00B0F0"/>
                </a:solidFill>
                <a:latin typeface="Times New Roman"/>
                <a:ea typeface="华文细黑"/>
                <a:cs typeface="Courier New"/>
              </a:rPr>
              <a:t>(2012·</a:t>
            </a:r>
            <a:r>
              <a:rPr lang="zh-CN" altLang="zh-CN" sz="2600" kern="100" dirty="0">
                <a:solidFill>
                  <a:srgbClr val="00B0F0"/>
                </a:solidFill>
                <a:latin typeface="Times New Roman"/>
                <a:ea typeface="华文细黑"/>
                <a:cs typeface="Times New Roman"/>
              </a:rPr>
              <a:t>安徽</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规划提出把合肥建设成为区域型特大中心城市为目标，打造以合肥为核心，包括马鞍山、芜湖、铜陵等城市的大合肥城市圈</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5" name="矩形 4"/>
          <p:cNvSpPr/>
          <p:nvPr/>
        </p:nvSpPr>
        <p:spPr>
          <a:xfrm>
            <a:off x="159020" y="2572143"/>
            <a:ext cx="8858389" cy="1892826"/>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smtClean="0">
                <a:solidFill>
                  <a:srgbClr val="E46C0A"/>
                </a:solidFill>
                <a:latin typeface="Times New Roman"/>
                <a:ea typeface="华文细黑"/>
                <a:cs typeface="Times New Roman"/>
              </a:rPr>
              <a:t>句式</a:t>
            </a:r>
            <a:r>
              <a:rPr lang="zh-CN" altLang="zh-CN" sz="2600" kern="100" dirty="0">
                <a:solidFill>
                  <a:srgbClr val="E46C0A"/>
                </a:solidFill>
                <a:latin typeface="Times New Roman"/>
                <a:ea typeface="华文细黑"/>
                <a:cs typeface="Times New Roman"/>
              </a:rPr>
              <a:t>杂糅，改为</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规划提出把合肥建设成为区域型特大中心城市的目标</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，或者</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规划提出以建设合肥区域型特大中心城市为目标</a:t>
            </a:r>
            <a:r>
              <a:rPr lang="en-US" altLang="zh-CN" sz="2600" kern="100" dirty="0">
                <a:solidFill>
                  <a:srgbClr val="E46C0A"/>
                </a:solidFill>
                <a:latin typeface="宋体"/>
                <a:ea typeface="华文细黑"/>
                <a:cs typeface="Times New Roman"/>
              </a:rPr>
              <a:t>”</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380511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3467" y="311971"/>
            <a:ext cx="8647507" cy="4573560"/>
          </a:xfrm>
          <a:prstGeom prst="rect">
            <a:avLst/>
          </a:prstGeom>
        </p:spPr>
        <p:txBody>
          <a:bodyPr>
            <a:spAutoFit/>
          </a:bodyPr>
          <a:lstStyle/>
          <a:p>
            <a:pPr algn="just">
              <a:lnSpc>
                <a:spcPct val="14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中途易辙</a:t>
            </a:r>
            <a:endParaRPr lang="zh-CN" altLang="zh-CN" sz="1050"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中途易辙是指一句话说了一半，忽然另起炉灶，重新说起，使前一半意思游离。有的叫这种现象为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双主争锋</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在对句子的陈述对象作陈述时，句子中又插入另一个陈述对象</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下面句子都存在中途易辙的问题，请作具体说明</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(1)</a:t>
            </a:r>
            <a:r>
              <a:rPr lang="en-US" altLang="zh-CN" sz="2600" kern="100" dirty="0">
                <a:solidFill>
                  <a:srgbClr val="00B0F0"/>
                </a:solidFill>
                <a:latin typeface="Times New Roman"/>
                <a:ea typeface="华文细黑"/>
                <a:cs typeface="Courier New"/>
              </a:rPr>
              <a:t>(2014·</a:t>
            </a:r>
            <a:r>
              <a:rPr lang="zh-CN" altLang="zh-CN" sz="2600" kern="100" dirty="0">
                <a:solidFill>
                  <a:srgbClr val="00B0F0"/>
                </a:solidFill>
                <a:latin typeface="Times New Roman"/>
                <a:ea typeface="华文细黑"/>
                <a:cs typeface="Times New Roman"/>
              </a:rPr>
              <a:t>四川</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音乐剧是</a:t>
            </a:r>
            <a:r>
              <a:rPr lang="en-US" altLang="zh-CN" sz="2600" kern="100" dirty="0">
                <a:latin typeface="Times New Roman"/>
                <a:ea typeface="华文细黑"/>
                <a:cs typeface="Courier New"/>
              </a:rPr>
              <a:t>19</a:t>
            </a:r>
            <a:r>
              <a:rPr lang="zh-CN" altLang="zh-CN" sz="2600" kern="100" dirty="0">
                <a:latin typeface="Times New Roman"/>
                <a:ea typeface="华文细黑"/>
                <a:cs typeface="Times New Roman"/>
              </a:rPr>
              <a:t>世纪末诞生的，它具有极富时代感的艺术形式和强烈的娱乐性，使它成为很多国家的观众都喜欢的表演艺术</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758763809"/>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75345" y="1059582"/>
            <a:ext cx="8393185" cy="2416239"/>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因中途易辙而致结构混乱，前文的主语是</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音乐剧</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及其指代的</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它</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，而后文</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使</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的主语却是</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极富时代感的艺术形式和强烈的娱乐性</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，在</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具有</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后加</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的</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，或把</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使它</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删除</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718012662"/>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98919" y="620855"/>
            <a:ext cx="8561888" cy="1816075"/>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(2)</a:t>
            </a:r>
            <a:r>
              <a:rPr lang="en-US" altLang="zh-CN" sz="2600" kern="100" dirty="0">
                <a:solidFill>
                  <a:srgbClr val="00B0F0"/>
                </a:solidFill>
                <a:latin typeface="Times New Roman"/>
                <a:ea typeface="华文细黑"/>
                <a:cs typeface="Courier New"/>
              </a:rPr>
              <a:t>(2014·</a:t>
            </a:r>
            <a:r>
              <a:rPr lang="zh-CN" altLang="zh-CN" sz="2600" kern="100" dirty="0">
                <a:solidFill>
                  <a:srgbClr val="00B0F0"/>
                </a:solidFill>
                <a:latin typeface="Times New Roman"/>
                <a:ea typeface="华文细黑"/>
                <a:cs typeface="Times New Roman"/>
              </a:rPr>
              <a:t>天津</a:t>
            </a:r>
            <a:r>
              <a:rPr lang="en-US" altLang="zh-CN" sz="2600" kern="100" dirty="0">
                <a:solidFill>
                  <a:srgbClr val="00B0F0"/>
                </a:solidFill>
                <a:latin typeface="Times New Roman"/>
                <a:ea typeface="华文细黑"/>
                <a:cs typeface="Courier New"/>
              </a:rPr>
              <a:t>)</a:t>
            </a:r>
            <a:r>
              <a:rPr lang="en-US" altLang="zh-CN" sz="2600" kern="100" dirty="0">
                <a:latin typeface="Times New Roman"/>
                <a:ea typeface="华文细黑"/>
                <a:cs typeface="Courier New"/>
              </a:rPr>
              <a:t>17</a:t>
            </a:r>
            <a:r>
              <a:rPr lang="zh-CN" altLang="zh-CN" sz="2600" kern="100" dirty="0">
                <a:latin typeface="Times New Roman"/>
                <a:ea typeface="华文细黑"/>
                <a:cs typeface="Times New Roman"/>
              </a:rPr>
              <a:t>世纪至</a:t>
            </a:r>
            <a:r>
              <a:rPr lang="en-US" altLang="zh-CN" sz="2600" kern="100" dirty="0">
                <a:latin typeface="Times New Roman"/>
                <a:ea typeface="华文细黑"/>
                <a:cs typeface="Courier New"/>
              </a:rPr>
              <a:t>18</a:t>
            </a:r>
            <a:r>
              <a:rPr lang="zh-CN" altLang="zh-CN" sz="2600" kern="100" dirty="0">
                <a:latin typeface="Times New Roman"/>
                <a:ea typeface="华文细黑"/>
                <a:cs typeface="Times New Roman"/>
              </a:rPr>
              <a:t>世纪，荷兰铸制著名的马剑银币，逐渐流入中国台湾和东南沿海地区，至今在中国民间仍有不少收藏</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3" name="矩形 2"/>
          <p:cNvSpPr/>
          <p:nvPr/>
        </p:nvSpPr>
        <p:spPr>
          <a:xfrm>
            <a:off x="202331" y="2416051"/>
            <a:ext cx="8647507" cy="1892826"/>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smtClean="0">
                <a:solidFill>
                  <a:srgbClr val="E46C0A"/>
                </a:solidFill>
                <a:latin typeface="Times New Roman"/>
                <a:ea typeface="华文细黑"/>
                <a:cs typeface="Times New Roman"/>
              </a:rPr>
              <a:t>前</a:t>
            </a:r>
            <a:r>
              <a:rPr lang="zh-CN" altLang="zh-CN" sz="2600" kern="100" dirty="0">
                <a:solidFill>
                  <a:srgbClr val="E46C0A"/>
                </a:solidFill>
                <a:latin typeface="Times New Roman"/>
                <a:ea typeface="华文细黑"/>
                <a:cs typeface="Times New Roman"/>
              </a:rPr>
              <a:t>文的主语是</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荷兰</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，后文</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逐渐流入</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的主语却是</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马剑银币</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，应在</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铸制</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后面加</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的</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字或把</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铸制</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删除</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92399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98919" y="620855"/>
            <a:ext cx="8561888" cy="2416239"/>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(3)</a:t>
            </a:r>
            <a:r>
              <a:rPr lang="en-US" altLang="zh-CN" sz="2600" kern="100" dirty="0">
                <a:solidFill>
                  <a:srgbClr val="00B0F0"/>
                </a:solidFill>
                <a:latin typeface="Times New Roman"/>
                <a:ea typeface="华文细黑"/>
                <a:cs typeface="Courier New"/>
              </a:rPr>
              <a:t>(2013·</a:t>
            </a:r>
            <a:r>
              <a:rPr lang="zh-CN" altLang="zh-CN" sz="2600" kern="100" dirty="0">
                <a:solidFill>
                  <a:srgbClr val="00B0F0"/>
                </a:solidFill>
                <a:latin typeface="Times New Roman"/>
                <a:ea typeface="华文细黑"/>
                <a:cs typeface="Times New Roman"/>
              </a:rPr>
              <a:t>安徽</a:t>
            </a:r>
            <a:r>
              <a:rPr lang="en-US" altLang="zh-CN" sz="2600" kern="100" dirty="0">
                <a:solidFill>
                  <a:srgbClr val="00B0F0"/>
                </a:solidFill>
                <a:latin typeface="Times New Roman"/>
                <a:ea typeface="华文细黑"/>
                <a:cs typeface="Courier New"/>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辽宁舰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的舰员在选拔时，年龄、经历、任职时间、现实表现等方面都有着严格的规定，入选者还要经过一系列的理论和技术培训才能成为合格的航空母舰舰员</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3" name="矩形 2"/>
          <p:cNvSpPr/>
          <p:nvPr/>
        </p:nvSpPr>
        <p:spPr>
          <a:xfrm>
            <a:off x="221381" y="3008986"/>
            <a:ext cx="8647507" cy="1292662"/>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dirty="0" smtClean="0">
                <a:solidFill>
                  <a:srgbClr val="E46C0A"/>
                </a:solidFill>
                <a:latin typeface="Times New Roman"/>
                <a:ea typeface="华文细黑"/>
                <a:cs typeface="Times New Roman"/>
              </a:rPr>
              <a:t>上</a:t>
            </a:r>
            <a:r>
              <a:rPr lang="zh-CN" altLang="zh-CN" sz="2600" dirty="0">
                <a:solidFill>
                  <a:srgbClr val="E46C0A"/>
                </a:solidFill>
                <a:latin typeface="Times New Roman"/>
                <a:ea typeface="华文细黑"/>
                <a:cs typeface="Times New Roman"/>
              </a:rPr>
              <a:t>半句说</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舰员在选拔时</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，下半句却说起</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年龄、经历</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，上半句是半截话。</a:t>
            </a:r>
            <a:r>
              <a:rPr lang="en-US" altLang="zh-CN" sz="2600" dirty="0">
                <a:solidFill>
                  <a:srgbClr val="E46C0A"/>
                </a:solidFill>
                <a:latin typeface="Times New Roman"/>
                <a:ea typeface="华文细黑"/>
              </a:rPr>
              <a:t>(</a:t>
            </a:r>
            <a:r>
              <a:rPr lang="zh-CN" altLang="zh-CN" sz="2600" dirty="0">
                <a:solidFill>
                  <a:srgbClr val="E46C0A"/>
                </a:solidFill>
                <a:latin typeface="Times New Roman"/>
                <a:ea typeface="华文细黑"/>
                <a:cs typeface="Times New Roman"/>
              </a:rPr>
              <a:t>也叫</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暗换主语</a:t>
            </a:r>
            <a:r>
              <a:rPr lang="en-US" altLang="zh-CN" sz="2600" dirty="0">
                <a:solidFill>
                  <a:srgbClr val="E46C0A"/>
                </a:solidFill>
                <a:latin typeface="宋体"/>
                <a:ea typeface="华文细黑"/>
                <a:cs typeface="Times New Roman"/>
              </a:rPr>
              <a:t>”</a:t>
            </a:r>
            <a:r>
              <a:rPr lang="en-US" altLang="zh-CN" sz="2600" dirty="0">
                <a:solidFill>
                  <a:srgbClr val="E46C0A"/>
                </a:solidFill>
                <a:latin typeface="Times New Roman"/>
                <a:ea typeface="华文细黑"/>
              </a:rPr>
              <a:t>)</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731431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96684" y="473993"/>
            <a:ext cx="8561888" cy="1820755"/>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(4)</a:t>
            </a:r>
            <a:r>
              <a:rPr lang="en-US" altLang="zh-CN" sz="2600" kern="100" dirty="0">
                <a:solidFill>
                  <a:srgbClr val="00B0F0"/>
                </a:solidFill>
                <a:latin typeface="Times New Roman"/>
                <a:ea typeface="华文细黑"/>
                <a:cs typeface="Courier New"/>
              </a:rPr>
              <a:t>(2012·</a:t>
            </a:r>
            <a:r>
              <a:rPr lang="zh-CN" altLang="zh-CN" sz="2600" kern="100" dirty="0">
                <a:solidFill>
                  <a:srgbClr val="00B0F0"/>
                </a:solidFill>
                <a:latin typeface="Times New Roman"/>
                <a:ea typeface="华文细黑"/>
                <a:cs typeface="Times New Roman"/>
              </a:rPr>
              <a:t>辽宁</a:t>
            </a:r>
            <a:r>
              <a:rPr lang="en-US" altLang="zh-CN" sz="2600" kern="100" dirty="0">
                <a:solidFill>
                  <a:srgbClr val="00B0F0"/>
                </a:solidFill>
                <a:latin typeface="Times New Roman"/>
                <a:ea typeface="华文细黑"/>
                <a:cs typeface="Courier New"/>
              </a:rPr>
              <a:t>)</a:t>
            </a:r>
            <a:r>
              <a:rPr lang="en-US" altLang="zh-CN" sz="2600" kern="100" dirty="0">
                <a:latin typeface="Times New Roman"/>
                <a:ea typeface="华文细黑"/>
                <a:cs typeface="Courier New"/>
              </a:rPr>
              <a:t>300</a:t>
            </a:r>
            <a:r>
              <a:rPr lang="zh-CN" altLang="zh-CN" sz="2600" kern="100" dirty="0">
                <a:latin typeface="Times New Roman"/>
                <a:ea typeface="华文细黑"/>
                <a:cs typeface="Times New Roman"/>
              </a:rPr>
              <a:t>多人只能睡在阴湿的地上，没有铺的就找来谷草，盖的除个别人有大衣可充当被子外，绝大多数人挤在一起和衣而睡</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
        <p:nvSpPr>
          <p:cNvPr id="3" name="矩形 2"/>
          <p:cNvSpPr/>
          <p:nvPr/>
        </p:nvSpPr>
        <p:spPr>
          <a:xfrm>
            <a:off x="259831" y="2259335"/>
            <a:ext cx="8647507" cy="2492990"/>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smtClean="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盖的</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睡</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，此句前半句主语是</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盖的</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除个别人有大衣可充当被子外</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是状语，后半部分的主语是</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绝大多数人</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，前半句说了半截话，没了下文，却另说起</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绝大多数人</a:t>
            </a:r>
            <a:r>
              <a:rPr lang="en-US" altLang="zh-CN" sz="2600" kern="100" dirty="0">
                <a:solidFill>
                  <a:srgbClr val="E46C0A"/>
                </a:solidFill>
                <a:latin typeface="宋体"/>
                <a:ea typeface="华文细黑"/>
                <a:cs typeface="Times New Roman"/>
              </a:rPr>
              <a:t>”</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864240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98919" y="584101"/>
            <a:ext cx="8561888" cy="3616567"/>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藕断丝连</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藕断丝连是指一句话的结构已经完整却把它的最后一部分用作另一部分的开头，也就是把两句话不恰当地合并成一句话。也叫前后两兼</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将一个句子的结尾部分兼作另一个句子的开头</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下面句子都存在藕断丝连的问题，请作具体说明。</a:t>
            </a:r>
            <a:endParaRPr lang="zh-CN" altLang="zh-CN" sz="1050" kern="100" dirty="0">
              <a:effectLst/>
              <a:latin typeface="宋体"/>
              <a:cs typeface="Courier New"/>
            </a:endParaRPr>
          </a:p>
        </p:txBody>
      </p:sp>
    </p:spTree>
    <p:extLst>
      <p:ext uri="{BB962C8B-B14F-4D97-AF65-F5344CB8AC3E}">
        <p14:creationId xmlns:p14="http://schemas.microsoft.com/office/powerpoint/2010/main" val="4041218661"/>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98919" y="555526"/>
            <a:ext cx="8561888" cy="1816075"/>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(1)</a:t>
            </a:r>
            <a:r>
              <a:rPr lang="en-US" altLang="zh-CN" sz="2600" kern="100" dirty="0">
                <a:solidFill>
                  <a:srgbClr val="00B0F0"/>
                </a:solidFill>
                <a:latin typeface="Times New Roman"/>
                <a:ea typeface="华文细黑"/>
                <a:cs typeface="Courier New"/>
              </a:rPr>
              <a:t>(2013·</a:t>
            </a:r>
            <a:r>
              <a:rPr lang="zh-CN" altLang="zh-CN" sz="2600" kern="100" dirty="0">
                <a:solidFill>
                  <a:srgbClr val="00B0F0"/>
                </a:solidFill>
                <a:latin typeface="Times New Roman"/>
                <a:ea typeface="华文细黑"/>
                <a:cs typeface="Times New Roman"/>
              </a:rPr>
              <a:t>湖北</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从汶川到芦山，地震确实有能量剥夺太多本该鲜活滋润的生命，但地震却没有能量剥夺站立在废墟上的那些生命依然坚强</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3" name="矩形 2"/>
          <p:cNvSpPr/>
          <p:nvPr/>
        </p:nvSpPr>
        <p:spPr>
          <a:xfrm>
            <a:off x="280095" y="2411026"/>
            <a:ext cx="8561888" cy="1892826"/>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smtClean="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地震却没有</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生命</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与</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那些生命依然坚强</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两个句子杂糅在一起。</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也可说是语序不当，把</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依然坚强</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放在</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生命</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前面，并在</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生命</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前加</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的</a:t>
            </a:r>
            <a:r>
              <a:rPr lang="en-US" altLang="zh-CN" sz="2600" kern="100" dirty="0" smtClean="0">
                <a:solidFill>
                  <a:srgbClr val="E46C0A"/>
                </a:solidFill>
                <a:latin typeface="宋体"/>
                <a:ea typeface="华文细黑"/>
                <a:cs typeface="Times New Roman"/>
              </a:rPr>
              <a:t>”</a:t>
            </a:r>
            <a:r>
              <a:rPr lang="en-US" altLang="zh-CN" sz="2600" kern="100" dirty="0" smtClean="0">
                <a:solidFill>
                  <a:srgbClr val="E46C0A"/>
                </a:solidFill>
                <a:latin typeface="Times New Roman"/>
                <a:ea typeface="华文细黑"/>
                <a:cs typeface="Courier New"/>
              </a:rPr>
              <a:t>)</a:t>
            </a:r>
            <a:endParaRPr lang="zh-CN" altLang="zh-CN" sz="1050" kern="100" dirty="0">
              <a:latin typeface="宋体"/>
              <a:cs typeface="Courier New"/>
            </a:endParaRPr>
          </a:p>
        </p:txBody>
      </p:sp>
    </p:spTree>
    <p:extLst>
      <p:ext uri="{BB962C8B-B14F-4D97-AF65-F5344CB8AC3E}">
        <p14:creationId xmlns:p14="http://schemas.microsoft.com/office/powerpoint/2010/main" val="4086912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98919" y="555526"/>
            <a:ext cx="8561888" cy="1816075"/>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(2)</a:t>
            </a:r>
            <a:r>
              <a:rPr lang="en-US" altLang="zh-CN" sz="2600" kern="100" dirty="0">
                <a:solidFill>
                  <a:srgbClr val="00B0F0"/>
                </a:solidFill>
                <a:latin typeface="Times New Roman"/>
                <a:ea typeface="华文细黑"/>
                <a:cs typeface="Courier New"/>
              </a:rPr>
              <a:t>(2012·</a:t>
            </a:r>
            <a:r>
              <a:rPr lang="zh-CN" altLang="zh-CN" sz="2600" kern="100" dirty="0">
                <a:solidFill>
                  <a:srgbClr val="00B0F0"/>
                </a:solidFill>
                <a:latin typeface="Times New Roman"/>
                <a:ea typeface="华文细黑"/>
                <a:cs typeface="Times New Roman"/>
              </a:rPr>
              <a:t>辽宁</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责任感是沉甸甸的，为我们社会所需要，每个人都应该具备，在所有价值中它处于最高的位置是毋庸置疑的</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3" name="矩形 2"/>
          <p:cNvSpPr/>
          <p:nvPr/>
        </p:nvSpPr>
        <p:spPr>
          <a:xfrm>
            <a:off x="184845" y="2368144"/>
            <a:ext cx="8561888" cy="1292662"/>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smtClean="0">
                <a:solidFill>
                  <a:srgbClr val="E46C0A"/>
                </a:solidFill>
                <a:latin typeface="Times New Roman"/>
                <a:ea typeface="华文细黑"/>
                <a:cs typeface="Times New Roman"/>
              </a:rPr>
              <a:t>末</a:t>
            </a:r>
            <a:r>
              <a:rPr lang="zh-CN" altLang="zh-CN" sz="2600" kern="100" dirty="0">
                <a:solidFill>
                  <a:srgbClr val="E46C0A"/>
                </a:solidFill>
                <a:latin typeface="Times New Roman"/>
                <a:ea typeface="华文细黑"/>
                <a:cs typeface="Times New Roman"/>
              </a:rPr>
              <a:t>句藕断丝连，应改为</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在所有价值中它处于最高的位置，这是毋庸置疑的</a:t>
            </a:r>
            <a:r>
              <a:rPr lang="en-US" altLang="zh-CN" sz="2600" kern="100" dirty="0">
                <a:solidFill>
                  <a:srgbClr val="E46C0A"/>
                </a:solidFill>
                <a:latin typeface="宋体"/>
                <a:ea typeface="华文细黑"/>
                <a:cs typeface="Times New Roman"/>
              </a:rPr>
              <a:t>”</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90209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3189" y="123478"/>
            <a:ext cx="8769291" cy="2421112"/>
          </a:xfrm>
          <a:prstGeom prst="rect">
            <a:avLst/>
          </a:prstGeom>
          <a:noFill/>
        </p:spPr>
        <p:txBody>
          <a:bodyPr wrap="square" rtlCol="0">
            <a:spAutoFit/>
          </a:bodyPr>
          <a:lstStyle/>
          <a:p>
            <a:pPr algn="just">
              <a:lnSpc>
                <a:spcPct val="150000"/>
              </a:lnSpc>
              <a:spcAft>
                <a:spcPts val="0"/>
              </a:spcAft>
            </a:pPr>
            <a:r>
              <a:rPr lang="zh-CN" altLang="zh-CN" sz="2600" kern="100" dirty="0" smtClean="0">
                <a:solidFill>
                  <a:prstClr val="black"/>
                </a:solidFill>
                <a:latin typeface="Times New Roman"/>
                <a:ea typeface="华文细黑"/>
                <a:cs typeface="Times New Roman"/>
              </a:rPr>
              <a:t>它表述句子的主要意义；定、状、补是句子的枝叶，它使句子表达的意义更具体形象。</a:t>
            </a:r>
            <a:r>
              <a:rPr lang="zh-CN" altLang="zh-CN" sz="2600" kern="100" dirty="0">
                <a:latin typeface="Times New Roman"/>
                <a:ea typeface="华文细黑"/>
                <a:cs typeface="Times New Roman"/>
              </a:rPr>
              <a:t>在一个完整、典型的句子中，句子各种成分之间的关系、顺序一般是：</a:t>
            </a:r>
            <a:endParaRPr lang="zh-CN" altLang="zh-CN" sz="1050" kern="100" dirty="0">
              <a:latin typeface="宋体"/>
              <a:cs typeface="Courier New"/>
            </a:endParaRPr>
          </a:p>
          <a:p>
            <a:pPr lvl="0" algn="just">
              <a:lnSpc>
                <a:spcPct val="150000"/>
              </a:lnSpc>
            </a:pPr>
            <a:endParaRPr lang="en-US" altLang="zh-CN" sz="2600" kern="100" dirty="0" smtClean="0">
              <a:solidFill>
                <a:prstClr val="black"/>
              </a:solidFill>
              <a:latin typeface="Times New Roman"/>
              <a:ea typeface="华文细黑"/>
              <a:cs typeface="Times New Roman"/>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615302611"/>
              </p:ext>
            </p:extLst>
          </p:nvPr>
        </p:nvGraphicFramePr>
        <p:xfrm>
          <a:off x="308670" y="2079124"/>
          <a:ext cx="8520112" cy="695325"/>
        </p:xfrm>
        <a:graphic>
          <a:graphicData uri="http://schemas.openxmlformats.org/presentationml/2006/ole">
            <mc:AlternateContent xmlns:mc="http://schemas.openxmlformats.org/markup-compatibility/2006">
              <mc:Choice xmlns:v="urn:schemas-microsoft-com:vml" Requires="v">
                <p:oleObj spid="_x0000_s14376" name="文档" r:id="rId3" imgW="8519389" imgH="695611" progId="Word.Document.12">
                  <p:embed/>
                </p:oleObj>
              </mc:Choice>
              <mc:Fallback>
                <p:oleObj name="文档" r:id="rId3" imgW="8519389" imgH="695611" progId="Word.Document.12">
                  <p:embed/>
                  <p:pic>
                    <p:nvPicPr>
                      <p:cNvPr id="0" name=""/>
                      <p:cNvPicPr/>
                      <p:nvPr/>
                    </p:nvPicPr>
                    <p:blipFill>
                      <a:blip r:embed="rId4"/>
                      <a:stretch>
                        <a:fillRect/>
                      </a:stretch>
                    </p:blipFill>
                    <p:spPr>
                      <a:xfrm>
                        <a:off x="308670" y="2079124"/>
                        <a:ext cx="8520112" cy="695325"/>
                      </a:xfrm>
                      <a:prstGeom prst="rect">
                        <a:avLst/>
                      </a:prstGeom>
                    </p:spPr>
                  </p:pic>
                </p:oleObj>
              </mc:Fallback>
            </mc:AlternateContent>
          </a:graphicData>
        </a:graphic>
      </p:graphicFrame>
      <p:sp>
        <p:nvSpPr>
          <p:cNvPr id="5" name="矩形 4"/>
          <p:cNvSpPr/>
          <p:nvPr/>
        </p:nvSpPr>
        <p:spPr>
          <a:xfrm>
            <a:off x="534587" y="2613843"/>
            <a:ext cx="8099577" cy="492443"/>
          </a:xfrm>
          <a:prstGeom prst="rect">
            <a:avLst/>
          </a:prstGeom>
        </p:spPr>
        <p:txBody>
          <a:bodyPr>
            <a:spAutoFit/>
          </a:bodyPr>
          <a:lstStyle/>
          <a:p>
            <a:r>
              <a:rPr lang="zh-CN" altLang="zh-CN" sz="2600" dirty="0">
                <a:latin typeface="Times New Roman"/>
                <a:ea typeface="华文细黑"/>
                <a:cs typeface="Times New Roman"/>
              </a:rPr>
              <a:t>　　</a:t>
            </a:r>
            <a:r>
              <a:rPr lang="en-US" altLang="zh-CN" sz="2600" dirty="0">
                <a:latin typeface="Times New Roman"/>
                <a:ea typeface="华文细黑"/>
              </a:rPr>
              <a:t>(</a:t>
            </a:r>
            <a:r>
              <a:rPr lang="zh-CN" altLang="zh-CN" sz="2600" dirty="0">
                <a:latin typeface="Times New Roman"/>
                <a:ea typeface="华文细黑"/>
                <a:cs typeface="Times New Roman"/>
              </a:rPr>
              <a:t>定语</a:t>
            </a:r>
            <a:r>
              <a:rPr lang="en-US" altLang="zh-CN" sz="2600" dirty="0">
                <a:latin typeface="Times New Roman"/>
                <a:ea typeface="华文细黑"/>
              </a:rPr>
              <a:t>) </a:t>
            </a:r>
            <a:r>
              <a:rPr lang="en-US" altLang="zh-CN" sz="2600" dirty="0" smtClean="0">
                <a:latin typeface="Times New Roman"/>
                <a:ea typeface="华文细黑"/>
              </a:rPr>
              <a:t>  (</a:t>
            </a:r>
            <a:r>
              <a:rPr lang="zh-CN" altLang="zh-CN" sz="2600" dirty="0">
                <a:latin typeface="Times New Roman"/>
                <a:ea typeface="华文细黑"/>
                <a:cs typeface="Times New Roman"/>
              </a:rPr>
              <a:t>主语</a:t>
            </a:r>
            <a:r>
              <a:rPr lang="en-US" altLang="zh-CN" sz="2600" dirty="0" smtClean="0">
                <a:latin typeface="Times New Roman"/>
                <a:ea typeface="华文细黑"/>
              </a:rPr>
              <a:t>)(</a:t>
            </a:r>
            <a:r>
              <a:rPr lang="zh-CN" altLang="zh-CN" sz="2600" dirty="0">
                <a:latin typeface="Times New Roman"/>
                <a:ea typeface="华文细黑"/>
                <a:cs typeface="Times New Roman"/>
              </a:rPr>
              <a:t>状语</a:t>
            </a:r>
            <a:r>
              <a:rPr lang="en-US" altLang="zh-CN" sz="2600" dirty="0" smtClean="0">
                <a:latin typeface="Times New Roman"/>
                <a:ea typeface="华文细黑"/>
              </a:rPr>
              <a:t>)(</a:t>
            </a:r>
            <a:r>
              <a:rPr lang="zh-CN" altLang="zh-CN" sz="2600" dirty="0">
                <a:latin typeface="Times New Roman"/>
                <a:ea typeface="华文细黑"/>
                <a:cs typeface="Times New Roman"/>
              </a:rPr>
              <a:t>谓语</a:t>
            </a:r>
            <a:r>
              <a:rPr lang="en-US" altLang="zh-CN" sz="2600" dirty="0" smtClean="0">
                <a:latin typeface="Times New Roman"/>
                <a:ea typeface="华文细黑"/>
              </a:rPr>
              <a:t>)(</a:t>
            </a:r>
            <a:r>
              <a:rPr lang="zh-CN" altLang="zh-CN" sz="2600" dirty="0">
                <a:latin typeface="Times New Roman"/>
                <a:ea typeface="华文细黑"/>
                <a:cs typeface="Times New Roman"/>
              </a:rPr>
              <a:t>补语</a:t>
            </a:r>
            <a:r>
              <a:rPr lang="en-US" altLang="zh-CN" sz="2600" dirty="0">
                <a:latin typeface="Times New Roman"/>
                <a:ea typeface="华文细黑"/>
              </a:rPr>
              <a:t>)(</a:t>
            </a:r>
            <a:r>
              <a:rPr lang="zh-CN" altLang="zh-CN" sz="2600" dirty="0">
                <a:latin typeface="Times New Roman"/>
                <a:ea typeface="华文细黑"/>
                <a:cs typeface="Times New Roman"/>
              </a:rPr>
              <a:t>定语</a:t>
            </a:r>
            <a:r>
              <a:rPr lang="en-US" altLang="zh-CN" sz="2600" dirty="0">
                <a:latin typeface="Times New Roman"/>
                <a:ea typeface="华文细黑"/>
              </a:rPr>
              <a:t>)(</a:t>
            </a:r>
            <a:r>
              <a:rPr lang="zh-CN" altLang="zh-CN" sz="2600" dirty="0">
                <a:latin typeface="Times New Roman"/>
                <a:ea typeface="华文细黑"/>
                <a:cs typeface="Times New Roman"/>
              </a:rPr>
              <a:t>宾语</a:t>
            </a:r>
            <a:r>
              <a:rPr lang="en-US" altLang="zh-CN" sz="2600" dirty="0" smtClean="0">
                <a:latin typeface="Times New Roman"/>
                <a:ea typeface="华文细黑"/>
              </a:rPr>
              <a:t>)</a:t>
            </a:r>
          </a:p>
        </p:txBody>
      </p:sp>
      <p:sp>
        <p:nvSpPr>
          <p:cNvPr id="7" name="矩形 6"/>
          <p:cNvSpPr/>
          <p:nvPr/>
        </p:nvSpPr>
        <p:spPr>
          <a:xfrm>
            <a:off x="151041" y="3032373"/>
            <a:ext cx="8770682" cy="1820755"/>
          </a:xfrm>
          <a:prstGeom prst="rect">
            <a:avLst/>
          </a:prstGeom>
        </p:spPr>
        <p:txBody>
          <a:bodyPr>
            <a:spAutoFit/>
          </a:bodyPr>
          <a:lstStyle/>
          <a:p>
            <a:pPr>
              <a:lnSpc>
                <a:spcPct val="150000"/>
              </a:lnSpc>
            </a:pPr>
            <a:r>
              <a:rPr lang="zh-CN" altLang="zh-CN" sz="2600" dirty="0">
                <a:latin typeface="Times New Roman"/>
                <a:ea typeface="华文细黑"/>
                <a:cs typeface="Times New Roman"/>
              </a:rPr>
              <a:t>学会划分句子成分是辨析、修改病句的基础。主语是句子的陈述对象，一般由名词或名词性短语充当；谓语是用来陈述主语的，一般由动词、形容词或动词性、形容词性短语充当</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p:txBody>
      </p:sp>
    </p:spTree>
    <p:extLst>
      <p:ext uri="{BB962C8B-B14F-4D97-AF65-F5344CB8AC3E}">
        <p14:creationId xmlns:p14="http://schemas.microsoft.com/office/powerpoint/2010/main" val="1255247501"/>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98919" y="555526"/>
            <a:ext cx="8561888" cy="1816075"/>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(3)</a:t>
            </a:r>
            <a:r>
              <a:rPr lang="en-US" altLang="zh-CN" sz="2600" kern="100" dirty="0">
                <a:solidFill>
                  <a:srgbClr val="00B0F0"/>
                </a:solidFill>
                <a:latin typeface="Times New Roman"/>
                <a:ea typeface="华文细黑"/>
                <a:cs typeface="Courier New"/>
              </a:rPr>
              <a:t>(2009·</a:t>
            </a:r>
            <a:r>
              <a:rPr lang="zh-CN" altLang="zh-CN" sz="2600" kern="100" dirty="0">
                <a:solidFill>
                  <a:srgbClr val="00B0F0"/>
                </a:solidFill>
                <a:latin typeface="Times New Roman"/>
                <a:ea typeface="华文细黑"/>
                <a:cs typeface="Times New Roman"/>
              </a:rPr>
              <a:t>湖南</a:t>
            </a:r>
            <a:r>
              <a:rPr lang="en-US" altLang="zh-CN" sz="2600" kern="100" dirty="0">
                <a:solidFill>
                  <a:srgbClr val="00B0F0"/>
                </a:solidFill>
                <a:latin typeface="Times New Roman"/>
                <a:ea typeface="华文细黑"/>
                <a:cs typeface="Courier New"/>
              </a:rPr>
              <a:t>)</a:t>
            </a:r>
            <a:r>
              <a:rPr lang="en-US" altLang="zh-CN" sz="2600" kern="100" dirty="0">
                <a:latin typeface="Times New Roman"/>
                <a:ea typeface="华文细黑"/>
                <a:cs typeface="Courier New"/>
              </a:rPr>
              <a:t>2008</a:t>
            </a:r>
            <a:r>
              <a:rPr lang="zh-CN" altLang="zh-CN" sz="2600" kern="100" dirty="0">
                <a:latin typeface="Times New Roman"/>
                <a:ea typeface="华文细黑"/>
                <a:cs typeface="Times New Roman"/>
              </a:rPr>
              <a:t>北京奥运会开幕式，以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字为核心创意，既融入了中国传统文化的精髓，又彰显了奥运新理念，获得了观众的好评如潮</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3" name="矩形 2"/>
          <p:cNvSpPr/>
          <p:nvPr/>
        </p:nvSpPr>
        <p:spPr>
          <a:xfrm>
            <a:off x="236280" y="2387476"/>
            <a:ext cx="8561888" cy="1892826"/>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smtClean="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获得了观众的好评</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话已说完，又使</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好评</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作主语，带上了新的谓语，藕断丝连，应去掉</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获得了</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或改为</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获得了观众如潮的好评</a:t>
            </a:r>
            <a:r>
              <a:rPr lang="en-US" altLang="zh-CN" sz="2600" kern="100" dirty="0">
                <a:solidFill>
                  <a:srgbClr val="E46C0A"/>
                </a:solidFill>
                <a:latin typeface="宋体"/>
                <a:ea typeface="华文细黑"/>
                <a:cs typeface="Times New Roman"/>
              </a:rPr>
              <a:t>”</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736226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51557" y="28424"/>
            <a:ext cx="8784410" cy="5067798"/>
          </a:xfrm>
          <a:prstGeom prst="rect">
            <a:avLst/>
          </a:prstGeom>
        </p:spPr>
        <p:txBody>
          <a:bodyPr>
            <a:spAutoFit/>
          </a:bodyPr>
          <a:lstStyle/>
          <a:p>
            <a:pPr algn="just">
              <a:lnSpc>
                <a:spcPct val="140000"/>
              </a:lnSpc>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Courier New"/>
              </a:rPr>
              <a:t>二</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Courier New"/>
              </a:rPr>
              <a:t>重点识别：句式杂糅</a:t>
            </a:r>
          </a:p>
          <a:p>
            <a:pPr algn="just">
              <a:lnSpc>
                <a:spcPct val="140000"/>
              </a:lnSpc>
              <a:spcAft>
                <a:spcPts val="0"/>
              </a:spcAft>
            </a:pPr>
            <a:r>
              <a:rPr lang="zh-CN" altLang="zh-CN" sz="2600" kern="100" dirty="0">
                <a:latin typeface="Times New Roman"/>
                <a:ea typeface="华文细黑"/>
                <a:cs typeface="Times New Roman"/>
              </a:rPr>
              <a:t>结构混乱是近年高考考查的热点之一，尤其是近年来，考查次数很多。考结构混乱，又把重点放在了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句式杂糅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上。</a:t>
            </a:r>
            <a:endParaRPr lang="zh-CN" altLang="zh-CN" sz="1050"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对于句式杂糅这种病句类型，首先，要熟记常见的句式杂糅类型。</a:t>
            </a:r>
            <a:endParaRPr lang="zh-CN" altLang="zh-CN" sz="105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本着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为原则</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本着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的原则，以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为原则</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对于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问题上</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对于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问题，在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问题上</a:t>
            </a:r>
            <a:r>
              <a:rPr lang="en-US" altLang="zh-CN" sz="2600" kern="100" dirty="0" smtClean="0">
                <a:latin typeface="Times New Roman"/>
                <a:ea typeface="华文细黑"/>
                <a:cs typeface="Courier New"/>
              </a:rPr>
              <a:t>)</a:t>
            </a:r>
            <a:endParaRPr lang="en-US" altLang="zh-CN" sz="1050" kern="100" dirty="0" smtClean="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由于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下</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由于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下</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原因是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造成的</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原因是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，是由</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造成的</a:t>
            </a:r>
            <a:r>
              <a:rPr lang="en-US" altLang="zh-CN" sz="2600" kern="100" dirty="0" smtClean="0">
                <a:latin typeface="Times New Roman"/>
                <a:ea typeface="华文细黑"/>
                <a:cs typeface="Courier New"/>
              </a:rPr>
              <a:t>)</a:t>
            </a:r>
            <a:endParaRPr lang="zh-CN" altLang="zh-CN" sz="1050" kern="100" dirty="0">
              <a:latin typeface="宋体"/>
              <a:cs typeface="Courier New"/>
            </a:endParaRPr>
          </a:p>
        </p:txBody>
      </p:sp>
    </p:spTree>
    <p:extLst>
      <p:ext uri="{BB962C8B-B14F-4D97-AF65-F5344CB8AC3E}">
        <p14:creationId xmlns:p14="http://schemas.microsoft.com/office/powerpoint/2010/main" val="3134326517"/>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51557" y="37949"/>
            <a:ext cx="8784410" cy="5067798"/>
          </a:xfrm>
          <a:prstGeom prst="rect">
            <a:avLst/>
          </a:prstGeom>
        </p:spPr>
        <p:txBody>
          <a:bodyPr>
            <a:spAutoFit/>
          </a:bodyPr>
          <a:lstStyle/>
          <a:p>
            <a:pPr algn="just">
              <a:lnSpc>
                <a:spcPct val="140000"/>
              </a:lnSpc>
              <a:spcAft>
                <a:spcPts val="0"/>
              </a:spcAft>
            </a:pPr>
            <a:r>
              <a:rPr lang="en-US" altLang="zh-CN" sz="2600" kern="100" dirty="0">
                <a:latin typeface="Times New Roman"/>
                <a:ea typeface="华文细黑"/>
                <a:cs typeface="Courier New"/>
              </a:rPr>
              <a:t>5.</a:t>
            </a:r>
            <a:r>
              <a:rPr lang="zh-CN" altLang="zh-CN" sz="2600" kern="100" dirty="0">
                <a:latin typeface="Times New Roman"/>
                <a:ea typeface="华文细黑"/>
                <a:cs typeface="Times New Roman"/>
              </a:rPr>
              <a:t>借口</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为名</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借口是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为名</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6.</a:t>
            </a:r>
            <a:r>
              <a:rPr lang="zh-CN" altLang="zh-CN" sz="2600" kern="100" dirty="0">
                <a:latin typeface="Times New Roman"/>
                <a:ea typeface="华文细黑"/>
                <a:cs typeface="Times New Roman"/>
              </a:rPr>
              <a:t>因为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的原因</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因为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的原因</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7.</a:t>
            </a:r>
            <a:r>
              <a:rPr lang="zh-CN" altLang="zh-CN" sz="2600" kern="100" dirty="0">
                <a:latin typeface="Times New Roman"/>
                <a:ea typeface="华文细黑"/>
                <a:cs typeface="Times New Roman"/>
              </a:rPr>
              <a:t>靠的是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取得的</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靠的是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，是靠</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取得的</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8.</a:t>
            </a:r>
            <a:r>
              <a:rPr lang="zh-CN" altLang="zh-CN" sz="2600" kern="100" dirty="0">
                <a:latin typeface="Times New Roman"/>
                <a:ea typeface="华文细黑"/>
                <a:cs typeface="Times New Roman"/>
              </a:rPr>
              <a:t>大多以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为主</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大多是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为主</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9.</a:t>
            </a:r>
            <a:r>
              <a:rPr lang="zh-CN" altLang="zh-CN" sz="2600" kern="100" dirty="0">
                <a:latin typeface="Times New Roman"/>
                <a:ea typeface="华文细黑"/>
                <a:cs typeface="Times New Roman"/>
              </a:rPr>
              <a:t>成分是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配制而成的</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成分是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，由</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配制而成的</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10.</a:t>
            </a:r>
            <a:r>
              <a:rPr lang="zh-CN" altLang="zh-CN" sz="2600" kern="100" dirty="0">
                <a:latin typeface="Times New Roman"/>
                <a:ea typeface="华文细黑"/>
                <a:cs typeface="Times New Roman"/>
              </a:rPr>
              <a:t>是由于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的结果</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是由于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的结果</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11.</a:t>
            </a:r>
            <a:r>
              <a:rPr lang="zh-CN" altLang="zh-CN" sz="2600" kern="100" dirty="0">
                <a:latin typeface="Times New Roman"/>
                <a:ea typeface="华文细黑"/>
                <a:cs typeface="Times New Roman"/>
              </a:rPr>
              <a:t>围绕</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为中心</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围绕</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这一中心，以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为中心</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12.</a:t>
            </a:r>
            <a:r>
              <a:rPr lang="zh-CN" altLang="zh-CN" sz="2600" kern="100" dirty="0">
                <a:latin typeface="Times New Roman"/>
                <a:ea typeface="华文细黑"/>
                <a:cs typeface="Times New Roman"/>
              </a:rPr>
              <a:t>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为带头</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为首，由</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带头</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13.</a:t>
            </a:r>
            <a:r>
              <a:rPr lang="zh-CN" altLang="zh-CN" sz="2600" kern="100" dirty="0">
                <a:latin typeface="Times New Roman"/>
                <a:ea typeface="华文细黑"/>
                <a:cs typeface="Times New Roman"/>
              </a:rPr>
              <a:t>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即可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为宜，</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即可</a:t>
            </a:r>
            <a:r>
              <a:rPr lang="en-US" altLang="zh-CN" sz="2600" kern="100" dirty="0" smtClean="0">
                <a:latin typeface="Times New Roman"/>
                <a:ea typeface="华文细黑"/>
                <a:cs typeface="Courier New"/>
              </a:rPr>
              <a:t>)</a:t>
            </a:r>
            <a:endParaRPr lang="zh-CN" altLang="zh-CN" sz="1050" kern="100" dirty="0">
              <a:latin typeface="宋体"/>
              <a:cs typeface="Courier New"/>
            </a:endParaRPr>
          </a:p>
        </p:txBody>
      </p:sp>
    </p:spTree>
    <p:extLst>
      <p:ext uri="{BB962C8B-B14F-4D97-AF65-F5344CB8AC3E}">
        <p14:creationId xmlns:p14="http://schemas.microsoft.com/office/powerpoint/2010/main" val="1291355593"/>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62987" y="51470"/>
            <a:ext cx="8784410" cy="5066965"/>
          </a:xfrm>
          <a:prstGeom prst="rect">
            <a:avLst/>
          </a:prstGeom>
        </p:spPr>
        <p:txBody>
          <a:bodyPr>
            <a:spAutoFit/>
          </a:bodyPr>
          <a:lstStyle/>
          <a:p>
            <a:pPr algn="just">
              <a:lnSpc>
                <a:spcPct val="140000"/>
              </a:lnSpc>
              <a:spcAft>
                <a:spcPts val="0"/>
              </a:spcAft>
            </a:pPr>
            <a:r>
              <a:rPr lang="en-US" altLang="zh-CN" sz="2600" kern="100" dirty="0">
                <a:latin typeface="Times New Roman"/>
                <a:ea typeface="华文细黑"/>
                <a:cs typeface="Courier New"/>
              </a:rPr>
              <a:t>14.</a:t>
            </a:r>
            <a:r>
              <a:rPr lang="zh-CN" altLang="zh-CN" sz="2600" kern="100" dirty="0">
                <a:latin typeface="Times New Roman"/>
                <a:ea typeface="华文细黑"/>
                <a:cs typeface="Times New Roman"/>
              </a:rPr>
              <a:t>经过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下</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经过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下</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15.</a:t>
            </a:r>
            <a:r>
              <a:rPr lang="zh-CN" altLang="zh-CN" sz="2600" kern="100" dirty="0">
                <a:latin typeface="Times New Roman"/>
                <a:ea typeface="华文细黑"/>
                <a:cs typeface="Times New Roman"/>
              </a:rPr>
              <a:t>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组成</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，由</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组成</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16.</a:t>
            </a:r>
            <a:r>
              <a:rPr lang="zh-CN" altLang="zh-CN" sz="2600" kern="100" dirty="0">
                <a:latin typeface="Times New Roman"/>
                <a:ea typeface="华文细黑"/>
                <a:cs typeface="Times New Roman"/>
              </a:rPr>
              <a:t>是出于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决定的</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是出于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，是由</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决定的</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括号内为正确形式</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其次，最好关注一下句子的首尾，因为杂糅主要是前一种说法与后一种说法的杂糅，其实就是前一说法的头与后一说法的尾的杂糅，如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围绕</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为中心</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是由于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的结果</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最后，要特别注意介词结构，如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对于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问题上</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由于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，都是介词结构造成的杂糅。二者保留一个</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626436897"/>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43937" y="627534"/>
            <a:ext cx="8784410" cy="1892826"/>
          </a:xfrm>
          <a:prstGeom prst="rect">
            <a:avLst/>
          </a:prstGeom>
        </p:spPr>
        <p:txBody>
          <a:bodyPr>
            <a:spAutoFit/>
          </a:bodyPr>
          <a:lstStyle/>
          <a:p>
            <a:pPr algn="just">
              <a:lnSpc>
                <a:spcPct val="150000"/>
              </a:lnSpc>
              <a:spcAft>
                <a:spcPts val="0"/>
              </a:spcAft>
            </a:pPr>
            <a:r>
              <a:rPr lang="zh-CN" altLang="zh-CN" sz="2600" kern="100" dirty="0">
                <a:solidFill>
                  <a:srgbClr val="E46C0A"/>
                </a:solidFill>
                <a:latin typeface="Times New Roman"/>
                <a:ea typeface="华文细黑"/>
                <a:cs typeface="Times New Roman"/>
              </a:rPr>
              <a:t>即时巩固</a:t>
            </a:r>
            <a:r>
              <a:rPr lang="zh-CN" altLang="zh-CN" sz="2600" kern="100" dirty="0">
                <a:latin typeface="Times New Roman"/>
                <a:ea typeface="华文细黑"/>
                <a:cs typeface="Times New Roman"/>
              </a:rPr>
              <a:t>　辨析并修改下列病句。</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en-US" altLang="zh-CN" sz="2600" kern="100" dirty="0">
                <a:solidFill>
                  <a:srgbClr val="00B0F0"/>
                </a:solidFill>
                <a:latin typeface="Times New Roman"/>
                <a:ea typeface="华文细黑"/>
                <a:cs typeface="Courier New"/>
              </a:rPr>
              <a:t>(2013·</a:t>
            </a:r>
            <a:r>
              <a:rPr lang="zh-CN" altLang="zh-CN" sz="2600" kern="100" dirty="0">
                <a:solidFill>
                  <a:srgbClr val="00B0F0"/>
                </a:solidFill>
                <a:latin typeface="Times New Roman"/>
                <a:ea typeface="华文细黑"/>
                <a:cs typeface="Times New Roman"/>
              </a:rPr>
              <a:t>重庆</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闪闪发光的银块，如果加工成极其细小、只有十分之几微米的银粉时，会变成黑色的，这是为什么呢</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5" name="矩形 4"/>
          <p:cNvSpPr/>
          <p:nvPr/>
        </p:nvSpPr>
        <p:spPr>
          <a:xfrm>
            <a:off x="141412" y="2411859"/>
            <a:ext cx="8784410" cy="1892826"/>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smtClean="0">
                <a:solidFill>
                  <a:srgbClr val="E46C0A"/>
                </a:solidFill>
                <a:latin typeface="Times New Roman"/>
                <a:ea typeface="华文细黑"/>
                <a:cs typeface="Times New Roman"/>
              </a:rPr>
              <a:t>句式</a:t>
            </a:r>
            <a:r>
              <a:rPr lang="zh-CN" altLang="zh-CN" sz="2600" kern="100" dirty="0">
                <a:solidFill>
                  <a:srgbClr val="E46C0A"/>
                </a:solidFill>
                <a:latin typeface="Times New Roman"/>
                <a:ea typeface="华文细黑"/>
                <a:cs typeface="Times New Roman"/>
              </a:rPr>
              <a:t>杂糅，没有</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如果</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时</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这样的搭配，只有</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如果加工成</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银粉</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，或是</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当</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时</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，综合之，第二分句应改为</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如果把它加工成</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银粉</a:t>
            </a:r>
            <a:r>
              <a:rPr lang="en-US" altLang="zh-CN" sz="2600" kern="100" dirty="0">
                <a:solidFill>
                  <a:srgbClr val="E46C0A"/>
                </a:solidFill>
                <a:latin typeface="宋体"/>
                <a:ea typeface="华文细黑"/>
                <a:cs typeface="Times New Roman"/>
              </a:rPr>
              <a:t>”</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800095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43937" y="-27141"/>
            <a:ext cx="8784410" cy="1581908"/>
          </a:xfrm>
          <a:prstGeom prst="rect">
            <a:avLst/>
          </a:prstGeom>
        </p:spPr>
        <p:txBody>
          <a:bodyPr>
            <a:spAutoFit/>
          </a:bodyPr>
          <a:lstStyle/>
          <a:p>
            <a:pPr algn="just">
              <a:lnSpc>
                <a:spcPct val="140000"/>
              </a:lnSpc>
              <a:spcAft>
                <a:spcPts val="0"/>
              </a:spcAft>
            </a:pPr>
            <a:r>
              <a:rPr lang="en-US" altLang="zh-CN" sz="2400" kern="100" dirty="0">
                <a:latin typeface="Times New Roman"/>
                <a:ea typeface="华文细黑"/>
                <a:cs typeface="Courier New"/>
              </a:rPr>
              <a:t>2.</a:t>
            </a:r>
            <a:r>
              <a:rPr lang="en-US" altLang="zh-CN" sz="2400" kern="100" dirty="0">
                <a:solidFill>
                  <a:srgbClr val="00B0F0"/>
                </a:solidFill>
                <a:latin typeface="Times New Roman"/>
                <a:ea typeface="华文细黑"/>
                <a:cs typeface="Courier New"/>
              </a:rPr>
              <a:t>(2013·</a:t>
            </a:r>
            <a:r>
              <a:rPr lang="zh-CN" altLang="zh-CN" sz="2400" kern="100" dirty="0">
                <a:solidFill>
                  <a:srgbClr val="00B0F0"/>
                </a:solidFill>
                <a:latin typeface="Times New Roman"/>
                <a:ea typeface="华文细黑"/>
                <a:cs typeface="Times New Roman"/>
              </a:rPr>
              <a:t>四川</a:t>
            </a:r>
            <a:r>
              <a:rPr lang="en-US" altLang="zh-CN" sz="2400" kern="100" dirty="0">
                <a:solidFill>
                  <a:srgbClr val="00B0F0"/>
                </a:solidFill>
                <a:latin typeface="Times New Roman"/>
                <a:ea typeface="华文细黑"/>
                <a:cs typeface="Courier New"/>
              </a:rPr>
              <a:t>)</a:t>
            </a:r>
            <a:r>
              <a:rPr lang="zh-CN" altLang="zh-CN" sz="2400" kern="100" dirty="0">
                <a:latin typeface="Times New Roman"/>
                <a:ea typeface="华文细黑"/>
                <a:cs typeface="Times New Roman"/>
              </a:rPr>
              <a:t>市防汛指挥部指出，今年防汛形势依然严峻，有关部门要对人民群众生命财产和城市发展高度负责的态度，扎扎实实地把防汛部署落到实处</a:t>
            </a:r>
            <a:r>
              <a:rPr lang="zh-CN" altLang="zh-CN" sz="2400" kern="100" dirty="0" smtClean="0">
                <a:latin typeface="Times New Roman"/>
                <a:ea typeface="华文细黑"/>
                <a:cs typeface="Times New Roman"/>
              </a:rPr>
              <a:t>。</a:t>
            </a:r>
            <a:endParaRPr lang="zh-CN" altLang="zh-CN" sz="1000" kern="100" dirty="0">
              <a:latin typeface="宋体"/>
              <a:cs typeface="Courier New"/>
            </a:endParaRPr>
          </a:p>
        </p:txBody>
      </p:sp>
      <p:sp>
        <p:nvSpPr>
          <p:cNvPr id="5" name="矩形 4"/>
          <p:cNvSpPr/>
          <p:nvPr/>
        </p:nvSpPr>
        <p:spPr>
          <a:xfrm>
            <a:off x="179512" y="1542857"/>
            <a:ext cx="8784410" cy="1169551"/>
          </a:xfrm>
          <a:prstGeom prst="rect">
            <a:avLst/>
          </a:prstGeom>
        </p:spPr>
        <p:txBody>
          <a:bodyPr>
            <a:spAutoFit/>
          </a:bodyPr>
          <a:lstStyle/>
          <a:p>
            <a:pPr algn="just">
              <a:lnSpc>
                <a:spcPct val="140000"/>
              </a:lnSpc>
              <a:spcAft>
                <a:spcPts val="0"/>
              </a:spcAft>
            </a:pPr>
            <a:r>
              <a:rPr lang="zh-CN" altLang="zh-CN" sz="2400" kern="100" dirty="0">
                <a:solidFill>
                  <a:srgbClr val="0000FF"/>
                </a:solidFill>
                <a:latin typeface="Times New Roman"/>
                <a:ea typeface="华文细黑"/>
                <a:cs typeface="Times New Roman"/>
              </a:rPr>
              <a:t>答案</a:t>
            </a:r>
            <a:r>
              <a:rPr lang="zh-CN" altLang="zh-CN" sz="2400" kern="100" dirty="0">
                <a:latin typeface="Times New Roman"/>
                <a:ea typeface="华文细黑"/>
                <a:cs typeface="Times New Roman"/>
              </a:rPr>
              <a:t>　</a:t>
            </a:r>
            <a:r>
              <a:rPr lang="zh-CN" altLang="zh-CN" sz="2400" kern="100" dirty="0" smtClean="0">
                <a:solidFill>
                  <a:srgbClr val="E46C0A"/>
                </a:solidFill>
                <a:latin typeface="Times New Roman"/>
                <a:ea typeface="华文细黑"/>
                <a:cs typeface="Times New Roman"/>
              </a:rPr>
              <a:t>句式</a:t>
            </a:r>
            <a:r>
              <a:rPr lang="zh-CN" altLang="zh-CN" sz="2400" kern="100" dirty="0">
                <a:solidFill>
                  <a:srgbClr val="E46C0A"/>
                </a:solidFill>
                <a:latin typeface="Times New Roman"/>
                <a:ea typeface="华文细黑"/>
                <a:cs typeface="Times New Roman"/>
              </a:rPr>
              <a:t>杂糅，应为</a:t>
            </a:r>
            <a:r>
              <a:rPr lang="en-US" altLang="zh-CN" sz="2400" kern="100" dirty="0">
                <a:solidFill>
                  <a:srgbClr val="E46C0A"/>
                </a:solidFill>
                <a:latin typeface="宋体"/>
                <a:ea typeface="华文细黑"/>
                <a:cs typeface="Times New Roman"/>
              </a:rPr>
              <a:t>“</a:t>
            </a:r>
            <a:r>
              <a:rPr lang="zh-CN" altLang="zh-CN" sz="2400" kern="100" dirty="0">
                <a:solidFill>
                  <a:srgbClr val="E46C0A"/>
                </a:solidFill>
                <a:latin typeface="Times New Roman"/>
                <a:ea typeface="华文细黑"/>
                <a:cs typeface="Times New Roman"/>
              </a:rPr>
              <a:t>以</a:t>
            </a:r>
            <a:r>
              <a:rPr lang="en-US" altLang="zh-CN" sz="2400" kern="100" dirty="0">
                <a:solidFill>
                  <a:srgbClr val="E46C0A"/>
                </a:solidFill>
                <a:latin typeface="宋体"/>
                <a:ea typeface="华文细黑"/>
                <a:cs typeface="Times New Roman"/>
              </a:rPr>
              <a:t>……</a:t>
            </a:r>
            <a:r>
              <a:rPr lang="zh-CN" altLang="zh-CN" sz="2400" kern="100" dirty="0">
                <a:solidFill>
                  <a:srgbClr val="E46C0A"/>
                </a:solidFill>
                <a:latin typeface="Times New Roman"/>
                <a:ea typeface="华文细黑"/>
                <a:cs typeface="Times New Roman"/>
              </a:rPr>
              <a:t>态度</a:t>
            </a:r>
            <a:r>
              <a:rPr lang="en-US" altLang="zh-CN" sz="2400" kern="100" dirty="0">
                <a:solidFill>
                  <a:srgbClr val="E46C0A"/>
                </a:solidFill>
                <a:latin typeface="宋体"/>
                <a:ea typeface="华文细黑"/>
                <a:cs typeface="Times New Roman"/>
              </a:rPr>
              <a:t>”</a:t>
            </a:r>
            <a:r>
              <a:rPr lang="zh-CN" altLang="zh-CN" sz="2400" kern="100" dirty="0">
                <a:solidFill>
                  <a:srgbClr val="E46C0A"/>
                </a:solidFill>
                <a:latin typeface="Times New Roman"/>
                <a:ea typeface="华文细黑"/>
                <a:cs typeface="Times New Roman"/>
              </a:rPr>
              <a:t>，在</a:t>
            </a:r>
            <a:r>
              <a:rPr lang="en-US" altLang="zh-CN" sz="2400" kern="100" dirty="0">
                <a:solidFill>
                  <a:srgbClr val="E46C0A"/>
                </a:solidFill>
                <a:latin typeface="宋体"/>
                <a:ea typeface="华文细黑"/>
                <a:cs typeface="Times New Roman"/>
              </a:rPr>
              <a:t>“</a:t>
            </a:r>
            <a:r>
              <a:rPr lang="zh-CN" altLang="zh-CN" sz="2400" kern="100" dirty="0">
                <a:solidFill>
                  <a:srgbClr val="E46C0A"/>
                </a:solidFill>
                <a:latin typeface="Times New Roman"/>
                <a:ea typeface="华文细黑"/>
                <a:cs typeface="Times New Roman"/>
              </a:rPr>
              <a:t>要</a:t>
            </a:r>
            <a:r>
              <a:rPr lang="en-US" altLang="zh-CN" sz="2400" kern="100" dirty="0">
                <a:solidFill>
                  <a:srgbClr val="E46C0A"/>
                </a:solidFill>
                <a:latin typeface="宋体"/>
                <a:ea typeface="华文细黑"/>
                <a:cs typeface="Times New Roman"/>
              </a:rPr>
              <a:t>”</a:t>
            </a:r>
            <a:r>
              <a:rPr lang="zh-CN" altLang="zh-CN" sz="2400" kern="100" dirty="0">
                <a:solidFill>
                  <a:srgbClr val="E46C0A"/>
                </a:solidFill>
                <a:latin typeface="Times New Roman"/>
                <a:ea typeface="华文细黑"/>
                <a:cs typeface="Times New Roman"/>
              </a:rPr>
              <a:t>之后加介词</a:t>
            </a:r>
            <a:r>
              <a:rPr lang="en-US" altLang="zh-CN" sz="2400" kern="100" dirty="0">
                <a:solidFill>
                  <a:srgbClr val="E46C0A"/>
                </a:solidFill>
                <a:latin typeface="宋体"/>
                <a:ea typeface="华文细黑"/>
                <a:cs typeface="Times New Roman"/>
              </a:rPr>
              <a:t>“</a:t>
            </a:r>
            <a:r>
              <a:rPr lang="zh-CN" altLang="zh-CN" sz="2400" kern="100" dirty="0">
                <a:solidFill>
                  <a:srgbClr val="E46C0A"/>
                </a:solidFill>
                <a:latin typeface="Times New Roman"/>
                <a:ea typeface="华文细黑"/>
                <a:cs typeface="Times New Roman"/>
              </a:rPr>
              <a:t>本着</a:t>
            </a:r>
            <a:r>
              <a:rPr lang="en-US" altLang="zh-CN" sz="2400" kern="100" dirty="0">
                <a:solidFill>
                  <a:srgbClr val="E46C0A"/>
                </a:solidFill>
                <a:latin typeface="宋体"/>
                <a:ea typeface="华文细黑"/>
                <a:cs typeface="Times New Roman"/>
              </a:rPr>
              <a:t>”</a:t>
            </a:r>
            <a:r>
              <a:rPr lang="zh-CN" altLang="zh-CN" sz="2400" kern="100" dirty="0">
                <a:solidFill>
                  <a:srgbClr val="E46C0A"/>
                </a:solidFill>
                <a:latin typeface="Times New Roman"/>
                <a:ea typeface="华文细黑"/>
                <a:cs typeface="Times New Roman"/>
              </a:rPr>
              <a:t>或</a:t>
            </a:r>
            <a:r>
              <a:rPr lang="en-US" altLang="zh-CN" sz="2400" kern="100" dirty="0">
                <a:solidFill>
                  <a:srgbClr val="E46C0A"/>
                </a:solidFill>
                <a:latin typeface="宋体"/>
                <a:ea typeface="华文细黑"/>
                <a:cs typeface="Times New Roman"/>
              </a:rPr>
              <a:t>“</a:t>
            </a:r>
            <a:r>
              <a:rPr lang="zh-CN" altLang="zh-CN" sz="2400" kern="100" dirty="0">
                <a:solidFill>
                  <a:srgbClr val="E46C0A"/>
                </a:solidFill>
                <a:latin typeface="Times New Roman"/>
                <a:ea typeface="华文细黑"/>
                <a:cs typeface="Times New Roman"/>
              </a:rPr>
              <a:t>以</a:t>
            </a:r>
            <a:r>
              <a:rPr lang="en-US" altLang="zh-CN" sz="2400" kern="100" dirty="0">
                <a:solidFill>
                  <a:srgbClr val="E46C0A"/>
                </a:solidFill>
                <a:latin typeface="宋体"/>
                <a:ea typeface="华文细黑"/>
                <a:cs typeface="Times New Roman"/>
              </a:rPr>
              <a:t>”</a:t>
            </a:r>
            <a:r>
              <a:rPr lang="zh-CN" altLang="zh-CN" sz="2400" kern="100" dirty="0">
                <a:solidFill>
                  <a:srgbClr val="E46C0A"/>
                </a:solidFill>
                <a:latin typeface="Times New Roman"/>
                <a:ea typeface="华文细黑"/>
                <a:cs typeface="Times New Roman"/>
              </a:rPr>
              <a:t>；或</a:t>
            </a:r>
            <a:r>
              <a:rPr lang="en-US" altLang="zh-CN" sz="2400" kern="100" dirty="0">
                <a:solidFill>
                  <a:srgbClr val="E46C0A"/>
                </a:solidFill>
                <a:latin typeface="宋体"/>
                <a:ea typeface="华文细黑"/>
                <a:cs typeface="Times New Roman"/>
              </a:rPr>
              <a:t>“</a:t>
            </a:r>
            <a:r>
              <a:rPr lang="zh-CN" altLang="zh-CN" sz="2400" kern="100" dirty="0">
                <a:solidFill>
                  <a:srgbClr val="E46C0A"/>
                </a:solidFill>
                <a:latin typeface="Times New Roman"/>
                <a:ea typeface="华文细黑"/>
                <a:cs typeface="Times New Roman"/>
              </a:rPr>
              <a:t>对</a:t>
            </a:r>
            <a:r>
              <a:rPr lang="en-US" altLang="zh-CN" sz="2400" kern="100" dirty="0">
                <a:solidFill>
                  <a:srgbClr val="E46C0A"/>
                </a:solidFill>
                <a:latin typeface="宋体"/>
                <a:ea typeface="华文细黑"/>
                <a:cs typeface="Times New Roman"/>
              </a:rPr>
              <a:t>……</a:t>
            </a:r>
            <a:r>
              <a:rPr lang="zh-CN" altLang="zh-CN" sz="2400" kern="100" dirty="0">
                <a:solidFill>
                  <a:srgbClr val="E46C0A"/>
                </a:solidFill>
                <a:latin typeface="Times New Roman"/>
                <a:ea typeface="华文细黑"/>
                <a:cs typeface="Times New Roman"/>
              </a:rPr>
              <a:t>负责</a:t>
            </a:r>
            <a:r>
              <a:rPr lang="en-US" altLang="zh-CN" sz="2400" kern="100" dirty="0">
                <a:solidFill>
                  <a:srgbClr val="E46C0A"/>
                </a:solidFill>
                <a:latin typeface="宋体"/>
                <a:ea typeface="华文细黑"/>
                <a:cs typeface="Times New Roman"/>
              </a:rPr>
              <a:t>”</a:t>
            </a:r>
            <a:r>
              <a:rPr lang="zh-CN" altLang="zh-CN" sz="2400" kern="100" dirty="0">
                <a:solidFill>
                  <a:srgbClr val="E46C0A"/>
                </a:solidFill>
                <a:latin typeface="Times New Roman"/>
                <a:ea typeface="华文细黑"/>
                <a:cs typeface="Times New Roman"/>
              </a:rPr>
              <a:t>，删除</a:t>
            </a:r>
            <a:r>
              <a:rPr lang="en-US" altLang="zh-CN" sz="2400" kern="100" dirty="0">
                <a:solidFill>
                  <a:srgbClr val="E46C0A"/>
                </a:solidFill>
                <a:latin typeface="宋体"/>
                <a:ea typeface="华文细黑"/>
                <a:cs typeface="Times New Roman"/>
              </a:rPr>
              <a:t>“</a:t>
            </a:r>
            <a:r>
              <a:rPr lang="zh-CN" altLang="zh-CN" sz="2400" kern="100" dirty="0">
                <a:solidFill>
                  <a:srgbClr val="E46C0A"/>
                </a:solidFill>
                <a:latin typeface="Times New Roman"/>
                <a:ea typeface="华文细黑"/>
                <a:cs typeface="Times New Roman"/>
              </a:rPr>
              <a:t>的态度</a:t>
            </a:r>
            <a:r>
              <a:rPr lang="en-US" altLang="zh-CN" sz="2400" kern="100" dirty="0">
                <a:solidFill>
                  <a:srgbClr val="E46C0A"/>
                </a:solidFill>
                <a:latin typeface="宋体"/>
                <a:ea typeface="华文细黑"/>
                <a:cs typeface="Times New Roman"/>
              </a:rPr>
              <a:t>”</a:t>
            </a:r>
            <a:r>
              <a:rPr lang="zh-CN" altLang="zh-CN" sz="2400" kern="100" dirty="0" smtClean="0">
                <a:solidFill>
                  <a:srgbClr val="E46C0A"/>
                </a:solidFill>
                <a:latin typeface="Times New Roman"/>
                <a:ea typeface="华文细黑"/>
                <a:cs typeface="Times New Roman"/>
              </a:rPr>
              <a:t>。</a:t>
            </a:r>
            <a:endParaRPr lang="zh-CN" altLang="zh-CN" sz="1000" kern="100" dirty="0">
              <a:latin typeface="宋体"/>
              <a:cs typeface="Courier New"/>
            </a:endParaRPr>
          </a:p>
        </p:txBody>
      </p:sp>
      <p:sp>
        <p:nvSpPr>
          <p:cNvPr id="4" name="矩形 3"/>
          <p:cNvSpPr/>
          <p:nvPr/>
        </p:nvSpPr>
        <p:spPr>
          <a:xfrm>
            <a:off x="143937" y="2479209"/>
            <a:ext cx="8784410" cy="1581908"/>
          </a:xfrm>
          <a:prstGeom prst="rect">
            <a:avLst/>
          </a:prstGeom>
        </p:spPr>
        <p:txBody>
          <a:bodyPr>
            <a:spAutoFit/>
          </a:bodyPr>
          <a:lstStyle/>
          <a:p>
            <a:pPr algn="just">
              <a:lnSpc>
                <a:spcPct val="140000"/>
              </a:lnSpc>
              <a:spcAft>
                <a:spcPts val="0"/>
              </a:spcAft>
            </a:pPr>
            <a:r>
              <a:rPr lang="en-US" altLang="zh-CN" sz="2400" kern="100" dirty="0">
                <a:latin typeface="Times New Roman"/>
                <a:ea typeface="华文细黑"/>
                <a:cs typeface="Courier New"/>
              </a:rPr>
              <a:t>3.</a:t>
            </a:r>
            <a:r>
              <a:rPr lang="en-US" altLang="zh-CN" sz="2400" kern="100" dirty="0">
                <a:solidFill>
                  <a:srgbClr val="00B0F0"/>
                </a:solidFill>
                <a:latin typeface="Times New Roman"/>
                <a:ea typeface="华文细黑"/>
                <a:cs typeface="Courier New"/>
              </a:rPr>
              <a:t>(2011·</a:t>
            </a:r>
            <a:r>
              <a:rPr lang="zh-CN" altLang="zh-CN" sz="2400" kern="100" dirty="0">
                <a:solidFill>
                  <a:srgbClr val="00B0F0"/>
                </a:solidFill>
                <a:latin typeface="Times New Roman"/>
                <a:ea typeface="华文细黑"/>
                <a:cs typeface="Times New Roman"/>
              </a:rPr>
              <a:t>北京</a:t>
            </a:r>
            <a:r>
              <a:rPr lang="en-US" altLang="zh-CN" sz="2400" kern="100" dirty="0">
                <a:solidFill>
                  <a:srgbClr val="00B0F0"/>
                </a:solidFill>
                <a:latin typeface="Times New Roman"/>
                <a:ea typeface="华文细黑"/>
                <a:cs typeface="Courier New"/>
              </a:rPr>
              <a:t>)</a:t>
            </a:r>
            <a:r>
              <a:rPr lang="zh-CN" altLang="zh-CN" sz="2400" kern="100" dirty="0">
                <a:latin typeface="Times New Roman"/>
                <a:ea typeface="华文细黑"/>
                <a:cs typeface="Times New Roman"/>
              </a:rPr>
              <a:t>高速公路上交通事故的主要原因是司机违反交通规则或操作不当造成的，交通部门要加强安全宣传，提高司机的安全意识</a:t>
            </a:r>
            <a:r>
              <a:rPr lang="zh-CN" altLang="zh-CN" sz="2400" kern="100" dirty="0" smtClean="0">
                <a:latin typeface="Times New Roman"/>
                <a:ea typeface="华文细黑"/>
                <a:cs typeface="Times New Roman"/>
              </a:rPr>
              <a:t>。</a:t>
            </a:r>
            <a:endParaRPr lang="zh-CN" altLang="zh-CN" sz="1000" kern="100" dirty="0">
              <a:latin typeface="宋体"/>
              <a:cs typeface="Courier New"/>
            </a:endParaRPr>
          </a:p>
        </p:txBody>
      </p:sp>
      <p:sp>
        <p:nvSpPr>
          <p:cNvPr id="9" name="矩形 8"/>
          <p:cNvSpPr/>
          <p:nvPr/>
        </p:nvSpPr>
        <p:spPr>
          <a:xfrm>
            <a:off x="199128" y="3989103"/>
            <a:ext cx="8784410" cy="1169551"/>
          </a:xfrm>
          <a:prstGeom prst="rect">
            <a:avLst/>
          </a:prstGeom>
        </p:spPr>
        <p:txBody>
          <a:bodyPr>
            <a:spAutoFit/>
          </a:bodyPr>
          <a:lstStyle/>
          <a:p>
            <a:pPr algn="just">
              <a:lnSpc>
                <a:spcPct val="140000"/>
              </a:lnSpc>
              <a:spcAft>
                <a:spcPts val="0"/>
              </a:spcAft>
            </a:pPr>
            <a:r>
              <a:rPr lang="zh-CN" altLang="zh-CN" sz="2400" kern="100" dirty="0">
                <a:solidFill>
                  <a:srgbClr val="0000FF"/>
                </a:solidFill>
                <a:latin typeface="Times New Roman"/>
                <a:ea typeface="华文细黑"/>
                <a:cs typeface="Times New Roman"/>
              </a:rPr>
              <a:t>答案</a:t>
            </a:r>
            <a:r>
              <a:rPr lang="zh-CN" altLang="zh-CN" sz="2400" kern="100" dirty="0">
                <a:latin typeface="Times New Roman"/>
                <a:ea typeface="华文细黑"/>
                <a:cs typeface="Times New Roman"/>
              </a:rPr>
              <a:t>　</a:t>
            </a:r>
            <a:r>
              <a:rPr lang="en-US" altLang="zh-CN" sz="2400" kern="100" dirty="0" smtClean="0">
                <a:solidFill>
                  <a:srgbClr val="E46C0A"/>
                </a:solidFill>
                <a:latin typeface="宋体"/>
                <a:ea typeface="华文细黑"/>
                <a:cs typeface="Times New Roman"/>
              </a:rPr>
              <a:t>“</a:t>
            </a:r>
            <a:r>
              <a:rPr lang="zh-CN" altLang="zh-CN" sz="2400" kern="100" dirty="0">
                <a:solidFill>
                  <a:srgbClr val="E46C0A"/>
                </a:solidFill>
                <a:latin typeface="Times New Roman"/>
                <a:ea typeface="华文细黑"/>
                <a:cs typeface="Times New Roman"/>
              </a:rPr>
              <a:t>主要原因是</a:t>
            </a:r>
            <a:r>
              <a:rPr lang="en-US" altLang="zh-CN" sz="2400" kern="100" dirty="0">
                <a:solidFill>
                  <a:srgbClr val="E46C0A"/>
                </a:solidFill>
                <a:latin typeface="宋体"/>
                <a:ea typeface="华文细黑"/>
                <a:cs typeface="Times New Roman"/>
              </a:rPr>
              <a:t>……</a:t>
            </a:r>
            <a:r>
              <a:rPr lang="zh-CN" altLang="zh-CN" sz="2400" kern="100" dirty="0">
                <a:solidFill>
                  <a:srgbClr val="E46C0A"/>
                </a:solidFill>
                <a:latin typeface="Times New Roman"/>
                <a:ea typeface="华文细黑"/>
                <a:cs typeface="Times New Roman"/>
              </a:rPr>
              <a:t>造成的</a:t>
            </a:r>
            <a:r>
              <a:rPr lang="en-US" altLang="zh-CN" sz="2400" kern="100" dirty="0">
                <a:solidFill>
                  <a:srgbClr val="E46C0A"/>
                </a:solidFill>
                <a:latin typeface="宋体"/>
                <a:ea typeface="华文细黑"/>
                <a:cs typeface="Times New Roman"/>
              </a:rPr>
              <a:t>”</a:t>
            </a:r>
            <a:r>
              <a:rPr lang="zh-CN" altLang="zh-CN" sz="2400" kern="100" dirty="0">
                <a:solidFill>
                  <a:srgbClr val="E46C0A"/>
                </a:solidFill>
                <a:latin typeface="Times New Roman"/>
                <a:ea typeface="华文细黑"/>
                <a:cs typeface="Times New Roman"/>
              </a:rPr>
              <a:t>杂糅，去掉</a:t>
            </a:r>
            <a:r>
              <a:rPr lang="en-US" altLang="zh-CN" sz="2400" kern="100" dirty="0">
                <a:solidFill>
                  <a:srgbClr val="E46C0A"/>
                </a:solidFill>
                <a:latin typeface="宋体"/>
                <a:ea typeface="华文细黑"/>
                <a:cs typeface="Times New Roman"/>
              </a:rPr>
              <a:t>“</a:t>
            </a:r>
            <a:r>
              <a:rPr lang="zh-CN" altLang="zh-CN" sz="2400" kern="100" dirty="0">
                <a:solidFill>
                  <a:srgbClr val="E46C0A"/>
                </a:solidFill>
                <a:latin typeface="Times New Roman"/>
                <a:ea typeface="华文细黑"/>
                <a:cs typeface="Times New Roman"/>
              </a:rPr>
              <a:t>造成的</a:t>
            </a:r>
            <a:r>
              <a:rPr lang="en-US" altLang="zh-CN" sz="2400" kern="100" dirty="0">
                <a:solidFill>
                  <a:srgbClr val="E46C0A"/>
                </a:solidFill>
                <a:latin typeface="宋体"/>
                <a:ea typeface="华文细黑"/>
                <a:cs typeface="Times New Roman"/>
              </a:rPr>
              <a:t>”</a:t>
            </a:r>
            <a:r>
              <a:rPr lang="zh-CN" altLang="zh-CN" sz="2400" kern="100" dirty="0">
                <a:solidFill>
                  <a:srgbClr val="E46C0A"/>
                </a:solidFill>
                <a:latin typeface="Times New Roman"/>
                <a:ea typeface="华文细黑"/>
                <a:cs typeface="Times New Roman"/>
              </a:rPr>
              <a:t>或</a:t>
            </a:r>
            <a:r>
              <a:rPr lang="en-US" altLang="zh-CN" sz="2400" kern="100" dirty="0">
                <a:solidFill>
                  <a:srgbClr val="E46C0A"/>
                </a:solidFill>
                <a:latin typeface="宋体"/>
                <a:ea typeface="华文细黑"/>
                <a:cs typeface="Times New Roman"/>
              </a:rPr>
              <a:t>“</a:t>
            </a:r>
            <a:r>
              <a:rPr lang="zh-CN" altLang="zh-CN" sz="2400" kern="100" dirty="0">
                <a:solidFill>
                  <a:srgbClr val="E46C0A"/>
                </a:solidFill>
                <a:latin typeface="Times New Roman"/>
                <a:ea typeface="华文细黑"/>
                <a:cs typeface="Times New Roman"/>
              </a:rPr>
              <a:t>主要原因</a:t>
            </a:r>
            <a:r>
              <a:rPr lang="en-US" altLang="zh-CN" sz="2400" kern="100" dirty="0">
                <a:solidFill>
                  <a:srgbClr val="E46C0A"/>
                </a:solidFill>
                <a:latin typeface="宋体"/>
                <a:ea typeface="华文细黑"/>
                <a:cs typeface="Times New Roman"/>
              </a:rPr>
              <a:t>”</a:t>
            </a:r>
            <a:r>
              <a:rPr lang="zh-CN" altLang="zh-CN" sz="2400" kern="100" dirty="0">
                <a:solidFill>
                  <a:srgbClr val="E46C0A"/>
                </a:solidFill>
                <a:latin typeface="Times New Roman"/>
                <a:ea typeface="华文细黑"/>
                <a:cs typeface="Times New Roman"/>
              </a:rPr>
              <a:t>。另外，</a:t>
            </a:r>
            <a:r>
              <a:rPr lang="en-US" altLang="zh-CN" sz="2400" kern="100" dirty="0">
                <a:solidFill>
                  <a:srgbClr val="E46C0A"/>
                </a:solidFill>
                <a:latin typeface="宋体"/>
                <a:ea typeface="华文细黑"/>
                <a:cs typeface="Times New Roman"/>
              </a:rPr>
              <a:t>“</a:t>
            </a:r>
            <a:r>
              <a:rPr lang="zh-CN" altLang="zh-CN" sz="2400" kern="100" dirty="0">
                <a:solidFill>
                  <a:srgbClr val="E46C0A"/>
                </a:solidFill>
                <a:latin typeface="Times New Roman"/>
                <a:ea typeface="华文细黑"/>
                <a:cs typeface="Times New Roman"/>
              </a:rPr>
              <a:t>提高</a:t>
            </a:r>
            <a:r>
              <a:rPr lang="en-US" altLang="zh-CN" sz="2400" kern="100" dirty="0">
                <a:solidFill>
                  <a:srgbClr val="E46C0A"/>
                </a:solidFill>
                <a:latin typeface="宋体"/>
                <a:ea typeface="华文细黑"/>
                <a:cs typeface="Times New Roman"/>
              </a:rPr>
              <a:t>”</a:t>
            </a:r>
            <a:r>
              <a:rPr lang="zh-CN" altLang="zh-CN" sz="2400" kern="100" dirty="0">
                <a:solidFill>
                  <a:srgbClr val="E46C0A"/>
                </a:solidFill>
                <a:latin typeface="Times New Roman"/>
                <a:ea typeface="华文细黑"/>
                <a:cs typeface="Times New Roman"/>
              </a:rPr>
              <a:t>应改为</a:t>
            </a:r>
            <a:r>
              <a:rPr lang="en-US" altLang="zh-CN" sz="2400" kern="100" dirty="0">
                <a:solidFill>
                  <a:srgbClr val="E46C0A"/>
                </a:solidFill>
                <a:latin typeface="宋体"/>
                <a:ea typeface="华文细黑"/>
                <a:cs typeface="Times New Roman"/>
              </a:rPr>
              <a:t>“</a:t>
            </a:r>
            <a:r>
              <a:rPr lang="zh-CN" altLang="zh-CN" sz="2400" kern="100" dirty="0">
                <a:solidFill>
                  <a:srgbClr val="E46C0A"/>
                </a:solidFill>
                <a:latin typeface="Times New Roman"/>
                <a:ea typeface="华文细黑"/>
                <a:cs typeface="Times New Roman"/>
              </a:rPr>
              <a:t>增强</a:t>
            </a:r>
            <a:r>
              <a:rPr lang="en-US" altLang="zh-CN" sz="2400" kern="100" dirty="0">
                <a:solidFill>
                  <a:srgbClr val="E46C0A"/>
                </a:solidFill>
                <a:latin typeface="宋体"/>
                <a:ea typeface="华文细黑"/>
                <a:cs typeface="Times New Roman"/>
              </a:rPr>
              <a:t>”</a:t>
            </a:r>
            <a:r>
              <a:rPr lang="zh-CN" altLang="zh-CN" sz="2400" kern="100" dirty="0" smtClean="0">
                <a:solidFill>
                  <a:srgbClr val="E46C0A"/>
                </a:solidFill>
                <a:latin typeface="Times New Roman"/>
                <a:ea typeface="华文细黑"/>
                <a:cs typeface="Times New Roman"/>
              </a:rPr>
              <a:t>。</a:t>
            </a:r>
            <a:endParaRPr lang="zh-CN" altLang="zh-CN" sz="1000" kern="100" dirty="0">
              <a:latin typeface="宋体"/>
              <a:cs typeface="Courier New"/>
            </a:endParaRPr>
          </a:p>
        </p:txBody>
      </p:sp>
    </p:spTree>
    <p:extLst>
      <p:ext uri="{BB962C8B-B14F-4D97-AF65-F5344CB8AC3E}">
        <p14:creationId xmlns:p14="http://schemas.microsoft.com/office/powerpoint/2010/main" val="2816467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9" grpId="0"/>
    </p:bld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79894" y="147403"/>
            <a:ext cx="8784410" cy="1816075"/>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4.</a:t>
            </a:r>
            <a:r>
              <a:rPr lang="en-US" altLang="zh-CN" sz="2600" kern="100" dirty="0">
                <a:solidFill>
                  <a:srgbClr val="00B0F0"/>
                </a:solidFill>
                <a:latin typeface="Times New Roman"/>
                <a:ea typeface="华文细黑"/>
                <a:cs typeface="Courier New"/>
              </a:rPr>
              <a:t>(2011·</a:t>
            </a:r>
            <a:r>
              <a:rPr lang="zh-CN" altLang="zh-CN" sz="2600" kern="100" dirty="0">
                <a:solidFill>
                  <a:srgbClr val="00B0F0"/>
                </a:solidFill>
                <a:latin typeface="Times New Roman"/>
                <a:ea typeface="华文细黑"/>
                <a:cs typeface="Times New Roman"/>
              </a:rPr>
              <a:t>四川</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今年暑假，我市将举办第</a:t>
            </a:r>
            <a:r>
              <a:rPr lang="en-US" altLang="zh-CN" sz="2600" kern="100" dirty="0">
                <a:latin typeface="Times New Roman"/>
                <a:ea typeface="华文细黑"/>
                <a:cs typeface="Courier New"/>
              </a:rPr>
              <a:t>12</a:t>
            </a:r>
            <a:r>
              <a:rPr lang="zh-CN" altLang="zh-CN" sz="2600" kern="100" dirty="0">
                <a:latin typeface="Times New Roman"/>
                <a:ea typeface="华文细黑"/>
                <a:cs typeface="Times New Roman"/>
              </a:rPr>
              <a:t>届中学生运动会，我校参加这届运动会的</a:t>
            </a:r>
            <a:r>
              <a:rPr lang="en-US" altLang="zh-CN" sz="2600" kern="100" dirty="0">
                <a:latin typeface="Times New Roman"/>
                <a:ea typeface="华文细黑"/>
                <a:cs typeface="Courier New"/>
              </a:rPr>
              <a:t>20</a:t>
            </a:r>
            <a:r>
              <a:rPr lang="zh-CN" altLang="zh-CN" sz="2600" kern="100" dirty="0">
                <a:latin typeface="Times New Roman"/>
                <a:ea typeface="华文细黑"/>
                <a:cs typeface="Times New Roman"/>
              </a:rPr>
              <a:t>名男运动员和</a:t>
            </a:r>
            <a:r>
              <a:rPr lang="en-US" altLang="zh-CN" sz="2600" kern="100" dirty="0">
                <a:latin typeface="Times New Roman"/>
                <a:ea typeface="华文细黑"/>
                <a:cs typeface="Courier New"/>
              </a:rPr>
              <a:t>16</a:t>
            </a:r>
            <a:r>
              <a:rPr lang="zh-CN" altLang="zh-CN" sz="2600" kern="100" dirty="0">
                <a:latin typeface="Times New Roman"/>
                <a:ea typeface="华文细黑"/>
                <a:cs typeface="Times New Roman"/>
              </a:rPr>
              <a:t>名女运动员，均是由班级和年级层层选拔出来的优秀选手组成</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5" name="矩形 4"/>
          <p:cNvSpPr/>
          <p:nvPr/>
        </p:nvSpPr>
        <p:spPr>
          <a:xfrm>
            <a:off x="208415" y="1987549"/>
            <a:ext cx="8784410" cy="692497"/>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smtClean="0">
                <a:solidFill>
                  <a:srgbClr val="E46C0A"/>
                </a:solidFill>
                <a:latin typeface="宋体"/>
                <a:ea typeface="华文细黑"/>
                <a:cs typeface="Times New Roman"/>
              </a:rPr>
              <a:t>“</a:t>
            </a:r>
            <a:r>
              <a:rPr lang="zh-CN" altLang="zh-CN" sz="2600" kern="100" dirty="0" smtClean="0">
                <a:solidFill>
                  <a:srgbClr val="E46C0A"/>
                </a:solidFill>
                <a:latin typeface="Times New Roman"/>
                <a:ea typeface="华文细黑"/>
                <a:cs typeface="Times New Roman"/>
              </a:rPr>
              <a:t>是</a:t>
            </a:r>
            <a:r>
              <a:rPr lang="zh-CN" altLang="zh-CN" sz="2600" kern="100" dirty="0">
                <a:solidFill>
                  <a:srgbClr val="E46C0A"/>
                </a:solidFill>
                <a:latin typeface="Times New Roman"/>
                <a:ea typeface="华文细黑"/>
                <a:cs typeface="Times New Roman"/>
              </a:rPr>
              <a:t>由</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组成</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句式杂糅，应删掉</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组成</a:t>
            </a:r>
            <a:r>
              <a:rPr lang="en-US" altLang="zh-CN" sz="2600" kern="100" dirty="0">
                <a:solidFill>
                  <a:srgbClr val="E46C0A"/>
                </a:solidFill>
                <a:latin typeface="宋体"/>
                <a:ea typeface="华文细黑"/>
                <a:cs typeface="Times New Roman"/>
              </a:rPr>
              <a:t>”</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
        <p:nvSpPr>
          <p:cNvPr id="4" name="矩形 3"/>
          <p:cNvSpPr/>
          <p:nvPr/>
        </p:nvSpPr>
        <p:spPr>
          <a:xfrm>
            <a:off x="201087" y="2531287"/>
            <a:ext cx="8784410" cy="1816075"/>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5.</a:t>
            </a:r>
            <a:r>
              <a:rPr lang="en-US" altLang="zh-CN" sz="2600" kern="100" dirty="0">
                <a:solidFill>
                  <a:srgbClr val="00B0F0"/>
                </a:solidFill>
                <a:latin typeface="Times New Roman"/>
                <a:ea typeface="华文细黑"/>
                <a:cs typeface="Courier New"/>
              </a:rPr>
              <a:t>(2011·</a:t>
            </a:r>
            <a:r>
              <a:rPr lang="zh-CN" altLang="zh-CN" sz="2600" kern="100" dirty="0">
                <a:solidFill>
                  <a:srgbClr val="00B0F0"/>
                </a:solidFill>
                <a:latin typeface="Times New Roman"/>
                <a:ea typeface="华文细黑"/>
                <a:cs typeface="Times New Roman"/>
              </a:rPr>
              <a:t>广东</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北接陆上丝绸之路、南连海上丝绸之路，将于</a:t>
            </a:r>
            <a:r>
              <a:rPr lang="en-US" altLang="zh-CN" sz="2600" kern="100" dirty="0">
                <a:latin typeface="Times New Roman"/>
                <a:ea typeface="华文细黑"/>
                <a:cs typeface="Courier New"/>
              </a:rPr>
              <a:t>2014</a:t>
            </a:r>
            <a:r>
              <a:rPr lang="zh-CN" altLang="zh-CN" sz="2600" kern="100" dirty="0">
                <a:latin typeface="Times New Roman"/>
                <a:ea typeface="华文细黑"/>
                <a:cs typeface="Times New Roman"/>
              </a:rPr>
              <a:t>年申遗的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中国大运河</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，包括了京杭大运河、隋唐大运河以及浙东运河所组成</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8" name="矩形 7"/>
          <p:cNvSpPr/>
          <p:nvPr/>
        </p:nvSpPr>
        <p:spPr>
          <a:xfrm>
            <a:off x="222945" y="4350537"/>
            <a:ext cx="8561887" cy="616579"/>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smtClean="0">
                <a:solidFill>
                  <a:srgbClr val="E46C0A"/>
                </a:solidFill>
                <a:latin typeface="Times New Roman"/>
                <a:ea typeface="华文细黑"/>
                <a:cs typeface="Times New Roman"/>
              </a:rPr>
              <a:t>在</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包括</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或</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由</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组成</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中任选一种说法</a:t>
            </a:r>
            <a:r>
              <a:rPr lang="zh-CN" altLang="zh-CN" sz="2600" kern="100" dirty="0" smtClean="0">
                <a:solidFill>
                  <a:srgbClr val="E46C0A"/>
                </a:solidFill>
                <a:latin typeface="Times New Roman"/>
                <a:ea typeface="华文细黑"/>
                <a:cs typeface="Times New Roman"/>
              </a:rPr>
              <a:t>。</a:t>
            </a:r>
            <a:endParaRPr lang="en-US" altLang="zh-CN" sz="2600" kern="100" dirty="0" smtClean="0">
              <a:solidFill>
                <a:srgbClr val="E46C0A"/>
              </a:solidFill>
              <a:latin typeface="Times New Roman"/>
              <a:ea typeface="华文细黑"/>
              <a:cs typeface="Times New Roman"/>
            </a:endParaRPr>
          </a:p>
        </p:txBody>
      </p:sp>
    </p:spTree>
    <p:extLst>
      <p:ext uri="{BB962C8B-B14F-4D97-AF65-F5344CB8AC3E}">
        <p14:creationId xmlns:p14="http://schemas.microsoft.com/office/powerpoint/2010/main" val="1780374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8" grpId="0"/>
    </p:bld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28663" y="375697"/>
            <a:ext cx="8909535" cy="1216743"/>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6.</a:t>
            </a:r>
            <a:r>
              <a:rPr lang="en-US" altLang="zh-CN" sz="2600" kern="100" dirty="0">
                <a:solidFill>
                  <a:srgbClr val="00B0F0"/>
                </a:solidFill>
                <a:latin typeface="Times New Roman"/>
                <a:ea typeface="华文细黑"/>
                <a:cs typeface="Courier New"/>
              </a:rPr>
              <a:t>(2011·</a:t>
            </a:r>
            <a:r>
              <a:rPr lang="zh-CN" altLang="zh-CN" sz="2600" kern="100" dirty="0">
                <a:solidFill>
                  <a:srgbClr val="00B0F0"/>
                </a:solidFill>
                <a:latin typeface="Times New Roman"/>
                <a:ea typeface="华文细黑"/>
                <a:cs typeface="Times New Roman"/>
              </a:rPr>
              <a:t>山东</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据西藏自治区统计局发布的最新数据显示，在自治区常住人口中，藏族人口占九成以上，为</a:t>
            </a:r>
            <a:r>
              <a:rPr lang="en-US" altLang="zh-CN" sz="2600" kern="100" dirty="0">
                <a:latin typeface="Times New Roman"/>
                <a:ea typeface="华文细黑"/>
                <a:cs typeface="Courier New"/>
              </a:rPr>
              <a:t>271.6</a:t>
            </a:r>
            <a:r>
              <a:rPr lang="zh-CN" altLang="zh-CN" sz="2600" kern="100" dirty="0">
                <a:latin typeface="Times New Roman"/>
                <a:ea typeface="华文细黑"/>
                <a:cs typeface="Times New Roman"/>
              </a:rPr>
              <a:t>万人</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7" name="矩形 6"/>
          <p:cNvSpPr/>
          <p:nvPr/>
        </p:nvSpPr>
        <p:spPr>
          <a:xfrm>
            <a:off x="222945" y="1614181"/>
            <a:ext cx="8099577" cy="692497"/>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en-US" sz="2600" kern="100" dirty="0" smtClean="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据</a:t>
            </a:r>
            <a:r>
              <a:rPr lang="en-US" altLang="zh-CN"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显示</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杂糅，应删掉</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据</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p:txBody>
      </p:sp>
      <p:sp>
        <p:nvSpPr>
          <p:cNvPr id="8" name="矩形 7"/>
          <p:cNvSpPr/>
          <p:nvPr/>
        </p:nvSpPr>
        <p:spPr>
          <a:xfrm>
            <a:off x="173797" y="2191438"/>
            <a:ext cx="8909535" cy="1816075"/>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7.</a:t>
            </a:r>
            <a:r>
              <a:rPr lang="en-US" altLang="zh-CN" sz="2600" kern="100" dirty="0">
                <a:solidFill>
                  <a:srgbClr val="00B0F0"/>
                </a:solidFill>
                <a:latin typeface="Times New Roman"/>
                <a:ea typeface="华文细黑"/>
                <a:cs typeface="Courier New"/>
              </a:rPr>
              <a:t>(2011·</a:t>
            </a:r>
            <a:r>
              <a:rPr lang="zh-CN" altLang="zh-CN" sz="2600" kern="100" dirty="0">
                <a:solidFill>
                  <a:srgbClr val="00B0F0"/>
                </a:solidFill>
                <a:latin typeface="Times New Roman"/>
                <a:ea typeface="华文细黑"/>
                <a:cs typeface="Times New Roman"/>
              </a:rPr>
              <a:t>重庆</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与过度利用自然资源相关造成的现象，如全球变暖、土地荒漠化、臭氧层空洞扩大等，都给人类生存带来了严重危害</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9" name="矩形 8"/>
          <p:cNvSpPr/>
          <p:nvPr/>
        </p:nvSpPr>
        <p:spPr>
          <a:xfrm>
            <a:off x="235476" y="4000803"/>
            <a:ext cx="7520007" cy="692497"/>
          </a:xfrm>
          <a:prstGeom prst="rect">
            <a:avLst/>
          </a:prstGeom>
        </p:spPr>
        <p:txBody>
          <a:bodyPr wrap="none">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en-US" sz="2600" kern="100" dirty="0" smtClean="0">
                <a:solidFill>
                  <a:schemeClr val="accent6">
                    <a:lumMod val="75000"/>
                  </a:schemeClr>
                </a:solidFill>
                <a:latin typeface="宋体"/>
                <a:ea typeface="华文细黑"/>
                <a:cs typeface="Times New Roman"/>
              </a:rPr>
              <a:t>删</a:t>
            </a:r>
            <a:r>
              <a:rPr lang="zh-CN" altLang="en-US" sz="2600" kern="100" dirty="0">
                <a:solidFill>
                  <a:schemeClr val="accent6">
                    <a:lumMod val="75000"/>
                  </a:schemeClr>
                </a:solidFill>
                <a:latin typeface="宋体"/>
                <a:ea typeface="华文细黑"/>
                <a:cs typeface="Times New Roman"/>
              </a:rPr>
              <a:t>掉</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宋体"/>
                <a:ea typeface="华文细黑"/>
                <a:cs typeface="Times New Roman"/>
              </a:rPr>
              <a:t>与</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宋体"/>
                <a:ea typeface="华文细黑"/>
                <a:cs typeface="Times New Roman"/>
              </a:rPr>
              <a:t>和</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宋体"/>
                <a:ea typeface="华文细黑"/>
                <a:cs typeface="Times New Roman"/>
              </a:rPr>
              <a:t>相关</a:t>
            </a:r>
            <a:r>
              <a:rPr lang="zh-CN" altLang="en-US" sz="2600" kern="100" dirty="0">
                <a:solidFill>
                  <a:schemeClr val="accent6">
                    <a:lumMod val="75000"/>
                  </a:schemeClr>
                </a:solidFill>
                <a:latin typeface="+mj-ea"/>
                <a:ea typeface="+mj-ea"/>
                <a:cs typeface="Times New Roman"/>
              </a:rPr>
              <a:t>”</a:t>
            </a:r>
            <a:r>
              <a:rPr lang="en-US" altLang="zh-CN" sz="2600" kern="100" dirty="0">
                <a:solidFill>
                  <a:schemeClr val="accent6">
                    <a:lumMod val="75000"/>
                  </a:schemeClr>
                </a:solidFill>
                <a:latin typeface="宋体"/>
                <a:ea typeface="华文细黑"/>
                <a:cs typeface="Times New Roman"/>
              </a:rPr>
              <a:t>(</a:t>
            </a:r>
            <a:r>
              <a:rPr lang="zh-CN" altLang="en-US" sz="2600" kern="100" dirty="0">
                <a:solidFill>
                  <a:schemeClr val="accent6">
                    <a:lumMod val="75000"/>
                  </a:schemeClr>
                </a:solidFill>
                <a:latin typeface="宋体"/>
                <a:ea typeface="华文细黑"/>
                <a:cs typeface="Times New Roman"/>
              </a:rPr>
              <a:t>或删掉</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宋体"/>
                <a:ea typeface="华文细黑"/>
                <a:cs typeface="Times New Roman"/>
              </a:rPr>
              <a:t>造成</a:t>
            </a:r>
            <a:r>
              <a:rPr lang="zh-CN" altLang="en-US" sz="2600" kern="100" dirty="0">
                <a:solidFill>
                  <a:schemeClr val="accent6">
                    <a:lumMod val="75000"/>
                  </a:schemeClr>
                </a:solidFill>
                <a:latin typeface="+mj-ea"/>
                <a:ea typeface="+mj-ea"/>
                <a:cs typeface="Times New Roman"/>
              </a:rPr>
              <a:t>”</a:t>
            </a:r>
            <a:r>
              <a:rPr lang="en-US" altLang="zh-CN" sz="2600" kern="100" dirty="0">
                <a:solidFill>
                  <a:schemeClr val="accent6">
                    <a:lumMod val="75000"/>
                  </a:schemeClr>
                </a:solidFill>
                <a:latin typeface="宋体"/>
                <a:ea typeface="华文细黑"/>
                <a:cs typeface="Times New Roman"/>
              </a:rPr>
              <a:t>)</a:t>
            </a:r>
            <a:r>
              <a:rPr lang="zh-CN" altLang="en-US" sz="2600" kern="100" dirty="0" smtClean="0">
                <a:solidFill>
                  <a:schemeClr val="accent6">
                    <a:lumMod val="75000"/>
                  </a:schemeClr>
                </a:solidFill>
                <a:latin typeface="宋体"/>
                <a:ea typeface="华文细黑"/>
                <a:cs typeface="Times New Roman"/>
              </a:rPr>
              <a:t>。</a:t>
            </a:r>
            <a:endParaRPr lang="zh-CN" altLang="zh-CN" sz="260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3907121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9613" y="160664"/>
            <a:ext cx="8909535" cy="4870564"/>
          </a:xfrm>
          <a:prstGeom prst="rect">
            <a:avLst/>
          </a:prstGeom>
        </p:spPr>
        <p:txBody>
          <a:bodyPr>
            <a:spAutoFit/>
          </a:bodyPr>
          <a:lstStyle/>
          <a:p>
            <a:pPr algn="just">
              <a:lnSpc>
                <a:spcPts val="4500"/>
              </a:lnSpc>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Courier New"/>
              </a:rPr>
              <a:t>三</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Courier New"/>
              </a:rPr>
              <a:t>综合识别、判断</a:t>
            </a:r>
          </a:p>
          <a:p>
            <a:pPr algn="just">
              <a:lnSpc>
                <a:spcPct val="150000"/>
              </a:lnSpc>
              <a:spcAft>
                <a:spcPts val="0"/>
              </a:spcAft>
            </a:pPr>
            <a:r>
              <a:rPr lang="zh-CN" altLang="zh-CN" sz="2600" kern="100" dirty="0">
                <a:latin typeface="Times New Roman"/>
                <a:ea typeface="华文细黑"/>
                <a:cs typeface="Times New Roman"/>
              </a:rPr>
              <a:t>结构混乱是近两年高考考查的热点之一。对此，应先熟悉它常见的几种类型，尤其要熟记常见的句式杂糅的类型，再考虑用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紧缩法</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，即提取出句子主干。这样，结构混乱的问题一下子就能显现了。</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如果凭语感能判定句子的不协调，那么，可用类比法</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造句法</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检查一下。类比法就是按照原文格式仿造一个或几个浅近的、容易把握的句子，与原句比较，从而找出原句病因。</a:t>
            </a:r>
            <a:endParaRPr lang="zh-CN" altLang="zh-CN" sz="1050" kern="100" dirty="0">
              <a:effectLst/>
              <a:latin typeface="宋体"/>
              <a:cs typeface="Courier New"/>
            </a:endParaRPr>
          </a:p>
        </p:txBody>
      </p:sp>
    </p:spTree>
    <p:extLst>
      <p:ext uri="{BB962C8B-B14F-4D97-AF65-F5344CB8AC3E}">
        <p14:creationId xmlns:p14="http://schemas.microsoft.com/office/powerpoint/2010/main" val="1479115541"/>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16439" y="443250"/>
            <a:ext cx="8733982" cy="4293483"/>
          </a:xfrm>
          <a:prstGeom prst="rect">
            <a:avLst/>
          </a:prstGeom>
        </p:spPr>
        <p:txBody>
          <a:bodyPr>
            <a:spAutoFit/>
          </a:bodyPr>
          <a:lstStyle/>
          <a:p>
            <a:pPr algn="just">
              <a:lnSpc>
                <a:spcPct val="150000"/>
              </a:lnSpc>
              <a:spcAft>
                <a:spcPts val="0"/>
              </a:spcAft>
            </a:pPr>
            <a:r>
              <a:rPr lang="zh-CN" altLang="zh-CN" sz="2600" kern="100" dirty="0">
                <a:solidFill>
                  <a:srgbClr val="E46C0A"/>
                </a:solidFill>
                <a:latin typeface="Times New Roman"/>
                <a:ea typeface="华文细黑"/>
                <a:cs typeface="Times New Roman"/>
              </a:rPr>
              <a:t>即时巩固</a:t>
            </a:r>
            <a:r>
              <a:rPr lang="zh-CN" altLang="zh-CN" sz="2600" kern="100" dirty="0">
                <a:latin typeface="Times New Roman"/>
                <a:ea typeface="华文细黑"/>
                <a:cs typeface="Times New Roman"/>
              </a:rPr>
              <a:t>　下列各句中，没有语病的一句是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房地产市场之所以陷入长达一年的萧条，除了市场</a:t>
            </a:r>
            <a:r>
              <a:rPr lang="zh-CN" altLang="zh-CN" sz="2600" kern="100" dirty="0" smtClean="0">
                <a:latin typeface="Times New Roman"/>
                <a:ea typeface="华文细黑"/>
                <a:cs typeface="Times New Roman"/>
              </a:rPr>
              <a:t>周期</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性</a:t>
            </a:r>
            <a:r>
              <a:rPr lang="zh-CN" altLang="zh-CN" sz="2600" kern="100" dirty="0">
                <a:latin typeface="Times New Roman"/>
                <a:ea typeface="华文细黑"/>
                <a:cs typeface="Times New Roman"/>
              </a:rPr>
              <a:t>调整的因素外，还在于部分开发商追求暴利，</a:t>
            </a:r>
            <a:r>
              <a:rPr lang="zh-CN" altLang="zh-CN" sz="2600" kern="100" dirty="0" smtClean="0">
                <a:latin typeface="Times New Roman"/>
                <a:ea typeface="华文细黑"/>
                <a:cs typeface="Times New Roman"/>
              </a:rPr>
              <a:t>哄抬</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房价</a:t>
            </a:r>
            <a:r>
              <a:rPr lang="zh-CN" altLang="zh-CN" sz="2600" kern="100" dirty="0">
                <a:latin typeface="Times New Roman"/>
                <a:ea typeface="华文细黑"/>
                <a:cs typeface="Times New Roman"/>
              </a:rPr>
              <a:t>，也是泡沫加速破裂的重要原因。</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林萍是一位普通的保险公司职员，她为非亲非故的</a:t>
            </a:r>
            <a:r>
              <a:rPr lang="zh-CN" altLang="zh-CN" sz="2600" kern="100" dirty="0" smtClean="0">
                <a:latin typeface="Times New Roman"/>
                <a:ea typeface="华文细黑"/>
                <a:cs typeface="Times New Roman"/>
              </a:rPr>
              <a:t>女孩</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捐献</a:t>
            </a:r>
            <a:r>
              <a:rPr lang="zh-CN" altLang="zh-CN" sz="2600" kern="100" dirty="0">
                <a:latin typeface="Times New Roman"/>
                <a:ea typeface="华文细黑"/>
                <a:cs typeface="Times New Roman"/>
              </a:rPr>
              <a:t>肝脏的事迹感动了广大网友自发在网上留言，</a:t>
            </a:r>
            <a:r>
              <a:rPr lang="zh-CN" altLang="zh-CN" sz="2600" kern="100" dirty="0" smtClean="0">
                <a:latin typeface="Times New Roman"/>
                <a:ea typeface="华文细黑"/>
                <a:cs typeface="Times New Roman"/>
              </a:rPr>
              <a:t>大家</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热情</a:t>
            </a:r>
            <a:r>
              <a:rPr lang="zh-CN" altLang="zh-CN" sz="2600" kern="100" dirty="0">
                <a:latin typeface="Times New Roman"/>
                <a:ea typeface="华文细黑"/>
                <a:cs typeface="Times New Roman"/>
              </a:rPr>
              <a:t>地称其为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宁波的骄傲</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23696435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Box 50">
            <a:hlinkClick r:id="rId3" action="ppaction://hlinksldjump"/>
          </p:cNvPr>
          <p:cNvSpPr txBox="1">
            <a:spLocks noChangeArrowheads="1"/>
          </p:cNvSpPr>
          <p:nvPr/>
        </p:nvSpPr>
        <p:spPr bwMode="auto">
          <a:xfrm>
            <a:off x="1860144" y="1419622"/>
            <a:ext cx="5688632" cy="523220"/>
          </a:xfrm>
          <a:prstGeom prst="rect">
            <a:avLst/>
          </a:prstGeom>
          <a:extLst/>
        </p:spPr>
        <p:txBody>
          <a:bodyPr wrap="square" anchor="ct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eaLnBrk="1" hangingPunct="1"/>
            <a:r>
              <a:rPr lang="en-US" altLang="zh-CN" sz="2800" dirty="0" smtClean="0">
                <a:solidFill>
                  <a:srgbClr val="FF0000"/>
                </a:solidFill>
                <a:latin typeface="Times New Roman" pitchFamily="18" charset="0"/>
                <a:ea typeface="Times New Roman" pitchFamily="18" charset="0"/>
                <a:cs typeface="Times New Roman" pitchFamily="18" charset="0"/>
              </a:rPr>
              <a:t>Ⅰ</a:t>
            </a:r>
            <a:r>
              <a:rPr lang="zh-CN" altLang="en-US" sz="2800" dirty="0" smtClean="0">
                <a:solidFill>
                  <a:srgbClr val="FF0000"/>
                </a:solidFill>
                <a:latin typeface="Times New Roman" pitchFamily="18" charset="0"/>
                <a:ea typeface="微软雅黑" pitchFamily="34" charset="-122"/>
                <a:cs typeface="Times New Roman" pitchFamily="18" charset="0"/>
              </a:rPr>
              <a:t>　懂一点语法常识</a:t>
            </a:r>
            <a:endParaRPr lang="zh-CN" altLang="en-US" sz="2800" dirty="0">
              <a:solidFill>
                <a:srgbClr val="FF0000"/>
              </a:solidFill>
              <a:latin typeface="Times New Roman" pitchFamily="18" charset="0"/>
              <a:ea typeface="微软雅黑" pitchFamily="34" charset="-122"/>
              <a:cs typeface="Times New Roman" pitchFamily="18" charset="0"/>
            </a:endParaRPr>
          </a:p>
        </p:txBody>
      </p:sp>
      <p:sp>
        <p:nvSpPr>
          <p:cNvPr id="27" name="Text Box 51">
            <a:hlinkClick r:id="rId4" action="ppaction://hlinksldjump"/>
          </p:cNvPr>
          <p:cNvSpPr txBox="1">
            <a:spLocks noChangeArrowheads="1"/>
          </p:cNvSpPr>
          <p:nvPr/>
        </p:nvSpPr>
        <p:spPr bwMode="auto">
          <a:xfrm>
            <a:off x="1828076" y="2109222"/>
            <a:ext cx="6008732" cy="523220"/>
          </a:xfrm>
          <a:prstGeom prst="rect">
            <a:avLst/>
          </a:prstGeom>
          <a:extLst/>
        </p:spPr>
        <p:txBody>
          <a:bodyPr wrap="square" anchor="ct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eaLnBrk="1" hangingPunct="1"/>
            <a:r>
              <a:rPr lang="en-US" altLang="zh-CN" sz="2800" dirty="0" smtClean="0">
                <a:solidFill>
                  <a:srgbClr val="FF0000"/>
                </a:solidFill>
                <a:latin typeface="Times New Roman" pitchFamily="18" charset="0"/>
                <a:ea typeface="Times New Roman" pitchFamily="18" charset="0"/>
                <a:cs typeface="Times New Roman" pitchFamily="18" charset="0"/>
              </a:rPr>
              <a:t>Ⅱ</a:t>
            </a:r>
            <a:r>
              <a:rPr lang="zh-CN" altLang="en-US" sz="2800" dirty="0" smtClean="0">
                <a:solidFill>
                  <a:srgbClr val="FF0000"/>
                </a:solidFill>
                <a:latin typeface="Times New Roman" pitchFamily="18" charset="0"/>
                <a:ea typeface="微软雅黑" pitchFamily="34" charset="-122"/>
                <a:cs typeface="Times New Roman" pitchFamily="18" charset="0"/>
              </a:rPr>
              <a:t>　精做</a:t>
            </a:r>
            <a:r>
              <a:rPr lang="zh-CN" altLang="en-US" sz="2800" dirty="0">
                <a:solidFill>
                  <a:srgbClr val="FF0000"/>
                </a:solidFill>
                <a:latin typeface="Times New Roman" pitchFamily="18" charset="0"/>
                <a:ea typeface="微软雅黑" pitchFamily="34" charset="-122"/>
                <a:cs typeface="Times New Roman" pitchFamily="18" charset="0"/>
              </a:rPr>
              <a:t>课标</a:t>
            </a:r>
            <a:r>
              <a:rPr lang="zh-CN" altLang="en-US" sz="2800" dirty="0" smtClean="0">
                <a:solidFill>
                  <a:srgbClr val="FF0000"/>
                </a:solidFill>
                <a:latin typeface="Times New Roman" pitchFamily="18" charset="0"/>
                <a:ea typeface="微软雅黑" pitchFamily="34" charset="-122"/>
                <a:cs typeface="Times New Roman" pitchFamily="18" charset="0"/>
              </a:rPr>
              <a:t>真题，把握复习方向</a:t>
            </a:r>
            <a:endParaRPr lang="zh-CN" altLang="en-US" sz="2800" dirty="0">
              <a:solidFill>
                <a:srgbClr val="FF0000"/>
              </a:solidFill>
              <a:latin typeface="Times New Roman" pitchFamily="18" charset="0"/>
              <a:ea typeface="微软雅黑" pitchFamily="34" charset="-122"/>
              <a:cs typeface="Times New Roman" pitchFamily="18" charset="0"/>
            </a:endParaRPr>
          </a:p>
        </p:txBody>
      </p:sp>
      <p:sp>
        <p:nvSpPr>
          <p:cNvPr id="28" name="Text Box 52">
            <a:hlinkClick r:id="rId5" action="ppaction://hlinksldjump"/>
          </p:cNvPr>
          <p:cNvSpPr txBox="1">
            <a:spLocks noChangeArrowheads="1"/>
          </p:cNvSpPr>
          <p:nvPr/>
        </p:nvSpPr>
        <p:spPr bwMode="auto">
          <a:xfrm>
            <a:off x="1848332" y="2764914"/>
            <a:ext cx="5916468" cy="523220"/>
          </a:xfrm>
          <a:prstGeom prst="rect">
            <a:avLst/>
          </a:prstGeom>
          <a:extLst/>
        </p:spPr>
        <p:txBody>
          <a:bodyPr wrap="square" anchor="ct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eaLnBrk="1" hangingPunct="1"/>
            <a:r>
              <a:rPr lang="en-US" altLang="zh-CN" sz="2800" dirty="0" smtClean="0">
                <a:solidFill>
                  <a:srgbClr val="FF0000"/>
                </a:solidFill>
                <a:latin typeface="Times New Roman" pitchFamily="18" charset="0"/>
                <a:ea typeface="Times New Roman" pitchFamily="18" charset="0"/>
                <a:cs typeface="Times New Roman" pitchFamily="18" charset="0"/>
              </a:rPr>
              <a:t>Ⅲ</a:t>
            </a:r>
            <a:r>
              <a:rPr lang="zh-CN" altLang="en-US" sz="2800" dirty="0" smtClean="0">
                <a:solidFill>
                  <a:srgbClr val="FF0000"/>
                </a:solidFill>
                <a:latin typeface="Times New Roman" pitchFamily="18" charset="0"/>
                <a:ea typeface="微软雅黑" pitchFamily="34" charset="-122"/>
                <a:cs typeface="Times New Roman" pitchFamily="18" charset="0"/>
              </a:rPr>
              <a:t>　识别六种病句类型</a:t>
            </a:r>
            <a:endParaRPr lang="zh-CN" altLang="en-US" sz="2800" dirty="0">
              <a:solidFill>
                <a:srgbClr val="FF0000"/>
              </a:solidFill>
              <a:latin typeface="Times New Roman" pitchFamily="18" charset="0"/>
              <a:ea typeface="微软雅黑" pitchFamily="34" charset="-122"/>
              <a:cs typeface="Times New Roman" pitchFamily="18" charset="0"/>
            </a:endParaRPr>
          </a:p>
        </p:txBody>
      </p:sp>
      <p:sp>
        <p:nvSpPr>
          <p:cNvPr id="21" name="Text Box 52">
            <a:hlinkClick r:id="rId6" action="ppaction://hlinksldjump"/>
          </p:cNvPr>
          <p:cNvSpPr txBox="1">
            <a:spLocks noChangeArrowheads="1"/>
          </p:cNvSpPr>
          <p:nvPr/>
        </p:nvSpPr>
        <p:spPr bwMode="auto">
          <a:xfrm>
            <a:off x="1831744" y="3412986"/>
            <a:ext cx="6293096" cy="523220"/>
          </a:xfrm>
          <a:prstGeom prst="rect">
            <a:avLst/>
          </a:prstGeom>
          <a:extLst/>
        </p:spPr>
        <p:txBody>
          <a:bodyPr wrap="square" anchor="ct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eaLnBrk="1" hangingPunct="1"/>
            <a:r>
              <a:rPr lang="en-US" altLang="zh-CN" sz="2800" dirty="0">
                <a:solidFill>
                  <a:srgbClr val="FF0000"/>
                </a:solidFill>
                <a:latin typeface="Times New Roman" pitchFamily="18" charset="0"/>
                <a:ea typeface="Times New Roman" pitchFamily="18" charset="0"/>
                <a:cs typeface="Times New Roman" pitchFamily="18" charset="0"/>
              </a:rPr>
              <a:t>Ⅳ</a:t>
            </a:r>
            <a:r>
              <a:rPr lang="zh-CN" altLang="zh-CN" sz="2800" dirty="0">
                <a:solidFill>
                  <a:srgbClr val="FF0000"/>
                </a:solidFill>
                <a:latin typeface="Times New Roman" pitchFamily="18" charset="0"/>
                <a:ea typeface="微软雅黑" pitchFamily="34" charset="-122"/>
                <a:cs typeface="Times New Roman" pitchFamily="18" charset="0"/>
              </a:rPr>
              <a:t>　掌握准确而快速地识别病句的</a:t>
            </a:r>
            <a:r>
              <a:rPr lang="zh-CN" altLang="zh-CN" sz="2800" dirty="0" smtClean="0">
                <a:solidFill>
                  <a:srgbClr val="FF0000"/>
                </a:solidFill>
                <a:latin typeface="Times New Roman" pitchFamily="18" charset="0"/>
                <a:ea typeface="微软雅黑" pitchFamily="34" charset="-122"/>
                <a:cs typeface="Times New Roman" pitchFamily="18" charset="0"/>
              </a:rPr>
              <a:t>方法</a:t>
            </a:r>
            <a:endParaRPr lang="en-US" altLang="zh-CN" sz="2800" dirty="0" smtClean="0">
              <a:solidFill>
                <a:srgbClr val="FF0000"/>
              </a:solidFill>
              <a:latin typeface="Times New Roman" pitchFamily="18" charset="0"/>
              <a:ea typeface="Times New Roman" pitchFamily="18" charset="0"/>
              <a:cs typeface="Times New Roman" pitchFamily="18" charset="0"/>
            </a:endParaRPr>
          </a:p>
        </p:txBody>
      </p:sp>
    </p:spTree>
    <p:extLst>
      <p:ext uri="{BB962C8B-B14F-4D97-AF65-F5344CB8AC3E}">
        <p14:creationId xmlns:p14="http://schemas.microsoft.com/office/powerpoint/2010/main" val="15088422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3528" y="699542"/>
            <a:ext cx="8428453" cy="3017236"/>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宾语是谓语动词支配、关涉的对象，一般也由名词、名词性短语充当；定语一般放在主语或宾语前，一般用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作标志；状语一般放在主语后谓语动词前，一般用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作标志；补语放在谓语动词后宾语前，一般用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作标志</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3611987228"/>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78197" y="726525"/>
            <a:ext cx="8477117" cy="3093154"/>
          </a:xfrm>
          <a:prstGeom prst="rect">
            <a:avLst/>
          </a:prstGeom>
        </p:spPr>
        <p:txBody>
          <a:bodyPr>
            <a:spAutoFit/>
          </a:bodyPr>
          <a:lstStyle/>
          <a:p>
            <a:pPr lvl="0" algn="just">
              <a:lnSpc>
                <a:spcPct val="150000"/>
              </a:lnSpc>
            </a:pPr>
            <a:r>
              <a:rPr lang="en-US" altLang="zh-CN" sz="2600" kern="100" dirty="0">
                <a:solidFill>
                  <a:prstClr val="black"/>
                </a:solidFill>
                <a:latin typeface="Times New Roman"/>
                <a:ea typeface="华文细黑"/>
                <a:cs typeface="Courier New"/>
              </a:rPr>
              <a:t>C.</a:t>
            </a:r>
            <a:r>
              <a:rPr lang="zh-CN" altLang="zh-CN" sz="2600" kern="100" dirty="0">
                <a:solidFill>
                  <a:prstClr val="black"/>
                </a:solidFill>
                <a:latin typeface="Times New Roman"/>
                <a:ea typeface="华文细黑"/>
                <a:cs typeface="Times New Roman"/>
              </a:rPr>
              <a:t>史铁生辞世后，不计其数的读者在短短几天时间里，</a:t>
            </a:r>
            <a:r>
              <a:rPr lang="zh-CN" altLang="zh-CN" sz="2600" kern="100" dirty="0" smtClean="0">
                <a:solidFill>
                  <a:prstClr val="black"/>
                </a:solidFill>
                <a:latin typeface="Times New Roman"/>
                <a:ea typeface="华文细黑"/>
                <a:cs typeface="Times New Roman"/>
              </a:rPr>
              <a:t>通</a:t>
            </a:r>
            <a:endParaRPr lang="en-US" altLang="zh-CN" sz="2600" kern="100" dirty="0" smtClean="0">
              <a:solidFill>
                <a:prstClr val="black"/>
              </a:solidFill>
              <a:latin typeface="Times New Roman"/>
              <a:ea typeface="华文细黑"/>
              <a:cs typeface="Times New Roman"/>
            </a:endParaRPr>
          </a:p>
          <a:p>
            <a:pPr lvl="0" algn="just">
              <a:lnSpc>
                <a:spcPct val="150000"/>
              </a:lnSpc>
            </a:pPr>
            <a:r>
              <a:rPr lang="en-US" altLang="zh-CN" sz="2600" kern="100" dirty="0">
                <a:solidFill>
                  <a:prstClr val="black"/>
                </a:solidFill>
                <a:latin typeface="Times New Roman"/>
                <a:ea typeface="华文细黑"/>
                <a:cs typeface="Times New Roman"/>
              </a:rPr>
              <a:t> </a:t>
            </a:r>
            <a:r>
              <a:rPr lang="en-US" altLang="zh-CN" sz="2600" kern="100" dirty="0" smtClean="0">
                <a:solidFill>
                  <a:prstClr val="black"/>
                </a:solidFill>
                <a:latin typeface="Times New Roman"/>
                <a:ea typeface="华文细黑"/>
                <a:cs typeface="Times New Roman"/>
              </a:rPr>
              <a:t>   </a:t>
            </a:r>
            <a:r>
              <a:rPr lang="zh-CN" altLang="zh-CN" sz="2600" kern="100" dirty="0" smtClean="0">
                <a:solidFill>
                  <a:prstClr val="black"/>
                </a:solidFill>
                <a:latin typeface="Times New Roman"/>
                <a:ea typeface="华文细黑"/>
                <a:cs typeface="Times New Roman"/>
              </a:rPr>
              <a:t>过</a:t>
            </a:r>
            <a:r>
              <a:rPr lang="zh-CN" altLang="zh-CN" sz="2600" kern="100" dirty="0">
                <a:solidFill>
                  <a:prstClr val="black"/>
                </a:solidFill>
                <a:latin typeface="Times New Roman"/>
                <a:ea typeface="华文细黑"/>
                <a:cs typeface="Times New Roman"/>
              </a:rPr>
              <a:t>各种途径和方式，众多媒体刊载了大量缅怀他的文章。</a:t>
            </a:r>
            <a:endParaRPr lang="zh-CN" altLang="zh-CN" sz="2600" kern="100" dirty="0">
              <a:solidFill>
                <a:prstClr val="black"/>
              </a:solidFill>
              <a:latin typeface="宋体"/>
              <a:cs typeface="Courier New"/>
            </a:endParaRPr>
          </a:p>
          <a:p>
            <a:pPr lvl="0" algn="just">
              <a:lnSpc>
                <a:spcPct val="150000"/>
              </a:lnSpc>
            </a:pPr>
            <a:r>
              <a:rPr lang="en-US" altLang="zh-CN" sz="2600" kern="100" dirty="0">
                <a:solidFill>
                  <a:prstClr val="black"/>
                </a:solidFill>
                <a:latin typeface="Times New Roman"/>
                <a:ea typeface="华文细黑"/>
                <a:cs typeface="Courier New"/>
              </a:rPr>
              <a:t>D.</a:t>
            </a:r>
            <a:r>
              <a:rPr lang="zh-CN" altLang="zh-CN" sz="2600" kern="100" dirty="0">
                <a:solidFill>
                  <a:prstClr val="black"/>
                </a:solidFill>
                <a:latin typeface="Times New Roman"/>
                <a:ea typeface="华文细黑"/>
                <a:cs typeface="Times New Roman"/>
              </a:rPr>
              <a:t>有关部门对</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钓鱼式执法</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进行彻底调查，无疑给</a:t>
            </a:r>
            <a:r>
              <a:rPr lang="zh-CN" altLang="zh-CN" sz="2600" kern="100" dirty="0" smtClean="0">
                <a:solidFill>
                  <a:prstClr val="black"/>
                </a:solidFill>
                <a:latin typeface="Times New Roman"/>
                <a:ea typeface="华文细黑"/>
                <a:cs typeface="Times New Roman"/>
              </a:rPr>
              <a:t>正在</a:t>
            </a:r>
            <a:endParaRPr lang="en-US" altLang="zh-CN" sz="2600" kern="100" dirty="0" smtClean="0">
              <a:solidFill>
                <a:prstClr val="black"/>
              </a:solidFill>
              <a:latin typeface="Times New Roman"/>
              <a:ea typeface="华文细黑"/>
              <a:cs typeface="Times New Roman"/>
            </a:endParaRPr>
          </a:p>
          <a:p>
            <a:pPr lvl="0" algn="just">
              <a:lnSpc>
                <a:spcPct val="150000"/>
              </a:lnSpc>
            </a:pPr>
            <a:r>
              <a:rPr lang="en-US" altLang="zh-CN" sz="2600" kern="100" dirty="0">
                <a:solidFill>
                  <a:prstClr val="black"/>
                </a:solidFill>
                <a:latin typeface="Times New Roman"/>
                <a:ea typeface="华文细黑"/>
                <a:cs typeface="Times New Roman"/>
              </a:rPr>
              <a:t> </a:t>
            </a:r>
            <a:r>
              <a:rPr lang="en-US" altLang="zh-CN" sz="2600" kern="100" dirty="0" smtClean="0">
                <a:solidFill>
                  <a:prstClr val="black"/>
                </a:solidFill>
                <a:latin typeface="Times New Roman"/>
                <a:ea typeface="华文细黑"/>
                <a:cs typeface="Times New Roman"/>
              </a:rPr>
              <a:t>   </a:t>
            </a:r>
            <a:r>
              <a:rPr lang="zh-CN" altLang="zh-CN" sz="2600" kern="100" dirty="0" smtClean="0">
                <a:solidFill>
                  <a:prstClr val="black"/>
                </a:solidFill>
                <a:latin typeface="Times New Roman"/>
                <a:ea typeface="华文细黑"/>
                <a:cs typeface="Times New Roman"/>
              </a:rPr>
              <a:t>全力</a:t>
            </a:r>
            <a:r>
              <a:rPr lang="zh-CN" altLang="zh-CN" sz="2600" kern="100" dirty="0">
                <a:solidFill>
                  <a:prstClr val="black"/>
                </a:solidFill>
                <a:latin typeface="Times New Roman"/>
                <a:ea typeface="华文细黑"/>
                <a:cs typeface="Times New Roman"/>
              </a:rPr>
              <a:t>筹办世博会的上海提供了一个契机，一个促进</a:t>
            </a:r>
            <a:r>
              <a:rPr lang="zh-CN" altLang="zh-CN" sz="2600" kern="100" dirty="0" smtClean="0">
                <a:solidFill>
                  <a:prstClr val="black"/>
                </a:solidFill>
                <a:latin typeface="Times New Roman"/>
                <a:ea typeface="华文细黑"/>
                <a:cs typeface="Times New Roman"/>
              </a:rPr>
              <a:t>文明</a:t>
            </a:r>
            <a:endParaRPr lang="en-US" altLang="zh-CN" sz="2600" kern="100" dirty="0" smtClean="0">
              <a:solidFill>
                <a:prstClr val="black"/>
              </a:solidFill>
              <a:latin typeface="Times New Roman"/>
              <a:ea typeface="华文细黑"/>
              <a:cs typeface="Times New Roman"/>
            </a:endParaRPr>
          </a:p>
          <a:p>
            <a:pPr lvl="0" algn="just">
              <a:lnSpc>
                <a:spcPct val="150000"/>
              </a:lnSpc>
            </a:pPr>
            <a:r>
              <a:rPr lang="en-US" altLang="zh-CN" sz="2600" kern="100" dirty="0">
                <a:solidFill>
                  <a:prstClr val="black"/>
                </a:solidFill>
                <a:latin typeface="Times New Roman"/>
                <a:ea typeface="华文细黑"/>
                <a:cs typeface="Times New Roman"/>
              </a:rPr>
              <a:t> </a:t>
            </a:r>
            <a:r>
              <a:rPr lang="en-US" altLang="zh-CN" sz="2600" kern="100" dirty="0" smtClean="0">
                <a:solidFill>
                  <a:prstClr val="black"/>
                </a:solidFill>
                <a:latin typeface="Times New Roman"/>
                <a:ea typeface="华文细黑"/>
                <a:cs typeface="Times New Roman"/>
              </a:rPr>
              <a:t>   </a:t>
            </a:r>
            <a:r>
              <a:rPr lang="zh-CN" altLang="zh-CN" sz="2600" kern="100" dirty="0" smtClean="0">
                <a:solidFill>
                  <a:prstClr val="black"/>
                </a:solidFill>
                <a:latin typeface="Times New Roman"/>
                <a:ea typeface="华文细黑"/>
                <a:cs typeface="Times New Roman"/>
              </a:rPr>
              <a:t>上海</a:t>
            </a:r>
            <a:r>
              <a:rPr lang="zh-CN" altLang="zh-CN" sz="2600" kern="100" dirty="0">
                <a:solidFill>
                  <a:prstClr val="black"/>
                </a:solidFill>
                <a:latin typeface="Times New Roman"/>
                <a:ea typeface="华文细黑"/>
                <a:cs typeface="Times New Roman"/>
              </a:rPr>
              <a:t>成长的契机，一个展现和谐上海面貌的契机</a:t>
            </a:r>
            <a:r>
              <a:rPr lang="zh-CN" altLang="zh-CN" sz="2600" kern="100" dirty="0" smtClean="0">
                <a:solidFill>
                  <a:prstClr val="black"/>
                </a:solidFill>
                <a:latin typeface="Times New Roman"/>
                <a:ea typeface="华文细黑"/>
                <a:cs typeface="Times New Roman"/>
              </a:rPr>
              <a:t>。</a:t>
            </a:r>
            <a:endParaRPr lang="zh-CN" altLang="zh-CN" sz="2600" kern="100" dirty="0">
              <a:solidFill>
                <a:prstClr val="black"/>
              </a:solidFill>
              <a:latin typeface="宋体"/>
              <a:cs typeface="Courier New"/>
            </a:endParaRPr>
          </a:p>
        </p:txBody>
      </p:sp>
    </p:spTree>
    <p:extLst>
      <p:ext uri="{BB962C8B-B14F-4D97-AF65-F5344CB8AC3E}">
        <p14:creationId xmlns:p14="http://schemas.microsoft.com/office/powerpoint/2010/main" val="3774072869"/>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78197" y="755100"/>
            <a:ext cx="8477117" cy="3617401"/>
          </a:xfrm>
          <a:prstGeom prst="rect">
            <a:avLst/>
          </a:prstGeom>
        </p:spPr>
        <p:txBody>
          <a:bodyPr>
            <a:spAutoFit/>
          </a:bodyPr>
          <a:lstStyle/>
          <a:p>
            <a:pPr>
              <a:lnSpc>
                <a:spcPct val="150000"/>
              </a:lnSpc>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之所以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在于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原因</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结构混乱</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nSpc>
                <a:spcPct val="150000"/>
              </a:lnSpc>
            </a:pPr>
            <a:r>
              <a:rPr lang="en-US" altLang="zh-CN" sz="2600" kern="100" dirty="0" smtClean="0">
                <a:latin typeface="Times New Roman"/>
                <a:ea typeface="华文细黑"/>
                <a:cs typeface="Courier New"/>
              </a:rPr>
              <a:t>B</a:t>
            </a:r>
            <a:r>
              <a:rPr lang="zh-CN" altLang="zh-CN" sz="2600" kern="100" dirty="0">
                <a:latin typeface="Times New Roman"/>
                <a:ea typeface="华文细黑"/>
                <a:cs typeface="Times New Roman"/>
              </a:rPr>
              <a:t>项藕断丝连，</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感动了广大网友自发在网上留言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感动了广大网友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他们自发在网上留言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两句话糅合在一起</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nSpc>
                <a:spcPct val="150000"/>
              </a:lnSpc>
            </a:pPr>
            <a:r>
              <a:rPr lang="en-US" altLang="zh-CN" sz="2600" kern="100" dirty="0" smtClean="0">
                <a:latin typeface="Times New Roman"/>
                <a:ea typeface="华文细黑"/>
                <a:cs typeface="Courier New"/>
              </a:rPr>
              <a:t>C</a:t>
            </a:r>
            <a:r>
              <a:rPr lang="zh-CN" altLang="zh-CN" sz="2600" kern="100" dirty="0">
                <a:latin typeface="Times New Roman"/>
                <a:ea typeface="华文细黑"/>
                <a:cs typeface="Times New Roman"/>
              </a:rPr>
              <a:t>项中途易辙，前后主语不一致。</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Times New Roman"/>
                <a:ea typeface="华文细黑"/>
                <a:cs typeface="Courier New"/>
              </a:rPr>
              <a:t>D</a:t>
            </a:r>
            <a:endParaRPr lang="zh-CN" altLang="zh-CN" sz="1050" kern="100" dirty="0">
              <a:effectLst/>
              <a:latin typeface="宋体"/>
              <a:cs typeface="Courier New"/>
            </a:endParaRPr>
          </a:p>
        </p:txBody>
      </p:sp>
    </p:spTree>
    <p:extLst>
      <p:ext uri="{BB962C8B-B14F-4D97-AF65-F5344CB8AC3E}">
        <p14:creationId xmlns:p14="http://schemas.microsoft.com/office/powerpoint/2010/main" val="3838899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1199" y="173769"/>
            <a:ext cx="8733982" cy="3462486"/>
          </a:xfrm>
          <a:prstGeom prst="rect">
            <a:avLst/>
          </a:prstGeom>
        </p:spPr>
        <p:txBody>
          <a:bodyPr>
            <a:spAutoFit/>
          </a:bodyPr>
          <a:lstStyle/>
          <a:p>
            <a:pPr algn="ctr">
              <a:lnSpc>
                <a:spcPct val="150000"/>
              </a:lnSpc>
              <a:spcAft>
                <a:spcPts val="0"/>
              </a:spcAft>
            </a:pPr>
            <a:r>
              <a:rPr lang="zh-CN" altLang="en-US" sz="2500" kern="100" dirty="0">
                <a:solidFill>
                  <a:srgbClr val="0000FF"/>
                </a:solidFill>
                <a:latin typeface="Times New Roman"/>
                <a:ea typeface="华文细黑"/>
                <a:cs typeface="Times New Roman"/>
              </a:rPr>
              <a:t>识别六种病句类型之五：表意</a:t>
            </a:r>
            <a:r>
              <a:rPr lang="zh-CN" altLang="en-US" sz="2500" kern="100" dirty="0" smtClean="0">
                <a:solidFill>
                  <a:srgbClr val="0000FF"/>
                </a:solidFill>
                <a:latin typeface="Times New Roman"/>
                <a:ea typeface="华文细黑"/>
                <a:cs typeface="Times New Roman"/>
              </a:rPr>
              <a:t>不明</a:t>
            </a:r>
            <a:endParaRPr lang="zh-CN" altLang="zh-CN" sz="2500" kern="100" dirty="0" smtClean="0">
              <a:solidFill>
                <a:srgbClr val="0000FF"/>
              </a:solidFill>
              <a:latin typeface="宋体"/>
              <a:cs typeface="Courier New"/>
            </a:endParaRPr>
          </a:p>
          <a:p>
            <a:pPr algn="just">
              <a:lnSpc>
                <a:spcPct val="150000"/>
              </a:lnSpc>
              <a:spcAft>
                <a:spcPts val="0"/>
              </a:spcAft>
            </a:pPr>
            <a:r>
              <a:rPr lang="en-US" altLang="zh-CN" sz="2500" kern="100" dirty="0" smtClean="0">
                <a:solidFill>
                  <a:srgbClr val="C00000"/>
                </a:solidFill>
                <a:latin typeface="Times New Roman"/>
                <a:ea typeface="华文细黑"/>
                <a:cs typeface="Courier New"/>
              </a:rPr>
              <a:t>(</a:t>
            </a:r>
            <a:r>
              <a:rPr lang="zh-CN" altLang="en-US" sz="2500" kern="100" dirty="0" smtClean="0">
                <a:solidFill>
                  <a:srgbClr val="C00000"/>
                </a:solidFill>
                <a:latin typeface="Times New Roman"/>
                <a:ea typeface="华文细黑"/>
                <a:cs typeface="Courier New"/>
              </a:rPr>
              <a:t>一</a:t>
            </a:r>
            <a:r>
              <a:rPr lang="en-US" altLang="zh-CN" sz="2500" kern="100" dirty="0" smtClean="0">
                <a:solidFill>
                  <a:srgbClr val="C00000"/>
                </a:solidFill>
                <a:latin typeface="Times New Roman"/>
                <a:ea typeface="华文细黑"/>
                <a:cs typeface="Courier New"/>
              </a:rPr>
              <a:t>)</a:t>
            </a:r>
            <a:r>
              <a:rPr lang="zh-CN" altLang="en-US" sz="2500" kern="100" dirty="0" smtClean="0">
                <a:solidFill>
                  <a:srgbClr val="C00000"/>
                </a:solidFill>
                <a:latin typeface="Times New Roman"/>
                <a:ea typeface="华文细黑"/>
                <a:cs typeface="Courier New"/>
              </a:rPr>
              <a:t>掌握两种表意不明类型</a:t>
            </a:r>
            <a:endParaRPr lang="en-US" altLang="zh-CN" sz="2500" kern="100" dirty="0" smtClean="0">
              <a:solidFill>
                <a:srgbClr val="C00000"/>
              </a:solidFill>
              <a:latin typeface="Times New Roman"/>
              <a:ea typeface="华文细黑"/>
              <a:cs typeface="Courier New"/>
            </a:endParaRPr>
          </a:p>
          <a:p>
            <a:pPr algn="just">
              <a:lnSpc>
                <a:spcPct val="150000"/>
              </a:lnSpc>
              <a:spcAft>
                <a:spcPts val="0"/>
              </a:spcAft>
            </a:pPr>
            <a:r>
              <a:rPr lang="en-US" altLang="zh-CN" sz="2400" kern="100" dirty="0" smtClean="0">
                <a:latin typeface="Times New Roman"/>
                <a:ea typeface="华文细黑"/>
                <a:cs typeface="Courier New"/>
              </a:rPr>
              <a:t>1.</a:t>
            </a:r>
            <a:r>
              <a:rPr lang="zh-CN" altLang="zh-CN" sz="2400" kern="100" dirty="0">
                <a:latin typeface="Times New Roman"/>
                <a:ea typeface="华文细黑"/>
                <a:cs typeface="Times New Roman"/>
              </a:rPr>
              <a:t>歧义</a:t>
            </a:r>
            <a:endParaRPr lang="zh-CN" altLang="zh-CN" sz="10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(1)</a:t>
            </a:r>
            <a:r>
              <a:rPr lang="zh-CN" altLang="zh-CN" sz="2400" kern="100" dirty="0">
                <a:latin typeface="Times New Roman"/>
                <a:ea typeface="华文细黑"/>
                <a:cs typeface="Times New Roman"/>
              </a:rPr>
              <a:t>因</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多音多义</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造成歧义</a:t>
            </a:r>
            <a:endParaRPr lang="zh-CN" altLang="zh-CN" sz="1000" kern="100" dirty="0">
              <a:latin typeface="宋体"/>
              <a:cs typeface="Courier New"/>
            </a:endParaRPr>
          </a:p>
          <a:p>
            <a:pPr algn="just">
              <a:lnSpc>
                <a:spcPct val="150000"/>
              </a:lnSpc>
              <a:spcAft>
                <a:spcPts val="0"/>
              </a:spcAft>
            </a:pPr>
            <a:r>
              <a:rPr lang="zh-CN" altLang="zh-CN" sz="2400" kern="100" dirty="0">
                <a:latin typeface="Times New Roman"/>
                <a:ea typeface="华文细黑"/>
                <a:cs typeface="Times New Roman"/>
              </a:rPr>
              <a:t>下面句子都存在因</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多音多义</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造成歧义的问题，请作具体说明。</a:t>
            </a:r>
            <a:endParaRPr lang="zh-CN" altLang="zh-CN" sz="1000" kern="100" dirty="0">
              <a:latin typeface="宋体"/>
              <a:cs typeface="Courier New"/>
            </a:endParaRPr>
          </a:p>
          <a:p>
            <a:pPr algn="just">
              <a:lnSpc>
                <a:spcPct val="150000"/>
              </a:lnSpc>
              <a:spcAft>
                <a:spcPts val="0"/>
              </a:spcAft>
            </a:pPr>
            <a:r>
              <a:rPr lang="en-US" altLang="zh-CN" sz="2400" kern="100" dirty="0">
                <a:latin typeface="宋体"/>
                <a:ea typeface="华文细黑"/>
                <a:cs typeface="Times New Roman"/>
              </a:rPr>
              <a:t>①</a:t>
            </a:r>
            <a:r>
              <a:rPr lang="en-US" altLang="zh-CN" sz="2400" kern="100" dirty="0">
                <a:latin typeface="Times New Roman"/>
                <a:ea typeface="华文细黑"/>
                <a:cs typeface="Courier New"/>
              </a:rPr>
              <a:t>2010</a:t>
            </a:r>
            <a:r>
              <a:rPr lang="zh-CN" altLang="zh-CN" sz="2400" kern="100" dirty="0">
                <a:latin typeface="Times New Roman"/>
                <a:ea typeface="华文细黑"/>
                <a:cs typeface="Times New Roman"/>
              </a:rPr>
              <a:t>年底</a:t>
            </a:r>
            <a:r>
              <a:rPr lang="zh-CN" altLang="zh-CN" sz="2400" kern="100" dirty="0" smtClean="0">
                <a:latin typeface="Times New Roman"/>
                <a:ea typeface="华文细黑"/>
                <a:cs typeface="Times New Roman"/>
              </a:rPr>
              <a:t>，小王还欠款一万元。</a:t>
            </a:r>
            <a:endParaRPr lang="zh-CN" altLang="zh-CN" sz="1000" kern="100" dirty="0">
              <a:latin typeface="宋体"/>
              <a:cs typeface="Courier New"/>
            </a:endParaRPr>
          </a:p>
        </p:txBody>
      </p:sp>
      <p:sp>
        <p:nvSpPr>
          <p:cNvPr id="4" name="矩形 3"/>
          <p:cNvSpPr/>
          <p:nvPr/>
        </p:nvSpPr>
        <p:spPr>
          <a:xfrm>
            <a:off x="195687" y="3520211"/>
            <a:ext cx="8733982" cy="1246495"/>
          </a:xfrm>
          <a:prstGeom prst="rect">
            <a:avLst/>
          </a:prstGeom>
        </p:spPr>
        <p:txBody>
          <a:bodyPr>
            <a:spAutoFit/>
          </a:bodyPr>
          <a:lstStyle/>
          <a:p>
            <a:pPr algn="just">
              <a:lnSpc>
                <a:spcPct val="150000"/>
              </a:lnSpc>
              <a:spcAft>
                <a:spcPts val="0"/>
              </a:spcAft>
            </a:pPr>
            <a:r>
              <a:rPr lang="zh-CN" altLang="zh-CN" sz="2400" kern="100" dirty="0">
                <a:solidFill>
                  <a:srgbClr val="0000FF"/>
                </a:solidFill>
                <a:latin typeface="Times New Roman"/>
                <a:ea typeface="华文细黑"/>
                <a:cs typeface="Times New Roman"/>
              </a:rPr>
              <a:t>答案</a:t>
            </a:r>
            <a:r>
              <a:rPr lang="zh-CN" altLang="zh-CN" sz="2400" kern="100" dirty="0">
                <a:latin typeface="Times New Roman"/>
                <a:ea typeface="华文细黑"/>
                <a:cs typeface="Times New Roman"/>
              </a:rPr>
              <a:t>　</a:t>
            </a:r>
            <a:r>
              <a:rPr lang="zh-CN" altLang="zh-CN" sz="2400" kern="100" dirty="0" smtClean="0">
                <a:solidFill>
                  <a:schemeClr val="accent6">
                    <a:lumMod val="75000"/>
                  </a:schemeClr>
                </a:solidFill>
                <a:latin typeface="Times New Roman"/>
                <a:ea typeface="华文细黑"/>
                <a:cs typeface="Times New Roman"/>
              </a:rPr>
              <a:t>汉语</a:t>
            </a:r>
            <a:r>
              <a:rPr lang="zh-CN" altLang="zh-CN" sz="2400" kern="100" dirty="0">
                <a:solidFill>
                  <a:schemeClr val="accent6">
                    <a:lumMod val="75000"/>
                  </a:schemeClr>
                </a:solidFill>
                <a:latin typeface="Times New Roman"/>
                <a:ea typeface="华文细黑"/>
                <a:cs typeface="Times New Roman"/>
              </a:rPr>
              <a:t>中有些字因意义不同而读音不同，句中</a:t>
            </a:r>
            <a:r>
              <a:rPr lang="en-US" altLang="zh-CN" sz="2400" kern="100" dirty="0">
                <a:solidFill>
                  <a:schemeClr val="accent6">
                    <a:lumMod val="75000"/>
                  </a:schemeClr>
                </a:solidFill>
                <a:latin typeface="宋体"/>
                <a:ea typeface="华文细黑"/>
                <a:cs typeface="Times New Roman"/>
              </a:rPr>
              <a:t>“</a:t>
            </a:r>
            <a:r>
              <a:rPr lang="zh-CN" altLang="zh-CN" sz="2400" kern="100" dirty="0">
                <a:solidFill>
                  <a:schemeClr val="accent6">
                    <a:lumMod val="75000"/>
                  </a:schemeClr>
                </a:solidFill>
                <a:latin typeface="Times New Roman"/>
                <a:ea typeface="华文细黑"/>
                <a:cs typeface="Times New Roman"/>
              </a:rPr>
              <a:t>还</a:t>
            </a:r>
            <a:r>
              <a:rPr lang="en-US" altLang="zh-CN" sz="2400" kern="100" dirty="0">
                <a:solidFill>
                  <a:schemeClr val="accent6">
                    <a:lumMod val="75000"/>
                  </a:schemeClr>
                </a:solidFill>
                <a:latin typeface="宋体"/>
                <a:ea typeface="华文细黑"/>
                <a:cs typeface="Times New Roman"/>
              </a:rPr>
              <a:t>”</a:t>
            </a:r>
            <a:r>
              <a:rPr lang="zh-CN" altLang="zh-CN" sz="2400" kern="100" dirty="0">
                <a:solidFill>
                  <a:schemeClr val="accent6">
                    <a:lumMod val="75000"/>
                  </a:schemeClr>
                </a:solidFill>
                <a:latin typeface="Times New Roman"/>
                <a:ea typeface="华文细黑"/>
                <a:cs typeface="Times New Roman"/>
              </a:rPr>
              <a:t>读</a:t>
            </a:r>
            <a:r>
              <a:rPr lang="en-US" altLang="zh-CN" sz="2400" kern="100" dirty="0">
                <a:solidFill>
                  <a:schemeClr val="accent6">
                    <a:lumMod val="75000"/>
                  </a:schemeClr>
                </a:solidFill>
                <a:latin typeface="宋体"/>
                <a:ea typeface="华文细黑"/>
                <a:cs typeface="Times New Roman"/>
              </a:rPr>
              <a:t>“</a:t>
            </a:r>
            <a:r>
              <a:rPr lang="en-US" altLang="zh-CN" sz="2400" kern="100" dirty="0" err="1">
                <a:solidFill>
                  <a:schemeClr val="accent6">
                    <a:lumMod val="75000"/>
                  </a:schemeClr>
                </a:solidFill>
                <a:latin typeface="Times New Roman"/>
                <a:ea typeface="华文细黑"/>
                <a:cs typeface="Courier New"/>
              </a:rPr>
              <a:t>h</a:t>
            </a:r>
            <a:r>
              <a:rPr lang="en-US" altLang="zh-CN" sz="2400" kern="100" dirty="0" err="1">
                <a:solidFill>
                  <a:schemeClr val="accent6">
                    <a:lumMod val="75000"/>
                  </a:schemeClr>
                </a:solidFill>
                <a:latin typeface="黑体" pitchFamily="49" charset="-122"/>
                <a:ea typeface="黑体" pitchFamily="49" charset="-122"/>
                <a:cs typeface="Courier New"/>
              </a:rPr>
              <a:t>á</a:t>
            </a:r>
            <a:r>
              <a:rPr lang="en-US" altLang="zh-CN" sz="2400" kern="100" dirty="0" err="1">
                <a:solidFill>
                  <a:schemeClr val="accent6">
                    <a:lumMod val="75000"/>
                  </a:schemeClr>
                </a:solidFill>
                <a:latin typeface="Times New Roman"/>
                <a:ea typeface="华文细黑"/>
                <a:cs typeface="Courier New"/>
              </a:rPr>
              <a:t>i</a:t>
            </a:r>
            <a:r>
              <a:rPr lang="en-US" altLang="zh-CN" sz="2400" kern="100" dirty="0">
                <a:solidFill>
                  <a:schemeClr val="accent6">
                    <a:lumMod val="75000"/>
                  </a:schemeClr>
                </a:solidFill>
                <a:latin typeface="宋体"/>
                <a:ea typeface="华文细黑"/>
                <a:cs typeface="Times New Roman"/>
              </a:rPr>
              <a:t>”</a:t>
            </a:r>
            <a:r>
              <a:rPr lang="zh-CN" altLang="zh-CN" sz="2400" kern="100" dirty="0">
                <a:solidFill>
                  <a:schemeClr val="accent6">
                    <a:lumMod val="75000"/>
                  </a:schemeClr>
                </a:solidFill>
                <a:latin typeface="Times New Roman"/>
                <a:ea typeface="华文细黑"/>
                <a:cs typeface="Times New Roman"/>
              </a:rPr>
              <a:t>还是</a:t>
            </a:r>
            <a:r>
              <a:rPr lang="en-US" altLang="zh-CN" sz="2400" kern="100" dirty="0">
                <a:solidFill>
                  <a:schemeClr val="accent6">
                    <a:lumMod val="75000"/>
                  </a:schemeClr>
                </a:solidFill>
                <a:latin typeface="宋体"/>
                <a:ea typeface="华文细黑"/>
                <a:cs typeface="Times New Roman"/>
              </a:rPr>
              <a:t>“</a:t>
            </a:r>
            <a:r>
              <a:rPr lang="en-US" altLang="zh-CN" sz="2400" kern="100" dirty="0" err="1">
                <a:solidFill>
                  <a:schemeClr val="accent6">
                    <a:lumMod val="75000"/>
                  </a:schemeClr>
                </a:solidFill>
                <a:latin typeface="Times New Roman"/>
                <a:ea typeface="华文细黑"/>
                <a:cs typeface="Courier New"/>
              </a:rPr>
              <a:t>hu</a:t>
            </a:r>
            <a:r>
              <a:rPr lang="en-US" altLang="zh-CN" sz="2400" kern="100" dirty="0" err="1">
                <a:solidFill>
                  <a:schemeClr val="accent6">
                    <a:lumMod val="75000"/>
                  </a:schemeClr>
                </a:solidFill>
                <a:latin typeface="黑体" pitchFamily="49" charset="-122"/>
                <a:ea typeface="黑体" pitchFamily="49" charset="-122"/>
                <a:cs typeface="Courier New"/>
              </a:rPr>
              <a:t>á</a:t>
            </a:r>
            <a:r>
              <a:rPr lang="en-US" altLang="zh-CN" sz="2400" kern="100" dirty="0" err="1">
                <a:solidFill>
                  <a:schemeClr val="accent6">
                    <a:lumMod val="75000"/>
                  </a:schemeClr>
                </a:solidFill>
                <a:latin typeface="Times New Roman"/>
                <a:ea typeface="华文细黑"/>
                <a:cs typeface="Courier New"/>
              </a:rPr>
              <a:t>n</a:t>
            </a:r>
            <a:r>
              <a:rPr lang="en-US" altLang="zh-CN" sz="2400" kern="100" dirty="0">
                <a:solidFill>
                  <a:schemeClr val="accent6">
                    <a:lumMod val="75000"/>
                  </a:schemeClr>
                </a:solidFill>
                <a:latin typeface="宋体"/>
                <a:ea typeface="华文细黑"/>
                <a:cs typeface="Times New Roman"/>
              </a:rPr>
              <a:t>”</a:t>
            </a:r>
            <a:r>
              <a:rPr lang="zh-CN" altLang="zh-CN" sz="2400" kern="100" dirty="0">
                <a:solidFill>
                  <a:schemeClr val="accent6">
                    <a:lumMod val="75000"/>
                  </a:schemeClr>
                </a:solidFill>
                <a:latin typeface="Times New Roman"/>
                <a:ea typeface="华文细黑"/>
                <a:cs typeface="Times New Roman"/>
              </a:rPr>
              <a:t>，意思是</a:t>
            </a:r>
            <a:r>
              <a:rPr lang="en-US" altLang="zh-CN" sz="2400" kern="100" dirty="0">
                <a:solidFill>
                  <a:schemeClr val="accent6">
                    <a:lumMod val="75000"/>
                  </a:schemeClr>
                </a:solidFill>
                <a:latin typeface="宋体"/>
                <a:ea typeface="华文细黑"/>
                <a:cs typeface="Times New Roman"/>
              </a:rPr>
              <a:t>“</a:t>
            </a:r>
            <a:r>
              <a:rPr lang="zh-CN" altLang="zh-CN" sz="2400" kern="100" dirty="0">
                <a:solidFill>
                  <a:schemeClr val="accent6">
                    <a:lumMod val="75000"/>
                  </a:schemeClr>
                </a:solidFill>
                <a:latin typeface="Times New Roman"/>
                <a:ea typeface="华文细黑"/>
                <a:cs typeface="Times New Roman"/>
              </a:rPr>
              <a:t>仍</a:t>
            </a:r>
            <a:r>
              <a:rPr lang="en-US" altLang="zh-CN" sz="2400" kern="100" dirty="0">
                <a:solidFill>
                  <a:schemeClr val="accent6">
                    <a:lumMod val="75000"/>
                  </a:schemeClr>
                </a:solidFill>
                <a:latin typeface="宋体"/>
                <a:ea typeface="华文细黑"/>
                <a:cs typeface="Times New Roman"/>
              </a:rPr>
              <a:t>”</a:t>
            </a:r>
            <a:r>
              <a:rPr lang="zh-CN" altLang="zh-CN" sz="2400" kern="100" dirty="0">
                <a:solidFill>
                  <a:schemeClr val="accent6">
                    <a:lumMod val="75000"/>
                  </a:schemeClr>
                </a:solidFill>
                <a:latin typeface="Times New Roman"/>
                <a:ea typeface="华文细黑"/>
                <a:cs typeface="Times New Roman"/>
              </a:rPr>
              <a:t>还是</a:t>
            </a:r>
            <a:r>
              <a:rPr lang="en-US" altLang="zh-CN" sz="2400" kern="100" dirty="0">
                <a:solidFill>
                  <a:schemeClr val="accent6">
                    <a:lumMod val="75000"/>
                  </a:schemeClr>
                </a:solidFill>
                <a:latin typeface="宋体"/>
                <a:ea typeface="华文细黑"/>
                <a:cs typeface="Times New Roman"/>
              </a:rPr>
              <a:t>“</a:t>
            </a:r>
            <a:r>
              <a:rPr lang="zh-CN" altLang="zh-CN" sz="2400" kern="100" dirty="0">
                <a:solidFill>
                  <a:schemeClr val="accent6">
                    <a:lumMod val="75000"/>
                  </a:schemeClr>
                </a:solidFill>
                <a:latin typeface="Times New Roman"/>
                <a:ea typeface="华文细黑"/>
                <a:cs typeface="Times New Roman"/>
              </a:rPr>
              <a:t>归还</a:t>
            </a:r>
            <a:r>
              <a:rPr lang="en-US" altLang="zh-CN" sz="2400" kern="100" dirty="0">
                <a:solidFill>
                  <a:schemeClr val="accent6">
                    <a:lumMod val="75000"/>
                  </a:schemeClr>
                </a:solidFill>
                <a:latin typeface="宋体"/>
                <a:ea typeface="华文细黑"/>
                <a:cs typeface="Times New Roman"/>
              </a:rPr>
              <a:t>”</a:t>
            </a:r>
            <a:r>
              <a:rPr lang="zh-CN" altLang="zh-CN" sz="2400" kern="100" dirty="0">
                <a:solidFill>
                  <a:schemeClr val="accent6">
                    <a:lumMod val="75000"/>
                  </a:schemeClr>
                </a:solidFill>
                <a:latin typeface="Times New Roman"/>
                <a:ea typeface="华文细黑"/>
                <a:cs typeface="Times New Roman"/>
              </a:rPr>
              <a:t>？词义不明</a:t>
            </a:r>
            <a:r>
              <a:rPr lang="zh-CN" altLang="zh-CN" sz="2400" kern="100" dirty="0" smtClean="0">
                <a:solidFill>
                  <a:schemeClr val="accent6">
                    <a:lumMod val="75000"/>
                  </a:schemeClr>
                </a:solidFill>
                <a:latin typeface="Times New Roman"/>
                <a:ea typeface="华文细黑"/>
                <a:cs typeface="Times New Roman"/>
              </a:rPr>
              <a:t>。</a:t>
            </a:r>
            <a:endParaRPr lang="zh-CN" altLang="zh-CN" sz="10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3263499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8087" y="680492"/>
            <a:ext cx="8647507" cy="615746"/>
          </a:xfrm>
          <a:prstGeom prst="rect">
            <a:avLst/>
          </a:prstGeom>
        </p:spPr>
        <p:txBody>
          <a:bodyPr>
            <a:spAutoFit/>
          </a:bodyPr>
          <a:lstStyle/>
          <a:p>
            <a:pPr algn="just">
              <a:lnSpc>
                <a:spcPct val="150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天色渐暗，电瓶车还没有修好，修车的急坏了</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4" name="矩形 3"/>
          <p:cNvSpPr/>
          <p:nvPr/>
        </p:nvSpPr>
        <p:spPr>
          <a:xfrm>
            <a:off x="160462" y="1256556"/>
            <a:ext cx="8733982" cy="1292662"/>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en-US" sz="2600" kern="100" dirty="0" smtClean="0">
                <a:solidFill>
                  <a:schemeClr val="accent6">
                    <a:lumMod val="75000"/>
                  </a:schemeClr>
                </a:solidFill>
                <a:latin typeface="+mj-ea"/>
                <a:ea typeface="+mj-ea"/>
                <a:cs typeface="Times New Roman"/>
              </a:rPr>
              <a:t>“</a:t>
            </a:r>
            <a:r>
              <a:rPr lang="zh-CN" altLang="en-US" sz="2600" kern="100" dirty="0" smtClean="0">
                <a:solidFill>
                  <a:schemeClr val="accent6">
                    <a:lumMod val="75000"/>
                  </a:schemeClr>
                </a:solidFill>
                <a:latin typeface="宋体"/>
                <a:ea typeface="华文细黑"/>
                <a:cs typeface="Times New Roman"/>
              </a:rPr>
              <a:t>修车的</a:t>
            </a:r>
            <a:r>
              <a:rPr lang="zh-CN" altLang="en-US" sz="2600" kern="100" dirty="0" smtClean="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宋体"/>
                <a:ea typeface="华文细黑"/>
                <a:cs typeface="Times New Roman"/>
              </a:rPr>
              <a:t>词义不明，是</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宋体"/>
                <a:ea typeface="华文细黑"/>
                <a:cs typeface="Times New Roman"/>
              </a:rPr>
              <a:t>修车师傅</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宋体"/>
                <a:ea typeface="华文细黑"/>
                <a:cs typeface="Times New Roman"/>
              </a:rPr>
              <a:t>，还是</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宋体"/>
                <a:ea typeface="华文细黑"/>
                <a:cs typeface="Times New Roman"/>
              </a:rPr>
              <a:t>请修车师傅修电瓶车的人</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宋体"/>
                <a:ea typeface="华文细黑"/>
                <a:cs typeface="Times New Roman"/>
              </a:rPr>
              <a:t>？不清楚。</a:t>
            </a:r>
            <a:endParaRPr lang="zh-CN" altLang="zh-CN" sz="2600" kern="100" dirty="0">
              <a:solidFill>
                <a:schemeClr val="accent6">
                  <a:lumMod val="75000"/>
                </a:schemeClr>
              </a:solidFill>
              <a:latin typeface="宋体"/>
              <a:cs typeface="Courier New"/>
            </a:endParaRPr>
          </a:p>
        </p:txBody>
      </p:sp>
      <p:sp>
        <p:nvSpPr>
          <p:cNvPr id="6" name="矩形 5"/>
          <p:cNvSpPr/>
          <p:nvPr/>
        </p:nvSpPr>
        <p:spPr>
          <a:xfrm>
            <a:off x="121017" y="2458594"/>
            <a:ext cx="8909535" cy="615746"/>
          </a:xfrm>
          <a:prstGeom prst="rect">
            <a:avLst/>
          </a:prstGeom>
        </p:spPr>
        <p:txBody>
          <a:bodyPr>
            <a:spAutoFit/>
          </a:bodyPr>
          <a:lstStyle/>
          <a:p>
            <a:pPr algn="just">
              <a:lnSpc>
                <a:spcPct val="1500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北京图书馆收藏着章太炎的书</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9" name="矩形 8"/>
          <p:cNvSpPr/>
          <p:nvPr/>
        </p:nvSpPr>
        <p:spPr>
          <a:xfrm>
            <a:off x="170897" y="3064982"/>
            <a:ext cx="8733982" cy="1292662"/>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en-US" sz="2600" kern="100" dirty="0" smtClean="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宋体"/>
                <a:ea typeface="华文细黑"/>
                <a:cs typeface="Times New Roman"/>
              </a:rPr>
              <a:t>章太炎的书</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宋体"/>
                <a:ea typeface="华文细黑"/>
                <a:cs typeface="Times New Roman"/>
              </a:rPr>
              <a:t>词义不明，是章太炎的著作，还是章太炎曾收藏的书？不清楚。</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3306017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9" grpId="0"/>
    </p:bld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7504" y="32420"/>
            <a:ext cx="8909535" cy="3453253"/>
          </a:xfrm>
          <a:prstGeom prst="rect">
            <a:avLst/>
          </a:prstGeom>
        </p:spPr>
        <p:txBody>
          <a:bodyPr>
            <a:spAutoFit/>
          </a:bodyPr>
          <a:lstStyle/>
          <a:p>
            <a:pPr algn="just">
              <a:lnSpc>
                <a:spcPct val="14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因</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结构不定</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造成歧义</a:t>
            </a:r>
            <a:endParaRPr lang="zh-CN" altLang="zh-CN" sz="1050"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下面句子都存在因</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结构不定</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造成歧义的问题，请作具体说明。</a:t>
            </a:r>
            <a:endParaRPr lang="zh-CN" altLang="zh-CN" sz="1050" kern="100" dirty="0">
              <a:latin typeface="宋体"/>
              <a:cs typeface="Courier New"/>
            </a:endParaRPr>
          </a:p>
          <a:p>
            <a:pPr algn="just">
              <a:lnSpc>
                <a:spcPct val="140000"/>
              </a:lnSpc>
              <a:spcAft>
                <a:spcPts val="0"/>
              </a:spcAft>
            </a:pPr>
            <a:r>
              <a:rPr lang="en-US" altLang="zh-CN" sz="2600" kern="100" dirty="0">
                <a:latin typeface="宋体"/>
                <a:ea typeface="华文细黑"/>
                <a:cs typeface="Times New Roman"/>
              </a:rPr>
              <a:t>①</a:t>
            </a:r>
            <a:r>
              <a:rPr lang="en-US" altLang="zh-CN" sz="2600" kern="100" dirty="0">
                <a:solidFill>
                  <a:srgbClr val="00B0F0"/>
                </a:solidFill>
                <a:latin typeface="Times New Roman"/>
                <a:ea typeface="华文细黑"/>
                <a:cs typeface="Courier New"/>
              </a:rPr>
              <a:t>(2013·</a:t>
            </a:r>
            <a:r>
              <a:rPr lang="zh-CN" altLang="zh-CN" sz="2600" kern="100" dirty="0">
                <a:solidFill>
                  <a:srgbClr val="00B0F0"/>
                </a:solidFill>
                <a:latin typeface="Times New Roman"/>
                <a:ea typeface="华文细黑"/>
                <a:cs typeface="Times New Roman"/>
              </a:rPr>
              <a:t>山东</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警察反复观察了两个目击者提供的弹壳，并进行技术分析，确定它们和从案发现场得到的弹壳并不是出自同一支枪</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5" name="矩形 4"/>
          <p:cNvSpPr/>
          <p:nvPr/>
        </p:nvSpPr>
        <p:spPr>
          <a:xfrm>
            <a:off x="113714" y="3342553"/>
            <a:ext cx="8821322" cy="1772793"/>
          </a:xfrm>
          <a:prstGeom prst="rect">
            <a:avLst/>
          </a:prstGeom>
        </p:spPr>
        <p:txBody>
          <a:bodyPr>
            <a:spAutoFit/>
          </a:bodyPr>
          <a:lstStyle/>
          <a:p>
            <a:pPr algn="just">
              <a:lnSpc>
                <a:spcPct val="14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zh-CN" altLang="zh-CN" sz="2600" kern="100" dirty="0" smtClean="0">
                <a:solidFill>
                  <a:srgbClr val="E46C0A"/>
                </a:solidFill>
                <a:latin typeface="Times New Roman"/>
                <a:ea typeface="华文细黑"/>
                <a:cs typeface="Times New Roman"/>
              </a:rPr>
              <a:t>语序</a:t>
            </a:r>
            <a:r>
              <a:rPr lang="zh-CN" altLang="zh-CN" sz="2600" kern="100" dirty="0">
                <a:solidFill>
                  <a:srgbClr val="E46C0A"/>
                </a:solidFill>
                <a:latin typeface="Times New Roman"/>
                <a:ea typeface="华文细黑"/>
                <a:cs typeface="Times New Roman"/>
              </a:rPr>
              <a:t>不当而致表意不明，</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两个</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是</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两个目击者提供的多个弹壳</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，还是</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一目击者提供的两个弹壳</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，表意不明，把</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两个</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移置</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弹壳</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前</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31484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9884" y="218078"/>
            <a:ext cx="8909535" cy="1816075"/>
          </a:xfrm>
          <a:prstGeom prst="rect">
            <a:avLst/>
          </a:prstGeom>
        </p:spPr>
        <p:txBody>
          <a:bodyPr>
            <a:spAutoFit/>
          </a:bodyPr>
          <a:lstStyle/>
          <a:p>
            <a:pPr algn="just">
              <a:lnSpc>
                <a:spcPct val="150000"/>
              </a:lnSpc>
              <a:spcAft>
                <a:spcPts val="0"/>
              </a:spcAft>
            </a:pPr>
            <a:r>
              <a:rPr lang="en-US" altLang="zh-CN" sz="2600" kern="100" dirty="0">
                <a:latin typeface="宋体"/>
                <a:ea typeface="华文细黑"/>
                <a:cs typeface="Times New Roman"/>
              </a:rPr>
              <a:t>②</a:t>
            </a:r>
            <a:r>
              <a:rPr lang="en-US" altLang="zh-CN" sz="2600" kern="100" dirty="0">
                <a:solidFill>
                  <a:srgbClr val="00B0F0"/>
                </a:solidFill>
                <a:latin typeface="Times New Roman"/>
                <a:ea typeface="华文细黑"/>
                <a:cs typeface="Courier New"/>
              </a:rPr>
              <a:t>(2012·</a:t>
            </a:r>
            <a:r>
              <a:rPr lang="zh-CN" altLang="zh-CN" sz="2600" kern="100" dirty="0">
                <a:solidFill>
                  <a:srgbClr val="00B0F0"/>
                </a:solidFill>
                <a:latin typeface="Times New Roman"/>
                <a:ea typeface="华文细黑"/>
                <a:cs typeface="Times New Roman"/>
              </a:rPr>
              <a:t>山东</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日本在野党强烈指责财务大臣</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口无遮拦</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、公开谈及政府去年入市干预日元具体汇率的行为是极不负责任的</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5" name="矩形 4"/>
          <p:cNvSpPr/>
          <p:nvPr/>
        </p:nvSpPr>
        <p:spPr>
          <a:xfrm>
            <a:off x="134669" y="2007811"/>
            <a:ext cx="8821322" cy="3093154"/>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smtClean="0">
                <a:solidFill>
                  <a:srgbClr val="E46C0A"/>
                </a:solidFill>
                <a:latin typeface="Times New Roman"/>
                <a:ea typeface="华文细黑"/>
                <a:cs typeface="Times New Roman"/>
              </a:rPr>
              <a:t>有</a:t>
            </a:r>
            <a:r>
              <a:rPr lang="zh-CN" altLang="zh-CN" sz="2600" kern="100" dirty="0">
                <a:solidFill>
                  <a:srgbClr val="E46C0A"/>
                </a:solidFill>
                <a:latin typeface="Times New Roman"/>
                <a:ea typeface="华文细黑"/>
                <a:cs typeface="Times New Roman"/>
              </a:rPr>
              <a:t>歧义。该句句意可有两种理解：一是日本在野党的指责是极不负责任的，一是财务大臣的行为是极不负责任的。可将全句改为</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财务大臣</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口无遮拦</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、公开谈及政府去年入市干预日元具体汇率的行为是极不负责任的，日本在野党对此强烈指责</a:t>
            </a:r>
            <a:r>
              <a:rPr lang="en-US" altLang="zh-CN" sz="2600" kern="100" dirty="0">
                <a:solidFill>
                  <a:srgbClr val="E46C0A"/>
                </a:solidFill>
                <a:latin typeface="宋体"/>
                <a:ea typeface="华文细黑"/>
                <a:cs typeface="Times New Roman"/>
              </a:rPr>
              <a:t>”</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483789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8356" y="208470"/>
            <a:ext cx="8909535" cy="1064843"/>
          </a:xfrm>
          <a:prstGeom prst="rect">
            <a:avLst/>
          </a:prstGeom>
        </p:spPr>
        <p:txBody>
          <a:bodyPr>
            <a:spAutoFit/>
          </a:bodyPr>
          <a:lstStyle/>
          <a:p>
            <a:pPr algn="just">
              <a:lnSpc>
                <a:spcPct val="140000"/>
              </a:lnSpc>
              <a:spcAft>
                <a:spcPts val="0"/>
              </a:spcAft>
            </a:pPr>
            <a:r>
              <a:rPr lang="en-US" altLang="zh-CN" sz="2400" kern="100" dirty="0">
                <a:latin typeface="宋体"/>
                <a:ea typeface="华文细黑"/>
                <a:cs typeface="Times New Roman"/>
              </a:rPr>
              <a:t>③</a:t>
            </a:r>
            <a:r>
              <a:rPr lang="en-US" altLang="zh-CN" sz="2400" kern="100" dirty="0">
                <a:solidFill>
                  <a:srgbClr val="00B0F0"/>
                </a:solidFill>
                <a:latin typeface="Times New Roman"/>
                <a:ea typeface="华文细黑"/>
                <a:cs typeface="Courier New"/>
              </a:rPr>
              <a:t>(2010·</a:t>
            </a:r>
            <a:r>
              <a:rPr lang="zh-CN" altLang="zh-CN" sz="2400" kern="100" dirty="0">
                <a:solidFill>
                  <a:srgbClr val="00B0F0"/>
                </a:solidFill>
                <a:latin typeface="Times New Roman"/>
                <a:ea typeface="华文细黑"/>
                <a:cs typeface="Times New Roman"/>
              </a:rPr>
              <a:t>广东</a:t>
            </a:r>
            <a:r>
              <a:rPr lang="en-US" altLang="zh-CN" sz="2400" kern="100" dirty="0">
                <a:solidFill>
                  <a:srgbClr val="00B0F0"/>
                </a:solidFill>
                <a:latin typeface="Times New Roman"/>
                <a:ea typeface="华文细黑"/>
                <a:cs typeface="Courier New"/>
              </a:rPr>
              <a:t>)</a:t>
            </a:r>
            <a:r>
              <a:rPr lang="zh-CN" altLang="zh-CN" sz="2400" kern="100" dirty="0">
                <a:latin typeface="Times New Roman"/>
                <a:ea typeface="华文细黑"/>
                <a:cs typeface="Times New Roman"/>
              </a:rPr>
              <a:t>刘老先生热心支持家乡的教育、慈善等公益事业。他这次返乡，主动提出要与部分福利院参加高考的孤儿合影留念</a:t>
            </a:r>
            <a:r>
              <a:rPr lang="zh-CN" altLang="zh-CN" sz="2400" kern="100" dirty="0" smtClean="0">
                <a:latin typeface="Times New Roman"/>
                <a:ea typeface="华文细黑"/>
                <a:cs typeface="Times New Roman"/>
              </a:rPr>
              <a:t>。</a:t>
            </a:r>
            <a:endParaRPr lang="zh-CN" altLang="zh-CN" sz="1000" kern="100" dirty="0">
              <a:latin typeface="宋体"/>
              <a:cs typeface="Courier New"/>
            </a:endParaRPr>
          </a:p>
        </p:txBody>
      </p:sp>
      <p:sp>
        <p:nvSpPr>
          <p:cNvPr id="5" name="矩形 4"/>
          <p:cNvSpPr/>
          <p:nvPr/>
        </p:nvSpPr>
        <p:spPr>
          <a:xfrm>
            <a:off x="93141" y="1238103"/>
            <a:ext cx="8821322" cy="1212640"/>
          </a:xfrm>
          <a:prstGeom prst="rect">
            <a:avLst/>
          </a:prstGeom>
        </p:spPr>
        <p:txBody>
          <a:bodyPr>
            <a:spAutoFit/>
          </a:bodyPr>
          <a:lstStyle/>
          <a:p>
            <a:pPr algn="just">
              <a:lnSpc>
                <a:spcPct val="140000"/>
              </a:lnSpc>
              <a:spcAft>
                <a:spcPts val="0"/>
              </a:spcAft>
            </a:pPr>
            <a:r>
              <a:rPr lang="zh-CN" altLang="zh-CN" sz="2400" kern="100" dirty="0">
                <a:solidFill>
                  <a:srgbClr val="0000FF"/>
                </a:solidFill>
                <a:latin typeface="Times New Roman"/>
                <a:ea typeface="华文细黑"/>
                <a:cs typeface="Times New Roman"/>
              </a:rPr>
              <a:t>答案</a:t>
            </a:r>
            <a:r>
              <a:rPr lang="zh-CN" altLang="zh-CN" sz="2400" kern="100" dirty="0">
                <a:latin typeface="Times New Roman"/>
                <a:ea typeface="华文细黑"/>
                <a:cs typeface="Times New Roman"/>
              </a:rPr>
              <a:t>　</a:t>
            </a:r>
            <a:r>
              <a:rPr lang="zh-CN" altLang="en-US" sz="2600" kern="100" dirty="0" smtClean="0">
                <a:solidFill>
                  <a:schemeClr val="accent6">
                    <a:lumMod val="75000"/>
                  </a:schemeClr>
                </a:solidFill>
                <a:latin typeface="+mj-ea"/>
                <a:ea typeface="+mj-ea"/>
                <a:cs typeface="Times New Roman"/>
              </a:rPr>
              <a:t>“</a:t>
            </a:r>
            <a:r>
              <a:rPr lang="zh-CN" altLang="en-US" sz="2400" kern="100" dirty="0">
                <a:solidFill>
                  <a:schemeClr val="accent6">
                    <a:lumMod val="75000"/>
                  </a:schemeClr>
                </a:solidFill>
                <a:latin typeface="宋体"/>
                <a:ea typeface="华文细黑"/>
                <a:cs typeface="Times New Roman"/>
              </a:rPr>
              <a:t>部分福利院参加高考的孤儿</a:t>
            </a:r>
            <a:r>
              <a:rPr lang="zh-CN" altLang="en-US" sz="2600" kern="100" dirty="0">
                <a:solidFill>
                  <a:schemeClr val="accent6">
                    <a:lumMod val="75000"/>
                  </a:schemeClr>
                </a:solidFill>
                <a:latin typeface="+mj-ea"/>
                <a:ea typeface="+mj-ea"/>
                <a:cs typeface="Times New Roman"/>
              </a:rPr>
              <a:t>”</a:t>
            </a:r>
            <a:r>
              <a:rPr lang="zh-CN" altLang="en-US" sz="2400" kern="100" dirty="0">
                <a:solidFill>
                  <a:schemeClr val="accent6">
                    <a:lumMod val="75000"/>
                  </a:schemeClr>
                </a:solidFill>
                <a:latin typeface="宋体"/>
                <a:ea typeface="华文细黑"/>
                <a:cs typeface="Times New Roman"/>
              </a:rPr>
              <a:t>有歧义，</a:t>
            </a:r>
            <a:r>
              <a:rPr lang="zh-CN" altLang="en-US" sz="2600" kern="100" dirty="0">
                <a:solidFill>
                  <a:schemeClr val="accent6">
                    <a:lumMod val="75000"/>
                  </a:schemeClr>
                </a:solidFill>
                <a:latin typeface="+mj-ea"/>
                <a:ea typeface="+mj-ea"/>
                <a:cs typeface="Times New Roman"/>
              </a:rPr>
              <a:t>“</a:t>
            </a:r>
            <a:r>
              <a:rPr lang="zh-CN" altLang="en-US" sz="2400" kern="100" dirty="0">
                <a:solidFill>
                  <a:schemeClr val="accent6">
                    <a:lumMod val="75000"/>
                  </a:schemeClr>
                </a:solidFill>
                <a:latin typeface="宋体"/>
                <a:ea typeface="华文细黑"/>
                <a:cs typeface="Times New Roman"/>
              </a:rPr>
              <a:t>部分</a:t>
            </a:r>
            <a:r>
              <a:rPr lang="zh-CN" altLang="en-US" sz="2600" kern="100" dirty="0">
                <a:solidFill>
                  <a:schemeClr val="accent6">
                    <a:lumMod val="75000"/>
                  </a:schemeClr>
                </a:solidFill>
                <a:latin typeface="+mj-ea"/>
                <a:ea typeface="+mj-ea"/>
                <a:cs typeface="Times New Roman"/>
              </a:rPr>
              <a:t>”</a:t>
            </a:r>
            <a:r>
              <a:rPr lang="zh-CN" altLang="en-US" sz="2400" kern="100" dirty="0">
                <a:solidFill>
                  <a:schemeClr val="accent6">
                    <a:lumMod val="75000"/>
                  </a:schemeClr>
                </a:solidFill>
                <a:latin typeface="宋体"/>
                <a:ea typeface="华文细黑"/>
                <a:cs typeface="Times New Roman"/>
              </a:rPr>
              <a:t>指</a:t>
            </a:r>
            <a:r>
              <a:rPr lang="zh-CN" altLang="en-US" sz="2600" kern="100" dirty="0">
                <a:solidFill>
                  <a:schemeClr val="accent6">
                    <a:lumMod val="75000"/>
                  </a:schemeClr>
                </a:solidFill>
                <a:latin typeface="+mj-ea"/>
                <a:ea typeface="+mj-ea"/>
                <a:cs typeface="Times New Roman"/>
              </a:rPr>
              <a:t>“</a:t>
            </a:r>
            <a:r>
              <a:rPr lang="zh-CN" altLang="en-US" sz="2400" kern="100" dirty="0">
                <a:solidFill>
                  <a:schemeClr val="accent6">
                    <a:lumMod val="75000"/>
                  </a:schemeClr>
                </a:solidFill>
                <a:latin typeface="宋体"/>
                <a:ea typeface="华文细黑"/>
                <a:cs typeface="Times New Roman"/>
              </a:rPr>
              <a:t>福利院</a:t>
            </a:r>
            <a:r>
              <a:rPr lang="zh-CN" altLang="en-US" sz="2600" kern="100" dirty="0">
                <a:solidFill>
                  <a:schemeClr val="accent6">
                    <a:lumMod val="75000"/>
                  </a:schemeClr>
                </a:solidFill>
                <a:latin typeface="+mj-ea"/>
                <a:ea typeface="+mj-ea"/>
                <a:cs typeface="Times New Roman"/>
              </a:rPr>
              <a:t>”</a:t>
            </a:r>
            <a:r>
              <a:rPr lang="zh-CN" altLang="en-US" sz="2400" kern="100" dirty="0">
                <a:solidFill>
                  <a:schemeClr val="accent6">
                    <a:lumMod val="75000"/>
                  </a:schemeClr>
                </a:solidFill>
                <a:latin typeface="宋体"/>
                <a:ea typeface="华文细黑"/>
                <a:cs typeface="Times New Roman"/>
              </a:rPr>
              <a:t>还是</a:t>
            </a:r>
            <a:r>
              <a:rPr lang="zh-CN" altLang="en-US" sz="2600" kern="100" dirty="0">
                <a:solidFill>
                  <a:schemeClr val="accent6">
                    <a:lumMod val="75000"/>
                  </a:schemeClr>
                </a:solidFill>
                <a:latin typeface="+mj-ea"/>
                <a:ea typeface="+mj-ea"/>
                <a:cs typeface="Times New Roman"/>
              </a:rPr>
              <a:t>“</a:t>
            </a:r>
            <a:r>
              <a:rPr lang="zh-CN" altLang="en-US" sz="2400" kern="100" dirty="0">
                <a:solidFill>
                  <a:schemeClr val="accent6">
                    <a:lumMod val="75000"/>
                  </a:schemeClr>
                </a:solidFill>
                <a:latin typeface="宋体"/>
                <a:ea typeface="华文细黑"/>
                <a:cs typeface="Times New Roman"/>
              </a:rPr>
              <a:t>孤儿</a:t>
            </a:r>
            <a:r>
              <a:rPr lang="zh-CN" altLang="en-US" sz="2600" kern="100" dirty="0">
                <a:solidFill>
                  <a:schemeClr val="accent6">
                    <a:lumMod val="75000"/>
                  </a:schemeClr>
                </a:solidFill>
                <a:latin typeface="+mj-ea"/>
                <a:ea typeface="+mj-ea"/>
                <a:cs typeface="Times New Roman"/>
              </a:rPr>
              <a:t>”</a:t>
            </a:r>
            <a:r>
              <a:rPr lang="zh-CN" altLang="en-US" sz="2400" kern="100" dirty="0">
                <a:solidFill>
                  <a:schemeClr val="accent6">
                    <a:lumMod val="75000"/>
                  </a:schemeClr>
                </a:solidFill>
                <a:latin typeface="宋体"/>
                <a:ea typeface="华文细黑"/>
                <a:cs typeface="Times New Roman"/>
              </a:rPr>
              <a:t>？不清楚。</a:t>
            </a:r>
            <a:endParaRPr lang="zh-CN" altLang="zh-CN" sz="2400" kern="100" dirty="0">
              <a:solidFill>
                <a:schemeClr val="accent6">
                  <a:lumMod val="75000"/>
                </a:schemeClr>
              </a:solidFill>
              <a:latin typeface="宋体"/>
              <a:cs typeface="Courier New"/>
            </a:endParaRPr>
          </a:p>
        </p:txBody>
      </p:sp>
      <p:sp>
        <p:nvSpPr>
          <p:cNvPr id="4" name="矩形 3"/>
          <p:cNvSpPr/>
          <p:nvPr/>
        </p:nvSpPr>
        <p:spPr>
          <a:xfrm>
            <a:off x="65976" y="2291431"/>
            <a:ext cx="8909535" cy="547779"/>
          </a:xfrm>
          <a:prstGeom prst="rect">
            <a:avLst/>
          </a:prstGeom>
        </p:spPr>
        <p:txBody>
          <a:bodyPr>
            <a:spAutoFit/>
          </a:bodyPr>
          <a:lstStyle/>
          <a:p>
            <a:pPr algn="just">
              <a:lnSpc>
                <a:spcPct val="140000"/>
              </a:lnSpc>
              <a:spcAft>
                <a:spcPts val="0"/>
              </a:spcAft>
            </a:pPr>
            <a:r>
              <a:rPr lang="zh-CN" altLang="en-US" sz="2400" kern="100" dirty="0">
                <a:latin typeface="宋体"/>
                <a:ea typeface="华文细黑"/>
                <a:cs typeface="Times New Roman"/>
              </a:rPr>
              <a:t>④县里的通知说，让赵乡长本月</a:t>
            </a:r>
            <a:r>
              <a:rPr lang="en-US" altLang="zh-CN" sz="2400" kern="100" dirty="0">
                <a:latin typeface="宋体"/>
                <a:ea typeface="华文细黑"/>
                <a:cs typeface="Times New Roman"/>
              </a:rPr>
              <a:t>15</a:t>
            </a:r>
            <a:r>
              <a:rPr lang="zh-CN" altLang="en-US" sz="2400" kern="100" dirty="0">
                <a:latin typeface="宋体"/>
                <a:ea typeface="华文细黑"/>
                <a:cs typeface="Times New Roman"/>
              </a:rPr>
              <a:t>日前去汇报</a:t>
            </a:r>
            <a:r>
              <a:rPr lang="zh-CN" altLang="en-US" sz="2400" kern="100" dirty="0" smtClean="0">
                <a:latin typeface="宋体"/>
                <a:ea typeface="华文细黑"/>
                <a:cs typeface="Times New Roman"/>
              </a:rPr>
              <a:t>。</a:t>
            </a:r>
            <a:endParaRPr lang="zh-CN" altLang="en-US" sz="2400" kern="100" dirty="0">
              <a:latin typeface="宋体"/>
              <a:ea typeface="华文细黑"/>
              <a:cs typeface="Times New Roman"/>
            </a:endParaRPr>
          </a:p>
        </p:txBody>
      </p:sp>
      <p:sp>
        <p:nvSpPr>
          <p:cNvPr id="6" name="矩形 5"/>
          <p:cNvSpPr/>
          <p:nvPr/>
        </p:nvSpPr>
        <p:spPr>
          <a:xfrm>
            <a:off x="140562" y="2834787"/>
            <a:ext cx="8821322" cy="2246769"/>
          </a:xfrm>
          <a:prstGeom prst="rect">
            <a:avLst/>
          </a:prstGeom>
        </p:spPr>
        <p:txBody>
          <a:bodyPr>
            <a:spAutoFit/>
          </a:bodyPr>
          <a:lstStyle/>
          <a:p>
            <a:pPr algn="just">
              <a:lnSpc>
                <a:spcPct val="140000"/>
              </a:lnSpc>
              <a:spcAft>
                <a:spcPts val="0"/>
              </a:spcAft>
            </a:pPr>
            <a:r>
              <a:rPr lang="zh-CN" altLang="zh-CN" sz="2400" kern="100" dirty="0">
                <a:solidFill>
                  <a:srgbClr val="0000FF"/>
                </a:solidFill>
                <a:latin typeface="Times New Roman"/>
                <a:ea typeface="华文细黑"/>
                <a:cs typeface="Times New Roman"/>
              </a:rPr>
              <a:t>答案</a:t>
            </a:r>
            <a:r>
              <a:rPr lang="zh-CN" altLang="zh-CN" sz="2400" kern="100" dirty="0">
                <a:latin typeface="Times New Roman"/>
                <a:ea typeface="华文细黑"/>
                <a:cs typeface="Times New Roman"/>
              </a:rPr>
              <a:t>　</a:t>
            </a:r>
            <a:r>
              <a:rPr lang="zh-CN" altLang="en-US" sz="2400" kern="100" dirty="0" smtClean="0">
                <a:solidFill>
                  <a:schemeClr val="accent6">
                    <a:lumMod val="75000"/>
                  </a:schemeClr>
                </a:solidFill>
                <a:latin typeface="Times New Roman"/>
                <a:ea typeface="华文细黑"/>
                <a:cs typeface="Times New Roman"/>
              </a:rPr>
              <a:t>如果在</a:t>
            </a:r>
            <a:r>
              <a:rPr lang="zh-CN" altLang="en-US" sz="2600" kern="100" dirty="0" smtClean="0">
                <a:solidFill>
                  <a:schemeClr val="accent6">
                    <a:lumMod val="75000"/>
                  </a:schemeClr>
                </a:solidFill>
                <a:latin typeface="+mj-ea"/>
                <a:ea typeface="+mj-ea"/>
                <a:cs typeface="Times New Roman"/>
              </a:rPr>
              <a:t>“</a:t>
            </a:r>
            <a:r>
              <a:rPr lang="zh-CN" altLang="en-US" sz="2400" kern="100" dirty="0" smtClean="0">
                <a:solidFill>
                  <a:schemeClr val="accent6">
                    <a:lumMod val="75000"/>
                  </a:schemeClr>
                </a:solidFill>
                <a:latin typeface="Times New Roman"/>
                <a:ea typeface="华文细黑"/>
                <a:cs typeface="Times New Roman"/>
              </a:rPr>
              <a:t>前</a:t>
            </a:r>
            <a:r>
              <a:rPr lang="zh-CN" altLang="en-US" sz="2600" kern="100" dirty="0" smtClean="0">
                <a:solidFill>
                  <a:schemeClr val="accent6">
                    <a:lumMod val="75000"/>
                  </a:schemeClr>
                </a:solidFill>
                <a:latin typeface="+mj-ea"/>
                <a:ea typeface="+mj-ea"/>
                <a:cs typeface="Times New Roman"/>
              </a:rPr>
              <a:t>”</a:t>
            </a:r>
            <a:r>
              <a:rPr lang="zh-CN" altLang="en-US" sz="2400" kern="100" dirty="0" smtClean="0">
                <a:solidFill>
                  <a:schemeClr val="accent6">
                    <a:lumMod val="75000"/>
                  </a:schemeClr>
                </a:solidFill>
                <a:latin typeface="Times New Roman"/>
                <a:ea typeface="华文细黑"/>
                <a:cs typeface="Times New Roman"/>
              </a:rPr>
              <a:t>字的后面停顿，句意为：县里的通知说，让赵乡长在本月的</a:t>
            </a:r>
            <a:r>
              <a:rPr lang="en-US" altLang="zh-CN" sz="2400" kern="100" dirty="0" smtClean="0">
                <a:solidFill>
                  <a:schemeClr val="accent6">
                    <a:lumMod val="75000"/>
                  </a:schemeClr>
                </a:solidFill>
                <a:latin typeface="Times New Roman"/>
                <a:ea typeface="华文细黑"/>
                <a:cs typeface="Times New Roman"/>
              </a:rPr>
              <a:t>15</a:t>
            </a:r>
            <a:r>
              <a:rPr lang="zh-CN" altLang="en-US" sz="2400" kern="100" dirty="0" smtClean="0">
                <a:solidFill>
                  <a:schemeClr val="accent6">
                    <a:lumMod val="75000"/>
                  </a:schemeClr>
                </a:solidFill>
                <a:latin typeface="Times New Roman"/>
                <a:ea typeface="华文细黑"/>
                <a:cs typeface="Times New Roman"/>
              </a:rPr>
              <a:t>日以前到县里汇报。如果在</a:t>
            </a:r>
            <a:r>
              <a:rPr lang="zh-CN" altLang="en-US" sz="2600" kern="100" dirty="0" smtClean="0">
                <a:solidFill>
                  <a:schemeClr val="accent6">
                    <a:lumMod val="75000"/>
                  </a:schemeClr>
                </a:solidFill>
                <a:latin typeface="+mj-ea"/>
                <a:ea typeface="+mj-ea"/>
                <a:cs typeface="Times New Roman"/>
              </a:rPr>
              <a:t>“</a:t>
            </a:r>
            <a:r>
              <a:rPr lang="zh-CN" altLang="en-US" sz="2400" kern="100" dirty="0" smtClean="0">
                <a:solidFill>
                  <a:schemeClr val="accent6">
                    <a:lumMod val="75000"/>
                  </a:schemeClr>
                </a:solidFill>
                <a:latin typeface="Times New Roman"/>
                <a:ea typeface="华文细黑"/>
                <a:cs typeface="Times New Roman"/>
              </a:rPr>
              <a:t>前</a:t>
            </a:r>
            <a:r>
              <a:rPr lang="zh-CN" altLang="en-US" sz="2600" kern="100" dirty="0" smtClean="0">
                <a:solidFill>
                  <a:schemeClr val="accent6">
                    <a:lumMod val="75000"/>
                  </a:schemeClr>
                </a:solidFill>
                <a:latin typeface="+mj-ea"/>
                <a:ea typeface="+mj-ea"/>
                <a:cs typeface="Times New Roman"/>
              </a:rPr>
              <a:t>”</a:t>
            </a:r>
            <a:r>
              <a:rPr lang="zh-CN" altLang="en-US" sz="2400" kern="100" dirty="0" smtClean="0">
                <a:solidFill>
                  <a:schemeClr val="accent6">
                    <a:lumMod val="75000"/>
                  </a:schemeClr>
                </a:solidFill>
                <a:latin typeface="Times New Roman"/>
                <a:ea typeface="华文细黑"/>
                <a:cs typeface="Times New Roman"/>
              </a:rPr>
              <a:t>字的前面停顿，则句意为：县里的通知说，让赵乡长在本月的</a:t>
            </a:r>
            <a:r>
              <a:rPr lang="en-US" altLang="zh-CN" sz="2400" kern="100" dirty="0" smtClean="0">
                <a:solidFill>
                  <a:schemeClr val="accent6">
                    <a:lumMod val="75000"/>
                  </a:schemeClr>
                </a:solidFill>
                <a:latin typeface="Times New Roman"/>
                <a:ea typeface="华文细黑"/>
                <a:cs typeface="Times New Roman"/>
              </a:rPr>
              <a:t>15</a:t>
            </a:r>
            <a:r>
              <a:rPr lang="zh-CN" altLang="en-US" sz="2400" kern="100" dirty="0" smtClean="0">
                <a:solidFill>
                  <a:schemeClr val="accent6">
                    <a:lumMod val="75000"/>
                  </a:schemeClr>
                </a:solidFill>
                <a:latin typeface="Times New Roman"/>
                <a:ea typeface="华文细黑"/>
                <a:cs typeface="Times New Roman"/>
              </a:rPr>
              <a:t>日这一天前往县里去汇报。</a:t>
            </a:r>
            <a:endParaRPr lang="zh-CN" altLang="zh-CN" sz="24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2076049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6" grpId="0"/>
    </p:bld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6132" y="843558"/>
            <a:ext cx="8733982" cy="1215910"/>
          </a:xfrm>
          <a:prstGeom prst="rect">
            <a:avLst/>
          </a:prstGeom>
        </p:spPr>
        <p:txBody>
          <a:bodyPr>
            <a:spAutoFit/>
          </a:bodyPr>
          <a:lstStyle/>
          <a:p>
            <a:pPr algn="just">
              <a:lnSpc>
                <a:spcPct val="150000"/>
              </a:lnSpc>
              <a:spcAft>
                <a:spcPts val="0"/>
              </a:spcAft>
            </a:pP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他背着总经理和副总经理偷偷地把这笔钱分别存入两家银行</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5" name="矩形 4"/>
          <p:cNvSpPr/>
          <p:nvPr/>
        </p:nvSpPr>
        <p:spPr>
          <a:xfrm>
            <a:off x="136811" y="2019269"/>
            <a:ext cx="8733982" cy="2539157"/>
          </a:xfrm>
          <a:prstGeom prst="rect">
            <a:avLst/>
          </a:prstGeom>
        </p:spPr>
        <p:txBody>
          <a:bodyPr>
            <a:spAutoFit/>
          </a:bodyPr>
          <a:lstStyle/>
          <a:p>
            <a:pPr algn="just">
              <a:lnSpc>
                <a:spcPct val="150000"/>
              </a:lnSpc>
              <a:spcAft>
                <a:spcPts val="0"/>
              </a:spcAft>
            </a:pPr>
            <a:r>
              <a:rPr lang="zh-CN" altLang="zh-CN" sz="2800" kern="100" dirty="0">
                <a:solidFill>
                  <a:srgbClr val="0000FF"/>
                </a:solidFill>
                <a:latin typeface="Times New Roman"/>
                <a:ea typeface="华文细黑"/>
                <a:cs typeface="Times New Roman"/>
              </a:rPr>
              <a:t>答案</a:t>
            </a:r>
            <a:r>
              <a:rPr lang="zh-CN" altLang="zh-CN" sz="2800" kern="100" dirty="0">
                <a:latin typeface="Times New Roman"/>
                <a:ea typeface="华文细黑"/>
                <a:cs typeface="Times New Roman"/>
              </a:rPr>
              <a:t>　</a:t>
            </a:r>
            <a:r>
              <a:rPr lang="zh-CN" altLang="zh-CN" sz="2600" kern="100" dirty="0" smtClean="0">
                <a:solidFill>
                  <a:srgbClr val="E46C0A"/>
                </a:solidFill>
                <a:latin typeface="Times New Roman"/>
                <a:ea typeface="华文细黑"/>
                <a:cs typeface="Times New Roman"/>
              </a:rPr>
              <a:t>这</a:t>
            </a:r>
            <a:r>
              <a:rPr lang="zh-CN" altLang="zh-CN" sz="2600" kern="100" dirty="0">
                <a:solidFill>
                  <a:srgbClr val="E46C0A"/>
                </a:solidFill>
                <a:latin typeface="Times New Roman"/>
                <a:ea typeface="华文细黑"/>
                <a:cs typeface="Times New Roman"/>
              </a:rPr>
              <a:t>是由</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和</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字不同切分</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或对</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和</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词性的不同理解</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造成的歧义。</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和</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作连词，说明他背着总经理和副总经理两个人；</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和</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作介词，说明他只背着总经理，与副总经理共同行动</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047984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6132" y="113953"/>
            <a:ext cx="8733982" cy="3093154"/>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指代不明</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下面句子都存在因</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指代不明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造成歧义的问题，请作具体说明。</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en-US" altLang="zh-CN" sz="2600" kern="100" dirty="0">
                <a:solidFill>
                  <a:srgbClr val="00B0F0"/>
                </a:solidFill>
                <a:latin typeface="Times New Roman"/>
                <a:ea typeface="华文细黑"/>
                <a:cs typeface="Courier New"/>
              </a:rPr>
              <a:t>(2014·</a:t>
            </a:r>
            <a:r>
              <a:rPr lang="zh-CN" altLang="zh-CN" sz="2600" kern="100" dirty="0">
                <a:solidFill>
                  <a:srgbClr val="00B0F0"/>
                </a:solidFill>
                <a:latin typeface="Times New Roman"/>
                <a:ea typeface="华文细黑"/>
                <a:cs typeface="Times New Roman"/>
              </a:rPr>
              <a:t>山东</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熟悉他的人都知道，生活中的他不像在银幕上那样，是个性格开朗外向、不拘小节的人</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5" name="矩形 4"/>
          <p:cNvSpPr/>
          <p:nvPr/>
        </p:nvSpPr>
        <p:spPr>
          <a:xfrm>
            <a:off x="145604" y="3107556"/>
            <a:ext cx="8733982" cy="1938992"/>
          </a:xfrm>
          <a:prstGeom prst="rect">
            <a:avLst/>
          </a:prstGeom>
        </p:spPr>
        <p:txBody>
          <a:bodyPr>
            <a:spAutoFit/>
          </a:bodyPr>
          <a:lstStyle/>
          <a:p>
            <a:pPr algn="just">
              <a:lnSpc>
                <a:spcPct val="150000"/>
              </a:lnSpc>
              <a:spcAft>
                <a:spcPts val="0"/>
              </a:spcAft>
            </a:pPr>
            <a:r>
              <a:rPr lang="zh-CN" altLang="zh-CN" sz="2800" kern="100" dirty="0">
                <a:solidFill>
                  <a:srgbClr val="0000FF"/>
                </a:solidFill>
                <a:latin typeface="Times New Roman"/>
                <a:ea typeface="华文细黑"/>
                <a:cs typeface="Times New Roman"/>
              </a:rPr>
              <a:t>答案</a:t>
            </a:r>
            <a:r>
              <a:rPr lang="zh-CN" altLang="zh-CN" sz="2800" kern="100" dirty="0">
                <a:latin typeface="Times New Roman"/>
                <a:ea typeface="华文细黑"/>
                <a:cs typeface="Times New Roman"/>
              </a:rPr>
              <a:t>　</a:t>
            </a:r>
            <a:r>
              <a:rPr lang="en-US" altLang="zh-CN" sz="2600" kern="100" dirty="0" smtClean="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是个性格开朗外向、不拘小节的人</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可理解为他生活中的状态，也可理解为他银幕上的形象，应把</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不像在银幕上那样</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移至句末</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490938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6132" y="699542"/>
            <a:ext cx="8733982" cy="1816075"/>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(2)</a:t>
            </a:r>
            <a:r>
              <a:rPr lang="en-US" altLang="zh-CN" sz="2600" kern="100" dirty="0">
                <a:solidFill>
                  <a:srgbClr val="00B0F0"/>
                </a:solidFill>
                <a:latin typeface="Times New Roman"/>
                <a:ea typeface="华文细黑"/>
                <a:cs typeface="Courier New"/>
              </a:rPr>
              <a:t>(2010·</a:t>
            </a:r>
            <a:r>
              <a:rPr lang="zh-CN" altLang="zh-CN" sz="2600" kern="100" dirty="0">
                <a:solidFill>
                  <a:srgbClr val="00B0F0"/>
                </a:solidFill>
                <a:latin typeface="Times New Roman"/>
                <a:ea typeface="华文细黑"/>
                <a:cs typeface="Times New Roman"/>
              </a:rPr>
              <a:t>全国</a:t>
            </a:r>
            <a:r>
              <a:rPr lang="en-US" altLang="zh-CN" sz="2600" kern="100" dirty="0">
                <a:solidFill>
                  <a:srgbClr val="00B0F0"/>
                </a:solidFill>
                <a:latin typeface="Times New Roman"/>
                <a:ea typeface="华文细黑"/>
                <a:cs typeface="Courier New"/>
              </a:rPr>
              <a:t>Ⅱ)</a:t>
            </a:r>
            <a:r>
              <a:rPr lang="zh-CN" altLang="zh-CN" sz="2600" kern="100" dirty="0">
                <a:latin typeface="Times New Roman"/>
                <a:ea typeface="华文细黑"/>
                <a:cs typeface="Times New Roman"/>
              </a:rPr>
              <a:t>对于那些指责这一学说缺乏理论支持、说它不以实验而以先验方式作一般性推理的人，这表明他们对这一学说缺乏深入认识，还没有掌握其精髓</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5" name="矩形 4"/>
          <p:cNvSpPr/>
          <p:nvPr/>
        </p:nvSpPr>
        <p:spPr>
          <a:xfrm>
            <a:off x="136079" y="2547367"/>
            <a:ext cx="8733982" cy="1823576"/>
          </a:xfrm>
          <a:prstGeom prst="rect">
            <a:avLst/>
          </a:prstGeom>
        </p:spPr>
        <p:txBody>
          <a:bodyPr>
            <a:spAutoFit/>
          </a:bodyPr>
          <a:lstStyle/>
          <a:p>
            <a:pPr algn="just">
              <a:lnSpc>
                <a:spcPts val="4500"/>
              </a:lnSpc>
              <a:spcAft>
                <a:spcPts val="0"/>
              </a:spcAft>
            </a:pPr>
            <a:r>
              <a:rPr lang="zh-CN" altLang="zh-CN" sz="2800" kern="100" dirty="0">
                <a:solidFill>
                  <a:srgbClr val="0000FF"/>
                </a:solidFill>
                <a:latin typeface="Times New Roman"/>
                <a:ea typeface="华文细黑"/>
                <a:cs typeface="Times New Roman"/>
              </a:rPr>
              <a:t>答案</a:t>
            </a:r>
            <a:r>
              <a:rPr lang="zh-CN" altLang="zh-CN" sz="2800" kern="100" dirty="0">
                <a:latin typeface="Times New Roman"/>
                <a:ea typeface="华文细黑"/>
                <a:cs typeface="Times New Roman"/>
              </a:rPr>
              <a:t>　</a:t>
            </a:r>
            <a:r>
              <a:rPr lang="zh-CN" altLang="en-US" sz="2600" kern="100" dirty="0" smtClean="0">
                <a:solidFill>
                  <a:schemeClr val="accent6">
                    <a:lumMod val="75000"/>
                  </a:schemeClr>
                </a:solidFill>
                <a:latin typeface="Times New Roman"/>
                <a:ea typeface="华文细黑"/>
                <a:cs typeface="Times New Roman"/>
              </a:rPr>
              <a:t>表意</a:t>
            </a:r>
            <a:r>
              <a:rPr lang="zh-CN" altLang="en-US" sz="2600" kern="100" dirty="0">
                <a:solidFill>
                  <a:schemeClr val="accent6">
                    <a:lumMod val="75000"/>
                  </a:schemeClr>
                </a:solidFill>
                <a:latin typeface="Times New Roman"/>
                <a:ea typeface="华文细黑"/>
                <a:cs typeface="Times New Roman"/>
              </a:rPr>
              <a:t>不明。</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这表明</a:t>
            </a:r>
            <a:r>
              <a:rPr lang="en-US" altLang="zh-CN"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中的</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这</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指代不明确，从句子来看，</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这</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应指上文</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指责这一学说</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的行为，但因为前面用了</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对于</a:t>
            </a:r>
            <a:r>
              <a:rPr lang="en-US" altLang="zh-CN"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人</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，造成</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这</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指代不明确。</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420402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25387" y="157386"/>
            <a:ext cx="8647507" cy="4817729"/>
          </a:xfrm>
          <a:prstGeom prst="rect">
            <a:avLst/>
          </a:prstGeom>
        </p:spPr>
        <p:txBody>
          <a:bodyPr>
            <a:spAutoFit/>
          </a:bodyPr>
          <a:lstStyle/>
          <a:p>
            <a:pPr algn="just">
              <a:lnSpc>
                <a:spcPct val="150000"/>
              </a:lnSpc>
              <a:spcAft>
                <a:spcPts val="0"/>
              </a:spcAft>
            </a:pPr>
            <a:r>
              <a:rPr lang="zh-CN" altLang="zh-CN" sz="2600" kern="100" dirty="0" smtClean="0">
                <a:solidFill>
                  <a:srgbClr val="E36C0A"/>
                </a:solidFill>
                <a:latin typeface="Times New Roman"/>
                <a:ea typeface="华文细黑"/>
                <a:cs typeface="Times New Roman"/>
              </a:rPr>
              <a:t>【练习】</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下列句子中对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幸福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一词充当的句子成分，判断正确的一项是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我们的生活真幸福。</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我们生活得很幸福。</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幸福来之不易。</a:t>
            </a: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幸福生活万年长。</a:t>
            </a:r>
            <a:endParaRPr lang="zh-CN" altLang="zh-CN" sz="1050" kern="100" dirty="0">
              <a:latin typeface="宋体"/>
              <a:cs typeface="Courier New"/>
            </a:endParaRPr>
          </a:p>
          <a:p>
            <a:pPr>
              <a:lnSpc>
                <a:spcPct val="150000"/>
              </a:lnSpc>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谓语　补语　主语　定语</a:t>
            </a:r>
            <a:endParaRPr lang="zh-CN" altLang="zh-CN" sz="1050" kern="100" dirty="0">
              <a:latin typeface="宋体"/>
              <a:cs typeface="Courier New"/>
            </a:endParaRPr>
          </a:p>
          <a:p>
            <a:pPr>
              <a:lnSpc>
                <a:spcPct val="150000"/>
              </a:lnSpc>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谓语　宾语　主语　定语</a:t>
            </a:r>
            <a:endParaRPr lang="zh-CN" altLang="zh-CN" sz="1050" kern="100" dirty="0">
              <a:latin typeface="宋体"/>
              <a:cs typeface="Courier New"/>
            </a:endParaRPr>
          </a:p>
          <a:p>
            <a:pPr>
              <a:lnSpc>
                <a:spcPct val="150000"/>
              </a:lnSpc>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补语　谓语　主语　定语</a:t>
            </a:r>
            <a:endParaRPr lang="zh-CN" altLang="zh-CN" sz="1050" kern="100" dirty="0">
              <a:latin typeface="宋体"/>
              <a:cs typeface="Courier New"/>
            </a:endParaRPr>
          </a:p>
          <a:p>
            <a:pPr>
              <a:lnSpc>
                <a:spcPct val="150000"/>
              </a:lnSpc>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谓语　谓语　状语　</a:t>
            </a:r>
            <a:r>
              <a:rPr lang="zh-CN" altLang="zh-CN" sz="2600" kern="100" dirty="0" smtClean="0">
                <a:latin typeface="Times New Roman"/>
                <a:ea typeface="华文细黑"/>
                <a:cs typeface="Times New Roman"/>
              </a:rPr>
              <a:t>主语</a:t>
            </a:r>
            <a:endParaRPr lang="zh-CN" altLang="zh-CN" sz="1050" kern="100" dirty="0">
              <a:latin typeface="宋体"/>
              <a:cs typeface="Courier New"/>
            </a:endParaRPr>
          </a:p>
        </p:txBody>
      </p:sp>
      <p:sp>
        <p:nvSpPr>
          <p:cNvPr id="4" name="矩形 3"/>
          <p:cNvSpPr/>
          <p:nvPr/>
        </p:nvSpPr>
        <p:spPr>
          <a:xfrm>
            <a:off x="3198515" y="872133"/>
            <a:ext cx="425116" cy="492443"/>
          </a:xfrm>
          <a:prstGeom prst="rect">
            <a:avLst/>
          </a:prstGeom>
        </p:spPr>
        <p:txBody>
          <a:bodyPr wrap="none">
            <a:spAutoFit/>
          </a:bodyPr>
          <a:lstStyle/>
          <a:p>
            <a:r>
              <a:rPr lang="en-US" altLang="zh-CN" sz="2600" kern="100">
                <a:solidFill>
                  <a:schemeClr val="accent6">
                    <a:lumMod val="75000"/>
                  </a:schemeClr>
                </a:solidFill>
                <a:latin typeface="Times New Roman"/>
                <a:ea typeface="华文细黑"/>
              </a:rPr>
              <a:t>A</a:t>
            </a:r>
            <a:endParaRPr lang="zh-CN" altLang="en-US" sz="2600" dirty="0">
              <a:solidFill>
                <a:schemeClr val="accent6">
                  <a:lumMod val="75000"/>
                </a:schemeClr>
              </a:solidFill>
            </a:endParaRPr>
          </a:p>
        </p:txBody>
      </p:sp>
    </p:spTree>
    <p:extLst>
      <p:ext uri="{BB962C8B-B14F-4D97-AF65-F5344CB8AC3E}">
        <p14:creationId xmlns:p14="http://schemas.microsoft.com/office/powerpoint/2010/main" val="2426912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22332" y="195486"/>
            <a:ext cx="8733982" cy="1220591"/>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搜集史料不容易，鉴定和运用史料更不容易，过去中国大部分历史学家主要精力就用在这方面</a:t>
            </a:r>
            <a:r>
              <a:rPr lang="zh-CN" altLang="zh-CN" sz="2600" kern="100" dirty="0" smtClean="0">
                <a:latin typeface="Times New Roman"/>
                <a:ea typeface="华文细黑"/>
                <a:cs typeface="Times New Roman"/>
              </a:rPr>
              <a:t>。</a:t>
            </a:r>
          </a:p>
        </p:txBody>
      </p:sp>
      <p:sp>
        <p:nvSpPr>
          <p:cNvPr id="5" name="矩形 4"/>
          <p:cNvSpPr/>
          <p:nvPr/>
        </p:nvSpPr>
        <p:spPr>
          <a:xfrm>
            <a:off x="275070" y="1366664"/>
            <a:ext cx="5079493" cy="615746"/>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zh-CN" altLang="en-US" sz="2600" kern="100" dirty="0" smtClean="0">
                <a:solidFill>
                  <a:schemeClr val="accent6">
                    <a:lumMod val="75000"/>
                  </a:schemeClr>
                </a:solidFill>
                <a:latin typeface="+mj-ea"/>
                <a:ea typeface="+mj-ea"/>
                <a:cs typeface="Times New Roman"/>
              </a:rPr>
              <a:t>“</a:t>
            </a:r>
            <a:r>
              <a:rPr lang="zh-CN" altLang="en-US" sz="2600" kern="100" dirty="0" smtClean="0">
                <a:solidFill>
                  <a:schemeClr val="accent6">
                    <a:lumMod val="75000"/>
                  </a:schemeClr>
                </a:solidFill>
                <a:latin typeface="宋体"/>
                <a:ea typeface="华文细黑"/>
                <a:cs typeface="Times New Roman"/>
              </a:rPr>
              <a:t>这方面</a:t>
            </a:r>
            <a:r>
              <a:rPr lang="zh-CN" altLang="en-US" sz="2600" kern="100" dirty="0" smtClean="0">
                <a:solidFill>
                  <a:schemeClr val="accent6">
                    <a:lumMod val="75000"/>
                  </a:schemeClr>
                </a:solidFill>
                <a:latin typeface="+mj-ea"/>
                <a:ea typeface="+mj-ea"/>
                <a:cs typeface="Times New Roman"/>
              </a:rPr>
              <a:t>”</a:t>
            </a:r>
            <a:r>
              <a:rPr lang="zh-CN" altLang="en-US" sz="2600" kern="100" dirty="0" smtClean="0">
                <a:solidFill>
                  <a:schemeClr val="accent6">
                    <a:lumMod val="75000"/>
                  </a:schemeClr>
                </a:solidFill>
                <a:latin typeface="宋体"/>
                <a:ea typeface="华文细黑"/>
                <a:cs typeface="Times New Roman"/>
              </a:rPr>
              <a:t>指代不明。</a:t>
            </a:r>
            <a:endParaRPr lang="en-US" altLang="zh-CN" sz="2600" kern="100" dirty="0" smtClean="0">
              <a:solidFill>
                <a:schemeClr val="accent6">
                  <a:lumMod val="75000"/>
                </a:schemeClr>
              </a:solidFill>
              <a:latin typeface="宋体"/>
              <a:ea typeface="华文细黑"/>
              <a:cs typeface="Times New Roman"/>
            </a:endParaRPr>
          </a:p>
        </p:txBody>
      </p:sp>
      <p:sp>
        <p:nvSpPr>
          <p:cNvPr id="4" name="矩形 3"/>
          <p:cNvSpPr/>
          <p:nvPr/>
        </p:nvSpPr>
        <p:spPr>
          <a:xfrm>
            <a:off x="219517" y="1931298"/>
            <a:ext cx="8733982" cy="1820755"/>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(4)</a:t>
            </a:r>
            <a:r>
              <a:rPr lang="zh-CN" altLang="en-US" sz="2600" kern="100" dirty="0">
                <a:latin typeface="Times New Roman"/>
                <a:ea typeface="华文细黑"/>
                <a:cs typeface="Courier New"/>
              </a:rPr>
              <a:t>欣赏一首好诗不容易，创作一首好诗更不是一件简单的事，小李对诗歌情有独钟，因此，他平时在这方面做了不少的努力</a:t>
            </a:r>
            <a:r>
              <a:rPr lang="zh-CN" altLang="en-US" sz="2600" kern="100" dirty="0" smtClean="0">
                <a:latin typeface="Times New Roman"/>
                <a:ea typeface="华文细黑"/>
                <a:cs typeface="Courier New"/>
              </a:rPr>
              <a:t>。</a:t>
            </a:r>
            <a:endParaRPr lang="zh-CN" altLang="en-US" sz="2600" kern="100" dirty="0">
              <a:latin typeface="Times New Roman"/>
              <a:ea typeface="华文细黑"/>
              <a:cs typeface="Courier New"/>
            </a:endParaRPr>
          </a:p>
        </p:txBody>
      </p:sp>
      <p:sp>
        <p:nvSpPr>
          <p:cNvPr id="6" name="矩形 5"/>
          <p:cNvSpPr/>
          <p:nvPr/>
        </p:nvSpPr>
        <p:spPr>
          <a:xfrm>
            <a:off x="217553" y="3712565"/>
            <a:ext cx="8733982" cy="1220591"/>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en-US" sz="2600" kern="100" dirty="0" smtClean="0">
                <a:solidFill>
                  <a:schemeClr val="accent6">
                    <a:lumMod val="75000"/>
                  </a:schemeClr>
                </a:solidFill>
                <a:latin typeface="+mj-ea"/>
                <a:ea typeface="+mj-ea"/>
                <a:cs typeface="Times New Roman"/>
              </a:rPr>
              <a:t>“</a:t>
            </a:r>
            <a:r>
              <a:rPr lang="zh-CN" altLang="en-US" sz="2600" kern="100" dirty="0" smtClean="0">
                <a:solidFill>
                  <a:schemeClr val="accent6">
                    <a:lumMod val="75000"/>
                  </a:schemeClr>
                </a:solidFill>
                <a:latin typeface="宋体"/>
                <a:ea typeface="华文细黑"/>
                <a:cs typeface="Times New Roman"/>
              </a:rPr>
              <a:t>这方面</a:t>
            </a:r>
            <a:r>
              <a:rPr lang="zh-CN" altLang="en-US" sz="2600" kern="100" dirty="0" smtClean="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宋体"/>
                <a:ea typeface="华文细黑"/>
                <a:cs typeface="Times New Roman"/>
              </a:rPr>
              <a:t>指代不明，到底是指欣赏好诗，还是指创作好诗？不清楚。</a:t>
            </a:r>
            <a:endParaRPr lang="en-US" altLang="zh-CN" sz="2600" kern="100" dirty="0" smtClean="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3523587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6" grpId="0"/>
    </p:bld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3757" y="834033"/>
            <a:ext cx="8733982" cy="3070071"/>
          </a:xfrm>
          <a:prstGeom prst="rect">
            <a:avLst/>
          </a:prstGeom>
        </p:spPr>
        <p:txBody>
          <a:bodyPr>
            <a:spAutoFit/>
          </a:bodyPr>
          <a:lstStyle/>
          <a:p>
            <a:pPr algn="just">
              <a:lnSpc>
                <a:spcPct val="150000"/>
              </a:lnSpc>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Courier New"/>
              </a:rPr>
              <a:t>二</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Courier New"/>
              </a:rPr>
              <a:t>重点识别：歧义</a:t>
            </a:r>
          </a:p>
          <a:p>
            <a:pPr algn="just">
              <a:lnSpc>
                <a:spcPct val="150000"/>
              </a:lnSpc>
              <a:spcAft>
                <a:spcPts val="0"/>
              </a:spcAft>
            </a:pPr>
            <a:r>
              <a:rPr lang="zh-CN" altLang="zh-CN" sz="2600" kern="100" dirty="0">
                <a:latin typeface="Times New Roman"/>
                <a:ea typeface="华文细黑"/>
                <a:cs typeface="Times New Roman"/>
              </a:rPr>
              <a:t>表意不明这一类型的病句主要指歧义句。在一定的语言环境中，除了运用双关修辞格以外，如果同一句话有两种或两种以上的理解，那么这句话就是歧义句。歧义主要是由结构不定造成的。</a:t>
            </a:r>
            <a:endParaRPr lang="zh-CN" altLang="zh-CN" sz="1050" kern="100" dirty="0">
              <a:effectLst/>
              <a:latin typeface="宋体"/>
              <a:cs typeface="Courier New"/>
            </a:endParaRPr>
          </a:p>
        </p:txBody>
      </p:sp>
    </p:spTree>
    <p:extLst>
      <p:ext uri="{BB962C8B-B14F-4D97-AF65-F5344CB8AC3E}">
        <p14:creationId xmlns:p14="http://schemas.microsoft.com/office/powerpoint/2010/main" val="3699115474"/>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2788" y="339502"/>
            <a:ext cx="8733982" cy="4293483"/>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结构不定造成歧义的几种情况</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动词的施动方向不确定而产生歧义</a:t>
            </a:r>
            <a:endParaRPr lang="zh-CN" altLang="zh-CN" sz="2600" kern="100" dirty="0">
              <a:latin typeface="宋体"/>
              <a:cs typeface="Courier New"/>
            </a:endParaRPr>
          </a:p>
          <a:p>
            <a:pPr algn="just">
              <a:lnSpc>
                <a:spcPct val="150000"/>
              </a:lnSpc>
              <a:spcAft>
                <a:spcPts val="0"/>
              </a:spcAft>
            </a:pPr>
            <a:r>
              <a:rPr lang="zh-CN" altLang="zh-CN" sz="2600" kern="100" dirty="0" smtClean="0">
                <a:latin typeface="Times New Roman"/>
                <a:ea typeface="华文细黑"/>
                <a:cs typeface="Times New Roman"/>
              </a:rPr>
              <a:t>误例：他在某杂志生活栏目上发表的那篇关于饮食习惯与健康的文章，批评的人很多。</a:t>
            </a:r>
            <a:endParaRPr lang="en-US" altLang="zh-CN" sz="2600" kern="100" dirty="0" smtClean="0">
              <a:latin typeface="Times New Roman"/>
              <a:ea typeface="华文细黑"/>
              <a:cs typeface="Times New Roman"/>
            </a:endParaRPr>
          </a:p>
          <a:p>
            <a:pPr algn="just">
              <a:lnSpc>
                <a:spcPct val="150000"/>
              </a:lnSpc>
              <a:spcAft>
                <a:spcPts val="0"/>
              </a:spcAft>
            </a:pPr>
            <a:r>
              <a:rPr lang="zh-CN" altLang="zh-CN" sz="2600" kern="100" dirty="0" smtClean="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批评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的施动者和受动者不明确，是他在文章里批评别人多还是别人对他的文章批评多？可改为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文章中批评的人很多</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3498611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30068" y="51470"/>
            <a:ext cx="8821322" cy="4893647"/>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动词的支配范围不确定而产生歧义</a:t>
            </a:r>
            <a:endParaRPr lang="zh-CN" altLang="zh-CN" sz="260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误例：发现了敌人的哨兵。</a:t>
            </a:r>
            <a:endParaRPr lang="zh-CN" altLang="zh-CN" sz="260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动词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发现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的对象是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敌人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还是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敌人的哨兵</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？不明确。可据其中一种意思改为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哨兵发现了敌人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介词的管辖范围不确定而产生歧义</a:t>
            </a:r>
            <a:endParaRPr lang="zh-CN" altLang="zh-CN" sz="260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误例：警方对报案人称围观者坐视不管表示愤慨。</a:t>
            </a:r>
            <a:endParaRPr lang="zh-CN" altLang="zh-CN" sz="260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的管辖范围不明确，是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报案人愤慨还是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围观者的行为愤慨？表意不明确</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1016968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blinds(horizontal)">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5345" y="817120"/>
            <a:ext cx="8647507" cy="3016403"/>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修饰两可而造成歧义</a:t>
            </a:r>
            <a:endParaRPr lang="zh-CN" altLang="zh-CN" sz="260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误例：数百位战斗英雄的亲属出席了隆重的表彰会。</a:t>
            </a:r>
            <a:endParaRPr lang="zh-CN" altLang="zh-CN" sz="260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数量短语作为定语易出现歧义，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数百位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是修饰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英雄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还是修饰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亲属</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？可将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数百位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调到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亲属</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前，消除歧义</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421118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1087" y="606623"/>
            <a:ext cx="8647507" cy="3693319"/>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(5)</a:t>
            </a:r>
            <a:r>
              <a:rPr lang="zh-CN" altLang="zh-CN" sz="2600" kern="100" dirty="0">
                <a:latin typeface="Times New Roman"/>
                <a:ea typeface="华文细黑"/>
                <a:cs typeface="Times New Roman"/>
              </a:rPr>
              <a:t>由停顿不同而造成歧义</a:t>
            </a:r>
            <a:endParaRPr lang="zh-CN" altLang="zh-CN" sz="260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在同一句话里，由于标点符号的位置不同，或者在阅读过程中虽然没有标点符号，但因句子比较长而需要停顿，若停顿的位置不同，也会造成意思上的很大差异。</a:t>
            </a:r>
            <a:endParaRPr lang="zh-CN" altLang="zh-CN" sz="260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误例：只要你单位同意，报销差旅费，安排住处，领取出席证的问题可由我们解决</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1878595774"/>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7442" y="762025"/>
            <a:ext cx="8821322" cy="3016403"/>
          </a:xfrm>
          <a:prstGeom prst="rect">
            <a:avLst/>
          </a:prstGeom>
        </p:spPr>
        <p:txBody>
          <a:bodyPr>
            <a:spAutoFit/>
          </a:bodyPr>
          <a:lstStyle/>
          <a:p>
            <a:pPr algn="just">
              <a:lnSpc>
                <a:spcPct val="150000"/>
              </a:lnSpc>
              <a:spcAft>
                <a:spcPts val="0"/>
              </a:spcAft>
            </a:pPr>
            <a:r>
              <a:rPr lang="zh-CN" altLang="zh-CN" sz="2600" kern="100" dirty="0" smtClean="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由于逗号停顿的位置不同，原句可有两种不同的意思，其一是：如果</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你单位同意报销差旅费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，那么</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安排住处，领取出席证的问题可由我们解决</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。其二是：如果</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你单位同意报销差旅费，安排住处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，那么</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领取出席证的问题可由我们解决</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3053336777"/>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4179" y="618009"/>
            <a:ext cx="8821322" cy="1892826"/>
          </a:xfrm>
          <a:prstGeom prst="rect">
            <a:avLst/>
          </a:prstGeom>
        </p:spPr>
        <p:txBody>
          <a:bodyPr>
            <a:spAutoFit/>
          </a:bodyPr>
          <a:lstStyle/>
          <a:p>
            <a:pPr algn="just">
              <a:lnSpc>
                <a:spcPct val="150000"/>
              </a:lnSpc>
              <a:spcAft>
                <a:spcPts val="0"/>
              </a:spcAft>
            </a:pPr>
            <a:r>
              <a:rPr lang="zh-CN" altLang="zh-CN" sz="2600" kern="100" dirty="0">
                <a:solidFill>
                  <a:srgbClr val="E46C0A"/>
                </a:solidFill>
                <a:latin typeface="Times New Roman"/>
                <a:ea typeface="华文细黑"/>
                <a:cs typeface="Times New Roman"/>
              </a:rPr>
              <a:t>即时巩固</a:t>
            </a:r>
            <a:r>
              <a:rPr lang="en-US" altLang="zh-CN" sz="2600" kern="100" dirty="0">
                <a:solidFill>
                  <a:srgbClr val="E46C0A"/>
                </a:solidFill>
                <a:latin typeface="Times New Roman"/>
                <a:ea typeface="华文细黑"/>
                <a:cs typeface="Courier New"/>
              </a:rPr>
              <a:t>1</a:t>
            </a:r>
            <a:r>
              <a:rPr lang="zh-CN" altLang="zh-CN" sz="2600" kern="100" dirty="0">
                <a:latin typeface="Times New Roman"/>
                <a:ea typeface="华文细黑"/>
                <a:cs typeface="Times New Roman"/>
              </a:rPr>
              <a:t>　指出下列句子出现歧义的原因。</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开学后不久，王虹同学借张晓丽同学一本《唐诗宋词选读》</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5" name="矩形 4"/>
          <p:cNvSpPr/>
          <p:nvPr/>
        </p:nvSpPr>
        <p:spPr>
          <a:xfrm>
            <a:off x="172274" y="2421026"/>
            <a:ext cx="8733982" cy="1816075"/>
          </a:xfrm>
          <a:prstGeom prst="rect">
            <a:avLst/>
          </a:prstGeom>
        </p:spPr>
        <p:txBody>
          <a:bodyPr>
            <a:spAutoFit/>
          </a:bodyPr>
          <a:lstStyle/>
          <a:p>
            <a:pPr algn="just">
              <a:lnSpc>
                <a:spcPct val="150000"/>
              </a:lnSpc>
              <a:spcAft>
                <a:spcPts val="0"/>
              </a:spcAft>
            </a:pPr>
            <a:r>
              <a:rPr lang="zh-CN" altLang="zh-CN" sz="2600" kern="100" dirty="0" smtClean="0">
                <a:solidFill>
                  <a:srgbClr val="0000FF"/>
                </a:solidFill>
                <a:latin typeface="Times New Roman"/>
                <a:ea typeface="华文细黑"/>
                <a:cs typeface="Times New Roman"/>
              </a:rPr>
              <a:t>答案</a:t>
            </a:r>
            <a:r>
              <a:rPr lang="zh-CN" altLang="zh-CN" sz="2600" kern="100" dirty="0" smtClean="0">
                <a:solidFill>
                  <a:prstClr val="black"/>
                </a:solidFill>
                <a:latin typeface="Times New Roman"/>
                <a:ea typeface="华文细黑"/>
                <a:cs typeface="Times New Roman"/>
              </a:rPr>
              <a:t>　</a:t>
            </a:r>
            <a:r>
              <a:rPr lang="zh-CN" altLang="en-US" sz="2600" kern="100" dirty="0" smtClean="0">
                <a:solidFill>
                  <a:schemeClr val="accent6">
                    <a:lumMod val="75000"/>
                  </a:schemeClr>
                </a:solidFill>
                <a:latin typeface="+mj-ea"/>
                <a:ea typeface="+mj-ea"/>
                <a:cs typeface="Times New Roman"/>
              </a:rPr>
              <a:t>“</a:t>
            </a:r>
            <a:r>
              <a:rPr lang="zh-CN" altLang="en-US" sz="2600" kern="100" dirty="0" smtClean="0">
                <a:solidFill>
                  <a:schemeClr val="accent6">
                    <a:lumMod val="75000"/>
                  </a:schemeClr>
                </a:solidFill>
                <a:latin typeface="宋体"/>
                <a:ea typeface="华文细黑"/>
                <a:cs typeface="Times New Roman"/>
              </a:rPr>
              <a:t>借</a:t>
            </a:r>
            <a:r>
              <a:rPr lang="zh-CN" altLang="en-US" sz="2600" kern="100" dirty="0" smtClean="0">
                <a:solidFill>
                  <a:schemeClr val="accent6">
                    <a:lumMod val="75000"/>
                  </a:schemeClr>
                </a:solidFill>
                <a:latin typeface="+mj-ea"/>
                <a:ea typeface="+mj-ea"/>
                <a:cs typeface="Times New Roman"/>
              </a:rPr>
              <a:t>”</a:t>
            </a:r>
            <a:r>
              <a:rPr lang="zh-CN" altLang="en-US" sz="2600" kern="100" dirty="0" smtClean="0">
                <a:solidFill>
                  <a:schemeClr val="accent6">
                    <a:lumMod val="75000"/>
                  </a:schemeClr>
                </a:solidFill>
                <a:latin typeface="宋体"/>
                <a:ea typeface="华文细黑"/>
                <a:cs typeface="Times New Roman"/>
              </a:rPr>
              <a:t>的方向性不明确，</a:t>
            </a:r>
            <a:r>
              <a:rPr lang="zh-CN" altLang="en-US" sz="2600" kern="100" dirty="0" smtClean="0">
                <a:solidFill>
                  <a:schemeClr val="accent6">
                    <a:lumMod val="75000"/>
                  </a:schemeClr>
                </a:solidFill>
                <a:latin typeface="+mj-ea"/>
                <a:ea typeface="+mj-ea"/>
                <a:cs typeface="Times New Roman"/>
              </a:rPr>
              <a:t>“</a:t>
            </a:r>
            <a:r>
              <a:rPr lang="zh-CN" altLang="en-US" sz="2600" kern="100" dirty="0" smtClean="0">
                <a:solidFill>
                  <a:schemeClr val="accent6">
                    <a:lumMod val="75000"/>
                  </a:schemeClr>
                </a:solidFill>
                <a:latin typeface="宋体"/>
                <a:ea typeface="华文细黑"/>
                <a:cs typeface="Times New Roman"/>
              </a:rPr>
              <a:t>借进</a:t>
            </a:r>
            <a:r>
              <a:rPr lang="zh-CN" altLang="en-US" sz="2600" kern="100" dirty="0" smtClean="0">
                <a:solidFill>
                  <a:schemeClr val="accent6">
                    <a:lumMod val="75000"/>
                  </a:schemeClr>
                </a:solidFill>
                <a:latin typeface="+mj-ea"/>
                <a:ea typeface="+mj-ea"/>
                <a:cs typeface="Times New Roman"/>
              </a:rPr>
              <a:t>”“</a:t>
            </a:r>
            <a:r>
              <a:rPr lang="zh-CN" altLang="en-US" sz="2600" kern="100" dirty="0" smtClean="0">
                <a:solidFill>
                  <a:schemeClr val="accent6">
                    <a:lumMod val="75000"/>
                  </a:schemeClr>
                </a:solidFill>
                <a:latin typeface="宋体"/>
                <a:ea typeface="华文细黑"/>
                <a:cs typeface="Times New Roman"/>
              </a:rPr>
              <a:t>借出</a:t>
            </a:r>
            <a:r>
              <a:rPr lang="zh-CN" altLang="en-US" sz="2600" kern="100" dirty="0" smtClean="0">
                <a:solidFill>
                  <a:schemeClr val="accent6">
                    <a:lumMod val="75000"/>
                  </a:schemeClr>
                </a:solidFill>
                <a:latin typeface="+mj-ea"/>
                <a:ea typeface="+mj-ea"/>
                <a:cs typeface="Times New Roman"/>
              </a:rPr>
              <a:t>”</a:t>
            </a:r>
            <a:r>
              <a:rPr lang="zh-CN" altLang="en-US" sz="2600" kern="100" dirty="0" smtClean="0">
                <a:solidFill>
                  <a:schemeClr val="accent6">
                    <a:lumMod val="75000"/>
                  </a:schemeClr>
                </a:solidFill>
                <a:latin typeface="宋体"/>
                <a:ea typeface="华文细黑"/>
                <a:cs typeface="Times New Roman"/>
              </a:rPr>
              <a:t>两可。表意不明。可将</a:t>
            </a:r>
            <a:r>
              <a:rPr lang="zh-CN" altLang="en-US" sz="2600" kern="100" dirty="0" smtClean="0">
                <a:solidFill>
                  <a:schemeClr val="accent6">
                    <a:lumMod val="75000"/>
                  </a:schemeClr>
                </a:solidFill>
                <a:latin typeface="+mj-ea"/>
                <a:ea typeface="+mj-ea"/>
                <a:cs typeface="Times New Roman"/>
              </a:rPr>
              <a:t>“</a:t>
            </a:r>
            <a:r>
              <a:rPr lang="zh-CN" altLang="en-US" sz="2600" kern="100" dirty="0" smtClean="0">
                <a:solidFill>
                  <a:schemeClr val="accent6">
                    <a:lumMod val="75000"/>
                  </a:schemeClr>
                </a:solidFill>
                <a:latin typeface="宋体"/>
                <a:ea typeface="华文细黑"/>
                <a:cs typeface="Times New Roman"/>
              </a:rPr>
              <a:t>借张晓丽同学</a:t>
            </a:r>
            <a:r>
              <a:rPr lang="zh-CN" altLang="en-US" sz="2600" kern="100" dirty="0" smtClean="0">
                <a:solidFill>
                  <a:schemeClr val="accent6">
                    <a:lumMod val="75000"/>
                  </a:schemeClr>
                </a:solidFill>
                <a:latin typeface="+mj-ea"/>
                <a:ea typeface="+mj-ea"/>
                <a:cs typeface="Times New Roman"/>
              </a:rPr>
              <a:t>”</a:t>
            </a:r>
            <a:r>
              <a:rPr lang="zh-CN" altLang="en-US" sz="2600" kern="100" dirty="0" smtClean="0">
                <a:solidFill>
                  <a:schemeClr val="accent6">
                    <a:lumMod val="75000"/>
                  </a:schemeClr>
                </a:solidFill>
                <a:latin typeface="宋体"/>
                <a:ea typeface="华文细黑"/>
                <a:cs typeface="Times New Roman"/>
              </a:rPr>
              <a:t>改为</a:t>
            </a:r>
            <a:r>
              <a:rPr lang="zh-CN" altLang="en-US" sz="2600" kern="100" dirty="0" smtClean="0">
                <a:solidFill>
                  <a:schemeClr val="accent6">
                    <a:lumMod val="75000"/>
                  </a:schemeClr>
                </a:solidFill>
                <a:latin typeface="+mj-ea"/>
                <a:ea typeface="+mj-ea"/>
                <a:cs typeface="Times New Roman"/>
              </a:rPr>
              <a:t>“</a:t>
            </a:r>
            <a:r>
              <a:rPr lang="zh-CN" altLang="en-US" sz="2600" kern="100" dirty="0" smtClean="0">
                <a:solidFill>
                  <a:schemeClr val="accent6">
                    <a:lumMod val="75000"/>
                  </a:schemeClr>
                </a:solidFill>
                <a:latin typeface="宋体"/>
                <a:ea typeface="华文细黑"/>
                <a:cs typeface="Times New Roman"/>
              </a:rPr>
              <a:t>借了张晓丽同学的</a:t>
            </a:r>
            <a:r>
              <a:rPr lang="zh-CN" altLang="en-US" sz="2600" kern="100" dirty="0" smtClean="0">
                <a:solidFill>
                  <a:schemeClr val="accent6">
                    <a:lumMod val="75000"/>
                  </a:schemeClr>
                </a:solidFill>
                <a:latin typeface="+mj-ea"/>
                <a:ea typeface="+mj-ea"/>
                <a:cs typeface="Times New Roman"/>
              </a:rPr>
              <a:t>”</a:t>
            </a:r>
            <a:r>
              <a:rPr lang="zh-CN" altLang="en-US" sz="2600" kern="100" dirty="0" smtClean="0">
                <a:solidFill>
                  <a:schemeClr val="accent6">
                    <a:lumMod val="75000"/>
                  </a:schemeClr>
                </a:solidFill>
                <a:latin typeface="宋体"/>
                <a:ea typeface="华文细黑"/>
                <a:cs typeface="Times New Roman"/>
              </a:rPr>
              <a:t>或</a:t>
            </a:r>
            <a:r>
              <a:rPr lang="zh-CN" altLang="en-US" sz="2600" kern="100" dirty="0" smtClean="0">
                <a:solidFill>
                  <a:schemeClr val="accent6">
                    <a:lumMod val="75000"/>
                  </a:schemeClr>
                </a:solidFill>
                <a:latin typeface="+mj-ea"/>
                <a:ea typeface="+mj-ea"/>
                <a:cs typeface="Times New Roman"/>
              </a:rPr>
              <a:t>“</a:t>
            </a:r>
            <a:r>
              <a:rPr lang="zh-CN" altLang="en-US" sz="2600" kern="100" dirty="0" smtClean="0">
                <a:solidFill>
                  <a:schemeClr val="accent6">
                    <a:lumMod val="75000"/>
                  </a:schemeClr>
                </a:solidFill>
                <a:latin typeface="宋体"/>
                <a:ea typeface="华文细黑"/>
                <a:cs typeface="Times New Roman"/>
              </a:rPr>
              <a:t>借给张晓丽同学</a:t>
            </a:r>
            <a:r>
              <a:rPr lang="zh-CN" altLang="en-US" sz="2600" kern="100" dirty="0" smtClean="0">
                <a:solidFill>
                  <a:schemeClr val="accent6">
                    <a:lumMod val="75000"/>
                  </a:schemeClr>
                </a:solidFill>
                <a:latin typeface="+mj-ea"/>
                <a:ea typeface="+mj-ea"/>
                <a:cs typeface="Times New Roman"/>
              </a:rPr>
              <a:t>”</a:t>
            </a:r>
            <a:r>
              <a:rPr lang="zh-CN" altLang="en-US" sz="2600" kern="100" dirty="0" smtClean="0">
                <a:solidFill>
                  <a:schemeClr val="accent6">
                    <a:lumMod val="75000"/>
                  </a:schemeClr>
                </a:solidFill>
                <a:latin typeface="宋体"/>
                <a:ea typeface="华文细黑"/>
                <a:cs typeface="Times New Roman"/>
              </a:rPr>
              <a:t>。</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2565787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3171" y="555526"/>
            <a:ext cx="8821322" cy="1180195"/>
          </a:xfrm>
          <a:prstGeom prst="rect">
            <a:avLst/>
          </a:prstGeom>
        </p:spPr>
        <p:txBody>
          <a:bodyPr>
            <a:spAutoFit/>
          </a:bodyPr>
          <a:lstStyle/>
          <a:p>
            <a:pPr algn="just">
              <a:lnSpc>
                <a:spcPts val="4500"/>
              </a:lnSpc>
              <a:spcAft>
                <a:spcPts val="0"/>
              </a:spcAft>
            </a:pPr>
            <a:r>
              <a:rPr lang="en-US" altLang="zh-CN" sz="2600" kern="100" dirty="0">
                <a:latin typeface="Times New Roman"/>
                <a:ea typeface="华文细黑"/>
                <a:cs typeface="Courier New"/>
              </a:rPr>
              <a:t>(2)</a:t>
            </a:r>
            <a:r>
              <a:rPr lang="zh-CN" altLang="en-US" sz="2600" kern="100" dirty="0">
                <a:latin typeface="Times New Roman"/>
                <a:ea typeface="华文细黑"/>
                <a:cs typeface="Courier New"/>
              </a:rPr>
              <a:t>松下公司这个</a:t>
            </a:r>
            <a:r>
              <a:rPr lang="en-US" altLang="zh-CN" sz="2600" kern="100" dirty="0">
                <a:latin typeface="Times New Roman"/>
                <a:ea typeface="华文细黑"/>
                <a:cs typeface="Courier New"/>
              </a:rPr>
              <a:t>14</a:t>
            </a:r>
            <a:r>
              <a:rPr lang="zh-CN" altLang="en-US" sz="2600" kern="100" dirty="0">
                <a:latin typeface="Times New Roman"/>
                <a:ea typeface="华文细黑"/>
                <a:cs typeface="Courier New"/>
              </a:rPr>
              <a:t>毫米厚度的新产品给人的视觉感受，并不像索尼公司的产品那样，有一种比实际厚度稍薄的错觉</a:t>
            </a:r>
            <a:r>
              <a:rPr lang="zh-CN" altLang="en-US" sz="2600" kern="100" dirty="0" smtClean="0">
                <a:latin typeface="Times New Roman"/>
                <a:ea typeface="华文细黑"/>
                <a:cs typeface="Courier New"/>
              </a:rPr>
              <a:t>。</a:t>
            </a:r>
          </a:p>
        </p:txBody>
      </p:sp>
      <p:sp>
        <p:nvSpPr>
          <p:cNvPr id="5" name="矩形 4"/>
          <p:cNvSpPr/>
          <p:nvPr/>
        </p:nvSpPr>
        <p:spPr>
          <a:xfrm>
            <a:off x="147121" y="1744487"/>
            <a:ext cx="8821322" cy="1175515"/>
          </a:xfrm>
          <a:prstGeom prst="rect">
            <a:avLst/>
          </a:prstGeom>
        </p:spPr>
        <p:txBody>
          <a:bodyPr>
            <a:spAutoFit/>
          </a:bodyPr>
          <a:lstStyle/>
          <a:p>
            <a:pPr algn="just">
              <a:lnSpc>
                <a:spcPts val="45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zh-CN" altLang="en-US" sz="2600" kern="100" dirty="0" smtClean="0">
                <a:solidFill>
                  <a:schemeClr val="accent6">
                    <a:lumMod val="75000"/>
                  </a:schemeClr>
                </a:solidFill>
                <a:latin typeface="+mj-ea"/>
                <a:ea typeface="+mj-ea"/>
                <a:cs typeface="Times New Roman"/>
              </a:rPr>
              <a:t>“</a:t>
            </a:r>
            <a:r>
              <a:rPr lang="zh-CN" altLang="en-US" sz="2600" kern="100" dirty="0" smtClean="0">
                <a:solidFill>
                  <a:schemeClr val="accent6">
                    <a:lumMod val="75000"/>
                  </a:schemeClr>
                </a:solidFill>
                <a:latin typeface="宋体"/>
                <a:ea typeface="华文细黑"/>
                <a:cs typeface="Times New Roman"/>
              </a:rPr>
              <a:t>有一种比实际厚度稍薄的错觉</a:t>
            </a:r>
            <a:r>
              <a:rPr lang="zh-CN" altLang="en-US" sz="2600" kern="100" dirty="0" smtClean="0">
                <a:solidFill>
                  <a:schemeClr val="accent6">
                    <a:lumMod val="75000"/>
                  </a:schemeClr>
                </a:solidFill>
                <a:latin typeface="+mj-ea"/>
                <a:ea typeface="+mj-ea"/>
                <a:cs typeface="Times New Roman"/>
              </a:rPr>
              <a:t>”</a:t>
            </a:r>
            <a:r>
              <a:rPr lang="zh-CN" altLang="en-US" sz="2600" kern="100" dirty="0" smtClean="0">
                <a:solidFill>
                  <a:schemeClr val="accent6">
                    <a:lumMod val="75000"/>
                  </a:schemeClr>
                </a:solidFill>
                <a:latin typeface="宋体"/>
                <a:ea typeface="华文细黑"/>
                <a:cs typeface="Times New Roman"/>
              </a:rPr>
              <a:t>，是指</a:t>
            </a:r>
            <a:r>
              <a:rPr lang="zh-CN" altLang="en-US" sz="2600" kern="100" dirty="0" smtClean="0">
                <a:solidFill>
                  <a:schemeClr val="accent6">
                    <a:lumMod val="75000"/>
                  </a:schemeClr>
                </a:solidFill>
                <a:latin typeface="+mj-ea"/>
                <a:ea typeface="+mj-ea"/>
                <a:cs typeface="Times New Roman"/>
              </a:rPr>
              <a:t>“</a:t>
            </a:r>
            <a:r>
              <a:rPr lang="zh-CN" altLang="en-US" sz="2600" kern="100" dirty="0" smtClean="0">
                <a:solidFill>
                  <a:schemeClr val="accent6">
                    <a:lumMod val="75000"/>
                  </a:schemeClr>
                </a:solidFill>
                <a:latin typeface="宋体"/>
                <a:ea typeface="华文细黑"/>
                <a:cs typeface="Times New Roman"/>
              </a:rPr>
              <a:t>松下公司新产品</a:t>
            </a:r>
            <a:r>
              <a:rPr lang="zh-CN" altLang="en-US" sz="2600" kern="100" dirty="0" smtClean="0">
                <a:solidFill>
                  <a:schemeClr val="accent6">
                    <a:lumMod val="75000"/>
                  </a:schemeClr>
                </a:solidFill>
                <a:latin typeface="+mj-ea"/>
                <a:ea typeface="+mj-ea"/>
                <a:cs typeface="Times New Roman"/>
              </a:rPr>
              <a:t>”</a:t>
            </a:r>
            <a:r>
              <a:rPr lang="zh-CN" altLang="en-US" sz="2600" kern="100" dirty="0" smtClean="0">
                <a:solidFill>
                  <a:schemeClr val="accent6">
                    <a:lumMod val="75000"/>
                  </a:schemeClr>
                </a:solidFill>
                <a:latin typeface="宋体"/>
                <a:ea typeface="华文细黑"/>
                <a:cs typeface="Times New Roman"/>
              </a:rPr>
              <a:t>，还是</a:t>
            </a:r>
            <a:r>
              <a:rPr lang="zh-CN" altLang="en-US" sz="2600" kern="100" dirty="0" smtClean="0">
                <a:solidFill>
                  <a:schemeClr val="accent6">
                    <a:lumMod val="75000"/>
                  </a:schemeClr>
                </a:solidFill>
                <a:latin typeface="+mj-ea"/>
                <a:ea typeface="+mj-ea"/>
                <a:cs typeface="Times New Roman"/>
              </a:rPr>
              <a:t>“</a:t>
            </a:r>
            <a:r>
              <a:rPr lang="zh-CN" altLang="en-US" sz="2600" kern="100" dirty="0" smtClean="0">
                <a:solidFill>
                  <a:schemeClr val="accent6">
                    <a:lumMod val="75000"/>
                  </a:schemeClr>
                </a:solidFill>
                <a:latin typeface="宋体"/>
                <a:ea typeface="华文细黑"/>
                <a:cs typeface="Times New Roman"/>
              </a:rPr>
              <a:t>索尼公司的产品</a:t>
            </a:r>
            <a:r>
              <a:rPr lang="zh-CN" altLang="en-US" sz="2600" kern="100" dirty="0" smtClean="0">
                <a:solidFill>
                  <a:schemeClr val="accent6">
                    <a:lumMod val="75000"/>
                  </a:schemeClr>
                </a:solidFill>
                <a:latin typeface="+mj-ea"/>
                <a:ea typeface="+mj-ea"/>
                <a:cs typeface="Times New Roman"/>
              </a:rPr>
              <a:t>”</a:t>
            </a:r>
            <a:r>
              <a:rPr lang="zh-CN" altLang="en-US" sz="2600" kern="100" dirty="0" smtClean="0">
                <a:solidFill>
                  <a:schemeClr val="accent6">
                    <a:lumMod val="75000"/>
                  </a:schemeClr>
                </a:solidFill>
                <a:latin typeface="宋体"/>
                <a:ea typeface="华文细黑"/>
                <a:cs typeface="Times New Roman"/>
              </a:rPr>
              <a:t>？主语指向不明。</a:t>
            </a:r>
            <a:endParaRPr lang="zh-CN" altLang="zh-CN" sz="2600" kern="100" dirty="0">
              <a:solidFill>
                <a:schemeClr val="accent6">
                  <a:lumMod val="75000"/>
                </a:schemeClr>
              </a:solidFill>
              <a:latin typeface="宋体"/>
              <a:cs typeface="Courier New"/>
            </a:endParaRPr>
          </a:p>
        </p:txBody>
      </p:sp>
      <p:sp>
        <p:nvSpPr>
          <p:cNvPr id="4" name="矩形 3"/>
          <p:cNvSpPr/>
          <p:nvPr/>
        </p:nvSpPr>
        <p:spPr>
          <a:xfrm>
            <a:off x="177989" y="2829302"/>
            <a:ext cx="8821322" cy="603114"/>
          </a:xfrm>
          <a:prstGeom prst="rect">
            <a:avLst/>
          </a:prstGeom>
        </p:spPr>
        <p:txBody>
          <a:bodyPr>
            <a:spAutoFit/>
          </a:bodyPr>
          <a:lstStyle/>
          <a:p>
            <a:pPr algn="just">
              <a:lnSpc>
                <a:spcPts val="4500"/>
              </a:lnSpc>
              <a:spcAft>
                <a:spcPts val="0"/>
              </a:spcAft>
            </a:pPr>
            <a:r>
              <a:rPr lang="en-US" altLang="zh-CN" sz="2600" kern="100" dirty="0">
                <a:latin typeface="Times New Roman"/>
                <a:ea typeface="华文细黑"/>
                <a:cs typeface="Courier New"/>
              </a:rPr>
              <a:t>(3)</a:t>
            </a:r>
            <a:r>
              <a:rPr lang="zh-CN" altLang="en-US" sz="2600" kern="100" dirty="0">
                <a:latin typeface="Times New Roman"/>
                <a:ea typeface="华文细黑"/>
                <a:cs typeface="Courier New"/>
              </a:rPr>
              <a:t>这是名模孙燕摄于</a:t>
            </a:r>
            <a:r>
              <a:rPr lang="en-US" altLang="zh-CN" sz="2600" kern="100" dirty="0">
                <a:latin typeface="Times New Roman"/>
                <a:ea typeface="华文细黑"/>
                <a:cs typeface="Courier New"/>
              </a:rPr>
              <a:t>2012</a:t>
            </a:r>
            <a:r>
              <a:rPr lang="zh-CN" altLang="en-US" sz="2600" kern="100" dirty="0">
                <a:latin typeface="Times New Roman"/>
                <a:ea typeface="华文细黑"/>
                <a:cs typeface="Courier New"/>
              </a:rPr>
              <a:t>年</a:t>
            </a:r>
            <a:r>
              <a:rPr lang="en-US" altLang="zh-CN" sz="2600" kern="100" dirty="0">
                <a:latin typeface="Times New Roman"/>
                <a:ea typeface="华文细黑"/>
                <a:cs typeface="Courier New"/>
              </a:rPr>
              <a:t>11</a:t>
            </a:r>
            <a:r>
              <a:rPr lang="zh-CN" altLang="en-US" sz="2600" kern="100" dirty="0">
                <a:latin typeface="Times New Roman"/>
                <a:ea typeface="华文细黑"/>
                <a:cs typeface="Courier New"/>
              </a:rPr>
              <a:t>月的照片</a:t>
            </a:r>
            <a:r>
              <a:rPr lang="zh-CN" altLang="en-US" sz="2600" kern="100" dirty="0" smtClean="0">
                <a:latin typeface="Times New Roman"/>
                <a:ea typeface="华文细黑"/>
                <a:cs typeface="Courier New"/>
              </a:rPr>
              <a:t>。</a:t>
            </a:r>
            <a:endParaRPr lang="zh-CN" altLang="en-US" sz="2600" kern="100" dirty="0">
              <a:latin typeface="Times New Roman"/>
              <a:ea typeface="华文细黑"/>
              <a:cs typeface="Courier New"/>
            </a:endParaRPr>
          </a:p>
        </p:txBody>
      </p:sp>
      <p:sp>
        <p:nvSpPr>
          <p:cNvPr id="6" name="矩形 5"/>
          <p:cNvSpPr/>
          <p:nvPr/>
        </p:nvSpPr>
        <p:spPr>
          <a:xfrm>
            <a:off x="195134" y="3403103"/>
            <a:ext cx="8733982" cy="1175515"/>
          </a:xfrm>
          <a:prstGeom prst="rect">
            <a:avLst/>
          </a:prstGeom>
        </p:spPr>
        <p:txBody>
          <a:bodyPr>
            <a:spAutoFit/>
          </a:bodyPr>
          <a:lstStyle/>
          <a:p>
            <a:pPr algn="just">
              <a:lnSpc>
                <a:spcPts val="45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zh-CN" altLang="en-US" sz="2600" kern="100" dirty="0" smtClean="0">
                <a:solidFill>
                  <a:schemeClr val="accent6">
                    <a:lumMod val="75000"/>
                  </a:schemeClr>
                </a:solidFill>
                <a:latin typeface="Times New Roman"/>
                <a:ea typeface="华文细黑"/>
                <a:cs typeface="Times New Roman"/>
              </a:rPr>
              <a:t>动词</a:t>
            </a:r>
            <a:r>
              <a:rPr lang="zh-CN" altLang="en-US" sz="2600" kern="100" dirty="0">
                <a:solidFill>
                  <a:schemeClr val="accent6">
                    <a:lumMod val="75000"/>
                  </a:schemeClr>
                </a:solidFill>
                <a:latin typeface="Times New Roman"/>
                <a:ea typeface="华文细黑"/>
                <a:cs typeface="Times New Roman"/>
              </a:rPr>
              <a:t>的施受不明，可以理解为孙燕自己拍摄的，也可以是别人替她拍摄的。</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2560762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6" grpId="0"/>
    </p:bld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35546" y="460131"/>
            <a:ext cx="8821322" cy="599267"/>
          </a:xfrm>
          <a:prstGeom prst="rect">
            <a:avLst/>
          </a:prstGeom>
        </p:spPr>
        <p:txBody>
          <a:bodyPr>
            <a:spAutoFit/>
          </a:bodyPr>
          <a:lstStyle/>
          <a:p>
            <a:pPr algn="just">
              <a:lnSpc>
                <a:spcPts val="4500"/>
              </a:lnSpc>
              <a:spcAft>
                <a:spcPts val="0"/>
              </a:spcAf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山上的水宝贵，我们把它留给晚上来的人喝</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5" name="矩形 4"/>
          <p:cNvSpPr/>
          <p:nvPr/>
        </p:nvSpPr>
        <p:spPr>
          <a:xfrm>
            <a:off x="143166" y="1062483"/>
            <a:ext cx="8733982" cy="1823576"/>
          </a:xfrm>
          <a:prstGeom prst="rect">
            <a:avLst/>
          </a:prstGeom>
        </p:spPr>
        <p:txBody>
          <a:bodyPr>
            <a:spAutoFit/>
          </a:bodyPr>
          <a:lstStyle/>
          <a:p>
            <a:pPr algn="just">
              <a:lnSpc>
                <a:spcPts val="45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zh-CN" altLang="zh-CN" sz="2600" kern="100" dirty="0" smtClean="0">
                <a:solidFill>
                  <a:schemeClr val="accent6">
                    <a:lumMod val="75000"/>
                  </a:schemeClr>
                </a:solidFill>
                <a:latin typeface="Times New Roman"/>
                <a:ea typeface="华文细黑"/>
                <a:cs typeface="Times New Roman"/>
              </a:rPr>
              <a:t>停顿</a:t>
            </a:r>
            <a:r>
              <a:rPr lang="zh-CN" altLang="zh-CN" sz="2600" kern="100" dirty="0">
                <a:solidFill>
                  <a:schemeClr val="accent6">
                    <a:lumMod val="75000"/>
                  </a:schemeClr>
                </a:solidFill>
                <a:latin typeface="Times New Roman"/>
                <a:ea typeface="华文细黑"/>
                <a:cs typeface="Times New Roman"/>
              </a:rPr>
              <a:t>不明，</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晚上来的人</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有两种停顿，两种切分：一是</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把它留给晚</a:t>
            </a:r>
            <a:r>
              <a:rPr lang="en-US" altLang="zh-CN" sz="2600" kern="100" dirty="0">
                <a:solidFill>
                  <a:schemeClr val="accent6">
                    <a:lumMod val="75000"/>
                  </a:schemeClr>
                </a:solidFill>
                <a:latin typeface="IPAPANNEW"/>
                <a:ea typeface="华文细黑"/>
                <a:cs typeface="Times New Roman"/>
              </a:rPr>
              <a:t>/</a:t>
            </a:r>
            <a:r>
              <a:rPr lang="zh-CN" altLang="zh-CN" sz="2600" kern="100" dirty="0">
                <a:solidFill>
                  <a:schemeClr val="accent6">
                    <a:lumMod val="75000"/>
                  </a:schemeClr>
                </a:solidFill>
                <a:latin typeface="IPAPANNEW"/>
                <a:ea typeface="华文细黑"/>
                <a:cs typeface="Times New Roman"/>
              </a:rPr>
              <a:t>上来的人喝</a:t>
            </a:r>
            <a:r>
              <a:rPr lang="en-US" altLang="zh-CN" sz="2600" kern="100" dirty="0">
                <a:solidFill>
                  <a:schemeClr val="accent6">
                    <a:lumMod val="75000"/>
                  </a:schemeClr>
                </a:solidFill>
                <a:latin typeface="IPAPANNEW"/>
                <a:ea typeface="华文细黑"/>
                <a:cs typeface="Times New Roman"/>
              </a:rPr>
              <a:t>”</a:t>
            </a:r>
            <a:r>
              <a:rPr lang="zh-CN" altLang="zh-CN" sz="2600" kern="100" dirty="0">
                <a:solidFill>
                  <a:schemeClr val="accent6">
                    <a:lumMod val="75000"/>
                  </a:schemeClr>
                </a:solidFill>
                <a:latin typeface="IPAPANNEW"/>
                <a:ea typeface="华文细黑"/>
                <a:cs typeface="Times New Roman"/>
              </a:rPr>
              <a:t>，意谓</a:t>
            </a:r>
            <a:r>
              <a:rPr lang="en-US" altLang="zh-CN" sz="2600" kern="100" dirty="0">
                <a:solidFill>
                  <a:schemeClr val="accent6">
                    <a:lumMod val="75000"/>
                  </a:schemeClr>
                </a:solidFill>
                <a:latin typeface="IPAPANNEW"/>
                <a:ea typeface="华文细黑"/>
                <a:cs typeface="Times New Roman"/>
              </a:rPr>
              <a:t>“</a:t>
            </a:r>
            <a:r>
              <a:rPr lang="zh-CN" altLang="zh-CN" sz="2600" kern="100" dirty="0">
                <a:solidFill>
                  <a:schemeClr val="accent6">
                    <a:lumMod val="75000"/>
                  </a:schemeClr>
                </a:solidFill>
                <a:latin typeface="IPAPANNEW"/>
                <a:ea typeface="华文细黑"/>
                <a:cs typeface="Times New Roman"/>
              </a:rPr>
              <a:t>迟到</a:t>
            </a:r>
            <a:r>
              <a:rPr lang="en-US" altLang="zh-CN" sz="2600" kern="100" dirty="0">
                <a:solidFill>
                  <a:schemeClr val="accent6">
                    <a:lumMod val="75000"/>
                  </a:schemeClr>
                </a:solidFill>
                <a:latin typeface="IPAPANNEW"/>
                <a:ea typeface="华文细黑"/>
                <a:cs typeface="Times New Roman"/>
              </a:rPr>
              <a:t>”</a:t>
            </a:r>
            <a:r>
              <a:rPr lang="zh-CN" altLang="zh-CN" sz="2600" kern="100" dirty="0">
                <a:solidFill>
                  <a:schemeClr val="accent6">
                    <a:lumMod val="75000"/>
                  </a:schemeClr>
                </a:solidFill>
                <a:latin typeface="IPAPANNEW"/>
                <a:ea typeface="华文细黑"/>
                <a:cs typeface="Times New Roman"/>
              </a:rPr>
              <a:t>；一是</a:t>
            </a:r>
            <a:r>
              <a:rPr lang="en-US" altLang="zh-CN" sz="2600" kern="100" dirty="0">
                <a:solidFill>
                  <a:schemeClr val="accent6">
                    <a:lumMod val="75000"/>
                  </a:schemeClr>
                </a:solidFill>
                <a:latin typeface="IPAPANNEW"/>
                <a:ea typeface="华文细黑"/>
                <a:cs typeface="Times New Roman"/>
              </a:rPr>
              <a:t>“</a:t>
            </a:r>
            <a:r>
              <a:rPr lang="zh-CN" altLang="zh-CN" sz="2600" kern="100" dirty="0">
                <a:solidFill>
                  <a:schemeClr val="accent6">
                    <a:lumMod val="75000"/>
                  </a:schemeClr>
                </a:solidFill>
                <a:latin typeface="IPAPANNEW"/>
                <a:ea typeface="华文细黑"/>
                <a:cs typeface="Times New Roman"/>
              </a:rPr>
              <a:t>把它留给晚上</a:t>
            </a:r>
            <a:r>
              <a:rPr lang="en-US" altLang="zh-CN" sz="2600" kern="100" dirty="0">
                <a:solidFill>
                  <a:schemeClr val="accent6">
                    <a:lumMod val="75000"/>
                  </a:schemeClr>
                </a:solidFill>
                <a:latin typeface="IPAPANNEW"/>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来的人喝</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，意谓</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傍晚</a:t>
            </a:r>
            <a:r>
              <a:rPr lang="en-US" altLang="zh-CN" sz="2600" kern="100" dirty="0">
                <a:solidFill>
                  <a:schemeClr val="accent6">
                    <a:lumMod val="75000"/>
                  </a:schemeClr>
                </a:solidFill>
                <a:latin typeface="宋体"/>
                <a:ea typeface="华文细黑"/>
                <a:cs typeface="Times New Roman"/>
              </a:rPr>
              <a:t>”</a:t>
            </a:r>
            <a:r>
              <a:rPr lang="zh-CN" altLang="zh-CN" sz="2600" kern="100" dirty="0" smtClean="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p:txBody>
      </p:sp>
      <p:sp>
        <p:nvSpPr>
          <p:cNvPr id="4" name="矩形 3"/>
          <p:cNvSpPr/>
          <p:nvPr/>
        </p:nvSpPr>
        <p:spPr>
          <a:xfrm>
            <a:off x="130364" y="2733907"/>
            <a:ext cx="8821322" cy="599267"/>
          </a:xfrm>
          <a:prstGeom prst="rect">
            <a:avLst/>
          </a:prstGeom>
        </p:spPr>
        <p:txBody>
          <a:bodyPr>
            <a:spAutoFit/>
          </a:bodyPr>
          <a:lstStyle/>
          <a:p>
            <a:pPr algn="just">
              <a:lnSpc>
                <a:spcPts val="4500"/>
              </a:lnSpc>
              <a:spcAft>
                <a:spcPts val="0"/>
              </a:spcAft>
            </a:pPr>
            <a:r>
              <a:rPr lang="en-US" altLang="zh-CN" sz="2600" kern="100" dirty="0">
                <a:latin typeface="Times New Roman"/>
                <a:ea typeface="华文细黑"/>
                <a:cs typeface="Courier New"/>
              </a:rPr>
              <a:t>(5)</a:t>
            </a:r>
            <a:r>
              <a:rPr lang="zh-CN" altLang="zh-CN" sz="2600" kern="100" dirty="0">
                <a:latin typeface="Times New Roman"/>
                <a:ea typeface="华文细黑"/>
                <a:cs typeface="Times New Roman"/>
              </a:rPr>
              <a:t>一个外商投资的木材加工厂今年年底将要建成投产</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6" name="矩形 5"/>
          <p:cNvSpPr/>
          <p:nvPr/>
        </p:nvSpPr>
        <p:spPr>
          <a:xfrm>
            <a:off x="130364" y="3340451"/>
            <a:ext cx="8733982" cy="1246495"/>
          </a:xfrm>
          <a:prstGeom prst="rect">
            <a:avLst/>
          </a:prstGeom>
        </p:spPr>
        <p:txBody>
          <a:bodyPr>
            <a:spAutoFit/>
          </a:bodyPr>
          <a:lstStyle/>
          <a:p>
            <a:pPr algn="just">
              <a:lnSpc>
                <a:spcPts val="45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zh-CN" altLang="zh-CN" sz="2600" kern="100" dirty="0" smtClean="0">
                <a:solidFill>
                  <a:schemeClr val="accent6">
                    <a:lumMod val="75000"/>
                  </a:schemeClr>
                </a:solidFill>
                <a:latin typeface="Times New Roman"/>
                <a:ea typeface="华文细黑"/>
                <a:cs typeface="Times New Roman"/>
              </a:rPr>
              <a:t>修饰</a:t>
            </a:r>
            <a:r>
              <a:rPr lang="zh-CN" altLang="zh-CN" sz="2600" kern="100" dirty="0">
                <a:solidFill>
                  <a:schemeClr val="accent6">
                    <a:lumMod val="75000"/>
                  </a:schemeClr>
                </a:solidFill>
                <a:latin typeface="Times New Roman"/>
                <a:ea typeface="华文细黑"/>
                <a:cs typeface="Times New Roman"/>
              </a:rPr>
              <a:t>两可。</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一个</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既可修饰</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外商</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，又可修饰</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加工厂</a:t>
            </a:r>
            <a:r>
              <a:rPr lang="en-US" altLang="zh-CN" sz="2600" kern="100" dirty="0">
                <a:solidFill>
                  <a:schemeClr val="accent6">
                    <a:lumMod val="75000"/>
                  </a:schemeClr>
                </a:solidFill>
                <a:latin typeface="宋体"/>
                <a:ea typeface="华文细黑"/>
                <a:cs typeface="Times New Roman"/>
              </a:rPr>
              <a:t>”</a:t>
            </a:r>
            <a:r>
              <a:rPr lang="zh-CN" altLang="zh-CN" sz="2600" kern="100" dirty="0" smtClean="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74849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846" y="118903"/>
            <a:ext cx="8596501" cy="4924361"/>
          </a:xfrm>
          <a:prstGeom prst="rect">
            <a:avLst/>
          </a:prstGeom>
          <a:noFill/>
        </p:spPr>
        <p:txBody>
          <a:bodyPr wrap="square" rtlCol="0">
            <a:spAutoFit/>
          </a:bodyPr>
          <a:lstStyle/>
          <a:p>
            <a:pPr algn="just">
              <a:lnSpc>
                <a:spcPct val="120000"/>
              </a:lnSpc>
              <a:spcAft>
                <a:spcPts val="0"/>
              </a:spcAft>
            </a:pPr>
            <a:r>
              <a:rPr lang="en-US" altLang="zh-CN" sz="2400" kern="100" dirty="0">
                <a:latin typeface="Times New Roman"/>
                <a:ea typeface="华文细黑"/>
                <a:cs typeface="Courier New"/>
              </a:rPr>
              <a:t>(2)</a:t>
            </a:r>
            <a:r>
              <a:rPr lang="zh-CN" altLang="zh-CN" sz="2400" kern="100" dirty="0">
                <a:latin typeface="Times New Roman"/>
                <a:ea typeface="华文细黑"/>
                <a:cs typeface="Times New Roman"/>
              </a:rPr>
              <a:t>下列句子中，对主干分析错误的一项是</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　　</a:t>
            </a:r>
            <a:r>
              <a:rPr lang="en-US" altLang="zh-CN" sz="2400" kern="100" dirty="0">
                <a:latin typeface="Times New Roman"/>
                <a:ea typeface="华文细黑"/>
                <a:cs typeface="Courier New"/>
              </a:rPr>
              <a:t>)</a:t>
            </a:r>
            <a:endParaRPr lang="zh-CN" altLang="zh-CN" sz="1000" kern="100" dirty="0">
              <a:latin typeface="宋体"/>
              <a:cs typeface="Courier New"/>
            </a:endParaRPr>
          </a:p>
          <a:p>
            <a:pPr algn="just">
              <a:lnSpc>
                <a:spcPct val="120000"/>
              </a:lnSpc>
              <a:spcAft>
                <a:spcPts val="0"/>
              </a:spcAft>
            </a:pPr>
            <a:r>
              <a:rPr lang="en-US" altLang="zh-CN" sz="2400" kern="100" dirty="0">
                <a:latin typeface="Times New Roman"/>
                <a:ea typeface="华文细黑"/>
                <a:cs typeface="Courier New"/>
              </a:rPr>
              <a:t>A.</a:t>
            </a:r>
            <a:r>
              <a:rPr lang="zh-CN" altLang="zh-CN" sz="2400" kern="100" dirty="0">
                <a:latin typeface="Times New Roman"/>
                <a:ea typeface="华文细黑"/>
                <a:cs typeface="Times New Roman"/>
              </a:rPr>
              <a:t>过河的船很快又快速地驶回来了</a:t>
            </a:r>
            <a:r>
              <a:rPr lang="zh-CN" altLang="zh-CN" sz="2400" kern="100" dirty="0" smtClean="0">
                <a:latin typeface="Times New Roman"/>
                <a:ea typeface="华文细黑"/>
                <a:cs typeface="Times New Roman"/>
              </a:rPr>
              <a:t>。</a:t>
            </a:r>
            <a:endParaRPr lang="zh-CN" altLang="zh-CN" sz="1000" kern="100" dirty="0" smtClean="0">
              <a:latin typeface="宋体"/>
              <a:cs typeface="Courier New"/>
            </a:endParaRPr>
          </a:p>
          <a:p>
            <a:pPr algn="just">
              <a:lnSpc>
                <a:spcPct val="120000"/>
              </a:lnSpc>
              <a:spcAft>
                <a:spcPts val="0"/>
              </a:spcAft>
            </a:pPr>
            <a:r>
              <a:rPr lang="zh-CN" altLang="zh-CN" sz="2400" kern="100" dirty="0" smtClean="0">
                <a:latin typeface="Times New Roman"/>
                <a:ea typeface="华文细黑"/>
                <a:cs typeface="Times New Roman"/>
              </a:rPr>
              <a:t>主干：船驶</a:t>
            </a:r>
            <a:endParaRPr lang="zh-CN" altLang="zh-CN" sz="1000" kern="100" dirty="0" smtClean="0">
              <a:latin typeface="宋体"/>
              <a:cs typeface="Courier New"/>
            </a:endParaRPr>
          </a:p>
          <a:p>
            <a:pPr algn="just">
              <a:lnSpc>
                <a:spcPct val="120000"/>
              </a:lnSpc>
              <a:spcAft>
                <a:spcPts val="0"/>
              </a:spcAft>
            </a:pPr>
            <a:r>
              <a:rPr lang="en-US" altLang="zh-CN" sz="2400" kern="100" dirty="0" smtClean="0">
                <a:latin typeface="Times New Roman"/>
                <a:ea typeface="华文细黑"/>
                <a:cs typeface="Courier New"/>
              </a:rPr>
              <a:t>B</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村里男子们都有一种恶习</a:t>
            </a:r>
            <a:r>
              <a:rPr lang="zh-CN" altLang="zh-CN" sz="2400" kern="100" dirty="0" smtClean="0">
                <a:latin typeface="Times New Roman"/>
                <a:ea typeface="华文细黑"/>
                <a:cs typeface="Times New Roman"/>
              </a:rPr>
              <a:t>。</a:t>
            </a:r>
            <a:endParaRPr lang="zh-CN" altLang="zh-CN" sz="1000" kern="100" dirty="0" smtClean="0">
              <a:latin typeface="宋体"/>
              <a:cs typeface="Courier New"/>
            </a:endParaRPr>
          </a:p>
          <a:p>
            <a:pPr algn="just">
              <a:lnSpc>
                <a:spcPct val="120000"/>
              </a:lnSpc>
              <a:spcAft>
                <a:spcPts val="0"/>
              </a:spcAft>
            </a:pPr>
            <a:r>
              <a:rPr lang="zh-CN" altLang="zh-CN" sz="2400" kern="100" dirty="0" smtClean="0">
                <a:latin typeface="Times New Roman"/>
                <a:ea typeface="华文细黑"/>
                <a:cs typeface="Times New Roman"/>
              </a:rPr>
              <a:t>主干：男子们有恶习</a:t>
            </a:r>
            <a:endParaRPr lang="zh-CN" altLang="zh-CN" sz="1000" kern="100" dirty="0" smtClean="0">
              <a:latin typeface="宋体"/>
              <a:cs typeface="Courier New"/>
            </a:endParaRPr>
          </a:p>
          <a:p>
            <a:pPr algn="just">
              <a:lnSpc>
                <a:spcPct val="120000"/>
              </a:lnSpc>
              <a:spcAft>
                <a:spcPts val="0"/>
              </a:spcAft>
            </a:pPr>
            <a:r>
              <a:rPr lang="en-US" altLang="zh-CN" sz="2400" kern="100" dirty="0" smtClean="0">
                <a:latin typeface="Times New Roman"/>
                <a:ea typeface="华文细黑"/>
                <a:cs typeface="Courier New"/>
              </a:rPr>
              <a:t>C</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人们征服沙漠的远大理想会更快地成为现实</a:t>
            </a:r>
            <a:r>
              <a:rPr lang="zh-CN" altLang="zh-CN" sz="2400" kern="100" dirty="0" smtClean="0">
                <a:latin typeface="Times New Roman"/>
                <a:ea typeface="华文细黑"/>
                <a:cs typeface="Times New Roman"/>
              </a:rPr>
              <a:t>。</a:t>
            </a:r>
            <a:endParaRPr lang="zh-CN" altLang="zh-CN" sz="1000" kern="100" dirty="0" smtClean="0">
              <a:latin typeface="宋体"/>
              <a:cs typeface="Courier New"/>
            </a:endParaRPr>
          </a:p>
          <a:p>
            <a:pPr algn="just">
              <a:lnSpc>
                <a:spcPct val="120000"/>
              </a:lnSpc>
              <a:spcAft>
                <a:spcPts val="0"/>
              </a:spcAft>
            </a:pPr>
            <a:r>
              <a:rPr lang="zh-CN" altLang="zh-CN" sz="2400" kern="100" dirty="0" smtClean="0">
                <a:latin typeface="Times New Roman"/>
                <a:ea typeface="华文细黑"/>
                <a:cs typeface="Times New Roman"/>
              </a:rPr>
              <a:t>主干：理想成为现实</a:t>
            </a:r>
            <a:endParaRPr lang="zh-CN" altLang="zh-CN" sz="1000" kern="100" dirty="0" smtClean="0">
              <a:latin typeface="宋体"/>
              <a:cs typeface="Courier New"/>
            </a:endParaRPr>
          </a:p>
          <a:p>
            <a:pPr algn="just">
              <a:lnSpc>
                <a:spcPct val="120000"/>
              </a:lnSpc>
              <a:spcAft>
                <a:spcPts val="0"/>
              </a:spcAft>
            </a:pPr>
            <a:r>
              <a:rPr lang="en-US" altLang="zh-CN" sz="2400" kern="100" dirty="0" smtClean="0">
                <a:latin typeface="Times New Roman"/>
                <a:ea typeface="华文细黑"/>
                <a:cs typeface="Courier New"/>
              </a:rPr>
              <a:t>D</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当地政府根本不关心民生问题。</a:t>
            </a:r>
            <a:endParaRPr lang="zh-CN" altLang="zh-CN" sz="1000" kern="100" dirty="0">
              <a:latin typeface="宋体"/>
              <a:cs typeface="Courier New"/>
            </a:endParaRPr>
          </a:p>
          <a:p>
            <a:pPr algn="just">
              <a:lnSpc>
                <a:spcPct val="120000"/>
              </a:lnSpc>
              <a:spcAft>
                <a:spcPts val="0"/>
              </a:spcAft>
            </a:pPr>
            <a:r>
              <a:rPr lang="zh-CN" altLang="zh-CN" sz="2400" kern="100" dirty="0">
                <a:latin typeface="Times New Roman"/>
                <a:ea typeface="华文细黑"/>
                <a:cs typeface="Times New Roman"/>
              </a:rPr>
              <a:t>主干：政府关心</a:t>
            </a:r>
            <a:r>
              <a:rPr lang="zh-CN" altLang="zh-CN" sz="2400" kern="100" dirty="0" smtClean="0">
                <a:latin typeface="Times New Roman"/>
                <a:ea typeface="华文细黑"/>
                <a:cs typeface="Times New Roman"/>
              </a:rPr>
              <a:t>问题</a:t>
            </a:r>
            <a:endParaRPr lang="en-US" altLang="zh-CN" sz="1000" kern="100" dirty="0" smtClean="0">
              <a:latin typeface="宋体"/>
              <a:cs typeface="Courier New"/>
            </a:endParaRPr>
          </a:p>
          <a:p>
            <a:pPr algn="just">
              <a:lnSpc>
                <a:spcPct val="120000"/>
              </a:lnSpc>
              <a:spcAft>
                <a:spcPts val="0"/>
              </a:spcAft>
            </a:pPr>
            <a:r>
              <a:rPr lang="zh-CN" altLang="zh-CN" sz="2400" kern="100" dirty="0" smtClean="0">
                <a:solidFill>
                  <a:srgbClr val="0000FF"/>
                </a:solidFill>
                <a:latin typeface="Times New Roman"/>
                <a:ea typeface="华文细黑"/>
                <a:cs typeface="Times New Roman"/>
              </a:rPr>
              <a:t>解析</a:t>
            </a:r>
            <a:r>
              <a:rPr lang="zh-CN" altLang="zh-CN" sz="2400" kern="100" dirty="0" smtClean="0">
                <a:latin typeface="Times New Roman"/>
                <a:ea typeface="华文细黑"/>
                <a:cs typeface="Times New Roman"/>
              </a:rPr>
              <a:t>　提取句子主干时要注意连同否定词</a:t>
            </a:r>
            <a:r>
              <a:rPr lang="en-US" altLang="zh-CN" sz="2400" kern="100" dirty="0" smtClean="0">
                <a:latin typeface="宋体"/>
                <a:ea typeface="华文细黑"/>
                <a:cs typeface="Times New Roman"/>
              </a:rPr>
              <a:t>“</a:t>
            </a:r>
            <a:r>
              <a:rPr lang="zh-CN" altLang="zh-CN" sz="2400" kern="100" dirty="0" smtClean="0">
                <a:latin typeface="Times New Roman"/>
                <a:ea typeface="华文细黑"/>
                <a:cs typeface="Times New Roman"/>
              </a:rPr>
              <a:t>不</a:t>
            </a:r>
            <a:r>
              <a:rPr lang="en-US" altLang="zh-CN" sz="2400" kern="100" dirty="0" smtClean="0">
                <a:latin typeface="宋体"/>
                <a:ea typeface="华文细黑"/>
                <a:cs typeface="Times New Roman"/>
              </a:rPr>
              <a:t>”“</a:t>
            </a:r>
            <a:r>
              <a:rPr lang="zh-CN" altLang="zh-CN" sz="2400" kern="100" dirty="0" smtClean="0">
                <a:latin typeface="Times New Roman"/>
                <a:ea typeface="华文细黑"/>
                <a:cs typeface="Times New Roman"/>
              </a:rPr>
              <a:t>没有</a:t>
            </a:r>
            <a:r>
              <a:rPr lang="en-US" altLang="zh-CN" sz="2400" kern="100" dirty="0" smtClean="0">
                <a:latin typeface="宋体"/>
                <a:ea typeface="华文细黑"/>
                <a:cs typeface="Times New Roman"/>
              </a:rPr>
              <a:t>”</a:t>
            </a:r>
            <a:r>
              <a:rPr lang="zh-CN" altLang="zh-CN" sz="2400" kern="100" dirty="0" smtClean="0">
                <a:latin typeface="Times New Roman"/>
                <a:ea typeface="华文细黑"/>
                <a:cs typeface="Times New Roman"/>
              </a:rPr>
              <a:t>等一块提取。</a:t>
            </a:r>
            <a:endParaRPr lang="zh-CN" altLang="zh-CN" sz="1000" kern="100" dirty="0">
              <a:latin typeface="宋体"/>
              <a:cs typeface="Courier New"/>
            </a:endParaRPr>
          </a:p>
        </p:txBody>
      </p:sp>
      <p:sp>
        <p:nvSpPr>
          <p:cNvPr id="3" name="矩形 2"/>
          <p:cNvSpPr/>
          <p:nvPr/>
        </p:nvSpPr>
        <p:spPr>
          <a:xfrm>
            <a:off x="6100625" y="172244"/>
            <a:ext cx="407484" cy="461665"/>
          </a:xfrm>
          <a:prstGeom prst="rect">
            <a:avLst/>
          </a:prstGeom>
        </p:spPr>
        <p:txBody>
          <a:bodyPr wrap="none">
            <a:spAutoFit/>
          </a:bodyPr>
          <a:lstStyle/>
          <a:p>
            <a:r>
              <a:rPr lang="en-US" altLang="zh-CN" sz="2400" kern="100" dirty="0">
                <a:solidFill>
                  <a:schemeClr val="accent6">
                    <a:lumMod val="75000"/>
                  </a:schemeClr>
                </a:solidFill>
                <a:latin typeface="Times New Roman"/>
                <a:ea typeface="华文细黑"/>
              </a:rPr>
              <a:t>D</a:t>
            </a:r>
            <a:endParaRPr lang="zh-CN" altLang="en-US" sz="2400" dirty="0">
              <a:solidFill>
                <a:schemeClr val="accent6">
                  <a:lumMod val="75000"/>
                </a:schemeClr>
              </a:solidFill>
            </a:endParaRPr>
          </a:p>
        </p:txBody>
      </p:sp>
    </p:spTree>
    <p:extLst>
      <p:ext uri="{BB962C8B-B14F-4D97-AF65-F5344CB8AC3E}">
        <p14:creationId xmlns:p14="http://schemas.microsoft.com/office/powerpoint/2010/main" val="2351431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blinds(horizontal)">
                                      <p:cBhvr>
                                        <p:cTn id="7" dur="500"/>
                                        <p:tgtEl>
                                          <p:spTgt spid="4">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37749" y="843558"/>
            <a:ext cx="8597866" cy="2492990"/>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辨别真假歧义</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真歧义是指一句话既能这样理解，又能那样理解，使人无所适从。假歧义是指有的句子就局部看具备了歧义句的特征，但在具体的语言环境中不会让人产生不同的理解</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2655518880"/>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7931" y="265516"/>
            <a:ext cx="8821322" cy="4413516"/>
          </a:xfrm>
          <a:prstGeom prst="rect">
            <a:avLst/>
          </a:prstGeom>
        </p:spPr>
        <p:txBody>
          <a:bodyPr>
            <a:spAutoFit/>
          </a:bodyPr>
          <a:lstStyle/>
          <a:p>
            <a:pPr algn="just">
              <a:lnSpc>
                <a:spcPct val="130000"/>
              </a:lnSpc>
              <a:spcAft>
                <a:spcPts val="0"/>
              </a:spcAft>
            </a:pPr>
            <a:r>
              <a:rPr lang="zh-CN" altLang="zh-CN" sz="2400" kern="100" dirty="0">
                <a:solidFill>
                  <a:srgbClr val="E46C0A"/>
                </a:solidFill>
                <a:latin typeface="Times New Roman"/>
                <a:ea typeface="华文细黑"/>
                <a:cs typeface="Times New Roman"/>
              </a:rPr>
              <a:t>即时巩固</a:t>
            </a:r>
            <a:r>
              <a:rPr lang="en-US" altLang="zh-CN" sz="2400" kern="100" dirty="0">
                <a:solidFill>
                  <a:srgbClr val="E46C0A"/>
                </a:solidFill>
                <a:latin typeface="Times New Roman"/>
                <a:ea typeface="华文细黑"/>
                <a:cs typeface="Courier New"/>
              </a:rPr>
              <a:t>2</a:t>
            </a:r>
            <a:r>
              <a:rPr lang="zh-CN" altLang="zh-CN" sz="2400" kern="100" dirty="0">
                <a:latin typeface="Times New Roman"/>
                <a:ea typeface="华文细黑"/>
                <a:cs typeface="Times New Roman"/>
              </a:rPr>
              <a:t>　判断下面句子是否存在歧义问题，说明理由。</a:t>
            </a:r>
            <a:endParaRPr lang="zh-CN" altLang="zh-CN" sz="1000" kern="100" dirty="0">
              <a:latin typeface="宋体"/>
              <a:cs typeface="Courier New"/>
            </a:endParaRPr>
          </a:p>
          <a:p>
            <a:pPr algn="just">
              <a:lnSpc>
                <a:spcPct val="130000"/>
              </a:lnSpc>
              <a:spcAft>
                <a:spcPts val="0"/>
              </a:spcAft>
            </a:pPr>
            <a:r>
              <a:rPr lang="en-US" altLang="zh-CN" sz="2400" kern="100" dirty="0">
                <a:latin typeface="Times New Roman"/>
                <a:ea typeface="华文细黑"/>
                <a:cs typeface="Courier New"/>
              </a:rPr>
              <a:t>(1)</a:t>
            </a:r>
            <a:r>
              <a:rPr lang="zh-CN" altLang="zh-CN" sz="2400" kern="100" dirty="0">
                <a:latin typeface="Times New Roman"/>
                <a:ea typeface="华文细黑"/>
                <a:cs typeface="Times New Roman"/>
              </a:rPr>
              <a:t>那天，张平去找李南，两个人恰恰在新建路相遇了。他说：</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你来得正好呢！</a:t>
            </a:r>
            <a:r>
              <a:rPr lang="en-US" altLang="zh-CN" sz="2400" kern="100" dirty="0">
                <a:latin typeface="宋体"/>
                <a:ea typeface="华文细黑"/>
                <a:cs typeface="Times New Roman"/>
              </a:rPr>
              <a:t>”</a:t>
            </a:r>
            <a:endParaRPr lang="zh-CN" altLang="zh-CN" sz="1000" kern="100" dirty="0">
              <a:latin typeface="宋体"/>
              <a:cs typeface="Courier New"/>
            </a:endParaRPr>
          </a:p>
          <a:p>
            <a:pPr algn="just">
              <a:lnSpc>
                <a:spcPct val="130000"/>
              </a:lnSpc>
              <a:spcAft>
                <a:spcPts val="0"/>
              </a:spcAft>
            </a:pPr>
            <a:r>
              <a:rPr lang="en-US" altLang="zh-CN" sz="2400" kern="100" dirty="0">
                <a:latin typeface="Times New Roman"/>
                <a:ea typeface="华文细黑"/>
                <a:cs typeface="Courier New"/>
              </a:rPr>
              <a:t>(2)</a:t>
            </a:r>
            <a:r>
              <a:rPr lang="zh-CN" altLang="zh-CN" sz="2400" kern="100" dirty="0">
                <a:latin typeface="Times New Roman"/>
                <a:ea typeface="华文细黑"/>
                <a:cs typeface="Times New Roman"/>
              </a:rPr>
              <a:t>张大娘完全懂得小虎子的意思。她笑眯眯地说：</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你们自己干吧，爷爷会支持你们的。</a:t>
            </a:r>
            <a:r>
              <a:rPr lang="en-US" altLang="zh-CN" sz="2400" kern="100" dirty="0">
                <a:latin typeface="宋体"/>
                <a:ea typeface="华文细黑"/>
                <a:cs typeface="Times New Roman"/>
              </a:rPr>
              <a:t>”</a:t>
            </a:r>
            <a:endParaRPr lang="zh-CN" altLang="zh-CN" sz="1000" kern="100" dirty="0">
              <a:latin typeface="宋体"/>
              <a:cs typeface="Courier New"/>
            </a:endParaRPr>
          </a:p>
          <a:p>
            <a:pPr algn="just">
              <a:lnSpc>
                <a:spcPct val="130000"/>
              </a:lnSpc>
              <a:spcAft>
                <a:spcPts val="0"/>
              </a:spcAft>
            </a:pPr>
            <a:r>
              <a:rPr lang="en-US" altLang="zh-CN" sz="2400" kern="100" dirty="0">
                <a:latin typeface="Times New Roman"/>
                <a:ea typeface="华文细黑"/>
                <a:cs typeface="Courier New"/>
              </a:rPr>
              <a:t>(3)</a:t>
            </a:r>
            <a:r>
              <a:rPr lang="zh-CN" altLang="zh-CN" sz="2400" kern="100" dirty="0">
                <a:latin typeface="Times New Roman"/>
                <a:ea typeface="华文细黑"/>
                <a:cs typeface="Times New Roman"/>
              </a:rPr>
              <a:t>有几回，邻舍孩子听到笑声，也赶热闹，围住了孔乙己。他给他们茴香豆吃，一人一颗。</a:t>
            </a:r>
            <a:endParaRPr lang="zh-CN" altLang="zh-CN" sz="1000" kern="100" dirty="0">
              <a:latin typeface="宋体"/>
              <a:cs typeface="Courier New"/>
            </a:endParaRPr>
          </a:p>
          <a:p>
            <a:pPr algn="just">
              <a:lnSpc>
                <a:spcPct val="130000"/>
              </a:lnSpc>
              <a:spcAft>
                <a:spcPts val="0"/>
              </a:spcAft>
            </a:pPr>
            <a:r>
              <a:rPr lang="en-US" altLang="zh-CN" sz="2400" kern="100" dirty="0">
                <a:latin typeface="Times New Roman"/>
                <a:ea typeface="华文细黑"/>
                <a:cs typeface="Courier New"/>
              </a:rPr>
              <a:t>(4)</a:t>
            </a:r>
            <a:r>
              <a:rPr lang="zh-CN" altLang="zh-CN" sz="2400" kern="100" dirty="0">
                <a:latin typeface="Times New Roman"/>
                <a:ea typeface="华文细黑"/>
                <a:cs typeface="Times New Roman"/>
              </a:rPr>
              <a:t>他去了三年了。</a:t>
            </a:r>
            <a:endParaRPr lang="zh-CN" altLang="zh-CN" sz="1000" kern="100" dirty="0">
              <a:latin typeface="宋体"/>
              <a:cs typeface="Courier New"/>
            </a:endParaRPr>
          </a:p>
          <a:p>
            <a:pPr algn="just">
              <a:lnSpc>
                <a:spcPct val="130000"/>
              </a:lnSpc>
              <a:spcAft>
                <a:spcPts val="0"/>
              </a:spcAft>
            </a:pPr>
            <a:r>
              <a:rPr lang="en-US" altLang="zh-CN" sz="2400" kern="100" dirty="0">
                <a:latin typeface="Times New Roman"/>
                <a:ea typeface="华文细黑"/>
                <a:cs typeface="Courier New"/>
              </a:rPr>
              <a:t>(5)</a:t>
            </a:r>
            <a:r>
              <a:rPr lang="zh-CN" altLang="zh-CN" sz="2400" kern="100" dirty="0">
                <a:latin typeface="Times New Roman"/>
                <a:ea typeface="华文细黑"/>
                <a:cs typeface="Times New Roman"/>
              </a:rPr>
              <a:t>这种办法叫</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蘑菇战术</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，将敌人磨得精疲力竭，然后消灭之</a:t>
            </a:r>
            <a:r>
              <a:rPr lang="zh-CN" altLang="zh-CN" sz="2400" kern="100" dirty="0" smtClean="0">
                <a:latin typeface="Times New Roman"/>
                <a:ea typeface="华文细黑"/>
                <a:cs typeface="Times New Roman"/>
              </a:rPr>
              <a:t>。</a:t>
            </a:r>
          </a:p>
        </p:txBody>
      </p:sp>
    </p:spTree>
    <p:extLst>
      <p:ext uri="{BB962C8B-B14F-4D97-AF65-F5344CB8AC3E}">
        <p14:creationId xmlns:p14="http://schemas.microsoft.com/office/powerpoint/2010/main" val="2971300385"/>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3166" y="123478"/>
            <a:ext cx="8821322" cy="4939814"/>
          </a:xfrm>
          <a:prstGeom prst="rect">
            <a:avLst/>
          </a:prstGeom>
        </p:spPr>
        <p:txBody>
          <a:bodyPr>
            <a:spAutoFit/>
          </a:bodyPr>
          <a:lstStyle/>
          <a:p>
            <a:pPr algn="just">
              <a:lnSpc>
                <a:spcPts val="4200"/>
              </a:lnSpc>
              <a:spcAft>
                <a:spcPts val="0"/>
              </a:spcAft>
            </a:pPr>
            <a:r>
              <a:rPr lang="zh-CN" altLang="zh-CN" sz="2600" dirty="0">
                <a:solidFill>
                  <a:srgbClr val="0000FF"/>
                </a:solidFill>
                <a:latin typeface="Times New Roman"/>
                <a:ea typeface="华文细黑"/>
                <a:cs typeface="Times New Roman"/>
              </a:rPr>
              <a:t>答案</a:t>
            </a:r>
            <a:r>
              <a:rPr lang="zh-CN" altLang="zh-CN" sz="2600" dirty="0">
                <a:latin typeface="Times New Roman"/>
                <a:ea typeface="华文细黑"/>
                <a:cs typeface="Times New Roman"/>
              </a:rPr>
              <a:t>　</a:t>
            </a:r>
            <a:r>
              <a:rPr lang="en-US" altLang="zh-CN" sz="2600" dirty="0">
                <a:solidFill>
                  <a:srgbClr val="E46C0A"/>
                </a:solidFill>
                <a:latin typeface="Times New Roman"/>
                <a:ea typeface="华文细黑"/>
              </a:rPr>
              <a:t>(1)</a:t>
            </a:r>
            <a:r>
              <a:rPr lang="zh-CN" altLang="zh-CN" sz="2600" dirty="0">
                <a:solidFill>
                  <a:srgbClr val="E46C0A"/>
                </a:solidFill>
                <a:latin typeface="Times New Roman"/>
                <a:ea typeface="华文细黑"/>
                <a:cs typeface="Times New Roman"/>
              </a:rPr>
              <a:t>有歧义。第一句说了张、李两人，第二句的</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他</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不知指代谁。这里不宜用代词，是谁说的，就把谁的名字重说一遍</a:t>
            </a:r>
            <a:r>
              <a:rPr lang="zh-CN" altLang="zh-CN" sz="2600" dirty="0" smtClean="0">
                <a:solidFill>
                  <a:srgbClr val="E46C0A"/>
                </a:solidFill>
                <a:latin typeface="Times New Roman"/>
                <a:ea typeface="华文细黑"/>
                <a:cs typeface="Times New Roman"/>
              </a:rPr>
              <a:t>。</a:t>
            </a:r>
            <a:endParaRPr lang="en-US" altLang="zh-CN" sz="2600" dirty="0" smtClean="0">
              <a:solidFill>
                <a:srgbClr val="E46C0A"/>
              </a:solidFill>
              <a:latin typeface="Times New Roman"/>
              <a:ea typeface="华文细黑"/>
              <a:cs typeface="Times New Roman"/>
            </a:endParaRPr>
          </a:p>
          <a:p>
            <a:pPr algn="just">
              <a:lnSpc>
                <a:spcPts val="4200"/>
              </a:lnSpc>
              <a:spcAft>
                <a:spcPts val="0"/>
              </a:spcAft>
            </a:pPr>
            <a:r>
              <a:rPr lang="en-US" altLang="zh-CN" sz="2600" dirty="0" smtClean="0">
                <a:solidFill>
                  <a:srgbClr val="E46C0A"/>
                </a:solidFill>
                <a:latin typeface="Times New Roman"/>
                <a:ea typeface="华文细黑"/>
              </a:rPr>
              <a:t>(</a:t>
            </a:r>
            <a:r>
              <a:rPr lang="en-US" altLang="zh-CN" sz="2600" dirty="0">
                <a:solidFill>
                  <a:srgbClr val="E46C0A"/>
                </a:solidFill>
                <a:latin typeface="Times New Roman"/>
                <a:ea typeface="华文细黑"/>
              </a:rPr>
              <a:t>2)</a:t>
            </a:r>
            <a:r>
              <a:rPr lang="zh-CN" altLang="zh-CN" sz="2600" dirty="0">
                <a:solidFill>
                  <a:srgbClr val="E46C0A"/>
                </a:solidFill>
                <a:latin typeface="Times New Roman"/>
                <a:ea typeface="华文细黑"/>
                <a:cs typeface="Times New Roman"/>
              </a:rPr>
              <a:t>无歧义。虽然前一句提到</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张大娘</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和</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小虎子</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两个人，但后用的代词</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她</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指代张大娘，不会引起误解，因为</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大娘</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是女的，</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小虎子</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是男的，一看就清楚</a:t>
            </a:r>
            <a:r>
              <a:rPr lang="zh-CN" altLang="zh-CN" sz="2600" dirty="0" smtClean="0">
                <a:solidFill>
                  <a:srgbClr val="E46C0A"/>
                </a:solidFill>
                <a:latin typeface="Times New Roman"/>
                <a:ea typeface="华文细黑"/>
                <a:cs typeface="Times New Roman"/>
              </a:rPr>
              <a:t>。</a:t>
            </a:r>
            <a:endParaRPr lang="en-US" altLang="zh-CN" sz="2600" kern="100" dirty="0">
              <a:solidFill>
                <a:schemeClr val="accent6">
                  <a:lumMod val="75000"/>
                </a:schemeClr>
              </a:solidFill>
              <a:latin typeface="Times New Roman"/>
              <a:ea typeface="华文细黑"/>
              <a:cs typeface="Times New Roman"/>
            </a:endParaRPr>
          </a:p>
          <a:p>
            <a:pPr algn="just">
              <a:lnSpc>
                <a:spcPts val="4200"/>
              </a:lnSpc>
              <a:spcAft>
                <a:spcPts val="0"/>
              </a:spcAft>
            </a:pPr>
            <a:r>
              <a:rPr lang="en-US" altLang="zh-CN" sz="2600" dirty="0">
                <a:solidFill>
                  <a:srgbClr val="E46C0A"/>
                </a:solidFill>
                <a:latin typeface="Times New Roman"/>
                <a:ea typeface="华文细黑"/>
              </a:rPr>
              <a:t>(3)</a:t>
            </a:r>
            <a:r>
              <a:rPr lang="zh-CN" altLang="zh-CN" sz="2600" dirty="0">
                <a:solidFill>
                  <a:srgbClr val="E46C0A"/>
                </a:solidFill>
                <a:latin typeface="Times New Roman"/>
                <a:ea typeface="华文细黑"/>
                <a:cs typeface="Times New Roman"/>
              </a:rPr>
              <a:t>无歧义。第一句说了</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孩子</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和</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孔乙己</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两个对象，从</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围</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可以看出</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孩子</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是复数，</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孔乙己</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是单数，所以第二句用</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他</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和</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他们</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两个代词，不会使人</a:t>
            </a:r>
            <a:r>
              <a:rPr lang="zh-CN" altLang="zh-CN" sz="2600" dirty="0" smtClean="0">
                <a:solidFill>
                  <a:srgbClr val="E46C0A"/>
                </a:solidFill>
                <a:latin typeface="Times New Roman"/>
                <a:ea typeface="华文细黑"/>
                <a:cs typeface="Times New Roman"/>
              </a:rPr>
              <a:t>误解。</a:t>
            </a:r>
            <a:endParaRPr lang="en-US" altLang="zh-CN" sz="2600" dirty="0" smtClean="0">
              <a:solidFill>
                <a:srgbClr val="E46C0A"/>
              </a:solidFill>
              <a:latin typeface="Times New Roman"/>
              <a:ea typeface="华文细黑"/>
              <a:cs typeface="Times New Roman"/>
            </a:endParaRPr>
          </a:p>
        </p:txBody>
      </p:sp>
    </p:spTree>
    <p:extLst>
      <p:ext uri="{BB962C8B-B14F-4D97-AF65-F5344CB8AC3E}">
        <p14:creationId xmlns:p14="http://schemas.microsoft.com/office/powerpoint/2010/main" val="3168458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9512" y="771550"/>
            <a:ext cx="8733982" cy="3616567"/>
          </a:xfrm>
          <a:prstGeom prst="rect">
            <a:avLst/>
          </a:prstGeom>
        </p:spPr>
        <p:txBody>
          <a:bodyPr>
            <a:spAutoFit/>
          </a:bodyPr>
          <a:lstStyle/>
          <a:p>
            <a:pPr algn="just">
              <a:lnSpc>
                <a:spcPct val="150000"/>
              </a:lnSpc>
              <a:spcAft>
                <a:spcPts val="0"/>
              </a:spcAft>
            </a:pPr>
            <a:r>
              <a:rPr lang="en-US" altLang="zh-CN" sz="2600" kern="100" dirty="0">
                <a:solidFill>
                  <a:srgbClr val="E46C0A"/>
                </a:solidFill>
                <a:latin typeface="Times New Roman"/>
                <a:ea typeface="华文细黑"/>
                <a:cs typeface="Courier New"/>
              </a:rPr>
              <a:t>(4)</a:t>
            </a:r>
            <a:r>
              <a:rPr lang="zh-CN" altLang="zh-CN" sz="2600" kern="100" dirty="0">
                <a:solidFill>
                  <a:srgbClr val="E46C0A"/>
                </a:solidFill>
                <a:latin typeface="Times New Roman"/>
                <a:ea typeface="华文细黑"/>
                <a:cs typeface="Times New Roman"/>
              </a:rPr>
              <a:t>有歧义。</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去</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有</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行走</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离开</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死</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三个意思</a:t>
            </a:r>
            <a:r>
              <a:rPr lang="zh-CN" altLang="zh-CN" sz="2600" kern="100" dirty="0" smtClean="0">
                <a:solidFill>
                  <a:srgbClr val="E46C0A"/>
                </a:solidFill>
                <a:latin typeface="Times New Roman"/>
                <a:ea typeface="华文细黑"/>
                <a:cs typeface="Times New Roman"/>
              </a:rPr>
              <a:t>。</a:t>
            </a:r>
            <a:endParaRPr lang="en-US" altLang="zh-CN" sz="2600" kern="100" dirty="0" smtClean="0">
              <a:solidFill>
                <a:srgbClr val="E46C0A"/>
              </a:solidFill>
              <a:latin typeface="Times New Roman"/>
              <a:ea typeface="华文细黑"/>
              <a:cs typeface="Times New Roman"/>
            </a:endParaRPr>
          </a:p>
          <a:p>
            <a:pPr algn="just">
              <a:lnSpc>
                <a:spcPct val="150000"/>
              </a:lnSpc>
              <a:spcAft>
                <a:spcPts val="0"/>
              </a:spcAft>
            </a:pPr>
            <a:r>
              <a:rPr lang="en-US" altLang="zh-CN" sz="2600" kern="100" dirty="0" smtClean="0">
                <a:solidFill>
                  <a:srgbClr val="E46C0A"/>
                </a:solidFill>
                <a:latin typeface="Times New Roman"/>
                <a:ea typeface="华文细黑"/>
                <a:cs typeface="Courier New"/>
              </a:rPr>
              <a:t>(</a:t>
            </a:r>
            <a:r>
              <a:rPr lang="en-US" altLang="zh-CN" sz="2600" kern="100" dirty="0">
                <a:solidFill>
                  <a:srgbClr val="E46C0A"/>
                </a:solidFill>
                <a:latin typeface="Times New Roman"/>
                <a:ea typeface="华文细黑"/>
                <a:cs typeface="Courier New"/>
              </a:rPr>
              <a:t>5)</a:t>
            </a:r>
            <a:r>
              <a:rPr lang="zh-CN" altLang="zh-CN" sz="2600" kern="100" dirty="0">
                <a:solidFill>
                  <a:srgbClr val="E46C0A"/>
                </a:solidFill>
                <a:latin typeface="Times New Roman"/>
                <a:ea typeface="华文细黑"/>
                <a:cs typeface="Times New Roman"/>
              </a:rPr>
              <a:t>无歧义。</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蘑菇</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的</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蘑</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同</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折磨</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的</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磨</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构成谐音双关。</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双关</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是有意使语句具有双重含义，言在此而意在彼。该句表面上是写</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蘑菇</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，实际意义却是</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折磨</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，这是作者要表达的修辞效果，它不会让人捉摸不定，无所适从。</a:t>
            </a:r>
            <a:endParaRPr lang="zh-CN" altLang="zh-CN" sz="1050" kern="100" dirty="0">
              <a:effectLst/>
              <a:latin typeface="宋体"/>
              <a:cs typeface="Courier New"/>
            </a:endParaRPr>
          </a:p>
        </p:txBody>
      </p:sp>
    </p:spTree>
    <p:extLst>
      <p:ext uri="{BB962C8B-B14F-4D97-AF65-F5344CB8AC3E}">
        <p14:creationId xmlns:p14="http://schemas.microsoft.com/office/powerpoint/2010/main" val="1093845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9512" y="136431"/>
            <a:ext cx="8733982" cy="4870564"/>
          </a:xfrm>
          <a:prstGeom prst="rect">
            <a:avLst/>
          </a:prstGeom>
        </p:spPr>
        <p:txBody>
          <a:bodyPr>
            <a:spAutoFit/>
          </a:bodyPr>
          <a:lstStyle/>
          <a:p>
            <a:pPr algn="just">
              <a:lnSpc>
                <a:spcPts val="4500"/>
              </a:lnSpc>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Courier New"/>
              </a:rPr>
              <a:t>三</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Courier New"/>
              </a:rPr>
              <a:t>综合识别、判断</a:t>
            </a:r>
          </a:p>
          <a:p>
            <a:pPr algn="just">
              <a:lnSpc>
                <a:spcPct val="150000"/>
              </a:lnSpc>
              <a:spcAft>
                <a:spcPts val="0"/>
              </a:spcAft>
            </a:pPr>
            <a:r>
              <a:rPr lang="zh-CN" altLang="zh-CN" sz="2600" kern="100" dirty="0">
                <a:latin typeface="Times New Roman"/>
                <a:ea typeface="华文细黑"/>
                <a:cs typeface="Times New Roman"/>
              </a:rPr>
              <a:t>辨识表意不明，一看数量短语，数量短语与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同时出现，常会产生歧义。二看多音、多义词，它往往容易造成歧义。三看代词，代词如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这些</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等在句中易出现指代不明的情况。四看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既可作介词又可作连词，因为词义不同，在句中作用也不同，容易产生歧义。</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另外，通过变换节奏、变换轻重音朗读也能检查出歧义来。</a:t>
            </a:r>
            <a:endParaRPr lang="zh-CN" altLang="zh-CN" sz="1050" kern="100" dirty="0">
              <a:effectLst/>
              <a:latin typeface="宋体"/>
              <a:cs typeface="Courier New"/>
            </a:endParaRPr>
          </a:p>
        </p:txBody>
      </p:sp>
    </p:spTree>
    <p:extLst>
      <p:ext uri="{BB962C8B-B14F-4D97-AF65-F5344CB8AC3E}">
        <p14:creationId xmlns:p14="http://schemas.microsoft.com/office/powerpoint/2010/main" val="2949472459"/>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7927" y="185961"/>
            <a:ext cx="8733982" cy="4745915"/>
          </a:xfrm>
          <a:prstGeom prst="rect">
            <a:avLst/>
          </a:prstGeom>
        </p:spPr>
        <p:txBody>
          <a:bodyPr>
            <a:spAutoFit/>
          </a:bodyPr>
          <a:lstStyle/>
          <a:p>
            <a:pPr algn="just">
              <a:lnSpc>
                <a:spcPct val="140000"/>
              </a:lnSpc>
              <a:spcAft>
                <a:spcPts val="0"/>
              </a:spcAft>
            </a:pPr>
            <a:r>
              <a:rPr lang="zh-CN" altLang="zh-CN" sz="2400" kern="100" dirty="0">
                <a:solidFill>
                  <a:srgbClr val="E46C0A"/>
                </a:solidFill>
                <a:latin typeface="Times New Roman"/>
                <a:ea typeface="华文细黑"/>
                <a:cs typeface="Times New Roman"/>
              </a:rPr>
              <a:t>即时巩固</a:t>
            </a:r>
            <a:r>
              <a:rPr lang="zh-CN" altLang="zh-CN" sz="2400" kern="100" dirty="0">
                <a:latin typeface="Times New Roman"/>
                <a:ea typeface="华文细黑"/>
                <a:cs typeface="Times New Roman"/>
              </a:rPr>
              <a:t>　下列各句中，没有语病的一句是</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　　</a:t>
            </a:r>
            <a:r>
              <a:rPr lang="en-US" altLang="zh-CN" sz="2400" kern="100" dirty="0">
                <a:latin typeface="Times New Roman"/>
                <a:ea typeface="华文细黑"/>
                <a:cs typeface="Courier New"/>
              </a:rPr>
              <a:t>)</a:t>
            </a:r>
            <a:endParaRPr lang="zh-CN" altLang="zh-CN" sz="1000" kern="100" dirty="0">
              <a:latin typeface="宋体"/>
              <a:cs typeface="Courier New"/>
            </a:endParaRPr>
          </a:p>
          <a:p>
            <a:pPr algn="just">
              <a:lnSpc>
                <a:spcPct val="140000"/>
              </a:lnSpc>
              <a:spcAft>
                <a:spcPts val="0"/>
              </a:spcAft>
            </a:pPr>
            <a:r>
              <a:rPr lang="en-US" altLang="zh-CN" sz="2400" kern="100" dirty="0">
                <a:latin typeface="Times New Roman"/>
                <a:ea typeface="华文细黑"/>
                <a:cs typeface="Courier New"/>
              </a:rPr>
              <a:t>A.2010</a:t>
            </a:r>
            <a:r>
              <a:rPr lang="zh-CN" altLang="zh-CN" sz="2400" kern="100" dirty="0">
                <a:latin typeface="Times New Roman"/>
                <a:ea typeface="华文细黑"/>
                <a:cs typeface="Times New Roman"/>
              </a:rPr>
              <a:t>年中央国家机关公务员考试，竞争最激烈的职位报录</a:t>
            </a:r>
            <a:r>
              <a:rPr lang="zh-CN" altLang="zh-CN" sz="2400" kern="100" dirty="0" smtClean="0">
                <a:latin typeface="Times New Roman"/>
                <a:ea typeface="华文细黑"/>
                <a:cs typeface="Times New Roman"/>
              </a:rPr>
              <a:t>比例</a:t>
            </a:r>
            <a:endParaRPr lang="en-US" altLang="zh-CN" sz="2400" kern="100" dirty="0" smtClean="0">
              <a:latin typeface="Times New Roman"/>
              <a:ea typeface="华文细黑"/>
              <a:cs typeface="Times New Roman"/>
            </a:endParaRPr>
          </a:p>
          <a:p>
            <a:pPr algn="just">
              <a:lnSpc>
                <a:spcPct val="14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为</a:t>
            </a:r>
            <a:r>
              <a:rPr lang="en-US" altLang="zh-CN" sz="2400" kern="100" dirty="0">
                <a:latin typeface="Times New Roman"/>
                <a:ea typeface="华文细黑"/>
                <a:cs typeface="Courier New"/>
              </a:rPr>
              <a:t>4 080</a:t>
            </a:r>
            <a:r>
              <a:rPr lang="en-US" altLang="zh-CN" sz="2400" kern="100" dirty="0">
                <a:latin typeface="宋体"/>
                <a:ea typeface="华文细黑"/>
                <a:cs typeface="Times New Roman"/>
              </a:rPr>
              <a:t>∶</a:t>
            </a:r>
            <a:r>
              <a:rPr lang="en-US" altLang="zh-CN" sz="2400" kern="100" dirty="0">
                <a:latin typeface="Times New Roman"/>
                <a:ea typeface="华文细黑"/>
                <a:cs typeface="Courier New"/>
              </a:rPr>
              <a:t>1</a:t>
            </a:r>
            <a:r>
              <a:rPr lang="zh-CN" altLang="zh-CN" sz="2400" kern="100" dirty="0">
                <a:latin typeface="Times New Roman"/>
                <a:ea typeface="华文细黑"/>
                <a:cs typeface="Times New Roman"/>
              </a:rPr>
              <a:t>。有关专家指出，社会上越来越多的人热衷于当</a:t>
            </a:r>
            <a:r>
              <a:rPr lang="zh-CN" altLang="zh-CN" sz="2400" kern="100" dirty="0" smtClean="0">
                <a:latin typeface="Times New Roman"/>
                <a:ea typeface="华文细黑"/>
                <a:cs typeface="Times New Roman"/>
              </a:rPr>
              <a:t>公</a:t>
            </a:r>
            <a:endParaRPr lang="en-US" altLang="zh-CN" sz="2400" kern="100" dirty="0" smtClean="0">
              <a:latin typeface="Times New Roman"/>
              <a:ea typeface="华文细黑"/>
              <a:cs typeface="Times New Roman"/>
            </a:endParaRPr>
          </a:p>
          <a:p>
            <a:pPr algn="just">
              <a:lnSpc>
                <a:spcPct val="14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务</a:t>
            </a:r>
            <a:r>
              <a:rPr lang="zh-CN" altLang="zh-CN" sz="2400" kern="100" dirty="0">
                <a:latin typeface="Times New Roman"/>
                <a:ea typeface="华文细黑"/>
                <a:cs typeface="Times New Roman"/>
              </a:rPr>
              <a:t>员，是由于人们更愿意把知识与理性主要用于分配而不是</a:t>
            </a:r>
            <a:r>
              <a:rPr lang="zh-CN" altLang="zh-CN" sz="2400" kern="100" dirty="0" smtClean="0">
                <a:latin typeface="Times New Roman"/>
                <a:ea typeface="华文细黑"/>
                <a:cs typeface="Times New Roman"/>
              </a:rPr>
              <a:t>生</a:t>
            </a:r>
            <a:endParaRPr lang="en-US" altLang="zh-CN" sz="2400" kern="100" dirty="0" smtClean="0">
              <a:latin typeface="Times New Roman"/>
              <a:ea typeface="华文细黑"/>
              <a:cs typeface="Times New Roman"/>
            </a:endParaRPr>
          </a:p>
          <a:p>
            <a:pPr algn="just">
              <a:lnSpc>
                <a:spcPct val="14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产</a:t>
            </a:r>
            <a:r>
              <a:rPr lang="zh-CN" altLang="zh-CN" sz="2400" kern="100" dirty="0">
                <a:latin typeface="Times New Roman"/>
                <a:ea typeface="华文细黑"/>
                <a:cs typeface="Times New Roman"/>
              </a:rPr>
              <a:t>，这对社会发展来说显然弊大于利。</a:t>
            </a:r>
            <a:endParaRPr lang="zh-CN" altLang="zh-CN" sz="1000" kern="100" dirty="0">
              <a:latin typeface="宋体"/>
              <a:cs typeface="Courier New"/>
            </a:endParaRPr>
          </a:p>
          <a:p>
            <a:pPr algn="just">
              <a:lnSpc>
                <a:spcPct val="140000"/>
              </a:lnSpc>
              <a:spcAft>
                <a:spcPts val="0"/>
              </a:spcAft>
            </a:pPr>
            <a:r>
              <a:rPr lang="en-US" altLang="zh-CN" sz="2400" kern="100" dirty="0">
                <a:latin typeface="Times New Roman"/>
                <a:ea typeface="华文细黑"/>
                <a:cs typeface="Courier New"/>
              </a:rPr>
              <a:t>B.</a:t>
            </a:r>
            <a:r>
              <a:rPr lang="zh-CN" altLang="zh-CN" sz="2400" kern="100" dirty="0">
                <a:latin typeface="Times New Roman"/>
                <a:ea typeface="华文细黑"/>
                <a:cs typeface="Times New Roman"/>
              </a:rPr>
              <a:t>疫苗的研制是工程浩大的项目，耗时数年的潜心研究不可或缺</a:t>
            </a:r>
            <a:r>
              <a:rPr lang="zh-CN" altLang="zh-CN" sz="2400" kern="100" dirty="0" smtClean="0">
                <a:latin typeface="Times New Roman"/>
                <a:ea typeface="华文细黑"/>
                <a:cs typeface="Times New Roman"/>
              </a:rPr>
              <a:t>，</a:t>
            </a:r>
            <a:endParaRPr lang="en-US" altLang="zh-CN" sz="2400" kern="100" dirty="0" smtClean="0">
              <a:latin typeface="Times New Roman"/>
              <a:ea typeface="华文细黑"/>
              <a:cs typeface="Times New Roman"/>
            </a:endParaRPr>
          </a:p>
          <a:p>
            <a:pPr algn="just">
              <a:lnSpc>
                <a:spcPct val="14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而且</a:t>
            </a:r>
            <a:r>
              <a:rPr lang="zh-CN" altLang="zh-CN" sz="2400" kern="100" dirty="0">
                <a:latin typeface="Times New Roman"/>
                <a:ea typeface="华文细黑"/>
                <a:cs typeface="Times New Roman"/>
              </a:rPr>
              <a:t>绝不是一个人的战斗，而是一场指向整个人类的战斗。</a:t>
            </a:r>
            <a:endParaRPr lang="zh-CN" altLang="zh-CN" sz="1000" kern="100" dirty="0">
              <a:latin typeface="宋体"/>
              <a:cs typeface="Courier New"/>
            </a:endParaRPr>
          </a:p>
          <a:p>
            <a:pPr algn="just">
              <a:lnSpc>
                <a:spcPct val="140000"/>
              </a:lnSpc>
              <a:spcAft>
                <a:spcPts val="0"/>
              </a:spcAft>
            </a:pPr>
            <a:r>
              <a:rPr lang="en-US" altLang="zh-CN" sz="2400" kern="100" dirty="0" smtClean="0">
                <a:latin typeface="Times New Roman"/>
                <a:ea typeface="华文细黑"/>
                <a:cs typeface="Courier New"/>
              </a:rPr>
              <a:t>C.</a:t>
            </a:r>
            <a:r>
              <a:rPr lang="zh-CN" altLang="zh-CN" sz="2400" kern="100" dirty="0">
                <a:latin typeface="Times New Roman"/>
                <a:ea typeface="华文细黑"/>
                <a:cs typeface="Times New Roman"/>
              </a:rPr>
              <a:t>几天前，他刚接待过包括省委书记在内的一批省市领导来到</a:t>
            </a:r>
            <a:r>
              <a:rPr lang="zh-CN" altLang="zh-CN" sz="2400" kern="100" dirty="0" smtClean="0">
                <a:latin typeface="Times New Roman"/>
                <a:ea typeface="华文细黑"/>
                <a:cs typeface="Times New Roman"/>
              </a:rPr>
              <a:t>县</a:t>
            </a:r>
            <a:endParaRPr lang="en-US" altLang="zh-CN" sz="2400" kern="100" dirty="0" smtClean="0">
              <a:latin typeface="Times New Roman"/>
              <a:ea typeface="华文细黑"/>
              <a:cs typeface="Times New Roman"/>
            </a:endParaRPr>
          </a:p>
          <a:p>
            <a:pPr algn="just">
              <a:lnSpc>
                <a:spcPct val="14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里</a:t>
            </a:r>
            <a:r>
              <a:rPr lang="zh-CN" altLang="zh-CN" sz="2400" kern="100" dirty="0">
                <a:latin typeface="Times New Roman"/>
                <a:ea typeface="华文细黑"/>
                <a:cs typeface="Times New Roman"/>
              </a:rPr>
              <a:t>，专门调研返乡农民工问题。</a:t>
            </a:r>
            <a:endParaRPr lang="zh-CN" altLang="zh-CN" sz="1000" kern="100" dirty="0">
              <a:effectLst/>
              <a:latin typeface="宋体"/>
              <a:cs typeface="Courier New"/>
            </a:endParaRPr>
          </a:p>
        </p:txBody>
      </p:sp>
    </p:spTree>
    <p:extLst>
      <p:ext uri="{BB962C8B-B14F-4D97-AF65-F5344CB8AC3E}">
        <p14:creationId xmlns:p14="http://schemas.microsoft.com/office/powerpoint/2010/main" val="695657378"/>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2992" y="22895"/>
            <a:ext cx="8821322" cy="5078313"/>
          </a:xfrm>
          <a:prstGeom prst="rect">
            <a:avLst/>
          </a:prstGeom>
        </p:spPr>
        <p:txBody>
          <a:bodyPr>
            <a:spAutoFit/>
          </a:bodyPr>
          <a:lstStyle/>
          <a:p>
            <a:pPr algn="just">
              <a:lnSpc>
                <a:spcPct val="150000"/>
              </a:lnSpc>
              <a:spcAft>
                <a:spcPts val="0"/>
              </a:spcAft>
            </a:pPr>
            <a:r>
              <a:rPr lang="en-US" altLang="zh-CN" sz="2400" kern="100" dirty="0">
                <a:latin typeface="Times New Roman"/>
                <a:ea typeface="华文细黑"/>
                <a:cs typeface="Courier New"/>
              </a:rPr>
              <a:t>D.2009</a:t>
            </a:r>
            <a:r>
              <a:rPr lang="zh-CN" altLang="zh-CN" sz="2400" kern="100" dirty="0">
                <a:latin typeface="Times New Roman"/>
                <a:ea typeface="华文细黑"/>
                <a:cs typeface="Times New Roman"/>
              </a:rPr>
              <a:t>年</a:t>
            </a:r>
            <a:r>
              <a:rPr lang="en-US" altLang="zh-CN" sz="2400" kern="100" dirty="0">
                <a:latin typeface="Times New Roman"/>
                <a:ea typeface="华文细黑"/>
                <a:cs typeface="Courier New"/>
              </a:rPr>
              <a:t>4</a:t>
            </a:r>
            <a:r>
              <a:rPr lang="zh-CN" altLang="zh-CN" sz="2400" kern="100" dirty="0">
                <a:latin typeface="Times New Roman"/>
                <a:ea typeface="华文细黑"/>
                <a:cs typeface="Times New Roman"/>
              </a:rPr>
              <a:t>月底，墨西哥和美国的部分地区相继爆发了</a:t>
            </a:r>
            <a:r>
              <a:rPr lang="zh-CN" altLang="zh-CN" sz="2400" kern="100" dirty="0" smtClean="0">
                <a:latin typeface="Times New Roman"/>
                <a:ea typeface="华文细黑"/>
                <a:cs typeface="Times New Roman"/>
              </a:rPr>
              <a:t>甲型</a:t>
            </a:r>
            <a:r>
              <a:rPr lang="en-US" altLang="zh-CN" sz="2400" kern="100" dirty="0" smtClean="0">
                <a:latin typeface="Times New Roman"/>
                <a:ea typeface="华文细黑"/>
                <a:cs typeface="Courier New"/>
              </a:rPr>
              <a:t>H1N1</a:t>
            </a:r>
          </a:p>
          <a:p>
            <a:pPr algn="just">
              <a:lnSpc>
                <a:spcPct val="150000"/>
              </a:lnSpc>
              <a:spcAft>
                <a:spcPts val="0"/>
              </a:spcAft>
            </a:pPr>
            <a:r>
              <a:rPr lang="en-US" altLang="zh-CN" sz="2400" kern="100" dirty="0">
                <a:latin typeface="Times New Roman"/>
                <a:ea typeface="华文细黑"/>
                <a:cs typeface="Courier New"/>
              </a:rPr>
              <a:t> </a:t>
            </a:r>
            <a:r>
              <a:rPr lang="en-US" altLang="zh-CN" sz="2400" kern="100" dirty="0" smtClean="0">
                <a:latin typeface="Times New Roman"/>
                <a:ea typeface="华文细黑"/>
                <a:cs typeface="Courier New"/>
              </a:rPr>
              <a:t>   </a:t>
            </a:r>
            <a:r>
              <a:rPr lang="zh-CN" altLang="zh-CN" sz="2400" kern="100" dirty="0" smtClean="0">
                <a:latin typeface="Times New Roman"/>
                <a:ea typeface="华文细黑"/>
                <a:cs typeface="Times New Roman"/>
              </a:rPr>
              <a:t>流感</a:t>
            </a:r>
            <a:r>
              <a:rPr lang="zh-CN" altLang="zh-CN" sz="2400" kern="100" dirty="0">
                <a:latin typeface="Times New Roman"/>
                <a:ea typeface="华文细黑"/>
                <a:cs typeface="Times New Roman"/>
              </a:rPr>
              <a:t>，世界卫生组织对此高度重视，并迅速采取</a:t>
            </a:r>
            <a:r>
              <a:rPr lang="zh-CN" altLang="zh-CN" sz="2400" kern="100" dirty="0" smtClean="0">
                <a:latin typeface="Times New Roman"/>
                <a:ea typeface="华文细黑"/>
                <a:cs typeface="Times New Roman"/>
              </a:rPr>
              <a:t>了一系列紧急</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应对</a:t>
            </a:r>
            <a:r>
              <a:rPr lang="zh-CN" altLang="zh-CN" sz="2400" kern="100" dirty="0">
                <a:latin typeface="Times New Roman"/>
                <a:ea typeface="华文细黑"/>
                <a:cs typeface="Times New Roman"/>
              </a:rPr>
              <a:t>措施。</a:t>
            </a:r>
            <a:endParaRPr lang="zh-CN" altLang="zh-CN" sz="2400" kern="100" dirty="0">
              <a:latin typeface="宋体"/>
              <a:cs typeface="Courier New"/>
            </a:endParaRPr>
          </a:p>
          <a:p>
            <a:pPr>
              <a:lnSpc>
                <a:spcPct val="150000"/>
              </a:lnSpc>
            </a:pPr>
            <a:r>
              <a:rPr lang="zh-CN" altLang="zh-CN" sz="2400" kern="100" dirty="0" smtClean="0">
                <a:solidFill>
                  <a:srgbClr val="0000FF"/>
                </a:solidFill>
                <a:latin typeface="Times New Roman"/>
                <a:ea typeface="华文细黑"/>
                <a:cs typeface="Times New Roman"/>
              </a:rPr>
              <a:t>解析</a:t>
            </a:r>
            <a:r>
              <a:rPr lang="zh-CN" altLang="zh-CN" sz="2400" kern="100" dirty="0">
                <a:latin typeface="Times New Roman"/>
                <a:ea typeface="华文细黑"/>
                <a:cs typeface="Times New Roman"/>
              </a:rPr>
              <a:t>　</a:t>
            </a:r>
            <a:r>
              <a:rPr lang="en-US" altLang="zh-CN" sz="2400" kern="100" dirty="0">
                <a:latin typeface="Times New Roman"/>
                <a:ea typeface="华文细黑"/>
                <a:cs typeface="Courier New"/>
              </a:rPr>
              <a:t>B</a:t>
            </a:r>
            <a:r>
              <a:rPr lang="zh-CN" altLang="zh-CN" sz="2400" kern="100" dirty="0">
                <a:latin typeface="Times New Roman"/>
                <a:ea typeface="华文细黑"/>
                <a:cs typeface="Times New Roman"/>
              </a:rPr>
              <a:t>项</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指向整个人类</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表意不明，是</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由人类进行的</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还是</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针对人类进行的</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不明确</a:t>
            </a:r>
            <a:r>
              <a:rPr lang="zh-CN" altLang="zh-CN" sz="2400" kern="100" dirty="0" smtClean="0">
                <a:latin typeface="Times New Roman"/>
                <a:ea typeface="华文细黑"/>
                <a:cs typeface="Times New Roman"/>
              </a:rPr>
              <a:t>。</a:t>
            </a:r>
            <a:endParaRPr lang="en-US" altLang="zh-CN" sz="2400" kern="100" dirty="0" smtClean="0">
              <a:latin typeface="Times New Roman"/>
              <a:ea typeface="华文细黑"/>
              <a:cs typeface="Times New Roman"/>
            </a:endParaRPr>
          </a:p>
          <a:p>
            <a:pPr>
              <a:lnSpc>
                <a:spcPct val="150000"/>
              </a:lnSpc>
            </a:pPr>
            <a:r>
              <a:rPr lang="en-US" altLang="zh-CN" sz="2400" kern="100" dirty="0" smtClean="0">
                <a:latin typeface="Times New Roman"/>
                <a:ea typeface="华文细黑"/>
                <a:cs typeface="Courier New"/>
              </a:rPr>
              <a:t>C</a:t>
            </a:r>
            <a:r>
              <a:rPr lang="zh-CN" altLang="zh-CN" sz="2400" kern="100" dirty="0">
                <a:latin typeface="Times New Roman"/>
                <a:ea typeface="华文细黑"/>
                <a:cs typeface="Times New Roman"/>
              </a:rPr>
              <a:t>项主语不明，</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专门调研</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的是</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他</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还是</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省市领导</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，同时</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接待过</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来到县里</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句式杂糅</a:t>
            </a:r>
            <a:r>
              <a:rPr lang="zh-CN" altLang="zh-CN" sz="2400" kern="100" dirty="0" smtClean="0">
                <a:latin typeface="Times New Roman"/>
                <a:ea typeface="华文细黑"/>
                <a:cs typeface="Times New Roman"/>
              </a:rPr>
              <a:t>。</a:t>
            </a:r>
            <a:endParaRPr lang="en-US" altLang="zh-CN" sz="2400" kern="100" dirty="0" smtClean="0">
              <a:latin typeface="Times New Roman"/>
              <a:ea typeface="华文细黑"/>
              <a:cs typeface="Times New Roman"/>
            </a:endParaRPr>
          </a:p>
          <a:p>
            <a:pPr>
              <a:lnSpc>
                <a:spcPct val="150000"/>
              </a:lnSpc>
            </a:pPr>
            <a:r>
              <a:rPr lang="en-US" altLang="zh-CN" sz="2400" kern="100" dirty="0" smtClean="0">
                <a:latin typeface="Times New Roman"/>
                <a:ea typeface="华文细黑"/>
                <a:cs typeface="Courier New"/>
              </a:rPr>
              <a:t>D</a:t>
            </a:r>
            <a:r>
              <a:rPr lang="zh-CN" altLang="zh-CN" sz="2400" kern="100" dirty="0">
                <a:latin typeface="Times New Roman"/>
                <a:ea typeface="华文细黑"/>
                <a:cs typeface="Times New Roman"/>
              </a:rPr>
              <a:t>项</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墨西哥和美国的部分地区</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有歧义</a:t>
            </a:r>
            <a:r>
              <a:rPr lang="zh-CN" altLang="zh-CN" sz="2400" kern="100" dirty="0" smtClean="0">
                <a:latin typeface="Times New Roman"/>
                <a:ea typeface="华文细黑"/>
                <a:cs typeface="Times New Roman"/>
              </a:rPr>
              <a:t>。</a:t>
            </a:r>
            <a:endParaRPr lang="en-US" altLang="zh-CN" sz="2400" kern="100" dirty="0" smtClean="0">
              <a:latin typeface="宋体"/>
              <a:cs typeface="Courier New"/>
            </a:endParaRPr>
          </a:p>
          <a:p>
            <a:pPr>
              <a:lnSpc>
                <a:spcPct val="150000"/>
              </a:lnSpc>
            </a:pPr>
            <a:r>
              <a:rPr lang="zh-CN" altLang="zh-CN" sz="2400" kern="100" dirty="0">
                <a:solidFill>
                  <a:srgbClr val="0000FF"/>
                </a:solidFill>
                <a:latin typeface="Times New Roman"/>
                <a:ea typeface="华文细黑"/>
                <a:cs typeface="Times New Roman"/>
              </a:rPr>
              <a:t>答案</a:t>
            </a:r>
            <a:r>
              <a:rPr lang="zh-CN" altLang="zh-CN" sz="2400" kern="100" dirty="0">
                <a:solidFill>
                  <a:prstClr val="black"/>
                </a:solidFill>
                <a:latin typeface="Times New Roman"/>
                <a:ea typeface="华文细黑"/>
                <a:cs typeface="Times New Roman"/>
              </a:rPr>
              <a:t>　</a:t>
            </a:r>
            <a:r>
              <a:rPr lang="en-US" altLang="zh-CN" sz="2400" kern="100" dirty="0" smtClean="0">
                <a:solidFill>
                  <a:srgbClr val="F79646">
                    <a:lumMod val="75000"/>
                  </a:srgbClr>
                </a:solidFill>
                <a:latin typeface="Times New Roman"/>
                <a:ea typeface="华文细黑"/>
                <a:cs typeface="Courier New"/>
              </a:rPr>
              <a:t>A</a:t>
            </a:r>
          </a:p>
        </p:txBody>
      </p:sp>
    </p:spTree>
    <p:extLst>
      <p:ext uri="{BB962C8B-B14F-4D97-AF65-F5344CB8AC3E}">
        <p14:creationId xmlns:p14="http://schemas.microsoft.com/office/powerpoint/2010/main" val="648260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linds(horizontal)">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9037" y="147861"/>
            <a:ext cx="8733982" cy="4847481"/>
          </a:xfrm>
          <a:prstGeom prst="rect">
            <a:avLst/>
          </a:prstGeom>
        </p:spPr>
        <p:txBody>
          <a:bodyPr>
            <a:spAutoFit/>
          </a:bodyPr>
          <a:lstStyle/>
          <a:p>
            <a:pPr algn="ctr">
              <a:lnSpc>
                <a:spcPts val="4500"/>
              </a:lnSpc>
              <a:spcAft>
                <a:spcPts val="0"/>
              </a:spcAft>
            </a:pPr>
            <a:r>
              <a:rPr lang="zh-CN" altLang="en-US" sz="2600" kern="100" dirty="0">
                <a:solidFill>
                  <a:srgbClr val="0000FF"/>
                </a:solidFill>
                <a:latin typeface="Times New Roman"/>
                <a:ea typeface="华文细黑"/>
                <a:cs typeface="Times New Roman"/>
              </a:rPr>
              <a:t>识别六种病句类型之六：不</a:t>
            </a:r>
            <a:r>
              <a:rPr lang="zh-CN" altLang="en-US" sz="2600" kern="100" dirty="0" smtClean="0">
                <a:solidFill>
                  <a:srgbClr val="0000FF"/>
                </a:solidFill>
                <a:latin typeface="Times New Roman"/>
                <a:ea typeface="华文细黑"/>
                <a:cs typeface="Times New Roman"/>
              </a:rPr>
              <a:t>合逻辑</a:t>
            </a:r>
            <a:endParaRPr lang="zh-CN" altLang="zh-CN" sz="1050" kern="100" dirty="0" smtClean="0">
              <a:solidFill>
                <a:srgbClr val="0000FF"/>
              </a:solidFill>
              <a:latin typeface="宋体"/>
              <a:cs typeface="Courier New"/>
            </a:endParaRPr>
          </a:p>
          <a:p>
            <a:pPr algn="just">
              <a:lnSpc>
                <a:spcPts val="4500"/>
              </a:lnSpc>
            </a:pPr>
            <a:r>
              <a:rPr lang="en-US" altLang="zh-CN" sz="2600" kern="100" dirty="0" smtClean="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Courier New"/>
              </a:rPr>
              <a:t>一</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Courier New"/>
              </a:rPr>
              <a:t>掌握六种不合逻辑类型</a:t>
            </a:r>
          </a:p>
          <a:p>
            <a:pPr algn="just">
              <a:lnSpc>
                <a:spcPct val="150000"/>
              </a:lnSpc>
              <a:spcAft>
                <a:spcPts val="0"/>
              </a:spcAft>
            </a:pPr>
            <a:r>
              <a:rPr lang="zh-CN" altLang="zh-CN" sz="2600" kern="100" dirty="0">
                <a:latin typeface="Times New Roman"/>
                <a:ea typeface="华文细黑"/>
                <a:cs typeface="Times New Roman"/>
              </a:rPr>
              <a:t>所谓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不合逻辑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，就是句子表达的意思没有道理，不符合客观事实。这种语病有的是由于作者对客观事物认识错误而产生的，有的是由于语言表达不妥而产生的。</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概念混乱</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概念并列不当</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下面句子都存在概念混乱</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概念并列不当</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的问题，请作具体说明。</a:t>
            </a:r>
            <a:endParaRPr lang="zh-CN" altLang="zh-CN" sz="1050" kern="100" dirty="0">
              <a:effectLst/>
              <a:latin typeface="宋体"/>
              <a:cs typeface="Courier New"/>
            </a:endParaRPr>
          </a:p>
        </p:txBody>
      </p:sp>
    </p:spTree>
    <p:extLst>
      <p:ext uri="{BB962C8B-B14F-4D97-AF65-F5344CB8AC3E}">
        <p14:creationId xmlns:p14="http://schemas.microsoft.com/office/powerpoint/2010/main" val="4102432162"/>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3895" y="771550"/>
            <a:ext cx="8733982" cy="1215910"/>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(1)</a:t>
            </a:r>
            <a:r>
              <a:rPr lang="en-US" altLang="zh-CN" sz="2600" kern="100" dirty="0">
                <a:solidFill>
                  <a:srgbClr val="00B0F0"/>
                </a:solidFill>
                <a:latin typeface="Times New Roman"/>
                <a:ea typeface="华文细黑"/>
                <a:cs typeface="Courier New"/>
              </a:rPr>
              <a:t>(2013·</a:t>
            </a:r>
            <a:r>
              <a:rPr lang="zh-CN" altLang="zh-CN" sz="2600" kern="100" dirty="0">
                <a:solidFill>
                  <a:srgbClr val="00B0F0"/>
                </a:solidFill>
                <a:latin typeface="Times New Roman"/>
                <a:ea typeface="华文细黑"/>
                <a:cs typeface="Times New Roman"/>
              </a:rPr>
              <a:t>江西</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教育主管部门要求，各级各类学校学生的生活用品以及床上用品都应由学生自主选购，不得统一配备</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4" name="矩形 3"/>
          <p:cNvSpPr/>
          <p:nvPr/>
        </p:nvSpPr>
        <p:spPr>
          <a:xfrm>
            <a:off x="254889" y="1972191"/>
            <a:ext cx="8733982" cy="1892826"/>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zh-CN" altLang="zh-CN" sz="2600" kern="100" dirty="0" smtClean="0">
                <a:solidFill>
                  <a:srgbClr val="E46C0A"/>
                </a:solidFill>
                <a:latin typeface="Times New Roman"/>
                <a:ea typeface="华文细黑"/>
                <a:cs typeface="Times New Roman"/>
              </a:rPr>
              <a:t>种属</a:t>
            </a:r>
            <a:r>
              <a:rPr lang="zh-CN" altLang="zh-CN" sz="2600" kern="100" dirty="0">
                <a:solidFill>
                  <a:srgbClr val="E46C0A"/>
                </a:solidFill>
                <a:latin typeface="Times New Roman"/>
                <a:ea typeface="华文细黑"/>
                <a:cs typeface="Times New Roman"/>
              </a:rPr>
              <a:t>并列而致不合逻辑，</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床上用品</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从属于</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生活用品</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，可删除</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以及床上用品</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。若要强调大宗用品，可把</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以及</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改成</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尤其是</a:t>
            </a:r>
            <a:r>
              <a:rPr lang="en-US" altLang="zh-CN" sz="2600" kern="100" dirty="0">
                <a:solidFill>
                  <a:srgbClr val="E46C0A"/>
                </a:solidFill>
                <a:latin typeface="宋体"/>
                <a:ea typeface="华文细黑"/>
                <a:cs typeface="Times New Roman"/>
              </a:rPr>
              <a:t>”</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090634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9512" y="627534"/>
            <a:ext cx="8733982" cy="1816075"/>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(2)</a:t>
            </a:r>
            <a:r>
              <a:rPr lang="en-US" altLang="zh-CN" sz="2600" kern="100" dirty="0">
                <a:solidFill>
                  <a:srgbClr val="00B0F0"/>
                </a:solidFill>
                <a:latin typeface="Times New Roman"/>
                <a:ea typeface="华文细黑"/>
                <a:cs typeface="Courier New"/>
              </a:rPr>
              <a:t>(2013·</a:t>
            </a:r>
            <a:r>
              <a:rPr lang="zh-CN" altLang="zh-CN" sz="2600" kern="100" dirty="0">
                <a:solidFill>
                  <a:srgbClr val="00B0F0"/>
                </a:solidFill>
                <a:latin typeface="Times New Roman"/>
                <a:ea typeface="华文细黑"/>
                <a:cs typeface="Times New Roman"/>
              </a:rPr>
              <a:t>湖南</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文化具有多向性与多面性：既有物质性，也有精神性；既是固态的，也是动态的；既有过去时，也有现在时、将来时；既要传承它，更要创新和发展它</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4" name="矩形 3"/>
          <p:cNvSpPr/>
          <p:nvPr/>
        </p:nvSpPr>
        <p:spPr>
          <a:xfrm>
            <a:off x="188596" y="2421384"/>
            <a:ext cx="8733982" cy="1892826"/>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zh-CN" altLang="zh-CN" sz="2600" kern="100" dirty="0" smtClean="0">
                <a:solidFill>
                  <a:srgbClr val="E46C0A"/>
                </a:solidFill>
                <a:latin typeface="Times New Roman"/>
                <a:ea typeface="华文细黑"/>
                <a:cs typeface="Times New Roman"/>
              </a:rPr>
              <a:t>种属</a:t>
            </a:r>
            <a:r>
              <a:rPr lang="zh-CN" altLang="zh-CN" sz="2600" kern="100" dirty="0">
                <a:solidFill>
                  <a:srgbClr val="E46C0A"/>
                </a:solidFill>
                <a:latin typeface="Times New Roman"/>
                <a:ea typeface="华文细黑"/>
                <a:cs typeface="Times New Roman"/>
              </a:rPr>
              <a:t>不一，</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既要传承它，更要创新和发展它</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，不属于文化的</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多向性与多面性</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；应将最后一个分号改为句号，并在</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既要</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前加上</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我们</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，以总结上文</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666708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95197" y="483518"/>
            <a:ext cx="8769291" cy="2693045"/>
          </a:xfrm>
          <a:prstGeom prst="rect">
            <a:avLst/>
          </a:prstGeom>
          <a:noFill/>
        </p:spPr>
        <p:txBody>
          <a:bodyPr wrap="square" rtlCol="0">
            <a:spAutoFit/>
          </a:bodyPr>
          <a:lstStyle/>
          <a:p>
            <a:pPr>
              <a:lnSpc>
                <a:spcPct val="130000"/>
              </a:lnSpc>
              <a:tabLst>
                <a:tab pos="1890395" algn="l"/>
              </a:tabLst>
            </a:pPr>
            <a:r>
              <a:rPr lang="en-US" altLang="zh-CN" sz="2600" kern="100" dirty="0" smtClean="0">
                <a:latin typeface="Times New Roman"/>
                <a:ea typeface="华文细黑"/>
                <a:cs typeface="Courier New"/>
              </a:rPr>
              <a:t>(3)</a:t>
            </a:r>
            <a:r>
              <a:rPr lang="zh-CN" altLang="zh-CN" sz="2600" kern="100" dirty="0" smtClean="0">
                <a:latin typeface="Times New Roman"/>
                <a:ea typeface="华文细黑"/>
                <a:cs typeface="Times New Roman"/>
              </a:rPr>
              <a:t>用符号法划分句子成分。</a:t>
            </a:r>
            <a:endParaRPr lang="zh-CN" altLang="zh-CN" sz="1050" kern="100" dirty="0" smtClean="0">
              <a:latin typeface="宋体"/>
              <a:cs typeface="Courier New"/>
            </a:endParaRPr>
          </a:p>
          <a:p>
            <a:pPr>
              <a:lnSpc>
                <a:spcPct val="130000"/>
              </a:lnSpc>
              <a:tabLst>
                <a:tab pos="1890395" algn="l"/>
              </a:tabLst>
            </a:pPr>
            <a:r>
              <a:rPr lang="zh-CN" altLang="zh-CN" sz="2600" kern="100" dirty="0" smtClean="0">
                <a:latin typeface="Times New Roman"/>
                <a:ea typeface="华文细黑"/>
                <a:cs typeface="Times New Roman"/>
              </a:rPr>
              <a:t>用</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分开主谓两部分，用</a:t>
            </a:r>
            <a:r>
              <a:rPr lang="en-US" altLang="zh-CN" sz="2600" kern="100" dirty="0" smtClean="0">
                <a:latin typeface="宋体"/>
                <a:ea typeface="华文细黑"/>
                <a:cs typeface="Times New Roman"/>
              </a:rPr>
              <a:t>“</a:t>
            </a:r>
            <a:r>
              <a:rPr lang="en-US" altLang="zh-CN" sz="2600" kern="100" dirty="0" smtClean="0">
                <a:latin typeface="Times New Roman"/>
                <a:ea typeface="华文细黑"/>
                <a:cs typeface="Times New Roman"/>
              </a:rPr>
              <a:t>       </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画出主语，用</a:t>
            </a:r>
            <a:r>
              <a:rPr lang="en-US" altLang="zh-CN" sz="2600" kern="100" dirty="0" smtClean="0">
                <a:latin typeface="宋体"/>
                <a:ea typeface="华文细黑"/>
                <a:cs typeface="Times New Roman"/>
              </a:rPr>
              <a:t>“</a:t>
            </a:r>
            <a:r>
              <a:rPr lang="en-US" altLang="zh-CN" sz="2600" kern="100" dirty="0" smtClean="0">
                <a:latin typeface="Times New Roman"/>
                <a:ea typeface="华文细黑"/>
                <a:cs typeface="Courier New"/>
              </a:rPr>
              <a:t>__</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画出谓语，用</a:t>
            </a:r>
            <a:r>
              <a:rPr lang="en-US" altLang="zh-CN" sz="2600" kern="100" dirty="0" smtClean="0">
                <a:latin typeface="宋体"/>
                <a:ea typeface="华文细黑"/>
                <a:cs typeface="Times New Roman"/>
              </a:rPr>
              <a:t>“</a:t>
            </a:r>
            <a:r>
              <a:rPr lang="en-US" altLang="zh-CN" sz="2600" kern="100" dirty="0" smtClean="0">
                <a:latin typeface="Times New Roman"/>
                <a:ea typeface="华文细黑"/>
                <a:cs typeface="Times New Roman"/>
              </a:rPr>
              <a:t>     </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画出宾语，用</a:t>
            </a:r>
            <a:r>
              <a:rPr lang="en-US" altLang="zh-CN" sz="2600" kern="100" dirty="0" smtClean="0">
                <a:latin typeface="Times New Roman"/>
                <a:ea typeface="华文细黑"/>
                <a:cs typeface="Courier New"/>
              </a:rPr>
              <a:t>(</a:t>
            </a:r>
            <a:r>
              <a:rPr lang="zh-CN"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a:t>
            </a:r>
            <a:r>
              <a:rPr lang="zh-CN" altLang="zh-CN" sz="2600" kern="100" dirty="0" smtClean="0">
                <a:latin typeface="Times New Roman"/>
                <a:ea typeface="华文细黑"/>
                <a:cs typeface="Times New Roman"/>
              </a:rPr>
              <a:t>画出定语，用</a:t>
            </a:r>
            <a:r>
              <a:rPr lang="en-US" altLang="zh-CN" sz="2600" kern="100" dirty="0" smtClean="0">
                <a:latin typeface="IPAPANNEW"/>
                <a:ea typeface="华文细黑"/>
                <a:cs typeface="Times New Roman"/>
              </a:rPr>
              <a:t>[</a:t>
            </a:r>
            <a:r>
              <a:rPr lang="zh-CN" altLang="zh-CN" sz="2600" kern="100" dirty="0" smtClean="0">
                <a:latin typeface="IPAPANNEW"/>
                <a:ea typeface="华文细黑"/>
                <a:cs typeface="Times New Roman"/>
              </a:rPr>
              <a:t>　</a:t>
            </a:r>
            <a:r>
              <a:rPr lang="en-US" altLang="zh-CN" sz="2600" kern="100" dirty="0" smtClean="0">
                <a:latin typeface="IPAPANNEW"/>
                <a:ea typeface="华文细黑"/>
                <a:cs typeface="Times New Roman"/>
              </a:rPr>
              <a:t>]</a:t>
            </a:r>
            <a:r>
              <a:rPr lang="zh-CN" altLang="zh-CN" sz="2600" kern="100" dirty="0" smtClean="0">
                <a:latin typeface="Times New Roman"/>
                <a:ea typeface="华文细黑"/>
                <a:cs typeface="Times New Roman"/>
              </a:rPr>
              <a:t>画出状语，用〈　〉画出补语。</a:t>
            </a:r>
            <a:endParaRPr lang="zh-CN" altLang="zh-CN" sz="1050" kern="100" dirty="0" smtClean="0">
              <a:latin typeface="宋体"/>
              <a:cs typeface="Courier New"/>
            </a:endParaRPr>
          </a:p>
          <a:p>
            <a:pPr>
              <a:lnSpc>
                <a:spcPct val="130000"/>
              </a:lnSpc>
              <a:tabLst>
                <a:tab pos="1890395" algn="l"/>
              </a:tabLst>
            </a:pPr>
            <a:r>
              <a:rPr lang="zh-CN" altLang="zh-CN" sz="2600" kern="100" dirty="0" smtClean="0">
                <a:latin typeface="Times New Roman"/>
                <a:ea typeface="华文细黑"/>
                <a:cs typeface="Times New Roman"/>
              </a:rPr>
              <a:t>示例：</a:t>
            </a:r>
            <a:r>
              <a:rPr lang="en-US" altLang="zh-CN" sz="2600" kern="100" dirty="0" smtClean="0">
                <a:latin typeface="Times New Roman"/>
                <a:ea typeface="华文细黑"/>
                <a:cs typeface="Courier New"/>
              </a:rPr>
              <a:t>(</a:t>
            </a:r>
            <a:r>
              <a:rPr lang="zh-CN" altLang="zh-CN" sz="2600" kern="100" dirty="0" smtClean="0">
                <a:latin typeface="Times New Roman"/>
                <a:ea typeface="华文细黑"/>
                <a:cs typeface="Times New Roman"/>
              </a:rPr>
              <a:t>良好</a:t>
            </a:r>
            <a:r>
              <a:rPr lang="en-US" altLang="zh-CN" sz="2600" kern="100" dirty="0" smtClean="0">
                <a:latin typeface="Times New Roman"/>
                <a:ea typeface="华文细黑"/>
                <a:cs typeface="Courier New"/>
              </a:rPr>
              <a:t>)</a:t>
            </a:r>
            <a:r>
              <a:rPr lang="zh-CN" altLang="zh-CN" sz="2600" kern="100" dirty="0" smtClean="0">
                <a:latin typeface="Times New Roman"/>
                <a:ea typeface="华文细黑"/>
                <a:cs typeface="Times New Roman"/>
              </a:rPr>
              <a:t>的习惯</a:t>
            </a:r>
            <a:r>
              <a:rPr lang="en-US" altLang="zh-CN" sz="2600" kern="100" dirty="0" smtClean="0">
                <a:latin typeface="Times New Roman"/>
                <a:ea typeface="华文细黑"/>
                <a:cs typeface="Courier New"/>
              </a:rPr>
              <a:t>||</a:t>
            </a:r>
            <a:r>
              <a:rPr lang="en-US" altLang="zh-CN" sz="2600" kern="100" dirty="0" smtClean="0">
                <a:latin typeface="IPAPANNEW"/>
                <a:ea typeface="华文细黑"/>
                <a:cs typeface="Times New Roman"/>
              </a:rPr>
              <a:t>[</a:t>
            </a:r>
            <a:r>
              <a:rPr lang="zh-CN" altLang="zh-CN" sz="2600" kern="100" dirty="0" smtClean="0">
                <a:latin typeface="IPAPANNEW"/>
                <a:ea typeface="华文细黑"/>
                <a:cs typeface="Times New Roman"/>
              </a:rPr>
              <a:t>往往</a:t>
            </a:r>
            <a:r>
              <a:rPr lang="en-US" altLang="zh-CN" sz="2600" kern="100" dirty="0" smtClean="0">
                <a:latin typeface="IPAPANNEW"/>
                <a:ea typeface="华文细黑"/>
                <a:cs typeface="Times New Roman"/>
              </a:rPr>
              <a:t>]</a:t>
            </a:r>
            <a:r>
              <a:rPr lang="zh-CN" altLang="zh-CN" sz="2600" kern="100" dirty="0" smtClean="0">
                <a:latin typeface="Times New Roman"/>
                <a:ea typeface="华文细黑"/>
                <a:cs typeface="Times New Roman"/>
              </a:rPr>
              <a:t>改变</a:t>
            </a:r>
            <a:r>
              <a:rPr lang="en-US" altLang="zh-CN" sz="2600" kern="100" dirty="0" smtClean="0">
                <a:latin typeface="Times New Roman"/>
                <a:ea typeface="华文细黑"/>
                <a:cs typeface="Courier New"/>
              </a:rPr>
              <a:t>(</a:t>
            </a:r>
            <a:r>
              <a:rPr lang="zh-CN" altLang="zh-CN" sz="2600" kern="100" dirty="0" smtClean="0">
                <a:latin typeface="Times New Roman"/>
                <a:ea typeface="华文细黑"/>
                <a:cs typeface="Times New Roman"/>
              </a:rPr>
              <a:t>人</a:t>
            </a:r>
            <a:r>
              <a:rPr lang="en-US" altLang="zh-CN" sz="2600" kern="100" dirty="0" smtClean="0">
                <a:latin typeface="Times New Roman"/>
                <a:ea typeface="华文细黑"/>
                <a:cs typeface="Courier New"/>
              </a:rPr>
              <a:t>)</a:t>
            </a:r>
            <a:r>
              <a:rPr lang="zh-CN" altLang="zh-CN" sz="2600" kern="100" dirty="0" smtClean="0">
                <a:latin typeface="Times New Roman"/>
                <a:ea typeface="华文细黑"/>
                <a:cs typeface="Times New Roman"/>
              </a:rPr>
              <a:t>的</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a:t>
            </a:r>
            <a:endParaRPr lang="zh-CN" altLang="zh-CN" sz="1050" kern="100" dirty="0">
              <a:effectLst/>
              <a:latin typeface="宋体"/>
              <a:cs typeface="Courier New"/>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127047632"/>
              </p:ext>
            </p:extLst>
          </p:nvPr>
        </p:nvGraphicFramePr>
        <p:xfrm>
          <a:off x="2637367" y="1747277"/>
          <a:ext cx="457200" cy="236537"/>
        </p:xfrm>
        <a:graphic>
          <a:graphicData uri="http://schemas.openxmlformats.org/presentationml/2006/ole">
            <mc:AlternateContent xmlns:mc="http://schemas.openxmlformats.org/markup-compatibility/2006">
              <mc:Choice xmlns:v="urn:schemas-microsoft-com:vml" Requires="v">
                <p:oleObj spid="_x0000_s2196" name="文档" r:id="rId3" imgW="458526" imgH="236897" progId="Word.Document.12">
                  <p:embed/>
                </p:oleObj>
              </mc:Choice>
              <mc:Fallback>
                <p:oleObj name="文档" r:id="rId3" imgW="458526" imgH="236897" progId="Word.Document.12">
                  <p:embed/>
                  <p:pic>
                    <p:nvPicPr>
                      <p:cNvPr id="0" name=""/>
                      <p:cNvPicPr/>
                      <p:nvPr/>
                    </p:nvPicPr>
                    <p:blipFill>
                      <a:blip r:embed="rId4"/>
                      <a:stretch>
                        <a:fillRect/>
                      </a:stretch>
                    </p:blipFill>
                    <p:spPr>
                      <a:xfrm>
                        <a:off x="2637367" y="1747277"/>
                        <a:ext cx="457200" cy="236537"/>
                      </a:xfrm>
                      <a:prstGeom prst="rect">
                        <a:avLst/>
                      </a:prstGeom>
                    </p:spPr>
                  </p:pic>
                </p:oleObj>
              </mc:Fallback>
            </mc:AlternateContent>
          </a:graphicData>
        </a:graphic>
      </p:graphicFrame>
      <p:cxnSp>
        <p:nvCxnSpPr>
          <p:cNvPr id="7" name="直接连接符 6"/>
          <p:cNvCxnSpPr/>
          <p:nvPr/>
        </p:nvCxnSpPr>
        <p:spPr>
          <a:xfrm>
            <a:off x="2564100" y="3085331"/>
            <a:ext cx="61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564100" y="3126859"/>
            <a:ext cx="61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0" name="对象 9"/>
          <p:cNvGraphicFramePr>
            <a:graphicFrameLocks noChangeAspect="1"/>
          </p:cNvGraphicFramePr>
          <p:nvPr>
            <p:extLst>
              <p:ext uri="{D42A27DB-BD31-4B8C-83A1-F6EECF244321}">
                <p14:modId xmlns:p14="http://schemas.microsoft.com/office/powerpoint/2010/main" val="2361364447"/>
              </p:ext>
            </p:extLst>
          </p:nvPr>
        </p:nvGraphicFramePr>
        <p:xfrm>
          <a:off x="5783246" y="2552700"/>
          <a:ext cx="1196975" cy="631825"/>
        </p:xfrm>
        <a:graphic>
          <a:graphicData uri="http://schemas.openxmlformats.org/presentationml/2006/ole">
            <mc:AlternateContent xmlns:mc="http://schemas.openxmlformats.org/markup-compatibility/2006">
              <mc:Choice xmlns:v="urn:schemas-microsoft-com:vml" Requires="v">
                <p:oleObj spid="_x0000_s2197" name="文档" r:id="rId5" imgW="1197422" imgH="634250" progId="Word.Document.12">
                  <p:embed/>
                </p:oleObj>
              </mc:Choice>
              <mc:Fallback>
                <p:oleObj name="文档" r:id="rId5" imgW="1197422" imgH="634250" progId="Word.Document.12">
                  <p:embed/>
                  <p:pic>
                    <p:nvPicPr>
                      <p:cNvPr id="0" name=""/>
                      <p:cNvPicPr/>
                      <p:nvPr/>
                    </p:nvPicPr>
                    <p:blipFill>
                      <a:blip r:embed="rId6"/>
                      <a:stretch>
                        <a:fillRect/>
                      </a:stretch>
                    </p:blipFill>
                    <p:spPr>
                      <a:xfrm>
                        <a:off x="5783246" y="2552700"/>
                        <a:ext cx="1196975" cy="631825"/>
                      </a:xfrm>
                      <a:prstGeom prst="rect">
                        <a:avLst/>
                      </a:prstGeom>
                    </p:spPr>
                  </p:pic>
                </p:oleObj>
              </mc:Fallback>
            </mc:AlternateContent>
          </a:graphicData>
        </a:graphic>
      </p:graphicFrame>
      <p:cxnSp>
        <p:nvCxnSpPr>
          <p:cNvPr id="11" name="直接连接符 10"/>
          <p:cNvCxnSpPr/>
          <p:nvPr/>
        </p:nvCxnSpPr>
        <p:spPr>
          <a:xfrm>
            <a:off x="4995350" y="1251223"/>
            <a:ext cx="432048" cy="0"/>
          </a:xfrm>
          <a:prstGeom prst="line">
            <a:avLst/>
          </a:prstGeom>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a:off x="4995350" y="1328564"/>
            <a:ext cx="432048" cy="0"/>
          </a:xfrm>
          <a:prstGeom prst="line">
            <a:avLst/>
          </a:prstGeom>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214248" y="3116531"/>
            <a:ext cx="2501230" cy="620426"/>
          </a:xfrm>
          <a:prstGeom prst="rect">
            <a:avLst/>
          </a:prstGeom>
          <a:noFill/>
        </p:spPr>
        <p:txBody>
          <a:bodyPr wrap="square" rtlCol="0">
            <a:spAutoFit/>
          </a:bodyPr>
          <a:lstStyle/>
          <a:p>
            <a:pPr>
              <a:lnSpc>
                <a:spcPct val="150000"/>
              </a:lnSpc>
              <a:tabLst>
                <a:tab pos="1890395" algn="l"/>
              </a:tabLst>
            </a:pPr>
            <a:r>
              <a:rPr lang="en-US" altLang="zh-CN" sz="2600" kern="100" dirty="0">
                <a:latin typeface="宋体"/>
                <a:ea typeface="华文细黑"/>
                <a:cs typeface="Times New Roman"/>
              </a:rPr>
              <a:t>①</a:t>
            </a:r>
            <a:r>
              <a:rPr lang="zh-CN" altLang="zh-CN" sz="2600" kern="100" dirty="0" smtClean="0">
                <a:latin typeface="Times New Roman"/>
                <a:ea typeface="华文细黑"/>
                <a:cs typeface="Times New Roman"/>
              </a:rPr>
              <a:t>他读书。</a:t>
            </a:r>
            <a:endParaRPr lang="en-US" altLang="zh-CN" sz="2600" kern="100" dirty="0" smtClean="0">
              <a:latin typeface="Times New Roman"/>
              <a:ea typeface="华文细黑"/>
              <a:cs typeface="Times New Roman"/>
            </a:endParaRPr>
          </a:p>
        </p:txBody>
      </p:sp>
      <p:grpSp>
        <p:nvGrpSpPr>
          <p:cNvPr id="4" name="组合 3"/>
          <p:cNvGrpSpPr/>
          <p:nvPr/>
        </p:nvGrpSpPr>
        <p:grpSpPr>
          <a:xfrm>
            <a:off x="237803" y="3699495"/>
            <a:ext cx="3815283" cy="1005855"/>
            <a:chOff x="237803" y="3699495"/>
            <a:chExt cx="3815283" cy="1005855"/>
          </a:xfrm>
        </p:grpSpPr>
        <p:graphicFrame>
          <p:nvGraphicFramePr>
            <p:cNvPr id="14" name="对象 13"/>
            <p:cNvGraphicFramePr>
              <a:graphicFrameLocks noChangeAspect="1"/>
            </p:cNvGraphicFramePr>
            <p:nvPr>
              <p:extLst>
                <p:ext uri="{D42A27DB-BD31-4B8C-83A1-F6EECF244321}">
                  <p14:modId xmlns:p14="http://schemas.microsoft.com/office/powerpoint/2010/main" val="2266197416"/>
                </p:ext>
              </p:extLst>
            </p:nvPr>
          </p:nvGraphicFramePr>
          <p:xfrm>
            <a:off x="1167011" y="3829050"/>
            <a:ext cx="2886075" cy="876300"/>
          </p:xfrm>
          <a:graphic>
            <a:graphicData uri="http://schemas.openxmlformats.org/presentationml/2006/ole">
              <mc:AlternateContent xmlns:mc="http://schemas.openxmlformats.org/markup-compatibility/2006">
                <mc:Choice xmlns:v="urn:schemas-microsoft-com:vml" Requires="v">
                  <p:oleObj spid="_x0000_s2198" name="文档" r:id="rId7" imgW="2892239" imgH="880883" progId="Word.Document.12">
                    <p:embed/>
                  </p:oleObj>
                </mc:Choice>
                <mc:Fallback>
                  <p:oleObj name="文档" r:id="rId7" imgW="2892239" imgH="880883" progId="Word.Document.12">
                    <p:embed/>
                    <p:pic>
                      <p:nvPicPr>
                        <p:cNvPr id="0" name=""/>
                        <p:cNvPicPr>
                          <a:picLocks noChangeAspect="1" noChangeArrowheads="1"/>
                        </p:cNvPicPr>
                        <p:nvPr/>
                      </p:nvPicPr>
                      <p:blipFill>
                        <a:blip r:embed="rId8"/>
                        <a:srcRect/>
                        <a:stretch>
                          <a:fillRect/>
                        </a:stretch>
                      </p:blipFill>
                      <p:spPr bwMode="auto">
                        <a:xfrm>
                          <a:off x="1167011" y="3829050"/>
                          <a:ext cx="2886075"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矩形 2"/>
            <p:cNvSpPr/>
            <p:nvPr/>
          </p:nvSpPr>
          <p:spPr>
            <a:xfrm>
              <a:off x="237803" y="3699495"/>
              <a:ext cx="1184940" cy="692497"/>
            </a:xfrm>
            <a:prstGeom prst="rect">
              <a:avLst/>
            </a:prstGeom>
          </p:spPr>
          <p:txBody>
            <a:bodyPr wrap="none">
              <a:spAutoFit/>
            </a:bodyPr>
            <a:lstStyle/>
            <a:p>
              <a:pPr lvl="0" algn="just">
                <a:lnSpc>
                  <a:spcPct val="150000"/>
                </a:lnSpc>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endParaRPr lang="zh-CN" altLang="zh-CN" sz="1050" kern="100" dirty="0">
                <a:solidFill>
                  <a:prstClr val="black"/>
                </a:solidFill>
                <a:latin typeface="宋体"/>
                <a:cs typeface="Courier New"/>
              </a:endParaRPr>
            </a:p>
          </p:txBody>
        </p:sp>
      </p:grpSp>
    </p:spTree>
    <p:extLst>
      <p:ext uri="{BB962C8B-B14F-4D97-AF65-F5344CB8AC3E}">
        <p14:creationId xmlns:p14="http://schemas.microsoft.com/office/powerpoint/2010/main" val="2025754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30947" y="185961"/>
            <a:ext cx="8733982" cy="1816075"/>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我们的报纸、杂志、电视和一切出版物，更有责任做出表率，杜绝用字不规范的现象，增强使用语言文字的规范意识</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4" name="矩形 3"/>
          <p:cNvSpPr/>
          <p:nvPr/>
        </p:nvSpPr>
        <p:spPr>
          <a:xfrm>
            <a:off x="198562" y="1923678"/>
            <a:ext cx="8733982" cy="1292662"/>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zh-CN" altLang="en-US" sz="2600" kern="100" dirty="0" smtClean="0">
                <a:solidFill>
                  <a:schemeClr val="accent6">
                    <a:lumMod val="75000"/>
                  </a:schemeClr>
                </a:solidFill>
                <a:latin typeface="+mj-ea"/>
                <a:ea typeface="+mj-ea"/>
                <a:cs typeface="Times New Roman"/>
              </a:rPr>
              <a:t>“</a:t>
            </a:r>
            <a:r>
              <a:rPr lang="zh-CN" altLang="en-US" sz="2600" kern="100" dirty="0" smtClean="0">
                <a:solidFill>
                  <a:schemeClr val="accent6">
                    <a:lumMod val="75000"/>
                  </a:schemeClr>
                </a:solidFill>
                <a:latin typeface="宋体"/>
                <a:ea typeface="华文细黑"/>
                <a:cs typeface="Times New Roman"/>
              </a:rPr>
              <a:t>报纸</a:t>
            </a:r>
            <a:r>
              <a:rPr lang="zh-CN" altLang="en-US" sz="2600" kern="100" dirty="0" smtClean="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宋体"/>
                <a:ea typeface="华文细黑"/>
                <a:cs typeface="Times New Roman"/>
              </a:rPr>
              <a:t>杂志</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宋体"/>
                <a:ea typeface="华文细黑"/>
                <a:cs typeface="Times New Roman"/>
              </a:rPr>
              <a:t>属于</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宋体"/>
                <a:ea typeface="华文细黑"/>
                <a:cs typeface="Times New Roman"/>
              </a:rPr>
              <a:t>出版物</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宋体"/>
                <a:ea typeface="华文细黑"/>
                <a:cs typeface="Times New Roman"/>
              </a:rPr>
              <a:t>，大小概念不能并列使用。</a:t>
            </a:r>
            <a:endParaRPr lang="zh-CN" altLang="zh-CN" sz="1050" kern="100" dirty="0">
              <a:solidFill>
                <a:schemeClr val="accent6">
                  <a:lumMod val="75000"/>
                </a:schemeClr>
              </a:solidFill>
              <a:latin typeface="宋体"/>
              <a:cs typeface="Courier New"/>
            </a:endParaRPr>
          </a:p>
        </p:txBody>
      </p:sp>
      <p:sp>
        <p:nvSpPr>
          <p:cNvPr id="5" name="矩形 4"/>
          <p:cNvSpPr/>
          <p:nvPr/>
        </p:nvSpPr>
        <p:spPr>
          <a:xfrm>
            <a:off x="150937" y="3060966"/>
            <a:ext cx="8733982" cy="1215910"/>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这家乒乓球馆设施齐全，可为乒乓球爱好者提供不同档次的球台、球拍、球衣、球鞋等乒乓器材</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7" name="矩形 6"/>
          <p:cNvSpPr/>
          <p:nvPr/>
        </p:nvSpPr>
        <p:spPr>
          <a:xfrm>
            <a:off x="171306" y="4280833"/>
            <a:ext cx="6853158" cy="692497"/>
          </a:xfrm>
          <a:prstGeom prst="rect">
            <a:avLst/>
          </a:prstGeom>
        </p:spPr>
        <p:txBody>
          <a:bodyPr wrap="none">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zh-CN" altLang="en-US" sz="2600" kern="100" dirty="0" smtClean="0">
                <a:solidFill>
                  <a:schemeClr val="accent6">
                    <a:lumMod val="75000"/>
                  </a:schemeClr>
                </a:solidFill>
                <a:latin typeface="+mj-ea"/>
                <a:ea typeface="+mj-ea"/>
                <a:cs typeface="Times New Roman"/>
              </a:rPr>
              <a:t>“</a:t>
            </a:r>
            <a:r>
              <a:rPr lang="zh-CN" altLang="en-US" sz="2600" kern="100" dirty="0" smtClean="0">
                <a:solidFill>
                  <a:schemeClr val="accent6">
                    <a:lumMod val="75000"/>
                  </a:schemeClr>
                </a:solidFill>
                <a:latin typeface="宋体"/>
                <a:ea typeface="华文细黑"/>
                <a:cs typeface="Times New Roman"/>
              </a:rPr>
              <a:t>球衣、球鞋</a:t>
            </a:r>
            <a:r>
              <a:rPr lang="zh-CN" altLang="en-US" sz="2600" kern="100" dirty="0" smtClean="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宋体"/>
                <a:ea typeface="华文细黑"/>
                <a:cs typeface="Times New Roman"/>
              </a:rPr>
              <a:t>不属于</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宋体"/>
                <a:ea typeface="华文细黑"/>
                <a:cs typeface="Times New Roman"/>
              </a:rPr>
              <a:t>乒乓器材</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宋体"/>
                <a:ea typeface="华文细黑"/>
                <a:cs typeface="Times New Roman"/>
              </a:rPr>
              <a:t>。</a:t>
            </a:r>
            <a:endParaRPr lang="zh-CN" altLang="zh-CN" sz="260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3843730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2372" y="484550"/>
            <a:ext cx="8733982" cy="3093154"/>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否定不当</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下面句子都存在否定不当的问题，请作具体说明。</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en-US" altLang="zh-CN" sz="2600" kern="100" dirty="0">
                <a:solidFill>
                  <a:srgbClr val="00B0F0"/>
                </a:solidFill>
                <a:latin typeface="Times New Roman"/>
                <a:ea typeface="华文细黑"/>
                <a:cs typeface="Courier New"/>
              </a:rPr>
              <a:t>(2014·</a:t>
            </a:r>
            <a:r>
              <a:rPr lang="zh-CN" altLang="zh-CN" sz="2600" kern="100" dirty="0">
                <a:solidFill>
                  <a:srgbClr val="00B0F0"/>
                </a:solidFill>
                <a:latin typeface="Times New Roman"/>
                <a:ea typeface="华文细黑"/>
                <a:cs typeface="Times New Roman"/>
              </a:rPr>
              <a:t>浙江</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一项好的政策照理会带来好的效果，但在现阶段，必须强化阳光操作、民主监督等制约措施，因为好经也要提防不被念歪</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6" name="矩形 5"/>
          <p:cNvSpPr/>
          <p:nvPr/>
        </p:nvSpPr>
        <p:spPr>
          <a:xfrm>
            <a:off x="224699" y="3448853"/>
            <a:ext cx="8821322" cy="1292662"/>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zh-CN" altLang="en-US" sz="2600" kern="100" dirty="0" smtClean="0">
                <a:solidFill>
                  <a:schemeClr val="accent6">
                    <a:lumMod val="75000"/>
                  </a:schemeClr>
                </a:solidFill>
                <a:latin typeface="+mj-ea"/>
                <a:ea typeface="+mj-ea"/>
                <a:cs typeface="Times New Roman"/>
              </a:rPr>
              <a:t>“</a:t>
            </a:r>
            <a:r>
              <a:rPr lang="zh-CN" altLang="en-US" sz="2600" kern="100" dirty="0" smtClean="0">
                <a:solidFill>
                  <a:schemeClr val="accent6">
                    <a:lumMod val="75000"/>
                  </a:schemeClr>
                </a:solidFill>
                <a:latin typeface="宋体"/>
                <a:ea typeface="华文细黑"/>
                <a:cs typeface="Times New Roman"/>
              </a:rPr>
              <a:t>提防</a:t>
            </a:r>
            <a:r>
              <a:rPr lang="zh-CN" altLang="en-US" sz="2600" kern="100" dirty="0" smtClean="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宋体"/>
                <a:ea typeface="华文细黑"/>
                <a:cs typeface="Times New Roman"/>
              </a:rPr>
              <a:t>表隐性否定，</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宋体"/>
                <a:ea typeface="华文细黑"/>
                <a:cs typeface="Times New Roman"/>
              </a:rPr>
              <a:t>不</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宋体"/>
                <a:ea typeface="华文细黑"/>
                <a:cs typeface="Times New Roman"/>
              </a:rPr>
              <a:t>表显性否定，前后连用表双重否定，应删除</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宋体"/>
                <a:ea typeface="华文细黑"/>
                <a:cs typeface="Times New Roman"/>
              </a:rPr>
              <a:t>不</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宋体"/>
                <a:ea typeface="华文细黑"/>
                <a:cs typeface="Times New Roman"/>
              </a:rPr>
              <a:t>。</a:t>
            </a:r>
            <a:endParaRPr lang="en-US" altLang="zh-CN" sz="2600" kern="100" dirty="0" smtClean="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170024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4747" y="409623"/>
            <a:ext cx="8733982" cy="1816075"/>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(2)</a:t>
            </a:r>
            <a:r>
              <a:rPr lang="en-US" altLang="zh-CN" sz="2600" kern="100" dirty="0">
                <a:solidFill>
                  <a:srgbClr val="00B0F0"/>
                </a:solidFill>
                <a:latin typeface="Times New Roman"/>
                <a:ea typeface="华文细黑"/>
                <a:cs typeface="Courier New"/>
              </a:rPr>
              <a:t>(2013·</a:t>
            </a:r>
            <a:r>
              <a:rPr lang="zh-CN" altLang="zh-CN" sz="2600" kern="100" dirty="0">
                <a:solidFill>
                  <a:srgbClr val="00B0F0"/>
                </a:solidFill>
                <a:latin typeface="Times New Roman"/>
                <a:ea typeface="华文细黑"/>
                <a:cs typeface="Times New Roman"/>
              </a:rPr>
              <a:t>江西</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女性学者被称为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美女学者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，我还听过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美女主持</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美女政治家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的说法，估计没被我漏举的还有不少</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6" name="矩形 5"/>
          <p:cNvSpPr/>
          <p:nvPr/>
        </p:nvSpPr>
        <p:spPr>
          <a:xfrm>
            <a:off x="113222" y="2174500"/>
            <a:ext cx="8872254" cy="599267"/>
          </a:xfrm>
          <a:prstGeom prst="rect">
            <a:avLst/>
          </a:prstGeom>
        </p:spPr>
        <p:txBody>
          <a:bodyPr>
            <a:spAutoFit/>
          </a:bodyPr>
          <a:lstStyle/>
          <a:p>
            <a:pPr algn="just">
              <a:lnSpc>
                <a:spcPts val="45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zh-CN" altLang="en-US" sz="2600" kern="100" dirty="0" smtClean="0">
                <a:solidFill>
                  <a:schemeClr val="accent6">
                    <a:lumMod val="75000"/>
                  </a:schemeClr>
                </a:solidFill>
                <a:latin typeface="Times New Roman"/>
                <a:ea typeface="华文细黑"/>
                <a:cs typeface="Times New Roman"/>
              </a:rPr>
              <a:t>否定不当</a:t>
            </a:r>
            <a:r>
              <a:rPr lang="en-US" altLang="zh-CN" sz="2600" kern="100" dirty="0" smtClean="0">
                <a:solidFill>
                  <a:schemeClr val="accent6">
                    <a:lumMod val="75000"/>
                  </a:schemeClr>
                </a:solidFill>
                <a:latin typeface="Times New Roman"/>
                <a:ea typeface="华文细黑"/>
                <a:cs typeface="Times New Roman"/>
              </a:rPr>
              <a:t>,</a:t>
            </a:r>
            <a:r>
              <a:rPr lang="zh-CN" altLang="en-US" sz="2600" kern="100" dirty="0" smtClean="0">
                <a:solidFill>
                  <a:schemeClr val="accent6">
                    <a:lumMod val="75000"/>
                  </a:schemeClr>
                </a:solidFill>
                <a:latin typeface="+mj-ea"/>
                <a:ea typeface="+mj-ea"/>
                <a:cs typeface="Times New Roman"/>
              </a:rPr>
              <a:t>“</a:t>
            </a:r>
            <a:r>
              <a:rPr lang="zh-CN" altLang="en-US" sz="2600" kern="100" dirty="0" smtClean="0">
                <a:solidFill>
                  <a:schemeClr val="accent6">
                    <a:lumMod val="75000"/>
                  </a:schemeClr>
                </a:solidFill>
                <a:latin typeface="Times New Roman"/>
                <a:ea typeface="华文细黑"/>
                <a:cs typeface="Times New Roman"/>
              </a:rPr>
              <a:t>没</a:t>
            </a:r>
            <a:r>
              <a:rPr lang="zh-CN" altLang="en-US" sz="2600" kern="100" dirty="0" smtClean="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与</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漏举</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都表否定，应删去</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没</a:t>
            </a:r>
            <a:r>
              <a:rPr lang="zh-CN" altLang="en-US" sz="2600" kern="100" dirty="0">
                <a:solidFill>
                  <a:schemeClr val="accent6">
                    <a:lumMod val="75000"/>
                  </a:schemeClr>
                </a:solidFill>
                <a:latin typeface="+mj-ea"/>
                <a:ea typeface="+mj-ea"/>
                <a:cs typeface="Times New Roman"/>
              </a:rPr>
              <a:t>”</a:t>
            </a:r>
            <a:r>
              <a:rPr lang="zh-CN" altLang="en-US" sz="2600" kern="100" dirty="0" smtClean="0">
                <a:solidFill>
                  <a:schemeClr val="accent6">
                    <a:lumMod val="75000"/>
                  </a:schemeClr>
                </a:solidFill>
                <a:latin typeface="Times New Roman"/>
                <a:ea typeface="华文细黑"/>
                <a:cs typeface="Times New Roman"/>
              </a:rPr>
              <a:t>。</a:t>
            </a:r>
            <a:endParaRPr lang="en-US" altLang="zh-CN" sz="2600" kern="100" dirty="0" smtClean="0">
              <a:solidFill>
                <a:schemeClr val="accent6">
                  <a:lumMod val="75000"/>
                </a:schemeClr>
              </a:solidFill>
              <a:latin typeface="Times New Roman"/>
              <a:ea typeface="华文细黑"/>
              <a:cs typeface="Times New Roman"/>
            </a:endParaRPr>
          </a:p>
        </p:txBody>
      </p:sp>
      <p:sp>
        <p:nvSpPr>
          <p:cNvPr id="4" name="矩形 3"/>
          <p:cNvSpPr/>
          <p:nvPr/>
        </p:nvSpPr>
        <p:spPr>
          <a:xfrm>
            <a:off x="169987" y="2767219"/>
            <a:ext cx="8647507" cy="1215910"/>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在激烈的市场竞争中，我们所缺乏的，一是勇气不足，二是谋略不当</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5" name="矩形 4"/>
          <p:cNvSpPr/>
          <p:nvPr/>
        </p:nvSpPr>
        <p:spPr>
          <a:xfrm>
            <a:off x="160462" y="3999465"/>
            <a:ext cx="7186583" cy="669414"/>
          </a:xfrm>
          <a:prstGeom prst="rect">
            <a:avLst/>
          </a:prstGeom>
        </p:spPr>
        <p:txBody>
          <a:bodyPr wrap="none">
            <a:spAutoFit/>
          </a:bodyPr>
          <a:lstStyle/>
          <a:p>
            <a:pPr algn="just">
              <a:lnSpc>
                <a:spcPts val="45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zh-CN" altLang="en-US" sz="2600" kern="100" dirty="0" smtClean="0">
                <a:solidFill>
                  <a:schemeClr val="accent6">
                    <a:lumMod val="75000"/>
                  </a:schemeClr>
                </a:solidFill>
                <a:latin typeface="Times New Roman"/>
                <a:ea typeface="华文细黑"/>
                <a:cs typeface="Times New Roman"/>
              </a:rPr>
              <a:t>否定</a:t>
            </a:r>
            <a:r>
              <a:rPr lang="zh-CN" altLang="en-US" sz="2600" kern="100" dirty="0">
                <a:solidFill>
                  <a:schemeClr val="accent6">
                    <a:lumMod val="75000"/>
                  </a:schemeClr>
                </a:solidFill>
                <a:latin typeface="Times New Roman"/>
                <a:ea typeface="华文细黑"/>
                <a:cs typeface="Times New Roman"/>
              </a:rPr>
              <a:t>不当，应删去</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不足</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和</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不当</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a:t>
            </a:r>
            <a:endParaRPr lang="zh-CN" altLang="zh-CN" sz="260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3711131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5" grpId="0"/>
    </p:bld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2372" y="1059582"/>
            <a:ext cx="8733982" cy="1215910"/>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睡眠三忌：一忌睡前不可恼怒，二忌睡前不可饱食，三忌卧处不可当风</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6" name="矩形 5"/>
          <p:cNvSpPr/>
          <p:nvPr/>
        </p:nvSpPr>
        <p:spPr>
          <a:xfrm>
            <a:off x="194370" y="2317626"/>
            <a:ext cx="8597866" cy="1823576"/>
          </a:xfrm>
          <a:prstGeom prst="rect">
            <a:avLst/>
          </a:prstGeom>
        </p:spPr>
        <p:txBody>
          <a:bodyPr>
            <a:spAutoFit/>
          </a:bodyPr>
          <a:lstStyle/>
          <a:p>
            <a:pPr algn="just">
              <a:lnSpc>
                <a:spcPts val="45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zh-CN" altLang="en-US" sz="2600" kern="100" dirty="0" smtClean="0">
                <a:solidFill>
                  <a:schemeClr val="accent6">
                    <a:lumMod val="75000"/>
                  </a:schemeClr>
                </a:solidFill>
                <a:latin typeface="+mj-ea"/>
                <a:ea typeface="+mj-ea"/>
                <a:cs typeface="Times New Roman"/>
              </a:rPr>
              <a:t>“</a:t>
            </a:r>
            <a:r>
              <a:rPr lang="zh-CN" altLang="en-US" sz="2600" kern="100" dirty="0" smtClean="0">
                <a:solidFill>
                  <a:schemeClr val="accent6">
                    <a:lumMod val="75000"/>
                  </a:schemeClr>
                </a:solidFill>
                <a:latin typeface="宋体"/>
                <a:ea typeface="华文细黑"/>
                <a:cs typeface="Times New Roman"/>
              </a:rPr>
              <a:t>忌</a:t>
            </a:r>
            <a:r>
              <a:rPr lang="zh-CN" altLang="en-US" sz="2600" kern="100" dirty="0" smtClean="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宋体"/>
                <a:ea typeface="华文细黑"/>
                <a:cs typeface="Times New Roman"/>
              </a:rPr>
              <a:t>本身就表示否定，后面再加</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宋体"/>
                <a:ea typeface="华文细黑"/>
                <a:cs typeface="Times New Roman"/>
              </a:rPr>
              <a:t>不可</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宋体"/>
                <a:ea typeface="华文细黑"/>
                <a:cs typeface="Times New Roman"/>
              </a:rPr>
              <a:t>成双重否定就表示肯定的意思了，与要表达的意思恰恰相反，应删去</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宋体"/>
                <a:ea typeface="华文细黑"/>
                <a:cs typeface="Times New Roman"/>
              </a:rPr>
              <a:t>不可</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宋体"/>
                <a:ea typeface="华文细黑"/>
                <a:cs typeface="Times New Roman"/>
              </a:rPr>
              <a:t>。</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190368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2406" y="123478"/>
            <a:ext cx="8733982" cy="4893647"/>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数量误用</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数目的减少可以用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减少</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了</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降低</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了</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等词语，后面所跟的数词指原数量与减少后数量之间的差额，如从</a:t>
            </a:r>
            <a:r>
              <a:rPr lang="en-US" altLang="zh-CN" sz="2600" kern="100" dirty="0">
                <a:latin typeface="Times New Roman"/>
                <a:ea typeface="华文细黑"/>
                <a:cs typeface="Courier New"/>
              </a:rPr>
              <a:t>10</a:t>
            </a:r>
            <a:r>
              <a:rPr lang="zh-CN" altLang="zh-CN" sz="2600" kern="100" dirty="0">
                <a:latin typeface="Times New Roman"/>
                <a:ea typeface="华文细黑"/>
                <a:cs typeface="Times New Roman"/>
              </a:rPr>
              <a:t>减少到</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，可以说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减少了十分之九</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，而不能说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减少了九倍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，因为减少一倍就成了零；也可以用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降低到</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为</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下降到</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为</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等词语，后面所跟的数词指减少后的余数，如从</a:t>
            </a:r>
            <a:r>
              <a:rPr lang="en-US" altLang="zh-CN" sz="2600" kern="100" dirty="0">
                <a:latin typeface="Times New Roman"/>
                <a:ea typeface="华文细黑"/>
                <a:cs typeface="Courier New"/>
              </a:rPr>
              <a:t>10</a:t>
            </a:r>
            <a:r>
              <a:rPr lang="zh-CN" altLang="zh-CN" sz="2600" kern="100" dirty="0">
                <a:latin typeface="Times New Roman"/>
                <a:ea typeface="华文细黑"/>
                <a:cs typeface="Times New Roman"/>
              </a:rPr>
              <a:t>减少到</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，可以说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减少到十分之一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。如果弄不清楚数量关系，表述上往往会出现不合逻辑的错误</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270166274"/>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30506" y="382935"/>
            <a:ext cx="8733982" cy="2492990"/>
          </a:xfrm>
          <a:prstGeom prst="rect">
            <a:avLst/>
          </a:prstGeom>
        </p:spPr>
        <p:txBody>
          <a:bodyPr>
            <a:spAutoFit/>
          </a:bodyPr>
          <a:lstStyle/>
          <a:p>
            <a:pPr lvl="0" algn="just">
              <a:lnSpc>
                <a:spcPct val="150000"/>
              </a:lnSpc>
            </a:pPr>
            <a:r>
              <a:rPr lang="zh-CN" altLang="zh-CN" sz="2600" kern="100" dirty="0">
                <a:solidFill>
                  <a:prstClr val="black"/>
                </a:solidFill>
                <a:latin typeface="Times New Roman"/>
                <a:ea typeface="华文细黑"/>
                <a:cs typeface="Times New Roman"/>
              </a:rPr>
              <a:t>下面句子都存在数量误用的问题，请作具体说明。</a:t>
            </a:r>
            <a:endParaRPr lang="zh-CN" altLang="zh-CN" sz="1050" kern="100" dirty="0">
              <a:solidFill>
                <a:prstClr val="black"/>
              </a:solidFill>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en-US" altLang="zh-CN" sz="2600" kern="100" dirty="0">
                <a:solidFill>
                  <a:srgbClr val="00B0F0"/>
                </a:solidFill>
                <a:latin typeface="Times New Roman"/>
                <a:ea typeface="华文细黑"/>
                <a:cs typeface="Courier New"/>
              </a:rPr>
              <a:t>(2014·</a:t>
            </a:r>
            <a:r>
              <a:rPr lang="zh-CN" altLang="zh-CN" sz="2600" kern="100" dirty="0">
                <a:solidFill>
                  <a:srgbClr val="00B0F0"/>
                </a:solidFill>
                <a:latin typeface="Times New Roman"/>
                <a:ea typeface="华文细黑"/>
                <a:cs typeface="Times New Roman"/>
              </a:rPr>
              <a:t>安徽</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报告中值得注意的是，约</a:t>
            </a:r>
            <a:r>
              <a:rPr lang="en-US" altLang="zh-CN" sz="2600" kern="100" dirty="0">
                <a:latin typeface="Times New Roman"/>
                <a:ea typeface="华文细黑"/>
                <a:cs typeface="Courier New"/>
              </a:rPr>
              <a:t>90%</a:t>
            </a:r>
            <a:r>
              <a:rPr lang="zh-CN" altLang="zh-CN" sz="2600" kern="100" dirty="0">
                <a:latin typeface="Times New Roman"/>
                <a:ea typeface="华文细黑"/>
                <a:cs typeface="Times New Roman"/>
              </a:rPr>
              <a:t>以上的人表示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看完电子书就不再买纸质书</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，这一比例较上一年有所上升</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4" name="矩形 3"/>
          <p:cNvSpPr/>
          <p:nvPr/>
        </p:nvSpPr>
        <p:spPr>
          <a:xfrm>
            <a:off x="251520" y="2806824"/>
            <a:ext cx="8683843" cy="1246495"/>
          </a:xfrm>
          <a:prstGeom prst="rect">
            <a:avLst/>
          </a:prstGeom>
        </p:spPr>
        <p:txBody>
          <a:bodyPr>
            <a:spAutoFit/>
          </a:bodyPr>
          <a:lstStyle/>
          <a:p>
            <a:pPr algn="just">
              <a:lnSpc>
                <a:spcPts val="45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en-US" altLang="zh-CN" sz="2600" dirty="0" smtClean="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约</a:t>
            </a:r>
            <a:r>
              <a:rPr lang="en-US" altLang="zh-CN" sz="2600" dirty="0">
                <a:solidFill>
                  <a:schemeClr val="accent6">
                    <a:lumMod val="75000"/>
                  </a:schemeClr>
                </a:solidFill>
                <a:latin typeface="Times New Roman"/>
                <a:ea typeface="华文细黑"/>
              </a:rPr>
              <a:t>90%</a:t>
            </a:r>
            <a:r>
              <a:rPr lang="zh-CN" altLang="zh-CN" sz="2600" dirty="0">
                <a:solidFill>
                  <a:schemeClr val="accent6">
                    <a:lumMod val="75000"/>
                  </a:schemeClr>
                </a:solidFill>
                <a:latin typeface="Times New Roman"/>
                <a:ea typeface="华文细黑"/>
                <a:cs typeface="Times New Roman"/>
              </a:rPr>
              <a:t>以上</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前后矛盾，接近</a:t>
            </a:r>
            <a:r>
              <a:rPr lang="en-US" altLang="zh-CN" sz="2600" dirty="0">
                <a:solidFill>
                  <a:schemeClr val="accent6">
                    <a:lumMod val="75000"/>
                  </a:schemeClr>
                </a:solidFill>
                <a:latin typeface="Times New Roman"/>
                <a:ea typeface="华文细黑"/>
              </a:rPr>
              <a:t>90%</a:t>
            </a:r>
            <a:r>
              <a:rPr lang="zh-CN" altLang="zh-CN" sz="2600" dirty="0">
                <a:solidFill>
                  <a:schemeClr val="accent6">
                    <a:lumMod val="75000"/>
                  </a:schemeClr>
                </a:solidFill>
                <a:latin typeface="Times New Roman"/>
                <a:ea typeface="华文细黑"/>
                <a:cs typeface="Times New Roman"/>
              </a:rPr>
              <a:t>为</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约</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，过了</a:t>
            </a:r>
            <a:r>
              <a:rPr lang="en-US" altLang="zh-CN" sz="2600" dirty="0">
                <a:solidFill>
                  <a:schemeClr val="accent6">
                    <a:lumMod val="75000"/>
                  </a:schemeClr>
                </a:solidFill>
                <a:latin typeface="Times New Roman"/>
                <a:ea typeface="华文细黑"/>
              </a:rPr>
              <a:t>90%</a:t>
            </a:r>
            <a:r>
              <a:rPr lang="zh-CN" altLang="zh-CN" sz="2600" dirty="0">
                <a:solidFill>
                  <a:schemeClr val="accent6">
                    <a:lumMod val="75000"/>
                  </a:schemeClr>
                </a:solidFill>
                <a:latin typeface="Times New Roman"/>
                <a:ea typeface="华文细黑"/>
                <a:cs typeface="Times New Roman"/>
              </a:rPr>
              <a:t>才能说</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以上</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，二者不可连用，应删除</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以上</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a:t>
            </a:r>
            <a:endParaRPr lang="en-US" altLang="zh-CN" sz="2600" kern="100" dirty="0" smtClean="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859531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22886" y="30897"/>
            <a:ext cx="8733982" cy="1150571"/>
          </a:xfrm>
          <a:prstGeom prst="rect">
            <a:avLst/>
          </a:prstGeom>
        </p:spPr>
        <p:txBody>
          <a:bodyPr>
            <a:spAutoFit/>
          </a:bodyPr>
          <a:lstStyle/>
          <a:p>
            <a:pPr algn="just">
              <a:lnSpc>
                <a:spcPct val="140000"/>
              </a:lnSpc>
              <a:spcAft>
                <a:spcPts val="0"/>
              </a:spcAft>
            </a:pPr>
            <a:r>
              <a:rPr lang="en-US" altLang="zh-CN" sz="2600" kern="100" dirty="0">
                <a:latin typeface="Times New Roman"/>
                <a:ea typeface="华文细黑"/>
                <a:cs typeface="Courier New"/>
              </a:rPr>
              <a:t>(2)</a:t>
            </a:r>
            <a:r>
              <a:rPr lang="zh-CN" altLang="en-US" sz="2600" kern="100" dirty="0">
                <a:latin typeface="Times New Roman"/>
                <a:ea typeface="华文细黑"/>
                <a:cs typeface="Courier New"/>
              </a:rPr>
              <a:t>参加这项比赛的选手平均年龄</a:t>
            </a:r>
            <a:r>
              <a:rPr lang="en-US" altLang="zh-CN" sz="2600" kern="100" dirty="0">
                <a:latin typeface="Times New Roman"/>
                <a:ea typeface="华文细黑"/>
                <a:cs typeface="Courier New"/>
              </a:rPr>
              <a:t>19</a:t>
            </a:r>
            <a:r>
              <a:rPr lang="zh-CN" altLang="en-US" sz="2600" kern="100" dirty="0">
                <a:latin typeface="Times New Roman"/>
                <a:ea typeface="华文细黑"/>
                <a:cs typeface="Courier New"/>
              </a:rPr>
              <a:t>岁，平均身高</a:t>
            </a:r>
            <a:r>
              <a:rPr lang="en-US" altLang="zh-CN" sz="2600" kern="100" dirty="0">
                <a:latin typeface="Times New Roman"/>
                <a:ea typeface="华文细黑"/>
                <a:cs typeface="Courier New"/>
              </a:rPr>
              <a:t>1.68</a:t>
            </a:r>
            <a:r>
              <a:rPr lang="zh-CN" altLang="en-US" sz="2600" kern="100" dirty="0">
                <a:latin typeface="Times New Roman"/>
                <a:ea typeface="华文细黑"/>
                <a:cs typeface="Courier New"/>
              </a:rPr>
              <a:t>米，平均文化程度大专以上</a:t>
            </a:r>
            <a:r>
              <a:rPr lang="zh-CN" altLang="en-US" sz="2600" kern="100" dirty="0" smtClean="0">
                <a:latin typeface="Times New Roman"/>
                <a:ea typeface="华文细黑"/>
                <a:cs typeface="Courier New"/>
              </a:rPr>
              <a:t>。</a:t>
            </a:r>
            <a:endParaRPr lang="zh-CN" altLang="en-US" sz="2600" kern="100" dirty="0">
              <a:latin typeface="Times New Roman"/>
              <a:ea typeface="华文细黑"/>
              <a:cs typeface="Courier New"/>
            </a:endParaRPr>
          </a:p>
        </p:txBody>
      </p:sp>
      <p:sp>
        <p:nvSpPr>
          <p:cNvPr id="4" name="矩形 3"/>
          <p:cNvSpPr/>
          <p:nvPr/>
        </p:nvSpPr>
        <p:spPr>
          <a:xfrm>
            <a:off x="215325" y="1141115"/>
            <a:ext cx="8683843" cy="1212640"/>
          </a:xfrm>
          <a:prstGeom prst="rect">
            <a:avLst/>
          </a:prstGeom>
        </p:spPr>
        <p:txBody>
          <a:bodyPr>
            <a:spAutoFit/>
          </a:bodyPr>
          <a:lstStyle/>
          <a:p>
            <a:pPr algn="just">
              <a:lnSpc>
                <a:spcPct val="14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zh-CN" altLang="en-US" sz="2600" kern="100" dirty="0" smtClean="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宋体"/>
                <a:ea typeface="华文细黑"/>
                <a:cs typeface="Times New Roman"/>
              </a:rPr>
              <a:t>平均文化程度大专以上</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宋体"/>
                <a:ea typeface="华文细黑"/>
                <a:cs typeface="Times New Roman"/>
              </a:rPr>
              <a:t>有误，平均不能是约数，不能说</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宋体"/>
                <a:ea typeface="华文细黑"/>
                <a:cs typeface="Times New Roman"/>
              </a:rPr>
              <a:t>以上</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宋体"/>
                <a:ea typeface="华文细黑"/>
                <a:cs typeface="Times New Roman"/>
              </a:rPr>
              <a:t>。</a:t>
            </a:r>
            <a:endParaRPr lang="zh-CN" altLang="zh-CN" sz="1050" kern="100" dirty="0">
              <a:solidFill>
                <a:schemeClr val="accent6">
                  <a:lumMod val="75000"/>
                </a:schemeClr>
              </a:solidFill>
              <a:latin typeface="宋体"/>
              <a:cs typeface="Courier New"/>
            </a:endParaRPr>
          </a:p>
        </p:txBody>
      </p:sp>
      <p:sp>
        <p:nvSpPr>
          <p:cNvPr id="5" name="矩形 4"/>
          <p:cNvSpPr/>
          <p:nvPr/>
        </p:nvSpPr>
        <p:spPr>
          <a:xfrm>
            <a:off x="240031" y="2289706"/>
            <a:ext cx="8733982" cy="1706044"/>
          </a:xfrm>
          <a:prstGeom prst="rect">
            <a:avLst/>
          </a:prstGeom>
        </p:spPr>
        <p:txBody>
          <a:bodyPr>
            <a:spAutoFit/>
          </a:bodyPr>
          <a:lstStyle/>
          <a:p>
            <a:pPr algn="just">
              <a:lnSpc>
                <a:spcPct val="14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南昌至上海、杭州的火车动车组票价分别为</a:t>
            </a:r>
            <a:r>
              <a:rPr lang="en-US" altLang="zh-CN" sz="2600" kern="100" dirty="0">
                <a:latin typeface="Times New Roman"/>
                <a:ea typeface="华文细黑"/>
                <a:cs typeface="Courier New"/>
              </a:rPr>
              <a:t>228</a:t>
            </a:r>
            <a:r>
              <a:rPr lang="zh-CN" altLang="zh-CN" sz="2600" kern="100" dirty="0">
                <a:latin typeface="Times New Roman"/>
                <a:ea typeface="华文细黑"/>
                <a:cs typeface="Times New Roman"/>
              </a:rPr>
              <a:t>元、</a:t>
            </a:r>
            <a:r>
              <a:rPr lang="en-US" altLang="zh-CN" sz="2600" kern="100" dirty="0">
                <a:latin typeface="Times New Roman"/>
                <a:ea typeface="华文细黑"/>
                <a:cs typeface="Courier New"/>
              </a:rPr>
              <a:t>179</a:t>
            </a:r>
            <a:r>
              <a:rPr lang="zh-CN" altLang="zh-CN" sz="2600" kern="100" dirty="0">
                <a:latin typeface="Times New Roman"/>
                <a:ea typeface="华文细黑"/>
                <a:cs typeface="Times New Roman"/>
              </a:rPr>
              <a:t>元，而对应的普通列车硬座票价为</a:t>
            </a:r>
            <a:r>
              <a:rPr lang="en-US" altLang="zh-CN" sz="2600" kern="100" dirty="0">
                <a:latin typeface="Times New Roman"/>
                <a:ea typeface="华文细黑"/>
                <a:cs typeface="Courier New"/>
              </a:rPr>
              <a:t>106</a:t>
            </a:r>
            <a:r>
              <a:rPr lang="zh-CN" altLang="zh-CN" sz="2600" kern="100" dirty="0">
                <a:latin typeface="Times New Roman"/>
                <a:ea typeface="华文细黑"/>
                <a:cs typeface="Times New Roman"/>
              </a:rPr>
              <a:t>元、</a:t>
            </a:r>
            <a:r>
              <a:rPr lang="en-US" altLang="zh-CN" sz="2600" kern="100" dirty="0">
                <a:latin typeface="Times New Roman"/>
                <a:ea typeface="华文细黑"/>
                <a:cs typeface="Courier New"/>
              </a:rPr>
              <a:t>81</a:t>
            </a:r>
            <a:r>
              <a:rPr lang="zh-CN" altLang="zh-CN" sz="2600" kern="100" dirty="0">
                <a:latin typeface="Times New Roman"/>
                <a:ea typeface="华文细黑"/>
                <a:cs typeface="Times New Roman"/>
              </a:rPr>
              <a:t>元，相比之下，普通列车硬座票价要低一倍多</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7" name="矩形 6"/>
          <p:cNvSpPr/>
          <p:nvPr/>
        </p:nvSpPr>
        <p:spPr>
          <a:xfrm>
            <a:off x="261045" y="3955142"/>
            <a:ext cx="8683843" cy="1212640"/>
          </a:xfrm>
          <a:prstGeom prst="rect">
            <a:avLst/>
          </a:prstGeom>
        </p:spPr>
        <p:txBody>
          <a:bodyPr>
            <a:spAutoFit/>
          </a:bodyPr>
          <a:lstStyle/>
          <a:p>
            <a:pPr algn="just">
              <a:lnSpc>
                <a:spcPct val="14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en-US" altLang="zh-CN" sz="2600" dirty="0" smtClean="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低一倍多</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有误，使用</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降低</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减少</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缩小</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等词语时不能用倍数表示。</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4078452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22886" y="534678"/>
            <a:ext cx="8733982" cy="3093154"/>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因果不当</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下面句子都存在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因果不当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的问题，请作具体说明。</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塞林格的《麦田里的守望者》不愧为美国当代文学中的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现代经典小说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之一，因为现在部分高等学校和大多数中学已把它列为必读的课外读物</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6" name="矩形 5"/>
          <p:cNvSpPr/>
          <p:nvPr/>
        </p:nvSpPr>
        <p:spPr>
          <a:xfrm>
            <a:off x="255374" y="3500282"/>
            <a:ext cx="8597865" cy="1292662"/>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zh-CN" altLang="zh-CN" sz="2600" kern="100" dirty="0" smtClean="0">
                <a:solidFill>
                  <a:srgbClr val="E46C0A"/>
                </a:solidFill>
                <a:latin typeface="Times New Roman"/>
                <a:ea typeface="华文细黑"/>
                <a:cs typeface="Times New Roman"/>
              </a:rPr>
              <a:t>列为</a:t>
            </a:r>
            <a:r>
              <a:rPr lang="zh-CN" altLang="zh-CN" sz="2600" kern="100" dirty="0">
                <a:solidFill>
                  <a:srgbClr val="E46C0A"/>
                </a:solidFill>
                <a:latin typeface="Times New Roman"/>
                <a:ea typeface="华文细黑"/>
                <a:cs typeface="Times New Roman"/>
              </a:rPr>
              <a:t>课外读物不应该是成为经典的原因，因果关系倒置</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272284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13361" y="1011957"/>
            <a:ext cx="8733982" cy="1816075"/>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由于新近翻译的论文大多竭力宣传西方教育理念，因而问世不久的《现代教育》杂志能客观地与读者谈论西方教育观的两面性</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6" name="矩形 5"/>
          <p:cNvSpPr/>
          <p:nvPr/>
        </p:nvSpPr>
        <p:spPr>
          <a:xfrm>
            <a:off x="232470" y="2825874"/>
            <a:ext cx="2983663" cy="603114"/>
          </a:xfrm>
          <a:prstGeom prst="rect">
            <a:avLst/>
          </a:prstGeom>
        </p:spPr>
        <p:txBody>
          <a:bodyPr>
            <a:spAutoFit/>
          </a:bodyPr>
          <a:lstStyle/>
          <a:p>
            <a:pPr algn="just">
              <a:lnSpc>
                <a:spcPts val="4500"/>
              </a:lnSpc>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zh-CN" altLang="en-US" sz="2600" kern="100" dirty="0" smtClean="0">
                <a:solidFill>
                  <a:schemeClr val="accent6">
                    <a:lumMod val="75000"/>
                  </a:schemeClr>
                </a:solidFill>
                <a:latin typeface="Times New Roman"/>
                <a:ea typeface="华文细黑"/>
                <a:cs typeface="Times New Roman"/>
              </a:rPr>
              <a:t>强加</a:t>
            </a:r>
            <a:r>
              <a:rPr lang="zh-CN" altLang="en-US" sz="2600" kern="100" dirty="0">
                <a:solidFill>
                  <a:schemeClr val="accent6">
                    <a:lumMod val="75000"/>
                  </a:schemeClr>
                </a:solidFill>
                <a:latin typeface="Times New Roman"/>
                <a:ea typeface="华文细黑"/>
                <a:cs typeface="Times New Roman"/>
              </a:rPr>
              <a:t>因果</a:t>
            </a:r>
            <a:r>
              <a:rPr lang="zh-CN" altLang="en-US" sz="2600" kern="100" dirty="0" smtClean="0">
                <a:solidFill>
                  <a:schemeClr val="accent6">
                    <a:lumMod val="75000"/>
                  </a:schemeClr>
                </a:solidFill>
                <a:latin typeface="Times New Roman"/>
                <a:ea typeface="华文细黑"/>
                <a:cs typeface="Times New Roman"/>
              </a:rPr>
              <a:t>。</a:t>
            </a:r>
            <a:endParaRPr lang="en-US" altLang="zh-CN" sz="2600" kern="100" dirty="0" smtClean="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1480018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22886" y="112092"/>
            <a:ext cx="8733982" cy="3093154"/>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5.</a:t>
            </a:r>
            <a:r>
              <a:rPr lang="zh-CN" altLang="zh-CN" sz="2600" kern="100" dirty="0">
                <a:latin typeface="Times New Roman"/>
                <a:ea typeface="华文细黑"/>
                <a:cs typeface="Times New Roman"/>
              </a:rPr>
              <a:t>主客颠倒</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下面句子都存在主客颠倒的问题，请作具体说明。</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en-US" altLang="zh-CN" sz="2600" kern="100" dirty="0">
                <a:solidFill>
                  <a:srgbClr val="00B0F0"/>
                </a:solidFill>
                <a:latin typeface="Times New Roman"/>
                <a:ea typeface="华文细黑"/>
                <a:cs typeface="Courier New"/>
              </a:rPr>
              <a:t>(2013·</a:t>
            </a:r>
            <a:r>
              <a:rPr lang="zh-CN" altLang="zh-CN" sz="2600" kern="100" dirty="0">
                <a:solidFill>
                  <a:srgbClr val="00B0F0"/>
                </a:solidFill>
                <a:latin typeface="Times New Roman"/>
                <a:ea typeface="华文细黑"/>
                <a:cs typeface="Times New Roman"/>
              </a:rPr>
              <a:t>山东</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跟随广播学习英语不失为一种有效的方法，不过大部分电台英语广播的语速较快，对于初学英语的人听起来确实感到困难</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4" name="矩形 3"/>
          <p:cNvSpPr/>
          <p:nvPr/>
        </p:nvSpPr>
        <p:spPr>
          <a:xfrm>
            <a:off x="214534" y="3126769"/>
            <a:ext cx="8733982" cy="1823576"/>
          </a:xfrm>
          <a:prstGeom prst="rect">
            <a:avLst/>
          </a:prstGeom>
        </p:spPr>
        <p:txBody>
          <a:bodyPr>
            <a:spAutoFit/>
          </a:bodyPr>
          <a:lstStyle/>
          <a:p>
            <a:pPr algn="just">
              <a:lnSpc>
                <a:spcPts val="45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zh-CN" altLang="zh-CN" sz="2600" dirty="0" smtClean="0">
                <a:solidFill>
                  <a:srgbClr val="E46C0A"/>
                </a:solidFill>
                <a:latin typeface="Times New Roman"/>
                <a:ea typeface="华文细黑"/>
                <a:cs typeface="Times New Roman"/>
              </a:rPr>
              <a:t>不</a:t>
            </a:r>
            <a:r>
              <a:rPr lang="zh-CN" altLang="zh-CN" sz="2600" dirty="0">
                <a:solidFill>
                  <a:srgbClr val="E46C0A"/>
                </a:solidFill>
                <a:latin typeface="Times New Roman"/>
                <a:ea typeface="华文细黑"/>
                <a:cs typeface="Times New Roman"/>
              </a:rPr>
              <a:t>合逻辑，后一分句主干是</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语速较快感到困难</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不通，宜采用</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对于</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来说</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结构，可在</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人</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后面加</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来说</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，或删除</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对于</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，让</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人</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作后一分句的主语。</a:t>
            </a:r>
            <a:endParaRPr lang="en-US" altLang="zh-CN" sz="2600" kern="100" dirty="0" smtClean="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1247419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5197" y="577230"/>
            <a:ext cx="8769291" cy="2492990"/>
          </a:xfrm>
          <a:prstGeom prst="rect">
            <a:avLst/>
          </a:prstGeom>
          <a:noFill/>
        </p:spPr>
        <p:txBody>
          <a:bodyPr wrap="square" rtlCol="0">
            <a:spAutoFit/>
          </a:bodyPr>
          <a:lstStyle/>
          <a:p>
            <a:pPr>
              <a:lnSpc>
                <a:spcPct val="150000"/>
              </a:lnSpc>
              <a:tabLst>
                <a:tab pos="1890395" algn="l"/>
              </a:tabLst>
            </a:pPr>
            <a:r>
              <a:rPr lang="en-US" altLang="zh-CN" sz="2600" kern="100" dirty="0" smtClean="0">
                <a:latin typeface="宋体"/>
                <a:ea typeface="华文细黑"/>
                <a:cs typeface="Times New Roman"/>
              </a:rPr>
              <a:t>②</a:t>
            </a:r>
            <a:r>
              <a:rPr lang="zh-CN" altLang="zh-CN" sz="2600" kern="100" dirty="0" smtClean="0">
                <a:latin typeface="Times New Roman"/>
                <a:ea typeface="华文细黑"/>
                <a:cs typeface="Times New Roman"/>
              </a:rPr>
              <a:t>喜欢阅读的他</a:t>
            </a:r>
            <a:r>
              <a:rPr lang="zh-CN" altLang="zh-CN" sz="2600" kern="100" dirty="0" smtClean="0">
                <a:latin typeface="IPAPANNEW"/>
                <a:ea typeface="华文细黑"/>
                <a:cs typeface="Times New Roman"/>
              </a:rPr>
              <a:t>十分认真</a:t>
            </a:r>
            <a:r>
              <a:rPr lang="zh-CN" altLang="zh-CN" sz="2600" kern="100" dirty="0" smtClean="0">
                <a:latin typeface="Times New Roman"/>
                <a:ea typeface="华文细黑"/>
                <a:cs typeface="Times New Roman"/>
              </a:rPr>
              <a:t>地读完了两本书</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nSpc>
                <a:spcPct val="150000"/>
              </a:lnSpc>
              <a:tabLst>
                <a:tab pos="1890395" algn="l"/>
              </a:tabLst>
            </a:pPr>
            <a:endParaRPr lang="en-US" altLang="zh-CN" sz="2600" kern="100" dirty="0" smtClean="0">
              <a:latin typeface="宋体"/>
              <a:ea typeface="华文细黑"/>
              <a:cs typeface="Times New Roman"/>
            </a:endParaRPr>
          </a:p>
          <a:p>
            <a:pPr>
              <a:lnSpc>
                <a:spcPct val="150000"/>
              </a:lnSpc>
              <a:tabLst>
                <a:tab pos="1890395" algn="l"/>
              </a:tabLst>
            </a:pPr>
            <a:r>
              <a:rPr lang="en-US" altLang="zh-CN" sz="2600" kern="100" dirty="0" smtClean="0">
                <a:latin typeface="宋体"/>
                <a:ea typeface="华文细黑"/>
                <a:cs typeface="Times New Roman"/>
              </a:rPr>
              <a:t>③</a:t>
            </a:r>
            <a:r>
              <a:rPr lang="zh-CN" altLang="zh-CN" sz="2600" kern="100" dirty="0" smtClean="0">
                <a:latin typeface="Times New Roman"/>
                <a:ea typeface="华文细黑"/>
                <a:cs typeface="Times New Roman"/>
              </a:rPr>
              <a:t>不</a:t>
            </a:r>
            <a:r>
              <a:rPr lang="zh-CN" altLang="zh-CN" sz="2600" kern="100" dirty="0">
                <a:latin typeface="Times New Roman"/>
                <a:ea typeface="华文细黑"/>
                <a:cs typeface="Times New Roman"/>
              </a:rPr>
              <a:t>喜欢运动却喜欢</a:t>
            </a:r>
            <a:r>
              <a:rPr lang="zh-CN" altLang="zh-CN" sz="2600" kern="100" dirty="0" smtClean="0">
                <a:latin typeface="Times New Roman"/>
                <a:ea typeface="华文细黑"/>
                <a:cs typeface="Times New Roman"/>
              </a:rPr>
              <a:t>阅读的他</a:t>
            </a:r>
            <a:r>
              <a:rPr lang="zh-CN" altLang="zh-CN" sz="2600" kern="100" dirty="0" smtClean="0">
                <a:latin typeface="IPAPANNEW"/>
                <a:ea typeface="华文细黑"/>
                <a:cs typeface="Times New Roman"/>
              </a:rPr>
              <a:t>昨天下午十分</a:t>
            </a:r>
            <a:r>
              <a:rPr lang="zh-CN" altLang="zh-CN" sz="2600" kern="100" dirty="0">
                <a:latin typeface="IPAPANNEW"/>
                <a:ea typeface="华文细黑"/>
                <a:cs typeface="Times New Roman"/>
              </a:rPr>
              <a:t>认真</a:t>
            </a:r>
            <a:r>
              <a:rPr lang="zh-CN" altLang="zh-CN" sz="2600" kern="100" dirty="0" smtClean="0">
                <a:latin typeface="IPAPANNEW"/>
                <a:ea typeface="华文细黑"/>
                <a:cs typeface="Times New Roman"/>
              </a:rPr>
              <a:t>地</a:t>
            </a:r>
            <a:r>
              <a:rPr lang="zh-CN" altLang="zh-CN" sz="2600" kern="100" dirty="0" smtClean="0">
                <a:latin typeface="Times New Roman"/>
                <a:ea typeface="华文细黑"/>
                <a:cs typeface="Times New Roman"/>
              </a:rPr>
              <a:t>读完了两本十分</a:t>
            </a:r>
            <a:r>
              <a:rPr lang="zh-CN" altLang="zh-CN" sz="2600" kern="100" dirty="0">
                <a:latin typeface="Times New Roman"/>
                <a:ea typeface="华文细黑"/>
                <a:cs typeface="Times New Roman"/>
              </a:rPr>
              <a:t>有</a:t>
            </a:r>
            <a:r>
              <a:rPr lang="zh-CN" altLang="zh-CN" sz="2600" kern="100" dirty="0" smtClean="0">
                <a:latin typeface="Times New Roman"/>
                <a:ea typeface="华文细黑"/>
                <a:cs typeface="Times New Roman"/>
              </a:rPr>
              <a:t>意义的历史书。</a:t>
            </a:r>
            <a:endParaRPr lang="en-US" altLang="zh-CN" sz="2600" kern="100" dirty="0" smtClean="0">
              <a:latin typeface="Times New Roman"/>
              <a:ea typeface="华文细黑"/>
              <a:cs typeface="Times New Roman"/>
            </a:endParaRPr>
          </a:p>
        </p:txBody>
      </p:sp>
      <p:grpSp>
        <p:nvGrpSpPr>
          <p:cNvPr id="7" name="组合 6"/>
          <p:cNvGrpSpPr/>
          <p:nvPr/>
        </p:nvGrpSpPr>
        <p:grpSpPr>
          <a:xfrm>
            <a:off x="256808" y="1131590"/>
            <a:ext cx="8668439" cy="1130424"/>
            <a:chOff x="256808" y="1131590"/>
            <a:chExt cx="8668439" cy="1130424"/>
          </a:xfrm>
        </p:grpSpPr>
        <p:graphicFrame>
          <p:nvGraphicFramePr>
            <p:cNvPr id="5" name="对象 4"/>
            <p:cNvGraphicFramePr>
              <a:graphicFrameLocks noChangeAspect="1"/>
            </p:cNvGraphicFramePr>
            <p:nvPr>
              <p:extLst>
                <p:ext uri="{D42A27DB-BD31-4B8C-83A1-F6EECF244321}">
                  <p14:modId xmlns:p14="http://schemas.microsoft.com/office/powerpoint/2010/main" val="1294231852"/>
                </p:ext>
              </p:extLst>
            </p:nvPr>
          </p:nvGraphicFramePr>
          <p:xfrm>
            <a:off x="1190947" y="1290464"/>
            <a:ext cx="7734300" cy="971550"/>
          </p:xfrm>
          <a:graphic>
            <a:graphicData uri="http://schemas.openxmlformats.org/presentationml/2006/ole">
              <mc:AlternateContent xmlns:mc="http://schemas.openxmlformats.org/markup-compatibility/2006">
                <mc:Choice xmlns:v="urn:schemas-microsoft-com:vml" Requires="v">
                  <p:oleObj spid="_x0000_s3157" name="文档" r:id="rId3" imgW="7738814" imgH="972414" progId="Word.Document.12">
                    <p:embed/>
                  </p:oleObj>
                </mc:Choice>
                <mc:Fallback>
                  <p:oleObj name="文档" r:id="rId3" imgW="7738814" imgH="972414"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0947" y="1290464"/>
                          <a:ext cx="7734300"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矩形 2"/>
            <p:cNvSpPr/>
            <p:nvPr/>
          </p:nvSpPr>
          <p:spPr>
            <a:xfrm>
              <a:off x="256808" y="1131590"/>
              <a:ext cx="1184940" cy="692497"/>
            </a:xfrm>
            <a:prstGeom prst="rect">
              <a:avLst/>
            </a:prstGeom>
          </p:spPr>
          <p:txBody>
            <a:bodyPr wrap="none">
              <a:spAutoFit/>
            </a:bodyPr>
            <a:lstStyle/>
            <a:p>
              <a:pPr lvl="0" algn="just">
                <a:lnSpc>
                  <a:spcPct val="150000"/>
                </a:lnSpc>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endParaRPr lang="zh-CN" altLang="zh-CN" sz="1050" kern="100" dirty="0">
                <a:solidFill>
                  <a:prstClr val="black"/>
                </a:solidFill>
                <a:latin typeface="宋体"/>
                <a:cs typeface="Courier New"/>
              </a:endParaRPr>
            </a:p>
          </p:txBody>
        </p:sp>
      </p:grpSp>
      <p:grpSp>
        <p:nvGrpSpPr>
          <p:cNvPr id="10" name="组合 9"/>
          <p:cNvGrpSpPr/>
          <p:nvPr/>
        </p:nvGrpSpPr>
        <p:grpSpPr>
          <a:xfrm>
            <a:off x="198562" y="2959373"/>
            <a:ext cx="8673083" cy="1707108"/>
            <a:chOff x="198562" y="2959373"/>
            <a:chExt cx="8673083" cy="1707108"/>
          </a:xfrm>
        </p:grpSpPr>
        <p:graphicFrame>
          <p:nvGraphicFramePr>
            <p:cNvPr id="6" name="对象 5"/>
            <p:cNvGraphicFramePr>
              <a:graphicFrameLocks noChangeAspect="1"/>
            </p:cNvGraphicFramePr>
            <p:nvPr>
              <p:extLst>
                <p:ext uri="{D42A27DB-BD31-4B8C-83A1-F6EECF244321}">
                  <p14:modId xmlns:p14="http://schemas.microsoft.com/office/powerpoint/2010/main" val="3219041639"/>
                </p:ext>
              </p:extLst>
            </p:nvPr>
          </p:nvGraphicFramePr>
          <p:xfrm>
            <a:off x="261045" y="3094856"/>
            <a:ext cx="8610600" cy="1571625"/>
          </p:xfrm>
          <a:graphic>
            <a:graphicData uri="http://schemas.openxmlformats.org/presentationml/2006/ole">
              <mc:AlternateContent xmlns:mc="http://schemas.openxmlformats.org/markup-compatibility/2006">
                <mc:Choice xmlns:v="urn:schemas-microsoft-com:vml" Requires="v">
                  <p:oleObj spid="_x0000_s3158" name="文档" r:id="rId5" imgW="8621253" imgH="1562819" progId="Word.Document.12">
                    <p:embed/>
                  </p:oleObj>
                </mc:Choice>
                <mc:Fallback>
                  <p:oleObj name="文档" r:id="rId5" imgW="8621253" imgH="1562819" progId="Word.Document.12">
                    <p:embed/>
                    <p:pic>
                      <p:nvPicPr>
                        <p:cNvPr id="0" name=""/>
                        <p:cNvPicPr>
                          <a:picLocks noChangeAspect="1" noChangeArrowheads="1"/>
                        </p:cNvPicPr>
                        <p:nvPr/>
                      </p:nvPicPr>
                      <p:blipFill>
                        <a:blip r:embed="rId6"/>
                        <a:srcRect/>
                        <a:stretch>
                          <a:fillRect/>
                        </a:stretch>
                      </p:blipFill>
                      <p:spPr bwMode="auto">
                        <a:xfrm>
                          <a:off x="261045" y="3094856"/>
                          <a:ext cx="8610600"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矩形 8"/>
            <p:cNvSpPr/>
            <p:nvPr/>
          </p:nvSpPr>
          <p:spPr>
            <a:xfrm>
              <a:off x="198562" y="2959373"/>
              <a:ext cx="1184940" cy="692497"/>
            </a:xfrm>
            <a:prstGeom prst="rect">
              <a:avLst/>
            </a:prstGeom>
          </p:spPr>
          <p:txBody>
            <a:bodyPr wrap="none">
              <a:spAutoFit/>
            </a:bodyPr>
            <a:lstStyle/>
            <a:p>
              <a:pPr lvl="0" algn="just">
                <a:lnSpc>
                  <a:spcPct val="150000"/>
                </a:lnSpc>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endParaRPr lang="zh-CN" altLang="zh-CN" sz="1050" kern="100" dirty="0">
                <a:solidFill>
                  <a:prstClr val="black"/>
                </a:solidFill>
                <a:latin typeface="宋体"/>
                <a:cs typeface="Courier New"/>
              </a:endParaRPr>
            </a:p>
          </p:txBody>
        </p:sp>
      </p:grpSp>
    </p:spTree>
    <p:extLst>
      <p:ext uri="{BB962C8B-B14F-4D97-AF65-F5344CB8AC3E}">
        <p14:creationId xmlns:p14="http://schemas.microsoft.com/office/powerpoint/2010/main" val="1569571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4311" y="85378"/>
            <a:ext cx="8733982" cy="1064843"/>
          </a:xfrm>
          <a:prstGeom prst="rect">
            <a:avLst/>
          </a:prstGeom>
        </p:spPr>
        <p:txBody>
          <a:bodyPr>
            <a:spAutoFit/>
          </a:bodyPr>
          <a:lstStyle/>
          <a:p>
            <a:pPr algn="just">
              <a:lnSpc>
                <a:spcPct val="140000"/>
              </a:lnSpc>
              <a:spcAft>
                <a:spcPts val="0"/>
              </a:spcAft>
            </a:pPr>
            <a:r>
              <a:rPr lang="en-US" altLang="zh-CN" sz="2400" kern="100" dirty="0">
                <a:latin typeface="Times New Roman"/>
                <a:ea typeface="华文细黑"/>
                <a:cs typeface="Courier New"/>
              </a:rPr>
              <a:t>(2)</a:t>
            </a:r>
            <a:r>
              <a:rPr lang="en-US" altLang="zh-CN" sz="2400" kern="100" dirty="0">
                <a:solidFill>
                  <a:srgbClr val="00B0F0"/>
                </a:solidFill>
                <a:latin typeface="Times New Roman"/>
                <a:ea typeface="华文细黑"/>
                <a:cs typeface="Courier New"/>
              </a:rPr>
              <a:t>(2011·</a:t>
            </a:r>
            <a:r>
              <a:rPr lang="zh-CN" altLang="zh-CN" sz="2400" kern="100" dirty="0">
                <a:solidFill>
                  <a:srgbClr val="00B0F0"/>
                </a:solidFill>
                <a:latin typeface="Times New Roman"/>
                <a:ea typeface="华文细黑"/>
                <a:cs typeface="Times New Roman"/>
              </a:rPr>
              <a:t>天津</a:t>
            </a:r>
            <a:r>
              <a:rPr lang="en-US" altLang="zh-CN" sz="2400" kern="100" dirty="0">
                <a:solidFill>
                  <a:srgbClr val="00B0F0"/>
                </a:solidFill>
                <a:latin typeface="Times New Roman"/>
                <a:ea typeface="华文细黑"/>
                <a:cs typeface="Courier New"/>
              </a:rPr>
              <a:t>)</a:t>
            </a:r>
            <a:r>
              <a:rPr lang="zh-CN" altLang="zh-CN" sz="2400" kern="100" dirty="0">
                <a:latin typeface="Times New Roman"/>
                <a:ea typeface="华文细黑"/>
                <a:cs typeface="Times New Roman"/>
              </a:rPr>
              <a:t>说起饺子，每一个中国人都不感到陌生，中国的饺子对外国人也充满了难以抗拒的诱惑</a:t>
            </a:r>
            <a:r>
              <a:rPr lang="zh-CN" altLang="zh-CN" sz="2400" kern="100" dirty="0" smtClean="0">
                <a:latin typeface="Times New Roman"/>
                <a:ea typeface="华文细黑"/>
                <a:cs typeface="Times New Roman"/>
              </a:rPr>
              <a:t>。</a:t>
            </a:r>
            <a:endParaRPr lang="zh-CN" altLang="zh-CN" sz="2400" kern="100" dirty="0">
              <a:latin typeface="宋体"/>
              <a:cs typeface="Courier New"/>
            </a:endParaRPr>
          </a:p>
        </p:txBody>
      </p:sp>
      <p:sp>
        <p:nvSpPr>
          <p:cNvPr id="4" name="矩形 3"/>
          <p:cNvSpPr/>
          <p:nvPr/>
        </p:nvSpPr>
        <p:spPr>
          <a:xfrm>
            <a:off x="167641" y="1110807"/>
            <a:ext cx="8733982" cy="1772793"/>
          </a:xfrm>
          <a:prstGeom prst="rect">
            <a:avLst/>
          </a:prstGeom>
        </p:spPr>
        <p:txBody>
          <a:bodyPr>
            <a:spAutoFit/>
          </a:bodyPr>
          <a:lstStyle/>
          <a:p>
            <a:pPr algn="just">
              <a:lnSpc>
                <a:spcPct val="140000"/>
              </a:lnSpc>
              <a:spcAft>
                <a:spcPts val="0"/>
              </a:spcAft>
            </a:pPr>
            <a:r>
              <a:rPr lang="zh-CN" altLang="zh-CN" sz="2400" kern="100" dirty="0">
                <a:solidFill>
                  <a:srgbClr val="0000FF"/>
                </a:solidFill>
                <a:latin typeface="Times New Roman"/>
                <a:ea typeface="华文细黑"/>
                <a:cs typeface="Times New Roman"/>
              </a:rPr>
              <a:t>答案</a:t>
            </a:r>
            <a:r>
              <a:rPr lang="zh-CN" altLang="zh-CN" sz="2400" kern="100" dirty="0">
                <a:solidFill>
                  <a:prstClr val="black"/>
                </a:solidFill>
                <a:latin typeface="Times New Roman"/>
                <a:ea typeface="华文细黑"/>
                <a:cs typeface="Times New Roman"/>
              </a:rPr>
              <a:t>　</a:t>
            </a:r>
            <a:r>
              <a:rPr lang="zh-CN" altLang="en-US" sz="2400" kern="100" dirty="0" smtClean="0">
                <a:solidFill>
                  <a:schemeClr val="accent6">
                    <a:lumMod val="75000"/>
                  </a:schemeClr>
                </a:solidFill>
                <a:latin typeface="Times New Roman"/>
                <a:ea typeface="华文细黑"/>
                <a:cs typeface="Times New Roman"/>
              </a:rPr>
              <a:t>主客颠倒</a:t>
            </a:r>
            <a:r>
              <a:rPr lang="zh-CN" altLang="en-US" sz="2400" kern="100" dirty="0">
                <a:solidFill>
                  <a:schemeClr val="accent6">
                    <a:lumMod val="75000"/>
                  </a:schemeClr>
                </a:solidFill>
                <a:latin typeface="Times New Roman"/>
                <a:ea typeface="华文细黑"/>
                <a:cs typeface="Times New Roman"/>
              </a:rPr>
              <a:t>，可在</a:t>
            </a:r>
            <a:r>
              <a:rPr lang="zh-CN" altLang="en-US" sz="2600" kern="100" dirty="0">
                <a:solidFill>
                  <a:schemeClr val="accent6">
                    <a:lumMod val="75000"/>
                  </a:schemeClr>
                </a:solidFill>
                <a:latin typeface="+mj-ea"/>
                <a:ea typeface="+mj-ea"/>
                <a:cs typeface="Times New Roman"/>
              </a:rPr>
              <a:t>“</a:t>
            </a:r>
            <a:r>
              <a:rPr lang="zh-CN" altLang="en-US" sz="2400" kern="100" dirty="0">
                <a:solidFill>
                  <a:schemeClr val="accent6">
                    <a:lumMod val="75000"/>
                  </a:schemeClr>
                </a:solidFill>
                <a:latin typeface="Times New Roman"/>
                <a:ea typeface="华文细黑"/>
                <a:cs typeface="Times New Roman"/>
              </a:rPr>
              <a:t>对外国人</a:t>
            </a:r>
            <a:r>
              <a:rPr lang="zh-CN" altLang="en-US" sz="2600" kern="100" dirty="0">
                <a:solidFill>
                  <a:schemeClr val="accent6">
                    <a:lumMod val="75000"/>
                  </a:schemeClr>
                </a:solidFill>
                <a:latin typeface="+mj-ea"/>
                <a:ea typeface="+mj-ea"/>
                <a:cs typeface="Times New Roman"/>
              </a:rPr>
              <a:t>”</a:t>
            </a:r>
            <a:r>
              <a:rPr lang="zh-CN" altLang="en-US" sz="2400" kern="100" dirty="0">
                <a:solidFill>
                  <a:schemeClr val="accent6">
                    <a:lumMod val="75000"/>
                  </a:schemeClr>
                </a:solidFill>
                <a:latin typeface="Times New Roman"/>
                <a:ea typeface="华文细黑"/>
                <a:cs typeface="Times New Roman"/>
              </a:rPr>
              <a:t>后加上</a:t>
            </a:r>
            <a:r>
              <a:rPr lang="zh-CN" altLang="en-US" sz="2600" kern="100" dirty="0">
                <a:solidFill>
                  <a:schemeClr val="accent6">
                    <a:lumMod val="75000"/>
                  </a:schemeClr>
                </a:solidFill>
                <a:latin typeface="+mj-ea"/>
                <a:ea typeface="+mj-ea"/>
                <a:cs typeface="Times New Roman"/>
              </a:rPr>
              <a:t>“</a:t>
            </a:r>
            <a:r>
              <a:rPr lang="zh-CN" altLang="en-US" sz="2400" kern="100" dirty="0">
                <a:solidFill>
                  <a:schemeClr val="accent6">
                    <a:lumMod val="75000"/>
                  </a:schemeClr>
                </a:solidFill>
                <a:latin typeface="Times New Roman"/>
                <a:ea typeface="华文细黑"/>
                <a:cs typeface="Times New Roman"/>
              </a:rPr>
              <a:t>来说</a:t>
            </a:r>
            <a:r>
              <a:rPr lang="zh-CN" altLang="en-US" sz="2600" kern="100" dirty="0">
                <a:solidFill>
                  <a:schemeClr val="accent6">
                    <a:lumMod val="75000"/>
                  </a:schemeClr>
                </a:solidFill>
                <a:latin typeface="+mj-ea"/>
                <a:ea typeface="+mj-ea"/>
                <a:cs typeface="Times New Roman"/>
              </a:rPr>
              <a:t>”</a:t>
            </a:r>
            <a:r>
              <a:rPr lang="zh-CN" altLang="en-US" sz="2400" kern="100" dirty="0">
                <a:solidFill>
                  <a:schemeClr val="accent6">
                    <a:lumMod val="75000"/>
                  </a:schemeClr>
                </a:solidFill>
                <a:latin typeface="Times New Roman"/>
                <a:ea typeface="华文细黑"/>
                <a:cs typeface="Times New Roman"/>
              </a:rPr>
              <a:t>。另外，主语不一致，前半句主语为</a:t>
            </a:r>
            <a:r>
              <a:rPr lang="zh-CN" altLang="en-US" sz="2600" kern="100" dirty="0">
                <a:solidFill>
                  <a:schemeClr val="accent6">
                    <a:lumMod val="75000"/>
                  </a:schemeClr>
                </a:solidFill>
                <a:latin typeface="+mj-ea"/>
                <a:ea typeface="+mj-ea"/>
                <a:cs typeface="Times New Roman"/>
              </a:rPr>
              <a:t>“</a:t>
            </a:r>
            <a:r>
              <a:rPr lang="zh-CN" altLang="en-US" sz="2400" kern="100" dirty="0">
                <a:solidFill>
                  <a:schemeClr val="accent6">
                    <a:lumMod val="75000"/>
                  </a:schemeClr>
                </a:solidFill>
                <a:latin typeface="Times New Roman"/>
                <a:ea typeface="华文细黑"/>
                <a:cs typeface="Times New Roman"/>
              </a:rPr>
              <a:t>每一个中国人</a:t>
            </a:r>
            <a:r>
              <a:rPr lang="zh-CN" altLang="en-US" sz="2600" kern="100" dirty="0">
                <a:solidFill>
                  <a:schemeClr val="accent6">
                    <a:lumMod val="75000"/>
                  </a:schemeClr>
                </a:solidFill>
                <a:latin typeface="+mj-ea"/>
                <a:ea typeface="+mj-ea"/>
                <a:cs typeface="Times New Roman"/>
              </a:rPr>
              <a:t>”</a:t>
            </a:r>
            <a:r>
              <a:rPr lang="zh-CN" altLang="en-US" sz="2400" kern="100" dirty="0">
                <a:solidFill>
                  <a:schemeClr val="accent6">
                    <a:lumMod val="75000"/>
                  </a:schemeClr>
                </a:solidFill>
                <a:latin typeface="Times New Roman"/>
                <a:ea typeface="华文细黑"/>
                <a:cs typeface="Times New Roman"/>
              </a:rPr>
              <a:t>，后半句为</a:t>
            </a:r>
            <a:r>
              <a:rPr lang="zh-CN" altLang="en-US" sz="2600" kern="100" dirty="0">
                <a:solidFill>
                  <a:schemeClr val="accent6">
                    <a:lumMod val="75000"/>
                  </a:schemeClr>
                </a:solidFill>
                <a:latin typeface="+mj-ea"/>
                <a:ea typeface="+mj-ea"/>
                <a:cs typeface="Times New Roman"/>
              </a:rPr>
              <a:t>“</a:t>
            </a:r>
            <a:r>
              <a:rPr lang="zh-CN" altLang="en-US" sz="2400" kern="100" dirty="0">
                <a:solidFill>
                  <a:schemeClr val="accent6">
                    <a:lumMod val="75000"/>
                  </a:schemeClr>
                </a:solidFill>
                <a:latin typeface="Times New Roman"/>
                <a:ea typeface="华文细黑"/>
                <a:cs typeface="Times New Roman"/>
              </a:rPr>
              <a:t>中国的饺子</a:t>
            </a:r>
            <a:r>
              <a:rPr lang="zh-CN" altLang="en-US" sz="2600" kern="100" dirty="0">
                <a:solidFill>
                  <a:schemeClr val="accent6">
                    <a:lumMod val="75000"/>
                  </a:schemeClr>
                </a:solidFill>
                <a:latin typeface="+mj-ea"/>
                <a:ea typeface="+mj-ea"/>
                <a:cs typeface="Times New Roman"/>
              </a:rPr>
              <a:t>”</a:t>
            </a:r>
            <a:r>
              <a:rPr lang="zh-CN" altLang="en-US" sz="2400" kern="100" dirty="0" smtClean="0">
                <a:solidFill>
                  <a:schemeClr val="accent6">
                    <a:lumMod val="75000"/>
                  </a:schemeClr>
                </a:solidFill>
                <a:latin typeface="Times New Roman"/>
                <a:ea typeface="华文细黑"/>
                <a:cs typeface="Times New Roman"/>
              </a:rPr>
              <a:t>。</a:t>
            </a:r>
            <a:endParaRPr lang="zh-CN" altLang="zh-CN" sz="2400" kern="100" dirty="0">
              <a:solidFill>
                <a:schemeClr val="accent6">
                  <a:lumMod val="75000"/>
                </a:schemeClr>
              </a:solidFill>
              <a:latin typeface="宋体"/>
              <a:cs typeface="Courier New"/>
            </a:endParaRPr>
          </a:p>
        </p:txBody>
      </p:sp>
      <p:sp>
        <p:nvSpPr>
          <p:cNvPr id="5" name="矩形 4"/>
          <p:cNvSpPr/>
          <p:nvPr/>
        </p:nvSpPr>
        <p:spPr>
          <a:xfrm>
            <a:off x="127840" y="2821997"/>
            <a:ext cx="8821322" cy="1069139"/>
          </a:xfrm>
          <a:prstGeom prst="rect">
            <a:avLst/>
          </a:prstGeom>
        </p:spPr>
        <p:txBody>
          <a:bodyPr>
            <a:spAutoFit/>
          </a:bodyPr>
          <a:lstStyle/>
          <a:p>
            <a:pPr algn="just">
              <a:lnSpc>
                <a:spcPct val="140000"/>
              </a:lnSpc>
              <a:spcAft>
                <a:spcPts val="0"/>
              </a:spcAft>
            </a:pPr>
            <a:r>
              <a:rPr lang="en-US" altLang="zh-CN" sz="2400" kern="100" dirty="0">
                <a:latin typeface="Times New Roman"/>
                <a:ea typeface="华文细黑"/>
                <a:cs typeface="Courier New"/>
              </a:rPr>
              <a:t>(3)</a:t>
            </a:r>
            <a:r>
              <a:rPr lang="en-US" altLang="zh-CN" sz="2400" kern="100" dirty="0">
                <a:solidFill>
                  <a:srgbClr val="00B0F0"/>
                </a:solidFill>
                <a:latin typeface="Times New Roman"/>
                <a:ea typeface="华文细黑"/>
                <a:cs typeface="Courier New"/>
              </a:rPr>
              <a:t>(2010·</a:t>
            </a:r>
            <a:r>
              <a:rPr lang="zh-CN" altLang="zh-CN" sz="2400" kern="100" dirty="0">
                <a:solidFill>
                  <a:srgbClr val="00B0F0"/>
                </a:solidFill>
                <a:latin typeface="Times New Roman"/>
                <a:ea typeface="华文细黑"/>
                <a:cs typeface="Times New Roman"/>
              </a:rPr>
              <a:t>江西</a:t>
            </a:r>
            <a:r>
              <a:rPr lang="en-US" altLang="zh-CN" sz="2400" kern="100" dirty="0">
                <a:solidFill>
                  <a:srgbClr val="00B0F0"/>
                </a:solidFill>
                <a:latin typeface="Times New Roman"/>
                <a:ea typeface="华文细黑"/>
                <a:cs typeface="Courier New"/>
              </a:rPr>
              <a:t>)</a:t>
            </a:r>
            <a:r>
              <a:rPr lang="zh-CN" altLang="zh-CN" sz="2400" kern="100" dirty="0">
                <a:latin typeface="Times New Roman"/>
                <a:ea typeface="华文细黑"/>
                <a:cs typeface="Times New Roman"/>
              </a:rPr>
              <a:t>为了使这项住房政策真正受惠于低收入家庭，香港政府制定了非常严格的申请程序，一旦发现诈骗，处罚极其严厉</a:t>
            </a:r>
            <a:r>
              <a:rPr lang="zh-CN" altLang="zh-CN" sz="2400" kern="100" dirty="0" smtClean="0">
                <a:latin typeface="Times New Roman"/>
                <a:ea typeface="华文细黑"/>
                <a:cs typeface="Times New Roman"/>
              </a:rPr>
              <a:t>。</a:t>
            </a:r>
            <a:endParaRPr lang="en-US" altLang="zh-CN" sz="2400" kern="100" dirty="0" smtClean="0">
              <a:latin typeface="Times New Roman"/>
              <a:ea typeface="华文细黑"/>
              <a:cs typeface="Times New Roman"/>
            </a:endParaRPr>
          </a:p>
        </p:txBody>
      </p:sp>
      <p:sp>
        <p:nvSpPr>
          <p:cNvPr id="6" name="矩形 5"/>
          <p:cNvSpPr/>
          <p:nvPr/>
        </p:nvSpPr>
        <p:spPr>
          <a:xfrm>
            <a:off x="157384" y="3911327"/>
            <a:ext cx="8733982" cy="1169551"/>
          </a:xfrm>
          <a:prstGeom prst="rect">
            <a:avLst/>
          </a:prstGeom>
        </p:spPr>
        <p:txBody>
          <a:bodyPr>
            <a:spAutoFit/>
          </a:bodyPr>
          <a:lstStyle/>
          <a:p>
            <a:pPr algn="just">
              <a:lnSpc>
                <a:spcPct val="140000"/>
              </a:lnSpc>
              <a:spcAft>
                <a:spcPts val="0"/>
              </a:spcAft>
            </a:pPr>
            <a:r>
              <a:rPr lang="zh-CN" altLang="zh-CN" sz="2400" kern="100" dirty="0">
                <a:solidFill>
                  <a:srgbClr val="0000FF"/>
                </a:solidFill>
                <a:latin typeface="Times New Roman"/>
                <a:ea typeface="华文细黑"/>
                <a:cs typeface="Times New Roman"/>
              </a:rPr>
              <a:t>答案</a:t>
            </a:r>
            <a:r>
              <a:rPr lang="zh-CN" altLang="zh-CN" sz="2400" kern="100" dirty="0">
                <a:solidFill>
                  <a:prstClr val="black"/>
                </a:solidFill>
                <a:latin typeface="Times New Roman"/>
                <a:ea typeface="华文细黑"/>
                <a:cs typeface="Times New Roman"/>
              </a:rPr>
              <a:t>　</a:t>
            </a:r>
            <a:r>
              <a:rPr lang="zh-CN" altLang="en-US" sz="2400" kern="100" dirty="0" smtClean="0">
                <a:solidFill>
                  <a:schemeClr val="accent6">
                    <a:lumMod val="75000"/>
                  </a:schemeClr>
                </a:solidFill>
                <a:latin typeface="Times New Roman"/>
                <a:ea typeface="华文细黑"/>
                <a:cs typeface="Times New Roman"/>
              </a:rPr>
              <a:t>主客颠倒</a:t>
            </a:r>
            <a:r>
              <a:rPr lang="zh-CN" altLang="en-US" sz="2400" kern="100" dirty="0">
                <a:solidFill>
                  <a:schemeClr val="accent6">
                    <a:lumMod val="75000"/>
                  </a:schemeClr>
                </a:solidFill>
                <a:latin typeface="Times New Roman"/>
                <a:ea typeface="华文细黑"/>
                <a:cs typeface="Times New Roman"/>
              </a:rPr>
              <a:t>，</a:t>
            </a:r>
            <a:r>
              <a:rPr lang="zh-CN" altLang="en-US" sz="2600" kern="100" dirty="0">
                <a:solidFill>
                  <a:schemeClr val="accent6">
                    <a:lumMod val="75000"/>
                  </a:schemeClr>
                </a:solidFill>
                <a:latin typeface="+mj-ea"/>
                <a:ea typeface="+mj-ea"/>
                <a:cs typeface="Times New Roman"/>
              </a:rPr>
              <a:t>“</a:t>
            </a:r>
            <a:r>
              <a:rPr lang="zh-CN" altLang="en-US" sz="2400" kern="100" dirty="0">
                <a:solidFill>
                  <a:schemeClr val="accent6">
                    <a:lumMod val="75000"/>
                  </a:schemeClr>
                </a:solidFill>
                <a:latin typeface="Times New Roman"/>
                <a:ea typeface="华文细黑"/>
                <a:cs typeface="Times New Roman"/>
              </a:rPr>
              <a:t>这项住房政策</a:t>
            </a:r>
            <a:r>
              <a:rPr lang="zh-CN" altLang="en-US" sz="2600" kern="100" dirty="0">
                <a:solidFill>
                  <a:schemeClr val="accent6">
                    <a:lumMod val="75000"/>
                  </a:schemeClr>
                </a:solidFill>
                <a:latin typeface="+mj-ea"/>
                <a:ea typeface="+mj-ea"/>
                <a:cs typeface="Times New Roman"/>
              </a:rPr>
              <a:t>”</a:t>
            </a:r>
            <a:r>
              <a:rPr lang="zh-CN" altLang="en-US" sz="2400" kern="100" dirty="0">
                <a:solidFill>
                  <a:schemeClr val="accent6">
                    <a:lumMod val="75000"/>
                  </a:schemeClr>
                </a:solidFill>
                <a:latin typeface="Times New Roman"/>
                <a:ea typeface="华文细黑"/>
                <a:cs typeface="Times New Roman"/>
              </a:rPr>
              <a:t>应与</a:t>
            </a:r>
            <a:r>
              <a:rPr lang="zh-CN" altLang="en-US" sz="2600" kern="100" dirty="0">
                <a:solidFill>
                  <a:schemeClr val="accent6">
                    <a:lumMod val="75000"/>
                  </a:schemeClr>
                </a:solidFill>
                <a:latin typeface="+mj-ea"/>
                <a:ea typeface="+mj-ea"/>
                <a:cs typeface="Times New Roman"/>
              </a:rPr>
              <a:t>“</a:t>
            </a:r>
            <a:r>
              <a:rPr lang="zh-CN" altLang="en-US" sz="2400" kern="100" dirty="0">
                <a:solidFill>
                  <a:schemeClr val="accent6">
                    <a:lumMod val="75000"/>
                  </a:schemeClr>
                </a:solidFill>
                <a:latin typeface="Times New Roman"/>
                <a:ea typeface="华文细黑"/>
                <a:cs typeface="Times New Roman"/>
              </a:rPr>
              <a:t>低收入家庭</a:t>
            </a:r>
            <a:r>
              <a:rPr lang="zh-CN" altLang="en-US" sz="2600" kern="100" dirty="0">
                <a:solidFill>
                  <a:schemeClr val="accent6">
                    <a:lumMod val="75000"/>
                  </a:schemeClr>
                </a:solidFill>
                <a:latin typeface="+mj-ea"/>
                <a:ea typeface="+mj-ea"/>
                <a:cs typeface="Times New Roman"/>
              </a:rPr>
              <a:t>”</a:t>
            </a:r>
            <a:r>
              <a:rPr lang="zh-CN" altLang="en-US" sz="2400" kern="100" dirty="0">
                <a:solidFill>
                  <a:schemeClr val="accent6">
                    <a:lumMod val="75000"/>
                  </a:schemeClr>
                </a:solidFill>
                <a:latin typeface="Times New Roman"/>
                <a:ea typeface="华文细黑"/>
                <a:cs typeface="Times New Roman"/>
              </a:rPr>
              <a:t>调换位置。</a:t>
            </a:r>
            <a:endParaRPr lang="zh-CN" altLang="zh-CN" sz="240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3935193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22886" y="1083965"/>
            <a:ext cx="8733982" cy="1816075"/>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(4)</a:t>
            </a:r>
            <a:r>
              <a:rPr lang="en-US" altLang="zh-CN" sz="2600" kern="100" dirty="0">
                <a:solidFill>
                  <a:srgbClr val="00B0F0"/>
                </a:solidFill>
                <a:latin typeface="Times New Roman"/>
                <a:ea typeface="华文细黑"/>
                <a:cs typeface="Courier New"/>
              </a:rPr>
              <a:t>(2010·</a:t>
            </a:r>
            <a:r>
              <a:rPr lang="zh-CN" altLang="zh-CN" sz="2600" kern="100" dirty="0">
                <a:solidFill>
                  <a:srgbClr val="00B0F0"/>
                </a:solidFill>
                <a:latin typeface="Times New Roman"/>
                <a:ea typeface="华文细黑"/>
                <a:cs typeface="Times New Roman"/>
              </a:rPr>
              <a:t>湖北</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虽然现在所学的一些专业课，对我们很陌生，学起来比较吃力，不过我相信，在老师的帮助下，只要下苦功，就一定能够学好</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4" name="矩形 3"/>
          <p:cNvSpPr/>
          <p:nvPr/>
        </p:nvSpPr>
        <p:spPr>
          <a:xfrm>
            <a:off x="208087" y="2865115"/>
            <a:ext cx="8561888" cy="669414"/>
          </a:xfrm>
          <a:prstGeom prst="rect">
            <a:avLst/>
          </a:prstGeom>
        </p:spPr>
        <p:txBody>
          <a:bodyPr>
            <a:spAutoFit/>
          </a:bodyPr>
          <a:lstStyle/>
          <a:p>
            <a:pPr algn="just">
              <a:lnSpc>
                <a:spcPts val="45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zh-CN" altLang="en-US" sz="2600" kern="100" dirty="0" smtClean="0">
                <a:solidFill>
                  <a:schemeClr val="accent6">
                    <a:lumMod val="75000"/>
                  </a:schemeClr>
                </a:solidFill>
                <a:latin typeface="Times New Roman"/>
                <a:ea typeface="华文细黑"/>
                <a:cs typeface="Times New Roman"/>
              </a:rPr>
              <a:t>主客颠倒</a:t>
            </a:r>
            <a:r>
              <a:rPr lang="zh-CN" altLang="en-US" sz="2600" kern="100" dirty="0">
                <a:solidFill>
                  <a:schemeClr val="accent6">
                    <a:lumMod val="75000"/>
                  </a:schemeClr>
                </a:solidFill>
                <a:latin typeface="Times New Roman"/>
                <a:ea typeface="华文细黑"/>
                <a:cs typeface="Times New Roman"/>
              </a:rPr>
              <a:t>，可在</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对我们</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后加</a:t>
            </a:r>
            <a:r>
              <a:rPr lang="zh-CN" altLang="en-US" sz="2600" kern="100" dirty="0" smtClean="0">
                <a:solidFill>
                  <a:schemeClr val="accent6">
                    <a:lumMod val="75000"/>
                  </a:schemeClr>
                </a:solidFill>
                <a:latin typeface="+mj-ea"/>
                <a:ea typeface="+mj-ea"/>
                <a:cs typeface="Times New Roman"/>
              </a:rPr>
              <a:t>“</a:t>
            </a:r>
            <a:r>
              <a:rPr lang="zh-CN" altLang="en-US" sz="2600" kern="100" dirty="0" smtClean="0">
                <a:solidFill>
                  <a:schemeClr val="accent6">
                    <a:lumMod val="75000"/>
                  </a:schemeClr>
                </a:solidFill>
                <a:latin typeface="Times New Roman"/>
                <a:ea typeface="华文细黑"/>
                <a:cs typeface="Times New Roman"/>
              </a:rPr>
              <a:t>来说</a:t>
            </a:r>
            <a:r>
              <a:rPr lang="zh-CN" altLang="en-US" sz="2600" kern="100" dirty="0" smtClean="0">
                <a:solidFill>
                  <a:schemeClr val="accent6">
                    <a:lumMod val="75000"/>
                  </a:schemeClr>
                </a:solidFill>
                <a:latin typeface="+mj-ea"/>
                <a:ea typeface="+mj-ea"/>
                <a:cs typeface="Times New Roman"/>
              </a:rPr>
              <a:t>”</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3544076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6063" y="123478"/>
            <a:ext cx="8561888" cy="3093154"/>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6.</a:t>
            </a:r>
            <a:r>
              <a:rPr lang="zh-CN" altLang="zh-CN" sz="2600" kern="100" dirty="0">
                <a:latin typeface="Times New Roman"/>
                <a:ea typeface="华文细黑"/>
                <a:cs typeface="Times New Roman"/>
              </a:rPr>
              <a:t>有悖事理</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含自相矛盾</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下面句子都存在有悖事理</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含自相矛盾</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的问题，请作具体说明。</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en-US" altLang="zh-CN" sz="2600" kern="100" dirty="0">
                <a:solidFill>
                  <a:srgbClr val="00B0F0"/>
                </a:solidFill>
                <a:latin typeface="Times New Roman"/>
                <a:ea typeface="华文细黑"/>
                <a:cs typeface="Courier New"/>
              </a:rPr>
              <a:t>(2013·</a:t>
            </a:r>
            <a:r>
              <a:rPr lang="zh-CN" altLang="zh-CN" sz="2600" kern="100" dirty="0">
                <a:solidFill>
                  <a:srgbClr val="00B0F0"/>
                </a:solidFill>
                <a:latin typeface="Times New Roman"/>
                <a:ea typeface="华文细黑"/>
                <a:cs typeface="Times New Roman"/>
              </a:rPr>
              <a:t>江西</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当前某些引起轰动的影视作品，也许在两年以后，甚至五年以后就会被人遗忘得一干二净</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4" name="矩形 3"/>
          <p:cNvSpPr/>
          <p:nvPr/>
        </p:nvSpPr>
        <p:spPr>
          <a:xfrm>
            <a:off x="175261" y="3132102"/>
            <a:ext cx="8733982" cy="1823576"/>
          </a:xfrm>
          <a:prstGeom prst="rect">
            <a:avLst/>
          </a:prstGeom>
        </p:spPr>
        <p:txBody>
          <a:bodyPr>
            <a:spAutoFit/>
          </a:bodyPr>
          <a:lstStyle/>
          <a:p>
            <a:pPr algn="just">
              <a:lnSpc>
                <a:spcPts val="45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zh-CN" altLang="en-US" sz="2600" kern="100" dirty="0" smtClean="0">
                <a:solidFill>
                  <a:schemeClr val="accent6">
                    <a:lumMod val="75000"/>
                  </a:schemeClr>
                </a:solidFill>
                <a:latin typeface="Times New Roman"/>
                <a:ea typeface="华文细黑"/>
                <a:cs typeface="Times New Roman"/>
              </a:rPr>
              <a:t>不</a:t>
            </a:r>
            <a:r>
              <a:rPr lang="zh-CN" altLang="en-US" sz="2600" kern="100" dirty="0">
                <a:solidFill>
                  <a:schemeClr val="accent6">
                    <a:lumMod val="75000"/>
                  </a:schemeClr>
                </a:solidFill>
                <a:latin typeface="Times New Roman"/>
                <a:ea typeface="华文细黑"/>
                <a:cs typeface="Times New Roman"/>
              </a:rPr>
              <a:t>合逻辑，</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甚至</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表递进关系，</a:t>
            </a:r>
            <a:r>
              <a:rPr lang="zh-CN" altLang="en-US" sz="2600" kern="100" dirty="0" smtClean="0">
                <a:solidFill>
                  <a:schemeClr val="accent6">
                    <a:lumMod val="75000"/>
                  </a:schemeClr>
                </a:solidFill>
                <a:latin typeface="Times New Roman"/>
                <a:ea typeface="华文细黑"/>
                <a:cs typeface="Times New Roman"/>
              </a:rPr>
              <a:t>因为被</a:t>
            </a:r>
            <a:r>
              <a:rPr lang="zh-CN" altLang="en-US" sz="2600" kern="100" dirty="0">
                <a:solidFill>
                  <a:schemeClr val="accent6">
                    <a:lumMod val="75000"/>
                  </a:schemeClr>
                </a:solidFill>
                <a:latin typeface="Times New Roman"/>
                <a:ea typeface="华文细黑"/>
                <a:cs typeface="Times New Roman"/>
              </a:rPr>
              <a:t>人遗忘得一干二净</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应该是</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两年</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比</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五年</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更加递进一层，所以应把</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两年</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与</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五年</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互换一下。</a:t>
            </a:r>
            <a:endParaRPr lang="en-US" altLang="zh-CN" sz="2600" kern="100" dirty="0" smtClean="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1212815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6691" y="190153"/>
            <a:ext cx="8733982" cy="1215910"/>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该市有人不择手段仿造伪劣产品，对这种坑害消费者骗取钱财的不法行为，应给以严厉的打击</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4" name="矩形 3"/>
          <p:cNvSpPr/>
          <p:nvPr/>
        </p:nvSpPr>
        <p:spPr>
          <a:xfrm>
            <a:off x="147127" y="1315611"/>
            <a:ext cx="8733982" cy="1246495"/>
          </a:xfrm>
          <a:prstGeom prst="rect">
            <a:avLst/>
          </a:prstGeom>
        </p:spPr>
        <p:txBody>
          <a:bodyPr>
            <a:spAutoFit/>
          </a:bodyPr>
          <a:lstStyle/>
          <a:p>
            <a:pPr algn="just">
              <a:lnSpc>
                <a:spcPts val="45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zh-CN" altLang="en-US" sz="2600" kern="100" dirty="0" smtClean="0">
                <a:solidFill>
                  <a:schemeClr val="accent6">
                    <a:lumMod val="75000"/>
                  </a:schemeClr>
                </a:solidFill>
                <a:latin typeface="+mj-ea"/>
                <a:ea typeface="+mj-ea"/>
                <a:cs typeface="Times New Roman"/>
              </a:rPr>
              <a:t>“</a:t>
            </a:r>
            <a:r>
              <a:rPr lang="zh-CN" altLang="en-US" sz="2600" kern="100" dirty="0" smtClean="0">
                <a:solidFill>
                  <a:schemeClr val="accent6">
                    <a:lumMod val="75000"/>
                  </a:schemeClr>
                </a:solidFill>
                <a:latin typeface="宋体"/>
                <a:ea typeface="华文细黑"/>
                <a:cs typeface="Times New Roman"/>
              </a:rPr>
              <a:t>仿造伪劣产品</a:t>
            </a:r>
            <a:r>
              <a:rPr lang="zh-CN" altLang="en-US" sz="2600" kern="100" dirty="0" smtClean="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宋体"/>
                <a:ea typeface="华文细黑"/>
                <a:cs typeface="Times New Roman"/>
              </a:rPr>
              <a:t>有悖事理，应把</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宋体"/>
                <a:ea typeface="华文细黑"/>
                <a:cs typeface="Times New Roman"/>
              </a:rPr>
              <a:t>仿造</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宋体"/>
                <a:ea typeface="华文细黑"/>
                <a:cs typeface="Times New Roman"/>
              </a:rPr>
              <a:t>改为</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宋体"/>
                <a:ea typeface="华文细黑"/>
                <a:cs typeface="Times New Roman"/>
              </a:rPr>
              <a:t>制造</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宋体"/>
                <a:ea typeface="华文细黑"/>
                <a:cs typeface="Times New Roman"/>
              </a:rPr>
              <a:t>。</a:t>
            </a:r>
            <a:endParaRPr lang="zh-CN" altLang="zh-CN" sz="1050" kern="100" dirty="0">
              <a:solidFill>
                <a:schemeClr val="accent6">
                  <a:lumMod val="75000"/>
                </a:schemeClr>
              </a:solidFill>
              <a:latin typeface="宋体"/>
              <a:cs typeface="Courier New"/>
            </a:endParaRPr>
          </a:p>
        </p:txBody>
      </p:sp>
      <p:sp>
        <p:nvSpPr>
          <p:cNvPr id="5" name="矩形 4"/>
          <p:cNvSpPr/>
          <p:nvPr/>
        </p:nvSpPr>
        <p:spPr>
          <a:xfrm>
            <a:off x="141175" y="2406645"/>
            <a:ext cx="8821322" cy="1215910"/>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凡是在科学和学问研究上有成就的人，不少是在客观物质条件十分艰难的情况下，经过顽强刻苦的努力获得成功的</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6" name="矩形 5"/>
          <p:cNvSpPr/>
          <p:nvPr/>
        </p:nvSpPr>
        <p:spPr>
          <a:xfrm>
            <a:off x="131887" y="3618470"/>
            <a:ext cx="8821322" cy="1175515"/>
          </a:xfrm>
          <a:prstGeom prst="rect">
            <a:avLst/>
          </a:prstGeom>
        </p:spPr>
        <p:txBody>
          <a:bodyPr>
            <a:spAutoFit/>
          </a:bodyPr>
          <a:lstStyle/>
          <a:p>
            <a:pPr algn="just">
              <a:lnSpc>
                <a:spcPts val="45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zh-CN" altLang="en-US" sz="2600" kern="100" dirty="0" smtClean="0">
                <a:solidFill>
                  <a:schemeClr val="accent6">
                    <a:lumMod val="75000"/>
                  </a:schemeClr>
                </a:solidFill>
                <a:latin typeface="+mj-ea"/>
                <a:ea typeface="+mj-ea"/>
                <a:cs typeface="Times New Roman"/>
              </a:rPr>
              <a:t>“</a:t>
            </a:r>
            <a:r>
              <a:rPr lang="zh-CN" altLang="en-US" sz="2600" kern="100" dirty="0" smtClean="0">
                <a:solidFill>
                  <a:schemeClr val="accent6">
                    <a:lumMod val="75000"/>
                  </a:schemeClr>
                </a:solidFill>
                <a:latin typeface="宋体"/>
                <a:ea typeface="华文细黑"/>
                <a:cs typeface="Times New Roman"/>
              </a:rPr>
              <a:t>凡是</a:t>
            </a:r>
            <a:r>
              <a:rPr lang="zh-CN" altLang="en-US" sz="2600" kern="100" dirty="0" smtClean="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宋体"/>
                <a:ea typeface="华文细黑"/>
                <a:cs typeface="Times New Roman"/>
              </a:rPr>
              <a:t>和</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宋体"/>
                <a:ea typeface="华文细黑"/>
                <a:cs typeface="Times New Roman"/>
              </a:rPr>
              <a:t>不少</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宋体"/>
                <a:ea typeface="华文细黑"/>
                <a:cs typeface="Times New Roman"/>
              </a:rPr>
              <a:t>两个词表示的范围是不对等的，一个表示所有，一个表示部分，二者用在一起显然是矛盾的</a:t>
            </a:r>
            <a:r>
              <a:rPr lang="zh-CN" altLang="en-US" sz="2600" kern="100" dirty="0" smtClean="0">
                <a:solidFill>
                  <a:schemeClr val="accent6">
                    <a:lumMod val="75000"/>
                  </a:schemeClr>
                </a:solidFill>
                <a:latin typeface="宋体"/>
                <a:ea typeface="华文细黑"/>
                <a:cs typeface="Times New Roman"/>
              </a:rPr>
              <a:t>。</a:t>
            </a:r>
            <a:endParaRPr lang="en-US" altLang="zh-CN" sz="2600" kern="100" dirty="0" smtClean="0">
              <a:solidFill>
                <a:schemeClr val="accent6">
                  <a:lumMod val="75000"/>
                </a:schemeClr>
              </a:solidFill>
              <a:latin typeface="宋体"/>
              <a:ea typeface="华文细黑"/>
              <a:cs typeface="Times New Roman"/>
            </a:endParaRPr>
          </a:p>
        </p:txBody>
      </p:sp>
    </p:spTree>
    <p:extLst>
      <p:ext uri="{BB962C8B-B14F-4D97-AF65-F5344CB8AC3E}">
        <p14:creationId xmlns:p14="http://schemas.microsoft.com/office/powerpoint/2010/main" val="1928970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15266" y="1165498"/>
            <a:ext cx="8733982" cy="1216743"/>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由北京人民艺术剧院复排的大型历史剧《蔡文姬》定于</a:t>
            </a:r>
            <a:r>
              <a:rPr lang="en-US" altLang="zh-CN" sz="2600" kern="100" dirty="0">
                <a:latin typeface="Times New Roman"/>
                <a:ea typeface="华文细黑"/>
                <a:cs typeface="Courier New"/>
              </a:rPr>
              <a:t>5</a:t>
            </a:r>
            <a:r>
              <a:rPr lang="zh-CN" altLang="zh-CN" sz="2600" kern="100" dirty="0">
                <a:latin typeface="Times New Roman"/>
                <a:ea typeface="华文细黑"/>
                <a:cs typeface="Times New Roman"/>
              </a:rPr>
              <a:t>月</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日在首都剧场上演，日前正在紧张的排练之中</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4" name="矩形 3"/>
          <p:cNvSpPr/>
          <p:nvPr/>
        </p:nvSpPr>
        <p:spPr>
          <a:xfrm>
            <a:off x="204277" y="2404347"/>
            <a:ext cx="8733982" cy="1246495"/>
          </a:xfrm>
          <a:prstGeom prst="rect">
            <a:avLst/>
          </a:prstGeom>
        </p:spPr>
        <p:txBody>
          <a:bodyPr>
            <a:spAutoFit/>
          </a:bodyPr>
          <a:lstStyle/>
          <a:p>
            <a:pPr algn="just">
              <a:lnSpc>
                <a:spcPts val="45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zh-CN" altLang="en-US" sz="2600" kern="100" dirty="0" smtClean="0">
                <a:solidFill>
                  <a:schemeClr val="accent6">
                    <a:lumMod val="75000"/>
                  </a:schemeClr>
                </a:solidFill>
                <a:latin typeface="+mj-ea"/>
                <a:ea typeface="+mj-ea"/>
                <a:cs typeface="Times New Roman"/>
              </a:rPr>
              <a:t>“</a:t>
            </a:r>
            <a:r>
              <a:rPr lang="zh-CN" altLang="en-US" sz="2600" kern="100" dirty="0" smtClean="0">
                <a:solidFill>
                  <a:schemeClr val="accent6">
                    <a:lumMod val="75000"/>
                  </a:schemeClr>
                </a:solidFill>
                <a:latin typeface="宋体"/>
                <a:ea typeface="华文细黑"/>
                <a:cs typeface="Times New Roman"/>
              </a:rPr>
              <a:t>日前</a:t>
            </a:r>
            <a:r>
              <a:rPr lang="zh-CN" altLang="en-US" sz="2600" kern="100" dirty="0" smtClean="0">
                <a:solidFill>
                  <a:schemeClr val="accent6">
                    <a:lumMod val="75000"/>
                  </a:schemeClr>
                </a:solidFill>
                <a:latin typeface="+mj-ea"/>
                <a:ea typeface="+mj-ea"/>
                <a:cs typeface="Times New Roman"/>
              </a:rPr>
              <a:t>”</a:t>
            </a:r>
            <a:r>
              <a:rPr lang="zh-CN" altLang="en-US" sz="2600" kern="100" dirty="0" smtClean="0">
                <a:solidFill>
                  <a:schemeClr val="accent6">
                    <a:lumMod val="75000"/>
                  </a:schemeClr>
                </a:solidFill>
                <a:latin typeface="宋体"/>
                <a:ea typeface="华文细黑"/>
                <a:cs typeface="Times New Roman"/>
              </a:rPr>
              <a:t>即</a:t>
            </a:r>
            <a:r>
              <a:rPr lang="zh-CN" altLang="en-US" sz="2600" kern="100" dirty="0" smtClean="0">
                <a:solidFill>
                  <a:schemeClr val="accent6">
                    <a:lumMod val="75000"/>
                  </a:schemeClr>
                </a:solidFill>
                <a:latin typeface="+mj-ea"/>
                <a:ea typeface="+mj-ea"/>
                <a:cs typeface="Times New Roman"/>
              </a:rPr>
              <a:t>“</a:t>
            </a:r>
            <a:r>
              <a:rPr lang="zh-CN" altLang="en-US" sz="2600" kern="100" dirty="0" smtClean="0">
                <a:solidFill>
                  <a:schemeClr val="accent6">
                    <a:lumMod val="75000"/>
                  </a:schemeClr>
                </a:solidFill>
                <a:latin typeface="宋体"/>
                <a:ea typeface="华文细黑"/>
                <a:cs typeface="Times New Roman"/>
              </a:rPr>
              <a:t>几天前</a:t>
            </a:r>
            <a:r>
              <a:rPr lang="zh-CN" altLang="en-US" sz="2600" kern="100" dirty="0" smtClean="0">
                <a:solidFill>
                  <a:schemeClr val="accent6">
                    <a:lumMod val="75000"/>
                  </a:schemeClr>
                </a:solidFill>
                <a:latin typeface="+mj-ea"/>
                <a:ea typeface="+mj-ea"/>
                <a:cs typeface="Times New Roman"/>
              </a:rPr>
              <a:t>”</a:t>
            </a:r>
            <a:r>
              <a:rPr lang="zh-CN" altLang="en-US" sz="2600" kern="100" dirty="0" smtClean="0">
                <a:solidFill>
                  <a:schemeClr val="accent6">
                    <a:lumMod val="75000"/>
                  </a:schemeClr>
                </a:solidFill>
                <a:latin typeface="宋体"/>
                <a:ea typeface="华文细黑"/>
                <a:cs typeface="Times New Roman"/>
              </a:rPr>
              <a:t>，指的是过去，它与表示现在的</a:t>
            </a:r>
            <a:r>
              <a:rPr lang="zh-CN" altLang="en-US" sz="2600" kern="100" dirty="0" smtClean="0">
                <a:solidFill>
                  <a:schemeClr val="accent6">
                    <a:lumMod val="75000"/>
                  </a:schemeClr>
                </a:solidFill>
                <a:latin typeface="+mj-ea"/>
                <a:ea typeface="+mj-ea"/>
                <a:cs typeface="Times New Roman"/>
              </a:rPr>
              <a:t>“</a:t>
            </a:r>
            <a:r>
              <a:rPr lang="zh-CN" altLang="en-US" sz="2600" kern="100" dirty="0" smtClean="0">
                <a:solidFill>
                  <a:schemeClr val="accent6">
                    <a:lumMod val="75000"/>
                  </a:schemeClr>
                </a:solidFill>
                <a:latin typeface="宋体"/>
                <a:ea typeface="华文细黑"/>
                <a:cs typeface="Times New Roman"/>
              </a:rPr>
              <a:t>正</a:t>
            </a:r>
            <a:r>
              <a:rPr lang="zh-CN" altLang="en-US" sz="2600" kern="100" dirty="0" smtClean="0">
                <a:solidFill>
                  <a:schemeClr val="accent6">
                    <a:lumMod val="75000"/>
                  </a:schemeClr>
                </a:solidFill>
                <a:latin typeface="+mj-ea"/>
                <a:ea typeface="+mj-ea"/>
                <a:cs typeface="Times New Roman"/>
              </a:rPr>
              <a:t>”</a:t>
            </a:r>
            <a:r>
              <a:rPr lang="zh-CN" altLang="en-US" sz="2600" kern="100" dirty="0" smtClean="0">
                <a:solidFill>
                  <a:schemeClr val="accent6">
                    <a:lumMod val="75000"/>
                  </a:schemeClr>
                </a:solidFill>
                <a:latin typeface="宋体"/>
                <a:ea typeface="华文细黑"/>
                <a:cs typeface="Times New Roman"/>
              </a:rPr>
              <a:t>连用，显然是矛盾的。</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56519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5741" y="147861"/>
            <a:ext cx="8733982" cy="4870564"/>
          </a:xfrm>
          <a:prstGeom prst="rect">
            <a:avLst/>
          </a:prstGeom>
        </p:spPr>
        <p:txBody>
          <a:bodyPr>
            <a:spAutoFit/>
          </a:bodyPr>
          <a:lstStyle/>
          <a:p>
            <a:pPr algn="just">
              <a:lnSpc>
                <a:spcPts val="4500"/>
              </a:lnSpc>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Courier New"/>
              </a:rPr>
              <a:t>二</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Courier New"/>
              </a:rPr>
              <a:t>重点识别：概念混乱</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Courier New"/>
              </a:rPr>
              <a:t>概念并列不当</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Courier New"/>
              </a:rPr>
              <a:t>和否定不当</a:t>
            </a: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概念混乱</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概念并列不当</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的识别</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互相并列的概念，应该是按同一标准划分的种概念，如果标准混乱，就会造成属</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大</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种</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小</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概念并列的错误。</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对于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概念并列不当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的问题，辨析时一定要注意顿号、</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字等并列之处，检查有关大小概念是否并列得当；另外，对列举后加</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字这种形式，须关注一下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列举</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的事物</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概念</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后的中心词范围上是否一致。</a:t>
            </a:r>
            <a:endParaRPr lang="zh-CN" altLang="zh-CN" sz="1050" kern="100" dirty="0">
              <a:effectLst/>
              <a:latin typeface="宋体"/>
              <a:cs typeface="Courier New"/>
            </a:endParaRPr>
          </a:p>
        </p:txBody>
      </p:sp>
    </p:spTree>
    <p:extLst>
      <p:ext uri="{BB962C8B-B14F-4D97-AF65-F5344CB8AC3E}">
        <p14:creationId xmlns:p14="http://schemas.microsoft.com/office/powerpoint/2010/main" val="4200595730"/>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8115" y="392460"/>
            <a:ext cx="8477117" cy="3093154"/>
          </a:xfrm>
          <a:prstGeom prst="rect">
            <a:avLst/>
          </a:prstGeom>
        </p:spPr>
        <p:txBody>
          <a:bodyPr>
            <a:spAutoFit/>
          </a:bodyPr>
          <a:lstStyle/>
          <a:p>
            <a:pPr algn="just">
              <a:lnSpc>
                <a:spcPct val="150000"/>
              </a:lnSpc>
              <a:spcAft>
                <a:spcPts val="0"/>
              </a:spcAft>
            </a:pPr>
            <a:r>
              <a:rPr lang="zh-CN" altLang="zh-CN" sz="2600" kern="100" dirty="0">
                <a:solidFill>
                  <a:srgbClr val="E46C0A"/>
                </a:solidFill>
                <a:latin typeface="Times New Roman"/>
                <a:ea typeface="华文细黑"/>
                <a:cs typeface="Times New Roman"/>
              </a:rPr>
              <a:t>即时巩固</a:t>
            </a:r>
            <a:r>
              <a:rPr lang="en-US" altLang="zh-CN" sz="2600" kern="100" dirty="0">
                <a:solidFill>
                  <a:srgbClr val="E46C0A"/>
                </a:solidFill>
                <a:latin typeface="Times New Roman"/>
                <a:ea typeface="华文细黑"/>
                <a:cs typeface="Courier New"/>
              </a:rPr>
              <a:t>1</a:t>
            </a:r>
            <a:r>
              <a:rPr lang="zh-CN" altLang="zh-CN" sz="2600" kern="100" dirty="0">
                <a:latin typeface="Times New Roman"/>
                <a:ea typeface="华文细黑"/>
                <a:cs typeface="Times New Roman"/>
              </a:rPr>
              <a:t>　指出下列句子中概念混乱</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概念并列不当</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的问题。</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en-US" altLang="zh-CN" sz="2600" kern="100" dirty="0">
                <a:solidFill>
                  <a:srgbClr val="00B0F0"/>
                </a:solidFill>
                <a:latin typeface="Times New Roman"/>
                <a:ea typeface="华文细黑"/>
                <a:cs typeface="Courier New"/>
              </a:rPr>
              <a:t>(2012·</a:t>
            </a:r>
            <a:r>
              <a:rPr lang="zh-CN" altLang="zh-CN" sz="2600" kern="100" dirty="0">
                <a:solidFill>
                  <a:srgbClr val="00B0F0"/>
                </a:solidFill>
                <a:latin typeface="Times New Roman"/>
                <a:ea typeface="华文细黑"/>
                <a:cs typeface="Times New Roman"/>
              </a:rPr>
              <a:t>天津</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工作压力、环境污染、睡眠不足、缺乏运动等因素都会影响到人的身心健康，不健康的生活习惯、饮食习惯同样不容忽视</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4" name="矩形 3"/>
          <p:cNvSpPr/>
          <p:nvPr/>
        </p:nvSpPr>
        <p:spPr>
          <a:xfrm>
            <a:off x="319043" y="3397601"/>
            <a:ext cx="8345003" cy="1246495"/>
          </a:xfrm>
          <a:prstGeom prst="rect">
            <a:avLst/>
          </a:prstGeom>
        </p:spPr>
        <p:txBody>
          <a:bodyPr>
            <a:spAutoFit/>
          </a:bodyPr>
          <a:lstStyle/>
          <a:p>
            <a:pPr algn="just">
              <a:lnSpc>
                <a:spcPts val="45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zh-CN" altLang="en-US" sz="2600" kern="100" dirty="0" smtClean="0">
                <a:solidFill>
                  <a:schemeClr val="accent6">
                    <a:lumMod val="75000"/>
                  </a:schemeClr>
                </a:solidFill>
                <a:latin typeface="+mj-ea"/>
                <a:ea typeface="+mj-ea"/>
                <a:cs typeface="Times New Roman"/>
              </a:rPr>
              <a:t>“</a:t>
            </a:r>
            <a:r>
              <a:rPr lang="zh-CN" altLang="en-US" sz="2600" kern="100" dirty="0" smtClean="0">
                <a:solidFill>
                  <a:schemeClr val="accent6">
                    <a:lumMod val="75000"/>
                  </a:schemeClr>
                </a:solidFill>
                <a:latin typeface="宋体"/>
                <a:ea typeface="华文细黑"/>
                <a:cs typeface="Times New Roman"/>
              </a:rPr>
              <a:t>生活习惯</a:t>
            </a:r>
            <a:r>
              <a:rPr lang="zh-CN" altLang="en-US" sz="2600" kern="100" dirty="0" smtClean="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宋体"/>
                <a:ea typeface="华文细黑"/>
                <a:cs typeface="Times New Roman"/>
              </a:rPr>
              <a:t>包含</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宋体"/>
                <a:ea typeface="华文细黑"/>
                <a:cs typeface="Times New Roman"/>
              </a:rPr>
              <a:t>饮食习惯</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宋体"/>
                <a:ea typeface="华文细黑"/>
                <a:cs typeface="Times New Roman"/>
              </a:rPr>
              <a:t>，应将</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宋体"/>
                <a:ea typeface="华文细黑"/>
                <a:cs typeface="Times New Roman"/>
              </a:rPr>
              <a:t>饮食习惯</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宋体"/>
                <a:ea typeface="华文细黑"/>
                <a:cs typeface="Times New Roman"/>
              </a:rPr>
              <a:t>去掉。</a:t>
            </a:r>
            <a:endParaRPr lang="zh-CN" altLang="zh-CN" sz="260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2357022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8115" y="618009"/>
            <a:ext cx="8477117" cy="1215910"/>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(2)</a:t>
            </a:r>
            <a:r>
              <a:rPr lang="en-US" altLang="zh-CN" sz="2600" kern="100" dirty="0">
                <a:solidFill>
                  <a:srgbClr val="00B0F0"/>
                </a:solidFill>
                <a:latin typeface="Times New Roman"/>
                <a:ea typeface="华文细黑"/>
                <a:cs typeface="Courier New"/>
              </a:rPr>
              <a:t>(2012·</a:t>
            </a:r>
            <a:r>
              <a:rPr lang="zh-CN" altLang="zh-CN" sz="2600" kern="100" dirty="0">
                <a:solidFill>
                  <a:srgbClr val="00B0F0"/>
                </a:solidFill>
                <a:latin typeface="Times New Roman"/>
                <a:ea typeface="华文细黑"/>
                <a:cs typeface="Times New Roman"/>
              </a:rPr>
              <a:t>江西</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贫困市民和下岗职工不再把干个体看作是丢脸的事，他们已经坦然地加入到个体户行列中来</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4" name="矩形 3"/>
          <p:cNvSpPr/>
          <p:nvPr/>
        </p:nvSpPr>
        <p:spPr>
          <a:xfrm>
            <a:off x="241995" y="1834339"/>
            <a:ext cx="7509378" cy="598434"/>
          </a:xfrm>
          <a:prstGeom prst="rect">
            <a:avLst/>
          </a:prstGeom>
        </p:spPr>
        <p:txBody>
          <a:bodyPr wrap="square">
            <a:spAutoFit/>
          </a:bodyPr>
          <a:lstStyle/>
          <a:p>
            <a:pPr algn="just">
              <a:lnSpc>
                <a:spcPts val="45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zh-CN" altLang="en-US" sz="2600" kern="100" dirty="0" smtClean="0">
                <a:solidFill>
                  <a:schemeClr val="accent6">
                    <a:lumMod val="75000"/>
                  </a:schemeClr>
                </a:solidFill>
                <a:latin typeface="+mj-ea"/>
                <a:ea typeface="+mj-ea"/>
                <a:cs typeface="Times New Roman"/>
              </a:rPr>
              <a:t>“</a:t>
            </a:r>
            <a:r>
              <a:rPr lang="zh-CN" altLang="en-US" sz="2600" kern="100" dirty="0" smtClean="0">
                <a:solidFill>
                  <a:schemeClr val="accent6">
                    <a:lumMod val="75000"/>
                  </a:schemeClr>
                </a:solidFill>
                <a:latin typeface="宋体"/>
                <a:ea typeface="华文细黑"/>
                <a:cs typeface="Times New Roman"/>
              </a:rPr>
              <a:t>贫困市民</a:t>
            </a:r>
            <a:r>
              <a:rPr lang="zh-CN" altLang="en-US" sz="2600" kern="100" dirty="0" smtClean="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宋体"/>
                <a:ea typeface="华文细黑"/>
                <a:cs typeface="Times New Roman"/>
              </a:rPr>
              <a:t>和</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宋体"/>
                <a:ea typeface="华文细黑"/>
                <a:cs typeface="Times New Roman"/>
              </a:rPr>
              <a:t>下岗职工</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宋体"/>
                <a:ea typeface="华文细黑"/>
                <a:cs typeface="Times New Roman"/>
              </a:rPr>
              <a:t>概念有交叉</a:t>
            </a:r>
            <a:r>
              <a:rPr lang="zh-CN" altLang="en-US" sz="2600" kern="100" dirty="0" smtClean="0">
                <a:solidFill>
                  <a:schemeClr val="accent6">
                    <a:lumMod val="75000"/>
                  </a:schemeClr>
                </a:solidFill>
                <a:latin typeface="宋体"/>
                <a:ea typeface="华文细黑"/>
                <a:cs typeface="Times New Roman"/>
              </a:rPr>
              <a:t>。</a:t>
            </a:r>
            <a:endParaRPr lang="en-US" altLang="zh-CN" sz="2600" kern="100" dirty="0" smtClean="0">
              <a:solidFill>
                <a:schemeClr val="accent6">
                  <a:lumMod val="75000"/>
                </a:schemeClr>
              </a:solidFill>
              <a:latin typeface="宋体"/>
              <a:ea typeface="华文细黑"/>
              <a:cs typeface="Times New Roman"/>
            </a:endParaRPr>
          </a:p>
        </p:txBody>
      </p:sp>
      <p:sp>
        <p:nvSpPr>
          <p:cNvPr id="5" name="矩形 4"/>
          <p:cNvSpPr/>
          <p:nvPr/>
        </p:nvSpPr>
        <p:spPr>
          <a:xfrm>
            <a:off x="293048" y="2413883"/>
            <a:ext cx="8477117" cy="1215910"/>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(3)</a:t>
            </a:r>
            <a:r>
              <a:rPr lang="en-US" altLang="zh-CN" sz="2600" kern="100" dirty="0">
                <a:solidFill>
                  <a:srgbClr val="00B0F0"/>
                </a:solidFill>
                <a:latin typeface="Times New Roman"/>
                <a:ea typeface="华文细黑"/>
                <a:cs typeface="Courier New"/>
              </a:rPr>
              <a:t>(2011·</a:t>
            </a:r>
            <a:r>
              <a:rPr lang="zh-CN" altLang="zh-CN" sz="2600" kern="100" dirty="0">
                <a:solidFill>
                  <a:srgbClr val="00B0F0"/>
                </a:solidFill>
                <a:latin typeface="Times New Roman"/>
                <a:ea typeface="华文细黑"/>
                <a:cs typeface="Times New Roman"/>
              </a:rPr>
              <a:t>江西</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在宣泰战斗中，我军歼灭国民党军两个团，生俘团长一名，缴获了大批枪支弹药和武器物资</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6" name="矩形 5"/>
          <p:cNvSpPr/>
          <p:nvPr/>
        </p:nvSpPr>
        <p:spPr>
          <a:xfrm>
            <a:off x="285060" y="3598912"/>
            <a:ext cx="7853432" cy="669414"/>
          </a:xfrm>
          <a:prstGeom prst="rect">
            <a:avLst/>
          </a:prstGeom>
        </p:spPr>
        <p:txBody>
          <a:bodyPr wrap="none">
            <a:spAutoFit/>
          </a:bodyPr>
          <a:lstStyle/>
          <a:p>
            <a:pPr algn="just">
              <a:lnSpc>
                <a:spcPts val="45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en-US" altLang="zh-CN" sz="2600" dirty="0" smtClean="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武器物资</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包含</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枪支弹药</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，并列不当。</a:t>
            </a:r>
            <a:endParaRPr lang="zh-CN" altLang="zh-CN" sz="260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1905029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16250" y="49448"/>
            <a:ext cx="8647507" cy="5066965"/>
          </a:xfrm>
          <a:prstGeom prst="rect">
            <a:avLst/>
          </a:prstGeom>
        </p:spPr>
        <p:txBody>
          <a:bodyPr>
            <a:spAutoFit/>
          </a:bodyPr>
          <a:lstStyle/>
          <a:p>
            <a:pPr algn="just">
              <a:lnSpc>
                <a:spcPct val="14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否定不当的辨析</a:t>
            </a:r>
            <a:endParaRPr lang="zh-CN" altLang="zh-CN" sz="1050"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为了增强表达效果，多次运用否定，结果把本意弄反了。导致这类语病出现的原因有三个：一是误用了否定副词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没有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等；二是把否定词与反问句结合起来用，用反了；三是一些词语本身含有否定、禁止意，如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否认</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避免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杜绝</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，再用否定副词，用反了。</a:t>
            </a:r>
            <a:endParaRPr lang="zh-CN" altLang="zh-CN" sz="1050"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否定不当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这类病句，要关注两点：一是表否定的词语，如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防止</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避免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否认</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没有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等；二是反问句。关注这两点，再把握整句意思，不难辨析出来。</a:t>
            </a:r>
            <a:endParaRPr lang="zh-CN" altLang="zh-CN" sz="1050" kern="100" dirty="0">
              <a:effectLst/>
              <a:latin typeface="宋体"/>
              <a:cs typeface="Courier New"/>
            </a:endParaRPr>
          </a:p>
        </p:txBody>
      </p:sp>
    </p:spTree>
    <p:extLst>
      <p:ext uri="{BB962C8B-B14F-4D97-AF65-F5344CB8AC3E}">
        <p14:creationId xmlns:p14="http://schemas.microsoft.com/office/powerpoint/2010/main" val="678060928"/>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16250" y="44915"/>
            <a:ext cx="8647507" cy="1892826"/>
          </a:xfrm>
          <a:prstGeom prst="rect">
            <a:avLst/>
          </a:prstGeom>
        </p:spPr>
        <p:txBody>
          <a:bodyPr>
            <a:spAutoFit/>
          </a:bodyPr>
          <a:lstStyle/>
          <a:p>
            <a:pPr algn="just">
              <a:lnSpc>
                <a:spcPct val="150000"/>
              </a:lnSpc>
              <a:spcAft>
                <a:spcPts val="0"/>
              </a:spcAft>
            </a:pPr>
            <a:r>
              <a:rPr lang="zh-CN" altLang="zh-CN" sz="2600" kern="100" dirty="0">
                <a:solidFill>
                  <a:srgbClr val="E46C0A"/>
                </a:solidFill>
                <a:latin typeface="Times New Roman"/>
                <a:ea typeface="华文细黑"/>
                <a:cs typeface="Times New Roman"/>
              </a:rPr>
              <a:t>即时巩固</a:t>
            </a:r>
            <a:r>
              <a:rPr lang="en-US" altLang="zh-CN" sz="2600" kern="100" dirty="0">
                <a:solidFill>
                  <a:srgbClr val="E46C0A"/>
                </a:solidFill>
                <a:latin typeface="Times New Roman"/>
                <a:ea typeface="华文细黑"/>
                <a:cs typeface="Courier New"/>
              </a:rPr>
              <a:t>2</a:t>
            </a:r>
            <a:r>
              <a:rPr lang="zh-CN" altLang="zh-CN" sz="2600" kern="100" dirty="0">
                <a:latin typeface="Times New Roman"/>
                <a:ea typeface="华文细黑"/>
                <a:cs typeface="Times New Roman"/>
              </a:rPr>
              <a:t>　指出下列句子中否定不当的问题。</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en-US" altLang="zh-CN" sz="2600" kern="100" dirty="0">
                <a:solidFill>
                  <a:srgbClr val="00B0F0"/>
                </a:solidFill>
                <a:latin typeface="Times New Roman"/>
                <a:ea typeface="华文细黑"/>
                <a:cs typeface="Courier New"/>
              </a:rPr>
              <a:t>(2012·</a:t>
            </a:r>
            <a:r>
              <a:rPr lang="zh-CN" altLang="zh-CN" sz="2600" kern="100" dirty="0">
                <a:solidFill>
                  <a:srgbClr val="00B0F0"/>
                </a:solidFill>
                <a:latin typeface="Times New Roman"/>
                <a:ea typeface="华文细黑"/>
                <a:cs typeface="Times New Roman"/>
              </a:rPr>
              <a:t>山东</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近视患者都应当接受专业医师的检查，选配合适的眼镜，切忌不要因为怕麻烦、爱漂亮而不戴眼镜</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4" name="矩形 3"/>
          <p:cNvSpPr/>
          <p:nvPr/>
        </p:nvSpPr>
        <p:spPr>
          <a:xfrm>
            <a:off x="189141" y="1862375"/>
            <a:ext cx="8770682" cy="615746"/>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zh-CN" altLang="en-US" sz="2600" kern="100" dirty="0" smtClean="0">
                <a:solidFill>
                  <a:schemeClr val="accent6">
                    <a:lumMod val="75000"/>
                  </a:schemeClr>
                </a:solidFill>
                <a:latin typeface="+mj-ea"/>
                <a:ea typeface="+mj-ea"/>
                <a:cs typeface="Times New Roman"/>
              </a:rPr>
              <a:t>“</a:t>
            </a:r>
            <a:r>
              <a:rPr lang="zh-CN" altLang="en-US" sz="2600" kern="100" dirty="0" smtClean="0">
                <a:solidFill>
                  <a:schemeClr val="accent6">
                    <a:lumMod val="75000"/>
                  </a:schemeClr>
                </a:solidFill>
                <a:latin typeface="宋体"/>
                <a:ea typeface="华文细黑"/>
                <a:cs typeface="Times New Roman"/>
              </a:rPr>
              <a:t>切忌不要</a:t>
            </a:r>
            <a:r>
              <a:rPr lang="zh-CN" altLang="en-US" sz="2600" kern="100" dirty="0" smtClean="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宋体"/>
                <a:ea typeface="华文细黑"/>
                <a:cs typeface="Times New Roman"/>
              </a:rPr>
              <a:t>否定不当，应删去</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宋体"/>
                <a:ea typeface="华文细黑"/>
                <a:cs typeface="Times New Roman"/>
              </a:rPr>
              <a:t>切忌</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宋体"/>
                <a:ea typeface="华文细黑"/>
                <a:cs typeface="Times New Roman"/>
              </a:rPr>
              <a:t>或</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宋体"/>
                <a:ea typeface="华文细黑"/>
                <a:cs typeface="Times New Roman"/>
              </a:rPr>
              <a:t>不要</a:t>
            </a:r>
            <a:r>
              <a:rPr lang="zh-CN" altLang="en-US" sz="2600" kern="100" dirty="0">
                <a:solidFill>
                  <a:schemeClr val="accent6">
                    <a:lumMod val="75000"/>
                  </a:schemeClr>
                </a:solidFill>
                <a:latin typeface="+mj-ea"/>
                <a:ea typeface="+mj-ea"/>
                <a:cs typeface="Times New Roman"/>
              </a:rPr>
              <a:t>”</a:t>
            </a:r>
            <a:r>
              <a:rPr lang="zh-CN" altLang="en-US" sz="2600" kern="100" dirty="0" smtClean="0">
                <a:solidFill>
                  <a:schemeClr val="accent6">
                    <a:lumMod val="75000"/>
                  </a:schemeClr>
                </a:solidFill>
                <a:latin typeface="宋体"/>
                <a:ea typeface="华文细黑"/>
                <a:cs typeface="Times New Roman"/>
              </a:rPr>
              <a:t>。</a:t>
            </a:r>
            <a:endParaRPr lang="en-US" altLang="zh-CN" sz="2600" kern="100" dirty="0" smtClean="0">
              <a:solidFill>
                <a:schemeClr val="accent6">
                  <a:lumMod val="75000"/>
                </a:schemeClr>
              </a:solidFill>
              <a:latin typeface="宋体"/>
              <a:ea typeface="华文细黑"/>
              <a:cs typeface="Times New Roman"/>
            </a:endParaRPr>
          </a:p>
        </p:txBody>
      </p:sp>
      <p:sp>
        <p:nvSpPr>
          <p:cNvPr id="5" name="矩形 4"/>
          <p:cNvSpPr/>
          <p:nvPr/>
        </p:nvSpPr>
        <p:spPr>
          <a:xfrm>
            <a:off x="213420" y="2464329"/>
            <a:ext cx="8647507" cy="1215910"/>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(2)</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国庆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长假中，很多人都利用这个时间出游，怎样才能避免合法权益不受侵害，有关部门对此作了相关批示</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7" name="矩形 6"/>
          <p:cNvSpPr/>
          <p:nvPr/>
        </p:nvSpPr>
        <p:spPr>
          <a:xfrm>
            <a:off x="157384" y="3643486"/>
            <a:ext cx="8733982" cy="1292662"/>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zh-CN" altLang="en-US" sz="2600" kern="100" dirty="0" smtClean="0">
                <a:solidFill>
                  <a:schemeClr val="accent6">
                    <a:lumMod val="75000"/>
                  </a:schemeClr>
                </a:solidFill>
                <a:latin typeface="+mj-ea"/>
                <a:ea typeface="+mj-ea"/>
                <a:cs typeface="Times New Roman"/>
              </a:rPr>
              <a:t>“</a:t>
            </a:r>
            <a:r>
              <a:rPr lang="zh-CN" altLang="en-US" sz="2600" kern="100" dirty="0" smtClean="0">
                <a:solidFill>
                  <a:schemeClr val="accent6">
                    <a:lumMod val="75000"/>
                  </a:schemeClr>
                </a:solidFill>
                <a:latin typeface="宋体"/>
                <a:ea typeface="华文细黑"/>
                <a:cs typeface="Times New Roman"/>
              </a:rPr>
              <a:t>避免</a:t>
            </a:r>
            <a:r>
              <a:rPr lang="zh-CN" altLang="en-US" sz="2600" kern="100" dirty="0" smtClean="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宋体"/>
                <a:ea typeface="华文细黑"/>
                <a:cs typeface="Times New Roman"/>
              </a:rPr>
              <a:t>一词含有否定意，不能再用</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宋体"/>
                <a:ea typeface="华文细黑"/>
                <a:cs typeface="Times New Roman"/>
              </a:rPr>
              <a:t>不</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宋体"/>
                <a:ea typeface="华文细黑"/>
                <a:cs typeface="Times New Roman"/>
              </a:rPr>
              <a:t>字，可改为</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宋体"/>
                <a:ea typeface="华文细黑"/>
                <a:cs typeface="Times New Roman"/>
              </a:rPr>
              <a:t>避免</a:t>
            </a:r>
            <a:r>
              <a:rPr lang="en-US" altLang="zh-CN" sz="2600" kern="100" dirty="0">
                <a:solidFill>
                  <a:schemeClr val="accent6">
                    <a:lumMod val="75000"/>
                  </a:schemeClr>
                </a:solidFill>
                <a:latin typeface="宋体"/>
                <a:ea typeface="华文细黑"/>
                <a:cs typeface="Times New Roman"/>
              </a:rPr>
              <a:t>……</a:t>
            </a:r>
            <a:r>
              <a:rPr lang="zh-CN" altLang="en-US" sz="2600" kern="100" dirty="0">
                <a:solidFill>
                  <a:schemeClr val="accent6">
                    <a:lumMod val="75000"/>
                  </a:schemeClr>
                </a:solidFill>
                <a:latin typeface="宋体"/>
                <a:ea typeface="华文细黑"/>
                <a:cs typeface="Times New Roman"/>
              </a:rPr>
              <a:t>受到侵害</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宋体"/>
                <a:ea typeface="华文细黑"/>
                <a:cs typeface="Times New Roman"/>
              </a:rPr>
              <a:t>。</a:t>
            </a:r>
            <a:endParaRPr lang="en-US" altLang="zh-CN" sz="2600" kern="100" dirty="0" smtClean="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1731968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6127" y="147861"/>
            <a:ext cx="8511387" cy="4893647"/>
          </a:xfrm>
          <a:prstGeom prst="rect">
            <a:avLst/>
          </a:prstGeom>
          <a:noFill/>
        </p:spPr>
        <p:txBody>
          <a:bodyPr wrap="square" rtlCol="0">
            <a:spAutoFit/>
          </a:bodyPr>
          <a:lstStyle/>
          <a:p>
            <a:pPr>
              <a:lnSpc>
                <a:spcPct val="150000"/>
              </a:lnSpc>
              <a:tabLst>
                <a:tab pos="1890395" algn="l"/>
              </a:tabLst>
            </a:pPr>
            <a:r>
              <a:rPr lang="en-US" altLang="zh-CN" sz="2600" kern="100" dirty="0">
                <a:latin typeface="宋体"/>
                <a:ea typeface="华文细黑"/>
                <a:cs typeface="Times New Roman"/>
              </a:rPr>
              <a:t>④</a:t>
            </a:r>
            <a:r>
              <a:rPr lang="zh-CN" altLang="zh-CN" sz="2600" kern="100" dirty="0" smtClean="0">
                <a:latin typeface="Times New Roman"/>
                <a:ea typeface="华文细黑"/>
                <a:cs typeface="Times New Roman"/>
              </a:rPr>
              <a:t>我</a:t>
            </a:r>
            <a:r>
              <a:rPr lang="zh-CN" altLang="zh-CN" sz="2600" kern="100" dirty="0" smtClean="0">
                <a:latin typeface="IPAPANNEW"/>
                <a:ea typeface="华文细黑"/>
                <a:cs typeface="Times New Roman"/>
              </a:rPr>
              <a:t>把纸</a:t>
            </a:r>
            <a:r>
              <a:rPr lang="zh-CN" altLang="zh-CN" sz="2600" kern="100" dirty="0" smtClean="0">
                <a:latin typeface="Times New Roman"/>
                <a:ea typeface="华文细黑"/>
                <a:cs typeface="Times New Roman"/>
              </a:rPr>
              <a:t>糊了两扇窗户。</a:t>
            </a:r>
            <a:endParaRPr lang="en-US" altLang="zh-CN" sz="2600" kern="100" dirty="0" smtClean="0">
              <a:latin typeface="Times New Roman"/>
              <a:ea typeface="华文细黑"/>
              <a:cs typeface="Times New Roman"/>
            </a:endParaRPr>
          </a:p>
          <a:p>
            <a:pPr>
              <a:lnSpc>
                <a:spcPct val="150000"/>
              </a:lnSpc>
              <a:tabLst>
                <a:tab pos="1890395" algn="l"/>
              </a:tabLst>
            </a:pPr>
            <a:endParaRPr lang="zh-CN" altLang="zh-CN" sz="2600" kern="100" dirty="0">
              <a:latin typeface="宋体"/>
              <a:cs typeface="Courier New"/>
            </a:endParaRPr>
          </a:p>
          <a:p>
            <a:pPr>
              <a:lnSpc>
                <a:spcPct val="150000"/>
              </a:lnSpc>
              <a:tabLst>
                <a:tab pos="1890395" algn="l"/>
              </a:tabLst>
            </a:pP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我所遇到</a:t>
            </a:r>
            <a:r>
              <a:rPr lang="zh-CN" altLang="zh-CN" sz="2600" kern="100" dirty="0" smtClean="0">
                <a:latin typeface="Times New Roman"/>
                <a:ea typeface="华文细黑"/>
                <a:cs typeface="Times New Roman"/>
              </a:rPr>
              <a:t>的</a:t>
            </a:r>
            <a:r>
              <a:rPr lang="zh-CN" altLang="zh-CN" sz="2600" kern="100" dirty="0" smtClean="0">
                <a:latin typeface="IPAPANNEW"/>
                <a:ea typeface="华文细黑"/>
                <a:cs typeface="Times New Roman"/>
              </a:rPr>
              <a:t>毕竟还</a:t>
            </a:r>
            <a:r>
              <a:rPr lang="zh-CN" altLang="zh-CN" sz="2600" kern="100" dirty="0" smtClean="0">
                <a:latin typeface="Times New Roman"/>
                <a:ea typeface="华文细黑"/>
                <a:cs typeface="Times New Roman"/>
              </a:rPr>
              <a:t>是</a:t>
            </a:r>
            <a:r>
              <a:rPr lang="zh-CN" altLang="zh-CN" sz="2600" kern="100" dirty="0">
                <a:latin typeface="Times New Roman"/>
                <a:ea typeface="华文细黑"/>
                <a:cs typeface="Times New Roman"/>
              </a:rPr>
              <a:t>好人多于坏人。</a:t>
            </a:r>
            <a:endParaRPr lang="zh-CN" altLang="zh-CN" sz="2600" kern="100" dirty="0">
              <a:latin typeface="宋体"/>
              <a:cs typeface="Courier New"/>
            </a:endParaRPr>
          </a:p>
          <a:p>
            <a:pPr>
              <a:lnSpc>
                <a:spcPct val="150000"/>
              </a:lnSpc>
              <a:tabLst>
                <a:tab pos="1890395" algn="l"/>
              </a:tabLst>
            </a:pPr>
            <a:endParaRPr lang="en-US" altLang="zh-CN" sz="2600" kern="100" dirty="0" smtClean="0">
              <a:latin typeface="宋体"/>
              <a:ea typeface="华文细黑"/>
              <a:cs typeface="Times New Roman"/>
            </a:endParaRPr>
          </a:p>
          <a:p>
            <a:pPr>
              <a:lnSpc>
                <a:spcPct val="150000"/>
              </a:lnSpc>
              <a:tabLst>
                <a:tab pos="1890395" algn="l"/>
              </a:tabLst>
            </a:pPr>
            <a:r>
              <a:rPr lang="en-US" altLang="zh-CN" sz="2600" kern="100" dirty="0" smtClean="0">
                <a:latin typeface="宋体"/>
                <a:ea typeface="华文细黑"/>
                <a:cs typeface="Times New Roman"/>
              </a:rPr>
              <a:t>⑥</a:t>
            </a:r>
            <a:r>
              <a:rPr lang="zh-CN" altLang="zh-CN" sz="2600" kern="100" dirty="0" smtClean="0">
                <a:latin typeface="Times New Roman"/>
                <a:ea typeface="华文细黑"/>
                <a:cs typeface="Times New Roman"/>
              </a:rPr>
              <a:t>那个人</a:t>
            </a:r>
            <a:r>
              <a:rPr lang="zh-CN" altLang="zh-CN" sz="2600" kern="100" dirty="0" smtClean="0">
                <a:latin typeface="IPAPANNEW"/>
                <a:ea typeface="华文细黑"/>
                <a:cs typeface="Times New Roman"/>
              </a:rPr>
              <a:t>把他</a:t>
            </a:r>
            <a:r>
              <a:rPr lang="zh-CN" altLang="zh-CN" sz="2600" kern="100" dirty="0" smtClean="0">
                <a:latin typeface="Times New Roman"/>
                <a:ea typeface="华文细黑"/>
                <a:cs typeface="Times New Roman"/>
              </a:rPr>
              <a:t>逼得无</a:t>
            </a:r>
            <a:r>
              <a:rPr lang="zh-CN" altLang="zh-CN" sz="2600" kern="100" dirty="0">
                <a:latin typeface="Times New Roman"/>
                <a:ea typeface="华文细黑"/>
                <a:cs typeface="Times New Roman"/>
              </a:rPr>
              <a:t>路可</a:t>
            </a:r>
            <a:r>
              <a:rPr lang="zh-CN" altLang="zh-CN" sz="2600" kern="100" dirty="0" smtClean="0">
                <a:latin typeface="Times New Roman"/>
                <a:ea typeface="华文细黑"/>
                <a:cs typeface="Times New Roman"/>
              </a:rPr>
              <a:t>走。</a:t>
            </a:r>
            <a:endParaRPr lang="zh-CN" altLang="zh-CN" sz="2600" kern="100" dirty="0">
              <a:latin typeface="宋体"/>
              <a:cs typeface="Courier New"/>
            </a:endParaRPr>
          </a:p>
          <a:p>
            <a:pPr>
              <a:lnSpc>
                <a:spcPct val="150000"/>
              </a:lnSpc>
              <a:tabLst>
                <a:tab pos="1890395" algn="l"/>
              </a:tabLst>
            </a:pPr>
            <a:endParaRPr lang="en-US" altLang="zh-CN" sz="2600" kern="100" dirty="0" smtClean="0">
              <a:latin typeface="宋体"/>
              <a:ea typeface="华文细黑"/>
              <a:cs typeface="Times New Roman"/>
            </a:endParaRPr>
          </a:p>
          <a:p>
            <a:pPr>
              <a:lnSpc>
                <a:spcPct val="150000"/>
              </a:lnSpc>
              <a:tabLst>
                <a:tab pos="1890395" algn="l"/>
              </a:tabLst>
            </a:pPr>
            <a:r>
              <a:rPr lang="en-US" altLang="zh-CN" sz="2600" kern="100" dirty="0" smtClean="0">
                <a:latin typeface="宋体"/>
                <a:ea typeface="华文细黑"/>
                <a:cs typeface="Times New Roman"/>
              </a:rPr>
              <a:t>⑦</a:t>
            </a:r>
            <a:r>
              <a:rPr lang="zh-CN" altLang="zh-CN" sz="2600" kern="100" dirty="0" smtClean="0">
                <a:latin typeface="Times New Roman"/>
                <a:ea typeface="华文细黑"/>
                <a:cs typeface="Times New Roman"/>
              </a:rPr>
              <a:t>他</a:t>
            </a:r>
            <a:r>
              <a:rPr lang="zh-CN" altLang="zh-CN" sz="2600" kern="100" dirty="0" smtClean="0">
                <a:latin typeface="IPAPANNEW"/>
                <a:ea typeface="华文细黑"/>
                <a:cs typeface="Times New Roman"/>
              </a:rPr>
              <a:t>被亲人</a:t>
            </a:r>
            <a:r>
              <a:rPr lang="zh-CN" altLang="zh-CN" sz="2600" kern="100" dirty="0" smtClean="0">
                <a:latin typeface="Times New Roman"/>
                <a:ea typeface="华文细黑"/>
                <a:cs typeface="Times New Roman"/>
              </a:rPr>
              <a:t>送到医院</a:t>
            </a:r>
            <a:r>
              <a:rPr lang="zh-CN" altLang="zh-CN" sz="2600" kern="100" dirty="0" smtClean="0">
                <a:latin typeface="IPAPANNEW"/>
                <a:ea typeface="华文细黑"/>
                <a:cs typeface="Times New Roman"/>
              </a:rPr>
              <a:t>把伤</a:t>
            </a:r>
            <a:r>
              <a:rPr lang="zh-CN" altLang="zh-CN" sz="2600" kern="100" dirty="0" smtClean="0">
                <a:latin typeface="Times New Roman"/>
                <a:ea typeface="华文细黑"/>
                <a:cs typeface="Times New Roman"/>
              </a:rPr>
              <a:t>治好了。</a:t>
            </a:r>
            <a:endParaRPr lang="en-US" altLang="zh-CN" sz="2600" kern="100" dirty="0" smtClean="0">
              <a:latin typeface="Times New Roman"/>
              <a:ea typeface="华文细黑"/>
              <a:cs typeface="Times New Roman"/>
            </a:endParaRPr>
          </a:p>
          <a:p>
            <a:pPr>
              <a:lnSpc>
                <a:spcPct val="150000"/>
              </a:lnSpc>
              <a:tabLst>
                <a:tab pos="1890395" algn="l"/>
              </a:tabLst>
            </a:pPr>
            <a:endParaRPr lang="zh-CN" altLang="en-US" sz="2600" kern="100" dirty="0">
              <a:effectLst/>
              <a:latin typeface="Times New Roman"/>
              <a:ea typeface="华文细黑"/>
              <a:cs typeface="Times New Roman"/>
            </a:endParaRPr>
          </a:p>
        </p:txBody>
      </p:sp>
      <p:grpSp>
        <p:nvGrpSpPr>
          <p:cNvPr id="9" name="组合 8"/>
          <p:cNvGrpSpPr/>
          <p:nvPr/>
        </p:nvGrpSpPr>
        <p:grpSpPr>
          <a:xfrm>
            <a:off x="251520" y="702742"/>
            <a:ext cx="5107235" cy="1055216"/>
            <a:chOff x="251520" y="702742"/>
            <a:chExt cx="5107235" cy="1055216"/>
          </a:xfrm>
        </p:grpSpPr>
        <p:graphicFrame>
          <p:nvGraphicFramePr>
            <p:cNvPr id="5" name="对象 4"/>
            <p:cNvGraphicFramePr>
              <a:graphicFrameLocks noChangeAspect="1"/>
            </p:cNvGraphicFramePr>
            <p:nvPr>
              <p:extLst>
                <p:ext uri="{D42A27DB-BD31-4B8C-83A1-F6EECF244321}">
                  <p14:modId xmlns:p14="http://schemas.microsoft.com/office/powerpoint/2010/main" val="1715023149"/>
                </p:ext>
              </p:extLst>
            </p:nvPr>
          </p:nvGraphicFramePr>
          <p:xfrm>
            <a:off x="1186805" y="872133"/>
            <a:ext cx="4171950" cy="885825"/>
          </p:xfrm>
          <a:graphic>
            <a:graphicData uri="http://schemas.openxmlformats.org/presentationml/2006/ole">
              <mc:AlternateContent xmlns:mc="http://schemas.openxmlformats.org/markup-compatibility/2006">
                <mc:Choice xmlns:v="urn:schemas-microsoft-com:vml" Requires="v">
                  <p:oleObj spid="_x0000_s15471" name="文档" r:id="rId3" imgW="4179638" imgH="888815" progId="Word.Document.12">
                    <p:embed/>
                  </p:oleObj>
                </mc:Choice>
                <mc:Fallback>
                  <p:oleObj name="文档" r:id="rId3" imgW="4179638" imgH="888815" progId="Word.Document.12">
                    <p:embed/>
                    <p:pic>
                      <p:nvPicPr>
                        <p:cNvPr id="0" name=""/>
                        <p:cNvPicPr>
                          <a:picLocks noChangeAspect="1" noChangeArrowheads="1"/>
                        </p:cNvPicPr>
                        <p:nvPr/>
                      </p:nvPicPr>
                      <p:blipFill>
                        <a:blip r:embed="rId4"/>
                        <a:srcRect/>
                        <a:stretch>
                          <a:fillRect/>
                        </a:stretch>
                      </p:blipFill>
                      <p:spPr bwMode="auto">
                        <a:xfrm>
                          <a:off x="1186805" y="872133"/>
                          <a:ext cx="417195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矩形 2"/>
            <p:cNvSpPr/>
            <p:nvPr/>
          </p:nvSpPr>
          <p:spPr>
            <a:xfrm>
              <a:off x="251520" y="702742"/>
              <a:ext cx="1184940" cy="692497"/>
            </a:xfrm>
            <a:prstGeom prst="rect">
              <a:avLst/>
            </a:prstGeom>
          </p:spPr>
          <p:txBody>
            <a:bodyPr wrap="none">
              <a:spAutoFit/>
            </a:bodyPr>
            <a:lstStyle/>
            <a:p>
              <a:pPr lvl="0" algn="just">
                <a:lnSpc>
                  <a:spcPct val="150000"/>
                </a:lnSpc>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endParaRPr lang="zh-CN" altLang="zh-CN" sz="1050" kern="100" dirty="0">
                <a:solidFill>
                  <a:prstClr val="black"/>
                </a:solidFill>
                <a:latin typeface="宋体"/>
                <a:cs typeface="Courier New"/>
              </a:endParaRPr>
            </a:p>
          </p:txBody>
        </p:sp>
      </p:grpSp>
      <p:grpSp>
        <p:nvGrpSpPr>
          <p:cNvPr id="15" name="组合 14"/>
          <p:cNvGrpSpPr/>
          <p:nvPr/>
        </p:nvGrpSpPr>
        <p:grpSpPr>
          <a:xfrm>
            <a:off x="303287" y="1866528"/>
            <a:ext cx="7787580" cy="819522"/>
            <a:chOff x="303287" y="1866528"/>
            <a:chExt cx="7787580" cy="819522"/>
          </a:xfrm>
        </p:grpSpPr>
        <p:graphicFrame>
          <p:nvGraphicFramePr>
            <p:cNvPr id="6" name="对象 5"/>
            <p:cNvGraphicFramePr>
              <a:graphicFrameLocks noChangeAspect="1"/>
            </p:cNvGraphicFramePr>
            <p:nvPr>
              <p:extLst>
                <p:ext uri="{D42A27DB-BD31-4B8C-83A1-F6EECF244321}">
                  <p14:modId xmlns:p14="http://schemas.microsoft.com/office/powerpoint/2010/main" val="407456691"/>
                </p:ext>
              </p:extLst>
            </p:nvPr>
          </p:nvGraphicFramePr>
          <p:xfrm>
            <a:off x="1213817" y="2028825"/>
            <a:ext cx="6877050" cy="657225"/>
          </p:xfrm>
          <a:graphic>
            <a:graphicData uri="http://schemas.openxmlformats.org/presentationml/2006/ole">
              <mc:AlternateContent xmlns:mc="http://schemas.openxmlformats.org/markup-compatibility/2006">
                <mc:Choice xmlns:v="urn:schemas-microsoft-com:vml" Requires="v">
                  <p:oleObj spid="_x0000_s15472" name="文档" r:id="rId5" imgW="6883744" imgH="657767" progId="Word.Document.12">
                    <p:embed/>
                  </p:oleObj>
                </mc:Choice>
                <mc:Fallback>
                  <p:oleObj name="文档" r:id="rId5" imgW="6883744" imgH="657767" progId="Word.Document.12">
                    <p:embed/>
                    <p:pic>
                      <p:nvPicPr>
                        <p:cNvPr id="0" name=""/>
                        <p:cNvPicPr>
                          <a:picLocks noChangeAspect="1" noChangeArrowheads="1"/>
                        </p:cNvPicPr>
                        <p:nvPr/>
                      </p:nvPicPr>
                      <p:blipFill>
                        <a:blip r:embed="rId6"/>
                        <a:srcRect/>
                        <a:stretch>
                          <a:fillRect/>
                        </a:stretch>
                      </p:blipFill>
                      <p:spPr bwMode="auto">
                        <a:xfrm>
                          <a:off x="1213817" y="2028825"/>
                          <a:ext cx="687705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矩形 11"/>
            <p:cNvSpPr/>
            <p:nvPr/>
          </p:nvSpPr>
          <p:spPr>
            <a:xfrm>
              <a:off x="303287" y="1866528"/>
              <a:ext cx="1184940" cy="692497"/>
            </a:xfrm>
            <a:prstGeom prst="rect">
              <a:avLst/>
            </a:prstGeom>
          </p:spPr>
          <p:txBody>
            <a:bodyPr wrap="none">
              <a:spAutoFit/>
            </a:bodyPr>
            <a:lstStyle/>
            <a:p>
              <a:pPr lvl="0" algn="just">
                <a:lnSpc>
                  <a:spcPct val="150000"/>
                </a:lnSpc>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endParaRPr lang="zh-CN" altLang="zh-CN" sz="1050" kern="100" dirty="0">
                <a:solidFill>
                  <a:prstClr val="black"/>
                </a:solidFill>
                <a:latin typeface="宋体"/>
                <a:cs typeface="Courier New"/>
              </a:endParaRPr>
            </a:p>
          </p:txBody>
        </p:sp>
      </p:grpSp>
      <p:grpSp>
        <p:nvGrpSpPr>
          <p:cNvPr id="16" name="组合 15"/>
          <p:cNvGrpSpPr/>
          <p:nvPr/>
        </p:nvGrpSpPr>
        <p:grpSpPr>
          <a:xfrm>
            <a:off x="240804" y="3128764"/>
            <a:ext cx="6916613" cy="852686"/>
            <a:chOff x="240804" y="3128764"/>
            <a:chExt cx="6916613" cy="852686"/>
          </a:xfrm>
        </p:grpSpPr>
        <p:graphicFrame>
          <p:nvGraphicFramePr>
            <p:cNvPr id="7" name="对象 6"/>
            <p:cNvGraphicFramePr>
              <a:graphicFrameLocks noChangeAspect="1"/>
            </p:cNvGraphicFramePr>
            <p:nvPr>
              <p:extLst>
                <p:ext uri="{D42A27DB-BD31-4B8C-83A1-F6EECF244321}">
                  <p14:modId xmlns:p14="http://schemas.microsoft.com/office/powerpoint/2010/main" val="3301460930"/>
                </p:ext>
              </p:extLst>
            </p:nvPr>
          </p:nvGraphicFramePr>
          <p:xfrm>
            <a:off x="1109042" y="3295650"/>
            <a:ext cx="6048375" cy="685800"/>
          </p:xfrm>
          <a:graphic>
            <a:graphicData uri="http://schemas.openxmlformats.org/presentationml/2006/ole">
              <mc:AlternateContent xmlns:mc="http://schemas.openxmlformats.org/markup-compatibility/2006">
                <mc:Choice xmlns:v="urn:schemas-microsoft-com:vml" Requires="v">
                  <p:oleObj spid="_x0000_s15473" name="文档" r:id="rId7" imgW="6055305" imgH="686601" progId="Word.Document.12">
                    <p:embed/>
                  </p:oleObj>
                </mc:Choice>
                <mc:Fallback>
                  <p:oleObj name="文档" r:id="rId7" imgW="6055305" imgH="686601" progId="Word.Document.12">
                    <p:embed/>
                    <p:pic>
                      <p:nvPicPr>
                        <p:cNvPr id="0" name=""/>
                        <p:cNvPicPr>
                          <a:picLocks noChangeAspect="1" noChangeArrowheads="1"/>
                        </p:cNvPicPr>
                        <p:nvPr/>
                      </p:nvPicPr>
                      <p:blipFill>
                        <a:blip r:embed="rId8"/>
                        <a:srcRect/>
                        <a:stretch>
                          <a:fillRect/>
                        </a:stretch>
                      </p:blipFill>
                      <p:spPr bwMode="auto">
                        <a:xfrm>
                          <a:off x="1109042" y="3295650"/>
                          <a:ext cx="60483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矩形 12"/>
            <p:cNvSpPr/>
            <p:nvPr/>
          </p:nvSpPr>
          <p:spPr>
            <a:xfrm>
              <a:off x="240804" y="3128764"/>
              <a:ext cx="1184940" cy="692497"/>
            </a:xfrm>
            <a:prstGeom prst="rect">
              <a:avLst/>
            </a:prstGeom>
          </p:spPr>
          <p:txBody>
            <a:bodyPr wrap="none">
              <a:spAutoFit/>
            </a:bodyPr>
            <a:lstStyle/>
            <a:p>
              <a:pPr lvl="0" algn="just">
                <a:lnSpc>
                  <a:spcPct val="150000"/>
                </a:lnSpc>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endParaRPr lang="zh-CN" altLang="zh-CN" sz="1050" kern="100" dirty="0">
                <a:solidFill>
                  <a:prstClr val="black"/>
                </a:solidFill>
                <a:latin typeface="宋体"/>
                <a:cs typeface="Courier New"/>
              </a:endParaRPr>
            </a:p>
          </p:txBody>
        </p:sp>
      </p:grpSp>
      <p:grpSp>
        <p:nvGrpSpPr>
          <p:cNvPr id="17" name="组合 16"/>
          <p:cNvGrpSpPr/>
          <p:nvPr/>
        </p:nvGrpSpPr>
        <p:grpSpPr>
          <a:xfrm>
            <a:off x="255617" y="4251176"/>
            <a:ext cx="7569269" cy="797421"/>
            <a:chOff x="255617" y="4251176"/>
            <a:chExt cx="7569269" cy="797421"/>
          </a:xfrm>
        </p:grpSpPr>
        <p:graphicFrame>
          <p:nvGraphicFramePr>
            <p:cNvPr id="8" name="对象 7"/>
            <p:cNvGraphicFramePr>
              <a:graphicFrameLocks noChangeAspect="1"/>
            </p:cNvGraphicFramePr>
            <p:nvPr>
              <p:extLst>
                <p:ext uri="{D42A27DB-BD31-4B8C-83A1-F6EECF244321}">
                  <p14:modId xmlns:p14="http://schemas.microsoft.com/office/powerpoint/2010/main" val="3858555231"/>
                </p:ext>
              </p:extLst>
            </p:nvPr>
          </p:nvGraphicFramePr>
          <p:xfrm>
            <a:off x="1128811" y="4391372"/>
            <a:ext cx="6696075" cy="657225"/>
          </p:xfrm>
          <a:graphic>
            <a:graphicData uri="http://schemas.openxmlformats.org/presentationml/2006/ole">
              <mc:AlternateContent xmlns:mc="http://schemas.openxmlformats.org/markup-compatibility/2006">
                <mc:Choice xmlns:v="urn:schemas-microsoft-com:vml" Requires="v">
                  <p:oleObj spid="_x0000_s15474" name="文档" r:id="rId9" imgW="6702726" imgH="657767" progId="Word.Document.12">
                    <p:embed/>
                  </p:oleObj>
                </mc:Choice>
                <mc:Fallback>
                  <p:oleObj name="文档" r:id="rId9" imgW="6702726" imgH="657767" progId="Word.Document.12">
                    <p:embed/>
                    <p:pic>
                      <p:nvPicPr>
                        <p:cNvPr id="0" name=""/>
                        <p:cNvPicPr>
                          <a:picLocks noChangeAspect="1" noChangeArrowheads="1"/>
                        </p:cNvPicPr>
                        <p:nvPr/>
                      </p:nvPicPr>
                      <p:blipFill>
                        <a:blip r:embed="rId10"/>
                        <a:srcRect/>
                        <a:stretch>
                          <a:fillRect/>
                        </a:stretch>
                      </p:blipFill>
                      <p:spPr bwMode="auto">
                        <a:xfrm>
                          <a:off x="1128811" y="4391372"/>
                          <a:ext cx="6696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矩形 13"/>
            <p:cNvSpPr/>
            <p:nvPr/>
          </p:nvSpPr>
          <p:spPr>
            <a:xfrm>
              <a:off x="255617" y="4251176"/>
              <a:ext cx="1184940" cy="692497"/>
            </a:xfrm>
            <a:prstGeom prst="rect">
              <a:avLst/>
            </a:prstGeom>
          </p:spPr>
          <p:txBody>
            <a:bodyPr wrap="none">
              <a:spAutoFit/>
            </a:bodyPr>
            <a:lstStyle/>
            <a:p>
              <a:pPr lvl="0" algn="just">
                <a:lnSpc>
                  <a:spcPct val="150000"/>
                </a:lnSpc>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endParaRPr lang="zh-CN" altLang="zh-CN" sz="1050" kern="100" dirty="0">
                <a:solidFill>
                  <a:prstClr val="black"/>
                </a:solidFill>
                <a:latin typeface="宋体"/>
                <a:cs typeface="Courier New"/>
              </a:endParaRPr>
            </a:p>
          </p:txBody>
        </p:sp>
      </p:grpSp>
    </p:spTree>
    <p:extLst>
      <p:ext uri="{BB962C8B-B14F-4D97-AF65-F5344CB8AC3E}">
        <p14:creationId xmlns:p14="http://schemas.microsoft.com/office/powerpoint/2010/main" val="578775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linds(horizontal)">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linds(horizontal)">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blinds(horizontal)">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blinds(horizontal)">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0772" y="61759"/>
            <a:ext cx="8821322" cy="1150571"/>
          </a:xfrm>
          <a:prstGeom prst="rect">
            <a:avLst/>
          </a:prstGeom>
        </p:spPr>
        <p:txBody>
          <a:bodyPr>
            <a:spAutoFit/>
          </a:bodyPr>
          <a:lstStyle/>
          <a:p>
            <a:pPr algn="just">
              <a:lnSpc>
                <a:spcPct val="140000"/>
              </a:lnSpc>
              <a:spcAft>
                <a:spcPts val="0"/>
              </a:spcAft>
            </a:pPr>
            <a:r>
              <a:rPr lang="en-US" altLang="zh-CN" sz="2600" kern="100" dirty="0">
                <a:latin typeface="Times New Roman"/>
                <a:ea typeface="华文细黑"/>
                <a:cs typeface="Courier New"/>
              </a:rPr>
              <a:t>(3)</a:t>
            </a:r>
            <a:r>
              <a:rPr lang="zh-CN" altLang="en-US" sz="2600" kern="100" dirty="0">
                <a:latin typeface="Times New Roman"/>
                <a:ea typeface="华文细黑"/>
                <a:cs typeface="Courier New"/>
              </a:rPr>
              <a:t>正因如此，所以庄子说：当你做好事的时候，不要以追求荣誉为目的；当你做坏事的时候，千万不要忘记触犯法律</a:t>
            </a:r>
            <a:r>
              <a:rPr lang="zh-CN" altLang="en-US" sz="2600" kern="100" dirty="0" smtClean="0">
                <a:latin typeface="Times New Roman"/>
                <a:ea typeface="华文细黑"/>
                <a:cs typeface="Courier New"/>
              </a:rPr>
              <a:t>。</a:t>
            </a:r>
            <a:endParaRPr lang="zh-CN" altLang="en-US" sz="2600" kern="100" dirty="0">
              <a:latin typeface="Times New Roman"/>
              <a:ea typeface="华文细黑"/>
              <a:cs typeface="Courier New"/>
            </a:endParaRPr>
          </a:p>
        </p:txBody>
      </p:sp>
      <p:sp>
        <p:nvSpPr>
          <p:cNvPr id="4" name="矩形 3"/>
          <p:cNvSpPr/>
          <p:nvPr/>
        </p:nvSpPr>
        <p:spPr>
          <a:xfrm>
            <a:off x="153408" y="1184548"/>
            <a:ext cx="8784410" cy="1212640"/>
          </a:xfrm>
          <a:prstGeom prst="rect">
            <a:avLst/>
          </a:prstGeom>
        </p:spPr>
        <p:txBody>
          <a:bodyPr>
            <a:spAutoFit/>
          </a:bodyPr>
          <a:lstStyle/>
          <a:p>
            <a:pPr algn="just">
              <a:lnSpc>
                <a:spcPct val="14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zh-CN" altLang="en-US" sz="2600" kern="100" dirty="0" smtClean="0">
                <a:solidFill>
                  <a:schemeClr val="accent6">
                    <a:lumMod val="75000"/>
                  </a:schemeClr>
                </a:solidFill>
                <a:latin typeface="+mj-ea"/>
                <a:ea typeface="+mj-ea"/>
                <a:cs typeface="Times New Roman"/>
              </a:rPr>
              <a:t>“</a:t>
            </a:r>
            <a:r>
              <a:rPr lang="zh-CN" altLang="en-US" sz="2600" kern="100" dirty="0" smtClean="0">
                <a:solidFill>
                  <a:schemeClr val="accent6">
                    <a:lumMod val="75000"/>
                  </a:schemeClr>
                </a:solidFill>
                <a:latin typeface="宋体"/>
                <a:ea typeface="华文细黑"/>
                <a:cs typeface="Times New Roman"/>
              </a:rPr>
              <a:t>不要忘记</a:t>
            </a:r>
            <a:r>
              <a:rPr lang="zh-CN" altLang="en-US" sz="2600" kern="100" dirty="0" smtClean="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宋体"/>
                <a:ea typeface="华文细黑"/>
                <a:cs typeface="Times New Roman"/>
              </a:rPr>
              <a:t>把意思表达反了，应删去</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宋体"/>
                <a:ea typeface="华文细黑"/>
                <a:cs typeface="Times New Roman"/>
              </a:rPr>
              <a:t>忘记</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宋体"/>
                <a:ea typeface="华文细黑"/>
                <a:cs typeface="Times New Roman"/>
              </a:rPr>
              <a:t>或</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宋体"/>
                <a:ea typeface="华文细黑"/>
                <a:cs typeface="Times New Roman"/>
              </a:rPr>
              <a:t>触犯</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宋体"/>
                <a:ea typeface="华文细黑"/>
                <a:cs typeface="Times New Roman"/>
              </a:rPr>
              <a:t>。</a:t>
            </a:r>
            <a:endParaRPr lang="zh-CN" altLang="zh-CN" sz="1050" kern="100" dirty="0">
              <a:solidFill>
                <a:schemeClr val="accent6">
                  <a:lumMod val="75000"/>
                </a:schemeClr>
              </a:solidFill>
              <a:latin typeface="宋体"/>
              <a:cs typeface="Courier New"/>
            </a:endParaRPr>
          </a:p>
        </p:txBody>
      </p:sp>
      <p:sp>
        <p:nvSpPr>
          <p:cNvPr id="6" name="矩形 5"/>
          <p:cNvSpPr/>
          <p:nvPr/>
        </p:nvSpPr>
        <p:spPr>
          <a:xfrm>
            <a:off x="141412" y="2216534"/>
            <a:ext cx="8821322" cy="1150571"/>
          </a:xfrm>
          <a:prstGeom prst="rect">
            <a:avLst/>
          </a:prstGeom>
        </p:spPr>
        <p:txBody>
          <a:bodyPr>
            <a:spAutoFit/>
          </a:bodyPr>
          <a:lstStyle/>
          <a:p>
            <a:pPr algn="just">
              <a:lnSpc>
                <a:spcPct val="140000"/>
              </a:lnSpc>
              <a:spcAft>
                <a:spcPts val="0"/>
              </a:spcAft>
            </a:pPr>
            <a:r>
              <a:rPr lang="en-US" altLang="zh-CN" sz="2600" kern="100" dirty="0" smtClean="0">
                <a:latin typeface="Times New Roman"/>
                <a:ea typeface="华文细黑"/>
                <a:cs typeface="Courier New"/>
              </a:rPr>
              <a:t>(</a:t>
            </a:r>
            <a:r>
              <a:rPr lang="en-US" altLang="zh-CN" sz="2600" kern="100" dirty="0">
                <a:latin typeface="Times New Roman"/>
                <a:ea typeface="华文细黑"/>
                <a:cs typeface="Courier New"/>
              </a:rPr>
              <a:t>4</a:t>
            </a:r>
            <a:r>
              <a:rPr lang="en-US" altLang="zh-CN" sz="2600" kern="100" dirty="0" smtClean="0">
                <a:latin typeface="Times New Roman"/>
                <a:ea typeface="华文细黑"/>
                <a:cs typeface="Courier New"/>
              </a:rPr>
              <a:t>)</a:t>
            </a:r>
            <a:r>
              <a:rPr lang="zh-CN" altLang="en-US" sz="2600" kern="100" dirty="0" smtClean="0">
                <a:latin typeface="Times New Roman"/>
                <a:ea typeface="华文细黑"/>
                <a:cs typeface="Courier New"/>
              </a:rPr>
              <a:t>雷锋精神</a:t>
            </a:r>
            <a:r>
              <a:rPr lang="zh-CN" altLang="en-US" sz="2600" kern="100" dirty="0">
                <a:latin typeface="Times New Roman"/>
                <a:ea typeface="华文细黑"/>
                <a:cs typeface="Courier New"/>
              </a:rPr>
              <a:t>当然要赋予它新的内涵，但谁又能否认现在就不需要学习雷锋精神了呢</a:t>
            </a:r>
            <a:r>
              <a:rPr lang="zh-CN" altLang="en-US" sz="2600" kern="100" dirty="0" smtClean="0">
                <a:latin typeface="Times New Roman"/>
                <a:ea typeface="华文细黑"/>
                <a:cs typeface="Courier New"/>
              </a:rPr>
              <a:t>？</a:t>
            </a:r>
            <a:endParaRPr lang="zh-CN" altLang="en-US" sz="2600" kern="100" dirty="0">
              <a:latin typeface="Times New Roman"/>
              <a:ea typeface="华文细黑"/>
              <a:cs typeface="Courier New"/>
            </a:endParaRPr>
          </a:p>
        </p:txBody>
      </p:sp>
      <p:sp>
        <p:nvSpPr>
          <p:cNvPr id="8" name="矩形 7"/>
          <p:cNvSpPr/>
          <p:nvPr/>
        </p:nvSpPr>
        <p:spPr>
          <a:xfrm>
            <a:off x="138168" y="3348980"/>
            <a:ext cx="8784410" cy="1772793"/>
          </a:xfrm>
          <a:prstGeom prst="rect">
            <a:avLst/>
          </a:prstGeom>
        </p:spPr>
        <p:txBody>
          <a:bodyPr>
            <a:spAutoFit/>
          </a:bodyPr>
          <a:lstStyle/>
          <a:p>
            <a:pPr algn="just">
              <a:lnSpc>
                <a:spcPct val="14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zh-CN" altLang="en-US" sz="2600" kern="100" dirty="0" smtClean="0">
                <a:solidFill>
                  <a:schemeClr val="accent6">
                    <a:lumMod val="75000"/>
                  </a:schemeClr>
                </a:solidFill>
                <a:latin typeface="Times New Roman"/>
                <a:ea typeface="华文细黑"/>
                <a:cs typeface="Times New Roman"/>
              </a:rPr>
              <a:t>否定词</a:t>
            </a:r>
            <a:r>
              <a:rPr lang="zh-CN" altLang="en-US" sz="2600" kern="100" dirty="0">
                <a:solidFill>
                  <a:schemeClr val="accent6">
                    <a:lumMod val="75000"/>
                  </a:schemeClr>
                </a:solidFill>
                <a:latin typeface="Times New Roman"/>
                <a:ea typeface="华文细黑"/>
                <a:cs typeface="Times New Roman"/>
              </a:rPr>
              <a:t>有</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否认</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不</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，另有一个反问句，相当于否定词。句子含有三重否定，即等于一重否定，从而把意思表达反了。</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1971225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0772" y="14560"/>
            <a:ext cx="8821322" cy="5101397"/>
          </a:xfrm>
          <a:prstGeom prst="rect">
            <a:avLst/>
          </a:prstGeom>
        </p:spPr>
        <p:txBody>
          <a:bodyPr>
            <a:spAutoFit/>
          </a:bodyPr>
          <a:lstStyle/>
          <a:p>
            <a:pPr algn="just">
              <a:lnSpc>
                <a:spcPct val="150000"/>
              </a:lnSpc>
              <a:spcAft>
                <a:spcPts val="0"/>
              </a:spcAft>
            </a:pPr>
            <a:r>
              <a:rPr lang="en-US" altLang="zh-CN" sz="2500" kern="100" dirty="0">
                <a:solidFill>
                  <a:srgbClr val="C00000"/>
                </a:solidFill>
                <a:latin typeface="Times New Roman"/>
                <a:ea typeface="华文细黑"/>
                <a:cs typeface="Courier New"/>
              </a:rPr>
              <a:t>(</a:t>
            </a:r>
            <a:r>
              <a:rPr lang="zh-CN" altLang="zh-CN" sz="2500" kern="100" dirty="0">
                <a:solidFill>
                  <a:srgbClr val="C00000"/>
                </a:solidFill>
                <a:latin typeface="Times New Roman"/>
                <a:ea typeface="华文细黑"/>
                <a:cs typeface="Times New Roman"/>
              </a:rPr>
              <a:t>三</a:t>
            </a:r>
            <a:r>
              <a:rPr lang="en-US" altLang="zh-CN" sz="2500" kern="100" dirty="0">
                <a:solidFill>
                  <a:srgbClr val="C00000"/>
                </a:solidFill>
                <a:latin typeface="Times New Roman"/>
                <a:ea typeface="华文细黑"/>
                <a:cs typeface="Courier New"/>
              </a:rPr>
              <a:t>)</a:t>
            </a:r>
            <a:r>
              <a:rPr lang="zh-CN" altLang="zh-CN" sz="2500" kern="100" dirty="0">
                <a:solidFill>
                  <a:srgbClr val="C00000"/>
                </a:solidFill>
                <a:latin typeface="Times New Roman"/>
                <a:ea typeface="华文细黑"/>
                <a:cs typeface="Times New Roman"/>
              </a:rPr>
              <a:t>综合识别、判断</a:t>
            </a:r>
            <a:endParaRPr lang="zh-CN" altLang="zh-CN" sz="2500" kern="100" dirty="0">
              <a:solidFill>
                <a:srgbClr val="C00000"/>
              </a:solidFill>
              <a:latin typeface="宋体"/>
              <a:cs typeface="Courier New"/>
            </a:endParaRPr>
          </a:p>
          <a:p>
            <a:pPr algn="just">
              <a:lnSpc>
                <a:spcPct val="150000"/>
              </a:lnSpc>
              <a:spcAft>
                <a:spcPts val="0"/>
              </a:spcAft>
            </a:pPr>
            <a:r>
              <a:rPr lang="zh-CN" altLang="zh-CN" sz="2400" kern="100" dirty="0">
                <a:latin typeface="Times New Roman"/>
                <a:ea typeface="华文细黑"/>
                <a:cs typeface="Times New Roman"/>
              </a:rPr>
              <a:t>有些病句从语法上找不到什么毛病，可以从事理、情理上分析。逻辑分析法主要从概念、判断、推理方面考虑，看句子表述的逻辑是否正确，句意关系是否合理等。</a:t>
            </a:r>
            <a:endParaRPr lang="zh-CN" altLang="zh-CN" sz="1000" kern="100" dirty="0">
              <a:latin typeface="宋体"/>
              <a:cs typeface="Courier New"/>
            </a:endParaRPr>
          </a:p>
          <a:p>
            <a:pPr algn="just">
              <a:lnSpc>
                <a:spcPct val="150000"/>
              </a:lnSpc>
              <a:spcAft>
                <a:spcPts val="0"/>
              </a:spcAft>
            </a:pPr>
            <a:r>
              <a:rPr lang="zh-CN" altLang="zh-CN" sz="2400" kern="100" dirty="0">
                <a:latin typeface="Times New Roman"/>
                <a:ea typeface="华文细黑"/>
                <a:cs typeface="Times New Roman"/>
              </a:rPr>
              <a:t>还可以从特征方面辨析：</a:t>
            </a:r>
            <a:endParaRPr lang="zh-CN" altLang="zh-CN" sz="1000" kern="100" dirty="0">
              <a:latin typeface="宋体"/>
              <a:cs typeface="Courier New"/>
            </a:endParaRPr>
          </a:p>
          <a:p>
            <a:pPr algn="just">
              <a:lnSpc>
                <a:spcPct val="150000"/>
              </a:lnSpc>
              <a:spcAft>
                <a:spcPts val="0"/>
              </a:spcAft>
            </a:pPr>
            <a:r>
              <a:rPr lang="zh-CN" altLang="zh-CN" sz="2400" kern="100" dirty="0">
                <a:latin typeface="Times New Roman"/>
                <a:ea typeface="华文细黑"/>
                <a:cs typeface="Times New Roman"/>
              </a:rPr>
              <a:t>一看并列词语，辨析是否种属并列、种属异类或种类不一、不合事理逻辑顺序。</a:t>
            </a:r>
            <a:endParaRPr lang="zh-CN" altLang="zh-CN" sz="1000" kern="100" dirty="0">
              <a:latin typeface="宋体"/>
              <a:cs typeface="Courier New"/>
            </a:endParaRPr>
          </a:p>
          <a:p>
            <a:pPr algn="just">
              <a:lnSpc>
                <a:spcPct val="150000"/>
              </a:lnSpc>
              <a:spcAft>
                <a:spcPts val="0"/>
              </a:spcAft>
            </a:pPr>
            <a:r>
              <a:rPr lang="zh-CN" altLang="zh-CN" sz="2400" kern="100" dirty="0">
                <a:latin typeface="Times New Roman"/>
                <a:ea typeface="华文细黑"/>
                <a:cs typeface="Times New Roman"/>
              </a:rPr>
              <a:t>二看否定词，尤其是隐性否定词，如</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防止</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避免</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切忌</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禁止</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难免</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杜绝</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等，以及反问句</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难道</a:t>
            </a:r>
            <a:r>
              <a:rPr lang="en-US" altLang="zh-CN" sz="2400" kern="100" dirty="0">
                <a:latin typeface="宋体"/>
                <a:ea typeface="华文细黑"/>
                <a:cs typeface="Times New Roman"/>
              </a:rPr>
              <a:t>……”</a:t>
            </a:r>
            <a:r>
              <a:rPr lang="zh-CN" altLang="zh-CN" sz="2400" kern="100" dirty="0" smtClean="0">
                <a:latin typeface="Times New Roman"/>
                <a:ea typeface="华文细黑"/>
                <a:cs typeface="Times New Roman"/>
              </a:rPr>
              <a:t>，</a:t>
            </a:r>
            <a:endParaRPr lang="zh-CN" altLang="zh-CN" sz="1000" kern="100" dirty="0">
              <a:effectLst/>
              <a:latin typeface="宋体"/>
              <a:cs typeface="Courier New"/>
            </a:endParaRPr>
          </a:p>
        </p:txBody>
      </p:sp>
    </p:spTree>
    <p:extLst>
      <p:ext uri="{BB962C8B-B14F-4D97-AF65-F5344CB8AC3E}">
        <p14:creationId xmlns:p14="http://schemas.microsoft.com/office/powerpoint/2010/main" val="1244207585"/>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4442" y="371832"/>
            <a:ext cx="8733982" cy="4293483"/>
          </a:xfrm>
          <a:prstGeom prst="rect">
            <a:avLst/>
          </a:prstGeom>
        </p:spPr>
        <p:txBody>
          <a:bodyPr>
            <a:spAutoFit/>
          </a:bodyPr>
          <a:lstStyle/>
          <a:p>
            <a:pPr lvl="0" algn="just">
              <a:lnSpc>
                <a:spcPct val="150000"/>
              </a:lnSpc>
            </a:pPr>
            <a:r>
              <a:rPr lang="zh-CN" altLang="zh-CN" sz="2600" kern="100" dirty="0">
                <a:solidFill>
                  <a:prstClr val="black"/>
                </a:solidFill>
                <a:latin typeface="Times New Roman"/>
                <a:ea typeface="华文细黑"/>
                <a:cs typeface="Times New Roman"/>
              </a:rPr>
              <a:t>辨别是否否定不当。</a:t>
            </a:r>
            <a:endParaRPr lang="zh-CN" altLang="zh-CN" sz="2600" kern="100" dirty="0">
              <a:solidFill>
                <a:prstClr val="black"/>
              </a:solidFill>
              <a:latin typeface="宋体"/>
              <a:cs typeface="Courier New"/>
            </a:endParaRPr>
          </a:p>
          <a:p>
            <a:pPr algn="just">
              <a:lnSpc>
                <a:spcPct val="150000"/>
              </a:lnSpc>
              <a:spcAft>
                <a:spcPts val="0"/>
              </a:spcAft>
            </a:pPr>
            <a:r>
              <a:rPr lang="zh-CN" altLang="zh-CN" sz="2600" kern="100" dirty="0" smtClean="0">
                <a:solidFill>
                  <a:prstClr val="black"/>
                </a:solidFill>
                <a:latin typeface="Times New Roman"/>
                <a:ea typeface="华文细黑"/>
                <a:cs typeface="Times New Roman"/>
              </a:rPr>
              <a:t>三看数量词语，辨别表述是否前后矛盾，不合事理逻辑。</a:t>
            </a:r>
            <a:endParaRPr lang="en-US" altLang="zh-CN" sz="2600" kern="100" dirty="0" smtClean="0">
              <a:solidFill>
                <a:prstClr val="black"/>
              </a:solidFill>
              <a:latin typeface="Times New Roman"/>
              <a:ea typeface="华文细黑"/>
              <a:cs typeface="Times New Roman"/>
            </a:endParaRPr>
          </a:p>
          <a:p>
            <a:pPr algn="just">
              <a:lnSpc>
                <a:spcPct val="150000"/>
              </a:lnSpc>
              <a:spcAft>
                <a:spcPts val="0"/>
              </a:spcAft>
            </a:pPr>
            <a:r>
              <a:rPr lang="zh-CN" altLang="zh-CN" sz="2600" kern="100" dirty="0" smtClean="0">
                <a:latin typeface="Times New Roman"/>
                <a:ea typeface="华文细黑"/>
                <a:cs typeface="Times New Roman"/>
              </a:rPr>
              <a:t>四</a:t>
            </a:r>
            <a:r>
              <a:rPr lang="zh-CN" altLang="zh-CN" sz="2600" kern="100" dirty="0">
                <a:latin typeface="Times New Roman"/>
                <a:ea typeface="华文细黑"/>
                <a:cs typeface="Times New Roman"/>
              </a:rPr>
              <a:t>看介词，</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对</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于</a:t>
            </a: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与</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和</a:t>
            </a:r>
            <a:r>
              <a:rPr lang="en-US" altLang="zh-CN" sz="2600" kern="100" dirty="0">
                <a:latin typeface="Times New Roman"/>
                <a:ea typeface="华文细黑"/>
                <a:cs typeface="Courier New"/>
              </a:rPr>
              <a:t>)B</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，辨别是否主客颠倒。</a:t>
            </a:r>
            <a:endParaRPr lang="zh-CN" altLang="zh-CN" sz="260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五看表范围、程度的副词，如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全、都、凡、历来、从来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等，辨别是否自相矛盾。</a:t>
            </a:r>
            <a:endParaRPr lang="zh-CN" altLang="zh-CN" sz="260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六看表因果的连词，如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因为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所以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由于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因此</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等，辨别是否强加因果等</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905493956"/>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70489" y="401985"/>
            <a:ext cx="8561888" cy="4293483"/>
          </a:xfrm>
          <a:prstGeom prst="rect">
            <a:avLst/>
          </a:prstGeom>
        </p:spPr>
        <p:txBody>
          <a:bodyPr>
            <a:spAutoFit/>
          </a:bodyPr>
          <a:lstStyle/>
          <a:p>
            <a:pPr algn="just">
              <a:lnSpc>
                <a:spcPct val="150000"/>
              </a:lnSpc>
              <a:spcAft>
                <a:spcPts val="0"/>
              </a:spcAft>
            </a:pPr>
            <a:r>
              <a:rPr lang="zh-CN" altLang="zh-CN" sz="2600" kern="100" dirty="0">
                <a:solidFill>
                  <a:srgbClr val="E46C0A"/>
                </a:solidFill>
                <a:latin typeface="Times New Roman"/>
                <a:ea typeface="华文细黑"/>
                <a:cs typeface="Times New Roman"/>
              </a:rPr>
              <a:t>即时巩固</a:t>
            </a:r>
            <a:r>
              <a:rPr lang="zh-CN" altLang="zh-CN" sz="2600" kern="100" dirty="0">
                <a:latin typeface="Times New Roman"/>
                <a:ea typeface="华文细黑"/>
                <a:cs typeface="Times New Roman"/>
              </a:rPr>
              <a:t>　下列各句中，没有语病的一句是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青年旅行社的导游详细地给我们介绍了阿坝州的风景</a:t>
            </a:r>
            <a:r>
              <a:rPr lang="zh-CN" altLang="zh-CN" sz="2600" kern="100" dirty="0" smtClean="0">
                <a:latin typeface="Times New Roman"/>
                <a:ea typeface="华文细黑"/>
                <a:cs typeface="Times New Roman"/>
              </a:rPr>
              <a:t>名</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胜</a:t>
            </a:r>
            <a:r>
              <a:rPr lang="zh-CN" altLang="zh-CN" sz="2600" kern="100" dirty="0">
                <a:latin typeface="Times New Roman"/>
                <a:ea typeface="华文细黑"/>
                <a:cs typeface="Times New Roman"/>
              </a:rPr>
              <a:t>，羌、藏民族的历史变迁、民风民俗、饮食习惯</a:t>
            </a:r>
            <a:r>
              <a:rPr lang="zh-CN" altLang="zh-CN" sz="2600" kern="100" dirty="0" smtClean="0">
                <a:latin typeface="Times New Roman"/>
                <a:ea typeface="华文细黑"/>
                <a:cs typeface="Times New Roman"/>
              </a:rPr>
              <a:t>和服</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饰</a:t>
            </a:r>
            <a:r>
              <a:rPr lang="zh-CN" altLang="zh-CN" sz="2600" kern="100" dirty="0">
                <a:latin typeface="Times New Roman"/>
                <a:ea typeface="华文细黑"/>
                <a:cs typeface="Times New Roman"/>
              </a:rPr>
              <a:t>特点等。</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为了杜绝交通拥堵不再发生，相关部门建议增收拥堵费</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对于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拥堵费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的作用，不该一味否定，也不能过分</a:t>
            </a:r>
            <a:r>
              <a:rPr lang="zh-CN" altLang="zh-CN" sz="2600" kern="100" dirty="0" smtClean="0">
                <a:latin typeface="Times New Roman"/>
                <a:ea typeface="华文细黑"/>
                <a:cs typeface="Times New Roman"/>
              </a:rPr>
              <a:t>夸</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大</a:t>
            </a:r>
            <a:r>
              <a:rPr lang="zh-CN" altLang="zh-CN" sz="2600" kern="100" dirty="0">
                <a:latin typeface="Times New Roman"/>
                <a:ea typeface="华文细黑"/>
                <a:cs typeface="Times New Roman"/>
              </a:rPr>
              <a:t>，更不能有依赖心理</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089137440"/>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31247" y="774740"/>
            <a:ext cx="8821322" cy="3093154"/>
          </a:xfrm>
          <a:prstGeom prst="rect">
            <a:avLst/>
          </a:prstGeom>
        </p:spPr>
        <p:txBody>
          <a:bodyPr>
            <a:spAutoFit/>
          </a:bodyPr>
          <a:lstStyle/>
          <a:p>
            <a:pPr lvl="0" algn="just">
              <a:lnSpc>
                <a:spcPct val="150000"/>
              </a:lnSpc>
            </a:pPr>
            <a:r>
              <a:rPr lang="en-US" altLang="zh-CN" sz="2600" kern="100" dirty="0">
                <a:solidFill>
                  <a:prstClr val="black"/>
                </a:solidFill>
                <a:latin typeface="Times New Roman"/>
                <a:ea typeface="华文细黑"/>
                <a:cs typeface="Courier New"/>
              </a:rPr>
              <a:t>C.</a:t>
            </a:r>
            <a:r>
              <a:rPr lang="zh-CN" altLang="zh-CN" sz="2600" kern="100" dirty="0">
                <a:solidFill>
                  <a:prstClr val="black"/>
                </a:solidFill>
                <a:latin typeface="Times New Roman"/>
                <a:ea typeface="华文细黑"/>
                <a:cs typeface="Times New Roman"/>
              </a:rPr>
              <a:t>中央纪委监察部网站</a:t>
            </a:r>
            <a:r>
              <a:rPr lang="en-US" altLang="zh-CN" sz="2600" kern="100" dirty="0">
                <a:solidFill>
                  <a:prstClr val="black"/>
                </a:solidFill>
                <a:latin typeface="Times New Roman"/>
                <a:ea typeface="华文细黑"/>
                <a:cs typeface="Courier New"/>
              </a:rPr>
              <a:t>9</a:t>
            </a:r>
            <a:r>
              <a:rPr lang="zh-CN" altLang="zh-CN" sz="2600" kern="100" dirty="0">
                <a:solidFill>
                  <a:prstClr val="black"/>
                </a:solidFill>
                <a:latin typeface="Times New Roman"/>
                <a:ea typeface="华文细黑"/>
                <a:cs typeface="Times New Roman"/>
              </a:rPr>
              <a:t>月</a:t>
            </a:r>
            <a:r>
              <a:rPr lang="en-US" altLang="zh-CN" sz="2600" kern="100" dirty="0">
                <a:solidFill>
                  <a:prstClr val="black"/>
                </a:solidFill>
                <a:latin typeface="Times New Roman"/>
                <a:ea typeface="华文细黑"/>
                <a:cs typeface="Courier New"/>
              </a:rPr>
              <a:t>2</a:t>
            </a:r>
            <a:r>
              <a:rPr lang="zh-CN" altLang="zh-CN" sz="2600" kern="100" dirty="0">
                <a:solidFill>
                  <a:prstClr val="black"/>
                </a:solidFill>
                <a:latin typeface="Times New Roman"/>
                <a:ea typeface="华文细黑"/>
                <a:cs typeface="Times New Roman"/>
              </a:rPr>
              <a:t>日正式上线并接受举报后，</a:t>
            </a:r>
            <a:r>
              <a:rPr lang="zh-CN" altLang="zh-CN" sz="2600" kern="100" dirty="0" smtClean="0">
                <a:solidFill>
                  <a:prstClr val="black"/>
                </a:solidFill>
                <a:latin typeface="Times New Roman"/>
                <a:ea typeface="华文细黑"/>
                <a:cs typeface="Times New Roman"/>
              </a:rPr>
              <a:t>受到</a:t>
            </a:r>
            <a:endParaRPr lang="en-US" altLang="zh-CN" sz="2600" kern="100" dirty="0" smtClean="0">
              <a:solidFill>
                <a:prstClr val="black"/>
              </a:solidFill>
              <a:latin typeface="Times New Roman"/>
              <a:ea typeface="华文细黑"/>
              <a:cs typeface="Times New Roman"/>
            </a:endParaRPr>
          </a:p>
          <a:p>
            <a:pPr lvl="0" algn="just">
              <a:lnSpc>
                <a:spcPct val="150000"/>
              </a:lnSpc>
            </a:pPr>
            <a:r>
              <a:rPr lang="en-US" altLang="zh-CN" sz="2600" kern="100" dirty="0">
                <a:solidFill>
                  <a:prstClr val="black"/>
                </a:solidFill>
                <a:latin typeface="Times New Roman"/>
                <a:ea typeface="华文细黑"/>
                <a:cs typeface="Times New Roman"/>
              </a:rPr>
              <a:t> </a:t>
            </a:r>
            <a:r>
              <a:rPr lang="en-US" altLang="zh-CN" sz="2600" kern="100" dirty="0" smtClean="0">
                <a:solidFill>
                  <a:prstClr val="black"/>
                </a:solidFill>
                <a:latin typeface="Times New Roman"/>
                <a:ea typeface="华文细黑"/>
                <a:cs typeface="Times New Roman"/>
              </a:rPr>
              <a:t>   </a:t>
            </a:r>
            <a:r>
              <a:rPr lang="zh-CN" altLang="zh-CN" sz="2600" kern="100" dirty="0" smtClean="0">
                <a:solidFill>
                  <a:prstClr val="black"/>
                </a:solidFill>
                <a:latin typeface="Times New Roman"/>
                <a:ea typeface="华文细黑"/>
                <a:cs typeface="Times New Roman"/>
              </a:rPr>
              <a:t>广泛</a:t>
            </a:r>
            <a:r>
              <a:rPr lang="zh-CN" altLang="zh-CN" sz="2600" kern="100" dirty="0">
                <a:solidFill>
                  <a:prstClr val="black"/>
                </a:solidFill>
                <a:latin typeface="Times New Roman"/>
                <a:ea typeface="华文细黑"/>
                <a:cs typeface="Times New Roman"/>
              </a:rPr>
              <a:t>关注，截至</a:t>
            </a:r>
            <a:r>
              <a:rPr lang="en-US" altLang="zh-CN" sz="2600" kern="100" dirty="0">
                <a:solidFill>
                  <a:prstClr val="black"/>
                </a:solidFill>
                <a:latin typeface="Times New Roman"/>
                <a:ea typeface="华文细黑"/>
                <a:cs typeface="Courier New"/>
              </a:rPr>
              <a:t>9</a:t>
            </a:r>
            <a:r>
              <a:rPr lang="zh-CN" altLang="zh-CN" sz="2600" kern="100" dirty="0">
                <a:solidFill>
                  <a:prstClr val="black"/>
                </a:solidFill>
                <a:latin typeface="Times New Roman"/>
                <a:ea typeface="华文细黑"/>
                <a:cs typeface="Times New Roman"/>
              </a:rPr>
              <a:t>月底，网络举报量日均达到</a:t>
            </a:r>
            <a:r>
              <a:rPr lang="en-US" altLang="zh-CN" sz="2600" kern="100" dirty="0">
                <a:solidFill>
                  <a:prstClr val="black"/>
                </a:solidFill>
                <a:latin typeface="Times New Roman"/>
                <a:ea typeface="华文细黑"/>
                <a:cs typeface="Courier New"/>
              </a:rPr>
              <a:t>300</a:t>
            </a:r>
            <a:r>
              <a:rPr lang="zh-CN" altLang="zh-CN" sz="2600" kern="100" dirty="0">
                <a:solidFill>
                  <a:prstClr val="black"/>
                </a:solidFill>
                <a:latin typeface="Times New Roman"/>
                <a:ea typeface="华文细黑"/>
                <a:cs typeface="Times New Roman"/>
              </a:rPr>
              <a:t>件左右。</a:t>
            </a:r>
            <a:endParaRPr lang="zh-CN" altLang="zh-CN" sz="1050" kern="100" dirty="0">
              <a:solidFill>
                <a:prstClr val="black"/>
              </a:solidFill>
              <a:latin typeface="宋体"/>
              <a:cs typeface="Courier New"/>
            </a:endParaRPr>
          </a:p>
          <a:p>
            <a:pPr lvl="0" algn="just">
              <a:lnSpc>
                <a:spcPct val="150000"/>
              </a:lnSpc>
            </a:pPr>
            <a:r>
              <a:rPr lang="en-US" altLang="zh-CN" sz="2600" kern="100" dirty="0">
                <a:solidFill>
                  <a:prstClr val="black"/>
                </a:solidFill>
                <a:latin typeface="Times New Roman"/>
                <a:ea typeface="华文细黑"/>
                <a:cs typeface="Courier New"/>
              </a:rPr>
              <a:t>D.</a:t>
            </a:r>
            <a:r>
              <a:rPr lang="zh-CN" altLang="zh-CN" sz="2600" kern="100" dirty="0">
                <a:solidFill>
                  <a:prstClr val="black"/>
                </a:solidFill>
                <a:latin typeface="Times New Roman"/>
                <a:ea typeface="华文细黑"/>
                <a:cs typeface="Times New Roman"/>
              </a:rPr>
              <a:t>在经济和文化快速发展的今天，越来越多的人意识到</a:t>
            </a:r>
            <a:r>
              <a:rPr lang="zh-CN" altLang="zh-CN" sz="2600" kern="100" dirty="0" smtClean="0">
                <a:solidFill>
                  <a:prstClr val="black"/>
                </a:solidFill>
                <a:latin typeface="Times New Roman"/>
                <a:ea typeface="华文细黑"/>
                <a:cs typeface="Times New Roman"/>
              </a:rPr>
              <a:t>精神</a:t>
            </a:r>
            <a:endParaRPr lang="en-US" altLang="zh-CN" sz="2600" kern="100" dirty="0" smtClean="0">
              <a:solidFill>
                <a:prstClr val="black"/>
              </a:solidFill>
              <a:latin typeface="Times New Roman"/>
              <a:ea typeface="华文细黑"/>
              <a:cs typeface="Times New Roman"/>
            </a:endParaRPr>
          </a:p>
          <a:p>
            <a:pPr lvl="0" algn="just">
              <a:lnSpc>
                <a:spcPct val="150000"/>
              </a:lnSpc>
            </a:pPr>
            <a:r>
              <a:rPr lang="en-US" altLang="zh-CN" sz="2600" kern="100" dirty="0">
                <a:solidFill>
                  <a:prstClr val="black"/>
                </a:solidFill>
                <a:latin typeface="Times New Roman"/>
                <a:ea typeface="华文细黑"/>
                <a:cs typeface="Times New Roman"/>
              </a:rPr>
              <a:t> </a:t>
            </a:r>
            <a:r>
              <a:rPr lang="en-US" altLang="zh-CN" sz="2600" kern="100" dirty="0" smtClean="0">
                <a:solidFill>
                  <a:prstClr val="black"/>
                </a:solidFill>
                <a:latin typeface="Times New Roman"/>
                <a:ea typeface="华文细黑"/>
                <a:cs typeface="Times New Roman"/>
              </a:rPr>
              <a:t>   </a:t>
            </a:r>
            <a:r>
              <a:rPr lang="zh-CN" altLang="zh-CN" sz="2600" kern="100" dirty="0" smtClean="0">
                <a:solidFill>
                  <a:prstClr val="black"/>
                </a:solidFill>
                <a:latin typeface="Times New Roman"/>
                <a:ea typeface="华文细黑"/>
                <a:cs typeface="Times New Roman"/>
              </a:rPr>
              <a:t>健康</a:t>
            </a:r>
            <a:r>
              <a:rPr lang="zh-CN" altLang="zh-CN" sz="2600" kern="100" dirty="0">
                <a:solidFill>
                  <a:prstClr val="black"/>
                </a:solidFill>
                <a:latin typeface="Times New Roman"/>
                <a:ea typeface="华文细黑"/>
                <a:cs typeface="Times New Roman"/>
              </a:rPr>
              <a:t>的重要性，人人希望在拥有良好体魄的同时，也</a:t>
            </a:r>
            <a:r>
              <a:rPr lang="zh-CN" altLang="zh-CN" sz="2600" kern="100" dirty="0" smtClean="0">
                <a:solidFill>
                  <a:prstClr val="black"/>
                </a:solidFill>
                <a:latin typeface="Times New Roman"/>
                <a:ea typeface="华文细黑"/>
                <a:cs typeface="Times New Roman"/>
              </a:rPr>
              <a:t>拥有</a:t>
            </a:r>
            <a:endParaRPr lang="en-US" altLang="zh-CN" sz="2600" kern="100" dirty="0" smtClean="0">
              <a:solidFill>
                <a:prstClr val="black"/>
              </a:solidFill>
              <a:latin typeface="Times New Roman"/>
              <a:ea typeface="华文细黑"/>
              <a:cs typeface="Times New Roman"/>
            </a:endParaRPr>
          </a:p>
          <a:p>
            <a:pPr lvl="0" algn="just">
              <a:lnSpc>
                <a:spcPct val="150000"/>
              </a:lnSpc>
            </a:pPr>
            <a:r>
              <a:rPr lang="en-US" altLang="zh-CN" sz="2600" kern="100" dirty="0">
                <a:solidFill>
                  <a:prstClr val="black"/>
                </a:solidFill>
                <a:latin typeface="Times New Roman"/>
                <a:ea typeface="华文细黑"/>
                <a:cs typeface="Times New Roman"/>
              </a:rPr>
              <a:t> </a:t>
            </a:r>
            <a:r>
              <a:rPr lang="en-US" altLang="zh-CN" sz="2600" kern="100" dirty="0" smtClean="0">
                <a:solidFill>
                  <a:prstClr val="black"/>
                </a:solidFill>
                <a:latin typeface="Times New Roman"/>
                <a:ea typeface="华文细黑"/>
                <a:cs typeface="Times New Roman"/>
              </a:rPr>
              <a:t>   </a:t>
            </a:r>
            <a:r>
              <a:rPr lang="zh-CN" altLang="zh-CN" sz="2600" kern="100" dirty="0" smtClean="0">
                <a:solidFill>
                  <a:prstClr val="black"/>
                </a:solidFill>
                <a:latin typeface="Times New Roman"/>
                <a:ea typeface="华文细黑"/>
                <a:cs typeface="Times New Roman"/>
              </a:rPr>
              <a:t>健康</a:t>
            </a:r>
            <a:r>
              <a:rPr lang="zh-CN" altLang="zh-CN" sz="2600" kern="100" dirty="0">
                <a:solidFill>
                  <a:prstClr val="black"/>
                </a:solidFill>
                <a:latin typeface="Times New Roman"/>
                <a:ea typeface="华文细黑"/>
                <a:cs typeface="Times New Roman"/>
              </a:rPr>
              <a:t>的精神生活</a:t>
            </a:r>
            <a:r>
              <a:rPr lang="zh-CN" altLang="zh-CN" sz="2600" kern="100" dirty="0" smtClean="0">
                <a:solidFill>
                  <a:prstClr val="black"/>
                </a:solidFill>
                <a:latin typeface="Times New Roman"/>
                <a:ea typeface="华文细黑"/>
                <a:cs typeface="Times New Roman"/>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760428833"/>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3967" y="627534"/>
            <a:ext cx="8733982" cy="3693319"/>
          </a:xfrm>
          <a:prstGeom prst="rect">
            <a:avLst/>
          </a:prstGeom>
        </p:spPr>
        <p:txBody>
          <a:bodyPr>
            <a:spAutoFit/>
          </a:bodyPr>
          <a:lstStyle/>
          <a:p>
            <a:pPr>
              <a:lnSpc>
                <a:spcPct val="150000"/>
              </a:lnSpc>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项概念混乱，</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民风民俗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饮食习惯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服饰特点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有包含关系，不能并列</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nSpc>
                <a:spcPct val="150000"/>
              </a:lnSpc>
            </a:pPr>
            <a:r>
              <a:rPr lang="en-US" altLang="zh-CN" sz="2600" kern="100" dirty="0" smtClean="0">
                <a:latin typeface="Times New Roman"/>
                <a:ea typeface="华文细黑"/>
                <a:cs typeface="Courier New"/>
              </a:rPr>
              <a:t>B</a:t>
            </a:r>
            <a:r>
              <a:rPr lang="zh-CN" altLang="zh-CN" sz="2600" kern="100" dirty="0">
                <a:latin typeface="Times New Roman"/>
                <a:ea typeface="华文细黑"/>
                <a:cs typeface="Times New Roman"/>
              </a:rPr>
              <a:t>项否定不当，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杜绝交通拥堵不再发生</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把语意说反了</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nSpc>
                <a:spcPct val="150000"/>
              </a:lnSpc>
            </a:pPr>
            <a:r>
              <a:rPr lang="en-US" altLang="zh-CN" sz="2600" kern="100" dirty="0" smtClean="0">
                <a:latin typeface="Times New Roman"/>
                <a:ea typeface="华文细黑"/>
                <a:cs typeface="Courier New"/>
              </a:rPr>
              <a:t>C</a:t>
            </a:r>
            <a:r>
              <a:rPr lang="zh-CN" altLang="zh-CN" sz="2600" kern="100" dirty="0">
                <a:latin typeface="Times New Roman"/>
                <a:ea typeface="华文细黑"/>
                <a:cs typeface="Times New Roman"/>
              </a:rPr>
              <a:t>项数量误用，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日均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表平均数，不能和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左右</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连用，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日均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达到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后都应跟一个确定的数，不能用约数。</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smtClean="0">
                <a:solidFill>
                  <a:srgbClr val="E46C0A"/>
                </a:solidFill>
                <a:latin typeface="Times New Roman"/>
                <a:ea typeface="华文细黑"/>
                <a:cs typeface="Courier New"/>
              </a:rPr>
              <a:t>D</a:t>
            </a:r>
            <a:endParaRPr lang="zh-CN" altLang="zh-CN" sz="1050" kern="100" dirty="0">
              <a:latin typeface="宋体"/>
              <a:cs typeface="Courier New"/>
            </a:endParaRPr>
          </a:p>
        </p:txBody>
      </p:sp>
      <p:grpSp>
        <p:nvGrpSpPr>
          <p:cNvPr id="10" name="组合 9"/>
          <p:cNvGrpSpPr/>
          <p:nvPr/>
        </p:nvGrpSpPr>
        <p:grpSpPr>
          <a:xfrm rot="5400000">
            <a:off x="8390749" y="4468198"/>
            <a:ext cx="549128" cy="549414"/>
            <a:chOff x="11226607" y="6533712"/>
            <a:chExt cx="360000" cy="360000"/>
          </a:xfrm>
        </p:grpSpPr>
        <p:sp>
          <p:nvSpPr>
            <p:cNvPr id="11" name="椭圆 10">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2" name="燕尾形 11">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3937425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0"/>
          <p:cNvSpPr txBox="1">
            <a:spLocks noChangeArrowheads="1"/>
          </p:cNvSpPr>
          <p:nvPr/>
        </p:nvSpPr>
        <p:spPr bwMode="auto">
          <a:xfrm>
            <a:off x="251520" y="187866"/>
            <a:ext cx="7462694" cy="523220"/>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eaLnBrk="1" hangingPunct="1"/>
            <a:r>
              <a:rPr lang="en-US" altLang="zh-CN" sz="2800" dirty="0">
                <a:solidFill>
                  <a:srgbClr val="FFFF00"/>
                </a:solidFill>
                <a:latin typeface="黑体" pitchFamily="2" charset="-122"/>
                <a:ea typeface="黑体" pitchFamily="2" charset="-122"/>
              </a:rPr>
              <a:t>Ⅳ</a:t>
            </a:r>
            <a:r>
              <a:rPr lang="zh-CN" altLang="en-US" sz="2800" dirty="0">
                <a:solidFill>
                  <a:srgbClr val="FFFF00"/>
                </a:solidFill>
                <a:latin typeface="黑体" pitchFamily="2" charset="-122"/>
                <a:ea typeface="黑体" pitchFamily="2" charset="-122"/>
              </a:rPr>
              <a:t>　掌握准确而快速地识别病句的方法</a:t>
            </a:r>
            <a:endParaRPr lang="zh-CN" altLang="zh-CN" sz="2800" dirty="0">
              <a:solidFill>
                <a:srgbClr val="FFFF00"/>
              </a:solidFill>
              <a:latin typeface="黑体" pitchFamily="2" charset="-122"/>
              <a:ea typeface="黑体" pitchFamily="2" charset="-122"/>
            </a:endParaRPr>
          </a:p>
        </p:txBody>
      </p:sp>
      <p:sp>
        <p:nvSpPr>
          <p:cNvPr id="4" name="TextBox 3"/>
          <p:cNvSpPr txBox="1"/>
          <p:nvPr/>
        </p:nvSpPr>
        <p:spPr>
          <a:xfrm>
            <a:off x="208129" y="842346"/>
            <a:ext cx="8682466" cy="4196726"/>
          </a:xfrm>
          <a:prstGeom prst="rect">
            <a:avLst/>
          </a:prstGeom>
          <a:noFill/>
        </p:spPr>
        <p:txBody>
          <a:bodyPr wrap="square" rtlCol="0">
            <a:spAutoFit/>
          </a:bodyPr>
          <a:lstStyle/>
          <a:p>
            <a:pPr algn="just">
              <a:lnSpc>
                <a:spcPct val="130000"/>
              </a:lnSpc>
              <a:spcAft>
                <a:spcPts val="0"/>
              </a:spcAft>
            </a:pPr>
            <a:r>
              <a:rPr lang="zh-CN" altLang="en-US" sz="2600" kern="100" dirty="0">
                <a:solidFill>
                  <a:srgbClr val="0000FF"/>
                </a:solidFill>
                <a:latin typeface="Times New Roman"/>
                <a:ea typeface="华文细黑"/>
                <a:cs typeface="Times New Roman"/>
              </a:rPr>
              <a:t>一、准确而快速地识别病句的主要方法：标志</a:t>
            </a:r>
            <a:r>
              <a:rPr lang="zh-CN" altLang="en-US" sz="2600" kern="100" dirty="0" smtClean="0">
                <a:solidFill>
                  <a:srgbClr val="0000FF"/>
                </a:solidFill>
                <a:latin typeface="Times New Roman"/>
                <a:ea typeface="华文细黑"/>
                <a:cs typeface="Times New Roman"/>
              </a:rPr>
              <a:t>法</a:t>
            </a:r>
            <a:endParaRPr lang="zh-CN" altLang="zh-CN" sz="1050" kern="100" dirty="0">
              <a:solidFill>
                <a:srgbClr val="0000FF"/>
              </a:solidFill>
              <a:latin typeface="宋体"/>
              <a:cs typeface="Courier New"/>
            </a:endParaRPr>
          </a:p>
          <a:p>
            <a:pPr algn="just">
              <a:lnSpc>
                <a:spcPct val="130000"/>
              </a:lnSpc>
              <a:spcAft>
                <a:spcPts val="0"/>
              </a:spcAft>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一</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方法点拨</a:t>
            </a:r>
            <a:endParaRPr lang="zh-CN" altLang="zh-CN" sz="1050" kern="100" dirty="0">
              <a:solidFill>
                <a:srgbClr val="C00000"/>
              </a:solidFill>
              <a:latin typeface="宋体"/>
              <a:cs typeface="Courier New"/>
            </a:endParaRPr>
          </a:p>
          <a:p>
            <a:pPr algn="just">
              <a:lnSpc>
                <a:spcPct val="130000"/>
              </a:lnSpc>
              <a:spcAft>
                <a:spcPts val="0"/>
              </a:spcAft>
            </a:pPr>
            <a:r>
              <a:rPr lang="zh-CN" altLang="zh-CN" sz="2600" kern="100" dirty="0">
                <a:latin typeface="Times New Roman"/>
                <a:ea typeface="华文细黑"/>
                <a:cs typeface="Times New Roman"/>
              </a:rPr>
              <a:t>考场上辨析病句需要准确、快速和高效，这既需要平时的努力和积累，也需要掌握一定的方法。</a:t>
            </a:r>
            <a:endParaRPr lang="zh-CN" altLang="zh-CN" sz="1050" kern="100" dirty="0">
              <a:latin typeface="宋体"/>
              <a:cs typeface="Courier New"/>
            </a:endParaRPr>
          </a:p>
          <a:p>
            <a:pPr algn="just">
              <a:lnSpc>
                <a:spcPct val="130000"/>
              </a:lnSpc>
              <a:spcAft>
                <a:spcPts val="0"/>
              </a:spcAft>
            </a:pPr>
            <a:r>
              <a:rPr lang="zh-CN" altLang="zh-CN" sz="2600" kern="100" dirty="0">
                <a:latin typeface="Times New Roman"/>
                <a:ea typeface="华文细黑"/>
                <a:cs typeface="Times New Roman"/>
              </a:rPr>
              <a:t>辨析病句的基本方法有：</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紧缩法</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划分句子成分法</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造句类比法，</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语感审读法，</a:t>
            </a: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逻辑意义分析法，</a:t>
            </a: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标志法。考场上，能快速而准确地辨析病句的方法应该是语感审读法和标志法。</a:t>
            </a:r>
            <a:endParaRPr lang="zh-CN" altLang="zh-CN" sz="1050" kern="100" dirty="0">
              <a:effectLst/>
              <a:latin typeface="宋体"/>
              <a:cs typeface="Courier New"/>
            </a:endParaRPr>
          </a:p>
        </p:txBody>
      </p:sp>
    </p:spTree>
    <p:extLst>
      <p:ext uri="{BB962C8B-B14F-4D97-AF65-F5344CB8AC3E}">
        <p14:creationId xmlns:p14="http://schemas.microsoft.com/office/powerpoint/2010/main" val="2207615325"/>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88806" y="36612"/>
            <a:ext cx="8682466" cy="5078313"/>
          </a:xfrm>
          <a:prstGeom prst="rect">
            <a:avLst/>
          </a:prstGeom>
          <a:noFill/>
        </p:spPr>
        <p:txBody>
          <a:bodyPr wrap="square" rtlCol="0">
            <a:spAutoFit/>
          </a:bodyPr>
          <a:lstStyle/>
          <a:p>
            <a:pPr algn="just">
              <a:lnSpc>
                <a:spcPct val="150000"/>
              </a:lnSpc>
              <a:spcAft>
                <a:spcPts val="0"/>
              </a:spcAft>
            </a:pPr>
            <a:r>
              <a:rPr lang="en-US" altLang="zh-CN" sz="2400" kern="100" dirty="0">
                <a:latin typeface="Times New Roman"/>
                <a:ea typeface="华文细黑"/>
                <a:cs typeface="Courier New"/>
              </a:rPr>
              <a:t>1.</a:t>
            </a:r>
            <a:r>
              <a:rPr lang="zh-CN" altLang="zh-CN" sz="2400" kern="100" dirty="0">
                <a:latin typeface="Times New Roman"/>
                <a:ea typeface="华文细黑"/>
                <a:cs typeface="Times New Roman"/>
              </a:rPr>
              <a:t>语感审读法</a:t>
            </a:r>
            <a:endParaRPr lang="zh-CN" altLang="zh-CN" sz="2400" kern="100" dirty="0">
              <a:latin typeface="宋体"/>
              <a:cs typeface="Courier New"/>
            </a:endParaRPr>
          </a:p>
          <a:p>
            <a:pPr algn="just">
              <a:lnSpc>
                <a:spcPct val="150000"/>
              </a:lnSpc>
              <a:spcAft>
                <a:spcPts val="0"/>
              </a:spcAft>
            </a:pPr>
            <a:r>
              <a:rPr lang="zh-CN" altLang="zh-CN" sz="2400" kern="100" dirty="0">
                <a:latin typeface="Times New Roman"/>
                <a:ea typeface="华文细黑"/>
                <a:cs typeface="Times New Roman"/>
              </a:rPr>
              <a:t>这种方法说起来很笼统，好像不可操作，但在实际运用中的确存在。它是一种凭语感直觉对句子是否有语病作出判断的方法。对于结构比较简单、语病比较明显的句子，这是一种快捷而有效的方法。</a:t>
            </a:r>
            <a:endParaRPr lang="zh-CN" altLang="zh-CN" sz="2400" kern="100" dirty="0">
              <a:latin typeface="宋体"/>
              <a:cs typeface="Courier New"/>
            </a:endParaRPr>
          </a:p>
          <a:p>
            <a:pPr algn="just">
              <a:lnSpc>
                <a:spcPct val="150000"/>
              </a:lnSpc>
              <a:spcAft>
                <a:spcPts val="0"/>
              </a:spcAft>
            </a:pPr>
            <a:r>
              <a:rPr lang="zh-CN" altLang="zh-CN" sz="2400" kern="100" dirty="0">
                <a:latin typeface="Times New Roman"/>
                <a:ea typeface="华文细黑"/>
                <a:cs typeface="Times New Roman"/>
              </a:rPr>
              <a:t>运用这种方法，一般分两步进行：</a:t>
            </a:r>
            <a:endParaRPr lang="zh-CN" altLang="zh-CN" sz="2400" kern="100" dirty="0">
              <a:latin typeface="宋体"/>
              <a:cs typeface="Courier New"/>
            </a:endParaRPr>
          </a:p>
          <a:p>
            <a:pPr algn="just">
              <a:lnSpc>
                <a:spcPct val="150000"/>
              </a:lnSpc>
              <a:spcAft>
                <a:spcPts val="0"/>
              </a:spcAft>
            </a:pPr>
            <a:r>
              <a:rPr lang="en-US" altLang="zh-CN" sz="2400" kern="100" dirty="0">
                <a:latin typeface="宋体"/>
                <a:ea typeface="华文细黑"/>
                <a:cs typeface="Times New Roman"/>
              </a:rPr>
              <a:t>①</a:t>
            </a:r>
            <a:r>
              <a:rPr lang="zh-CN" altLang="zh-CN" sz="2400" kern="100" dirty="0">
                <a:latin typeface="Times New Roman"/>
                <a:ea typeface="华文细黑"/>
                <a:cs typeface="Times New Roman"/>
              </a:rPr>
              <a:t>直觉。读一个句子或一段话，那些感到拗口别扭的地方，往往就是可以初步判断为有语病的地方。实际上，判断一个句子是否有语病，很多时候靠的就是直觉</a:t>
            </a:r>
            <a:r>
              <a:rPr lang="zh-CN" altLang="zh-CN" sz="2400" kern="100" dirty="0" smtClean="0">
                <a:latin typeface="Times New Roman"/>
                <a:ea typeface="华文细黑"/>
                <a:cs typeface="Times New Roman"/>
              </a:rPr>
              <a:t>。</a:t>
            </a:r>
            <a:endParaRPr lang="zh-CN" altLang="zh-CN" sz="2400" kern="100" dirty="0">
              <a:latin typeface="宋体"/>
              <a:cs typeface="Courier New"/>
            </a:endParaRPr>
          </a:p>
        </p:txBody>
      </p:sp>
    </p:spTree>
    <p:extLst>
      <p:ext uri="{BB962C8B-B14F-4D97-AF65-F5344CB8AC3E}">
        <p14:creationId xmlns:p14="http://schemas.microsoft.com/office/powerpoint/2010/main" val="2123767669"/>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9134" y="683092"/>
            <a:ext cx="8427116" cy="3016403"/>
          </a:xfrm>
          <a:prstGeom prst="rect">
            <a:avLst/>
          </a:prstGeom>
          <a:noFill/>
        </p:spPr>
        <p:txBody>
          <a:bodyPr wrap="square" rtlCol="0">
            <a:spAutoFit/>
          </a:bodyPr>
          <a:lstStyle/>
          <a:p>
            <a:pPr lvl="0" algn="just">
              <a:lnSpc>
                <a:spcPct val="150000"/>
              </a:lnSpc>
            </a:pPr>
            <a:r>
              <a:rPr lang="en-US" altLang="zh-CN" sz="2600" kern="100" dirty="0">
                <a:solidFill>
                  <a:prstClr val="black"/>
                </a:solidFill>
                <a:latin typeface="宋体"/>
                <a:ea typeface="华文细黑"/>
                <a:cs typeface="Times New Roman"/>
              </a:rPr>
              <a:t>②</a:t>
            </a:r>
            <a:r>
              <a:rPr lang="zh-CN" altLang="zh-CN" sz="2600" kern="100" dirty="0">
                <a:solidFill>
                  <a:prstClr val="black"/>
                </a:solidFill>
                <a:latin typeface="Times New Roman"/>
                <a:ea typeface="华文细黑"/>
                <a:cs typeface="Times New Roman"/>
              </a:rPr>
              <a:t>审读。对感觉不顺畅、不符合一般习惯的地方要反复读几遍，仔细品味一下究竟是怎么回事，一般也就基本明确了。</a:t>
            </a:r>
            <a:endParaRPr lang="zh-CN" altLang="zh-CN" sz="2600" kern="100" dirty="0">
              <a:solidFill>
                <a:prstClr val="black"/>
              </a:solidFill>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要正确使用这种方法，必须靠平时大量的阅读积累，只有多读优秀的文学作品和其他文化读物，特别是规范的政论性文章，才能逐步培养起敏锐的语感来</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3470802145"/>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3189" y="37753"/>
            <a:ext cx="8769291" cy="5067798"/>
          </a:xfrm>
          <a:prstGeom prst="rect">
            <a:avLst/>
          </a:prstGeom>
          <a:noFill/>
        </p:spPr>
        <p:txBody>
          <a:bodyPr wrap="square" rtlCol="0">
            <a:spAutoFit/>
          </a:bodyPr>
          <a:lstStyle/>
          <a:p>
            <a:pPr algn="just">
              <a:lnSpc>
                <a:spcPct val="14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标志法</a:t>
            </a:r>
            <a:endParaRPr lang="zh-CN" altLang="zh-CN" sz="1050"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句子中有时会出现一些标志性词语、句子，可以帮助我们准确而快速地识别病句，辨清病因，为答题提供捷径。</a:t>
            </a:r>
            <a:endParaRPr lang="zh-CN" altLang="zh-CN" sz="105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出现了并列短语，可能是搭配不当、概念并列不当、语序不当。</a:t>
            </a:r>
            <a:endParaRPr lang="zh-CN" altLang="zh-CN" sz="1050" kern="100" dirty="0">
              <a:latin typeface="宋体"/>
              <a:cs typeface="Courier New"/>
            </a:endParaRPr>
          </a:p>
          <a:p>
            <a:pPr algn="just">
              <a:lnSpc>
                <a:spcPct val="140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每逢节假日，他时常丢下工作和妹妹到公园玩耍。</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使用不当。该句可理解为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与妹妹两人去公园玩耍，也可理解为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丢下工作、妹妹一个人去公园玩耍。将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字换成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带</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字即可消除歧义</a:t>
            </a:r>
            <a:r>
              <a:rPr lang="en-US" altLang="zh-CN" sz="2600" kern="100" dirty="0" smtClean="0">
                <a:latin typeface="Times New Roman"/>
                <a:ea typeface="华文细黑"/>
                <a:cs typeface="Courier New"/>
              </a:rPr>
              <a:t>)</a:t>
            </a:r>
            <a:endParaRPr lang="zh-CN" altLang="zh-CN" sz="1050" kern="100" dirty="0">
              <a:latin typeface="宋体"/>
              <a:cs typeface="Courier New"/>
            </a:endParaRPr>
          </a:p>
        </p:txBody>
      </p:sp>
    </p:spTree>
    <p:extLst>
      <p:ext uri="{BB962C8B-B14F-4D97-AF65-F5344CB8AC3E}">
        <p14:creationId xmlns:p14="http://schemas.microsoft.com/office/powerpoint/2010/main" val="21625681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5197" y="576436"/>
            <a:ext cx="8769291" cy="2241768"/>
          </a:xfrm>
          <a:prstGeom prst="rect">
            <a:avLst/>
          </a:prstGeom>
          <a:noFill/>
        </p:spPr>
        <p:txBody>
          <a:bodyPr wrap="square" rtlCol="0">
            <a:spAutoFit/>
          </a:bodyPr>
          <a:lstStyle/>
          <a:p>
            <a:pPr>
              <a:lnSpc>
                <a:spcPct val="150000"/>
              </a:lnSpc>
              <a:tabLst>
                <a:tab pos="1890395" algn="l"/>
              </a:tabLst>
            </a:pPr>
            <a:r>
              <a:rPr lang="en-US" altLang="zh-CN" sz="2400" kern="100" dirty="0" smtClean="0">
                <a:latin typeface="宋体"/>
                <a:ea typeface="华文细黑"/>
                <a:cs typeface="Times New Roman"/>
              </a:rPr>
              <a:t>⑧</a:t>
            </a:r>
            <a:r>
              <a:rPr lang="zh-CN" altLang="zh-CN" sz="2400" kern="100" dirty="0" smtClean="0">
                <a:latin typeface="Times New Roman"/>
                <a:ea typeface="华文细黑"/>
                <a:cs typeface="Times New Roman"/>
              </a:rPr>
              <a:t>青藏铁路的通车</a:t>
            </a:r>
            <a:r>
              <a:rPr lang="zh-CN" altLang="zh-CN" sz="2400" kern="100" dirty="0" smtClean="0">
                <a:latin typeface="IPAPANNEW"/>
                <a:ea typeface="华文细黑"/>
                <a:cs typeface="Times New Roman"/>
              </a:rPr>
              <a:t>把</a:t>
            </a:r>
            <a:r>
              <a:rPr lang="zh-CN" altLang="zh-CN" sz="2400" kern="100" dirty="0">
                <a:latin typeface="IPAPANNEW"/>
                <a:ea typeface="华文细黑"/>
                <a:cs typeface="Times New Roman"/>
              </a:rPr>
              <a:t>幸福和</a:t>
            </a:r>
            <a:r>
              <a:rPr lang="zh-CN" altLang="zh-CN" sz="2400" kern="100" dirty="0" smtClean="0">
                <a:latin typeface="IPAPANNEW"/>
                <a:ea typeface="华文细黑"/>
                <a:cs typeface="Times New Roman"/>
              </a:rPr>
              <a:t>繁荣</a:t>
            </a:r>
            <a:r>
              <a:rPr lang="zh-CN" altLang="zh-CN" sz="2400" kern="100" dirty="0" smtClean="0">
                <a:latin typeface="Times New Roman"/>
                <a:ea typeface="华文细黑"/>
                <a:cs typeface="Times New Roman"/>
              </a:rPr>
              <a:t>带</a:t>
            </a:r>
            <a:r>
              <a:rPr lang="zh-CN" altLang="zh-CN" sz="2400" kern="100" dirty="0">
                <a:latin typeface="Times New Roman"/>
                <a:ea typeface="华文细黑"/>
                <a:cs typeface="Times New Roman"/>
              </a:rPr>
              <a:t>给</a:t>
            </a:r>
            <a:r>
              <a:rPr lang="zh-CN" altLang="zh-CN" sz="2400" kern="100" dirty="0" smtClean="0">
                <a:latin typeface="Times New Roman"/>
                <a:ea typeface="华文细黑"/>
                <a:cs typeface="Times New Roman"/>
              </a:rPr>
              <a:t>了住</a:t>
            </a:r>
            <a:r>
              <a:rPr lang="zh-CN" altLang="zh-CN" sz="2400" kern="100" dirty="0">
                <a:latin typeface="Times New Roman"/>
                <a:ea typeface="华文细黑"/>
                <a:cs typeface="Times New Roman"/>
              </a:rPr>
              <a:t>在</a:t>
            </a:r>
            <a:r>
              <a:rPr lang="zh-CN" altLang="zh-CN" sz="2400" kern="100" dirty="0" smtClean="0">
                <a:latin typeface="Times New Roman"/>
                <a:ea typeface="华文细黑"/>
                <a:cs typeface="Times New Roman"/>
              </a:rPr>
              <a:t>那里的</a:t>
            </a:r>
            <a:r>
              <a:rPr lang="zh-CN" altLang="zh-CN" sz="2400" kern="100" dirty="0">
                <a:latin typeface="Times New Roman"/>
                <a:ea typeface="华文细黑"/>
                <a:cs typeface="Times New Roman"/>
              </a:rPr>
              <a:t>人们。</a:t>
            </a:r>
            <a:endParaRPr lang="zh-CN" altLang="zh-CN" sz="2400" kern="100" dirty="0">
              <a:latin typeface="宋体"/>
              <a:cs typeface="Courier New"/>
            </a:endParaRPr>
          </a:p>
          <a:p>
            <a:pPr>
              <a:lnSpc>
                <a:spcPct val="150000"/>
              </a:lnSpc>
              <a:tabLst>
                <a:tab pos="1890395" algn="l"/>
              </a:tabLst>
            </a:pPr>
            <a:endParaRPr lang="en-US" altLang="zh-CN" sz="2400" kern="100" dirty="0" smtClean="0">
              <a:latin typeface="宋体"/>
              <a:ea typeface="华文细黑"/>
              <a:cs typeface="Times New Roman"/>
            </a:endParaRPr>
          </a:p>
          <a:p>
            <a:pPr>
              <a:lnSpc>
                <a:spcPct val="150000"/>
              </a:lnSpc>
              <a:tabLst>
                <a:tab pos="1890395" algn="l"/>
              </a:tabLst>
            </a:pPr>
            <a:r>
              <a:rPr lang="en-US" altLang="zh-CN" sz="2400" kern="100" dirty="0" smtClean="0">
                <a:latin typeface="宋体"/>
                <a:ea typeface="华文细黑"/>
                <a:cs typeface="Times New Roman"/>
              </a:rPr>
              <a:t>⑨</a:t>
            </a:r>
            <a:r>
              <a:rPr lang="zh-CN" altLang="zh-CN" sz="2400" kern="100" dirty="0" smtClean="0">
                <a:latin typeface="Times New Roman"/>
                <a:ea typeface="华文细黑"/>
                <a:cs typeface="Times New Roman"/>
              </a:rPr>
              <a:t>张怡宁是国家队里一位有</a:t>
            </a:r>
            <a:r>
              <a:rPr lang="zh-CN" altLang="zh-CN" sz="2400" kern="100" dirty="0">
                <a:latin typeface="Times New Roman"/>
                <a:ea typeface="华文细黑"/>
                <a:cs typeface="Times New Roman"/>
              </a:rPr>
              <a:t>十几年国际大赛</a:t>
            </a:r>
            <a:r>
              <a:rPr lang="zh-CN" altLang="zh-CN" sz="2400" kern="100" dirty="0" smtClean="0">
                <a:latin typeface="Times New Roman"/>
                <a:ea typeface="华文细黑"/>
                <a:cs typeface="Times New Roman"/>
              </a:rPr>
              <a:t>经验的最优秀的乒乓球女运动员。</a:t>
            </a:r>
            <a:endParaRPr lang="en-US" altLang="zh-CN" sz="2400" kern="100" dirty="0" smtClean="0">
              <a:latin typeface="Times New Roman"/>
              <a:ea typeface="华文细黑"/>
              <a:cs typeface="Times New Roman"/>
            </a:endParaRPr>
          </a:p>
        </p:txBody>
      </p:sp>
      <p:grpSp>
        <p:nvGrpSpPr>
          <p:cNvPr id="9" name="组合 8"/>
          <p:cNvGrpSpPr/>
          <p:nvPr/>
        </p:nvGrpSpPr>
        <p:grpSpPr>
          <a:xfrm>
            <a:off x="179512" y="1120343"/>
            <a:ext cx="9173591" cy="795695"/>
            <a:chOff x="179512" y="1050642"/>
            <a:chExt cx="9173591" cy="795695"/>
          </a:xfrm>
        </p:grpSpPr>
        <p:graphicFrame>
          <p:nvGraphicFramePr>
            <p:cNvPr id="3" name="对象 2"/>
            <p:cNvGraphicFramePr>
              <a:graphicFrameLocks noChangeAspect="1"/>
            </p:cNvGraphicFramePr>
            <p:nvPr>
              <p:extLst>
                <p:ext uri="{D42A27DB-BD31-4B8C-83A1-F6EECF244321}">
                  <p14:modId xmlns:p14="http://schemas.microsoft.com/office/powerpoint/2010/main" val="1766538770"/>
                </p:ext>
              </p:extLst>
            </p:nvPr>
          </p:nvGraphicFramePr>
          <p:xfrm>
            <a:off x="1037778" y="1217687"/>
            <a:ext cx="8315325" cy="628650"/>
          </p:xfrm>
          <a:graphic>
            <a:graphicData uri="http://schemas.openxmlformats.org/presentationml/2006/ole">
              <mc:AlternateContent xmlns:mc="http://schemas.openxmlformats.org/markup-compatibility/2006">
                <mc:Choice xmlns:v="urn:schemas-microsoft-com:vml" Requires="v">
                  <p:oleObj spid="_x0000_s16434" name="文档" r:id="rId3" imgW="8321457" imgH="629294" progId="Word.Document.12">
                    <p:embed/>
                  </p:oleObj>
                </mc:Choice>
                <mc:Fallback>
                  <p:oleObj name="文档" r:id="rId3" imgW="8321457" imgH="629294" progId="Word.Document.12">
                    <p:embed/>
                    <p:pic>
                      <p:nvPicPr>
                        <p:cNvPr id="0" name=""/>
                        <p:cNvPicPr>
                          <a:picLocks noChangeAspect="1" noChangeArrowheads="1"/>
                        </p:cNvPicPr>
                        <p:nvPr/>
                      </p:nvPicPr>
                      <p:blipFill>
                        <a:blip r:embed="rId4"/>
                        <a:srcRect/>
                        <a:stretch>
                          <a:fillRect/>
                        </a:stretch>
                      </p:blipFill>
                      <p:spPr bwMode="auto">
                        <a:xfrm>
                          <a:off x="1037778" y="1217687"/>
                          <a:ext cx="831532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矩形 5"/>
            <p:cNvSpPr/>
            <p:nvPr/>
          </p:nvSpPr>
          <p:spPr>
            <a:xfrm>
              <a:off x="179512" y="1050642"/>
              <a:ext cx="1107996" cy="575479"/>
            </a:xfrm>
            <a:prstGeom prst="rect">
              <a:avLst/>
            </a:prstGeom>
          </p:spPr>
          <p:txBody>
            <a:bodyPr wrap="none">
              <a:spAutoFit/>
            </a:bodyPr>
            <a:lstStyle/>
            <a:p>
              <a:pPr lvl="0" algn="just">
                <a:lnSpc>
                  <a:spcPct val="150000"/>
                </a:lnSpc>
              </a:pPr>
              <a:r>
                <a:rPr lang="zh-CN" altLang="zh-CN" sz="2400" kern="100" dirty="0">
                  <a:solidFill>
                    <a:srgbClr val="0000FF"/>
                  </a:solidFill>
                  <a:latin typeface="Times New Roman"/>
                  <a:ea typeface="华文细黑"/>
                  <a:cs typeface="Times New Roman"/>
                </a:rPr>
                <a:t>答案</a:t>
              </a:r>
              <a:r>
                <a:rPr lang="zh-CN" altLang="zh-CN" sz="2400" kern="100" dirty="0">
                  <a:solidFill>
                    <a:prstClr val="black"/>
                  </a:solidFill>
                  <a:latin typeface="Times New Roman"/>
                  <a:ea typeface="华文细黑"/>
                  <a:cs typeface="Times New Roman"/>
                </a:rPr>
                <a:t>　</a:t>
              </a:r>
              <a:endParaRPr lang="zh-CN" altLang="zh-CN" sz="2400" kern="100" dirty="0">
                <a:solidFill>
                  <a:prstClr val="black"/>
                </a:solidFill>
                <a:latin typeface="宋体"/>
                <a:cs typeface="Courier New"/>
              </a:endParaRPr>
            </a:p>
          </p:txBody>
        </p:sp>
      </p:grpSp>
      <p:grpSp>
        <p:nvGrpSpPr>
          <p:cNvPr id="12" name="组合 11"/>
          <p:cNvGrpSpPr/>
          <p:nvPr/>
        </p:nvGrpSpPr>
        <p:grpSpPr>
          <a:xfrm>
            <a:off x="150937" y="2771750"/>
            <a:ext cx="8888288" cy="1431801"/>
            <a:chOff x="150937" y="2893690"/>
            <a:chExt cx="8888288" cy="1431801"/>
          </a:xfrm>
        </p:grpSpPr>
        <p:graphicFrame>
          <p:nvGraphicFramePr>
            <p:cNvPr id="4" name="对象 3"/>
            <p:cNvGraphicFramePr>
              <a:graphicFrameLocks noChangeAspect="1"/>
            </p:cNvGraphicFramePr>
            <p:nvPr>
              <p:extLst>
                <p:ext uri="{D42A27DB-BD31-4B8C-83A1-F6EECF244321}">
                  <p14:modId xmlns:p14="http://schemas.microsoft.com/office/powerpoint/2010/main" val="4084626293"/>
                </p:ext>
              </p:extLst>
            </p:nvPr>
          </p:nvGraphicFramePr>
          <p:xfrm>
            <a:off x="304800" y="3020566"/>
            <a:ext cx="8734425" cy="1304925"/>
          </p:xfrm>
          <a:graphic>
            <a:graphicData uri="http://schemas.openxmlformats.org/presentationml/2006/ole">
              <mc:AlternateContent xmlns:mc="http://schemas.openxmlformats.org/markup-compatibility/2006">
                <mc:Choice xmlns:v="urn:schemas-microsoft-com:vml" Requires="v">
                  <p:oleObj spid="_x0000_s16435" name="文档" r:id="rId5" imgW="8746945" imgH="1302589" progId="Word.Document.12">
                    <p:embed/>
                  </p:oleObj>
                </mc:Choice>
                <mc:Fallback>
                  <p:oleObj name="文档" r:id="rId5" imgW="8746945" imgH="1302589" progId="Word.Document.12">
                    <p:embed/>
                    <p:pic>
                      <p:nvPicPr>
                        <p:cNvPr id="0" name=""/>
                        <p:cNvPicPr>
                          <a:picLocks noChangeAspect="1" noChangeArrowheads="1"/>
                        </p:cNvPicPr>
                        <p:nvPr/>
                      </p:nvPicPr>
                      <p:blipFill>
                        <a:blip r:embed="rId6"/>
                        <a:srcRect/>
                        <a:stretch>
                          <a:fillRect/>
                        </a:stretch>
                      </p:blipFill>
                      <p:spPr bwMode="auto">
                        <a:xfrm>
                          <a:off x="304800" y="3020566"/>
                          <a:ext cx="8734425"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矩形 10"/>
            <p:cNvSpPr/>
            <p:nvPr/>
          </p:nvSpPr>
          <p:spPr>
            <a:xfrm>
              <a:off x="150937" y="2893690"/>
              <a:ext cx="1107996" cy="575479"/>
            </a:xfrm>
            <a:prstGeom prst="rect">
              <a:avLst/>
            </a:prstGeom>
          </p:spPr>
          <p:txBody>
            <a:bodyPr wrap="none">
              <a:spAutoFit/>
            </a:bodyPr>
            <a:lstStyle/>
            <a:p>
              <a:pPr lvl="0" algn="just">
                <a:lnSpc>
                  <a:spcPct val="150000"/>
                </a:lnSpc>
              </a:pPr>
              <a:r>
                <a:rPr lang="zh-CN" altLang="zh-CN" sz="2400" kern="100" dirty="0">
                  <a:solidFill>
                    <a:srgbClr val="0000FF"/>
                  </a:solidFill>
                  <a:latin typeface="Times New Roman"/>
                  <a:ea typeface="华文细黑"/>
                  <a:cs typeface="Times New Roman"/>
                </a:rPr>
                <a:t>答案</a:t>
              </a:r>
              <a:r>
                <a:rPr lang="zh-CN" altLang="zh-CN" sz="2400" kern="100" dirty="0">
                  <a:solidFill>
                    <a:prstClr val="black"/>
                  </a:solidFill>
                  <a:latin typeface="Times New Roman"/>
                  <a:ea typeface="华文细黑"/>
                  <a:cs typeface="Times New Roman"/>
                </a:rPr>
                <a:t>　</a:t>
              </a:r>
              <a:endParaRPr lang="zh-CN" altLang="zh-CN" sz="2400" kern="100" dirty="0">
                <a:solidFill>
                  <a:prstClr val="black"/>
                </a:solidFill>
                <a:latin typeface="宋体"/>
                <a:cs typeface="Courier New"/>
              </a:endParaRPr>
            </a:p>
          </p:txBody>
        </p:sp>
      </p:grpSp>
    </p:spTree>
    <p:extLst>
      <p:ext uri="{BB962C8B-B14F-4D97-AF65-F5344CB8AC3E}">
        <p14:creationId xmlns:p14="http://schemas.microsoft.com/office/powerpoint/2010/main" val="330195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79512" y="442417"/>
            <a:ext cx="8769291" cy="4217565"/>
          </a:xfrm>
          <a:prstGeom prst="rect">
            <a:avLst/>
          </a:prstGeom>
          <a:noFill/>
        </p:spPr>
        <p:txBody>
          <a:bodyPr wrap="square" rtlCol="0">
            <a:spAutoFit/>
          </a:bodyPr>
          <a:lstStyle/>
          <a:p>
            <a:pPr algn="just">
              <a:lnSpc>
                <a:spcPct val="150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人生的价值，其实并不在于别人对自己如何膜拜、崇敬、羡慕。</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语序不当，应为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羡慕、崇敬、膜拜</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出现了介词，可能是搭配不当、结构混乱、主客颠倒、主语残缺。</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他们在遇到困难的时候，并没有消沉，而是在大家的信赖和关怀中得到了力量，树立了克服困难的信心。</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搭配不当，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应为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中</a:t>
            </a:r>
            <a:r>
              <a:rPr lang="en-US" altLang="zh-CN" sz="2600" kern="100" dirty="0" smtClean="0">
                <a:latin typeface="宋体"/>
                <a:ea typeface="华文细黑"/>
                <a:cs typeface="Times New Roman"/>
              </a:rPr>
              <a:t>”</a:t>
            </a:r>
            <a:r>
              <a:rPr lang="en-US" altLang="zh-CN" sz="2600" kern="100" dirty="0" smtClean="0">
                <a:latin typeface="Times New Roman"/>
                <a:ea typeface="华文细黑"/>
                <a:cs typeface="Courier New"/>
              </a:rPr>
              <a:t>)</a:t>
            </a:r>
            <a:endParaRPr lang="zh-CN" altLang="zh-CN" sz="1050" kern="100" dirty="0">
              <a:latin typeface="宋体"/>
              <a:cs typeface="Courier New"/>
            </a:endParaRPr>
          </a:p>
        </p:txBody>
      </p:sp>
    </p:spTree>
    <p:extLst>
      <p:ext uri="{BB962C8B-B14F-4D97-AF65-F5344CB8AC3E}">
        <p14:creationId xmlns:p14="http://schemas.microsoft.com/office/powerpoint/2010/main" val="2882816828"/>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60844" y="97517"/>
            <a:ext cx="8769291" cy="4893647"/>
          </a:xfrm>
          <a:prstGeom prst="rect">
            <a:avLst/>
          </a:prstGeom>
          <a:noFill/>
        </p:spPr>
        <p:txBody>
          <a:bodyPr wrap="square" rtlCol="0">
            <a:spAutoFit/>
          </a:bodyPr>
          <a:lstStyle/>
          <a:p>
            <a:pPr lvl="0" algn="just">
              <a:lnSpc>
                <a:spcPct val="150000"/>
              </a:lnSpc>
            </a:pPr>
            <a:r>
              <a:rPr lang="en-US" altLang="zh-CN" sz="2600" kern="100" dirty="0">
                <a:solidFill>
                  <a:prstClr val="black"/>
                </a:solidFill>
                <a:latin typeface="宋体"/>
                <a:ea typeface="华文细黑"/>
                <a:cs typeface="Times New Roman"/>
              </a:rPr>
              <a:t>②</a:t>
            </a:r>
            <a:r>
              <a:rPr lang="en-US" altLang="zh-CN" sz="2600" kern="100" dirty="0">
                <a:solidFill>
                  <a:prstClr val="black"/>
                </a:solidFill>
                <a:latin typeface="Times New Roman"/>
                <a:ea typeface="华文细黑"/>
                <a:cs typeface="Courier New"/>
              </a:rPr>
              <a:t>3</a:t>
            </a:r>
            <a:r>
              <a:rPr lang="zh-CN" altLang="zh-CN" sz="2600" kern="100" dirty="0">
                <a:solidFill>
                  <a:prstClr val="black"/>
                </a:solidFill>
                <a:latin typeface="Times New Roman"/>
                <a:ea typeface="华文细黑"/>
                <a:cs typeface="Times New Roman"/>
              </a:rPr>
              <a:t>月</a:t>
            </a:r>
            <a:r>
              <a:rPr lang="en-US" altLang="zh-CN" sz="2600" kern="100" dirty="0">
                <a:solidFill>
                  <a:prstClr val="black"/>
                </a:solidFill>
                <a:latin typeface="Times New Roman"/>
                <a:ea typeface="华文细黑"/>
                <a:cs typeface="Courier New"/>
              </a:rPr>
              <a:t>17</a:t>
            </a:r>
            <a:r>
              <a:rPr lang="zh-CN" altLang="zh-CN" sz="2600" kern="100" dirty="0">
                <a:solidFill>
                  <a:prstClr val="black"/>
                </a:solidFill>
                <a:latin typeface="Times New Roman"/>
                <a:ea typeface="华文细黑"/>
                <a:cs typeface="Times New Roman"/>
              </a:rPr>
              <a:t>日，</a:t>
            </a:r>
            <a:r>
              <a:rPr lang="en-US" altLang="zh-CN" sz="2600" kern="100" dirty="0">
                <a:solidFill>
                  <a:prstClr val="black"/>
                </a:solidFill>
                <a:latin typeface="Times New Roman"/>
                <a:ea typeface="华文细黑"/>
                <a:cs typeface="Courier New"/>
              </a:rPr>
              <a:t>6</a:t>
            </a:r>
            <a:r>
              <a:rPr lang="zh-CN" altLang="zh-CN" sz="2600" kern="100" dirty="0">
                <a:solidFill>
                  <a:prstClr val="black"/>
                </a:solidFill>
                <a:latin typeface="Times New Roman"/>
                <a:ea typeface="华文细黑"/>
                <a:cs typeface="Times New Roman"/>
              </a:rPr>
              <a:t>名委员因受贿丑闻被驱逐出国际奥委会。第二天，世界各大报纸关于这起震惊国际体坛的事件都作了详细报道。</a:t>
            </a:r>
            <a:r>
              <a:rPr lang="en-US" altLang="zh-CN" sz="2600" kern="100" dirty="0">
                <a:solidFill>
                  <a:prstClr val="black"/>
                </a:solidFill>
                <a:latin typeface="Times New Roman"/>
                <a:ea typeface="华文细黑"/>
                <a:cs typeface="Courier New"/>
              </a:rPr>
              <a:t>(</a:t>
            </a:r>
            <a:r>
              <a:rPr lang="zh-CN" altLang="zh-CN" sz="2600" kern="100" dirty="0">
                <a:solidFill>
                  <a:prstClr val="black"/>
                </a:solidFill>
                <a:latin typeface="Times New Roman"/>
                <a:ea typeface="华文细黑"/>
                <a:cs typeface="Times New Roman"/>
              </a:rPr>
              <a:t>介词使用不当，应将</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关于</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换成</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对</a:t>
            </a:r>
            <a:r>
              <a:rPr lang="en-US" altLang="zh-CN" sz="2600" kern="100" dirty="0">
                <a:solidFill>
                  <a:prstClr val="black"/>
                </a:solidFill>
                <a:latin typeface="宋体"/>
                <a:ea typeface="华文细黑"/>
                <a:cs typeface="Times New Roman"/>
              </a:rPr>
              <a:t>”</a:t>
            </a:r>
            <a:r>
              <a:rPr lang="en-US" altLang="zh-CN" sz="2600" kern="100" dirty="0">
                <a:solidFill>
                  <a:prstClr val="black"/>
                </a:solidFill>
                <a:latin typeface="Times New Roman"/>
                <a:ea typeface="华文细黑"/>
                <a:cs typeface="Courier New"/>
              </a:rPr>
              <a:t>)</a:t>
            </a:r>
            <a:endParaRPr lang="zh-CN" altLang="zh-CN" sz="2600" kern="100" dirty="0">
              <a:solidFill>
                <a:prstClr val="black"/>
              </a:solidFill>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出现了关联词</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连词</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，可能是搭配不当、关联词</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连词</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残缺、语序不当。</a:t>
            </a:r>
            <a:endParaRPr lang="zh-CN" altLang="zh-CN" sz="260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只有从根本上解决了为什么人的问题，就能更好地为人民服务。</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关联词搭配不当，应为必要条件，用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只有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才</a:t>
            </a:r>
            <a:r>
              <a:rPr lang="en-US" altLang="zh-CN" sz="2600" kern="100" dirty="0" smtClean="0">
                <a:latin typeface="宋体"/>
                <a:ea typeface="华文细黑"/>
                <a:cs typeface="Times New Roman"/>
              </a:rPr>
              <a:t>”</a:t>
            </a:r>
            <a:r>
              <a:rPr lang="en-US" altLang="zh-CN" sz="2600" kern="100" dirty="0" smtClean="0">
                <a:latin typeface="Times New Roman"/>
                <a:ea typeface="华文细黑"/>
                <a:cs typeface="Courier New"/>
              </a:rPr>
              <a:t>)</a:t>
            </a:r>
            <a:endParaRPr lang="zh-CN" altLang="zh-CN" sz="2600" kern="100" dirty="0">
              <a:latin typeface="宋体"/>
              <a:cs typeface="Courier New"/>
            </a:endParaRPr>
          </a:p>
        </p:txBody>
      </p:sp>
    </p:spTree>
    <p:extLst>
      <p:ext uri="{BB962C8B-B14F-4D97-AF65-F5344CB8AC3E}">
        <p14:creationId xmlns:p14="http://schemas.microsoft.com/office/powerpoint/2010/main" val="2863887077"/>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5124" y="126375"/>
            <a:ext cx="8856984" cy="4893647"/>
          </a:xfrm>
          <a:prstGeom prst="rect">
            <a:avLst/>
          </a:prstGeom>
          <a:noFill/>
        </p:spPr>
        <p:txBody>
          <a:bodyPr wrap="square" rtlCol="0">
            <a:spAutoFit/>
          </a:bodyPr>
          <a:lstStyle/>
          <a:p>
            <a:pPr lvl="0" algn="just">
              <a:lnSpc>
                <a:spcPct val="150000"/>
              </a:lnSpc>
            </a:pPr>
            <a:r>
              <a:rPr lang="en-US" altLang="zh-CN" sz="2600" kern="100" dirty="0">
                <a:solidFill>
                  <a:prstClr val="black"/>
                </a:solidFill>
                <a:latin typeface="宋体"/>
                <a:ea typeface="华文细黑"/>
                <a:cs typeface="Times New Roman"/>
              </a:rPr>
              <a:t>②</a:t>
            </a:r>
            <a:r>
              <a:rPr lang="zh-CN" altLang="zh-CN" sz="2600" kern="100" dirty="0">
                <a:solidFill>
                  <a:prstClr val="black"/>
                </a:solidFill>
                <a:latin typeface="Times New Roman"/>
                <a:ea typeface="华文细黑"/>
                <a:cs typeface="Times New Roman"/>
              </a:rPr>
              <a:t>他虽然是个农民，平常喜爱学习，识不少字，编秧歌也在行。</a:t>
            </a:r>
            <a:r>
              <a:rPr lang="en-US" altLang="zh-CN" sz="2600" kern="100" dirty="0">
                <a:solidFill>
                  <a:prstClr val="black"/>
                </a:solidFill>
                <a:latin typeface="Times New Roman"/>
                <a:ea typeface="华文细黑"/>
                <a:cs typeface="Courier New"/>
              </a:rPr>
              <a:t>(</a:t>
            </a:r>
            <a:r>
              <a:rPr lang="zh-CN" altLang="zh-CN" sz="2600" kern="100" dirty="0">
                <a:solidFill>
                  <a:prstClr val="black"/>
                </a:solidFill>
                <a:latin typeface="Times New Roman"/>
                <a:ea typeface="华文细黑"/>
                <a:cs typeface="Times New Roman"/>
              </a:rPr>
              <a:t>关联词残缺，应在</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平常</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前加</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但是</a:t>
            </a:r>
            <a:r>
              <a:rPr lang="en-US" altLang="zh-CN" sz="2600" kern="100" dirty="0" smtClean="0">
                <a:solidFill>
                  <a:prstClr val="black"/>
                </a:solidFill>
                <a:latin typeface="宋体"/>
                <a:ea typeface="华文细黑"/>
                <a:cs typeface="Times New Roman"/>
              </a:rPr>
              <a:t>”</a:t>
            </a:r>
            <a:r>
              <a:rPr lang="en-US" altLang="zh-CN" sz="2600" kern="100" dirty="0" smtClean="0">
                <a:solidFill>
                  <a:prstClr val="black"/>
                </a:solidFill>
                <a:latin typeface="Times New Roman"/>
                <a:ea typeface="华文细黑"/>
                <a:cs typeface="Courier New"/>
              </a:rPr>
              <a:t>)</a:t>
            </a:r>
            <a:endParaRPr lang="en-US"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由于技术水平太低，这些产品质量不是比沿海地区的同类产品低，就是成本比沿海的高。</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关联词位置不当，主语不一致，关联词应在主语前，将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调至</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质量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前</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出现了代词，可能是语意不明、重复。</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这会儿你不能去找他，他正在考场考研究生。</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语意不明，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指代的是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监考老师</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还是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考生</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并不确定</a:t>
            </a:r>
            <a:r>
              <a:rPr lang="en-US" altLang="zh-CN" sz="2600" kern="100" dirty="0" smtClean="0">
                <a:latin typeface="Times New Roman"/>
                <a:ea typeface="华文细黑"/>
                <a:cs typeface="Courier New"/>
              </a:rPr>
              <a:t>)</a:t>
            </a:r>
            <a:endParaRPr lang="zh-CN" altLang="zh-CN" sz="1050" kern="100" dirty="0">
              <a:latin typeface="宋体"/>
              <a:cs typeface="Courier New"/>
            </a:endParaRPr>
          </a:p>
        </p:txBody>
      </p:sp>
    </p:spTree>
    <p:extLst>
      <p:ext uri="{BB962C8B-B14F-4D97-AF65-F5344CB8AC3E}">
        <p14:creationId xmlns:p14="http://schemas.microsoft.com/office/powerpoint/2010/main" val="1756168538"/>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95197" y="408791"/>
            <a:ext cx="8769291" cy="4293483"/>
          </a:xfrm>
          <a:prstGeom prst="rect">
            <a:avLst/>
          </a:prstGeom>
          <a:noFill/>
        </p:spPr>
        <p:txBody>
          <a:bodyPr wrap="square" rtlCol="0">
            <a:spAutoFit/>
          </a:bodyPr>
          <a:lstStyle/>
          <a:p>
            <a:pPr algn="just">
              <a:lnSpc>
                <a:spcPct val="150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由于这次交通事故，淮海路宛平路地段的交通为此封闭了近三个小时。</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语意重复，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为此</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就是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由于这次交通事故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，删去</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为此</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(5)</a:t>
            </a:r>
            <a:r>
              <a:rPr lang="zh-CN" altLang="zh-CN" sz="2600" kern="100" dirty="0">
                <a:latin typeface="Times New Roman"/>
                <a:ea typeface="华文细黑"/>
                <a:cs typeface="Times New Roman"/>
              </a:rPr>
              <a:t>出现了长宾语，可能是宾语中心语残缺、搭配不当。</a:t>
            </a:r>
            <a:endParaRPr lang="zh-CN" altLang="zh-CN" sz="260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为了全面推广利用菜籽饼或棉籽饼喂猪，加速发展养猪事业，这个县举办了三期饲养员技术培训班。</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宾语中心语残缺，应在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喂猪</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后加</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的经验</a:t>
            </a:r>
            <a:r>
              <a:rPr lang="en-US" altLang="zh-CN" sz="2600" kern="100" dirty="0" smtClean="0">
                <a:latin typeface="宋体"/>
                <a:ea typeface="华文细黑"/>
                <a:cs typeface="Times New Roman"/>
              </a:rPr>
              <a:t>”</a:t>
            </a:r>
            <a:r>
              <a:rPr lang="en-US" altLang="zh-CN" sz="2600" kern="100" dirty="0" smtClean="0">
                <a:latin typeface="Times New Roman"/>
                <a:ea typeface="华文细黑"/>
                <a:cs typeface="Courier New"/>
              </a:rPr>
              <a:t>)</a:t>
            </a:r>
            <a:endParaRPr lang="zh-CN" altLang="zh-CN" sz="2600" kern="100" dirty="0">
              <a:latin typeface="宋体"/>
              <a:cs typeface="Courier New"/>
            </a:endParaRPr>
          </a:p>
        </p:txBody>
      </p:sp>
    </p:spTree>
    <p:extLst>
      <p:ext uri="{BB962C8B-B14F-4D97-AF65-F5344CB8AC3E}">
        <p14:creationId xmlns:p14="http://schemas.microsoft.com/office/powerpoint/2010/main" val="1254018697"/>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76147" y="332591"/>
            <a:ext cx="8769291" cy="4293483"/>
          </a:xfrm>
          <a:prstGeom prst="rect">
            <a:avLst/>
          </a:prstGeom>
          <a:noFill/>
        </p:spPr>
        <p:txBody>
          <a:bodyPr wrap="square" rtlCol="0">
            <a:spAutoFit/>
          </a:bodyPr>
          <a:lstStyle/>
          <a:p>
            <a:pPr algn="just">
              <a:lnSpc>
                <a:spcPct val="150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认识沙尘暴、了解沙尘暴，是为了从科学的角度达到对沙尘暴进行预防，减少沙尘暴造成的损失。</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达到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的宾语中心语残缺，应在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损失</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后加</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的目的</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(6)</a:t>
            </a:r>
            <a:r>
              <a:rPr lang="zh-CN" altLang="zh-CN" sz="2600" kern="100" dirty="0">
                <a:latin typeface="Times New Roman"/>
                <a:ea typeface="华文细黑"/>
                <a:cs typeface="Times New Roman"/>
              </a:rPr>
              <a:t>出现了多个谓语，可能是搭配不当、偷换主语。</a:t>
            </a:r>
            <a:endParaRPr lang="zh-CN" altLang="zh-CN" sz="260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这个文化站已成为教育和帮助后进青年，挽救和培养失足青年的场所，多次受到上级领导的表彰。</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搭配不当，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培养</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失足青年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不搭配</a:t>
            </a:r>
            <a:r>
              <a:rPr lang="en-US" altLang="zh-CN" sz="2600" kern="100" dirty="0" smtClean="0">
                <a:latin typeface="Times New Roman"/>
                <a:ea typeface="华文细黑"/>
                <a:cs typeface="Courier New"/>
              </a:rPr>
              <a:t>)</a:t>
            </a:r>
            <a:endParaRPr lang="zh-CN" altLang="zh-CN" sz="2600" kern="100" dirty="0">
              <a:latin typeface="宋体"/>
              <a:cs typeface="Courier New"/>
            </a:endParaRPr>
          </a:p>
        </p:txBody>
      </p:sp>
    </p:spTree>
    <p:extLst>
      <p:ext uri="{BB962C8B-B14F-4D97-AF65-F5344CB8AC3E}">
        <p14:creationId xmlns:p14="http://schemas.microsoft.com/office/powerpoint/2010/main" val="1483025471"/>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66622" y="113953"/>
            <a:ext cx="8769291" cy="4817729"/>
          </a:xfrm>
          <a:prstGeom prst="rect">
            <a:avLst/>
          </a:prstGeom>
          <a:noFill/>
        </p:spPr>
        <p:txBody>
          <a:bodyPr wrap="square" rtlCol="0">
            <a:spAutoFit/>
          </a:bodyPr>
          <a:lstStyle/>
          <a:p>
            <a:pPr algn="just">
              <a:lnSpc>
                <a:spcPct val="150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这家工厂虽然规模不大，但曾两次荣获省科学大会奖，三次被授予省优质产品称号，产品远销全国各地和东南亚地区。</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偷换主语，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工厂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不可以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被授予省优质产品称号</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(7)</a:t>
            </a:r>
            <a:r>
              <a:rPr lang="zh-CN" altLang="zh-CN" sz="2600" kern="100" dirty="0">
                <a:latin typeface="Times New Roman"/>
                <a:ea typeface="华文细黑"/>
                <a:cs typeface="Times New Roman"/>
              </a:rPr>
              <a:t>出现了反问句、否定词，可能是肯否不当。</a:t>
            </a:r>
            <a:endParaRPr lang="zh-CN" altLang="zh-CN" sz="260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我们已经创造了大量的物质财富，现代化取得了大的成就，但谁又能否认我们现在就不需要发扬勤俭节约、艰苦奋斗的精神了呢？</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反问句再加双重否定，变成了三重否定，不合逻辑</a:t>
            </a:r>
            <a:r>
              <a:rPr lang="en-US" altLang="zh-CN" sz="2600" kern="100" dirty="0" smtClean="0">
                <a:latin typeface="Times New Roman"/>
                <a:ea typeface="华文细黑"/>
                <a:cs typeface="Courier New"/>
              </a:rPr>
              <a:t>)</a:t>
            </a:r>
            <a:endParaRPr lang="zh-CN" altLang="zh-CN" sz="2600" kern="100" dirty="0">
              <a:latin typeface="宋体"/>
              <a:cs typeface="Courier New"/>
            </a:endParaRPr>
          </a:p>
        </p:txBody>
      </p:sp>
    </p:spTree>
    <p:extLst>
      <p:ext uri="{BB962C8B-B14F-4D97-AF65-F5344CB8AC3E}">
        <p14:creationId xmlns:p14="http://schemas.microsoft.com/office/powerpoint/2010/main" val="2958336775"/>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92910" y="107325"/>
            <a:ext cx="8769291" cy="4893647"/>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(8)</a:t>
            </a:r>
            <a:r>
              <a:rPr lang="zh-CN" altLang="zh-CN" sz="2600" kern="100" dirty="0">
                <a:latin typeface="Times New Roman"/>
                <a:ea typeface="华文细黑"/>
                <a:cs typeface="Times New Roman"/>
              </a:rPr>
              <a:t>出现了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字句，可能是主宾搭配不当、句式杂糅。</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杭州西湖是一个美丽的季节。</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主语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西湖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与宾语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季节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搭配不当</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如何才能让大家富起来呢？关键是知识在起决定性作用。</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关键是知识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知识起决定性作用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杂糅</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(9)</a:t>
            </a:r>
            <a:r>
              <a:rPr lang="zh-CN" altLang="zh-CN" sz="2600" kern="100" dirty="0">
                <a:latin typeface="Times New Roman"/>
                <a:ea typeface="华文细黑"/>
                <a:cs typeface="Times New Roman"/>
              </a:rPr>
              <a:t>出现了文言词语、书面语，可能是重复。</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在交通干线上设卡收费的方案必须经地方人大常委会讨论</a:t>
            </a:r>
            <a:r>
              <a:rPr lang="zh-CN" altLang="zh-CN" sz="2600" kern="100" dirty="0" smtClean="0">
                <a:latin typeface="Times New Roman"/>
                <a:ea typeface="华文细黑"/>
                <a:cs typeface="Times New Roman"/>
              </a:rPr>
              <a:t>通过</a:t>
            </a:r>
            <a:r>
              <a:rPr lang="en-US" altLang="zh-CN" sz="2600" kern="100" dirty="0">
                <a:latin typeface="Times New Roman"/>
                <a:ea typeface="华文细黑"/>
                <a:cs typeface="Times New Roman"/>
              </a:rPr>
              <a:t>,</a:t>
            </a:r>
            <a:r>
              <a:rPr lang="zh-CN" altLang="zh-CN" sz="2600" kern="100" dirty="0" smtClean="0">
                <a:latin typeface="Times New Roman"/>
                <a:ea typeface="华文细黑"/>
                <a:cs typeface="Times New Roman"/>
              </a:rPr>
              <a:t>并</a:t>
            </a:r>
            <a:r>
              <a:rPr lang="zh-CN" altLang="zh-CN" sz="2600" kern="100" dirty="0">
                <a:latin typeface="Times New Roman"/>
                <a:ea typeface="华文细黑"/>
                <a:cs typeface="Times New Roman"/>
              </a:rPr>
              <a:t>公诸于社会。</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诸</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即</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之于</a:t>
            </a:r>
            <a:r>
              <a:rPr lang="en-US" altLang="zh-CN" sz="2600" kern="100" dirty="0" smtClean="0">
                <a:latin typeface="宋体"/>
                <a:ea typeface="华文细黑"/>
                <a:cs typeface="Times New Roman"/>
              </a:rPr>
              <a:t>”</a:t>
            </a:r>
            <a:r>
              <a:rPr lang="en-US" altLang="zh-CN" sz="2600" kern="100" dirty="0" smtClean="0">
                <a:latin typeface="Times New Roman"/>
                <a:ea typeface="华文细黑"/>
                <a:cs typeface="Times New Roman"/>
              </a:rPr>
              <a:t>,</a:t>
            </a:r>
            <a:r>
              <a:rPr lang="en-US" altLang="zh-CN" sz="2600" kern="100" dirty="0" smtClean="0">
                <a:latin typeface="宋体"/>
                <a:ea typeface="华文细黑"/>
                <a:cs typeface="Times New Roman"/>
              </a:rPr>
              <a:t>“</a:t>
            </a:r>
            <a:r>
              <a:rPr lang="zh-CN" altLang="zh-CN" sz="2600" kern="100" dirty="0">
                <a:latin typeface="Times New Roman"/>
                <a:ea typeface="华文细黑"/>
                <a:cs typeface="Times New Roman"/>
              </a:rPr>
              <a:t>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与之重复</a:t>
            </a:r>
            <a:r>
              <a:rPr lang="en-US" altLang="zh-CN" sz="2600" kern="100" dirty="0" smtClean="0">
                <a:latin typeface="Times New Roman"/>
                <a:ea typeface="华文细黑"/>
                <a:cs typeface="Courier New"/>
              </a:rPr>
              <a:t>)</a:t>
            </a:r>
          </a:p>
        </p:txBody>
      </p:sp>
    </p:spTree>
    <p:extLst>
      <p:ext uri="{BB962C8B-B14F-4D97-AF65-F5344CB8AC3E}">
        <p14:creationId xmlns:p14="http://schemas.microsoft.com/office/powerpoint/2010/main" val="2008830802"/>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95554" y="843558"/>
            <a:ext cx="8511387" cy="3017236"/>
          </a:xfrm>
          <a:prstGeom prst="rect">
            <a:avLst/>
          </a:prstGeom>
          <a:noFill/>
        </p:spPr>
        <p:txBody>
          <a:bodyPr wrap="square" rtlCol="0">
            <a:spAutoFit/>
          </a:bodyPr>
          <a:lstStyle/>
          <a:p>
            <a:pPr algn="just">
              <a:lnSpc>
                <a:spcPct val="150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北京奥运会开幕式精彩绝伦，可以堪称一流，受到世界舆论的普遍赞誉。</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堪</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即</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可以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的意思，与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可以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重复</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听了他对事实真相的陈述，我在心里由衷地感谢他。</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由衷</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即</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在心里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的意思，与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在心里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重复</a:t>
            </a:r>
            <a:r>
              <a:rPr lang="en-US" altLang="zh-CN" sz="2600" kern="100" dirty="0" smtClean="0">
                <a:latin typeface="Times New Roman"/>
                <a:ea typeface="华文细黑"/>
                <a:cs typeface="Courier New"/>
              </a:rPr>
              <a:t>)</a:t>
            </a:r>
            <a:endParaRPr lang="zh-CN" altLang="zh-CN" sz="2600" kern="100" dirty="0">
              <a:latin typeface="宋体"/>
              <a:cs typeface="Courier New"/>
            </a:endParaRPr>
          </a:p>
        </p:txBody>
      </p:sp>
    </p:spTree>
    <p:extLst>
      <p:ext uri="{BB962C8B-B14F-4D97-AF65-F5344CB8AC3E}">
        <p14:creationId xmlns:p14="http://schemas.microsoft.com/office/powerpoint/2010/main" val="2662033384"/>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2776" y="41945"/>
            <a:ext cx="8769291" cy="5067798"/>
          </a:xfrm>
          <a:prstGeom prst="rect">
            <a:avLst/>
          </a:prstGeom>
          <a:noFill/>
        </p:spPr>
        <p:txBody>
          <a:bodyPr wrap="square" rtlCol="0">
            <a:spAutoFit/>
          </a:bodyPr>
          <a:lstStyle/>
          <a:p>
            <a:pPr algn="just">
              <a:lnSpc>
                <a:spcPct val="140000"/>
              </a:lnSpc>
              <a:spcAft>
                <a:spcPts val="0"/>
              </a:spcAft>
            </a:pPr>
            <a:r>
              <a:rPr lang="en-US" altLang="zh-CN" sz="2600" kern="100" dirty="0">
                <a:latin typeface="Times New Roman"/>
                <a:ea typeface="华文细黑"/>
                <a:cs typeface="Courier New"/>
              </a:rPr>
              <a:t>(10)</a:t>
            </a:r>
            <a:r>
              <a:rPr lang="zh-CN" altLang="zh-CN" sz="2600" kern="100" dirty="0">
                <a:latin typeface="Times New Roman"/>
                <a:ea typeface="华文细黑"/>
                <a:cs typeface="Times New Roman"/>
              </a:rPr>
              <a:t>出现了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字短语，可能是语意不明、搭配不当</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偷换主语</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、语序不当。</a:t>
            </a:r>
            <a:endParaRPr lang="zh-CN" altLang="zh-CN" sz="2600" kern="100" dirty="0">
              <a:latin typeface="宋体"/>
              <a:cs typeface="Courier New"/>
            </a:endParaRPr>
          </a:p>
          <a:p>
            <a:pPr algn="just">
              <a:lnSpc>
                <a:spcPct val="140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天渐渐地黑了下来，外面又刮起了风，街上的行人也渐渐稀少了，修伞的心里非常着急。</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语意不明，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修伞的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可能是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修伞的顾客</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也可能是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修伞的师傅</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ct val="140000"/>
              </a:lnSpc>
              <a:spcAft>
                <a:spcPts val="0"/>
              </a:spcAft>
            </a:pPr>
            <a:r>
              <a:rPr lang="en-US" altLang="zh-CN" sz="2600" kern="100" dirty="0">
                <a:latin typeface="宋体"/>
                <a:ea typeface="华文细黑"/>
                <a:cs typeface="Times New Roman"/>
              </a:rPr>
              <a:t>②</a:t>
            </a:r>
            <a:r>
              <a:rPr lang="en-US" altLang="zh-CN" sz="2600" kern="100" dirty="0">
                <a:latin typeface="Times New Roman"/>
                <a:ea typeface="华文细黑"/>
                <a:cs typeface="Courier New"/>
              </a:rPr>
              <a:t>2003</a:t>
            </a:r>
            <a:r>
              <a:rPr lang="zh-CN" altLang="zh-CN" sz="2600" kern="100" dirty="0">
                <a:latin typeface="Times New Roman"/>
                <a:ea typeface="华文细黑"/>
                <a:cs typeface="Times New Roman"/>
              </a:rPr>
              <a:t>年</a:t>
            </a:r>
            <a:r>
              <a:rPr lang="en-US" altLang="zh-CN" sz="2600" kern="100" dirty="0">
                <a:latin typeface="Times New Roman"/>
                <a:ea typeface="华文细黑"/>
                <a:cs typeface="Courier New"/>
              </a:rPr>
              <a:t>8</a:t>
            </a:r>
            <a:r>
              <a:rPr lang="zh-CN" altLang="zh-CN" sz="2600" kern="100" dirty="0">
                <a:latin typeface="Times New Roman"/>
                <a:ea typeface="华文细黑"/>
                <a:cs typeface="Times New Roman"/>
              </a:rPr>
              <a:t>月</a:t>
            </a: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日晚，在北京天坛举行了第</a:t>
            </a:r>
            <a:r>
              <a:rPr lang="en-US" altLang="zh-CN" sz="2600" kern="100" dirty="0">
                <a:latin typeface="Times New Roman"/>
                <a:ea typeface="华文细黑"/>
                <a:cs typeface="Courier New"/>
              </a:rPr>
              <a:t>29</a:t>
            </a:r>
            <a:r>
              <a:rPr lang="zh-CN" altLang="zh-CN" sz="2600" kern="100" dirty="0">
                <a:latin typeface="Times New Roman"/>
                <a:ea typeface="华文细黑"/>
                <a:cs typeface="Times New Roman"/>
              </a:rPr>
              <a:t>届奥运会会徽发布仪式，当晚祈年殿的灯火辉煌，更显得雄伟壮丽。</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搭配不当，误用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字，偷换主语，造成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灯火</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雄伟壮丽</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不搭配，应删去</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字</a:t>
            </a:r>
            <a:r>
              <a:rPr lang="en-US" altLang="zh-CN" sz="2600" kern="100" dirty="0" smtClean="0">
                <a:latin typeface="Times New Roman"/>
                <a:ea typeface="华文细黑"/>
                <a:cs typeface="Courier New"/>
              </a:rPr>
              <a:t>)</a:t>
            </a:r>
            <a:endParaRPr lang="zh-CN" altLang="zh-CN" sz="2600" kern="100" dirty="0">
              <a:latin typeface="宋体"/>
              <a:cs typeface="Courier New"/>
            </a:endParaRPr>
          </a:p>
        </p:txBody>
      </p:sp>
    </p:spTree>
    <p:extLst>
      <p:ext uri="{BB962C8B-B14F-4D97-AF65-F5344CB8AC3E}">
        <p14:creationId xmlns:p14="http://schemas.microsoft.com/office/powerpoint/2010/main" val="304739712"/>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6529" y="344835"/>
            <a:ext cx="8769291" cy="4454233"/>
          </a:xfrm>
          <a:prstGeom prst="rect">
            <a:avLst/>
          </a:prstGeom>
          <a:noFill/>
        </p:spPr>
        <p:txBody>
          <a:bodyPr wrap="square" rtlCol="0">
            <a:spAutoFit/>
          </a:bodyPr>
          <a:lstStyle/>
          <a:p>
            <a:pPr algn="just">
              <a:lnSpc>
                <a:spcPct val="150000"/>
              </a:lnSpc>
              <a:spcAft>
                <a:spcPts val="0"/>
              </a:spcAft>
            </a:pPr>
            <a:r>
              <a:rPr lang="en-US" altLang="zh-CN" sz="2400" kern="100" dirty="0">
                <a:latin typeface="宋体"/>
                <a:ea typeface="华文细黑"/>
                <a:cs typeface="Times New Roman"/>
              </a:rPr>
              <a:t>③</a:t>
            </a:r>
            <a:r>
              <a:rPr lang="zh-CN" altLang="zh-CN" sz="2400" kern="100" dirty="0">
                <a:latin typeface="Times New Roman"/>
                <a:ea typeface="华文细黑"/>
                <a:cs typeface="Times New Roman"/>
              </a:rPr>
              <a:t>湖南省历史博物馆近日展出了数以万计的八千年前新出土的栽培稻。</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语序不当，应将</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新出土的</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调至</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八千年前</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前</a:t>
            </a:r>
            <a:r>
              <a:rPr lang="en-US" altLang="zh-CN" sz="2400" kern="100" dirty="0">
                <a:latin typeface="Times New Roman"/>
                <a:ea typeface="华文细黑"/>
                <a:cs typeface="Courier New"/>
              </a:rPr>
              <a:t>)</a:t>
            </a:r>
            <a:endParaRPr lang="zh-CN" altLang="zh-CN" sz="10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(11)</a:t>
            </a:r>
            <a:r>
              <a:rPr lang="zh-CN" altLang="zh-CN" sz="2400" kern="100" dirty="0">
                <a:latin typeface="Times New Roman"/>
                <a:ea typeface="华文细黑"/>
                <a:cs typeface="Times New Roman"/>
              </a:rPr>
              <a:t>出现了两面性的词语，可能是前后肯否不一、不合逻辑。</a:t>
            </a:r>
            <a:endParaRPr lang="zh-CN" altLang="zh-CN" sz="1000" kern="100" dirty="0">
              <a:latin typeface="宋体"/>
              <a:cs typeface="Courier New"/>
            </a:endParaRPr>
          </a:p>
          <a:p>
            <a:pPr algn="just">
              <a:lnSpc>
                <a:spcPct val="150000"/>
              </a:lnSpc>
              <a:spcAft>
                <a:spcPts val="0"/>
              </a:spcAft>
            </a:pPr>
            <a:r>
              <a:rPr lang="en-US" altLang="zh-CN" sz="2400" kern="100" dirty="0">
                <a:latin typeface="宋体"/>
                <a:ea typeface="华文细黑"/>
                <a:cs typeface="Times New Roman"/>
              </a:rPr>
              <a:t>①</a:t>
            </a:r>
            <a:r>
              <a:rPr lang="zh-CN" altLang="zh-CN" sz="2400" kern="100" dirty="0">
                <a:latin typeface="Times New Roman"/>
                <a:ea typeface="华文细黑"/>
                <a:cs typeface="Times New Roman"/>
              </a:rPr>
              <a:t>电子工业能否迅速发展，并广泛渗透到各行各业中去，关键在于要加速训练并造就一批专门技术人才。</a:t>
            </a:r>
            <a:r>
              <a:rPr lang="en-US" altLang="zh-CN" sz="2400" kern="100" dirty="0">
                <a:latin typeface="Times New Roman"/>
                <a:ea typeface="华文细黑"/>
                <a:cs typeface="Courier New"/>
              </a:rPr>
              <a:t>(</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能否</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是两面性的词语，与后面不一致</a:t>
            </a:r>
            <a:r>
              <a:rPr lang="en-US" altLang="zh-CN" sz="2400" kern="100" dirty="0">
                <a:latin typeface="Times New Roman"/>
                <a:ea typeface="华文细黑"/>
                <a:cs typeface="Courier New"/>
              </a:rPr>
              <a:t>)</a:t>
            </a:r>
            <a:endParaRPr lang="zh-CN" altLang="zh-CN" sz="1000" kern="100" dirty="0">
              <a:latin typeface="宋体"/>
              <a:cs typeface="Courier New"/>
            </a:endParaRPr>
          </a:p>
          <a:p>
            <a:pPr algn="just">
              <a:lnSpc>
                <a:spcPct val="150000"/>
              </a:lnSpc>
              <a:spcAft>
                <a:spcPts val="0"/>
              </a:spcAft>
            </a:pPr>
            <a:r>
              <a:rPr lang="en-US" altLang="zh-CN" sz="2400" kern="100" dirty="0">
                <a:latin typeface="宋体"/>
                <a:ea typeface="华文细黑"/>
                <a:cs typeface="Times New Roman"/>
              </a:rPr>
              <a:t>②</a:t>
            </a:r>
            <a:r>
              <a:rPr lang="zh-CN" altLang="zh-CN" sz="2400" kern="100" dirty="0">
                <a:latin typeface="Times New Roman"/>
                <a:ea typeface="华文细黑"/>
                <a:cs typeface="Times New Roman"/>
              </a:rPr>
              <a:t>我怀着恐惧的心情，担心灾难会不会降临到姑妈头上。</a:t>
            </a:r>
            <a:r>
              <a:rPr lang="en-US" altLang="zh-CN" sz="2400" kern="100" dirty="0">
                <a:latin typeface="Times New Roman"/>
                <a:ea typeface="华文细黑"/>
                <a:cs typeface="Courier New"/>
              </a:rPr>
              <a:t>(</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担心</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不会</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，不合逻辑</a:t>
            </a:r>
            <a:r>
              <a:rPr lang="en-US" altLang="zh-CN" sz="2400" kern="100" dirty="0" smtClean="0">
                <a:latin typeface="Times New Roman"/>
                <a:ea typeface="华文细黑"/>
                <a:cs typeface="Courier New"/>
              </a:rPr>
              <a:t>)</a:t>
            </a:r>
            <a:endParaRPr lang="zh-CN" altLang="zh-CN" sz="1000" kern="100" dirty="0">
              <a:latin typeface="宋体"/>
              <a:cs typeface="Courier New"/>
            </a:endParaRPr>
          </a:p>
        </p:txBody>
      </p:sp>
    </p:spTree>
    <p:extLst>
      <p:ext uri="{BB962C8B-B14F-4D97-AF65-F5344CB8AC3E}">
        <p14:creationId xmlns:p14="http://schemas.microsoft.com/office/powerpoint/2010/main" val="1836492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5197" y="985664"/>
            <a:ext cx="8769291" cy="1220591"/>
          </a:xfrm>
          <a:prstGeom prst="rect">
            <a:avLst/>
          </a:prstGeom>
          <a:noFill/>
        </p:spPr>
        <p:txBody>
          <a:bodyPr wrap="square" rtlCol="0">
            <a:spAutoFit/>
          </a:bodyPr>
          <a:lstStyle/>
          <a:p>
            <a:pPr>
              <a:lnSpc>
                <a:spcPct val="150000"/>
              </a:lnSpc>
              <a:tabLst>
                <a:tab pos="1890395" algn="l"/>
              </a:tabLst>
            </a:pPr>
            <a:r>
              <a:rPr lang="en-US" altLang="zh-CN" sz="2600" kern="100" dirty="0" smtClean="0">
                <a:latin typeface="宋体"/>
                <a:ea typeface="华文细黑"/>
                <a:cs typeface="Times New Roman"/>
              </a:rPr>
              <a:t>⑩</a:t>
            </a:r>
            <a:r>
              <a:rPr lang="zh-CN" altLang="zh-CN" sz="2600" kern="100" dirty="0">
                <a:latin typeface="Times New Roman"/>
                <a:ea typeface="华文细黑"/>
                <a:cs typeface="Times New Roman"/>
              </a:rPr>
              <a:t>康熙</a:t>
            </a:r>
            <a:r>
              <a:rPr lang="zh-CN" altLang="zh-CN" sz="2600" kern="100" dirty="0" smtClean="0">
                <a:latin typeface="Times New Roman"/>
                <a:ea typeface="华文细黑"/>
                <a:cs typeface="Times New Roman"/>
              </a:rPr>
              <a:t>皇帝</a:t>
            </a:r>
            <a:r>
              <a:rPr lang="zh-CN" altLang="zh-CN" sz="2600" kern="100" dirty="0" smtClean="0">
                <a:latin typeface="IPAPANNEW"/>
                <a:ea typeface="华文细黑"/>
                <a:cs typeface="Times New Roman"/>
              </a:rPr>
              <a:t>对</a:t>
            </a:r>
            <a:r>
              <a:rPr lang="zh-CN" altLang="zh-CN" sz="2600" kern="100" dirty="0">
                <a:latin typeface="IPAPANNEW"/>
                <a:ea typeface="华文细黑"/>
                <a:cs typeface="Times New Roman"/>
              </a:rPr>
              <a:t>当时西方传教士所带来的一切欧洲</a:t>
            </a:r>
            <a:r>
              <a:rPr lang="zh-CN" altLang="zh-CN" sz="2600" kern="100" dirty="0" smtClean="0">
                <a:latin typeface="IPAPANNEW"/>
                <a:ea typeface="华文细黑"/>
                <a:cs typeface="Times New Roman"/>
              </a:rPr>
              <a:t>学术</a:t>
            </a:r>
            <a:r>
              <a:rPr lang="zh-CN" altLang="zh-CN" sz="2600" kern="100" dirty="0" smtClean="0">
                <a:latin typeface="Times New Roman"/>
                <a:ea typeface="华文细黑"/>
                <a:cs typeface="Times New Roman"/>
              </a:rPr>
              <a:t>，</a:t>
            </a:r>
            <a:r>
              <a:rPr lang="zh-CN" altLang="zh-CN" sz="2600" kern="100" dirty="0" smtClean="0">
                <a:latin typeface="IPAPANNEW"/>
                <a:ea typeface="华文细黑"/>
                <a:cs typeface="Times New Roman"/>
              </a:rPr>
              <a:t>几乎都</a:t>
            </a:r>
            <a:r>
              <a:rPr lang="zh-CN" altLang="zh-CN" sz="2600" kern="100" dirty="0" smtClean="0">
                <a:latin typeface="Times New Roman"/>
                <a:ea typeface="华文细黑"/>
                <a:cs typeface="Times New Roman"/>
              </a:rPr>
              <a:t>发生</a:t>
            </a:r>
            <a:r>
              <a:rPr lang="zh-CN" altLang="zh-CN" sz="2600" kern="100" dirty="0">
                <a:latin typeface="Times New Roman"/>
                <a:ea typeface="华文细黑"/>
                <a:cs typeface="Times New Roman"/>
              </a:rPr>
              <a:t>了兴趣</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grpSp>
        <p:nvGrpSpPr>
          <p:cNvPr id="6" name="组合 5"/>
          <p:cNvGrpSpPr/>
          <p:nvPr/>
        </p:nvGrpSpPr>
        <p:grpSpPr>
          <a:xfrm>
            <a:off x="241995" y="2172028"/>
            <a:ext cx="8778180" cy="1618922"/>
            <a:chOff x="241995" y="2172028"/>
            <a:chExt cx="8778180" cy="1618922"/>
          </a:xfrm>
        </p:grpSpPr>
        <p:graphicFrame>
          <p:nvGraphicFramePr>
            <p:cNvPr id="3" name="对象 2"/>
            <p:cNvGraphicFramePr>
              <a:graphicFrameLocks noChangeAspect="1"/>
            </p:cNvGraphicFramePr>
            <p:nvPr>
              <p:extLst>
                <p:ext uri="{D42A27DB-BD31-4B8C-83A1-F6EECF244321}">
                  <p14:modId xmlns:p14="http://schemas.microsoft.com/office/powerpoint/2010/main" val="2473318480"/>
                </p:ext>
              </p:extLst>
            </p:nvPr>
          </p:nvGraphicFramePr>
          <p:xfrm>
            <a:off x="333375" y="2333625"/>
            <a:ext cx="8686800" cy="1457325"/>
          </p:xfrm>
          <a:graphic>
            <a:graphicData uri="http://schemas.openxmlformats.org/presentationml/2006/ole">
              <mc:AlternateContent xmlns:mc="http://schemas.openxmlformats.org/markup-compatibility/2006">
                <mc:Choice xmlns:v="urn:schemas-microsoft-com:vml" Requires="v">
                  <p:oleObj spid="_x0000_s17433" name="文档" r:id="rId3" imgW="8699405" imgH="1459661" progId="Word.Document.12">
                    <p:embed/>
                  </p:oleObj>
                </mc:Choice>
                <mc:Fallback>
                  <p:oleObj name="文档" r:id="rId3" imgW="8699405" imgH="1459661" progId="Word.Document.12">
                    <p:embed/>
                    <p:pic>
                      <p:nvPicPr>
                        <p:cNvPr id="0" name=""/>
                        <p:cNvPicPr>
                          <a:picLocks noChangeAspect="1" noChangeArrowheads="1"/>
                        </p:cNvPicPr>
                        <p:nvPr/>
                      </p:nvPicPr>
                      <p:blipFill>
                        <a:blip r:embed="rId4"/>
                        <a:srcRect/>
                        <a:stretch>
                          <a:fillRect/>
                        </a:stretch>
                      </p:blipFill>
                      <p:spPr bwMode="auto">
                        <a:xfrm>
                          <a:off x="333375" y="2333625"/>
                          <a:ext cx="8686800"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矩形 4"/>
            <p:cNvSpPr/>
            <p:nvPr/>
          </p:nvSpPr>
          <p:spPr>
            <a:xfrm>
              <a:off x="241995" y="2172028"/>
              <a:ext cx="1184940" cy="615746"/>
            </a:xfrm>
            <a:prstGeom prst="rect">
              <a:avLst/>
            </a:prstGeom>
          </p:spPr>
          <p:txBody>
            <a:bodyPr wrap="none">
              <a:spAutoFit/>
            </a:bodyPr>
            <a:lstStyle/>
            <a:p>
              <a:pPr lvl="0" algn="just">
                <a:lnSpc>
                  <a:spcPct val="150000"/>
                </a:lnSpc>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endParaRPr lang="zh-CN" altLang="zh-CN" sz="2600" kern="100" dirty="0">
                <a:solidFill>
                  <a:prstClr val="black"/>
                </a:solidFill>
                <a:latin typeface="宋体"/>
                <a:cs typeface="Courier New"/>
              </a:endParaRPr>
            </a:p>
          </p:txBody>
        </p:sp>
      </p:grpSp>
    </p:spTree>
    <p:extLst>
      <p:ext uri="{BB962C8B-B14F-4D97-AF65-F5344CB8AC3E}">
        <p14:creationId xmlns:p14="http://schemas.microsoft.com/office/powerpoint/2010/main" val="173132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7954" y="325785"/>
            <a:ext cx="8769291" cy="4524315"/>
          </a:xfrm>
          <a:prstGeom prst="rect">
            <a:avLst/>
          </a:prstGeom>
          <a:noFill/>
        </p:spPr>
        <p:txBody>
          <a:bodyPr wrap="square" rtlCol="0">
            <a:spAutoFit/>
          </a:bodyPr>
          <a:lstStyle/>
          <a:p>
            <a:pPr algn="just">
              <a:lnSpc>
                <a:spcPct val="150000"/>
              </a:lnSpc>
              <a:spcAft>
                <a:spcPts val="0"/>
              </a:spcAft>
            </a:pPr>
            <a:r>
              <a:rPr lang="en-US" altLang="zh-CN" sz="2400" kern="100" dirty="0">
                <a:latin typeface="Times New Roman"/>
                <a:ea typeface="华文细黑"/>
                <a:cs typeface="Courier New"/>
              </a:rPr>
              <a:t>(12)</a:t>
            </a:r>
            <a:r>
              <a:rPr lang="zh-CN" altLang="zh-CN" sz="2400" kern="100" dirty="0">
                <a:latin typeface="Times New Roman"/>
                <a:ea typeface="华文细黑"/>
                <a:cs typeface="Times New Roman"/>
              </a:rPr>
              <a:t>出现了</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避免</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防止</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以防</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以免</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切忌</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禁止</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等词语，可能是不合逻辑</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否定不当造成表意相反</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a:t>
            </a:r>
            <a:endParaRPr lang="zh-CN" altLang="zh-CN" sz="1000" kern="100" dirty="0">
              <a:latin typeface="宋体"/>
              <a:cs typeface="Courier New"/>
            </a:endParaRPr>
          </a:p>
          <a:p>
            <a:pPr algn="just">
              <a:lnSpc>
                <a:spcPct val="150000"/>
              </a:lnSpc>
              <a:spcAft>
                <a:spcPts val="0"/>
              </a:spcAft>
            </a:pPr>
            <a:r>
              <a:rPr lang="zh-CN" altLang="zh-CN" sz="2400" kern="100" dirty="0">
                <a:latin typeface="Times New Roman"/>
                <a:ea typeface="华文细黑"/>
                <a:cs typeface="Times New Roman"/>
              </a:rPr>
              <a:t>为了防止这类交通事故不再发生，我们加强了交通安全的教育和管理。</a:t>
            </a:r>
            <a:r>
              <a:rPr lang="en-US" altLang="zh-CN" sz="2400" kern="100" dirty="0">
                <a:latin typeface="Times New Roman"/>
                <a:ea typeface="华文细黑"/>
                <a:cs typeface="Courier New"/>
              </a:rPr>
              <a:t>(</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防止</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不再发生</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，不合逻辑，应去掉</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不</a:t>
            </a:r>
            <a:r>
              <a:rPr lang="en-US" altLang="zh-CN" sz="2400" kern="100" dirty="0" smtClean="0">
                <a:latin typeface="宋体"/>
                <a:ea typeface="华文细黑"/>
                <a:cs typeface="Times New Roman"/>
              </a:rPr>
              <a:t>”</a:t>
            </a:r>
            <a:r>
              <a:rPr lang="en-US" altLang="zh-CN" sz="2400" kern="100" dirty="0" smtClean="0">
                <a:latin typeface="Times New Roman"/>
                <a:ea typeface="华文细黑"/>
                <a:cs typeface="Courier New"/>
              </a:rPr>
              <a:t>)</a:t>
            </a:r>
            <a:endParaRPr lang="en-US" altLang="zh-CN" sz="1000" kern="100" dirty="0" smtClean="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(13)</a:t>
            </a:r>
            <a:r>
              <a:rPr lang="zh-CN" altLang="zh-CN" sz="2400" kern="100" dirty="0">
                <a:latin typeface="Times New Roman"/>
                <a:ea typeface="华文细黑"/>
                <a:cs typeface="Times New Roman"/>
              </a:rPr>
              <a:t>出现了</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前去</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新生</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保管</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没有</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走</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和</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等多义词或多义短语，可能是语意不明。</a:t>
            </a:r>
            <a:endParaRPr lang="zh-CN" altLang="zh-CN" sz="1000" kern="100" dirty="0">
              <a:latin typeface="宋体"/>
              <a:cs typeface="Courier New"/>
            </a:endParaRPr>
          </a:p>
          <a:p>
            <a:pPr algn="just">
              <a:lnSpc>
                <a:spcPct val="150000"/>
              </a:lnSpc>
              <a:spcAft>
                <a:spcPts val="0"/>
              </a:spcAft>
            </a:pPr>
            <a:r>
              <a:rPr lang="en-US" altLang="zh-CN" sz="2400" kern="100" dirty="0">
                <a:latin typeface="宋体"/>
                <a:ea typeface="华文细黑"/>
                <a:cs typeface="Times New Roman"/>
              </a:rPr>
              <a:t>①</a:t>
            </a:r>
            <a:r>
              <a:rPr lang="zh-CN" altLang="zh-CN" sz="2400" kern="100" dirty="0">
                <a:latin typeface="Times New Roman"/>
                <a:ea typeface="华文细黑"/>
                <a:cs typeface="Times New Roman"/>
              </a:rPr>
              <a:t>学校的通知说，让我们</a:t>
            </a:r>
            <a:r>
              <a:rPr lang="en-US" altLang="zh-CN" sz="2400" kern="100" dirty="0">
                <a:latin typeface="Times New Roman"/>
                <a:ea typeface="华文细黑"/>
                <a:cs typeface="Courier New"/>
              </a:rPr>
              <a:t>20</a:t>
            </a:r>
            <a:r>
              <a:rPr lang="zh-CN" altLang="zh-CN" sz="2400" kern="100" dirty="0">
                <a:latin typeface="Times New Roman"/>
                <a:ea typeface="华文细黑"/>
                <a:cs typeface="Times New Roman"/>
              </a:rPr>
              <a:t>日前去报到。</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是</a:t>
            </a:r>
            <a:r>
              <a:rPr lang="en-US" altLang="zh-CN" sz="2400" kern="100" dirty="0">
                <a:latin typeface="宋体"/>
                <a:ea typeface="华文细黑"/>
                <a:cs typeface="Times New Roman"/>
              </a:rPr>
              <a:t>“</a:t>
            </a:r>
            <a:r>
              <a:rPr lang="en-US" altLang="zh-CN" sz="2400" kern="100" dirty="0">
                <a:latin typeface="Times New Roman"/>
                <a:ea typeface="华文细黑"/>
                <a:cs typeface="Courier New"/>
              </a:rPr>
              <a:t>20</a:t>
            </a:r>
            <a:r>
              <a:rPr lang="zh-CN" altLang="zh-CN" sz="2400" kern="100" dirty="0">
                <a:latin typeface="Times New Roman"/>
                <a:ea typeface="华文细黑"/>
                <a:cs typeface="Times New Roman"/>
              </a:rPr>
              <a:t>日之前去</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还是</a:t>
            </a:r>
            <a:r>
              <a:rPr lang="en-US" altLang="zh-CN" sz="2400" kern="100" dirty="0">
                <a:latin typeface="宋体"/>
                <a:ea typeface="华文细黑"/>
                <a:cs typeface="Times New Roman"/>
              </a:rPr>
              <a:t>“</a:t>
            </a:r>
            <a:r>
              <a:rPr lang="en-US" altLang="zh-CN" sz="2400" kern="100" dirty="0">
                <a:latin typeface="Times New Roman"/>
                <a:ea typeface="华文细黑"/>
                <a:cs typeface="Courier New"/>
              </a:rPr>
              <a:t>20</a:t>
            </a:r>
            <a:r>
              <a:rPr lang="zh-CN" altLang="zh-CN" sz="2400" kern="100" dirty="0">
                <a:latin typeface="Times New Roman"/>
                <a:ea typeface="华文细黑"/>
                <a:cs typeface="Times New Roman"/>
              </a:rPr>
              <a:t>日这一天去</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，语意不明</a:t>
            </a:r>
            <a:r>
              <a:rPr lang="en-US" altLang="zh-CN" sz="2400" kern="100" dirty="0" smtClean="0">
                <a:latin typeface="Times New Roman"/>
                <a:ea typeface="华文细黑"/>
                <a:cs typeface="Courier New"/>
              </a:rPr>
              <a:t>)</a:t>
            </a:r>
            <a:endParaRPr lang="zh-CN" altLang="zh-CN" sz="1000" kern="100" dirty="0">
              <a:latin typeface="宋体"/>
              <a:cs typeface="Courier New"/>
            </a:endParaRPr>
          </a:p>
        </p:txBody>
      </p:sp>
    </p:spTree>
    <p:extLst>
      <p:ext uri="{BB962C8B-B14F-4D97-AF65-F5344CB8AC3E}">
        <p14:creationId xmlns:p14="http://schemas.microsoft.com/office/powerpoint/2010/main" val="1726580812"/>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6529" y="593273"/>
            <a:ext cx="8769291" cy="3970318"/>
          </a:xfrm>
          <a:prstGeom prst="rect">
            <a:avLst/>
          </a:prstGeom>
          <a:noFill/>
        </p:spPr>
        <p:txBody>
          <a:bodyPr wrap="square" rtlCol="0">
            <a:spAutoFit/>
          </a:bodyPr>
          <a:lstStyle/>
          <a:p>
            <a:pPr algn="just">
              <a:lnSpc>
                <a:spcPct val="150000"/>
              </a:lnSpc>
              <a:spcAft>
                <a:spcPts val="0"/>
              </a:spcAft>
            </a:pPr>
            <a:r>
              <a:rPr lang="en-US" altLang="zh-CN" sz="2400" kern="100" dirty="0">
                <a:latin typeface="宋体"/>
                <a:ea typeface="华文细黑"/>
                <a:cs typeface="Times New Roman"/>
              </a:rPr>
              <a:t>②</a:t>
            </a:r>
            <a:r>
              <a:rPr lang="zh-CN" altLang="zh-CN" sz="2400" kern="100" dirty="0">
                <a:latin typeface="Times New Roman"/>
                <a:ea typeface="华文细黑"/>
                <a:cs typeface="Times New Roman"/>
              </a:rPr>
              <a:t>在喧天的锣鼓声中，这所有名的老校终于迎来了自己的新生。</a:t>
            </a:r>
            <a:r>
              <a:rPr lang="en-US" altLang="zh-CN" sz="2400" kern="100" dirty="0">
                <a:latin typeface="Times New Roman"/>
                <a:ea typeface="华文细黑"/>
                <a:cs typeface="Courier New"/>
              </a:rPr>
              <a:t>(</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新生</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是指</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新同学</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还是指</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新生命</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，语意不明</a:t>
            </a:r>
            <a:r>
              <a:rPr lang="en-US" altLang="zh-CN" sz="2400" kern="100" dirty="0">
                <a:latin typeface="Times New Roman"/>
                <a:ea typeface="华文细黑"/>
                <a:cs typeface="Courier New"/>
              </a:rPr>
              <a:t>)</a:t>
            </a:r>
            <a:endParaRPr lang="zh-CN" altLang="zh-CN" sz="1000" kern="100" dirty="0">
              <a:latin typeface="宋体"/>
              <a:cs typeface="Courier New"/>
            </a:endParaRPr>
          </a:p>
          <a:p>
            <a:pPr algn="just">
              <a:lnSpc>
                <a:spcPct val="150000"/>
              </a:lnSpc>
              <a:spcAft>
                <a:spcPts val="0"/>
              </a:spcAft>
            </a:pPr>
            <a:r>
              <a:rPr lang="en-US" altLang="zh-CN" sz="2400" kern="100" dirty="0">
                <a:latin typeface="宋体"/>
                <a:ea typeface="华文细黑"/>
                <a:cs typeface="Times New Roman"/>
              </a:rPr>
              <a:t>③</a:t>
            </a:r>
            <a:r>
              <a:rPr lang="zh-CN" altLang="zh-CN" sz="2400" kern="100" dirty="0">
                <a:latin typeface="Times New Roman"/>
                <a:ea typeface="华文细黑"/>
                <a:cs typeface="Times New Roman"/>
              </a:rPr>
              <a:t>此次选举村民委员会主任，他们谁也没有干涉王尔德的权利。</a:t>
            </a:r>
            <a:r>
              <a:rPr lang="en-US" altLang="zh-CN" sz="2400" kern="100" dirty="0">
                <a:latin typeface="Times New Roman"/>
                <a:ea typeface="华文细黑"/>
                <a:cs typeface="Courier New"/>
              </a:rPr>
              <a:t>(</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没有</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兼有副词和动词的性质，造成语意不明</a:t>
            </a:r>
            <a:r>
              <a:rPr lang="en-US" altLang="zh-CN" sz="2400" kern="100" dirty="0" smtClean="0">
                <a:latin typeface="Times New Roman"/>
                <a:ea typeface="华文细黑"/>
                <a:cs typeface="Courier New"/>
              </a:rPr>
              <a:t>)</a:t>
            </a:r>
            <a:endParaRPr lang="en-US" altLang="zh-CN" sz="1000" kern="100" dirty="0" smtClean="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(14)</a:t>
            </a:r>
            <a:r>
              <a:rPr lang="zh-CN" altLang="zh-CN" sz="2400" kern="100" dirty="0">
                <a:latin typeface="Times New Roman"/>
                <a:ea typeface="华文细黑"/>
                <a:cs typeface="Times New Roman"/>
              </a:rPr>
              <a:t>出现了数量短语，可能是赘余、歧义、不合逻辑。</a:t>
            </a:r>
            <a:endParaRPr lang="zh-CN" altLang="zh-CN" sz="1000" kern="100" dirty="0">
              <a:latin typeface="宋体"/>
              <a:cs typeface="Courier New"/>
            </a:endParaRPr>
          </a:p>
          <a:p>
            <a:pPr algn="just">
              <a:lnSpc>
                <a:spcPct val="150000"/>
              </a:lnSpc>
              <a:spcAft>
                <a:spcPts val="0"/>
              </a:spcAft>
            </a:pPr>
            <a:r>
              <a:rPr lang="en-US" altLang="zh-CN" sz="2400" kern="100" dirty="0">
                <a:latin typeface="宋体"/>
                <a:ea typeface="华文细黑"/>
                <a:cs typeface="Times New Roman"/>
              </a:rPr>
              <a:t>①</a:t>
            </a:r>
            <a:r>
              <a:rPr lang="zh-CN" altLang="zh-CN" sz="2400" kern="100" dirty="0">
                <a:latin typeface="Times New Roman"/>
                <a:ea typeface="华文细黑"/>
                <a:cs typeface="Times New Roman"/>
              </a:rPr>
              <a:t>他大约五十上下。</a:t>
            </a:r>
            <a:r>
              <a:rPr lang="en-US" altLang="zh-CN" sz="2400" kern="100" dirty="0">
                <a:latin typeface="Times New Roman"/>
                <a:ea typeface="华文细黑"/>
                <a:cs typeface="Courier New"/>
              </a:rPr>
              <a:t>(</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大约</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与</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上下</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重复</a:t>
            </a:r>
            <a:r>
              <a:rPr lang="en-US" altLang="zh-CN" sz="2400" kern="100" dirty="0">
                <a:latin typeface="Times New Roman"/>
                <a:ea typeface="华文细黑"/>
                <a:cs typeface="Courier New"/>
              </a:rPr>
              <a:t>)</a:t>
            </a:r>
            <a:endParaRPr lang="zh-CN" altLang="zh-CN" sz="1000" kern="100" dirty="0">
              <a:latin typeface="宋体"/>
              <a:cs typeface="Courier New"/>
            </a:endParaRPr>
          </a:p>
          <a:p>
            <a:pPr algn="just">
              <a:lnSpc>
                <a:spcPct val="150000"/>
              </a:lnSpc>
              <a:spcAft>
                <a:spcPts val="0"/>
              </a:spcAft>
            </a:pPr>
            <a:r>
              <a:rPr lang="en-US" altLang="zh-CN" sz="2400" kern="100" dirty="0">
                <a:latin typeface="宋体"/>
                <a:ea typeface="华文细黑"/>
                <a:cs typeface="Times New Roman"/>
              </a:rPr>
              <a:t>②</a:t>
            </a:r>
            <a:r>
              <a:rPr lang="zh-CN" altLang="zh-CN" sz="2400" kern="100" dirty="0">
                <a:latin typeface="Times New Roman"/>
                <a:ea typeface="华文细黑"/>
                <a:cs typeface="Times New Roman"/>
              </a:rPr>
              <a:t>几个学校领导出席了会议。</a:t>
            </a:r>
            <a:r>
              <a:rPr lang="en-US" altLang="zh-CN" sz="2400" kern="100" dirty="0">
                <a:latin typeface="Times New Roman"/>
                <a:ea typeface="华文细黑"/>
                <a:cs typeface="Courier New"/>
              </a:rPr>
              <a:t>(</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几个学校领导</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有歧义</a:t>
            </a:r>
            <a:r>
              <a:rPr lang="en-US" altLang="zh-CN" sz="2400" kern="100" dirty="0" smtClean="0">
                <a:latin typeface="Times New Roman"/>
                <a:ea typeface="华文细黑"/>
                <a:cs typeface="Courier New"/>
              </a:rPr>
              <a:t>)</a:t>
            </a:r>
            <a:endParaRPr lang="zh-CN" altLang="zh-CN" sz="1000" kern="100" dirty="0">
              <a:latin typeface="宋体"/>
              <a:cs typeface="Courier New"/>
            </a:endParaRPr>
          </a:p>
        </p:txBody>
      </p:sp>
    </p:spTree>
    <p:extLst>
      <p:ext uri="{BB962C8B-B14F-4D97-AF65-F5344CB8AC3E}">
        <p14:creationId xmlns:p14="http://schemas.microsoft.com/office/powerpoint/2010/main" val="284800148"/>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6079" y="411510"/>
            <a:ext cx="8856984" cy="2977738"/>
          </a:xfrm>
          <a:prstGeom prst="rect">
            <a:avLst/>
          </a:prstGeom>
          <a:noFill/>
        </p:spPr>
        <p:txBody>
          <a:bodyPr wrap="square" rtlCol="0">
            <a:spAutoFit/>
          </a:bodyPr>
          <a:lstStyle/>
          <a:p>
            <a:pPr algn="just">
              <a:lnSpc>
                <a:spcPts val="4500"/>
              </a:lnSpc>
              <a:spcAft>
                <a:spcPts val="0"/>
              </a:spcAft>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二</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运用训练</a:t>
            </a:r>
            <a:endParaRPr lang="zh-CN" altLang="zh-CN" sz="1050" kern="100" dirty="0">
              <a:solidFill>
                <a:srgbClr val="C00000"/>
              </a:solidFill>
              <a:latin typeface="宋体"/>
              <a:cs typeface="Courier New"/>
            </a:endParaRPr>
          </a:p>
          <a:p>
            <a:pPr algn="just">
              <a:lnSpc>
                <a:spcPts val="4500"/>
              </a:lnSpc>
              <a:spcAft>
                <a:spcPts val="0"/>
              </a:spcAft>
            </a:pPr>
            <a:r>
              <a:rPr lang="zh-CN" altLang="en-US" sz="2600" kern="100" dirty="0">
                <a:latin typeface="Times New Roman"/>
                <a:ea typeface="华文细黑"/>
                <a:cs typeface="Times New Roman"/>
              </a:rPr>
              <a:t>运用标志法，快速找出下列句中的标志词，并判断正误。</a:t>
            </a:r>
          </a:p>
          <a:p>
            <a:pPr algn="just">
              <a:lnSpc>
                <a:spcPts val="4500"/>
              </a:lnSpc>
              <a:spcAft>
                <a:spcPts val="0"/>
              </a:spcAft>
            </a:pPr>
            <a:r>
              <a:rPr lang="en-US" altLang="zh-CN" sz="2600" kern="100" dirty="0">
                <a:latin typeface="Times New Roman"/>
                <a:ea typeface="华文细黑"/>
                <a:cs typeface="Times New Roman"/>
              </a:rPr>
              <a:t>1.</a:t>
            </a:r>
            <a:r>
              <a:rPr lang="zh-CN" altLang="en-US" sz="2600" kern="100" dirty="0">
                <a:latin typeface="Times New Roman"/>
                <a:ea typeface="华文细黑"/>
                <a:cs typeface="Times New Roman"/>
              </a:rPr>
              <a:t>由于青少年心智尚未成熟，好奇心又强，对事物缺乏分辨力，容易被大众媒介中的不良信息诱导，从而产生思想上、行为上的偏差</a:t>
            </a:r>
            <a:r>
              <a:rPr lang="zh-CN" altLang="en-US" sz="2600" kern="100" dirty="0" smtClean="0">
                <a:latin typeface="Times New Roman"/>
                <a:ea typeface="华文细黑"/>
                <a:cs typeface="Times New Roman"/>
              </a:rPr>
              <a:t>。</a:t>
            </a:r>
            <a:endParaRPr lang="zh-CN" altLang="en-US" sz="2600" kern="100" dirty="0">
              <a:latin typeface="Times New Roman"/>
              <a:ea typeface="华文细黑"/>
              <a:cs typeface="Times New Roman"/>
            </a:endParaRPr>
          </a:p>
        </p:txBody>
      </p:sp>
      <p:sp>
        <p:nvSpPr>
          <p:cNvPr id="4" name="矩形 3"/>
          <p:cNvSpPr/>
          <p:nvPr/>
        </p:nvSpPr>
        <p:spPr>
          <a:xfrm>
            <a:off x="169987" y="3282305"/>
            <a:ext cx="8784411" cy="598434"/>
          </a:xfrm>
          <a:prstGeom prst="rect">
            <a:avLst/>
          </a:prstGeom>
        </p:spPr>
        <p:txBody>
          <a:bodyPr>
            <a:spAutoFit/>
          </a:bodyPr>
          <a:lstStyle/>
          <a:p>
            <a:pPr algn="just">
              <a:lnSpc>
                <a:spcPts val="45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zh-CN" altLang="en-US" sz="2600" kern="100" dirty="0" smtClean="0">
                <a:solidFill>
                  <a:schemeClr val="accent6">
                    <a:lumMod val="75000"/>
                  </a:schemeClr>
                </a:solidFill>
                <a:latin typeface="+mj-ea"/>
                <a:ea typeface="+mj-ea"/>
                <a:cs typeface="Times New Roman"/>
              </a:rPr>
              <a:t>“</a:t>
            </a:r>
            <a:r>
              <a:rPr lang="zh-CN" altLang="en-US" sz="2600" kern="100" dirty="0" smtClean="0">
                <a:solidFill>
                  <a:schemeClr val="accent6">
                    <a:lumMod val="75000"/>
                  </a:schemeClr>
                </a:solidFill>
                <a:latin typeface="宋体"/>
                <a:ea typeface="华文细黑"/>
                <a:cs typeface="Times New Roman"/>
              </a:rPr>
              <a:t>由于</a:t>
            </a:r>
            <a:r>
              <a:rPr lang="zh-CN" altLang="en-US" sz="2600" kern="100" dirty="0" smtClean="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宋体"/>
                <a:ea typeface="华文细黑"/>
                <a:cs typeface="Times New Roman"/>
              </a:rPr>
              <a:t>，介词当头有主残，本句主语残缺</a:t>
            </a:r>
            <a:r>
              <a:rPr lang="zh-CN" altLang="en-US" sz="2600" kern="100" dirty="0" smtClean="0">
                <a:solidFill>
                  <a:schemeClr val="accent6">
                    <a:lumMod val="75000"/>
                  </a:schemeClr>
                </a:solidFill>
                <a:latin typeface="宋体"/>
                <a:ea typeface="华文细黑"/>
                <a:cs typeface="Times New Roman"/>
              </a:rPr>
              <a:t>。</a:t>
            </a:r>
            <a:endParaRPr lang="en-US" altLang="zh-CN" sz="2600" kern="100" dirty="0" smtClean="0">
              <a:solidFill>
                <a:schemeClr val="accent6">
                  <a:lumMod val="75000"/>
                </a:schemeClr>
              </a:solidFill>
              <a:latin typeface="宋体"/>
              <a:ea typeface="华文细黑"/>
              <a:cs typeface="Times New Roman"/>
            </a:endParaRPr>
          </a:p>
        </p:txBody>
      </p:sp>
    </p:spTree>
    <p:extLst>
      <p:ext uri="{BB962C8B-B14F-4D97-AF65-F5344CB8AC3E}">
        <p14:creationId xmlns:p14="http://schemas.microsoft.com/office/powerpoint/2010/main" val="3891807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5327" y="409605"/>
            <a:ext cx="8856984" cy="1180195"/>
          </a:xfrm>
          <a:prstGeom prst="rect">
            <a:avLst/>
          </a:prstGeom>
          <a:noFill/>
        </p:spPr>
        <p:txBody>
          <a:bodyPr wrap="square" rtlCol="0">
            <a:spAutoFit/>
          </a:bodyPr>
          <a:lstStyle/>
          <a:p>
            <a:pPr algn="just">
              <a:lnSpc>
                <a:spcPts val="4500"/>
              </a:lnSpc>
              <a:spcAft>
                <a:spcPts val="0"/>
              </a:spcAft>
            </a:pPr>
            <a:r>
              <a:rPr lang="en-US" altLang="zh-CN" sz="2600" kern="100" spc="-100" dirty="0">
                <a:latin typeface="Times New Roman"/>
                <a:ea typeface="华文细黑"/>
                <a:cs typeface="Courier New"/>
              </a:rPr>
              <a:t>2.</a:t>
            </a:r>
            <a:r>
              <a:rPr lang="zh-CN" altLang="en-US" sz="2600" kern="100" spc="-100" dirty="0">
                <a:latin typeface="Times New Roman"/>
                <a:ea typeface="华文细黑"/>
                <a:cs typeface="Courier New"/>
              </a:rPr>
              <a:t>学校能否形成良好的、有促进功能的校园文化，学习者能否真正适应并融入它，这对教学活动的有效开展起着重要作用</a:t>
            </a:r>
            <a:r>
              <a:rPr lang="zh-CN" altLang="en-US" sz="2600" kern="100" spc="-100" dirty="0" smtClean="0">
                <a:latin typeface="Times New Roman"/>
                <a:ea typeface="华文细黑"/>
                <a:cs typeface="Courier New"/>
              </a:rPr>
              <a:t>。</a:t>
            </a:r>
            <a:endParaRPr lang="zh-CN" altLang="en-US" sz="2600" kern="100" spc="-100" dirty="0">
              <a:latin typeface="Times New Roman"/>
              <a:ea typeface="华文细黑"/>
              <a:cs typeface="Courier New"/>
            </a:endParaRPr>
          </a:p>
        </p:txBody>
      </p:sp>
      <p:sp>
        <p:nvSpPr>
          <p:cNvPr id="7" name="矩形 6"/>
          <p:cNvSpPr/>
          <p:nvPr/>
        </p:nvSpPr>
        <p:spPr>
          <a:xfrm>
            <a:off x="146505" y="1560329"/>
            <a:ext cx="8821322" cy="1246495"/>
          </a:xfrm>
          <a:prstGeom prst="rect">
            <a:avLst/>
          </a:prstGeom>
        </p:spPr>
        <p:txBody>
          <a:bodyPr>
            <a:spAutoFit/>
          </a:bodyPr>
          <a:lstStyle/>
          <a:p>
            <a:pPr algn="just">
              <a:lnSpc>
                <a:spcPts val="45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zh-CN" altLang="en-US" sz="2600" kern="100" dirty="0" smtClean="0">
                <a:solidFill>
                  <a:schemeClr val="accent6">
                    <a:lumMod val="75000"/>
                  </a:schemeClr>
                </a:solidFill>
                <a:latin typeface="+mj-ea"/>
                <a:ea typeface="+mj-ea"/>
                <a:cs typeface="Times New Roman"/>
              </a:rPr>
              <a:t>“</a:t>
            </a:r>
            <a:r>
              <a:rPr lang="zh-CN" altLang="en-US" sz="2600" kern="100" dirty="0" smtClean="0">
                <a:solidFill>
                  <a:schemeClr val="accent6">
                    <a:lumMod val="75000"/>
                  </a:schemeClr>
                </a:solidFill>
                <a:latin typeface="宋体"/>
                <a:ea typeface="华文细黑"/>
                <a:cs typeface="Times New Roman"/>
              </a:rPr>
              <a:t>能否</a:t>
            </a:r>
            <a:r>
              <a:rPr lang="zh-CN" altLang="en-US" sz="2600" kern="100" dirty="0" smtClean="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宋体"/>
                <a:ea typeface="华文细黑"/>
                <a:cs typeface="Times New Roman"/>
              </a:rPr>
              <a:t>表示事物的两个方面，而</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宋体"/>
                <a:ea typeface="华文细黑"/>
                <a:cs typeface="Times New Roman"/>
              </a:rPr>
              <a:t>有效开展</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宋体"/>
                <a:ea typeface="华文细黑"/>
                <a:cs typeface="Times New Roman"/>
              </a:rPr>
              <a:t>只表示了积极的方面，前后明显不照应。</a:t>
            </a:r>
            <a:endParaRPr lang="zh-CN" altLang="zh-CN" sz="1050" kern="100" dirty="0">
              <a:solidFill>
                <a:schemeClr val="accent6">
                  <a:lumMod val="75000"/>
                </a:schemeClr>
              </a:solidFill>
              <a:latin typeface="宋体"/>
              <a:cs typeface="Courier New"/>
            </a:endParaRPr>
          </a:p>
        </p:txBody>
      </p:sp>
      <p:sp>
        <p:nvSpPr>
          <p:cNvPr id="3" name="矩形 2"/>
          <p:cNvSpPr/>
          <p:nvPr/>
        </p:nvSpPr>
        <p:spPr>
          <a:xfrm>
            <a:off x="126758" y="2692390"/>
            <a:ext cx="8909535" cy="1180195"/>
          </a:xfrm>
          <a:prstGeom prst="rect">
            <a:avLst/>
          </a:prstGeom>
        </p:spPr>
        <p:txBody>
          <a:bodyPr>
            <a:spAutoFit/>
          </a:bodyPr>
          <a:lstStyle/>
          <a:p>
            <a:pPr algn="just">
              <a:lnSpc>
                <a:spcPts val="4500"/>
              </a:lnSpc>
              <a:spcAft>
                <a:spcPts val="0"/>
              </a:spcAft>
            </a:pPr>
            <a:r>
              <a:rPr lang="en-US" altLang="zh-CN" sz="2600" kern="100" dirty="0">
                <a:latin typeface="Times New Roman"/>
                <a:ea typeface="华文细黑"/>
                <a:cs typeface="Courier New"/>
              </a:rPr>
              <a:t>3.</a:t>
            </a:r>
            <a:r>
              <a:rPr lang="zh-CN" altLang="en-US" sz="2600" kern="100" dirty="0">
                <a:latin typeface="Times New Roman"/>
                <a:ea typeface="华文细黑"/>
                <a:cs typeface="Courier New"/>
              </a:rPr>
              <a:t>今年，警民冲突事件时有发生，为了防止此类事件不再发生，我们加强了对民警的教育</a:t>
            </a:r>
            <a:r>
              <a:rPr lang="zh-CN" altLang="en-US" sz="2600" kern="100" dirty="0" smtClean="0">
                <a:latin typeface="Times New Roman"/>
                <a:ea typeface="华文细黑"/>
                <a:cs typeface="Courier New"/>
              </a:rPr>
              <a:t>。</a:t>
            </a:r>
            <a:endParaRPr lang="zh-CN" altLang="en-US" sz="2600" kern="100" dirty="0">
              <a:latin typeface="Times New Roman"/>
              <a:ea typeface="华文细黑"/>
              <a:cs typeface="Courier New"/>
            </a:endParaRPr>
          </a:p>
        </p:txBody>
      </p:sp>
      <p:sp>
        <p:nvSpPr>
          <p:cNvPr id="5" name="矩形 4"/>
          <p:cNvSpPr/>
          <p:nvPr/>
        </p:nvSpPr>
        <p:spPr>
          <a:xfrm>
            <a:off x="97979" y="3844691"/>
            <a:ext cx="8099577" cy="599267"/>
          </a:xfrm>
          <a:prstGeom prst="rect">
            <a:avLst/>
          </a:prstGeom>
        </p:spPr>
        <p:txBody>
          <a:bodyPr>
            <a:spAutoFit/>
          </a:bodyPr>
          <a:lstStyle/>
          <a:p>
            <a:pPr algn="just">
              <a:lnSpc>
                <a:spcPts val="45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zh-CN" altLang="en-US" sz="2600" kern="100" dirty="0" smtClean="0">
                <a:solidFill>
                  <a:schemeClr val="accent6">
                    <a:lumMod val="75000"/>
                  </a:schemeClr>
                </a:solidFill>
                <a:latin typeface="Times New Roman"/>
                <a:ea typeface="华文细黑"/>
                <a:cs typeface="Times New Roman"/>
              </a:rPr>
              <a:t>抓</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防止</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和否定词</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不</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，本句否定不当</a:t>
            </a:r>
            <a:r>
              <a:rPr lang="zh-CN" altLang="en-US" sz="2600" kern="100" dirty="0" smtClean="0">
                <a:solidFill>
                  <a:schemeClr val="accent6">
                    <a:lumMod val="75000"/>
                  </a:schemeClr>
                </a:solidFill>
                <a:latin typeface="Times New Roman"/>
                <a:ea typeface="华文细黑"/>
                <a:cs typeface="Times New Roman"/>
              </a:rPr>
              <a:t>。</a:t>
            </a:r>
            <a:endParaRPr lang="en-US" altLang="zh-CN" sz="2600" kern="100" dirty="0" smtClean="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2968325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5" grpId="0"/>
    </p:bld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96247" y="55662"/>
            <a:ext cx="8732598" cy="1150571"/>
          </a:xfrm>
          <a:prstGeom prst="rect">
            <a:avLst/>
          </a:prstGeom>
          <a:noFill/>
        </p:spPr>
        <p:txBody>
          <a:bodyPr wrap="square" rtlCol="0">
            <a:spAutoFit/>
          </a:bodyPr>
          <a:lstStyle/>
          <a:p>
            <a:pPr algn="just">
              <a:lnSpc>
                <a:spcPct val="140000"/>
              </a:lnSpc>
              <a:spcAft>
                <a:spcPts val="0"/>
              </a:spcAft>
            </a:pPr>
            <a:r>
              <a:rPr lang="en-US" altLang="zh-CN" sz="2600" kern="100" dirty="0">
                <a:latin typeface="Times New Roman"/>
                <a:ea typeface="华文细黑"/>
                <a:cs typeface="Courier New"/>
              </a:rPr>
              <a:t>4.</a:t>
            </a:r>
            <a:r>
              <a:rPr lang="zh-CN" altLang="en-US" sz="2600" kern="100" dirty="0">
                <a:latin typeface="Times New Roman"/>
                <a:ea typeface="华文细黑"/>
                <a:cs typeface="Courier New"/>
              </a:rPr>
              <a:t>大家对护林员揭发林业局带头偷运木料的问题，普遍感到非常气愤</a:t>
            </a:r>
            <a:r>
              <a:rPr lang="zh-CN" altLang="en-US" sz="2600" kern="100" dirty="0" smtClean="0">
                <a:latin typeface="Times New Roman"/>
                <a:ea typeface="华文细黑"/>
                <a:cs typeface="Courier New"/>
              </a:rPr>
              <a:t>。</a:t>
            </a:r>
            <a:endParaRPr lang="zh-CN" altLang="en-US" sz="2600" kern="100" dirty="0">
              <a:latin typeface="Times New Roman"/>
              <a:ea typeface="华文细黑"/>
              <a:cs typeface="Courier New"/>
            </a:endParaRPr>
          </a:p>
        </p:txBody>
      </p:sp>
      <p:sp>
        <p:nvSpPr>
          <p:cNvPr id="3" name="TextBox 2"/>
          <p:cNvSpPr txBox="1"/>
          <p:nvPr/>
        </p:nvSpPr>
        <p:spPr>
          <a:xfrm>
            <a:off x="213420" y="1123443"/>
            <a:ext cx="8646137" cy="1212640"/>
          </a:xfrm>
          <a:prstGeom prst="rect">
            <a:avLst/>
          </a:prstGeom>
          <a:noFill/>
        </p:spPr>
        <p:txBody>
          <a:bodyPr wrap="square" rtlCol="0">
            <a:spAutoFit/>
          </a:bodyPr>
          <a:lstStyle/>
          <a:p>
            <a:pPr algn="just">
              <a:lnSpc>
                <a:spcPct val="14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zh-CN" altLang="en-US" sz="2600" kern="100" dirty="0" smtClean="0">
                <a:solidFill>
                  <a:schemeClr val="accent6">
                    <a:lumMod val="75000"/>
                  </a:schemeClr>
                </a:solidFill>
                <a:latin typeface="Times New Roman"/>
                <a:ea typeface="华文细黑"/>
                <a:cs typeface="Times New Roman"/>
              </a:rPr>
              <a:t>抓</a:t>
            </a:r>
            <a:r>
              <a:rPr lang="zh-CN" altLang="en-US" sz="2600" kern="100" dirty="0">
                <a:solidFill>
                  <a:schemeClr val="accent6">
                    <a:lumMod val="75000"/>
                  </a:schemeClr>
                </a:solidFill>
                <a:latin typeface="Times New Roman"/>
                <a:ea typeface="华文细黑"/>
                <a:cs typeface="Times New Roman"/>
              </a:rPr>
              <a:t>介词</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对</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对</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的管辖范围、对象不明确造成歧义。</a:t>
            </a:r>
            <a:endParaRPr lang="zh-CN" altLang="zh-CN" sz="1050" kern="100" dirty="0">
              <a:solidFill>
                <a:schemeClr val="accent6">
                  <a:lumMod val="75000"/>
                </a:schemeClr>
              </a:solidFill>
              <a:latin typeface="宋体"/>
              <a:cs typeface="Courier New"/>
            </a:endParaRPr>
          </a:p>
        </p:txBody>
      </p:sp>
      <p:sp>
        <p:nvSpPr>
          <p:cNvPr id="4" name="TextBox 3"/>
          <p:cNvSpPr txBox="1"/>
          <p:nvPr/>
        </p:nvSpPr>
        <p:spPr>
          <a:xfrm>
            <a:off x="170814" y="2145035"/>
            <a:ext cx="8769291" cy="1150571"/>
          </a:xfrm>
          <a:prstGeom prst="rect">
            <a:avLst/>
          </a:prstGeom>
          <a:noFill/>
        </p:spPr>
        <p:txBody>
          <a:bodyPr wrap="square" rtlCol="0">
            <a:spAutoFit/>
          </a:bodyPr>
          <a:lstStyle/>
          <a:p>
            <a:pPr algn="just">
              <a:lnSpc>
                <a:spcPct val="140000"/>
              </a:lnSpc>
              <a:spcAft>
                <a:spcPts val="0"/>
              </a:spcAft>
            </a:pPr>
            <a:r>
              <a:rPr lang="en-US" altLang="zh-CN" sz="2600" kern="100" dirty="0">
                <a:latin typeface="Times New Roman"/>
                <a:ea typeface="华文细黑"/>
                <a:cs typeface="Courier New"/>
              </a:rPr>
              <a:t>5.</a:t>
            </a:r>
            <a:r>
              <a:rPr lang="zh-CN" altLang="en-US" sz="2600" kern="100" dirty="0">
                <a:latin typeface="Times New Roman"/>
                <a:ea typeface="华文细黑"/>
                <a:cs typeface="Courier New"/>
              </a:rPr>
              <a:t>专家说，亲子鉴定不仅</a:t>
            </a:r>
            <a:r>
              <a:rPr lang="zh-CN" altLang="en-US" sz="2600" kern="100" dirty="0">
                <a:latin typeface="+mj-ea"/>
                <a:ea typeface="+mj-ea"/>
                <a:cs typeface="Courier New"/>
              </a:rPr>
              <a:t>“</a:t>
            </a:r>
            <a:r>
              <a:rPr lang="zh-CN" altLang="en-US" sz="2600" kern="100" dirty="0">
                <a:latin typeface="Times New Roman"/>
                <a:ea typeface="华文细黑"/>
                <a:cs typeface="Courier New"/>
              </a:rPr>
              <a:t>鉴</a:t>
            </a:r>
            <a:r>
              <a:rPr lang="zh-CN" altLang="en-US" sz="2600" kern="100" dirty="0">
                <a:latin typeface="+mj-ea"/>
                <a:ea typeface="+mj-ea"/>
                <a:cs typeface="Courier New"/>
              </a:rPr>
              <a:t>”</a:t>
            </a:r>
            <a:r>
              <a:rPr lang="zh-CN" altLang="en-US" sz="2600" kern="100" dirty="0">
                <a:latin typeface="Times New Roman"/>
                <a:ea typeface="华文细黑"/>
                <a:cs typeface="Courier New"/>
              </a:rPr>
              <a:t>出了社会世相，还</a:t>
            </a:r>
            <a:r>
              <a:rPr lang="zh-CN" altLang="en-US" sz="2600" kern="100" dirty="0">
                <a:latin typeface="+mj-ea"/>
                <a:ea typeface="+mj-ea"/>
                <a:cs typeface="Courier New"/>
              </a:rPr>
              <a:t>“</a:t>
            </a:r>
            <a:r>
              <a:rPr lang="zh-CN" altLang="en-US" sz="2600" kern="100" dirty="0">
                <a:latin typeface="Times New Roman"/>
                <a:ea typeface="华文细黑"/>
                <a:cs typeface="Courier New"/>
              </a:rPr>
              <a:t>鉴</a:t>
            </a:r>
            <a:r>
              <a:rPr lang="zh-CN" altLang="en-US" sz="2600" kern="100" dirty="0">
                <a:latin typeface="+mj-ea"/>
                <a:ea typeface="+mj-ea"/>
                <a:cs typeface="Courier New"/>
              </a:rPr>
              <a:t>”</a:t>
            </a:r>
            <a:r>
              <a:rPr lang="zh-CN" altLang="en-US" sz="2600" kern="100" dirty="0">
                <a:latin typeface="Times New Roman"/>
                <a:ea typeface="华文细黑"/>
                <a:cs typeface="Courier New"/>
              </a:rPr>
              <a:t>出了血肉亲情</a:t>
            </a:r>
            <a:r>
              <a:rPr lang="zh-CN" altLang="en-US" sz="2600" kern="100" dirty="0" smtClean="0">
                <a:latin typeface="Times New Roman"/>
                <a:ea typeface="华文细黑"/>
                <a:cs typeface="Courier New"/>
              </a:rPr>
              <a:t>。</a:t>
            </a:r>
            <a:endParaRPr lang="zh-CN" altLang="en-US" sz="2600" kern="100" dirty="0">
              <a:latin typeface="Times New Roman"/>
              <a:ea typeface="华文细黑"/>
              <a:cs typeface="Courier New"/>
            </a:endParaRPr>
          </a:p>
        </p:txBody>
      </p:sp>
      <p:sp>
        <p:nvSpPr>
          <p:cNvPr id="7" name="TextBox 6"/>
          <p:cNvSpPr txBox="1"/>
          <p:nvPr/>
        </p:nvSpPr>
        <p:spPr>
          <a:xfrm>
            <a:off x="144903" y="3270545"/>
            <a:ext cx="8596501" cy="1772793"/>
          </a:xfrm>
          <a:prstGeom prst="rect">
            <a:avLst/>
          </a:prstGeom>
          <a:noFill/>
        </p:spPr>
        <p:txBody>
          <a:bodyPr wrap="square" rtlCol="0">
            <a:spAutoFit/>
          </a:bodyPr>
          <a:lstStyle/>
          <a:p>
            <a:pPr algn="just">
              <a:lnSpc>
                <a:spcPct val="14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zh-CN" altLang="en-US" sz="2600" kern="100" dirty="0" smtClean="0">
                <a:solidFill>
                  <a:schemeClr val="accent6">
                    <a:lumMod val="75000"/>
                  </a:schemeClr>
                </a:solidFill>
                <a:latin typeface="Times New Roman"/>
                <a:ea typeface="华文细黑"/>
                <a:cs typeface="Times New Roman"/>
              </a:rPr>
              <a:t>抓</a:t>
            </a:r>
            <a:r>
              <a:rPr lang="zh-CN" altLang="en-US" sz="2600" kern="100" dirty="0">
                <a:solidFill>
                  <a:schemeClr val="accent6">
                    <a:lumMod val="75000"/>
                  </a:schemeClr>
                </a:solidFill>
                <a:latin typeface="Times New Roman"/>
                <a:ea typeface="华文细黑"/>
                <a:cs typeface="Times New Roman"/>
              </a:rPr>
              <a:t>关联词，</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不仅</a:t>
            </a:r>
            <a:r>
              <a:rPr lang="en-US" altLang="zh-CN"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还</a:t>
            </a:r>
            <a:r>
              <a:rPr lang="en-US" altLang="zh-CN"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是表递进的关联词语，该句两个分句应调换过来，先说</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血肉亲情</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，后说</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社会世相</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2108060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7" grpId="0"/>
    </p:bld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0981" y="219869"/>
            <a:ext cx="8427116" cy="1215910"/>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6.</a:t>
            </a:r>
            <a:r>
              <a:rPr lang="zh-CN" altLang="zh-CN" sz="2600" kern="100" dirty="0">
                <a:latin typeface="Times New Roman"/>
                <a:ea typeface="华文细黑"/>
                <a:cs typeface="Times New Roman"/>
              </a:rPr>
              <a:t>照片拍得好，诗歌写得有味，是由一个人的思想认识、艺术修养的高低所决定的</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3" name="TextBox 2"/>
          <p:cNvSpPr txBox="1"/>
          <p:nvPr/>
        </p:nvSpPr>
        <p:spPr>
          <a:xfrm>
            <a:off x="292391" y="1411475"/>
            <a:ext cx="8427116" cy="1292662"/>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zh-CN" altLang="en-US" sz="2600" kern="100" dirty="0" smtClean="0">
                <a:solidFill>
                  <a:schemeClr val="accent6">
                    <a:lumMod val="75000"/>
                  </a:schemeClr>
                </a:solidFill>
                <a:latin typeface="Times New Roman"/>
                <a:ea typeface="华文细黑"/>
                <a:cs typeface="Times New Roman"/>
              </a:rPr>
              <a:t>抓</a:t>
            </a:r>
            <a:r>
              <a:rPr lang="zh-CN" altLang="en-US" sz="2600" kern="100" dirty="0">
                <a:solidFill>
                  <a:schemeClr val="accent6">
                    <a:lumMod val="75000"/>
                  </a:schemeClr>
                </a:solidFill>
                <a:latin typeface="Times New Roman"/>
                <a:ea typeface="华文细黑"/>
                <a:cs typeface="Times New Roman"/>
              </a:rPr>
              <a:t>两面词，</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好</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有味</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和</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高低</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不照应，该句犯了一面对两面的错误。</a:t>
            </a:r>
            <a:endParaRPr lang="zh-CN" altLang="zh-CN" sz="1050" kern="100" dirty="0">
              <a:solidFill>
                <a:schemeClr val="accent6">
                  <a:lumMod val="75000"/>
                </a:schemeClr>
              </a:solidFill>
              <a:latin typeface="宋体"/>
              <a:cs typeface="Courier New"/>
            </a:endParaRPr>
          </a:p>
        </p:txBody>
      </p:sp>
      <p:sp>
        <p:nvSpPr>
          <p:cNvPr id="4" name="TextBox 3"/>
          <p:cNvSpPr txBox="1"/>
          <p:nvPr/>
        </p:nvSpPr>
        <p:spPr>
          <a:xfrm>
            <a:off x="275903" y="2488319"/>
            <a:ext cx="8427116" cy="1220591"/>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7</a:t>
            </a:r>
            <a:r>
              <a:rPr lang="en-US" altLang="zh-CN" sz="2600" kern="100" dirty="0">
                <a:latin typeface="+mj-ea"/>
                <a:ea typeface="+mj-ea"/>
                <a:cs typeface="Courier New"/>
              </a:rPr>
              <a:t>.“</a:t>
            </a:r>
            <a:r>
              <a:rPr lang="zh-CN" altLang="en-US" sz="2600" kern="100" dirty="0">
                <a:latin typeface="Times New Roman"/>
                <a:ea typeface="华文细黑"/>
                <a:cs typeface="Courier New"/>
              </a:rPr>
              <a:t>禽流感</a:t>
            </a:r>
            <a:r>
              <a:rPr lang="zh-CN" altLang="en-US" sz="2600" kern="100" dirty="0">
                <a:latin typeface="+mj-ea"/>
                <a:ea typeface="+mj-ea"/>
                <a:cs typeface="Courier New"/>
              </a:rPr>
              <a:t>”</a:t>
            </a:r>
            <a:r>
              <a:rPr lang="zh-CN" altLang="en-US" sz="2600" kern="100" dirty="0">
                <a:latin typeface="Times New Roman"/>
                <a:ea typeface="华文细黑"/>
                <a:cs typeface="Courier New"/>
              </a:rPr>
              <a:t>得到有效控制，可是谁敢担保它会不会卷土重来</a:t>
            </a:r>
            <a:r>
              <a:rPr lang="zh-CN" altLang="en-US" sz="2600" kern="100" dirty="0" smtClean="0">
                <a:latin typeface="Times New Roman"/>
                <a:ea typeface="华文细黑"/>
                <a:cs typeface="Courier New"/>
              </a:rPr>
              <a:t>？</a:t>
            </a:r>
            <a:endParaRPr lang="zh-CN" altLang="en-US" sz="2600" kern="100" dirty="0">
              <a:latin typeface="Times New Roman"/>
              <a:ea typeface="华文细黑"/>
              <a:cs typeface="Courier New"/>
            </a:endParaRPr>
          </a:p>
        </p:txBody>
      </p:sp>
      <p:sp>
        <p:nvSpPr>
          <p:cNvPr id="7" name="TextBox 6"/>
          <p:cNvSpPr txBox="1"/>
          <p:nvPr/>
        </p:nvSpPr>
        <p:spPr>
          <a:xfrm>
            <a:off x="251520" y="3697665"/>
            <a:ext cx="8475772" cy="1292662"/>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zh-CN" altLang="en-US" sz="2600" kern="100" dirty="0" smtClean="0">
                <a:solidFill>
                  <a:schemeClr val="accent6">
                    <a:lumMod val="75000"/>
                  </a:schemeClr>
                </a:solidFill>
                <a:latin typeface="Times New Roman"/>
                <a:ea typeface="华文细黑"/>
                <a:cs typeface="Times New Roman"/>
              </a:rPr>
              <a:t>抓反问句，应改为</a:t>
            </a:r>
            <a:r>
              <a:rPr lang="zh-CN" altLang="en-US" sz="2600" kern="100" dirty="0" smtClean="0">
                <a:solidFill>
                  <a:schemeClr val="accent6">
                    <a:lumMod val="75000"/>
                  </a:schemeClr>
                </a:solidFill>
                <a:latin typeface="+mj-ea"/>
                <a:ea typeface="+mj-ea"/>
                <a:cs typeface="Times New Roman"/>
              </a:rPr>
              <a:t>“</a:t>
            </a:r>
            <a:r>
              <a:rPr lang="zh-CN" altLang="en-US" sz="2600" kern="100" dirty="0" smtClean="0">
                <a:solidFill>
                  <a:schemeClr val="accent6">
                    <a:lumMod val="75000"/>
                  </a:schemeClr>
                </a:solidFill>
                <a:latin typeface="Times New Roman"/>
                <a:ea typeface="华文细黑"/>
                <a:cs typeface="Times New Roman"/>
              </a:rPr>
              <a:t>可是谁敢担保它不会卷土重来？</a:t>
            </a:r>
            <a:r>
              <a:rPr lang="zh-CN" altLang="en-US" sz="2600" kern="100" dirty="0" smtClean="0">
                <a:solidFill>
                  <a:schemeClr val="accent6">
                    <a:lumMod val="75000"/>
                  </a:schemeClr>
                </a:solidFill>
                <a:latin typeface="+mj-ea"/>
                <a:ea typeface="+mj-ea"/>
                <a:cs typeface="Times New Roman"/>
              </a:rPr>
              <a:t>”</a:t>
            </a:r>
            <a:endParaRPr lang="zh-CN" altLang="zh-CN" sz="2600" kern="100" dirty="0">
              <a:solidFill>
                <a:schemeClr val="accent6">
                  <a:lumMod val="75000"/>
                </a:schemeClr>
              </a:solidFill>
              <a:latin typeface="+mj-ea"/>
              <a:ea typeface="+mj-ea"/>
              <a:cs typeface="Times New Roman"/>
            </a:endParaRPr>
          </a:p>
        </p:txBody>
      </p:sp>
    </p:spTree>
    <p:extLst>
      <p:ext uri="{BB962C8B-B14F-4D97-AF65-F5344CB8AC3E}">
        <p14:creationId xmlns:p14="http://schemas.microsoft.com/office/powerpoint/2010/main" val="1845856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7" grpId="0"/>
    </p:bld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9556" y="393849"/>
            <a:ext cx="8427116" cy="616579"/>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8.</a:t>
            </a:r>
            <a:r>
              <a:rPr lang="zh-CN" altLang="zh-CN" sz="2600" kern="100" dirty="0">
                <a:latin typeface="Times New Roman"/>
                <a:ea typeface="华文细黑"/>
                <a:cs typeface="Times New Roman"/>
              </a:rPr>
              <a:t>这座楼的房间都没有锁</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3" name="TextBox 2"/>
          <p:cNvSpPr txBox="1"/>
          <p:nvPr/>
        </p:nvSpPr>
        <p:spPr>
          <a:xfrm>
            <a:off x="300694" y="1006624"/>
            <a:ext cx="7661015" cy="599267"/>
          </a:xfrm>
          <a:prstGeom prst="rect">
            <a:avLst/>
          </a:prstGeom>
          <a:noFill/>
        </p:spPr>
        <p:txBody>
          <a:bodyPr wrap="square" rtlCol="0">
            <a:spAutoFit/>
          </a:bodyPr>
          <a:lstStyle/>
          <a:p>
            <a:pPr algn="just">
              <a:lnSpc>
                <a:spcPts val="45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zh-CN" altLang="en-US" sz="2600" kern="100" dirty="0" smtClean="0">
                <a:solidFill>
                  <a:schemeClr val="accent6">
                    <a:lumMod val="75000"/>
                  </a:schemeClr>
                </a:solidFill>
                <a:latin typeface="Times New Roman"/>
                <a:ea typeface="华文细黑"/>
                <a:cs typeface="Times New Roman"/>
              </a:rPr>
              <a:t>抓</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没有</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锁</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等多义词，</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锁</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有歧义</a:t>
            </a:r>
            <a:r>
              <a:rPr lang="zh-CN" altLang="en-US" sz="2600" kern="100" dirty="0" smtClean="0">
                <a:solidFill>
                  <a:schemeClr val="accent6">
                    <a:lumMod val="75000"/>
                  </a:schemeClr>
                </a:solidFill>
                <a:latin typeface="Times New Roman"/>
                <a:ea typeface="华文细黑"/>
                <a:cs typeface="Times New Roman"/>
              </a:rPr>
              <a:t>。</a:t>
            </a:r>
            <a:endParaRPr lang="en-US" altLang="zh-CN" sz="2600" kern="100" dirty="0" smtClean="0">
              <a:solidFill>
                <a:schemeClr val="accent6">
                  <a:lumMod val="75000"/>
                </a:schemeClr>
              </a:solidFill>
              <a:latin typeface="Times New Roman"/>
              <a:ea typeface="华文细黑"/>
              <a:cs typeface="Times New Roman"/>
            </a:endParaRPr>
          </a:p>
        </p:txBody>
      </p:sp>
      <p:sp>
        <p:nvSpPr>
          <p:cNvPr id="4" name="TextBox 3"/>
          <p:cNvSpPr txBox="1"/>
          <p:nvPr/>
        </p:nvSpPr>
        <p:spPr>
          <a:xfrm>
            <a:off x="304478" y="1582306"/>
            <a:ext cx="8427116" cy="1215910"/>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9.</a:t>
            </a:r>
            <a:r>
              <a:rPr lang="zh-CN" altLang="zh-CN" sz="2600" kern="100" dirty="0">
                <a:latin typeface="Times New Roman"/>
                <a:ea typeface="华文细黑"/>
                <a:cs typeface="Times New Roman"/>
              </a:rPr>
              <a:t>如果人们连续看上四五个小时的电视节目，就会感到十分疲劳</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7" name="TextBox 6"/>
          <p:cNvSpPr txBox="1"/>
          <p:nvPr/>
        </p:nvSpPr>
        <p:spPr>
          <a:xfrm>
            <a:off x="305413" y="2787774"/>
            <a:ext cx="8427116" cy="1823576"/>
          </a:xfrm>
          <a:prstGeom prst="rect">
            <a:avLst/>
          </a:prstGeom>
          <a:noFill/>
        </p:spPr>
        <p:txBody>
          <a:bodyPr wrap="square" rtlCol="0">
            <a:spAutoFit/>
          </a:bodyPr>
          <a:lstStyle/>
          <a:p>
            <a:pPr algn="just">
              <a:lnSpc>
                <a:spcPts val="45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zh-CN" altLang="en-US" sz="2600" kern="100" dirty="0" smtClean="0">
                <a:solidFill>
                  <a:schemeClr val="accent6">
                    <a:lumMod val="75000"/>
                  </a:schemeClr>
                </a:solidFill>
                <a:latin typeface="Times New Roman"/>
                <a:ea typeface="华文细黑"/>
                <a:cs typeface="Times New Roman"/>
              </a:rPr>
              <a:t>抓</a:t>
            </a:r>
            <a:r>
              <a:rPr lang="zh-CN" altLang="en-US" sz="2600" kern="100" dirty="0">
                <a:solidFill>
                  <a:schemeClr val="accent6">
                    <a:lumMod val="75000"/>
                  </a:schemeClr>
                </a:solidFill>
                <a:latin typeface="Times New Roman"/>
                <a:ea typeface="华文细黑"/>
                <a:cs typeface="Times New Roman"/>
              </a:rPr>
              <a:t>关联词，</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如果</a:t>
            </a:r>
            <a:r>
              <a:rPr lang="en-US" altLang="zh-CN"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就</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位置不当。应为</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人们如果连续看上四五个小时的电视节目，就会感到十分疲劳</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3215502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7" grpId="0"/>
    </p:bld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7375" y="444902"/>
            <a:ext cx="8427116" cy="1180195"/>
          </a:xfrm>
          <a:prstGeom prst="rect">
            <a:avLst/>
          </a:prstGeom>
          <a:noFill/>
        </p:spPr>
        <p:txBody>
          <a:bodyPr wrap="square" rtlCol="0">
            <a:spAutoFit/>
          </a:bodyPr>
          <a:lstStyle/>
          <a:p>
            <a:pPr algn="just">
              <a:lnSpc>
                <a:spcPts val="4500"/>
              </a:lnSpc>
              <a:spcAft>
                <a:spcPts val="0"/>
              </a:spcAft>
            </a:pPr>
            <a:r>
              <a:rPr lang="en-US" altLang="zh-CN" sz="2600" kern="100" dirty="0">
                <a:latin typeface="Times New Roman"/>
                <a:ea typeface="华文细黑"/>
                <a:cs typeface="Courier New"/>
              </a:rPr>
              <a:t>10.</a:t>
            </a:r>
            <a:r>
              <a:rPr lang="zh-CN" altLang="en-US" sz="2600" kern="100" dirty="0">
                <a:latin typeface="Times New Roman"/>
                <a:ea typeface="华文细黑"/>
                <a:cs typeface="Courier New"/>
              </a:rPr>
              <a:t>继承传统技法不容易，发展和创新技法更不容易，中国过去的大部分音乐家主要就把聪明才智用在这方面</a:t>
            </a:r>
            <a:r>
              <a:rPr lang="zh-CN" altLang="en-US" sz="2600" kern="100" dirty="0" smtClean="0">
                <a:latin typeface="Times New Roman"/>
                <a:ea typeface="华文细黑"/>
                <a:cs typeface="Courier New"/>
              </a:rPr>
              <a:t>。</a:t>
            </a:r>
            <a:endParaRPr lang="zh-CN" altLang="en-US" sz="2600" kern="100" dirty="0">
              <a:latin typeface="Times New Roman"/>
              <a:ea typeface="华文细黑"/>
              <a:cs typeface="Courier New"/>
            </a:endParaRPr>
          </a:p>
        </p:txBody>
      </p:sp>
      <p:sp>
        <p:nvSpPr>
          <p:cNvPr id="3" name="TextBox 2"/>
          <p:cNvSpPr txBox="1"/>
          <p:nvPr/>
        </p:nvSpPr>
        <p:spPr>
          <a:xfrm>
            <a:off x="345730" y="1586498"/>
            <a:ext cx="8427117" cy="1246495"/>
          </a:xfrm>
          <a:prstGeom prst="rect">
            <a:avLst/>
          </a:prstGeom>
          <a:noFill/>
        </p:spPr>
        <p:txBody>
          <a:bodyPr wrap="square" rtlCol="0">
            <a:spAutoFit/>
          </a:bodyPr>
          <a:lstStyle/>
          <a:p>
            <a:pPr algn="just">
              <a:lnSpc>
                <a:spcPts val="45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zh-CN" altLang="en-US" sz="2600" kern="100" dirty="0" smtClean="0">
                <a:solidFill>
                  <a:schemeClr val="accent6">
                    <a:lumMod val="75000"/>
                  </a:schemeClr>
                </a:solidFill>
                <a:latin typeface="Times New Roman"/>
                <a:ea typeface="华文细黑"/>
                <a:cs typeface="Times New Roman"/>
              </a:rPr>
              <a:t>抓</a:t>
            </a:r>
            <a:r>
              <a:rPr lang="zh-CN" altLang="en-US" sz="2600" kern="100" dirty="0">
                <a:solidFill>
                  <a:schemeClr val="accent6">
                    <a:lumMod val="75000"/>
                  </a:schemeClr>
                </a:solidFill>
                <a:latin typeface="Times New Roman"/>
                <a:ea typeface="华文细黑"/>
                <a:cs typeface="Times New Roman"/>
              </a:rPr>
              <a:t>代词，</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这方面</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指代不明，可指</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继承传统技法</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，也可指</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发展和创新技法</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p:txBody>
      </p:sp>
      <p:sp>
        <p:nvSpPr>
          <p:cNvPr id="4" name="TextBox 3"/>
          <p:cNvSpPr txBox="1"/>
          <p:nvPr/>
        </p:nvSpPr>
        <p:spPr>
          <a:xfrm>
            <a:off x="308012" y="2761486"/>
            <a:ext cx="8427116" cy="1216743"/>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11.</a:t>
            </a:r>
            <a:r>
              <a:rPr lang="zh-CN" altLang="zh-CN" sz="2600" kern="100" dirty="0">
                <a:latin typeface="Times New Roman"/>
                <a:ea typeface="华文细黑"/>
                <a:cs typeface="Times New Roman"/>
              </a:rPr>
              <a:t>华能集团三电厂今年对锅炉设备进行了改造，吨煤发电量增加了</a:t>
            </a:r>
            <a:r>
              <a:rPr lang="en-US" altLang="zh-CN" sz="2600" kern="100" dirty="0">
                <a:latin typeface="Times New Roman"/>
                <a:ea typeface="华文细黑"/>
                <a:cs typeface="Courier New"/>
              </a:rPr>
              <a:t>1.5</a:t>
            </a:r>
            <a:r>
              <a:rPr lang="zh-CN" altLang="zh-CN" sz="2600" kern="100" dirty="0">
                <a:latin typeface="Times New Roman"/>
                <a:ea typeface="华文细黑"/>
                <a:cs typeface="Times New Roman"/>
              </a:rPr>
              <a:t>倍，煤消耗量减少了</a:t>
            </a:r>
            <a:r>
              <a:rPr lang="en-US" altLang="zh-CN" sz="2600" kern="100" dirty="0">
                <a:latin typeface="Times New Roman"/>
                <a:ea typeface="华文细黑"/>
                <a:cs typeface="Courier New"/>
              </a:rPr>
              <a:t>1.2</a:t>
            </a:r>
            <a:r>
              <a:rPr lang="zh-CN" altLang="zh-CN" sz="2600" kern="100" dirty="0">
                <a:latin typeface="Times New Roman"/>
                <a:ea typeface="华文细黑"/>
                <a:cs typeface="Times New Roman"/>
              </a:rPr>
              <a:t>倍</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7" name="TextBox 6"/>
          <p:cNvSpPr txBox="1"/>
          <p:nvPr/>
        </p:nvSpPr>
        <p:spPr>
          <a:xfrm>
            <a:off x="366961" y="3989540"/>
            <a:ext cx="6288144" cy="669414"/>
          </a:xfrm>
          <a:prstGeom prst="rect">
            <a:avLst/>
          </a:prstGeom>
          <a:noFill/>
        </p:spPr>
        <p:txBody>
          <a:bodyPr wrap="square" rtlCol="0">
            <a:spAutoFit/>
          </a:bodyPr>
          <a:lstStyle/>
          <a:p>
            <a:pPr algn="just">
              <a:lnSpc>
                <a:spcPts val="45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zh-CN" altLang="en-US" sz="2600" kern="100" dirty="0" smtClean="0">
                <a:solidFill>
                  <a:schemeClr val="accent6">
                    <a:lumMod val="75000"/>
                  </a:schemeClr>
                </a:solidFill>
                <a:latin typeface="Times New Roman"/>
                <a:ea typeface="华文细黑"/>
                <a:cs typeface="Times New Roman"/>
              </a:rPr>
              <a:t>抓</a:t>
            </a:r>
            <a:r>
              <a:rPr lang="zh-CN" altLang="en-US" sz="2600" kern="100" dirty="0">
                <a:solidFill>
                  <a:schemeClr val="accent6">
                    <a:lumMod val="75000"/>
                  </a:schemeClr>
                </a:solidFill>
                <a:latin typeface="Times New Roman"/>
                <a:ea typeface="华文细黑"/>
                <a:cs typeface="Times New Roman"/>
              </a:rPr>
              <a:t>数量词，</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减少</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不可以用倍数。</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39681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7" grpId="0"/>
    </p:bld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36900" y="243111"/>
            <a:ext cx="8427116" cy="603114"/>
          </a:xfrm>
          <a:prstGeom prst="rect">
            <a:avLst/>
          </a:prstGeom>
          <a:noFill/>
        </p:spPr>
        <p:txBody>
          <a:bodyPr wrap="square" rtlCol="0">
            <a:spAutoFit/>
          </a:bodyPr>
          <a:lstStyle/>
          <a:p>
            <a:pPr algn="just">
              <a:lnSpc>
                <a:spcPts val="4500"/>
              </a:lnSpc>
              <a:spcAft>
                <a:spcPts val="0"/>
              </a:spcAft>
            </a:pPr>
            <a:r>
              <a:rPr lang="en-US" altLang="zh-CN" sz="2600" kern="100" dirty="0">
                <a:latin typeface="Times New Roman"/>
                <a:ea typeface="华文细黑"/>
                <a:cs typeface="Courier New"/>
              </a:rPr>
              <a:t>12.</a:t>
            </a:r>
            <a:r>
              <a:rPr lang="zh-CN" altLang="en-US" sz="2600" kern="100" dirty="0">
                <a:latin typeface="Times New Roman"/>
                <a:ea typeface="华文细黑"/>
                <a:cs typeface="Courier New"/>
              </a:rPr>
              <a:t>中国的文字和学校是最早出现的一个国家</a:t>
            </a:r>
            <a:r>
              <a:rPr lang="zh-CN" altLang="en-US" sz="2600" kern="100" dirty="0" smtClean="0">
                <a:latin typeface="Times New Roman"/>
                <a:ea typeface="华文细黑"/>
                <a:cs typeface="Courier New"/>
              </a:rPr>
              <a:t>。</a:t>
            </a:r>
            <a:endParaRPr lang="zh-CN" altLang="en-US" sz="2600" kern="100" dirty="0">
              <a:latin typeface="Times New Roman"/>
              <a:ea typeface="华文细黑"/>
              <a:cs typeface="Courier New"/>
            </a:endParaRPr>
          </a:p>
        </p:txBody>
      </p:sp>
      <p:sp>
        <p:nvSpPr>
          <p:cNvPr id="3" name="TextBox 2"/>
          <p:cNvSpPr txBox="1"/>
          <p:nvPr/>
        </p:nvSpPr>
        <p:spPr>
          <a:xfrm>
            <a:off x="357160" y="825767"/>
            <a:ext cx="8427117" cy="1823576"/>
          </a:xfrm>
          <a:prstGeom prst="rect">
            <a:avLst/>
          </a:prstGeom>
          <a:noFill/>
        </p:spPr>
        <p:txBody>
          <a:bodyPr wrap="square" rtlCol="0">
            <a:spAutoFit/>
          </a:bodyPr>
          <a:lstStyle/>
          <a:p>
            <a:pPr algn="just">
              <a:lnSpc>
                <a:spcPts val="45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zh-CN" altLang="en-US" sz="2600" kern="100" dirty="0" smtClean="0">
                <a:solidFill>
                  <a:schemeClr val="accent6">
                    <a:lumMod val="75000"/>
                  </a:schemeClr>
                </a:solidFill>
                <a:latin typeface="Times New Roman"/>
                <a:ea typeface="华文细黑"/>
                <a:cs typeface="Times New Roman"/>
              </a:rPr>
              <a:t>抓</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是</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字句，看主宾搭配，</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中国的文字和学校是</a:t>
            </a:r>
            <a:r>
              <a:rPr lang="en-US" altLang="zh-CN"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国家</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错，应改为</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中国是一个最早出现文字和学校的国家</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p:txBody>
      </p:sp>
      <p:sp>
        <p:nvSpPr>
          <p:cNvPr id="4" name="TextBox 3"/>
          <p:cNvSpPr txBox="1"/>
          <p:nvPr/>
        </p:nvSpPr>
        <p:spPr>
          <a:xfrm>
            <a:off x="346112" y="2521595"/>
            <a:ext cx="8427116" cy="1180195"/>
          </a:xfrm>
          <a:prstGeom prst="rect">
            <a:avLst/>
          </a:prstGeom>
          <a:noFill/>
        </p:spPr>
        <p:txBody>
          <a:bodyPr wrap="square" rtlCol="0">
            <a:spAutoFit/>
          </a:bodyPr>
          <a:lstStyle/>
          <a:p>
            <a:pPr algn="just">
              <a:lnSpc>
                <a:spcPts val="4500"/>
              </a:lnSpc>
              <a:spcAft>
                <a:spcPts val="0"/>
              </a:spcAft>
            </a:pPr>
            <a:r>
              <a:rPr lang="en-US" altLang="zh-CN" sz="2600" kern="100" dirty="0">
                <a:latin typeface="Times New Roman"/>
                <a:ea typeface="华文细黑"/>
                <a:cs typeface="Courier New"/>
              </a:rPr>
              <a:t>13.</a:t>
            </a:r>
            <a:r>
              <a:rPr lang="zh-CN" altLang="en-US" sz="2600" kern="100" dirty="0">
                <a:latin typeface="Times New Roman"/>
                <a:ea typeface="华文细黑"/>
                <a:cs typeface="Courier New"/>
              </a:rPr>
              <a:t>近几年，常有报纸对明星大肆吹捧，过分的溢美之词助长了某些明星的骄傲情绪</a:t>
            </a:r>
            <a:r>
              <a:rPr lang="zh-CN" altLang="en-US" sz="2600" kern="100" dirty="0" smtClean="0">
                <a:latin typeface="Times New Roman"/>
                <a:ea typeface="华文细黑"/>
                <a:cs typeface="Courier New"/>
              </a:rPr>
              <a:t>。</a:t>
            </a:r>
            <a:endParaRPr lang="zh-CN" altLang="en-US" sz="2600" kern="100" dirty="0">
              <a:latin typeface="Times New Roman"/>
              <a:ea typeface="华文细黑"/>
              <a:cs typeface="Courier New"/>
            </a:endParaRPr>
          </a:p>
        </p:txBody>
      </p:sp>
      <p:sp>
        <p:nvSpPr>
          <p:cNvPr id="7" name="TextBox 6"/>
          <p:cNvSpPr txBox="1"/>
          <p:nvPr/>
        </p:nvSpPr>
        <p:spPr>
          <a:xfrm>
            <a:off x="326956" y="3666604"/>
            <a:ext cx="8369519" cy="1246495"/>
          </a:xfrm>
          <a:prstGeom prst="rect">
            <a:avLst/>
          </a:prstGeom>
          <a:noFill/>
        </p:spPr>
        <p:txBody>
          <a:bodyPr wrap="square" rtlCol="0">
            <a:spAutoFit/>
          </a:bodyPr>
          <a:lstStyle/>
          <a:p>
            <a:pPr algn="just">
              <a:lnSpc>
                <a:spcPts val="45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zh-CN" altLang="en-US" sz="2600" kern="100" dirty="0" smtClean="0">
                <a:solidFill>
                  <a:schemeClr val="accent6">
                    <a:lumMod val="75000"/>
                  </a:schemeClr>
                </a:solidFill>
                <a:latin typeface="Times New Roman"/>
                <a:ea typeface="华文细黑"/>
                <a:cs typeface="Times New Roman"/>
              </a:rPr>
              <a:t>抓</a:t>
            </a:r>
            <a:r>
              <a:rPr lang="zh-CN" altLang="en-US" sz="2600" kern="100" dirty="0">
                <a:solidFill>
                  <a:schemeClr val="accent6">
                    <a:lumMod val="75000"/>
                  </a:schemeClr>
                </a:solidFill>
                <a:latin typeface="Times New Roman"/>
                <a:ea typeface="华文细黑"/>
                <a:cs typeface="Times New Roman"/>
              </a:rPr>
              <a:t>文言词，看赘余重复，</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溢</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已有</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过分</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的意思，应去掉</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过分的</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3229181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7" grpId="0"/>
    </p:bld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7375" y="915566"/>
            <a:ext cx="8427116" cy="1757276"/>
          </a:xfrm>
          <a:prstGeom prst="rect">
            <a:avLst/>
          </a:prstGeom>
          <a:noFill/>
        </p:spPr>
        <p:txBody>
          <a:bodyPr wrap="square" rtlCol="0">
            <a:spAutoFit/>
          </a:bodyPr>
          <a:lstStyle/>
          <a:p>
            <a:pPr algn="just">
              <a:lnSpc>
                <a:spcPts val="4500"/>
              </a:lnSpc>
              <a:spcAft>
                <a:spcPts val="0"/>
              </a:spcAft>
            </a:pPr>
            <a:r>
              <a:rPr lang="en-US" altLang="zh-CN" sz="2600" kern="100" dirty="0">
                <a:latin typeface="Times New Roman"/>
                <a:ea typeface="华文细黑"/>
                <a:cs typeface="Courier New"/>
              </a:rPr>
              <a:t>14.</a:t>
            </a:r>
            <a:r>
              <a:rPr lang="zh-CN" altLang="en-US" sz="2600" kern="100" dirty="0">
                <a:latin typeface="Times New Roman"/>
                <a:ea typeface="华文细黑"/>
                <a:cs typeface="Courier New"/>
              </a:rPr>
              <a:t>中国第一个计算机集成制造系统工程研究中心建成后，国内外同行对其先进的功能大加赞赏，先后有二万三千多人次前来参观</a:t>
            </a:r>
            <a:r>
              <a:rPr lang="zh-CN" altLang="en-US" sz="2600" kern="100" dirty="0" smtClean="0">
                <a:latin typeface="Times New Roman"/>
                <a:ea typeface="华文细黑"/>
                <a:cs typeface="Courier New"/>
              </a:rPr>
              <a:t>。</a:t>
            </a:r>
            <a:endParaRPr lang="zh-CN" altLang="en-US" sz="2600" kern="100" dirty="0">
              <a:latin typeface="Times New Roman"/>
              <a:ea typeface="华文细黑"/>
              <a:cs typeface="Courier New"/>
            </a:endParaRPr>
          </a:p>
        </p:txBody>
      </p:sp>
      <p:sp>
        <p:nvSpPr>
          <p:cNvPr id="3" name="TextBox 2"/>
          <p:cNvSpPr txBox="1"/>
          <p:nvPr/>
        </p:nvSpPr>
        <p:spPr>
          <a:xfrm>
            <a:off x="347635" y="2636138"/>
            <a:ext cx="8427117" cy="1246495"/>
          </a:xfrm>
          <a:prstGeom prst="rect">
            <a:avLst/>
          </a:prstGeom>
          <a:noFill/>
        </p:spPr>
        <p:txBody>
          <a:bodyPr wrap="square" rtlCol="0">
            <a:spAutoFit/>
          </a:bodyPr>
          <a:lstStyle/>
          <a:p>
            <a:pPr algn="just">
              <a:lnSpc>
                <a:spcPts val="45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zh-CN" altLang="en-US" sz="2600" kern="100" dirty="0" smtClean="0">
                <a:solidFill>
                  <a:schemeClr val="accent6">
                    <a:lumMod val="75000"/>
                  </a:schemeClr>
                </a:solidFill>
                <a:latin typeface="Times New Roman"/>
                <a:ea typeface="华文细黑"/>
                <a:cs typeface="Times New Roman"/>
              </a:rPr>
              <a:t>抓</a:t>
            </a:r>
            <a:r>
              <a:rPr lang="zh-CN" altLang="en-US" sz="2600" kern="100" dirty="0">
                <a:solidFill>
                  <a:schemeClr val="accent6">
                    <a:lumMod val="75000"/>
                  </a:schemeClr>
                </a:solidFill>
                <a:latin typeface="Times New Roman"/>
                <a:ea typeface="华文细黑"/>
                <a:cs typeface="Times New Roman"/>
              </a:rPr>
              <a:t>数量词，看用词当否，</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人次</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是复量词，不能作主语。</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1144223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3467" y="640114"/>
            <a:ext cx="8821322" cy="3970318"/>
          </a:xfrm>
          <a:prstGeom prst="rect">
            <a:avLst/>
          </a:prstGeom>
        </p:spPr>
        <p:txBody>
          <a:bodyPr>
            <a:spAutoFit/>
          </a:bodyPr>
          <a:lstStyle/>
          <a:p>
            <a:pPr algn="just">
              <a:lnSpc>
                <a:spcPct val="150000"/>
              </a:lnSpc>
              <a:spcAft>
                <a:spcPts val="0"/>
              </a:spcAft>
            </a:pPr>
            <a:r>
              <a:rPr lang="en-US" altLang="zh-CN" sz="2400" kern="100" dirty="0">
                <a:latin typeface="Times New Roman"/>
                <a:ea typeface="华文细黑"/>
                <a:cs typeface="Courier New"/>
              </a:rPr>
              <a:t>(4)</a:t>
            </a:r>
            <a:r>
              <a:rPr lang="zh-CN" altLang="zh-CN" sz="2400" kern="100" dirty="0">
                <a:latin typeface="Times New Roman"/>
                <a:ea typeface="华文细黑"/>
                <a:cs typeface="Times New Roman"/>
              </a:rPr>
              <a:t>用划分句子成分的方法指出下列句子的病因。</a:t>
            </a:r>
            <a:endParaRPr lang="zh-CN" altLang="zh-CN" sz="2400" kern="100" dirty="0">
              <a:latin typeface="宋体"/>
              <a:cs typeface="Courier New"/>
            </a:endParaRPr>
          </a:p>
          <a:p>
            <a:pPr algn="just">
              <a:lnSpc>
                <a:spcPct val="150000"/>
              </a:lnSpc>
              <a:spcAft>
                <a:spcPts val="0"/>
              </a:spcAft>
            </a:pPr>
            <a:r>
              <a:rPr lang="en-US" altLang="zh-CN" sz="2400" kern="100" dirty="0">
                <a:latin typeface="宋体"/>
                <a:ea typeface="华文细黑"/>
                <a:cs typeface="Times New Roman"/>
              </a:rPr>
              <a:t>①</a:t>
            </a:r>
            <a:r>
              <a:rPr lang="zh-CN" altLang="zh-CN" sz="2400" kern="100" dirty="0">
                <a:latin typeface="Times New Roman"/>
                <a:ea typeface="华文细黑"/>
                <a:cs typeface="Times New Roman"/>
              </a:rPr>
              <a:t>通过这次锻炼，使我长了见识</a:t>
            </a:r>
            <a:r>
              <a:rPr lang="zh-CN" altLang="zh-CN" sz="2400" kern="100" dirty="0" smtClean="0">
                <a:latin typeface="Times New Roman"/>
                <a:ea typeface="华文细黑"/>
                <a:cs typeface="Times New Roman"/>
              </a:rPr>
              <a:t>。</a:t>
            </a:r>
            <a:r>
              <a:rPr lang="en-US" altLang="zh-CN" sz="2400" kern="100" dirty="0" smtClean="0">
                <a:latin typeface="Times New Roman"/>
                <a:ea typeface="华文细黑"/>
                <a:cs typeface="Courier New"/>
              </a:rPr>
              <a:t>________</a:t>
            </a:r>
            <a:endParaRPr lang="zh-CN" altLang="zh-CN" sz="2400" kern="100" dirty="0">
              <a:latin typeface="宋体"/>
              <a:cs typeface="Courier New"/>
            </a:endParaRPr>
          </a:p>
          <a:p>
            <a:pPr algn="just">
              <a:lnSpc>
                <a:spcPct val="150000"/>
              </a:lnSpc>
              <a:spcAft>
                <a:spcPts val="0"/>
              </a:spcAft>
            </a:pPr>
            <a:r>
              <a:rPr lang="en-US" altLang="zh-CN" sz="2400" kern="100" dirty="0">
                <a:latin typeface="宋体"/>
                <a:ea typeface="华文细黑"/>
                <a:cs typeface="Times New Roman"/>
              </a:rPr>
              <a:t>②</a:t>
            </a:r>
            <a:r>
              <a:rPr lang="zh-CN" altLang="zh-CN" sz="2400" kern="100" dirty="0">
                <a:latin typeface="Times New Roman"/>
                <a:ea typeface="华文细黑"/>
                <a:cs typeface="Times New Roman"/>
              </a:rPr>
              <a:t>今年麦子的收成是几年来最好的一年。</a:t>
            </a:r>
            <a:r>
              <a:rPr lang="en-US" altLang="zh-CN" sz="2400" kern="100" dirty="0" smtClean="0">
                <a:latin typeface="Times New Roman"/>
                <a:ea typeface="华文细黑"/>
                <a:cs typeface="Courier New"/>
              </a:rPr>
              <a:t>__________________</a:t>
            </a:r>
            <a:endParaRPr lang="zh-CN" altLang="zh-CN" sz="2400" kern="100" dirty="0">
              <a:latin typeface="宋体"/>
              <a:cs typeface="Courier New"/>
            </a:endParaRPr>
          </a:p>
          <a:p>
            <a:pPr algn="just">
              <a:lnSpc>
                <a:spcPct val="150000"/>
              </a:lnSpc>
              <a:spcAft>
                <a:spcPts val="0"/>
              </a:spcAft>
            </a:pPr>
            <a:r>
              <a:rPr lang="en-US" altLang="zh-CN" sz="2400" kern="100" dirty="0">
                <a:latin typeface="宋体"/>
                <a:ea typeface="华文细黑"/>
                <a:cs typeface="Times New Roman"/>
              </a:rPr>
              <a:t>③</a:t>
            </a:r>
            <a:r>
              <a:rPr lang="zh-CN" altLang="zh-CN" sz="2400" kern="100" dirty="0">
                <a:latin typeface="Times New Roman"/>
                <a:ea typeface="华文细黑"/>
                <a:cs typeface="Times New Roman"/>
              </a:rPr>
              <a:t>校长、副校长和其他校领导出席了这次迎新会。</a:t>
            </a:r>
            <a:r>
              <a:rPr lang="en-US" altLang="zh-CN" sz="2400" kern="100" dirty="0" smtClean="0">
                <a:latin typeface="Times New Roman"/>
                <a:ea typeface="华文细黑"/>
                <a:cs typeface="Courier New"/>
              </a:rPr>
              <a:t>___________________</a:t>
            </a:r>
            <a:endParaRPr lang="zh-CN" altLang="zh-CN" sz="2400" kern="100" dirty="0">
              <a:latin typeface="宋体"/>
              <a:cs typeface="Courier New"/>
            </a:endParaRPr>
          </a:p>
          <a:p>
            <a:pPr algn="just">
              <a:lnSpc>
                <a:spcPct val="150000"/>
              </a:lnSpc>
              <a:spcAft>
                <a:spcPts val="0"/>
              </a:spcAft>
            </a:pPr>
            <a:r>
              <a:rPr lang="en-US" altLang="zh-CN" sz="2400" kern="100" dirty="0">
                <a:latin typeface="宋体"/>
                <a:ea typeface="华文细黑"/>
                <a:cs typeface="Times New Roman"/>
              </a:rPr>
              <a:t>④</a:t>
            </a:r>
            <a:r>
              <a:rPr lang="zh-CN" altLang="zh-CN" sz="2400" kern="100" dirty="0">
                <a:latin typeface="Times New Roman"/>
                <a:ea typeface="华文细黑"/>
                <a:cs typeface="Times New Roman"/>
              </a:rPr>
              <a:t>他呕心沥血，终于写出了一台深受广大读者喜爱的剧本。</a:t>
            </a:r>
            <a:r>
              <a:rPr lang="en-US" altLang="zh-CN" sz="2400" kern="100" dirty="0" smtClean="0">
                <a:latin typeface="Times New Roman"/>
                <a:ea typeface="华文细黑"/>
                <a:cs typeface="Courier New"/>
              </a:rPr>
              <a:t>_______________________</a:t>
            </a:r>
            <a:endParaRPr lang="zh-CN" altLang="zh-CN" sz="2400" kern="100" dirty="0">
              <a:effectLst/>
              <a:latin typeface="宋体"/>
              <a:cs typeface="Courier New"/>
            </a:endParaRPr>
          </a:p>
        </p:txBody>
      </p:sp>
      <p:sp>
        <p:nvSpPr>
          <p:cNvPr id="6" name="矩形 5"/>
          <p:cNvSpPr/>
          <p:nvPr/>
        </p:nvSpPr>
        <p:spPr>
          <a:xfrm>
            <a:off x="4740399" y="1289422"/>
            <a:ext cx="1415772" cy="461665"/>
          </a:xfrm>
          <a:prstGeom prst="rect">
            <a:avLst/>
          </a:prstGeom>
        </p:spPr>
        <p:txBody>
          <a:bodyPr wrap="none">
            <a:spAutoFit/>
          </a:bodyPr>
          <a:lstStyle/>
          <a:p>
            <a:r>
              <a:rPr lang="zh-CN" altLang="zh-CN" sz="2400" dirty="0">
                <a:solidFill>
                  <a:srgbClr val="E46C0A"/>
                </a:solidFill>
                <a:latin typeface="Times New Roman"/>
                <a:ea typeface="华文细黑"/>
                <a:cs typeface="Times New Roman"/>
              </a:rPr>
              <a:t>主语残缺</a:t>
            </a:r>
            <a:endParaRPr lang="zh-CN" altLang="en-US" sz="2400" dirty="0"/>
          </a:p>
        </p:txBody>
      </p:sp>
      <p:sp>
        <p:nvSpPr>
          <p:cNvPr id="11" name="矩形 10"/>
          <p:cNvSpPr/>
          <p:nvPr/>
        </p:nvSpPr>
        <p:spPr>
          <a:xfrm>
            <a:off x="5661645" y="1803003"/>
            <a:ext cx="2954655" cy="461665"/>
          </a:xfrm>
          <a:prstGeom prst="rect">
            <a:avLst/>
          </a:prstGeom>
        </p:spPr>
        <p:txBody>
          <a:bodyPr wrap="none">
            <a:spAutoFit/>
          </a:bodyPr>
          <a:lstStyle/>
          <a:p>
            <a:r>
              <a:rPr lang="zh-CN" altLang="zh-CN" sz="2400" kern="100" dirty="0">
                <a:solidFill>
                  <a:schemeClr val="accent6">
                    <a:lumMod val="75000"/>
                  </a:schemeClr>
                </a:solidFill>
                <a:latin typeface="Times New Roman"/>
                <a:ea typeface="华文细黑"/>
                <a:cs typeface="Times New Roman"/>
              </a:rPr>
              <a:t>主语与宾语搭配</a:t>
            </a:r>
            <a:r>
              <a:rPr lang="zh-CN" altLang="zh-CN" sz="2400" kern="100" dirty="0" smtClean="0">
                <a:solidFill>
                  <a:schemeClr val="accent6">
                    <a:lumMod val="75000"/>
                  </a:schemeClr>
                </a:solidFill>
                <a:latin typeface="Times New Roman"/>
                <a:ea typeface="华文细黑"/>
                <a:cs typeface="Times New Roman"/>
              </a:rPr>
              <a:t>不当</a:t>
            </a:r>
            <a:endParaRPr lang="zh-CN" altLang="en-US" sz="2400" kern="100" dirty="0">
              <a:solidFill>
                <a:schemeClr val="accent6">
                  <a:lumMod val="75000"/>
                </a:schemeClr>
              </a:solidFill>
              <a:latin typeface="Times New Roman"/>
              <a:ea typeface="华文细黑"/>
              <a:cs typeface="Times New Roman"/>
            </a:endParaRPr>
          </a:p>
        </p:txBody>
      </p:sp>
      <p:sp>
        <p:nvSpPr>
          <p:cNvPr id="12" name="矩形 11"/>
          <p:cNvSpPr/>
          <p:nvPr/>
        </p:nvSpPr>
        <p:spPr>
          <a:xfrm>
            <a:off x="8091" y="2906365"/>
            <a:ext cx="3262432" cy="461665"/>
          </a:xfrm>
          <a:prstGeom prst="rect">
            <a:avLst/>
          </a:prstGeom>
        </p:spPr>
        <p:txBody>
          <a:bodyPr wrap="none">
            <a:spAutoFit/>
          </a:bodyPr>
          <a:lstStyle/>
          <a:p>
            <a:r>
              <a:rPr lang="zh-CN" altLang="en-US" sz="2400" kern="100" dirty="0">
                <a:solidFill>
                  <a:schemeClr val="accent6">
                    <a:lumMod val="75000"/>
                  </a:schemeClr>
                </a:solidFill>
                <a:latin typeface="+mj-ea"/>
                <a:ea typeface="+mj-ea"/>
                <a:cs typeface="Times New Roman"/>
              </a:rPr>
              <a:t>“</a:t>
            </a:r>
            <a:r>
              <a:rPr lang="zh-CN" altLang="en-US" sz="2400" kern="100" dirty="0">
                <a:solidFill>
                  <a:schemeClr val="accent6">
                    <a:lumMod val="75000"/>
                  </a:schemeClr>
                </a:solidFill>
                <a:latin typeface="Times New Roman"/>
                <a:ea typeface="华文细黑"/>
                <a:cs typeface="Times New Roman"/>
              </a:rPr>
              <a:t>其他校领导</a:t>
            </a:r>
            <a:r>
              <a:rPr lang="zh-CN" altLang="en-US" sz="2400" kern="100" dirty="0">
                <a:solidFill>
                  <a:schemeClr val="accent6">
                    <a:lumMod val="75000"/>
                  </a:schemeClr>
                </a:solidFill>
                <a:latin typeface="+mj-ea"/>
                <a:ea typeface="+mj-ea"/>
                <a:cs typeface="Times New Roman"/>
              </a:rPr>
              <a:t>”</a:t>
            </a:r>
            <a:r>
              <a:rPr lang="zh-CN" altLang="en-US" sz="2400" kern="100" dirty="0">
                <a:solidFill>
                  <a:schemeClr val="accent6">
                    <a:lumMod val="75000"/>
                  </a:schemeClr>
                </a:solidFill>
                <a:latin typeface="Times New Roman"/>
                <a:ea typeface="华文细黑"/>
                <a:cs typeface="Times New Roman"/>
              </a:rPr>
              <a:t>有歧义</a:t>
            </a:r>
          </a:p>
        </p:txBody>
      </p:sp>
      <p:sp>
        <p:nvSpPr>
          <p:cNvPr id="13" name="矩形 12"/>
          <p:cNvSpPr/>
          <p:nvPr/>
        </p:nvSpPr>
        <p:spPr>
          <a:xfrm>
            <a:off x="25971" y="4002385"/>
            <a:ext cx="3877985" cy="461665"/>
          </a:xfrm>
          <a:prstGeom prst="rect">
            <a:avLst/>
          </a:prstGeom>
        </p:spPr>
        <p:txBody>
          <a:bodyPr wrap="none">
            <a:spAutoFit/>
          </a:bodyPr>
          <a:lstStyle/>
          <a:p>
            <a:r>
              <a:rPr lang="zh-CN" altLang="en-US" sz="2400" kern="100" dirty="0">
                <a:solidFill>
                  <a:schemeClr val="accent6">
                    <a:lumMod val="75000"/>
                  </a:schemeClr>
                </a:solidFill>
                <a:latin typeface="+mj-ea"/>
                <a:ea typeface="+mj-ea"/>
                <a:cs typeface="Times New Roman"/>
              </a:rPr>
              <a:t>“</a:t>
            </a:r>
            <a:r>
              <a:rPr lang="zh-CN" altLang="en-US" sz="2400" kern="100" dirty="0">
                <a:solidFill>
                  <a:schemeClr val="accent6">
                    <a:lumMod val="75000"/>
                  </a:schemeClr>
                </a:solidFill>
                <a:latin typeface="Times New Roman"/>
                <a:ea typeface="华文细黑"/>
                <a:cs typeface="Times New Roman"/>
              </a:rPr>
              <a:t>台</a:t>
            </a:r>
            <a:r>
              <a:rPr lang="zh-CN" altLang="en-US" sz="2400" kern="100" dirty="0">
                <a:solidFill>
                  <a:schemeClr val="accent6">
                    <a:lumMod val="75000"/>
                  </a:schemeClr>
                </a:solidFill>
                <a:latin typeface="+mj-ea"/>
                <a:ea typeface="+mj-ea"/>
                <a:cs typeface="Times New Roman"/>
              </a:rPr>
              <a:t>”</a:t>
            </a:r>
            <a:r>
              <a:rPr lang="zh-CN" altLang="en-US" sz="2400" kern="100" dirty="0">
                <a:solidFill>
                  <a:schemeClr val="accent6">
                    <a:lumMod val="75000"/>
                  </a:schemeClr>
                </a:solidFill>
                <a:latin typeface="Times New Roman"/>
                <a:ea typeface="华文细黑"/>
                <a:cs typeface="Times New Roman"/>
              </a:rPr>
              <a:t>与</a:t>
            </a:r>
            <a:r>
              <a:rPr lang="zh-CN" altLang="en-US" sz="2400" kern="100" dirty="0">
                <a:solidFill>
                  <a:schemeClr val="accent6">
                    <a:lumMod val="75000"/>
                  </a:schemeClr>
                </a:solidFill>
                <a:latin typeface="+mj-ea"/>
                <a:ea typeface="+mj-ea"/>
                <a:cs typeface="Times New Roman"/>
              </a:rPr>
              <a:t>“</a:t>
            </a:r>
            <a:r>
              <a:rPr lang="zh-CN" altLang="en-US" sz="2400" kern="100" dirty="0">
                <a:solidFill>
                  <a:schemeClr val="accent6">
                    <a:lumMod val="75000"/>
                  </a:schemeClr>
                </a:solidFill>
                <a:latin typeface="Times New Roman"/>
                <a:ea typeface="华文细黑"/>
                <a:cs typeface="Times New Roman"/>
              </a:rPr>
              <a:t>剧本</a:t>
            </a:r>
            <a:r>
              <a:rPr lang="zh-CN" altLang="en-US" sz="2400" kern="100" dirty="0">
                <a:solidFill>
                  <a:schemeClr val="accent6">
                    <a:lumMod val="75000"/>
                  </a:schemeClr>
                </a:solidFill>
                <a:latin typeface="+mj-ea"/>
                <a:ea typeface="+mj-ea"/>
                <a:cs typeface="Times New Roman"/>
              </a:rPr>
              <a:t>”</a:t>
            </a:r>
            <a:r>
              <a:rPr lang="zh-CN" altLang="en-US" sz="2400" kern="100" dirty="0">
                <a:solidFill>
                  <a:schemeClr val="accent6">
                    <a:lumMod val="75000"/>
                  </a:schemeClr>
                </a:solidFill>
                <a:latin typeface="Times New Roman"/>
                <a:ea typeface="华文细黑"/>
                <a:cs typeface="Times New Roman"/>
              </a:rPr>
              <a:t>搭配不当</a:t>
            </a:r>
          </a:p>
        </p:txBody>
      </p:sp>
    </p:spTree>
    <p:extLst>
      <p:ext uri="{BB962C8B-B14F-4D97-AF65-F5344CB8AC3E}">
        <p14:creationId xmlns:p14="http://schemas.microsoft.com/office/powerpoint/2010/main" val="2913811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12" grpId="0"/>
      <p:bldP spid="13" grpId="0"/>
    </p:bld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88227" y="154377"/>
            <a:ext cx="8732598" cy="4841262"/>
          </a:xfrm>
          <a:prstGeom prst="rect">
            <a:avLst/>
          </a:prstGeom>
          <a:noFill/>
        </p:spPr>
        <p:txBody>
          <a:bodyPr wrap="square" rtlCol="0">
            <a:spAutoFit/>
          </a:bodyPr>
          <a:lstStyle/>
          <a:p>
            <a:pPr algn="just">
              <a:lnSpc>
                <a:spcPct val="130000"/>
              </a:lnSpc>
              <a:spcAft>
                <a:spcPts val="0"/>
              </a:spcAft>
            </a:pPr>
            <a:r>
              <a:rPr lang="zh-CN" altLang="en-US" sz="2400" kern="100" dirty="0">
                <a:solidFill>
                  <a:srgbClr val="0000FF"/>
                </a:solidFill>
                <a:latin typeface="Times New Roman"/>
                <a:ea typeface="华文细黑"/>
                <a:cs typeface="Times New Roman"/>
              </a:rPr>
              <a:t>二、掌握两种题型的答题</a:t>
            </a:r>
            <a:r>
              <a:rPr lang="zh-CN" altLang="en-US" sz="2400" kern="100" dirty="0" smtClean="0">
                <a:solidFill>
                  <a:srgbClr val="0000FF"/>
                </a:solidFill>
                <a:latin typeface="Times New Roman"/>
                <a:ea typeface="华文细黑"/>
                <a:cs typeface="Times New Roman"/>
              </a:rPr>
              <a:t>技巧</a:t>
            </a:r>
            <a:endParaRPr lang="en-US" altLang="zh-CN" sz="2400" kern="100" dirty="0" smtClean="0">
              <a:solidFill>
                <a:srgbClr val="0000FF"/>
              </a:solidFill>
              <a:latin typeface="Times New Roman"/>
              <a:ea typeface="华文细黑"/>
              <a:cs typeface="Times New Roman"/>
            </a:endParaRPr>
          </a:p>
          <a:p>
            <a:pPr algn="just">
              <a:lnSpc>
                <a:spcPct val="130000"/>
              </a:lnSpc>
              <a:spcAft>
                <a:spcPts val="0"/>
              </a:spcAft>
            </a:pPr>
            <a:r>
              <a:rPr lang="zh-CN" altLang="zh-CN" sz="2400" kern="100" dirty="0" smtClean="0">
                <a:solidFill>
                  <a:srgbClr val="0000FF"/>
                </a:solidFill>
                <a:latin typeface="Times New Roman"/>
                <a:ea typeface="华文细黑"/>
                <a:cs typeface="Times New Roman"/>
              </a:rPr>
              <a:t> </a:t>
            </a:r>
            <a:r>
              <a:rPr lang="en-US" altLang="zh-CN" sz="2400" kern="100" dirty="0" smtClean="0">
                <a:solidFill>
                  <a:srgbClr val="C00000"/>
                </a:solidFill>
                <a:latin typeface="Times New Roman"/>
                <a:ea typeface="华文细黑"/>
                <a:cs typeface="Courier New"/>
              </a:rPr>
              <a:t>(</a:t>
            </a:r>
            <a:r>
              <a:rPr lang="zh-CN" altLang="zh-CN" sz="2400" kern="100" dirty="0">
                <a:solidFill>
                  <a:srgbClr val="C00000"/>
                </a:solidFill>
                <a:latin typeface="Times New Roman"/>
                <a:ea typeface="华文细黑"/>
                <a:cs typeface="Times New Roman"/>
              </a:rPr>
              <a:t>一</a:t>
            </a:r>
            <a:r>
              <a:rPr lang="en-US" altLang="zh-CN" sz="2400" kern="100" dirty="0">
                <a:solidFill>
                  <a:srgbClr val="C00000"/>
                </a:solidFill>
                <a:latin typeface="Times New Roman"/>
                <a:ea typeface="华文细黑"/>
                <a:cs typeface="Courier New"/>
              </a:rPr>
              <a:t>)</a:t>
            </a:r>
            <a:r>
              <a:rPr lang="zh-CN" altLang="zh-CN" sz="2400" kern="100" dirty="0">
                <a:solidFill>
                  <a:srgbClr val="C00000"/>
                </a:solidFill>
                <a:latin typeface="Times New Roman"/>
                <a:ea typeface="华文细黑"/>
                <a:cs typeface="Times New Roman"/>
              </a:rPr>
              <a:t>辨析正误型</a:t>
            </a:r>
            <a:endParaRPr lang="zh-CN" altLang="zh-CN" sz="2400" kern="100" dirty="0">
              <a:solidFill>
                <a:srgbClr val="C00000"/>
              </a:solidFill>
              <a:latin typeface="宋体"/>
              <a:cs typeface="Courier New"/>
            </a:endParaRPr>
          </a:p>
          <a:p>
            <a:pPr algn="just">
              <a:lnSpc>
                <a:spcPct val="130000"/>
              </a:lnSpc>
              <a:spcAft>
                <a:spcPts val="0"/>
              </a:spcAft>
            </a:pPr>
            <a:r>
              <a:rPr lang="en-US" altLang="zh-CN" sz="2400" kern="100" dirty="0">
                <a:latin typeface="Times New Roman"/>
                <a:ea typeface="华文细黑"/>
                <a:cs typeface="Courier New"/>
              </a:rPr>
              <a:t>1.</a:t>
            </a:r>
            <a:r>
              <a:rPr lang="zh-CN" altLang="zh-CN" sz="2400" kern="100" dirty="0">
                <a:latin typeface="Times New Roman"/>
                <a:ea typeface="华文细黑"/>
                <a:cs typeface="Times New Roman"/>
              </a:rPr>
              <a:t>答题</a:t>
            </a:r>
            <a:r>
              <a:rPr lang="zh-CN" altLang="zh-CN" sz="2400" kern="100" dirty="0" smtClean="0">
                <a:latin typeface="Times New Roman"/>
                <a:ea typeface="华文细黑"/>
                <a:cs typeface="Times New Roman"/>
              </a:rPr>
              <a:t>技巧</a:t>
            </a:r>
            <a:endParaRPr lang="en-US" altLang="zh-CN" sz="2400" kern="100" dirty="0" smtClean="0">
              <a:latin typeface="Times New Roman"/>
              <a:ea typeface="华文细黑"/>
              <a:cs typeface="Times New Roman"/>
            </a:endParaRPr>
          </a:p>
          <a:p>
            <a:pPr algn="just">
              <a:lnSpc>
                <a:spcPct val="130000"/>
              </a:lnSpc>
              <a:spcAft>
                <a:spcPts val="0"/>
              </a:spcAft>
            </a:pPr>
            <a:r>
              <a:rPr lang="zh-CN" altLang="zh-CN" sz="2400" kern="100" dirty="0">
                <a:latin typeface="Times New Roman"/>
                <a:ea typeface="华文细黑"/>
                <a:cs typeface="Times New Roman"/>
              </a:rPr>
              <a:t>辨析语病，首先要将各选项小声朗读一</a:t>
            </a:r>
            <a:r>
              <a:rPr lang="zh-CN" altLang="zh-CN" sz="2400" kern="100" dirty="0" smtClean="0">
                <a:latin typeface="Times New Roman"/>
                <a:ea typeface="华文细黑"/>
                <a:cs typeface="Times New Roman"/>
              </a:rPr>
              <a:t>遍</a:t>
            </a:r>
            <a:r>
              <a:rPr lang="en-US" altLang="zh-CN" sz="2400" kern="100" dirty="0" smtClean="0">
                <a:latin typeface="Times New Roman"/>
                <a:ea typeface="华文细黑"/>
                <a:cs typeface="Times New Roman"/>
              </a:rPr>
              <a:t>,</a:t>
            </a:r>
            <a:r>
              <a:rPr lang="zh-CN" altLang="zh-CN" sz="2400" kern="100" dirty="0" smtClean="0">
                <a:latin typeface="Times New Roman"/>
                <a:ea typeface="华文细黑"/>
                <a:cs typeface="Times New Roman"/>
              </a:rPr>
              <a:t>用</a:t>
            </a:r>
            <a:r>
              <a:rPr lang="zh-CN" altLang="zh-CN" sz="2400" kern="100" dirty="0">
                <a:latin typeface="Times New Roman"/>
                <a:ea typeface="华文细黑"/>
                <a:cs typeface="Times New Roman"/>
              </a:rPr>
              <a:t>语感审读法排除错误选项。接着可用标志</a:t>
            </a:r>
            <a:r>
              <a:rPr lang="zh-CN" altLang="zh-CN" sz="2400" kern="100" dirty="0" smtClean="0">
                <a:latin typeface="Times New Roman"/>
                <a:ea typeface="华文细黑"/>
                <a:cs typeface="Times New Roman"/>
              </a:rPr>
              <a:t>法</a:t>
            </a:r>
            <a:r>
              <a:rPr lang="en-US" altLang="zh-CN" sz="2400" kern="100" dirty="0" smtClean="0">
                <a:latin typeface="Times New Roman"/>
                <a:ea typeface="华文细黑"/>
                <a:cs typeface="Times New Roman"/>
              </a:rPr>
              <a:t>,</a:t>
            </a:r>
            <a:r>
              <a:rPr lang="zh-CN" altLang="zh-CN" sz="2400" kern="100" dirty="0" smtClean="0">
                <a:latin typeface="Times New Roman"/>
                <a:ea typeface="华文细黑"/>
                <a:cs typeface="Times New Roman"/>
              </a:rPr>
              <a:t>找出</a:t>
            </a:r>
            <a:r>
              <a:rPr lang="zh-CN" altLang="zh-CN" sz="2400" kern="100" dirty="0">
                <a:latin typeface="Times New Roman"/>
                <a:ea typeface="华文细黑"/>
                <a:cs typeface="Times New Roman"/>
              </a:rPr>
              <a:t>选项中病句特征标志</a:t>
            </a:r>
            <a:r>
              <a:rPr lang="zh-CN" altLang="zh-CN" sz="2400" kern="100" dirty="0" smtClean="0">
                <a:latin typeface="Times New Roman"/>
                <a:ea typeface="华文细黑"/>
                <a:cs typeface="Times New Roman"/>
              </a:rPr>
              <a:t>词</a:t>
            </a:r>
            <a:r>
              <a:rPr lang="en-US" altLang="zh-CN" sz="2400" kern="100" dirty="0" smtClean="0">
                <a:latin typeface="Times New Roman"/>
                <a:ea typeface="华文细黑"/>
                <a:cs typeface="Times New Roman"/>
              </a:rPr>
              <a:t>,</a:t>
            </a:r>
            <a:r>
              <a:rPr lang="zh-CN" altLang="zh-CN" sz="2400" kern="100" dirty="0" smtClean="0">
                <a:latin typeface="Times New Roman"/>
                <a:ea typeface="华文细黑"/>
                <a:cs typeface="Times New Roman"/>
              </a:rPr>
              <a:t>加以</a:t>
            </a:r>
            <a:r>
              <a:rPr lang="zh-CN" altLang="zh-CN" sz="2400" kern="100" dirty="0">
                <a:latin typeface="Times New Roman"/>
                <a:ea typeface="华文细黑"/>
                <a:cs typeface="Times New Roman"/>
              </a:rPr>
              <a:t>诊断。</a:t>
            </a:r>
            <a:endParaRPr lang="zh-CN" altLang="zh-CN" sz="2400" kern="100" dirty="0">
              <a:latin typeface="宋体"/>
              <a:cs typeface="Courier New"/>
            </a:endParaRPr>
          </a:p>
          <a:p>
            <a:pPr algn="just">
              <a:lnSpc>
                <a:spcPct val="130000"/>
              </a:lnSpc>
              <a:spcAft>
                <a:spcPts val="0"/>
              </a:spcAft>
            </a:pPr>
            <a:r>
              <a:rPr lang="zh-CN" altLang="zh-CN" sz="2400" kern="100" dirty="0">
                <a:latin typeface="Times New Roman"/>
                <a:ea typeface="华文细黑"/>
                <a:cs typeface="Times New Roman"/>
              </a:rPr>
              <a:t>另外，像紧缩分析法、造句类比法也可以辅助辨析。</a:t>
            </a:r>
            <a:endParaRPr lang="zh-CN" altLang="zh-CN" sz="2400" kern="100" dirty="0">
              <a:latin typeface="宋体"/>
              <a:cs typeface="Courier New"/>
            </a:endParaRPr>
          </a:p>
          <a:p>
            <a:pPr algn="just">
              <a:lnSpc>
                <a:spcPct val="130000"/>
              </a:lnSpc>
              <a:spcAft>
                <a:spcPts val="0"/>
              </a:spcAft>
            </a:pPr>
            <a:r>
              <a:rPr lang="zh-CN" altLang="zh-CN" sz="2400" kern="100" dirty="0">
                <a:latin typeface="Times New Roman"/>
                <a:ea typeface="华文细黑"/>
                <a:cs typeface="Times New Roman"/>
              </a:rPr>
              <a:t>辨析时一定要心细，不可轻易放过每一个字。三个选项中病因类型各不相同，这个命题特点也可以作为做题技巧使用</a:t>
            </a:r>
            <a:r>
              <a:rPr lang="zh-CN" altLang="zh-CN" sz="2400" kern="100" dirty="0" smtClean="0">
                <a:latin typeface="Times New Roman"/>
                <a:ea typeface="华文细黑"/>
                <a:cs typeface="Times New Roman"/>
              </a:rPr>
              <a:t>。</a:t>
            </a:r>
            <a:endParaRPr lang="en-US" altLang="zh-CN" sz="2400" kern="100" dirty="0" smtClean="0">
              <a:latin typeface="宋体"/>
              <a:cs typeface="Courier New"/>
            </a:endParaRPr>
          </a:p>
          <a:p>
            <a:pPr algn="just">
              <a:lnSpc>
                <a:spcPct val="130000"/>
              </a:lnSpc>
              <a:spcAft>
                <a:spcPts val="0"/>
              </a:spcAft>
            </a:pPr>
            <a:r>
              <a:rPr lang="zh-CN" altLang="zh-CN" sz="2400" kern="100" dirty="0">
                <a:latin typeface="Times New Roman"/>
                <a:ea typeface="华文细黑"/>
                <a:cs typeface="Times New Roman"/>
              </a:rPr>
              <a:t>做辨析病句题，相信语感，理性分析，选后不要轻易改动，更不必在此题上花过多时间</a:t>
            </a:r>
            <a:r>
              <a:rPr lang="zh-CN" altLang="zh-CN" sz="2400" kern="100" dirty="0" smtClean="0">
                <a:latin typeface="Times New Roman"/>
                <a:ea typeface="华文细黑"/>
                <a:cs typeface="Times New Roman"/>
              </a:rPr>
              <a:t>。</a:t>
            </a:r>
            <a:endParaRPr lang="zh-CN" altLang="zh-CN" sz="2400" kern="100" dirty="0">
              <a:latin typeface="宋体"/>
              <a:cs typeface="Courier New"/>
            </a:endParaRPr>
          </a:p>
        </p:txBody>
      </p:sp>
    </p:spTree>
    <p:extLst>
      <p:ext uri="{BB962C8B-B14F-4D97-AF65-F5344CB8AC3E}">
        <p14:creationId xmlns:p14="http://schemas.microsoft.com/office/powerpoint/2010/main" val="4236925831"/>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0870" y="136431"/>
            <a:ext cx="8856984" cy="4893647"/>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答题训练</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下列各句中，没有语病的一句是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香港特区政府教育局尽管宣布湾仔及中西区所有幼儿园</a:t>
            </a:r>
            <a:r>
              <a:rPr lang="en-US" altLang="zh-CN" sz="2600" kern="100" dirty="0" smtClean="0">
                <a:latin typeface="Times New Roman"/>
                <a:ea typeface="华文细黑"/>
                <a:cs typeface="Courier New"/>
              </a:rPr>
              <a:t>9</a:t>
            </a:r>
          </a:p>
          <a:p>
            <a:pPr algn="just">
              <a:lnSpc>
                <a:spcPct val="150000"/>
              </a:lnSpc>
              <a:spcAft>
                <a:spcPts val="0"/>
              </a:spcAft>
            </a:pP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a:t>
            </a:r>
            <a:r>
              <a:rPr lang="zh-CN" altLang="zh-CN" sz="2600" kern="100" dirty="0" smtClean="0">
                <a:latin typeface="Times New Roman"/>
                <a:ea typeface="华文细黑"/>
                <a:cs typeface="Times New Roman"/>
              </a:rPr>
              <a:t>日</a:t>
            </a:r>
            <a:r>
              <a:rPr lang="zh-CN" altLang="zh-CN" sz="2600" kern="100" dirty="0">
                <a:latin typeface="Times New Roman"/>
                <a:ea typeface="华文细黑"/>
                <a:cs typeface="Times New Roman"/>
              </a:rPr>
              <a:t>将恢复</a:t>
            </a:r>
            <a:r>
              <a:rPr lang="zh-CN" altLang="zh-CN" sz="2600" kern="100" dirty="0" smtClean="0">
                <a:latin typeface="Times New Roman"/>
                <a:ea typeface="华文细黑"/>
                <a:cs typeface="Times New Roman"/>
              </a:rPr>
              <a:t>上课</a:t>
            </a:r>
            <a:r>
              <a:rPr lang="en-US" altLang="zh-CN" sz="2600" kern="100" dirty="0" smtClean="0">
                <a:latin typeface="Times New Roman"/>
                <a:ea typeface="华文细黑"/>
                <a:cs typeface="Times New Roman"/>
              </a:rPr>
              <a:t>,</a:t>
            </a:r>
            <a:r>
              <a:rPr lang="zh-CN" altLang="zh-CN" sz="2600" kern="100" dirty="0" smtClean="0">
                <a:latin typeface="Times New Roman"/>
                <a:ea typeface="华文细黑"/>
                <a:cs typeface="Times New Roman"/>
              </a:rPr>
              <a:t>但</a:t>
            </a:r>
            <a:r>
              <a:rPr lang="zh-CN" altLang="zh-CN" sz="2600" kern="100" dirty="0">
                <a:latin typeface="Times New Roman"/>
                <a:ea typeface="华文细黑"/>
                <a:cs typeface="Times New Roman"/>
              </a:rPr>
              <a:t>示威者继续瘫痪金钟、铜锣湾及旺角交通。</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目前，养安享首个社区居家养老服务中心正式挂牌试运行</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中心</a:t>
            </a:r>
            <a:r>
              <a:rPr lang="zh-CN" altLang="zh-CN" sz="2600" kern="100" dirty="0">
                <a:latin typeface="Times New Roman"/>
                <a:ea typeface="华文细黑"/>
                <a:cs typeface="Times New Roman"/>
              </a:rPr>
              <a:t>由浙江省养安享养老服务股份有限公司投资运营，</a:t>
            </a:r>
            <a:r>
              <a:rPr lang="zh-CN" altLang="zh-CN" sz="2600" kern="100" dirty="0" smtClean="0">
                <a:latin typeface="Times New Roman"/>
                <a:ea typeface="华文细黑"/>
                <a:cs typeface="Times New Roman"/>
              </a:rPr>
              <a:t>杭</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州</a:t>
            </a:r>
            <a:r>
              <a:rPr lang="zh-CN" altLang="zh-CN" sz="2600" kern="100" dirty="0">
                <a:latin typeface="Times New Roman"/>
                <a:ea typeface="华文细黑"/>
                <a:cs typeface="Times New Roman"/>
              </a:rPr>
              <a:t>西湖区民政局给予养老政策支持，开创了我省企业</a:t>
            </a:r>
            <a:r>
              <a:rPr lang="zh-CN" altLang="zh-CN" sz="2600" kern="100" dirty="0" smtClean="0">
                <a:latin typeface="Times New Roman"/>
                <a:ea typeface="华文细黑"/>
                <a:cs typeface="Times New Roman"/>
              </a:rPr>
              <a:t>投资</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主体</a:t>
            </a:r>
            <a:r>
              <a:rPr lang="zh-CN" altLang="zh-CN" sz="2600" kern="100" dirty="0">
                <a:latin typeface="Times New Roman"/>
                <a:ea typeface="华文细黑"/>
                <a:cs typeface="Times New Roman"/>
              </a:rPr>
              <a:t>与政府部门联手惠老的先河</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2092137056"/>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43161" y="767645"/>
            <a:ext cx="8208912" cy="3693319"/>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C.2014</a:t>
            </a:r>
            <a:r>
              <a:rPr lang="zh-CN" altLang="zh-CN" sz="2600" kern="100" dirty="0">
                <a:latin typeface="Times New Roman"/>
                <a:ea typeface="华文细黑"/>
                <a:cs typeface="Times New Roman"/>
              </a:rPr>
              <a:t>年诺贝尔文学奖的得主为法国作家帕特里克</a:t>
            </a:r>
            <a:r>
              <a:rPr lang="en-US" altLang="zh-CN" sz="2600" kern="100" dirty="0">
                <a:latin typeface="Times New Roman"/>
                <a:ea typeface="华文细黑"/>
                <a:cs typeface="Courier New"/>
              </a:rPr>
              <a:t>·</a:t>
            </a:r>
            <a:r>
              <a:rPr lang="zh-CN" altLang="zh-CN" sz="2600" kern="100" dirty="0" smtClean="0">
                <a:latin typeface="Times New Roman"/>
                <a:ea typeface="华文细黑"/>
                <a:cs typeface="Times New Roman"/>
              </a:rPr>
              <a:t>莫迪</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亚诺</a:t>
            </a:r>
            <a:r>
              <a:rPr lang="zh-CN" altLang="zh-CN" sz="2600" kern="100" dirty="0">
                <a:latin typeface="Times New Roman"/>
                <a:ea typeface="华文细黑"/>
                <a:cs typeface="Times New Roman"/>
              </a:rPr>
              <a:t>，此前曾多次被认为是获奖热门的日本小说家</a:t>
            </a:r>
            <a:r>
              <a:rPr lang="zh-CN" altLang="zh-CN" sz="2600" kern="100" dirty="0" smtClean="0">
                <a:latin typeface="Times New Roman"/>
                <a:ea typeface="华文细黑"/>
                <a:cs typeface="Times New Roman"/>
              </a:rPr>
              <a:t>村</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上</a:t>
            </a:r>
            <a:r>
              <a:rPr lang="zh-CN" altLang="zh-CN" sz="2600" kern="100" dirty="0">
                <a:latin typeface="Times New Roman"/>
                <a:ea typeface="华文细黑"/>
                <a:cs typeface="Times New Roman"/>
              </a:rPr>
              <a:t>春树今年仍无缘奖项。</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D.11</a:t>
            </a:r>
            <a:r>
              <a:rPr lang="zh-CN" altLang="zh-CN" sz="2600" kern="100" dirty="0">
                <a:latin typeface="Times New Roman"/>
                <a:ea typeface="华文细黑"/>
                <a:cs typeface="Times New Roman"/>
              </a:rPr>
              <a:t>月</a:t>
            </a: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日与</a:t>
            </a:r>
            <a:r>
              <a:rPr lang="en-US" altLang="zh-CN" sz="2600" kern="100" dirty="0">
                <a:latin typeface="Times New Roman"/>
                <a:ea typeface="华文细黑"/>
                <a:cs typeface="Courier New"/>
              </a:rPr>
              <a:t>11</a:t>
            </a:r>
            <a:r>
              <a:rPr lang="zh-CN" altLang="zh-CN" sz="2600" kern="100" dirty="0">
                <a:latin typeface="Times New Roman"/>
                <a:ea typeface="华文细黑"/>
                <a:cs typeface="Times New Roman"/>
              </a:rPr>
              <a:t>月</a:t>
            </a:r>
            <a:r>
              <a:rPr lang="en-US" altLang="zh-CN" sz="2600" kern="100" dirty="0">
                <a:latin typeface="Times New Roman"/>
                <a:ea typeface="华文细黑"/>
                <a:cs typeface="Courier New"/>
              </a:rPr>
              <a:t>12</a:t>
            </a:r>
            <a:r>
              <a:rPr lang="zh-CN" altLang="zh-CN" sz="2600" kern="100" dirty="0">
                <a:latin typeface="Times New Roman"/>
                <a:ea typeface="华文细黑"/>
                <a:cs typeface="Times New Roman"/>
              </a:rPr>
              <a:t>日，北京机动车辆将实行单双号</a:t>
            </a:r>
            <a:r>
              <a:rPr lang="zh-CN" altLang="zh-CN" sz="2600" kern="100" dirty="0" smtClean="0">
                <a:latin typeface="Times New Roman"/>
                <a:ea typeface="华文细黑"/>
                <a:cs typeface="Times New Roman"/>
              </a:rPr>
              <a:t>限</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行</a:t>
            </a:r>
            <a:r>
              <a:rPr lang="zh-CN" altLang="zh-CN" sz="2600" kern="100" dirty="0">
                <a:latin typeface="Times New Roman"/>
                <a:ea typeface="华文细黑"/>
                <a:cs typeface="Times New Roman"/>
              </a:rPr>
              <a:t>措施。公共交通出行分担率进一步提高，预计</a:t>
            </a:r>
            <a:r>
              <a:rPr lang="zh-CN" altLang="zh-CN" sz="2600" kern="100" dirty="0" smtClean="0">
                <a:latin typeface="Times New Roman"/>
                <a:ea typeface="华文细黑"/>
                <a:cs typeface="Times New Roman"/>
              </a:rPr>
              <a:t>届时</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乘坐</a:t>
            </a:r>
            <a:r>
              <a:rPr lang="zh-CN" altLang="zh-CN" sz="2600" kern="100" dirty="0">
                <a:latin typeface="Times New Roman"/>
                <a:ea typeface="华文细黑"/>
                <a:cs typeface="Times New Roman"/>
              </a:rPr>
              <a:t>公共交通出行人数将增加大约</a:t>
            </a:r>
            <a:r>
              <a:rPr lang="en-US" altLang="zh-CN" sz="2600" kern="100" dirty="0">
                <a:latin typeface="Times New Roman"/>
                <a:ea typeface="华文细黑"/>
                <a:cs typeface="Courier New"/>
              </a:rPr>
              <a:t>300</a:t>
            </a:r>
            <a:r>
              <a:rPr lang="zh-CN" altLang="zh-CN" sz="2600" kern="100" dirty="0">
                <a:latin typeface="Times New Roman"/>
                <a:ea typeface="华文细黑"/>
                <a:cs typeface="Times New Roman"/>
              </a:rPr>
              <a:t>万人次左右</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148874942"/>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3528" y="627534"/>
            <a:ext cx="8208912" cy="3693319"/>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项关联词位置不当，应是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尽管香港特区政府教育局</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B</a:t>
            </a:r>
            <a:r>
              <a:rPr lang="zh-CN" altLang="zh-CN" sz="2600" kern="100" dirty="0">
                <a:latin typeface="Times New Roman"/>
                <a:ea typeface="华文细黑"/>
                <a:cs typeface="Times New Roman"/>
              </a:rPr>
              <a:t>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开创了我省企业投资主体与政府部门联手惠老的先河</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缺少主语，应在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开创</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前加上</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此举</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D</a:t>
            </a:r>
            <a:r>
              <a:rPr lang="zh-CN" altLang="zh-CN" sz="2600" kern="100" dirty="0">
                <a:latin typeface="Times New Roman"/>
                <a:ea typeface="华文细黑"/>
                <a:cs typeface="Times New Roman"/>
              </a:rPr>
              <a:t>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大约</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左右</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重复，应删掉一个。</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smtClean="0">
                <a:solidFill>
                  <a:srgbClr val="E46C0A"/>
                </a:solidFill>
                <a:latin typeface="Times New Roman"/>
                <a:ea typeface="华文细黑"/>
                <a:cs typeface="Courier New"/>
              </a:rPr>
              <a:t>C</a:t>
            </a:r>
            <a:endParaRPr lang="zh-CN" altLang="zh-CN" sz="1050" kern="100" dirty="0">
              <a:latin typeface="宋体"/>
              <a:cs typeface="Courier New"/>
            </a:endParaRPr>
          </a:p>
        </p:txBody>
      </p:sp>
    </p:spTree>
    <p:extLst>
      <p:ext uri="{BB962C8B-B14F-4D97-AF65-F5344CB8AC3E}">
        <p14:creationId xmlns:p14="http://schemas.microsoft.com/office/powerpoint/2010/main" val="2913082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linds(horizont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blinds(horizontal)">
                                      <p:cBhvr>
                                        <p:cTn id="1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4009" y="34220"/>
            <a:ext cx="8677463" cy="5078313"/>
          </a:xfrm>
          <a:prstGeom prst="rect">
            <a:avLst/>
          </a:prstGeom>
          <a:noFill/>
        </p:spPr>
        <p:txBody>
          <a:bodyPr wrap="square" rtlCol="0">
            <a:spAutoFit/>
          </a:bodyPr>
          <a:lstStyle/>
          <a:p>
            <a:pPr algn="just">
              <a:lnSpc>
                <a:spcPct val="150000"/>
              </a:lnSpc>
              <a:spcAft>
                <a:spcPts val="0"/>
              </a:spcAft>
            </a:pPr>
            <a:r>
              <a:rPr lang="en-US" altLang="zh-CN" sz="2400" kern="100" dirty="0">
                <a:latin typeface="Times New Roman"/>
                <a:ea typeface="华文细黑"/>
                <a:cs typeface="Courier New"/>
              </a:rPr>
              <a:t>(2)</a:t>
            </a:r>
            <a:r>
              <a:rPr lang="zh-CN" altLang="zh-CN" sz="2400" kern="100" dirty="0">
                <a:latin typeface="Times New Roman"/>
                <a:ea typeface="华文细黑"/>
                <a:cs typeface="Times New Roman"/>
              </a:rPr>
              <a:t>下列各句中，没有语病的一句是</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　　</a:t>
            </a:r>
            <a:r>
              <a:rPr lang="en-US" altLang="zh-CN" sz="2400" kern="100" dirty="0">
                <a:latin typeface="Times New Roman"/>
                <a:ea typeface="华文细黑"/>
                <a:cs typeface="Courier New"/>
              </a:rPr>
              <a:t>)</a:t>
            </a:r>
            <a:endParaRPr lang="zh-CN" altLang="zh-CN" sz="10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A.</a:t>
            </a:r>
            <a:r>
              <a:rPr lang="zh-CN" altLang="zh-CN" sz="2400" kern="100" dirty="0">
                <a:latin typeface="Times New Roman"/>
                <a:ea typeface="华文细黑"/>
                <a:cs typeface="Times New Roman"/>
              </a:rPr>
              <a:t>周永康被立案审查后，《人民论坛》连推</a:t>
            </a:r>
            <a:r>
              <a:rPr lang="en-US" altLang="zh-CN" sz="2400" kern="100" dirty="0">
                <a:latin typeface="Times New Roman"/>
                <a:ea typeface="华文细黑"/>
                <a:cs typeface="Courier New"/>
              </a:rPr>
              <a:t>13</a:t>
            </a:r>
            <a:r>
              <a:rPr lang="zh-CN" altLang="zh-CN" sz="2400" kern="100" dirty="0">
                <a:latin typeface="Times New Roman"/>
                <a:ea typeface="华文细黑"/>
                <a:cs typeface="Times New Roman"/>
              </a:rPr>
              <a:t>篇文章，其中</a:t>
            </a:r>
            <a:r>
              <a:rPr lang="zh-CN" altLang="zh-CN" sz="2400" kern="100" dirty="0" smtClean="0">
                <a:latin typeface="Times New Roman"/>
                <a:ea typeface="华文细黑"/>
                <a:cs typeface="Times New Roman"/>
              </a:rPr>
              <a:t>尤</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以</a:t>
            </a:r>
            <a:r>
              <a:rPr lang="zh-CN" altLang="zh-CN" sz="2400" kern="100" dirty="0">
                <a:latin typeface="Times New Roman"/>
                <a:ea typeface="华文细黑"/>
                <a:cs typeface="Times New Roman"/>
              </a:rPr>
              <a:t>郭文亮撰写的《反腐风暴的风险评估与防范》反响最大。</a:t>
            </a:r>
            <a:endParaRPr lang="zh-CN" altLang="zh-CN" sz="10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B.</a:t>
            </a:r>
            <a:r>
              <a:rPr lang="zh-CN" altLang="zh-CN" sz="2400" kern="100" dirty="0">
                <a:latin typeface="Times New Roman"/>
                <a:ea typeface="华文细黑"/>
                <a:cs typeface="Times New Roman"/>
              </a:rPr>
              <a:t>艾尼</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艾山的家人和怀孕在家的妻子得知他正在参与非法</a:t>
            </a:r>
            <a:r>
              <a:rPr lang="zh-CN" altLang="zh-CN" sz="2400" kern="100" dirty="0" smtClean="0">
                <a:latin typeface="Times New Roman"/>
                <a:ea typeface="华文细黑"/>
                <a:cs typeface="Times New Roman"/>
              </a:rPr>
              <a:t>宗教</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活动</a:t>
            </a:r>
            <a:r>
              <a:rPr lang="zh-CN" altLang="zh-CN" sz="2400" kern="100" dirty="0">
                <a:latin typeface="Times New Roman"/>
                <a:ea typeface="华文细黑"/>
                <a:cs typeface="Times New Roman"/>
              </a:rPr>
              <a:t>，都极力劝阻，但他不听规劝，最终走上了不归路。</a:t>
            </a:r>
            <a:endParaRPr lang="zh-CN" altLang="zh-CN" sz="10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C.</a:t>
            </a:r>
            <a:r>
              <a:rPr lang="zh-CN" altLang="zh-CN" sz="2400" kern="100" dirty="0">
                <a:latin typeface="Times New Roman"/>
                <a:ea typeface="华文细黑"/>
                <a:cs typeface="Times New Roman"/>
              </a:rPr>
              <a:t>对于网友的质疑，黄石市药监局负责招标事宜的副调研员</a:t>
            </a:r>
            <a:r>
              <a:rPr lang="zh-CN" altLang="zh-CN" sz="2400" kern="100" dirty="0" smtClean="0">
                <a:latin typeface="Times New Roman"/>
                <a:ea typeface="华文细黑"/>
                <a:cs typeface="Times New Roman"/>
              </a:rPr>
              <a:t>干</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淑</a:t>
            </a:r>
            <a:r>
              <a:rPr lang="zh-CN" altLang="zh-CN" sz="2400" kern="100" dirty="0">
                <a:latin typeface="Times New Roman"/>
                <a:ea typeface="华文细黑"/>
                <a:cs typeface="Times New Roman"/>
              </a:rPr>
              <a:t>萍认为，网友嫌贵主要是出于对</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成套制服</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存在误解。</a:t>
            </a:r>
            <a:endParaRPr lang="zh-CN" altLang="zh-CN" sz="10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D.</a:t>
            </a:r>
            <a:r>
              <a:rPr lang="zh-CN" altLang="zh-CN" sz="2400" kern="100" dirty="0">
                <a:latin typeface="Times New Roman"/>
                <a:ea typeface="华文细黑"/>
                <a:cs typeface="Times New Roman"/>
              </a:rPr>
              <a:t>美国旧金山造船厂项目已筹备了几十年，但在关键时刻</a:t>
            </a:r>
            <a:r>
              <a:rPr lang="zh-CN" altLang="zh-CN" sz="2400" kern="100" dirty="0" smtClean="0">
                <a:latin typeface="Times New Roman"/>
                <a:ea typeface="华文细黑"/>
                <a:cs typeface="Times New Roman"/>
              </a:rPr>
              <a:t>遇到</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了</a:t>
            </a:r>
            <a:r>
              <a:rPr lang="zh-CN" altLang="zh-CN" sz="2400" kern="100" dirty="0">
                <a:latin typeface="Times New Roman"/>
                <a:ea typeface="华文细黑"/>
                <a:cs typeface="Times New Roman"/>
              </a:rPr>
              <a:t>经济危机，是来自中国的资金为该厂的建造铺平了前景。</a:t>
            </a:r>
            <a:endParaRPr lang="zh-CN" altLang="zh-CN" sz="1000" kern="100" dirty="0">
              <a:effectLst/>
              <a:latin typeface="宋体"/>
              <a:cs typeface="Courier New"/>
            </a:endParaRPr>
          </a:p>
        </p:txBody>
      </p:sp>
    </p:spTree>
    <p:extLst>
      <p:ext uri="{BB962C8B-B14F-4D97-AF65-F5344CB8AC3E}">
        <p14:creationId xmlns:p14="http://schemas.microsoft.com/office/powerpoint/2010/main" val="3169786904"/>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38428" y="1230888"/>
            <a:ext cx="8213645" cy="2492990"/>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家人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妻子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不能并列</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C</a:t>
            </a:r>
            <a:r>
              <a:rPr lang="zh-CN" altLang="zh-CN" sz="2600" kern="100" dirty="0">
                <a:latin typeface="Times New Roman"/>
                <a:ea typeface="华文细黑"/>
                <a:cs typeface="Times New Roman"/>
              </a:rPr>
              <a:t>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出于对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成套制服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存在误解</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杂糅</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D</a:t>
            </a:r>
            <a:r>
              <a:rPr lang="zh-CN" altLang="zh-CN" sz="2600" kern="100" dirty="0">
                <a:latin typeface="Times New Roman"/>
                <a:ea typeface="华文细黑"/>
                <a:cs typeface="Times New Roman"/>
              </a:rPr>
              <a:t>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铺平</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前景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不搭配。</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smtClean="0">
                <a:solidFill>
                  <a:srgbClr val="E46C0A"/>
                </a:solidFill>
                <a:latin typeface="Times New Roman"/>
                <a:ea typeface="华文细黑"/>
                <a:cs typeface="Courier New"/>
              </a:rPr>
              <a:t>A</a:t>
            </a:r>
            <a:endParaRPr lang="zh-CN" altLang="zh-CN" sz="1050" kern="100" dirty="0">
              <a:latin typeface="宋体"/>
              <a:cs typeface="Courier New"/>
            </a:endParaRPr>
          </a:p>
        </p:txBody>
      </p:sp>
    </p:spTree>
    <p:extLst>
      <p:ext uri="{BB962C8B-B14F-4D97-AF65-F5344CB8AC3E}">
        <p14:creationId xmlns:p14="http://schemas.microsoft.com/office/powerpoint/2010/main" val="4065088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linds(horizont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blinds(horizontal)">
                                      <p:cBhvr>
                                        <p:cTn id="1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98976" y="392460"/>
            <a:ext cx="8769291" cy="4193649"/>
          </a:xfrm>
          <a:prstGeom prst="rect">
            <a:avLst/>
          </a:prstGeom>
          <a:noFill/>
        </p:spPr>
        <p:txBody>
          <a:bodyPr wrap="square" rtlCol="0">
            <a:spAutoFit/>
          </a:bodyPr>
          <a:lstStyle/>
          <a:p>
            <a:pPr algn="just">
              <a:lnSpc>
                <a:spcPts val="4500"/>
              </a:lnSpc>
              <a:spcAft>
                <a:spcPts val="0"/>
              </a:spcAft>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二</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病句修改型</a:t>
            </a:r>
            <a:endParaRPr lang="zh-CN" altLang="zh-CN" sz="2600" kern="100" dirty="0">
              <a:solidFill>
                <a:srgbClr val="C00000"/>
              </a:solidFill>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答题技巧</a:t>
            </a:r>
            <a:endParaRPr lang="zh-CN" altLang="zh-CN" sz="260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要做好修改病句题，首先，要准确辨析病句，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在哪里，属于哪种类型。其次，要掌握</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四字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修改方法：增，增补残缺的成分；删，删去赘余的成分；调，调整语序；换，换掉不妥当的词语。最后，特别要注意遵循</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保持原意，尽量少改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的修改原则。</a:t>
            </a:r>
            <a:endParaRPr lang="zh-CN" altLang="zh-CN" sz="2600" kern="100" dirty="0">
              <a:effectLst/>
              <a:latin typeface="宋体"/>
              <a:cs typeface="Courier New"/>
            </a:endParaRPr>
          </a:p>
        </p:txBody>
      </p:sp>
    </p:spTree>
    <p:extLst>
      <p:ext uri="{BB962C8B-B14F-4D97-AF65-F5344CB8AC3E}">
        <p14:creationId xmlns:p14="http://schemas.microsoft.com/office/powerpoint/2010/main" val="3577971922"/>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40562" y="131098"/>
            <a:ext cx="8821322" cy="4816896"/>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答题训练</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下面六个句子中五个有语病，先写出有语病句子的序号，然后加以修改。</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虽然中国空间站工程还有大量技术难题需要解决，但仍将在十年后使中国成为那时世界上唯一独立拥有空间站的国家。</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天柱山以超高压变质带经典地段享誉世界，成为研究大陆动力学的典型地区，去年</a:t>
            </a:r>
            <a:r>
              <a:rPr lang="en-US" altLang="zh-CN" sz="2600" kern="100" dirty="0">
                <a:latin typeface="Times New Roman"/>
                <a:ea typeface="华文细黑"/>
                <a:cs typeface="Courier New"/>
              </a:rPr>
              <a:t>9</a:t>
            </a:r>
            <a:r>
              <a:rPr lang="zh-CN" altLang="zh-CN" sz="2600" kern="100" dirty="0">
                <a:latin typeface="Times New Roman"/>
                <a:ea typeface="华文细黑"/>
                <a:cs typeface="Times New Roman"/>
              </a:rPr>
              <a:t>月被正式荣膺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世界地质公园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称号</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52317881"/>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01112" y="29558"/>
            <a:ext cx="8733982" cy="5066965"/>
          </a:xfrm>
          <a:prstGeom prst="rect">
            <a:avLst/>
          </a:prstGeom>
        </p:spPr>
        <p:txBody>
          <a:bodyPr>
            <a:spAutoFit/>
          </a:bodyPr>
          <a:lstStyle/>
          <a:p>
            <a:pPr algn="just">
              <a:lnSpc>
                <a:spcPct val="1400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从一项由</a:t>
            </a:r>
            <a:r>
              <a:rPr lang="en-US" altLang="zh-CN" sz="2600" kern="100" dirty="0">
                <a:latin typeface="Times New Roman"/>
                <a:ea typeface="华文细黑"/>
                <a:cs typeface="Courier New"/>
              </a:rPr>
              <a:t>25</a:t>
            </a:r>
            <a:r>
              <a:rPr lang="zh-CN" altLang="zh-CN" sz="2600" kern="100" dirty="0">
                <a:latin typeface="Times New Roman"/>
                <a:ea typeface="华文细黑"/>
                <a:cs typeface="Times New Roman"/>
              </a:rPr>
              <a:t>个国家参与的最新调查显示，凭借为慈善事业做出的努力，网坛名将费德勒的全球声望已超过盖茨和乔布斯。</a:t>
            </a:r>
            <a:endParaRPr lang="zh-CN" altLang="zh-CN" sz="1050" kern="100" dirty="0">
              <a:latin typeface="宋体"/>
              <a:cs typeface="Courier New"/>
            </a:endParaRPr>
          </a:p>
          <a:p>
            <a:pPr algn="just">
              <a:lnSpc>
                <a:spcPct val="140000"/>
              </a:lnSpc>
              <a:spcAft>
                <a:spcPts val="0"/>
              </a:spcAft>
            </a:pP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教育是慢的艺术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，是生命化教育课题的一个重要理念，也是直接针对当下中国中小学教育与教育改革的弊端提出来的。</a:t>
            </a:r>
            <a:endParaRPr lang="zh-CN" altLang="zh-CN" sz="1050" kern="100" dirty="0">
              <a:latin typeface="宋体"/>
              <a:cs typeface="Courier New"/>
            </a:endParaRPr>
          </a:p>
          <a:p>
            <a:pPr algn="just">
              <a:lnSpc>
                <a:spcPct val="140000"/>
              </a:lnSpc>
              <a:spcAft>
                <a:spcPts val="0"/>
              </a:spcAft>
            </a:pP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明知这样做，买到的时间与空间有限，还要买一点是一点，美联储满怀苦衷推出的超宽松货币政策，但苦涩味似乎越来越重</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741475171"/>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38047" y="93414"/>
            <a:ext cx="8769291" cy="1757276"/>
          </a:xfrm>
          <a:prstGeom prst="rect">
            <a:avLst/>
          </a:prstGeom>
          <a:noFill/>
        </p:spPr>
        <p:txBody>
          <a:bodyPr wrap="square" rtlCol="0">
            <a:spAutoFit/>
          </a:bodyPr>
          <a:lstStyle/>
          <a:p>
            <a:pPr algn="just">
              <a:lnSpc>
                <a:spcPts val="4500"/>
              </a:lnSpc>
              <a:spcAft>
                <a:spcPts val="0"/>
              </a:spcAft>
            </a:pPr>
            <a:r>
              <a:rPr lang="en-US" altLang="zh-CN" sz="2600" dirty="0">
                <a:latin typeface="宋体"/>
                <a:ea typeface="华文细黑"/>
                <a:cs typeface="Times New Roman"/>
              </a:rPr>
              <a:t>⑥“</a:t>
            </a:r>
            <a:r>
              <a:rPr lang="zh-CN" altLang="zh-CN" sz="2600" dirty="0">
                <a:latin typeface="Times New Roman"/>
                <a:ea typeface="华文细黑"/>
                <a:cs typeface="Times New Roman"/>
              </a:rPr>
              <a:t>豆腐文化节</a:t>
            </a:r>
            <a:r>
              <a:rPr lang="en-US" altLang="zh-CN" sz="2600" dirty="0">
                <a:latin typeface="宋体"/>
                <a:ea typeface="华文细黑"/>
                <a:cs typeface="Times New Roman"/>
              </a:rPr>
              <a:t>”</a:t>
            </a:r>
            <a:r>
              <a:rPr lang="zh-CN" altLang="zh-CN" sz="2600" dirty="0">
                <a:latin typeface="Times New Roman"/>
                <a:ea typeface="华文细黑"/>
                <a:cs typeface="Times New Roman"/>
              </a:rPr>
              <a:t>开幕的那一夜，浪漫与欢乐、梦想和真诚，都铭刻在一个梦幻绚丽的舞台上，凝聚在一份五彩斑斓的记忆中。</a:t>
            </a:r>
            <a:endParaRPr lang="en-US" altLang="zh-CN" sz="2600" kern="100" dirty="0" smtClean="0">
              <a:latin typeface="Times New Roman"/>
              <a:ea typeface="华文细黑"/>
              <a:cs typeface="Times New Roman"/>
            </a:endParaRPr>
          </a:p>
        </p:txBody>
      </p:sp>
      <p:graphicFrame>
        <p:nvGraphicFramePr>
          <p:cNvPr id="4" name="表格 3"/>
          <p:cNvGraphicFramePr>
            <a:graphicFrameLocks noGrp="1"/>
          </p:cNvGraphicFramePr>
          <p:nvPr>
            <p:extLst>
              <p:ext uri="{D42A27DB-BD31-4B8C-83A1-F6EECF244321}">
                <p14:modId xmlns:p14="http://schemas.microsoft.com/office/powerpoint/2010/main" val="3185767373"/>
              </p:ext>
            </p:extLst>
          </p:nvPr>
        </p:nvGraphicFramePr>
        <p:xfrm>
          <a:off x="782246" y="1997355"/>
          <a:ext cx="7200800" cy="2758440"/>
        </p:xfrm>
        <a:graphic>
          <a:graphicData uri="http://schemas.openxmlformats.org/drawingml/2006/table">
            <a:tbl>
              <a:tblPr/>
              <a:tblGrid>
                <a:gridCol w="3600400"/>
                <a:gridCol w="3600400"/>
              </a:tblGrid>
              <a:tr h="459740">
                <a:tc>
                  <a:txBody>
                    <a:bodyPr/>
                    <a:lstStyle/>
                    <a:p>
                      <a:pPr algn="ctr">
                        <a:lnSpc>
                          <a:spcPct val="130000"/>
                        </a:lnSpc>
                        <a:spcAft>
                          <a:spcPts val="0"/>
                        </a:spcAft>
                      </a:pPr>
                      <a:r>
                        <a:rPr lang="zh-CN" sz="2600" kern="100" dirty="0">
                          <a:effectLst/>
                          <a:latin typeface="Times New Roman"/>
                          <a:ea typeface="华文细黑"/>
                          <a:cs typeface="Times New Roman"/>
                        </a:rPr>
                        <a:t>序　号</a:t>
                      </a:r>
                      <a:endParaRPr lang="zh-CN" sz="1000" kern="100" dirty="0">
                        <a:effectLst/>
                        <a:latin typeface="宋体"/>
                        <a:cs typeface="Courier New"/>
                      </a:endParaRPr>
                    </a:p>
                  </a:txBody>
                  <a:tcPr marL="67881" marR="678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spcAft>
                          <a:spcPts val="0"/>
                        </a:spcAft>
                      </a:pPr>
                      <a:r>
                        <a:rPr lang="zh-CN" sz="2600" kern="100">
                          <a:effectLst/>
                          <a:latin typeface="Times New Roman"/>
                          <a:ea typeface="华文细黑"/>
                          <a:cs typeface="Times New Roman"/>
                        </a:rPr>
                        <a:t>修　改</a:t>
                      </a:r>
                      <a:endParaRPr lang="zh-CN" sz="1000" kern="100">
                        <a:effectLst/>
                        <a:latin typeface="宋体"/>
                        <a:cs typeface="Courier New"/>
                      </a:endParaRPr>
                    </a:p>
                  </a:txBody>
                  <a:tcPr marL="67881" marR="678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9740">
                <a:tc>
                  <a:txBody>
                    <a:bodyPr/>
                    <a:lstStyle/>
                    <a:p>
                      <a:pPr algn="ctr">
                        <a:lnSpc>
                          <a:spcPct val="130000"/>
                        </a:lnSpc>
                        <a:spcAft>
                          <a:spcPts val="0"/>
                        </a:spcAft>
                      </a:pPr>
                      <a:r>
                        <a:rPr lang="en-US" sz="2600" kern="100" dirty="0">
                          <a:effectLst/>
                          <a:latin typeface="Times New Roman"/>
                          <a:ea typeface="华文细黑"/>
                          <a:cs typeface="Courier New"/>
                        </a:rPr>
                        <a:t> </a:t>
                      </a:r>
                      <a:endParaRPr lang="zh-CN" sz="1000" kern="100" dirty="0">
                        <a:effectLst/>
                        <a:latin typeface="宋体"/>
                        <a:cs typeface="Courier New"/>
                      </a:endParaRPr>
                    </a:p>
                  </a:txBody>
                  <a:tcPr marL="67881" marR="678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spcAft>
                          <a:spcPts val="0"/>
                        </a:spcAft>
                      </a:pPr>
                      <a:r>
                        <a:rPr lang="en-US" sz="2600" kern="100" dirty="0">
                          <a:effectLst/>
                          <a:latin typeface="Times New Roman"/>
                          <a:ea typeface="华文细黑"/>
                          <a:cs typeface="Courier New"/>
                        </a:rPr>
                        <a:t> </a:t>
                      </a:r>
                      <a:endParaRPr lang="zh-CN" sz="1000" kern="100" dirty="0">
                        <a:effectLst/>
                        <a:latin typeface="宋体"/>
                        <a:cs typeface="Courier New"/>
                      </a:endParaRPr>
                    </a:p>
                  </a:txBody>
                  <a:tcPr marL="67881" marR="678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9740">
                <a:tc>
                  <a:txBody>
                    <a:bodyPr/>
                    <a:lstStyle/>
                    <a:p>
                      <a:pPr algn="ctr">
                        <a:lnSpc>
                          <a:spcPct val="130000"/>
                        </a:lnSpc>
                        <a:spcAft>
                          <a:spcPts val="0"/>
                        </a:spcAft>
                      </a:pPr>
                      <a:r>
                        <a:rPr lang="en-US" sz="2600" kern="100">
                          <a:effectLst/>
                          <a:latin typeface="Times New Roman"/>
                          <a:ea typeface="华文细黑"/>
                          <a:cs typeface="Courier New"/>
                        </a:rPr>
                        <a:t> </a:t>
                      </a:r>
                      <a:endParaRPr lang="zh-CN" sz="1000" kern="100">
                        <a:effectLst/>
                        <a:latin typeface="宋体"/>
                        <a:cs typeface="Courier New"/>
                      </a:endParaRPr>
                    </a:p>
                  </a:txBody>
                  <a:tcPr marL="67881" marR="678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spcAft>
                          <a:spcPts val="0"/>
                        </a:spcAft>
                      </a:pPr>
                      <a:r>
                        <a:rPr lang="en-US" sz="2600" kern="100">
                          <a:effectLst/>
                          <a:latin typeface="Times New Roman"/>
                          <a:ea typeface="华文细黑"/>
                          <a:cs typeface="Courier New"/>
                        </a:rPr>
                        <a:t> </a:t>
                      </a:r>
                      <a:endParaRPr lang="zh-CN" sz="1000" kern="100">
                        <a:effectLst/>
                        <a:latin typeface="宋体"/>
                        <a:cs typeface="Courier New"/>
                      </a:endParaRPr>
                    </a:p>
                  </a:txBody>
                  <a:tcPr marL="67881" marR="678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9740">
                <a:tc>
                  <a:txBody>
                    <a:bodyPr/>
                    <a:lstStyle/>
                    <a:p>
                      <a:pPr algn="ctr">
                        <a:lnSpc>
                          <a:spcPct val="130000"/>
                        </a:lnSpc>
                        <a:spcAft>
                          <a:spcPts val="0"/>
                        </a:spcAft>
                      </a:pPr>
                      <a:r>
                        <a:rPr lang="en-US" sz="2600" kern="100">
                          <a:effectLst/>
                          <a:latin typeface="Times New Roman"/>
                          <a:ea typeface="华文细黑"/>
                          <a:cs typeface="Courier New"/>
                        </a:rPr>
                        <a:t> </a:t>
                      </a:r>
                      <a:endParaRPr lang="zh-CN" sz="1000" kern="100">
                        <a:effectLst/>
                        <a:latin typeface="宋体"/>
                        <a:cs typeface="Courier New"/>
                      </a:endParaRPr>
                    </a:p>
                  </a:txBody>
                  <a:tcPr marL="67881" marR="678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spcAft>
                          <a:spcPts val="0"/>
                        </a:spcAft>
                      </a:pPr>
                      <a:r>
                        <a:rPr lang="en-US" sz="2600" kern="100">
                          <a:effectLst/>
                          <a:latin typeface="Times New Roman"/>
                          <a:ea typeface="华文细黑"/>
                          <a:cs typeface="Courier New"/>
                        </a:rPr>
                        <a:t> </a:t>
                      </a:r>
                      <a:endParaRPr lang="zh-CN" sz="1000" kern="100">
                        <a:effectLst/>
                        <a:latin typeface="宋体"/>
                        <a:cs typeface="Courier New"/>
                      </a:endParaRPr>
                    </a:p>
                  </a:txBody>
                  <a:tcPr marL="67881" marR="678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9740">
                <a:tc>
                  <a:txBody>
                    <a:bodyPr/>
                    <a:lstStyle/>
                    <a:p>
                      <a:pPr algn="ctr">
                        <a:lnSpc>
                          <a:spcPct val="130000"/>
                        </a:lnSpc>
                        <a:spcAft>
                          <a:spcPts val="0"/>
                        </a:spcAft>
                      </a:pPr>
                      <a:r>
                        <a:rPr lang="en-US" sz="2600" kern="100">
                          <a:effectLst/>
                          <a:latin typeface="Times New Roman"/>
                          <a:ea typeface="华文细黑"/>
                          <a:cs typeface="Courier New"/>
                        </a:rPr>
                        <a:t> </a:t>
                      </a:r>
                      <a:endParaRPr lang="zh-CN" sz="1000" kern="100">
                        <a:effectLst/>
                        <a:latin typeface="宋体"/>
                        <a:cs typeface="Courier New"/>
                      </a:endParaRPr>
                    </a:p>
                  </a:txBody>
                  <a:tcPr marL="67881" marR="678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spcAft>
                          <a:spcPts val="0"/>
                        </a:spcAft>
                      </a:pPr>
                      <a:r>
                        <a:rPr lang="en-US" sz="2600" kern="100" dirty="0">
                          <a:effectLst/>
                          <a:latin typeface="Times New Roman"/>
                          <a:ea typeface="华文细黑"/>
                          <a:cs typeface="Courier New"/>
                        </a:rPr>
                        <a:t> </a:t>
                      </a:r>
                      <a:endParaRPr lang="zh-CN" sz="1000" kern="100" dirty="0">
                        <a:effectLst/>
                        <a:latin typeface="宋体"/>
                        <a:cs typeface="Courier New"/>
                      </a:endParaRPr>
                    </a:p>
                  </a:txBody>
                  <a:tcPr marL="67881" marR="678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9740">
                <a:tc>
                  <a:txBody>
                    <a:bodyPr/>
                    <a:lstStyle/>
                    <a:p>
                      <a:pPr algn="ctr">
                        <a:lnSpc>
                          <a:spcPct val="130000"/>
                        </a:lnSpc>
                        <a:spcAft>
                          <a:spcPts val="0"/>
                        </a:spcAft>
                      </a:pPr>
                      <a:endParaRPr lang="zh-CN" sz="1000" kern="100">
                        <a:effectLst/>
                        <a:latin typeface="宋体"/>
                        <a:cs typeface="Courier New"/>
                      </a:endParaRPr>
                    </a:p>
                  </a:txBody>
                  <a:tcPr marL="67881" marR="678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spcAft>
                          <a:spcPts val="0"/>
                        </a:spcAft>
                      </a:pPr>
                      <a:endParaRPr lang="zh-CN" sz="1000" kern="100" dirty="0">
                        <a:effectLst/>
                        <a:latin typeface="宋体"/>
                        <a:cs typeface="Courier New"/>
                      </a:endParaRPr>
                    </a:p>
                  </a:txBody>
                  <a:tcPr marL="67881" marR="678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951096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12134" y="-34255"/>
            <a:ext cx="8733982" cy="5262979"/>
          </a:xfrm>
          <a:prstGeom prst="rect">
            <a:avLst/>
          </a:prstGeom>
        </p:spPr>
        <p:txBody>
          <a:bodyPr>
            <a:spAutoFit/>
          </a:bodyPr>
          <a:lstStyle/>
          <a:p>
            <a:pPr algn="just">
              <a:lnSpc>
                <a:spcPct val="140000"/>
              </a:lnSpc>
              <a:spcAft>
                <a:spcPts val="0"/>
              </a:spcAft>
            </a:pPr>
            <a:r>
              <a:rPr lang="en-US" altLang="zh-CN" sz="2400" kern="100" dirty="0">
                <a:latin typeface="宋体"/>
                <a:ea typeface="华文细黑"/>
                <a:cs typeface="Times New Roman"/>
              </a:rPr>
              <a:t>⑤</a:t>
            </a:r>
            <a:r>
              <a:rPr lang="zh-CN" altLang="zh-CN" sz="2400" kern="100" dirty="0">
                <a:latin typeface="Times New Roman"/>
                <a:ea typeface="华文细黑"/>
                <a:cs typeface="Times New Roman"/>
              </a:rPr>
              <a:t>有关部门对瓮安事件中极少数不明真相的群众冲击市委市政府的事件，及时进行了批评教育和严肃处理</a:t>
            </a:r>
            <a:r>
              <a:rPr lang="zh-CN" altLang="zh-CN" sz="2400" kern="100" dirty="0" smtClean="0">
                <a:latin typeface="Times New Roman"/>
                <a:ea typeface="华文细黑"/>
                <a:cs typeface="Times New Roman"/>
              </a:rPr>
              <a:t>。</a:t>
            </a:r>
            <a:r>
              <a:rPr lang="en-US" altLang="zh-CN" sz="2400" kern="100" dirty="0" smtClean="0">
                <a:latin typeface="Times New Roman"/>
                <a:ea typeface="华文细黑"/>
                <a:cs typeface="Courier New"/>
              </a:rPr>
              <a:t>_________________</a:t>
            </a:r>
          </a:p>
          <a:p>
            <a:pPr algn="just">
              <a:lnSpc>
                <a:spcPct val="140000"/>
              </a:lnSpc>
              <a:spcAft>
                <a:spcPts val="0"/>
              </a:spcAft>
            </a:pPr>
            <a:r>
              <a:rPr lang="en-US" altLang="zh-CN" sz="2400" kern="100" dirty="0" smtClean="0">
                <a:latin typeface="Times New Roman"/>
                <a:ea typeface="华文细黑"/>
                <a:cs typeface="Courier New"/>
              </a:rPr>
              <a:t>_______________</a:t>
            </a:r>
            <a:endParaRPr lang="zh-CN" altLang="zh-CN" sz="2400" kern="100" dirty="0">
              <a:latin typeface="宋体"/>
              <a:cs typeface="Courier New"/>
            </a:endParaRPr>
          </a:p>
          <a:p>
            <a:pPr algn="just">
              <a:lnSpc>
                <a:spcPct val="140000"/>
              </a:lnSpc>
              <a:spcAft>
                <a:spcPts val="0"/>
              </a:spcAft>
            </a:pPr>
            <a:r>
              <a:rPr lang="en-US" altLang="zh-CN" sz="2400" kern="100" dirty="0">
                <a:latin typeface="宋体"/>
                <a:ea typeface="华文细黑"/>
                <a:cs typeface="Times New Roman"/>
              </a:rPr>
              <a:t>⑥</a:t>
            </a:r>
            <a:r>
              <a:rPr lang="zh-CN" altLang="zh-CN" sz="2400" kern="100" dirty="0">
                <a:latin typeface="Times New Roman"/>
                <a:ea typeface="华文细黑"/>
                <a:cs typeface="Times New Roman"/>
              </a:rPr>
              <a:t>考场设在一间古色古香的大厅里举行。</a:t>
            </a:r>
            <a:r>
              <a:rPr lang="en-US" altLang="zh-CN" sz="2400" kern="100" dirty="0" smtClean="0">
                <a:latin typeface="Times New Roman"/>
                <a:ea typeface="华文细黑"/>
                <a:cs typeface="Courier New"/>
              </a:rPr>
              <a:t>__________________</a:t>
            </a:r>
          </a:p>
          <a:p>
            <a:pPr algn="just">
              <a:lnSpc>
                <a:spcPct val="140000"/>
              </a:lnSpc>
              <a:spcAft>
                <a:spcPts val="0"/>
              </a:spcAft>
            </a:pPr>
            <a:r>
              <a:rPr lang="en-US" altLang="zh-CN" sz="2400" kern="100" dirty="0" smtClean="0">
                <a:latin typeface="Times New Roman"/>
                <a:ea typeface="华文细黑"/>
                <a:cs typeface="Courier New"/>
              </a:rPr>
              <a:t>_______________</a:t>
            </a:r>
            <a:endParaRPr lang="zh-CN" altLang="zh-CN" sz="2400" kern="100" dirty="0">
              <a:latin typeface="宋体"/>
              <a:cs typeface="Courier New"/>
            </a:endParaRPr>
          </a:p>
          <a:p>
            <a:pPr algn="just">
              <a:lnSpc>
                <a:spcPct val="140000"/>
              </a:lnSpc>
              <a:spcAft>
                <a:spcPts val="0"/>
              </a:spcAft>
            </a:pPr>
            <a:r>
              <a:rPr lang="en-US" altLang="zh-CN" sz="2400" kern="100" dirty="0">
                <a:latin typeface="宋体"/>
                <a:ea typeface="华文细黑"/>
                <a:cs typeface="Times New Roman"/>
              </a:rPr>
              <a:t>⑦</a:t>
            </a:r>
            <a:r>
              <a:rPr lang="zh-CN" altLang="zh-CN" sz="2400" kern="100" dirty="0">
                <a:latin typeface="Times New Roman"/>
                <a:ea typeface="华文细黑"/>
                <a:cs typeface="Times New Roman"/>
              </a:rPr>
              <a:t>在他走到教室门口时，发现老师已经讲课了。</a:t>
            </a:r>
            <a:r>
              <a:rPr lang="en-US" altLang="zh-CN" sz="2400" kern="100" dirty="0" smtClean="0">
                <a:latin typeface="Times New Roman"/>
                <a:ea typeface="华文细黑"/>
                <a:cs typeface="Courier New"/>
              </a:rPr>
              <a:t>__________________________________</a:t>
            </a:r>
            <a:endParaRPr lang="zh-CN" altLang="zh-CN" sz="2400" kern="100" dirty="0">
              <a:latin typeface="宋体"/>
              <a:cs typeface="Courier New"/>
            </a:endParaRPr>
          </a:p>
          <a:p>
            <a:pPr algn="just">
              <a:lnSpc>
                <a:spcPct val="140000"/>
              </a:lnSpc>
              <a:spcAft>
                <a:spcPts val="0"/>
              </a:spcAft>
            </a:pPr>
            <a:r>
              <a:rPr lang="en-US" altLang="zh-CN" sz="2400" kern="100" dirty="0">
                <a:latin typeface="宋体"/>
                <a:ea typeface="华文细黑"/>
                <a:cs typeface="Times New Roman"/>
              </a:rPr>
              <a:t>⑧</a:t>
            </a:r>
            <a:r>
              <a:rPr lang="zh-CN" altLang="zh-CN" sz="2400" kern="100" dirty="0">
                <a:latin typeface="Times New Roman"/>
                <a:ea typeface="华文细黑"/>
                <a:cs typeface="Times New Roman"/>
              </a:rPr>
              <a:t>树立和落实科学发展观，发展和重视农业产后经济，应当成为我国</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三农</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问题的重要组成部分。</a:t>
            </a:r>
            <a:r>
              <a:rPr lang="en-US" altLang="zh-CN" sz="2400" kern="100" dirty="0" smtClean="0">
                <a:latin typeface="Times New Roman"/>
                <a:ea typeface="华文细黑"/>
                <a:cs typeface="Courier New"/>
              </a:rPr>
              <a:t>______________________</a:t>
            </a:r>
          </a:p>
          <a:p>
            <a:pPr algn="just">
              <a:lnSpc>
                <a:spcPct val="140000"/>
              </a:lnSpc>
              <a:spcAft>
                <a:spcPts val="0"/>
              </a:spcAft>
            </a:pPr>
            <a:r>
              <a:rPr lang="en-US" altLang="zh-CN" sz="2400" kern="100" dirty="0" smtClean="0">
                <a:effectLst/>
                <a:latin typeface="Times New Roman"/>
                <a:ea typeface="华文细黑"/>
                <a:cs typeface="Courier New"/>
              </a:rPr>
              <a:t>______</a:t>
            </a:r>
            <a:endParaRPr lang="zh-CN" altLang="zh-CN" sz="2400" kern="100" dirty="0">
              <a:effectLst/>
              <a:latin typeface="宋体"/>
              <a:cs typeface="Courier New"/>
            </a:endParaRPr>
          </a:p>
        </p:txBody>
      </p:sp>
      <p:sp>
        <p:nvSpPr>
          <p:cNvPr id="4" name="矩形 3"/>
          <p:cNvSpPr/>
          <p:nvPr/>
        </p:nvSpPr>
        <p:spPr>
          <a:xfrm>
            <a:off x="6009969" y="513234"/>
            <a:ext cx="3262432" cy="461665"/>
          </a:xfrm>
          <a:prstGeom prst="rect">
            <a:avLst/>
          </a:prstGeom>
        </p:spPr>
        <p:txBody>
          <a:bodyPr wrap="none">
            <a:spAutoFit/>
          </a:bodyPr>
          <a:lstStyle/>
          <a:p>
            <a:r>
              <a:rPr lang="zh-CN" altLang="zh-CN" sz="2400" kern="100" dirty="0">
                <a:solidFill>
                  <a:schemeClr val="accent6">
                    <a:lumMod val="75000"/>
                  </a:schemeClr>
                </a:solidFill>
                <a:latin typeface="Times New Roman"/>
                <a:ea typeface="华文细黑"/>
                <a:cs typeface="Times New Roman"/>
              </a:rPr>
              <a:t>对</a:t>
            </a:r>
            <a:r>
              <a:rPr lang="en-US" altLang="zh-CN" sz="2400" kern="100" dirty="0">
                <a:solidFill>
                  <a:schemeClr val="accent6">
                    <a:lumMod val="75000"/>
                  </a:schemeClr>
                </a:solidFill>
                <a:latin typeface="+mj-ea"/>
                <a:ea typeface="+mj-ea"/>
                <a:cs typeface="Times New Roman"/>
              </a:rPr>
              <a:t>“</a:t>
            </a:r>
            <a:r>
              <a:rPr lang="zh-CN" altLang="zh-CN" sz="2400" kern="100" dirty="0">
                <a:solidFill>
                  <a:schemeClr val="accent6">
                    <a:lumMod val="75000"/>
                  </a:schemeClr>
                </a:solidFill>
                <a:latin typeface="Times New Roman"/>
                <a:ea typeface="华文细黑"/>
                <a:cs typeface="Times New Roman"/>
              </a:rPr>
              <a:t>事件</a:t>
            </a:r>
            <a:r>
              <a:rPr lang="en-US" altLang="zh-CN" sz="2400" kern="100" dirty="0">
                <a:solidFill>
                  <a:schemeClr val="accent6">
                    <a:lumMod val="75000"/>
                  </a:schemeClr>
                </a:solidFill>
                <a:latin typeface="+mj-ea"/>
                <a:ea typeface="+mj-ea"/>
                <a:cs typeface="Times New Roman"/>
              </a:rPr>
              <a:t>”</a:t>
            </a:r>
            <a:r>
              <a:rPr lang="zh-CN" altLang="zh-CN" sz="2400" kern="100" dirty="0">
                <a:solidFill>
                  <a:schemeClr val="accent6">
                    <a:lumMod val="75000"/>
                  </a:schemeClr>
                </a:solidFill>
                <a:latin typeface="Times New Roman"/>
                <a:ea typeface="华文细黑"/>
                <a:cs typeface="Times New Roman"/>
              </a:rPr>
              <a:t>不能</a:t>
            </a:r>
            <a:r>
              <a:rPr lang="en-US" altLang="zh-CN" sz="2400" kern="100" dirty="0">
                <a:solidFill>
                  <a:schemeClr val="accent6">
                    <a:lumMod val="75000"/>
                  </a:schemeClr>
                </a:solidFill>
                <a:latin typeface="+mj-ea"/>
                <a:ea typeface="+mj-ea"/>
                <a:cs typeface="Times New Roman"/>
              </a:rPr>
              <a:t>“</a:t>
            </a:r>
            <a:r>
              <a:rPr lang="zh-CN" altLang="zh-CN" sz="2400" kern="100" dirty="0" smtClean="0">
                <a:solidFill>
                  <a:schemeClr val="accent6">
                    <a:lumMod val="75000"/>
                  </a:schemeClr>
                </a:solidFill>
                <a:latin typeface="Times New Roman"/>
                <a:ea typeface="华文细黑"/>
                <a:cs typeface="Times New Roman"/>
              </a:rPr>
              <a:t>批评</a:t>
            </a:r>
            <a:endParaRPr lang="zh-CN" altLang="en-US" sz="2400" kern="100" dirty="0">
              <a:solidFill>
                <a:schemeClr val="accent6">
                  <a:lumMod val="75000"/>
                </a:schemeClr>
              </a:solidFill>
              <a:latin typeface="Times New Roman"/>
              <a:ea typeface="华文细黑"/>
              <a:cs typeface="Times New Roman"/>
            </a:endParaRPr>
          </a:p>
        </p:txBody>
      </p:sp>
      <p:sp>
        <p:nvSpPr>
          <p:cNvPr id="7" name="矩形 6"/>
          <p:cNvSpPr/>
          <p:nvPr/>
        </p:nvSpPr>
        <p:spPr>
          <a:xfrm>
            <a:off x="233959" y="1051198"/>
            <a:ext cx="2646878" cy="461665"/>
          </a:xfrm>
          <a:prstGeom prst="rect">
            <a:avLst/>
          </a:prstGeom>
        </p:spPr>
        <p:txBody>
          <a:bodyPr wrap="none">
            <a:spAutoFit/>
          </a:bodyPr>
          <a:lstStyle/>
          <a:p>
            <a:pPr lvl="0"/>
            <a:r>
              <a:rPr lang="zh-CN" altLang="zh-CN" sz="2400" kern="100" dirty="0">
                <a:solidFill>
                  <a:srgbClr val="F79646">
                    <a:lumMod val="75000"/>
                  </a:srgbClr>
                </a:solidFill>
                <a:latin typeface="Times New Roman"/>
                <a:ea typeface="华文细黑"/>
                <a:cs typeface="Times New Roman"/>
              </a:rPr>
              <a:t>教育</a:t>
            </a:r>
            <a:r>
              <a:rPr lang="en-US" altLang="zh-CN" sz="2400" kern="100" dirty="0">
                <a:solidFill>
                  <a:schemeClr val="accent6">
                    <a:lumMod val="75000"/>
                  </a:schemeClr>
                </a:solidFill>
                <a:latin typeface="+mj-ea"/>
                <a:ea typeface="+mj-ea"/>
                <a:cs typeface="Times New Roman"/>
              </a:rPr>
              <a:t>”</a:t>
            </a:r>
            <a:r>
              <a:rPr lang="zh-CN" altLang="zh-CN" sz="2400" kern="100" dirty="0">
                <a:solidFill>
                  <a:srgbClr val="F79646">
                    <a:lumMod val="75000"/>
                  </a:srgbClr>
                </a:solidFill>
                <a:latin typeface="Times New Roman"/>
                <a:ea typeface="华文细黑"/>
                <a:cs typeface="Times New Roman"/>
              </a:rPr>
              <a:t>，搭配不当</a:t>
            </a:r>
            <a:endParaRPr lang="zh-CN" altLang="en-US" sz="2400" kern="100" dirty="0">
              <a:solidFill>
                <a:srgbClr val="F79646">
                  <a:lumMod val="75000"/>
                </a:srgbClr>
              </a:solidFill>
              <a:latin typeface="Times New Roman"/>
              <a:ea typeface="华文细黑"/>
              <a:cs typeface="Times New Roman"/>
            </a:endParaRPr>
          </a:p>
        </p:txBody>
      </p:sp>
      <p:sp>
        <p:nvSpPr>
          <p:cNvPr id="11" name="矩形 10"/>
          <p:cNvSpPr/>
          <p:nvPr/>
        </p:nvSpPr>
        <p:spPr>
          <a:xfrm>
            <a:off x="5676503" y="1559446"/>
            <a:ext cx="2954655" cy="461665"/>
          </a:xfrm>
          <a:prstGeom prst="rect">
            <a:avLst/>
          </a:prstGeom>
        </p:spPr>
        <p:txBody>
          <a:bodyPr wrap="none">
            <a:spAutoFit/>
          </a:bodyPr>
          <a:lstStyle/>
          <a:p>
            <a:r>
              <a:rPr lang="zh-CN" altLang="zh-CN" sz="2400" dirty="0">
                <a:solidFill>
                  <a:srgbClr val="E46C0A"/>
                </a:solidFill>
                <a:latin typeface="Times New Roman"/>
                <a:ea typeface="华文细黑"/>
                <a:cs typeface="Times New Roman"/>
              </a:rPr>
              <a:t>主语</a:t>
            </a:r>
            <a:r>
              <a:rPr lang="en-US" altLang="zh-CN" sz="2400" kern="100" dirty="0">
                <a:solidFill>
                  <a:schemeClr val="accent6">
                    <a:lumMod val="75000"/>
                  </a:schemeClr>
                </a:solidFill>
                <a:latin typeface="+mj-ea"/>
                <a:ea typeface="+mj-ea"/>
                <a:cs typeface="Times New Roman"/>
              </a:rPr>
              <a:t>“</a:t>
            </a:r>
            <a:r>
              <a:rPr lang="zh-CN" altLang="zh-CN" sz="2400" dirty="0">
                <a:solidFill>
                  <a:srgbClr val="E46C0A"/>
                </a:solidFill>
                <a:latin typeface="Times New Roman"/>
                <a:ea typeface="华文细黑"/>
                <a:cs typeface="Times New Roman"/>
              </a:rPr>
              <a:t>考场</a:t>
            </a:r>
            <a:r>
              <a:rPr lang="en-US" altLang="zh-CN" sz="2400" dirty="0">
                <a:solidFill>
                  <a:srgbClr val="E46C0A"/>
                </a:solidFill>
                <a:latin typeface="宋体"/>
                <a:ea typeface="华文细黑"/>
                <a:cs typeface="Times New Roman"/>
              </a:rPr>
              <a:t>”</a:t>
            </a:r>
            <a:r>
              <a:rPr lang="zh-CN" altLang="zh-CN" sz="2400" dirty="0">
                <a:solidFill>
                  <a:srgbClr val="E46C0A"/>
                </a:solidFill>
                <a:latin typeface="Times New Roman"/>
                <a:ea typeface="华文细黑"/>
                <a:cs typeface="Times New Roman"/>
              </a:rPr>
              <a:t>与</a:t>
            </a:r>
            <a:r>
              <a:rPr lang="zh-CN" altLang="zh-CN" sz="2400" dirty="0" smtClean="0">
                <a:solidFill>
                  <a:srgbClr val="E46C0A"/>
                </a:solidFill>
                <a:latin typeface="Times New Roman"/>
                <a:ea typeface="华文细黑"/>
                <a:cs typeface="Times New Roman"/>
              </a:rPr>
              <a:t>谓语</a:t>
            </a:r>
            <a:endParaRPr lang="zh-CN" altLang="en-US" sz="2400" kern="100" dirty="0">
              <a:solidFill>
                <a:schemeClr val="accent6">
                  <a:lumMod val="75000"/>
                </a:schemeClr>
              </a:solidFill>
              <a:latin typeface="Times New Roman"/>
              <a:ea typeface="华文细黑"/>
              <a:cs typeface="Times New Roman"/>
            </a:endParaRPr>
          </a:p>
        </p:txBody>
      </p:sp>
      <p:sp>
        <p:nvSpPr>
          <p:cNvPr id="12" name="矩形 11"/>
          <p:cNvSpPr/>
          <p:nvPr/>
        </p:nvSpPr>
        <p:spPr>
          <a:xfrm>
            <a:off x="54546" y="2063502"/>
            <a:ext cx="2646878" cy="461665"/>
          </a:xfrm>
          <a:prstGeom prst="rect">
            <a:avLst/>
          </a:prstGeom>
        </p:spPr>
        <p:txBody>
          <a:bodyPr wrap="none">
            <a:spAutoFit/>
          </a:bodyPr>
          <a:lstStyle/>
          <a:p>
            <a:pPr lvl="0"/>
            <a:r>
              <a:rPr lang="en-US" altLang="zh-CN" sz="2400" dirty="0">
                <a:solidFill>
                  <a:srgbClr val="E46C0A"/>
                </a:solidFill>
                <a:latin typeface="宋体"/>
                <a:ea typeface="华文细黑"/>
                <a:cs typeface="Times New Roman"/>
              </a:rPr>
              <a:t>“</a:t>
            </a:r>
            <a:r>
              <a:rPr lang="zh-CN" altLang="zh-CN" sz="2400" dirty="0">
                <a:solidFill>
                  <a:srgbClr val="E46C0A"/>
                </a:solidFill>
                <a:latin typeface="Times New Roman"/>
                <a:ea typeface="华文细黑"/>
                <a:cs typeface="Times New Roman"/>
              </a:rPr>
              <a:t>举行</a:t>
            </a:r>
            <a:r>
              <a:rPr lang="en-US" altLang="zh-CN" sz="2400" dirty="0">
                <a:solidFill>
                  <a:srgbClr val="E46C0A"/>
                </a:solidFill>
                <a:latin typeface="宋体"/>
                <a:ea typeface="华文细黑"/>
                <a:cs typeface="Times New Roman"/>
              </a:rPr>
              <a:t>”</a:t>
            </a:r>
            <a:r>
              <a:rPr lang="zh-CN" altLang="zh-CN" sz="2400" dirty="0">
                <a:solidFill>
                  <a:srgbClr val="E46C0A"/>
                </a:solidFill>
                <a:latin typeface="Times New Roman"/>
                <a:ea typeface="华文细黑"/>
                <a:cs typeface="Times New Roman"/>
              </a:rPr>
              <a:t>搭配不当</a:t>
            </a:r>
            <a:endParaRPr lang="zh-CN" altLang="en-US" sz="2400" kern="100" dirty="0">
              <a:solidFill>
                <a:srgbClr val="F79646">
                  <a:lumMod val="75000"/>
                </a:srgbClr>
              </a:solidFill>
              <a:latin typeface="Times New Roman"/>
              <a:ea typeface="华文细黑"/>
              <a:cs typeface="Times New Roman"/>
            </a:endParaRPr>
          </a:p>
        </p:txBody>
      </p:sp>
      <p:sp>
        <p:nvSpPr>
          <p:cNvPr id="14" name="矩形 13"/>
          <p:cNvSpPr/>
          <p:nvPr/>
        </p:nvSpPr>
        <p:spPr>
          <a:xfrm>
            <a:off x="217612" y="3067422"/>
            <a:ext cx="5381601" cy="461665"/>
          </a:xfrm>
          <a:prstGeom prst="rect">
            <a:avLst/>
          </a:prstGeom>
        </p:spPr>
        <p:txBody>
          <a:bodyPr wrap="none">
            <a:spAutoFit/>
          </a:bodyPr>
          <a:lstStyle/>
          <a:p>
            <a:r>
              <a:rPr lang="zh-CN" altLang="zh-CN" sz="2400" kern="100" dirty="0">
                <a:solidFill>
                  <a:schemeClr val="accent6">
                    <a:lumMod val="75000"/>
                  </a:schemeClr>
                </a:solidFill>
                <a:latin typeface="Times New Roman"/>
                <a:ea typeface="华文细黑"/>
                <a:cs typeface="Times New Roman"/>
              </a:rPr>
              <a:t>主语残缺，因介词</a:t>
            </a:r>
            <a:r>
              <a:rPr lang="en-US" altLang="zh-CN" sz="2400" kern="100" dirty="0">
                <a:solidFill>
                  <a:schemeClr val="accent6">
                    <a:lumMod val="75000"/>
                  </a:schemeClr>
                </a:solidFill>
                <a:latin typeface="Times New Roman"/>
                <a:ea typeface="华文细黑"/>
                <a:cs typeface="Times New Roman"/>
              </a:rPr>
              <a:t>“</a:t>
            </a:r>
            <a:r>
              <a:rPr lang="zh-CN" altLang="zh-CN" sz="2400" kern="100" dirty="0">
                <a:solidFill>
                  <a:schemeClr val="accent6">
                    <a:lumMod val="75000"/>
                  </a:schemeClr>
                </a:solidFill>
                <a:latin typeface="Times New Roman"/>
                <a:ea typeface="华文细黑"/>
                <a:cs typeface="Times New Roman"/>
              </a:rPr>
              <a:t>在</a:t>
            </a:r>
            <a:r>
              <a:rPr lang="en-US" altLang="zh-CN" sz="2400" kern="100" dirty="0">
                <a:solidFill>
                  <a:schemeClr val="accent6">
                    <a:lumMod val="75000"/>
                  </a:schemeClr>
                </a:solidFill>
                <a:latin typeface="Times New Roman"/>
                <a:ea typeface="华文细黑"/>
                <a:cs typeface="Times New Roman"/>
              </a:rPr>
              <a:t>”</a:t>
            </a:r>
            <a:r>
              <a:rPr lang="zh-CN" altLang="zh-CN" sz="2400" kern="100" dirty="0">
                <a:solidFill>
                  <a:schemeClr val="accent6">
                    <a:lumMod val="75000"/>
                  </a:schemeClr>
                </a:solidFill>
                <a:latin typeface="Times New Roman"/>
                <a:ea typeface="华文细黑"/>
                <a:cs typeface="Times New Roman"/>
              </a:rPr>
              <a:t>位置不当而残缺</a:t>
            </a:r>
            <a:endParaRPr lang="zh-CN" altLang="en-US" sz="2400" kern="100" dirty="0">
              <a:solidFill>
                <a:schemeClr val="accent6">
                  <a:lumMod val="75000"/>
                </a:schemeClr>
              </a:solidFill>
              <a:latin typeface="Times New Roman"/>
              <a:ea typeface="华文细黑"/>
              <a:cs typeface="Times New Roman"/>
            </a:endParaRPr>
          </a:p>
        </p:txBody>
      </p:sp>
      <p:sp>
        <p:nvSpPr>
          <p:cNvPr id="15" name="矩形 14"/>
          <p:cNvSpPr/>
          <p:nvPr/>
        </p:nvSpPr>
        <p:spPr>
          <a:xfrm>
            <a:off x="4860032" y="4089251"/>
            <a:ext cx="4493538" cy="461665"/>
          </a:xfrm>
          <a:prstGeom prst="rect">
            <a:avLst/>
          </a:prstGeom>
        </p:spPr>
        <p:txBody>
          <a:bodyPr wrap="none">
            <a:spAutoFit/>
          </a:bodyPr>
          <a:lstStyle/>
          <a:p>
            <a:r>
              <a:rPr lang="en-US" altLang="zh-CN" sz="2400" kern="100" dirty="0">
                <a:solidFill>
                  <a:schemeClr val="accent6">
                    <a:lumMod val="75000"/>
                  </a:schemeClr>
                </a:solidFill>
                <a:latin typeface="+mj-ea"/>
                <a:ea typeface="+mj-ea"/>
                <a:cs typeface="Times New Roman"/>
              </a:rPr>
              <a:t>“</a:t>
            </a:r>
            <a:r>
              <a:rPr lang="zh-CN" altLang="zh-CN" sz="2400" kern="100" dirty="0">
                <a:solidFill>
                  <a:schemeClr val="accent6">
                    <a:lumMod val="75000"/>
                  </a:schemeClr>
                </a:solidFill>
                <a:latin typeface="Times New Roman"/>
                <a:ea typeface="华文细黑"/>
                <a:cs typeface="Times New Roman"/>
              </a:rPr>
              <a:t>发展</a:t>
            </a:r>
            <a:r>
              <a:rPr lang="en-US" altLang="zh-CN" sz="2400" kern="100" dirty="0">
                <a:solidFill>
                  <a:schemeClr val="accent6">
                    <a:lumMod val="75000"/>
                  </a:schemeClr>
                </a:solidFill>
                <a:latin typeface="+mj-ea"/>
                <a:ea typeface="+mj-ea"/>
                <a:cs typeface="Times New Roman"/>
              </a:rPr>
              <a:t>”</a:t>
            </a:r>
            <a:r>
              <a:rPr lang="zh-CN" altLang="zh-CN" sz="2400" kern="100" dirty="0">
                <a:solidFill>
                  <a:schemeClr val="accent6">
                    <a:lumMod val="75000"/>
                  </a:schemeClr>
                </a:solidFill>
                <a:latin typeface="Times New Roman"/>
                <a:ea typeface="华文细黑"/>
                <a:cs typeface="Times New Roman"/>
              </a:rPr>
              <a:t>与</a:t>
            </a:r>
            <a:r>
              <a:rPr lang="en-US" altLang="zh-CN" sz="2400" kern="100" dirty="0">
                <a:solidFill>
                  <a:schemeClr val="accent6">
                    <a:lumMod val="75000"/>
                  </a:schemeClr>
                </a:solidFill>
                <a:latin typeface="+mj-ea"/>
                <a:ea typeface="+mj-ea"/>
                <a:cs typeface="Times New Roman"/>
              </a:rPr>
              <a:t>“</a:t>
            </a:r>
            <a:r>
              <a:rPr lang="zh-CN" altLang="zh-CN" sz="2400" kern="100" dirty="0">
                <a:solidFill>
                  <a:schemeClr val="accent6">
                    <a:lumMod val="75000"/>
                  </a:schemeClr>
                </a:solidFill>
                <a:latin typeface="Times New Roman"/>
                <a:ea typeface="华文细黑"/>
                <a:cs typeface="Times New Roman"/>
              </a:rPr>
              <a:t>重视</a:t>
            </a:r>
            <a:r>
              <a:rPr lang="en-US" altLang="zh-CN" sz="2400" kern="100" dirty="0">
                <a:solidFill>
                  <a:schemeClr val="accent6">
                    <a:lumMod val="75000"/>
                  </a:schemeClr>
                </a:solidFill>
                <a:latin typeface="+mj-ea"/>
                <a:ea typeface="+mj-ea"/>
                <a:cs typeface="Times New Roman"/>
              </a:rPr>
              <a:t>”</a:t>
            </a:r>
            <a:r>
              <a:rPr lang="zh-CN" altLang="zh-CN" sz="2400" kern="100" dirty="0">
                <a:solidFill>
                  <a:schemeClr val="accent6">
                    <a:lumMod val="75000"/>
                  </a:schemeClr>
                </a:solidFill>
                <a:latin typeface="Times New Roman"/>
                <a:ea typeface="华文细黑"/>
                <a:cs typeface="Times New Roman"/>
              </a:rPr>
              <a:t>语序不当</a:t>
            </a:r>
            <a:r>
              <a:rPr lang="zh-CN" altLang="zh-CN" sz="2400" kern="100" dirty="0" smtClean="0">
                <a:solidFill>
                  <a:schemeClr val="accent6">
                    <a:lumMod val="75000"/>
                  </a:schemeClr>
                </a:solidFill>
                <a:latin typeface="Times New Roman"/>
                <a:ea typeface="华文细黑"/>
                <a:cs typeface="Times New Roman"/>
              </a:rPr>
              <a:t>，</a:t>
            </a:r>
            <a:endParaRPr lang="zh-CN" altLang="en-US" sz="2400" kern="100" dirty="0">
              <a:solidFill>
                <a:schemeClr val="accent6">
                  <a:lumMod val="75000"/>
                </a:schemeClr>
              </a:solidFill>
              <a:latin typeface="Times New Roman"/>
              <a:ea typeface="华文细黑"/>
              <a:cs typeface="Times New Roman"/>
            </a:endParaRPr>
          </a:p>
        </p:txBody>
      </p:sp>
      <p:sp>
        <p:nvSpPr>
          <p:cNvPr id="17" name="矩形 16"/>
          <p:cNvSpPr/>
          <p:nvPr/>
        </p:nvSpPr>
        <p:spPr>
          <a:xfrm>
            <a:off x="213420" y="4630365"/>
            <a:ext cx="1107996" cy="461665"/>
          </a:xfrm>
          <a:prstGeom prst="rect">
            <a:avLst/>
          </a:prstGeom>
        </p:spPr>
        <p:txBody>
          <a:bodyPr wrap="none">
            <a:spAutoFit/>
          </a:bodyPr>
          <a:lstStyle/>
          <a:p>
            <a:pPr lvl="0"/>
            <a:r>
              <a:rPr lang="zh-CN" altLang="zh-CN" sz="2400" kern="100" dirty="0">
                <a:solidFill>
                  <a:srgbClr val="F79646">
                    <a:lumMod val="75000"/>
                  </a:srgbClr>
                </a:solidFill>
                <a:latin typeface="Times New Roman"/>
                <a:ea typeface="华文细黑"/>
                <a:cs typeface="Times New Roman"/>
              </a:rPr>
              <a:t>应对调</a:t>
            </a:r>
            <a:endParaRPr lang="zh-CN" altLang="en-US" sz="2400" kern="100" dirty="0">
              <a:solidFill>
                <a:srgbClr val="F79646">
                  <a:lumMod val="75000"/>
                </a:srgbClr>
              </a:solidFill>
              <a:latin typeface="Times New Roman"/>
              <a:ea typeface="华文细黑"/>
              <a:cs typeface="Times New Roman"/>
            </a:endParaRPr>
          </a:p>
        </p:txBody>
      </p:sp>
    </p:spTree>
    <p:extLst>
      <p:ext uri="{BB962C8B-B14F-4D97-AF65-F5344CB8AC3E}">
        <p14:creationId xmlns:p14="http://schemas.microsoft.com/office/powerpoint/2010/main" val="915240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linds(horizontal)">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blinds(horizontal)">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blinds(horizontal)">
                                      <p:cBhvr>
                                        <p:cTn id="28" dur="500"/>
                                        <p:tgtEl>
                                          <p:spTgt spid="17"/>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blinds(horizontal)">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1" grpId="0"/>
      <p:bldP spid="12" grpId="0"/>
      <p:bldP spid="14" grpId="0"/>
      <p:bldP spid="15" grpId="0"/>
      <p:bldP spid="17" grpId="0"/>
    </p:bld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6684" y="606623"/>
            <a:ext cx="8769291" cy="3693319"/>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关联词语位置不当</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宋体"/>
                <a:ea typeface="华文细黑"/>
                <a:cs typeface="Times New Roman"/>
              </a:rPr>
              <a:t>②</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荣膺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是光荣地获得的意思，在它前面不能用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被</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字</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宋体"/>
                <a:ea typeface="华文细黑"/>
                <a:cs typeface="Times New Roman"/>
              </a:rPr>
              <a:t>③</a:t>
            </a:r>
            <a:r>
              <a:rPr lang="zh-CN" altLang="zh-CN" sz="2600" kern="100" dirty="0">
                <a:latin typeface="Times New Roman"/>
                <a:ea typeface="华文细黑"/>
                <a:cs typeface="Times New Roman"/>
              </a:rPr>
              <a:t>介词滥用，导致主语残缺</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宋体"/>
                <a:ea typeface="华文细黑"/>
                <a:cs typeface="Times New Roman"/>
              </a:rPr>
              <a:t>⑤</a:t>
            </a:r>
            <a:r>
              <a:rPr lang="zh-CN" altLang="zh-CN" sz="2600" kern="100" dirty="0">
                <a:latin typeface="Times New Roman"/>
                <a:ea typeface="华文细黑"/>
                <a:cs typeface="Times New Roman"/>
              </a:rPr>
              <a:t>虚词误用，此句的主语是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美联储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，而用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字，就变成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政策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是主语了，与后面的语境不符</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宋体"/>
                <a:ea typeface="华文细黑"/>
                <a:cs typeface="Times New Roman"/>
              </a:rPr>
              <a:t>⑥</a:t>
            </a:r>
            <a:r>
              <a:rPr lang="zh-CN" altLang="zh-CN" sz="2600" kern="100" dirty="0">
                <a:latin typeface="Times New Roman"/>
                <a:ea typeface="华文细黑"/>
                <a:cs typeface="Times New Roman"/>
              </a:rPr>
              <a:t>搭配不当，应为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凝聚在舞台上</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铭刻在记忆中</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1778814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linds(horizont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blinds(horizontal)">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blinds(horizontal)">
                                      <p:cBhvr>
                                        <p:cTn id="22"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95979" y="774740"/>
            <a:ext cx="8596501" cy="3093154"/>
          </a:xfrm>
          <a:prstGeom prst="rect">
            <a:avLst/>
          </a:prstGeom>
          <a:noFill/>
        </p:spPr>
        <p:txBody>
          <a:bodyPr wrap="square" rtlCol="0">
            <a:spAutoFit/>
          </a:bodyPr>
          <a:lstStyle/>
          <a:p>
            <a:pPr algn="just">
              <a:lnSpc>
                <a:spcPct val="150000"/>
              </a:lnSpc>
              <a:spcAft>
                <a:spcPts val="0"/>
              </a:spcAft>
            </a:pPr>
            <a:r>
              <a:rPr lang="zh-CN" altLang="zh-CN" sz="2600" kern="100" dirty="0" smtClean="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宋体"/>
                <a:ea typeface="华文细黑"/>
                <a:cs typeface="Times New Roman"/>
              </a:rPr>
              <a:t>①</a:t>
            </a:r>
            <a:r>
              <a:rPr lang="zh-CN" altLang="zh-CN" sz="2600" kern="100" dirty="0">
                <a:solidFill>
                  <a:srgbClr val="E46C0A"/>
                </a:solidFill>
                <a:latin typeface="Times New Roman"/>
                <a:ea typeface="华文细黑"/>
                <a:cs typeface="Times New Roman"/>
              </a:rPr>
              <a:t>　</a:t>
            </a:r>
            <a:r>
              <a:rPr lang="zh-CN" altLang="zh-CN" sz="2600" kern="100" dirty="0" smtClean="0">
                <a:solidFill>
                  <a:srgbClr val="E46C0A"/>
                </a:solidFill>
                <a:latin typeface="Times New Roman"/>
                <a:ea typeface="华文细黑"/>
                <a:cs typeface="Times New Roman"/>
              </a:rPr>
              <a:t>将中国</a:t>
            </a:r>
            <a:r>
              <a:rPr lang="zh-CN" altLang="zh-CN" sz="2600" kern="100" dirty="0">
                <a:solidFill>
                  <a:srgbClr val="E46C0A"/>
                </a:solidFill>
                <a:latin typeface="Times New Roman"/>
                <a:ea typeface="华文细黑"/>
                <a:cs typeface="Times New Roman"/>
              </a:rPr>
              <a:t>空间站工程</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调到</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虽然</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的前面</a:t>
            </a:r>
            <a:endParaRPr lang="zh-CN" altLang="zh-CN" sz="2600" kern="100" dirty="0">
              <a:latin typeface="宋体"/>
              <a:cs typeface="Courier New"/>
            </a:endParaRPr>
          </a:p>
          <a:p>
            <a:pPr algn="just">
              <a:lnSpc>
                <a:spcPct val="150000"/>
              </a:lnSpc>
              <a:spcAft>
                <a:spcPts val="0"/>
              </a:spcAft>
            </a:pPr>
            <a:r>
              <a:rPr lang="en-US" altLang="zh-CN" sz="2600" kern="100" dirty="0" smtClean="0">
                <a:solidFill>
                  <a:srgbClr val="E46C0A"/>
                </a:solidFill>
                <a:latin typeface="宋体"/>
                <a:ea typeface="华文细黑"/>
                <a:cs typeface="Times New Roman"/>
              </a:rPr>
              <a:t>②</a:t>
            </a:r>
            <a:r>
              <a:rPr lang="zh-CN" altLang="zh-CN" sz="2600" kern="100" dirty="0">
                <a:solidFill>
                  <a:srgbClr val="E46C0A"/>
                </a:solidFill>
                <a:latin typeface="Times New Roman"/>
                <a:ea typeface="华文细黑"/>
                <a:cs typeface="Times New Roman"/>
              </a:rPr>
              <a:t>　删去</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被</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或将</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荣膺</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改为</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授予</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　</a:t>
            </a:r>
            <a:endParaRPr lang="en-US" altLang="zh-CN" sz="2600" kern="100" dirty="0" smtClean="0">
              <a:solidFill>
                <a:srgbClr val="E46C0A"/>
              </a:solidFill>
              <a:latin typeface="Times New Roman"/>
              <a:ea typeface="华文细黑"/>
              <a:cs typeface="Times New Roman"/>
            </a:endParaRPr>
          </a:p>
          <a:p>
            <a:pPr algn="just">
              <a:lnSpc>
                <a:spcPct val="150000"/>
              </a:lnSpc>
              <a:spcAft>
                <a:spcPts val="0"/>
              </a:spcAft>
            </a:pPr>
            <a:r>
              <a:rPr lang="en-US" altLang="zh-CN" sz="2600" kern="100" dirty="0" smtClean="0">
                <a:solidFill>
                  <a:srgbClr val="E46C0A"/>
                </a:solidFill>
                <a:latin typeface="宋体"/>
                <a:ea typeface="华文细黑"/>
                <a:cs typeface="Times New Roman"/>
              </a:rPr>
              <a:t>③</a:t>
            </a:r>
            <a:r>
              <a:rPr lang="zh-CN" altLang="zh-CN" sz="2600" kern="100" dirty="0">
                <a:solidFill>
                  <a:srgbClr val="E46C0A"/>
                </a:solidFill>
                <a:latin typeface="Times New Roman"/>
                <a:ea typeface="华文细黑"/>
                <a:cs typeface="Times New Roman"/>
              </a:rPr>
              <a:t>　删去</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从</a:t>
            </a:r>
            <a:r>
              <a:rPr lang="en-US" altLang="zh-CN" sz="2600" kern="100" dirty="0">
                <a:solidFill>
                  <a:srgbClr val="E46C0A"/>
                </a:solidFill>
                <a:latin typeface="宋体"/>
                <a:ea typeface="华文细黑"/>
                <a:cs typeface="Times New Roman"/>
              </a:rPr>
              <a:t>”</a:t>
            </a:r>
            <a:endParaRPr lang="zh-CN" altLang="zh-CN" sz="2600" kern="100" dirty="0">
              <a:latin typeface="宋体"/>
              <a:cs typeface="Courier New"/>
            </a:endParaRPr>
          </a:p>
          <a:p>
            <a:pPr>
              <a:lnSpc>
                <a:spcPct val="150000"/>
              </a:lnSpc>
            </a:pPr>
            <a:r>
              <a:rPr lang="en-US" altLang="zh-CN" sz="2600" dirty="0">
                <a:solidFill>
                  <a:srgbClr val="E46C0A"/>
                </a:solidFill>
                <a:latin typeface="宋体"/>
                <a:ea typeface="华文细黑"/>
                <a:cs typeface="Times New Roman"/>
              </a:rPr>
              <a:t>⑤</a:t>
            </a:r>
            <a:r>
              <a:rPr lang="zh-CN" altLang="zh-CN" sz="2600" dirty="0">
                <a:solidFill>
                  <a:srgbClr val="E46C0A"/>
                </a:solidFill>
                <a:latin typeface="Times New Roman"/>
                <a:ea typeface="华文细黑"/>
                <a:cs typeface="Times New Roman"/>
              </a:rPr>
              <a:t>　将</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推出的</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改为</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推出了</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　</a:t>
            </a:r>
            <a:endParaRPr lang="en-US" altLang="zh-CN" sz="2600" dirty="0" smtClean="0">
              <a:solidFill>
                <a:srgbClr val="E46C0A"/>
              </a:solidFill>
              <a:latin typeface="Times New Roman"/>
              <a:ea typeface="华文细黑"/>
              <a:cs typeface="Times New Roman"/>
            </a:endParaRPr>
          </a:p>
          <a:p>
            <a:pPr>
              <a:lnSpc>
                <a:spcPct val="150000"/>
              </a:lnSpc>
            </a:pPr>
            <a:r>
              <a:rPr lang="en-US" altLang="zh-CN" sz="2600" dirty="0" smtClean="0">
                <a:solidFill>
                  <a:srgbClr val="E46C0A"/>
                </a:solidFill>
                <a:latin typeface="宋体"/>
                <a:ea typeface="华文细黑"/>
                <a:cs typeface="Times New Roman"/>
              </a:rPr>
              <a:t>⑥</a:t>
            </a:r>
            <a:r>
              <a:rPr lang="zh-CN" altLang="zh-CN" sz="2600" dirty="0">
                <a:solidFill>
                  <a:srgbClr val="E46C0A"/>
                </a:solidFill>
                <a:latin typeface="Times New Roman"/>
                <a:ea typeface="华文细黑"/>
                <a:cs typeface="Times New Roman"/>
              </a:rPr>
              <a:t>　</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铭刻</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与</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凝聚</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调换位置</a:t>
            </a:r>
            <a:endParaRPr lang="en-US" altLang="zh-CN" sz="2600" kern="100" dirty="0" smtClean="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9490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linds(horizont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blinds(horizontal)">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blinds(horizontal)">
                                      <p:cBhvr>
                                        <p:cTn id="22"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38047" y="-20538"/>
            <a:ext cx="2057689" cy="604461"/>
          </a:xfrm>
          <a:prstGeom prst="rect">
            <a:avLst/>
          </a:prstGeom>
          <a:noFill/>
        </p:spPr>
        <p:txBody>
          <a:bodyPr wrap="square" rtlCol="0">
            <a:spAutoFit/>
          </a:bodyPr>
          <a:lstStyle/>
          <a:p>
            <a:pPr marL="457200" indent="-457200" algn="just">
              <a:lnSpc>
                <a:spcPts val="4500"/>
              </a:lnSpc>
              <a:spcAft>
                <a:spcPts val="0"/>
              </a:spcAft>
              <a:buFont typeface="Wingdings" pitchFamily="2" charset="2"/>
              <a:buChar char="Ø"/>
            </a:pPr>
            <a:r>
              <a:rPr lang="zh-CN" altLang="en-US" sz="2600" b="1" kern="100" dirty="0" smtClean="0">
                <a:solidFill>
                  <a:srgbClr val="00B0F0"/>
                </a:solidFill>
                <a:latin typeface="微软雅黑" pitchFamily="34" charset="-122"/>
                <a:ea typeface="微软雅黑" pitchFamily="34" charset="-122"/>
                <a:cs typeface="Courier New"/>
              </a:rPr>
              <a:t>考场妙招</a:t>
            </a:r>
            <a:endParaRPr lang="zh-CN" altLang="zh-CN" sz="2600" b="1" kern="100" dirty="0">
              <a:solidFill>
                <a:srgbClr val="00B0F0"/>
              </a:solidFill>
              <a:latin typeface="微软雅黑" pitchFamily="34" charset="-122"/>
              <a:ea typeface="微软雅黑" pitchFamily="34" charset="-122"/>
              <a:cs typeface="Courier New"/>
            </a:endParaRPr>
          </a:p>
        </p:txBody>
      </p:sp>
      <p:sp>
        <p:nvSpPr>
          <p:cNvPr id="3" name="矩形 2"/>
          <p:cNvSpPr/>
          <p:nvPr/>
        </p:nvSpPr>
        <p:spPr>
          <a:xfrm>
            <a:off x="212279" y="527581"/>
            <a:ext cx="8733982" cy="4511491"/>
          </a:xfrm>
          <a:prstGeom prst="rect">
            <a:avLst/>
          </a:prstGeom>
        </p:spPr>
        <p:txBody>
          <a:bodyPr>
            <a:spAutoFit/>
          </a:bodyPr>
          <a:lstStyle/>
          <a:p>
            <a:pPr algn="ctr">
              <a:lnSpc>
                <a:spcPct val="140000"/>
              </a:lnSpc>
              <a:spcAft>
                <a:spcPts val="0"/>
              </a:spcAft>
            </a:pPr>
            <a:r>
              <a:rPr lang="zh-CN" altLang="zh-CN" sz="2600" kern="100" dirty="0">
                <a:solidFill>
                  <a:srgbClr val="C00000"/>
                </a:solidFill>
                <a:latin typeface="Times New Roman"/>
                <a:ea typeface="华文细黑"/>
                <a:cs typeface="Times New Roman"/>
              </a:rPr>
              <a:t>逐项排查解答病句辨析题</a:t>
            </a:r>
            <a:endParaRPr lang="zh-CN" altLang="zh-CN" sz="2600" kern="100" dirty="0">
              <a:solidFill>
                <a:srgbClr val="C00000"/>
              </a:solidFill>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高考病句题四个句子，常常是三句错误一句正确，而三个病句必考三个不同的病因，因为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考点是不会重复的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。在实际做题中，考生常常能找出两个病句，最后在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二选一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的时候把题目做错了。结合这两种情况，可以这样做：</a:t>
            </a:r>
            <a:endParaRPr lang="zh-CN" altLang="zh-CN" sz="1050" kern="100" dirty="0">
              <a:latin typeface="宋体"/>
              <a:cs typeface="Courier New"/>
            </a:endParaRPr>
          </a:p>
          <a:p>
            <a:pPr>
              <a:lnSpc>
                <a:spcPct val="140000"/>
              </a:lnSpc>
            </a:pPr>
            <a:r>
              <a:rPr lang="zh-CN" altLang="zh-CN" sz="2600" dirty="0">
                <a:latin typeface="Times New Roman"/>
                <a:ea typeface="华文细黑"/>
                <a:cs typeface="Times New Roman"/>
              </a:rPr>
              <a:t>先给已经找出的病句</a:t>
            </a:r>
            <a:r>
              <a:rPr lang="en-US" altLang="zh-CN" sz="2600" dirty="0">
                <a:latin typeface="Times New Roman"/>
                <a:ea typeface="华文细黑"/>
              </a:rPr>
              <a:t>(</a:t>
            </a:r>
            <a:r>
              <a:rPr lang="zh-CN" altLang="zh-CN" sz="2600" dirty="0">
                <a:latin typeface="Times New Roman"/>
                <a:ea typeface="华文细黑"/>
                <a:cs typeface="Times New Roman"/>
              </a:rPr>
              <a:t>比如</a:t>
            </a:r>
            <a:r>
              <a:rPr lang="en-US" altLang="zh-CN" sz="2600" dirty="0">
                <a:latin typeface="Times New Roman"/>
                <a:ea typeface="华文细黑"/>
              </a:rPr>
              <a:t>A</a:t>
            </a:r>
            <a:r>
              <a:rPr lang="zh-CN" altLang="zh-CN" sz="2600" dirty="0">
                <a:latin typeface="Times New Roman"/>
                <a:ea typeface="华文细黑"/>
                <a:cs typeface="Times New Roman"/>
              </a:rPr>
              <a:t>、</a:t>
            </a:r>
            <a:r>
              <a:rPr lang="en-US" altLang="zh-CN" sz="2600" dirty="0">
                <a:latin typeface="Times New Roman"/>
                <a:ea typeface="华文细黑"/>
              </a:rPr>
              <a:t>C</a:t>
            </a:r>
            <a:r>
              <a:rPr lang="zh-CN" altLang="zh-CN" sz="2600" dirty="0">
                <a:latin typeface="Times New Roman"/>
                <a:ea typeface="华文细黑"/>
                <a:cs typeface="Times New Roman"/>
              </a:rPr>
              <a:t>两项</a:t>
            </a:r>
            <a:r>
              <a:rPr lang="en-US" altLang="zh-CN" sz="2600" dirty="0">
                <a:latin typeface="Times New Roman"/>
                <a:ea typeface="华文细黑"/>
              </a:rPr>
              <a:t>)</a:t>
            </a:r>
            <a:r>
              <a:rPr lang="zh-CN" altLang="zh-CN" sz="2600" dirty="0">
                <a:latin typeface="Times New Roman"/>
                <a:ea typeface="华文细黑"/>
                <a:cs typeface="Times New Roman"/>
              </a:rPr>
              <a:t>定性，明确是哪两个病因</a:t>
            </a:r>
            <a:r>
              <a:rPr lang="en-US" altLang="zh-CN" sz="2600" dirty="0">
                <a:latin typeface="Times New Roman"/>
                <a:ea typeface="华文细黑"/>
              </a:rPr>
              <a:t>(</a:t>
            </a:r>
            <a:r>
              <a:rPr lang="zh-CN" altLang="zh-CN" sz="2600" dirty="0">
                <a:latin typeface="Times New Roman"/>
                <a:ea typeface="华文细黑"/>
                <a:cs typeface="Times New Roman"/>
              </a:rPr>
              <a:t>比如是搭配不当、成分残缺或赘余</a:t>
            </a:r>
            <a:r>
              <a:rPr lang="en-US" altLang="zh-CN" sz="2600" dirty="0">
                <a:latin typeface="Times New Roman"/>
                <a:ea typeface="华文细黑"/>
              </a:rPr>
              <a:t>)</a:t>
            </a:r>
            <a:r>
              <a:rPr lang="zh-CN" altLang="zh-CN" sz="2600" dirty="0">
                <a:latin typeface="Times New Roman"/>
                <a:ea typeface="华文细黑"/>
                <a:cs typeface="Times New Roman"/>
              </a:rPr>
              <a:t>，然后用余下四个病因逐个考察</a:t>
            </a:r>
            <a:r>
              <a:rPr lang="en-US" altLang="zh-CN" sz="2600" dirty="0">
                <a:latin typeface="Times New Roman"/>
                <a:ea typeface="华文细黑"/>
              </a:rPr>
              <a:t>B</a:t>
            </a:r>
            <a:r>
              <a:rPr lang="zh-CN" altLang="zh-CN" sz="2600" dirty="0">
                <a:latin typeface="Times New Roman"/>
                <a:ea typeface="华文细黑"/>
                <a:cs typeface="Times New Roman"/>
              </a:rPr>
              <a:t>、</a:t>
            </a:r>
            <a:r>
              <a:rPr lang="en-US" altLang="zh-CN" sz="2600" dirty="0">
                <a:latin typeface="Times New Roman"/>
                <a:ea typeface="华文细黑"/>
              </a:rPr>
              <a:t>D</a:t>
            </a:r>
            <a:r>
              <a:rPr lang="zh-CN" altLang="zh-CN" sz="2600" dirty="0">
                <a:latin typeface="Times New Roman"/>
                <a:ea typeface="华文细黑"/>
                <a:cs typeface="Times New Roman"/>
              </a:rPr>
              <a:t>两项，先看</a:t>
            </a:r>
            <a:r>
              <a:rPr lang="en-US" altLang="zh-CN" sz="2600" dirty="0">
                <a:latin typeface="Times New Roman"/>
                <a:ea typeface="华文细黑"/>
              </a:rPr>
              <a:t>B</a:t>
            </a:r>
            <a:r>
              <a:rPr lang="zh-CN" altLang="zh-CN" sz="2600" dirty="0">
                <a:latin typeface="Times New Roman"/>
                <a:ea typeface="华文细黑"/>
                <a:cs typeface="Times New Roman"/>
              </a:rPr>
              <a:t>项有无语序不当的毛病，</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908816154"/>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76147" y="445418"/>
            <a:ext cx="8769291" cy="4217565"/>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如果没有，再看</a:t>
            </a: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项有无语序不当的毛病；如果还没有，再看</a:t>
            </a: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项有无结构混乱的毛病，如果还是没有，再看</a:t>
            </a: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项有无结构混乱的毛病；如果还是没有，再看</a:t>
            </a: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项有无表意不明的毛病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这样做，看起来有些麻烦，其实很简单，只要考生</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六大病因烂熟于胸</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，逐个排查起来还是非常快的。这种操作的科学性在于，当单纯从一个角度</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如表意不明这个角度</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来考查一个句子的时候，往往更容易发现问题</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86548732"/>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1045" y="190153"/>
            <a:ext cx="8596501" cy="4870564"/>
          </a:xfrm>
          <a:prstGeom prst="rect">
            <a:avLst/>
          </a:prstGeom>
          <a:noFill/>
        </p:spPr>
        <p:txBody>
          <a:bodyPr wrap="square" rtlCol="0">
            <a:spAutoFit/>
          </a:bodyPr>
          <a:lstStyle/>
          <a:p>
            <a:pPr algn="just">
              <a:lnSpc>
                <a:spcPts val="4500"/>
              </a:lnSpc>
              <a:spcAft>
                <a:spcPts val="0"/>
              </a:spcAft>
            </a:pPr>
            <a:r>
              <a:rPr lang="zh-CN" altLang="zh-CN" sz="2600" kern="100" dirty="0" smtClean="0">
                <a:solidFill>
                  <a:srgbClr val="E36C0A"/>
                </a:solidFill>
                <a:latin typeface="Times New Roman"/>
                <a:ea typeface="华文细黑"/>
                <a:cs typeface="Times New Roman"/>
              </a:rPr>
              <a:t>不妨一试</a:t>
            </a:r>
            <a:endParaRPr lang="zh-CN" altLang="zh-CN" sz="1050" kern="100" dirty="0" smtClean="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下列各句中，没有语病的一句是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为了解学生的体质状况，今年南开大学在自主招生</a:t>
            </a:r>
            <a:r>
              <a:rPr lang="zh-CN" altLang="zh-CN" sz="2600" kern="100" dirty="0" smtClean="0">
                <a:latin typeface="Times New Roman"/>
                <a:ea typeface="华文细黑"/>
                <a:cs typeface="Times New Roman"/>
              </a:rPr>
              <a:t>复试</a:t>
            </a:r>
            <a:r>
              <a:rPr lang="en-US" altLang="zh-CN" sz="2600" kern="100" dirty="0" smtClean="0">
                <a:latin typeface="Times New Roman"/>
                <a:ea typeface="华文细黑"/>
                <a:cs typeface="Times New Roman"/>
              </a:rPr>
              <a:t> </a:t>
            </a: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中</a:t>
            </a:r>
            <a:r>
              <a:rPr lang="zh-CN" altLang="zh-CN" sz="2600" kern="100" dirty="0">
                <a:latin typeface="Times New Roman"/>
                <a:ea typeface="华文细黑"/>
                <a:cs typeface="Times New Roman"/>
              </a:rPr>
              <a:t>加入了体质测试内容，考生须参加肺活量、立定跳远</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t>
            </a: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坐位</a:t>
            </a:r>
            <a:r>
              <a:rPr lang="zh-CN" altLang="zh-CN" sz="2600" kern="100" dirty="0">
                <a:latin typeface="Times New Roman"/>
                <a:ea typeface="华文细黑"/>
                <a:cs typeface="Times New Roman"/>
              </a:rPr>
              <a:t>体前屈等项目的测试。</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近日，广电总局发出通知：互联网视听节目服务单位</a:t>
            </a:r>
            <a:r>
              <a:rPr lang="zh-CN" altLang="zh-CN" sz="2600" kern="100" dirty="0" smtClean="0">
                <a:latin typeface="Times New Roman"/>
                <a:ea typeface="华文细黑"/>
                <a:cs typeface="Times New Roman"/>
              </a:rPr>
              <a:t>要</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按照</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谁办网谁负责</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的原则，对网络剧、微电影等</a:t>
            </a:r>
            <a:r>
              <a:rPr lang="zh-CN" altLang="zh-CN" sz="2600" kern="100" dirty="0" smtClean="0">
                <a:latin typeface="Times New Roman"/>
                <a:ea typeface="华文细黑"/>
                <a:cs typeface="Times New Roman"/>
              </a:rPr>
              <a:t>网</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络</a:t>
            </a:r>
            <a:r>
              <a:rPr lang="zh-CN" altLang="zh-CN" sz="2600" kern="100" dirty="0">
                <a:latin typeface="Times New Roman"/>
                <a:ea typeface="华文细黑"/>
                <a:cs typeface="Times New Roman"/>
              </a:rPr>
              <a:t>视听节目推进先审后播管理制度。</a:t>
            </a:r>
            <a:endParaRPr lang="zh-CN" altLang="zh-CN" sz="1050" kern="100" dirty="0">
              <a:effectLst/>
              <a:latin typeface="宋体"/>
              <a:cs typeface="Courier New"/>
            </a:endParaRPr>
          </a:p>
        </p:txBody>
      </p:sp>
    </p:spTree>
    <p:extLst>
      <p:ext uri="{BB962C8B-B14F-4D97-AF65-F5344CB8AC3E}">
        <p14:creationId xmlns:p14="http://schemas.microsoft.com/office/powerpoint/2010/main" val="2905008702"/>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0570" y="745123"/>
            <a:ext cx="8596501" cy="3693319"/>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电子商务的技术风险很大，病毒可通过网络快速扩散</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一旦</a:t>
            </a:r>
            <a:r>
              <a:rPr lang="zh-CN" altLang="zh-CN" sz="2600" kern="100" dirty="0">
                <a:latin typeface="Times New Roman"/>
                <a:ea typeface="华文细黑"/>
                <a:cs typeface="Times New Roman"/>
              </a:rPr>
              <a:t>某程序被病毒感染，则整个互联网交易系统甚至</a:t>
            </a:r>
            <a:r>
              <a:rPr lang="zh-CN" altLang="zh-CN" sz="2600" kern="100" dirty="0" smtClean="0">
                <a:latin typeface="Times New Roman"/>
                <a:ea typeface="华文细黑"/>
                <a:cs typeface="Times New Roman"/>
              </a:rPr>
              <a:t>整</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台</a:t>
            </a:r>
            <a:r>
              <a:rPr lang="zh-CN" altLang="zh-CN" sz="2600" kern="100" dirty="0">
                <a:latin typeface="Times New Roman"/>
                <a:ea typeface="华文细黑"/>
                <a:cs typeface="Times New Roman"/>
              </a:rPr>
              <a:t>计算机都会受到病毒威胁。</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目前市场上的口罩五花八门，有些口罩虽在一定程度</a:t>
            </a:r>
            <a:r>
              <a:rPr lang="zh-CN" altLang="zh-CN" sz="2600" kern="100" dirty="0" smtClean="0">
                <a:latin typeface="Times New Roman"/>
                <a:ea typeface="华文细黑"/>
                <a:cs typeface="Times New Roman"/>
              </a:rPr>
              <a:t>上</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能</a:t>
            </a:r>
            <a:r>
              <a:rPr lang="zh-CN" altLang="zh-CN" sz="2600" kern="100" dirty="0">
                <a:latin typeface="Times New Roman"/>
                <a:ea typeface="华文细黑"/>
                <a:cs typeface="Times New Roman"/>
              </a:rPr>
              <a:t>解决空气中的粉尘进入呼吸系统，但它本身带有的</a:t>
            </a:r>
            <a:r>
              <a:rPr lang="zh-CN" altLang="zh-CN" sz="2600" kern="100" dirty="0" smtClean="0">
                <a:latin typeface="Times New Roman"/>
                <a:ea typeface="华文细黑"/>
                <a:cs typeface="Times New Roman"/>
              </a:rPr>
              <a:t>挥</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发</a:t>
            </a:r>
            <a:r>
              <a:rPr lang="zh-CN" altLang="zh-CN" sz="2600" kern="100" dirty="0">
                <a:latin typeface="Times New Roman"/>
                <a:ea typeface="华文细黑"/>
                <a:cs typeface="Times New Roman"/>
              </a:rPr>
              <a:t>性气体会对人体产生伤害</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542791897"/>
      </p:ext>
    </p:extLst>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9728" y="1040532"/>
            <a:ext cx="8343679" cy="3093154"/>
          </a:xfrm>
          <a:prstGeom prst="rect">
            <a:avLst/>
          </a:prstGeom>
          <a:noFill/>
        </p:spPr>
        <p:txBody>
          <a:bodyPr wrap="square" rtlCol="0">
            <a:spAutoFit/>
          </a:bodyPr>
          <a:lstStyle/>
          <a:p>
            <a:pPr algn="just">
              <a:lnSpc>
                <a:spcPct val="150000"/>
              </a:lnSpc>
              <a:spcAft>
                <a:spcPts val="0"/>
              </a:spcAft>
            </a:pPr>
            <a:r>
              <a:rPr lang="zh-CN" altLang="zh-CN" sz="2600" kern="100" dirty="0" smtClean="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项搭配不当，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推进</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制度</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不搭配</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C</a:t>
            </a:r>
            <a:r>
              <a:rPr lang="zh-CN" altLang="zh-CN" sz="2600" kern="100" dirty="0">
                <a:latin typeface="Times New Roman"/>
                <a:ea typeface="华文细黑"/>
                <a:cs typeface="Times New Roman"/>
              </a:rPr>
              <a:t>项语序不当，应改为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则整台计算机甚至整个交易互联网都会受到病毒威胁</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D</a:t>
            </a:r>
            <a:r>
              <a:rPr lang="zh-CN" altLang="zh-CN" sz="2600" kern="100" dirty="0">
                <a:latin typeface="Times New Roman"/>
                <a:ea typeface="华文细黑"/>
                <a:cs typeface="Times New Roman"/>
              </a:rPr>
              <a:t>项成分残缺，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解决</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后面缺少中心语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的问题</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lvl="0" algn="just">
              <a:lnSpc>
                <a:spcPct val="150000"/>
              </a:lnSpc>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en-US" altLang="zh-CN" sz="2600" kern="100" dirty="0" smtClean="0">
                <a:solidFill>
                  <a:srgbClr val="E46C0A"/>
                </a:solidFill>
                <a:latin typeface="Times New Roman"/>
                <a:ea typeface="华文细黑"/>
                <a:cs typeface="Courier New"/>
              </a:rPr>
              <a:t>A</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388596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3501" y="371242"/>
            <a:ext cx="8596501" cy="4293483"/>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下列各句中，没有语病的一句是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根据国际法规划设我国东海防空识别区，目的在于为</a:t>
            </a:r>
            <a:r>
              <a:rPr lang="zh-CN" altLang="zh-CN" sz="2600" kern="100" dirty="0" smtClean="0">
                <a:latin typeface="Times New Roman"/>
                <a:ea typeface="华文细黑"/>
                <a:cs typeface="Times New Roman"/>
              </a:rPr>
              <a:t>我</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军</a:t>
            </a:r>
            <a:r>
              <a:rPr lang="zh-CN" altLang="zh-CN" sz="2600" kern="100" dirty="0">
                <a:latin typeface="Times New Roman"/>
                <a:ea typeface="华文细黑"/>
                <a:cs typeface="Times New Roman"/>
              </a:rPr>
              <a:t>及早识别、发现和实施空中拦截行动提供条件，</a:t>
            </a:r>
            <a:r>
              <a:rPr lang="zh-CN" altLang="zh-CN" sz="2600" kern="100" dirty="0" smtClean="0">
                <a:latin typeface="Times New Roman"/>
                <a:ea typeface="华文细黑"/>
                <a:cs typeface="Times New Roman"/>
              </a:rPr>
              <a:t>强化</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国防</a:t>
            </a:r>
            <a:r>
              <a:rPr lang="zh-CN" altLang="zh-CN" sz="2600" kern="100" dirty="0">
                <a:latin typeface="Times New Roman"/>
                <a:ea typeface="华文细黑"/>
                <a:cs typeface="Times New Roman"/>
              </a:rPr>
              <a:t>安全。</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近年来，我国</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十面霾伏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现象日趋增多且加重，</a:t>
            </a:r>
            <a:r>
              <a:rPr lang="zh-CN" altLang="zh-CN" sz="2600" kern="100" dirty="0" smtClean="0">
                <a:latin typeface="Times New Roman"/>
                <a:ea typeface="华文细黑"/>
                <a:cs typeface="Times New Roman"/>
              </a:rPr>
              <a:t>美国</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卫星</a:t>
            </a:r>
            <a:r>
              <a:rPr lang="zh-CN" altLang="zh-CN" sz="2600" kern="100" dirty="0">
                <a:latin typeface="Times New Roman"/>
                <a:ea typeface="华文细黑"/>
                <a:cs typeface="Times New Roman"/>
              </a:rPr>
              <a:t>拍摄的雾霾图给我们敲响了警钟，治理空气污染</a:t>
            </a:r>
            <a:r>
              <a:rPr lang="zh-CN" altLang="zh-CN" sz="2600" kern="100" dirty="0" smtClean="0">
                <a:latin typeface="Times New Roman"/>
                <a:ea typeface="华文细黑"/>
                <a:cs typeface="Times New Roman"/>
              </a:rPr>
              <a:t>迫</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在</a:t>
            </a:r>
            <a:r>
              <a:rPr lang="zh-CN" altLang="zh-CN" sz="2600" kern="100" dirty="0">
                <a:latin typeface="Times New Roman"/>
                <a:ea typeface="华文细黑"/>
                <a:cs typeface="Times New Roman"/>
              </a:rPr>
              <a:t>眉睫</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4140830639"/>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7879" y="515565"/>
            <a:ext cx="8596501" cy="3693319"/>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为活跃校园文化生活，学校举办</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四季花卉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摄影</a:t>
            </a:r>
            <a:r>
              <a:rPr lang="zh-CN" altLang="zh-CN" sz="2600" kern="100" dirty="0" smtClean="0">
                <a:latin typeface="Times New Roman"/>
                <a:ea typeface="华文细黑"/>
                <a:cs typeface="Times New Roman"/>
              </a:rPr>
              <a:t>作品</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展</a:t>
            </a:r>
            <a:r>
              <a:rPr lang="zh-CN" altLang="zh-CN" sz="2600" kern="100" dirty="0">
                <a:latin typeface="Times New Roman"/>
                <a:ea typeface="华文细黑"/>
                <a:cs typeface="Times New Roman"/>
              </a:rPr>
              <a:t>，着重表现岁月流转而美丽依旧的自然美，给观众</a:t>
            </a:r>
            <a:r>
              <a:rPr lang="zh-CN" altLang="zh-CN" sz="2600" kern="100" dirty="0" smtClean="0">
                <a:latin typeface="Times New Roman"/>
                <a:ea typeface="华文细黑"/>
                <a:cs typeface="Times New Roman"/>
              </a:rPr>
              <a:t>带</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来</a:t>
            </a:r>
            <a:r>
              <a:rPr lang="zh-CN" altLang="zh-CN" sz="2600" kern="100" dirty="0">
                <a:latin typeface="Times New Roman"/>
                <a:ea typeface="华文细黑"/>
                <a:cs typeface="Times New Roman"/>
              </a:rPr>
              <a:t>美的享受。</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城镇建设要依托现有山水脉络，慎砍树、不填湖、少</a:t>
            </a:r>
            <a:r>
              <a:rPr lang="zh-CN" altLang="zh-CN" sz="2600" kern="100" dirty="0" smtClean="0">
                <a:latin typeface="Times New Roman"/>
                <a:ea typeface="华文细黑"/>
                <a:cs typeface="Times New Roman"/>
              </a:rPr>
              <a:t>拆</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房</a:t>
            </a:r>
            <a:r>
              <a:rPr lang="zh-CN" altLang="zh-CN" sz="2600" kern="100" dirty="0">
                <a:latin typeface="Times New Roman"/>
                <a:ea typeface="华文细黑"/>
                <a:cs typeface="Times New Roman"/>
              </a:rPr>
              <a:t>，让城市融入大自然，让居民望得见山、看得见水</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记得</a:t>
            </a:r>
            <a:r>
              <a:rPr lang="zh-CN" altLang="zh-CN" sz="2600" kern="100" dirty="0">
                <a:latin typeface="Times New Roman"/>
                <a:ea typeface="华文细黑"/>
                <a:cs typeface="Times New Roman"/>
              </a:rPr>
              <a:t>住乡愁</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86488778"/>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8354" y="606623"/>
            <a:ext cx="8596501" cy="3693319"/>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项语序不当，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识别、发现和实施空中拦截行动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应为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发现、识别和实施空中拦截行动</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B</a:t>
            </a:r>
            <a:r>
              <a:rPr lang="zh-CN" altLang="zh-CN" sz="2600" kern="100" dirty="0">
                <a:latin typeface="Times New Roman"/>
                <a:ea typeface="华文细黑"/>
                <a:cs typeface="Times New Roman"/>
              </a:rPr>
              <a:t>项搭配不当，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现象</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不能</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加重</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C</a:t>
            </a:r>
            <a:r>
              <a:rPr lang="zh-CN" altLang="zh-CN" sz="2600" kern="100" dirty="0">
                <a:latin typeface="Times New Roman"/>
                <a:ea typeface="华文细黑"/>
                <a:cs typeface="Times New Roman"/>
              </a:rPr>
              <a:t>项成分残缺，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着重表现岁月流转而美丽依旧的自然美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缺少主语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参展作品</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Times New Roman"/>
                <a:ea typeface="华文细黑"/>
                <a:cs typeface="Courier New"/>
              </a:rPr>
              <a:t>D</a:t>
            </a:r>
            <a:endParaRPr lang="zh-CN" altLang="zh-CN" sz="1050" kern="100" dirty="0">
              <a:effectLst/>
              <a:latin typeface="宋体"/>
              <a:cs typeface="Courier New"/>
            </a:endParaRPr>
          </a:p>
        </p:txBody>
      </p:sp>
      <p:grpSp>
        <p:nvGrpSpPr>
          <p:cNvPr id="10" name="组合 9"/>
          <p:cNvGrpSpPr/>
          <p:nvPr/>
        </p:nvGrpSpPr>
        <p:grpSpPr>
          <a:xfrm rot="5400000">
            <a:off x="8390749" y="4578937"/>
            <a:ext cx="549128" cy="549414"/>
            <a:chOff x="11226607" y="6533712"/>
            <a:chExt cx="360000" cy="360000"/>
          </a:xfrm>
        </p:grpSpPr>
        <p:sp>
          <p:nvSpPr>
            <p:cNvPr id="11" name="椭圆 10">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2" name="燕尾形 11">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3648022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0"/>
          <p:cNvSpPr txBox="1">
            <a:spLocks noChangeArrowheads="1"/>
          </p:cNvSpPr>
          <p:nvPr/>
        </p:nvSpPr>
        <p:spPr bwMode="auto">
          <a:xfrm>
            <a:off x="133642" y="176322"/>
            <a:ext cx="7462694" cy="523220"/>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eaLnBrk="1" hangingPunct="1"/>
            <a:r>
              <a:rPr lang="en-US" altLang="zh-CN" sz="2800" dirty="0" smtClean="0">
                <a:solidFill>
                  <a:srgbClr val="FFFF00"/>
                </a:solidFill>
                <a:latin typeface="黑体" pitchFamily="2" charset="-122"/>
                <a:ea typeface="黑体" pitchFamily="2" charset="-122"/>
              </a:rPr>
              <a:t>Ⅰ</a:t>
            </a:r>
            <a:r>
              <a:rPr lang="zh-CN" altLang="en-US" sz="2800" dirty="0" smtClean="0">
                <a:solidFill>
                  <a:srgbClr val="FFFF00"/>
                </a:solidFill>
                <a:latin typeface="黑体" pitchFamily="2" charset="-122"/>
                <a:ea typeface="黑体" pitchFamily="2" charset="-122"/>
              </a:rPr>
              <a:t>　懂一点语法常识</a:t>
            </a:r>
            <a:endParaRPr lang="zh-CN" altLang="en-US" sz="2800" dirty="0">
              <a:solidFill>
                <a:srgbClr val="FFFF00"/>
              </a:solidFill>
              <a:latin typeface="黑体" pitchFamily="2" charset="-122"/>
              <a:ea typeface="黑体" pitchFamily="2" charset="-122"/>
            </a:endParaRPr>
          </a:p>
        </p:txBody>
      </p:sp>
      <p:sp>
        <p:nvSpPr>
          <p:cNvPr id="4" name="TextBox 3"/>
          <p:cNvSpPr txBox="1"/>
          <p:nvPr/>
        </p:nvSpPr>
        <p:spPr>
          <a:xfrm>
            <a:off x="161289" y="849049"/>
            <a:ext cx="8769291" cy="4247317"/>
          </a:xfrm>
          <a:prstGeom prst="rect">
            <a:avLst/>
          </a:prstGeom>
          <a:noFill/>
        </p:spPr>
        <p:txBody>
          <a:bodyPr wrap="square" rtlCol="0">
            <a:spAutoFit/>
          </a:bodyPr>
          <a:lstStyle/>
          <a:p>
            <a:pPr algn="just">
              <a:lnSpc>
                <a:spcPts val="3600"/>
              </a:lnSpc>
              <a:spcAft>
                <a:spcPts val="0"/>
              </a:spcAft>
            </a:pPr>
            <a:r>
              <a:rPr lang="zh-CN" altLang="zh-CN" sz="2400" kern="100" dirty="0">
                <a:solidFill>
                  <a:srgbClr val="E36C0A"/>
                </a:solidFill>
                <a:latin typeface="IPAPANNEW"/>
                <a:ea typeface="华文细黑"/>
                <a:cs typeface="Times New Roman"/>
              </a:rPr>
              <a:t>温馨寄语</a:t>
            </a:r>
            <a:endParaRPr lang="zh-CN" altLang="zh-CN" sz="1000" kern="100" dirty="0">
              <a:latin typeface="宋体"/>
              <a:cs typeface="Courier New"/>
            </a:endParaRPr>
          </a:p>
          <a:p>
            <a:pPr algn="just">
              <a:lnSpc>
                <a:spcPts val="3600"/>
              </a:lnSpc>
              <a:spcAft>
                <a:spcPts val="0"/>
              </a:spcAft>
            </a:pPr>
            <a:r>
              <a:rPr lang="zh-CN" altLang="en-US" sz="2400" kern="100" dirty="0" smtClean="0">
                <a:latin typeface="Times New Roman"/>
                <a:ea typeface="华文细黑"/>
                <a:cs typeface="Times New Roman"/>
              </a:rPr>
              <a:t>语法</a:t>
            </a:r>
            <a:r>
              <a:rPr lang="zh-CN" altLang="en-US" sz="2400" kern="100" dirty="0">
                <a:latin typeface="Times New Roman"/>
                <a:ea typeface="华文细黑"/>
                <a:cs typeface="Times New Roman"/>
              </a:rPr>
              <a:t>知识，初中不教，高中不学，高考不考。可是，在辨析和修改病句时，我们又无法回避它，甚至连高考命题都无法绕开它。由此可见，语法知识确有学习的必要。事实上，各地不少有经验的老师在学习辨析和修改病句前总要给学生补充一些必要的语法知识。因此，我们特地编写了本节内容，目的是给同学们提供一点应知应会的语法常识，重点是句子常识，而且仅限于</a:t>
            </a:r>
            <a:r>
              <a:rPr lang="zh-CN" altLang="en-US" sz="2400" kern="100" dirty="0">
                <a:latin typeface="+mj-ea"/>
                <a:ea typeface="+mj-ea"/>
                <a:cs typeface="Times New Roman"/>
              </a:rPr>
              <a:t>“</a:t>
            </a:r>
            <a:r>
              <a:rPr lang="zh-CN" altLang="en-US" sz="2400" kern="100" dirty="0">
                <a:latin typeface="Times New Roman"/>
                <a:ea typeface="华文细黑"/>
                <a:cs typeface="Times New Roman"/>
              </a:rPr>
              <a:t>一点</a:t>
            </a:r>
            <a:r>
              <a:rPr lang="zh-CN" altLang="en-US" sz="2400" kern="100" dirty="0">
                <a:latin typeface="+mj-ea"/>
                <a:ea typeface="+mj-ea"/>
                <a:cs typeface="Times New Roman"/>
              </a:rPr>
              <a:t>”“</a:t>
            </a:r>
            <a:r>
              <a:rPr lang="zh-CN" altLang="en-US" sz="2400" kern="100" dirty="0">
                <a:latin typeface="Times New Roman"/>
                <a:ea typeface="华文细黑"/>
                <a:cs typeface="Times New Roman"/>
              </a:rPr>
              <a:t>常识</a:t>
            </a:r>
            <a:r>
              <a:rPr lang="zh-CN" altLang="en-US" sz="2400" kern="100" dirty="0">
                <a:latin typeface="+mj-ea"/>
                <a:ea typeface="+mj-ea"/>
                <a:cs typeface="Times New Roman"/>
              </a:rPr>
              <a:t>”</a:t>
            </a:r>
            <a:r>
              <a:rPr lang="zh-CN" altLang="en-US" sz="2400" kern="100" dirty="0">
                <a:latin typeface="Times New Roman"/>
                <a:ea typeface="华文细黑"/>
                <a:cs typeface="Times New Roman"/>
              </a:rPr>
              <a:t>范围之内，其余的不作展开，不作深究。希望同学们能理解我们这点用心。</a:t>
            </a:r>
            <a:endParaRPr lang="zh-CN" altLang="zh-CN" sz="1000" kern="100" dirty="0">
              <a:latin typeface="宋体"/>
              <a:cs typeface="Courier New"/>
            </a:endParaRPr>
          </a:p>
        </p:txBody>
      </p:sp>
    </p:spTree>
    <p:extLst>
      <p:ext uri="{BB962C8B-B14F-4D97-AF65-F5344CB8AC3E}">
        <p14:creationId xmlns:p14="http://schemas.microsoft.com/office/powerpoint/2010/main" val="17494237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4897" y="229394"/>
            <a:ext cx="8647507" cy="4685065"/>
          </a:xfrm>
          <a:prstGeom prst="rect">
            <a:avLst/>
          </a:prstGeom>
        </p:spPr>
        <p:txBody>
          <a:bodyPr>
            <a:spAutoFit/>
          </a:bodyPr>
          <a:lstStyle/>
          <a:p>
            <a:pPr algn="just">
              <a:lnSpc>
                <a:spcPct val="140000"/>
              </a:lnSpc>
              <a:spcAft>
                <a:spcPts val="0"/>
              </a:spcAft>
            </a:pPr>
            <a:r>
              <a:rPr lang="en-US" altLang="zh-CN" sz="2400" kern="100" dirty="0">
                <a:latin typeface="Times New Roman"/>
                <a:ea typeface="华文细黑"/>
                <a:cs typeface="Courier New"/>
              </a:rPr>
              <a:t>3.</a:t>
            </a:r>
            <a:r>
              <a:rPr lang="zh-CN" altLang="zh-CN" sz="2400" kern="100" dirty="0">
                <a:latin typeface="Times New Roman"/>
                <a:ea typeface="华文细黑"/>
                <a:cs typeface="Times New Roman"/>
              </a:rPr>
              <a:t>复句</a:t>
            </a:r>
            <a:endParaRPr lang="zh-CN" altLang="zh-CN" sz="2400" kern="100" dirty="0">
              <a:latin typeface="宋体"/>
              <a:cs typeface="Courier New"/>
            </a:endParaRPr>
          </a:p>
          <a:p>
            <a:pPr algn="just">
              <a:lnSpc>
                <a:spcPct val="140000"/>
              </a:lnSpc>
              <a:spcAft>
                <a:spcPts val="0"/>
              </a:spcAft>
            </a:pPr>
            <a:r>
              <a:rPr lang="en-US" altLang="zh-CN" sz="2400" kern="100" dirty="0">
                <a:latin typeface="Times New Roman"/>
                <a:ea typeface="华文细黑"/>
                <a:cs typeface="Courier New"/>
              </a:rPr>
              <a:t>(1)</a:t>
            </a:r>
            <a:r>
              <a:rPr lang="zh-CN" altLang="zh-CN" sz="2400" kern="100" dirty="0">
                <a:latin typeface="Times New Roman"/>
                <a:ea typeface="华文细黑"/>
                <a:cs typeface="Times New Roman"/>
              </a:rPr>
              <a:t>什么叫复句</a:t>
            </a:r>
            <a:endParaRPr lang="zh-CN" altLang="zh-CN" sz="2400" kern="100" dirty="0">
              <a:latin typeface="宋体"/>
              <a:cs typeface="Courier New"/>
            </a:endParaRPr>
          </a:p>
          <a:p>
            <a:pPr algn="just">
              <a:lnSpc>
                <a:spcPct val="140000"/>
              </a:lnSpc>
              <a:spcAft>
                <a:spcPts val="0"/>
              </a:spcAft>
            </a:pPr>
            <a:r>
              <a:rPr lang="zh-CN" altLang="zh-CN" sz="2400" kern="100" dirty="0">
                <a:latin typeface="Times New Roman"/>
                <a:ea typeface="华文细黑"/>
                <a:cs typeface="Times New Roman"/>
              </a:rPr>
              <a:t>复句由两个或两个以上意义上相关、结构上互不包含的分句组成。分句是结构上类似单句而没有完整句调的语言单位；所谓结构上互不包含，是说互不作句子成分。复句中的各分句之间一般有停顿，书面上用逗号或分号、冒号表示；复句句末有较大的停顿，书面上用句号或问号、叹号表示。例如：</a:t>
            </a:r>
            <a:endParaRPr lang="zh-CN" altLang="zh-CN" sz="2400" kern="100" dirty="0">
              <a:latin typeface="宋体"/>
              <a:cs typeface="Courier New"/>
            </a:endParaRPr>
          </a:p>
          <a:p>
            <a:pPr algn="just">
              <a:lnSpc>
                <a:spcPct val="140000"/>
              </a:lnSpc>
              <a:spcAft>
                <a:spcPts val="0"/>
              </a:spcAft>
            </a:pPr>
            <a:r>
              <a:rPr lang="zh-CN" altLang="zh-CN" sz="2400" kern="100" dirty="0">
                <a:latin typeface="Times New Roman"/>
                <a:ea typeface="华文细黑"/>
                <a:cs typeface="Times New Roman"/>
              </a:rPr>
              <a:t>单句：我有一个朋友。</a:t>
            </a:r>
            <a:endParaRPr lang="zh-CN" altLang="zh-CN" sz="2400" kern="100" dirty="0">
              <a:latin typeface="宋体"/>
              <a:cs typeface="Courier New"/>
            </a:endParaRPr>
          </a:p>
          <a:p>
            <a:pPr algn="just">
              <a:lnSpc>
                <a:spcPct val="140000"/>
              </a:lnSpc>
              <a:spcAft>
                <a:spcPts val="0"/>
              </a:spcAft>
            </a:pPr>
            <a:r>
              <a:rPr lang="zh-CN" altLang="zh-CN" sz="2400" kern="100" dirty="0">
                <a:latin typeface="Times New Roman"/>
                <a:ea typeface="华文细黑"/>
                <a:cs typeface="Times New Roman"/>
              </a:rPr>
              <a:t>复句：我有一个朋友</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分句</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，他在物价局上班。</a:t>
            </a:r>
            <a:endParaRPr lang="zh-CN" altLang="zh-CN" sz="2400" kern="100" dirty="0">
              <a:effectLst/>
              <a:latin typeface="宋体"/>
              <a:cs typeface="Courier New"/>
            </a:endParaRPr>
          </a:p>
        </p:txBody>
      </p:sp>
    </p:spTree>
    <p:extLst>
      <p:ext uri="{BB962C8B-B14F-4D97-AF65-F5344CB8AC3E}">
        <p14:creationId xmlns:p14="http://schemas.microsoft.com/office/powerpoint/2010/main" val="4194598062"/>
      </p:ext>
    </p:extLst>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63282" y="1347614"/>
            <a:ext cx="2236510" cy="768415"/>
          </a:xfrm>
          <a:prstGeom prst="rect">
            <a:avLst/>
          </a:prstGeom>
        </p:spPr>
        <p:txBody>
          <a:bodyPr wrap="none">
            <a:spAutoFit/>
          </a:bodyPr>
          <a:lstStyle/>
          <a:p>
            <a:pPr>
              <a:lnSpc>
                <a:spcPct val="120000"/>
              </a:lnSpc>
              <a:defRPr/>
            </a:pPr>
            <a:r>
              <a:rPr lang="zh-CN" altLang="en-US" sz="4000" b="1" dirty="0" smtClean="0">
                <a:solidFill>
                  <a:srgbClr val="FFFF00"/>
                </a:solidFill>
                <a:effectLst>
                  <a:reflection blurRad="25400" stA="30000" endPos="30000" dist="50800" dir="5400000" sy="-100000" algn="bl" rotWithShape="0"/>
                </a:effectLst>
                <a:latin typeface="微软雅黑" pitchFamily="34" charset="-122"/>
                <a:ea typeface="微软雅黑" pitchFamily="34" charset="-122"/>
              </a:rPr>
              <a:t>谢谢观看</a:t>
            </a:r>
            <a:endParaRPr lang="zh-CN" altLang="en-US" sz="4000" b="1" dirty="0">
              <a:solidFill>
                <a:srgbClr val="FFFF00"/>
              </a:solidFill>
              <a:effectLst>
                <a:reflection blurRad="25400" stA="30000" endPos="30000" dist="50800" dir="5400000" sy="-100000" algn="bl" rotWithShape="0"/>
              </a:effectLst>
              <a:latin typeface="微软雅黑" pitchFamily="34" charset="-122"/>
              <a:ea typeface="微软雅黑" pitchFamily="34" charset="-122"/>
            </a:endParaRPr>
          </a:p>
        </p:txBody>
      </p:sp>
      <p:cxnSp>
        <p:nvCxnSpPr>
          <p:cNvPr id="7" name="直接连接符 6"/>
          <p:cNvCxnSpPr/>
          <p:nvPr/>
        </p:nvCxnSpPr>
        <p:spPr>
          <a:xfrm>
            <a:off x="-128570" y="2628879"/>
            <a:ext cx="9344146" cy="0"/>
          </a:xfrm>
          <a:prstGeom prst="line">
            <a:avLst/>
          </a:prstGeom>
          <a:ln w="28575">
            <a:solidFill>
              <a:schemeClr val="bg1">
                <a:lumMod val="65000"/>
              </a:schemeClr>
            </a:solidFill>
          </a:ln>
        </p:spPr>
        <p:style>
          <a:lnRef idx="2">
            <a:schemeClr val="dk1"/>
          </a:lnRef>
          <a:fillRef idx="0">
            <a:schemeClr val="dk1"/>
          </a:fillRef>
          <a:effectRef idx="1">
            <a:schemeClr val="dk1"/>
          </a:effectRef>
          <a:fontRef idx="minor">
            <a:schemeClr val="tx1"/>
          </a:fontRef>
        </p:style>
      </p:cxnSp>
      <p:sp>
        <p:nvSpPr>
          <p:cNvPr id="8" name="标题 1"/>
          <p:cNvSpPr txBox="1">
            <a:spLocks/>
          </p:cNvSpPr>
          <p:nvPr/>
        </p:nvSpPr>
        <p:spPr>
          <a:xfrm>
            <a:off x="2627784" y="1914132"/>
            <a:ext cx="6165517" cy="911246"/>
          </a:xfrm>
          <a:prstGeom prst="rect">
            <a:avLst/>
          </a:prstGeom>
        </p:spPr>
        <p:txBody>
          <a:bodyPr vert="horz" lIns="68572" tIns="34286" rIns="68572" bIns="34286"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smtClean="0">
                <a:solidFill>
                  <a:schemeClr val="tx1">
                    <a:lumMod val="75000"/>
                    <a:lumOff val="25000"/>
                  </a:schemeClr>
                </a:solidFill>
                <a:latin typeface="微软雅黑" pitchFamily="34" charset="-122"/>
                <a:ea typeface="微软雅黑" pitchFamily="34" charset="-122"/>
              </a:rPr>
              <a:t>更多精彩内容请登录</a:t>
            </a:r>
            <a:r>
              <a:rPr lang="en-US" altLang="zh-CN" sz="2600" b="1" dirty="0" smtClean="0">
                <a:solidFill>
                  <a:schemeClr val="tx1">
                    <a:lumMod val="75000"/>
                    <a:lumOff val="25000"/>
                  </a:schemeClr>
                </a:solidFill>
                <a:latin typeface="微软雅黑" pitchFamily="34" charset="-122"/>
                <a:ea typeface="微软雅黑" pitchFamily="34" charset="-122"/>
                <a:cs typeface="+mn-cs"/>
              </a:rPr>
              <a:t>www.91taoke.com</a:t>
            </a:r>
            <a:endParaRPr lang="zh-CN" altLang="en-US" sz="2600" b="1"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0809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435">
                                          <p:stCondLst>
                                            <p:cond delay="0"/>
                                          </p:stCondLst>
                                        </p:cTn>
                                        <p:tgtEl>
                                          <p:spTgt spid="8"/>
                                        </p:tgtEl>
                                      </p:cBhvr>
                                    </p:animEffect>
                                    <p:anim calcmode="lin" valueType="num">
                                      <p:cBhvr>
                                        <p:cTn id="8" dur="1367"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8"/>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8"/>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8"/>
                                        </p:tgtEl>
                                        <p:attrNameLst>
                                          <p:attrName>ppt_y</p:attrName>
                                        </p:attrNameLst>
                                      </p:cBhvr>
                                      <p:tavLst>
                                        <p:tav tm="0" fmla="#ppt_y-sin(pi*$)/81">
                                          <p:val>
                                            <p:fltVal val="0"/>
                                          </p:val>
                                        </p:tav>
                                        <p:tav tm="100000">
                                          <p:val>
                                            <p:fltVal val="1"/>
                                          </p:val>
                                        </p:tav>
                                      </p:tavLst>
                                    </p:anim>
                                    <p:animScale>
                                      <p:cBhvr>
                                        <p:cTn id="13" dur="20">
                                          <p:stCondLst>
                                            <p:cond delay="487"/>
                                          </p:stCondLst>
                                        </p:cTn>
                                        <p:tgtEl>
                                          <p:spTgt spid="8"/>
                                        </p:tgtEl>
                                      </p:cBhvr>
                                      <p:to x="100000" y="60000"/>
                                    </p:animScale>
                                    <p:animScale>
                                      <p:cBhvr>
                                        <p:cTn id="14" dur="124" decel="50000">
                                          <p:stCondLst>
                                            <p:cond delay="507"/>
                                          </p:stCondLst>
                                        </p:cTn>
                                        <p:tgtEl>
                                          <p:spTgt spid="8"/>
                                        </p:tgtEl>
                                      </p:cBhvr>
                                      <p:to x="100000" y="100000"/>
                                    </p:animScale>
                                    <p:animScale>
                                      <p:cBhvr>
                                        <p:cTn id="15" dur="20">
                                          <p:stCondLst>
                                            <p:cond delay="984"/>
                                          </p:stCondLst>
                                        </p:cTn>
                                        <p:tgtEl>
                                          <p:spTgt spid="8"/>
                                        </p:tgtEl>
                                      </p:cBhvr>
                                      <p:to x="100000" y="80000"/>
                                    </p:animScale>
                                    <p:animScale>
                                      <p:cBhvr>
                                        <p:cTn id="16" dur="124" decel="50000">
                                          <p:stCondLst>
                                            <p:cond delay="1004"/>
                                          </p:stCondLst>
                                        </p:cTn>
                                        <p:tgtEl>
                                          <p:spTgt spid="8"/>
                                        </p:tgtEl>
                                      </p:cBhvr>
                                      <p:to x="100000" y="100000"/>
                                    </p:animScale>
                                    <p:animScale>
                                      <p:cBhvr>
                                        <p:cTn id="17" dur="20">
                                          <p:stCondLst>
                                            <p:cond delay="1231"/>
                                          </p:stCondLst>
                                        </p:cTn>
                                        <p:tgtEl>
                                          <p:spTgt spid="8"/>
                                        </p:tgtEl>
                                      </p:cBhvr>
                                      <p:to x="100000" y="90000"/>
                                    </p:animScale>
                                    <p:animScale>
                                      <p:cBhvr>
                                        <p:cTn id="18" dur="124" decel="50000">
                                          <p:stCondLst>
                                            <p:cond delay="1251"/>
                                          </p:stCondLst>
                                        </p:cTn>
                                        <p:tgtEl>
                                          <p:spTgt spid="8"/>
                                        </p:tgtEl>
                                      </p:cBhvr>
                                      <p:to x="100000" y="100000"/>
                                    </p:animScale>
                                    <p:animScale>
                                      <p:cBhvr>
                                        <p:cTn id="19" dur="20">
                                          <p:stCondLst>
                                            <p:cond delay="1356"/>
                                          </p:stCondLst>
                                        </p:cTn>
                                        <p:tgtEl>
                                          <p:spTgt spid="8"/>
                                        </p:tgtEl>
                                      </p:cBhvr>
                                      <p:to x="100000" y="95000"/>
                                    </p:animScale>
                                    <p:animScale>
                                      <p:cBhvr>
                                        <p:cTn id="20" dur="124" decel="50000">
                                          <p:stCondLst>
                                            <p:cond delay="1376"/>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26797" y="827391"/>
            <a:ext cx="8647507" cy="3616567"/>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复句可以共有一个主语，如：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他一放学，就回家休息了。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可以有各自的主语，如：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我喜欢红色，他也喜欢红色。</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复句虽说不是学习的重点，但是，在辨析句子中，所选的句子绝大部分是复句，因为当句子结构复杂、细密起来，最容易出现语病，所以，在复句上花点功夫是大有好处的。</a:t>
            </a:r>
            <a:endParaRPr lang="zh-CN" altLang="zh-CN" sz="1050" kern="100" dirty="0">
              <a:effectLst/>
              <a:latin typeface="宋体"/>
              <a:cs typeface="Courier New"/>
            </a:endParaRPr>
          </a:p>
        </p:txBody>
      </p:sp>
    </p:spTree>
    <p:extLst>
      <p:ext uri="{BB962C8B-B14F-4D97-AF65-F5344CB8AC3E}">
        <p14:creationId xmlns:p14="http://schemas.microsoft.com/office/powerpoint/2010/main" val="29867746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17272" y="462300"/>
            <a:ext cx="8647507" cy="4216732"/>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复句类型</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并列关系：分句间的关系或者是并列的，或者是对举的。常用的关联词语有：既</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又</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，又</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又</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，有时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有时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，同样，另外，而是，不是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而是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不是</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例如：友谊是人生的调味品，又是人生的止痛药。</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悲观的人虽生犹死，乐观的人永生不老。</a:t>
            </a:r>
            <a:endParaRPr lang="zh-CN" altLang="zh-CN" sz="1050" kern="100" dirty="0">
              <a:effectLst/>
              <a:latin typeface="宋体"/>
              <a:cs typeface="Courier New"/>
            </a:endParaRPr>
          </a:p>
        </p:txBody>
      </p:sp>
      <p:sp>
        <p:nvSpPr>
          <p:cNvPr id="4" name="矩形 3"/>
          <p:cNvSpPr/>
          <p:nvPr/>
        </p:nvSpPr>
        <p:spPr>
          <a:xfrm>
            <a:off x="2007860" y="3778757"/>
            <a:ext cx="261610" cy="461665"/>
          </a:xfrm>
          <a:prstGeom prst="rect">
            <a:avLst/>
          </a:prstGeom>
        </p:spPr>
        <p:txBody>
          <a:bodyPr wrap="none">
            <a:spAutoFit/>
          </a:bodyPr>
          <a:lstStyle/>
          <a:p>
            <a:r>
              <a:rPr lang="en-US" altLang="zh-CN" sz="2400" b="1" dirty="0" smtClean="0">
                <a:solidFill>
                  <a:prstClr val="black"/>
                </a:solidFill>
                <a:latin typeface="Times New Roman" pitchFamily="18" charset="0"/>
                <a:ea typeface="Times New Roman" pitchFamily="18" charset="0"/>
                <a:cs typeface="Times New Roman" pitchFamily="18" charset="0"/>
              </a:rPr>
              <a:t>.</a:t>
            </a:r>
            <a:endParaRPr lang="zh-CN" altLang="en-US" dirty="0"/>
          </a:p>
        </p:txBody>
      </p:sp>
      <p:sp>
        <p:nvSpPr>
          <p:cNvPr id="6" name="矩形 5"/>
          <p:cNvSpPr/>
          <p:nvPr/>
        </p:nvSpPr>
        <p:spPr>
          <a:xfrm>
            <a:off x="4649296" y="3783048"/>
            <a:ext cx="569387" cy="461665"/>
          </a:xfrm>
          <a:prstGeom prst="rect">
            <a:avLst/>
          </a:prstGeom>
        </p:spPr>
        <p:txBody>
          <a:bodyPr wrap="none">
            <a:spAutoFit/>
          </a:bodyPr>
          <a:lstStyle/>
          <a:p>
            <a:r>
              <a:rPr lang="en-US" altLang="zh-CN" sz="2400" b="1">
                <a:solidFill>
                  <a:prstClr val="black"/>
                </a:solidFill>
                <a:latin typeface="Times New Roman" pitchFamily="18" charset="0"/>
                <a:ea typeface="Times New Roman" pitchFamily="18" charset="0"/>
                <a:cs typeface="Times New Roman" pitchFamily="18" charset="0"/>
              </a:rPr>
              <a:t>.   </a:t>
            </a:r>
            <a:r>
              <a:rPr lang="en-US" altLang="zh-CN" sz="2400" b="1" smtClean="0">
                <a:solidFill>
                  <a:prstClr val="black"/>
                </a:solidFill>
                <a:latin typeface="Times New Roman" pitchFamily="18" charset="0"/>
                <a:ea typeface="Times New Roman" pitchFamily="18" charset="0"/>
                <a:cs typeface="Times New Roman" pitchFamily="18" charset="0"/>
              </a:rPr>
              <a:t>.</a:t>
            </a:r>
            <a:endParaRPr lang="zh-CN" altLang="en-US" dirty="0"/>
          </a:p>
        </p:txBody>
      </p:sp>
    </p:spTree>
    <p:extLst>
      <p:ext uri="{BB962C8B-B14F-4D97-AF65-F5344CB8AC3E}">
        <p14:creationId xmlns:p14="http://schemas.microsoft.com/office/powerpoint/2010/main" val="87471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17272" y="771550"/>
            <a:ext cx="8647507" cy="3616567"/>
          </a:xfrm>
          <a:prstGeom prst="rect">
            <a:avLst/>
          </a:prstGeom>
        </p:spPr>
        <p:txBody>
          <a:bodyPr>
            <a:spAutoFit/>
          </a:bodyPr>
          <a:lstStyle/>
          <a:p>
            <a:pPr algn="just">
              <a:lnSpc>
                <a:spcPct val="150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顺承关系：前后分句按时间、空间或逻辑事理上的顺序说出连续的动作或相关的情况，分句之间有先后相承的关系。常用的关联词语有：首先</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然后，刚</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就</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，便，才，于是，后来，终于</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例如：她进入这个世界，便奉献给这个世界以真诚。</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她起先看了看，后来又走了。</a:t>
            </a:r>
            <a:endParaRPr lang="zh-CN" altLang="zh-CN" sz="1050" kern="100" dirty="0">
              <a:effectLst/>
              <a:latin typeface="宋体"/>
              <a:cs typeface="Courier New"/>
            </a:endParaRPr>
          </a:p>
        </p:txBody>
      </p:sp>
      <p:sp>
        <p:nvSpPr>
          <p:cNvPr id="5" name="矩形 4"/>
          <p:cNvSpPr/>
          <p:nvPr/>
        </p:nvSpPr>
        <p:spPr>
          <a:xfrm>
            <a:off x="683568" y="4082876"/>
            <a:ext cx="569387" cy="461665"/>
          </a:xfrm>
          <a:prstGeom prst="rect">
            <a:avLst/>
          </a:prstGeom>
        </p:spPr>
        <p:txBody>
          <a:bodyPr wrap="none">
            <a:spAutoFit/>
          </a:bodyPr>
          <a:lstStyle/>
          <a:p>
            <a:r>
              <a:rPr lang="en-US" altLang="zh-CN" sz="2400" b="1">
                <a:solidFill>
                  <a:prstClr val="black"/>
                </a:solidFill>
                <a:latin typeface="Times New Roman" pitchFamily="18" charset="0"/>
                <a:ea typeface="Times New Roman" pitchFamily="18" charset="0"/>
                <a:cs typeface="Times New Roman" pitchFamily="18" charset="0"/>
              </a:rPr>
              <a:t>.   </a:t>
            </a:r>
            <a:r>
              <a:rPr lang="en-US" altLang="zh-CN" sz="2400" b="1" smtClean="0">
                <a:solidFill>
                  <a:prstClr val="black"/>
                </a:solidFill>
                <a:latin typeface="Times New Roman" pitchFamily="18" charset="0"/>
                <a:ea typeface="Times New Roman" pitchFamily="18" charset="0"/>
                <a:cs typeface="Times New Roman" pitchFamily="18" charset="0"/>
              </a:rPr>
              <a:t>.</a:t>
            </a:r>
            <a:endParaRPr lang="zh-CN" altLang="en-US" dirty="0"/>
          </a:p>
        </p:txBody>
      </p:sp>
      <p:sp>
        <p:nvSpPr>
          <p:cNvPr id="6" name="矩形 5"/>
          <p:cNvSpPr/>
          <p:nvPr/>
        </p:nvSpPr>
        <p:spPr>
          <a:xfrm>
            <a:off x="2658264" y="4055725"/>
            <a:ext cx="569387" cy="461665"/>
          </a:xfrm>
          <a:prstGeom prst="rect">
            <a:avLst/>
          </a:prstGeom>
        </p:spPr>
        <p:txBody>
          <a:bodyPr wrap="none">
            <a:spAutoFit/>
          </a:bodyPr>
          <a:lstStyle/>
          <a:p>
            <a:r>
              <a:rPr lang="en-US" altLang="zh-CN" sz="2400" b="1">
                <a:solidFill>
                  <a:prstClr val="black"/>
                </a:solidFill>
                <a:latin typeface="Times New Roman" pitchFamily="18" charset="0"/>
                <a:ea typeface="Times New Roman" pitchFamily="18" charset="0"/>
                <a:cs typeface="Times New Roman" pitchFamily="18" charset="0"/>
              </a:rPr>
              <a:t>.   </a:t>
            </a:r>
            <a:r>
              <a:rPr lang="en-US" altLang="zh-CN" sz="2400" b="1" smtClean="0">
                <a:solidFill>
                  <a:prstClr val="black"/>
                </a:solidFill>
                <a:latin typeface="Times New Roman" pitchFamily="18" charset="0"/>
                <a:ea typeface="Times New Roman" pitchFamily="18" charset="0"/>
                <a:cs typeface="Times New Roman" pitchFamily="18" charset="0"/>
              </a:rPr>
              <a:t>.</a:t>
            </a:r>
            <a:endParaRPr lang="zh-CN" altLang="en-US" dirty="0"/>
          </a:p>
        </p:txBody>
      </p:sp>
    </p:spTree>
    <p:extLst>
      <p:ext uri="{BB962C8B-B14F-4D97-AF65-F5344CB8AC3E}">
        <p14:creationId xmlns:p14="http://schemas.microsoft.com/office/powerpoint/2010/main" val="34772647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4023" y="699542"/>
            <a:ext cx="8647507" cy="3016403"/>
          </a:xfrm>
          <a:prstGeom prst="rect">
            <a:avLst/>
          </a:prstGeom>
        </p:spPr>
        <p:txBody>
          <a:bodyPr>
            <a:spAutoFit/>
          </a:bodyPr>
          <a:lstStyle/>
          <a:p>
            <a:pPr algn="just">
              <a:lnSpc>
                <a:spcPct val="1500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选择关系：分句间是选择关系。常用的关联词语有：或者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或者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还是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就是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，与其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，宁可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也不</a:t>
            </a:r>
            <a:r>
              <a:rPr lang="en-US" altLang="zh-CN" sz="2600" kern="100" dirty="0">
                <a:latin typeface="宋体"/>
                <a:ea typeface="华文细黑"/>
                <a:cs typeface="Times New Roman"/>
              </a:rPr>
              <a:t>……</a:t>
            </a:r>
            <a:endParaRPr lang="zh-CN" altLang="zh-CN" sz="260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例如：不是鱼死，就是网破。</a:t>
            </a:r>
            <a:endParaRPr lang="zh-CN" altLang="zh-CN" sz="260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我们宁可少而精，也不要多而杂。</a:t>
            </a:r>
            <a:endParaRPr lang="zh-CN" altLang="zh-CN" sz="2600" kern="100" dirty="0">
              <a:effectLst/>
              <a:latin typeface="宋体"/>
              <a:cs typeface="Courier New"/>
            </a:endParaRPr>
          </a:p>
        </p:txBody>
      </p:sp>
      <p:sp>
        <p:nvSpPr>
          <p:cNvPr id="7" name="矩形 6"/>
          <p:cNvSpPr/>
          <p:nvPr/>
        </p:nvSpPr>
        <p:spPr>
          <a:xfrm>
            <a:off x="1397353" y="2798643"/>
            <a:ext cx="569387" cy="461665"/>
          </a:xfrm>
          <a:prstGeom prst="rect">
            <a:avLst/>
          </a:prstGeom>
        </p:spPr>
        <p:txBody>
          <a:bodyPr wrap="none">
            <a:spAutoFit/>
          </a:bodyPr>
          <a:lstStyle/>
          <a:p>
            <a:r>
              <a:rPr lang="en-US" altLang="zh-CN" sz="2400" b="1">
                <a:solidFill>
                  <a:prstClr val="black"/>
                </a:solidFill>
                <a:latin typeface="Times New Roman" pitchFamily="18" charset="0"/>
                <a:ea typeface="Times New Roman" pitchFamily="18" charset="0"/>
                <a:cs typeface="Times New Roman" pitchFamily="18" charset="0"/>
              </a:rPr>
              <a:t>.   </a:t>
            </a:r>
            <a:r>
              <a:rPr lang="en-US" altLang="zh-CN" sz="2400" b="1" smtClean="0">
                <a:solidFill>
                  <a:prstClr val="black"/>
                </a:solidFill>
                <a:latin typeface="Times New Roman" pitchFamily="18" charset="0"/>
                <a:ea typeface="Times New Roman" pitchFamily="18" charset="0"/>
                <a:cs typeface="Times New Roman" pitchFamily="18" charset="0"/>
              </a:rPr>
              <a:t>.</a:t>
            </a:r>
            <a:endParaRPr lang="zh-CN" altLang="en-US" dirty="0"/>
          </a:p>
        </p:txBody>
      </p:sp>
      <p:sp>
        <p:nvSpPr>
          <p:cNvPr id="8" name="矩形 7"/>
          <p:cNvSpPr/>
          <p:nvPr/>
        </p:nvSpPr>
        <p:spPr>
          <a:xfrm>
            <a:off x="3051651" y="2787213"/>
            <a:ext cx="569387" cy="461665"/>
          </a:xfrm>
          <a:prstGeom prst="rect">
            <a:avLst/>
          </a:prstGeom>
        </p:spPr>
        <p:txBody>
          <a:bodyPr wrap="none">
            <a:spAutoFit/>
          </a:bodyPr>
          <a:lstStyle/>
          <a:p>
            <a:r>
              <a:rPr lang="en-US" altLang="zh-CN" sz="2400" b="1">
                <a:solidFill>
                  <a:prstClr val="black"/>
                </a:solidFill>
                <a:latin typeface="Times New Roman" pitchFamily="18" charset="0"/>
                <a:ea typeface="Times New Roman" pitchFamily="18" charset="0"/>
                <a:cs typeface="Times New Roman" pitchFamily="18" charset="0"/>
              </a:rPr>
              <a:t>.   </a:t>
            </a:r>
            <a:r>
              <a:rPr lang="en-US" altLang="zh-CN" sz="2400" b="1" smtClean="0">
                <a:solidFill>
                  <a:prstClr val="black"/>
                </a:solidFill>
                <a:latin typeface="Times New Roman" pitchFamily="18" charset="0"/>
                <a:ea typeface="Times New Roman" pitchFamily="18" charset="0"/>
                <a:cs typeface="Times New Roman" pitchFamily="18" charset="0"/>
              </a:rPr>
              <a:t>.</a:t>
            </a:r>
            <a:endParaRPr lang="zh-CN" altLang="en-US" dirty="0"/>
          </a:p>
        </p:txBody>
      </p:sp>
      <p:sp>
        <p:nvSpPr>
          <p:cNvPr id="9" name="矩形 8"/>
          <p:cNvSpPr/>
          <p:nvPr/>
        </p:nvSpPr>
        <p:spPr>
          <a:xfrm>
            <a:off x="1072183" y="3389084"/>
            <a:ext cx="569387" cy="461665"/>
          </a:xfrm>
          <a:prstGeom prst="rect">
            <a:avLst/>
          </a:prstGeom>
        </p:spPr>
        <p:txBody>
          <a:bodyPr wrap="none">
            <a:spAutoFit/>
          </a:bodyPr>
          <a:lstStyle/>
          <a:p>
            <a:r>
              <a:rPr lang="en-US" altLang="zh-CN" sz="2400" b="1">
                <a:solidFill>
                  <a:prstClr val="black"/>
                </a:solidFill>
                <a:latin typeface="Times New Roman" pitchFamily="18" charset="0"/>
                <a:ea typeface="Times New Roman" pitchFamily="18" charset="0"/>
                <a:cs typeface="Times New Roman" pitchFamily="18" charset="0"/>
              </a:rPr>
              <a:t>.   </a:t>
            </a:r>
            <a:r>
              <a:rPr lang="en-US" altLang="zh-CN" sz="2400" b="1" smtClean="0">
                <a:solidFill>
                  <a:prstClr val="black"/>
                </a:solidFill>
                <a:latin typeface="Times New Roman" pitchFamily="18" charset="0"/>
                <a:ea typeface="Times New Roman" pitchFamily="18" charset="0"/>
                <a:cs typeface="Times New Roman" pitchFamily="18" charset="0"/>
              </a:rPr>
              <a:t>.</a:t>
            </a:r>
            <a:endParaRPr lang="zh-CN" altLang="en-US" dirty="0"/>
          </a:p>
        </p:txBody>
      </p:sp>
      <p:sp>
        <p:nvSpPr>
          <p:cNvPr id="10" name="矩形 9"/>
          <p:cNvSpPr/>
          <p:nvPr/>
        </p:nvSpPr>
        <p:spPr>
          <a:xfrm>
            <a:off x="3095084" y="3396704"/>
            <a:ext cx="569387" cy="461665"/>
          </a:xfrm>
          <a:prstGeom prst="rect">
            <a:avLst/>
          </a:prstGeom>
        </p:spPr>
        <p:txBody>
          <a:bodyPr wrap="none">
            <a:spAutoFit/>
          </a:bodyPr>
          <a:lstStyle/>
          <a:p>
            <a:r>
              <a:rPr lang="en-US" altLang="zh-CN" sz="2400" b="1">
                <a:solidFill>
                  <a:prstClr val="black"/>
                </a:solidFill>
                <a:latin typeface="Times New Roman" pitchFamily="18" charset="0"/>
                <a:ea typeface="Times New Roman" pitchFamily="18" charset="0"/>
                <a:cs typeface="Times New Roman" pitchFamily="18" charset="0"/>
              </a:rPr>
              <a:t>.   </a:t>
            </a:r>
            <a:r>
              <a:rPr lang="en-US" altLang="zh-CN" sz="2400" b="1" smtClean="0">
                <a:solidFill>
                  <a:prstClr val="black"/>
                </a:solidFill>
                <a:latin typeface="Times New Roman" pitchFamily="18" charset="0"/>
                <a:ea typeface="Times New Roman" pitchFamily="18" charset="0"/>
                <a:cs typeface="Times New Roman" pitchFamily="18" charset="0"/>
              </a:rPr>
              <a:t>.</a:t>
            </a:r>
            <a:endParaRPr lang="zh-CN" altLang="en-US" dirty="0"/>
          </a:p>
        </p:txBody>
      </p:sp>
    </p:spTree>
    <p:extLst>
      <p:ext uri="{BB962C8B-B14F-4D97-AF65-F5344CB8AC3E}">
        <p14:creationId xmlns:p14="http://schemas.microsoft.com/office/powerpoint/2010/main" val="42931570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8065" y="805458"/>
            <a:ext cx="8821322" cy="3024611"/>
          </a:xfrm>
          <a:prstGeom prst="rect">
            <a:avLst/>
          </a:prstGeom>
        </p:spPr>
        <p:txBody>
          <a:bodyPr>
            <a:spAutoFit/>
          </a:bodyPr>
          <a:lstStyle/>
          <a:p>
            <a:pPr algn="just">
              <a:lnSpc>
                <a:spcPct val="150000"/>
              </a:lnSpc>
              <a:spcAft>
                <a:spcPts val="0"/>
              </a:spcAft>
            </a:pP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解说关系：分句间有解释或说明、总分的关系。解说关系一般不用关联词语表示。</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例如：我们的祖先在历史的黎明时便幻想出一个神话式人物，叫大禹。</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调查有两种方法：一种是走马观花，一种是下马观花。</a:t>
            </a:r>
            <a:endParaRPr lang="zh-CN" altLang="zh-CN" sz="1050" kern="100" dirty="0">
              <a:effectLst/>
              <a:latin typeface="宋体"/>
              <a:cs typeface="Courier New"/>
            </a:endParaRPr>
          </a:p>
        </p:txBody>
      </p:sp>
    </p:spTree>
    <p:extLst>
      <p:ext uri="{BB962C8B-B14F-4D97-AF65-F5344CB8AC3E}">
        <p14:creationId xmlns:p14="http://schemas.microsoft.com/office/powerpoint/2010/main" val="16570628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15908" y="423918"/>
            <a:ext cx="8477117" cy="3616567"/>
          </a:xfrm>
          <a:prstGeom prst="rect">
            <a:avLst/>
          </a:prstGeom>
        </p:spPr>
        <p:txBody>
          <a:bodyPr>
            <a:spAutoFit/>
          </a:bodyPr>
          <a:lstStyle/>
          <a:p>
            <a:pPr algn="just">
              <a:lnSpc>
                <a:spcPct val="150000"/>
              </a:lnSpc>
              <a:spcAft>
                <a:spcPts val="0"/>
              </a:spcAft>
            </a:pP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递进关系：后面分句的意思比前面分句的意思更进一层，一般由少到多，由轻到重，由小到大，由浅入深，由易到难，反之亦可。递进关系必须用关联词语。常用的关联词语有：不但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而且</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反而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，尚且</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何况</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，况且，反而</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例如：见面尚且怕，更不必说向他提意见了。</a:t>
            </a:r>
            <a:endParaRPr lang="zh-CN" altLang="zh-CN" sz="1050" kern="100" dirty="0">
              <a:effectLst/>
              <a:latin typeface="宋体"/>
              <a:cs typeface="Courier New"/>
            </a:endParaRPr>
          </a:p>
        </p:txBody>
      </p:sp>
      <p:sp>
        <p:nvSpPr>
          <p:cNvPr id="4" name="矩形 3"/>
          <p:cNvSpPr/>
          <p:nvPr/>
        </p:nvSpPr>
        <p:spPr>
          <a:xfrm>
            <a:off x="2123728" y="3704828"/>
            <a:ext cx="569387" cy="461665"/>
          </a:xfrm>
          <a:prstGeom prst="rect">
            <a:avLst/>
          </a:prstGeom>
        </p:spPr>
        <p:txBody>
          <a:bodyPr wrap="none">
            <a:spAutoFit/>
          </a:bodyPr>
          <a:lstStyle/>
          <a:p>
            <a:r>
              <a:rPr lang="en-US" altLang="zh-CN" sz="2400" b="1" dirty="0">
                <a:solidFill>
                  <a:prstClr val="black"/>
                </a:solidFill>
                <a:latin typeface="Times New Roman" pitchFamily="18" charset="0"/>
                <a:ea typeface="Times New Roman" pitchFamily="18" charset="0"/>
                <a:cs typeface="Times New Roman" pitchFamily="18" charset="0"/>
              </a:rPr>
              <a:t>.   </a:t>
            </a:r>
            <a:r>
              <a:rPr lang="en-US" altLang="zh-CN" sz="2400" b="1" dirty="0" smtClean="0">
                <a:solidFill>
                  <a:prstClr val="black"/>
                </a:solidFill>
                <a:latin typeface="Times New Roman" pitchFamily="18" charset="0"/>
                <a:ea typeface="Times New Roman" pitchFamily="18" charset="0"/>
                <a:cs typeface="Times New Roman" pitchFamily="18" charset="0"/>
              </a:rPr>
              <a:t>.</a:t>
            </a:r>
            <a:endParaRPr lang="zh-CN" altLang="en-US" dirty="0"/>
          </a:p>
        </p:txBody>
      </p:sp>
      <p:sp>
        <p:nvSpPr>
          <p:cNvPr id="5" name="矩形 4"/>
          <p:cNvSpPr/>
          <p:nvPr/>
        </p:nvSpPr>
        <p:spPr>
          <a:xfrm>
            <a:off x="3467497" y="3733403"/>
            <a:ext cx="877163" cy="461665"/>
          </a:xfrm>
          <a:prstGeom prst="rect">
            <a:avLst/>
          </a:prstGeom>
        </p:spPr>
        <p:txBody>
          <a:bodyPr wrap="none">
            <a:spAutoFit/>
          </a:bodyPr>
          <a:lstStyle/>
          <a:p>
            <a:r>
              <a:rPr lang="en-US" altLang="zh-CN" sz="2400" b="1" dirty="0">
                <a:solidFill>
                  <a:prstClr val="black"/>
                </a:solidFill>
                <a:latin typeface="Times New Roman" pitchFamily="18" charset="0"/>
                <a:ea typeface="Times New Roman" pitchFamily="18" charset="0"/>
                <a:cs typeface="Times New Roman" pitchFamily="18" charset="0"/>
              </a:rPr>
              <a:t>.   </a:t>
            </a:r>
            <a:r>
              <a:rPr lang="en-US" altLang="zh-CN" sz="2400" b="1" dirty="0" smtClean="0">
                <a:solidFill>
                  <a:prstClr val="black"/>
                </a:solidFill>
                <a:latin typeface="Times New Roman" pitchFamily="18" charset="0"/>
                <a:ea typeface="Times New Roman" pitchFamily="18" charset="0"/>
                <a:cs typeface="Times New Roman" pitchFamily="18" charset="0"/>
              </a:rPr>
              <a:t>.</a:t>
            </a:r>
            <a:r>
              <a:rPr lang="en-US" altLang="zh-CN" sz="2400" b="1" dirty="0">
                <a:solidFill>
                  <a:prstClr val="black"/>
                </a:solidFill>
                <a:latin typeface="Times New Roman" pitchFamily="18" charset="0"/>
                <a:ea typeface="Times New Roman" pitchFamily="18" charset="0"/>
                <a:cs typeface="Times New Roman" pitchFamily="18" charset="0"/>
              </a:rPr>
              <a:t> </a:t>
            </a:r>
            <a:r>
              <a:rPr lang="en-US" altLang="zh-CN" sz="2400" b="1" dirty="0" smtClean="0">
                <a:solidFill>
                  <a:prstClr val="black"/>
                </a:solidFill>
                <a:latin typeface="Times New Roman" pitchFamily="18" charset="0"/>
                <a:ea typeface="Times New Roman" pitchFamily="18" charset="0"/>
                <a:cs typeface="Times New Roman" pitchFamily="18" charset="0"/>
              </a:rPr>
              <a:t>  .</a:t>
            </a:r>
            <a:endParaRPr lang="zh-CN" altLang="en-US" dirty="0"/>
          </a:p>
        </p:txBody>
      </p:sp>
    </p:spTree>
    <p:extLst>
      <p:ext uri="{BB962C8B-B14F-4D97-AF65-F5344CB8AC3E}">
        <p14:creationId xmlns:p14="http://schemas.microsoft.com/office/powerpoint/2010/main" val="24361483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15908" y="248444"/>
            <a:ext cx="8477117" cy="4293483"/>
          </a:xfrm>
          <a:prstGeom prst="rect">
            <a:avLst/>
          </a:prstGeom>
        </p:spPr>
        <p:txBody>
          <a:bodyPr>
            <a:spAutoFit/>
          </a:bodyPr>
          <a:lstStyle/>
          <a:p>
            <a:pPr algn="just">
              <a:lnSpc>
                <a:spcPct val="150000"/>
              </a:lnSpc>
              <a:spcAft>
                <a:spcPts val="0"/>
              </a:spcAft>
            </a:pPr>
            <a:r>
              <a:rPr lang="en-US" altLang="zh-CN" sz="2600" kern="100" dirty="0">
                <a:latin typeface="宋体"/>
                <a:ea typeface="华文细黑"/>
                <a:cs typeface="Times New Roman"/>
              </a:rPr>
              <a:t>⑥</a:t>
            </a:r>
            <a:r>
              <a:rPr lang="zh-CN" altLang="zh-CN" sz="2600" kern="100" dirty="0">
                <a:latin typeface="Times New Roman"/>
                <a:ea typeface="华文细黑"/>
                <a:cs typeface="Times New Roman"/>
              </a:rPr>
              <a:t>转折关系：前后分句的意思相反或相对。常用的关联词语有：虽然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但是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，可是，只是</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例如：麻雀虽小，五脏俱全</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⑦</a:t>
            </a:r>
            <a:r>
              <a:rPr lang="zh-CN" altLang="zh-CN" sz="2600" kern="100" dirty="0">
                <a:latin typeface="Times New Roman"/>
                <a:ea typeface="华文细黑"/>
                <a:cs typeface="Times New Roman"/>
              </a:rPr>
              <a:t>条件关系：偏句提出条件，正句表示在满足条件的情况下所产生的结果。常用的关联词语有：只要</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就</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，只有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否则，无论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都</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例如：多读多写，作文就会有进步</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4" name="矩形 3"/>
          <p:cNvSpPr/>
          <p:nvPr/>
        </p:nvSpPr>
        <p:spPr>
          <a:xfrm>
            <a:off x="2099345" y="1756420"/>
            <a:ext cx="283790" cy="461665"/>
          </a:xfrm>
          <a:prstGeom prst="rect">
            <a:avLst/>
          </a:prstGeom>
        </p:spPr>
        <p:txBody>
          <a:bodyPr wrap="none">
            <a:spAutoFit/>
          </a:bodyPr>
          <a:lstStyle/>
          <a:p>
            <a:r>
              <a:rPr lang="en-US" altLang="zh-CN" sz="2400" b="1" dirty="0" smtClean="0">
                <a:solidFill>
                  <a:prstClr val="black"/>
                </a:solidFill>
                <a:latin typeface="Times New Roman" pitchFamily="18" charset="0"/>
                <a:ea typeface="Times New Roman" pitchFamily="18" charset="0"/>
                <a:cs typeface="Times New Roman" pitchFamily="18" charset="0"/>
              </a:rPr>
              <a:t>.  </a:t>
            </a:r>
            <a:endParaRPr lang="zh-CN" altLang="en-US" dirty="0"/>
          </a:p>
        </p:txBody>
      </p:sp>
      <p:sp>
        <p:nvSpPr>
          <p:cNvPr id="5" name="矩形 4"/>
          <p:cNvSpPr/>
          <p:nvPr/>
        </p:nvSpPr>
        <p:spPr>
          <a:xfrm>
            <a:off x="3746054" y="4116784"/>
            <a:ext cx="283790" cy="461665"/>
          </a:xfrm>
          <a:prstGeom prst="rect">
            <a:avLst/>
          </a:prstGeom>
        </p:spPr>
        <p:txBody>
          <a:bodyPr wrap="none">
            <a:spAutoFit/>
          </a:bodyPr>
          <a:lstStyle/>
          <a:p>
            <a:r>
              <a:rPr lang="en-US" altLang="zh-CN" sz="2400" b="1" dirty="0" smtClean="0">
                <a:solidFill>
                  <a:prstClr val="black"/>
                </a:solidFill>
                <a:latin typeface="Times New Roman" pitchFamily="18" charset="0"/>
                <a:ea typeface="Times New Roman" pitchFamily="18" charset="0"/>
                <a:cs typeface="Times New Roman" pitchFamily="18" charset="0"/>
              </a:rPr>
              <a:t>.  </a:t>
            </a:r>
            <a:endParaRPr lang="zh-CN" altLang="en-US" dirty="0"/>
          </a:p>
        </p:txBody>
      </p:sp>
    </p:spTree>
    <p:extLst>
      <p:ext uri="{BB962C8B-B14F-4D97-AF65-F5344CB8AC3E}">
        <p14:creationId xmlns:p14="http://schemas.microsoft.com/office/powerpoint/2010/main" val="33290855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7333" y="275441"/>
            <a:ext cx="8477117" cy="4293483"/>
          </a:xfrm>
          <a:prstGeom prst="rect">
            <a:avLst/>
          </a:prstGeom>
        </p:spPr>
        <p:txBody>
          <a:bodyPr>
            <a:spAutoFit/>
          </a:bodyPr>
          <a:lstStyle/>
          <a:p>
            <a:pPr algn="just">
              <a:lnSpc>
                <a:spcPct val="150000"/>
              </a:lnSpc>
              <a:spcAft>
                <a:spcPts val="0"/>
              </a:spcAft>
            </a:pPr>
            <a:r>
              <a:rPr lang="en-US" altLang="zh-CN" sz="2600" kern="100" dirty="0">
                <a:latin typeface="宋体"/>
                <a:ea typeface="华文细黑"/>
                <a:cs typeface="Times New Roman"/>
              </a:rPr>
              <a:t>⑧</a:t>
            </a:r>
            <a:r>
              <a:rPr lang="zh-CN" altLang="zh-CN" sz="2600" kern="100" dirty="0">
                <a:latin typeface="Times New Roman"/>
                <a:ea typeface="华文细黑"/>
                <a:cs typeface="Times New Roman"/>
              </a:rPr>
              <a:t>假设关系：偏句提出假设，正句表示假设实现后所产生的结果。常用的关联词语有：如果</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那么</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，即使</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也</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⑨</a:t>
            </a:r>
            <a:r>
              <a:rPr lang="zh-CN" altLang="zh-CN" sz="2600" kern="100" dirty="0">
                <a:latin typeface="Times New Roman"/>
                <a:ea typeface="华文细黑"/>
                <a:cs typeface="Times New Roman"/>
              </a:rPr>
              <a:t>因果关系：偏句说出原因，正句表示结果。常用的关联词语有：因为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所以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，既然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那么</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，因此，以致</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例如：知识的海洋是无穷无尽的，因此，学习是无止境的。</a:t>
            </a:r>
            <a:endParaRPr lang="zh-CN" altLang="zh-CN" sz="1050" kern="100" dirty="0">
              <a:effectLst/>
              <a:latin typeface="宋体"/>
              <a:cs typeface="Courier New"/>
            </a:endParaRPr>
          </a:p>
        </p:txBody>
      </p:sp>
      <p:sp>
        <p:nvSpPr>
          <p:cNvPr id="6" name="矩形 5"/>
          <p:cNvSpPr/>
          <p:nvPr/>
        </p:nvSpPr>
        <p:spPr>
          <a:xfrm>
            <a:off x="5432554" y="4151734"/>
            <a:ext cx="646331" cy="461665"/>
          </a:xfrm>
          <a:prstGeom prst="rect">
            <a:avLst/>
          </a:prstGeom>
        </p:spPr>
        <p:txBody>
          <a:bodyPr wrap="none">
            <a:spAutoFit/>
          </a:bodyPr>
          <a:lstStyle/>
          <a:p>
            <a:r>
              <a:rPr lang="en-US" altLang="zh-CN" sz="2400" b="1" dirty="0">
                <a:solidFill>
                  <a:prstClr val="black"/>
                </a:solidFill>
                <a:latin typeface="Times New Roman" pitchFamily="18" charset="0"/>
                <a:ea typeface="Times New Roman" pitchFamily="18" charset="0"/>
                <a:cs typeface="Times New Roman" pitchFamily="18" charset="0"/>
              </a:rPr>
              <a:t>.   </a:t>
            </a:r>
            <a:r>
              <a:rPr lang="en-US" altLang="zh-CN" sz="2400" b="1" dirty="0" smtClean="0">
                <a:solidFill>
                  <a:prstClr val="black"/>
                </a:solidFill>
                <a:latin typeface="Times New Roman" pitchFamily="18" charset="0"/>
                <a:ea typeface="Times New Roman" pitchFamily="18" charset="0"/>
                <a:cs typeface="Times New Roman" pitchFamily="18" charset="0"/>
              </a:rPr>
              <a:t>.</a:t>
            </a:r>
            <a:r>
              <a:rPr lang="en-US" altLang="zh-CN" sz="2400" b="1" dirty="0">
                <a:solidFill>
                  <a:prstClr val="black"/>
                </a:solidFill>
                <a:latin typeface="Times New Roman" pitchFamily="18" charset="0"/>
                <a:ea typeface="Times New Roman" pitchFamily="18" charset="0"/>
                <a:cs typeface="Times New Roman" pitchFamily="18" charset="0"/>
              </a:rPr>
              <a:t> </a:t>
            </a:r>
            <a:endParaRPr lang="zh-CN" altLang="en-US" dirty="0"/>
          </a:p>
        </p:txBody>
      </p:sp>
    </p:spTree>
    <p:extLst>
      <p:ext uri="{BB962C8B-B14F-4D97-AF65-F5344CB8AC3E}">
        <p14:creationId xmlns:p14="http://schemas.microsoft.com/office/powerpoint/2010/main" val="4859191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4958" y="1043707"/>
            <a:ext cx="8477117" cy="1816075"/>
          </a:xfrm>
          <a:prstGeom prst="rect">
            <a:avLst/>
          </a:prstGeom>
        </p:spPr>
        <p:txBody>
          <a:bodyPr>
            <a:spAutoFit/>
          </a:bodyPr>
          <a:lstStyle/>
          <a:p>
            <a:pPr algn="just">
              <a:lnSpc>
                <a:spcPct val="150000"/>
              </a:lnSpc>
              <a:spcAft>
                <a:spcPts val="0"/>
              </a:spcAft>
            </a:pPr>
            <a:r>
              <a:rPr lang="en-US" altLang="zh-CN" sz="2600" kern="100" dirty="0">
                <a:latin typeface="宋体"/>
                <a:ea typeface="华文细黑"/>
                <a:cs typeface="Times New Roman"/>
              </a:rPr>
              <a:t>⑩</a:t>
            </a:r>
            <a:r>
              <a:rPr lang="zh-CN" altLang="zh-CN" sz="2600" kern="100" dirty="0">
                <a:latin typeface="Times New Roman"/>
                <a:ea typeface="华文细黑"/>
                <a:cs typeface="Times New Roman"/>
              </a:rPr>
              <a:t>目的关系：偏句表示行为，正句表示行为的目的。关联词语都单用。常用的关联词语有：以，以便，为的是，以免，免得</a:t>
            </a:r>
            <a:endParaRPr lang="zh-CN" altLang="zh-CN" sz="1050" kern="100" dirty="0">
              <a:effectLst/>
              <a:latin typeface="宋体"/>
              <a:cs typeface="Courier New"/>
            </a:endParaRPr>
          </a:p>
        </p:txBody>
      </p:sp>
    </p:spTree>
    <p:extLst>
      <p:ext uri="{BB962C8B-B14F-4D97-AF65-F5344CB8AC3E}">
        <p14:creationId xmlns:p14="http://schemas.microsoft.com/office/powerpoint/2010/main" val="21875121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23528" y="176436"/>
            <a:ext cx="8428453" cy="4816896"/>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一、了解一下语法单位</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语法单位按照由小到大的顺序分为语素、词、短语、句子、句群。其中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语素</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不作了解，学习的重点是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句子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。下面分别说明。</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词</a:t>
            </a:r>
            <a:endParaRPr lang="zh-CN" altLang="zh-CN" sz="1050" kern="100" dirty="0">
              <a:latin typeface="宋体"/>
              <a:cs typeface="Courier New"/>
            </a:endParaRPr>
          </a:p>
          <a:p>
            <a:pPr>
              <a:lnSpc>
                <a:spcPct val="150000"/>
              </a:lnSpc>
            </a:pPr>
            <a:r>
              <a:rPr lang="zh-CN" altLang="zh-CN" sz="2600" dirty="0">
                <a:latin typeface="Times New Roman"/>
                <a:ea typeface="华文细黑"/>
                <a:cs typeface="Times New Roman"/>
              </a:rPr>
              <a:t>词是最小的能够独立运用的语言单位，是构成短语和句子的备用单位。一部分词加上句调可以单独成句，如：</a:t>
            </a:r>
            <a:r>
              <a:rPr lang="en-US" altLang="zh-CN" sz="2600" dirty="0">
                <a:latin typeface="宋体"/>
                <a:ea typeface="华文细黑"/>
                <a:cs typeface="Times New Roman"/>
              </a:rPr>
              <a:t>“</a:t>
            </a:r>
            <a:r>
              <a:rPr lang="zh-CN" altLang="zh-CN" sz="2600" dirty="0">
                <a:latin typeface="Times New Roman"/>
                <a:ea typeface="华文细黑"/>
                <a:cs typeface="Times New Roman"/>
              </a:rPr>
              <a:t>好！</a:t>
            </a:r>
            <a:r>
              <a:rPr lang="en-US" altLang="zh-CN" sz="2600" dirty="0">
                <a:latin typeface="宋体"/>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25077938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15908" y="128925"/>
            <a:ext cx="8477117" cy="4870564"/>
          </a:xfrm>
          <a:prstGeom prst="rect">
            <a:avLst/>
          </a:prstGeom>
        </p:spPr>
        <p:txBody>
          <a:bodyPr>
            <a:spAutoFit/>
          </a:bodyPr>
          <a:lstStyle/>
          <a:p>
            <a:pPr algn="just">
              <a:lnSpc>
                <a:spcPts val="4500"/>
              </a:lnSpc>
              <a:spcAft>
                <a:spcPts val="0"/>
              </a:spcAft>
            </a:pPr>
            <a:r>
              <a:rPr lang="zh-CN" altLang="zh-CN" sz="2600" kern="100" dirty="0">
                <a:solidFill>
                  <a:srgbClr val="E36C0A"/>
                </a:solidFill>
                <a:latin typeface="Times New Roman"/>
                <a:ea typeface="华文细黑"/>
                <a:cs typeface="Times New Roman"/>
              </a:rPr>
              <a:t>【练习】</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指出下列复句的关系类型。</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老哥哥为人非常和善，孩子们都喜欢他。</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天气暖和起来了，蜘蛛又出来在檐前做网。</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外面太阳很好，也没有风。</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只要你能上班，就应当上班。</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宝石哪怕混在垃圾堆里，也仍然晶莹夺目。</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⑥</a:t>
            </a:r>
            <a:r>
              <a:rPr lang="zh-CN" altLang="zh-CN" sz="2600" kern="100" dirty="0">
                <a:latin typeface="Times New Roman"/>
                <a:ea typeface="华文细黑"/>
                <a:cs typeface="Times New Roman"/>
              </a:rPr>
              <a:t>他是应该来的，只是没有时间。</a:t>
            </a:r>
            <a:endParaRPr lang="zh-CN" altLang="zh-CN" sz="1050" kern="100" dirty="0">
              <a:effectLst/>
              <a:latin typeface="宋体"/>
              <a:cs typeface="Courier New"/>
            </a:endParaRPr>
          </a:p>
        </p:txBody>
      </p:sp>
    </p:spTree>
    <p:extLst>
      <p:ext uri="{BB962C8B-B14F-4D97-AF65-F5344CB8AC3E}">
        <p14:creationId xmlns:p14="http://schemas.microsoft.com/office/powerpoint/2010/main" val="317986924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9140" y="716305"/>
            <a:ext cx="8477117" cy="2492990"/>
          </a:xfrm>
          <a:prstGeom prst="rect">
            <a:avLst/>
          </a:prstGeom>
        </p:spPr>
        <p:txBody>
          <a:bodyPr>
            <a:spAutoFit/>
          </a:bodyPr>
          <a:lstStyle/>
          <a:p>
            <a:pPr algn="just">
              <a:lnSpc>
                <a:spcPct val="150000"/>
              </a:lnSpc>
              <a:spcAft>
                <a:spcPts val="0"/>
              </a:spcAft>
            </a:pPr>
            <a:r>
              <a:rPr lang="en-US" altLang="zh-CN" sz="2600" kern="100" dirty="0">
                <a:latin typeface="宋体"/>
                <a:ea typeface="华文细黑"/>
                <a:cs typeface="Times New Roman"/>
              </a:rPr>
              <a:t>⑦</a:t>
            </a:r>
            <a:r>
              <a:rPr lang="zh-CN" altLang="zh-CN" sz="2600" kern="100" dirty="0">
                <a:latin typeface="Times New Roman"/>
                <a:ea typeface="华文细黑"/>
                <a:cs typeface="Times New Roman"/>
              </a:rPr>
              <a:t>对自己，学而不厌，对别人，诲人不倦，我们应取这种态度。</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⑧</a:t>
            </a:r>
            <a:r>
              <a:rPr lang="zh-CN" altLang="zh-CN" sz="2600" kern="100" dirty="0">
                <a:latin typeface="Times New Roman"/>
                <a:ea typeface="华文细黑"/>
                <a:cs typeface="Times New Roman"/>
              </a:rPr>
              <a:t>你这样做太慢了，还不如他那样做来得快。</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⑨</a:t>
            </a:r>
            <a:r>
              <a:rPr lang="zh-CN" altLang="zh-CN" sz="2600" kern="100" dirty="0">
                <a:latin typeface="Times New Roman"/>
                <a:ea typeface="华文细黑"/>
                <a:cs typeface="Times New Roman"/>
              </a:rPr>
              <a:t>你这样做不但不能解决问题，反而使局面更糟糕</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4" name="矩形 3"/>
          <p:cNvSpPr/>
          <p:nvPr/>
        </p:nvSpPr>
        <p:spPr>
          <a:xfrm>
            <a:off x="241911" y="3079998"/>
            <a:ext cx="8441645" cy="1215910"/>
          </a:xfrm>
          <a:prstGeom prst="rect">
            <a:avLst/>
          </a:prstGeom>
        </p:spPr>
        <p:txBody>
          <a:bodyPr>
            <a:spAutoFit/>
          </a:bodyPr>
          <a:lstStyle/>
          <a:p>
            <a:pPr lvl="0" algn="just">
              <a:lnSpc>
                <a:spcPct val="150000"/>
              </a:lnSpc>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en-US" altLang="zh-CN" sz="2600" kern="100" dirty="0" smtClean="0">
                <a:solidFill>
                  <a:srgbClr val="E46C0A"/>
                </a:solidFill>
                <a:latin typeface="宋体"/>
                <a:ea typeface="华文细黑"/>
                <a:cs typeface="Times New Roman"/>
              </a:rPr>
              <a:t>①</a:t>
            </a:r>
            <a:r>
              <a:rPr lang="zh-CN" altLang="zh-CN" sz="2600" kern="100" dirty="0" smtClean="0">
                <a:solidFill>
                  <a:srgbClr val="E46C0A"/>
                </a:solidFill>
                <a:latin typeface="Times New Roman"/>
                <a:ea typeface="华文细黑"/>
                <a:cs typeface="Times New Roman"/>
              </a:rPr>
              <a:t>因果　</a:t>
            </a:r>
            <a:r>
              <a:rPr lang="en-US" altLang="zh-CN" sz="2600" kern="100" dirty="0" smtClean="0">
                <a:solidFill>
                  <a:srgbClr val="E46C0A"/>
                </a:solidFill>
                <a:latin typeface="宋体"/>
                <a:ea typeface="华文细黑"/>
                <a:cs typeface="Times New Roman"/>
              </a:rPr>
              <a:t>②</a:t>
            </a:r>
            <a:r>
              <a:rPr lang="zh-CN" altLang="zh-CN" sz="2600" kern="100" dirty="0" smtClean="0">
                <a:solidFill>
                  <a:srgbClr val="E46C0A"/>
                </a:solidFill>
                <a:latin typeface="Times New Roman"/>
                <a:ea typeface="华文细黑"/>
                <a:cs typeface="Times New Roman"/>
              </a:rPr>
              <a:t>顺承　</a:t>
            </a:r>
            <a:r>
              <a:rPr lang="en-US" altLang="zh-CN" sz="2600" kern="100" dirty="0" smtClean="0">
                <a:solidFill>
                  <a:srgbClr val="E46C0A"/>
                </a:solidFill>
                <a:latin typeface="宋体"/>
                <a:ea typeface="华文细黑"/>
                <a:cs typeface="Times New Roman"/>
              </a:rPr>
              <a:t>③</a:t>
            </a:r>
            <a:r>
              <a:rPr lang="zh-CN" altLang="zh-CN" sz="2600" kern="100" dirty="0" smtClean="0">
                <a:solidFill>
                  <a:srgbClr val="E46C0A"/>
                </a:solidFill>
                <a:latin typeface="Times New Roman"/>
                <a:ea typeface="华文细黑"/>
                <a:cs typeface="Times New Roman"/>
              </a:rPr>
              <a:t>并列　</a:t>
            </a:r>
            <a:r>
              <a:rPr lang="en-US" altLang="zh-CN" sz="2600" kern="100" dirty="0" smtClean="0">
                <a:solidFill>
                  <a:srgbClr val="E46C0A"/>
                </a:solidFill>
                <a:latin typeface="宋体"/>
                <a:ea typeface="华文细黑"/>
                <a:cs typeface="Times New Roman"/>
              </a:rPr>
              <a:t>④</a:t>
            </a:r>
            <a:r>
              <a:rPr lang="zh-CN" altLang="zh-CN" sz="2600" kern="100" dirty="0" smtClean="0">
                <a:solidFill>
                  <a:srgbClr val="E46C0A"/>
                </a:solidFill>
                <a:latin typeface="Times New Roman"/>
                <a:ea typeface="华文细黑"/>
                <a:cs typeface="Times New Roman"/>
              </a:rPr>
              <a:t>条件　</a:t>
            </a:r>
            <a:r>
              <a:rPr lang="en-US" altLang="zh-CN" sz="2600" kern="100" dirty="0" smtClean="0">
                <a:solidFill>
                  <a:srgbClr val="E46C0A"/>
                </a:solidFill>
                <a:latin typeface="宋体"/>
                <a:ea typeface="华文细黑"/>
                <a:cs typeface="Times New Roman"/>
              </a:rPr>
              <a:t>⑤</a:t>
            </a:r>
            <a:r>
              <a:rPr lang="zh-CN" altLang="zh-CN" sz="2600" kern="100" dirty="0" smtClean="0">
                <a:solidFill>
                  <a:srgbClr val="E46C0A"/>
                </a:solidFill>
                <a:latin typeface="Times New Roman"/>
                <a:ea typeface="华文细黑"/>
                <a:cs typeface="Times New Roman"/>
              </a:rPr>
              <a:t>假设　</a:t>
            </a:r>
            <a:r>
              <a:rPr lang="en-US" altLang="zh-CN" sz="2600" kern="100" dirty="0" smtClean="0">
                <a:solidFill>
                  <a:srgbClr val="E46C0A"/>
                </a:solidFill>
                <a:latin typeface="宋体"/>
                <a:ea typeface="华文细黑"/>
                <a:cs typeface="Times New Roman"/>
              </a:rPr>
              <a:t>⑥</a:t>
            </a:r>
            <a:r>
              <a:rPr lang="zh-CN" altLang="zh-CN" sz="2600" kern="100" dirty="0" smtClean="0">
                <a:solidFill>
                  <a:srgbClr val="E46C0A"/>
                </a:solidFill>
                <a:latin typeface="Times New Roman"/>
                <a:ea typeface="华文细黑"/>
                <a:cs typeface="Times New Roman"/>
              </a:rPr>
              <a:t>转折　</a:t>
            </a:r>
            <a:r>
              <a:rPr lang="en-US" altLang="zh-CN" sz="2600" kern="100" dirty="0" smtClean="0">
                <a:solidFill>
                  <a:srgbClr val="E46C0A"/>
                </a:solidFill>
                <a:latin typeface="宋体"/>
                <a:ea typeface="华文细黑"/>
                <a:cs typeface="Times New Roman"/>
              </a:rPr>
              <a:t>⑦ </a:t>
            </a:r>
            <a:r>
              <a:rPr lang="zh-CN" altLang="zh-CN" sz="2600" kern="100" dirty="0" smtClean="0">
                <a:solidFill>
                  <a:srgbClr val="E46C0A"/>
                </a:solidFill>
                <a:latin typeface="Times New Roman"/>
                <a:ea typeface="华文细黑"/>
                <a:cs typeface="Times New Roman"/>
              </a:rPr>
              <a:t>解说　</a:t>
            </a:r>
            <a:r>
              <a:rPr lang="en-US" altLang="zh-CN" sz="2600" kern="100" dirty="0" smtClean="0">
                <a:solidFill>
                  <a:srgbClr val="E46C0A"/>
                </a:solidFill>
                <a:latin typeface="宋体"/>
                <a:ea typeface="华文细黑"/>
                <a:cs typeface="Times New Roman"/>
              </a:rPr>
              <a:t>⑧</a:t>
            </a:r>
            <a:r>
              <a:rPr lang="zh-CN" altLang="zh-CN" sz="2600" kern="100" dirty="0" smtClean="0">
                <a:solidFill>
                  <a:srgbClr val="E46C0A"/>
                </a:solidFill>
                <a:latin typeface="Times New Roman"/>
                <a:ea typeface="华文细黑"/>
                <a:cs typeface="Times New Roman"/>
              </a:rPr>
              <a:t>选择　</a:t>
            </a:r>
            <a:r>
              <a:rPr lang="en-US" altLang="zh-CN" sz="2600" kern="100" dirty="0" smtClean="0">
                <a:solidFill>
                  <a:srgbClr val="E46C0A"/>
                </a:solidFill>
                <a:latin typeface="宋体"/>
                <a:ea typeface="华文细黑"/>
                <a:cs typeface="Times New Roman"/>
              </a:rPr>
              <a:t>⑨</a:t>
            </a:r>
            <a:r>
              <a:rPr lang="zh-CN" altLang="zh-CN" sz="2600" kern="100" dirty="0" smtClean="0">
                <a:solidFill>
                  <a:srgbClr val="E46C0A"/>
                </a:solidFill>
                <a:latin typeface="Times New Roman"/>
                <a:ea typeface="华文细黑"/>
                <a:cs typeface="Times New Roman"/>
              </a:rPr>
              <a:t>递进</a:t>
            </a:r>
            <a:endParaRPr lang="zh-CN" altLang="zh-CN" sz="1050" kern="100" dirty="0">
              <a:effectLst/>
              <a:latin typeface="宋体"/>
              <a:cs typeface="Courier New"/>
            </a:endParaRPr>
          </a:p>
        </p:txBody>
      </p:sp>
    </p:spTree>
    <p:extLst>
      <p:ext uri="{BB962C8B-B14F-4D97-AF65-F5344CB8AC3E}">
        <p14:creationId xmlns:p14="http://schemas.microsoft.com/office/powerpoint/2010/main" val="2515869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8584" y="366369"/>
            <a:ext cx="8705904" cy="3093154"/>
          </a:xfrm>
          <a:prstGeom prst="rect">
            <a:avLst/>
          </a:prstGeom>
        </p:spPr>
        <p:txBody>
          <a:bodyPr wrap="square">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复句在使用过程中常见的错误有：分句间语序不当，关联词语语序不当、搭配不当，强加因果。</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试分析下列句子在复句运用方面的错误。</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有些炎症，西药中药都能治。不但中药能与一般抗菌素媲美，而且副作用小，成本低</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5" name="矩形 4"/>
          <p:cNvSpPr/>
          <p:nvPr/>
        </p:nvSpPr>
        <p:spPr>
          <a:xfrm>
            <a:off x="270570" y="3297671"/>
            <a:ext cx="8561888" cy="1215910"/>
          </a:xfrm>
          <a:prstGeom prst="rect">
            <a:avLst/>
          </a:prstGeom>
        </p:spPr>
        <p:txBody>
          <a:bodyPr>
            <a:spAutoFit/>
          </a:bodyPr>
          <a:lstStyle/>
          <a:p>
            <a:pPr lvl="0" algn="just">
              <a:lnSpc>
                <a:spcPct val="150000"/>
              </a:lnSpc>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en-US" altLang="zh-CN" sz="2600" kern="100" dirty="0" smtClean="0">
                <a:solidFill>
                  <a:srgbClr val="E46C0A"/>
                </a:solidFill>
                <a:latin typeface="宋体"/>
                <a:ea typeface="华文细黑"/>
                <a:cs typeface="Times New Roman"/>
              </a:rPr>
              <a:t>“</a:t>
            </a:r>
            <a:r>
              <a:rPr lang="zh-CN" altLang="zh-CN" sz="2600" kern="100" dirty="0" smtClean="0">
                <a:solidFill>
                  <a:srgbClr val="E46C0A"/>
                </a:solidFill>
                <a:latin typeface="Times New Roman"/>
                <a:ea typeface="华文细黑"/>
                <a:cs typeface="Times New Roman"/>
              </a:rPr>
              <a:t>不但</a:t>
            </a:r>
            <a:r>
              <a:rPr lang="en-US" altLang="zh-CN" sz="2600" kern="100" dirty="0" smtClean="0">
                <a:solidFill>
                  <a:srgbClr val="E46C0A"/>
                </a:solidFill>
                <a:latin typeface="宋体"/>
                <a:ea typeface="华文细黑"/>
                <a:cs typeface="Times New Roman"/>
              </a:rPr>
              <a:t>”</a:t>
            </a:r>
            <a:r>
              <a:rPr lang="zh-CN" altLang="zh-CN" sz="2600" kern="100" dirty="0" smtClean="0">
                <a:solidFill>
                  <a:srgbClr val="E46C0A"/>
                </a:solidFill>
                <a:latin typeface="Times New Roman"/>
                <a:ea typeface="华文细黑"/>
                <a:cs typeface="Times New Roman"/>
              </a:rPr>
              <a:t>语序不当，应放在第二个</a:t>
            </a:r>
            <a:r>
              <a:rPr lang="en-US" altLang="zh-CN" sz="2600" kern="100" dirty="0" smtClean="0">
                <a:solidFill>
                  <a:srgbClr val="E46C0A"/>
                </a:solidFill>
                <a:latin typeface="宋体"/>
                <a:ea typeface="华文细黑"/>
                <a:cs typeface="Times New Roman"/>
              </a:rPr>
              <a:t>“</a:t>
            </a:r>
            <a:r>
              <a:rPr lang="zh-CN" altLang="zh-CN" sz="2600" kern="100" dirty="0" smtClean="0">
                <a:solidFill>
                  <a:srgbClr val="E46C0A"/>
                </a:solidFill>
                <a:latin typeface="Times New Roman"/>
                <a:ea typeface="华文细黑"/>
                <a:cs typeface="Times New Roman"/>
              </a:rPr>
              <a:t>中药</a:t>
            </a:r>
            <a:r>
              <a:rPr lang="en-US" altLang="zh-CN" sz="2600" kern="100" dirty="0" smtClean="0">
                <a:solidFill>
                  <a:srgbClr val="E46C0A"/>
                </a:solidFill>
                <a:latin typeface="宋体"/>
                <a:ea typeface="华文细黑"/>
                <a:cs typeface="Times New Roman"/>
              </a:rPr>
              <a:t>”</a:t>
            </a:r>
            <a:r>
              <a:rPr lang="zh-CN" altLang="zh-CN" sz="2600" kern="100" dirty="0" smtClean="0">
                <a:solidFill>
                  <a:srgbClr val="E46C0A"/>
                </a:solidFill>
                <a:latin typeface="Times New Roman"/>
                <a:ea typeface="华文细黑"/>
                <a:cs typeface="Times New Roman"/>
              </a:rPr>
              <a:t>之后，这样分句主语才一致。</a:t>
            </a:r>
            <a:endParaRPr lang="zh-CN" altLang="zh-CN" sz="1050" kern="100" dirty="0">
              <a:latin typeface="宋体"/>
              <a:cs typeface="Courier New"/>
            </a:endParaRPr>
          </a:p>
        </p:txBody>
      </p:sp>
    </p:spTree>
    <p:extLst>
      <p:ext uri="{BB962C8B-B14F-4D97-AF65-F5344CB8AC3E}">
        <p14:creationId xmlns:p14="http://schemas.microsoft.com/office/powerpoint/2010/main" val="28385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22292" y="460315"/>
            <a:ext cx="8821322" cy="1215910"/>
          </a:xfrm>
          <a:prstGeom prst="rect">
            <a:avLst/>
          </a:prstGeom>
        </p:spPr>
        <p:txBody>
          <a:bodyPr>
            <a:spAutoFit/>
          </a:bodyPr>
          <a:lstStyle/>
          <a:p>
            <a:pPr algn="just">
              <a:lnSpc>
                <a:spcPct val="150000"/>
              </a:lnSpc>
              <a:spcAft>
                <a:spcPts val="0"/>
              </a:spcAft>
            </a:pPr>
            <a:r>
              <a:rPr lang="en-US" altLang="zh-CN" sz="2600" kern="100" dirty="0" smtClean="0">
                <a:latin typeface="宋体"/>
                <a:ea typeface="华文细黑"/>
                <a:cs typeface="Times New Roman"/>
              </a:rPr>
              <a:t>②</a:t>
            </a:r>
            <a:r>
              <a:rPr lang="zh-CN" altLang="zh-CN" sz="2600" kern="100" dirty="0" smtClean="0">
                <a:latin typeface="Times New Roman"/>
                <a:ea typeface="华文细黑"/>
                <a:cs typeface="Times New Roman"/>
              </a:rPr>
              <a:t>经过几年试行证明，颁发《考试说明》有利于考生复习备考，也有利于实现考试的科学化、标准化，减轻学生负担。</a:t>
            </a:r>
            <a:endParaRPr lang="zh-CN" altLang="zh-CN" sz="1050" kern="100" dirty="0" smtClean="0">
              <a:latin typeface="宋体"/>
              <a:cs typeface="Courier New"/>
            </a:endParaRPr>
          </a:p>
        </p:txBody>
      </p:sp>
      <p:sp>
        <p:nvSpPr>
          <p:cNvPr id="5" name="矩形 4"/>
          <p:cNvSpPr/>
          <p:nvPr/>
        </p:nvSpPr>
        <p:spPr>
          <a:xfrm>
            <a:off x="177247" y="1625129"/>
            <a:ext cx="8858390" cy="692497"/>
          </a:xfrm>
          <a:prstGeom prst="rect">
            <a:avLst/>
          </a:prstGeom>
        </p:spPr>
        <p:txBody>
          <a:bodyPr>
            <a:spAutoFit/>
          </a:bodyPr>
          <a:lstStyle/>
          <a:p>
            <a:pPr lvl="0" algn="just">
              <a:lnSpc>
                <a:spcPct val="150000"/>
              </a:lnSpc>
            </a:pPr>
            <a:r>
              <a:rPr lang="zh-CN" altLang="zh-CN" sz="2600" kern="100" dirty="0" smtClean="0">
                <a:solidFill>
                  <a:srgbClr val="0000FF"/>
                </a:solidFill>
                <a:latin typeface="Times New Roman"/>
                <a:ea typeface="华文细黑"/>
                <a:cs typeface="Times New Roman"/>
              </a:rPr>
              <a:t>答案</a:t>
            </a:r>
            <a:r>
              <a:rPr lang="zh-CN" altLang="en-US" sz="2600" kern="100" dirty="0" smtClean="0">
                <a:solidFill>
                  <a:schemeClr val="accent6">
                    <a:lumMod val="75000"/>
                  </a:schemeClr>
                </a:solidFill>
                <a:latin typeface="+mj-ea"/>
                <a:ea typeface="+mj-ea"/>
                <a:cs typeface="Times New Roman"/>
              </a:rPr>
              <a:t>“</a:t>
            </a:r>
            <a:r>
              <a:rPr lang="zh-CN" altLang="en-US" sz="2600" kern="100" dirty="0" smtClean="0">
                <a:solidFill>
                  <a:schemeClr val="accent6">
                    <a:lumMod val="75000"/>
                  </a:schemeClr>
                </a:solidFill>
                <a:latin typeface="宋体"/>
                <a:ea typeface="华文细黑"/>
                <a:cs typeface="Times New Roman"/>
              </a:rPr>
              <a:t>减轻学生负担</a:t>
            </a:r>
            <a:r>
              <a:rPr lang="zh-CN" altLang="en-US" sz="2600" kern="100" dirty="0" smtClean="0">
                <a:solidFill>
                  <a:schemeClr val="accent6">
                    <a:lumMod val="75000"/>
                  </a:schemeClr>
                </a:solidFill>
                <a:latin typeface="+mj-ea"/>
                <a:ea typeface="+mj-ea"/>
                <a:cs typeface="Times New Roman"/>
              </a:rPr>
              <a:t>”</a:t>
            </a:r>
            <a:r>
              <a:rPr lang="zh-CN" altLang="en-US" sz="2600" kern="100" dirty="0" smtClean="0">
                <a:solidFill>
                  <a:schemeClr val="accent6">
                    <a:lumMod val="75000"/>
                  </a:schemeClr>
                </a:solidFill>
                <a:latin typeface="宋体"/>
                <a:ea typeface="华文细黑"/>
                <a:cs typeface="Times New Roman"/>
              </a:rPr>
              <a:t>分句语序不当</a:t>
            </a:r>
            <a:r>
              <a:rPr lang="en-US" altLang="zh-CN" sz="2600" kern="100" dirty="0" smtClean="0">
                <a:solidFill>
                  <a:schemeClr val="accent6">
                    <a:lumMod val="75000"/>
                  </a:schemeClr>
                </a:solidFill>
                <a:latin typeface="宋体"/>
                <a:ea typeface="华文细黑"/>
                <a:cs typeface="Times New Roman"/>
              </a:rPr>
              <a:t>,</a:t>
            </a:r>
            <a:r>
              <a:rPr lang="zh-CN" altLang="en-US" sz="2600" kern="100" dirty="0" smtClean="0">
                <a:solidFill>
                  <a:schemeClr val="accent6">
                    <a:lumMod val="75000"/>
                  </a:schemeClr>
                </a:solidFill>
                <a:latin typeface="宋体"/>
                <a:ea typeface="华文细黑"/>
                <a:cs typeface="Times New Roman"/>
              </a:rPr>
              <a:t>应放在</a:t>
            </a:r>
            <a:r>
              <a:rPr lang="zh-CN" altLang="en-US" sz="2600" kern="100" dirty="0" smtClean="0">
                <a:solidFill>
                  <a:schemeClr val="accent6">
                    <a:lumMod val="75000"/>
                  </a:schemeClr>
                </a:solidFill>
                <a:latin typeface="+mj-ea"/>
                <a:ea typeface="+mj-ea"/>
                <a:cs typeface="Times New Roman"/>
              </a:rPr>
              <a:t>“</a:t>
            </a:r>
            <a:r>
              <a:rPr lang="zh-CN" altLang="en-US" sz="2600" kern="100" dirty="0" smtClean="0">
                <a:solidFill>
                  <a:schemeClr val="accent6">
                    <a:lumMod val="75000"/>
                  </a:schemeClr>
                </a:solidFill>
                <a:latin typeface="宋体"/>
                <a:ea typeface="华文细黑"/>
                <a:cs typeface="Times New Roman"/>
              </a:rPr>
              <a:t>颁发</a:t>
            </a:r>
            <a:r>
              <a:rPr lang="zh-CN" altLang="en-US" sz="2600" kern="100" dirty="0" smtClean="0">
                <a:solidFill>
                  <a:schemeClr val="accent6">
                    <a:lumMod val="75000"/>
                  </a:schemeClr>
                </a:solidFill>
                <a:latin typeface="+mj-ea"/>
                <a:ea typeface="+mj-ea"/>
                <a:cs typeface="Times New Roman"/>
              </a:rPr>
              <a:t>”</a:t>
            </a:r>
            <a:r>
              <a:rPr lang="zh-CN" altLang="en-US" sz="2600" kern="100" dirty="0" smtClean="0">
                <a:solidFill>
                  <a:schemeClr val="accent6">
                    <a:lumMod val="75000"/>
                  </a:schemeClr>
                </a:solidFill>
                <a:latin typeface="宋体"/>
                <a:ea typeface="华文细黑"/>
                <a:cs typeface="Times New Roman"/>
              </a:rPr>
              <a:t>句后。</a:t>
            </a:r>
            <a:endParaRPr lang="en-US" altLang="zh-CN" sz="2600" kern="100" dirty="0" smtClean="0">
              <a:solidFill>
                <a:schemeClr val="accent6">
                  <a:lumMod val="75000"/>
                </a:schemeClr>
              </a:solidFill>
              <a:latin typeface="宋体"/>
              <a:ea typeface="华文细黑"/>
              <a:cs typeface="Times New Roman"/>
            </a:endParaRPr>
          </a:p>
        </p:txBody>
      </p:sp>
      <p:sp>
        <p:nvSpPr>
          <p:cNvPr id="4" name="矩形 3"/>
          <p:cNvSpPr/>
          <p:nvPr/>
        </p:nvSpPr>
        <p:spPr>
          <a:xfrm>
            <a:off x="165149" y="2169457"/>
            <a:ext cx="8821322" cy="620426"/>
          </a:xfrm>
          <a:prstGeom prst="rect">
            <a:avLst/>
          </a:prstGeom>
        </p:spPr>
        <p:txBody>
          <a:bodyPr>
            <a:spAutoFit/>
          </a:bodyPr>
          <a:lstStyle/>
          <a:p>
            <a:pPr algn="just">
              <a:lnSpc>
                <a:spcPct val="1500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这本书已经出版好几年了，所以作者最近作了较大的</a:t>
            </a:r>
            <a:r>
              <a:rPr lang="zh-CN" altLang="zh-CN" sz="2600" kern="100" dirty="0" smtClean="0">
                <a:latin typeface="Times New Roman"/>
                <a:ea typeface="华文细黑"/>
                <a:cs typeface="Times New Roman"/>
              </a:rPr>
              <a:t>修改。</a:t>
            </a:r>
            <a:endParaRPr lang="en-US" altLang="zh-CN" sz="2600" kern="100" dirty="0" smtClean="0">
              <a:latin typeface="Times New Roman"/>
              <a:ea typeface="华文细黑"/>
              <a:cs typeface="Times New Roman"/>
            </a:endParaRPr>
          </a:p>
        </p:txBody>
      </p:sp>
      <p:sp>
        <p:nvSpPr>
          <p:cNvPr id="6" name="矩形 5"/>
          <p:cNvSpPr/>
          <p:nvPr/>
        </p:nvSpPr>
        <p:spPr>
          <a:xfrm>
            <a:off x="160462" y="2768381"/>
            <a:ext cx="8872254" cy="615746"/>
          </a:xfrm>
          <a:prstGeom prst="rect">
            <a:avLst/>
          </a:prstGeom>
        </p:spPr>
        <p:txBody>
          <a:bodyPr>
            <a:spAutoFit/>
          </a:bodyPr>
          <a:lstStyle/>
          <a:p>
            <a:pPr lvl="0" algn="just">
              <a:lnSpc>
                <a:spcPct val="150000"/>
              </a:lnSpc>
            </a:pPr>
            <a:r>
              <a:rPr lang="zh-CN" altLang="zh-CN" sz="2600" kern="100" dirty="0" smtClean="0">
                <a:solidFill>
                  <a:srgbClr val="0000FF"/>
                </a:solidFill>
                <a:latin typeface="Times New Roman"/>
                <a:ea typeface="华文细黑"/>
                <a:cs typeface="Times New Roman"/>
              </a:rPr>
              <a:t>答案</a:t>
            </a:r>
            <a:r>
              <a:rPr lang="zh-CN" altLang="en-US" sz="2600" kern="100" dirty="0" smtClean="0">
                <a:solidFill>
                  <a:schemeClr val="accent6">
                    <a:lumMod val="75000"/>
                  </a:schemeClr>
                </a:solidFill>
                <a:latin typeface="+mj-ea"/>
                <a:ea typeface="+mj-ea"/>
                <a:cs typeface="Times New Roman"/>
              </a:rPr>
              <a:t>“</a:t>
            </a:r>
            <a:r>
              <a:rPr lang="zh-CN" altLang="en-US" sz="2600" kern="100" dirty="0" smtClean="0">
                <a:solidFill>
                  <a:schemeClr val="accent6">
                    <a:lumMod val="75000"/>
                  </a:schemeClr>
                </a:solidFill>
                <a:latin typeface="宋体"/>
                <a:ea typeface="华文细黑"/>
                <a:cs typeface="Times New Roman"/>
              </a:rPr>
              <a:t>所以</a:t>
            </a:r>
            <a:r>
              <a:rPr lang="zh-CN" altLang="en-US" sz="2600" kern="100" dirty="0" smtClean="0">
                <a:solidFill>
                  <a:schemeClr val="accent6">
                    <a:lumMod val="75000"/>
                  </a:schemeClr>
                </a:solidFill>
                <a:latin typeface="+mj-ea"/>
                <a:ea typeface="+mj-ea"/>
                <a:cs typeface="Times New Roman"/>
              </a:rPr>
              <a:t>”</a:t>
            </a:r>
            <a:r>
              <a:rPr lang="zh-CN" altLang="en-US" sz="2600" kern="100" dirty="0" smtClean="0">
                <a:solidFill>
                  <a:schemeClr val="accent6">
                    <a:lumMod val="75000"/>
                  </a:schemeClr>
                </a:solidFill>
                <a:latin typeface="宋体"/>
                <a:ea typeface="华文细黑"/>
                <a:cs typeface="Times New Roman"/>
              </a:rPr>
              <a:t>应删去，前后分句间没有因果关系，强加因果。</a:t>
            </a:r>
            <a:endParaRPr lang="en-US" altLang="zh-CN" sz="2600" kern="100" dirty="0" smtClean="0">
              <a:solidFill>
                <a:schemeClr val="accent6">
                  <a:lumMod val="75000"/>
                </a:schemeClr>
              </a:solidFill>
              <a:latin typeface="宋体"/>
              <a:ea typeface="华文细黑"/>
              <a:cs typeface="Times New Roman"/>
            </a:endParaRPr>
          </a:p>
        </p:txBody>
      </p:sp>
      <p:sp>
        <p:nvSpPr>
          <p:cNvPr id="9" name="矩形 8"/>
          <p:cNvSpPr/>
          <p:nvPr/>
        </p:nvSpPr>
        <p:spPr>
          <a:xfrm>
            <a:off x="175320" y="3329930"/>
            <a:ext cx="8512738" cy="615746"/>
          </a:xfrm>
          <a:prstGeom prst="rect">
            <a:avLst/>
          </a:prstGeom>
        </p:spPr>
        <p:txBody>
          <a:bodyPr>
            <a:spAutoFit/>
          </a:bodyPr>
          <a:lstStyle/>
          <a:p>
            <a:pPr algn="just">
              <a:lnSpc>
                <a:spcPct val="150000"/>
              </a:lnSpc>
              <a:spcAft>
                <a:spcPts val="0"/>
              </a:spcAft>
            </a:pP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这个问题只有得到大家的认同，就会产生巨大的力量</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11" name="矩形 10"/>
          <p:cNvSpPr/>
          <p:nvPr/>
        </p:nvSpPr>
        <p:spPr>
          <a:xfrm>
            <a:off x="155617" y="3969657"/>
            <a:ext cx="8821322" cy="598434"/>
          </a:xfrm>
          <a:prstGeom prst="rect">
            <a:avLst/>
          </a:prstGeom>
        </p:spPr>
        <p:txBody>
          <a:bodyPr>
            <a:spAutoFit/>
          </a:bodyPr>
          <a:lstStyle/>
          <a:p>
            <a:pPr algn="just">
              <a:lnSpc>
                <a:spcPts val="4500"/>
              </a:lnSpc>
            </a:pPr>
            <a:r>
              <a:rPr lang="zh-CN" altLang="zh-CN" sz="2600" kern="100" dirty="0" smtClean="0">
                <a:solidFill>
                  <a:srgbClr val="0000FF"/>
                </a:solidFill>
                <a:latin typeface="Times New Roman"/>
                <a:ea typeface="华文细黑"/>
                <a:cs typeface="Times New Roman"/>
              </a:rPr>
              <a:t>答案</a:t>
            </a:r>
            <a:r>
              <a:rPr lang="zh-CN" altLang="en-US" sz="2600" kern="100" dirty="0" smtClean="0">
                <a:solidFill>
                  <a:schemeClr val="accent6">
                    <a:lumMod val="75000"/>
                  </a:schemeClr>
                </a:solidFill>
                <a:latin typeface="+mj-ea"/>
                <a:ea typeface="+mj-ea"/>
                <a:cs typeface="Times New Roman"/>
              </a:rPr>
              <a:t>“</a:t>
            </a:r>
            <a:r>
              <a:rPr lang="zh-CN" altLang="en-US" sz="2600" kern="100" dirty="0" smtClean="0">
                <a:solidFill>
                  <a:schemeClr val="accent6">
                    <a:lumMod val="75000"/>
                  </a:schemeClr>
                </a:solidFill>
                <a:latin typeface="宋体"/>
                <a:ea typeface="华文细黑"/>
                <a:cs typeface="Times New Roman"/>
              </a:rPr>
              <a:t>就</a:t>
            </a:r>
            <a:r>
              <a:rPr lang="zh-CN" altLang="en-US" sz="2600" kern="100" dirty="0" smtClean="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宋体"/>
                <a:ea typeface="华文细黑"/>
                <a:cs typeface="Times New Roman"/>
              </a:rPr>
              <a:t>不能和</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宋体"/>
                <a:ea typeface="华文细黑"/>
                <a:cs typeface="Times New Roman"/>
              </a:rPr>
              <a:t>只有</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宋体"/>
                <a:ea typeface="华文细黑"/>
                <a:cs typeface="Times New Roman"/>
              </a:rPr>
              <a:t>搭配，应该把</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宋体"/>
                <a:ea typeface="华文细黑"/>
                <a:cs typeface="Times New Roman"/>
              </a:rPr>
              <a:t>就</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宋体"/>
                <a:ea typeface="华文细黑"/>
                <a:cs typeface="Times New Roman"/>
              </a:rPr>
              <a:t>改为</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宋体"/>
                <a:ea typeface="华文细黑"/>
                <a:cs typeface="Times New Roman"/>
              </a:rPr>
              <a:t>才</a:t>
            </a:r>
            <a:r>
              <a:rPr lang="zh-CN" altLang="en-US" sz="2600" kern="100" dirty="0">
                <a:solidFill>
                  <a:schemeClr val="accent6">
                    <a:lumMod val="75000"/>
                  </a:schemeClr>
                </a:solidFill>
                <a:latin typeface="+mj-ea"/>
                <a:ea typeface="+mj-ea"/>
                <a:cs typeface="Times New Roman"/>
              </a:rPr>
              <a:t>”</a:t>
            </a:r>
            <a:r>
              <a:rPr lang="zh-CN" altLang="en-US" sz="2600" kern="100" dirty="0" smtClean="0">
                <a:solidFill>
                  <a:schemeClr val="accent6">
                    <a:lumMod val="75000"/>
                  </a:schemeClr>
                </a:solidFill>
                <a:latin typeface="宋体"/>
                <a:ea typeface="华文细黑"/>
                <a:cs typeface="Times New Roman"/>
              </a:rPr>
              <a:t>。</a:t>
            </a:r>
            <a:endParaRPr lang="en-US" altLang="zh-CN" sz="2600" kern="100" dirty="0" smtClean="0">
              <a:solidFill>
                <a:schemeClr val="accent6">
                  <a:lumMod val="75000"/>
                </a:schemeClr>
              </a:solidFill>
              <a:latin typeface="宋体"/>
              <a:ea typeface="华文细黑"/>
              <a:cs typeface="Times New Roman"/>
            </a:endParaRPr>
          </a:p>
        </p:txBody>
      </p:sp>
    </p:spTree>
    <p:extLst>
      <p:ext uri="{BB962C8B-B14F-4D97-AF65-F5344CB8AC3E}">
        <p14:creationId xmlns:p14="http://schemas.microsoft.com/office/powerpoint/2010/main" val="774233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6" grpId="0"/>
      <p:bldP spid="9" grpId="0"/>
      <p:bldP spid="1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6394" y="70520"/>
            <a:ext cx="8821322" cy="1816075"/>
          </a:xfrm>
          <a:prstGeom prst="rect">
            <a:avLst/>
          </a:prstGeom>
        </p:spPr>
        <p:txBody>
          <a:bodyPr>
            <a:spAutoFit/>
          </a:bodyPr>
          <a:lstStyle/>
          <a:p>
            <a:pPr algn="just">
              <a:lnSpc>
                <a:spcPct val="150000"/>
              </a:lnSpc>
              <a:spcAft>
                <a:spcPts val="0"/>
              </a:spcAft>
            </a:pP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李玉刚的男女声同歌演唱的独特技巧和极具中国古典韵味的扮相，不仅在澳洲悉尼歌剧院引起轰动，蜚声海外，而且还引起央视《艺术人生》栏目的关注，对他进行了独家专访</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7" name="矩形 6"/>
          <p:cNvSpPr/>
          <p:nvPr/>
        </p:nvSpPr>
        <p:spPr>
          <a:xfrm>
            <a:off x="222353" y="1876053"/>
            <a:ext cx="8683844" cy="1215910"/>
          </a:xfrm>
          <a:prstGeom prst="rect">
            <a:avLst/>
          </a:prstGeom>
        </p:spPr>
        <p:txBody>
          <a:bodyPr>
            <a:spAutoFit/>
          </a:bodyPr>
          <a:lstStyle/>
          <a:p>
            <a:pPr lvl="0" algn="just">
              <a:lnSpc>
                <a:spcPct val="150000"/>
              </a:lnSpc>
            </a:pPr>
            <a:r>
              <a:rPr lang="zh-CN" altLang="zh-CN" sz="2600" kern="100" dirty="0" smtClean="0">
                <a:solidFill>
                  <a:srgbClr val="0000FF"/>
                </a:solidFill>
                <a:latin typeface="Times New Roman"/>
                <a:ea typeface="华文细黑"/>
                <a:cs typeface="Times New Roman"/>
              </a:rPr>
              <a:t>答案</a:t>
            </a:r>
            <a:r>
              <a:rPr lang="zh-CN" altLang="en-US" sz="2600" kern="100" dirty="0" smtClean="0">
                <a:solidFill>
                  <a:schemeClr val="accent6">
                    <a:lumMod val="75000"/>
                  </a:schemeClr>
                </a:solidFill>
                <a:latin typeface="宋体"/>
                <a:ea typeface="华文细黑"/>
                <a:cs typeface="Times New Roman"/>
              </a:rPr>
              <a:t> </a:t>
            </a:r>
            <a:r>
              <a:rPr lang="zh-CN" altLang="en-US" sz="2600" kern="100" dirty="0" smtClean="0">
                <a:solidFill>
                  <a:schemeClr val="accent6">
                    <a:lumMod val="75000"/>
                  </a:schemeClr>
                </a:solidFill>
                <a:latin typeface="+mj-ea"/>
                <a:ea typeface="+mj-ea"/>
                <a:cs typeface="Times New Roman"/>
              </a:rPr>
              <a:t>“</a:t>
            </a:r>
            <a:r>
              <a:rPr lang="zh-CN" altLang="en-US" sz="2600" kern="100" dirty="0" smtClean="0">
                <a:solidFill>
                  <a:schemeClr val="accent6">
                    <a:lumMod val="75000"/>
                  </a:schemeClr>
                </a:solidFill>
                <a:latin typeface="宋体"/>
                <a:ea typeface="华文细黑"/>
                <a:cs typeface="Times New Roman"/>
              </a:rPr>
              <a:t>不仅</a:t>
            </a:r>
            <a:r>
              <a:rPr lang="zh-CN" altLang="en-US" sz="2600" kern="100" dirty="0" smtClean="0">
                <a:solidFill>
                  <a:schemeClr val="accent6">
                    <a:lumMod val="75000"/>
                  </a:schemeClr>
                </a:solidFill>
                <a:latin typeface="+mj-ea"/>
                <a:ea typeface="+mj-ea"/>
                <a:cs typeface="Times New Roman"/>
              </a:rPr>
              <a:t>”“</a:t>
            </a:r>
            <a:r>
              <a:rPr lang="zh-CN" altLang="en-US" sz="2600" kern="100" dirty="0" smtClean="0">
                <a:solidFill>
                  <a:schemeClr val="accent6">
                    <a:lumMod val="75000"/>
                  </a:schemeClr>
                </a:solidFill>
                <a:latin typeface="宋体"/>
                <a:ea typeface="华文细黑"/>
                <a:cs typeface="Times New Roman"/>
              </a:rPr>
              <a:t>而且</a:t>
            </a:r>
            <a:r>
              <a:rPr lang="zh-CN" altLang="en-US" sz="2600" kern="100" dirty="0" smtClean="0">
                <a:solidFill>
                  <a:schemeClr val="accent6">
                    <a:lumMod val="75000"/>
                  </a:schemeClr>
                </a:solidFill>
                <a:latin typeface="+mj-ea"/>
                <a:ea typeface="+mj-ea"/>
                <a:cs typeface="Times New Roman"/>
              </a:rPr>
              <a:t>”</a:t>
            </a:r>
            <a:r>
              <a:rPr lang="zh-CN" altLang="en-US" sz="2600" kern="100" dirty="0" smtClean="0">
                <a:solidFill>
                  <a:schemeClr val="accent6">
                    <a:lumMod val="75000"/>
                  </a:schemeClr>
                </a:solidFill>
                <a:latin typeface="宋体"/>
                <a:ea typeface="华文细黑"/>
                <a:cs typeface="Times New Roman"/>
              </a:rPr>
              <a:t>前后应调换，递进关系先说国内再说国外。</a:t>
            </a:r>
            <a:endParaRPr lang="zh-CN" altLang="zh-CN" sz="2600" kern="100" dirty="0">
              <a:solidFill>
                <a:schemeClr val="accent6">
                  <a:lumMod val="75000"/>
                </a:schemeClr>
              </a:solidFill>
              <a:effectLst/>
              <a:latin typeface="宋体"/>
              <a:cs typeface="Courier New"/>
            </a:endParaRPr>
          </a:p>
        </p:txBody>
      </p:sp>
      <p:sp>
        <p:nvSpPr>
          <p:cNvPr id="10" name="矩形 9"/>
          <p:cNvSpPr/>
          <p:nvPr/>
        </p:nvSpPr>
        <p:spPr>
          <a:xfrm>
            <a:off x="152691" y="3013189"/>
            <a:ext cx="8821322" cy="1175515"/>
          </a:xfrm>
          <a:prstGeom prst="rect">
            <a:avLst/>
          </a:prstGeom>
        </p:spPr>
        <p:txBody>
          <a:bodyPr>
            <a:spAutoFit/>
          </a:bodyPr>
          <a:lstStyle/>
          <a:p>
            <a:pPr algn="just">
              <a:lnSpc>
                <a:spcPts val="4500"/>
              </a:lnSpc>
              <a:spcAft>
                <a:spcPts val="0"/>
              </a:spcAft>
            </a:pPr>
            <a:r>
              <a:rPr lang="zh-CN" altLang="en-US" sz="2600" kern="100" spc="-100" dirty="0">
                <a:latin typeface="宋体"/>
                <a:ea typeface="华文细黑"/>
                <a:cs typeface="Times New Roman"/>
              </a:rPr>
              <a:t>⑥由于经济落后且国家政局不稳，海地许多建筑物并未按照严格的安全标准建造，所以，不少水泥砖房都建造在斜坡上</a:t>
            </a:r>
            <a:r>
              <a:rPr lang="zh-CN" altLang="en-US" sz="2600" kern="100" spc="-100" dirty="0" smtClean="0">
                <a:latin typeface="宋体"/>
                <a:ea typeface="华文细黑"/>
                <a:cs typeface="Times New Roman"/>
              </a:rPr>
              <a:t>。</a:t>
            </a:r>
            <a:endParaRPr lang="zh-CN" altLang="en-US" sz="2600" kern="100" spc="-100" dirty="0">
              <a:latin typeface="宋体"/>
              <a:ea typeface="华文细黑"/>
              <a:cs typeface="Times New Roman"/>
            </a:endParaRPr>
          </a:p>
        </p:txBody>
      </p:sp>
      <p:sp>
        <p:nvSpPr>
          <p:cNvPr id="12" name="矩形 11"/>
          <p:cNvSpPr/>
          <p:nvPr/>
        </p:nvSpPr>
        <p:spPr>
          <a:xfrm>
            <a:off x="179512" y="4170263"/>
            <a:ext cx="7973348" cy="615746"/>
          </a:xfrm>
          <a:prstGeom prst="rect">
            <a:avLst/>
          </a:prstGeom>
        </p:spPr>
        <p:txBody>
          <a:bodyPr>
            <a:spAutoFit/>
          </a:bodyPr>
          <a:lstStyle/>
          <a:p>
            <a:pPr lvl="0" algn="just">
              <a:lnSpc>
                <a:spcPct val="150000"/>
              </a:lnSpc>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zh-CN" altLang="en-US" sz="2600" kern="100" dirty="0" smtClean="0">
                <a:solidFill>
                  <a:schemeClr val="accent6">
                    <a:lumMod val="75000"/>
                  </a:schemeClr>
                </a:solidFill>
                <a:latin typeface="+mj-ea"/>
                <a:ea typeface="+mj-ea"/>
                <a:cs typeface="Times New Roman"/>
              </a:rPr>
              <a:t>“</a:t>
            </a:r>
            <a:r>
              <a:rPr lang="zh-CN" altLang="en-US" sz="2600" kern="100" dirty="0" smtClean="0">
                <a:solidFill>
                  <a:schemeClr val="accent6">
                    <a:lumMod val="75000"/>
                  </a:schemeClr>
                </a:solidFill>
                <a:latin typeface="宋体"/>
                <a:ea typeface="华文细黑"/>
                <a:cs typeface="Times New Roman"/>
              </a:rPr>
              <a:t>所以</a:t>
            </a:r>
            <a:r>
              <a:rPr lang="zh-CN" altLang="en-US" sz="2600" kern="100" dirty="0" smtClean="0">
                <a:solidFill>
                  <a:schemeClr val="accent6">
                    <a:lumMod val="75000"/>
                  </a:schemeClr>
                </a:solidFill>
                <a:latin typeface="+mj-ea"/>
                <a:ea typeface="+mj-ea"/>
                <a:cs typeface="Times New Roman"/>
              </a:rPr>
              <a:t>”</a:t>
            </a:r>
            <a:r>
              <a:rPr lang="zh-CN" altLang="en-US" sz="2600" kern="100" dirty="0" smtClean="0">
                <a:solidFill>
                  <a:schemeClr val="accent6">
                    <a:lumMod val="75000"/>
                  </a:schemeClr>
                </a:solidFill>
                <a:latin typeface="宋体"/>
                <a:ea typeface="华文细黑"/>
                <a:cs typeface="Times New Roman"/>
              </a:rPr>
              <a:t>前后分句间没有因果关系，强加因果。</a:t>
            </a:r>
            <a:endParaRPr lang="en-US" altLang="zh-CN" sz="2600" kern="100" dirty="0" smtClean="0">
              <a:solidFill>
                <a:schemeClr val="accent6">
                  <a:lumMod val="75000"/>
                </a:schemeClr>
              </a:solidFill>
              <a:latin typeface="宋体"/>
              <a:ea typeface="华文细黑"/>
              <a:cs typeface="Times New Roman"/>
            </a:endParaRPr>
          </a:p>
        </p:txBody>
      </p:sp>
      <p:grpSp>
        <p:nvGrpSpPr>
          <p:cNvPr id="9" name="组合 8"/>
          <p:cNvGrpSpPr/>
          <p:nvPr/>
        </p:nvGrpSpPr>
        <p:grpSpPr>
          <a:xfrm rot="5400000">
            <a:off x="8390749" y="4578937"/>
            <a:ext cx="549128" cy="549414"/>
            <a:chOff x="11226607" y="6533712"/>
            <a:chExt cx="360000" cy="360000"/>
          </a:xfrm>
        </p:grpSpPr>
        <p:sp>
          <p:nvSpPr>
            <p:cNvPr id="11" name="椭圆 10">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燕尾形 15">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1040595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0"/>
          <p:cNvSpPr txBox="1">
            <a:spLocks noChangeArrowheads="1"/>
          </p:cNvSpPr>
          <p:nvPr/>
        </p:nvSpPr>
        <p:spPr bwMode="auto">
          <a:xfrm>
            <a:off x="179512" y="183942"/>
            <a:ext cx="7462694" cy="523220"/>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eaLnBrk="1" hangingPunct="1"/>
            <a:r>
              <a:rPr lang="en-US" altLang="zh-CN" sz="2800" dirty="0">
                <a:solidFill>
                  <a:srgbClr val="FFFF00"/>
                </a:solidFill>
                <a:latin typeface="黑体" pitchFamily="2" charset="-122"/>
                <a:ea typeface="黑体" pitchFamily="2" charset="-122"/>
              </a:rPr>
              <a:t>Ⅱ</a:t>
            </a:r>
            <a:r>
              <a:rPr lang="zh-CN" altLang="en-US" sz="2800" dirty="0">
                <a:solidFill>
                  <a:srgbClr val="FFFF00"/>
                </a:solidFill>
                <a:latin typeface="黑体" pitchFamily="2" charset="-122"/>
                <a:ea typeface="黑体" pitchFamily="2" charset="-122"/>
              </a:rPr>
              <a:t>　精做课标真题，把握复习方向</a:t>
            </a:r>
          </a:p>
        </p:txBody>
      </p:sp>
      <p:sp>
        <p:nvSpPr>
          <p:cNvPr id="5" name="TextBox 4"/>
          <p:cNvSpPr txBox="1"/>
          <p:nvPr/>
        </p:nvSpPr>
        <p:spPr>
          <a:xfrm>
            <a:off x="209695" y="934616"/>
            <a:ext cx="8732598" cy="4108817"/>
          </a:xfrm>
          <a:prstGeom prst="rect">
            <a:avLst/>
          </a:prstGeom>
          <a:noFill/>
        </p:spPr>
        <p:txBody>
          <a:bodyPr wrap="square" rtlCol="0">
            <a:spAutoFit/>
          </a:bodyPr>
          <a:lstStyle/>
          <a:p>
            <a:pPr algn="just">
              <a:lnSpc>
                <a:spcPct val="150000"/>
              </a:lnSpc>
              <a:spcAft>
                <a:spcPts val="0"/>
              </a:spcAft>
            </a:pPr>
            <a:r>
              <a:rPr lang="en-US" altLang="zh-CN" sz="2400" b="1" kern="100" dirty="0">
                <a:solidFill>
                  <a:srgbClr val="E36C0A"/>
                </a:solidFill>
                <a:latin typeface="微软雅黑" pitchFamily="34" charset="-122"/>
                <a:ea typeface="微软雅黑" pitchFamily="34" charset="-122"/>
                <a:cs typeface="Times New Roman"/>
              </a:rPr>
              <a:t>[</a:t>
            </a:r>
            <a:r>
              <a:rPr lang="zh-CN" altLang="en-US" sz="2400" b="1" kern="100" dirty="0">
                <a:solidFill>
                  <a:srgbClr val="E36C0A"/>
                </a:solidFill>
                <a:latin typeface="微软雅黑" pitchFamily="34" charset="-122"/>
                <a:ea typeface="微软雅黑" pitchFamily="34" charset="-122"/>
                <a:cs typeface="Times New Roman"/>
              </a:rPr>
              <a:t>考点要求</a:t>
            </a:r>
            <a:r>
              <a:rPr lang="en-US" altLang="zh-CN" sz="2400" b="1" kern="100" dirty="0">
                <a:solidFill>
                  <a:srgbClr val="E36C0A"/>
                </a:solidFill>
                <a:latin typeface="微软雅黑" pitchFamily="34" charset="-122"/>
                <a:ea typeface="微软雅黑" pitchFamily="34" charset="-122"/>
                <a:cs typeface="Times New Roman"/>
              </a:rPr>
              <a:t>]</a:t>
            </a:r>
            <a:r>
              <a:rPr lang="zh-CN" altLang="en-US" sz="2400" b="1" kern="100" dirty="0">
                <a:solidFill>
                  <a:srgbClr val="E36C0A"/>
                </a:solidFill>
                <a:latin typeface="微软雅黑" pitchFamily="34" charset="-122"/>
                <a:ea typeface="微软雅黑" pitchFamily="34" charset="-122"/>
                <a:cs typeface="Times New Roman"/>
              </a:rPr>
              <a:t>　</a:t>
            </a:r>
            <a:r>
              <a:rPr lang="zh-CN" altLang="en-US" sz="2600" b="1" kern="100" dirty="0">
                <a:latin typeface="华文细黑" pitchFamily="2" charset="-122"/>
                <a:ea typeface="华文细黑" pitchFamily="2" charset="-122"/>
                <a:cs typeface="Times New Roman"/>
              </a:rPr>
              <a:t>辨析并修改病句</a:t>
            </a:r>
          </a:p>
          <a:p>
            <a:pPr algn="just">
              <a:lnSpc>
                <a:spcPct val="150000"/>
              </a:lnSpc>
              <a:spcAft>
                <a:spcPts val="0"/>
              </a:spcAft>
            </a:pPr>
            <a:r>
              <a:rPr lang="zh-CN" altLang="en-US" sz="2600" b="1" kern="100" dirty="0">
                <a:latin typeface="华文细黑" pitchFamily="2" charset="-122"/>
                <a:ea typeface="华文细黑" pitchFamily="2" charset="-122"/>
                <a:cs typeface="Times New Roman"/>
              </a:rPr>
              <a:t>病句类型：语序不当、搭配不当、成分残缺或赘余、结构混乱、表意不明、不合逻辑。</a:t>
            </a:r>
          </a:p>
          <a:p>
            <a:pPr algn="just">
              <a:lnSpc>
                <a:spcPct val="150000"/>
              </a:lnSpc>
              <a:spcAft>
                <a:spcPts val="0"/>
              </a:spcAft>
            </a:pPr>
            <a:r>
              <a:rPr lang="en-US" altLang="zh-CN" sz="2400" kern="100" dirty="0">
                <a:latin typeface="Times New Roman"/>
                <a:ea typeface="华文细黑"/>
                <a:cs typeface="Courier New"/>
              </a:rPr>
              <a:t>1.</a:t>
            </a:r>
            <a:r>
              <a:rPr lang="en-US" altLang="zh-CN" sz="2400" kern="100" dirty="0">
                <a:solidFill>
                  <a:srgbClr val="00B0F0"/>
                </a:solidFill>
                <a:latin typeface="Times New Roman"/>
                <a:ea typeface="华文细黑"/>
                <a:cs typeface="Courier New"/>
              </a:rPr>
              <a:t>(2010·</a:t>
            </a:r>
            <a:r>
              <a:rPr lang="zh-CN" altLang="zh-CN" sz="2400" kern="100" dirty="0">
                <a:solidFill>
                  <a:srgbClr val="00B0F0"/>
                </a:solidFill>
                <a:latin typeface="Times New Roman"/>
                <a:ea typeface="华文细黑"/>
                <a:cs typeface="Times New Roman"/>
              </a:rPr>
              <a:t>课标全国</a:t>
            </a:r>
            <a:r>
              <a:rPr lang="en-US" altLang="zh-CN" sz="2400" kern="100" dirty="0">
                <a:solidFill>
                  <a:srgbClr val="00B0F0"/>
                </a:solidFill>
                <a:latin typeface="Times New Roman"/>
                <a:ea typeface="华文细黑"/>
                <a:cs typeface="Courier New"/>
              </a:rPr>
              <a:t>)</a:t>
            </a:r>
            <a:r>
              <a:rPr lang="zh-CN" altLang="zh-CN" sz="2400" kern="100" dirty="0">
                <a:latin typeface="Times New Roman"/>
                <a:ea typeface="华文细黑"/>
                <a:cs typeface="Times New Roman"/>
              </a:rPr>
              <a:t>下列各句中，没有语病的一句是</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　　</a:t>
            </a:r>
            <a:r>
              <a:rPr lang="en-US" altLang="zh-CN" sz="2400" kern="100" dirty="0">
                <a:latin typeface="Times New Roman"/>
                <a:ea typeface="华文细黑"/>
                <a:cs typeface="Courier New"/>
              </a:rPr>
              <a:t>)</a:t>
            </a:r>
            <a:endParaRPr lang="zh-CN" altLang="zh-CN" sz="10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A.</a:t>
            </a:r>
            <a:r>
              <a:rPr lang="zh-CN" altLang="zh-CN" sz="2400" kern="100" dirty="0">
                <a:latin typeface="Times New Roman"/>
                <a:ea typeface="华文细黑"/>
                <a:cs typeface="Times New Roman"/>
              </a:rPr>
              <a:t>最近相关部门对两个小区新装修的住房进行空气质量检测，</a:t>
            </a:r>
            <a:r>
              <a:rPr lang="zh-CN" altLang="zh-CN" sz="2400" kern="100" dirty="0" smtClean="0">
                <a:latin typeface="Times New Roman"/>
                <a:ea typeface="华文细黑"/>
                <a:cs typeface="Times New Roman"/>
              </a:rPr>
              <a:t>结</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果</a:t>
            </a:r>
            <a:r>
              <a:rPr lang="zh-CN" altLang="zh-CN" sz="2400" kern="100" dirty="0">
                <a:latin typeface="Times New Roman"/>
                <a:ea typeface="华文细黑"/>
                <a:cs typeface="Times New Roman"/>
              </a:rPr>
              <a:t>有一半住房甲醛超标，而引发甲醛超标最主要的原因是</a:t>
            </a:r>
            <a:r>
              <a:rPr lang="zh-CN" altLang="zh-CN" sz="2400" kern="100" dirty="0" smtClean="0">
                <a:latin typeface="Times New Roman"/>
                <a:ea typeface="华文细黑"/>
                <a:cs typeface="Times New Roman"/>
              </a:rPr>
              <a:t>居民</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不</a:t>
            </a:r>
            <a:r>
              <a:rPr lang="zh-CN" altLang="zh-CN" sz="2400" kern="100" dirty="0">
                <a:latin typeface="Times New Roman"/>
                <a:ea typeface="华文细黑"/>
                <a:cs typeface="Times New Roman"/>
              </a:rPr>
              <a:t>合适的装修造成的</a:t>
            </a:r>
            <a:r>
              <a:rPr lang="zh-CN" altLang="zh-CN" sz="2400" kern="100" dirty="0" smtClean="0">
                <a:latin typeface="Times New Roman"/>
                <a:ea typeface="华文细黑"/>
                <a:cs typeface="Times New Roman"/>
              </a:rPr>
              <a:t>。</a:t>
            </a:r>
            <a:endParaRPr lang="zh-CN" altLang="zh-CN" sz="1000" kern="100" dirty="0">
              <a:latin typeface="宋体"/>
              <a:cs typeface="Courier New"/>
            </a:endParaRPr>
          </a:p>
        </p:txBody>
      </p:sp>
    </p:spTree>
    <p:extLst>
      <p:ext uri="{BB962C8B-B14F-4D97-AF65-F5344CB8AC3E}">
        <p14:creationId xmlns:p14="http://schemas.microsoft.com/office/powerpoint/2010/main" val="316972012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3286" y="41945"/>
            <a:ext cx="8856984" cy="5078313"/>
          </a:xfrm>
          <a:prstGeom prst="rect">
            <a:avLst/>
          </a:prstGeom>
          <a:noFill/>
        </p:spPr>
        <p:txBody>
          <a:bodyPr wrap="square" rtlCol="0">
            <a:spAutoFit/>
          </a:bodyPr>
          <a:lstStyle/>
          <a:p>
            <a:pPr lvl="0" algn="just">
              <a:lnSpc>
                <a:spcPct val="150000"/>
              </a:lnSpc>
            </a:pPr>
            <a:r>
              <a:rPr lang="en-US" altLang="zh-CN" sz="2400" kern="100" dirty="0">
                <a:solidFill>
                  <a:prstClr val="black"/>
                </a:solidFill>
                <a:latin typeface="Times New Roman"/>
                <a:ea typeface="华文细黑"/>
                <a:cs typeface="Courier New"/>
              </a:rPr>
              <a:t>B.</a:t>
            </a:r>
            <a:r>
              <a:rPr lang="zh-CN" altLang="zh-CN" sz="2400" kern="100" dirty="0">
                <a:solidFill>
                  <a:prstClr val="black"/>
                </a:solidFill>
                <a:latin typeface="Times New Roman"/>
                <a:ea typeface="华文细黑"/>
                <a:cs typeface="Times New Roman"/>
              </a:rPr>
              <a:t>李先生认为服饰公司侵犯了自己的权利，将之诉至法院，</a:t>
            </a:r>
            <a:r>
              <a:rPr lang="zh-CN" altLang="zh-CN" sz="2400" kern="100" dirty="0" smtClean="0">
                <a:solidFill>
                  <a:prstClr val="black"/>
                </a:solidFill>
                <a:latin typeface="Times New Roman"/>
                <a:ea typeface="华文细黑"/>
                <a:cs typeface="Times New Roman"/>
              </a:rPr>
              <a:t>要求</a:t>
            </a:r>
            <a:endParaRPr lang="en-US" altLang="zh-CN" sz="2400" kern="100" dirty="0" smtClean="0">
              <a:solidFill>
                <a:prstClr val="black"/>
              </a:solidFill>
              <a:latin typeface="Times New Roman"/>
              <a:ea typeface="华文细黑"/>
              <a:cs typeface="Times New Roman"/>
            </a:endParaRPr>
          </a:p>
          <a:p>
            <a:pPr lvl="0" algn="just">
              <a:lnSpc>
                <a:spcPct val="150000"/>
              </a:lnSpc>
            </a:pPr>
            <a:r>
              <a:rPr lang="en-US" altLang="zh-CN" sz="2400" kern="100" dirty="0">
                <a:solidFill>
                  <a:prstClr val="black"/>
                </a:solidFill>
                <a:latin typeface="Times New Roman"/>
                <a:ea typeface="华文细黑"/>
                <a:cs typeface="Times New Roman"/>
              </a:rPr>
              <a:t> </a:t>
            </a:r>
            <a:r>
              <a:rPr lang="en-US" altLang="zh-CN" sz="2400" kern="100" dirty="0" smtClean="0">
                <a:solidFill>
                  <a:prstClr val="black"/>
                </a:solidFill>
                <a:latin typeface="Times New Roman"/>
                <a:ea typeface="华文细黑"/>
                <a:cs typeface="Times New Roman"/>
              </a:rPr>
              <a:t>   </a:t>
            </a:r>
            <a:r>
              <a:rPr lang="zh-CN" altLang="zh-CN" sz="2400" kern="100" dirty="0" smtClean="0">
                <a:solidFill>
                  <a:prstClr val="black"/>
                </a:solidFill>
                <a:latin typeface="Times New Roman"/>
                <a:ea typeface="华文细黑"/>
                <a:cs typeface="Times New Roman"/>
              </a:rPr>
              <a:t>停止</a:t>
            </a:r>
            <a:r>
              <a:rPr lang="zh-CN" altLang="zh-CN" sz="2400" kern="100" dirty="0">
                <a:solidFill>
                  <a:prstClr val="black"/>
                </a:solidFill>
                <a:latin typeface="Times New Roman"/>
                <a:ea typeface="华文细黑"/>
                <a:cs typeface="Times New Roman"/>
              </a:rPr>
              <a:t>侵害，并提出</a:t>
            </a:r>
            <a:r>
              <a:rPr lang="en-US" altLang="zh-CN" sz="2400" kern="100" dirty="0">
                <a:solidFill>
                  <a:prstClr val="black"/>
                </a:solidFill>
                <a:latin typeface="Times New Roman"/>
                <a:ea typeface="华文细黑"/>
                <a:cs typeface="Courier New"/>
              </a:rPr>
              <a:t>30 000</a:t>
            </a:r>
            <a:r>
              <a:rPr lang="zh-CN" altLang="zh-CN" sz="2400" kern="100" dirty="0">
                <a:solidFill>
                  <a:prstClr val="black"/>
                </a:solidFill>
                <a:latin typeface="Times New Roman"/>
                <a:ea typeface="华文细黑"/>
                <a:cs typeface="Times New Roman"/>
              </a:rPr>
              <a:t>元人民币的经济索赔和</a:t>
            </a:r>
            <a:r>
              <a:rPr lang="en-US" altLang="zh-CN" sz="2400" kern="100" dirty="0">
                <a:solidFill>
                  <a:prstClr val="black"/>
                </a:solidFill>
                <a:latin typeface="Times New Roman"/>
                <a:ea typeface="华文细黑"/>
                <a:cs typeface="Courier New"/>
              </a:rPr>
              <a:t>2 000</a:t>
            </a:r>
            <a:r>
              <a:rPr lang="zh-CN" altLang="zh-CN" sz="2400" kern="100" dirty="0">
                <a:solidFill>
                  <a:prstClr val="black"/>
                </a:solidFill>
                <a:latin typeface="Times New Roman"/>
                <a:ea typeface="华文细黑"/>
                <a:cs typeface="Times New Roman"/>
              </a:rPr>
              <a:t>元</a:t>
            </a:r>
            <a:r>
              <a:rPr lang="zh-CN" altLang="zh-CN" sz="2400" kern="100" dirty="0" smtClean="0">
                <a:solidFill>
                  <a:prstClr val="black"/>
                </a:solidFill>
                <a:latin typeface="Times New Roman"/>
                <a:ea typeface="华文细黑"/>
                <a:cs typeface="Times New Roman"/>
              </a:rPr>
              <a:t>人民币</a:t>
            </a:r>
            <a:endParaRPr lang="en-US" altLang="zh-CN" sz="2400" kern="100" dirty="0" smtClean="0">
              <a:solidFill>
                <a:prstClr val="black"/>
              </a:solidFill>
              <a:latin typeface="Times New Roman"/>
              <a:ea typeface="华文细黑"/>
              <a:cs typeface="Times New Roman"/>
            </a:endParaRPr>
          </a:p>
          <a:p>
            <a:pPr lvl="0" algn="just">
              <a:lnSpc>
                <a:spcPct val="150000"/>
              </a:lnSpc>
            </a:pPr>
            <a:r>
              <a:rPr lang="en-US" altLang="zh-CN" sz="2400" kern="100" dirty="0">
                <a:solidFill>
                  <a:prstClr val="black"/>
                </a:solidFill>
                <a:latin typeface="Times New Roman"/>
                <a:ea typeface="华文细黑"/>
                <a:cs typeface="Times New Roman"/>
              </a:rPr>
              <a:t> </a:t>
            </a:r>
            <a:r>
              <a:rPr lang="en-US" altLang="zh-CN" sz="2400" kern="100" dirty="0" smtClean="0">
                <a:solidFill>
                  <a:prstClr val="black"/>
                </a:solidFill>
                <a:latin typeface="Times New Roman"/>
                <a:ea typeface="华文细黑"/>
                <a:cs typeface="Times New Roman"/>
              </a:rPr>
              <a:t>   </a:t>
            </a:r>
            <a:r>
              <a:rPr lang="zh-CN" altLang="zh-CN" sz="2400" kern="100" dirty="0" smtClean="0">
                <a:solidFill>
                  <a:prstClr val="black"/>
                </a:solidFill>
                <a:latin typeface="Times New Roman"/>
                <a:ea typeface="华文细黑"/>
                <a:cs typeface="Times New Roman"/>
              </a:rPr>
              <a:t>的</a:t>
            </a:r>
            <a:r>
              <a:rPr lang="zh-CN" altLang="zh-CN" sz="2400" kern="100" dirty="0">
                <a:solidFill>
                  <a:prstClr val="black"/>
                </a:solidFill>
                <a:latin typeface="Times New Roman"/>
                <a:ea typeface="华文细黑"/>
                <a:cs typeface="Times New Roman"/>
              </a:rPr>
              <a:t>精神损害抚慰金</a:t>
            </a:r>
            <a:r>
              <a:rPr lang="zh-CN" altLang="zh-CN" sz="2400" kern="100" dirty="0" smtClean="0">
                <a:solidFill>
                  <a:prstClr val="black"/>
                </a:solidFill>
                <a:latin typeface="Times New Roman"/>
                <a:ea typeface="华文细黑"/>
                <a:cs typeface="Times New Roman"/>
              </a:rPr>
              <a:t>。</a:t>
            </a:r>
            <a:endParaRPr lang="en-US" altLang="zh-CN" sz="1000" kern="100" dirty="0">
              <a:solidFill>
                <a:prstClr val="black"/>
              </a:solidFill>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C.</a:t>
            </a:r>
            <a:r>
              <a:rPr lang="zh-CN" altLang="zh-CN" sz="2400" kern="100" dirty="0">
                <a:latin typeface="Times New Roman"/>
                <a:ea typeface="华文细黑"/>
                <a:cs typeface="Times New Roman"/>
              </a:rPr>
              <a:t>国家质检总局提出，</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十一五</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期间要形成</a:t>
            </a:r>
            <a:r>
              <a:rPr lang="en-US" altLang="zh-CN" sz="2400" kern="100" dirty="0">
                <a:latin typeface="Times New Roman"/>
                <a:ea typeface="华文细黑"/>
                <a:cs typeface="Courier New"/>
              </a:rPr>
              <a:t>10</a:t>
            </a:r>
            <a:r>
              <a:rPr lang="zh-CN" altLang="zh-CN" sz="2400" kern="100" dirty="0">
                <a:latin typeface="Times New Roman"/>
                <a:ea typeface="华文细黑"/>
                <a:cs typeface="Times New Roman"/>
              </a:rPr>
              <a:t>个左右拥有</a:t>
            </a:r>
            <a:r>
              <a:rPr lang="zh-CN" altLang="zh-CN" sz="2400" kern="100" dirty="0" smtClean="0">
                <a:latin typeface="Times New Roman"/>
                <a:ea typeface="华文细黑"/>
                <a:cs typeface="Times New Roman"/>
              </a:rPr>
              <a:t>自主</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知识产权</a:t>
            </a:r>
            <a:r>
              <a:rPr lang="zh-CN" altLang="zh-CN" sz="2400" kern="100" dirty="0">
                <a:latin typeface="Times New Roman"/>
                <a:ea typeface="华文细黑"/>
                <a:cs typeface="Times New Roman"/>
              </a:rPr>
              <a:t>、国际竞争力较强、知名度较高、在国际市场占有</a:t>
            </a:r>
            <a:r>
              <a:rPr lang="zh-CN" altLang="zh-CN" sz="2400" kern="100" dirty="0" smtClean="0">
                <a:latin typeface="Times New Roman"/>
                <a:ea typeface="华文细黑"/>
                <a:cs typeface="Times New Roman"/>
              </a:rPr>
              <a:t>一</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定</a:t>
            </a:r>
            <a:r>
              <a:rPr lang="zh-CN" altLang="zh-CN" sz="2400" kern="100" dirty="0">
                <a:latin typeface="Times New Roman"/>
                <a:ea typeface="华文细黑"/>
                <a:cs typeface="Times New Roman"/>
              </a:rPr>
              <a:t>份额的世界级品牌。</a:t>
            </a:r>
            <a:endParaRPr lang="zh-CN" altLang="zh-CN" sz="10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D.</a:t>
            </a:r>
            <a:r>
              <a:rPr lang="zh-CN" altLang="zh-CN" sz="2400" kern="100" dirty="0">
                <a:latin typeface="Times New Roman"/>
                <a:ea typeface="华文细黑"/>
                <a:cs typeface="Times New Roman"/>
              </a:rPr>
              <a:t>长沙、株洲、湘潭城市群建设的启动，对道路、交通、媒体</a:t>
            </a:r>
            <a:r>
              <a:rPr lang="zh-CN" altLang="zh-CN" sz="2400" kern="100" dirty="0" smtClean="0">
                <a:latin typeface="Times New Roman"/>
                <a:ea typeface="华文细黑"/>
                <a:cs typeface="Times New Roman"/>
              </a:rPr>
              <a:t>、</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通讯</a:t>
            </a:r>
            <a:r>
              <a:rPr lang="zh-CN" altLang="zh-CN" sz="2400" kern="100" dirty="0">
                <a:latin typeface="Times New Roman"/>
                <a:ea typeface="华文细黑"/>
                <a:cs typeface="Times New Roman"/>
              </a:rPr>
              <a:t>等行业提出了新的要求，与此相关，长沙商业圈无疑也</a:t>
            </a:r>
            <a:r>
              <a:rPr lang="zh-CN" altLang="zh-CN" sz="2400" kern="100" dirty="0" smtClean="0">
                <a:latin typeface="Times New Roman"/>
                <a:ea typeface="华文细黑"/>
                <a:cs typeface="Times New Roman"/>
              </a:rPr>
              <a:t>将</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面对</a:t>
            </a:r>
            <a:r>
              <a:rPr lang="zh-CN" altLang="zh-CN" sz="2400" kern="100" dirty="0">
                <a:latin typeface="Times New Roman"/>
                <a:ea typeface="华文细黑"/>
                <a:cs typeface="Times New Roman"/>
              </a:rPr>
              <a:t>重新洗牌的机会</a:t>
            </a:r>
            <a:r>
              <a:rPr lang="zh-CN" altLang="zh-CN" sz="2400" kern="100" dirty="0" smtClean="0">
                <a:latin typeface="Times New Roman"/>
                <a:ea typeface="华文细黑"/>
                <a:cs typeface="Times New Roman"/>
              </a:rPr>
              <a:t>。</a:t>
            </a:r>
            <a:endParaRPr lang="zh-CN" altLang="zh-CN" sz="1000" kern="100" dirty="0">
              <a:latin typeface="宋体"/>
              <a:cs typeface="Courier New"/>
            </a:endParaRPr>
          </a:p>
        </p:txBody>
      </p:sp>
    </p:spTree>
    <p:extLst>
      <p:ext uri="{BB962C8B-B14F-4D97-AF65-F5344CB8AC3E}">
        <p14:creationId xmlns:p14="http://schemas.microsoft.com/office/powerpoint/2010/main" val="64369818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7052" y="678631"/>
            <a:ext cx="8511387" cy="3693319"/>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的原因</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造成的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杂糅</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B</a:t>
            </a:r>
            <a:r>
              <a:rPr lang="zh-CN" altLang="zh-CN" sz="2600" kern="100" dirty="0">
                <a:latin typeface="Times New Roman"/>
                <a:ea typeface="华文细黑"/>
                <a:cs typeface="Times New Roman"/>
              </a:rPr>
              <a:t>项动宾搭配不当，应改为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并索取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经济赔偿和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精神损害抚慰金</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D</a:t>
            </a:r>
            <a:r>
              <a:rPr lang="zh-CN" altLang="zh-CN" sz="2600" kern="100" dirty="0">
                <a:latin typeface="Times New Roman"/>
                <a:ea typeface="华文细黑"/>
                <a:cs typeface="Times New Roman"/>
              </a:rPr>
              <a:t>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道路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交通</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不能并列，可删去</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道路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面对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机会</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搭配不当，应改为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迎来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机会</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smtClean="0">
                <a:solidFill>
                  <a:srgbClr val="E46C0A"/>
                </a:solidFill>
                <a:latin typeface="Times New Roman"/>
                <a:ea typeface="华文细黑"/>
                <a:cs typeface="Courier New"/>
              </a:rPr>
              <a:t>C</a:t>
            </a:r>
          </a:p>
        </p:txBody>
      </p:sp>
    </p:spTree>
    <p:extLst>
      <p:ext uri="{BB962C8B-B14F-4D97-AF65-F5344CB8AC3E}">
        <p14:creationId xmlns:p14="http://schemas.microsoft.com/office/powerpoint/2010/main" val="399956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7382" y="915566"/>
            <a:ext cx="8632623" cy="3298339"/>
          </a:xfrm>
          <a:prstGeom prst="rect">
            <a:avLst/>
          </a:prstGeom>
          <a:noFill/>
        </p:spPr>
        <p:txBody>
          <a:bodyPr wrap="square" rtlCol="0">
            <a:spAutoFit/>
          </a:bodyPr>
          <a:lstStyle/>
          <a:p>
            <a:pPr algn="just">
              <a:lnSpc>
                <a:spcPts val="5000"/>
              </a:lnSpc>
              <a:spcAft>
                <a:spcPts val="0"/>
              </a:spcAft>
            </a:pPr>
            <a:r>
              <a:rPr lang="zh-CN" altLang="zh-CN" sz="2600" kern="100" dirty="0" smtClean="0">
                <a:solidFill>
                  <a:srgbClr val="E36C0A"/>
                </a:solidFill>
                <a:latin typeface="Times New Roman"/>
                <a:ea typeface="华文细黑"/>
                <a:cs typeface="Times New Roman"/>
              </a:rPr>
              <a:t>【试题评点】</a:t>
            </a:r>
            <a:r>
              <a:rPr lang="zh-CN" altLang="zh-CN" sz="2600" kern="100" dirty="0" smtClean="0">
                <a:latin typeface="Times New Roman"/>
                <a:ea typeface="华文细黑"/>
                <a:cs typeface="Times New Roman"/>
              </a:rPr>
              <a:t>　</a:t>
            </a:r>
            <a:r>
              <a:rPr lang="zh-CN" altLang="en-US" sz="2600" kern="100" dirty="0">
                <a:latin typeface="Times New Roman"/>
                <a:ea typeface="华文细黑"/>
                <a:cs typeface="Times New Roman"/>
              </a:rPr>
              <a:t>该题</a:t>
            </a:r>
            <a:r>
              <a:rPr lang="en-US" altLang="zh-CN" sz="2600" kern="100" dirty="0">
                <a:latin typeface="Times New Roman"/>
                <a:ea typeface="华文细黑"/>
                <a:cs typeface="Times New Roman"/>
              </a:rPr>
              <a:t>A</a:t>
            </a:r>
            <a:r>
              <a:rPr lang="zh-CN" altLang="en-US" sz="2600" kern="100" dirty="0">
                <a:latin typeface="Times New Roman"/>
                <a:ea typeface="华文细黑"/>
                <a:cs typeface="Times New Roman"/>
              </a:rPr>
              <a:t>项错误明显，属句式杂糅。</a:t>
            </a:r>
            <a:r>
              <a:rPr lang="en-US" altLang="zh-CN" sz="2600" kern="100" dirty="0">
                <a:latin typeface="Times New Roman"/>
                <a:ea typeface="华文细黑"/>
                <a:cs typeface="Times New Roman"/>
              </a:rPr>
              <a:t>B</a:t>
            </a:r>
            <a:r>
              <a:rPr lang="zh-CN" altLang="en-US" sz="2600" kern="100" dirty="0">
                <a:latin typeface="Times New Roman"/>
                <a:ea typeface="华文细黑"/>
                <a:cs typeface="Times New Roman"/>
              </a:rPr>
              <a:t>项动宾搭配不当。</a:t>
            </a:r>
            <a:r>
              <a:rPr lang="en-US" altLang="zh-CN" sz="2600" kern="100" dirty="0">
                <a:latin typeface="Times New Roman"/>
                <a:ea typeface="华文细黑"/>
                <a:cs typeface="Times New Roman"/>
              </a:rPr>
              <a:t>D</a:t>
            </a:r>
            <a:r>
              <a:rPr lang="zh-CN" altLang="en-US" sz="2600" kern="100" dirty="0">
                <a:latin typeface="Times New Roman"/>
                <a:ea typeface="华文细黑"/>
                <a:cs typeface="Times New Roman"/>
              </a:rPr>
              <a:t>项有两处错误，一是不合逻辑，</a:t>
            </a:r>
            <a:r>
              <a:rPr lang="zh-CN" altLang="en-US" sz="2600" kern="100" dirty="0">
                <a:latin typeface="+mj-ea"/>
                <a:ea typeface="+mj-ea"/>
                <a:cs typeface="Times New Roman"/>
              </a:rPr>
              <a:t>“</a:t>
            </a:r>
            <a:r>
              <a:rPr lang="zh-CN" altLang="en-US" sz="2600" kern="100" dirty="0">
                <a:latin typeface="Times New Roman"/>
                <a:ea typeface="华文细黑"/>
                <a:cs typeface="Times New Roman"/>
              </a:rPr>
              <a:t>道路</a:t>
            </a:r>
            <a:r>
              <a:rPr lang="zh-CN" altLang="en-US" sz="2600" kern="100" dirty="0">
                <a:latin typeface="+mj-ea"/>
                <a:ea typeface="+mj-ea"/>
                <a:cs typeface="Times New Roman"/>
              </a:rPr>
              <a:t>”“</a:t>
            </a:r>
            <a:r>
              <a:rPr lang="zh-CN" altLang="en-US" sz="2600" kern="100" dirty="0">
                <a:latin typeface="Times New Roman"/>
                <a:ea typeface="华文细黑"/>
                <a:cs typeface="Times New Roman"/>
              </a:rPr>
              <a:t>交通</a:t>
            </a:r>
            <a:r>
              <a:rPr lang="zh-CN" altLang="en-US" sz="2600" kern="100" dirty="0">
                <a:latin typeface="+mj-ea"/>
                <a:ea typeface="+mj-ea"/>
                <a:cs typeface="Times New Roman"/>
              </a:rPr>
              <a:t>”</a:t>
            </a:r>
            <a:r>
              <a:rPr lang="zh-CN" altLang="en-US" sz="2600" kern="100" dirty="0">
                <a:latin typeface="Times New Roman"/>
                <a:ea typeface="华文细黑"/>
                <a:cs typeface="Times New Roman"/>
              </a:rPr>
              <a:t>等种属概念不能并列；二是</a:t>
            </a:r>
            <a:r>
              <a:rPr lang="zh-CN" altLang="en-US" sz="2600" kern="100" dirty="0">
                <a:latin typeface="+mj-ea"/>
                <a:ea typeface="+mj-ea"/>
                <a:cs typeface="Times New Roman"/>
              </a:rPr>
              <a:t>“</a:t>
            </a:r>
            <a:r>
              <a:rPr lang="zh-CN" altLang="en-US" sz="2600" kern="100" dirty="0">
                <a:latin typeface="Times New Roman"/>
                <a:ea typeface="华文细黑"/>
                <a:cs typeface="Times New Roman"/>
              </a:rPr>
              <a:t>面对</a:t>
            </a:r>
            <a:r>
              <a:rPr lang="zh-CN" altLang="en-US" sz="2600" kern="100" dirty="0">
                <a:latin typeface="+mj-ea"/>
                <a:ea typeface="+mj-ea"/>
                <a:cs typeface="Times New Roman"/>
              </a:rPr>
              <a:t>”</a:t>
            </a:r>
            <a:r>
              <a:rPr lang="zh-CN" altLang="en-US" sz="2600" kern="100" dirty="0">
                <a:latin typeface="Times New Roman"/>
                <a:ea typeface="华文细黑"/>
                <a:cs typeface="Times New Roman"/>
              </a:rPr>
              <a:t>与</a:t>
            </a:r>
            <a:r>
              <a:rPr lang="zh-CN" altLang="en-US" sz="2600" kern="100" dirty="0">
                <a:latin typeface="+mj-ea"/>
                <a:ea typeface="+mj-ea"/>
                <a:cs typeface="Times New Roman"/>
              </a:rPr>
              <a:t>“</a:t>
            </a:r>
            <a:r>
              <a:rPr lang="zh-CN" altLang="en-US" sz="2600" kern="100" dirty="0">
                <a:latin typeface="Times New Roman"/>
                <a:ea typeface="华文细黑"/>
                <a:cs typeface="Times New Roman"/>
              </a:rPr>
              <a:t>机会</a:t>
            </a:r>
            <a:r>
              <a:rPr lang="zh-CN" altLang="en-US" sz="2600" kern="100" dirty="0">
                <a:latin typeface="+mj-ea"/>
                <a:ea typeface="+mj-ea"/>
                <a:cs typeface="Times New Roman"/>
              </a:rPr>
              <a:t>”</a:t>
            </a:r>
            <a:r>
              <a:rPr lang="zh-CN" altLang="en-US" sz="2600" kern="100" dirty="0">
                <a:latin typeface="Times New Roman"/>
                <a:ea typeface="华文细黑"/>
                <a:cs typeface="Times New Roman"/>
              </a:rPr>
              <a:t>搭配不当。正确选项</a:t>
            </a:r>
            <a:r>
              <a:rPr lang="en-US" altLang="zh-CN" sz="2600" kern="100" dirty="0">
                <a:latin typeface="Times New Roman"/>
                <a:ea typeface="华文细黑"/>
                <a:cs typeface="Times New Roman"/>
              </a:rPr>
              <a:t>C</a:t>
            </a:r>
            <a:r>
              <a:rPr lang="zh-CN" altLang="en-US" sz="2600" kern="100" dirty="0">
                <a:latin typeface="Times New Roman"/>
                <a:ea typeface="华文细黑"/>
                <a:cs typeface="Times New Roman"/>
              </a:rPr>
              <a:t>项，句子较长，尤其是宾语前定语过长，容易让考生生疑。</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346064731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4722" y="41945"/>
            <a:ext cx="8769291" cy="5078313"/>
          </a:xfrm>
          <a:prstGeom prst="rect">
            <a:avLst/>
          </a:prstGeom>
          <a:noFill/>
        </p:spPr>
        <p:txBody>
          <a:bodyPr wrap="square" rtlCol="0">
            <a:spAutoFit/>
          </a:bodyPr>
          <a:lstStyle/>
          <a:p>
            <a:pPr algn="just">
              <a:lnSpc>
                <a:spcPct val="150000"/>
              </a:lnSpc>
              <a:spcAft>
                <a:spcPts val="0"/>
              </a:spcAft>
            </a:pPr>
            <a:r>
              <a:rPr lang="en-US" altLang="zh-CN" sz="2400" kern="100" dirty="0">
                <a:latin typeface="Times New Roman"/>
                <a:ea typeface="华文细黑"/>
                <a:cs typeface="Courier New"/>
              </a:rPr>
              <a:t>2.</a:t>
            </a:r>
            <a:r>
              <a:rPr lang="en-US" altLang="zh-CN" sz="2400" kern="100" dirty="0">
                <a:solidFill>
                  <a:srgbClr val="00B0F0"/>
                </a:solidFill>
                <a:latin typeface="Times New Roman"/>
                <a:ea typeface="华文细黑"/>
                <a:cs typeface="Courier New"/>
              </a:rPr>
              <a:t>(2011·</a:t>
            </a:r>
            <a:r>
              <a:rPr lang="zh-CN" altLang="zh-CN" sz="2400" kern="100" dirty="0">
                <a:solidFill>
                  <a:srgbClr val="00B0F0"/>
                </a:solidFill>
                <a:latin typeface="Times New Roman"/>
                <a:ea typeface="华文细黑"/>
                <a:cs typeface="Times New Roman"/>
              </a:rPr>
              <a:t>新课标全国</a:t>
            </a:r>
            <a:r>
              <a:rPr lang="en-US" altLang="zh-CN" sz="2400" kern="100" dirty="0">
                <a:solidFill>
                  <a:srgbClr val="00B0F0"/>
                </a:solidFill>
                <a:latin typeface="Times New Roman"/>
                <a:ea typeface="华文细黑"/>
                <a:cs typeface="Courier New"/>
              </a:rPr>
              <a:t>)</a:t>
            </a:r>
            <a:r>
              <a:rPr lang="zh-CN" altLang="zh-CN" sz="2400" kern="100" dirty="0">
                <a:latin typeface="Times New Roman"/>
                <a:ea typeface="华文细黑"/>
                <a:cs typeface="Times New Roman"/>
              </a:rPr>
              <a:t>下列各句中，没有语病的一句是</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　　</a:t>
            </a:r>
            <a:r>
              <a:rPr lang="en-US" altLang="zh-CN" sz="2400" kern="100" dirty="0">
                <a:latin typeface="Times New Roman"/>
                <a:ea typeface="华文细黑"/>
                <a:cs typeface="Courier New"/>
              </a:rPr>
              <a:t>)</a:t>
            </a:r>
            <a:endParaRPr lang="zh-CN" altLang="zh-CN" sz="24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A.</a:t>
            </a:r>
            <a:r>
              <a:rPr lang="zh-CN" altLang="zh-CN" sz="2400" kern="100" dirty="0">
                <a:latin typeface="Times New Roman"/>
                <a:ea typeface="华文细黑"/>
                <a:cs typeface="Times New Roman"/>
              </a:rPr>
              <a:t>人才培养的质量是衡量一所大学办得好不好的重要因素，</a:t>
            </a:r>
            <a:r>
              <a:rPr lang="zh-CN" altLang="zh-CN" sz="2400" kern="100" dirty="0" smtClean="0">
                <a:latin typeface="Times New Roman"/>
                <a:ea typeface="华文细黑"/>
                <a:cs typeface="Times New Roman"/>
              </a:rPr>
              <a:t>大力</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提升</a:t>
            </a:r>
            <a:r>
              <a:rPr lang="zh-CN" altLang="zh-CN" sz="2400" kern="100" dirty="0">
                <a:latin typeface="Times New Roman"/>
                <a:ea typeface="华文细黑"/>
                <a:cs typeface="Times New Roman"/>
              </a:rPr>
              <a:t>人才培养水平是高等教育改革发展的战略课题。</a:t>
            </a:r>
            <a:endParaRPr lang="zh-CN" altLang="zh-CN" sz="24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B.</a:t>
            </a:r>
            <a:r>
              <a:rPr lang="zh-CN" altLang="zh-CN" sz="2400" kern="100" dirty="0">
                <a:latin typeface="Times New Roman"/>
                <a:ea typeface="华文细黑"/>
                <a:cs typeface="Times New Roman"/>
              </a:rPr>
              <a:t>为了更好地提高服务质量，我们必须坚持以人为本，</a:t>
            </a:r>
            <a:r>
              <a:rPr lang="zh-CN" altLang="zh-CN" sz="2400" kern="100" dirty="0" smtClean="0">
                <a:latin typeface="Times New Roman"/>
                <a:ea typeface="华文细黑"/>
                <a:cs typeface="Times New Roman"/>
              </a:rPr>
              <a:t>最大限度</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地</a:t>
            </a:r>
            <a:r>
              <a:rPr lang="zh-CN" altLang="zh-CN" sz="2400" kern="100" dirty="0">
                <a:latin typeface="Times New Roman"/>
                <a:ea typeface="华文细黑"/>
                <a:cs typeface="Times New Roman"/>
              </a:rPr>
              <a:t>为旅客创造和谐的候车环境、快乐的人性化服务</a:t>
            </a:r>
            <a:r>
              <a:rPr lang="zh-CN" altLang="zh-CN" sz="2400" kern="100" dirty="0" smtClean="0">
                <a:latin typeface="Times New Roman"/>
                <a:ea typeface="华文细黑"/>
                <a:cs typeface="Times New Roman"/>
              </a:rPr>
              <a:t>。</a:t>
            </a:r>
            <a:endParaRPr lang="en-US" altLang="zh-CN" sz="2400" kern="100" dirty="0" smtClean="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C.</a:t>
            </a:r>
            <a:r>
              <a:rPr lang="zh-CN" altLang="zh-CN" sz="2400" kern="100" dirty="0">
                <a:latin typeface="Times New Roman"/>
                <a:ea typeface="华文细黑"/>
                <a:cs typeface="Times New Roman"/>
              </a:rPr>
              <a:t>这种感冒新药经过在北京、上海、南京、杭州、开封等地</a:t>
            </a:r>
            <a:r>
              <a:rPr lang="zh-CN" altLang="zh-CN" sz="2400" kern="100" dirty="0" smtClean="0">
                <a:latin typeface="Times New Roman"/>
                <a:ea typeface="华文细黑"/>
                <a:cs typeface="Times New Roman"/>
              </a:rPr>
              <a:t>医院</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的</a:t>
            </a:r>
            <a:r>
              <a:rPr lang="en-US" altLang="zh-CN" sz="2400" kern="100" dirty="0">
                <a:latin typeface="Times New Roman"/>
                <a:ea typeface="华文细黑"/>
                <a:cs typeface="Courier New"/>
              </a:rPr>
              <a:t>400</a:t>
            </a:r>
            <a:r>
              <a:rPr lang="zh-CN" altLang="zh-CN" sz="2400" kern="100" dirty="0">
                <a:latin typeface="Times New Roman"/>
                <a:ea typeface="华文细黑"/>
                <a:cs typeface="Times New Roman"/>
              </a:rPr>
              <a:t>多个病例中临床试用，</a:t>
            </a:r>
            <a:r>
              <a:rPr lang="en-US" altLang="zh-CN" sz="2400" kern="100" dirty="0">
                <a:latin typeface="Times New Roman"/>
                <a:ea typeface="华文细黑"/>
                <a:cs typeface="Courier New"/>
              </a:rPr>
              <a:t>80%</a:t>
            </a:r>
            <a:r>
              <a:rPr lang="zh-CN" altLang="zh-CN" sz="2400" kern="100" dirty="0">
                <a:latin typeface="Times New Roman"/>
                <a:ea typeface="华文细黑"/>
                <a:cs typeface="Times New Roman"/>
              </a:rPr>
              <a:t>反映确实有疗效。</a:t>
            </a:r>
            <a:endParaRPr lang="zh-CN" altLang="zh-CN" sz="24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D.</a:t>
            </a:r>
            <a:r>
              <a:rPr lang="zh-CN" altLang="zh-CN" sz="2400" kern="100" dirty="0">
                <a:latin typeface="Times New Roman"/>
                <a:ea typeface="华文细黑"/>
                <a:cs typeface="Times New Roman"/>
              </a:rPr>
              <a:t>校庆在即，学校要求全体师生注重礼仪，热情待客，以带给</a:t>
            </a:r>
            <a:r>
              <a:rPr lang="zh-CN" altLang="zh-CN" sz="2400" kern="100" dirty="0" smtClean="0">
                <a:latin typeface="Times New Roman"/>
                <a:ea typeface="华文细黑"/>
                <a:cs typeface="Times New Roman"/>
              </a:rPr>
              <a:t>从</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全国各地</a:t>
            </a:r>
            <a:r>
              <a:rPr lang="zh-CN" altLang="zh-CN" sz="2400" kern="100" dirty="0">
                <a:latin typeface="Times New Roman"/>
                <a:ea typeface="华文细黑"/>
                <a:cs typeface="Times New Roman"/>
              </a:rPr>
              <a:t>回母校参加庆祝活动的校友感到宾至如归</a:t>
            </a:r>
            <a:r>
              <a:rPr lang="zh-CN" altLang="zh-CN" sz="2400" kern="100" dirty="0" smtClean="0">
                <a:latin typeface="Times New Roman"/>
                <a:ea typeface="华文细黑"/>
                <a:cs typeface="Times New Roman"/>
              </a:rPr>
              <a:t>。</a:t>
            </a:r>
            <a:endParaRPr lang="zh-CN" altLang="zh-CN" sz="2400" kern="100" dirty="0">
              <a:latin typeface="宋体"/>
              <a:cs typeface="Courier New"/>
            </a:endParaRPr>
          </a:p>
        </p:txBody>
      </p:sp>
    </p:spTree>
    <p:extLst>
      <p:ext uri="{BB962C8B-B14F-4D97-AF65-F5344CB8AC3E}">
        <p14:creationId xmlns:p14="http://schemas.microsoft.com/office/powerpoint/2010/main" val="15430371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6999" y="608484"/>
            <a:ext cx="8511387" cy="3617401"/>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根据词的意义和语法功能，词可分为实词、虚词两大类。</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实词有名词、动词、形容词、数词、量词、代词等。</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虚词有副词、介词、连词、助词、拟声词、叹词等。</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说明：现代汉语中的实虚词种类不同于古代汉语的实虚词。古代汉语中实词主要有名词、动词、形容词、数词等，虚词主要有代词、副词、介词、连词、助词等。</a:t>
            </a:r>
            <a:r>
              <a:rPr lang="en-US" altLang="zh-CN" sz="2600" kern="100" dirty="0">
                <a:latin typeface="Times New Roman"/>
                <a:ea typeface="华文细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98802990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0942" y="707162"/>
            <a:ext cx="8769291" cy="3693319"/>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项搭配不当，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创造</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人性化服务</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搭配不当，应改为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创造和谐的候车环境，提供快乐的人性化服务</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C</a:t>
            </a:r>
            <a:r>
              <a:rPr lang="zh-CN" altLang="zh-CN" sz="2600" kern="100" dirty="0">
                <a:latin typeface="Times New Roman"/>
                <a:ea typeface="华文细黑"/>
                <a:cs typeface="Times New Roman"/>
              </a:rPr>
              <a:t>项成分赘余，去掉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；表意不明</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D</a:t>
            </a:r>
            <a:r>
              <a:rPr lang="zh-CN" altLang="zh-CN" sz="2600" kern="100" dirty="0">
                <a:latin typeface="Times New Roman"/>
                <a:ea typeface="华文细黑"/>
                <a:cs typeface="Times New Roman"/>
              </a:rPr>
              <a:t>项句式</a:t>
            </a:r>
            <a:r>
              <a:rPr lang="zh-CN" altLang="zh-CN" sz="2600" kern="100" dirty="0" smtClean="0">
                <a:latin typeface="Times New Roman"/>
                <a:ea typeface="华文细黑"/>
                <a:cs typeface="Times New Roman"/>
              </a:rPr>
              <a:t>杂糅</a:t>
            </a:r>
            <a:r>
              <a:rPr lang="zh-CN" altLang="en-US" sz="2600" kern="100" dirty="0" smtClean="0">
                <a:latin typeface="Times New Roman"/>
                <a:ea typeface="华文细黑"/>
                <a:cs typeface="Times New Roman"/>
              </a:rPr>
              <a:t>，</a:t>
            </a:r>
            <a:r>
              <a:rPr lang="zh-CN" altLang="zh-CN" sz="2600" kern="100" dirty="0" smtClean="0">
                <a:latin typeface="Times New Roman"/>
                <a:ea typeface="华文细黑"/>
                <a:cs typeface="Times New Roman"/>
              </a:rPr>
              <a:t>后</a:t>
            </a:r>
            <a:r>
              <a:rPr lang="zh-CN" altLang="zh-CN" sz="2600" kern="100" dirty="0">
                <a:latin typeface="Times New Roman"/>
                <a:ea typeface="华文细黑"/>
                <a:cs typeface="Times New Roman"/>
              </a:rPr>
              <a:t>半句应改为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使全国各地回母校参加庆祝活动的校友感到宾至如归</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Times New Roman"/>
                <a:ea typeface="华文细黑"/>
                <a:cs typeface="Courier New"/>
              </a:rPr>
              <a:t>A</a:t>
            </a:r>
            <a:endParaRPr lang="zh-CN" altLang="zh-CN" sz="1050" kern="100" dirty="0">
              <a:effectLst/>
              <a:latin typeface="宋体"/>
              <a:cs typeface="Courier New"/>
            </a:endParaRPr>
          </a:p>
        </p:txBody>
      </p:sp>
    </p:spTree>
    <p:extLst>
      <p:ext uri="{BB962C8B-B14F-4D97-AF65-F5344CB8AC3E}">
        <p14:creationId xmlns:p14="http://schemas.microsoft.com/office/powerpoint/2010/main" val="254980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5536" y="267494"/>
            <a:ext cx="8201413" cy="4893647"/>
          </a:xfrm>
          <a:prstGeom prst="rect">
            <a:avLst/>
          </a:prstGeom>
          <a:noFill/>
        </p:spPr>
        <p:txBody>
          <a:bodyPr wrap="square" rtlCol="0">
            <a:spAutoFit/>
          </a:bodyPr>
          <a:lstStyle/>
          <a:p>
            <a:pPr algn="just">
              <a:lnSpc>
                <a:spcPct val="150000"/>
              </a:lnSpc>
              <a:spcAft>
                <a:spcPts val="0"/>
              </a:spcAft>
            </a:pPr>
            <a:r>
              <a:rPr lang="zh-CN" altLang="zh-CN" sz="2600" kern="100" dirty="0" smtClean="0">
                <a:solidFill>
                  <a:srgbClr val="E36C0A"/>
                </a:solidFill>
                <a:latin typeface="Times New Roman"/>
                <a:ea typeface="华文细黑"/>
                <a:cs typeface="Times New Roman"/>
              </a:rPr>
              <a:t>【试题评点】</a:t>
            </a:r>
            <a:r>
              <a:rPr lang="zh-CN" altLang="zh-CN" sz="2600" kern="100" dirty="0" smtClean="0">
                <a:latin typeface="Times New Roman"/>
                <a:ea typeface="华文细黑"/>
                <a:cs typeface="Times New Roman"/>
              </a:rPr>
              <a:t>　</a:t>
            </a:r>
            <a:r>
              <a:rPr lang="zh-CN" altLang="zh-CN" sz="2600" kern="100" dirty="0">
                <a:latin typeface="Times New Roman"/>
                <a:ea typeface="华文细黑"/>
                <a:cs typeface="Times New Roman"/>
              </a:rPr>
              <a:t>该题辨析病句难度较大。首先正确选项</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项中</a:t>
            </a:r>
            <a:r>
              <a:rPr lang="en-US" altLang="zh-CN" sz="2600" kern="100" dirty="0">
                <a:latin typeface="+mj-ea"/>
                <a:ea typeface="+mj-ea"/>
                <a:cs typeface="Times New Roman"/>
              </a:rPr>
              <a:t>“</a:t>
            </a:r>
            <a:r>
              <a:rPr lang="zh-CN" altLang="zh-CN" sz="2600" kern="100" dirty="0">
                <a:latin typeface="Times New Roman"/>
                <a:ea typeface="华文细黑"/>
                <a:cs typeface="Times New Roman"/>
              </a:rPr>
              <a:t>质量</a:t>
            </a:r>
            <a:r>
              <a:rPr lang="en-US" altLang="zh-CN" sz="2600" kern="100" dirty="0">
                <a:latin typeface="+mj-ea"/>
                <a:ea typeface="+mj-ea"/>
                <a:cs typeface="Times New Roman"/>
              </a:rPr>
              <a:t>”</a:t>
            </a:r>
            <a:r>
              <a:rPr lang="zh-CN" altLang="zh-CN" sz="2600" kern="100" dirty="0">
                <a:latin typeface="Times New Roman"/>
                <a:ea typeface="华文细黑"/>
                <a:cs typeface="Times New Roman"/>
              </a:rPr>
              <a:t>与</a:t>
            </a:r>
            <a:r>
              <a:rPr lang="en-US" altLang="zh-CN" sz="2600" kern="100" dirty="0">
                <a:latin typeface="+mj-ea"/>
                <a:ea typeface="+mj-ea"/>
                <a:cs typeface="Courier New"/>
              </a:rPr>
              <a:t>“</a:t>
            </a:r>
            <a:r>
              <a:rPr lang="zh-CN" altLang="zh-CN" sz="2600" kern="100" dirty="0">
                <a:latin typeface="Times New Roman"/>
                <a:ea typeface="华文细黑"/>
                <a:cs typeface="Times New Roman"/>
              </a:rPr>
              <a:t>好不好</a:t>
            </a:r>
            <a:r>
              <a:rPr lang="en-US" altLang="zh-CN" sz="2600" kern="100" dirty="0">
                <a:latin typeface="+mj-ea"/>
                <a:ea typeface="+mj-ea"/>
                <a:cs typeface="Courier New"/>
              </a:rPr>
              <a:t>”</a:t>
            </a:r>
            <a:r>
              <a:rPr lang="zh-CN" altLang="zh-CN" sz="2600" kern="100" dirty="0">
                <a:latin typeface="Times New Roman"/>
                <a:ea typeface="华文细黑"/>
                <a:cs typeface="Times New Roman"/>
              </a:rPr>
              <a:t>容易使考生误判为</a:t>
            </a:r>
            <a:r>
              <a:rPr lang="en-US" altLang="zh-CN" sz="2600" kern="100" dirty="0">
                <a:latin typeface="+mj-ea"/>
                <a:ea typeface="+mj-ea"/>
                <a:cs typeface="Courier New"/>
              </a:rPr>
              <a:t>“</a:t>
            </a:r>
            <a:r>
              <a:rPr lang="zh-CN" altLang="zh-CN" sz="2600" kern="100" dirty="0">
                <a:latin typeface="Times New Roman"/>
                <a:ea typeface="华文细黑"/>
                <a:cs typeface="Times New Roman"/>
              </a:rPr>
              <a:t>两面与一面搭配不当</a:t>
            </a:r>
            <a:r>
              <a:rPr lang="en-US" altLang="zh-CN" sz="2600" kern="100" dirty="0">
                <a:latin typeface="+mj-ea"/>
                <a:ea typeface="+mj-ea"/>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项搭配不当，容易看出来。</a:t>
            </a: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两项稍难。</a:t>
            </a: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项会让考生感到有问题，但一时又不知问题出在哪儿，其实该句问题有二，</a:t>
            </a:r>
            <a:r>
              <a:rPr lang="en-US" altLang="zh-CN" sz="2600" kern="100" dirty="0">
                <a:latin typeface="+mj-ea"/>
                <a:ea typeface="+mj-ea"/>
                <a:cs typeface="Courier New"/>
              </a:rPr>
              <a:t>“</a:t>
            </a:r>
            <a:r>
              <a:rPr lang="zh-CN" altLang="zh-CN" sz="2600" kern="100" dirty="0">
                <a:latin typeface="Times New Roman"/>
                <a:ea typeface="华文细黑"/>
                <a:cs typeface="Times New Roman"/>
              </a:rPr>
              <a:t>经过</a:t>
            </a:r>
            <a:r>
              <a:rPr lang="en-US" altLang="zh-CN" sz="2600" kern="100" dirty="0">
                <a:latin typeface="+mj-ea"/>
                <a:ea typeface="+mj-ea"/>
                <a:cs typeface="Courier New"/>
              </a:rPr>
              <a:t>”</a:t>
            </a:r>
            <a:r>
              <a:rPr lang="zh-CN" altLang="zh-CN" sz="2600" kern="100" dirty="0">
                <a:latin typeface="Times New Roman"/>
                <a:ea typeface="华文细黑"/>
                <a:cs typeface="Times New Roman"/>
              </a:rPr>
              <a:t>与</a:t>
            </a:r>
            <a:r>
              <a:rPr lang="en-US" altLang="zh-CN" sz="2600" kern="100" dirty="0">
                <a:latin typeface="+mj-ea"/>
                <a:ea typeface="+mj-ea"/>
                <a:cs typeface="Courier New"/>
              </a:rPr>
              <a:t>“</a:t>
            </a:r>
            <a:r>
              <a:rPr lang="zh-CN" altLang="zh-CN" sz="2600" kern="100" dirty="0">
                <a:latin typeface="Times New Roman"/>
                <a:ea typeface="华文细黑"/>
                <a:cs typeface="Times New Roman"/>
              </a:rPr>
              <a:t>在</a:t>
            </a:r>
            <a:r>
              <a:rPr lang="en-US" altLang="zh-CN" sz="2600" kern="100" dirty="0">
                <a:latin typeface="+mj-ea"/>
                <a:ea typeface="+mj-ea"/>
                <a:cs typeface="Courier New"/>
              </a:rPr>
              <a:t>”</a:t>
            </a:r>
            <a:r>
              <a:rPr lang="zh-CN" altLang="zh-CN" sz="2600" kern="100" dirty="0">
                <a:latin typeface="Times New Roman"/>
                <a:ea typeface="华文细黑"/>
                <a:cs typeface="Times New Roman"/>
              </a:rPr>
              <a:t>和</a:t>
            </a:r>
            <a:r>
              <a:rPr lang="en-US" altLang="zh-CN" sz="2600" kern="100" dirty="0">
                <a:latin typeface="+mj-ea"/>
                <a:ea typeface="+mj-ea"/>
                <a:cs typeface="Courier New"/>
              </a:rPr>
              <a:t>“</a:t>
            </a:r>
            <a:r>
              <a:rPr lang="zh-CN" altLang="zh-CN" sz="2600" kern="100" dirty="0">
                <a:latin typeface="Times New Roman"/>
                <a:ea typeface="华文细黑"/>
                <a:cs typeface="Times New Roman"/>
              </a:rPr>
              <a:t>中</a:t>
            </a:r>
            <a:r>
              <a:rPr lang="en-US" altLang="zh-CN" sz="2600" kern="100" dirty="0">
                <a:latin typeface="+mj-ea"/>
                <a:ea typeface="+mj-ea"/>
                <a:cs typeface="Courier New"/>
              </a:rPr>
              <a:t>”</a:t>
            </a:r>
            <a:r>
              <a:rPr lang="zh-CN" altLang="zh-CN" sz="2600" kern="100" dirty="0">
                <a:latin typeface="Times New Roman"/>
                <a:ea typeface="华文细黑"/>
                <a:cs typeface="Times New Roman"/>
              </a:rPr>
              <a:t>是成分赘余，</a:t>
            </a:r>
            <a:r>
              <a:rPr lang="en-US" altLang="zh-CN" sz="2600" kern="100" dirty="0">
                <a:latin typeface="+mj-ea"/>
                <a:ea typeface="+mj-ea"/>
                <a:cs typeface="Courier New"/>
              </a:rPr>
              <a:t>“</a:t>
            </a:r>
            <a:r>
              <a:rPr lang="en-US" altLang="zh-CN" sz="2600" kern="100" dirty="0">
                <a:latin typeface="Times New Roman"/>
                <a:ea typeface="华文细黑"/>
                <a:cs typeface="Courier New"/>
              </a:rPr>
              <a:t>80%</a:t>
            </a:r>
            <a:r>
              <a:rPr lang="en-US" altLang="zh-CN" sz="2600" kern="100" dirty="0">
                <a:latin typeface="+mj-ea"/>
                <a:ea typeface="+mj-ea"/>
                <a:cs typeface="Courier New"/>
              </a:rPr>
              <a:t>”</a:t>
            </a:r>
            <a:r>
              <a:rPr lang="zh-CN" altLang="zh-CN" sz="2600" kern="100" dirty="0">
                <a:latin typeface="Times New Roman"/>
                <a:ea typeface="华文细黑"/>
                <a:cs typeface="Times New Roman"/>
              </a:rPr>
              <a:t>是指</a:t>
            </a:r>
            <a:r>
              <a:rPr lang="en-US" altLang="zh-CN" sz="2600" kern="100" dirty="0">
                <a:latin typeface="+mj-ea"/>
                <a:ea typeface="+mj-ea"/>
                <a:cs typeface="Courier New"/>
              </a:rPr>
              <a:t>“</a:t>
            </a:r>
            <a:r>
              <a:rPr lang="zh-CN" altLang="zh-CN" sz="2600" kern="100" dirty="0">
                <a:latin typeface="Times New Roman"/>
                <a:ea typeface="华文细黑"/>
                <a:cs typeface="Times New Roman"/>
              </a:rPr>
              <a:t>新药</a:t>
            </a:r>
            <a:r>
              <a:rPr lang="en-US" altLang="zh-CN" sz="2600" kern="100" dirty="0">
                <a:latin typeface="+mj-ea"/>
                <a:ea typeface="+mj-ea"/>
                <a:cs typeface="Courier New"/>
              </a:rPr>
              <a:t>”</a:t>
            </a:r>
            <a:r>
              <a:rPr lang="zh-CN" altLang="zh-CN" sz="2600" kern="100" dirty="0">
                <a:latin typeface="Times New Roman"/>
                <a:ea typeface="华文细黑"/>
                <a:cs typeface="Times New Roman"/>
              </a:rPr>
              <a:t>还是指</a:t>
            </a:r>
            <a:r>
              <a:rPr lang="en-US" altLang="zh-CN" sz="2600" kern="100" dirty="0">
                <a:latin typeface="+mj-ea"/>
                <a:ea typeface="+mj-ea"/>
                <a:cs typeface="Courier New"/>
              </a:rPr>
              <a:t>“</a:t>
            </a:r>
            <a:r>
              <a:rPr lang="zh-CN" altLang="zh-CN" sz="2600" kern="100" dirty="0">
                <a:latin typeface="Times New Roman"/>
                <a:ea typeface="华文细黑"/>
                <a:cs typeface="Times New Roman"/>
              </a:rPr>
              <a:t>病人</a:t>
            </a:r>
            <a:r>
              <a:rPr lang="en-US" altLang="zh-CN" sz="2600" kern="100" dirty="0">
                <a:latin typeface="+mj-ea"/>
                <a:ea typeface="+mj-ea"/>
                <a:cs typeface="Courier New"/>
              </a:rPr>
              <a:t>”</a:t>
            </a:r>
            <a:r>
              <a:rPr lang="zh-CN" altLang="zh-CN" sz="2600" kern="100" dirty="0">
                <a:latin typeface="Times New Roman"/>
                <a:ea typeface="华文细黑"/>
                <a:cs typeface="Times New Roman"/>
              </a:rPr>
              <a:t>，指代不明。</a:t>
            </a: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项是</a:t>
            </a:r>
            <a:r>
              <a:rPr lang="en-US" altLang="zh-CN" sz="2600" kern="100" dirty="0">
                <a:latin typeface="+mj-ea"/>
                <a:ea typeface="+mj-ea"/>
                <a:cs typeface="Courier New"/>
              </a:rPr>
              <a:t>“</a:t>
            </a:r>
            <a:r>
              <a:rPr lang="zh-CN" altLang="zh-CN" sz="2600" kern="100" dirty="0">
                <a:latin typeface="Times New Roman"/>
                <a:ea typeface="华文细黑"/>
                <a:cs typeface="Times New Roman"/>
              </a:rPr>
              <a:t>带给</a:t>
            </a:r>
            <a:r>
              <a:rPr lang="en-US" altLang="zh-CN" sz="2600" kern="100" dirty="0">
                <a:latin typeface="+mj-ea"/>
                <a:ea typeface="+mj-ea"/>
                <a:cs typeface="Courier New"/>
              </a:rPr>
              <a:t>……”</a:t>
            </a:r>
            <a:r>
              <a:rPr lang="zh-CN" altLang="zh-CN" sz="2600" kern="100" dirty="0">
                <a:latin typeface="Times New Roman"/>
                <a:ea typeface="华文细黑"/>
                <a:cs typeface="Times New Roman"/>
              </a:rPr>
              <a:t>与</a:t>
            </a:r>
            <a:r>
              <a:rPr lang="en-US" altLang="zh-CN" sz="2600" kern="100" dirty="0">
                <a:latin typeface="+mj-ea"/>
                <a:ea typeface="+mj-ea"/>
                <a:cs typeface="Courier New"/>
              </a:rPr>
              <a:t>“</a:t>
            </a:r>
            <a:r>
              <a:rPr lang="zh-CN" altLang="zh-CN" sz="2600" kern="100" dirty="0">
                <a:latin typeface="Times New Roman"/>
                <a:ea typeface="华文细黑"/>
                <a:cs typeface="Times New Roman"/>
              </a:rPr>
              <a:t>使</a:t>
            </a:r>
            <a:r>
              <a:rPr lang="en-US" altLang="zh-CN" sz="2600" kern="100" dirty="0">
                <a:latin typeface="+mj-ea"/>
                <a:ea typeface="+mj-ea"/>
                <a:cs typeface="Courier New"/>
              </a:rPr>
              <a:t>……</a:t>
            </a:r>
            <a:r>
              <a:rPr lang="zh-CN" altLang="zh-CN" sz="2600" kern="100" dirty="0">
                <a:latin typeface="Times New Roman"/>
                <a:ea typeface="华文细黑"/>
                <a:cs typeface="Times New Roman"/>
              </a:rPr>
              <a:t>感到</a:t>
            </a:r>
            <a:r>
              <a:rPr lang="en-US" altLang="zh-CN" sz="2600" kern="100" dirty="0">
                <a:latin typeface="+mj-ea"/>
                <a:ea typeface="+mj-ea"/>
                <a:cs typeface="Courier New"/>
              </a:rPr>
              <a:t>”</a:t>
            </a:r>
            <a:r>
              <a:rPr lang="zh-CN" altLang="zh-CN" sz="2600" kern="100" dirty="0">
                <a:latin typeface="Times New Roman"/>
                <a:ea typeface="华文细黑"/>
                <a:cs typeface="Times New Roman"/>
              </a:rPr>
              <a:t>两种表述杂糅。</a:t>
            </a:r>
            <a:endParaRPr lang="zh-CN" altLang="zh-CN" sz="1050" kern="100" dirty="0">
              <a:effectLst/>
              <a:latin typeface="宋体"/>
              <a:cs typeface="Courier New"/>
            </a:endParaRPr>
          </a:p>
        </p:txBody>
      </p:sp>
    </p:spTree>
    <p:extLst>
      <p:ext uri="{BB962C8B-B14F-4D97-AF65-F5344CB8AC3E}">
        <p14:creationId xmlns:p14="http://schemas.microsoft.com/office/powerpoint/2010/main" val="215401877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1350" y="32420"/>
            <a:ext cx="8856984" cy="5078313"/>
          </a:xfrm>
          <a:prstGeom prst="rect">
            <a:avLst/>
          </a:prstGeom>
          <a:noFill/>
        </p:spPr>
        <p:txBody>
          <a:bodyPr wrap="square" rtlCol="0">
            <a:spAutoFit/>
          </a:bodyPr>
          <a:lstStyle/>
          <a:p>
            <a:pPr algn="just">
              <a:lnSpc>
                <a:spcPct val="150000"/>
              </a:lnSpc>
              <a:spcAft>
                <a:spcPts val="0"/>
              </a:spcAft>
            </a:pPr>
            <a:r>
              <a:rPr lang="en-US" altLang="zh-CN" sz="2400" kern="100" dirty="0">
                <a:latin typeface="Times New Roman"/>
                <a:ea typeface="华文细黑"/>
                <a:cs typeface="Courier New"/>
              </a:rPr>
              <a:t>3.</a:t>
            </a:r>
            <a:r>
              <a:rPr lang="en-US" altLang="zh-CN" sz="2400" kern="100" dirty="0">
                <a:solidFill>
                  <a:srgbClr val="00B0F0"/>
                </a:solidFill>
                <a:latin typeface="Times New Roman"/>
                <a:ea typeface="华文细黑"/>
                <a:cs typeface="Courier New"/>
              </a:rPr>
              <a:t>(2012·</a:t>
            </a:r>
            <a:r>
              <a:rPr lang="zh-CN" altLang="zh-CN" sz="2400" kern="100" dirty="0">
                <a:solidFill>
                  <a:srgbClr val="00B0F0"/>
                </a:solidFill>
                <a:latin typeface="Times New Roman"/>
                <a:ea typeface="华文细黑"/>
                <a:cs typeface="Times New Roman"/>
              </a:rPr>
              <a:t>新课标全国</a:t>
            </a:r>
            <a:r>
              <a:rPr lang="en-US" altLang="zh-CN" sz="2400" kern="100" dirty="0">
                <a:solidFill>
                  <a:srgbClr val="00B0F0"/>
                </a:solidFill>
                <a:latin typeface="Times New Roman"/>
                <a:ea typeface="华文细黑"/>
                <a:cs typeface="Courier New"/>
              </a:rPr>
              <a:t>)</a:t>
            </a:r>
            <a:r>
              <a:rPr lang="zh-CN" altLang="zh-CN" sz="2400" kern="100" dirty="0">
                <a:latin typeface="Times New Roman"/>
                <a:ea typeface="华文细黑"/>
                <a:cs typeface="Times New Roman"/>
              </a:rPr>
              <a:t>下列各句中，没有语病的一句是</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　　</a:t>
            </a:r>
            <a:r>
              <a:rPr lang="en-US" altLang="zh-CN" sz="2400" kern="100" dirty="0">
                <a:latin typeface="Times New Roman"/>
                <a:ea typeface="华文细黑"/>
                <a:cs typeface="Courier New"/>
              </a:rPr>
              <a:t>)</a:t>
            </a:r>
            <a:endParaRPr lang="zh-CN" altLang="zh-CN" sz="10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A.</a:t>
            </a:r>
            <a:r>
              <a:rPr lang="zh-CN" altLang="zh-CN" sz="2400" kern="100" dirty="0">
                <a:latin typeface="Times New Roman"/>
                <a:ea typeface="华文细黑"/>
                <a:cs typeface="Times New Roman"/>
              </a:rPr>
              <a:t>凡事若不问青红皂白，把自己心中的愤怒发泄到臆想对象身上</a:t>
            </a:r>
            <a:r>
              <a:rPr lang="zh-CN" altLang="zh-CN" sz="2400" kern="100" dirty="0" smtClean="0">
                <a:latin typeface="Times New Roman"/>
                <a:ea typeface="华文细黑"/>
                <a:cs typeface="Times New Roman"/>
              </a:rPr>
              <a:t>，</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很</a:t>
            </a:r>
            <a:r>
              <a:rPr lang="zh-CN" altLang="zh-CN" sz="2400" kern="100" dirty="0">
                <a:latin typeface="Times New Roman"/>
                <a:ea typeface="华文细黑"/>
                <a:cs typeface="Times New Roman"/>
              </a:rPr>
              <a:t>可能造成对毫不知情的或有恩于己的善良的人遭到伤害。</a:t>
            </a:r>
            <a:endParaRPr lang="zh-CN" altLang="zh-CN" sz="10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B.</a:t>
            </a:r>
            <a:r>
              <a:rPr lang="zh-CN" altLang="zh-CN" sz="2400" kern="100" dirty="0">
                <a:latin typeface="Times New Roman"/>
                <a:ea typeface="华文细黑"/>
                <a:cs typeface="Times New Roman"/>
              </a:rPr>
              <a:t>她的创新设计投入生产仅三个月，就为公司带来了丰厚的利润</a:t>
            </a:r>
            <a:r>
              <a:rPr lang="zh-CN" altLang="zh-CN" sz="2400" kern="100" dirty="0" smtClean="0">
                <a:latin typeface="Times New Roman"/>
                <a:ea typeface="华文细黑"/>
                <a:cs typeface="Times New Roman"/>
              </a:rPr>
              <a:t>，</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为</a:t>
            </a:r>
            <a:r>
              <a:rPr lang="zh-CN" altLang="zh-CN" sz="2400" kern="100" dirty="0">
                <a:latin typeface="Times New Roman"/>
                <a:ea typeface="华文细黑"/>
                <a:cs typeface="Times New Roman"/>
              </a:rPr>
              <a:t>这项设计付出的所有努力和取得的成绩终于得到了回报</a:t>
            </a:r>
            <a:r>
              <a:rPr lang="zh-CN" altLang="zh-CN" sz="2400" kern="100" dirty="0" smtClean="0">
                <a:latin typeface="Times New Roman"/>
                <a:ea typeface="华文细黑"/>
                <a:cs typeface="Times New Roman"/>
              </a:rPr>
              <a:t>。</a:t>
            </a:r>
            <a:endParaRPr lang="en-US" altLang="zh-CN" sz="1000" kern="100" dirty="0" smtClean="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C.</a:t>
            </a:r>
            <a:r>
              <a:rPr lang="zh-CN" altLang="zh-CN" sz="2400" kern="100" dirty="0">
                <a:latin typeface="Times New Roman"/>
                <a:ea typeface="华文细黑"/>
                <a:cs typeface="Times New Roman"/>
              </a:rPr>
              <a:t>哈佛燕京图书馆每年都有一次卖旧书的盛会，每次我都能在</a:t>
            </a:r>
            <a:r>
              <a:rPr lang="zh-CN" altLang="zh-CN" sz="2400" kern="100" dirty="0" smtClean="0">
                <a:latin typeface="Times New Roman"/>
                <a:ea typeface="华文细黑"/>
                <a:cs typeface="Times New Roman"/>
              </a:rPr>
              <a:t>一</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堆堆</a:t>
            </a:r>
            <a:r>
              <a:rPr lang="zh-CN" altLang="zh-CN" sz="2400" kern="100" dirty="0">
                <a:latin typeface="Times New Roman"/>
                <a:ea typeface="华文细黑"/>
                <a:cs typeface="Times New Roman"/>
              </a:rPr>
              <a:t>五花八门的书里淘到如金子般珍贵的书，并因此而兴奋。</a:t>
            </a:r>
            <a:endParaRPr lang="zh-CN" altLang="zh-CN" sz="10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D.</a:t>
            </a:r>
            <a:r>
              <a:rPr lang="zh-CN" altLang="zh-CN" sz="2400" kern="100" dirty="0">
                <a:latin typeface="Times New Roman"/>
                <a:ea typeface="华文细黑"/>
                <a:cs typeface="Times New Roman"/>
              </a:rPr>
              <a:t>欧债危机爆发之后，欧洲现在面临的最大困境是如何解决</a:t>
            </a:r>
            <a:r>
              <a:rPr lang="zh-CN" altLang="zh-CN" sz="2400" kern="100" dirty="0" smtClean="0">
                <a:latin typeface="Times New Roman"/>
                <a:ea typeface="华文细黑"/>
                <a:cs typeface="Times New Roman"/>
              </a:rPr>
              <a:t>失业</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问题</a:t>
            </a:r>
            <a:r>
              <a:rPr lang="zh-CN" altLang="zh-CN" sz="2400" kern="100" dirty="0">
                <a:latin typeface="Times New Roman"/>
                <a:ea typeface="华文细黑"/>
                <a:cs typeface="Times New Roman"/>
              </a:rPr>
              <a:t>，严峻的形势将巨大的挑战带给了欧洲各国的经济复苏</a:t>
            </a:r>
            <a:r>
              <a:rPr lang="zh-CN" altLang="zh-CN" sz="2400" kern="100" dirty="0" smtClean="0">
                <a:latin typeface="Times New Roman"/>
                <a:ea typeface="华文细黑"/>
                <a:cs typeface="Times New Roman"/>
              </a:rPr>
              <a:t>。</a:t>
            </a:r>
            <a:endParaRPr lang="zh-CN" altLang="zh-CN" sz="1000" kern="100" dirty="0">
              <a:latin typeface="宋体"/>
              <a:cs typeface="Courier New"/>
            </a:endParaRPr>
          </a:p>
        </p:txBody>
      </p:sp>
    </p:spTree>
    <p:extLst>
      <p:ext uri="{BB962C8B-B14F-4D97-AF65-F5344CB8AC3E}">
        <p14:creationId xmlns:p14="http://schemas.microsoft.com/office/powerpoint/2010/main" val="338884489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5197" y="60995"/>
            <a:ext cx="8769291" cy="5008230"/>
          </a:xfrm>
          <a:prstGeom prst="rect">
            <a:avLst/>
          </a:prstGeom>
          <a:noFill/>
        </p:spPr>
        <p:txBody>
          <a:bodyPr wrap="square" rtlCol="0">
            <a:spAutoFit/>
          </a:bodyPr>
          <a:lstStyle/>
          <a:p>
            <a:pPr algn="just">
              <a:lnSpc>
                <a:spcPct val="150000"/>
              </a:lnSpc>
              <a:spcAft>
                <a:spcPts val="0"/>
              </a:spcAft>
            </a:pPr>
            <a:r>
              <a:rPr lang="zh-CN" altLang="zh-CN" sz="2400" kern="100" dirty="0">
                <a:solidFill>
                  <a:srgbClr val="0000FF"/>
                </a:solidFill>
                <a:latin typeface="Times New Roman"/>
                <a:ea typeface="华文细黑"/>
                <a:cs typeface="Times New Roman"/>
              </a:rPr>
              <a:t>解析</a:t>
            </a:r>
            <a:r>
              <a:rPr lang="zh-CN" altLang="zh-CN" sz="2400" kern="100" dirty="0">
                <a:latin typeface="Times New Roman"/>
                <a:ea typeface="华文细黑"/>
                <a:cs typeface="Times New Roman"/>
              </a:rPr>
              <a:t>　</a:t>
            </a:r>
            <a:r>
              <a:rPr lang="en-US" altLang="zh-CN" sz="2400" kern="100" dirty="0">
                <a:latin typeface="Times New Roman"/>
                <a:ea typeface="华文细黑"/>
                <a:cs typeface="Courier New"/>
              </a:rPr>
              <a:t>A</a:t>
            </a:r>
            <a:r>
              <a:rPr lang="zh-CN" altLang="zh-CN" sz="2400" kern="100" dirty="0">
                <a:latin typeface="Times New Roman"/>
                <a:ea typeface="华文细黑"/>
                <a:cs typeface="Times New Roman"/>
              </a:rPr>
              <a:t>项句式杂糅，应为</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很可能造成对毫不知情的或有恩于己的善良的人的伤害</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或</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很可能使毫不知情的或有恩于己的善良的人遭到伤害</a:t>
            </a:r>
            <a:r>
              <a:rPr lang="en-US" altLang="zh-CN" sz="2400" kern="100" dirty="0">
                <a:latin typeface="宋体"/>
                <a:ea typeface="华文细黑"/>
                <a:cs typeface="Times New Roman"/>
              </a:rPr>
              <a:t>”</a:t>
            </a:r>
            <a:r>
              <a:rPr lang="zh-CN" altLang="zh-CN" sz="2400" kern="100" dirty="0" smtClean="0">
                <a:latin typeface="Times New Roman"/>
                <a:ea typeface="华文细黑"/>
                <a:cs typeface="Times New Roman"/>
              </a:rPr>
              <a:t>。</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smtClean="0">
                <a:latin typeface="Times New Roman"/>
                <a:ea typeface="华文细黑"/>
                <a:cs typeface="Courier New"/>
              </a:rPr>
              <a:t>B</a:t>
            </a:r>
            <a:r>
              <a:rPr lang="zh-CN" altLang="zh-CN" sz="2400" kern="100" dirty="0">
                <a:latin typeface="Times New Roman"/>
                <a:ea typeface="华文细黑"/>
                <a:cs typeface="Times New Roman"/>
              </a:rPr>
              <a:t>项不合逻辑，</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取得的成绩终于得到了回报</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不合事理，应删去</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和取得的成绩</a:t>
            </a:r>
            <a:r>
              <a:rPr lang="en-US" altLang="zh-CN" sz="2400" kern="100" dirty="0">
                <a:latin typeface="宋体"/>
                <a:ea typeface="华文细黑"/>
                <a:cs typeface="Times New Roman"/>
              </a:rPr>
              <a:t>”</a:t>
            </a:r>
            <a:r>
              <a:rPr lang="zh-CN" altLang="zh-CN" sz="2400" kern="100" dirty="0" smtClean="0">
                <a:latin typeface="Times New Roman"/>
                <a:ea typeface="华文细黑"/>
                <a:cs typeface="Times New Roman"/>
              </a:rPr>
              <a:t>。</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smtClean="0">
                <a:latin typeface="Times New Roman"/>
                <a:ea typeface="华文细黑"/>
                <a:cs typeface="Courier New"/>
              </a:rPr>
              <a:t>D</a:t>
            </a:r>
            <a:r>
              <a:rPr lang="zh-CN" altLang="zh-CN" sz="2400" kern="100" dirty="0">
                <a:latin typeface="Times New Roman"/>
                <a:ea typeface="华文细黑"/>
                <a:cs typeface="Times New Roman"/>
              </a:rPr>
              <a:t>项搭配不当，</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困境</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与</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如何解决失业问题</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不能搭配，应将</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困境</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改为</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困难</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带给</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的宾语应是</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欧洲各国</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，可改为</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带给了经济复苏的欧洲各国</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a:t>
            </a:r>
            <a:endParaRPr lang="zh-CN" altLang="zh-CN" sz="2400" kern="100" dirty="0">
              <a:latin typeface="宋体"/>
              <a:cs typeface="Courier New"/>
            </a:endParaRPr>
          </a:p>
          <a:p>
            <a:pPr algn="just">
              <a:lnSpc>
                <a:spcPct val="150000"/>
              </a:lnSpc>
              <a:spcAft>
                <a:spcPts val="0"/>
              </a:spcAft>
            </a:pPr>
            <a:r>
              <a:rPr lang="zh-CN" altLang="zh-CN" sz="2400" kern="100" dirty="0">
                <a:solidFill>
                  <a:srgbClr val="0000FF"/>
                </a:solidFill>
                <a:latin typeface="Times New Roman"/>
                <a:ea typeface="华文细黑"/>
                <a:cs typeface="Times New Roman"/>
              </a:rPr>
              <a:t>答案</a:t>
            </a:r>
            <a:r>
              <a:rPr lang="zh-CN" altLang="zh-CN" sz="2400" kern="100" dirty="0">
                <a:latin typeface="Times New Roman"/>
                <a:ea typeface="华文细黑"/>
                <a:cs typeface="Times New Roman"/>
              </a:rPr>
              <a:t>　</a:t>
            </a:r>
            <a:r>
              <a:rPr lang="en-US" altLang="zh-CN" sz="2400" kern="100" dirty="0">
                <a:solidFill>
                  <a:srgbClr val="E46C0A"/>
                </a:solidFill>
                <a:latin typeface="Times New Roman"/>
                <a:ea typeface="华文细黑"/>
                <a:cs typeface="Courier New"/>
              </a:rPr>
              <a:t>C</a:t>
            </a:r>
            <a:endParaRPr lang="zh-CN" altLang="zh-CN" sz="2400" kern="100" dirty="0">
              <a:effectLst/>
              <a:latin typeface="宋体"/>
              <a:cs typeface="Courier New"/>
            </a:endParaRPr>
          </a:p>
        </p:txBody>
      </p:sp>
    </p:spTree>
    <p:extLst>
      <p:ext uri="{BB962C8B-B14F-4D97-AF65-F5344CB8AC3E}">
        <p14:creationId xmlns:p14="http://schemas.microsoft.com/office/powerpoint/2010/main" val="1445952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4442" y="502671"/>
            <a:ext cx="8596501" cy="3693319"/>
          </a:xfrm>
          <a:prstGeom prst="rect">
            <a:avLst/>
          </a:prstGeom>
          <a:noFill/>
        </p:spPr>
        <p:txBody>
          <a:bodyPr wrap="square" rtlCol="0">
            <a:spAutoFit/>
          </a:bodyPr>
          <a:lstStyle/>
          <a:p>
            <a:pPr algn="just">
              <a:lnSpc>
                <a:spcPct val="150000"/>
              </a:lnSpc>
              <a:spcAft>
                <a:spcPts val="0"/>
              </a:spcAft>
            </a:pPr>
            <a:r>
              <a:rPr lang="zh-CN" altLang="zh-CN" sz="2600" kern="100" dirty="0" smtClean="0">
                <a:solidFill>
                  <a:srgbClr val="E36C0A"/>
                </a:solidFill>
                <a:latin typeface="Times New Roman"/>
                <a:ea typeface="华文细黑"/>
                <a:cs typeface="Times New Roman"/>
              </a:rPr>
              <a:t>【试题评点】</a:t>
            </a:r>
            <a:r>
              <a:rPr lang="zh-CN" altLang="zh-CN" sz="2600" kern="100" dirty="0" smtClean="0">
                <a:latin typeface="Times New Roman"/>
                <a:ea typeface="华文细黑"/>
                <a:cs typeface="Times New Roman"/>
              </a:rPr>
              <a:t>　</a:t>
            </a:r>
            <a:r>
              <a:rPr lang="zh-CN" altLang="zh-CN" sz="2600" kern="100" dirty="0">
                <a:latin typeface="Times New Roman"/>
                <a:ea typeface="华文细黑"/>
                <a:cs typeface="Times New Roman"/>
              </a:rPr>
              <a:t>该题三个错误项中，</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项是句式杂糅，需细读才能辨出。</a:t>
            </a: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取得的成绩</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得到了回报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表述不合逻辑。</a:t>
            </a: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项错误有两处：一是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字句主宾搭配不当，二是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的经济复苏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导致表意不明且结构混乱。该题难度与</a:t>
            </a:r>
            <a:r>
              <a:rPr lang="en-US" altLang="zh-CN" sz="2600" kern="100" dirty="0">
                <a:latin typeface="Times New Roman"/>
                <a:ea typeface="华文细黑"/>
                <a:cs typeface="Courier New"/>
              </a:rPr>
              <a:t>2011</a:t>
            </a:r>
            <a:r>
              <a:rPr lang="zh-CN" altLang="zh-CN" sz="2600" kern="100" dirty="0">
                <a:latin typeface="Times New Roman"/>
                <a:ea typeface="华文细黑"/>
                <a:cs typeface="Times New Roman"/>
              </a:rPr>
              <a:t>年大致相当，都有一两个看似很别扭的句子让你很难凭语感就能辨析出。</a:t>
            </a:r>
            <a:endParaRPr lang="zh-CN" altLang="zh-CN" sz="1050" kern="100" dirty="0">
              <a:effectLst/>
              <a:latin typeface="宋体"/>
              <a:cs typeface="Courier New"/>
            </a:endParaRPr>
          </a:p>
        </p:txBody>
      </p:sp>
    </p:spTree>
    <p:extLst>
      <p:ext uri="{BB962C8B-B14F-4D97-AF65-F5344CB8AC3E}">
        <p14:creationId xmlns:p14="http://schemas.microsoft.com/office/powerpoint/2010/main" val="416903596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5197" y="27087"/>
            <a:ext cx="8769291" cy="5078313"/>
          </a:xfrm>
          <a:prstGeom prst="rect">
            <a:avLst/>
          </a:prstGeom>
          <a:noFill/>
        </p:spPr>
        <p:txBody>
          <a:bodyPr wrap="square" rtlCol="0">
            <a:spAutoFit/>
          </a:bodyPr>
          <a:lstStyle/>
          <a:p>
            <a:pPr algn="just">
              <a:lnSpc>
                <a:spcPct val="150000"/>
              </a:lnSpc>
              <a:spcAft>
                <a:spcPts val="0"/>
              </a:spcAft>
            </a:pPr>
            <a:r>
              <a:rPr lang="en-US" altLang="zh-CN" sz="2400" kern="100" dirty="0">
                <a:latin typeface="Times New Roman"/>
                <a:ea typeface="华文细黑"/>
                <a:cs typeface="Courier New"/>
              </a:rPr>
              <a:t>4.</a:t>
            </a:r>
            <a:r>
              <a:rPr lang="en-US" altLang="zh-CN" sz="2400" kern="100" dirty="0">
                <a:solidFill>
                  <a:srgbClr val="00B0F0"/>
                </a:solidFill>
                <a:latin typeface="Times New Roman"/>
                <a:ea typeface="华文细黑"/>
                <a:cs typeface="Courier New"/>
              </a:rPr>
              <a:t>(2013·</a:t>
            </a:r>
            <a:r>
              <a:rPr lang="zh-CN" altLang="zh-CN" sz="2400" kern="100" dirty="0">
                <a:solidFill>
                  <a:srgbClr val="00B0F0"/>
                </a:solidFill>
                <a:latin typeface="Times New Roman"/>
                <a:ea typeface="华文细黑"/>
                <a:cs typeface="Times New Roman"/>
              </a:rPr>
              <a:t>新课标全国</a:t>
            </a:r>
            <a:r>
              <a:rPr lang="en-US" altLang="zh-CN" sz="2400" kern="100" dirty="0">
                <a:solidFill>
                  <a:srgbClr val="00B0F0"/>
                </a:solidFill>
                <a:latin typeface="宋体"/>
                <a:ea typeface="华文细黑"/>
                <a:cs typeface="Times New Roman"/>
              </a:rPr>
              <a:t>Ⅱ</a:t>
            </a:r>
            <a:r>
              <a:rPr lang="en-US" altLang="zh-CN" sz="2400" kern="100" dirty="0">
                <a:solidFill>
                  <a:srgbClr val="00B0F0"/>
                </a:solidFill>
                <a:latin typeface="Times New Roman"/>
                <a:ea typeface="华文细黑"/>
                <a:cs typeface="Courier New"/>
              </a:rPr>
              <a:t>)</a:t>
            </a:r>
            <a:r>
              <a:rPr lang="zh-CN" altLang="zh-CN" sz="2400" kern="100" dirty="0">
                <a:latin typeface="Times New Roman"/>
                <a:ea typeface="华文细黑"/>
                <a:cs typeface="Times New Roman"/>
              </a:rPr>
              <a:t>下列各句中，没有语病的一句是</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　　</a:t>
            </a:r>
            <a:r>
              <a:rPr lang="en-US" altLang="zh-CN" sz="2400" kern="100" dirty="0">
                <a:latin typeface="Times New Roman"/>
                <a:ea typeface="华文细黑"/>
                <a:cs typeface="Courier New"/>
              </a:rPr>
              <a:t>)</a:t>
            </a:r>
            <a:endParaRPr lang="zh-CN" altLang="zh-CN" sz="24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A.</a:t>
            </a:r>
            <a:r>
              <a:rPr lang="zh-CN" altLang="zh-CN" sz="2400" kern="100" dirty="0">
                <a:latin typeface="Times New Roman"/>
                <a:ea typeface="华文细黑"/>
                <a:cs typeface="Times New Roman"/>
              </a:rPr>
              <a:t>很多企业都认识到，为了应对消费需求和竞争格局的变化，</a:t>
            </a:r>
            <a:r>
              <a:rPr lang="zh-CN" altLang="zh-CN" sz="2400" kern="100" dirty="0" smtClean="0">
                <a:latin typeface="Times New Roman"/>
                <a:ea typeface="华文细黑"/>
                <a:cs typeface="Times New Roman"/>
              </a:rPr>
              <a:t>必</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须</a:t>
            </a:r>
            <a:r>
              <a:rPr lang="zh-CN" altLang="zh-CN" sz="2400" kern="100" dirty="0">
                <a:latin typeface="Times New Roman"/>
                <a:ea typeface="华文细黑"/>
                <a:cs typeface="Times New Roman"/>
              </a:rPr>
              <a:t>把改进服务提到与研发新产品同等重要的位置上。</a:t>
            </a:r>
            <a:endParaRPr lang="zh-CN" altLang="zh-CN" sz="24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B.</a:t>
            </a:r>
            <a:r>
              <a:rPr lang="zh-CN" altLang="zh-CN" sz="2400" kern="100" dirty="0">
                <a:latin typeface="Times New Roman"/>
                <a:ea typeface="华文细黑"/>
                <a:cs typeface="Times New Roman"/>
              </a:rPr>
              <a:t>一般人常常忽略的生活小事，作者却能够慧眼独具，将之</a:t>
            </a:r>
            <a:r>
              <a:rPr lang="zh-CN" altLang="zh-CN" sz="2400" kern="100" dirty="0" smtClean="0">
                <a:latin typeface="Times New Roman"/>
                <a:ea typeface="华文细黑"/>
                <a:cs typeface="Times New Roman"/>
              </a:rPr>
              <a:t>信手</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拈</a:t>
            </a:r>
            <a:r>
              <a:rPr lang="zh-CN" altLang="zh-CN" sz="2400" kern="100" dirty="0">
                <a:latin typeface="Times New Roman"/>
                <a:ea typeface="华文细黑"/>
                <a:cs typeface="Times New Roman"/>
              </a:rPr>
              <a:t>来，寻找其叙述的价值，成为小说的有机组成部分。</a:t>
            </a:r>
            <a:endParaRPr lang="zh-CN" altLang="zh-CN" sz="24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C.</a:t>
            </a:r>
            <a:r>
              <a:rPr lang="zh-CN" altLang="zh-CN" sz="2400" kern="100" dirty="0">
                <a:latin typeface="Times New Roman"/>
                <a:ea typeface="华文细黑"/>
                <a:cs typeface="Times New Roman"/>
              </a:rPr>
              <a:t>在</a:t>
            </a:r>
            <a:r>
              <a:rPr lang="en-US" altLang="zh-CN" sz="2400" kern="100" dirty="0">
                <a:latin typeface="Times New Roman"/>
                <a:ea typeface="华文细黑"/>
                <a:cs typeface="Courier New"/>
              </a:rPr>
              <a:t>90</a:t>
            </a:r>
            <a:r>
              <a:rPr lang="zh-CN" altLang="zh-CN" sz="2400" kern="100" dirty="0">
                <a:latin typeface="Times New Roman"/>
                <a:ea typeface="华文细黑"/>
                <a:cs typeface="Times New Roman"/>
              </a:rPr>
              <a:t>后的青少年中，科幻迷越来越多，这显示了科幻文化</a:t>
            </a:r>
            <a:r>
              <a:rPr lang="zh-CN" altLang="zh-CN" sz="2400" kern="100" dirty="0" smtClean="0">
                <a:latin typeface="Times New Roman"/>
                <a:ea typeface="华文细黑"/>
                <a:cs typeface="Times New Roman"/>
              </a:rPr>
              <a:t>正在</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崛起</a:t>
            </a:r>
            <a:r>
              <a:rPr lang="zh-CN" altLang="zh-CN" sz="2400" kern="100" dirty="0">
                <a:latin typeface="Times New Roman"/>
                <a:ea typeface="华文细黑"/>
                <a:cs typeface="Times New Roman"/>
              </a:rPr>
              <a:t>，是对长久以来孩子们缺失的想象力的呼唤。</a:t>
            </a:r>
            <a:endParaRPr lang="zh-CN" altLang="zh-CN" sz="24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D.</a:t>
            </a:r>
            <a:r>
              <a:rPr lang="zh-CN" altLang="zh-CN" sz="2400" kern="100" dirty="0">
                <a:latin typeface="Times New Roman"/>
                <a:ea typeface="华文细黑"/>
                <a:cs typeface="Times New Roman"/>
              </a:rPr>
              <a:t>数字化时代，文字记录方式发生了重大变化，致使很多人</a:t>
            </a:r>
            <a:r>
              <a:rPr lang="zh-CN" altLang="zh-CN" sz="2400" kern="100" dirty="0" smtClean="0">
                <a:latin typeface="Times New Roman"/>
                <a:ea typeface="华文细黑"/>
                <a:cs typeface="Times New Roman"/>
              </a:rPr>
              <a:t>提笔</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忘</a:t>
            </a:r>
            <a:r>
              <a:rPr lang="zh-CN" altLang="zh-CN" sz="2400" kern="100" dirty="0">
                <a:latin typeface="Times New Roman"/>
                <a:ea typeface="华文细黑"/>
                <a:cs typeface="Times New Roman"/>
              </a:rPr>
              <a:t>字，长此以往，将影响到汉字文化能否很好地传承。</a:t>
            </a:r>
            <a:endParaRPr lang="zh-CN" altLang="zh-CN" sz="2400" kern="100" dirty="0">
              <a:effectLst/>
              <a:latin typeface="宋体"/>
              <a:cs typeface="Courier New"/>
            </a:endParaRPr>
          </a:p>
        </p:txBody>
      </p:sp>
    </p:spTree>
    <p:extLst>
      <p:ext uri="{BB962C8B-B14F-4D97-AF65-F5344CB8AC3E}">
        <p14:creationId xmlns:p14="http://schemas.microsoft.com/office/powerpoint/2010/main" val="162041577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4442" y="562626"/>
            <a:ext cx="8596501" cy="3617401"/>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项主语不一致，应在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成为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前加</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使之</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C</a:t>
            </a:r>
            <a:r>
              <a:rPr lang="zh-CN" altLang="zh-CN" sz="2600" kern="100" dirty="0">
                <a:latin typeface="Times New Roman"/>
                <a:ea typeface="华文细黑"/>
                <a:cs typeface="Times New Roman"/>
              </a:rPr>
              <a:t>项成分残缺，应为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显示了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的趋势</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；最后一个分句无主语</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D</a:t>
            </a:r>
            <a:r>
              <a:rPr lang="zh-CN" altLang="zh-CN" sz="2600" kern="100" dirty="0">
                <a:latin typeface="Times New Roman"/>
                <a:ea typeface="华文细黑"/>
                <a:cs typeface="Times New Roman"/>
              </a:rPr>
              <a:t>项一面与两面搭配不当，最后一个分句应改为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将影响到汉字文化很好地传承</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Times New Roman"/>
                <a:ea typeface="华文细黑"/>
                <a:cs typeface="Courier New"/>
              </a:rPr>
              <a:t>A</a:t>
            </a:r>
            <a:endParaRPr lang="zh-CN" altLang="zh-CN" sz="1050" kern="100" dirty="0">
              <a:effectLst/>
              <a:latin typeface="宋体"/>
              <a:cs typeface="Courier New"/>
            </a:endParaRPr>
          </a:p>
        </p:txBody>
      </p:sp>
    </p:spTree>
    <p:extLst>
      <p:ext uri="{BB962C8B-B14F-4D97-AF65-F5344CB8AC3E}">
        <p14:creationId xmlns:p14="http://schemas.microsoft.com/office/powerpoint/2010/main" val="1710303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8184" y="798840"/>
            <a:ext cx="8427116" cy="2492990"/>
          </a:xfrm>
          <a:prstGeom prst="rect">
            <a:avLst/>
          </a:prstGeom>
          <a:noFill/>
        </p:spPr>
        <p:txBody>
          <a:bodyPr wrap="square" rtlCol="0">
            <a:spAutoFit/>
          </a:bodyPr>
          <a:lstStyle/>
          <a:p>
            <a:pPr algn="just">
              <a:lnSpc>
                <a:spcPct val="150000"/>
              </a:lnSpc>
              <a:spcAft>
                <a:spcPts val="0"/>
              </a:spcAft>
            </a:pPr>
            <a:r>
              <a:rPr lang="zh-CN" altLang="zh-CN" sz="2600" kern="100" dirty="0" smtClean="0">
                <a:solidFill>
                  <a:srgbClr val="E36C0A"/>
                </a:solidFill>
                <a:latin typeface="Times New Roman"/>
                <a:ea typeface="华文细黑"/>
                <a:cs typeface="Times New Roman"/>
              </a:rPr>
              <a:t>【试题评点】</a:t>
            </a:r>
            <a:r>
              <a:rPr lang="zh-CN" altLang="zh-CN" sz="2600" kern="100" dirty="0" smtClean="0">
                <a:latin typeface="Times New Roman"/>
                <a:ea typeface="华文细黑"/>
                <a:cs typeface="Times New Roman"/>
              </a:rPr>
              <a:t>　</a:t>
            </a:r>
            <a:r>
              <a:rPr lang="zh-CN" altLang="zh-CN" sz="2600" kern="100" dirty="0">
                <a:latin typeface="Times New Roman"/>
                <a:ea typeface="华文细黑"/>
                <a:cs typeface="Times New Roman"/>
              </a:rPr>
              <a:t>该题</a:t>
            </a: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三个错误选项中，</a:t>
            </a: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项属暗换主语。</a:t>
            </a: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项错误有两处：一是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显示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的宾语残缺，二是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前缺少主语。</a:t>
            </a: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项是一面与两面搭配不当。该题难度略小于</a:t>
            </a:r>
            <a:r>
              <a:rPr lang="en-US" altLang="zh-CN" sz="2600" kern="100" dirty="0">
                <a:latin typeface="Times New Roman"/>
                <a:ea typeface="华文细黑"/>
                <a:cs typeface="Courier New"/>
              </a:rPr>
              <a:t>2012</a:t>
            </a:r>
            <a:r>
              <a:rPr lang="zh-CN" altLang="zh-CN" sz="2600" kern="100" dirty="0">
                <a:latin typeface="Times New Roman"/>
                <a:ea typeface="华文细黑"/>
                <a:cs typeface="Times New Roman"/>
              </a:rPr>
              <a:t>年。</a:t>
            </a:r>
            <a:endParaRPr lang="zh-CN" altLang="zh-CN" sz="1050" kern="100" dirty="0">
              <a:effectLst/>
              <a:latin typeface="宋体"/>
              <a:cs typeface="Courier New"/>
            </a:endParaRPr>
          </a:p>
        </p:txBody>
      </p:sp>
    </p:spTree>
    <p:extLst>
      <p:ext uri="{BB962C8B-B14F-4D97-AF65-F5344CB8AC3E}">
        <p14:creationId xmlns:p14="http://schemas.microsoft.com/office/powerpoint/2010/main" val="190828460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5197" y="18703"/>
            <a:ext cx="8769291" cy="5078313"/>
          </a:xfrm>
          <a:prstGeom prst="rect">
            <a:avLst/>
          </a:prstGeom>
          <a:noFill/>
        </p:spPr>
        <p:txBody>
          <a:bodyPr wrap="square" rtlCol="0">
            <a:spAutoFit/>
          </a:bodyPr>
          <a:lstStyle/>
          <a:p>
            <a:pPr algn="just">
              <a:lnSpc>
                <a:spcPct val="150000"/>
              </a:lnSpc>
              <a:spcAft>
                <a:spcPts val="0"/>
              </a:spcAft>
            </a:pPr>
            <a:r>
              <a:rPr lang="en-US" altLang="zh-CN" sz="2400" kern="100" dirty="0">
                <a:latin typeface="Times New Roman"/>
                <a:ea typeface="华文细黑"/>
                <a:cs typeface="Courier New"/>
              </a:rPr>
              <a:t>5.</a:t>
            </a:r>
            <a:r>
              <a:rPr lang="en-US" altLang="zh-CN" sz="2400" kern="100" dirty="0">
                <a:solidFill>
                  <a:srgbClr val="00B0F0"/>
                </a:solidFill>
                <a:latin typeface="Times New Roman"/>
                <a:ea typeface="华文细黑"/>
                <a:cs typeface="Courier New"/>
              </a:rPr>
              <a:t>(2013·</a:t>
            </a:r>
            <a:r>
              <a:rPr lang="zh-CN" altLang="zh-CN" sz="2400" kern="100" dirty="0">
                <a:solidFill>
                  <a:srgbClr val="00B0F0"/>
                </a:solidFill>
                <a:latin typeface="Times New Roman"/>
                <a:ea typeface="华文细黑"/>
                <a:cs typeface="Times New Roman"/>
              </a:rPr>
              <a:t>新课标全国</a:t>
            </a:r>
            <a:r>
              <a:rPr lang="en-US" altLang="zh-CN" sz="2400" kern="100" dirty="0">
                <a:solidFill>
                  <a:srgbClr val="00B0F0"/>
                </a:solidFill>
                <a:latin typeface="宋体"/>
                <a:ea typeface="华文细黑"/>
                <a:cs typeface="Times New Roman"/>
              </a:rPr>
              <a:t>Ⅰ</a:t>
            </a:r>
            <a:r>
              <a:rPr lang="en-US" altLang="zh-CN" sz="2400" kern="100" dirty="0">
                <a:solidFill>
                  <a:srgbClr val="00B0F0"/>
                </a:solidFill>
                <a:latin typeface="Times New Roman"/>
                <a:ea typeface="华文细黑"/>
                <a:cs typeface="Courier New"/>
              </a:rPr>
              <a:t>)</a:t>
            </a:r>
            <a:r>
              <a:rPr lang="zh-CN" altLang="zh-CN" sz="2400" kern="100" dirty="0">
                <a:latin typeface="Times New Roman"/>
                <a:ea typeface="华文细黑"/>
                <a:cs typeface="Times New Roman"/>
              </a:rPr>
              <a:t>下列各句中，没有语病的一句是</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　　</a:t>
            </a:r>
            <a:r>
              <a:rPr lang="en-US" altLang="zh-CN" sz="2400" kern="100" dirty="0">
                <a:latin typeface="Times New Roman"/>
                <a:ea typeface="华文细黑"/>
                <a:cs typeface="Courier New"/>
              </a:rPr>
              <a:t>)</a:t>
            </a:r>
            <a:endParaRPr lang="zh-CN" altLang="zh-CN" sz="10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A.</a:t>
            </a:r>
            <a:r>
              <a:rPr lang="zh-CN" altLang="zh-CN" sz="2400" kern="100" dirty="0">
                <a:latin typeface="Times New Roman"/>
                <a:ea typeface="华文细黑"/>
                <a:cs typeface="Times New Roman"/>
              </a:rPr>
              <a:t>对于传说中这类拥有异常可怕力量的动物，尚武的古代</a:t>
            </a:r>
            <a:r>
              <a:rPr lang="zh-CN" altLang="zh-CN" sz="2400" kern="100" dirty="0" smtClean="0">
                <a:latin typeface="Times New Roman"/>
                <a:ea typeface="华文细黑"/>
                <a:cs typeface="Times New Roman"/>
              </a:rPr>
              <a:t>欧洲人</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的</a:t>
            </a:r>
            <a:r>
              <a:rPr lang="zh-CN" altLang="zh-CN" sz="2400" kern="100" dirty="0">
                <a:latin typeface="Times New Roman"/>
                <a:ea typeface="华文细黑"/>
                <a:cs typeface="Times New Roman"/>
              </a:rPr>
              <a:t>真实心态恐怕还是敬畏多于憎恶的。</a:t>
            </a:r>
            <a:endParaRPr lang="zh-CN" altLang="zh-CN" sz="10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B.</a:t>
            </a:r>
            <a:r>
              <a:rPr lang="zh-CN" altLang="zh-CN" sz="2400" kern="100" dirty="0">
                <a:latin typeface="Times New Roman"/>
                <a:ea typeface="华文细黑"/>
                <a:cs typeface="Times New Roman"/>
              </a:rPr>
              <a:t>杜绝过度治疗，除了加强宣传教育外，还要靠制度保障</a:t>
            </a:r>
            <a:r>
              <a:rPr lang="zh-CN" altLang="zh-CN" sz="2400" kern="100" dirty="0" smtClean="0">
                <a:latin typeface="Times New Roman"/>
                <a:ea typeface="华文细黑"/>
                <a:cs typeface="Times New Roman"/>
              </a:rPr>
              <a:t>医疗</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机构</a:t>
            </a:r>
            <a:r>
              <a:rPr lang="zh-CN" altLang="zh-CN" sz="2400" kern="100" dirty="0">
                <a:latin typeface="Times New Roman"/>
                <a:ea typeface="华文细黑"/>
                <a:cs typeface="Times New Roman"/>
              </a:rPr>
              <a:t>正常运转，调控盲目扩张的逐利行为。</a:t>
            </a:r>
            <a:endParaRPr lang="zh-CN" altLang="zh-CN" sz="10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C.</a:t>
            </a:r>
            <a:r>
              <a:rPr lang="zh-CN" altLang="zh-CN" sz="2400" kern="100" dirty="0">
                <a:latin typeface="Times New Roman"/>
                <a:ea typeface="华文细黑"/>
                <a:cs typeface="Times New Roman"/>
              </a:rPr>
              <a:t>作者观察细致，一泓清潭、汩汩流水、朗朗歌声，都能激发</a:t>
            </a:r>
            <a:r>
              <a:rPr lang="zh-CN" altLang="zh-CN" sz="2400" kern="100" dirty="0" smtClean="0">
                <a:latin typeface="Times New Roman"/>
                <a:ea typeface="华文细黑"/>
                <a:cs typeface="Times New Roman"/>
              </a:rPr>
              <a:t>他</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的</a:t>
            </a:r>
            <a:r>
              <a:rPr lang="zh-CN" altLang="zh-CN" sz="2400" kern="100" dirty="0">
                <a:latin typeface="Times New Roman"/>
                <a:ea typeface="华文细黑"/>
                <a:cs typeface="Times New Roman"/>
              </a:rPr>
              <a:t>灵感，都能从中找到抒情叙事的切入点。</a:t>
            </a:r>
            <a:endParaRPr lang="zh-CN" altLang="zh-CN" sz="10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D.</a:t>
            </a:r>
            <a:r>
              <a:rPr lang="zh-CN" altLang="zh-CN" sz="2400" kern="100" dirty="0">
                <a:latin typeface="Times New Roman"/>
                <a:ea typeface="华文细黑"/>
                <a:cs typeface="Times New Roman"/>
              </a:rPr>
              <a:t>过于重视教育功能，文学作品会出现理性捆绑感性，思想</a:t>
            </a:r>
            <a:r>
              <a:rPr lang="zh-CN" altLang="zh-CN" sz="2400" kern="100" dirty="0" smtClean="0">
                <a:latin typeface="Times New Roman"/>
                <a:ea typeface="华文细黑"/>
                <a:cs typeface="Times New Roman"/>
              </a:rPr>
              <a:t>大于</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形象</a:t>
            </a:r>
            <a:r>
              <a:rPr lang="zh-CN" altLang="zh-CN" sz="2400" kern="100" dirty="0">
                <a:latin typeface="Times New Roman"/>
                <a:ea typeface="华文细黑"/>
                <a:cs typeface="Times New Roman"/>
              </a:rPr>
              <a:t>，甚至全无艺术性，变成干巴巴的说教。</a:t>
            </a:r>
            <a:endParaRPr lang="zh-CN" altLang="zh-CN" sz="1000" kern="100" dirty="0">
              <a:effectLst/>
              <a:latin typeface="宋体"/>
              <a:cs typeface="Courier New"/>
            </a:endParaRPr>
          </a:p>
        </p:txBody>
      </p:sp>
    </p:spTree>
    <p:extLst>
      <p:ext uri="{BB962C8B-B14F-4D97-AF65-F5344CB8AC3E}">
        <p14:creationId xmlns:p14="http://schemas.microsoft.com/office/powerpoint/2010/main" val="64562627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750639"/>
            <a:ext cx="8596501" cy="2492990"/>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项动宾搭配不当，将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调控</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改为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严惩</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C</a:t>
            </a:r>
            <a:r>
              <a:rPr lang="zh-CN" altLang="zh-CN" sz="2600" kern="100" dirty="0">
                <a:latin typeface="Times New Roman"/>
                <a:ea typeface="华文细黑"/>
                <a:cs typeface="Times New Roman"/>
              </a:rPr>
              <a:t>项偷换主语，第二个</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都能</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改为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使他</a:t>
            </a:r>
            <a:r>
              <a:rPr lang="en-US" altLang="zh-CN" sz="2600" kern="100" dirty="0" smtClean="0">
                <a:latin typeface="宋体"/>
                <a:ea typeface="华文细黑"/>
                <a:cs typeface="Times New Roman"/>
              </a:rPr>
              <a:t>”</a:t>
            </a:r>
            <a:r>
              <a:rPr lang="zh-CN" altLang="en-US" sz="2600" kern="100" dirty="0" smtClean="0">
                <a:latin typeface="宋体"/>
                <a:ea typeface="华文细黑"/>
                <a:cs typeface="Times New Roman"/>
              </a:rPr>
              <a:t>。</a:t>
            </a:r>
            <a:endParaRPr lang="en-US" altLang="zh-CN" sz="2600" kern="100" dirty="0" smtClean="0">
              <a:latin typeface="宋体"/>
              <a:ea typeface="华文细黑"/>
              <a:cs typeface="Times New Roman"/>
            </a:endParaRPr>
          </a:p>
          <a:p>
            <a:pPr algn="just">
              <a:lnSpc>
                <a:spcPct val="150000"/>
              </a:lnSpc>
              <a:spcAft>
                <a:spcPts val="0"/>
              </a:spcAft>
            </a:pPr>
            <a:endParaRPr lang="en-US" altLang="zh-CN" sz="2600" kern="100" dirty="0">
              <a:solidFill>
                <a:srgbClr val="0000FF"/>
              </a:solidFill>
              <a:latin typeface="宋体"/>
              <a:ea typeface="华文细黑"/>
              <a:cs typeface="Times New Roman"/>
            </a:endParaRPr>
          </a:p>
          <a:p>
            <a:pPr algn="just">
              <a:lnSpc>
                <a:spcPct val="150000"/>
              </a:lnSpc>
              <a:spcAft>
                <a:spcPts val="0"/>
              </a:spcAft>
            </a:pPr>
            <a:r>
              <a:rPr lang="zh-CN" altLang="zh-CN" sz="2600" kern="100" dirty="0" smtClean="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smtClean="0">
                <a:solidFill>
                  <a:srgbClr val="E46C0A"/>
                </a:solidFill>
                <a:latin typeface="Times New Roman"/>
                <a:ea typeface="华文细黑"/>
                <a:cs typeface="Courier New"/>
              </a:rPr>
              <a:t>A</a:t>
            </a:r>
            <a:endParaRPr lang="zh-CN" altLang="zh-CN" sz="1050" kern="100" dirty="0">
              <a:latin typeface="宋体"/>
              <a:cs typeface="Courier New"/>
            </a:endParaRPr>
          </a:p>
        </p:txBody>
      </p:sp>
      <p:sp>
        <p:nvSpPr>
          <p:cNvPr id="4" name="矩形 3"/>
          <p:cNvSpPr/>
          <p:nvPr/>
        </p:nvSpPr>
        <p:spPr>
          <a:xfrm>
            <a:off x="197768" y="1925419"/>
            <a:ext cx="7038528" cy="692497"/>
          </a:xfrm>
          <a:prstGeom prst="rect">
            <a:avLst/>
          </a:prstGeom>
        </p:spPr>
        <p:txBody>
          <a:bodyPr wrap="square">
            <a:spAutoFit/>
          </a:bodyPr>
          <a:lstStyle/>
          <a:p>
            <a:pPr lvl="0" algn="just">
              <a:lnSpc>
                <a:spcPct val="150000"/>
              </a:lnSpc>
            </a:pPr>
            <a:r>
              <a:rPr lang="en-US" altLang="zh-CN" sz="2600" kern="100" dirty="0">
                <a:solidFill>
                  <a:prstClr val="black"/>
                </a:solidFill>
                <a:latin typeface="Times New Roman"/>
                <a:ea typeface="华文细黑"/>
                <a:cs typeface="Courier New"/>
              </a:rPr>
              <a:t>D</a:t>
            </a:r>
            <a:r>
              <a:rPr lang="zh-CN" altLang="zh-CN" sz="2600" kern="100" dirty="0">
                <a:solidFill>
                  <a:prstClr val="black"/>
                </a:solidFill>
                <a:latin typeface="Times New Roman"/>
                <a:ea typeface="华文细黑"/>
                <a:cs typeface="Times New Roman"/>
              </a:rPr>
              <a:t>项缺少宾语</a:t>
            </a:r>
            <a:r>
              <a:rPr lang="zh-CN" altLang="en-US" sz="2600" kern="100" dirty="0">
                <a:solidFill>
                  <a:prstClr val="black"/>
                </a:solidFill>
                <a:latin typeface="Times New Roman"/>
                <a:ea typeface="华文细黑"/>
                <a:cs typeface="Times New Roman"/>
              </a:rPr>
              <a:t>，</a:t>
            </a:r>
            <a:r>
              <a:rPr lang="zh-CN" altLang="zh-CN" sz="2600" kern="100" dirty="0">
                <a:solidFill>
                  <a:prstClr val="black"/>
                </a:solidFill>
                <a:latin typeface="Times New Roman"/>
                <a:ea typeface="华文细黑"/>
                <a:cs typeface="Times New Roman"/>
              </a:rPr>
              <a:t>在</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形象</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后加</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的问题</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p:txBody>
      </p:sp>
    </p:spTree>
    <p:extLst>
      <p:ext uri="{BB962C8B-B14F-4D97-AF65-F5344CB8AC3E}">
        <p14:creationId xmlns:p14="http://schemas.microsoft.com/office/powerpoint/2010/main" val="2008825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0095" y="399817"/>
            <a:ext cx="8596501" cy="4216732"/>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短语</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短语是词的组合，是意义和语法上能搭配而没有句调的一组词，故又称词组。</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短语按其在句中充当句子成分的功能分为：</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名词性短语：以名词为主体构成，具有名词的特征和语法功能，一般在句中作主语、宾语。如：</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三贤故里　历史人物　</a:t>
            </a:r>
            <a:r>
              <a:rPr lang="zh-CN" altLang="zh-CN" sz="2600" kern="100" dirty="0" smtClean="0">
                <a:latin typeface="Times New Roman"/>
                <a:ea typeface="华文细黑"/>
                <a:cs typeface="Times New Roman"/>
              </a:rPr>
              <a:t>负责人</a:t>
            </a:r>
            <a:endParaRPr lang="zh-CN" altLang="zh-CN" sz="1050" kern="100" dirty="0">
              <a:latin typeface="宋体"/>
              <a:cs typeface="Courier New"/>
            </a:endParaRPr>
          </a:p>
        </p:txBody>
      </p:sp>
    </p:spTree>
    <p:extLst>
      <p:ext uri="{BB962C8B-B14F-4D97-AF65-F5344CB8AC3E}">
        <p14:creationId xmlns:p14="http://schemas.microsoft.com/office/powerpoint/2010/main" val="18937730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7234" y="817890"/>
            <a:ext cx="8427116" cy="1892826"/>
          </a:xfrm>
          <a:prstGeom prst="rect">
            <a:avLst/>
          </a:prstGeom>
          <a:noFill/>
        </p:spPr>
        <p:txBody>
          <a:bodyPr wrap="square" rtlCol="0">
            <a:spAutoFit/>
          </a:bodyPr>
          <a:lstStyle/>
          <a:p>
            <a:pPr algn="just">
              <a:lnSpc>
                <a:spcPct val="150000"/>
              </a:lnSpc>
              <a:spcAft>
                <a:spcPts val="0"/>
              </a:spcAft>
            </a:pPr>
            <a:r>
              <a:rPr lang="zh-CN" altLang="zh-CN" sz="2600" kern="100" dirty="0" smtClean="0">
                <a:solidFill>
                  <a:srgbClr val="E36C0A"/>
                </a:solidFill>
                <a:latin typeface="Times New Roman"/>
                <a:ea typeface="华文细黑"/>
                <a:cs typeface="Times New Roman"/>
              </a:rPr>
              <a:t>【试题评点】</a:t>
            </a:r>
            <a:r>
              <a:rPr lang="zh-CN" altLang="zh-CN" sz="2600" kern="100" dirty="0" smtClean="0">
                <a:latin typeface="Times New Roman"/>
                <a:ea typeface="华文细黑"/>
                <a:cs typeface="Times New Roman"/>
              </a:rPr>
              <a:t>　</a:t>
            </a:r>
            <a:r>
              <a:rPr lang="zh-CN" altLang="zh-CN" sz="2600" kern="100" dirty="0">
                <a:latin typeface="Times New Roman"/>
                <a:ea typeface="华文细黑"/>
                <a:cs typeface="Times New Roman"/>
              </a:rPr>
              <a:t>该题</a:t>
            </a: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三个错误选项中，</a:t>
            </a: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项是搭配不当，</a:t>
            </a: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项是暗换主语，</a:t>
            </a: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项是宾语残缺。从难度上看，小于</a:t>
            </a:r>
            <a:r>
              <a:rPr lang="en-US" altLang="zh-CN" sz="2600" kern="100" dirty="0">
                <a:latin typeface="Times New Roman"/>
                <a:ea typeface="华文细黑"/>
                <a:cs typeface="Courier New"/>
              </a:rPr>
              <a:t>2013</a:t>
            </a:r>
            <a:r>
              <a:rPr lang="zh-CN" altLang="zh-CN" sz="2600" kern="100" dirty="0">
                <a:latin typeface="Times New Roman"/>
                <a:ea typeface="华文细黑"/>
                <a:cs typeface="Times New Roman"/>
              </a:rPr>
              <a:t>年新课标全国</a:t>
            </a:r>
            <a:r>
              <a:rPr lang="en-US" altLang="zh-CN" sz="2600" kern="100" dirty="0">
                <a:latin typeface="宋体"/>
                <a:ea typeface="华文细黑"/>
                <a:cs typeface="Times New Roman"/>
              </a:rPr>
              <a:t>Ⅱ</a:t>
            </a:r>
            <a:r>
              <a:rPr lang="zh-CN" altLang="zh-CN" sz="2600" kern="100" dirty="0">
                <a:latin typeface="Times New Roman"/>
                <a:ea typeface="华文细黑"/>
                <a:cs typeface="Times New Roman"/>
              </a:rPr>
              <a:t>病句题。</a:t>
            </a:r>
            <a:endParaRPr lang="zh-CN" altLang="zh-CN" sz="1050" kern="100" dirty="0">
              <a:effectLst/>
              <a:latin typeface="宋体"/>
              <a:cs typeface="Courier New"/>
            </a:endParaRPr>
          </a:p>
        </p:txBody>
      </p:sp>
    </p:spTree>
    <p:extLst>
      <p:ext uri="{BB962C8B-B14F-4D97-AF65-F5344CB8AC3E}">
        <p14:creationId xmlns:p14="http://schemas.microsoft.com/office/powerpoint/2010/main" val="96719217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5197" y="-347"/>
            <a:ext cx="8769291" cy="5170646"/>
          </a:xfrm>
          <a:prstGeom prst="rect">
            <a:avLst/>
          </a:prstGeom>
          <a:noFill/>
        </p:spPr>
        <p:txBody>
          <a:bodyPr wrap="square" rtlCol="0">
            <a:spAutoFit/>
          </a:bodyPr>
          <a:lstStyle/>
          <a:p>
            <a:pPr algn="just">
              <a:lnSpc>
                <a:spcPct val="150000"/>
              </a:lnSpc>
              <a:spcAft>
                <a:spcPts val="0"/>
              </a:spcAft>
            </a:pPr>
            <a:r>
              <a:rPr lang="en-US" altLang="zh-CN" sz="2400" kern="100" dirty="0">
                <a:latin typeface="Times New Roman"/>
                <a:ea typeface="华文细黑"/>
                <a:cs typeface="Courier New"/>
              </a:rPr>
              <a:t>6.</a:t>
            </a:r>
            <a:r>
              <a:rPr lang="en-US" altLang="zh-CN" sz="2400" kern="100" dirty="0">
                <a:solidFill>
                  <a:srgbClr val="00B0F0"/>
                </a:solidFill>
                <a:latin typeface="Times New Roman"/>
                <a:ea typeface="华文细黑"/>
                <a:cs typeface="Courier New"/>
              </a:rPr>
              <a:t>(2014·</a:t>
            </a:r>
            <a:r>
              <a:rPr lang="zh-CN" altLang="zh-CN" sz="2400" kern="100" dirty="0">
                <a:solidFill>
                  <a:srgbClr val="00B0F0"/>
                </a:solidFill>
                <a:latin typeface="Times New Roman"/>
                <a:ea typeface="华文细黑"/>
                <a:cs typeface="Times New Roman"/>
              </a:rPr>
              <a:t>新课标全国</a:t>
            </a:r>
            <a:r>
              <a:rPr lang="en-US" altLang="zh-CN" sz="2400" kern="100" dirty="0">
                <a:solidFill>
                  <a:srgbClr val="00B0F0"/>
                </a:solidFill>
                <a:latin typeface="宋体"/>
                <a:ea typeface="华文细黑"/>
                <a:cs typeface="Times New Roman"/>
              </a:rPr>
              <a:t>Ⅱ</a:t>
            </a:r>
            <a:r>
              <a:rPr lang="en-US" altLang="zh-CN" sz="2400" kern="100" dirty="0">
                <a:solidFill>
                  <a:srgbClr val="00B0F0"/>
                </a:solidFill>
                <a:latin typeface="Times New Roman"/>
                <a:ea typeface="华文细黑"/>
                <a:cs typeface="Courier New"/>
              </a:rPr>
              <a:t>)</a:t>
            </a:r>
            <a:r>
              <a:rPr lang="zh-CN" altLang="zh-CN" sz="2400" kern="100" dirty="0">
                <a:latin typeface="Times New Roman"/>
                <a:ea typeface="华文细黑"/>
                <a:cs typeface="Times New Roman"/>
              </a:rPr>
              <a:t>下列各句中，没有语病的一句是</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　　</a:t>
            </a:r>
            <a:r>
              <a:rPr lang="en-US" altLang="zh-CN" sz="2400" kern="100" dirty="0">
                <a:latin typeface="Times New Roman"/>
                <a:ea typeface="华文细黑"/>
                <a:cs typeface="Courier New"/>
              </a:rPr>
              <a:t>)</a:t>
            </a:r>
            <a:endParaRPr lang="zh-CN" altLang="zh-CN" sz="10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A.</a:t>
            </a:r>
            <a:r>
              <a:rPr lang="zh-CN" altLang="zh-CN" sz="2400" kern="100" dirty="0">
                <a:latin typeface="Times New Roman"/>
                <a:ea typeface="华文细黑"/>
                <a:cs typeface="Times New Roman"/>
              </a:rPr>
              <a:t>他在新作《世界史》的前言中系统地阐述了世界是个</a:t>
            </a:r>
            <a:r>
              <a:rPr lang="zh-CN" altLang="zh-CN" sz="2400" kern="100" dirty="0" smtClean="0">
                <a:latin typeface="Times New Roman"/>
                <a:ea typeface="华文细黑"/>
                <a:cs typeface="Times New Roman"/>
              </a:rPr>
              <a:t>不可分割</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的</a:t>
            </a:r>
            <a:r>
              <a:rPr lang="zh-CN" altLang="zh-CN" sz="2400" kern="100" dirty="0">
                <a:latin typeface="Times New Roman"/>
                <a:ea typeface="华文细黑"/>
                <a:cs typeface="Times New Roman"/>
              </a:rPr>
              <a:t>整体的观念，并将相关理论在该书的编撰中得到实施。</a:t>
            </a:r>
            <a:endParaRPr lang="zh-CN" altLang="zh-CN" sz="10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B.</a:t>
            </a:r>
            <a:r>
              <a:rPr lang="zh-CN" altLang="zh-CN" sz="2400" kern="100" dirty="0">
                <a:latin typeface="Times New Roman"/>
                <a:ea typeface="华文细黑"/>
                <a:cs typeface="Times New Roman"/>
              </a:rPr>
              <a:t>作为一名语文老师，他非常喜欢茅盾的小说，对茅盾的</a:t>
            </a:r>
            <a:r>
              <a:rPr lang="zh-CN" altLang="zh-CN" sz="2400" kern="100" dirty="0" smtClean="0">
                <a:latin typeface="Times New Roman"/>
                <a:ea typeface="华文细黑"/>
                <a:cs typeface="Times New Roman"/>
              </a:rPr>
              <a:t>《子夜》</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曾</a:t>
            </a:r>
            <a:r>
              <a:rPr lang="zh-CN" altLang="zh-CN" sz="2400" kern="100" dirty="0">
                <a:latin typeface="Times New Roman"/>
                <a:ea typeface="华文细黑"/>
                <a:cs typeface="Times New Roman"/>
              </a:rPr>
              <a:t>反复阅读，一直被翻得破烂不堪，只好重新装订。</a:t>
            </a:r>
            <a:endParaRPr lang="zh-CN" altLang="zh-CN" sz="10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C.</a:t>
            </a:r>
            <a:r>
              <a:rPr lang="zh-CN" altLang="zh-CN" sz="2400" kern="100" dirty="0">
                <a:latin typeface="Times New Roman"/>
                <a:ea typeface="华文细黑"/>
                <a:cs typeface="Times New Roman"/>
              </a:rPr>
              <a:t>《舌尖上的中国》这部风靡海内外的纪录片，用镜头展示</a:t>
            </a:r>
            <a:r>
              <a:rPr lang="zh-CN" altLang="zh-CN" sz="2400" kern="100" dirty="0" smtClean="0">
                <a:latin typeface="Times New Roman"/>
                <a:ea typeface="华文细黑"/>
                <a:cs typeface="Times New Roman"/>
              </a:rPr>
              <a:t>烹饪</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技术</a:t>
            </a:r>
            <a:r>
              <a:rPr lang="zh-CN" altLang="zh-CN" sz="2400" kern="100" dirty="0">
                <a:latin typeface="Times New Roman"/>
                <a:ea typeface="华文细黑"/>
                <a:cs typeface="Times New Roman"/>
              </a:rPr>
              <a:t>，用美味包裹乡愁，给观众带来了心灵的震撼。</a:t>
            </a:r>
            <a:endParaRPr lang="zh-CN" altLang="zh-CN" sz="10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D.</a:t>
            </a:r>
            <a:r>
              <a:rPr lang="zh-CN" altLang="zh-CN" sz="2400" kern="100" dirty="0">
                <a:latin typeface="Times New Roman"/>
                <a:ea typeface="华文细黑"/>
                <a:cs typeface="Times New Roman"/>
              </a:rPr>
              <a:t>如果我们能够看准时机，把握机会，那么今天所投资百万元</a:t>
            </a:r>
            <a:r>
              <a:rPr lang="zh-CN" altLang="zh-CN" sz="2400" kern="100" dirty="0" smtClean="0">
                <a:latin typeface="Times New Roman"/>
                <a:ea typeface="华文细黑"/>
                <a:cs typeface="Times New Roman"/>
              </a:rPr>
              <a:t>带</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来</a:t>
            </a:r>
            <a:r>
              <a:rPr lang="zh-CN" altLang="zh-CN" sz="2400" kern="100" dirty="0">
                <a:latin typeface="Times New Roman"/>
                <a:ea typeface="华文细黑"/>
                <a:cs typeface="Times New Roman"/>
              </a:rPr>
              <a:t>的效益，恐怕是五年后投资千万元也比不上的。</a:t>
            </a:r>
            <a:endParaRPr lang="zh-CN" altLang="zh-CN" sz="1000" kern="100" dirty="0">
              <a:effectLst/>
              <a:latin typeface="宋体"/>
              <a:cs typeface="Courier New"/>
            </a:endParaRPr>
          </a:p>
        </p:txBody>
      </p:sp>
    </p:spTree>
    <p:extLst>
      <p:ext uri="{BB962C8B-B14F-4D97-AF65-F5344CB8AC3E}">
        <p14:creationId xmlns:p14="http://schemas.microsoft.com/office/powerpoint/2010/main" val="135932814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5197" y="123478"/>
            <a:ext cx="8769291" cy="4893647"/>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本题从句式杂糅、不合逻辑、搭配不当三个角度考查对病句的辨析。</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项句式杂糅，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并将相关理论在该书的编撰中实施</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相关理论在该书的编撰中得到实施</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杂糅</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B</a:t>
            </a:r>
            <a:r>
              <a:rPr lang="zh-CN" altLang="zh-CN" sz="2600" kern="100" dirty="0">
                <a:latin typeface="Times New Roman"/>
                <a:ea typeface="华文细黑"/>
                <a:cs typeface="Times New Roman"/>
              </a:rPr>
              <a:t>项偷换主语，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一直被翻得破烂不堪，只好重新装订</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的主语是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《子夜》</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，而不是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，应改为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一直到这本书被翻得破烂不堪，只好重新装订</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D</a:t>
            </a:r>
            <a:r>
              <a:rPr lang="zh-CN" altLang="zh-CN" sz="2600" kern="100" dirty="0">
                <a:latin typeface="Times New Roman"/>
                <a:ea typeface="华文细黑"/>
                <a:cs typeface="Times New Roman"/>
              </a:rPr>
              <a:t>项语序不当，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应在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带来的效益</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前面。</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Times New Roman"/>
                <a:ea typeface="华文细黑"/>
                <a:cs typeface="Courier New"/>
              </a:rPr>
              <a:t>C</a:t>
            </a:r>
            <a:endParaRPr lang="zh-CN" altLang="zh-CN" sz="1050" kern="100" dirty="0">
              <a:effectLst/>
              <a:latin typeface="宋体"/>
              <a:cs typeface="Courier New"/>
            </a:endParaRPr>
          </a:p>
        </p:txBody>
      </p:sp>
    </p:spTree>
    <p:extLst>
      <p:ext uri="{BB962C8B-B14F-4D97-AF65-F5344CB8AC3E}">
        <p14:creationId xmlns:p14="http://schemas.microsoft.com/office/powerpoint/2010/main" val="1976283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7234" y="1135072"/>
            <a:ext cx="8427116" cy="1292662"/>
          </a:xfrm>
          <a:prstGeom prst="rect">
            <a:avLst/>
          </a:prstGeom>
          <a:noFill/>
        </p:spPr>
        <p:txBody>
          <a:bodyPr wrap="square" rtlCol="0">
            <a:spAutoFit/>
          </a:bodyPr>
          <a:lstStyle/>
          <a:p>
            <a:pPr algn="just">
              <a:lnSpc>
                <a:spcPct val="150000"/>
              </a:lnSpc>
              <a:spcAft>
                <a:spcPts val="0"/>
              </a:spcAft>
            </a:pPr>
            <a:r>
              <a:rPr lang="zh-CN" altLang="zh-CN" sz="2600" kern="100" dirty="0" smtClean="0">
                <a:solidFill>
                  <a:srgbClr val="E36C0A"/>
                </a:solidFill>
                <a:latin typeface="Times New Roman"/>
                <a:ea typeface="华文细黑"/>
                <a:cs typeface="Times New Roman"/>
              </a:rPr>
              <a:t>【试题评点】</a:t>
            </a:r>
            <a:r>
              <a:rPr lang="zh-CN" altLang="zh-CN" sz="2600" kern="100" dirty="0" smtClean="0">
                <a:latin typeface="Times New Roman"/>
                <a:ea typeface="华文细黑"/>
                <a:cs typeface="Times New Roman"/>
              </a:rPr>
              <a:t>　</a:t>
            </a:r>
            <a:r>
              <a:rPr lang="zh-CN" altLang="zh-CN" sz="2600" kern="100" dirty="0">
                <a:latin typeface="Times New Roman"/>
                <a:ea typeface="华文细黑"/>
                <a:cs typeface="Times New Roman"/>
              </a:rPr>
              <a:t>该题分别考查的是句式杂糅、主语残缺、语序不当三种类型，仍为以结构性语病为主。</a:t>
            </a:r>
            <a:endParaRPr lang="zh-CN" altLang="zh-CN" sz="1050" kern="100" dirty="0">
              <a:effectLst/>
              <a:latin typeface="宋体"/>
              <a:cs typeface="Courier New"/>
            </a:endParaRPr>
          </a:p>
        </p:txBody>
      </p:sp>
    </p:spTree>
    <p:extLst>
      <p:ext uri="{BB962C8B-B14F-4D97-AF65-F5344CB8AC3E}">
        <p14:creationId xmlns:p14="http://schemas.microsoft.com/office/powerpoint/2010/main" val="389982338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5197" y="9178"/>
            <a:ext cx="8769291" cy="5170646"/>
          </a:xfrm>
          <a:prstGeom prst="rect">
            <a:avLst/>
          </a:prstGeom>
          <a:noFill/>
        </p:spPr>
        <p:txBody>
          <a:bodyPr wrap="square" rtlCol="0">
            <a:spAutoFit/>
          </a:bodyPr>
          <a:lstStyle/>
          <a:p>
            <a:pPr algn="just">
              <a:lnSpc>
                <a:spcPct val="150000"/>
              </a:lnSpc>
              <a:spcAft>
                <a:spcPts val="0"/>
              </a:spcAft>
            </a:pPr>
            <a:r>
              <a:rPr lang="en-US" altLang="zh-CN" sz="2400" kern="100" dirty="0">
                <a:latin typeface="Times New Roman"/>
                <a:ea typeface="华文细黑"/>
                <a:cs typeface="Courier New"/>
              </a:rPr>
              <a:t>7.</a:t>
            </a:r>
            <a:r>
              <a:rPr lang="en-US" altLang="zh-CN" sz="2400" kern="100" dirty="0">
                <a:solidFill>
                  <a:srgbClr val="00B0F0"/>
                </a:solidFill>
                <a:latin typeface="Times New Roman"/>
                <a:ea typeface="华文细黑"/>
                <a:cs typeface="Courier New"/>
              </a:rPr>
              <a:t>(2014·</a:t>
            </a:r>
            <a:r>
              <a:rPr lang="zh-CN" altLang="zh-CN" sz="2400" kern="100" dirty="0">
                <a:solidFill>
                  <a:srgbClr val="00B0F0"/>
                </a:solidFill>
                <a:latin typeface="Times New Roman"/>
                <a:ea typeface="华文细黑"/>
                <a:cs typeface="Times New Roman"/>
              </a:rPr>
              <a:t>新课标全国</a:t>
            </a:r>
            <a:r>
              <a:rPr lang="en-US" altLang="zh-CN" sz="2400" kern="100" dirty="0">
                <a:solidFill>
                  <a:srgbClr val="00B0F0"/>
                </a:solidFill>
                <a:latin typeface="宋体"/>
                <a:ea typeface="华文细黑"/>
                <a:cs typeface="Times New Roman"/>
              </a:rPr>
              <a:t>Ⅰ</a:t>
            </a:r>
            <a:r>
              <a:rPr lang="en-US" altLang="zh-CN" sz="2400" kern="100" dirty="0">
                <a:solidFill>
                  <a:srgbClr val="00B0F0"/>
                </a:solidFill>
                <a:latin typeface="Times New Roman"/>
                <a:ea typeface="华文细黑"/>
                <a:cs typeface="Courier New"/>
              </a:rPr>
              <a:t>)</a:t>
            </a:r>
            <a:r>
              <a:rPr lang="zh-CN" altLang="zh-CN" sz="2400" kern="100" dirty="0">
                <a:latin typeface="Times New Roman"/>
                <a:ea typeface="华文细黑"/>
                <a:cs typeface="Times New Roman"/>
              </a:rPr>
              <a:t>下列各句中，没有语病的一句是</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　　</a:t>
            </a:r>
            <a:r>
              <a:rPr lang="en-US" altLang="zh-CN" sz="2400" kern="100" dirty="0">
                <a:latin typeface="Times New Roman"/>
                <a:ea typeface="华文细黑"/>
                <a:cs typeface="Courier New"/>
              </a:rPr>
              <a:t>)</a:t>
            </a:r>
            <a:endParaRPr lang="zh-CN" altLang="zh-CN" sz="10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A.</a:t>
            </a:r>
            <a:r>
              <a:rPr lang="zh-CN" altLang="zh-CN" sz="2400" kern="100" dirty="0">
                <a:latin typeface="Times New Roman"/>
                <a:ea typeface="华文细黑"/>
                <a:cs typeface="Times New Roman"/>
              </a:rPr>
              <a:t>作为古希腊哲学家，他在本体论问题的论述中充满着辩证法</a:t>
            </a:r>
            <a:r>
              <a:rPr lang="zh-CN" altLang="zh-CN" sz="2400" kern="100" dirty="0" smtClean="0">
                <a:latin typeface="Times New Roman"/>
                <a:ea typeface="华文细黑"/>
                <a:cs typeface="Times New Roman"/>
              </a:rPr>
              <a:t>，</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因此</a:t>
            </a:r>
            <a:r>
              <a:rPr lang="zh-CN" altLang="zh-CN" sz="2400" kern="100" dirty="0">
                <a:latin typeface="Times New Roman"/>
                <a:ea typeface="华文细黑"/>
                <a:cs typeface="Times New Roman"/>
              </a:rPr>
              <a:t>被誉为</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古代世界的黑格尔</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a:t>
            </a:r>
            <a:endParaRPr lang="zh-CN" altLang="zh-CN" sz="10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B.</a:t>
            </a:r>
            <a:r>
              <a:rPr lang="zh-CN" altLang="zh-CN" sz="2400" kern="100" dirty="0">
                <a:latin typeface="Times New Roman"/>
                <a:ea typeface="华文细黑"/>
                <a:cs typeface="Times New Roman"/>
              </a:rPr>
              <a:t>古代神话虽然玄幻瑰奇，但仍然来源于生活现实，曲折地</a:t>
            </a:r>
            <a:r>
              <a:rPr lang="zh-CN" altLang="zh-CN" sz="2400" kern="100" dirty="0" smtClean="0">
                <a:latin typeface="Times New Roman"/>
                <a:ea typeface="华文细黑"/>
                <a:cs typeface="Times New Roman"/>
              </a:rPr>
              <a:t>反映</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了</a:t>
            </a:r>
            <a:r>
              <a:rPr lang="zh-CN" altLang="zh-CN" sz="2400" kern="100" dirty="0">
                <a:latin typeface="Times New Roman"/>
                <a:ea typeface="华文细黑"/>
                <a:cs typeface="Times New Roman"/>
              </a:rPr>
              <a:t>先民们征服自然、追求美好生活的愿望。</a:t>
            </a:r>
            <a:endParaRPr lang="zh-CN" altLang="zh-CN" sz="10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C.</a:t>
            </a:r>
            <a:r>
              <a:rPr lang="zh-CN" altLang="zh-CN" sz="2400" kern="100" dirty="0">
                <a:latin typeface="Times New Roman"/>
                <a:ea typeface="华文细黑"/>
                <a:cs typeface="Times New Roman"/>
              </a:rPr>
              <a:t>本书首次将各民族文学广泛载入中国文学通史，但就其章节</a:t>
            </a:r>
            <a:r>
              <a:rPr lang="zh-CN" altLang="zh-CN" sz="2400" kern="100" dirty="0" smtClean="0">
                <a:latin typeface="Times New Roman"/>
                <a:ea typeface="华文细黑"/>
                <a:cs typeface="Times New Roman"/>
              </a:rPr>
              <a:t>设</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置</a:t>
            </a:r>
            <a:r>
              <a:rPr lang="zh-CN" altLang="zh-CN" sz="2400" kern="100" dirty="0">
                <a:latin typeface="Times New Roman"/>
                <a:ea typeface="华文细黑"/>
                <a:cs typeface="Times New Roman"/>
              </a:rPr>
              <a:t>、阐释深度等方面依然有很大的改进空间。</a:t>
            </a:r>
            <a:endParaRPr lang="zh-CN" altLang="zh-CN" sz="10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D.</a:t>
            </a:r>
            <a:r>
              <a:rPr lang="zh-CN" altLang="zh-CN" sz="2400" kern="100" dirty="0">
                <a:latin typeface="Times New Roman"/>
                <a:ea typeface="华文细黑"/>
                <a:cs typeface="Times New Roman"/>
              </a:rPr>
              <a:t>由此可见，当时的设计者们不仅希望该过程中艺术活动是</a:t>
            </a:r>
            <a:r>
              <a:rPr lang="zh-CN" altLang="zh-CN" sz="2400" kern="100" dirty="0" smtClean="0">
                <a:latin typeface="Times New Roman"/>
                <a:ea typeface="华文细黑"/>
                <a:cs typeface="Times New Roman"/>
              </a:rPr>
              <a:t>富有</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创造性</a:t>
            </a:r>
            <a:r>
              <a:rPr lang="zh-CN" altLang="zh-CN" sz="2400" kern="100" dirty="0">
                <a:latin typeface="Times New Roman"/>
                <a:ea typeface="华文细黑"/>
                <a:cs typeface="Times New Roman"/>
              </a:rPr>
              <a:t>的，而且技术活动也是富有创造性的。</a:t>
            </a:r>
            <a:endParaRPr lang="zh-CN" altLang="zh-CN" sz="1000" kern="100" dirty="0">
              <a:effectLst/>
              <a:latin typeface="宋体"/>
              <a:cs typeface="Courier New"/>
            </a:endParaRPr>
          </a:p>
        </p:txBody>
      </p:sp>
    </p:spTree>
    <p:extLst>
      <p:ext uri="{BB962C8B-B14F-4D97-AF65-F5344CB8AC3E}">
        <p14:creationId xmlns:p14="http://schemas.microsoft.com/office/powerpoint/2010/main" val="49877010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5197" y="384984"/>
            <a:ext cx="8769291" cy="3617401"/>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本题从不合逻辑、成分赘余、语序不当角度考查辨析病句的能力。</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项不合逻辑，强加因果，去掉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因此</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C</a:t>
            </a:r>
            <a:r>
              <a:rPr lang="zh-CN" altLang="zh-CN" sz="2600" kern="100" dirty="0">
                <a:latin typeface="Times New Roman"/>
                <a:ea typeface="华文细黑"/>
                <a:cs typeface="Times New Roman"/>
              </a:rPr>
              <a:t>项成分赘余，应去掉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就</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字</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D</a:t>
            </a:r>
            <a:r>
              <a:rPr lang="zh-CN" altLang="zh-CN" sz="2600" kern="100" dirty="0">
                <a:latin typeface="Times New Roman"/>
                <a:ea typeface="华文细黑"/>
                <a:cs typeface="Times New Roman"/>
              </a:rPr>
              <a:t>项语序不当，应改为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希望该过程中不仅技术活动是富有创造性的，而且艺术活动也是富有创造性的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Times New Roman"/>
                <a:ea typeface="华文细黑"/>
                <a:cs typeface="Courier New"/>
              </a:rPr>
              <a:t>B</a:t>
            </a:r>
            <a:endParaRPr lang="zh-CN" altLang="zh-CN" sz="1050" kern="100" dirty="0">
              <a:effectLst/>
              <a:latin typeface="宋体"/>
              <a:cs typeface="Courier New"/>
            </a:endParaRPr>
          </a:p>
        </p:txBody>
      </p:sp>
    </p:spTree>
    <p:extLst>
      <p:ext uri="{BB962C8B-B14F-4D97-AF65-F5344CB8AC3E}">
        <p14:creationId xmlns:p14="http://schemas.microsoft.com/office/powerpoint/2010/main" val="3536129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7234" y="1122065"/>
            <a:ext cx="8427116" cy="1892826"/>
          </a:xfrm>
          <a:prstGeom prst="rect">
            <a:avLst/>
          </a:prstGeom>
          <a:noFill/>
        </p:spPr>
        <p:txBody>
          <a:bodyPr wrap="square" rtlCol="0">
            <a:spAutoFit/>
          </a:bodyPr>
          <a:lstStyle/>
          <a:p>
            <a:pPr algn="just">
              <a:lnSpc>
                <a:spcPct val="150000"/>
              </a:lnSpc>
              <a:spcAft>
                <a:spcPts val="0"/>
              </a:spcAft>
            </a:pPr>
            <a:r>
              <a:rPr lang="zh-CN" altLang="zh-CN" sz="2600" kern="100" dirty="0" smtClean="0">
                <a:solidFill>
                  <a:srgbClr val="E36C0A"/>
                </a:solidFill>
                <a:latin typeface="Times New Roman"/>
                <a:ea typeface="华文细黑"/>
                <a:cs typeface="Times New Roman"/>
              </a:rPr>
              <a:t>【试题评点】</a:t>
            </a:r>
            <a:r>
              <a:rPr lang="zh-CN" altLang="zh-CN" sz="2600" kern="100" dirty="0" smtClean="0">
                <a:latin typeface="Times New Roman"/>
                <a:ea typeface="华文细黑"/>
                <a:cs typeface="Times New Roman"/>
              </a:rPr>
              <a:t>　</a:t>
            </a:r>
            <a:r>
              <a:rPr lang="zh-CN" altLang="zh-CN" sz="2600" kern="100" dirty="0">
                <a:latin typeface="Times New Roman"/>
                <a:ea typeface="华文细黑"/>
                <a:cs typeface="Times New Roman"/>
              </a:rPr>
              <a:t>该题分别考查了不合逻辑、成分赘余、语序不当三种类型，与前几年的思路、模式相比没有大的变化，体现了很好的稳定性。</a:t>
            </a:r>
            <a:endParaRPr lang="zh-CN" altLang="zh-CN" sz="1050" kern="100" dirty="0">
              <a:effectLst/>
              <a:latin typeface="宋体"/>
              <a:cs typeface="Courier New"/>
            </a:endParaRPr>
          </a:p>
        </p:txBody>
      </p:sp>
    </p:spTree>
    <p:extLst>
      <p:ext uri="{BB962C8B-B14F-4D97-AF65-F5344CB8AC3E}">
        <p14:creationId xmlns:p14="http://schemas.microsoft.com/office/powerpoint/2010/main" val="2269783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504" y="30133"/>
            <a:ext cx="8769291" cy="5103961"/>
          </a:xfrm>
          <a:prstGeom prst="rect">
            <a:avLst/>
          </a:prstGeom>
          <a:noFill/>
        </p:spPr>
        <p:txBody>
          <a:bodyPr wrap="square" rtlCol="0">
            <a:spAutoFit/>
          </a:bodyPr>
          <a:lstStyle/>
          <a:p>
            <a:pPr algn="ctr">
              <a:lnSpc>
                <a:spcPts val="3800"/>
              </a:lnSpc>
              <a:spcAft>
                <a:spcPts val="0"/>
              </a:spcAft>
            </a:pPr>
            <a:r>
              <a:rPr lang="zh-CN" altLang="zh-CN" sz="2800" b="1" kern="100" dirty="0">
                <a:solidFill>
                  <a:srgbClr val="0000FF"/>
                </a:solidFill>
                <a:latin typeface="微软雅黑" pitchFamily="34" charset="-122"/>
                <a:ea typeface="微软雅黑" pitchFamily="34" charset="-122"/>
                <a:cs typeface="Times New Roman"/>
              </a:rPr>
              <a:t>命题探究及备考启示</a:t>
            </a:r>
          </a:p>
          <a:p>
            <a:pPr algn="just">
              <a:lnSpc>
                <a:spcPct val="150000"/>
              </a:lnSpc>
              <a:spcAft>
                <a:spcPts val="0"/>
              </a:spcAft>
            </a:pPr>
            <a:r>
              <a:rPr lang="en-US" altLang="zh-CN" sz="2400" kern="100" dirty="0">
                <a:latin typeface="Times New Roman"/>
                <a:ea typeface="华文细黑"/>
                <a:cs typeface="Courier New"/>
              </a:rPr>
              <a:t>1.</a:t>
            </a:r>
            <a:r>
              <a:rPr lang="zh-CN" altLang="zh-CN" sz="2400" kern="100" dirty="0">
                <a:latin typeface="Times New Roman"/>
                <a:ea typeface="华文细黑"/>
                <a:cs typeface="Times New Roman"/>
              </a:rPr>
              <a:t>纵观新课标卷近几年病句题，你能发现其命题特点吗？</a:t>
            </a:r>
            <a:endParaRPr lang="zh-CN" altLang="zh-CN" sz="1000" kern="100" dirty="0">
              <a:latin typeface="宋体"/>
              <a:cs typeface="Courier New"/>
            </a:endParaRPr>
          </a:p>
          <a:p>
            <a:pPr algn="just">
              <a:lnSpc>
                <a:spcPct val="150000"/>
              </a:lnSpc>
              <a:spcAft>
                <a:spcPts val="0"/>
              </a:spcAft>
            </a:pPr>
            <a:r>
              <a:rPr lang="zh-CN" altLang="zh-CN" sz="2400" kern="100" dirty="0">
                <a:solidFill>
                  <a:srgbClr val="0000FF"/>
                </a:solidFill>
                <a:latin typeface="Times New Roman"/>
                <a:ea typeface="华文细黑"/>
                <a:cs typeface="Times New Roman"/>
              </a:rPr>
              <a:t>答案</a:t>
            </a:r>
            <a:r>
              <a:rPr lang="zh-CN" altLang="zh-CN" sz="2400" kern="100" dirty="0">
                <a:latin typeface="Times New Roman"/>
                <a:ea typeface="华文细黑"/>
                <a:cs typeface="Times New Roman"/>
              </a:rPr>
              <a:t>　</a:t>
            </a:r>
            <a:r>
              <a:rPr lang="zh-CN" altLang="zh-CN" sz="2400" kern="100" dirty="0">
                <a:solidFill>
                  <a:srgbClr val="E46C0A"/>
                </a:solidFill>
                <a:latin typeface="Times New Roman"/>
                <a:ea typeface="华文细黑"/>
                <a:cs typeface="Times New Roman"/>
              </a:rPr>
              <a:t>新课标卷辨析病句题与其他省市卷的试题一样，命题思路及基本模式都很稳定：试题所选的病句一般为人们在日常交际中及报纸杂志中经常出现的较有代表性的句子。辨析主要从语法、逻辑几个方面考查考生对语言的宏观感悟及微观理解的能力，不过，它也有自己的一些特点：</a:t>
            </a:r>
            <a:endParaRPr lang="zh-CN" altLang="zh-CN" sz="1000" kern="100" dirty="0">
              <a:latin typeface="宋体"/>
              <a:cs typeface="Courier New"/>
            </a:endParaRPr>
          </a:p>
          <a:p>
            <a:pPr algn="just">
              <a:lnSpc>
                <a:spcPct val="150000"/>
              </a:lnSpc>
              <a:spcAft>
                <a:spcPts val="0"/>
              </a:spcAft>
            </a:pPr>
            <a:r>
              <a:rPr lang="en-US" altLang="zh-CN" sz="2400" kern="100" dirty="0">
                <a:solidFill>
                  <a:srgbClr val="E46C0A"/>
                </a:solidFill>
                <a:latin typeface="Times New Roman"/>
                <a:ea typeface="华文细黑"/>
                <a:cs typeface="Courier New"/>
              </a:rPr>
              <a:t>(1)</a:t>
            </a:r>
            <a:r>
              <a:rPr lang="zh-CN" altLang="zh-CN" sz="2400" kern="100" dirty="0">
                <a:solidFill>
                  <a:srgbClr val="E46C0A"/>
                </a:solidFill>
                <a:latin typeface="Times New Roman"/>
                <a:ea typeface="华文细黑"/>
                <a:cs typeface="Times New Roman"/>
              </a:rPr>
              <a:t>病因类型多以成分残缺、搭配不当、结构混乱为主，尤其是结构混乱，是考查的重中之重。</a:t>
            </a:r>
            <a:endParaRPr lang="zh-CN" altLang="zh-CN" sz="1000" kern="100" dirty="0">
              <a:effectLst/>
              <a:latin typeface="宋体"/>
              <a:cs typeface="Courier New"/>
            </a:endParaRPr>
          </a:p>
        </p:txBody>
      </p:sp>
    </p:spTree>
    <p:extLst>
      <p:ext uri="{BB962C8B-B14F-4D97-AF65-F5344CB8AC3E}">
        <p14:creationId xmlns:p14="http://schemas.microsoft.com/office/powerpoint/2010/main" val="3863873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8047" y="89570"/>
            <a:ext cx="8769291" cy="5007461"/>
          </a:xfrm>
          <a:prstGeom prst="rect">
            <a:avLst/>
          </a:prstGeom>
          <a:noFill/>
        </p:spPr>
        <p:txBody>
          <a:bodyPr wrap="square" rtlCol="0">
            <a:spAutoFit/>
          </a:bodyPr>
          <a:lstStyle/>
          <a:p>
            <a:pPr algn="just">
              <a:lnSpc>
                <a:spcPct val="150000"/>
              </a:lnSpc>
              <a:spcAft>
                <a:spcPts val="0"/>
              </a:spcAft>
            </a:pPr>
            <a:r>
              <a:rPr lang="en-US" altLang="zh-CN" sz="2400" kern="100" dirty="0">
                <a:solidFill>
                  <a:srgbClr val="E46C0A"/>
                </a:solidFill>
                <a:latin typeface="Times New Roman"/>
                <a:ea typeface="华文细黑"/>
                <a:cs typeface="Courier New"/>
              </a:rPr>
              <a:t>(2)</a:t>
            </a:r>
            <a:r>
              <a:rPr lang="zh-CN" altLang="zh-CN" sz="2400" kern="100" dirty="0">
                <a:solidFill>
                  <a:srgbClr val="E46C0A"/>
                </a:solidFill>
                <a:latin typeface="Times New Roman"/>
                <a:ea typeface="华文细黑"/>
                <a:cs typeface="Times New Roman"/>
              </a:rPr>
              <a:t>实中寓活。大多数语病选项错得比较典型、常见、实在，辨析语病往往看语言标志即能判断。但近年来高考病句题实中寓活，不能仅看语言标志就妄下结论。如</a:t>
            </a:r>
            <a:r>
              <a:rPr lang="en-US" altLang="zh-CN" sz="2400" kern="100" dirty="0">
                <a:solidFill>
                  <a:srgbClr val="E46C0A"/>
                </a:solidFill>
                <a:latin typeface="Times New Roman"/>
                <a:ea typeface="华文细黑"/>
                <a:cs typeface="Courier New"/>
              </a:rPr>
              <a:t>2011</a:t>
            </a:r>
            <a:r>
              <a:rPr lang="zh-CN" altLang="zh-CN" sz="2400" kern="100" dirty="0">
                <a:solidFill>
                  <a:srgbClr val="E46C0A"/>
                </a:solidFill>
                <a:latin typeface="Times New Roman"/>
                <a:ea typeface="华文细黑"/>
                <a:cs typeface="Times New Roman"/>
              </a:rPr>
              <a:t>年新课标全国卷语病题</a:t>
            </a:r>
            <a:r>
              <a:rPr lang="en-US" altLang="zh-CN" sz="2400" kern="100" dirty="0">
                <a:solidFill>
                  <a:srgbClr val="E46C0A"/>
                </a:solidFill>
                <a:latin typeface="Times New Roman"/>
                <a:ea typeface="华文细黑"/>
                <a:cs typeface="Courier New"/>
              </a:rPr>
              <a:t>A</a:t>
            </a:r>
            <a:r>
              <a:rPr lang="zh-CN" altLang="zh-CN" sz="2400" kern="100" dirty="0">
                <a:solidFill>
                  <a:srgbClr val="E46C0A"/>
                </a:solidFill>
                <a:latin typeface="Times New Roman"/>
                <a:ea typeface="华文细黑"/>
                <a:cs typeface="Times New Roman"/>
              </a:rPr>
              <a:t>项。句中有两面词</a:t>
            </a:r>
            <a:r>
              <a:rPr lang="en-US" altLang="zh-CN" sz="2400" kern="100" dirty="0">
                <a:solidFill>
                  <a:srgbClr val="E46C0A"/>
                </a:solidFill>
                <a:latin typeface="宋体"/>
                <a:ea typeface="华文细黑"/>
                <a:cs typeface="Times New Roman"/>
              </a:rPr>
              <a:t>“</a:t>
            </a:r>
            <a:r>
              <a:rPr lang="zh-CN" altLang="zh-CN" sz="2400" kern="100" dirty="0">
                <a:solidFill>
                  <a:srgbClr val="E46C0A"/>
                </a:solidFill>
                <a:latin typeface="Times New Roman"/>
                <a:ea typeface="华文细黑"/>
                <a:cs typeface="Times New Roman"/>
              </a:rPr>
              <a:t>好不好</a:t>
            </a:r>
            <a:r>
              <a:rPr lang="en-US" altLang="zh-CN" sz="2400" kern="100" dirty="0">
                <a:solidFill>
                  <a:srgbClr val="E46C0A"/>
                </a:solidFill>
                <a:latin typeface="宋体"/>
                <a:ea typeface="华文细黑"/>
                <a:cs typeface="Times New Roman"/>
              </a:rPr>
              <a:t>”</a:t>
            </a:r>
            <a:r>
              <a:rPr lang="zh-CN" altLang="zh-CN" sz="2400" kern="100" dirty="0">
                <a:solidFill>
                  <a:srgbClr val="E46C0A"/>
                </a:solidFill>
                <a:latin typeface="Times New Roman"/>
                <a:ea typeface="华文细黑"/>
                <a:cs typeface="Times New Roman"/>
              </a:rPr>
              <a:t>，据此标志很容易认为此项是错误的，但仔细一读，它并没有语病。</a:t>
            </a:r>
            <a:endParaRPr lang="zh-CN" altLang="zh-CN" sz="2400" kern="100" dirty="0">
              <a:latin typeface="宋体"/>
              <a:cs typeface="Courier New"/>
            </a:endParaRPr>
          </a:p>
          <a:p>
            <a:pPr algn="just">
              <a:lnSpc>
                <a:spcPct val="150000"/>
              </a:lnSpc>
              <a:spcAft>
                <a:spcPts val="0"/>
              </a:spcAft>
            </a:pPr>
            <a:r>
              <a:rPr lang="en-US" altLang="zh-CN" sz="2400" kern="100" dirty="0">
                <a:solidFill>
                  <a:srgbClr val="E46C0A"/>
                </a:solidFill>
                <a:latin typeface="Times New Roman"/>
                <a:ea typeface="华文细黑"/>
                <a:cs typeface="Courier New"/>
              </a:rPr>
              <a:t>(3)</a:t>
            </a:r>
            <a:r>
              <a:rPr lang="zh-CN" altLang="zh-CN" sz="2400" kern="100" dirty="0">
                <a:solidFill>
                  <a:srgbClr val="E46C0A"/>
                </a:solidFill>
                <a:latin typeface="Times New Roman"/>
                <a:ea typeface="华文细黑"/>
                <a:cs typeface="Times New Roman"/>
              </a:rPr>
              <a:t>粗中有细。大部分语病选项着眼于大的方面，在显眼处设置错误，但是也有考得很细的。似乎走入了命题</a:t>
            </a:r>
            <a:r>
              <a:rPr lang="en-US" altLang="zh-CN" sz="2400" kern="100" dirty="0">
                <a:solidFill>
                  <a:srgbClr val="E46C0A"/>
                </a:solidFill>
                <a:latin typeface="宋体"/>
                <a:ea typeface="华文细黑"/>
                <a:cs typeface="Times New Roman"/>
              </a:rPr>
              <a:t>“</a:t>
            </a:r>
            <a:r>
              <a:rPr lang="zh-CN" altLang="zh-CN" sz="2400" kern="100" dirty="0">
                <a:solidFill>
                  <a:srgbClr val="E46C0A"/>
                </a:solidFill>
                <a:latin typeface="Times New Roman"/>
                <a:ea typeface="华文细黑"/>
                <a:cs typeface="Times New Roman"/>
              </a:rPr>
              <a:t>细微化</a:t>
            </a:r>
            <a:r>
              <a:rPr lang="en-US" altLang="zh-CN" sz="2400" kern="100" dirty="0">
                <a:solidFill>
                  <a:srgbClr val="E46C0A"/>
                </a:solidFill>
                <a:latin typeface="宋体"/>
                <a:ea typeface="华文细黑"/>
                <a:cs typeface="Times New Roman"/>
              </a:rPr>
              <a:t>”</a:t>
            </a:r>
            <a:r>
              <a:rPr lang="zh-CN" altLang="zh-CN" sz="2400" kern="100" dirty="0">
                <a:solidFill>
                  <a:srgbClr val="E46C0A"/>
                </a:solidFill>
                <a:latin typeface="Times New Roman"/>
                <a:ea typeface="华文细黑"/>
                <a:cs typeface="Times New Roman"/>
              </a:rPr>
              <a:t>道路，往往以多一个字、少一个字、换一个字或者在一个短语中出现语病的方式来设题，粗略一看难以发现问题。</a:t>
            </a:r>
            <a:endParaRPr lang="zh-CN" altLang="zh-CN" sz="2400" kern="100" dirty="0">
              <a:effectLst/>
              <a:latin typeface="宋体"/>
              <a:cs typeface="Courier New"/>
            </a:endParaRPr>
          </a:p>
        </p:txBody>
      </p:sp>
    </p:spTree>
    <p:extLst>
      <p:ext uri="{BB962C8B-B14F-4D97-AF65-F5344CB8AC3E}">
        <p14:creationId xmlns:p14="http://schemas.microsoft.com/office/powerpoint/2010/main" val="117684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6622" y="371242"/>
            <a:ext cx="8769291" cy="4216732"/>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新课标卷病句题命题特点对于病句复习来说有何启示？</a:t>
            </a:r>
            <a:endParaRPr lang="zh-CN" altLang="zh-CN" sz="260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Times New Roman"/>
                <a:ea typeface="华文细黑"/>
                <a:cs typeface="Courier New"/>
              </a:rPr>
              <a:t>(1)</a:t>
            </a:r>
            <a:r>
              <a:rPr lang="zh-CN" altLang="zh-CN" sz="2600" kern="100" dirty="0">
                <a:solidFill>
                  <a:srgbClr val="E46C0A"/>
                </a:solidFill>
                <a:latin typeface="Times New Roman"/>
                <a:ea typeface="华文细黑"/>
                <a:cs typeface="Times New Roman"/>
              </a:rPr>
              <a:t>从近三年高考病句题中精选典型例句，对六种病因类型及其小类分门别类地进行归纳整理，以便对《考试说明》规定的六种病句类型有一个全面、清楚的认识。</a:t>
            </a:r>
            <a:endParaRPr lang="zh-CN" altLang="zh-CN" sz="2600" kern="100" dirty="0">
              <a:latin typeface="宋体"/>
              <a:cs typeface="Courier New"/>
            </a:endParaRPr>
          </a:p>
          <a:p>
            <a:pPr algn="just">
              <a:lnSpc>
                <a:spcPct val="150000"/>
              </a:lnSpc>
              <a:spcAft>
                <a:spcPts val="0"/>
              </a:spcAft>
            </a:pPr>
            <a:r>
              <a:rPr lang="en-US" altLang="zh-CN" sz="2600" kern="100" dirty="0">
                <a:solidFill>
                  <a:srgbClr val="E46C0A"/>
                </a:solidFill>
                <a:latin typeface="Times New Roman"/>
                <a:ea typeface="华文细黑"/>
                <a:cs typeface="Courier New"/>
              </a:rPr>
              <a:t>(2)</a:t>
            </a:r>
            <a:r>
              <a:rPr lang="zh-CN" altLang="zh-CN" sz="2600" kern="100" dirty="0">
                <a:solidFill>
                  <a:srgbClr val="E46C0A"/>
                </a:solidFill>
                <a:latin typeface="Times New Roman"/>
                <a:ea typeface="华文细黑"/>
                <a:cs typeface="Times New Roman"/>
              </a:rPr>
              <a:t>抓住关键，有的放矢。从六种病因类型看，搭配不当是关键；从每种类型看，各类型都有各自的关键点。要把精力放在这些重点、关键上。</a:t>
            </a:r>
            <a:endParaRPr lang="zh-CN" altLang="zh-CN" sz="2600" kern="100" dirty="0">
              <a:effectLst/>
              <a:latin typeface="宋体"/>
              <a:cs typeface="Courier New"/>
            </a:endParaRPr>
          </a:p>
        </p:txBody>
      </p:sp>
    </p:spTree>
    <p:extLst>
      <p:ext uri="{BB962C8B-B14F-4D97-AF65-F5344CB8AC3E}">
        <p14:creationId xmlns:p14="http://schemas.microsoft.com/office/powerpoint/2010/main" val="2266457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0095" y="447442"/>
            <a:ext cx="8596501" cy="4293483"/>
          </a:xfrm>
          <a:prstGeom prst="rect">
            <a:avLst/>
          </a:prstGeom>
          <a:noFill/>
        </p:spPr>
        <p:txBody>
          <a:bodyPr wrap="square" rtlCol="0">
            <a:spAutoFit/>
          </a:bodyPr>
          <a:lstStyle/>
          <a:p>
            <a:pPr lvl="0" algn="just">
              <a:lnSpc>
                <a:spcPct val="150000"/>
              </a:lnSpc>
            </a:pPr>
            <a:r>
              <a:rPr lang="en-US" altLang="zh-CN" sz="2600" kern="100" dirty="0">
                <a:solidFill>
                  <a:prstClr val="black"/>
                </a:solidFill>
                <a:latin typeface="宋体"/>
                <a:ea typeface="华文细黑"/>
                <a:cs typeface="Times New Roman"/>
              </a:rPr>
              <a:t>②</a:t>
            </a:r>
            <a:r>
              <a:rPr lang="zh-CN" altLang="zh-CN" sz="2600" kern="100" dirty="0">
                <a:solidFill>
                  <a:prstClr val="black"/>
                </a:solidFill>
                <a:latin typeface="Times New Roman"/>
                <a:ea typeface="华文细黑"/>
                <a:cs typeface="Times New Roman"/>
              </a:rPr>
              <a:t>动词性短语：以动词为主体构成，具有动词的特征和语法功能，一般在句中作谓语。如：</a:t>
            </a:r>
            <a:endParaRPr lang="zh-CN" altLang="zh-CN" sz="1050" kern="100" dirty="0">
              <a:solidFill>
                <a:prstClr val="black"/>
              </a:solidFill>
              <a:latin typeface="宋体"/>
              <a:cs typeface="Courier New"/>
            </a:endParaRPr>
          </a:p>
          <a:p>
            <a:pPr lvl="0" algn="just">
              <a:lnSpc>
                <a:spcPct val="150000"/>
              </a:lnSpc>
            </a:pPr>
            <a:r>
              <a:rPr lang="zh-CN" altLang="zh-CN" sz="2600" kern="100" dirty="0">
                <a:solidFill>
                  <a:prstClr val="black"/>
                </a:solidFill>
                <a:latin typeface="Times New Roman"/>
                <a:ea typeface="华文细黑"/>
                <a:cs typeface="Times New Roman"/>
              </a:rPr>
              <a:t>走与停　吃得香　大力发扬　记念刘和珍</a:t>
            </a:r>
            <a:r>
              <a:rPr lang="zh-CN" altLang="zh-CN" sz="2600" kern="100" dirty="0" smtClean="0">
                <a:solidFill>
                  <a:prstClr val="black"/>
                </a:solidFill>
                <a:latin typeface="Times New Roman"/>
                <a:ea typeface="华文细黑"/>
                <a:cs typeface="Times New Roman"/>
              </a:rPr>
              <a:t>君</a:t>
            </a:r>
            <a:endParaRPr lang="en-US" altLang="zh-CN" sz="1050" kern="100" dirty="0">
              <a:solidFill>
                <a:prstClr val="black"/>
              </a:solidFill>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形容词性短语：以形容词为主体构成，具有形容词的特征和语法功能，一般在句中作谓语，也可作主语、定语。如：</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真与假　不土不洋　格外</a:t>
            </a:r>
            <a:r>
              <a:rPr lang="zh-CN" altLang="zh-CN" sz="2600" kern="100" dirty="0" smtClean="0">
                <a:latin typeface="Times New Roman"/>
                <a:ea typeface="华文细黑"/>
                <a:cs typeface="Times New Roman"/>
              </a:rPr>
              <a:t>高兴</a:t>
            </a:r>
            <a:endParaRPr lang="zh-CN" altLang="zh-CN" sz="1050" kern="100" dirty="0">
              <a:latin typeface="宋体"/>
              <a:cs typeface="Courier New"/>
            </a:endParaRPr>
          </a:p>
        </p:txBody>
      </p:sp>
    </p:spTree>
    <p:extLst>
      <p:ext uri="{BB962C8B-B14F-4D97-AF65-F5344CB8AC3E}">
        <p14:creationId xmlns:p14="http://schemas.microsoft.com/office/powerpoint/2010/main" val="354114760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8047" y="278527"/>
            <a:ext cx="8769291" cy="4453463"/>
          </a:xfrm>
          <a:prstGeom prst="rect">
            <a:avLst/>
          </a:prstGeom>
          <a:noFill/>
        </p:spPr>
        <p:txBody>
          <a:bodyPr wrap="square" rtlCol="0">
            <a:spAutoFit/>
          </a:bodyPr>
          <a:lstStyle/>
          <a:p>
            <a:pPr algn="just">
              <a:lnSpc>
                <a:spcPct val="150000"/>
              </a:lnSpc>
              <a:spcAft>
                <a:spcPts val="0"/>
              </a:spcAft>
            </a:pPr>
            <a:r>
              <a:rPr lang="en-US" altLang="zh-CN" sz="2400" kern="100" dirty="0">
                <a:solidFill>
                  <a:srgbClr val="E46C0A"/>
                </a:solidFill>
                <a:latin typeface="Times New Roman"/>
                <a:ea typeface="华文细黑"/>
                <a:cs typeface="Courier New"/>
              </a:rPr>
              <a:t>(3)</a:t>
            </a:r>
            <a:r>
              <a:rPr lang="zh-CN" altLang="zh-CN" sz="2400" kern="100" dirty="0">
                <a:solidFill>
                  <a:srgbClr val="E46C0A"/>
                </a:solidFill>
                <a:latin typeface="Times New Roman"/>
                <a:ea typeface="华文细黑"/>
                <a:cs typeface="Times New Roman"/>
              </a:rPr>
              <a:t>要科学训练。病句是一个必考点，又是一个有一定规律可寻，可以通过反复练习逐步提高解题能力的考点。因此，要有一定的练习量，达不到一定的量，就无法培养准确判断病句的能力。但是这个考点不能毕其功于一役，需要长期练习，不断总结。基础薄弱的同学完全可以坚定信心，从熟悉类型、抓住典型、不断训练、整理错题入手，攻克这个难关。</a:t>
            </a:r>
            <a:endParaRPr lang="zh-CN" altLang="zh-CN" sz="2400" kern="100" dirty="0">
              <a:latin typeface="宋体"/>
              <a:cs typeface="Courier New"/>
            </a:endParaRPr>
          </a:p>
          <a:p>
            <a:pPr algn="just">
              <a:lnSpc>
                <a:spcPct val="150000"/>
              </a:lnSpc>
              <a:spcAft>
                <a:spcPts val="0"/>
              </a:spcAft>
            </a:pPr>
            <a:r>
              <a:rPr lang="en-US" altLang="zh-CN" sz="2400" kern="100" dirty="0">
                <a:solidFill>
                  <a:srgbClr val="E46C0A"/>
                </a:solidFill>
                <a:latin typeface="Times New Roman"/>
                <a:ea typeface="华文细黑"/>
                <a:cs typeface="Courier New"/>
              </a:rPr>
              <a:t>(4)</a:t>
            </a:r>
            <a:r>
              <a:rPr lang="zh-CN" altLang="zh-CN" sz="2400" kern="100" dirty="0">
                <a:solidFill>
                  <a:srgbClr val="E46C0A"/>
                </a:solidFill>
                <a:latin typeface="Times New Roman"/>
                <a:ea typeface="华文细黑"/>
                <a:cs typeface="Times New Roman"/>
              </a:rPr>
              <a:t>在写作中应守住句子规范，努力杜绝病句的出现；多从报纸杂志中学，既要学习它们的规范，又要学习纠正其中的病句。</a:t>
            </a:r>
            <a:endParaRPr lang="zh-CN" altLang="zh-CN" sz="2400" kern="100" dirty="0">
              <a:effectLst/>
              <a:latin typeface="宋体"/>
              <a:cs typeface="Courier New"/>
            </a:endParaRPr>
          </a:p>
        </p:txBody>
      </p:sp>
      <p:grpSp>
        <p:nvGrpSpPr>
          <p:cNvPr id="4" name="组合 3"/>
          <p:cNvGrpSpPr/>
          <p:nvPr/>
        </p:nvGrpSpPr>
        <p:grpSpPr>
          <a:xfrm rot="5400000">
            <a:off x="8400274" y="4496773"/>
            <a:ext cx="549128" cy="549414"/>
            <a:chOff x="11226607" y="6533712"/>
            <a:chExt cx="360000" cy="360000"/>
          </a:xfrm>
        </p:grpSpPr>
        <p:sp>
          <p:nvSpPr>
            <p:cNvPr id="5" name="椭圆 4">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燕尾形 5">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3321086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0"/>
          <p:cNvSpPr txBox="1">
            <a:spLocks noChangeArrowheads="1"/>
          </p:cNvSpPr>
          <p:nvPr/>
        </p:nvSpPr>
        <p:spPr bwMode="auto">
          <a:xfrm>
            <a:off x="141262" y="191562"/>
            <a:ext cx="7462694" cy="523220"/>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eaLnBrk="1" hangingPunct="1"/>
            <a:r>
              <a:rPr lang="en-US" altLang="zh-CN" sz="2800" dirty="0" smtClean="0">
                <a:solidFill>
                  <a:srgbClr val="FFFF00"/>
                </a:solidFill>
                <a:latin typeface="黑体" pitchFamily="2" charset="-122"/>
                <a:ea typeface="黑体" pitchFamily="2" charset="-122"/>
              </a:rPr>
              <a:t>Ⅲ</a:t>
            </a:r>
            <a:r>
              <a:rPr lang="zh-CN" altLang="en-US" sz="2800" dirty="0" smtClean="0">
                <a:solidFill>
                  <a:srgbClr val="FFFF00"/>
                </a:solidFill>
                <a:latin typeface="黑体" pitchFamily="2" charset="-122"/>
                <a:ea typeface="黑体" pitchFamily="2" charset="-122"/>
              </a:rPr>
              <a:t>　识别六种病句类型</a:t>
            </a:r>
            <a:endParaRPr lang="zh-CN" altLang="en-US" sz="2800" dirty="0">
              <a:solidFill>
                <a:srgbClr val="FFFF00"/>
              </a:solidFill>
              <a:latin typeface="黑体" pitchFamily="2" charset="-122"/>
              <a:ea typeface="黑体" pitchFamily="2" charset="-122"/>
            </a:endParaRPr>
          </a:p>
        </p:txBody>
      </p:sp>
      <p:sp>
        <p:nvSpPr>
          <p:cNvPr id="4" name="TextBox 3"/>
          <p:cNvSpPr txBox="1"/>
          <p:nvPr/>
        </p:nvSpPr>
        <p:spPr>
          <a:xfrm>
            <a:off x="128522" y="884530"/>
            <a:ext cx="8769291" cy="3194721"/>
          </a:xfrm>
          <a:prstGeom prst="rect">
            <a:avLst/>
          </a:prstGeom>
          <a:noFill/>
        </p:spPr>
        <p:txBody>
          <a:bodyPr wrap="square" rtlCol="0">
            <a:spAutoFit/>
          </a:bodyPr>
          <a:lstStyle/>
          <a:p>
            <a:pPr algn="ctr">
              <a:lnSpc>
                <a:spcPct val="140000"/>
              </a:lnSpc>
              <a:spcAft>
                <a:spcPts val="0"/>
              </a:spcAft>
            </a:pPr>
            <a:r>
              <a:rPr lang="zh-CN" altLang="zh-CN" sz="2400" kern="100" dirty="0" smtClean="0">
                <a:solidFill>
                  <a:srgbClr val="0000FF"/>
                </a:solidFill>
                <a:latin typeface="Times New Roman"/>
                <a:ea typeface="华文细黑"/>
                <a:cs typeface="Times New Roman"/>
              </a:rPr>
              <a:t>识别六种病句类型之一：语序不当</a:t>
            </a:r>
            <a:endParaRPr lang="zh-CN" altLang="zh-CN" sz="2400" kern="100" dirty="0" smtClean="0">
              <a:solidFill>
                <a:srgbClr val="0000FF"/>
              </a:solidFill>
              <a:latin typeface="宋体"/>
              <a:cs typeface="Courier New"/>
            </a:endParaRPr>
          </a:p>
          <a:p>
            <a:pPr algn="just">
              <a:lnSpc>
                <a:spcPct val="140000"/>
              </a:lnSpc>
              <a:spcAft>
                <a:spcPts val="0"/>
              </a:spcAft>
            </a:pPr>
            <a:r>
              <a:rPr lang="en-US" altLang="zh-CN" sz="2400" kern="100" dirty="0" smtClean="0">
                <a:solidFill>
                  <a:srgbClr val="C00000"/>
                </a:solidFill>
                <a:latin typeface="Times New Roman"/>
                <a:ea typeface="华文细黑"/>
                <a:cs typeface="Courier New"/>
              </a:rPr>
              <a:t>(</a:t>
            </a:r>
            <a:r>
              <a:rPr lang="zh-CN" altLang="zh-CN" sz="2400" kern="100" dirty="0" smtClean="0">
                <a:solidFill>
                  <a:srgbClr val="C00000"/>
                </a:solidFill>
                <a:latin typeface="Times New Roman"/>
                <a:ea typeface="华文细黑"/>
                <a:cs typeface="Times New Roman"/>
              </a:rPr>
              <a:t>一</a:t>
            </a:r>
            <a:r>
              <a:rPr lang="en-US" altLang="zh-CN" sz="2400" kern="100" dirty="0" smtClean="0">
                <a:solidFill>
                  <a:srgbClr val="C00000"/>
                </a:solidFill>
                <a:latin typeface="Times New Roman"/>
                <a:ea typeface="华文细黑"/>
                <a:cs typeface="Courier New"/>
              </a:rPr>
              <a:t>)</a:t>
            </a:r>
            <a:r>
              <a:rPr lang="zh-CN" altLang="zh-CN" sz="2400" kern="100" dirty="0" smtClean="0">
                <a:solidFill>
                  <a:srgbClr val="C00000"/>
                </a:solidFill>
                <a:latin typeface="Times New Roman"/>
                <a:ea typeface="华文细黑"/>
                <a:cs typeface="Times New Roman"/>
              </a:rPr>
              <a:t>掌握四种语序不当类型</a:t>
            </a:r>
            <a:endParaRPr lang="zh-CN" altLang="zh-CN" sz="2400" kern="100" dirty="0" smtClean="0">
              <a:latin typeface="宋体"/>
              <a:cs typeface="Courier New"/>
            </a:endParaRPr>
          </a:p>
          <a:p>
            <a:pPr algn="just">
              <a:lnSpc>
                <a:spcPct val="140000"/>
              </a:lnSpc>
              <a:spcAft>
                <a:spcPts val="0"/>
              </a:spcAft>
            </a:pPr>
            <a:r>
              <a:rPr lang="en-US" altLang="zh-CN" sz="2400" kern="100" dirty="0" smtClean="0">
                <a:latin typeface="Times New Roman"/>
                <a:ea typeface="华文细黑"/>
                <a:cs typeface="Courier New"/>
              </a:rPr>
              <a:t>1.</a:t>
            </a:r>
            <a:r>
              <a:rPr lang="zh-CN" altLang="zh-CN" sz="2400" kern="100" dirty="0" smtClean="0">
                <a:latin typeface="Times New Roman"/>
                <a:ea typeface="华文细黑"/>
                <a:cs typeface="Times New Roman"/>
              </a:rPr>
              <a:t>多项定语语序不当</a:t>
            </a:r>
            <a:endParaRPr lang="zh-CN" altLang="zh-CN" sz="2400" kern="100" dirty="0" smtClean="0">
              <a:latin typeface="宋体"/>
              <a:cs typeface="Courier New"/>
            </a:endParaRPr>
          </a:p>
          <a:p>
            <a:pPr algn="just">
              <a:lnSpc>
                <a:spcPct val="140000"/>
              </a:lnSpc>
              <a:spcAft>
                <a:spcPts val="0"/>
              </a:spcAft>
            </a:pPr>
            <a:r>
              <a:rPr lang="zh-CN" altLang="zh-CN" sz="2400" kern="100" dirty="0" smtClean="0">
                <a:latin typeface="Times New Roman"/>
                <a:ea typeface="华文细黑"/>
                <a:cs typeface="Times New Roman"/>
              </a:rPr>
              <a:t>下面句子都存在多项定语语序不当的问题，请作具体说明。</a:t>
            </a:r>
            <a:endParaRPr lang="zh-CN" altLang="zh-CN" sz="2400" kern="100" dirty="0" smtClean="0">
              <a:latin typeface="宋体"/>
              <a:cs typeface="Courier New"/>
            </a:endParaRPr>
          </a:p>
          <a:p>
            <a:pPr algn="just">
              <a:lnSpc>
                <a:spcPct val="140000"/>
              </a:lnSpc>
              <a:spcAft>
                <a:spcPts val="0"/>
              </a:spcAft>
            </a:pPr>
            <a:r>
              <a:rPr lang="en-US" altLang="zh-CN" sz="2400" kern="100" dirty="0" smtClean="0">
                <a:latin typeface="Times New Roman"/>
                <a:ea typeface="华文细黑"/>
                <a:cs typeface="Courier New"/>
              </a:rPr>
              <a:t>(1)</a:t>
            </a:r>
            <a:r>
              <a:rPr lang="en-US" altLang="zh-CN" sz="2400" kern="100" dirty="0" smtClean="0">
                <a:solidFill>
                  <a:srgbClr val="00B0F0"/>
                </a:solidFill>
                <a:latin typeface="Times New Roman"/>
                <a:ea typeface="华文细黑"/>
                <a:cs typeface="Courier New"/>
              </a:rPr>
              <a:t>(2014·</a:t>
            </a:r>
            <a:r>
              <a:rPr lang="zh-CN" altLang="zh-CN" sz="2400" kern="100" dirty="0" smtClean="0">
                <a:solidFill>
                  <a:srgbClr val="00B0F0"/>
                </a:solidFill>
                <a:latin typeface="Times New Roman"/>
                <a:ea typeface="华文细黑"/>
                <a:cs typeface="Times New Roman"/>
              </a:rPr>
              <a:t>湖南</a:t>
            </a:r>
            <a:r>
              <a:rPr lang="en-US" altLang="zh-CN" sz="2400" kern="100" dirty="0" smtClean="0">
                <a:solidFill>
                  <a:srgbClr val="00B0F0"/>
                </a:solidFill>
                <a:latin typeface="Times New Roman"/>
                <a:ea typeface="华文细黑"/>
                <a:cs typeface="Courier New"/>
              </a:rPr>
              <a:t>)</a:t>
            </a:r>
            <a:r>
              <a:rPr lang="zh-CN" altLang="zh-CN" sz="2400" kern="100" dirty="0" smtClean="0">
                <a:latin typeface="Times New Roman"/>
                <a:ea typeface="华文细黑"/>
                <a:cs typeface="Times New Roman"/>
              </a:rPr>
              <a:t>家风是最为宝贵的一个家族的精神财富，也是一个有影响力有美誉度的家族必备的要素。</a:t>
            </a:r>
            <a:endParaRPr lang="zh-CN" altLang="zh-CN" sz="2400" kern="100" dirty="0" smtClean="0">
              <a:latin typeface="宋体"/>
              <a:cs typeface="Courier New"/>
            </a:endParaRPr>
          </a:p>
        </p:txBody>
      </p:sp>
      <p:sp>
        <p:nvSpPr>
          <p:cNvPr id="5" name="矩形 4"/>
          <p:cNvSpPr/>
          <p:nvPr/>
        </p:nvSpPr>
        <p:spPr>
          <a:xfrm>
            <a:off x="165481" y="3978002"/>
            <a:ext cx="7176731" cy="575479"/>
          </a:xfrm>
          <a:prstGeom prst="rect">
            <a:avLst/>
          </a:prstGeom>
        </p:spPr>
        <p:txBody>
          <a:bodyPr>
            <a:spAutoFit/>
          </a:bodyPr>
          <a:lstStyle/>
          <a:p>
            <a:pPr lvl="0" algn="just">
              <a:lnSpc>
                <a:spcPct val="150000"/>
              </a:lnSpc>
            </a:pPr>
            <a:r>
              <a:rPr lang="zh-CN" altLang="zh-CN" sz="2400" kern="100" dirty="0">
                <a:solidFill>
                  <a:srgbClr val="0000FF"/>
                </a:solidFill>
                <a:latin typeface="Times New Roman"/>
                <a:ea typeface="华文细黑"/>
                <a:cs typeface="Times New Roman"/>
              </a:rPr>
              <a:t>答案</a:t>
            </a:r>
            <a:r>
              <a:rPr lang="zh-CN" altLang="zh-CN" sz="2400" kern="100" dirty="0">
                <a:solidFill>
                  <a:prstClr val="black"/>
                </a:solidFill>
                <a:latin typeface="Times New Roman"/>
                <a:ea typeface="华文细黑"/>
                <a:cs typeface="Times New Roman"/>
              </a:rPr>
              <a:t>　</a:t>
            </a:r>
            <a:r>
              <a:rPr lang="zh-CN" altLang="en-US" sz="2400" kern="100" dirty="0" smtClean="0">
                <a:solidFill>
                  <a:schemeClr val="accent6">
                    <a:lumMod val="75000"/>
                  </a:schemeClr>
                </a:solidFill>
                <a:latin typeface="宋体"/>
                <a:ea typeface="华文细黑"/>
                <a:cs typeface="Times New Roman"/>
              </a:rPr>
              <a:t> </a:t>
            </a:r>
            <a:r>
              <a:rPr lang="zh-CN" altLang="en-US" sz="2400" kern="100" dirty="0" smtClean="0">
                <a:solidFill>
                  <a:schemeClr val="accent6">
                    <a:lumMod val="75000"/>
                  </a:schemeClr>
                </a:solidFill>
                <a:latin typeface="+mj-ea"/>
                <a:ea typeface="+mj-ea"/>
                <a:cs typeface="Times New Roman"/>
              </a:rPr>
              <a:t>“</a:t>
            </a:r>
            <a:r>
              <a:rPr lang="zh-CN" altLang="en-US" sz="2400" kern="100" dirty="0" smtClean="0">
                <a:solidFill>
                  <a:schemeClr val="accent6">
                    <a:lumMod val="75000"/>
                  </a:schemeClr>
                </a:solidFill>
                <a:latin typeface="宋体"/>
                <a:ea typeface="华文细黑"/>
                <a:cs typeface="Times New Roman"/>
              </a:rPr>
              <a:t>最为宝贵</a:t>
            </a:r>
            <a:r>
              <a:rPr lang="zh-CN" altLang="en-US" sz="2400" kern="100" dirty="0" smtClean="0">
                <a:solidFill>
                  <a:schemeClr val="accent6">
                    <a:lumMod val="75000"/>
                  </a:schemeClr>
                </a:solidFill>
                <a:latin typeface="+mj-ea"/>
                <a:ea typeface="+mj-ea"/>
                <a:cs typeface="Times New Roman"/>
              </a:rPr>
              <a:t>”</a:t>
            </a:r>
            <a:r>
              <a:rPr lang="zh-CN" altLang="en-US" sz="2400" kern="100" dirty="0" smtClean="0">
                <a:solidFill>
                  <a:schemeClr val="accent6">
                    <a:lumMod val="75000"/>
                  </a:schemeClr>
                </a:solidFill>
                <a:latin typeface="宋体"/>
                <a:ea typeface="华文细黑"/>
                <a:cs typeface="Times New Roman"/>
              </a:rPr>
              <a:t>应放在</a:t>
            </a:r>
            <a:r>
              <a:rPr lang="zh-CN" altLang="en-US" sz="2400" kern="100" dirty="0" smtClean="0">
                <a:solidFill>
                  <a:schemeClr val="accent6">
                    <a:lumMod val="75000"/>
                  </a:schemeClr>
                </a:solidFill>
                <a:latin typeface="+mj-ea"/>
                <a:ea typeface="+mj-ea"/>
                <a:cs typeface="Times New Roman"/>
              </a:rPr>
              <a:t>“</a:t>
            </a:r>
            <a:r>
              <a:rPr lang="zh-CN" altLang="en-US" sz="2400" kern="100" dirty="0" smtClean="0">
                <a:solidFill>
                  <a:schemeClr val="accent6">
                    <a:lumMod val="75000"/>
                  </a:schemeClr>
                </a:solidFill>
                <a:latin typeface="宋体"/>
                <a:ea typeface="华文细黑"/>
                <a:cs typeface="Times New Roman"/>
              </a:rPr>
              <a:t>精神财富</a:t>
            </a:r>
            <a:r>
              <a:rPr lang="zh-CN" altLang="en-US" sz="2400" kern="100" dirty="0" smtClean="0">
                <a:solidFill>
                  <a:schemeClr val="accent6">
                    <a:lumMod val="75000"/>
                  </a:schemeClr>
                </a:solidFill>
                <a:latin typeface="+mj-ea"/>
                <a:ea typeface="+mj-ea"/>
                <a:cs typeface="Times New Roman"/>
              </a:rPr>
              <a:t>”</a:t>
            </a:r>
            <a:r>
              <a:rPr lang="zh-CN" altLang="en-US" sz="2400" kern="100" dirty="0" smtClean="0">
                <a:solidFill>
                  <a:schemeClr val="accent6">
                    <a:lumMod val="75000"/>
                  </a:schemeClr>
                </a:solidFill>
                <a:latin typeface="宋体"/>
                <a:ea typeface="华文细黑"/>
                <a:cs typeface="Times New Roman"/>
              </a:rPr>
              <a:t>前面。</a:t>
            </a:r>
            <a:endParaRPr lang="en-US" altLang="zh-CN" sz="2400" kern="100" dirty="0" smtClean="0">
              <a:solidFill>
                <a:schemeClr val="accent6">
                  <a:lumMod val="75000"/>
                </a:schemeClr>
              </a:solidFill>
              <a:latin typeface="宋体"/>
              <a:ea typeface="华文细黑"/>
              <a:cs typeface="Times New Roman"/>
            </a:endParaRPr>
          </a:p>
        </p:txBody>
      </p:sp>
    </p:spTree>
    <p:extLst>
      <p:ext uri="{BB962C8B-B14F-4D97-AF65-F5344CB8AC3E}">
        <p14:creationId xmlns:p14="http://schemas.microsoft.com/office/powerpoint/2010/main" val="2872572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91114" y="733450"/>
            <a:ext cx="8769291" cy="1820755"/>
          </a:xfrm>
          <a:prstGeom prst="rect">
            <a:avLst/>
          </a:prstGeom>
          <a:noFill/>
        </p:spPr>
        <p:txBody>
          <a:bodyPr wrap="square" rtlCol="0">
            <a:spAutoFit/>
          </a:bodyPr>
          <a:lstStyle/>
          <a:p>
            <a:pPr algn="just">
              <a:lnSpc>
                <a:spcPct val="150000"/>
              </a:lnSpc>
              <a:spcAft>
                <a:spcPts val="0"/>
              </a:spcAft>
            </a:pPr>
            <a:r>
              <a:rPr lang="en-US" altLang="zh-CN" sz="2600" kern="100" dirty="0" smtClean="0">
                <a:latin typeface="Times New Roman"/>
                <a:ea typeface="华文细黑"/>
                <a:cs typeface="Courier New"/>
              </a:rPr>
              <a:t>(2)</a:t>
            </a:r>
            <a:r>
              <a:rPr lang="en-US" altLang="zh-CN" sz="2600" kern="100" dirty="0" smtClean="0">
                <a:solidFill>
                  <a:srgbClr val="00B0F0"/>
                </a:solidFill>
                <a:latin typeface="Times New Roman"/>
                <a:ea typeface="华文细黑"/>
                <a:cs typeface="Courier New"/>
              </a:rPr>
              <a:t>(2014·</a:t>
            </a:r>
            <a:r>
              <a:rPr lang="zh-CN" altLang="en-US" sz="2600" kern="100" dirty="0" smtClean="0">
                <a:solidFill>
                  <a:srgbClr val="00B0F0"/>
                </a:solidFill>
                <a:latin typeface="Times New Roman"/>
                <a:ea typeface="华文细黑"/>
                <a:cs typeface="Courier New"/>
              </a:rPr>
              <a:t>四川</a:t>
            </a:r>
            <a:r>
              <a:rPr lang="en-US" altLang="zh-CN" sz="2600" kern="100" dirty="0" smtClean="0">
                <a:solidFill>
                  <a:srgbClr val="00B0F0"/>
                </a:solidFill>
                <a:latin typeface="Times New Roman"/>
                <a:ea typeface="华文细黑"/>
                <a:cs typeface="Courier New"/>
              </a:rPr>
              <a:t>)</a:t>
            </a:r>
            <a:r>
              <a:rPr lang="zh-CN" altLang="en-US" sz="2600" kern="100" dirty="0" smtClean="0">
                <a:latin typeface="Times New Roman"/>
                <a:ea typeface="华文细黑"/>
                <a:cs typeface="Times New Roman"/>
              </a:rPr>
              <a:t>全国规模最大的两栖爬行动物标本馆，已经收藏了</a:t>
            </a:r>
            <a:r>
              <a:rPr lang="en-US" altLang="zh-CN" sz="2600" kern="100" dirty="0" smtClean="0">
                <a:latin typeface="Times New Roman"/>
                <a:ea typeface="华文细黑"/>
                <a:cs typeface="Times New Roman"/>
              </a:rPr>
              <a:t>10</a:t>
            </a:r>
            <a:r>
              <a:rPr lang="zh-CN" altLang="en-US" sz="2600" kern="100" dirty="0" smtClean="0">
                <a:latin typeface="Times New Roman"/>
                <a:ea typeface="华文细黑"/>
                <a:cs typeface="Times New Roman"/>
              </a:rPr>
              <a:t>万多号标本，这些标本几乎覆盖了所有中国的两栖爬行动物种类。</a:t>
            </a:r>
            <a:endParaRPr lang="en-US" altLang="zh-CN" sz="2600" kern="100" dirty="0" smtClean="0">
              <a:latin typeface="Times New Roman"/>
              <a:ea typeface="华文细黑"/>
              <a:cs typeface="Times New Roman"/>
            </a:endParaRPr>
          </a:p>
        </p:txBody>
      </p:sp>
      <p:sp>
        <p:nvSpPr>
          <p:cNvPr id="4" name="矩形 3"/>
          <p:cNvSpPr/>
          <p:nvPr/>
        </p:nvSpPr>
        <p:spPr>
          <a:xfrm>
            <a:off x="175005" y="2497574"/>
            <a:ext cx="8720888" cy="1292662"/>
          </a:xfrm>
          <a:prstGeom prst="rect">
            <a:avLst/>
          </a:prstGeom>
        </p:spPr>
        <p:txBody>
          <a:bodyPr wrap="square">
            <a:spAutoFit/>
          </a:bodyPr>
          <a:lstStyle/>
          <a:p>
            <a:pPr lvl="0" algn="just">
              <a:lnSpc>
                <a:spcPct val="150000"/>
              </a:lnSpc>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zh-CN" altLang="en-US" sz="2400" kern="100" dirty="0" smtClean="0">
                <a:solidFill>
                  <a:schemeClr val="accent6">
                    <a:lumMod val="75000"/>
                  </a:schemeClr>
                </a:solidFill>
                <a:latin typeface="+mj-ea"/>
                <a:ea typeface="+mj-ea"/>
                <a:cs typeface="Times New Roman"/>
              </a:rPr>
              <a:t>“</a:t>
            </a:r>
            <a:r>
              <a:rPr lang="zh-CN" altLang="en-US" sz="2600" kern="100" dirty="0" smtClean="0">
                <a:solidFill>
                  <a:schemeClr val="accent6">
                    <a:lumMod val="75000"/>
                  </a:schemeClr>
                </a:solidFill>
                <a:latin typeface="Times New Roman"/>
                <a:ea typeface="华文细黑"/>
                <a:cs typeface="Times New Roman"/>
              </a:rPr>
              <a:t>所有</a:t>
            </a:r>
            <a:r>
              <a:rPr lang="zh-CN" altLang="en-US" sz="2400" kern="100" dirty="0" smtClean="0">
                <a:solidFill>
                  <a:schemeClr val="accent6">
                    <a:lumMod val="75000"/>
                  </a:schemeClr>
                </a:solidFill>
                <a:latin typeface="+mj-ea"/>
                <a:ea typeface="+mj-ea"/>
                <a:cs typeface="Times New Roman"/>
              </a:rPr>
              <a:t>”</a:t>
            </a:r>
            <a:r>
              <a:rPr lang="zh-CN" altLang="en-US" sz="2600" kern="100" dirty="0" smtClean="0">
                <a:solidFill>
                  <a:schemeClr val="accent6">
                    <a:lumMod val="75000"/>
                  </a:schemeClr>
                </a:solidFill>
                <a:latin typeface="Times New Roman"/>
                <a:ea typeface="华文细黑"/>
                <a:cs typeface="Times New Roman"/>
              </a:rPr>
              <a:t>应修饰</a:t>
            </a:r>
            <a:r>
              <a:rPr lang="zh-CN" altLang="en-US" sz="2400" kern="100" dirty="0" smtClean="0">
                <a:solidFill>
                  <a:schemeClr val="accent6">
                    <a:lumMod val="75000"/>
                  </a:schemeClr>
                </a:solidFill>
                <a:latin typeface="+mj-ea"/>
                <a:ea typeface="+mj-ea"/>
                <a:cs typeface="Times New Roman"/>
              </a:rPr>
              <a:t>“</a:t>
            </a:r>
            <a:r>
              <a:rPr lang="zh-CN" altLang="en-US" sz="2600" kern="100" dirty="0" smtClean="0">
                <a:solidFill>
                  <a:schemeClr val="accent6">
                    <a:lumMod val="75000"/>
                  </a:schemeClr>
                </a:solidFill>
                <a:latin typeface="Times New Roman"/>
                <a:ea typeface="华文细黑"/>
                <a:cs typeface="Times New Roman"/>
              </a:rPr>
              <a:t>两栖爬行动物种类</a:t>
            </a:r>
            <a:r>
              <a:rPr lang="zh-CN" altLang="en-US" sz="2400" kern="100" dirty="0" smtClean="0">
                <a:solidFill>
                  <a:schemeClr val="accent6">
                    <a:lumMod val="75000"/>
                  </a:schemeClr>
                </a:solidFill>
                <a:latin typeface="+mj-ea"/>
                <a:ea typeface="+mj-ea"/>
                <a:cs typeface="Times New Roman"/>
              </a:rPr>
              <a:t>”</a:t>
            </a:r>
            <a:r>
              <a:rPr lang="zh-CN" altLang="en-US" sz="2600" kern="100" dirty="0" smtClean="0">
                <a:solidFill>
                  <a:schemeClr val="accent6">
                    <a:lumMod val="75000"/>
                  </a:schemeClr>
                </a:solidFill>
                <a:latin typeface="Times New Roman"/>
                <a:ea typeface="华文细黑"/>
                <a:cs typeface="Times New Roman"/>
              </a:rPr>
              <a:t>，而不是修饰</a:t>
            </a:r>
            <a:r>
              <a:rPr lang="zh-CN" altLang="en-US" sz="2400" kern="100" dirty="0" smtClean="0">
                <a:solidFill>
                  <a:schemeClr val="accent6">
                    <a:lumMod val="75000"/>
                  </a:schemeClr>
                </a:solidFill>
                <a:latin typeface="+mj-ea"/>
                <a:ea typeface="+mj-ea"/>
                <a:cs typeface="Times New Roman"/>
              </a:rPr>
              <a:t>“</a:t>
            </a:r>
            <a:r>
              <a:rPr lang="zh-CN" altLang="en-US" sz="2600" kern="100" dirty="0" smtClean="0">
                <a:solidFill>
                  <a:schemeClr val="accent6">
                    <a:lumMod val="75000"/>
                  </a:schemeClr>
                </a:solidFill>
                <a:latin typeface="Times New Roman"/>
                <a:ea typeface="华文细黑"/>
                <a:cs typeface="Times New Roman"/>
              </a:rPr>
              <a:t>中国</a:t>
            </a:r>
            <a:r>
              <a:rPr lang="zh-CN" altLang="en-US" sz="2400" kern="100" dirty="0" smtClean="0">
                <a:solidFill>
                  <a:schemeClr val="accent6">
                    <a:lumMod val="75000"/>
                  </a:schemeClr>
                </a:solidFill>
                <a:latin typeface="+mj-ea"/>
                <a:ea typeface="+mj-ea"/>
                <a:cs typeface="Times New Roman"/>
              </a:rPr>
              <a:t>”</a:t>
            </a:r>
            <a:r>
              <a:rPr lang="zh-CN" altLang="en-US" sz="2600" kern="100" dirty="0" smtClean="0">
                <a:solidFill>
                  <a:schemeClr val="accent6">
                    <a:lumMod val="75000"/>
                  </a:schemeClr>
                </a:solidFill>
                <a:latin typeface="Times New Roman"/>
                <a:ea typeface="华文细黑"/>
                <a:cs typeface="Times New Roman"/>
              </a:rPr>
              <a:t>。</a:t>
            </a:r>
            <a:r>
              <a:rPr lang="zh-CN" altLang="en-US" sz="2400" kern="100" dirty="0" smtClean="0">
                <a:solidFill>
                  <a:schemeClr val="accent6">
                    <a:lumMod val="75000"/>
                  </a:schemeClr>
                </a:solidFill>
                <a:latin typeface="+mj-ea"/>
                <a:ea typeface="+mj-ea"/>
                <a:cs typeface="Times New Roman"/>
              </a:rPr>
              <a:t>“</a:t>
            </a:r>
            <a:r>
              <a:rPr lang="zh-CN" altLang="en-US" sz="2600" kern="100" dirty="0" smtClean="0">
                <a:solidFill>
                  <a:schemeClr val="accent6">
                    <a:lumMod val="75000"/>
                  </a:schemeClr>
                </a:solidFill>
                <a:latin typeface="Times New Roman"/>
                <a:ea typeface="华文细黑"/>
                <a:cs typeface="Times New Roman"/>
              </a:rPr>
              <a:t>所有</a:t>
            </a:r>
            <a:r>
              <a:rPr lang="zh-CN" altLang="en-US" sz="2400" kern="100" dirty="0" smtClean="0">
                <a:solidFill>
                  <a:schemeClr val="accent6">
                    <a:lumMod val="75000"/>
                  </a:schemeClr>
                </a:solidFill>
                <a:latin typeface="+mj-ea"/>
                <a:ea typeface="+mj-ea"/>
                <a:cs typeface="Times New Roman"/>
              </a:rPr>
              <a:t>”</a:t>
            </a:r>
            <a:r>
              <a:rPr lang="zh-CN" altLang="en-US" sz="2600" kern="100" dirty="0" smtClean="0">
                <a:solidFill>
                  <a:schemeClr val="accent6">
                    <a:lumMod val="75000"/>
                  </a:schemeClr>
                </a:solidFill>
                <a:latin typeface="Times New Roman"/>
                <a:ea typeface="华文细黑"/>
                <a:cs typeface="Times New Roman"/>
              </a:rPr>
              <a:t>应放在</a:t>
            </a:r>
            <a:r>
              <a:rPr lang="zh-CN" altLang="en-US" sz="2400" kern="100" dirty="0" smtClean="0">
                <a:solidFill>
                  <a:schemeClr val="accent6">
                    <a:lumMod val="75000"/>
                  </a:schemeClr>
                </a:solidFill>
                <a:latin typeface="+mj-ea"/>
                <a:ea typeface="+mj-ea"/>
                <a:cs typeface="Times New Roman"/>
              </a:rPr>
              <a:t>“</a:t>
            </a:r>
            <a:r>
              <a:rPr lang="zh-CN" altLang="en-US" sz="2600" kern="100" dirty="0" smtClean="0">
                <a:solidFill>
                  <a:schemeClr val="accent6">
                    <a:lumMod val="75000"/>
                  </a:schemeClr>
                </a:solidFill>
                <a:latin typeface="Times New Roman"/>
                <a:ea typeface="华文细黑"/>
                <a:cs typeface="Times New Roman"/>
              </a:rPr>
              <a:t>的两栖爬行动物种类</a:t>
            </a:r>
            <a:r>
              <a:rPr lang="zh-CN" altLang="en-US" sz="2400" kern="100" dirty="0" smtClean="0">
                <a:solidFill>
                  <a:schemeClr val="accent6">
                    <a:lumMod val="75000"/>
                  </a:schemeClr>
                </a:solidFill>
                <a:latin typeface="+mj-ea"/>
                <a:ea typeface="+mj-ea"/>
                <a:cs typeface="Times New Roman"/>
              </a:rPr>
              <a:t>”</a:t>
            </a:r>
            <a:r>
              <a:rPr lang="zh-CN" altLang="en-US" sz="2600" kern="100" dirty="0" smtClean="0">
                <a:solidFill>
                  <a:schemeClr val="accent6">
                    <a:lumMod val="75000"/>
                  </a:schemeClr>
                </a:solidFill>
                <a:latin typeface="Times New Roman"/>
                <a:ea typeface="华文细黑"/>
                <a:cs typeface="Times New Roman"/>
              </a:rPr>
              <a:t>前面。</a:t>
            </a:r>
            <a:endParaRPr lang="zh-CN" altLang="zh-CN" sz="260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1457120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7267" y="742975"/>
            <a:ext cx="8856984" cy="1816075"/>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(3)</a:t>
            </a:r>
            <a:r>
              <a:rPr lang="en-US" altLang="zh-CN" sz="2600" kern="100" dirty="0">
                <a:solidFill>
                  <a:srgbClr val="00B0F0"/>
                </a:solidFill>
                <a:latin typeface="Times New Roman"/>
                <a:ea typeface="华文细黑"/>
                <a:cs typeface="Courier New"/>
              </a:rPr>
              <a:t>(2011·</a:t>
            </a:r>
            <a:r>
              <a:rPr lang="zh-CN" altLang="zh-CN" sz="2600" kern="100" dirty="0">
                <a:solidFill>
                  <a:srgbClr val="00B0F0"/>
                </a:solidFill>
                <a:latin typeface="Times New Roman"/>
                <a:ea typeface="华文细黑"/>
                <a:cs typeface="Times New Roman"/>
              </a:rPr>
              <a:t>广东</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我先来到展厅后面一座小山上，映入眼帘的，是一个巨大的由一块茶色玻璃构成的覆斗形上盖，它保护着古墓的发掘现场</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4" name="矩形 3"/>
          <p:cNvSpPr/>
          <p:nvPr/>
        </p:nvSpPr>
        <p:spPr>
          <a:xfrm>
            <a:off x="180590" y="2537842"/>
            <a:ext cx="8734540" cy="1215910"/>
          </a:xfrm>
          <a:prstGeom prst="rect">
            <a:avLst/>
          </a:prstGeom>
        </p:spPr>
        <p:txBody>
          <a:bodyPr wrap="square">
            <a:spAutoFit/>
          </a:bodyPr>
          <a:lstStyle/>
          <a:p>
            <a:pPr lvl="0" algn="just">
              <a:lnSpc>
                <a:spcPct val="150000"/>
              </a:lnSpc>
            </a:pPr>
            <a:r>
              <a:rPr lang="zh-CN" altLang="zh-CN" sz="2600" kern="100" dirty="0">
                <a:solidFill>
                  <a:srgbClr val="0000FF"/>
                </a:solidFill>
                <a:latin typeface="Times New Roman"/>
                <a:ea typeface="华文细黑"/>
                <a:cs typeface="Times New Roman"/>
              </a:rPr>
              <a:t>答案</a:t>
            </a:r>
            <a:r>
              <a:rPr lang="zh-CN" altLang="zh-CN" sz="2600" kern="100">
                <a:solidFill>
                  <a:prstClr val="black"/>
                </a:solidFill>
                <a:latin typeface="Times New Roman"/>
                <a:ea typeface="华文细黑"/>
                <a:cs typeface="Times New Roman"/>
              </a:rPr>
              <a:t>　</a:t>
            </a:r>
            <a:r>
              <a:rPr lang="zh-CN" altLang="zh-CN" sz="2600" kern="100" smtClean="0">
                <a:solidFill>
                  <a:srgbClr val="E46C0A"/>
                </a:solidFill>
                <a:latin typeface="Times New Roman"/>
                <a:ea typeface="华文细黑"/>
                <a:cs typeface="Times New Roman"/>
              </a:rPr>
              <a:t>定语</a:t>
            </a:r>
            <a:r>
              <a:rPr lang="en-US" altLang="zh-CN" sz="2600" kern="100" dirty="0" smtClean="0">
                <a:solidFill>
                  <a:srgbClr val="E46C0A"/>
                </a:solidFill>
                <a:latin typeface="+mj-ea"/>
                <a:ea typeface="+mj-ea"/>
                <a:cs typeface="Courier New"/>
              </a:rPr>
              <a:t>“</a:t>
            </a:r>
            <a:r>
              <a:rPr lang="zh-CN" altLang="zh-CN" sz="2600" kern="100" dirty="0" smtClean="0">
                <a:solidFill>
                  <a:srgbClr val="E46C0A"/>
                </a:solidFill>
                <a:latin typeface="Times New Roman"/>
                <a:ea typeface="华文细黑"/>
                <a:cs typeface="Times New Roman"/>
              </a:rPr>
              <a:t>巨大的</a:t>
            </a:r>
            <a:r>
              <a:rPr lang="en-US" altLang="zh-CN" sz="2600" kern="100" dirty="0" smtClean="0">
                <a:solidFill>
                  <a:srgbClr val="E46C0A"/>
                </a:solidFill>
                <a:latin typeface="+mj-ea"/>
                <a:ea typeface="+mj-ea"/>
                <a:cs typeface="Courier New"/>
              </a:rPr>
              <a:t>”</a:t>
            </a:r>
            <a:r>
              <a:rPr lang="zh-CN" altLang="zh-CN" sz="2600" kern="100" dirty="0" smtClean="0">
                <a:solidFill>
                  <a:srgbClr val="E46C0A"/>
                </a:solidFill>
                <a:latin typeface="Times New Roman"/>
                <a:ea typeface="华文细黑"/>
                <a:cs typeface="Times New Roman"/>
              </a:rPr>
              <a:t>位置不当，应放在</a:t>
            </a:r>
            <a:r>
              <a:rPr lang="en-US" altLang="zh-CN" sz="2600" kern="100" dirty="0" smtClean="0">
                <a:solidFill>
                  <a:srgbClr val="E46C0A"/>
                </a:solidFill>
                <a:latin typeface="+mj-ea"/>
                <a:ea typeface="+mj-ea"/>
                <a:cs typeface="Courier New"/>
              </a:rPr>
              <a:t>“</a:t>
            </a:r>
            <a:r>
              <a:rPr lang="zh-CN" altLang="zh-CN" sz="2600" kern="100" dirty="0" smtClean="0">
                <a:solidFill>
                  <a:srgbClr val="E46C0A"/>
                </a:solidFill>
                <a:latin typeface="Times New Roman"/>
                <a:ea typeface="华文细黑"/>
                <a:cs typeface="Times New Roman"/>
              </a:rPr>
              <a:t>覆斗形上盖</a:t>
            </a:r>
            <a:r>
              <a:rPr lang="en-US" altLang="zh-CN" sz="2600" kern="100" dirty="0" smtClean="0">
                <a:solidFill>
                  <a:srgbClr val="E46C0A"/>
                </a:solidFill>
                <a:latin typeface="+mj-ea"/>
                <a:ea typeface="+mj-ea"/>
                <a:cs typeface="Courier New"/>
              </a:rPr>
              <a:t>”</a:t>
            </a:r>
            <a:r>
              <a:rPr lang="zh-CN" altLang="zh-CN" sz="2600" kern="100" dirty="0" smtClean="0">
                <a:solidFill>
                  <a:srgbClr val="E46C0A"/>
                </a:solidFill>
                <a:latin typeface="Times New Roman"/>
                <a:ea typeface="华文细黑"/>
                <a:cs typeface="Times New Roman"/>
              </a:rPr>
              <a:t>前面。</a:t>
            </a:r>
            <a:endParaRPr lang="zh-CN" altLang="zh-CN" sz="1050" kern="100" dirty="0">
              <a:effectLst/>
              <a:latin typeface="宋体"/>
              <a:cs typeface="Courier New"/>
            </a:endParaRPr>
          </a:p>
        </p:txBody>
      </p:sp>
    </p:spTree>
    <p:extLst>
      <p:ext uri="{BB962C8B-B14F-4D97-AF65-F5344CB8AC3E}">
        <p14:creationId xmlns:p14="http://schemas.microsoft.com/office/powerpoint/2010/main" val="2813145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2239" y="164092"/>
            <a:ext cx="8769291" cy="4870564"/>
          </a:xfrm>
          <a:prstGeom prst="rect">
            <a:avLst/>
          </a:prstGeom>
          <a:noFill/>
        </p:spPr>
        <p:txBody>
          <a:bodyPr wrap="square" rtlCol="0">
            <a:spAutoFit/>
          </a:bodyPr>
          <a:lstStyle/>
          <a:p>
            <a:pPr algn="just">
              <a:lnSpc>
                <a:spcPts val="45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多项定语语序不当是语序不当的类型之一。正常的多项定语排列次序</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按照距中心词由远及近</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属</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表领属性的或时间、处所的短语</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，数</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称代或数量短语</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，动</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动词或动词短语</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，形</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形容词或形容词短语</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，名</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名词或名词短语</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可以记一个典型的例句：她是国家队的一位有</a:t>
            </a:r>
            <a:r>
              <a:rPr lang="en-US" altLang="zh-CN" sz="2600" kern="100" dirty="0">
                <a:latin typeface="Times New Roman"/>
                <a:ea typeface="华文细黑"/>
                <a:cs typeface="Courier New"/>
              </a:rPr>
              <a:t>20</a:t>
            </a:r>
            <a:r>
              <a:rPr lang="zh-CN" altLang="zh-CN" sz="2600" kern="100" dirty="0">
                <a:latin typeface="Times New Roman"/>
                <a:ea typeface="华文细黑"/>
                <a:cs typeface="Times New Roman"/>
              </a:rPr>
              <a:t>多年教学经验的优秀的篮球女教练。</a:t>
            </a:r>
            <a:endParaRPr lang="zh-CN" altLang="zh-CN" sz="1050" kern="100" dirty="0">
              <a:effectLst/>
              <a:latin typeface="宋体"/>
              <a:cs typeface="Courier New"/>
            </a:endParaRPr>
          </a:p>
        </p:txBody>
      </p:sp>
    </p:spTree>
    <p:extLst>
      <p:ext uri="{BB962C8B-B14F-4D97-AF65-F5344CB8AC3E}">
        <p14:creationId xmlns:p14="http://schemas.microsoft.com/office/powerpoint/2010/main" val="305046210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79512" y="534678"/>
            <a:ext cx="8769291" cy="3093154"/>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多项状语语序不当</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下面句子都存在多项状语语序不当的问题，请作具体说明。</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en-US" altLang="zh-CN" sz="2600" kern="100" dirty="0">
                <a:solidFill>
                  <a:srgbClr val="00B0F0"/>
                </a:solidFill>
                <a:latin typeface="Times New Roman"/>
                <a:ea typeface="华文细黑"/>
                <a:cs typeface="Courier New"/>
              </a:rPr>
              <a:t>(2011·</a:t>
            </a:r>
            <a:r>
              <a:rPr lang="zh-CN" altLang="zh-CN" sz="2600" kern="100" dirty="0">
                <a:solidFill>
                  <a:srgbClr val="00B0F0"/>
                </a:solidFill>
                <a:latin typeface="Times New Roman"/>
                <a:ea typeface="华文细黑"/>
                <a:cs typeface="Times New Roman"/>
              </a:rPr>
              <a:t>北京</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崇安髭蟾是武夷山区特有的两栖类珍稀动物，生活在海拔一千米左右的高山溪水中，最初因五十年前在崇安发现而得名</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3" name="矩形 2"/>
          <p:cNvSpPr/>
          <p:nvPr/>
        </p:nvSpPr>
        <p:spPr>
          <a:xfrm>
            <a:off x="179512" y="3522712"/>
            <a:ext cx="6186309" cy="615746"/>
          </a:xfrm>
          <a:prstGeom prst="rect">
            <a:avLst/>
          </a:prstGeom>
        </p:spPr>
        <p:txBody>
          <a:bodyPr wrap="none">
            <a:spAutoFit/>
          </a:bodyPr>
          <a:lstStyle/>
          <a:p>
            <a:pPr lvl="0" algn="just">
              <a:lnSpc>
                <a:spcPct val="150000"/>
              </a:lnSpc>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zh-CN" altLang="en-US" sz="2600" kern="100" dirty="0" smtClean="0">
                <a:solidFill>
                  <a:schemeClr val="accent6">
                    <a:lumMod val="75000"/>
                  </a:schemeClr>
                </a:solidFill>
                <a:latin typeface="Times New Roman"/>
                <a:ea typeface="华文细黑"/>
                <a:cs typeface="Times New Roman"/>
              </a:rPr>
              <a:t>把</a:t>
            </a:r>
            <a:r>
              <a:rPr lang="zh-CN" altLang="en-US" sz="2600" kern="100" dirty="0" smtClean="0">
                <a:solidFill>
                  <a:srgbClr val="E46C0A"/>
                </a:solidFill>
                <a:latin typeface="+mj-ea"/>
                <a:ea typeface="+mj-ea"/>
                <a:cs typeface="Courier New"/>
              </a:rPr>
              <a:t>“</a:t>
            </a:r>
            <a:r>
              <a:rPr lang="zh-CN" altLang="en-US" sz="2600" kern="100" dirty="0" smtClean="0">
                <a:solidFill>
                  <a:schemeClr val="accent6">
                    <a:lumMod val="75000"/>
                  </a:schemeClr>
                </a:solidFill>
                <a:latin typeface="Times New Roman"/>
                <a:ea typeface="华文细黑"/>
                <a:cs typeface="Times New Roman"/>
              </a:rPr>
              <a:t>最初</a:t>
            </a:r>
            <a:r>
              <a:rPr lang="zh-CN" altLang="en-US" sz="2600" kern="100" dirty="0" smtClean="0">
                <a:solidFill>
                  <a:srgbClr val="E46C0A"/>
                </a:solidFill>
                <a:latin typeface="+mj-ea"/>
                <a:ea typeface="+mj-ea"/>
                <a:cs typeface="Courier New"/>
              </a:rPr>
              <a:t>”</a:t>
            </a:r>
            <a:r>
              <a:rPr lang="zh-CN" altLang="en-US" sz="2600" kern="100" dirty="0" smtClean="0">
                <a:solidFill>
                  <a:schemeClr val="accent6">
                    <a:lumMod val="75000"/>
                  </a:schemeClr>
                </a:solidFill>
                <a:latin typeface="Times New Roman"/>
                <a:ea typeface="华文细黑"/>
                <a:cs typeface="Times New Roman"/>
              </a:rPr>
              <a:t>移至</a:t>
            </a:r>
            <a:r>
              <a:rPr lang="zh-CN" altLang="en-US" sz="2600" kern="100" dirty="0" smtClean="0">
                <a:solidFill>
                  <a:srgbClr val="E46C0A"/>
                </a:solidFill>
                <a:latin typeface="+mj-ea"/>
                <a:ea typeface="+mj-ea"/>
                <a:cs typeface="Courier New"/>
              </a:rPr>
              <a:t>“</a:t>
            </a:r>
            <a:r>
              <a:rPr lang="zh-CN" altLang="en-US" sz="2600" kern="100" dirty="0" smtClean="0">
                <a:solidFill>
                  <a:schemeClr val="accent6">
                    <a:lumMod val="75000"/>
                  </a:schemeClr>
                </a:solidFill>
                <a:latin typeface="Times New Roman"/>
                <a:ea typeface="华文细黑"/>
                <a:cs typeface="Times New Roman"/>
              </a:rPr>
              <a:t>五十年前</a:t>
            </a:r>
            <a:r>
              <a:rPr lang="zh-CN" altLang="en-US" sz="2600" kern="100" dirty="0" smtClean="0">
                <a:solidFill>
                  <a:srgbClr val="E46C0A"/>
                </a:solidFill>
                <a:latin typeface="+mj-ea"/>
                <a:ea typeface="+mj-ea"/>
                <a:cs typeface="Courier New"/>
              </a:rPr>
              <a:t>”</a:t>
            </a:r>
            <a:r>
              <a:rPr lang="zh-CN" altLang="en-US" sz="2600" kern="100" dirty="0" smtClean="0">
                <a:solidFill>
                  <a:schemeClr val="accent6">
                    <a:lumMod val="75000"/>
                  </a:schemeClr>
                </a:solidFill>
                <a:latin typeface="Times New Roman"/>
                <a:ea typeface="华文细黑"/>
                <a:cs typeface="Times New Roman"/>
              </a:rPr>
              <a:t>后。</a:t>
            </a:r>
            <a:endParaRPr lang="zh-CN" altLang="zh-CN" sz="260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2791906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8929" y="-1488"/>
            <a:ext cx="8769291" cy="1596014"/>
          </a:xfrm>
          <a:prstGeom prst="rect">
            <a:avLst/>
          </a:prstGeom>
          <a:noFill/>
        </p:spPr>
        <p:txBody>
          <a:bodyPr wrap="square" rtlCol="0">
            <a:spAutoFit/>
          </a:bodyPr>
          <a:lstStyle/>
          <a:p>
            <a:pPr algn="just">
              <a:lnSpc>
                <a:spcPct val="130000"/>
              </a:lnSpc>
              <a:spcAft>
                <a:spcPts val="0"/>
              </a:spcAft>
            </a:pPr>
            <a:r>
              <a:rPr lang="en-US" altLang="zh-CN" sz="2600" kern="100" dirty="0">
                <a:latin typeface="Times New Roman"/>
                <a:ea typeface="华文细黑"/>
                <a:cs typeface="Courier New"/>
              </a:rPr>
              <a:t>(2)</a:t>
            </a:r>
            <a:r>
              <a:rPr lang="en-US" altLang="zh-CN" sz="2600" kern="100" dirty="0">
                <a:solidFill>
                  <a:srgbClr val="00B0F0"/>
                </a:solidFill>
                <a:latin typeface="Times New Roman"/>
                <a:ea typeface="华文细黑"/>
                <a:cs typeface="Courier New"/>
              </a:rPr>
              <a:t>(2011·</a:t>
            </a:r>
            <a:r>
              <a:rPr lang="zh-CN" altLang="zh-CN" sz="2600" kern="100" dirty="0">
                <a:solidFill>
                  <a:srgbClr val="00B0F0"/>
                </a:solidFill>
                <a:latin typeface="Times New Roman"/>
                <a:ea typeface="华文细黑"/>
                <a:cs typeface="Times New Roman"/>
              </a:rPr>
              <a:t>四川</a:t>
            </a:r>
            <a:r>
              <a:rPr lang="en-US" altLang="zh-CN" sz="2600" kern="100" dirty="0">
                <a:solidFill>
                  <a:srgbClr val="00B0F0"/>
                </a:solidFill>
                <a:latin typeface="Times New Roman"/>
                <a:ea typeface="华文细黑"/>
                <a:cs typeface="Courier New"/>
              </a:rPr>
              <a:t>)</a:t>
            </a:r>
            <a:r>
              <a:rPr lang="en-US" altLang="zh-CN" sz="2600" kern="100" dirty="0">
                <a:latin typeface="Times New Roman"/>
                <a:ea typeface="华文细黑"/>
                <a:cs typeface="Courier New"/>
              </a:rPr>
              <a:t>2010</a:t>
            </a:r>
            <a:r>
              <a:rPr lang="zh-CN" altLang="zh-CN" sz="2600" kern="100" dirty="0">
                <a:latin typeface="Times New Roman"/>
                <a:ea typeface="华文细黑"/>
                <a:cs typeface="Times New Roman"/>
              </a:rPr>
              <a:t>年</a:t>
            </a: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月</a:t>
            </a:r>
            <a:r>
              <a:rPr lang="en-US" altLang="zh-CN" sz="2600" kern="100" dirty="0">
                <a:latin typeface="Times New Roman"/>
                <a:ea typeface="华文细黑"/>
                <a:cs typeface="Courier New"/>
              </a:rPr>
              <a:t>10</a:t>
            </a:r>
            <a:r>
              <a:rPr lang="zh-CN" altLang="zh-CN" sz="2600" kern="100" dirty="0">
                <a:latin typeface="Times New Roman"/>
                <a:ea typeface="华文细黑"/>
                <a:cs typeface="Times New Roman"/>
              </a:rPr>
              <a:t>日，第</a:t>
            </a:r>
            <a:r>
              <a:rPr lang="en-US" altLang="zh-CN" sz="2600" kern="100" dirty="0">
                <a:latin typeface="Times New Roman"/>
                <a:ea typeface="华文细黑"/>
                <a:cs typeface="Courier New"/>
              </a:rPr>
              <a:t>8</a:t>
            </a:r>
            <a:r>
              <a:rPr lang="zh-CN" altLang="zh-CN" sz="2600" kern="100" dirty="0">
                <a:latin typeface="Times New Roman"/>
                <a:ea typeface="华文细黑"/>
                <a:cs typeface="Times New Roman"/>
              </a:rPr>
              <a:t>颗北斗导航卫星的发射进入倒计时，西昌卫星发射中心各个岗位的操作人员对火箭起飞前进行了最后的检查，满怀信心等待着发射时刻的到来</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3" name="矩形 2"/>
          <p:cNvSpPr/>
          <p:nvPr/>
        </p:nvSpPr>
        <p:spPr>
          <a:xfrm>
            <a:off x="112837" y="1544588"/>
            <a:ext cx="6186309" cy="612475"/>
          </a:xfrm>
          <a:prstGeom prst="rect">
            <a:avLst/>
          </a:prstGeom>
        </p:spPr>
        <p:txBody>
          <a:bodyPr wrap="none">
            <a:spAutoFit/>
          </a:bodyPr>
          <a:lstStyle/>
          <a:p>
            <a:pPr lvl="0">
              <a:lnSpc>
                <a:spcPct val="130000"/>
              </a:lnSpc>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zh-CN" altLang="en-US" sz="2600" kern="100" dirty="0" smtClean="0">
                <a:solidFill>
                  <a:schemeClr val="accent6">
                    <a:lumMod val="75000"/>
                  </a:schemeClr>
                </a:solidFill>
                <a:latin typeface="Times New Roman"/>
                <a:ea typeface="华文细黑"/>
                <a:cs typeface="Times New Roman"/>
              </a:rPr>
              <a:t>把</a:t>
            </a:r>
            <a:r>
              <a:rPr lang="zh-CN" altLang="en-US" sz="2600" kern="100" dirty="0" smtClean="0">
                <a:solidFill>
                  <a:srgbClr val="E46C0A"/>
                </a:solidFill>
                <a:latin typeface="+mj-ea"/>
                <a:ea typeface="+mj-ea"/>
                <a:cs typeface="Courier New"/>
              </a:rPr>
              <a:t>“</a:t>
            </a:r>
            <a:r>
              <a:rPr lang="zh-CN" altLang="en-US" sz="2600" kern="100" dirty="0" smtClean="0">
                <a:solidFill>
                  <a:schemeClr val="accent6">
                    <a:lumMod val="75000"/>
                  </a:schemeClr>
                </a:solidFill>
                <a:latin typeface="Times New Roman"/>
                <a:ea typeface="华文细黑"/>
                <a:cs typeface="Times New Roman"/>
              </a:rPr>
              <a:t>起飞前</a:t>
            </a:r>
            <a:r>
              <a:rPr lang="zh-CN" altLang="en-US" sz="2600" kern="100" dirty="0" smtClean="0">
                <a:solidFill>
                  <a:srgbClr val="E46C0A"/>
                </a:solidFill>
                <a:latin typeface="+mj-ea"/>
                <a:ea typeface="+mj-ea"/>
                <a:cs typeface="Courier New"/>
              </a:rPr>
              <a:t>”</a:t>
            </a:r>
            <a:r>
              <a:rPr lang="zh-CN" altLang="en-US" sz="2600" kern="100" dirty="0" smtClean="0">
                <a:solidFill>
                  <a:schemeClr val="accent6">
                    <a:lumMod val="75000"/>
                  </a:schemeClr>
                </a:solidFill>
                <a:latin typeface="Times New Roman"/>
                <a:ea typeface="华文细黑"/>
                <a:cs typeface="Times New Roman"/>
              </a:rPr>
              <a:t>移至</a:t>
            </a:r>
            <a:r>
              <a:rPr lang="zh-CN" altLang="en-US" sz="2600" kern="100" dirty="0" smtClean="0">
                <a:solidFill>
                  <a:srgbClr val="E46C0A"/>
                </a:solidFill>
                <a:latin typeface="+mj-ea"/>
                <a:ea typeface="+mj-ea"/>
                <a:cs typeface="Courier New"/>
              </a:rPr>
              <a:t>“</a:t>
            </a:r>
            <a:r>
              <a:rPr lang="zh-CN" altLang="en-US" sz="2600" kern="100" dirty="0" smtClean="0">
                <a:solidFill>
                  <a:schemeClr val="accent6">
                    <a:lumMod val="75000"/>
                  </a:schemeClr>
                </a:solidFill>
                <a:latin typeface="Times New Roman"/>
                <a:ea typeface="华文细黑"/>
                <a:cs typeface="Times New Roman"/>
              </a:rPr>
              <a:t>进行了</a:t>
            </a:r>
            <a:r>
              <a:rPr lang="zh-CN" altLang="en-US" sz="2600" kern="100" dirty="0" smtClean="0">
                <a:solidFill>
                  <a:srgbClr val="E46C0A"/>
                </a:solidFill>
                <a:latin typeface="+mj-ea"/>
                <a:ea typeface="+mj-ea"/>
                <a:cs typeface="Courier New"/>
              </a:rPr>
              <a:t>”</a:t>
            </a:r>
            <a:r>
              <a:rPr lang="zh-CN" altLang="en-US" sz="2600" kern="100" dirty="0" smtClean="0">
                <a:solidFill>
                  <a:schemeClr val="accent6">
                    <a:lumMod val="75000"/>
                  </a:schemeClr>
                </a:solidFill>
                <a:latin typeface="Times New Roman"/>
                <a:ea typeface="华文细黑"/>
                <a:cs typeface="Times New Roman"/>
              </a:rPr>
              <a:t>后。</a:t>
            </a:r>
            <a:endParaRPr lang="zh-CN" altLang="zh-CN" sz="2600" kern="100" dirty="0">
              <a:solidFill>
                <a:schemeClr val="accent6">
                  <a:lumMod val="75000"/>
                </a:schemeClr>
              </a:solidFill>
              <a:effectLst/>
              <a:latin typeface="宋体"/>
              <a:cs typeface="Courier New"/>
            </a:endParaRPr>
          </a:p>
        </p:txBody>
      </p:sp>
      <p:sp>
        <p:nvSpPr>
          <p:cNvPr id="19" name="矩形 18"/>
          <p:cNvSpPr/>
          <p:nvPr/>
        </p:nvSpPr>
        <p:spPr>
          <a:xfrm>
            <a:off x="100291" y="2048644"/>
            <a:ext cx="8909535" cy="1596014"/>
          </a:xfrm>
          <a:prstGeom prst="rect">
            <a:avLst/>
          </a:prstGeom>
        </p:spPr>
        <p:txBody>
          <a:bodyPr>
            <a:spAutoFit/>
          </a:bodyPr>
          <a:lstStyle/>
          <a:p>
            <a:pPr algn="just">
              <a:lnSpc>
                <a:spcPct val="130000"/>
              </a:lnSpc>
              <a:spcAft>
                <a:spcPts val="0"/>
              </a:spcAft>
            </a:pPr>
            <a:r>
              <a:rPr lang="en-US" altLang="zh-CN" sz="2600" kern="100" dirty="0">
                <a:latin typeface="Times New Roman"/>
                <a:ea typeface="华文细黑"/>
                <a:cs typeface="Courier New"/>
              </a:rPr>
              <a:t>(3)</a:t>
            </a:r>
            <a:r>
              <a:rPr lang="en-US" altLang="zh-CN" sz="2600" kern="100" dirty="0">
                <a:solidFill>
                  <a:srgbClr val="00B0F0"/>
                </a:solidFill>
                <a:latin typeface="Times New Roman"/>
                <a:ea typeface="华文细黑"/>
                <a:cs typeface="Courier New"/>
              </a:rPr>
              <a:t>(2010·</a:t>
            </a:r>
            <a:r>
              <a:rPr lang="zh-CN" altLang="zh-CN" sz="2600" kern="100" dirty="0">
                <a:solidFill>
                  <a:srgbClr val="00B0F0"/>
                </a:solidFill>
                <a:latin typeface="Times New Roman"/>
                <a:ea typeface="华文细黑"/>
                <a:cs typeface="Times New Roman"/>
              </a:rPr>
              <a:t>全国</a:t>
            </a:r>
            <a:r>
              <a:rPr lang="en-US" altLang="zh-CN" sz="2600" kern="100" dirty="0">
                <a:solidFill>
                  <a:srgbClr val="00B0F0"/>
                </a:solidFill>
                <a:latin typeface="宋体"/>
                <a:ea typeface="华文细黑"/>
                <a:cs typeface="Times New Roman"/>
              </a:rPr>
              <a:t>Ⅱ</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那个年代的手抄本很难得，书中的故事对我产生了潜移默化的影响，爱国心、人生观、事业心、爱情观以及手抄本那漂亮的字迹也让我非常喜欢</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23" name="矩形 22"/>
          <p:cNvSpPr/>
          <p:nvPr/>
        </p:nvSpPr>
        <p:spPr>
          <a:xfrm>
            <a:off x="99527" y="3559671"/>
            <a:ext cx="8909535" cy="1652760"/>
          </a:xfrm>
          <a:prstGeom prst="rect">
            <a:avLst/>
          </a:prstGeom>
        </p:spPr>
        <p:txBody>
          <a:bodyPr>
            <a:spAutoFit/>
          </a:bodyPr>
          <a:lstStyle/>
          <a:p>
            <a:pPr algn="just">
              <a:lnSpc>
                <a:spcPct val="13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zh-CN" altLang="en-US" sz="2600" kern="100" dirty="0" smtClean="0">
                <a:solidFill>
                  <a:srgbClr val="E46C0A"/>
                </a:solidFill>
                <a:latin typeface="+mj-ea"/>
                <a:ea typeface="+mj-ea"/>
                <a:cs typeface="Courier New"/>
              </a:rPr>
              <a:t>“</a:t>
            </a:r>
            <a:r>
              <a:rPr lang="zh-CN" altLang="en-US" sz="2600" kern="100" dirty="0" smtClean="0">
                <a:solidFill>
                  <a:schemeClr val="accent6">
                    <a:lumMod val="75000"/>
                  </a:schemeClr>
                </a:solidFill>
                <a:latin typeface="宋体"/>
                <a:ea typeface="华文细黑"/>
                <a:cs typeface="Times New Roman"/>
              </a:rPr>
              <a:t>潜移默化</a:t>
            </a:r>
            <a:r>
              <a:rPr lang="zh-CN" altLang="en-US" sz="2600" kern="100" dirty="0" smtClean="0">
                <a:solidFill>
                  <a:srgbClr val="E46C0A"/>
                </a:solidFill>
                <a:latin typeface="+mj-ea"/>
                <a:ea typeface="+mj-ea"/>
                <a:cs typeface="Courier New"/>
              </a:rPr>
              <a:t>”</a:t>
            </a:r>
            <a:r>
              <a:rPr lang="zh-CN" altLang="en-US" sz="2600" kern="100" dirty="0">
                <a:solidFill>
                  <a:schemeClr val="accent6">
                    <a:lumMod val="75000"/>
                  </a:schemeClr>
                </a:solidFill>
                <a:latin typeface="宋体"/>
                <a:ea typeface="华文细黑"/>
                <a:cs typeface="Times New Roman"/>
              </a:rPr>
              <a:t>应作状语修饰</a:t>
            </a:r>
            <a:r>
              <a:rPr lang="zh-CN" altLang="en-US" sz="2600" kern="100" dirty="0">
                <a:solidFill>
                  <a:srgbClr val="E46C0A"/>
                </a:solidFill>
                <a:latin typeface="+mj-ea"/>
                <a:ea typeface="+mj-ea"/>
                <a:cs typeface="Courier New"/>
              </a:rPr>
              <a:t>“</a:t>
            </a:r>
            <a:r>
              <a:rPr lang="zh-CN" altLang="en-US" sz="2600" kern="100" dirty="0">
                <a:solidFill>
                  <a:schemeClr val="accent6">
                    <a:lumMod val="75000"/>
                  </a:schemeClr>
                </a:solidFill>
                <a:latin typeface="宋体"/>
                <a:ea typeface="华文细黑"/>
                <a:cs typeface="Times New Roman"/>
              </a:rPr>
              <a:t>产生</a:t>
            </a:r>
            <a:r>
              <a:rPr lang="zh-CN" altLang="en-US" sz="2600" kern="100" dirty="0">
                <a:solidFill>
                  <a:srgbClr val="E46C0A"/>
                </a:solidFill>
                <a:latin typeface="+mj-ea"/>
                <a:ea typeface="+mj-ea"/>
                <a:cs typeface="Courier New"/>
              </a:rPr>
              <a:t>”</a:t>
            </a:r>
            <a:r>
              <a:rPr lang="zh-CN" altLang="en-US" sz="2600" kern="100" dirty="0">
                <a:solidFill>
                  <a:schemeClr val="accent6">
                    <a:lumMod val="75000"/>
                  </a:schemeClr>
                </a:solidFill>
                <a:latin typeface="宋体"/>
                <a:ea typeface="华文细黑"/>
                <a:cs typeface="Times New Roman"/>
              </a:rPr>
              <a:t>；另外，</a:t>
            </a:r>
            <a:r>
              <a:rPr lang="zh-CN" altLang="en-US" sz="2600" kern="100" dirty="0">
                <a:solidFill>
                  <a:srgbClr val="E46C0A"/>
                </a:solidFill>
                <a:latin typeface="+mj-ea"/>
                <a:ea typeface="+mj-ea"/>
                <a:cs typeface="Courier New"/>
              </a:rPr>
              <a:t>“</a:t>
            </a:r>
            <a:r>
              <a:rPr lang="zh-CN" altLang="en-US" sz="2600" kern="100" dirty="0">
                <a:solidFill>
                  <a:schemeClr val="accent6">
                    <a:lumMod val="75000"/>
                  </a:schemeClr>
                </a:solidFill>
                <a:latin typeface="宋体"/>
                <a:ea typeface="华文细黑"/>
                <a:cs typeface="Times New Roman"/>
              </a:rPr>
              <a:t>爱国心、人生观、事业心、爱情观</a:t>
            </a:r>
            <a:r>
              <a:rPr lang="zh-CN" altLang="en-US" sz="2600" kern="100" dirty="0">
                <a:solidFill>
                  <a:srgbClr val="E46C0A"/>
                </a:solidFill>
                <a:latin typeface="+mj-ea"/>
                <a:ea typeface="+mj-ea"/>
                <a:cs typeface="Courier New"/>
              </a:rPr>
              <a:t>”</a:t>
            </a:r>
            <a:r>
              <a:rPr lang="zh-CN" altLang="en-US" sz="2600" kern="100" dirty="0">
                <a:solidFill>
                  <a:schemeClr val="accent6">
                    <a:lumMod val="75000"/>
                  </a:schemeClr>
                </a:solidFill>
                <a:latin typeface="宋体"/>
                <a:ea typeface="华文细黑"/>
                <a:cs typeface="Times New Roman"/>
              </a:rPr>
              <a:t>与</a:t>
            </a:r>
            <a:r>
              <a:rPr lang="zh-CN" altLang="en-US" sz="2600" kern="100" dirty="0">
                <a:solidFill>
                  <a:srgbClr val="E46C0A"/>
                </a:solidFill>
                <a:latin typeface="+mj-ea"/>
                <a:ea typeface="+mj-ea"/>
                <a:cs typeface="Courier New"/>
              </a:rPr>
              <a:t>“</a:t>
            </a:r>
            <a:r>
              <a:rPr lang="zh-CN" altLang="en-US" sz="2600" kern="100" dirty="0">
                <a:solidFill>
                  <a:schemeClr val="accent6">
                    <a:lumMod val="75000"/>
                  </a:schemeClr>
                </a:solidFill>
                <a:latin typeface="宋体"/>
                <a:ea typeface="华文细黑"/>
                <a:cs typeface="Times New Roman"/>
              </a:rPr>
              <a:t>喜欢</a:t>
            </a:r>
            <a:r>
              <a:rPr lang="zh-CN" altLang="en-US" sz="2600" kern="100" dirty="0">
                <a:solidFill>
                  <a:srgbClr val="E46C0A"/>
                </a:solidFill>
                <a:latin typeface="+mj-ea"/>
                <a:ea typeface="+mj-ea"/>
                <a:cs typeface="Courier New"/>
              </a:rPr>
              <a:t>”</a:t>
            </a:r>
            <a:r>
              <a:rPr lang="zh-CN" altLang="en-US" sz="2600" kern="100" dirty="0">
                <a:solidFill>
                  <a:schemeClr val="accent6">
                    <a:lumMod val="75000"/>
                  </a:schemeClr>
                </a:solidFill>
                <a:latin typeface="宋体"/>
                <a:ea typeface="华文细黑"/>
                <a:cs typeface="Times New Roman"/>
              </a:rPr>
              <a:t>搭配不当，它们应该是</a:t>
            </a:r>
            <a:r>
              <a:rPr lang="zh-CN" altLang="en-US" sz="2600" kern="100" dirty="0">
                <a:solidFill>
                  <a:srgbClr val="E46C0A"/>
                </a:solidFill>
                <a:latin typeface="+mj-ea"/>
                <a:ea typeface="+mj-ea"/>
                <a:cs typeface="Courier New"/>
              </a:rPr>
              <a:t>“</a:t>
            </a:r>
            <a:r>
              <a:rPr lang="zh-CN" altLang="en-US" sz="2600" kern="100" dirty="0">
                <a:solidFill>
                  <a:schemeClr val="accent6">
                    <a:lumMod val="75000"/>
                  </a:schemeClr>
                </a:solidFill>
                <a:latin typeface="宋体"/>
                <a:ea typeface="华文细黑"/>
                <a:cs typeface="Times New Roman"/>
              </a:rPr>
              <a:t>影响</a:t>
            </a:r>
            <a:r>
              <a:rPr lang="zh-CN" altLang="en-US" sz="2600" kern="100" dirty="0">
                <a:solidFill>
                  <a:srgbClr val="E46C0A"/>
                </a:solidFill>
                <a:latin typeface="+mj-ea"/>
                <a:ea typeface="+mj-ea"/>
                <a:cs typeface="Courier New"/>
              </a:rPr>
              <a:t>”</a:t>
            </a:r>
            <a:r>
              <a:rPr lang="zh-CN" altLang="en-US" sz="2600" kern="100" dirty="0">
                <a:solidFill>
                  <a:schemeClr val="accent6">
                    <a:lumMod val="75000"/>
                  </a:schemeClr>
                </a:solidFill>
                <a:latin typeface="宋体"/>
                <a:ea typeface="华文细黑"/>
                <a:cs typeface="Times New Roman"/>
              </a:rPr>
              <a:t>的内容。</a:t>
            </a:r>
            <a:endParaRPr lang="en-US" altLang="zh-CN" sz="2600" kern="100" dirty="0" smtClean="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1110096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linds(horizontal)">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blinds(horizontal)">
                                      <p:cBhvr>
                                        <p:cTn id="1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9" grpId="0"/>
      <p:bldP spid="23"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6554" y="510188"/>
            <a:ext cx="8856984" cy="4270400"/>
          </a:xfrm>
          <a:prstGeom prst="rect">
            <a:avLst/>
          </a:prstGeom>
          <a:noFill/>
        </p:spPr>
        <p:txBody>
          <a:bodyPr wrap="square" rtlCol="0">
            <a:spAutoFit/>
          </a:bodyPr>
          <a:lstStyle/>
          <a:p>
            <a:pPr algn="just">
              <a:lnSpc>
                <a:spcPts val="45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多项状语语序不当也是语序不当的类型之一。正常的多项状语排列次序：</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目的</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状语</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＋原因</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状语</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＋时间</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状语</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＋处所</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状语</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＋范围</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状语</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＋情态</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状语</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＋对象</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状语</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也可以记一个典型例句：许多老师昨天</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时间</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在休息室里</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处所</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都</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范围</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热情地</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情态</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同他</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对象</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交谈。</a:t>
            </a:r>
            <a:endParaRPr lang="zh-CN" altLang="zh-CN" sz="1050" kern="100" dirty="0">
              <a:effectLst/>
              <a:latin typeface="宋体"/>
              <a:cs typeface="Courier New"/>
            </a:endParaRPr>
          </a:p>
        </p:txBody>
      </p:sp>
    </p:spTree>
    <p:extLst>
      <p:ext uri="{BB962C8B-B14F-4D97-AF65-F5344CB8AC3E}">
        <p14:creationId xmlns:p14="http://schemas.microsoft.com/office/powerpoint/2010/main" val="39781763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38047" y="185961"/>
            <a:ext cx="8769291" cy="3693319"/>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关联词语语序不当</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下面句子都存在关联词语语序不当的问题，请作具体说明。</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en-US" altLang="zh-CN" sz="2600" kern="100" dirty="0">
                <a:solidFill>
                  <a:srgbClr val="00B0F0"/>
                </a:solidFill>
                <a:latin typeface="Times New Roman"/>
                <a:ea typeface="华文细黑"/>
                <a:cs typeface="Courier New"/>
              </a:rPr>
              <a:t>(2014·</a:t>
            </a:r>
            <a:r>
              <a:rPr lang="zh-CN" altLang="zh-CN" sz="2600" kern="100" dirty="0">
                <a:solidFill>
                  <a:srgbClr val="00B0F0"/>
                </a:solidFill>
                <a:latin typeface="Times New Roman"/>
                <a:ea typeface="华文细黑"/>
                <a:cs typeface="Times New Roman"/>
              </a:rPr>
              <a:t>湖北</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随着国家信用体系的建设，公民不仅将拥有统一的社会信用代码，到</a:t>
            </a:r>
            <a:r>
              <a:rPr lang="en-US" altLang="zh-CN" sz="2600" kern="100" dirty="0">
                <a:latin typeface="Times New Roman"/>
                <a:ea typeface="华文细黑"/>
                <a:cs typeface="Courier New"/>
              </a:rPr>
              <a:t>2017</a:t>
            </a:r>
            <a:r>
              <a:rPr lang="zh-CN" altLang="zh-CN" sz="2600" kern="100" dirty="0">
                <a:latin typeface="Times New Roman"/>
                <a:ea typeface="华文细黑"/>
                <a:cs typeface="Times New Roman"/>
              </a:rPr>
              <a:t>年，还会有一个集合金融、工商登记、税收缴纳、交通违章等的统一平台建成，实现信息资源共享</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4" name="矩形 3"/>
          <p:cNvSpPr/>
          <p:nvPr/>
        </p:nvSpPr>
        <p:spPr>
          <a:xfrm>
            <a:off x="161508" y="3755371"/>
            <a:ext cx="7853432" cy="692497"/>
          </a:xfrm>
          <a:prstGeom prst="rect">
            <a:avLst/>
          </a:prstGeom>
        </p:spPr>
        <p:txBody>
          <a:bodyPr wrap="none">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zh-CN" altLang="zh-CN" sz="2600" kern="100" dirty="0" smtClean="0">
                <a:solidFill>
                  <a:srgbClr val="E46C0A"/>
                </a:solidFill>
                <a:latin typeface="Times New Roman"/>
                <a:ea typeface="华文细黑"/>
                <a:cs typeface="Times New Roman"/>
              </a:rPr>
              <a:t>语序</a:t>
            </a:r>
            <a:r>
              <a:rPr lang="zh-CN" altLang="zh-CN" sz="2600" kern="100" dirty="0">
                <a:solidFill>
                  <a:srgbClr val="E46C0A"/>
                </a:solidFill>
                <a:latin typeface="Times New Roman"/>
                <a:ea typeface="华文细黑"/>
                <a:cs typeface="Times New Roman"/>
              </a:rPr>
              <a:t>不当，</a:t>
            </a:r>
            <a:r>
              <a:rPr lang="en-US" altLang="zh-CN" sz="2600" kern="100" dirty="0">
                <a:solidFill>
                  <a:srgbClr val="E46C0A"/>
                </a:solidFill>
                <a:latin typeface="+mj-ea"/>
                <a:ea typeface="+mj-ea"/>
                <a:cs typeface="Courier New"/>
              </a:rPr>
              <a:t>“</a:t>
            </a:r>
            <a:r>
              <a:rPr lang="zh-CN" altLang="zh-CN" sz="2600" kern="100" dirty="0">
                <a:solidFill>
                  <a:srgbClr val="E46C0A"/>
                </a:solidFill>
                <a:latin typeface="Times New Roman"/>
                <a:ea typeface="华文细黑"/>
                <a:cs typeface="Times New Roman"/>
              </a:rPr>
              <a:t>不仅</a:t>
            </a:r>
            <a:r>
              <a:rPr lang="en-US" altLang="zh-CN" sz="2600" kern="100" dirty="0">
                <a:solidFill>
                  <a:srgbClr val="E46C0A"/>
                </a:solidFill>
                <a:latin typeface="+mj-ea"/>
                <a:ea typeface="+mj-ea"/>
                <a:cs typeface="Courier New"/>
              </a:rPr>
              <a:t>”</a:t>
            </a:r>
            <a:r>
              <a:rPr lang="zh-CN" altLang="zh-CN" sz="2600" kern="100" dirty="0">
                <a:solidFill>
                  <a:srgbClr val="E46C0A"/>
                </a:solidFill>
                <a:latin typeface="Times New Roman"/>
                <a:ea typeface="华文细黑"/>
                <a:cs typeface="Times New Roman"/>
              </a:rPr>
              <a:t>应放在</a:t>
            </a:r>
            <a:r>
              <a:rPr lang="en-US" altLang="zh-CN" sz="2600" kern="100" dirty="0">
                <a:solidFill>
                  <a:srgbClr val="E46C0A"/>
                </a:solidFill>
                <a:latin typeface="+mj-ea"/>
                <a:ea typeface="+mj-ea"/>
                <a:cs typeface="Courier New"/>
              </a:rPr>
              <a:t>“</a:t>
            </a:r>
            <a:r>
              <a:rPr lang="zh-CN" altLang="zh-CN" sz="2600" kern="100" dirty="0">
                <a:solidFill>
                  <a:srgbClr val="E46C0A"/>
                </a:solidFill>
                <a:latin typeface="Times New Roman"/>
                <a:ea typeface="华文细黑"/>
                <a:cs typeface="Times New Roman"/>
              </a:rPr>
              <a:t>公民</a:t>
            </a:r>
            <a:r>
              <a:rPr lang="en-US" altLang="zh-CN" sz="2600" kern="100" dirty="0">
                <a:solidFill>
                  <a:srgbClr val="E46C0A"/>
                </a:solidFill>
                <a:latin typeface="+mj-ea"/>
                <a:ea typeface="+mj-ea"/>
                <a:cs typeface="Courier New"/>
              </a:rPr>
              <a:t>”</a:t>
            </a:r>
            <a:r>
              <a:rPr lang="zh-CN" altLang="zh-CN" sz="2600" kern="100" dirty="0">
                <a:solidFill>
                  <a:srgbClr val="E46C0A"/>
                </a:solidFill>
                <a:latin typeface="Times New Roman"/>
                <a:ea typeface="华文细黑"/>
                <a:cs typeface="Times New Roman"/>
              </a:rPr>
              <a:t>的后面。</a:t>
            </a:r>
            <a:endParaRPr lang="zh-CN" altLang="zh-CN" sz="1050" kern="100" dirty="0">
              <a:effectLst/>
              <a:latin typeface="宋体"/>
              <a:cs typeface="Courier New"/>
            </a:endParaRPr>
          </a:p>
        </p:txBody>
      </p:sp>
    </p:spTree>
    <p:extLst>
      <p:ext uri="{BB962C8B-B14F-4D97-AF65-F5344CB8AC3E}">
        <p14:creationId xmlns:p14="http://schemas.microsoft.com/office/powerpoint/2010/main" val="3733339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7572" y="216823"/>
            <a:ext cx="8769291" cy="1706044"/>
          </a:xfrm>
          <a:prstGeom prst="rect">
            <a:avLst/>
          </a:prstGeom>
          <a:noFill/>
        </p:spPr>
        <p:txBody>
          <a:bodyPr wrap="square" rtlCol="0">
            <a:spAutoFit/>
          </a:bodyPr>
          <a:lstStyle/>
          <a:p>
            <a:pPr algn="just">
              <a:lnSpc>
                <a:spcPct val="140000"/>
              </a:lnSpc>
              <a:spcAft>
                <a:spcPts val="0"/>
              </a:spcAft>
            </a:pPr>
            <a:r>
              <a:rPr lang="en-US" altLang="zh-CN" sz="2600" kern="100" dirty="0">
                <a:latin typeface="Times New Roman"/>
                <a:ea typeface="华文细黑"/>
                <a:cs typeface="Courier New"/>
              </a:rPr>
              <a:t>(2)</a:t>
            </a:r>
            <a:r>
              <a:rPr lang="en-US" altLang="zh-CN" sz="2600" kern="100" dirty="0">
                <a:solidFill>
                  <a:srgbClr val="00B0F0"/>
                </a:solidFill>
                <a:latin typeface="Times New Roman"/>
                <a:ea typeface="华文细黑"/>
                <a:cs typeface="Courier New"/>
              </a:rPr>
              <a:t>(2013·</a:t>
            </a:r>
            <a:r>
              <a:rPr lang="zh-CN" altLang="zh-CN" sz="2600" kern="100" dirty="0">
                <a:solidFill>
                  <a:srgbClr val="00B0F0"/>
                </a:solidFill>
                <a:latin typeface="Times New Roman"/>
                <a:ea typeface="华文细黑"/>
                <a:cs typeface="Times New Roman"/>
              </a:rPr>
              <a:t>辽宁</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作为一个全新的、相对成熟的行业，不仅电子商务在一定程度上改变了人类的生活方式，也冲击了历史悠久的传统商业模式</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3" name="矩形 2"/>
          <p:cNvSpPr/>
          <p:nvPr/>
        </p:nvSpPr>
        <p:spPr>
          <a:xfrm>
            <a:off x="163736" y="1877830"/>
            <a:ext cx="8345003" cy="586571"/>
          </a:xfrm>
          <a:prstGeom prst="rect">
            <a:avLst/>
          </a:prstGeom>
        </p:spPr>
        <p:txBody>
          <a:bodyPr>
            <a:spAutoFit/>
          </a:bodyPr>
          <a:lstStyle/>
          <a:p>
            <a:pPr algn="just">
              <a:lnSpc>
                <a:spcPct val="14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zh-CN" altLang="zh-CN" sz="2600" kern="100" dirty="0" smtClean="0">
                <a:solidFill>
                  <a:srgbClr val="E46C0A"/>
                </a:solidFill>
                <a:latin typeface="Times New Roman"/>
                <a:ea typeface="华文细黑"/>
                <a:cs typeface="Times New Roman"/>
              </a:rPr>
              <a:t>语序</a:t>
            </a:r>
            <a:r>
              <a:rPr lang="zh-CN" altLang="zh-CN" sz="2600" kern="100" dirty="0">
                <a:solidFill>
                  <a:srgbClr val="E46C0A"/>
                </a:solidFill>
                <a:latin typeface="Times New Roman"/>
                <a:ea typeface="华文细黑"/>
                <a:cs typeface="Times New Roman"/>
              </a:rPr>
              <a:t>不当，</a:t>
            </a:r>
            <a:r>
              <a:rPr lang="en-US" altLang="zh-CN" sz="2600" kern="100" dirty="0">
                <a:solidFill>
                  <a:srgbClr val="E46C0A"/>
                </a:solidFill>
                <a:latin typeface="+mj-ea"/>
                <a:ea typeface="+mj-ea"/>
                <a:cs typeface="Courier New"/>
              </a:rPr>
              <a:t>“</a:t>
            </a:r>
            <a:r>
              <a:rPr lang="zh-CN" altLang="zh-CN" sz="2600" kern="100" dirty="0">
                <a:solidFill>
                  <a:srgbClr val="E46C0A"/>
                </a:solidFill>
                <a:latin typeface="Times New Roman"/>
                <a:ea typeface="华文细黑"/>
                <a:cs typeface="Times New Roman"/>
              </a:rPr>
              <a:t>不仅</a:t>
            </a:r>
            <a:r>
              <a:rPr lang="en-US" altLang="zh-CN" sz="2600" kern="100" dirty="0">
                <a:solidFill>
                  <a:srgbClr val="E46C0A"/>
                </a:solidFill>
                <a:latin typeface="+mj-ea"/>
                <a:ea typeface="+mj-ea"/>
                <a:cs typeface="Courier New"/>
              </a:rPr>
              <a:t>”</a:t>
            </a:r>
            <a:r>
              <a:rPr lang="zh-CN" altLang="zh-CN" sz="2600" kern="100" dirty="0">
                <a:solidFill>
                  <a:srgbClr val="E46C0A"/>
                </a:solidFill>
                <a:latin typeface="Times New Roman"/>
                <a:ea typeface="华文细黑"/>
                <a:cs typeface="Times New Roman"/>
              </a:rPr>
              <a:t>应放在</a:t>
            </a:r>
            <a:r>
              <a:rPr lang="en-US" altLang="zh-CN" sz="2600" kern="100" dirty="0">
                <a:solidFill>
                  <a:srgbClr val="E46C0A"/>
                </a:solidFill>
                <a:latin typeface="+mj-ea"/>
                <a:ea typeface="+mj-ea"/>
                <a:cs typeface="Courier New"/>
              </a:rPr>
              <a:t>“</a:t>
            </a:r>
            <a:r>
              <a:rPr lang="zh-CN" altLang="zh-CN" sz="2600" kern="100" dirty="0">
                <a:solidFill>
                  <a:srgbClr val="E46C0A"/>
                </a:solidFill>
                <a:latin typeface="Times New Roman"/>
                <a:ea typeface="华文细黑"/>
                <a:cs typeface="Times New Roman"/>
              </a:rPr>
              <a:t>电子商务</a:t>
            </a:r>
            <a:r>
              <a:rPr lang="en-US" altLang="zh-CN" sz="2600" kern="100" dirty="0">
                <a:solidFill>
                  <a:srgbClr val="E46C0A"/>
                </a:solidFill>
                <a:latin typeface="+mj-ea"/>
                <a:ea typeface="+mj-ea"/>
                <a:cs typeface="Courier New"/>
              </a:rPr>
              <a:t>”</a:t>
            </a:r>
            <a:r>
              <a:rPr lang="zh-CN" altLang="zh-CN" sz="2600" kern="100" dirty="0">
                <a:solidFill>
                  <a:srgbClr val="E46C0A"/>
                </a:solidFill>
                <a:latin typeface="Times New Roman"/>
                <a:ea typeface="华文细黑"/>
                <a:cs typeface="Times New Roman"/>
              </a:rPr>
              <a:t>的后面</a:t>
            </a:r>
            <a:r>
              <a:rPr lang="zh-CN" altLang="zh-CN" sz="2600" kern="100" dirty="0" smtClean="0">
                <a:solidFill>
                  <a:srgbClr val="E46C0A"/>
                </a:solidFill>
                <a:latin typeface="Times New Roman"/>
                <a:ea typeface="华文细黑"/>
                <a:cs typeface="Times New Roman"/>
              </a:rPr>
              <a:t>。</a:t>
            </a:r>
            <a:endParaRPr lang="en-US" altLang="zh-CN" sz="2600" kern="100" dirty="0" smtClean="0">
              <a:solidFill>
                <a:srgbClr val="E46C0A"/>
              </a:solidFill>
              <a:latin typeface="Times New Roman"/>
              <a:ea typeface="华文细黑"/>
              <a:cs typeface="Times New Roman"/>
            </a:endParaRPr>
          </a:p>
        </p:txBody>
      </p:sp>
      <p:sp>
        <p:nvSpPr>
          <p:cNvPr id="7" name="矩形 6"/>
          <p:cNvSpPr/>
          <p:nvPr/>
        </p:nvSpPr>
        <p:spPr>
          <a:xfrm>
            <a:off x="134378" y="2431926"/>
            <a:ext cx="8909535" cy="1706044"/>
          </a:xfrm>
          <a:prstGeom prst="rect">
            <a:avLst/>
          </a:prstGeom>
        </p:spPr>
        <p:txBody>
          <a:bodyPr>
            <a:spAutoFit/>
          </a:bodyPr>
          <a:lstStyle/>
          <a:p>
            <a:pPr algn="just">
              <a:lnSpc>
                <a:spcPct val="140000"/>
              </a:lnSpc>
              <a:spcAft>
                <a:spcPts val="0"/>
              </a:spcAft>
            </a:pPr>
            <a:r>
              <a:rPr lang="en-US" altLang="zh-CN" sz="2600" kern="100" dirty="0">
                <a:latin typeface="Times New Roman"/>
                <a:ea typeface="华文细黑"/>
                <a:cs typeface="Courier New"/>
              </a:rPr>
              <a:t>(3)</a:t>
            </a:r>
            <a:r>
              <a:rPr lang="en-US" altLang="zh-CN" sz="2600" kern="100" dirty="0">
                <a:solidFill>
                  <a:srgbClr val="00B0F0"/>
                </a:solidFill>
                <a:latin typeface="Times New Roman"/>
                <a:ea typeface="华文细黑"/>
                <a:cs typeface="Courier New"/>
              </a:rPr>
              <a:t>(2012·</a:t>
            </a:r>
            <a:r>
              <a:rPr lang="zh-CN" altLang="zh-CN" sz="2600" kern="100" dirty="0">
                <a:solidFill>
                  <a:srgbClr val="00B0F0"/>
                </a:solidFill>
                <a:latin typeface="Times New Roman"/>
                <a:ea typeface="华文细黑"/>
                <a:cs typeface="Times New Roman"/>
              </a:rPr>
              <a:t>辽宁</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一个省的文化系统如果能肩负起继承当地文化传统的使命，那么这个省的文化底蕴就会得到保持，而不至于中断和流失</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9" name="矩形 8"/>
          <p:cNvSpPr/>
          <p:nvPr/>
        </p:nvSpPr>
        <p:spPr>
          <a:xfrm>
            <a:off x="108688" y="4109493"/>
            <a:ext cx="8923480" cy="585738"/>
          </a:xfrm>
          <a:prstGeom prst="rect">
            <a:avLst/>
          </a:prstGeom>
        </p:spPr>
        <p:txBody>
          <a:bodyPr>
            <a:spAutoFit/>
          </a:bodyPr>
          <a:lstStyle/>
          <a:p>
            <a:pPr algn="just">
              <a:lnSpc>
                <a:spcPct val="14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zh-CN" altLang="en-US" sz="2600" kern="100" dirty="0" smtClean="0">
                <a:solidFill>
                  <a:schemeClr val="accent6">
                    <a:lumMod val="75000"/>
                  </a:schemeClr>
                </a:solidFill>
                <a:latin typeface="Times New Roman"/>
                <a:ea typeface="华文细黑"/>
                <a:cs typeface="Times New Roman"/>
              </a:rPr>
              <a:t>语序不当</a:t>
            </a:r>
            <a:r>
              <a:rPr lang="en-US" altLang="zh-CN" sz="2600" kern="100" dirty="0" smtClean="0">
                <a:solidFill>
                  <a:schemeClr val="accent6">
                    <a:lumMod val="75000"/>
                  </a:schemeClr>
                </a:solidFill>
                <a:latin typeface="Times New Roman"/>
                <a:ea typeface="华文细黑"/>
                <a:cs typeface="Times New Roman"/>
              </a:rPr>
              <a:t>,</a:t>
            </a:r>
            <a:r>
              <a:rPr lang="zh-CN" altLang="en-US" sz="2600" kern="100" dirty="0" smtClean="0">
                <a:solidFill>
                  <a:schemeClr val="accent6">
                    <a:lumMod val="75000"/>
                  </a:schemeClr>
                </a:solidFill>
                <a:latin typeface="Times New Roman"/>
                <a:ea typeface="华文细黑"/>
                <a:cs typeface="Times New Roman"/>
              </a:rPr>
              <a:t>应</a:t>
            </a:r>
            <a:r>
              <a:rPr lang="zh-CN" altLang="en-US" sz="2600" kern="100" dirty="0">
                <a:solidFill>
                  <a:schemeClr val="accent6">
                    <a:lumMod val="75000"/>
                  </a:schemeClr>
                </a:solidFill>
                <a:latin typeface="Times New Roman"/>
                <a:ea typeface="华文细黑"/>
                <a:cs typeface="Times New Roman"/>
              </a:rPr>
              <a:t>将</a:t>
            </a:r>
            <a:r>
              <a:rPr lang="zh-CN" altLang="en-US" sz="2600" kern="100" dirty="0">
                <a:solidFill>
                  <a:srgbClr val="E46C0A"/>
                </a:solidFill>
                <a:latin typeface="+mj-ea"/>
                <a:ea typeface="+mj-ea"/>
                <a:cs typeface="Courier New"/>
              </a:rPr>
              <a:t>“</a:t>
            </a:r>
            <a:r>
              <a:rPr lang="zh-CN" altLang="en-US" sz="2600" kern="100" dirty="0">
                <a:solidFill>
                  <a:schemeClr val="accent6">
                    <a:lumMod val="75000"/>
                  </a:schemeClr>
                </a:solidFill>
                <a:latin typeface="Times New Roman"/>
                <a:ea typeface="华文细黑"/>
                <a:cs typeface="Times New Roman"/>
              </a:rPr>
              <a:t>如果</a:t>
            </a:r>
            <a:r>
              <a:rPr lang="zh-CN" altLang="en-US" sz="2600" kern="100" dirty="0">
                <a:solidFill>
                  <a:srgbClr val="E46C0A"/>
                </a:solidFill>
                <a:latin typeface="+mj-ea"/>
                <a:ea typeface="+mj-ea"/>
                <a:cs typeface="Courier New"/>
              </a:rPr>
              <a:t>”</a:t>
            </a:r>
            <a:r>
              <a:rPr lang="zh-CN" altLang="en-US" sz="2600" kern="100" dirty="0">
                <a:solidFill>
                  <a:schemeClr val="accent6">
                    <a:lumMod val="75000"/>
                  </a:schemeClr>
                </a:solidFill>
                <a:latin typeface="Times New Roman"/>
                <a:ea typeface="华文细黑"/>
                <a:cs typeface="Times New Roman"/>
              </a:rPr>
              <a:t>放到句首；</a:t>
            </a:r>
            <a:r>
              <a:rPr lang="zh-CN" altLang="en-US" sz="2600" kern="100" dirty="0">
                <a:solidFill>
                  <a:srgbClr val="E46C0A"/>
                </a:solidFill>
                <a:latin typeface="+mj-ea"/>
                <a:ea typeface="+mj-ea"/>
                <a:cs typeface="Courier New"/>
              </a:rPr>
              <a:t>“</a:t>
            </a:r>
            <a:r>
              <a:rPr lang="zh-CN" altLang="en-US" sz="2600" kern="100" dirty="0">
                <a:solidFill>
                  <a:schemeClr val="accent6">
                    <a:lumMod val="75000"/>
                  </a:schemeClr>
                </a:solidFill>
                <a:latin typeface="Times New Roman"/>
                <a:ea typeface="华文细黑"/>
                <a:cs typeface="Times New Roman"/>
              </a:rPr>
              <a:t>和</a:t>
            </a:r>
            <a:r>
              <a:rPr lang="zh-CN" altLang="en-US" sz="2600" kern="100" dirty="0">
                <a:solidFill>
                  <a:srgbClr val="E46C0A"/>
                </a:solidFill>
                <a:latin typeface="+mj-ea"/>
                <a:ea typeface="+mj-ea"/>
                <a:cs typeface="Courier New"/>
              </a:rPr>
              <a:t>”</a:t>
            </a:r>
            <a:r>
              <a:rPr lang="zh-CN" altLang="en-US" sz="2600" kern="100" dirty="0">
                <a:solidFill>
                  <a:schemeClr val="accent6">
                    <a:lumMod val="75000"/>
                  </a:schemeClr>
                </a:solidFill>
                <a:latin typeface="Times New Roman"/>
                <a:ea typeface="华文细黑"/>
                <a:cs typeface="Times New Roman"/>
              </a:rPr>
              <a:t>改成</a:t>
            </a:r>
            <a:r>
              <a:rPr lang="zh-CN" altLang="en-US" sz="2600" kern="100" dirty="0">
                <a:solidFill>
                  <a:srgbClr val="E46C0A"/>
                </a:solidFill>
                <a:latin typeface="+mj-ea"/>
                <a:ea typeface="+mj-ea"/>
                <a:cs typeface="Courier New"/>
              </a:rPr>
              <a:t>“</a:t>
            </a:r>
            <a:r>
              <a:rPr lang="zh-CN" altLang="en-US" sz="2600" kern="100" dirty="0">
                <a:solidFill>
                  <a:schemeClr val="accent6">
                    <a:lumMod val="75000"/>
                  </a:schemeClr>
                </a:solidFill>
                <a:latin typeface="Times New Roman"/>
                <a:ea typeface="华文细黑"/>
                <a:cs typeface="Times New Roman"/>
              </a:rPr>
              <a:t>或</a:t>
            </a:r>
            <a:r>
              <a:rPr lang="zh-CN" altLang="en-US" sz="2600" kern="100" dirty="0">
                <a:solidFill>
                  <a:srgbClr val="E46C0A"/>
                </a:solidFill>
                <a:latin typeface="+mj-ea"/>
                <a:ea typeface="+mj-ea"/>
                <a:cs typeface="Courier New"/>
              </a:rPr>
              <a:t>”</a:t>
            </a:r>
            <a:r>
              <a:rPr lang="zh-CN" altLang="en-US" sz="2600" kern="100" dirty="0" smtClean="0">
                <a:solidFill>
                  <a:schemeClr val="accent6">
                    <a:lumMod val="75000"/>
                  </a:schemeClr>
                </a:solidFill>
                <a:latin typeface="Times New Roman"/>
                <a:ea typeface="华文细黑"/>
                <a:cs typeface="Times New Roman"/>
              </a:rPr>
              <a:t>。</a:t>
            </a:r>
            <a:endParaRPr lang="en-US"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1782043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6759" y="491451"/>
            <a:ext cx="8427116" cy="3016403"/>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短语按其内部结构关系分为：</a:t>
            </a:r>
            <a:endParaRPr lang="zh-CN" altLang="zh-CN" sz="260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主谓短语：由主语和谓语组成，主语在前，谓语在后。如：</a:t>
            </a:r>
            <a:endParaRPr lang="zh-CN" altLang="zh-CN" sz="260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阳光灿烂　今天星期六　春风和煦</a:t>
            </a:r>
            <a:endParaRPr lang="zh-CN" altLang="zh-CN" sz="260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动宾短语：由动词和宾语组成，动词在前，宾语在后。如：</a:t>
            </a:r>
            <a:endParaRPr lang="zh-CN" altLang="zh-CN" sz="260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想妈妈　喜欢清静　接受</a:t>
            </a:r>
            <a:r>
              <a:rPr lang="zh-CN" altLang="zh-CN" sz="2600" kern="100" dirty="0" smtClean="0">
                <a:latin typeface="Times New Roman"/>
                <a:ea typeface="华文细黑"/>
                <a:cs typeface="Times New Roman"/>
              </a:rPr>
              <a:t>祝福</a:t>
            </a:r>
            <a:endParaRPr lang="zh-CN" altLang="zh-CN" sz="2600" kern="100" dirty="0">
              <a:latin typeface="宋体"/>
              <a:cs typeface="Courier New"/>
            </a:endParaRPr>
          </a:p>
        </p:txBody>
      </p:sp>
    </p:spTree>
    <p:extLst>
      <p:ext uri="{BB962C8B-B14F-4D97-AF65-F5344CB8AC3E}">
        <p14:creationId xmlns:p14="http://schemas.microsoft.com/office/powerpoint/2010/main" val="40400408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2435" y="771550"/>
            <a:ext cx="8769291" cy="1816075"/>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(4)</a:t>
            </a:r>
            <a:r>
              <a:rPr lang="en-US" altLang="zh-CN" sz="2600" kern="100" dirty="0">
                <a:solidFill>
                  <a:srgbClr val="00B0F0"/>
                </a:solidFill>
                <a:latin typeface="Times New Roman"/>
                <a:ea typeface="华文细黑"/>
                <a:cs typeface="Courier New"/>
              </a:rPr>
              <a:t>(2012·</a:t>
            </a:r>
            <a:r>
              <a:rPr lang="zh-CN" altLang="zh-CN" sz="2600" kern="100" dirty="0">
                <a:solidFill>
                  <a:srgbClr val="00B0F0"/>
                </a:solidFill>
                <a:latin typeface="Times New Roman"/>
                <a:ea typeface="华文细黑"/>
                <a:cs typeface="Times New Roman"/>
              </a:rPr>
              <a:t>广东</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专家认为，我国人均饮茶量每天不足</a:t>
            </a:r>
            <a:r>
              <a:rPr lang="en-US" altLang="zh-CN" sz="2600" kern="100" dirty="0">
                <a:latin typeface="Times New Roman"/>
                <a:ea typeface="华文细黑"/>
                <a:cs typeface="Courier New"/>
              </a:rPr>
              <a:t>10</a:t>
            </a:r>
            <a:r>
              <a:rPr lang="zh-CN" altLang="zh-CN" sz="2600" kern="100" dirty="0">
                <a:latin typeface="Times New Roman"/>
                <a:ea typeface="华文细黑"/>
                <a:cs typeface="Times New Roman"/>
              </a:rPr>
              <a:t>克，加之大部分农药不溶于水，茶叶中即使有少量的农药残留，泡出的茶汤中也会农药含量极低，对人体健康影响不大</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3" name="矩形 2"/>
          <p:cNvSpPr/>
          <p:nvPr/>
        </p:nvSpPr>
        <p:spPr>
          <a:xfrm>
            <a:off x="198562" y="2567558"/>
            <a:ext cx="8561888" cy="1292662"/>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zh-CN" altLang="zh-CN" sz="2600" kern="100" dirty="0" smtClean="0">
                <a:solidFill>
                  <a:srgbClr val="E46C0A"/>
                </a:solidFill>
                <a:latin typeface="Times New Roman"/>
                <a:ea typeface="华文细黑"/>
                <a:cs typeface="Times New Roman"/>
              </a:rPr>
              <a:t>语序</a:t>
            </a:r>
            <a:r>
              <a:rPr lang="zh-CN" altLang="zh-CN" sz="2600" kern="100" dirty="0">
                <a:solidFill>
                  <a:srgbClr val="E46C0A"/>
                </a:solidFill>
                <a:latin typeface="Times New Roman"/>
                <a:ea typeface="华文细黑"/>
                <a:cs typeface="Times New Roman"/>
              </a:rPr>
              <a:t>不当，将</a:t>
            </a:r>
            <a:r>
              <a:rPr lang="en-US" altLang="zh-CN" sz="2600" kern="100" dirty="0">
                <a:solidFill>
                  <a:srgbClr val="E46C0A"/>
                </a:solidFill>
                <a:latin typeface="+mj-ea"/>
                <a:ea typeface="+mj-ea"/>
                <a:cs typeface="Courier New"/>
              </a:rPr>
              <a:t>“</a:t>
            </a:r>
            <a:r>
              <a:rPr lang="zh-CN" altLang="zh-CN" sz="2600" kern="100" dirty="0">
                <a:solidFill>
                  <a:srgbClr val="E46C0A"/>
                </a:solidFill>
                <a:latin typeface="Times New Roman"/>
                <a:ea typeface="华文细黑"/>
                <a:cs typeface="Times New Roman"/>
              </a:rPr>
              <a:t>也会农药含量极低</a:t>
            </a:r>
            <a:r>
              <a:rPr lang="en-US" altLang="zh-CN" sz="2600" kern="100" dirty="0">
                <a:solidFill>
                  <a:srgbClr val="E46C0A"/>
                </a:solidFill>
                <a:latin typeface="+mj-ea"/>
                <a:ea typeface="+mj-ea"/>
                <a:cs typeface="Courier New"/>
              </a:rPr>
              <a:t>”</a:t>
            </a:r>
            <a:r>
              <a:rPr lang="zh-CN" altLang="zh-CN" sz="2600" kern="100" dirty="0">
                <a:solidFill>
                  <a:srgbClr val="E46C0A"/>
                </a:solidFill>
                <a:latin typeface="Times New Roman"/>
                <a:ea typeface="华文细黑"/>
                <a:cs typeface="Times New Roman"/>
              </a:rPr>
              <a:t>改为</a:t>
            </a:r>
            <a:r>
              <a:rPr lang="en-US" altLang="zh-CN" sz="2600" kern="100" dirty="0">
                <a:solidFill>
                  <a:srgbClr val="E46C0A"/>
                </a:solidFill>
                <a:latin typeface="+mj-ea"/>
                <a:ea typeface="+mj-ea"/>
                <a:cs typeface="Courier New"/>
              </a:rPr>
              <a:t>“</a:t>
            </a:r>
            <a:r>
              <a:rPr lang="zh-CN" altLang="zh-CN" sz="2600" kern="100" dirty="0">
                <a:solidFill>
                  <a:srgbClr val="E46C0A"/>
                </a:solidFill>
                <a:latin typeface="Times New Roman"/>
                <a:ea typeface="华文细黑"/>
                <a:cs typeface="Times New Roman"/>
              </a:rPr>
              <a:t>农药含量也会极低</a:t>
            </a:r>
            <a:r>
              <a:rPr lang="en-US" altLang="zh-CN" sz="2600" kern="100" dirty="0">
                <a:solidFill>
                  <a:srgbClr val="E46C0A"/>
                </a:solidFill>
                <a:latin typeface="+mj-ea"/>
                <a:ea typeface="+mj-ea"/>
                <a:cs typeface="Courier New"/>
              </a:rPr>
              <a:t>”</a:t>
            </a:r>
            <a:r>
              <a:rPr lang="zh-CN" altLang="zh-CN" sz="2600" kern="100" dirty="0">
                <a:solidFill>
                  <a:srgbClr val="E46C0A"/>
                </a:solidFill>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3437179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18610" y="987574"/>
            <a:ext cx="8511387" cy="2469907"/>
          </a:xfrm>
          <a:prstGeom prst="rect">
            <a:avLst/>
          </a:prstGeom>
          <a:noFill/>
        </p:spPr>
        <p:txBody>
          <a:bodyPr wrap="square" rtlCol="0">
            <a:spAutoFit/>
          </a:bodyPr>
          <a:lstStyle/>
          <a:p>
            <a:pPr algn="just">
              <a:lnSpc>
                <a:spcPts val="45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复句中关联词语语序分两种情况排列：前后两个分句主语一致，关联词语放在主语后；主语不一致，关联词语放在主语前。</a:t>
            </a:r>
            <a:endParaRPr lang="zh-CN" altLang="zh-CN" sz="1050" kern="100" dirty="0">
              <a:effectLst/>
              <a:latin typeface="宋体"/>
              <a:cs typeface="Courier New"/>
            </a:endParaRPr>
          </a:p>
        </p:txBody>
      </p:sp>
    </p:spTree>
    <p:extLst>
      <p:ext uri="{BB962C8B-B14F-4D97-AF65-F5344CB8AC3E}">
        <p14:creationId xmlns:p14="http://schemas.microsoft.com/office/powerpoint/2010/main" val="65776992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7504" y="339502"/>
            <a:ext cx="8856984" cy="2862322"/>
          </a:xfrm>
          <a:prstGeom prst="rect">
            <a:avLst/>
          </a:prstGeom>
          <a:noFill/>
        </p:spPr>
        <p:txBody>
          <a:bodyPr wrap="square" rtlCol="0">
            <a:spAutoFit/>
          </a:bodyPr>
          <a:lstStyle/>
          <a:p>
            <a:pPr algn="just">
              <a:lnSpc>
                <a:spcPct val="150000"/>
              </a:lnSpc>
              <a:spcAft>
                <a:spcPts val="0"/>
              </a:spcAft>
            </a:pPr>
            <a:r>
              <a:rPr lang="en-US" altLang="zh-CN" sz="2400" kern="100" dirty="0">
                <a:latin typeface="Times New Roman"/>
                <a:ea typeface="华文细黑"/>
                <a:cs typeface="Courier New"/>
              </a:rPr>
              <a:t>4.</a:t>
            </a:r>
            <a:r>
              <a:rPr lang="zh-CN" altLang="zh-CN" sz="2400" kern="100" dirty="0">
                <a:latin typeface="Times New Roman"/>
                <a:ea typeface="华文细黑"/>
                <a:cs typeface="Times New Roman"/>
              </a:rPr>
              <a:t>并列词语、分句间语序不当</a:t>
            </a:r>
            <a:endParaRPr lang="zh-CN" altLang="zh-CN" sz="2400" kern="100" dirty="0">
              <a:latin typeface="宋体"/>
              <a:cs typeface="Courier New"/>
            </a:endParaRPr>
          </a:p>
          <a:p>
            <a:pPr algn="just">
              <a:lnSpc>
                <a:spcPct val="150000"/>
              </a:lnSpc>
              <a:spcAft>
                <a:spcPts val="0"/>
              </a:spcAft>
            </a:pPr>
            <a:r>
              <a:rPr lang="zh-CN" altLang="zh-CN" sz="2400" kern="100" dirty="0">
                <a:latin typeface="Times New Roman"/>
                <a:ea typeface="华文细黑"/>
                <a:cs typeface="Times New Roman"/>
              </a:rPr>
              <a:t>下面句子都存在并列词语或分句间的语序不当，请作具体说明。</a:t>
            </a:r>
            <a:endParaRPr lang="zh-CN" altLang="zh-CN" sz="24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(1)</a:t>
            </a:r>
            <a:r>
              <a:rPr lang="en-US" altLang="zh-CN" sz="2400" kern="100" dirty="0">
                <a:solidFill>
                  <a:srgbClr val="00B0F0"/>
                </a:solidFill>
                <a:latin typeface="Times New Roman"/>
                <a:ea typeface="华文细黑"/>
                <a:cs typeface="Courier New"/>
              </a:rPr>
              <a:t>(2014·</a:t>
            </a:r>
            <a:r>
              <a:rPr lang="zh-CN" altLang="zh-CN" sz="2400" kern="100" dirty="0">
                <a:solidFill>
                  <a:srgbClr val="00B0F0"/>
                </a:solidFill>
                <a:latin typeface="Times New Roman"/>
                <a:ea typeface="华文细黑"/>
                <a:cs typeface="Times New Roman"/>
              </a:rPr>
              <a:t>广东</a:t>
            </a:r>
            <a:r>
              <a:rPr lang="en-US" altLang="zh-CN" sz="2400" kern="100" dirty="0">
                <a:solidFill>
                  <a:srgbClr val="00B0F0"/>
                </a:solidFill>
                <a:latin typeface="Times New Roman"/>
                <a:ea typeface="华文细黑"/>
                <a:cs typeface="Courier New"/>
              </a:rPr>
              <a:t>)</a:t>
            </a:r>
            <a:r>
              <a:rPr lang="zh-CN" altLang="zh-CN" sz="2400" kern="100" dirty="0">
                <a:latin typeface="Times New Roman"/>
                <a:ea typeface="华文细黑"/>
                <a:cs typeface="Times New Roman"/>
              </a:rPr>
              <a:t>马尔克斯的一生充满传奇色彩，他不仅是魔幻现实主义文学的集大成者以及拉美</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文学爆炸</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的先驱，还是记者、作家以及电影工作者</a:t>
            </a:r>
            <a:r>
              <a:rPr lang="zh-CN" altLang="zh-CN" sz="2400" kern="100" dirty="0" smtClean="0">
                <a:latin typeface="Times New Roman"/>
                <a:ea typeface="华文细黑"/>
                <a:cs typeface="Times New Roman"/>
              </a:rPr>
              <a:t>。</a:t>
            </a:r>
            <a:endParaRPr lang="zh-CN" altLang="zh-CN" sz="2400" kern="100" dirty="0">
              <a:latin typeface="宋体"/>
              <a:cs typeface="Courier New"/>
            </a:endParaRPr>
          </a:p>
        </p:txBody>
      </p:sp>
      <p:sp>
        <p:nvSpPr>
          <p:cNvPr id="3" name="矩形 2"/>
          <p:cNvSpPr/>
          <p:nvPr/>
        </p:nvSpPr>
        <p:spPr>
          <a:xfrm>
            <a:off x="155129" y="3100571"/>
            <a:ext cx="8909535" cy="1581908"/>
          </a:xfrm>
          <a:prstGeom prst="rect">
            <a:avLst/>
          </a:prstGeom>
        </p:spPr>
        <p:txBody>
          <a:bodyPr>
            <a:spAutoFit/>
          </a:bodyPr>
          <a:lstStyle/>
          <a:p>
            <a:pPr algn="just">
              <a:lnSpc>
                <a:spcPct val="140000"/>
              </a:lnSpc>
              <a:spcAft>
                <a:spcPts val="0"/>
              </a:spcAft>
            </a:pPr>
            <a:r>
              <a:rPr lang="zh-CN" altLang="zh-CN" sz="2400" kern="100" dirty="0">
                <a:solidFill>
                  <a:srgbClr val="0000FF"/>
                </a:solidFill>
                <a:latin typeface="Times New Roman"/>
                <a:ea typeface="华文细黑"/>
                <a:cs typeface="Times New Roman"/>
              </a:rPr>
              <a:t>答案</a:t>
            </a:r>
            <a:r>
              <a:rPr lang="zh-CN" altLang="zh-CN" sz="2400" kern="100" dirty="0">
                <a:solidFill>
                  <a:prstClr val="black"/>
                </a:solidFill>
                <a:latin typeface="Times New Roman"/>
                <a:ea typeface="华文细黑"/>
                <a:cs typeface="Times New Roman"/>
              </a:rPr>
              <a:t>　</a:t>
            </a:r>
            <a:r>
              <a:rPr lang="zh-CN" altLang="zh-CN" sz="2400" kern="100" dirty="0" smtClean="0">
                <a:solidFill>
                  <a:srgbClr val="E46C0A"/>
                </a:solidFill>
                <a:latin typeface="Times New Roman"/>
                <a:ea typeface="华文细黑"/>
                <a:cs typeface="Times New Roman"/>
              </a:rPr>
              <a:t>语序</a:t>
            </a:r>
            <a:r>
              <a:rPr lang="zh-CN" altLang="zh-CN" sz="2400" kern="100" dirty="0">
                <a:solidFill>
                  <a:srgbClr val="E46C0A"/>
                </a:solidFill>
                <a:latin typeface="Times New Roman"/>
                <a:ea typeface="华文细黑"/>
                <a:cs typeface="Times New Roman"/>
              </a:rPr>
              <a:t>不当，</a:t>
            </a:r>
            <a:r>
              <a:rPr lang="en-US" altLang="zh-CN" sz="2400" kern="100" dirty="0">
                <a:solidFill>
                  <a:srgbClr val="E46C0A"/>
                </a:solidFill>
                <a:latin typeface="宋体"/>
                <a:ea typeface="华文细黑"/>
                <a:cs typeface="Times New Roman"/>
              </a:rPr>
              <a:t>“</a:t>
            </a:r>
            <a:r>
              <a:rPr lang="zh-CN" altLang="zh-CN" sz="2400" kern="100" dirty="0">
                <a:solidFill>
                  <a:srgbClr val="E46C0A"/>
                </a:solidFill>
                <a:latin typeface="Times New Roman"/>
                <a:ea typeface="华文细黑"/>
                <a:cs typeface="Times New Roman"/>
              </a:rPr>
              <a:t>不仅</a:t>
            </a:r>
            <a:r>
              <a:rPr lang="en-US" altLang="zh-CN" sz="2400" kern="100" dirty="0">
                <a:solidFill>
                  <a:srgbClr val="E46C0A"/>
                </a:solidFill>
                <a:latin typeface="宋体"/>
                <a:ea typeface="华文细黑"/>
                <a:cs typeface="Times New Roman"/>
              </a:rPr>
              <a:t>……</a:t>
            </a:r>
            <a:r>
              <a:rPr lang="zh-CN" altLang="zh-CN" sz="2400" kern="100" dirty="0">
                <a:solidFill>
                  <a:srgbClr val="E46C0A"/>
                </a:solidFill>
                <a:latin typeface="Times New Roman"/>
                <a:ea typeface="华文细黑"/>
                <a:cs typeface="Times New Roman"/>
              </a:rPr>
              <a:t>还是</a:t>
            </a:r>
            <a:r>
              <a:rPr lang="en-US" altLang="zh-CN" sz="2400" kern="100" dirty="0">
                <a:solidFill>
                  <a:srgbClr val="E46C0A"/>
                </a:solidFill>
                <a:latin typeface="宋体"/>
                <a:ea typeface="华文细黑"/>
                <a:cs typeface="Times New Roman"/>
              </a:rPr>
              <a:t>……”</a:t>
            </a:r>
            <a:r>
              <a:rPr lang="zh-CN" altLang="zh-CN" sz="2400" kern="100" dirty="0">
                <a:solidFill>
                  <a:srgbClr val="E46C0A"/>
                </a:solidFill>
                <a:latin typeface="Times New Roman"/>
                <a:ea typeface="华文细黑"/>
                <a:cs typeface="Times New Roman"/>
              </a:rPr>
              <a:t>表递进关系，前后分句内容，应是由小及大、由浅入深、由初级到高级，前后分句内容应调换一下。</a:t>
            </a:r>
            <a:endParaRPr lang="zh-CN" altLang="zh-CN" sz="2400" kern="100" dirty="0">
              <a:effectLst/>
              <a:latin typeface="宋体"/>
              <a:cs typeface="Courier New"/>
            </a:endParaRPr>
          </a:p>
        </p:txBody>
      </p:sp>
    </p:spTree>
    <p:extLst>
      <p:ext uri="{BB962C8B-B14F-4D97-AF65-F5344CB8AC3E}">
        <p14:creationId xmlns:p14="http://schemas.microsoft.com/office/powerpoint/2010/main" val="1515384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1799" y="646584"/>
            <a:ext cx="8769291" cy="1816075"/>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(2)</a:t>
            </a:r>
            <a:r>
              <a:rPr lang="en-US" altLang="zh-CN" sz="2600" kern="100" dirty="0">
                <a:solidFill>
                  <a:srgbClr val="00B0F0"/>
                </a:solidFill>
                <a:latin typeface="Times New Roman"/>
                <a:ea typeface="华文细黑"/>
                <a:cs typeface="Courier New"/>
              </a:rPr>
              <a:t>(2012·</a:t>
            </a:r>
            <a:r>
              <a:rPr lang="zh-CN" altLang="zh-CN" sz="2600" kern="100" dirty="0">
                <a:solidFill>
                  <a:srgbClr val="00B0F0"/>
                </a:solidFill>
                <a:latin typeface="Times New Roman"/>
                <a:ea typeface="华文细黑"/>
                <a:cs typeface="Times New Roman"/>
              </a:rPr>
              <a:t>湖北</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现代文明不仅带来了理性化、工业化、市场化、都市化、民主化和法制化这些美好的社会制度，而且创造了前所未有的物质财富</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6" name="TextBox 5"/>
          <p:cNvSpPr txBox="1"/>
          <p:nvPr/>
        </p:nvSpPr>
        <p:spPr>
          <a:xfrm>
            <a:off x="210055" y="2445216"/>
            <a:ext cx="8769291" cy="1892826"/>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zh-CN" altLang="en-US" sz="2600" kern="100" dirty="0" smtClean="0">
                <a:solidFill>
                  <a:schemeClr val="accent6">
                    <a:lumMod val="75000"/>
                  </a:schemeClr>
                </a:solidFill>
                <a:latin typeface="Times New Roman"/>
                <a:ea typeface="华文细黑"/>
                <a:cs typeface="Times New Roman"/>
              </a:rPr>
              <a:t>分句</a:t>
            </a:r>
            <a:r>
              <a:rPr lang="zh-CN" altLang="en-US" sz="2600" kern="100" dirty="0">
                <a:solidFill>
                  <a:schemeClr val="accent6">
                    <a:lumMod val="75000"/>
                  </a:schemeClr>
                </a:solidFill>
                <a:latin typeface="Times New Roman"/>
                <a:ea typeface="华文细黑"/>
                <a:cs typeface="Times New Roman"/>
              </a:rPr>
              <a:t>递进关系不当，应该是先</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创造了前所未有的物质财富</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，然后带来了</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理性化、工业化、市场化、都市化、民主化和法制化这些美好的社会制度</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779633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5604" y="310927"/>
            <a:ext cx="8856984" cy="2416239"/>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(3)</a:t>
            </a:r>
            <a:r>
              <a:rPr lang="en-US" altLang="zh-CN" sz="2600" kern="100" dirty="0">
                <a:solidFill>
                  <a:srgbClr val="00B0F0"/>
                </a:solidFill>
                <a:latin typeface="Times New Roman"/>
                <a:ea typeface="华文细黑"/>
                <a:cs typeface="Courier New"/>
              </a:rPr>
              <a:t>(2012·</a:t>
            </a:r>
            <a:r>
              <a:rPr lang="zh-CN" altLang="zh-CN" sz="2600" kern="100" dirty="0">
                <a:solidFill>
                  <a:srgbClr val="00B0F0"/>
                </a:solidFill>
                <a:latin typeface="Times New Roman"/>
                <a:ea typeface="华文细黑"/>
                <a:cs typeface="Times New Roman"/>
              </a:rPr>
              <a:t>广东</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今年广东天气形势复杂，西江、北江可能出现五年一遇的洪水；省政府要求各地要立足防大汛、抢大险、抗大旱，做到排查在前、排险在前、预警在前，确保群众的生命财产安全</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4" name="矩形 3"/>
          <p:cNvSpPr/>
          <p:nvPr/>
        </p:nvSpPr>
        <p:spPr>
          <a:xfrm>
            <a:off x="118843" y="2677666"/>
            <a:ext cx="8821322" cy="1892826"/>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zh-CN" altLang="en-US" sz="2600" kern="100" dirty="0" smtClean="0">
                <a:solidFill>
                  <a:schemeClr val="accent6">
                    <a:lumMod val="75000"/>
                  </a:schemeClr>
                </a:solidFill>
                <a:latin typeface="Times New Roman"/>
                <a:ea typeface="华文细黑"/>
                <a:cs typeface="Times New Roman"/>
              </a:rPr>
              <a:t>语序</a:t>
            </a:r>
            <a:r>
              <a:rPr lang="zh-CN" altLang="en-US" sz="2600" kern="100" dirty="0">
                <a:solidFill>
                  <a:schemeClr val="accent6">
                    <a:lumMod val="75000"/>
                  </a:schemeClr>
                </a:solidFill>
                <a:latin typeface="Times New Roman"/>
                <a:ea typeface="华文细黑"/>
                <a:cs typeface="Times New Roman"/>
              </a:rPr>
              <a:t>不当，将</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防大汛、抢大险、抗大旱</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改为</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防大汛、抗大旱、抢大险</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，将</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排查在前、排险在前、预警在前</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改为</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排查在前、预警在前、排险在前</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3176141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3902" y="200921"/>
            <a:ext cx="8856984" cy="1480342"/>
          </a:xfrm>
          <a:prstGeom prst="rect">
            <a:avLst/>
          </a:prstGeom>
          <a:noFill/>
        </p:spPr>
        <p:txBody>
          <a:bodyPr wrap="square" rtlCol="0">
            <a:spAutoFit/>
          </a:bodyPr>
          <a:lstStyle/>
          <a:p>
            <a:pPr algn="just">
              <a:lnSpc>
                <a:spcPct val="130000"/>
              </a:lnSpc>
              <a:spcAft>
                <a:spcPts val="0"/>
              </a:spcAft>
            </a:pPr>
            <a:r>
              <a:rPr lang="en-US" altLang="zh-CN" sz="2400" kern="100" dirty="0">
                <a:latin typeface="Times New Roman"/>
                <a:ea typeface="华文细黑"/>
                <a:cs typeface="Courier New"/>
              </a:rPr>
              <a:t>(4)</a:t>
            </a:r>
            <a:r>
              <a:rPr lang="en-US" altLang="zh-CN" sz="2400" kern="100" dirty="0">
                <a:solidFill>
                  <a:srgbClr val="00B0F0"/>
                </a:solidFill>
                <a:latin typeface="Times New Roman"/>
                <a:ea typeface="华文细黑"/>
                <a:cs typeface="Courier New"/>
              </a:rPr>
              <a:t>(2012·</a:t>
            </a:r>
            <a:r>
              <a:rPr lang="zh-CN" altLang="zh-CN" sz="2400" kern="100" dirty="0">
                <a:solidFill>
                  <a:srgbClr val="00B0F0"/>
                </a:solidFill>
                <a:latin typeface="Times New Roman"/>
                <a:ea typeface="华文细黑"/>
                <a:cs typeface="Times New Roman"/>
              </a:rPr>
              <a:t>四川</a:t>
            </a:r>
            <a:r>
              <a:rPr lang="en-US" altLang="zh-CN" sz="2400" kern="100" dirty="0">
                <a:solidFill>
                  <a:srgbClr val="00B0F0"/>
                </a:solidFill>
                <a:latin typeface="Times New Roman"/>
                <a:ea typeface="华文细黑"/>
                <a:cs typeface="Courier New"/>
              </a:rPr>
              <a:t>)</a:t>
            </a:r>
            <a:r>
              <a:rPr lang="zh-CN" altLang="zh-CN" sz="2400" kern="100" dirty="0">
                <a:latin typeface="Times New Roman"/>
                <a:ea typeface="华文细黑"/>
                <a:cs typeface="Times New Roman"/>
              </a:rPr>
              <a:t>我国首座自主建造、设计、开发的第六代深水半潜式钻井平台，在我国南海海域正式开钻，标志着我国海洋石油工业深水战略迈出了实质性步伐</a:t>
            </a:r>
            <a:r>
              <a:rPr lang="zh-CN" altLang="zh-CN" sz="2400" kern="100" dirty="0" smtClean="0">
                <a:latin typeface="Times New Roman"/>
                <a:ea typeface="华文细黑"/>
                <a:cs typeface="Times New Roman"/>
              </a:rPr>
              <a:t>。</a:t>
            </a:r>
            <a:endParaRPr lang="zh-CN" altLang="zh-CN" sz="2400" kern="100" dirty="0">
              <a:latin typeface="宋体"/>
              <a:cs typeface="Courier New"/>
            </a:endParaRPr>
          </a:p>
        </p:txBody>
      </p:sp>
      <p:sp>
        <p:nvSpPr>
          <p:cNvPr id="7" name="矩形 6"/>
          <p:cNvSpPr/>
          <p:nvPr/>
        </p:nvSpPr>
        <p:spPr>
          <a:xfrm>
            <a:off x="164654" y="1653652"/>
            <a:ext cx="8821322" cy="1132618"/>
          </a:xfrm>
          <a:prstGeom prst="rect">
            <a:avLst/>
          </a:prstGeom>
        </p:spPr>
        <p:txBody>
          <a:bodyPr>
            <a:spAutoFit/>
          </a:bodyPr>
          <a:lstStyle/>
          <a:p>
            <a:pPr algn="just">
              <a:lnSpc>
                <a:spcPct val="130000"/>
              </a:lnSpc>
              <a:spcAft>
                <a:spcPts val="0"/>
              </a:spcAft>
            </a:pPr>
            <a:r>
              <a:rPr lang="zh-CN" altLang="zh-CN" sz="2400" kern="100" dirty="0">
                <a:solidFill>
                  <a:srgbClr val="0000FF"/>
                </a:solidFill>
                <a:latin typeface="Times New Roman"/>
                <a:ea typeface="华文细黑"/>
                <a:cs typeface="Times New Roman"/>
              </a:rPr>
              <a:t>答案</a:t>
            </a:r>
            <a:r>
              <a:rPr lang="zh-CN" altLang="zh-CN" sz="2400" kern="100" dirty="0">
                <a:solidFill>
                  <a:prstClr val="black"/>
                </a:solidFill>
                <a:latin typeface="Times New Roman"/>
                <a:ea typeface="华文细黑"/>
                <a:cs typeface="Times New Roman"/>
              </a:rPr>
              <a:t>　</a:t>
            </a:r>
            <a:r>
              <a:rPr lang="zh-CN" altLang="en-US" sz="2600" kern="100" dirty="0" smtClean="0">
                <a:solidFill>
                  <a:schemeClr val="accent6">
                    <a:lumMod val="75000"/>
                  </a:schemeClr>
                </a:solidFill>
                <a:latin typeface="+mj-ea"/>
                <a:ea typeface="+mj-ea"/>
                <a:cs typeface="Times New Roman"/>
              </a:rPr>
              <a:t>“</a:t>
            </a:r>
            <a:r>
              <a:rPr lang="zh-CN" altLang="en-US" sz="2400" kern="100" dirty="0">
                <a:solidFill>
                  <a:schemeClr val="accent6">
                    <a:lumMod val="75000"/>
                  </a:schemeClr>
                </a:solidFill>
                <a:latin typeface="宋体"/>
                <a:ea typeface="华文细黑"/>
                <a:cs typeface="Times New Roman"/>
              </a:rPr>
              <a:t>建造、设计、开发</a:t>
            </a:r>
            <a:r>
              <a:rPr lang="zh-CN" altLang="en-US" sz="2600" kern="100" dirty="0">
                <a:solidFill>
                  <a:schemeClr val="accent6">
                    <a:lumMod val="75000"/>
                  </a:schemeClr>
                </a:solidFill>
                <a:latin typeface="+mj-ea"/>
                <a:ea typeface="+mj-ea"/>
                <a:cs typeface="Times New Roman"/>
              </a:rPr>
              <a:t>”</a:t>
            </a:r>
            <a:r>
              <a:rPr lang="zh-CN" altLang="en-US" sz="2400" kern="100" dirty="0">
                <a:solidFill>
                  <a:schemeClr val="accent6">
                    <a:lumMod val="75000"/>
                  </a:schemeClr>
                </a:solidFill>
                <a:latin typeface="宋体"/>
                <a:ea typeface="华文细黑"/>
                <a:cs typeface="Times New Roman"/>
              </a:rPr>
              <a:t>语序不当，应调整为</a:t>
            </a:r>
            <a:r>
              <a:rPr lang="zh-CN" altLang="en-US" sz="2600" kern="100" dirty="0">
                <a:solidFill>
                  <a:schemeClr val="accent6">
                    <a:lumMod val="75000"/>
                  </a:schemeClr>
                </a:solidFill>
                <a:latin typeface="+mj-ea"/>
                <a:ea typeface="+mj-ea"/>
                <a:cs typeface="Times New Roman"/>
              </a:rPr>
              <a:t>“</a:t>
            </a:r>
            <a:r>
              <a:rPr lang="zh-CN" altLang="en-US" sz="2400" kern="100" dirty="0">
                <a:solidFill>
                  <a:schemeClr val="accent6">
                    <a:lumMod val="75000"/>
                  </a:schemeClr>
                </a:solidFill>
                <a:latin typeface="宋体"/>
                <a:ea typeface="华文细黑"/>
                <a:cs typeface="Times New Roman"/>
              </a:rPr>
              <a:t>开发、设计、建造</a:t>
            </a:r>
            <a:r>
              <a:rPr lang="zh-CN" altLang="en-US" sz="2600" kern="100" dirty="0">
                <a:solidFill>
                  <a:schemeClr val="accent6">
                    <a:lumMod val="75000"/>
                  </a:schemeClr>
                </a:solidFill>
                <a:latin typeface="+mj-ea"/>
                <a:ea typeface="+mj-ea"/>
                <a:cs typeface="Times New Roman"/>
              </a:rPr>
              <a:t>”</a:t>
            </a:r>
            <a:r>
              <a:rPr lang="zh-CN" altLang="en-US" sz="2400" kern="100" dirty="0">
                <a:solidFill>
                  <a:schemeClr val="accent6">
                    <a:lumMod val="75000"/>
                  </a:schemeClr>
                </a:solidFill>
                <a:latin typeface="宋体"/>
                <a:ea typeface="华文细黑"/>
                <a:cs typeface="Times New Roman"/>
              </a:rPr>
              <a:t>。</a:t>
            </a:r>
            <a:endParaRPr lang="zh-CN" altLang="zh-CN" sz="2400" kern="100" dirty="0">
              <a:solidFill>
                <a:schemeClr val="accent6">
                  <a:lumMod val="75000"/>
                </a:schemeClr>
              </a:solidFill>
              <a:latin typeface="宋体"/>
              <a:cs typeface="Courier New"/>
            </a:endParaRPr>
          </a:p>
        </p:txBody>
      </p:sp>
      <p:sp>
        <p:nvSpPr>
          <p:cNvPr id="3" name="矩形 2"/>
          <p:cNvSpPr/>
          <p:nvPr/>
        </p:nvSpPr>
        <p:spPr>
          <a:xfrm>
            <a:off x="117233" y="2618331"/>
            <a:ext cx="8909535" cy="1000210"/>
          </a:xfrm>
          <a:prstGeom prst="rect">
            <a:avLst/>
          </a:prstGeom>
        </p:spPr>
        <p:txBody>
          <a:bodyPr>
            <a:spAutoFit/>
          </a:bodyPr>
          <a:lstStyle/>
          <a:p>
            <a:pPr algn="just">
              <a:lnSpc>
                <a:spcPct val="130000"/>
              </a:lnSpc>
              <a:spcAft>
                <a:spcPts val="0"/>
              </a:spcAft>
            </a:pPr>
            <a:r>
              <a:rPr lang="en-US" altLang="zh-CN" sz="2400" kern="100" dirty="0">
                <a:latin typeface="Times New Roman"/>
                <a:ea typeface="华文细黑"/>
                <a:cs typeface="Courier New"/>
              </a:rPr>
              <a:t>(5)</a:t>
            </a:r>
            <a:r>
              <a:rPr lang="zh-CN" altLang="zh-CN" sz="2400" kern="100" dirty="0">
                <a:latin typeface="Times New Roman"/>
                <a:ea typeface="华文细黑"/>
                <a:cs typeface="Times New Roman"/>
              </a:rPr>
              <a:t>强强联合制作的大戏，让人们不仅看到了中国戏曲的整体进步，而且看到了中国戏曲在现代化问题上迈出的可喜一步</a:t>
            </a:r>
            <a:r>
              <a:rPr lang="zh-CN" altLang="zh-CN" sz="2400" kern="100" dirty="0" smtClean="0">
                <a:latin typeface="Times New Roman"/>
                <a:ea typeface="华文细黑"/>
                <a:cs typeface="Times New Roman"/>
              </a:rPr>
              <a:t>。</a:t>
            </a:r>
            <a:endParaRPr lang="zh-CN" altLang="zh-CN" sz="2400" kern="100" dirty="0">
              <a:latin typeface="宋体"/>
              <a:cs typeface="Courier New"/>
            </a:endParaRPr>
          </a:p>
        </p:txBody>
      </p:sp>
      <p:sp>
        <p:nvSpPr>
          <p:cNvPr id="5" name="矩形 4"/>
          <p:cNvSpPr/>
          <p:nvPr/>
        </p:nvSpPr>
        <p:spPr>
          <a:xfrm>
            <a:off x="140093" y="3563960"/>
            <a:ext cx="8909535" cy="1612749"/>
          </a:xfrm>
          <a:prstGeom prst="rect">
            <a:avLst/>
          </a:prstGeom>
        </p:spPr>
        <p:txBody>
          <a:bodyPr>
            <a:spAutoFit/>
          </a:bodyPr>
          <a:lstStyle/>
          <a:p>
            <a:pPr algn="just">
              <a:lnSpc>
                <a:spcPct val="130000"/>
              </a:lnSpc>
              <a:spcAft>
                <a:spcPts val="0"/>
              </a:spcAft>
            </a:pPr>
            <a:r>
              <a:rPr lang="zh-CN" altLang="zh-CN" sz="2400" kern="100" dirty="0">
                <a:solidFill>
                  <a:srgbClr val="0000FF"/>
                </a:solidFill>
                <a:latin typeface="Times New Roman"/>
                <a:ea typeface="华文细黑"/>
                <a:cs typeface="Times New Roman"/>
              </a:rPr>
              <a:t>答案</a:t>
            </a:r>
            <a:r>
              <a:rPr lang="zh-CN" altLang="zh-CN" sz="2400" kern="100" dirty="0">
                <a:solidFill>
                  <a:prstClr val="black"/>
                </a:solidFill>
                <a:latin typeface="Times New Roman"/>
                <a:ea typeface="华文细黑"/>
                <a:cs typeface="Times New Roman"/>
              </a:rPr>
              <a:t>　</a:t>
            </a:r>
            <a:r>
              <a:rPr lang="zh-CN" altLang="en-US" sz="2400" kern="100" dirty="0" smtClean="0">
                <a:solidFill>
                  <a:schemeClr val="accent6">
                    <a:lumMod val="75000"/>
                  </a:schemeClr>
                </a:solidFill>
                <a:latin typeface="Times New Roman"/>
                <a:ea typeface="华文细黑"/>
                <a:cs typeface="Times New Roman"/>
              </a:rPr>
              <a:t>递进</a:t>
            </a:r>
            <a:r>
              <a:rPr lang="zh-CN" altLang="en-US" sz="2400" kern="100" dirty="0">
                <a:solidFill>
                  <a:schemeClr val="accent6">
                    <a:lumMod val="75000"/>
                  </a:schemeClr>
                </a:solidFill>
                <a:latin typeface="Times New Roman"/>
                <a:ea typeface="华文细黑"/>
                <a:cs typeface="Times New Roman"/>
              </a:rPr>
              <a:t>关系的复句顺序颠倒了。应改为</a:t>
            </a:r>
            <a:r>
              <a:rPr lang="zh-CN" altLang="en-US" sz="2600" kern="100" dirty="0">
                <a:solidFill>
                  <a:schemeClr val="accent6">
                    <a:lumMod val="75000"/>
                  </a:schemeClr>
                </a:solidFill>
                <a:latin typeface="+mj-ea"/>
                <a:ea typeface="+mj-ea"/>
                <a:cs typeface="Times New Roman"/>
              </a:rPr>
              <a:t>“</a:t>
            </a:r>
            <a:r>
              <a:rPr lang="zh-CN" altLang="en-US" sz="2400" kern="100" dirty="0">
                <a:solidFill>
                  <a:schemeClr val="accent6">
                    <a:lumMod val="75000"/>
                  </a:schemeClr>
                </a:solidFill>
                <a:latin typeface="Times New Roman"/>
                <a:ea typeface="华文细黑"/>
                <a:cs typeface="Times New Roman"/>
              </a:rPr>
              <a:t>让人们不仅看到了中国戏曲在现代化问题上迈出的可喜一步，而且看到了中国戏曲的整体进步</a:t>
            </a:r>
            <a:r>
              <a:rPr lang="zh-CN" altLang="en-US" sz="2600" kern="100" dirty="0">
                <a:solidFill>
                  <a:schemeClr val="accent6">
                    <a:lumMod val="75000"/>
                  </a:schemeClr>
                </a:solidFill>
                <a:latin typeface="+mj-ea"/>
                <a:ea typeface="+mj-ea"/>
                <a:cs typeface="Times New Roman"/>
              </a:rPr>
              <a:t>”</a:t>
            </a:r>
            <a:r>
              <a:rPr lang="zh-CN" altLang="en-US" sz="2400" kern="100" dirty="0">
                <a:solidFill>
                  <a:schemeClr val="accent6">
                    <a:lumMod val="75000"/>
                  </a:schemeClr>
                </a:solidFill>
                <a:latin typeface="Times New Roman"/>
                <a:ea typeface="华文细黑"/>
                <a:cs typeface="Times New Roman"/>
              </a:rPr>
              <a:t>。</a:t>
            </a:r>
            <a:endParaRPr lang="en-US" altLang="zh-CN" sz="2400" kern="100" dirty="0" smtClean="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536185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5"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9556" y="771550"/>
            <a:ext cx="8427116" cy="3016403"/>
          </a:xfrm>
          <a:prstGeom prst="rect">
            <a:avLst/>
          </a:prstGeom>
          <a:noFill/>
        </p:spPr>
        <p:txBody>
          <a:bodyPr wrap="square" rtlCol="0">
            <a:spAutoFit/>
          </a:bodyPr>
          <a:lstStyle/>
          <a:p>
            <a:pPr algn="just">
              <a:lnSpc>
                <a:spcPct val="1500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2600" kern="100" dirty="0">
              <a:latin typeface="宋体"/>
              <a:cs typeface="Courier New"/>
            </a:endParaRPr>
          </a:p>
          <a:p>
            <a:pPr algn="just">
              <a:lnSpc>
                <a:spcPct val="150000"/>
              </a:lnSpc>
              <a:spcAft>
                <a:spcPts val="0"/>
              </a:spcAft>
            </a:pPr>
            <a:r>
              <a:rPr lang="zh-CN" altLang="en-US" sz="2600" kern="100" dirty="0">
                <a:latin typeface="Times New Roman"/>
                <a:ea typeface="华文细黑"/>
                <a:cs typeface="Times New Roman"/>
              </a:rPr>
              <a:t>在一个句子中并列词语或短语之间，往往有先后、轻重、大小之别；在一个复句或句群中，分句与分句间也有先后、轻重、大小、因果之分。如果违反其中的规律，就会造成语序不当。</a:t>
            </a:r>
            <a:endParaRPr lang="zh-CN" altLang="zh-CN" sz="2600" kern="100" dirty="0">
              <a:effectLst/>
              <a:latin typeface="宋体"/>
              <a:cs typeface="Courier New"/>
            </a:endParaRPr>
          </a:p>
        </p:txBody>
      </p:sp>
    </p:spTree>
    <p:extLst>
      <p:ext uri="{BB962C8B-B14F-4D97-AF65-F5344CB8AC3E}">
        <p14:creationId xmlns:p14="http://schemas.microsoft.com/office/powerpoint/2010/main" val="66033124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5604" y="176436"/>
            <a:ext cx="8819924" cy="4870564"/>
          </a:xfrm>
          <a:prstGeom prst="rect">
            <a:avLst/>
          </a:prstGeom>
          <a:noFill/>
        </p:spPr>
        <p:txBody>
          <a:bodyPr wrap="square" rtlCol="0">
            <a:spAutoFit/>
          </a:bodyPr>
          <a:lstStyle/>
          <a:p>
            <a:pPr algn="just">
              <a:lnSpc>
                <a:spcPts val="4500"/>
              </a:lnSpc>
            </a:pPr>
            <a:r>
              <a:rPr lang="en-US" altLang="zh-CN" sz="2600" kern="100" dirty="0">
                <a:solidFill>
                  <a:srgbClr val="C00000"/>
                </a:solidFill>
                <a:latin typeface="Times New Roman"/>
                <a:ea typeface="华文细黑"/>
                <a:cs typeface="Courier New"/>
              </a:rPr>
              <a:t>(</a:t>
            </a:r>
            <a:r>
              <a:rPr lang="zh-CN" altLang="en-US" sz="2600" kern="100" dirty="0">
                <a:solidFill>
                  <a:srgbClr val="C00000"/>
                </a:solidFill>
                <a:latin typeface="Times New Roman"/>
                <a:ea typeface="华文细黑"/>
                <a:cs typeface="Courier New"/>
              </a:rPr>
              <a:t>二</a:t>
            </a:r>
            <a:r>
              <a:rPr lang="en-US" altLang="zh-CN" sz="2600" kern="100" dirty="0">
                <a:solidFill>
                  <a:srgbClr val="C00000"/>
                </a:solidFill>
                <a:latin typeface="Times New Roman"/>
                <a:ea typeface="华文细黑"/>
                <a:cs typeface="Courier New"/>
              </a:rPr>
              <a:t>)</a:t>
            </a:r>
            <a:r>
              <a:rPr lang="zh-CN" altLang="en-US" sz="2600" kern="100" dirty="0">
                <a:solidFill>
                  <a:srgbClr val="C00000"/>
                </a:solidFill>
                <a:latin typeface="Times New Roman"/>
                <a:ea typeface="华文细黑"/>
                <a:cs typeface="Courier New"/>
              </a:rPr>
              <a:t>重点识别：并列词语和递进分句两种语序</a:t>
            </a:r>
            <a:r>
              <a:rPr lang="zh-CN" altLang="en-US" sz="2600" kern="100" dirty="0" smtClean="0">
                <a:solidFill>
                  <a:srgbClr val="C00000"/>
                </a:solidFill>
                <a:latin typeface="Times New Roman"/>
                <a:ea typeface="华文细黑"/>
                <a:cs typeface="Courier New"/>
              </a:rPr>
              <a:t>不当</a:t>
            </a:r>
            <a:endParaRPr lang="zh-CN" altLang="zh-CN" sz="2600" kern="100" dirty="0" smtClean="0">
              <a:solidFill>
                <a:srgbClr val="C00000"/>
              </a:solidFill>
              <a:latin typeface="Times New Roman"/>
              <a:ea typeface="华文细黑"/>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如何发现并列词语语序不当</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细心、留心：这类语病很细很小，稍不注意，就可能错过。因此，对句中并列之处应格外留心，细心发现。这并列之处多是用顿号的。</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认真分析并列词语之间的时间先后、空间距离、范围大小、程度轻重、情感流程、时局变化、数目常规、成绩名次、法定位置、对应承接等逻辑关系，看有无违反逻辑关系。</a:t>
            </a:r>
            <a:endParaRPr lang="zh-CN" altLang="zh-CN" sz="1050" kern="100" dirty="0">
              <a:effectLst/>
              <a:latin typeface="宋体"/>
              <a:cs typeface="Courier New"/>
            </a:endParaRPr>
          </a:p>
        </p:txBody>
      </p:sp>
    </p:spTree>
    <p:extLst>
      <p:ext uri="{BB962C8B-B14F-4D97-AF65-F5344CB8AC3E}">
        <p14:creationId xmlns:p14="http://schemas.microsoft.com/office/powerpoint/2010/main" val="132047869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93292" y="1131590"/>
            <a:ext cx="8769291" cy="2416239"/>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倒序检查：对句中并列词语问题如一时无法判断，可将语序前后调换一下，如通顺，则说明原顺序有问题；反之，则无问题。因为并列词语组织时要符合一定的逻辑关系和语言习惯。</a:t>
            </a:r>
            <a:endParaRPr lang="zh-CN" altLang="zh-CN" sz="1050" kern="100" dirty="0">
              <a:effectLst/>
              <a:latin typeface="宋体"/>
              <a:cs typeface="Courier New"/>
            </a:endParaRPr>
          </a:p>
        </p:txBody>
      </p:sp>
    </p:spTree>
    <p:extLst>
      <p:ext uri="{BB962C8B-B14F-4D97-AF65-F5344CB8AC3E}">
        <p14:creationId xmlns:p14="http://schemas.microsoft.com/office/powerpoint/2010/main" val="151921617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3528" y="154567"/>
            <a:ext cx="8208912" cy="4816896"/>
          </a:xfrm>
          <a:prstGeom prst="rect">
            <a:avLst/>
          </a:prstGeom>
          <a:noFill/>
        </p:spPr>
        <p:txBody>
          <a:bodyPr wrap="square" rtlCol="0">
            <a:spAutoFit/>
          </a:bodyPr>
          <a:lstStyle/>
          <a:p>
            <a:pPr algn="just">
              <a:lnSpc>
                <a:spcPct val="150000"/>
              </a:lnSpc>
              <a:spcAft>
                <a:spcPts val="0"/>
              </a:spcAft>
            </a:pPr>
            <a:r>
              <a:rPr lang="zh-CN" altLang="zh-CN" sz="2600" kern="100" dirty="0" smtClean="0">
                <a:solidFill>
                  <a:schemeClr val="accent6">
                    <a:lumMod val="75000"/>
                  </a:schemeClr>
                </a:solidFill>
                <a:latin typeface="Times New Roman"/>
                <a:ea typeface="华文细黑"/>
                <a:cs typeface="Times New Roman"/>
              </a:rPr>
              <a:t>即时巩固</a:t>
            </a:r>
            <a:r>
              <a:rPr lang="en-US" altLang="zh-CN" sz="2600" kern="100" dirty="0" smtClean="0">
                <a:solidFill>
                  <a:schemeClr val="accent6">
                    <a:lumMod val="75000"/>
                  </a:schemeClr>
                </a:solidFill>
                <a:latin typeface="Times New Roman"/>
                <a:ea typeface="华文细黑"/>
                <a:cs typeface="Times New Roman"/>
              </a:rPr>
              <a:t>1</a:t>
            </a:r>
            <a:r>
              <a:rPr lang="zh-CN" altLang="zh-CN" sz="2600" kern="100" dirty="0" smtClean="0">
                <a:latin typeface="Times New Roman"/>
                <a:ea typeface="华文细黑"/>
                <a:cs typeface="Times New Roman"/>
              </a:rPr>
              <a:t>　</a:t>
            </a:r>
            <a:r>
              <a:rPr lang="zh-CN" altLang="zh-CN" sz="2600" kern="100" dirty="0">
                <a:latin typeface="Times New Roman"/>
                <a:ea typeface="华文细黑"/>
                <a:cs typeface="Times New Roman"/>
              </a:rPr>
              <a:t>下列句子中有无并列不当的现象？请指出，并思考如何发现这类病因。</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去年的大赛我们的工作得到好评，今年的比赛从命题、决赛、海选到颁奖，我们又被指定参与活动全过程，一定要高度重视，不可疏忽。</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互联网在中国民众的政治、经济和社会生活中扮演着日益重要的角色，成为中国公民行使表达权、监督权、知情权和参与权的重要渠道。</a:t>
            </a:r>
            <a:endParaRPr lang="zh-CN" altLang="zh-CN" sz="1050" kern="100" dirty="0">
              <a:effectLst/>
              <a:latin typeface="宋体"/>
              <a:cs typeface="Courier New"/>
            </a:endParaRPr>
          </a:p>
        </p:txBody>
      </p:sp>
    </p:spTree>
    <p:extLst>
      <p:ext uri="{BB962C8B-B14F-4D97-AF65-F5344CB8AC3E}">
        <p14:creationId xmlns:p14="http://schemas.microsoft.com/office/powerpoint/2010/main" val="9897127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3321" y="148496"/>
            <a:ext cx="8547151" cy="4823115"/>
          </a:xfrm>
          <a:prstGeom prst="rect">
            <a:avLst/>
          </a:prstGeom>
          <a:noFill/>
        </p:spPr>
        <p:txBody>
          <a:bodyPr wrap="square" rtlCol="0">
            <a:spAutoFit/>
          </a:bodyPr>
          <a:lstStyle/>
          <a:p>
            <a:pPr algn="just">
              <a:lnSpc>
                <a:spcPct val="1500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偏正短语：由修饰语和中心语组成，修饰语在前，描写或限制后面的中心语，其间关系是修饰关系。又分为两类：</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一类是定中短语，修饰语为定语，中心语一般为名词，有的中间加</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字。如：</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南京</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人　</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一部</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手机　</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他</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的学生</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一类是状中短语，修饰语为状语，中心语是动词或形容词，有的中间加</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字。如：</a:t>
            </a:r>
            <a:endParaRPr lang="zh-CN" altLang="zh-CN" sz="1050" kern="100" dirty="0">
              <a:latin typeface="宋体"/>
              <a:cs typeface="Courier New"/>
            </a:endParaRPr>
          </a:p>
          <a:p>
            <a:pPr algn="just">
              <a:lnSpc>
                <a:spcPct val="150000"/>
              </a:lnSpc>
              <a:spcAft>
                <a:spcPts val="0"/>
              </a:spcAft>
            </a:pP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为人民</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服务　</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非常</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高兴　</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非常高兴</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地谈论</a:t>
            </a:r>
            <a:endParaRPr lang="zh-CN" altLang="zh-CN" sz="1050" kern="100" dirty="0">
              <a:effectLst/>
              <a:latin typeface="宋体"/>
              <a:cs typeface="Courier New"/>
            </a:endParaRPr>
          </a:p>
        </p:txBody>
      </p:sp>
    </p:spTree>
    <p:extLst>
      <p:ext uri="{BB962C8B-B14F-4D97-AF65-F5344CB8AC3E}">
        <p14:creationId xmlns:p14="http://schemas.microsoft.com/office/powerpoint/2010/main" val="261695080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6554" y="166911"/>
            <a:ext cx="8769291" cy="4816896"/>
          </a:xfrm>
          <a:prstGeom prst="rect">
            <a:avLst/>
          </a:prstGeom>
          <a:noFill/>
        </p:spPr>
        <p:txBody>
          <a:bodyPr wrap="square" rtlCol="0">
            <a:spAutoFit/>
          </a:bodyPr>
          <a:lstStyle/>
          <a:p>
            <a:pPr algn="just">
              <a:lnSpc>
                <a:spcPct val="1500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温总理致信新华社，更正自己文中关于岩石学分类的错误，向广大读者致歉。这种严谨的为文态度，值得每一个人学习与尊敬，也值得一些曾犯下错误却不敢直面的学者文人深思。</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建设新农村是一项长期的历史任务，必须以发展农村经济为中心，确保农民持续增收，促进农业稳定发展，进一步解放和发展农村生产力。</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文章的中心思想确定以后，还要根据中心思想的需要，认真地组织、选择材料。</a:t>
            </a:r>
            <a:endParaRPr lang="zh-CN" altLang="zh-CN" sz="1050" kern="100" dirty="0">
              <a:effectLst/>
              <a:latin typeface="宋体"/>
              <a:cs typeface="Courier New"/>
            </a:endParaRPr>
          </a:p>
        </p:txBody>
      </p:sp>
    </p:spTree>
    <p:extLst>
      <p:ext uri="{BB962C8B-B14F-4D97-AF65-F5344CB8AC3E}">
        <p14:creationId xmlns:p14="http://schemas.microsoft.com/office/powerpoint/2010/main" val="382134836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1080" y="149165"/>
            <a:ext cx="8769291" cy="1816075"/>
          </a:xfrm>
          <a:prstGeom prst="rect">
            <a:avLst/>
          </a:prstGeom>
          <a:noFill/>
        </p:spPr>
        <p:txBody>
          <a:bodyPr wrap="square" rtlCol="0">
            <a:spAutoFit/>
          </a:bodyPr>
          <a:lstStyle/>
          <a:p>
            <a:pPr algn="just">
              <a:lnSpc>
                <a:spcPct val="150000"/>
              </a:lnSpc>
              <a:spcAft>
                <a:spcPts val="0"/>
              </a:spcAft>
            </a:pPr>
            <a:r>
              <a:rPr lang="en-US" altLang="zh-CN" sz="2600" kern="100" dirty="0">
                <a:latin typeface="宋体"/>
                <a:ea typeface="华文细黑"/>
                <a:cs typeface="Times New Roman"/>
              </a:rPr>
              <a:t>⑥</a:t>
            </a:r>
            <a:r>
              <a:rPr lang="zh-CN" altLang="zh-CN" sz="2600" kern="100" dirty="0">
                <a:latin typeface="Times New Roman"/>
                <a:ea typeface="华文细黑"/>
                <a:cs typeface="Times New Roman"/>
              </a:rPr>
              <a:t>哈尔滨市道里区何家沟将修建三座桥梁，以桥型简洁明快、造价低、造型美观、施工工艺简单为标准，风格将突出欧陆风情</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3" name="矩形 2"/>
          <p:cNvSpPr/>
          <p:nvPr/>
        </p:nvSpPr>
        <p:spPr>
          <a:xfrm>
            <a:off x="126554" y="1944032"/>
            <a:ext cx="8909535" cy="2977738"/>
          </a:xfrm>
          <a:prstGeom prst="rect">
            <a:avLst/>
          </a:prstGeom>
        </p:spPr>
        <p:txBody>
          <a:bodyPr>
            <a:spAutoFit/>
          </a:bodyPr>
          <a:lstStyle/>
          <a:p>
            <a:pPr algn="just">
              <a:lnSpc>
                <a:spcPts val="45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en-US" altLang="zh-CN" sz="2600" dirty="0" smtClean="0">
                <a:solidFill>
                  <a:srgbClr val="E46C0A"/>
                </a:solidFill>
                <a:latin typeface="宋体"/>
                <a:ea typeface="华文细黑"/>
                <a:cs typeface="Times New Roman"/>
              </a:rPr>
              <a:t>③</a:t>
            </a:r>
            <a:r>
              <a:rPr lang="zh-CN" altLang="zh-CN" sz="2600" dirty="0">
                <a:solidFill>
                  <a:srgbClr val="E46C0A"/>
                </a:solidFill>
                <a:latin typeface="Times New Roman"/>
                <a:ea typeface="华文细黑"/>
                <a:cs typeface="Times New Roman"/>
              </a:rPr>
              <a:t>正确，</a:t>
            </a:r>
            <a:r>
              <a:rPr lang="en-US" altLang="zh-CN" sz="2600" dirty="0">
                <a:solidFill>
                  <a:srgbClr val="E46C0A"/>
                </a:solidFill>
                <a:latin typeface="宋体"/>
                <a:ea typeface="华文细黑"/>
                <a:cs typeface="Times New Roman"/>
              </a:rPr>
              <a:t>①②④⑤⑥</a:t>
            </a:r>
            <a:r>
              <a:rPr lang="zh-CN" altLang="zh-CN" sz="2600" dirty="0">
                <a:solidFill>
                  <a:srgbClr val="E46C0A"/>
                </a:solidFill>
                <a:latin typeface="Times New Roman"/>
                <a:ea typeface="华文细黑"/>
                <a:cs typeface="Times New Roman"/>
              </a:rPr>
              <a:t>均存在问题。</a:t>
            </a:r>
            <a:r>
              <a:rPr lang="en-US" altLang="zh-CN" sz="2600" dirty="0">
                <a:solidFill>
                  <a:srgbClr val="E46C0A"/>
                </a:solidFill>
                <a:latin typeface="宋体"/>
                <a:ea typeface="华文细黑"/>
                <a:cs typeface="Times New Roman"/>
              </a:rPr>
              <a:t>①</a:t>
            </a:r>
            <a:r>
              <a:rPr lang="zh-CN" altLang="zh-CN" sz="2600" dirty="0">
                <a:solidFill>
                  <a:srgbClr val="E46C0A"/>
                </a:solidFill>
                <a:latin typeface="Times New Roman"/>
                <a:ea typeface="华文细黑"/>
                <a:cs typeface="Times New Roman"/>
              </a:rPr>
              <a:t>应为</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命题、海选、决赛</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a:t>
            </a:r>
            <a:r>
              <a:rPr lang="en-US" altLang="zh-CN" sz="2600" dirty="0">
                <a:solidFill>
                  <a:srgbClr val="E46C0A"/>
                </a:solidFill>
                <a:latin typeface="宋体"/>
                <a:ea typeface="华文细黑"/>
                <a:cs typeface="Times New Roman"/>
              </a:rPr>
              <a:t>②</a:t>
            </a:r>
            <a:r>
              <a:rPr lang="zh-CN" altLang="zh-CN" sz="2600" dirty="0">
                <a:solidFill>
                  <a:srgbClr val="E46C0A"/>
                </a:solidFill>
                <a:latin typeface="Times New Roman"/>
                <a:ea typeface="华文细黑"/>
                <a:cs typeface="Times New Roman"/>
              </a:rPr>
              <a:t>应为</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知情权、表达权、监督权</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a:t>
            </a:r>
            <a:r>
              <a:rPr lang="en-US" altLang="zh-CN" sz="2600" dirty="0">
                <a:solidFill>
                  <a:srgbClr val="E46C0A"/>
                </a:solidFill>
                <a:latin typeface="宋体"/>
                <a:ea typeface="华文细黑"/>
                <a:cs typeface="Times New Roman"/>
              </a:rPr>
              <a:t>④</a:t>
            </a:r>
            <a:r>
              <a:rPr lang="zh-CN" altLang="zh-CN" sz="2600" dirty="0">
                <a:solidFill>
                  <a:srgbClr val="E46C0A"/>
                </a:solidFill>
                <a:latin typeface="Times New Roman"/>
                <a:ea typeface="华文细黑"/>
                <a:cs typeface="Times New Roman"/>
              </a:rPr>
              <a:t>应为</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进一步</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生产力，促进</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，确保</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a:t>
            </a:r>
            <a:r>
              <a:rPr lang="en-US" altLang="zh-CN" sz="2600" dirty="0">
                <a:solidFill>
                  <a:srgbClr val="E46C0A"/>
                </a:solidFill>
                <a:latin typeface="宋体"/>
                <a:ea typeface="华文细黑"/>
                <a:cs typeface="Times New Roman"/>
              </a:rPr>
              <a:t>⑤</a:t>
            </a:r>
            <a:r>
              <a:rPr lang="zh-CN" altLang="zh-CN" sz="2600" dirty="0">
                <a:solidFill>
                  <a:srgbClr val="E46C0A"/>
                </a:solidFill>
                <a:latin typeface="Times New Roman"/>
                <a:ea typeface="华文细黑"/>
                <a:cs typeface="Times New Roman"/>
              </a:rPr>
              <a:t>应为</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选择、组织</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a:t>
            </a:r>
            <a:r>
              <a:rPr lang="en-US" altLang="zh-CN" sz="2600" dirty="0">
                <a:solidFill>
                  <a:srgbClr val="E46C0A"/>
                </a:solidFill>
                <a:latin typeface="宋体"/>
                <a:ea typeface="华文细黑"/>
                <a:cs typeface="Times New Roman"/>
              </a:rPr>
              <a:t>⑥</a:t>
            </a:r>
            <a:r>
              <a:rPr lang="zh-CN" altLang="zh-CN" sz="2600" dirty="0">
                <a:solidFill>
                  <a:srgbClr val="E46C0A"/>
                </a:solidFill>
                <a:latin typeface="Times New Roman"/>
                <a:ea typeface="华文细黑"/>
                <a:cs typeface="Times New Roman"/>
              </a:rPr>
              <a:t>应为</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桥型简洁明快、造型美观、造价低、施工工艺简单</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a:t>
            </a:r>
            <a:endParaRPr lang="en-US" altLang="zh-CN" sz="2600" kern="100" dirty="0" smtClean="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3497023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11542" y="843558"/>
            <a:ext cx="8561888" cy="3016403"/>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如何发现表递进关系的分句语序不当</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如果在句子中出现了如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而且</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等表递进关系的关联词语，那么要考虑它们是否构成了真正的递进关系，是不是在事理上逐层深入，范围上由小到大。当然，也可以用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倒序法</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检验</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14133002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7132" y="403116"/>
            <a:ext cx="8561888" cy="4216732"/>
          </a:xfrm>
          <a:prstGeom prst="rect">
            <a:avLst/>
          </a:prstGeom>
        </p:spPr>
        <p:txBody>
          <a:bodyPr>
            <a:spAutoFit/>
          </a:bodyPr>
          <a:lstStyle/>
          <a:p>
            <a:pPr algn="just">
              <a:lnSpc>
                <a:spcPct val="150000"/>
              </a:lnSpc>
              <a:spcAft>
                <a:spcPts val="0"/>
              </a:spcAft>
            </a:pPr>
            <a:r>
              <a:rPr lang="zh-CN" altLang="zh-CN" sz="2600" kern="100" dirty="0" smtClean="0">
                <a:solidFill>
                  <a:schemeClr val="accent6">
                    <a:lumMod val="75000"/>
                  </a:schemeClr>
                </a:solidFill>
                <a:latin typeface="Times New Roman"/>
                <a:ea typeface="华文细黑"/>
                <a:cs typeface="Times New Roman"/>
              </a:rPr>
              <a:t>即时巩固</a:t>
            </a:r>
            <a:r>
              <a:rPr lang="en-US" altLang="zh-CN" sz="2600" kern="100" dirty="0" smtClean="0">
                <a:solidFill>
                  <a:schemeClr val="accent6">
                    <a:lumMod val="75000"/>
                  </a:schemeClr>
                </a:solidFill>
                <a:latin typeface="Times New Roman"/>
                <a:ea typeface="华文细黑"/>
                <a:cs typeface="Times New Roman"/>
              </a:rPr>
              <a:t>2</a:t>
            </a:r>
            <a:r>
              <a:rPr lang="zh-CN" altLang="zh-CN" sz="2600" kern="100" dirty="0" smtClean="0">
                <a:latin typeface="Times New Roman"/>
                <a:ea typeface="华文细黑"/>
                <a:cs typeface="Times New Roman"/>
              </a:rPr>
              <a:t>　</a:t>
            </a:r>
            <a:r>
              <a:rPr lang="zh-CN" altLang="zh-CN" sz="2600" kern="100" dirty="0">
                <a:latin typeface="Times New Roman"/>
                <a:ea typeface="华文细黑"/>
                <a:cs typeface="Times New Roman"/>
              </a:rPr>
              <a:t>下列句子中有无表递进关系的分句语序不当的现象？请指出，并思考如何发现这类病因。</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①</a:t>
            </a:r>
            <a:r>
              <a:rPr lang="en-US" altLang="zh-CN" sz="2600" kern="100" dirty="0">
                <a:latin typeface="Times New Roman"/>
                <a:ea typeface="华文细黑"/>
                <a:cs typeface="Courier New"/>
              </a:rPr>
              <a:t>2010</a:t>
            </a:r>
            <a:r>
              <a:rPr lang="zh-CN" altLang="zh-CN" sz="2600" kern="100" dirty="0">
                <a:latin typeface="Times New Roman"/>
                <a:ea typeface="华文细黑"/>
                <a:cs typeface="Times New Roman"/>
              </a:rPr>
              <a:t>年</a:t>
            </a:r>
            <a:r>
              <a:rPr lang="en-US" altLang="zh-CN" sz="2600" kern="100" dirty="0">
                <a:latin typeface="Times New Roman"/>
                <a:ea typeface="华文细黑"/>
                <a:cs typeface="Courier New"/>
              </a:rPr>
              <a:t>10</a:t>
            </a:r>
            <a:r>
              <a:rPr lang="zh-CN" altLang="zh-CN" sz="2600" kern="100" dirty="0">
                <a:latin typeface="Times New Roman"/>
                <a:ea typeface="华文细黑"/>
                <a:cs typeface="Times New Roman"/>
              </a:rPr>
              <a:t>月</a:t>
            </a:r>
            <a:r>
              <a:rPr lang="en-US" altLang="zh-CN" sz="2600" kern="100" dirty="0">
                <a:latin typeface="Times New Roman"/>
                <a:ea typeface="华文细黑"/>
                <a:cs typeface="Courier New"/>
              </a:rPr>
              <a:t>16</a:t>
            </a:r>
            <a:r>
              <a:rPr lang="zh-CN" altLang="zh-CN" sz="2600" kern="100" dirty="0">
                <a:latin typeface="Times New Roman"/>
                <a:ea typeface="华文细黑"/>
                <a:cs typeface="Times New Roman"/>
              </a:rPr>
              <a:t>日晚，一辆黑色轿车在河北大学校区内撞倒两名女生，把她们撞得一死一伤，而司机不但继续去校内宿舍楼接女友，而且没有停车。</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经过这一段时间的培训，他不但在各个方面都有了长足的进步，而且口语比以前好了。</a:t>
            </a:r>
            <a:endParaRPr lang="zh-CN" altLang="zh-CN" sz="1050" kern="100" dirty="0">
              <a:effectLst/>
              <a:latin typeface="宋体"/>
              <a:cs typeface="Courier New"/>
            </a:endParaRPr>
          </a:p>
        </p:txBody>
      </p:sp>
    </p:spTree>
    <p:extLst>
      <p:ext uri="{BB962C8B-B14F-4D97-AF65-F5344CB8AC3E}">
        <p14:creationId xmlns:p14="http://schemas.microsoft.com/office/powerpoint/2010/main" val="159900125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95197" y="102939"/>
            <a:ext cx="8769291" cy="2492990"/>
          </a:xfrm>
          <a:prstGeom prst="rect">
            <a:avLst/>
          </a:prstGeom>
          <a:noFill/>
        </p:spPr>
        <p:txBody>
          <a:bodyPr wrap="square" rtlCol="0">
            <a:spAutoFit/>
          </a:bodyPr>
          <a:lstStyle/>
          <a:p>
            <a:pPr algn="just">
              <a:lnSpc>
                <a:spcPct val="1500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中国的发展不仅为世界经济发展和人类文明进步做出了重大贡献，而且使中国人民走上了富裕安康的道路。</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紫禁城是人类建筑史上最伟大的艺术奇葩，是世界历史文化遗产中的一颗璀璨的明珠，更是中华民族文化的标记</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3" name="矩形 2"/>
          <p:cNvSpPr/>
          <p:nvPr/>
        </p:nvSpPr>
        <p:spPr>
          <a:xfrm>
            <a:off x="179715" y="2474625"/>
            <a:ext cx="8733982" cy="2492990"/>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en-US" altLang="zh-CN" sz="2600" kern="100" dirty="0" smtClean="0">
                <a:solidFill>
                  <a:srgbClr val="E46C0A"/>
                </a:solidFill>
                <a:latin typeface="宋体"/>
                <a:ea typeface="华文细黑"/>
                <a:cs typeface="Times New Roman"/>
              </a:rPr>
              <a:t>④</a:t>
            </a:r>
            <a:r>
              <a:rPr lang="zh-CN" altLang="zh-CN" sz="2600" kern="100" dirty="0" smtClean="0">
                <a:solidFill>
                  <a:srgbClr val="E46C0A"/>
                </a:solidFill>
                <a:latin typeface="Times New Roman"/>
                <a:ea typeface="华文细黑"/>
                <a:cs typeface="Times New Roman"/>
              </a:rPr>
              <a:t>正确</a:t>
            </a:r>
            <a:r>
              <a:rPr lang="en-US" altLang="zh-CN" sz="2600" kern="100" dirty="0" smtClean="0">
                <a:solidFill>
                  <a:srgbClr val="E46C0A"/>
                </a:solidFill>
                <a:latin typeface="Times New Roman"/>
                <a:ea typeface="华文细黑"/>
                <a:cs typeface="Times New Roman"/>
              </a:rPr>
              <a:t>,</a:t>
            </a:r>
            <a:r>
              <a:rPr lang="en-US" altLang="zh-CN" sz="2600" kern="100" dirty="0" smtClean="0">
                <a:solidFill>
                  <a:srgbClr val="E46C0A"/>
                </a:solidFill>
                <a:latin typeface="宋体"/>
                <a:ea typeface="华文细黑"/>
                <a:cs typeface="Times New Roman"/>
              </a:rPr>
              <a:t>①②③</a:t>
            </a:r>
            <a:r>
              <a:rPr lang="zh-CN" altLang="zh-CN" sz="2600" kern="100" dirty="0">
                <a:solidFill>
                  <a:srgbClr val="E46C0A"/>
                </a:solidFill>
                <a:latin typeface="Times New Roman"/>
                <a:ea typeface="华文细黑"/>
                <a:cs typeface="Times New Roman"/>
              </a:rPr>
              <a:t>均存在问题。</a:t>
            </a:r>
            <a:r>
              <a:rPr lang="en-US" altLang="zh-CN" sz="2600" kern="100" dirty="0">
                <a:solidFill>
                  <a:srgbClr val="E46C0A"/>
                </a:solidFill>
                <a:latin typeface="宋体"/>
                <a:ea typeface="华文细黑"/>
                <a:cs typeface="Times New Roman"/>
              </a:rPr>
              <a:t>①</a:t>
            </a:r>
            <a:r>
              <a:rPr lang="zh-CN" altLang="zh-CN" sz="2600" kern="100" dirty="0">
                <a:solidFill>
                  <a:srgbClr val="E46C0A"/>
                </a:solidFill>
                <a:latin typeface="Times New Roman"/>
                <a:ea typeface="华文细黑"/>
                <a:cs typeface="Times New Roman"/>
              </a:rPr>
              <a:t>应为</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司机不但没有停车，而且继续</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a:t>
            </a:r>
            <a:r>
              <a:rPr lang="en-US" altLang="zh-CN" sz="2600" kern="100" dirty="0">
                <a:solidFill>
                  <a:srgbClr val="E46C0A"/>
                </a:solidFill>
                <a:latin typeface="宋体"/>
                <a:ea typeface="华文细黑"/>
                <a:cs typeface="Times New Roman"/>
              </a:rPr>
              <a:t>②</a:t>
            </a:r>
            <a:r>
              <a:rPr lang="zh-CN" altLang="zh-CN" sz="2600" kern="100" dirty="0">
                <a:solidFill>
                  <a:srgbClr val="E46C0A"/>
                </a:solidFill>
                <a:latin typeface="Times New Roman"/>
                <a:ea typeface="华文细黑"/>
                <a:cs typeface="Times New Roman"/>
              </a:rPr>
              <a:t>应为</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他不但口语</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而且在各个方面</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进步</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a:t>
            </a:r>
            <a:r>
              <a:rPr lang="en-US" altLang="zh-CN" sz="2600" kern="100" dirty="0">
                <a:solidFill>
                  <a:srgbClr val="E46C0A"/>
                </a:solidFill>
                <a:latin typeface="宋体"/>
                <a:ea typeface="华文细黑"/>
                <a:cs typeface="Times New Roman"/>
              </a:rPr>
              <a:t>③</a:t>
            </a:r>
            <a:r>
              <a:rPr lang="zh-CN" altLang="zh-CN" sz="2600" kern="100" dirty="0">
                <a:solidFill>
                  <a:srgbClr val="E46C0A"/>
                </a:solidFill>
                <a:latin typeface="Times New Roman"/>
                <a:ea typeface="华文细黑"/>
                <a:cs typeface="Times New Roman"/>
              </a:rPr>
              <a:t>应为</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不仅使中国人民</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而且为世界经济发展和</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贡献</a:t>
            </a:r>
            <a:r>
              <a:rPr lang="en-US" altLang="zh-CN" sz="2600" kern="100" dirty="0">
                <a:solidFill>
                  <a:srgbClr val="E46C0A"/>
                </a:solidFill>
                <a:latin typeface="宋体"/>
                <a:ea typeface="华文细黑"/>
                <a:cs typeface="Times New Roman"/>
              </a:rPr>
              <a:t>”</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527823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3528" y="771550"/>
            <a:ext cx="8343679" cy="3070071"/>
          </a:xfrm>
          <a:prstGeom prst="rect">
            <a:avLst/>
          </a:prstGeom>
          <a:noFill/>
        </p:spPr>
        <p:txBody>
          <a:bodyPr wrap="square" rtlCol="0">
            <a:spAutoFit/>
          </a:bodyPr>
          <a:lstStyle/>
          <a:p>
            <a:pPr algn="just">
              <a:lnSpc>
                <a:spcPts val="4500"/>
              </a:lnSpc>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Courier New"/>
              </a:rPr>
              <a:t>三</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Courier New"/>
              </a:rPr>
              <a:t>综合识别、判断</a:t>
            </a:r>
          </a:p>
          <a:p>
            <a:pPr algn="just">
              <a:lnSpc>
                <a:spcPct val="150000"/>
              </a:lnSpc>
              <a:spcAft>
                <a:spcPts val="0"/>
              </a:spcAft>
            </a:pPr>
            <a:r>
              <a:rPr lang="zh-CN" altLang="zh-CN" sz="2600" kern="100" dirty="0">
                <a:latin typeface="Times New Roman"/>
                <a:ea typeface="华文细黑"/>
                <a:cs typeface="Times New Roman"/>
              </a:rPr>
              <a:t>对于语序不当的句子，先要凭语感检测，再将不协调的词语或句子调换位置，看是否通畅自然。重点关注并列短语、修饰语长的句子；有关联词语的句子，尤其是有表示递进关系的复句。</a:t>
            </a:r>
            <a:endParaRPr lang="zh-CN" altLang="zh-CN" sz="1050" kern="100" dirty="0">
              <a:effectLst/>
              <a:latin typeface="宋体"/>
              <a:cs typeface="Courier New"/>
            </a:endParaRPr>
          </a:p>
        </p:txBody>
      </p:sp>
    </p:spTree>
    <p:extLst>
      <p:ext uri="{BB962C8B-B14F-4D97-AF65-F5344CB8AC3E}">
        <p14:creationId xmlns:p14="http://schemas.microsoft.com/office/powerpoint/2010/main" val="60781363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38047" y="596791"/>
            <a:ext cx="8769291" cy="4293483"/>
          </a:xfrm>
          <a:prstGeom prst="rect">
            <a:avLst/>
          </a:prstGeom>
          <a:noFill/>
        </p:spPr>
        <p:txBody>
          <a:bodyPr wrap="square" rtlCol="0">
            <a:spAutoFit/>
          </a:bodyPr>
          <a:lstStyle/>
          <a:p>
            <a:pPr algn="just">
              <a:lnSpc>
                <a:spcPct val="150000"/>
              </a:lnSpc>
              <a:spcAft>
                <a:spcPts val="0"/>
              </a:spcAft>
            </a:pPr>
            <a:r>
              <a:rPr lang="zh-CN" altLang="zh-CN" sz="2600" kern="100" dirty="0" smtClean="0">
                <a:solidFill>
                  <a:schemeClr val="accent6">
                    <a:lumMod val="75000"/>
                  </a:schemeClr>
                </a:solidFill>
                <a:latin typeface="Times New Roman"/>
                <a:ea typeface="华文细黑"/>
                <a:cs typeface="Times New Roman"/>
              </a:rPr>
              <a:t>即时巩固</a:t>
            </a:r>
            <a:r>
              <a:rPr lang="en-US" altLang="zh-CN" sz="2600" kern="100" dirty="0" smtClean="0">
                <a:solidFill>
                  <a:schemeClr val="accent6">
                    <a:lumMod val="75000"/>
                  </a:schemeClr>
                </a:solidFill>
                <a:latin typeface="Times New Roman"/>
                <a:ea typeface="华文细黑"/>
                <a:cs typeface="Times New Roman"/>
              </a:rPr>
              <a:t>3</a:t>
            </a:r>
            <a:r>
              <a:rPr lang="zh-CN" altLang="zh-CN" sz="2600" kern="100" dirty="0" smtClean="0">
                <a:latin typeface="Times New Roman"/>
                <a:ea typeface="华文细黑"/>
                <a:cs typeface="Times New Roman"/>
              </a:rPr>
              <a:t>　</a:t>
            </a:r>
            <a:r>
              <a:rPr lang="zh-CN" altLang="zh-CN" sz="2600" kern="100" dirty="0">
                <a:latin typeface="Times New Roman"/>
                <a:ea typeface="华文细黑"/>
                <a:cs typeface="Times New Roman"/>
              </a:rPr>
              <a:t>下列各句中，没有语病的一句是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近年来，在秀丽的南粤大地上，拔地而起的九州城、</a:t>
            </a:r>
            <a:r>
              <a:rPr lang="zh-CN" altLang="zh-CN" sz="2600" kern="100" dirty="0" smtClean="0">
                <a:latin typeface="Times New Roman"/>
                <a:ea typeface="华文细黑"/>
                <a:cs typeface="Times New Roman"/>
              </a:rPr>
              <a:t>海南</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琼</a:t>
            </a:r>
            <a:r>
              <a:rPr lang="zh-CN" altLang="zh-CN" sz="2600" kern="100" dirty="0">
                <a:latin typeface="Times New Roman"/>
                <a:ea typeface="华文细黑"/>
                <a:cs typeface="Times New Roman"/>
              </a:rPr>
              <a:t>苑、风城大厦等一批多功能新型建筑物，令人流连忘返</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构思</a:t>
            </a:r>
            <a:r>
              <a:rPr lang="zh-CN" altLang="zh-CN" sz="2600" kern="100" dirty="0">
                <a:latin typeface="Times New Roman"/>
                <a:ea typeface="华文细黑"/>
                <a:cs typeface="Times New Roman"/>
              </a:rPr>
              <a:t>奇特，巧夺天工。</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B.</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中学校长实名推荐制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的推行不仅需要北大完善相关</a:t>
            </a:r>
            <a:r>
              <a:rPr lang="zh-CN" altLang="zh-CN" sz="2600" kern="100" dirty="0" smtClean="0">
                <a:latin typeface="Times New Roman"/>
                <a:ea typeface="华文细黑"/>
                <a:cs typeface="Times New Roman"/>
              </a:rPr>
              <a:t>机</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制</a:t>
            </a:r>
            <a:r>
              <a:rPr lang="zh-CN" altLang="zh-CN" sz="2600" kern="100" dirty="0">
                <a:latin typeface="Times New Roman"/>
                <a:ea typeface="华文细黑"/>
                <a:cs typeface="Times New Roman"/>
              </a:rPr>
              <a:t>，还要对实名推荐的权力寻租建立健全发现机制，</a:t>
            </a:r>
            <a:r>
              <a:rPr lang="zh-CN" altLang="zh-CN" sz="2600" kern="100" dirty="0" smtClean="0">
                <a:latin typeface="Times New Roman"/>
                <a:ea typeface="华文细黑"/>
                <a:cs typeface="Times New Roman"/>
              </a:rPr>
              <a:t>甚至</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可以</a:t>
            </a:r>
            <a:r>
              <a:rPr lang="zh-CN" altLang="zh-CN" sz="2600" kern="100" dirty="0">
                <a:latin typeface="Times New Roman"/>
                <a:ea typeface="华文细黑"/>
                <a:cs typeface="Times New Roman"/>
              </a:rPr>
              <a:t>通过行政的力量，让弄虚作假的校长掉帽子、丢位子。</a:t>
            </a:r>
            <a:endParaRPr lang="zh-CN" altLang="zh-CN" sz="1050" kern="100" dirty="0">
              <a:effectLst/>
              <a:latin typeface="宋体"/>
              <a:cs typeface="Courier New"/>
            </a:endParaRPr>
          </a:p>
        </p:txBody>
      </p:sp>
    </p:spTree>
    <p:extLst>
      <p:ext uri="{BB962C8B-B14F-4D97-AF65-F5344CB8AC3E}">
        <p14:creationId xmlns:p14="http://schemas.microsoft.com/office/powerpoint/2010/main" val="99365132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85672" y="744095"/>
            <a:ext cx="8769291" cy="3616567"/>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植物营养学就是研究如何通过施肥等措施提高作物产量</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t>
            </a: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改善</a:t>
            </a:r>
            <a:r>
              <a:rPr lang="zh-CN" altLang="zh-CN" sz="2600" kern="100" dirty="0">
                <a:latin typeface="Times New Roman"/>
                <a:ea typeface="华文细黑"/>
                <a:cs typeface="Times New Roman"/>
              </a:rPr>
              <a:t>农产品品质的，因此植物营养不仅对粮食质量安全</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而且</a:t>
            </a:r>
            <a:r>
              <a:rPr lang="zh-CN" altLang="zh-CN" sz="2600" kern="100" dirty="0">
                <a:latin typeface="Times New Roman"/>
                <a:ea typeface="华文细黑"/>
                <a:cs typeface="Times New Roman"/>
              </a:rPr>
              <a:t>对粮食数量安全至关重要。</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由于规划周密、准备充分，在北京举办的第</a:t>
            </a:r>
            <a:r>
              <a:rPr lang="en-US" altLang="zh-CN" sz="2600" kern="100" dirty="0">
                <a:latin typeface="Times New Roman"/>
                <a:ea typeface="华文细黑"/>
                <a:cs typeface="Courier New"/>
              </a:rPr>
              <a:t>29</a:t>
            </a:r>
            <a:r>
              <a:rPr lang="zh-CN" altLang="zh-CN" sz="2600" kern="100" dirty="0">
                <a:latin typeface="Times New Roman"/>
                <a:ea typeface="华文细黑"/>
                <a:cs typeface="Times New Roman"/>
              </a:rPr>
              <a:t>届奥运会</a:t>
            </a:r>
            <a:r>
              <a:rPr lang="zh-CN" altLang="zh-CN" sz="2600" kern="100" dirty="0" smtClean="0">
                <a:latin typeface="Times New Roman"/>
                <a:ea typeface="华文细黑"/>
                <a:cs typeface="Times New Roman"/>
              </a:rPr>
              <a:t>成</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为</a:t>
            </a:r>
            <a:r>
              <a:rPr lang="zh-CN" altLang="zh-CN" sz="2600" kern="100" dirty="0">
                <a:latin typeface="Times New Roman"/>
                <a:ea typeface="华文细黑"/>
                <a:cs typeface="Times New Roman"/>
              </a:rPr>
              <a:t>奥运会中历届参赛国最多、开幕式演艺最精彩的一次</a:t>
            </a:r>
            <a:r>
              <a:rPr lang="zh-CN" altLang="zh-CN" sz="2600" kern="100" dirty="0" smtClean="0">
                <a:latin typeface="Times New Roman"/>
                <a:ea typeface="华文细黑"/>
                <a:cs typeface="Times New Roman"/>
              </a:rPr>
              <a:t>盛</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会</a:t>
            </a:r>
            <a:r>
              <a:rPr lang="zh-CN" altLang="zh-CN" sz="2600" kern="100" dirty="0">
                <a:latin typeface="Times New Roman"/>
                <a:ea typeface="华文细黑"/>
                <a:cs typeface="Times New Roman"/>
              </a:rPr>
              <a:t>，好评如潮。</a:t>
            </a:r>
            <a:endParaRPr lang="zh-CN" altLang="zh-CN" sz="1050" kern="100" dirty="0">
              <a:effectLst/>
              <a:latin typeface="宋体"/>
              <a:cs typeface="Courier New"/>
            </a:endParaRPr>
          </a:p>
        </p:txBody>
      </p:sp>
    </p:spTree>
    <p:extLst>
      <p:ext uri="{BB962C8B-B14F-4D97-AF65-F5344CB8AC3E}">
        <p14:creationId xmlns:p14="http://schemas.microsoft.com/office/powerpoint/2010/main" val="302514000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520" y="939949"/>
            <a:ext cx="8596501" cy="3017236"/>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项短语顺序不当，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令人流连忘返</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应放在句末</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C</a:t>
            </a:r>
            <a:r>
              <a:rPr lang="zh-CN" altLang="zh-CN" sz="2600" kern="100" dirty="0">
                <a:latin typeface="Times New Roman"/>
                <a:ea typeface="华文细黑"/>
                <a:cs typeface="Times New Roman"/>
              </a:rPr>
              <a:t>项表递进的分句语序不当，且</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因此</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前后不存在因果关系</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D</a:t>
            </a:r>
            <a:r>
              <a:rPr lang="zh-CN" altLang="zh-CN" sz="2600" kern="100" dirty="0">
                <a:latin typeface="Times New Roman"/>
                <a:ea typeface="华文细黑"/>
                <a:cs typeface="Times New Roman"/>
              </a:rPr>
              <a:t>项状语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历届</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语序不当，应调至</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成为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之后。</a:t>
            </a:r>
            <a:endParaRPr lang="zh-CN" altLang="zh-CN" sz="260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Times New Roman"/>
                <a:ea typeface="华文细黑"/>
                <a:cs typeface="Courier New"/>
              </a:rPr>
              <a:t>B</a:t>
            </a:r>
            <a:endParaRPr lang="zh-CN" altLang="zh-CN" sz="2600" kern="100" dirty="0">
              <a:effectLst/>
              <a:latin typeface="宋体"/>
              <a:cs typeface="Courier New"/>
            </a:endParaRPr>
          </a:p>
        </p:txBody>
      </p:sp>
    </p:spTree>
    <p:extLst>
      <p:ext uri="{BB962C8B-B14F-4D97-AF65-F5344CB8AC3E}">
        <p14:creationId xmlns:p14="http://schemas.microsoft.com/office/powerpoint/2010/main" val="1422891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3256" y="161692"/>
            <a:ext cx="8682466" cy="3693319"/>
          </a:xfrm>
          <a:prstGeom prst="rect">
            <a:avLst/>
          </a:prstGeom>
          <a:noFill/>
        </p:spPr>
        <p:txBody>
          <a:bodyPr wrap="square" rtlCol="0">
            <a:spAutoFit/>
          </a:bodyPr>
          <a:lstStyle/>
          <a:p>
            <a:pPr algn="ctr">
              <a:lnSpc>
                <a:spcPct val="150000"/>
              </a:lnSpc>
              <a:spcAft>
                <a:spcPts val="0"/>
              </a:spcAft>
            </a:pPr>
            <a:r>
              <a:rPr lang="zh-CN" altLang="zh-CN" sz="2600" kern="100" dirty="0">
                <a:solidFill>
                  <a:srgbClr val="0000FF"/>
                </a:solidFill>
                <a:latin typeface="Times New Roman"/>
                <a:ea typeface="华文细黑"/>
                <a:cs typeface="Times New Roman"/>
              </a:rPr>
              <a:t>识别六种病句类型之二：搭配不当</a:t>
            </a:r>
            <a:endParaRPr lang="zh-CN" altLang="zh-CN" sz="1050" kern="100" dirty="0">
              <a:solidFill>
                <a:srgbClr val="0000FF"/>
              </a:solidFill>
              <a:latin typeface="宋体"/>
              <a:cs typeface="Courier New"/>
            </a:endParaRPr>
          </a:p>
          <a:p>
            <a:pPr algn="just">
              <a:lnSpc>
                <a:spcPct val="150000"/>
              </a:lnSpc>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Courier New"/>
              </a:rPr>
              <a:t>一</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Courier New"/>
              </a:rPr>
              <a:t>掌握五种搭配不当类别</a:t>
            </a: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主谓搭配不当</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下面句子都存在主谓搭配不当的问题，请作具体说明。</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en-US" altLang="zh-CN" sz="2600" kern="100" dirty="0">
                <a:solidFill>
                  <a:srgbClr val="00B0F0"/>
                </a:solidFill>
                <a:latin typeface="Times New Roman"/>
                <a:ea typeface="华文细黑"/>
                <a:cs typeface="Courier New"/>
              </a:rPr>
              <a:t>(2014·</a:t>
            </a:r>
            <a:r>
              <a:rPr lang="zh-CN" altLang="zh-CN" sz="2600" kern="100" dirty="0">
                <a:solidFill>
                  <a:srgbClr val="00B0F0"/>
                </a:solidFill>
                <a:latin typeface="Times New Roman"/>
                <a:ea typeface="华文细黑"/>
                <a:cs typeface="Times New Roman"/>
              </a:rPr>
              <a:t>安徽</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报告还显示，成年国民人均电子书的阅读量有所增加，而报刊的阅读率明显减少</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4" name="矩形 3"/>
          <p:cNvSpPr/>
          <p:nvPr/>
        </p:nvSpPr>
        <p:spPr>
          <a:xfrm>
            <a:off x="189037" y="3685778"/>
            <a:ext cx="8756881" cy="1292662"/>
          </a:xfrm>
          <a:prstGeom prst="rect">
            <a:avLst/>
          </a:prstGeom>
        </p:spPr>
        <p:txBody>
          <a:bodyPr wrap="square">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zh-CN" altLang="zh-CN" sz="2600" kern="100" dirty="0" smtClean="0">
                <a:solidFill>
                  <a:srgbClr val="E46C0A"/>
                </a:solidFill>
                <a:latin typeface="Times New Roman"/>
                <a:ea typeface="华文细黑"/>
                <a:cs typeface="Times New Roman"/>
              </a:rPr>
              <a:t>搭配</a:t>
            </a:r>
            <a:r>
              <a:rPr lang="zh-CN" altLang="zh-CN" sz="2600" kern="100" dirty="0">
                <a:solidFill>
                  <a:srgbClr val="E46C0A"/>
                </a:solidFill>
                <a:latin typeface="Times New Roman"/>
                <a:ea typeface="华文细黑"/>
                <a:cs typeface="Times New Roman"/>
              </a:rPr>
              <a:t>不当，把</a:t>
            </a:r>
            <a:r>
              <a:rPr lang="en-US" altLang="zh-CN" sz="2600" kern="100" dirty="0">
                <a:solidFill>
                  <a:schemeClr val="accent6">
                    <a:lumMod val="75000"/>
                  </a:schemeClr>
                </a:solidFill>
                <a:latin typeface="+mj-ea"/>
                <a:ea typeface="+mj-ea"/>
                <a:cs typeface="Times New Roman"/>
              </a:rPr>
              <a:t>“</a:t>
            </a:r>
            <a:r>
              <a:rPr lang="zh-CN" altLang="zh-CN" sz="2600" kern="100" dirty="0">
                <a:solidFill>
                  <a:srgbClr val="E46C0A"/>
                </a:solidFill>
                <a:latin typeface="Times New Roman"/>
                <a:ea typeface="华文细黑"/>
                <a:cs typeface="Times New Roman"/>
              </a:rPr>
              <a:t>阅读率明显减少</a:t>
            </a:r>
            <a:r>
              <a:rPr lang="en-US" altLang="zh-CN" sz="2600" kern="100" dirty="0">
                <a:solidFill>
                  <a:schemeClr val="accent6">
                    <a:lumMod val="75000"/>
                  </a:schemeClr>
                </a:solidFill>
                <a:latin typeface="+mj-ea"/>
                <a:ea typeface="+mj-ea"/>
                <a:cs typeface="Times New Roman"/>
              </a:rPr>
              <a:t>”</a:t>
            </a:r>
            <a:r>
              <a:rPr lang="zh-CN" altLang="zh-CN" sz="2600" kern="100" dirty="0">
                <a:solidFill>
                  <a:srgbClr val="E46C0A"/>
                </a:solidFill>
                <a:latin typeface="Times New Roman"/>
                <a:ea typeface="华文细黑"/>
                <a:cs typeface="Times New Roman"/>
              </a:rPr>
              <a:t>改为</a:t>
            </a:r>
            <a:r>
              <a:rPr lang="en-US" altLang="zh-CN" sz="2600" kern="100" dirty="0">
                <a:solidFill>
                  <a:schemeClr val="accent6">
                    <a:lumMod val="75000"/>
                  </a:schemeClr>
                </a:solidFill>
                <a:latin typeface="+mj-ea"/>
                <a:ea typeface="+mj-ea"/>
                <a:cs typeface="Times New Roman"/>
              </a:rPr>
              <a:t>“</a:t>
            </a:r>
            <a:r>
              <a:rPr lang="zh-CN" altLang="zh-CN" sz="2600" kern="100" dirty="0">
                <a:solidFill>
                  <a:srgbClr val="E46C0A"/>
                </a:solidFill>
                <a:latin typeface="Times New Roman"/>
                <a:ea typeface="华文细黑"/>
                <a:cs typeface="Times New Roman"/>
              </a:rPr>
              <a:t>阅读率明显下降</a:t>
            </a:r>
            <a:r>
              <a:rPr lang="en-US" altLang="zh-CN" sz="2600" kern="100" dirty="0">
                <a:solidFill>
                  <a:schemeClr val="accent6">
                    <a:lumMod val="75000"/>
                  </a:schemeClr>
                </a:solidFill>
                <a:latin typeface="+mj-ea"/>
                <a:ea typeface="+mj-ea"/>
                <a:cs typeface="Times New Roman"/>
              </a:rPr>
              <a:t>”</a:t>
            </a:r>
            <a:r>
              <a:rPr lang="zh-CN" altLang="zh-CN" sz="2600" kern="100" dirty="0">
                <a:solidFill>
                  <a:srgbClr val="E46C0A"/>
                </a:solidFill>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3657164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3274</TotalTime>
  <Words>16384</Words>
  <Application>Microsoft Office PowerPoint</Application>
  <PresentationFormat>全屏显示(16:9)</PresentationFormat>
  <Paragraphs>1168</Paragraphs>
  <Slides>300</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300</vt:i4>
      </vt:variant>
    </vt:vector>
  </HeadingPairs>
  <TitlesOfParts>
    <vt:vector size="302" baseType="lpstr">
      <vt:lpstr>Office 主题​​</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user</cp:lastModifiedBy>
  <cp:revision>263</cp:revision>
  <dcterms:created xsi:type="dcterms:W3CDTF">2014-12-15T01:46:29Z</dcterms:created>
  <dcterms:modified xsi:type="dcterms:W3CDTF">2015-04-16T02:50:46Z</dcterms:modified>
</cp:coreProperties>
</file>