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57" r:id="rId3"/>
    <p:sldId id="385" r:id="rId4"/>
    <p:sldId id="386" r:id="rId5"/>
    <p:sldId id="387" r:id="rId6"/>
    <p:sldId id="681" r:id="rId7"/>
    <p:sldId id="504" r:id="rId8"/>
    <p:sldId id="505" r:id="rId9"/>
    <p:sldId id="506" r:id="rId10"/>
    <p:sldId id="682" r:id="rId11"/>
    <p:sldId id="683" r:id="rId12"/>
    <p:sldId id="684" r:id="rId13"/>
    <p:sldId id="685" r:id="rId14"/>
    <p:sldId id="686" r:id="rId15"/>
    <p:sldId id="687" r:id="rId16"/>
    <p:sldId id="688" r:id="rId17"/>
    <p:sldId id="689" r:id="rId18"/>
    <p:sldId id="690" r:id="rId19"/>
    <p:sldId id="691" r:id="rId20"/>
    <p:sldId id="692" r:id="rId21"/>
    <p:sldId id="507" r:id="rId22"/>
    <p:sldId id="508" r:id="rId23"/>
    <p:sldId id="694" r:id="rId24"/>
    <p:sldId id="393" r:id="rId25"/>
    <p:sldId id="427" r:id="rId26"/>
    <p:sldId id="540" r:id="rId27"/>
    <p:sldId id="541" r:id="rId28"/>
    <p:sldId id="542" r:id="rId29"/>
    <p:sldId id="564" r:id="rId30"/>
    <p:sldId id="543" r:id="rId31"/>
    <p:sldId id="544" r:id="rId32"/>
    <p:sldId id="545" r:id="rId33"/>
    <p:sldId id="546" r:id="rId34"/>
    <p:sldId id="547" r:id="rId35"/>
    <p:sldId id="548" r:id="rId36"/>
    <p:sldId id="549" r:id="rId37"/>
    <p:sldId id="550" r:id="rId38"/>
    <p:sldId id="551" r:id="rId39"/>
    <p:sldId id="552" r:id="rId40"/>
    <p:sldId id="695" r:id="rId41"/>
    <p:sldId id="565" r:id="rId42"/>
    <p:sldId id="553" r:id="rId43"/>
    <p:sldId id="696" r:id="rId44"/>
    <p:sldId id="625" r:id="rId45"/>
    <p:sldId id="626" r:id="rId46"/>
    <p:sldId id="627" r:id="rId47"/>
    <p:sldId id="628" r:id="rId48"/>
    <p:sldId id="656" r:id="rId49"/>
    <p:sldId id="657" r:id="rId50"/>
    <p:sldId id="658" r:id="rId51"/>
    <p:sldId id="659" r:id="rId52"/>
    <p:sldId id="447" r:id="rId53"/>
    <p:sldId id="448" r:id="rId54"/>
    <p:sldId id="566" r:id="rId55"/>
    <p:sldId id="697" r:id="rId56"/>
    <p:sldId id="567" r:id="rId57"/>
    <p:sldId id="568" r:id="rId58"/>
    <p:sldId id="569" r:id="rId59"/>
    <p:sldId id="570" r:id="rId60"/>
    <p:sldId id="571" r:id="rId61"/>
    <p:sldId id="572" r:id="rId62"/>
    <p:sldId id="588" r:id="rId63"/>
    <p:sldId id="660" r:id="rId64"/>
    <p:sldId id="661" r:id="rId65"/>
    <p:sldId id="662" r:id="rId66"/>
    <p:sldId id="663" r:id="rId67"/>
    <p:sldId id="664" r:id="rId68"/>
    <p:sldId id="665" r:id="rId69"/>
    <p:sldId id="666" r:id="rId70"/>
    <p:sldId id="667" r:id="rId71"/>
    <p:sldId id="668" r:id="rId72"/>
    <p:sldId id="669" r:id="rId73"/>
    <p:sldId id="670" r:id="rId74"/>
    <p:sldId id="671" r:id="rId75"/>
    <p:sldId id="672" r:id="rId76"/>
    <p:sldId id="698" r:id="rId77"/>
    <p:sldId id="673" r:id="rId78"/>
    <p:sldId id="674" r:id="rId79"/>
    <p:sldId id="699" r:id="rId80"/>
    <p:sldId id="675" r:id="rId81"/>
    <p:sldId id="676" r:id="rId82"/>
    <p:sldId id="677" r:id="rId83"/>
    <p:sldId id="678" r:id="rId84"/>
    <p:sldId id="679" r:id="rId85"/>
    <p:sldId id="680" r:id="rId86"/>
    <p:sldId id="381" r:id="rId8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0000"/>
    <a:srgbClr val="0000FF"/>
    <a:srgbClr val="FFFFCC"/>
    <a:srgbClr val="6BA42C"/>
    <a:srgbClr val="FFFF99"/>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5" autoAdjust="0"/>
    <p:restoredTop sz="61172" autoAdjust="0"/>
  </p:normalViewPr>
  <p:slideViewPr>
    <p:cSldViewPr>
      <p:cViewPr>
        <p:scale>
          <a:sx n="100" d="100"/>
          <a:sy n="100" d="100"/>
        </p:scale>
        <p:origin x="-1500" y="-8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Picture 2" descr="E:\文语\2\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2" name="Picture 2" descr="E:\文语\2\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5376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3" r:id="rId4"/>
    <p:sldLayoutId id="2147483652" r:id="rId5"/>
    <p:sldLayoutId id="2147483655" r:id="rId6"/>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3.xml"/><Relationship Id="rId1" Type="http://schemas.openxmlformats.org/officeDocument/2006/relationships/slideLayout" Target="../slideLayouts/slideLayout6.xml"/><Relationship Id="rId4" Type="http://schemas.openxmlformats.org/officeDocument/2006/relationships/slide" Target="slide5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10021" y="2211710"/>
            <a:ext cx="6202339" cy="584775"/>
          </a:xfrm>
          <a:prstGeom prst="rect">
            <a:avLst/>
          </a:prstGeom>
          <a:noFill/>
        </p:spPr>
        <p:txBody>
          <a:bodyPr wrap="none" rtlCol="0">
            <a:spAutoFit/>
          </a:bodyPr>
          <a:lstStyle/>
          <a:p>
            <a:pPr algn="ctr"/>
            <a:r>
              <a:rPr lang="zh-CN" altLang="en-US" sz="3200" b="1" dirty="0">
                <a:solidFill>
                  <a:srgbClr val="FF1111"/>
                </a:solidFill>
                <a:latin typeface="Times New Roman" pitchFamily="18" charset="0"/>
                <a:ea typeface="微软雅黑" pitchFamily="34" charset="-122"/>
                <a:cs typeface="Times New Roman" pitchFamily="18" charset="0"/>
              </a:rPr>
              <a:t>考点一　仿写</a:t>
            </a:r>
            <a:r>
              <a:rPr lang="en-US" altLang="zh-CN" sz="3200" b="1" dirty="0">
                <a:solidFill>
                  <a:srgbClr val="FF1111"/>
                </a:solidFill>
                <a:latin typeface="Times New Roman" pitchFamily="18" charset="0"/>
                <a:ea typeface="微软雅黑" pitchFamily="34" charset="-122"/>
                <a:cs typeface="Times New Roman" pitchFamily="18" charset="0"/>
              </a:rPr>
              <a:t>(</a:t>
            </a:r>
            <a:r>
              <a:rPr lang="zh-CN" altLang="en-US" sz="3200" b="1" dirty="0">
                <a:solidFill>
                  <a:srgbClr val="FF1111"/>
                </a:solidFill>
                <a:latin typeface="Times New Roman" pitchFamily="18" charset="0"/>
                <a:ea typeface="微软雅黑" pitchFamily="34" charset="-122"/>
                <a:cs typeface="Times New Roman" pitchFamily="18" charset="0"/>
              </a:rPr>
              <a:t>含对联和修辞手法</a:t>
            </a:r>
            <a:r>
              <a:rPr lang="en-US" altLang="zh-CN" sz="3200" b="1" dirty="0">
                <a:solidFill>
                  <a:srgbClr val="FF1111"/>
                </a:solidFill>
                <a:latin typeface="Times New Roman" pitchFamily="18" charset="0"/>
                <a:ea typeface="微软雅黑" pitchFamily="34" charset="-122"/>
                <a:cs typeface="Times New Roman" pitchFamily="18" charset="0"/>
              </a:rPr>
              <a:t>)</a:t>
            </a:r>
            <a:endParaRPr lang="zh-CN" altLang="zh-CN" sz="3200" b="1" dirty="0">
              <a:solidFill>
                <a:srgbClr val="FF1111"/>
              </a:solidFill>
              <a:latin typeface="Times New Roman" pitchFamily="18" charset="0"/>
              <a:ea typeface="微软雅黑" pitchFamily="34" charset="-122"/>
              <a:cs typeface="Times New Roman" pitchFamily="18" charset="0"/>
            </a:endParaRPr>
          </a:p>
        </p:txBody>
      </p:sp>
      <p:sp>
        <p:nvSpPr>
          <p:cNvPr id="7" name="TextBox 6"/>
          <p:cNvSpPr txBox="1"/>
          <p:nvPr/>
        </p:nvSpPr>
        <p:spPr>
          <a:xfrm>
            <a:off x="2105968" y="2984748"/>
            <a:ext cx="5750293" cy="523220"/>
          </a:xfrm>
          <a:prstGeom prst="rect">
            <a:avLst/>
          </a:prstGeom>
          <a:noFill/>
        </p:spPr>
        <p:txBody>
          <a:bodyPr wrap="none" rtlCol="0">
            <a:spAutoFit/>
          </a:bodyPr>
          <a:lstStyle/>
          <a:p>
            <a:pPr algn="ctr"/>
            <a:r>
              <a:rPr lang="en-US" altLang="zh-CN" sz="2800" b="1" dirty="0">
                <a:solidFill>
                  <a:srgbClr val="7030A0"/>
                </a:solidFill>
                <a:latin typeface="Times New Roman" pitchFamily="18" charset="0"/>
                <a:ea typeface="微软雅黑" pitchFamily="34" charset="-122"/>
                <a:cs typeface="Times New Roman" pitchFamily="18" charset="0"/>
              </a:rPr>
              <a:t>——</a:t>
            </a:r>
            <a:r>
              <a:rPr lang="zh-CN" altLang="en-US" sz="2800" b="1" dirty="0">
                <a:solidFill>
                  <a:srgbClr val="7030A0"/>
                </a:solidFill>
                <a:latin typeface="Times New Roman" pitchFamily="18" charset="0"/>
                <a:ea typeface="微软雅黑" pitchFamily="34" charset="-122"/>
                <a:cs typeface="Times New Roman" pitchFamily="18" charset="0"/>
              </a:rPr>
              <a:t>题审显隐要求，仿求形神</a:t>
            </a:r>
            <a:r>
              <a:rPr lang="zh-CN" altLang="en-US" sz="2800" b="1" dirty="0" smtClean="0">
                <a:solidFill>
                  <a:srgbClr val="7030A0"/>
                </a:solidFill>
                <a:latin typeface="Times New Roman" pitchFamily="18" charset="0"/>
                <a:ea typeface="微软雅黑" pitchFamily="34" charset="-122"/>
                <a:cs typeface="Times New Roman" pitchFamily="18" charset="0"/>
              </a:rPr>
              <a:t>兼备</a:t>
            </a:r>
            <a:endParaRPr lang="zh-CN" altLang="zh-CN" sz="2800" b="1" dirty="0">
              <a:solidFill>
                <a:srgbClr val="7030A0"/>
              </a:solidFill>
              <a:latin typeface="Times New Roman" pitchFamily="18" charset="0"/>
              <a:ea typeface="微软雅黑" pitchFamily="34" charset="-122"/>
              <a:cs typeface="Times New Roman" pitchFamily="18" charset="0"/>
            </a:endParaRPr>
          </a:p>
        </p:txBody>
      </p:sp>
      <p:sp>
        <p:nvSpPr>
          <p:cNvPr id="5" name="TextBox 4"/>
          <p:cNvSpPr txBox="1"/>
          <p:nvPr/>
        </p:nvSpPr>
        <p:spPr>
          <a:xfrm>
            <a:off x="1619672" y="577592"/>
            <a:ext cx="4416594" cy="553998"/>
          </a:xfrm>
          <a:prstGeom prst="rect">
            <a:avLst/>
          </a:prstGeom>
          <a:noFill/>
        </p:spPr>
        <p:txBody>
          <a:bodyPr wrap="none" rtlCol="0">
            <a:spAutoFit/>
          </a:bodyPr>
          <a:lstStyle/>
          <a:p>
            <a:r>
              <a:rPr lang="zh-CN" altLang="zh-CN" sz="3000" dirty="0">
                <a:solidFill>
                  <a:schemeClr val="bg1">
                    <a:lumMod val="65000"/>
                  </a:schemeClr>
                </a:solidFill>
                <a:latin typeface="方正中等线简体" pitchFamily="65" charset="-122"/>
                <a:ea typeface="方正中等线简体" pitchFamily="65" charset="-122"/>
              </a:rPr>
              <a:t>第二章　语言表达和运用</a:t>
            </a:r>
            <a:endParaRPr lang="zh-CN" altLang="en-US" sz="3000" dirty="0">
              <a:solidFill>
                <a:schemeClr val="bg1">
                  <a:lumMod val="65000"/>
                </a:schemeClr>
              </a:solidFill>
              <a:latin typeface="方正中等线简体" pitchFamily="65" charset="-122"/>
              <a:ea typeface="方正中等线简体" pitchFamily="65" charset="-122"/>
            </a:endParaRPr>
          </a:p>
        </p:txBody>
      </p:sp>
      <p:sp>
        <p:nvSpPr>
          <p:cNvPr id="9" name="TextBox 8"/>
          <p:cNvSpPr txBox="1"/>
          <p:nvPr/>
        </p:nvSpPr>
        <p:spPr>
          <a:xfrm>
            <a:off x="6841410" y="4496802"/>
            <a:ext cx="2339102" cy="523220"/>
          </a:xfrm>
          <a:prstGeom prst="rect">
            <a:avLst/>
          </a:prstGeom>
          <a:noFill/>
        </p:spPr>
        <p:txBody>
          <a:bodyPr wrap="none" rtlCol="0">
            <a:spAutoFit/>
          </a:bodyPr>
          <a:lstStyle/>
          <a:p>
            <a:r>
              <a:rPr lang="zh-CN" altLang="en-US" sz="2800" dirty="0" smtClean="0">
                <a:solidFill>
                  <a:schemeClr val="bg1">
                    <a:lumMod val="75000"/>
                  </a:schemeClr>
                </a:solidFill>
                <a:latin typeface="汉仪大黑简" pitchFamily="49" charset="-122"/>
                <a:ea typeface="汉仪大黑简" pitchFamily="49" charset="-122"/>
              </a:rPr>
              <a:t>语言文字运用</a:t>
            </a:r>
            <a:endParaRPr lang="zh-CN" altLang="en-US" sz="2800" dirty="0">
              <a:solidFill>
                <a:schemeClr val="bg1">
                  <a:lumMod val="75000"/>
                </a:schemeClr>
              </a:solidFill>
              <a:latin typeface="汉仪大黑简" pitchFamily="49" charset="-122"/>
              <a:ea typeface="汉仪大黑简" pitchFamily="49" charset="-122"/>
            </a:endParaRP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6017" y="1194073"/>
            <a:ext cx="8697996" cy="1220591"/>
          </a:xfrm>
          <a:prstGeom prst="rect">
            <a:avLst/>
          </a:prstGeom>
          <a:noFill/>
        </p:spPr>
        <p:txBody>
          <a:bodyPr wrap="square" rtlCol="0">
            <a:spAutoFit/>
          </a:bodyPr>
          <a:lstStyle/>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那一望无际的青草，绿得肆无忌惮，一塌糊涂，如荡漾的碧波，如起伏的群山，把生命诠释得酣畅淋漓</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2168120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2470" y="539359"/>
            <a:ext cx="8697996" cy="3616567"/>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题型仍是话题式仿写题，话题不再是人生格言类，而是一个描写对象，要求使用夸张、比喻和拟人的修辞手法。从所给例句的描写对象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桃花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看，仿写的对象是自然界的植物，如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野草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青松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竹子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等。同时要注意隐性要求，如例句中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青春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一词展示的是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桃花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的生命个性，两者要一致。</a:t>
            </a:r>
            <a:endParaRPr lang="zh-CN" altLang="zh-CN" sz="1050" kern="100" dirty="0">
              <a:effectLst/>
              <a:latin typeface="宋体"/>
              <a:cs typeface="Courier New"/>
            </a:endParaRPr>
          </a:p>
        </p:txBody>
      </p:sp>
    </p:spTree>
    <p:extLst>
      <p:ext uri="{BB962C8B-B14F-4D97-AF65-F5344CB8AC3E}">
        <p14:creationId xmlns:p14="http://schemas.microsoft.com/office/powerpoint/2010/main" val="715623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392" y="164475"/>
            <a:ext cx="8697996"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en-US" altLang="zh-CN" sz="2600" kern="100" dirty="0">
                <a:solidFill>
                  <a:srgbClr val="00B0F0"/>
                </a:solidFill>
                <a:latin typeface="Times New Roman"/>
                <a:ea typeface="华文细黑"/>
                <a:cs typeface="Courier New"/>
              </a:rPr>
              <a:t>(2010·</a:t>
            </a:r>
            <a:r>
              <a:rPr lang="zh-CN" altLang="zh-CN" sz="2600" kern="100" dirty="0">
                <a:solidFill>
                  <a:srgbClr val="00B0F0"/>
                </a:solidFill>
                <a:latin typeface="Times New Roman"/>
                <a:ea typeface="华文细黑"/>
                <a:cs typeface="Times New Roman"/>
              </a:rPr>
              <a:t>课标全国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仿照下面的示例，自选话题，另写三句话，要求内容贴切，句式与示例相同。</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种子</a:t>
            </a:r>
            <a:r>
              <a:rPr lang="zh-CN" altLang="zh-CN" sz="2600" kern="100" dirty="0">
                <a:latin typeface="Times New Roman"/>
                <a:ea typeface="华文细黑"/>
                <a:cs typeface="Times New Roman"/>
              </a:rPr>
              <a:t>如果害怕埋没，那它永远不能发芽；</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雏</a:t>
            </a:r>
            <a:r>
              <a:rPr lang="zh-CN" altLang="zh-CN" sz="2600" kern="100" dirty="0">
                <a:latin typeface="Times New Roman"/>
                <a:ea typeface="华文细黑"/>
                <a:cs typeface="Times New Roman"/>
              </a:rPr>
              <a:t>鹰如果害怕折翅，那它永远不能高飞；</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钻石</a:t>
            </a:r>
            <a:r>
              <a:rPr lang="zh-CN" altLang="zh-CN" sz="2600" kern="100" dirty="0">
                <a:latin typeface="Times New Roman"/>
                <a:ea typeface="华文细黑"/>
                <a:cs typeface="Times New Roman"/>
              </a:rPr>
              <a:t>如果害怕琢磨，那它永远不能生辉</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仿写要从形式和内容两方面入手，既要在形式上与例句一致，又要在内涵上相近。要运用排比、比喻、拟人的修辞手法，还要有一定的哲理性</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6987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0027" y="1259731"/>
            <a:ext cx="8611877" cy="1816075"/>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溪流如果屈服于沙石，那它永远不能汇聚于江海；小鸟如果屈服于风雨，那它永远不能翱翔于蓝天；航船如果屈服于波涛，那它永远不能到达理想的彼岸</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48524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6017" y="843558"/>
            <a:ext cx="8697996" cy="2416239"/>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题为话题式仿写，与往年不同的是题干要求并不明确，故审题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审例句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时要认真。从例句看，仿写的句式要求为假设复句，修辞手法为拟人，所写的句子必须是三句，同时注意三句的描写对象之间的和谐性</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063791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6967" y="392460"/>
            <a:ext cx="8697996"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5.</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仿照下面的示例，自选话题，另写三句话，要求使用比喻的修辞手法，句式与示例相同。</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平凡是泥土，孕育着收获，只要你肯耕耘；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平凡是苗圃，孕育着烂漫，只要你肯浇灌；</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平凡是细流，孕育着浩瀚，只要你肯积聚</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注意题干中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三句话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比喻的修辞手法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句式与示例相同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的要求</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8637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1000274"/>
            <a:ext cx="8611877" cy="1816075"/>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平凡是山石，孕育着宝藏，只要你肯锤炼；平凡是大地，孕育着生机，只要你肯创造；平凡是种子，孕育着生命，只要你肯播种</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24038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9037" y="432892"/>
            <a:ext cx="8784976" cy="4217565"/>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题与</a:t>
            </a:r>
            <a:r>
              <a:rPr lang="en-US" altLang="zh-CN" sz="2600" kern="100" dirty="0">
                <a:latin typeface="Times New Roman"/>
                <a:ea typeface="华文细黑"/>
                <a:cs typeface="Courier New"/>
              </a:rPr>
              <a:t>2010</a:t>
            </a:r>
            <a:r>
              <a:rPr lang="zh-CN" altLang="zh-CN" sz="2600" kern="100" dirty="0">
                <a:latin typeface="Times New Roman"/>
                <a:ea typeface="华文细黑"/>
                <a:cs typeface="Times New Roman"/>
              </a:rPr>
              <a:t>年题型相同，题干要求也大致相同，只是把比喻修辞明说出来而已。其实，更多的要靠考生审出隐性要求来。如句式整体上看是一个倒装式的条件复句，把条件放在最后，把结果放在前面，最前面用了一个比喻；从内容上看，是说只要肯干，即使平凡也能出成绩。这里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成绩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是相对的，这是其内在的逻辑关系，可以选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笨拙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简单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低调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普通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等话题仿写</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951924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7442" y="534615"/>
            <a:ext cx="8697996"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6.</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依照下面的示例，自选话题，另写两句话，要求使用拟人的修辞手法，句式与示例相同。</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梅花在冰天雪地的季节吐蕾，意在教导我们：学会坚强。</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昙花于万籁俱寂的深夜绽放，意在提醒我们：不要张扬</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本题考查仿写句子，要求自选话题，必须使用拟人的修辞手法，句式与示例相同</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0615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7442" y="539359"/>
            <a:ext cx="8697996" cy="361656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示例一</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花瓣在生命旺盛的初夏凋零，意在教导我们：学会放下。</a:t>
            </a:r>
            <a:endParaRPr lang="zh-CN" altLang="zh-CN" sz="1050" kern="100" dirty="0">
              <a:latin typeface="宋体"/>
              <a:cs typeface="Courier New"/>
            </a:endParaRPr>
          </a:p>
          <a:p>
            <a:pPr algn="just">
              <a:lnSpc>
                <a:spcPct val="150000"/>
              </a:lnSpc>
              <a:spcAft>
                <a:spcPts val="0"/>
              </a:spcAft>
            </a:pPr>
            <a:r>
              <a:rPr lang="zh-CN" altLang="zh-CN" sz="2600" kern="100" dirty="0">
                <a:solidFill>
                  <a:srgbClr val="E46C0A"/>
                </a:solidFill>
                <a:latin typeface="Times New Roman"/>
                <a:ea typeface="华文细黑"/>
                <a:cs typeface="Times New Roman"/>
              </a:rPr>
              <a:t>树叶于五彩绚烂的深秋飘落，意在提醒我们：不要逞强。</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示例二</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山泉在崎岖险峻的石缝叮咚，意在教导我们：学会快乐。</a:t>
            </a:r>
            <a:endParaRPr lang="zh-CN" altLang="zh-CN" sz="1050" kern="100" dirty="0">
              <a:latin typeface="宋体"/>
              <a:cs typeface="Courier New"/>
            </a:endParaRPr>
          </a:p>
          <a:p>
            <a:pPr algn="just">
              <a:lnSpc>
                <a:spcPct val="150000"/>
              </a:lnSpc>
              <a:spcAft>
                <a:spcPts val="0"/>
              </a:spcAft>
            </a:pPr>
            <a:r>
              <a:rPr lang="zh-CN" altLang="zh-CN" sz="2600" kern="100" dirty="0">
                <a:solidFill>
                  <a:srgbClr val="E46C0A"/>
                </a:solidFill>
                <a:latin typeface="Times New Roman"/>
                <a:ea typeface="华文细黑"/>
                <a:cs typeface="Times New Roman"/>
              </a:rPr>
              <a:t>青苔于阴暗潮湿的山下翠绿，意在提醒我们：不要放弃</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12945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50">
            <a:hlinkClick r:id="rId2" action="ppaction://hlinksldjump"/>
          </p:cNvPr>
          <p:cNvSpPr txBox="1">
            <a:spLocks noChangeArrowheads="1"/>
          </p:cNvSpPr>
          <p:nvPr/>
        </p:nvSpPr>
        <p:spPr bwMode="auto">
          <a:xfrm>
            <a:off x="3122315" y="939949"/>
            <a:ext cx="5264204" cy="461665"/>
          </a:xfrm>
          <a:prstGeom prst="rect">
            <a:avLst/>
          </a:prstGeom>
          <a:noFill/>
          <a:ln>
            <a:noFill/>
          </a:ln>
          <a:effectLst/>
          <a:extLst/>
        </p:spPr>
        <p:txBody>
          <a:bodyPr wrap="square"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dirty="0">
                <a:solidFill>
                  <a:srgbClr val="FF0000"/>
                </a:solidFill>
                <a:latin typeface="宋体" pitchFamily="2" charset="-122"/>
                <a:ea typeface="微软雅黑" pitchFamily="34" charset="-122"/>
              </a:rPr>
              <a:t>Ⅰ</a:t>
            </a:r>
            <a:r>
              <a:rPr lang="zh-CN" altLang="en-US" dirty="0">
                <a:solidFill>
                  <a:srgbClr val="FF0000"/>
                </a:solidFill>
                <a:latin typeface="宋体" pitchFamily="2" charset="-122"/>
                <a:ea typeface="微软雅黑" pitchFamily="34" charset="-122"/>
              </a:rPr>
              <a:t>　精做课标真题，把握复习方向</a:t>
            </a:r>
          </a:p>
        </p:txBody>
      </p:sp>
      <p:sp>
        <p:nvSpPr>
          <p:cNvPr id="27" name="Text Box 51">
            <a:hlinkClick r:id="rId3" action="ppaction://hlinksldjump"/>
          </p:cNvPr>
          <p:cNvSpPr txBox="1">
            <a:spLocks noChangeArrowheads="1"/>
          </p:cNvSpPr>
          <p:nvPr/>
        </p:nvSpPr>
        <p:spPr bwMode="auto">
          <a:xfrm>
            <a:off x="3166928" y="1715457"/>
            <a:ext cx="5979676" cy="461665"/>
          </a:xfrm>
          <a:prstGeom prst="rect">
            <a:avLst/>
          </a:prstGeom>
          <a:noFill/>
          <a:ln>
            <a:noFill/>
          </a:ln>
          <a:effectLst/>
          <a:extLst/>
        </p:spPr>
        <p:txBody>
          <a:bodyPr wrap="square"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dirty="0">
                <a:solidFill>
                  <a:srgbClr val="FF0000"/>
                </a:solidFill>
                <a:latin typeface="宋体" pitchFamily="2" charset="-122"/>
                <a:ea typeface="微软雅黑" pitchFamily="34" charset="-122"/>
              </a:rPr>
              <a:t>Ⅱ</a:t>
            </a:r>
            <a:r>
              <a:rPr lang="zh-CN" altLang="en-US" dirty="0">
                <a:solidFill>
                  <a:srgbClr val="FF0000"/>
                </a:solidFill>
                <a:latin typeface="宋体" pitchFamily="2" charset="-122"/>
                <a:ea typeface="微软雅黑" pitchFamily="34" charset="-122"/>
              </a:rPr>
              <a:t>　掌握</a:t>
            </a:r>
            <a:r>
              <a:rPr lang="en-US" altLang="zh-CN" dirty="0">
                <a:solidFill>
                  <a:srgbClr val="FF0000"/>
                </a:solidFill>
                <a:latin typeface="宋体" pitchFamily="2" charset="-122"/>
                <a:ea typeface="微软雅黑" pitchFamily="34" charset="-122"/>
              </a:rPr>
              <a:t>《</a:t>
            </a:r>
            <a:r>
              <a:rPr lang="zh-CN" altLang="en-US" dirty="0">
                <a:solidFill>
                  <a:srgbClr val="FF0000"/>
                </a:solidFill>
                <a:latin typeface="宋体" pitchFamily="2" charset="-122"/>
                <a:ea typeface="微软雅黑" pitchFamily="34" charset="-122"/>
              </a:rPr>
              <a:t>考试说明</a:t>
            </a:r>
            <a:r>
              <a:rPr lang="en-US" altLang="zh-CN" dirty="0">
                <a:solidFill>
                  <a:srgbClr val="FF0000"/>
                </a:solidFill>
                <a:latin typeface="宋体" pitchFamily="2" charset="-122"/>
                <a:ea typeface="微软雅黑" pitchFamily="34" charset="-122"/>
              </a:rPr>
              <a:t>》</a:t>
            </a:r>
            <a:r>
              <a:rPr lang="zh-CN" altLang="en-US" dirty="0">
                <a:solidFill>
                  <a:srgbClr val="FF0000"/>
                </a:solidFill>
                <a:latin typeface="宋体" pitchFamily="2" charset="-122"/>
                <a:ea typeface="微软雅黑" pitchFamily="34" charset="-122"/>
              </a:rPr>
              <a:t>规定的九种修辞</a:t>
            </a:r>
            <a:r>
              <a:rPr lang="zh-CN" altLang="en-US" dirty="0" smtClean="0">
                <a:solidFill>
                  <a:srgbClr val="FF0000"/>
                </a:solidFill>
                <a:latin typeface="宋体" pitchFamily="2" charset="-122"/>
                <a:ea typeface="微软雅黑" pitchFamily="34" charset="-122"/>
              </a:rPr>
              <a:t>手法</a:t>
            </a:r>
            <a:endParaRPr lang="en-US" altLang="zh-CN" dirty="0" smtClean="0">
              <a:solidFill>
                <a:srgbClr val="FF0000"/>
              </a:solidFill>
              <a:latin typeface="宋体" pitchFamily="2" charset="-122"/>
              <a:ea typeface="微软雅黑" pitchFamily="34" charset="-122"/>
            </a:endParaRPr>
          </a:p>
        </p:txBody>
      </p:sp>
      <p:sp>
        <p:nvSpPr>
          <p:cNvPr id="28" name="Text Box 52">
            <a:hlinkClick r:id="rId4" action="ppaction://hlinksldjump"/>
          </p:cNvPr>
          <p:cNvSpPr txBox="1">
            <a:spLocks noChangeArrowheads="1"/>
          </p:cNvSpPr>
          <p:nvPr/>
        </p:nvSpPr>
        <p:spPr bwMode="auto">
          <a:xfrm>
            <a:off x="3218324" y="2489175"/>
            <a:ext cx="4123888" cy="461665"/>
          </a:xfrm>
          <a:prstGeom prst="rect">
            <a:avLst/>
          </a:prstGeom>
          <a:noFill/>
          <a:ln>
            <a:noFill/>
          </a:ln>
          <a:effectLst/>
          <a:extLst/>
        </p:spPr>
        <p:txBody>
          <a:bodyPr wrap="square"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dirty="0">
                <a:solidFill>
                  <a:srgbClr val="FF0000"/>
                </a:solidFill>
                <a:latin typeface="宋体" pitchFamily="2" charset="-122"/>
                <a:ea typeface="微软雅黑" pitchFamily="34" charset="-122"/>
              </a:rPr>
              <a:t>Ⅲ</a:t>
            </a:r>
            <a:r>
              <a:rPr lang="zh-CN" altLang="en-US" dirty="0">
                <a:solidFill>
                  <a:srgbClr val="FF0000"/>
                </a:solidFill>
                <a:latin typeface="宋体" pitchFamily="2" charset="-122"/>
                <a:ea typeface="微软雅黑" pitchFamily="34" charset="-122"/>
              </a:rPr>
              <a:t>　掌握仿写的规范</a:t>
            </a:r>
            <a:r>
              <a:rPr lang="zh-CN" altLang="en-US" dirty="0" smtClean="0">
                <a:solidFill>
                  <a:srgbClr val="FF0000"/>
                </a:solidFill>
                <a:latin typeface="宋体" pitchFamily="2" charset="-122"/>
                <a:ea typeface="微软雅黑" pitchFamily="34" charset="-122"/>
              </a:rPr>
              <a:t>要求</a:t>
            </a:r>
            <a:endParaRPr lang="zh-CN" altLang="en-US" dirty="0">
              <a:solidFill>
                <a:srgbClr val="FF0000"/>
              </a:solidFill>
              <a:latin typeface="宋体" pitchFamily="2" charset="-122"/>
              <a:ea typeface="微软雅黑" pitchFamily="34" charset="-122"/>
            </a:endParaRPr>
          </a:p>
        </p:txBody>
      </p:sp>
    </p:spTree>
    <p:extLst>
      <p:ext uri="{BB962C8B-B14F-4D97-AF65-F5344CB8AC3E}">
        <p14:creationId xmlns:p14="http://schemas.microsoft.com/office/powerpoint/2010/main" val="1508842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6967" y="611367"/>
            <a:ext cx="8697996" cy="3616567"/>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题依然是话题式仿写，只是仿写的对象不再像</a:t>
            </a:r>
            <a:r>
              <a:rPr lang="en-US" altLang="zh-CN" sz="2600" kern="100" dirty="0">
                <a:latin typeface="Times New Roman"/>
                <a:ea typeface="华文细黑"/>
                <a:cs typeface="Courier New"/>
              </a:rPr>
              <a:t>2011</a:t>
            </a:r>
            <a:r>
              <a:rPr lang="zh-CN" altLang="zh-CN" sz="2600" kern="100" dirty="0">
                <a:latin typeface="Times New Roman"/>
                <a:ea typeface="华文细黑"/>
                <a:cs typeface="Times New Roman"/>
              </a:rPr>
              <a:t>年那样是抽象的话题，而是一个具体的描写对象，修辞上用拟人手法，内容上要求从自然界的事物获取人生的启示，只仿写两句，难度较</a:t>
            </a:r>
            <a:r>
              <a:rPr lang="en-US" altLang="zh-CN" sz="2600" kern="100" dirty="0">
                <a:latin typeface="Times New Roman"/>
                <a:ea typeface="华文细黑"/>
                <a:cs typeface="Courier New"/>
              </a:rPr>
              <a:t>2011</a:t>
            </a:r>
            <a:r>
              <a:rPr lang="zh-CN" altLang="zh-CN" sz="2600" kern="100" dirty="0">
                <a:latin typeface="Times New Roman"/>
                <a:ea typeface="华文细黑"/>
                <a:cs typeface="Times New Roman"/>
              </a:rPr>
              <a:t>年稍有降低。值得注意的是第二个例句的后半句使用了否定句，在仿写时很容易被考生仿成肯定句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347397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4081" y="296069"/>
            <a:ext cx="8511387" cy="4270400"/>
          </a:xfrm>
          <a:prstGeom prst="rect">
            <a:avLst/>
          </a:prstGeom>
          <a:noFill/>
        </p:spPr>
        <p:txBody>
          <a:bodyPr wrap="square" rtlCol="0">
            <a:spAutoFit/>
          </a:bodyPr>
          <a:lstStyle/>
          <a:p>
            <a:pPr algn="ctr">
              <a:lnSpc>
                <a:spcPts val="4500"/>
              </a:lnSpc>
              <a:spcAft>
                <a:spcPts val="0"/>
              </a:spcAft>
            </a:pPr>
            <a:r>
              <a:rPr lang="zh-CN" altLang="zh-CN" sz="2800" b="1" kern="100" dirty="0">
                <a:solidFill>
                  <a:srgbClr val="0000FF"/>
                </a:solidFill>
                <a:latin typeface="微软雅黑" pitchFamily="34" charset="-122"/>
                <a:ea typeface="微软雅黑" pitchFamily="34" charset="-122"/>
                <a:cs typeface="Times New Roman"/>
              </a:rPr>
              <a:t>命题探究及备考启示</a:t>
            </a: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新课标卷仿写题命题有何特点？</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新课标卷仿写题命题稳定，具体表现在：</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题型稳定。除</a:t>
            </a:r>
            <a:r>
              <a:rPr lang="en-US" altLang="zh-CN" sz="2600" kern="100" dirty="0">
                <a:solidFill>
                  <a:srgbClr val="E46C0A"/>
                </a:solidFill>
                <a:latin typeface="Times New Roman"/>
                <a:ea typeface="华文细黑"/>
                <a:cs typeface="Courier New"/>
              </a:rPr>
              <a:t>2007</a:t>
            </a:r>
            <a:r>
              <a:rPr lang="zh-CN" altLang="zh-CN" sz="2600" kern="100" dirty="0">
                <a:solidFill>
                  <a:srgbClr val="E46C0A"/>
                </a:solidFill>
                <a:latin typeface="Times New Roman"/>
                <a:ea typeface="华文细黑"/>
                <a:cs typeface="Times New Roman"/>
              </a:rPr>
              <a:t>年外，全为话题式仿写。</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与语法</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句式</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、修辞一起综合考查稳定。尤其是在修辞上，多与常见常用的比喻、拟人、排比、夸张、对偶、对比等修辞手法结合</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4690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blinds(horizontal)">
                                      <p:cBhvr>
                                        <p:cTn id="1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8609" y="990749"/>
            <a:ext cx="8682466" cy="1816075"/>
          </a:xfrm>
          <a:prstGeom prst="rect">
            <a:avLst/>
          </a:prstGeom>
          <a:noFill/>
        </p:spPr>
        <p:txBody>
          <a:bodyPr wrap="square" rtlCol="0">
            <a:spAutoFit/>
          </a:bodyPr>
          <a:lstStyle/>
          <a:p>
            <a:pPr lvl="0" algn="just">
              <a:lnSpc>
                <a:spcPct val="150000"/>
              </a:lnSpc>
            </a:pPr>
            <a:r>
              <a:rPr lang="en-US" altLang="zh-CN" sz="2600" kern="100" dirty="0">
                <a:solidFill>
                  <a:srgbClr val="E46C0A"/>
                </a:solidFill>
                <a:latin typeface="Times New Roman"/>
                <a:ea typeface="华文细黑"/>
                <a:cs typeface="Courier New"/>
              </a:rPr>
              <a:t>(3)</a:t>
            </a:r>
            <a:r>
              <a:rPr lang="zh-CN" altLang="zh-CN" sz="2600" kern="100" dirty="0">
                <a:solidFill>
                  <a:srgbClr val="E46C0A"/>
                </a:solidFill>
                <a:latin typeface="Times New Roman"/>
                <a:ea typeface="华文细黑"/>
                <a:cs typeface="Times New Roman"/>
              </a:rPr>
              <a:t>所给话题稳定。主要有两类，一类是如</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平凡</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机遇</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等抽象话题，一类是如</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桃花</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梅花</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等大自然中具体的事物</a:t>
            </a:r>
            <a:r>
              <a:rPr lang="zh-CN" altLang="zh-CN" sz="2600" kern="100" dirty="0" smtClean="0">
                <a:solidFill>
                  <a:srgbClr val="E46C0A"/>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558105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8609" y="329977"/>
            <a:ext cx="8682466" cy="4216732"/>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新课标卷仿写题的命题特点对于我们复习备考来说有何启示？</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掌握仿写的基本要求和答题要求，在训练中突出审题，尤其是审隐性要求，解决在仿写中无法达到</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神似</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要求的问题。</a:t>
            </a:r>
            <a:endParaRPr lang="zh-CN" altLang="zh-CN" sz="1050" kern="100" dirty="0">
              <a:latin typeface="宋体"/>
              <a:cs typeface="Courier New"/>
            </a:endParaRPr>
          </a:p>
          <a:p>
            <a:pPr>
              <a:lnSpc>
                <a:spcPct val="150000"/>
              </a:lnSpc>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不必刻意、长时间地训练，养成平时注意积累美言佳句，多与写作训练相结合，多关注生活、人生等的习惯</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grpSp>
        <p:nvGrpSpPr>
          <p:cNvPr id="3" name="组合 2"/>
          <p:cNvGrpSpPr/>
          <p:nvPr/>
        </p:nvGrpSpPr>
        <p:grpSpPr>
          <a:xfrm rot="5400000">
            <a:off x="8390749" y="449677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08731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p:cNvSpPr txBox="1">
            <a:spLocks noChangeArrowheads="1"/>
          </p:cNvSpPr>
          <p:nvPr/>
        </p:nvSpPr>
        <p:spPr bwMode="auto">
          <a:xfrm>
            <a:off x="35496" y="104314"/>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a:latin typeface="黑体" pitchFamily="2" charset="-122"/>
                <a:ea typeface="黑体" pitchFamily="2" charset="-122"/>
              </a:rPr>
              <a:t>Ⅱ</a:t>
            </a:r>
            <a:r>
              <a:rPr lang="zh-CN" altLang="en-US" sz="2800" dirty="0">
                <a:latin typeface="黑体" pitchFamily="2" charset="-122"/>
                <a:ea typeface="黑体" pitchFamily="2" charset="-122"/>
              </a:rPr>
              <a:t>　掌握</a:t>
            </a:r>
            <a:r>
              <a:rPr lang="en-US" altLang="zh-CN" sz="2800" dirty="0">
                <a:latin typeface="黑体" pitchFamily="2" charset="-122"/>
                <a:ea typeface="黑体" pitchFamily="2" charset="-122"/>
              </a:rPr>
              <a:t>《</a:t>
            </a:r>
            <a:r>
              <a:rPr lang="zh-CN" altLang="en-US" sz="2800" dirty="0">
                <a:latin typeface="黑体" pitchFamily="2" charset="-122"/>
                <a:ea typeface="黑体" pitchFamily="2" charset="-122"/>
              </a:rPr>
              <a:t>考试说明</a:t>
            </a:r>
            <a:r>
              <a:rPr lang="en-US" altLang="zh-CN" sz="2800" dirty="0">
                <a:latin typeface="黑体" pitchFamily="2" charset="-122"/>
                <a:ea typeface="黑体" pitchFamily="2" charset="-122"/>
              </a:rPr>
              <a:t>》</a:t>
            </a:r>
            <a:r>
              <a:rPr lang="zh-CN" altLang="en-US" sz="2800" dirty="0">
                <a:latin typeface="黑体" pitchFamily="2" charset="-122"/>
                <a:ea typeface="黑体" pitchFamily="2" charset="-122"/>
              </a:rPr>
              <a:t>规定的九种修辞手法</a:t>
            </a:r>
          </a:p>
        </p:txBody>
      </p:sp>
      <p:sp>
        <p:nvSpPr>
          <p:cNvPr id="5" name="TextBox 4"/>
          <p:cNvSpPr txBox="1"/>
          <p:nvPr/>
        </p:nvSpPr>
        <p:spPr>
          <a:xfrm>
            <a:off x="138047" y="838981"/>
            <a:ext cx="8769291" cy="4216732"/>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一、辨识九种常见的修辞手法</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下面的句子都是同学们在日常习作中对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父亲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的描写，请判断它们分别运用了哪些修辞手法。</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父亲是一头勤勤恳恳的老黄牛，在面朝黄土背朝天的岁月里，默默开垦自己的一片土地，从不抱怨。</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父亲一生保守，视新思想为毒蛇猛兽，他对这些迷失人心志的东西从来都是避而远之。</a:t>
            </a:r>
            <a:endParaRPr lang="zh-CN" altLang="zh-CN" sz="1050" kern="100" dirty="0">
              <a:effectLst/>
              <a:latin typeface="宋体"/>
              <a:cs typeface="Courier New"/>
            </a:endParaRPr>
          </a:p>
        </p:txBody>
      </p:sp>
    </p:spTree>
    <p:extLst>
      <p:ext uri="{BB962C8B-B14F-4D97-AF65-F5344CB8AC3E}">
        <p14:creationId xmlns:p14="http://schemas.microsoft.com/office/powerpoint/2010/main" val="31697201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3323" y="267494"/>
            <a:ext cx="8378739" cy="3616567"/>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父亲出身贫寒，祖祖辈辈都是布衣短褐，除了躬耕桑麻，实在不知还能干些什么。</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每到傍晚，那杆烟枪就开始了与父亲的交谈，在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咕噜咕噜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的吞云吐雾间，解读着父亲的内心世界。</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从来安静无声的父亲突然震怒起来，冲着我和母亲狂吠：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滚，都给我滚！</a:t>
            </a:r>
            <a:r>
              <a:rPr lang="en-US" altLang="zh-CN" sz="2600" kern="100" dirty="0">
                <a:latin typeface="宋体"/>
                <a:ea typeface="华文细黑"/>
                <a:cs typeface="Times New Roman"/>
              </a:rPr>
              <a:t>”</a:t>
            </a:r>
            <a:endParaRPr lang="zh-CN" altLang="zh-CN" sz="1050" kern="100" dirty="0">
              <a:effectLst/>
              <a:latin typeface="宋体"/>
              <a:cs typeface="Courier New"/>
            </a:endParaRPr>
          </a:p>
        </p:txBody>
      </p:sp>
      <p:sp>
        <p:nvSpPr>
          <p:cNvPr id="5" name="矩形 4"/>
          <p:cNvSpPr/>
          <p:nvPr/>
        </p:nvSpPr>
        <p:spPr>
          <a:xfrm>
            <a:off x="304478" y="3892657"/>
            <a:ext cx="8099577" cy="62042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暗喻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明喻　</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借代　</a:t>
            </a:r>
            <a:r>
              <a:rPr lang="en-US" altLang="zh-CN" sz="2600" kern="100" dirty="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拟人　</a:t>
            </a:r>
            <a:r>
              <a:rPr lang="en-US" altLang="zh-CN" sz="2600" kern="100" dirty="0">
                <a:solidFill>
                  <a:srgbClr val="E46C0A"/>
                </a:solidFill>
                <a:latin typeface="宋体"/>
                <a:ea typeface="华文细黑"/>
                <a:cs typeface="Times New Roman"/>
              </a:rPr>
              <a:t>⑤</a:t>
            </a:r>
            <a:r>
              <a:rPr lang="zh-CN" altLang="zh-CN" sz="2600" kern="100" dirty="0">
                <a:solidFill>
                  <a:srgbClr val="E46C0A"/>
                </a:solidFill>
                <a:latin typeface="Times New Roman"/>
                <a:ea typeface="华文细黑"/>
                <a:cs typeface="Times New Roman"/>
              </a:rPr>
              <a:t>拟</a:t>
            </a:r>
            <a:r>
              <a:rPr lang="zh-CN" altLang="zh-CN" sz="2600" kern="100" dirty="0" smtClean="0">
                <a:solidFill>
                  <a:srgbClr val="E46C0A"/>
                </a:solidFill>
                <a:latin typeface="Times New Roman"/>
                <a:ea typeface="华文细黑"/>
                <a:cs typeface="Times New Roman"/>
              </a:rPr>
              <a:t>物</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64369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0034" y="390292"/>
            <a:ext cx="8682466" cy="4216732"/>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下列对修辞手法的判断，正确的一项是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打印社广告：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不打不相识。</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裘皮大衣厂广告：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该大衣唯一的缺点是，将使您不得不忍痛扔掉以前购买的毛线衣。</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皮鞋油广告：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牌皮鞋油，为足下添光。</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儿童牙膏广告：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我叫小白兔，小朋友喜欢我，请到百货商店来找我。</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606473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5712" y="30630"/>
            <a:ext cx="8806138" cy="5071645"/>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反复　　反衬　　拟人　　夸张</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双关　　反衬　　双关　　拟人</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双关　　拟人　　比喻　　比喻</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反复　　反衬　　拟人　　比喻</a:t>
            </a:r>
            <a:endParaRPr lang="zh-CN" altLang="zh-CN" sz="1050" kern="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兼有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打交道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打印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双重含义，语义双关。</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缺点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实乃褒赞之辞，正话反说之意。</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足下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既指脚下的鞋，又是第二人称的敬称；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添光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既指鞋油质量好、光彩足，又指给人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增添了面子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用拟人手法。</a:t>
            </a:r>
            <a:endParaRPr lang="zh-CN" altLang="zh-CN" sz="1050" kern="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B</a:t>
            </a:r>
          </a:p>
        </p:txBody>
      </p:sp>
    </p:spTree>
    <p:extLst>
      <p:ext uri="{BB962C8B-B14F-4D97-AF65-F5344CB8AC3E}">
        <p14:creationId xmlns:p14="http://schemas.microsoft.com/office/powerpoint/2010/main" val="154303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350" y="17374"/>
            <a:ext cx="8856984" cy="5078313"/>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3.</a:t>
            </a:r>
            <a:r>
              <a:rPr lang="zh-CN" altLang="zh-CN" sz="2400" kern="100" dirty="0">
                <a:latin typeface="Times New Roman"/>
                <a:ea typeface="华文细黑"/>
                <a:cs typeface="Times New Roman"/>
              </a:rPr>
              <a:t>对下列句子中修辞手法及其表达效果的</a:t>
            </a:r>
            <a:r>
              <a:rPr lang="zh-CN" altLang="zh-CN" sz="2400" kern="100" dirty="0" smtClean="0">
                <a:latin typeface="Times New Roman"/>
                <a:ea typeface="华文细黑"/>
                <a:cs typeface="Times New Roman"/>
              </a:rPr>
              <a:t>解释</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不</a:t>
            </a:r>
            <a:r>
              <a:rPr lang="zh-CN" altLang="zh-CN" sz="2400" kern="100" dirty="0">
                <a:latin typeface="Times New Roman"/>
                <a:ea typeface="华文细黑"/>
                <a:cs typeface="Times New Roman"/>
              </a:rPr>
              <a:t>正确的一项是</a:t>
            </a:r>
            <a:r>
              <a:rPr lang="en-US" altLang="zh-CN" sz="2400" kern="100" dirty="0" smtClean="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酒入豪肠，七分酿成了月光，余下的三分啸成剑气，绣口一</a:t>
            </a:r>
            <a:r>
              <a:rPr lang="zh-CN" altLang="zh-CN" sz="2400" kern="100" dirty="0" smtClean="0">
                <a:latin typeface="Times New Roman"/>
                <a:ea typeface="华文细黑"/>
                <a:cs typeface="Times New Roman"/>
              </a:rPr>
              <a:t>吐</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就是</a:t>
            </a:r>
            <a:r>
              <a:rPr lang="zh-CN" altLang="zh-CN" sz="2400" kern="100" dirty="0">
                <a:latin typeface="Times New Roman"/>
                <a:ea typeface="华文细黑"/>
                <a:cs typeface="Times New Roman"/>
              </a:rPr>
              <a:t>半个盛唐。</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a:t>
            </a:r>
            <a:r>
              <a:rPr lang="zh-CN" altLang="zh-CN" sz="2400" kern="100" dirty="0">
                <a:latin typeface="Times New Roman"/>
                <a:ea typeface="华文细黑"/>
                <a:cs typeface="Times New Roman"/>
              </a:rPr>
              <a:t>用夸张的修辞手法凸显了</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诗仙</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李白的逼人才气和对</a:t>
            </a:r>
            <a:r>
              <a:rPr lang="zh-CN" altLang="zh-CN" sz="2400" kern="100" dirty="0" smtClean="0">
                <a:latin typeface="Times New Roman"/>
                <a:ea typeface="华文细黑"/>
                <a:cs typeface="Times New Roman"/>
              </a:rPr>
              <a:t>盛</a:t>
            </a:r>
            <a:r>
              <a:rPr lang="en-US" altLang="zh-CN" sz="2400" kern="100" dirty="0" smtClean="0">
                <a:latin typeface="Times New Roman"/>
                <a:ea typeface="华文细黑"/>
                <a:cs typeface="Times New Roman"/>
              </a:rPr>
              <a:t>  </a:t>
            </a: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唐</a:t>
            </a:r>
            <a:r>
              <a:rPr lang="zh-CN" altLang="zh-CN" sz="2400" kern="100" dirty="0">
                <a:latin typeface="Times New Roman"/>
                <a:ea typeface="华文细黑"/>
                <a:cs typeface="Times New Roman"/>
              </a:rPr>
              <a:t>诗歌的巨大影响。</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要论中国人，必须不为搽在表面的自欺欺人的脂粉所诓骗，</a:t>
            </a:r>
            <a:r>
              <a:rPr lang="zh-CN" altLang="zh-CN" sz="2400" kern="100" dirty="0" smtClean="0">
                <a:latin typeface="Times New Roman"/>
                <a:ea typeface="华文细黑"/>
                <a:cs typeface="Times New Roman"/>
              </a:rPr>
              <a:t>却</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看看</a:t>
            </a:r>
            <a:r>
              <a:rPr lang="zh-CN" altLang="zh-CN" sz="2400" kern="100" dirty="0">
                <a:latin typeface="Times New Roman"/>
                <a:ea typeface="华文细黑"/>
                <a:cs typeface="Times New Roman"/>
              </a:rPr>
              <a:t>他的筋骨和脊梁。</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a:t>
            </a:r>
            <a:r>
              <a:rPr lang="zh-CN" altLang="zh-CN" sz="2400" kern="100" dirty="0">
                <a:latin typeface="Times New Roman"/>
                <a:ea typeface="华文细黑"/>
                <a:cs typeface="Times New Roman"/>
              </a:rPr>
              <a:t>用比喻的修辞手法说明看人不能被美化了的假象迷惑，</a:t>
            </a:r>
            <a:r>
              <a:rPr lang="zh-CN" altLang="zh-CN" sz="2400" kern="100" dirty="0" smtClean="0">
                <a:latin typeface="Times New Roman"/>
                <a:ea typeface="华文细黑"/>
                <a:cs typeface="Times New Roman"/>
              </a:rPr>
              <a:t>要</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看</a:t>
            </a:r>
            <a:r>
              <a:rPr lang="zh-CN" altLang="zh-CN" sz="2400" kern="100" dirty="0">
                <a:latin typeface="Times New Roman"/>
                <a:ea typeface="华文细黑"/>
                <a:cs typeface="Times New Roman"/>
              </a:rPr>
              <a:t>他们的气节、品质</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p:txBody>
      </p:sp>
    </p:spTree>
    <p:extLst>
      <p:ext uri="{BB962C8B-B14F-4D97-AF65-F5344CB8AC3E}">
        <p14:creationId xmlns:p14="http://schemas.microsoft.com/office/powerpoint/2010/main" val="2549805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2362" y="464468"/>
            <a:ext cx="8856984"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C.</a:t>
            </a:r>
            <a:r>
              <a:rPr lang="zh-CN" altLang="zh-CN" sz="2400" kern="100" dirty="0">
                <a:latin typeface="Times New Roman"/>
                <a:ea typeface="华文细黑"/>
                <a:cs typeface="Times New Roman"/>
              </a:rPr>
              <a:t>那一望无边挤得密密层层的大荷叶迎着阳光舒展开，就像铜</a:t>
            </a:r>
            <a:r>
              <a:rPr lang="zh-CN" altLang="zh-CN" sz="2400" kern="100" dirty="0" smtClean="0">
                <a:latin typeface="Times New Roman"/>
                <a:ea typeface="华文细黑"/>
                <a:cs typeface="Times New Roman"/>
              </a:rPr>
              <a:t>墙</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铁</a:t>
            </a:r>
            <a:r>
              <a:rPr lang="zh-CN" altLang="zh-CN" sz="2400" kern="100" dirty="0">
                <a:latin typeface="Times New Roman"/>
                <a:ea typeface="华文细黑"/>
                <a:cs typeface="Times New Roman"/>
              </a:rPr>
              <a:t>壁一样。粉色荷花箭高高地挺出来，是监视白洋淀的哨兵吧。</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a:t>
            </a:r>
            <a:r>
              <a:rPr lang="zh-CN" altLang="zh-CN" sz="2400" kern="100" dirty="0">
                <a:latin typeface="Times New Roman"/>
                <a:ea typeface="华文细黑"/>
                <a:cs typeface="Times New Roman"/>
              </a:rPr>
              <a:t>用比喻、拟人的修辞手法表现出白洋淀人民对家乡的热爱。</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D.</a:t>
            </a:r>
            <a:r>
              <a:rPr lang="zh-CN" altLang="zh-CN" sz="2400" kern="100" dirty="0">
                <a:latin typeface="Times New Roman"/>
                <a:ea typeface="华文细黑"/>
                <a:cs typeface="Times New Roman"/>
              </a:rPr>
              <a:t>以抒情而言，有的春风得意、壮志激烈，有的情爱幽怨、</a:t>
            </a:r>
            <a:r>
              <a:rPr lang="zh-CN" altLang="zh-CN" sz="2400" kern="100" dirty="0" smtClean="0">
                <a:latin typeface="Times New Roman"/>
                <a:ea typeface="华文细黑"/>
                <a:cs typeface="Times New Roman"/>
              </a:rPr>
              <a:t>离愁</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别绪</a:t>
            </a:r>
            <a:r>
              <a:rPr lang="zh-CN" altLang="zh-CN" sz="2400" kern="100" dirty="0">
                <a:latin typeface="Times New Roman"/>
                <a:ea typeface="华文细黑"/>
                <a:cs typeface="Times New Roman"/>
              </a:rPr>
              <a:t>，有的愤世嫉俗、忧国忧民</a:t>
            </a:r>
            <a:r>
              <a:rPr lang="en-US" altLang="zh-CN" sz="2400" kern="100" dirty="0">
                <a:latin typeface="宋体"/>
                <a:ea typeface="华文细黑"/>
                <a:cs typeface="Times New Roman"/>
              </a:rPr>
              <a:t>……</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a:t>
            </a:r>
            <a:r>
              <a:rPr lang="zh-CN" altLang="zh-CN" sz="2400" kern="100" dirty="0">
                <a:latin typeface="Times New Roman"/>
                <a:ea typeface="华文细黑"/>
                <a:cs typeface="Times New Roman"/>
              </a:rPr>
              <a:t>用排比的修辞手法，将抒情的种种内容列举出来，读</a:t>
            </a:r>
            <a:r>
              <a:rPr lang="zh-CN" altLang="zh-CN" sz="2400" kern="100" dirty="0" smtClean="0">
                <a:latin typeface="Times New Roman"/>
                <a:ea typeface="华文细黑"/>
                <a:cs typeface="Times New Roman"/>
              </a:rPr>
              <a:t>起来</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酣畅淋漓。</a:t>
            </a:r>
            <a:endParaRPr lang="zh-CN" altLang="zh-CN" sz="2400" kern="100" dirty="0">
              <a:latin typeface="宋体"/>
              <a:cs typeface="Courier New"/>
            </a:endParaRPr>
          </a:p>
        </p:txBody>
      </p:sp>
    </p:spTree>
    <p:extLst>
      <p:ext uri="{BB962C8B-B14F-4D97-AF65-F5344CB8AC3E}">
        <p14:creationId xmlns:p14="http://schemas.microsoft.com/office/powerpoint/2010/main" val="2374046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p:cNvSpPr txBox="1">
            <a:spLocks noChangeArrowheads="1"/>
          </p:cNvSpPr>
          <p:nvPr/>
        </p:nvSpPr>
        <p:spPr bwMode="auto">
          <a:xfrm>
            <a:off x="35496" y="104314"/>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a:latin typeface="黑体" pitchFamily="2" charset="-122"/>
                <a:ea typeface="黑体" pitchFamily="2" charset="-122"/>
              </a:rPr>
              <a:t>Ⅰ</a:t>
            </a:r>
            <a:r>
              <a:rPr lang="zh-CN" altLang="en-US" sz="2800" dirty="0">
                <a:latin typeface="黑体" pitchFamily="2" charset="-122"/>
                <a:ea typeface="黑体" pitchFamily="2" charset="-122"/>
              </a:rPr>
              <a:t>　精做课标真题，把握复习方向</a:t>
            </a:r>
          </a:p>
        </p:txBody>
      </p:sp>
      <p:sp>
        <p:nvSpPr>
          <p:cNvPr id="4" name="TextBox 3"/>
          <p:cNvSpPr txBox="1"/>
          <p:nvPr/>
        </p:nvSpPr>
        <p:spPr>
          <a:xfrm>
            <a:off x="319071" y="1031007"/>
            <a:ext cx="8596501" cy="3298339"/>
          </a:xfrm>
          <a:prstGeom prst="rect">
            <a:avLst/>
          </a:prstGeom>
          <a:noFill/>
        </p:spPr>
        <p:txBody>
          <a:bodyPr wrap="square" rtlCol="0">
            <a:spAutoFit/>
          </a:bodyPr>
          <a:lstStyle/>
          <a:p>
            <a:pPr algn="just">
              <a:lnSpc>
                <a:spcPts val="5000"/>
              </a:lnSpc>
              <a:spcAft>
                <a:spcPts val="0"/>
              </a:spcAft>
            </a:pPr>
            <a:r>
              <a:rPr lang="en-US" altLang="zh-CN" sz="2600" b="1" kern="100" dirty="0">
                <a:solidFill>
                  <a:srgbClr val="E36C0A"/>
                </a:solidFill>
                <a:latin typeface="IPAPANNEW"/>
                <a:ea typeface="微软雅黑"/>
                <a:cs typeface="Times New Roman"/>
              </a:rPr>
              <a:t>[</a:t>
            </a:r>
            <a:r>
              <a:rPr lang="zh-CN" altLang="zh-CN" sz="2600" b="1" kern="100" dirty="0">
                <a:solidFill>
                  <a:srgbClr val="E36C0A"/>
                </a:solidFill>
                <a:latin typeface="IPAPANNEW"/>
                <a:ea typeface="微软雅黑"/>
                <a:cs typeface="Times New Roman"/>
              </a:rPr>
              <a:t>考点要求</a:t>
            </a:r>
            <a:r>
              <a:rPr lang="en-US" altLang="zh-CN" sz="2600" b="1" kern="100" dirty="0">
                <a:solidFill>
                  <a:srgbClr val="E36C0A"/>
                </a:solidFill>
                <a:latin typeface="IPAPANNEW"/>
                <a:ea typeface="微软雅黑"/>
                <a:cs typeface="Times New Roman"/>
              </a:rPr>
              <a:t>]</a:t>
            </a:r>
            <a:endParaRPr lang="zh-CN" altLang="zh-CN" sz="2600" b="1" kern="100" dirty="0">
              <a:solidFill>
                <a:srgbClr val="E36C0A"/>
              </a:solidFill>
              <a:latin typeface="IPAPANNEW"/>
              <a:ea typeface="微软雅黑"/>
              <a:cs typeface="Times New Roman"/>
            </a:endParaRPr>
          </a:p>
          <a:p>
            <a:pPr algn="just">
              <a:lnSpc>
                <a:spcPts val="5000"/>
              </a:lnSpc>
              <a:spcAft>
                <a:spcPts val="0"/>
              </a:spcAft>
            </a:pPr>
            <a:r>
              <a:rPr lang="en-US" altLang="zh-CN" sz="2600" kern="100" dirty="0" smtClean="0">
                <a:latin typeface="Times New Roman" pitchFamily="18" charset="0"/>
                <a:ea typeface="华文细黑" pitchFamily="2" charset="-122"/>
                <a:cs typeface="Times New Roman" pitchFamily="18" charset="0"/>
              </a:rPr>
              <a:t>1</a:t>
            </a:r>
            <a:r>
              <a:rPr lang="en-US" altLang="zh-CN" sz="2600" kern="100" dirty="0">
                <a:latin typeface="Times New Roman" pitchFamily="18" charset="0"/>
                <a:ea typeface="华文细黑" pitchFamily="2" charset="-122"/>
                <a:cs typeface="Times New Roman" pitchFamily="18" charset="0"/>
              </a:rPr>
              <a:t>.</a:t>
            </a:r>
            <a:r>
              <a:rPr lang="zh-CN" altLang="zh-CN" sz="2600" kern="100" dirty="0">
                <a:latin typeface="Times New Roman" pitchFamily="18" charset="0"/>
                <a:ea typeface="华文细黑" pitchFamily="2" charset="-122"/>
                <a:cs typeface="Times New Roman" pitchFamily="18" charset="0"/>
              </a:rPr>
              <a:t>仿用句式</a:t>
            </a:r>
          </a:p>
          <a:p>
            <a:pPr algn="just">
              <a:lnSpc>
                <a:spcPts val="5000"/>
              </a:lnSpc>
              <a:spcAft>
                <a:spcPts val="0"/>
              </a:spcAft>
            </a:pPr>
            <a:r>
              <a:rPr lang="en-US" altLang="zh-CN" sz="2600" kern="100" dirty="0">
                <a:latin typeface="Times New Roman" pitchFamily="18" charset="0"/>
                <a:ea typeface="华文细黑" pitchFamily="2" charset="-122"/>
                <a:cs typeface="Times New Roman" pitchFamily="18" charset="0"/>
              </a:rPr>
              <a:t>2.</a:t>
            </a:r>
            <a:r>
              <a:rPr lang="zh-CN" altLang="zh-CN" sz="2600" kern="100" dirty="0">
                <a:latin typeface="Times New Roman" pitchFamily="18" charset="0"/>
                <a:ea typeface="华文细黑" pitchFamily="2" charset="-122"/>
                <a:cs typeface="Times New Roman" pitchFamily="18" charset="0"/>
              </a:rPr>
              <a:t>正确运用常见的修辞手法</a:t>
            </a:r>
          </a:p>
          <a:p>
            <a:pPr algn="just">
              <a:lnSpc>
                <a:spcPts val="5000"/>
              </a:lnSpc>
              <a:spcAft>
                <a:spcPts val="0"/>
              </a:spcAft>
            </a:pPr>
            <a:r>
              <a:rPr lang="zh-CN" altLang="zh-CN" sz="2600" kern="100" dirty="0">
                <a:latin typeface="Times New Roman" pitchFamily="18" charset="0"/>
                <a:ea typeface="华文细黑" pitchFamily="2" charset="-122"/>
                <a:cs typeface="Times New Roman" pitchFamily="18" charset="0"/>
              </a:rPr>
              <a:t>常见修辞手法：比喻、比拟、借代、夸张、对偶、排比、反复。</a:t>
            </a:r>
          </a:p>
        </p:txBody>
      </p:sp>
    </p:spTree>
    <p:extLst>
      <p:ext uri="{BB962C8B-B14F-4D97-AF65-F5344CB8AC3E}">
        <p14:creationId xmlns:p14="http://schemas.microsoft.com/office/powerpoint/2010/main" val="17494237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6917" y="1107197"/>
            <a:ext cx="8498713" cy="2417072"/>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本题考查正确运用修辞手法的能力。</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就像铜墙铁壁一样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是监视白洋淀的哨兵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侧重的都是相似性，是比喻的修辞手法。句子中没有运用拟人的修辞手法。</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C</a:t>
            </a:r>
            <a:endParaRPr lang="zh-CN" altLang="zh-CN" sz="1050" kern="100" dirty="0">
              <a:latin typeface="宋体"/>
              <a:cs typeface="Courier New"/>
            </a:endParaRPr>
          </a:p>
        </p:txBody>
      </p:sp>
    </p:spTree>
    <p:extLst>
      <p:ext uri="{BB962C8B-B14F-4D97-AF65-F5344CB8AC3E}">
        <p14:creationId xmlns:p14="http://schemas.microsoft.com/office/powerpoint/2010/main" val="215401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229" y="41945"/>
            <a:ext cx="8632623"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湖北</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请用对偶句描述下面《红楼梦》中宝黛初会的情景。字数不超过</a:t>
            </a:r>
            <a:r>
              <a:rPr lang="en-US" altLang="zh-CN" sz="2600" kern="100" dirty="0">
                <a:latin typeface="Times New Roman"/>
                <a:ea typeface="华文细黑"/>
                <a:cs typeface="Courier New"/>
              </a:rPr>
              <a:t>30</a:t>
            </a:r>
            <a:r>
              <a:rPr lang="zh-CN" altLang="zh-CN" sz="2600" kern="100" dirty="0">
                <a:latin typeface="Times New Roman"/>
                <a:ea typeface="华文细黑"/>
                <a:cs typeface="Times New Roman"/>
              </a:rPr>
              <a:t>字。</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黛</a:t>
            </a:r>
            <a:r>
              <a:rPr lang="zh-CN" altLang="zh-CN" sz="2600" kern="100" dirty="0">
                <a:latin typeface="Times New Roman"/>
                <a:ea typeface="华文细黑"/>
                <a:cs typeface="Times New Roman"/>
              </a:rPr>
              <a:t>玉一见，便吃一大惊，心下想道：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好生奇怪，倒像在那里见过一般，何等眼熟到如此！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宝玉看罢，因笑道：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这个妹妹我曾见过的。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贾母笑道：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可又是胡说，你又何曾见过他？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宝玉笑道：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虽然未曾见过他，然我看着面善，心里就算是旧相识，今日只作远别重逢，亦未为不可。</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888448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47" y="673115"/>
            <a:ext cx="8769291" cy="361656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本题考查运用对偶修辞的能力。林黛玉和贾宝玉初见时表现出了相似的感受：很面熟。两人有这种感觉不足为奇，因为他们确实是前世有缘，所以才会有一见如故的感受。解答此题需注意内容和形式的双重要求。</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娇黛玉一见惊疑似何处见过宝哥哥　痴宝玉初识欣喜如梦里重逢</a:t>
            </a:r>
            <a:r>
              <a:rPr lang="zh-CN" altLang="zh-CN" sz="2600" kern="100" dirty="0" smtClean="0">
                <a:solidFill>
                  <a:srgbClr val="E46C0A"/>
                </a:solidFill>
                <a:latin typeface="Times New Roman"/>
                <a:ea typeface="华文细黑"/>
                <a:cs typeface="Times New Roman"/>
              </a:rPr>
              <a:t>林妹妹</a:t>
            </a:r>
            <a:endParaRPr lang="zh-CN" altLang="zh-CN" sz="1050" kern="100" dirty="0">
              <a:latin typeface="宋体"/>
              <a:cs typeface="Courier New"/>
            </a:endParaRPr>
          </a:p>
        </p:txBody>
      </p:sp>
    </p:spTree>
    <p:extLst>
      <p:ext uri="{BB962C8B-B14F-4D97-AF65-F5344CB8AC3E}">
        <p14:creationId xmlns:p14="http://schemas.microsoft.com/office/powerpoint/2010/main" val="144595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540" y="85378"/>
            <a:ext cx="8945554"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下列各项中，修辞手法与其他三项不同的一项是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夏虫也为我沉默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沉默是今晚的康桥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徐志摩《再别康桥》</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让死水酵成一沟绿酒</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飘满了珍珠似的白沫</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闻一多《死水》</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黑夜给了我黑色的眼睛</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我却用它来寻找</a:t>
            </a:r>
            <a:r>
              <a:rPr lang="zh-CN" altLang="zh-CN" sz="2600" kern="100" dirty="0" smtClean="0">
                <a:latin typeface="Times New Roman"/>
                <a:ea typeface="华文细黑"/>
                <a:cs typeface="Times New Roman"/>
              </a:rPr>
              <a:t>光明</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顾城</a:t>
            </a:r>
            <a:r>
              <a:rPr lang="zh-CN" altLang="zh-CN" sz="2600" kern="100" dirty="0" smtClean="0">
                <a:latin typeface="Times New Roman"/>
                <a:ea typeface="华文细黑"/>
                <a:cs typeface="Times New Roman"/>
              </a:rPr>
              <a:t>《一代</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人》</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根，紧握在地下</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叶，相触在云里</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每一阵风过</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我们都</a:t>
            </a:r>
            <a:r>
              <a:rPr lang="zh-CN" altLang="zh-CN" sz="2600" kern="100" dirty="0" smtClean="0">
                <a:latin typeface="Times New Roman"/>
                <a:ea typeface="华文细黑"/>
                <a:cs typeface="Times New Roman"/>
              </a:rPr>
              <a:t>互相</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致意</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舒婷《致橡树》</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项为比喻，其他三项为拟人</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4" name="矩形 3"/>
          <p:cNvSpPr/>
          <p:nvPr/>
        </p:nvSpPr>
        <p:spPr>
          <a:xfrm>
            <a:off x="7644142" y="123478"/>
            <a:ext cx="407484" cy="599267"/>
          </a:xfrm>
          <a:prstGeom prst="rect">
            <a:avLst/>
          </a:prstGeom>
        </p:spPr>
        <p:txBody>
          <a:bodyPr wrap="none">
            <a:spAutoFit/>
          </a:bodyPr>
          <a:lstStyle/>
          <a:p>
            <a:pPr algn="just">
              <a:lnSpc>
                <a:spcPts val="4500"/>
              </a:lnSpc>
              <a:spcAft>
                <a:spcPts val="0"/>
              </a:spcAft>
            </a:pPr>
            <a:r>
              <a:rPr lang="en-US" altLang="zh-CN" sz="2600" kern="100" dirty="0">
                <a:solidFill>
                  <a:schemeClr val="accent6">
                    <a:lumMod val="75000"/>
                  </a:schemeClr>
                </a:solidFill>
                <a:latin typeface="Times New Roman"/>
                <a:ea typeface="华文细黑"/>
                <a:cs typeface="Courier New"/>
              </a:rPr>
              <a:t>B</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416903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350" y="210344"/>
            <a:ext cx="8856984" cy="4742324"/>
          </a:xfrm>
          <a:prstGeom prst="rect">
            <a:avLst/>
          </a:prstGeom>
          <a:noFill/>
        </p:spPr>
        <p:txBody>
          <a:bodyPr wrap="square" rtlCol="0">
            <a:spAutoFit/>
          </a:bodyPr>
          <a:lstStyle/>
          <a:p>
            <a:pPr algn="just">
              <a:lnSpc>
                <a:spcPts val="3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比喻</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概念。比喻就是</a:t>
            </a:r>
            <a:r>
              <a:rPr lang="en-US" altLang="zh-CN" sz="2600" kern="100" dirty="0">
                <a:latin typeface="+mj-ea"/>
                <a:ea typeface="+mj-ea"/>
                <a:cs typeface="Courier New"/>
              </a:rPr>
              <a:t>“</a:t>
            </a:r>
            <a:r>
              <a:rPr lang="zh-CN" altLang="zh-CN" sz="2600" kern="100" dirty="0">
                <a:latin typeface="Times New Roman"/>
                <a:ea typeface="华文细黑"/>
                <a:cs typeface="Times New Roman"/>
              </a:rPr>
              <a:t>打比方</a:t>
            </a:r>
            <a:r>
              <a:rPr lang="en-US" altLang="zh-CN" sz="2600" kern="100" dirty="0">
                <a:latin typeface="+mj-ea"/>
                <a:ea typeface="+mj-ea"/>
                <a:cs typeface="Courier New"/>
              </a:rPr>
              <a:t>”</a:t>
            </a:r>
            <a:r>
              <a:rPr lang="zh-CN" altLang="zh-CN" sz="2600" kern="100" dirty="0">
                <a:latin typeface="Times New Roman"/>
                <a:ea typeface="华文细黑"/>
                <a:cs typeface="Times New Roman"/>
              </a:rPr>
              <a:t>。即两种不同性质的事物，彼此有相似点，便用一事物来比方另一事物的一种修辞格。</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构成必需条件。</a:t>
            </a:r>
            <a:r>
              <a:rPr lang="zh-CN" altLang="zh-CN" sz="2600" kern="100" dirty="0">
                <a:latin typeface="宋体"/>
                <a:cs typeface="宋体"/>
              </a:rPr>
              <a:t>①</a:t>
            </a:r>
            <a:r>
              <a:rPr lang="zh-CN" altLang="zh-CN" sz="2600" kern="100" dirty="0">
                <a:latin typeface="Times New Roman"/>
                <a:ea typeface="华文细黑"/>
                <a:cs typeface="Times New Roman"/>
              </a:rPr>
              <a:t>甲和乙必须是两种不同类的事物，否则不能构成比喻；</a:t>
            </a:r>
            <a:r>
              <a:rPr lang="zh-CN" altLang="zh-CN" sz="2600" kern="100" dirty="0">
                <a:latin typeface="宋体"/>
                <a:cs typeface="宋体"/>
              </a:rPr>
              <a:t>②</a:t>
            </a:r>
            <a:r>
              <a:rPr lang="zh-CN" altLang="zh-CN" sz="2600" kern="100" dirty="0">
                <a:latin typeface="Times New Roman"/>
                <a:ea typeface="华文细黑"/>
                <a:cs typeface="Times New Roman"/>
              </a:rPr>
              <a:t>甲乙之间必须有相似点。</a:t>
            </a:r>
            <a:endParaRPr lang="zh-CN" altLang="zh-CN" sz="2600" kern="100" dirty="0">
              <a:latin typeface="宋体"/>
              <a:cs typeface="Courier New"/>
            </a:endParaRPr>
          </a:p>
          <a:p>
            <a:pPr algn="di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种类。</a:t>
            </a:r>
            <a:r>
              <a:rPr lang="zh-CN" altLang="zh-CN" sz="2600" kern="100" dirty="0">
                <a:latin typeface="宋体"/>
                <a:cs typeface="宋体"/>
              </a:rPr>
              <a:t>①</a:t>
            </a:r>
            <a:r>
              <a:rPr lang="zh-CN" altLang="zh-CN" sz="2600" kern="100" dirty="0">
                <a:latin typeface="Times New Roman"/>
                <a:ea typeface="华文细黑"/>
                <a:cs typeface="Times New Roman"/>
              </a:rPr>
              <a:t>明喻，</a:t>
            </a:r>
            <a:r>
              <a:rPr lang="zh-CN" altLang="zh-CN" sz="2600" kern="100" dirty="0">
                <a:latin typeface="宋体"/>
                <a:cs typeface="宋体"/>
              </a:rPr>
              <a:t>②</a:t>
            </a:r>
            <a:r>
              <a:rPr lang="zh-CN" altLang="zh-CN" sz="2600" kern="100" dirty="0">
                <a:latin typeface="Times New Roman"/>
                <a:ea typeface="华文细黑"/>
                <a:cs typeface="Times New Roman"/>
              </a:rPr>
              <a:t>暗喻，</a:t>
            </a:r>
            <a:r>
              <a:rPr lang="zh-CN" altLang="zh-CN" sz="2600" kern="100" dirty="0">
                <a:latin typeface="宋体"/>
                <a:cs typeface="宋体"/>
              </a:rPr>
              <a:t>③</a:t>
            </a:r>
            <a:r>
              <a:rPr lang="zh-CN" altLang="zh-CN" sz="2600" kern="100" dirty="0">
                <a:latin typeface="Times New Roman"/>
                <a:ea typeface="华文细黑"/>
                <a:cs typeface="Times New Roman"/>
              </a:rPr>
              <a:t>借喻，</a:t>
            </a:r>
            <a:r>
              <a:rPr lang="zh-CN" altLang="zh-CN" sz="2600" kern="100" dirty="0">
                <a:latin typeface="宋体"/>
                <a:cs typeface="宋体"/>
              </a:rPr>
              <a:t>④</a:t>
            </a:r>
            <a:r>
              <a:rPr lang="zh-CN" altLang="zh-CN" sz="2600" kern="100" dirty="0">
                <a:latin typeface="Times New Roman"/>
                <a:ea typeface="华文细黑"/>
                <a:cs typeface="Times New Roman"/>
              </a:rPr>
              <a:t>博喻</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连用几个比喻。从不同角度，运用不同的相似点对同一本体进行比喻</a:t>
            </a:r>
            <a:r>
              <a:rPr lang="zh-CN" altLang="zh-CN" sz="2600" kern="100" dirty="0" smtClean="0">
                <a:latin typeface="Times New Roman"/>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38638734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1459" y="104428"/>
            <a:ext cx="8682466" cy="4893647"/>
          </a:xfrm>
          <a:prstGeom prst="rect">
            <a:avLst/>
          </a:prstGeom>
          <a:noFill/>
        </p:spPr>
        <p:txBody>
          <a:bodyPr wrap="square" rtlCol="0">
            <a:spAutoFit/>
          </a:bodyPr>
          <a:lstStyle/>
          <a:p>
            <a:pPr lvl="0" algn="just">
              <a:lnSpc>
                <a:spcPct val="150000"/>
              </a:lnSpc>
            </a:pPr>
            <a:r>
              <a:rPr lang="zh-CN" altLang="zh-CN" sz="2600" kern="100" dirty="0">
                <a:solidFill>
                  <a:prstClr val="black"/>
                </a:solidFill>
                <a:latin typeface="Times New Roman"/>
                <a:ea typeface="华文细黑"/>
                <a:cs typeface="Times New Roman"/>
              </a:rPr>
              <a:t>如</a:t>
            </a:r>
            <a:r>
              <a:rPr lang="en-US" altLang="zh-CN" sz="2600" kern="100" dirty="0">
                <a:latin typeface="+mj-ea"/>
                <a:ea typeface="+mj-ea"/>
                <a:cs typeface="Courier New"/>
              </a:rPr>
              <a:t>“</a:t>
            </a:r>
            <a:r>
              <a:rPr lang="zh-CN" altLang="zh-CN" sz="2600" kern="100" dirty="0">
                <a:solidFill>
                  <a:prstClr val="black"/>
                </a:solidFill>
                <a:latin typeface="Times New Roman"/>
                <a:ea typeface="华文细黑"/>
                <a:cs typeface="Times New Roman"/>
              </a:rPr>
              <a:t>瞧，那一群骑自行车翩翩而来的身着风衣的少女，是红蝴蝶，是绿鹦鹉，还是蓝孔雀？</a:t>
            </a:r>
            <a:r>
              <a:rPr lang="en-US" altLang="zh-CN" sz="2600" kern="100" dirty="0">
                <a:latin typeface="+mj-ea"/>
                <a:ea typeface="+mj-ea"/>
                <a:cs typeface="Courier New"/>
              </a:rPr>
              <a:t>”</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a:t>
            </a:r>
            <a:endParaRPr lang="zh-CN" altLang="zh-CN" sz="2600" kern="100" dirty="0">
              <a:solidFill>
                <a:prstClr val="black"/>
              </a:solidFill>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作用。</a:t>
            </a:r>
            <a:r>
              <a:rPr lang="zh-CN" altLang="zh-CN" sz="2600" kern="100" dirty="0">
                <a:latin typeface="宋体"/>
                <a:cs typeface="宋体"/>
              </a:rPr>
              <a:t>①</a:t>
            </a:r>
            <a:r>
              <a:rPr lang="zh-CN" altLang="zh-CN" sz="2600" kern="100" dirty="0">
                <a:latin typeface="Times New Roman"/>
                <a:ea typeface="华文细黑"/>
                <a:cs typeface="Times New Roman"/>
              </a:rPr>
              <a:t>化平淡为生动，</a:t>
            </a:r>
            <a:r>
              <a:rPr lang="zh-CN" altLang="zh-CN" sz="2600" kern="100" dirty="0">
                <a:latin typeface="宋体"/>
                <a:cs typeface="宋体"/>
              </a:rPr>
              <a:t>②</a:t>
            </a:r>
            <a:r>
              <a:rPr lang="zh-CN" altLang="zh-CN" sz="2600" kern="100" dirty="0">
                <a:latin typeface="Times New Roman"/>
                <a:ea typeface="华文细黑"/>
                <a:cs typeface="Times New Roman"/>
              </a:rPr>
              <a:t>化深奥为浅显，</a:t>
            </a:r>
            <a:r>
              <a:rPr lang="zh-CN" altLang="zh-CN" sz="2600" kern="100" dirty="0">
                <a:latin typeface="宋体"/>
                <a:cs typeface="宋体"/>
              </a:rPr>
              <a:t>③</a:t>
            </a:r>
            <a:r>
              <a:rPr lang="zh-CN" altLang="zh-CN" sz="2600" kern="100" dirty="0">
                <a:latin typeface="Times New Roman"/>
                <a:ea typeface="华文细黑"/>
                <a:cs typeface="Times New Roman"/>
              </a:rPr>
              <a:t>化抽象为具体等。</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比拟</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概念。比拟是把甲事物模拟作乙事物来写的修辞手法。它包括把物当作人来写</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拟人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、把人当作物来写</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拟物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和把此物当作彼物来写</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拟物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几种形式</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8442575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350" y="39923"/>
            <a:ext cx="8856984" cy="5066965"/>
          </a:xfrm>
          <a:prstGeom prst="rect">
            <a:avLst/>
          </a:prstGeom>
          <a:noFill/>
        </p:spPr>
        <p:txBody>
          <a:bodyPr wrap="square" rtlCol="0">
            <a:spAutoFit/>
          </a:bodyPr>
          <a:lstStyle/>
          <a:p>
            <a:pPr lvl="0" algn="just">
              <a:lnSpc>
                <a:spcPct val="140000"/>
              </a:lnSpc>
            </a:pPr>
            <a:r>
              <a:rPr lang="en-US" altLang="zh-CN" sz="2600" kern="100" dirty="0">
                <a:solidFill>
                  <a:prstClr val="black"/>
                </a:solidFill>
                <a:latin typeface="Times New Roman"/>
                <a:ea typeface="华文细黑"/>
                <a:cs typeface="Courier New"/>
              </a:rPr>
              <a:t>(2)</a:t>
            </a:r>
            <a:r>
              <a:rPr lang="zh-CN" altLang="zh-CN" sz="2600" kern="100" dirty="0">
                <a:solidFill>
                  <a:prstClr val="black"/>
                </a:solidFill>
                <a:latin typeface="Times New Roman"/>
                <a:ea typeface="华文细黑"/>
                <a:cs typeface="Times New Roman"/>
              </a:rPr>
              <a:t>种类。</a:t>
            </a:r>
            <a:r>
              <a:rPr lang="zh-CN" altLang="zh-CN" sz="2600" kern="100" dirty="0">
                <a:solidFill>
                  <a:prstClr val="black"/>
                </a:solidFill>
                <a:latin typeface="宋体"/>
                <a:cs typeface="宋体"/>
              </a:rPr>
              <a:t>①</a:t>
            </a:r>
            <a:r>
              <a:rPr lang="zh-CN" altLang="zh-CN" sz="2600" kern="100" dirty="0">
                <a:solidFill>
                  <a:prstClr val="black"/>
                </a:solidFill>
                <a:latin typeface="Times New Roman"/>
                <a:ea typeface="华文细黑"/>
                <a:cs typeface="Times New Roman"/>
              </a:rPr>
              <a:t>拟人，</a:t>
            </a:r>
            <a:r>
              <a:rPr lang="zh-CN" altLang="zh-CN" sz="2600" kern="100" dirty="0">
                <a:solidFill>
                  <a:prstClr val="black"/>
                </a:solidFill>
                <a:latin typeface="宋体"/>
                <a:cs typeface="宋体"/>
              </a:rPr>
              <a:t>②</a:t>
            </a:r>
            <a:r>
              <a:rPr lang="zh-CN" altLang="zh-CN" sz="2600" kern="100" dirty="0">
                <a:solidFill>
                  <a:prstClr val="black"/>
                </a:solidFill>
                <a:latin typeface="Times New Roman"/>
                <a:ea typeface="华文细黑"/>
                <a:cs typeface="Times New Roman"/>
              </a:rPr>
              <a:t>拟物。</a:t>
            </a:r>
            <a:endParaRPr lang="zh-CN" altLang="zh-CN" sz="2600" kern="100" dirty="0">
              <a:solidFill>
                <a:prstClr val="black"/>
              </a:solidFill>
              <a:latin typeface="宋体"/>
              <a:cs typeface="Courier New"/>
            </a:endParaRPr>
          </a:p>
          <a:p>
            <a:pPr lvl="0" algn="just">
              <a:lnSpc>
                <a:spcPct val="140000"/>
              </a:lnSpc>
            </a:pPr>
            <a:r>
              <a:rPr lang="en-US" altLang="zh-CN" sz="2600" kern="100" dirty="0">
                <a:solidFill>
                  <a:prstClr val="black"/>
                </a:solidFill>
                <a:latin typeface="Times New Roman"/>
                <a:ea typeface="华文细黑"/>
                <a:cs typeface="Courier New"/>
              </a:rPr>
              <a:t>(3)</a:t>
            </a:r>
            <a:r>
              <a:rPr lang="zh-CN" altLang="zh-CN" sz="2600" kern="100" dirty="0">
                <a:solidFill>
                  <a:prstClr val="black"/>
                </a:solidFill>
                <a:latin typeface="Times New Roman"/>
                <a:ea typeface="华文细黑"/>
                <a:cs typeface="Times New Roman"/>
              </a:rPr>
              <a:t>作用。增加语言的生动性和形象性，使读者不仅对所表达的事物产生鲜明的印象，而且感受到作者对事物的强烈的感情，从而引起共鸣。</a:t>
            </a:r>
            <a:endParaRPr lang="zh-CN" altLang="zh-CN" sz="2600" kern="100" dirty="0">
              <a:solidFill>
                <a:prstClr val="black"/>
              </a:solidFill>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借代</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概念。借代是用相关的事物来代替所要表达的事物的修辞手法。</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种类。</a:t>
            </a:r>
            <a:r>
              <a:rPr lang="zh-CN" altLang="zh-CN" sz="2600" kern="100" dirty="0">
                <a:latin typeface="宋体"/>
                <a:cs typeface="宋体"/>
              </a:rPr>
              <a:t>①</a:t>
            </a:r>
            <a:r>
              <a:rPr lang="zh-CN" altLang="zh-CN" sz="2600" kern="100" dirty="0">
                <a:latin typeface="Times New Roman"/>
                <a:ea typeface="华文细黑"/>
                <a:cs typeface="Times New Roman"/>
              </a:rPr>
              <a:t>事物特征代本体事物，</a:t>
            </a:r>
            <a:r>
              <a:rPr lang="zh-CN" altLang="zh-CN" sz="2600" kern="100" dirty="0">
                <a:latin typeface="宋体"/>
                <a:cs typeface="宋体"/>
              </a:rPr>
              <a:t>②</a:t>
            </a:r>
            <a:r>
              <a:rPr lang="zh-CN" altLang="zh-CN" sz="2600" kern="100" dirty="0">
                <a:latin typeface="Times New Roman"/>
                <a:ea typeface="华文细黑"/>
                <a:cs typeface="Times New Roman"/>
              </a:rPr>
              <a:t>具体代抽象，</a:t>
            </a:r>
            <a:r>
              <a:rPr lang="zh-CN" altLang="zh-CN" sz="2600" kern="100" dirty="0">
                <a:latin typeface="宋体"/>
                <a:cs typeface="宋体"/>
              </a:rPr>
              <a:t>③</a:t>
            </a:r>
            <a:r>
              <a:rPr lang="zh-CN" altLang="zh-CN" sz="2600" kern="100" dirty="0">
                <a:latin typeface="Times New Roman"/>
                <a:ea typeface="华文细黑"/>
                <a:cs typeface="Times New Roman"/>
              </a:rPr>
              <a:t>专名代泛称，</a:t>
            </a:r>
            <a:r>
              <a:rPr lang="zh-CN" altLang="zh-CN" sz="2600" kern="100" dirty="0">
                <a:latin typeface="宋体"/>
                <a:cs typeface="宋体"/>
              </a:rPr>
              <a:t>④</a:t>
            </a:r>
            <a:r>
              <a:rPr lang="zh-CN" altLang="zh-CN" sz="2600" kern="100" dirty="0">
                <a:latin typeface="Times New Roman"/>
                <a:ea typeface="华文细黑"/>
                <a:cs typeface="Times New Roman"/>
              </a:rPr>
              <a:t>形象代本体，</a:t>
            </a:r>
            <a:r>
              <a:rPr lang="zh-CN" altLang="zh-CN" sz="2600" kern="100" dirty="0">
                <a:latin typeface="宋体"/>
                <a:cs typeface="宋体"/>
              </a:rPr>
              <a:t>⑤</a:t>
            </a:r>
            <a:r>
              <a:rPr lang="zh-CN" altLang="zh-CN" sz="2600" kern="100" dirty="0">
                <a:latin typeface="Times New Roman"/>
                <a:ea typeface="华文细黑"/>
                <a:cs typeface="Times New Roman"/>
              </a:rPr>
              <a:t>部分代整体，</a:t>
            </a:r>
            <a:r>
              <a:rPr lang="zh-CN" altLang="zh-CN" sz="2600" kern="100" dirty="0">
                <a:latin typeface="宋体"/>
                <a:cs typeface="宋体"/>
              </a:rPr>
              <a:t>⑥</a:t>
            </a:r>
            <a:r>
              <a:rPr lang="zh-CN" altLang="zh-CN" sz="2600" kern="100" dirty="0">
                <a:latin typeface="Times New Roman"/>
                <a:ea typeface="华文细黑"/>
                <a:cs typeface="Times New Roman"/>
              </a:rPr>
              <a:t>材料代本体</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76840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6999" y="483621"/>
            <a:ext cx="8511387" cy="4216732"/>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作用。以简代繁，以实代虚，以奇代凡，以事代情。可以引人联想，使表达收到形象突出、特点鲜明、具体生动的效果。</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夸张</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概念。夸张是为达到某种表达效果的需要，故意对事物的形象、特征、作用、程度等方面加以扩大、缩小或超前描述的修辞手法</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514377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1862" y="366499"/>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种类。</a:t>
            </a:r>
            <a:r>
              <a:rPr lang="zh-CN" altLang="zh-CN" sz="2600" kern="100" dirty="0">
                <a:latin typeface="宋体"/>
                <a:cs typeface="宋体"/>
              </a:rPr>
              <a:t>①</a:t>
            </a:r>
            <a:r>
              <a:rPr lang="zh-CN" altLang="zh-CN" sz="2600" kern="100" dirty="0">
                <a:latin typeface="Times New Roman"/>
                <a:ea typeface="华文细黑"/>
                <a:cs typeface="Times New Roman"/>
              </a:rPr>
              <a:t>扩大夸张，</a:t>
            </a:r>
            <a:r>
              <a:rPr lang="zh-CN" altLang="zh-CN" sz="2600" kern="100" dirty="0">
                <a:latin typeface="宋体"/>
                <a:cs typeface="宋体"/>
              </a:rPr>
              <a:t>②</a:t>
            </a:r>
            <a:r>
              <a:rPr lang="zh-CN" altLang="zh-CN" sz="2600" kern="100" dirty="0">
                <a:latin typeface="Times New Roman"/>
                <a:ea typeface="华文细黑"/>
                <a:cs typeface="Times New Roman"/>
              </a:rPr>
              <a:t>缩小夸张，</a:t>
            </a:r>
            <a:r>
              <a:rPr lang="zh-CN" altLang="zh-CN" sz="2600" kern="100" dirty="0">
                <a:latin typeface="宋体"/>
                <a:cs typeface="宋体"/>
              </a:rPr>
              <a:t>③</a:t>
            </a:r>
            <a:r>
              <a:rPr lang="zh-CN" altLang="zh-CN" sz="2600" kern="100" dirty="0">
                <a:latin typeface="Times New Roman"/>
                <a:ea typeface="华文细黑"/>
                <a:cs typeface="Times New Roman"/>
              </a:rPr>
              <a:t>超前夸张。</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作用。揭示本质，给人以启示；烘托气氛，增强感染力；增强联想，以创造意境；表明态度，语言生动。</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对偶</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概念。对偶是用字数相等、结构相同、意义对称的一对短语或句子来表达两个相对或相近意思的修辞手法。</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种类。</a:t>
            </a:r>
            <a:r>
              <a:rPr lang="zh-CN" altLang="zh-CN" sz="2600" kern="100" dirty="0">
                <a:latin typeface="宋体"/>
                <a:cs typeface="宋体"/>
              </a:rPr>
              <a:t>①</a:t>
            </a:r>
            <a:r>
              <a:rPr lang="zh-CN" altLang="zh-CN" sz="2600" kern="100" dirty="0">
                <a:latin typeface="Times New Roman"/>
                <a:ea typeface="华文细黑"/>
                <a:cs typeface="Times New Roman"/>
              </a:rPr>
              <a:t>正对，</a:t>
            </a:r>
            <a:r>
              <a:rPr lang="zh-CN" altLang="zh-CN" sz="2600" kern="100" dirty="0">
                <a:latin typeface="宋体"/>
                <a:cs typeface="宋体"/>
              </a:rPr>
              <a:t>②</a:t>
            </a:r>
            <a:r>
              <a:rPr lang="zh-CN" altLang="zh-CN" sz="2600" kern="100" dirty="0">
                <a:latin typeface="Times New Roman"/>
                <a:ea typeface="华文细黑"/>
                <a:cs typeface="Times New Roman"/>
              </a:rPr>
              <a:t>反对，</a:t>
            </a:r>
            <a:r>
              <a:rPr lang="zh-CN" altLang="zh-CN" sz="2600" kern="100" dirty="0">
                <a:latin typeface="宋体"/>
                <a:cs typeface="宋体"/>
              </a:rPr>
              <a:t>③</a:t>
            </a:r>
            <a:r>
              <a:rPr lang="zh-CN" altLang="zh-CN" sz="2600" kern="100" dirty="0">
                <a:latin typeface="Times New Roman"/>
                <a:ea typeface="华文细黑"/>
                <a:cs typeface="Times New Roman"/>
              </a:rPr>
              <a:t>串对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流水对</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7217250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4921" y="635198"/>
            <a:ext cx="8856984" cy="3693319"/>
          </a:xfrm>
          <a:prstGeom prst="rect">
            <a:avLst/>
          </a:prstGeom>
          <a:noFill/>
        </p:spPr>
        <p:txBody>
          <a:bodyPr wrap="square" rtlCol="0">
            <a:spAutoFit/>
          </a:bodyPr>
          <a:lstStyle/>
          <a:p>
            <a:pPr lvl="0">
              <a:lnSpc>
                <a:spcPct val="150000"/>
              </a:lnSpc>
            </a:pPr>
            <a:r>
              <a:rPr lang="en-US" altLang="zh-CN" sz="2600" dirty="0">
                <a:solidFill>
                  <a:prstClr val="black"/>
                </a:solidFill>
                <a:latin typeface="Times New Roman"/>
                <a:ea typeface="华文细黑"/>
              </a:rPr>
              <a:t>(3)</a:t>
            </a:r>
            <a:r>
              <a:rPr lang="zh-CN" altLang="zh-CN" sz="2600" dirty="0">
                <a:solidFill>
                  <a:prstClr val="black"/>
                </a:solidFill>
                <a:latin typeface="Times New Roman"/>
                <a:ea typeface="华文细黑"/>
                <a:cs typeface="Times New Roman"/>
              </a:rPr>
              <a:t>作用。便于吟诵，易于记忆；用于诗词，有音乐美；表意凝练，抒情酣畅。</a:t>
            </a:r>
            <a:r>
              <a:rPr lang="zh-CN" altLang="zh-CN" sz="2600" dirty="0">
                <a:solidFill>
                  <a:prstClr val="black"/>
                </a:solidFill>
                <a:cs typeface="宋体"/>
              </a:rPr>
              <a:t>①</a:t>
            </a:r>
            <a:r>
              <a:rPr lang="zh-CN" altLang="zh-CN" sz="2600" dirty="0">
                <a:solidFill>
                  <a:prstClr val="black"/>
                </a:solidFill>
                <a:latin typeface="Times New Roman"/>
                <a:ea typeface="华文细黑"/>
                <a:cs typeface="Times New Roman"/>
              </a:rPr>
              <a:t>形式整齐，结构对称，可以收到一种均衡的美感效果</a:t>
            </a:r>
            <a:r>
              <a:rPr lang="zh-CN" altLang="zh-CN" sz="2600" dirty="0" smtClean="0">
                <a:solidFill>
                  <a:prstClr val="black"/>
                </a:solidFill>
                <a:latin typeface="Times New Roman"/>
                <a:ea typeface="华文细黑"/>
                <a:cs typeface="Times New Roman"/>
              </a:rPr>
              <a:t>。</a:t>
            </a:r>
            <a:r>
              <a:rPr lang="zh-CN" altLang="zh-CN" sz="2600" kern="100" dirty="0" smtClean="0">
                <a:latin typeface="宋体"/>
                <a:cs typeface="宋体"/>
              </a:rPr>
              <a:t>②</a:t>
            </a:r>
            <a:r>
              <a:rPr lang="zh-CN" altLang="zh-CN" sz="2600" kern="100" dirty="0">
                <a:latin typeface="Times New Roman"/>
                <a:ea typeface="华文细黑"/>
                <a:cs typeface="Times New Roman"/>
              </a:rPr>
              <a:t>词句凝练概括，富有表现力，能够把相关事物间的关系表现得集中鲜明；使对立事物间的对比强烈，褒贬分明。</a:t>
            </a:r>
            <a:r>
              <a:rPr lang="zh-CN" altLang="zh-CN" sz="2600" kern="100" dirty="0">
                <a:latin typeface="宋体"/>
                <a:cs typeface="宋体"/>
              </a:rPr>
              <a:t>③</a:t>
            </a:r>
            <a:r>
              <a:rPr lang="zh-CN" altLang="zh-CN" sz="2600" kern="100" dirty="0">
                <a:latin typeface="Times New Roman"/>
                <a:ea typeface="华文细黑"/>
                <a:cs typeface="Times New Roman"/>
              </a:rPr>
              <a:t>节奏鲜明，音韵和谐，读来朗朗上口，便于传诵记忆</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818767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097" y="255801"/>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(2007·</a:t>
            </a:r>
            <a:r>
              <a:rPr lang="zh-CN" altLang="zh-CN" sz="2600" kern="100" dirty="0">
                <a:solidFill>
                  <a:srgbClr val="00B0F0"/>
                </a:solidFill>
                <a:latin typeface="Times New Roman"/>
                <a:ea typeface="华文细黑"/>
                <a:cs typeface="Times New Roman"/>
              </a:rPr>
              <a:t>宁夏、海南</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仿照文中开头一句话的句式，在横线处写两个句子。要求所写句子都运用比拟的修辞手法，并与开头的一句话构成排比句式，使文段语意完整。</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没有</a:t>
            </a:r>
            <a:r>
              <a:rPr lang="zh-CN" altLang="zh-CN" sz="2600" kern="100" dirty="0">
                <a:latin typeface="Times New Roman"/>
                <a:ea typeface="华文细黑"/>
                <a:cs typeface="Times New Roman"/>
              </a:rPr>
              <a:t>大海的粗犷豪放，可以有小溪的轻盈从容；</a:t>
            </a:r>
            <a:r>
              <a:rPr lang="en-US" altLang="zh-CN" sz="2600" u="sng" kern="100" dirty="0">
                <a:latin typeface="Times New Roman"/>
                <a:ea typeface="华文细黑"/>
                <a:cs typeface="Courier New"/>
              </a:rPr>
              <a:t>             </a:t>
            </a:r>
            <a:r>
              <a:rPr lang="zh-CN" altLang="zh-CN" sz="2600" kern="100" dirty="0">
                <a:latin typeface="Times New Roman"/>
                <a:ea typeface="华文细黑"/>
                <a:cs typeface="Times New Roman"/>
              </a:rPr>
              <a:t>，</a:t>
            </a:r>
            <a:r>
              <a:rPr lang="en-US" altLang="zh-CN" sz="2600" u="sng" kern="100" dirty="0">
                <a:latin typeface="Times New Roman"/>
                <a:ea typeface="华文细黑"/>
                <a:cs typeface="Courier New"/>
              </a:rPr>
              <a:t>                    </a:t>
            </a:r>
            <a:r>
              <a:rPr lang="en-US" altLang="zh-CN" sz="2600" u="sng" kern="100" dirty="0" smtClean="0">
                <a:latin typeface="Times New Roman"/>
                <a:ea typeface="华文细黑"/>
                <a:cs typeface="Courier New"/>
              </a:rPr>
              <a:t>            </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Courier New"/>
              </a:rPr>
              <a:t>            </a:t>
            </a:r>
            <a:r>
              <a:rPr lang="zh-CN" altLang="zh-CN" sz="2600" kern="100" dirty="0">
                <a:latin typeface="Times New Roman"/>
                <a:ea typeface="华文细黑"/>
                <a:cs typeface="Times New Roman"/>
              </a:rPr>
              <a:t>，</a:t>
            </a:r>
            <a:r>
              <a:rPr lang="en-US" altLang="zh-CN" sz="2600" u="sng" kern="100" dirty="0">
                <a:latin typeface="Times New Roman"/>
                <a:ea typeface="华文细黑"/>
                <a:cs typeface="Courier New"/>
              </a:rPr>
              <a:t>              </a:t>
            </a:r>
            <a:r>
              <a:rPr lang="zh-CN" altLang="zh-CN" sz="2600" kern="100" dirty="0">
                <a:latin typeface="Times New Roman"/>
                <a:ea typeface="华文细黑"/>
                <a:cs typeface="Times New Roman"/>
              </a:rPr>
              <a:t>。生活向每一个人敞开胸怀，我们总能在那里找到自己的色彩，自己的价值。</a:t>
            </a:r>
            <a:endParaRPr lang="zh-CN" altLang="zh-CN" sz="2600" kern="100" dirty="0">
              <a:effectLst/>
              <a:latin typeface="宋体"/>
              <a:cs typeface="Courier New"/>
            </a:endParaRPr>
          </a:p>
        </p:txBody>
      </p:sp>
    </p:spTree>
    <p:extLst>
      <p:ext uri="{BB962C8B-B14F-4D97-AF65-F5344CB8AC3E}">
        <p14:creationId xmlns:p14="http://schemas.microsoft.com/office/powerpoint/2010/main" val="9880299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8768" y="166911"/>
            <a:ext cx="8769291" cy="4816896"/>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排比</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概念。排比是由三个或三个以上结构相同或相似、内容相关、语气一致的短语或句子排列在一起，用来加强语势、强调内容、加重感情的修辞手法。</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种类。</a:t>
            </a:r>
            <a:r>
              <a:rPr lang="zh-CN" altLang="zh-CN" sz="2600" kern="100" dirty="0">
                <a:latin typeface="宋体"/>
                <a:cs typeface="宋体"/>
              </a:rPr>
              <a:t>①</a:t>
            </a:r>
            <a:r>
              <a:rPr lang="zh-CN" altLang="zh-CN" sz="2600" kern="100" dirty="0">
                <a:latin typeface="Times New Roman"/>
                <a:ea typeface="华文细黑"/>
                <a:cs typeface="Times New Roman"/>
              </a:rPr>
              <a:t>成分排比，</a:t>
            </a:r>
            <a:r>
              <a:rPr lang="zh-CN" altLang="zh-CN" sz="2600" kern="100" dirty="0">
                <a:latin typeface="宋体"/>
                <a:cs typeface="宋体"/>
              </a:rPr>
              <a:t>②</a:t>
            </a:r>
            <a:r>
              <a:rPr lang="zh-CN" altLang="zh-CN" sz="2600" kern="100" dirty="0">
                <a:latin typeface="Times New Roman"/>
                <a:ea typeface="华文细黑"/>
                <a:cs typeface="Times New Roman"/>
              </a:rPr>
              <a:t>分句排比，</a:t>
            </a:r>
            <a:r>
              <a:rPr lang="zh-CN" altLang="zh-CN" sz="2600" kern="100" dirty="0">
                <a:latin typeface="宋体"/>
                <a:cs typeface="宋体"/>
              </a:rPr>
              <a:t>③</a:t>
            </a:r>
            <a:r>
              <a:rPr lang="zh-CN" altLang="zh-CN" sz="2600" kern="100" dirty="0">
                <a:latin typeface="Times New Roman"/>
                <a:ea typeface="华文细黑"/>
                <a:cs typeface="Times New Roman"/>
              </a:rPr>
              <a:t>单句排比，</a:t>
            </a:r>
            <a:r>
              <a:rPr lang="zh-CN" altLang="zh-CN" sz="2600" kern="100" dirty="0">
                <a:latin typeface="宋体"/>
                <a:cs typeface="宋体"/>
              </a:rPr>
              <a:t>④</a:t>
            </a:r>
            <a:r>
              <a:rPr lang="zh-CN" altLang="zh-CN" sz="2600" kern="100" dirty="0">
                <a:latin typeface="Times New Roman"/>
                <a:ea typeface="华文细黑"/>
                <a:cs typeface="Times New Roman"/>
              </a:rPr>
              <a:t>复句排比。</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作用。内容集中，增强气势；叙事透辟，条分缕析；节奏鲜明，长于抒情。</a:t>
            </a:r>
            <a:endParaRPr lang="zh-CN" altLang="zh-CN" sz="1050" kern="100" dirty="0">
              <a:effectLst/>
              <a:latin typeface="宋体"/>
              <a:cs typeface="Courier New"/>
            </a:endParaRPr>
          </a:p>
        </p:txBody>
      </p:sp>
    </p:spTree>
    <p:extLst>
      <p:ext uri="{BB962C8B-B14F-4D97-AF65-F5344CB8AC3E}">
        <p14:creationId xmlns:p14="http://schemas.microsoft.com/office/powerpoint/2010/main" val="34077074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097" y="455046"/>
            <a:ext cx="8769291" cy="4216732"/>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反复</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概念。反复就是为了强调某种意思，突出某种感情，特意重复使用某些词语、句式或段落。</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种类。</a:t>
            </a:r>
            <a:r>
              <a:rPr lang="zh-CN" altLang="zh-CN" sz="2600" kern="100" dirty="0">
                <a:latin typeface="宋体"/>
                <a:cs typeface="宋体"/>
              </a:rPr>
              <a:t>①</a:t>
            </a:r>
            <a:r>
              <a:rPr lang="zh-CN" altLang="zh-CN" sz="2600" kern="100" dirty="0">
                <a:latin typeface="Times New Roman"/>
                <a:ea typeface="华文细黑"/>
                <a:cs typeface="Times New Roman"/>
              </a:rPr>
              <a:t>连续反复，中间无其他词语间隔；</a:t>
            </a:r>
            <a:r>
              <a:rPr lang="zh-CN" altLang="zh-CN" sz="2600" kern="100" dirty="0">
                <a:latin typeface="宋体"/>
                <a:cs typeface="宋体"/>
              </a:rPr>
              <a:t>②</a:t>
            </a:r>
            <a:r>
              <a:rPr lang="zh-CN" altLang="zh-CN" sz="2600" kern="100" dirty="0">
                <a:latin typeface="Times New Roman"/>
                <a:ea typeface="华文细黑"/>
                <a:cs typeface="Times New Roman"/>
              </a:rPr>
              <a:t>间隔反复，中间有其他词语间隔。</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作用。不仅能起到强调作者感情、充分表达作者思想的作用，还能增强文章的气势</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618908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3849" y="702732"/>
            <a:ext cx="8682466" cy="3093154"/>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设问</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概念。设问是为了引起别人的注意，故意先提出问题，紧接着说出自己的看法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有时不说出看法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的一种修辞手法。</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种类。</a:t>
            </a:r>
            <a:r>
              <a:rPr lang="zh-CN" altLang="zh-CN" sz="2600" kern="100" dirty="0">
                <a:latin typeface="宋体"/>
                <a:cs typeface="宋体"/>
              </a:rPr>
              <a:t>①</a:t>
            </a:r>
            <a:r>
              <a:rPr lang="zh-CN" altLang="zh-CN" sz="2600" kern="100" dirty="0">
                <a:latin typeface="Times New Roman"/>
                <a:ea typeface="华文细黑"/>
                <a:cs typeface="Times New Roman"/>
              </a:rPr>
              <a:t>自问自答的设问，</a:t>
            </a:r>
            <a:r>
              <a:rPr lang="zh-CN" altLang="zh-CN" sz="2600" kern="100" dirty="0">
                <a:latin typeface="宋体"/>
                <a:cs typeface="宋体"/>
              </a:rPr>
              <a:t>②</a:t>
            </a:r>
            <a:r>
              <a:rPr lang="zh-CN" altLang="zh-CN" sz="2600" kern="100" dirty="0">
                <a:latin typeface="Times New Roman"/>
                <a:ea typeface="华文细黑"/>
                <a:cs typeface="Times New Roman"/>
              </a:rPr>
              <a:t>问而不答的设问。</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作用。吸引读者，启发读者思考；用在文中，承上启下</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528152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3849" y="702732"/>
            <a:ext cx="8682466" cy="3093154"/>
          </a:xfrm>
          <a:prstGeom prst="rect">
            <a:avLst/>
          </a:prstGeom>
          <a:noFill/>
        </p:spPr>
        <p:txBody>
          <a:bodyPr wrap="square" rtlCol="0">
            <a:spAutoFit/>
          </a:bodyPr>
          <a:lstStyle/>
          <a:p>
            <a:pPr lvl="0" algn="just">
              <a:lnSpc>
                <a:spcPct val="150000"/>
              </a:lnSpc>
            </a:pPr>
            <a:r>
              <a:rPr lang="en-US" altLang="zh-CN" sz="2600" kern="100" dirty="0">
                <a:solidFill>
                  <a:prstClr val="black"/>
                </a:solidFill>
                <a:latin typeface="Times New Roman"/>
                <a:ea typeface="华文细黑"/>
                <a:cs typeface="Courier New"/>
              </a:rPr>
              <a:t>9.</a:t>
            </a:r>
            <a:r>
              <a:rPr lang="zh-CN" altLang="zh-CN" sz="2600" kern="100" dirty="0">
                <a:solidFill>
                  <a:prstClr val="black"/>
                </a:solidFill>
                <a:latin typeface="Times New Roman"/>
                <a:ea typeface="华文细黑"/>
                <a:cs typeface="Times New Roman"/>
              </a:rPr>
              <a:t>反问</a:t>
            </a:r>
            <a:endParaRPr lang="zh-CN" altLang="zh-CN" sz="2600" kern="100" dirty="0">
              <a:solidFill>
                <a:prstClr val="black"/>
              </a:solidFill>
              <a:latin typeface="宋体"/>
              <a:cs typeface="Courier New"/>
            </a:endParaRPr>
          </a:p>
          <a:p>
            <a:pPr lvl="0" algn="just">
              <a:lnSpc>
                <a:spcPct val="150000"/>
              </a:lnSpc>
            </a:pPr>
            <a:r>
              <a:rPr lang="en-US" altLang="zh-CN" sz="2600" kern="100" dirty="0">
                <a:solidFill>
                  <a:prstClr val="black"/>
                </a:solidFill>
                <a:latin typeface="Times New Roman"/>
                <a:ea typeface="华文细黑"/>
                <a:cs typeface="Courier New"/>
              </a:rPr>
              <a:t>(1)</a:t>
            </a:r>
            <a:r>
              <a:rPr lang="zh-CN" altLang="zh-CN" sz="2600" kern="100" dirty="0">
                <a:solidFill>
                  <a:prstClr val="black"/>
                </a:solidFill>
                <a:latin typeface="Times New Roman"/>
                <a:ea typeface="华文细黑"/>
                <a:cs typeface="Times New Roman"/>
              </a:rPr>
              <a:t>概念。反问也叫反诘，是为了加强语气，用疑问的形式表达确定的意思的一种修辞手法。</a:t>
            </a:r>
            <a:endParaRPr lang="zh-CN" altLang="zh-CN" sz="2600" kern="100" dirty="0">
              <a:solidFill>
                <a:prstClr val="black"/>
              </a:solidFill>
              <a:latin typeface="宋体"/>
              <a:cs typeface="Courier New"/>
            </a:endParaRPr>
          </a:p>
          <a:p>
            <a:pPr lvl="0" algn="just">
              <a:lnSpc>
                <a:spcPct val="150000"/>
              </a:lnSpc>
            </a:pPr>
            <a:r>
              <a:rPr lang="en-US" altLang="zh-CN" sz="2600" kern="100" dirty="0">
                <a:solidFill>
                  <a:prstClr val="black"/>
                </a:solidFill>
                <a:latin typeface="Times New Roman"/>
                <a:ea typeface="华文细黑"/>
                <a:cs typeface="Courier New"/>
              </a:rPr>
              <a:t>(2)</a:t>
            </a:r>
            <a:r>
              <a:rPr lang="zh-CN" altLang="zh-CN" sz="2600" kern="100" dirty="0">
                <a:solidFill>
                  <a:prstClr val="black"/>
                </a:solidFill>
                <a:latin typeface="Times New Roman"/>
                <a:ea typeface="华文细黑"/>
                <a:cs typeface="Times New Roman"/>
              </a:rPr>
              <a:t>种类。</a:t>
            </a:r>
            <a:r>
              <a:rPr lang="zh-CN" altLang="zh-CN" sz="2600" kern="100" dirty="0">
                <a:solidFill>
                  <a:prstClr val="black"/>
                </a:solidFill>
                <a:latin typeface="宋体"/>
                <a:cs typeface="宋体"/>
              </a:rPr>
              <a:t>①</a:t>
            </a:r>
            <a:r>
              <a:rPr lang="zh-CN" altLang="zh-CN" sz="2600" kern="100" dirty="0">
                <a:solidFill>
                  <a:prstClr val="black"/>
                </a:solidFill>
                <a:latin typeface="Times New Roman"/>
                <a:ea typeface="华文细黑"/>
                <a:cs typeface="Times New Roman"/>
              </a:rPr>
              <a:t>问而无答的反问，</a:t>
            </a:r>
            <a:r>
              <a:rPr lang="zh-CN" altLang="zh-CN" sz="2600" kern="100" dirty="0">
                <a:solidFill>
                  <a:prstClr val="black"/>
                </a:solidFill>
                <a:latin typeface="宋体"/>
                <a:cs typeface="宋体"/>
              </a:rPr>
              <a:t>②</a:t>
            </a:r>
            <a:r>
              <a:rPr lang="zh-CN" altLang="zh-CN" sz="2600" kern="100" dirty="0">
                <a:solidFill>
                  <a:prstClr val="black"/>
                </a:solidFill>
                <a:latin typeface="Times New Roman"/>
                <a:ea typeface="华文细黑"/>
                <a:cs typeface="Times New Roman"/>
              </a:rPr>
              <a:t>问而有答的反问。</a:t>
            </a:r>
            <a:endParaRPr lang="zh-CN" altLang="zh-CN" sz="2600" kern="100" dirty="0">
              <a:solidFill>
                <a:prstClr val="black"/>
              </a:solidFill>
              <a:latin typeface="宋体"/>
              <a:cs typeface="Courier New"/>
            </a:endParaRPr>
          </a:p>
          <a:p>
            <a:pPr lvl="0">
              <a:lnSpc>
                <a:spcPct val="150000"/>
              </a:lnSpc>
            </a:pPr>
            <a:r>
              <a:rPr lang="en-US" altLang="zh-CN" sz="2600" dirty="0">
                <a:solidFill>
                  <a:prstClr val="black"/>
                </a:solidFill>
                <a:latin typeface="Times New Roman"/>
                <a:ea typeface="华文细黑"/>
              </a:rPr>
              <a:t>(3)</a:t>
            </a:r>
            <a:r>
              <a:rPr lang="zh-CN" altLang="zh-CN" sz="2600" dirty="0">
                <a:solidFill>
                  <a:prstClr val="black"/>
                </a:solidFill>
                <a:latin typeface="Times New Roman"/>
                <a:ea typeface="华文细黑"/>
                <a:cs typeface="Times New Roman"/>
              </a:rPr>
              <a:t>作用。加强语气，增强气势和感情。</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39065916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47" y="66442"/>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二、区别几种易混的修辞手法</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借喻与借代</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说出下列句子运用的修辞手法。</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他端起杯子，有滋有味地品了一口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龙井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有缺点的战士终究是战士，完美的苍蝇也终究不过是苍蝇。</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昌黎之文如水，柳州之文如山。</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我们的时代需要千千万万个雷锋。</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
        <p:nvSpPr>
          <p:cNvPr id="2" name="矩形 1"/>
          <p:cNvSpPr/>
          <p:nvPr/>
        </p:nvSpPr>
        <p:spPr>
          <a:xfrm>
            <a:off x="7205444" y="1986161"/>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借代</a:t>
            </a:r>
            <a:endParaRPr lang="zh-CN" altLang="en-US" sz="2600" dirty="0">
              <a:solidFill>
                <a:schemeClr val="accent6">
                  <a:lumMod val="75000"/>
                </a:schemeClr>
              </a:solidFill>
            </a:endParaRPr>
          </a:p>
        </p:txBody>
      </p:sp>
      <p:sp>
        <p:nvSpPr>
          <p:cNvPr id="4" name="矩形 3"/>
          <p:cNvSpPr/>
          <p:nvPr/>
        </p:nvSpPr>
        <p:spPr>
          <a:xfrm>
            <a:off x="270570" y="3168952"/>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比喻</a:t>
            </a:r>
            <a:endParaRPr lang="zh-CN" altLang="en-US" sz="2600" kern="100" dirty="0">
              <a:solidFill>
                <a:schemeClr val="accent6">
                  <a:lumMod val="75000"/>
                </a:schemeClr>
              </a:solidFill>
              <a:latin typeface="Times New Roman"/>
              <a:ea typeface="华文细黑"/>
              <a:cs typeface="Times New Roman"/>
            </a:endParaRPr>
          </a:p>
        </p:txBody>
      </p:sp>
      <p:sp>
        <p:nvSpPr>
          <p:cNvPr id="6" name="矩形 5"/>
          <p:cNvSpPr/>
          <p:nvPr/>
        </p:nvSpPr>
        <p:spPr>
          <a:xfrm>
            <a:off x="5287888" y="3769399"/>
            <a:ext cx="185178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借代、比喻</a:t>
            </a:r>
            <a:endParaRPr lang="zh-CN" altLang="en-US" sz="2600" kern="100" dirty="0">
              <a:solidFill>
                <a:schemeClr val="accent6">
                  <a:lumMod val="75000"/>
                </a:schemeClr>
              </a:solidFill>
              <a:latin typeface="Times New Roman"/>
              <a:ea typeface="华文细黑"/>
              <a:cs typeface="Times New Roman"/>
            </a:endParaRPr>
          </a:p>
        </p:txBody>
      </p:sp>
      <p:sp>
        <p:nvSpPr>
          <p:cNvPr id="8" name="矩形 7"/>
          <p:cNvSpPr/>
          <p:nvPr/>
        </p:nvSpPr>
        <p:spPr>
          <a:xfrm>
            <a:off x="5589637" y="4345463"/>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借代</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82980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1429" y="176550"/>
            <a:ext cx="8462526" cy="4870564"/>
          </a:xfrm>
          <a:prstGeom prst="rect">
            <a:avLst/>
          </a:prstGeom>
          <a:noFill/>
        </p:spPr>
        <p:txBody>
          <a:bodyPr wrap="square" rtlCol="0">
            <a:spAutoFit/>
          </a:bodyPr>
          <a:lstStyle/>
          <a:p>
            <a:pPr algn="just">
              <a:lnSpc>
                <a:spcPts val="4500"/>
              </a:lnSpc>
              <a:spcAft>
                <a:spcPts val="0"/>
              </a:spcAft>
            </a:pPr>
            <a:r>
              <a:rPr lang="zh-CN" altLang="zh-CN" sz="2600" kern="100" dirty="0" smtClean="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借喻与借代的相同点是：用一事物代另一事物，事物本体不出现。不同点是：</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借喻的作用是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比喻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，虽然也有代替的作用，但总是代中有喻；借代的作用是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称代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，即直接把借体称为本体，它只代不喻。</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构成借喻的基础是事物的相似性，即要求喻体和本体有某些方面的相似；构成借代的基础是事物的相关性，即要求借体和本体有某种关系。</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借喻可以改为明喻或暗喻，借代则不能。</a:t>
            </a:r>
            <a:endParaRPr lang="zh-CN" altLang="zh-CN" sz="1050" kern="100" dirty="0">
              <a:effectLst/>
              <a:latin typeface="宋体"/>
              <a:cs typeface="Courier New"/>
            </a:endParaRPr>
          </a:p>
        </p:txBody>
      </p:sp>
    </p:spTree>
    <p:extLst>
      <p:ext uri="{BB962C8B-B14F-4D97-AF65-F5344CB8AC3E}">
        <p14:creationId xmlns:p14="http://schemas.microsoft.com/office/powerpoint/2010/main" val="8028121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6381" y="500663"/>
            <a:ext cx="8632623"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对偶与对比</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说出下列句子运用的修辞手法。</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有的人骑在人民头上：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呵，我多伟大！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有的人俯下身子给人民当牛马。</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华彩翰章乃思想映现，鸿篇巨制是情感铸就。</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横眉冷对千夫指，俯首甘为孺子牛。</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朱门酒肉臭，路有冻死骨。</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
        <p:nvSpPr>
          <p:cNvPr id="2" name="矩形 1"/>
          <p:cNvSpPr/>
          <p:nvPr/>
        </p:nvSpPr>
        <p:spPr>
          <a:xfrm>
            <a:off x="3313956" y="2415659"/>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对比</a:t>
            </a:r>
            <a:endParaRPr lang="zh-CN" altLang="en-US" sz="2600" kern="100" dirty="0">
              <a:solidFill>
                <a:schemeClr val="accent6">
                  <a:lumMod val="75000"/>
                </a:schemeClr>
              </a:solidFill>
              <a:latin typeface="Times New Roman"/>
              <a:ea typeface="华文细黑"/>
              <a:cs typeface="Times New Roman"/>
            </a:endParaRPr>
          </a:p>
        </p:txBody>
      </p:sp>
      <p:sp>
        <p:nvSpPr>
          <p:cNvPr id="5" name="矩形 4"/>
          <p:cNvSpPr/>
          <p:nvPr/>
        </p:nvSpPr>
        <p:spPr>
          <a:xfrm>
            <a:off x="7292310" y="3015411"/>
            <a:ext cx="851515" cy="492443"/>
          </a:xfrm>
          <a:prstGeom prst="rect">
            <a:avLst/>
          </a:prstGeom>
        </p:spPr>
        <p:txBody>
          <a:bodyPr wrap="none">
            <a:spAutoFit/>
          </a:bodyPr>
          <a:lstStyle/>
          <a:p>
            <a:r>
              <a:rPr lang="zh-CN" altLang="zh-CN" sz="2600" kern="100" dirty="0" smtClean="0">
                <a:solidFill>
                  <a:schemeClr val="accent6">
                    <a:lumMod val="75000"/>
                  </a:schemeClr>
                </a:solidFill>
                <a:latin typeface="Times New Roman"/>
                <a:ea typeface="华文细黑"/>
                <a:cs typeface="Times New Roman"/>
              </a:rPr>
              <a:t>对</a:t>
            </a:r>
            <a:r>
              <a:rPr lang="zh-CN" altLang="en-US" sz="2600" kern="100" dirty="0">
                <a:solidFill>
                  <a:schemeClr val="accent6">
                    <a:lumMod val="75000"/>
                  </a:schemeClr>
                </a:solidFill>
                <a:latin typeface="Times New Roman"/>
                <a:ea typeface="华文细黑"/>
                <a:cs typeface="Times New Roman"/>
              </a:rPr>
              <a:t>偶</a:t>
            </a:r>
            <a:endParaRPr lang="zh-CN" altLang="en-US" sz="2600" kern="100" dirty="0">
              <a:solidFill>
                <a:schemeClr val="accent6">
                  <a:lumMod val="75000"/>
                </a:schemeClr>
              </a:solidFill>
              <a:latin typeface="Times New Roman"/>
              <a:ea typeface="华文细黑"/>
              <a:cs typeface="Times New Roman"/>
            </a:endParaRPr>
          </a:p>
        </p:txBody>
      </p:sp>
      <p:sp>
        <p:nvSpPr>
          <p:cNvPr id="6" name="矩形 5"/>
          <p:cNvSpPr/>
          <p:nvPr/>
        </p:nvSpPr>
        <p:spPr>
          <a:xfrm>
            <a:off x="5978252" y="3601000"/>
            <a:ext cx="185178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对偶、</a:t>
            </a:r>
            <a:r>
              <a:rPr lang="zh-CN" altLang="zh-CN" sz="2600" kern="100" dirty="0" smtClean="0">
                <a:solidFill>
                  <a:schemeClr val="accent6">
                    <a:lumMod val="75000"/>
                  </a:schemeClr>
                </a:solidFill>
                <a:latin typeface="Times New Roman"/>
                <a:ea typeface="华文细黑"/>
                <a:cs typeface="Times New Roman"/>
              </a:rPr>
              <a:t>对比</a:t>
            </a:r>
            <a:endParaRPr lang="en-US" altLang="zh-CN" sz="2600" kern="100" dirty="0">
              <a:solidFill>
                <a:schemeClr val="accent6">
                  <a:lumMod val="75000"/>
                </a:schemeClr>
              </a:solidFill>
              <a:latin typeface="Times New Roman"/>
              <a:ea typeface="华文细黑"/>
              <a:cs typeface="Times New Roman"/>
            </a:endParaRPr>
          </a:p>
        </p:txBody>
      </p:sp>
      <p:sp>
        <p:nvSpPr>
          <p:cNvPr id="7" name="矩形 6"/>
          <p:cNvSpPr/>
          <p:nvPr/>
        </p:nvSpPr>
        <p:spPr>
          <a:xfrm>
            <a:off x="4660781" y="4196114"/>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对比</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42694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6381" y="329977"/>
            <a:ext cx="8632623" cy="4270400"/>
          </a:xfrm>
          <a:prstGeom prst="rect">
            <a:avLst/>
          </a:prstGeom>
          <a:noFill/>
        </p:spPr>
        <p:txBody>
          <a:bodyPr wrap="square" rtlCol="0">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对偶主要是从结构形式上说的，其基本特点是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，它要求结构相称，字数相等；对比是从意义上说的，其基本特点是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，它要求意义相反或相对，而不管结构形式如何。</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对偶里的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反对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，就形式说是对偶，就意义说是对比，这是修辞手法的兼格现象。</a:t>
            </a:r>
            <a:endParaRPr lang="zh-CN" altLang="zh-CN" sz="1050" kern="100" dirty="0">
              <a:effectLst/>
              <a:latin typeface="宋体"/>
              <a:cs typeface="Courier New"/>
            </a:endParaRPr>
          </a:p>
        </p:txBody>
      </p:sp>
    </p:spTree>
    <p:extLst>
      <p:ext uri="{BB962C8B-B14F-4D97-AF65-F5344CB8AC3E}">
        <p14:creationId xmlns:p14="http://schemas.microsoft.com/office/powerpoint/2010/main" val="5072354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6381" y="392460"/>
            <a:ext cx="8632623"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比喻与比拟</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说出下列句子运用的修辞手法。</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儿童是祖国的花朵，是祖国未来的建设者。</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海啸发出狂野的怒吼，掀起滔天巨浪，将这个太平洋岛国淹没在汪洋之中。</a:t>
            </a:r>
            <a:r>
              <a:rPr lang="en-US" altLang="zh-CN" sz="2600" kern="100" dirty="0" smtClean="0">
                <a:latin typeface="Times New Roman"/>
                <a:ea typeface="华文细黑"/>
                <a:cs typeface="Courier New"/>
              </a:rPr>
              <a:t>(        )</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独有英雄驱虎豹，更无豪杰怕熊罴。</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指导员讲得真来劲儿，嘎子竖起耳朵听。</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
        <p:nvSpPr>
          <p:cNvPr id="2" name="矩形 1"/>
          <p:cNvSpPr/>
          <p:nvPr/>
        </p:nvSpPr>
        <p:spPr>
          <a:xfrm>
            <a:off x="6951320" y="1713934"/>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比喻</a:t>
            </a:r>
            <a:endParaRPr lang="zh-CN" altLang="en-US" sz="2600" kern="100" dirty="0">
              <a:solidFill>
                <a:schemeClr val="accent6">
                  <a:lumMod val="75000"/>
                </a:schemeClr>
              </a:solidFill>
              <a:latin typeface="Times New Roman"/>
              <a:ea typeface="华文细黑"/>
              <a:cs typeface="Times New Roman"/>
            </a:endParaRPr>
          </a:p>
        </p:txBody>
      </p:sp>
      <p:sp>
        <p:nvSpPr>
          <p:cNvPr id="6" name="矩形 5"/>
          <p:cNvSpPr/>
          <p:nvPr/>
        </p:nvSpPr>
        <p:spPr>
          <a:xfrm>
            <a:off x="3303295" y="2893690"/>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拟人</a:t>
            </a:r>
            <a:endParaRPr lang="zh-CN" altLang="en-US" sz="2600" kern="100" dirty="0">
              <a:solidFill>
                <a:schemeClr val="accent6">
                  <a:lumMod val="75000"/>
                </a:schemeClr>
              </a:solidFill>
              <a:latin typeface="Times New Roman"/>
              <a:ea typeface="华文细黑"/>
              <a:cs typeface="Times New Roman"/>
            </a:endParaRPr>
          </a:p>
        </p:txBody>
      </p:sp>
      <p:sp>
        <p:nvSpPr>
          <p:cNvPr id="7" name="矩形 6"/>
          <p:cNvSpPr/>
          <p:nvPr/>
        </p:nvSpPr>
        <p:spPr>
          <a:xfrm>
            <a:off x="5937875" y="3476034"/>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比喻</a:t>
            </a:r>
            <a:endParaRPr lang="zh-CN" altLang="en-US" sz="2600" kern="100" dirty="0">
              <a:solidFill>
                <a:schemeClr val="accent6">
                  <a:lumMod val="75000"/>
                </a:schemeClr>
              </a:solidFill>
              <a:latin typeface="Times New Roman"/>
              <a:ea typeface="华文细黑"/>
              <a:cs typeface="Times New Roman"/>
            </a:endParaRPr>
          </a:p>
        </p:txBody>
      </p:sp>
      <p:sp>
        <p:nvSpPr>
          <p:cNvPr id="8" name="矩形 7"/>
          <p:cNvSpPr/>
          <p:nvPr/>
        </p:nvSpPr>
        <p:spPr>
          <a:xfrm>
            <a:off x="6638905" y="4066956"/>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拟物</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60231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4481" y="124847"/>
            <a:ext cx="8632623" cy="4861267"/>
          </a:xfrm>
          <a:prstGeom prst="rect">
            <a:avLst/>
          </a:prstGeom>
          <a:noFill/>
        </p:spPr>
        <p:txBody>
          <a:bodyPr wrap="square" rtlCol="0">
            <a:spAutoFit/>
          </a:bodyPr>
          <a:lstStyle/>
          <a:p>
            <a:pPr algn="just">
              <a:lnSpc>
                <a:spcPct val="130000"/>
              </a:lnSpc>
              <a:spcAft>
                <a:spcPts val="0"/>
              </a:spcAft>
            </a:pPr>
            <a:r>
              <a:rPr lang="zh-CN" altLang="zh-CN" sz="2500" kern="100" dirty="0">
                <a:solidFill>
                  <a:srgbClr val="E36C0A"/>
                </a:solidFill>
                <a:latin typeface="Times New Roman"/>
                <a:ea typeface="华文细黑"/>
                <a:cs typeface="Times New Roman"/>
              </a:rPr>
              <a:t>【精要点拨】</a:t>
            </a:r>
            <a:endParaRPr lang="zh-CN" altLang="zh-CN" sz="2500" kern="100" dirty="0">
              <a:latin typeface="宋体"/>
              <a:cs typeface="Courier New"/>
            </a:endParaRPr>
          </a:p>
          <a:p>
            <a:pPr algn="just">
              <a:lnSpc>
                <a:spcPct val="130000"/>
              </a:lnSpc>
              <a:spcAft>
                <a:spcPts val="0"/>
              </a:spcAft>
            </a:pPr>
            <a:r>
              <a:rPr lang="zh-CN" altLang="zh-CN" sz="2400" kern="100" dirty="0">
                <a:latin typeface="Times New Roman"/>
                <a:ea typeface="华文细黑"/>
                <a:cs typeface="Times New Roman"/>
              </a:rPr>
              <a:t>比喻和比拟的不同点：</a:t>
            </a: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比喻是用喻体比喻本体，重点在</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喻</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；比拟是仿照</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拟体</a:t>
            </a:r>
            <a:r>
              <a:rPr lang="en-US" altLang="zh-CN" sz="2400" kern="100" dirty="0">
                <a:latin typeface="宋体"/>
                <a:ea typeface="华文细黑"/>
                <a:cs typeface="Times New Roman"/>
              </a:rPr>
              <a:t>”</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被模拟的事物</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的特征</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摹</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写本体，重点在</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拟</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a:t>
            </a:r>
            <a:endParaRPr lang="zh-CN" altLang="zh-CN" sz="1000" kern="100" dirty="0">
              <a:latin typeface="宋体"/>
              <a:cs typeface="Courier New"/>
            </a:endParaRPr>
          </a:p>
          <a:p>
            <a:pPr algn="just">
              <a:lnSpc>
                <a:spcPct val="13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比喻中，本体和喻体一主一从，本体或出现或不出现，而喻体必须出现；比拟中，本体和拟体彼此交融，浑然一体，本体必须出现，拟体一般不出现。</a:t>
            </a:r>
            <a:endParaRPr lang="zh-CN" altLang="zh-CN" sz="1000" kern="100" dirty="0">
              <a:latin typeface="宋体"/>
              <a:cs typeface="Courier New"/>
            </a:endParaRPr>
          </a:p>
          <a:p>
            <a:pPr algn="just">
              <a:lnSpc>
                <a:spcPct val="13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比拟是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拟此为彼</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，其修辞特点往往体现在动词上，而拟体始终不出现；比喻是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以此喻彼</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，其修辞特点往往体现在名词或名词性短语上，且喻体必须出现。</a:t>
            </a:r>
            <a:endParaRPr lang="zh-CN" altLang="zh-CN" sz="1000" kern="100" dirty="0">
              <a:effectLst/>
              <a:latin typeface="宋体"/>
              <a:cs typeface="Courier New"/>
            </a:endParaRPr>
          </a:p>
        </p:txBody>
      </p:sp>
    </p:spTree>
    <p:extLst>
      <p:ext uri="{BB962C8B-B14F-4D97-AF65-F5344CB8AC3E}">
        <p14:creationId xmlns:p14="http://schemas.microsoft.com/office/powerpoint/2010/main" val="460213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707162"/>
            <a:ext cx="8596501" cy="301640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本题仿写句子要注意使用比拟的修辞手法，句子前后两部分要形成对比，采用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没有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，可以有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的句式。</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没有高山的威严英武　可以有石子的淡泊宁静　没有大树的秀美挺拔　可以有小草的默默</a:t>
            </a:r>
            <a:r>
              <a:rPr lang="zh-CN" altLang="zh-CN" sz="2600" kern="100" dirty="0" smtClean="0">
                <a:solidFill>
                  <a:srgbClr val="E46C0A"/>
                </a:solidFill>
                <a:latin typeface="Times New Roman"/>
                <a:ea typeface="华文细黑"/>
                <a:cs typeface="Times New Roman"/>
              </a:rPr>
              <a:t>奉献</a:t>
            </a:r>
            <a:endParaRPr lang="zh-CN" altLang="zh-CN" sz="1050" kern="100" dirty="0">
              <a:latin typeface="宋体"/>
              <a:cs typeface="Courier New"/>
            </a:endParaRPr>
          </a:p>
        </p:txBody>
      </p:sp>
    </p:spTree>
    <p:extLst>
      <p:ext uri="{BB962C8B-B14F-4D97-AF65-F5344CB8AC3E}">
        <p14:creationId xmlns:p14="http://schemas.microsoft.com/office/powerpoint/2010/main" val="18937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8883" y="555526"/>
            <a:ext cx="8295781" cy="3617401"/>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对偶与对仗</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下列诗句中，对仗最为工整的一项是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青鸟不传云外信，丁香空结雨中愁。</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紫艳半开篱菊静，红衣落尽渚莲愁。</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人随沙岸向江村，余亦乘舟归鹿门。</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呼童烹鸡酌白酒，儿女嬉笑牵人衣</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5938629" y="1184548"/>
            <a:ext cx="425116" cy="599267"/>
          </a:xfrm>
          <a:prstGeom prst="rect">
            <a:avLst/>
          </a:prstGeom>
        </p:spPr>
        <p:txBody>
          <a:bodyPr wrap="none">
            <a:spAutoFit/>
          </a:bodyPr>
          <a:lstStyle/>
          <a:p>
            <a:pPr algn="just">
              <a:lnSpc>
                <a:spcPts val="4500"/>
              </a:lnSpc>
              <a:spcAft>
                <a:spcPts val="0"/>
              </a:spcAft>
            </a:pPr>
            <a:r>
              <a:rPr lang="en-US" altLang="zh-CN" sz="2600" kern="100">
                <a:solidFill>
                  <a:schemeClr val="accent6">
                    <a:lumMod val="75000"/>
                  </a:schemeClr>
                </a:solidFill>
                <a:latin typeface="Times New Roman"/>
                <a:ea typeface="华文细黑"/>
                <a:cs typeface="Courier New"/>
              </a:rPr>
              <a:t>A</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92220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8479" y="99322"/>
            <a:ext cx="8806138" cy="4870564"/>
          </a:xfrm>
          <a:prstGeom prst="rect">
            <a:avLst/>
          </a:prstGeom>
          <a:noFill/>
        </p:spPr>
        <p:txBody>
          <a:bodyPr wrap="square" rtlCol="0">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indent="2540">
              <a:lnSpc>
                <a:spcPct val="150000"/>
              </a:lnSpc>
              <a:spcAft>
                <a:spcPts val="0"/>
              </a:spcAft>
            </a:pPr>
            <a:r>
              <a:rPr lang="zh-CN" altLang="zh-CN" sz="2600" kern="100" dirty="0">
                <a:latin typeface="Times New Roman"/>
                <a:ea typeface="华文细黑"/>
                <a:cs typeface="Times New Roman"/>
              </a:rPr>
              <a:t>对偶与对仗有同有异。同的是都要求词性、结构的一致性。不同的是：对偶是一种修辞手法，只在字数、结构上要求相同；对仗是律诗和骈文等按照字音的平仄和字义的虚实做成对偶的语句，它不仅包含着对偶，更在声律上严格要求，如律诗中间两联的对仗，在平仄上要求很严格，一句中平仄要相间，上下句平仄要相对。因此，不能把对偶与对仗完全画等号。</a:t>
            </a:r>
            <a:endParaRPr lang="zh-CN" altLang="zh-CN" sz="1050" kern="100" dirty="0">
              <a:effectLst/>
              <a:latin typeface="宋体"/>
              <a:cs typeface="Courier New"/>
            </a:endParaRPr>
          </a:p>
        </p:txBody>
      </p:sp>
      <p:grpSp>
        <p:nvGrpSpPr>
          <p:cNvPr id="5" name="组合 4"/>
          <p:cNvGrpSpPr/>
          <p:nvPr/>
        </p:nvGrpSpPr>
        <p:grpSpPr>
          <a:xfrm rot="5400000">
            <a:off x="8390749" y="4578937"/>
            <a:ext cx="549128" cy="549414"/>
            <a:chOff x="11226607" y="6533712"/>
            <a:chExt cx="360000" cy="360000"/>
          </a:xfrm>
        </p:grpSpPr>
        <p:sp>
          <p:nvSpPr>
            <p:cNvPr id="6" name="椭圆 5">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燕尾形 6">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0049738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p:cNvSpPr txBox="1">
            <a:spLocks noChangeArrowheads="1"/>
          </p:cNvSpPr>
          <p:nvPr/>
        </p:nvSpPr>
        <p:spPr bwMode="auto">
          <a:xfrm>
            <a:off x="35496" y="104314"/>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a:latin typeface="黑体" pitchFamily="2" charset="-122"/>
                <a:ea typeface="黑体" pitchFamily="2" charset="-122"/>
              </a:rPr>
              <a:t>Ⅲ</a:t>
            </a:r>
            <a:r>
              <a:rPr lang="zh-CN" altLang="en-US" sz="2800" dirty="0">
                <a:latin typeface="黑体" pitchFamily="2" charset="-122"/>
                <a:ea typeface="黑体" pitchFamily="2" charset="-122"/>
              </a:rPr>
              <a:t>　掌握仿写的规范要求</a:t>
            </a:r>
          </a:p>
        </p:txBody>
      </p:sp>
      <p:sp>
        <p:nvSpPr>
          <p:cNvPr id="4" name="TextBox 3"/>
          <p:cNvSpPr txBox="1"/>
          <p:nvPr/>
        </p:nvSpPr>
        <p:spPr>
          <a:xfrm>
            <a:off x="138047" y="783530"/>
            <a:ext cx="8769291" cy="4270400"/>
          </a:xfrm>
          <a:prstGeom prst="rect">
            <a:avLst/>
          </a:prstGeom>
          <a:noFill/>
        </p:spPr>
        <p:txBody>
          <a:bodyPr wrap="square" rtlCol="0">
            <a:spAutoFit/>
          </a:bodyPr>
          <a:lstStyle/>
          <a:p>
            <a:pPr algn="just">
              <a:lnSpc>
                <a:spcPts val="4500"/>
              </a:lnSpc>
            </a:pPr>
            <a:r>
              <a:rPr lang="zh-CN" altLang="zh-CN" sz="2600" kern="100" dirty="0">
                <a:solidFill>
                  <a:srgbClr val="0000FF"/>
                </a:solidFill>
                <a:latin typeface="Times New Roman"/>
                <a:ea typeface="华文细黑"/>
                <a:cs typeface="Times New Roman"/>
              </a:rPr>
              <a:t>一、仿写的基本要求</a:t>
            </a:r>
          </a:p>
          <a:p>
            <a:pPr indent="2540"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结构一致</a:t>
            </a:r>
            <a:endParaRPr lang="zh-CN" altLang="zh-CN" sz="1050" kern="100" dirty="0">
              <a:latin typeface="宋体"/>
              <a:cs typeface="Courier New"/>
            </a:endParaRPr>
          </a:p>
          <a:p>
            <a:pPr indent="2540" algn="just">
              <a:lnSpc>
                <a:spcPct val="150000"/>
              </a:lnSpc>
              <a:spcAft>
                <a:spcPts val="0"/>
              </a:spcAft>
            </a:pPr>
            <a:r>
              <a:rPr lang="zh-CN" altLang="zh-CN" sz="2600" kern="100" dirty="0">
                <a:latin typeface="Times New Roman"/>
                <a:ea typeface="华文细黑"/>
                <a:cs typeface="Times New Roman"/>
              </a:rPr>
              <a:t>仿写句子首先要做到句子结构形式的高度一致，或常式或变式，或陈述或疑问，或祈使或感叹；还要弄清楚句子内部的语意关系，或转折或递进，或因果或假设，或总分或并列等，都必须符合规定。结构一致不仅包括句式、语气的一致，还包括句子之间关系的一致。</a:t>
            </a:r>
            <a:endParaRPr lang="zh-CN" altLang="zh-CN" sz="1050" kern="100" dirty="0">
              <a:effectLst/>
              <a:latin typeface="宋体"/>
              <a:cs typeface="Courier New"/>
            </a:endParaRPr>
          </a:p>
        </p:txBody>
      </p:sp>
    </p:spTree>
    <p:extLst>
      <p:ext uri="{BB962C8B-B14F-4D97-AF65-F5344CB8AC3E}">
        <p14:creationId xmlns:p14="http://schemas.microsoft.com/office/powerpoint/2010/main" val="28725723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2749" y="798533"/>
            <a:ext cx="8596501" cy="3016403"/>
          </a:xfrm>
          <a:prstGeom prst="rect">
            <a:avLst/>
          </a:prstGeom>
          <a:noFill/>
        </p:spPr>
        <p:txBody>
          <a:bodyPr wrap="square" rtlCol="0">
            <a:spAutoFit/>
          </a:bodyPr>
          <a:lstStyle/>
          <a:p>
            <a:pPr indent="2540"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话题一致</a:t>
            </a:r>
            <a:endParaRPr lang="zh-CN" altLang="zh-CN" sz="1050" kern="100" dirty="0">
              <a:latin typeface="宋体"/>
              <a:cs typeface="Courier New"/>
            </a:endParaRPr>
          </a:p>
          <a:p>
            <a:pPr indent="2540" algn="just">
              <a:lnSpc>
                <a:spcPct val="150000"/>
              </a:lnSpc>
              <a:spcAft>
                <a:spcPts val="0"/>
              </a:spcAft>
            </a:pPr>
            <a:r>
              <a:rPr lang="zh-CN" altLang="zh-CN" sz="2600" kern="100" dirty="0">
                <a:latin typeface="Times New Roman"/>
                <a:ea typeface="华文细黑"/>
                <a:cs typeface="Times New Roman"/>
              </a:rPr>
              <a:t>话题一致包括陈述对象一致和中心主旨一致。仿写时必须以给定的陈述对象为主语，否则便不合要求。话题还指文段所给定的中心主旨，仿写时应在弄懂文意的基础上把握主旨，循旨联想，遵旨选材，按旨索句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571204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2022" y="699542"/>
            <a:ext cx="8682466" cy="3093154"/>
          </a:xfrm>
          <a:prstGeom prst="rect">
            <a:avLst/>
          </a:prstGeom>
          <a:noFill/>
        </p:spPr>
        <p:txBody>
          <a:bodyPr wrap="square" rtlCol="0">
            <a:spAutoFit/>
          </a:bodyPr>
          <a:lstStyle/>
          <a:p>
            <a:pPr indent="2540"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修辞一致</a:t>
            </a:r>
            <a:endParaRPr lang="zh-CN" altLang="zh-CN" sz="2600" kern="100" dirty="0">
              <a:latin typeface="宋体"/>
              <a:cs typeface="Courier New"/>
            </a:endParaRPr>
          </a:p>
          <a:p>
            <a:pPr indent="2540" algn="just">
              <a:lnSpc>
                <a:spcPct val="150000"/>
              </a:lnSpc>
              <a:spcAft>
                <a:spcPts val="0"/>
              </a:spcAft>
            </a:pPr>
            <a:r>
              <a:rPr lang="zh-CN" altLang="zh-CN" sz="2600" kern="100" dirty="0">
                <a:latin typeface="Times New Roman"/>
                <a:ea typeface="华文细黑"/>
                <a:cs typeface="Times New Roman"/>
              </a:rPr>
              <a:t>修辞是一种表达手段，若我们仅仅限于能够识别某些修辞手法，显然是不够的，而仿写句子着重在运用上考查修辞手法。仿句必须严格遵守例句所运用的修辞手法，或比喻，或比拟，或借代，或夸张</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563757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2945" y="690017"/>
            <a:ext cx="8682466" cy="3093154"/>
          </a:xfrm>
          <a:prstGeom prst="rect">
            <a:avLst/>
          </a:prstGeom>
          <a:noFill/>
        </p:spPr>
        <p:txBody>
          <a:bodyPr wrap="square" rtlCol="0">
            <a:spAutoFit/>
          </a:bodyPr>
          <a:lstStyle/>
          <a:p>
            <a:pPr lvl="0" indent="2540" algn="just">
              <a:lnSpc>
                <a:spcPct val="150000"/>
              </a:lnSpc>
            </a:pPr>
            <a:r>
              <a:rPr lang="en-US" altLang="zh-CN" sz="2600" kern="100" dirty="0">
                <a:solidFill>
                  <a:prstClr val="black"/>
                </a:solidFill>
                <a:latin typeface="Times New Roman"/>
                <a:ea typeface="华文细黑"/>
                <a:cs typeface="Courier New"/>
              </a:rPr>
              <a:t>4.</a:t>
            </a:r>
            <a:r>
              <a:rPr lang="zh-CN" altLang="zh-CN" sz="2600" kern="100" dirty="0">
                <a:solidFill>
                  <a:prstClr val="black"/>
                </a:solidFill>
                <a:latin typeface="Times New Roman"/>
                <a:ea typeface="华文细黑"/>
                <a:cs typeface="Times New Roman"/>
              </a:rPr>
              <a:t>色调一致</a:t>
            </a:r>
            <a:endParaRPr lang="zh-CN" altLang="zh-CN" sz="2600" kern="100" dirty="0">
              <a:solidFill>
                <a:prstClr val="black"/>
              </a:solidFill>
              <a:latin typeface="宋体"/>
              <a:cs typeface="Courier New"/>
            </a:endParaRPr>
          </a:p>
          <a:p>
            <a:pPr lvl="0" indent="2540" algn="just">
              <a:lnSpc>
                <a:spcPct val="150000"/>
              </a:lnSpc>
            </a:pPr>
            <a:r>
              <a:rPr lang="zh-CN" altLang="zh-CN" sz="2600" kern="100" dirty="0">
                <a:solidFill>
                  <a:prstClr val="black"/>
                </a:solidFill>
                <a:latin typeface="Times New Roman"/>
                <a:ea typeface="华文细黑"/>
                <a:cs typeface="Times New Roman"/>
              </a:rPr>
              <a:t>色调，即色彩和格调。仿写的句子同例句要色彩和谐，不论语境色彩还是感情色彩。除此之外，仿写的句子立意境界要高，要有一定的神韵趣味，要有哲理性和启发性。仿句的格调应与例句保持一致。</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2236613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8047" y="34590"/>
            <a:ext cx="8769291" cy="5066965"/>
          </a:xfrm>
          <a:prstGeom prst="rect">
            <a:avLst/>
          </a:prstGeom>
          <a:noFill/>
        </p:spPr>
        <p:txBody>
          <a:bodyPr wrap="square" rtlCol="0">
            <a:spAutoFit/>
          </a:bodyPr>
          <a:lstStyle/>
          <a:p>
            <a:pPr indent="2540" algn="just">
              <a:lnSpc>
                <a:spcPct val="140000"/>
              </a:lnSpc>
              <a:spcAft>
                <a:spcPts val="0"/>
              </a:spcAft>
            </a:pPr>
            <a:r>
              <a:rPr lang="zh-CN" altLang="zh-CN" sz="2600" kern="100" dirty="0">
                <a:solidFill>
                  <a:srgbClr val="0000FF"/>
                </a:solidFill>
                <a:latin typeface="Times New Roman"/>
                <a:ea typeface="华文细黑"/>
                <a:cs typeface="Times New Roman"/>
              </a:rPr>
              <a:t>二、仿写题的审题答题要求</a:t>
            </a:r>
            <a:endParaRPr lang="zh-CN" altLang="zh-CN" sz="1050" kern="100" dirty="0">
              <a:latin typeface="宋体"/>
              <a:cs typeface="Courier New"/>
            </a:endParaRPr>
          </a:p>
          <a:p>
            <a:pPr indent="2540"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审题要审出显隐要求</a:t>
            </a:r>
            <a:endParaRPr lang="zh-CN" altLang="zh-CN" sz="1050" kern="100" dirty="0">
              <a:latin typeface="宋体"/>
              <a:cs typeface="Courier New"/>
            </a:endParaRPr>
          </a:p>
          <a:p>
            <a:pPr indent="2540" algn="just">
              <a:lnSpc>
                <a:spcPct val="140000"/>
              </a:lnSpc>
              <a:spcAft>
                <a:spcPts val="0"/>
              </a:spcAft>
            </a:pPr>
            <a:r>
              <a:rPr lang="zh-CN" altLang="zh-CN" sz="2600" kern="100" dirty="0">
                <a:latin typeface="Times New Roman"/>
                <a:ea typeface="华文细黑"/>
                <a:cs typeface="Times New Roman"/>
              </a:rPr>
              <a:t>在所有的语言表达题中，仿写的审题最重要，难度最大。其要求是：</a:t>
            </a:r>
            <a:endParaRPr lang="zh-CN" altLang="zh-CN" sz="1050" kern="100" dirty="0">
              <a:latin typeface="宋体"/>
              <a:cs typeface="Courier New"/>
            </a:endParaRPr>
          </a:p>
          <a:p>
            <a:pPr indent="2540"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审题干，主要审显性要求。</a:t>
            </a:r>
            <a:endParaRPr lang="zh-CN" altLang="zh-CN" sz="1050" kern="100" dirty="0">
              <a:latin typeface="宋体"/>
              <a:cs typeface="Courier New"/>
            </a:endParaRPr>
          </a:p>
          <a:p>
            <a:pPr indent="2540"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审例句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或仿句的上句或下句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，主要审隐性要求。</a:t>
            </a:r>
            <a:endParaRPr lang="zh-CN" altLang="zh-CN" sz="1050" kern="100" dirty="0">
              <a:latin typeface="宋体"/>
              <a:cs typeface="Courier New"/>
            </a:endParaRPr>
          </a:p>
          <a:p>
            <a:pPr indent="2540" algn="just">
              <a:lnSpc>
                <a:spcPct val="140000"/>
              </a:lnSpc>
              <a:spcAft>
                <a:spcPts val="0"/>
              </a:spcAft>
            </a:pPr>
            <a:r>
              <a:rPr lang="zh-CN" altLang="zh-CN" sz="2600" kern="100" dirty="0">
                <a:latin typeface="Times New Roman"/>
                <a:ea typeface="华文细黑"/>
                <a:cs typeface="Times New Roman"/>
              </a:rPr>
              <a:t>例句所包含的隐性要求有：</a:t>
            </a:r>
            <a:endParaRPr lang="zh-CN" altLang="zh-CN" sz="1050" kern="100" dirty="0">
              <a:latin typeface="宋体"/>
              <a:cs typeface="Courier New"/>
            </a:endParaRPr>
          </a:p>
          <a:p>
            <a:pPr indent="2540" algn="just">
              <a:lnSpc>
                <a:spcPct val="14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句子内部结构关系和特点。审题时既要注意整个句子，又要注意句子的局部特点</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504621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2470" y="113953"/>
            <a:ext cx="8596501" cy="4816896"/>
          </a:xfrm>
          <a:prstGeom prst="rect">
            <a:avLst/>
          </a:prstGeom>
          <a:noFill/>
        </p:spPr>
        <p:txBody>
          <a:bodyPr wrap="square" rtlCol="0">
            <a:spAutoFit/>
          </a:bodyPr>
          <a:lstStyle/>
          <a:p>
            <a:pPr indent="2540"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修辞特点，即例句运用了哪些修辞手法。注意修辞手法的综合运用，注意所有的修辞应一致。</a:t>
            </a:r>
            <a:endParaRPr lang="zh-CN" altLang="zh-CN" sz="1050" kern="100" dirty="0">
              <a:latin typeface="宋体"/>
              <a:cs typeface="Courier New"/>
            </a:endParaRPr>
          </a:p>
          <a:p>
            <a:pPr indent="2540"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内容特点，保证仿写的句意与例句句意性质一致。</a:t>
            </a:r>
            <a:endParaRPr lang="zh-CN" altLang="zh-CN" sz="1050" kern="100" dirty="0">
              <a:latin typeface="宋体"/>
              <a:cs typeface="Courier New"/>
            </a:endParaRPr>
          </a:p>
          <a:p>
            <a:pPr indent="2540"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感情特点，如忧伤、喜悦、沉重、明快等，保证句意情调一致。</a:t>
            </a:r>
            <a:endParaRPr lang="zh-CN" altLang="zh-CN" sz="1050" kern="100" dirty="0">
              <a:latin typeface="宋体"/>
              <a:cs typeface="Courier New"/>
            </a:endParaRPr>
          </a:p>
          <a:p>
            <a:pPr indent="2540"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用词，如词语的褒贬雅俗，有无叠句等。</a:t>
            </a:r>
            <a:endParaRPr lang="zh-CN" altLang="zh-CN" sz="1050" kern="100" dirty="0">
              <a:latin typeface="宋体"/>
              <a:cs typeface="Courier New"/>
            </a:endParaRPr>
          </a:p>
          <a:p>
            <a:pPr indent="2540" algn="just">
              <a:lnSpc>
                <a:spcPct val="1500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标点的暗示作用，如分号表示并列或对举，冒号表示总分关系</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919069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3296" y="167025"/>
            <a:ext cx="8682466" cy="4708981"/>
          </a:xfrm>
          <a:prstGeom prst="rect">
            <a:avLst/>
          </a:prstGeom>
          <a:noFill/>
        </p:spPr>
        <p:txBody>
          <a:bodyPr wrap="square" rtlCol="0">
            <a:spAutoFit/>
          </a:bodyPr>
          <a:lstStyle/>
          <a:p>
            <a:pPr algn="just">
              <a:lnSpc>
                <a:spcPts val="4500"/>
              </a:lnSpc>
              <a:spcAft>
                <a:spcPts val="0"/>
              </a:spcAft>
            </a:pPr>
            <a:r>
              <a:rPr lang="zh-CN" altLang="zh-CN" sz="2600" kern="100" dirty="0" smtClean="0">
                <a:solidFill>
                  <a:srgbClr val="E36C0A"/>
                </a:solidFill>
                <a:latin typeface="Times New Roman"/>
                <a:ea typeface="华文细黑"/>
                <a:cs typeface="Times New Roman"/>
              </a:rPr>
              <a:t>【审题示例】</a:t>
            </a:r>
            <a:r>
              <a:rPr lang="zh-CN" altLang="zh-CN" sz="2600" kern="100" dirty="0" smtClean="0">
                <a:latin typeface="Times New Roman"/>
                <a:ea typeface="华文细黑"/>
                <a:cs typeface="Times New Roman"/>
              </a:rPr>
              <a:t>　</a:t>
            </a:r>
            <a:r>
              <a:rPr lang="en-US" altLang="zh-CN" sz="2600" kern="100" dirty="0" smtClean="0">
                <a:solidFill>
                  <a:srgbClr val="00B0F0"/>
                </a:solidFill>
                <a:latin typeface="Times New Roman"/>
                <a:ea typeface="华文细黑"/>
                <a:cs typeface="Courier New"/>
              </a:rPr>
              <a:t>(2011·</a:t>
            </a:r>
            <a:r>
              <a:rPr lang="zh-CN" altLang="zh-CN" sz="2600" kern="100" dirty="0" smtClean="0">
                <a:solidFill>
                  <a:srgbClr val="00B0F0"/>
                </a:solidFill>
                <a:latin typeface="Times New Roman"/>
                <a:ea typeface="华文细黑"/>
                <a:cs typeface="Courier New"/>
              </a:rPr>
              <a:t>浙江</a:t>
            </a:r>
            <a:r>
              <a:rPr lang="en-US" altLang="zh-CN" sz="2600" kern="100" dirty="0" smtClean="0">
                <a:solidFill>
                  <a:srgbClr val="00B0F0"/>
                </a:solidFill>
                <a:latin typeface="Times New Roman"/>
                <a:ea typeface="华文细黑"/>
                <a:cs typeface="Courier New"/>
              </a:rPr>
              <a:t>)</a:t>
            </a:r>
            <a:r>
              <a:rPr lang="zh-CN" altLang="zh-CN" sz="2600" kern="100" dirty="0" smtClean="0">
                <a:latin typeface="Times New Roman"/>
                <a:ea typeface="华文细黑"/>
                <a:cs typeface="Times New Roman"/>
              </a:rPr>
              <a:t>仿照下面的示例，另写一段话。</a:t>
            </a:r>
            <a:endParaRPr lang="zh-CN" altLang="zh-CN" sz="1050" kern="100" dirty="0" smtClean="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世上有多少这样的事呢？树在，叶去；叶在，花去；花在，香去；香在，闻它的人去。</a:t>
            </a:r>
            <a:endParaRPr lang="zh-CN" altLang="zh-CN" sz="1050" kern="100" dirty="0" smtClean="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世上有多少这样的事呢？</a:t>
            </a:r>
            <a:r>
              <a:rPr lang="en-US" altLang="zh-CN" sz="2600" kern="100" dirty="0" smtClean="0">
                <a:latin typeface="Times New Roman"/>
                <a:ea typeface="华文细黑"/>
                <a:cs typeface="Courier New"/>
              </a:rPr>
              <a:t>________________________</a:t>
            </a:r>
          </a:p>
          <a:p>
            <a:pPr algn="just">
              <a:lnSpc>
                <a:spcPts val="4500"/>
              </a:lnSpc>
              <a:spcAft>
                <a:spcPts val="0"/>
              </a:spcAft>
            </a:pPr>
            <a:r>
              <a:rPr lang="en-US" altLang="zh-CN" sz="2600" kern="100" dirty="0" smtClean="0">
                <a:latin typeface="Times New Roman"/>
                <a:ea typeface="华文细黑"/>
                <a:cs typeface="Courier New"/>
              </a:rPr>
              <a:t>_____________________</a:t>
            </a:r>
            <a:endParaRPr lang="zh-CN" altLang="zh-CN" sz="1050" kern="100" dirty="0" smtClean="0">
              <a:latin typeface="宋体"/>
              <a:cs typeface="Courier New"/>
            </a:endParaRPr>
          </a:p>
          <a:p>
            <a:pPr algn="just">
              <a:lnSpc>
                <a:spcPts val="4500"/>
              </a:lnSpc>
              <a:spcAft>
                <a:spcPts val="0"/>
              </a:spcAft>
            </a:pPr>
            <a:r>
              <a:rPr lang="zh-CN" altLang="zh-CN" sz="2600" kern="100" dirty="0" smtClean="0">
                <a:latin typeface="Times New Roman"/>
                <a:ea typeface="华文细黑"/>
                <a:cs typeface="Times New Roman"/>
              </a:rPr>
              <a:t>按照审例句隐性要求的要求，可以从以下角度审题：</a:t>
            </a:r>
            <a:endParaRPr lang="zh-CN" altLang="zh-CN" sz="1050" kern="100" dirty="0" smtClean="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①</a:t>
            </a:r>
            <a:r>
              <a:rPr lang="zh-CN" altLang="zh-CN" sz="2600" kern="100" dirty="0" smtClean="0">
                <a:latin typeface="Times New Roman"/>
                <a:ea typeface="华文细黑"/>
                <a:cs typeface="Times New Roman"/>
              </a:rPr>
              <a:t>句子内部结构关系和特点：采用主谓式短句，句间关系是从持久到短暂的递减关系，最后归结到人的情态。</a:t>
            </a:r>
            <a:endParaRPr lang="zh-CN" altLang="zh-CN" sz="1050" kern="100" dirty="0">
              <a:latin typeface="宋体"/>
              <a:cs typeface="Courier New"/>
            </a:endParaRPr>
          </a:p>
        </p:txBody>
      </p:sp>
      <p:cxnSp>
        <p:nvCxnSpPr>
          <p:cNvPr id="3" name="直接连接符 2"/>
          <p:cNvCxnSpPr/>
          <p:nvPr/>
        </p:nvCxnSpPr>
        <p:spPr>
          <a:xfrm>
            <a:off x="4716016" y="4174594"/>
            <a:ext cx="400625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87132" y="4739610"/>
            <a:ext cx="757745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0960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744095"/>
            <a:ext cx="8856984" cy="3483839"/>
          </a:xfrm>
          <a:prstGeom prst="rect">
            <a:avLst/>
          </a:prstGeom>
          <a:noFill/>
        </p:spPr>
        <p:txBody>
          <a:bodyPr wrap="square" rtlCol="0">
            <a:spAutoFit/>
          </a:bodyPr>
          <a:lstStyle/>
          <a:p>
            <a:pPr algn="just">
              <a:lnSpc>
                <a:spcPts val="45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修辞特点：运用排比和近似顶真的修辞手法。</a:t>
            </a:r>
            <a:endParaRPr lang="zh-CN" altLang="zh-CN" sz="105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内容特点：总体上表达了时光流逝、物是人非之感。</a:t>
            </a:r>
            <a:endParaRPr lang="zh-CN" altLang="zh-CN" sz="105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感情特点：略带伤感。</a:t>
            </a:r>
            <a:endParaRPr lang="zh-CN" altLang="zh-CN" sz="105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用词：简洁。</a:t>
            </a:r>
            <a:endParaRPr lang="zh-CN" altLang="zh-CN" sz="105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标点的暗示：以分号为界，每对短句相对独立，表现的是物在物去的客观现象</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cxnSp>
        <p:nvCxnSpPr>
          <p:cNvPr id="5" name="直接连接符 4"/>
          <p:cNvCxnSpPr/>
          <p:nvPr/>
        </p:nvCxnSpPr>
        <p:spPr>
          <a:xfrm>
            <a:off x="2125754" y="1339983"/>
            <a:ext cx="5023294"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128957" y="1916047"/>
            <a:ext cx="5899427"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153051" y="2465823"/>
            <a:ext cx="156247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505975" y="3052935"/>
            <a:ext cx="97017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564988" y="3644239"/>
            <a:ext cx="627216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51520" y="4212683"/>
            <a:ext cx="3269567"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17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470" y="707162"/>
            <a:ext cx="8596501" cy="1816075"/>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题以填空形式考查语言仿写。仿写时不仅要注意句式</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没有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，可以有</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、修辞</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拟人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，还要注意前后内容上的对比关系，如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小溪</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6442546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7709" y="483518"/>
            <a:ext cx="8427116" cy="3693319"/>
          </a:xfrm>
          <a:prstGeom prst="rect">
            <a:avLst/>
          </a:prstGeom>
          <a:noFill/>
        </p:spPr>
        <p:txBody>
          <a:bodyPr wrap="square" rtlCol="0">
            <a:spAutoFit/>
          </a:bodyPr>
          <a:lstStyle/>
          <a:p>
            <a:pPr indent="2540" algn="just">
              <a:lnSpc>
                <a:spcPct val="150000"/>
              </a:lnSpc>
              <a:spcAft>
                <a:spcPts val="0"/>
              </a:spcAft>
            </a:pPr>
            <a:r>
              <a:rPr lang="zh-CN" altLang="zh-CN" sz="2600" kern="100" dirty="0" smtClean="0">
                <a:solidFill>
                  <a:srgbClr val="E36C0A"/>
                </a:solidFill>
                <a:latin typeface="Times New Roman"/>
                <a:ea typeface="华文细黑"/>
                <a:cs typeface="Times New Roman"/>
              </a:rPr>
              <a:t>即时巩固</a:t>
            </a:r>
            <a:r>
              <a:rPr lang="en-US" altLang="zh-CN" sz="2600" kern="100" dirty="0" smtClean="0">
                <a:solidFill>
                  <a:srgbClr val="E36C0A"/>
                </a:solidFill>
                <a:latin typeface="Times New Roman"/>
                <a:ea typeface="华文细黑"/>
                <a:cs typeface="Courier New"/>
              </a:rPr>
              <a:t>1</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请审出下面仿写题所给例句的隐性要求。</a:t>
            </a:r>
            <a:endParaRPr lang="zh-CN" altLang="zh-CN" sz="2600" kern="100" dirty="0">
              <a:latin typeface="宋体"/>
              <a:cs typeface="Courier New"/>
            </a:endParaRPr>
          </a:p>
          <a:p>
            <a:pPr indent="2540"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仿照下面画线的句子，在横线处续写一个句子，使上下文语意连贯。</a:t>
            </a:r>
            <a:endParaRPr lang="zh-CN" altLang="zh-CN" sz="2600" kern="100" dirty="0">
              <a:latin typeface="宋体"/>
              <a:cs typeface="Courier New"/>
            </a:endParaRPr>
          </a:p>
          <a:p>
            <a:pPr indent="2540" algn="just">
              <a:lnSpc>
                <a:spcPct val="150000"/>
              </a:lnSpc>
              <a:spcAft>
                <a:spcPts val="0"/>
              </a:spcAft>
            </a:pPr>
            <a:r>
              <a:rPr lang="zh-CN" altLang="zh-CN" sz="2600" kern="100" dirty="0">
                <a:latin typeface="Times New Roman"/>
                <a:ea typeface="华文细黑"/>
                <a:cs typeface="Times New Roman"/>
              </a:rPr>
              <a:t>成长是什么？成长就像</a:t>
            </a:r>
            <a:r>
              <a:rPr lang="zh-CN" altLang="zh-CN" sz="2600" u="heavy" kern="100" dirty="0">
                <a:latin typeface="Times New Roman"/>
                <a:ea typeface="华文细黑"/>
                <a:cs typeface="Times New Roman"/>
              </a:rPr>
              <a:t>险峻的大山，拦不住汹涌的激流，汹涌的激流拦不住你顶风前行的勇往的孤舟</a:t>
            </a:r>
            <a:r>
              <a:rPr lang="zh-CN" altLang="zh-CN" sz="2600" kern="100" dirty="0">
                <a:latin typeface="Times New Roman"/>
                <a:ea typeface="华文细黑"/>
                <a:cs typeface="Times New Roman"/>
              </a:rPr>
              <a:t>；成长就像</a:t>
            </a:r>
            <a:r>
              <a:rPr lang="en-US" altLang="zh-CN" sz="2600" u="sng" kern="100" dirty="0">
                <a:latin typeface="Times New Roman"/>
                <a:ea typeface="华文细黑"/>
                <a:cs typeface="Courier New"/>
              </a:rPr>
              <a:t>          </a:t>
            </a:r>
            <a:r>
              <a:rPr lang="zh-CN" altLang="zh-CN" sz="2600" kern="100" dirty="0">
                <a:latin typeface="Times New Roman"/>
                <a:ea typeface="华文细黑"/>
                <a:cs typeface="Times New Roman"/>
              </a:rPr>
              <a:t>，</a:t>
            </a:r>
            <a:r>
              <a:rPr lang="en-US" altLang="zh-CN" sz="2600" u="sng" kern="100" dirty="0">
                <a:latin typeface="Times New Roman"/>
                <a:ea typeface="华文细黑"/>
                <a:cs typeface="Courier New"/>
              </a:rPr>
              <a:t>          </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37333390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520" y="239033"/>
            <a:ext cx="8427116" cy="4708981"/>
          </a:xfrm>
          <a:prstGeom prst="rect">
            <a:avLst/>
          </a:prstGeom>
          <a:noFill/>
        </p:spPr>
        <p:txBody>
          <a:bodyPr wrap="square" rtlCol="0">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审隐性要求</a:t>
            </a:r>
            <a:endParaRPr lang="zh-CN" altLang="zh-CN" sz="105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句子内部结构关系和特点</a:t>
            </a:r>
            <a:r>
              <a:rPr lang="zh-CN" altLang="zh-CN" sz="2600" kern="100" dirty="0" smtClean="0">
                <a:latin typeface="Times New Roman"/>
                <a:ea typeface="华文细黑"/>
                <a:cs typeface="Times New Roman"/>
              </a:rPr>
              <a:t>：</a:t>
            </a:r>
            <a:r>
              <a:rPr lang="en-US" altLang="zh-CN" sz="2600" u="heavy" kern="100" dirty="0" smtClean="0">
                <a:latin typeface="Times New Roman"/>
                <a:ea typeface="华文细黑"/>
                <a:cs typeface="Times New Roman"/>
              </a:rPr>
              <a:t>					</a:t>
            </a:r>
            <a:r>
              <a:rPr lang="en-US" altLang="zh-CN" sz="2600" u="heavy" kern="100" dirty="0">
                <a:latin typeface="Times New Roman"/>
                <a:ea typeface="华文细黑"/>
                <a:cs typeface="Times New Roman"/>
              </a:rPr>
              <a:t>													</a:t>
            </a:r>
            <a:endParaRPr lang="zh-CN" altLang="zh-CN" sz="2600" u="heavy" kern="100" dirty="0">
              <a:latin typeface="Times New Roman"/>
              <a:ea typeface="华文细黑"/>
              <a:cs typeface="Times New Roman"/>
            </a:endParaRPr>
          </a:p>
          <a:p>
            <a:pPr algn="just">
              <a:lnSpc>
                <a:spcPts val="45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修辞特点</a:t>
            </a:r>
            <a:r>
              <a:rPr lang="zh-CN" altLang="zh-CN" sz="2600" kern="100" dirty="0" smtClean="0">
                <a:latin typeface="Times New Roman"/>
                <a:ea typeface="华文细黑"/>
                <a:cs typeface="Times New Roman"/>
              </a:rPr>
              <a:t>：</a:t>
            </a:r>
            <a:r>
              <a:rPr lang="en-US" altLang="zh-CN" sz="2600" u="heavy" kern="100" dirty="0">
                <a:latin typeface="Times New Roman"/>
                <a:ea typeface="华文细黑"/>
                <a:cs typeface="Times New Roman"/>
              </a:rPr>
              <a:t>			</a:t>
            </a:r>
            <a:endParaRPr lang="zh-CN" altLang="zh-CN" sz="2600" u="heavy" kern="100" dirty="0">
              <a:latin typeface="Times New Roman"/>
              <a:ea typeface="华文细黑"/>
              <a:cs typeface="Times New Roman"/>
            </a:endParaRPr>
          </a:p>
          <a:p>
            <a:pPr algn="just">
              <a:lnSpc>
                <a:spcPts val="45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内容特点</a:t>
            </a:r>
            <a:r>
              <a:rPr lang="zh-CN" altLang="zh-CN" sz="2600" kern="100" dirty="0" smtClean="0">
                <a:latin typeface="Times New Roman"/>
                <a:ea typeface="华文细黑"/>
                <a:cs typeface="Times New Roman"/>
              </a:rPr>
              <a:t>：</a:t>
            </a:r>
            <a:r>
              <a:rPr lang="en-US" altLang="zh-CN" sz="2600" u="heavy" kern="100" dirty="0">
                <a:latin typeface="Times New Roman"/>
                <a:ea typeface="华文细黑"/>
                <a:cs typeface="Times New Roman"/>
              </a:rPr>
              <a:t>							</a:t>
            </a:r>
            <a:endParaRPr lang="zh-CN" altLang="zh-CN" sz="2600" u="heavy" kern="100" dirty="0">
              <a:latin typeface="Times New Roman"/>
              <a:ea typeface="华文细黑"/>
              <a:cs typeface="Times New Roman"/>
            </a:endParaRPr>
          </a:p>
          <a:p>
            <a:pPr algn="just">
              <a:lnSpc>
                <a:spcPts val="45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感情特点</a:t>
            </a:r>
            <a:r>
              <a:rPr lang="zh-CN" altLang="zh-CN" sz="2600" kern="100" dirty="0" smtClean="0">
                <a:latin typeface="Times New Roman"/>
                <a:ea typeface="华文细黑"/>
                <a:cs typeface="Times New Roman"/>
              </a:rPr>
              <a:t>：</a:t>
            </a:r>
            <a:r>
              <a:rPr lang="en-US" altLang="zh-CN" sz="2600" u="heavy" kern="100" dirty="0">
                <a:latin typeface="Times New Roman"/>
                <a:ea typeface="华文细黑"/>
                <a:cs typeface="Times New Roman"/>
              </a:rPr>
              <a:t>					</a:t>
            </a:r>
            <a:endParaRPr lang="zh-CN" altLang="zh-CN" sz="2600" u="heavy" kern="100" dirty="0">
              <a:latin typeface="Times New Roman"/>
              <a:ea typeface="华文细黑"/>
              <a:cs typeface="Times New Roman"/>
            </a:endParaRPr>
          </a:p>
          <a:p>
            <a:pPr algn="just">
              <a:lnSpc>
                <a:spcPts val="45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标点的暗示</a:t>
            </a:r>
            <a:r>
              <a:rPr lang="zh-CN" altLang="zh-CN" sz="2600" kern="100" dirty="0" smtClean="0">
                <a:latin typeface="Times New Roman"/>
                <a:ea typeface="华文细黑"/>
                <a:cs typeface="Times New Roman"/>
              </a:rPr>
              <a:t>：</a:t>
            </a:r>
            <a:r>
              <a:rPr lang="en-US" altLang="zh-CN" sz="2600" u="heavy" kern="100" dirty="0">
                <a:latin typeface="Times New Roman"/>
                <a:ea typeface="华文细黑"/>
                <a:cs typeface="Times New Roman"/>
              </a:rPr>
              <a:t>					</a:t>
            </a:r>
            <a:endParaRPr lang="zh-CN" altLang="zh-CN" sz="2600" u="heavy" kern="100" dirty="0">
              <a:latin typeface="Times New Roman"/>
              <a:ea typeface="华文细黑"/>
              <a:cs typeface="Times New Roman"/>
            </a:endParaRPr>
          </a:p>
        </p:txBody>
      </p:sp>
      <p:sp>
        <p:nvSpPr>
          <p:cNvPr id="3" name="矩形 2"/>
          <p:cNvSpPr/>
          <p:nvPr/>
        </p:nvSpPr>
        <p:spPr>
          <a:xfrm>
            <a:off x="363922" y="763930"/>
            <a:ext cx="8477117" cy="1823576"/>
          </a:xfrm>
          <a:prstGeom prst="rect">
            <a:avLst/>
          </a:prstGeom>
        </p:spPr>
        <p:txBody>
          <a:bodyPr>
            <a:spAutoFit/>
          </a:bodyPr>
          <a:lstStyle/>
          <a:p>
            <a:pPr lvl="0" algn="just">
              <a:lnSpc>
                <a:spcPts val="4500"/>
              </a:lnSpc>
            </a:pPr>
            <a:r>
              <a:rPr lang="en-US" altLang="zh-CN" sz="2600" kern="100" dirty="0" smtClean="0">
                <a:solidFill>
                  <a:schemeClr val="accent6">
                    <a:lumMod val="75000"/>
                  </a:schemeClr>
                </a:solidFill>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前</a:t>
            </a:r>
            <a:r>
              <a:rPr lang="zh-CN" altLang="zh-CN" sz="2600" kern="100" dirty="0">
                <a:solidFill>
                  <a:schemeClr val="accent6">
                    <a:lumMod val="75000"/>
                  </a:schemeClr>
                </a:solidFill>
                <a:latin typeface="Times New Roman"/>
                <a:ea typeface="华文细黑"/>
                <a:cs typeface="Times New Roman"/>
              </a:rPr>
              <a:t>半分句</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定＋主＋动＋补＋定＋宾，后半分句</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定＋主＋动＋补＋定</a:t>
            </a:r>
            <a:r>
              <a:rPr lang="en-US" altLang="zh-CN" sz="2600" kern="100" baseline="-25000" dirty="0">
                <a:solidFill>
                  <a:schemeClr val="accent6">
                    <a:lumMod val="75000"/>
                  </a:schemeClr>
                </a:solidFill>
                <a:latin typeface="Times New Roman"/>
                <a:ea typeface="华文细黑"/>
                <a:cs typeface="Courier New"/>
              </a:rPr>
              <a:t>1</a:t>
            </a:r>
            <a:r>
              <a:rPr lang="zh-CN" altLang="zh-CN" sz="2600" kern="100" dirty="0">
                <a:solidFill>
                  <a:schemeClr val="accent6">
                    <a:lumMod val="75000"/>
                  </a:schemeClr>
                </a:solidFill>
                <a:latin typeface="Times New Roman"/>
                <a:ea typeface="华文细黑"/>
                <a:cs typeface="Times New Roman"/>
              </a:rPr>
              <a:t>＋定</a:t>
            </a:r>
            <a:r>
              <a:rPr lang="en-US" altLang="zh-CN" sz="2600" kern="100" baseline="-25000" dirty="0">
                <a:solidFill>
                  <a:schemeClr val="accent6">
                    <a:lumMod val="75000"/>
                  </a:schemeClr>
                </a:solidFill>
                <a:latin typeface="Times New Roman"/>
                <a:ea typeface="华文细黑"/>
                <a:cs typeface="Courier New"/>
              </a:rPr>
              <a:t>2</a:t>
            </a:r>
            <a:r>
              <a:rPr lang="zh-CN" altLang="zh-CN" sz="2600" kern="100" dirty="0">
                <a:solidFill>
                  <a:schemeClr val="accent6">
                    <a:lumMod val="75000"/>
                  </a:schemeClr>
                </a:solidFill>
                <a:latin typeface="Times New Roman"/>
                <a:ea typeface="华文细黑"/>
                <a:cs typeface="Times New Roman"/>
              </a:rPr>
              <a:t>＋宾。两句间紧密相连</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
        <p:nvSpPr>
          <p:cNvPr id="5" name="矩形 4"/>
          <p:cNvSpPr/>
          <p:nvPr/>
        </p:nvSpPr>
        <p:spPr>
          <a:xfrm>
            <a:off x="2275364" y="2593924"/>
            <a:ext cx="2185214"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比喻、顶真。</a:t>
            </a:r>
            <a:endParaRPr lang="zh-CN" altLang="en-US" sz="2600" kern="100" dirty="0">
              <a:solidFill>
                <a:schemeClr val="accent6">
                  <a:lumMod val="75000"/>
                </a:schemeClr>
              </a:solidFill>
              <a:latin typeface="Times New Roman"/>
              <a:ea typeface="华文细黑"/>
              <a:cs typeface="Times New Roman"/>
            </a:endParaRPr>
          </a:p>
        </p:txBody>
      </p:sp>
      <p:sp>
        <p:nvSpPr>
          <p:cNvPr id="7" name="矩形 6"/>
          <p:cNvSpPr/>
          <p:nvPr/>
        </p:nvSpPr>
        <p:spPr>
          <a:xfrm>
            <a:off x="2402175" y="3155434"/>
            <a:ext cx="618630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用比喻句、顶真句表明成长的势不可挡。</a:t>
            </a:r>
            <a:endParaRPr lang="zh-CN" altLang="en-US" sz="2600" kern="100" dirty="0">
              <a:solidFill>
                <a:schemeClr val="accent6">
                  <a:lumMod val="75000"/>
                </a:schemeClr>
              </a:solidFill>
              <a:latin typeface="Times New Roman"/>
              <a:ea typeface="华文细黑"/>
              <a:cs typeface="Times New Roman"/>
            </a:endParaRPr>
          </a:p>
        </p:txBody>
      </p:sp>
      <p:sp>
        <p:nvSpPr>
          <p:cNvPr id="8" name="矩形 7"/>
          <p:cNvSpPr/>
          <p:nvPr/>
        </p:nvSpPr>
        <p:spPr>
          <a:xfrm>
            <a:off x="2282984" y="3720251"/>
            <a:ext cx="4519186"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格调高昂，有一往无前之气。</a:t>
            </a:r>
            <a:endParaRPr lang="zh-CN" altLang="en-US" sz="2600" kern="100" dirty="0">
              <a:solidFill>
                <a:schemeClr val="accent6">
                  <a:lumMod val="75000"/>
                </a:schemeClr>
              </a:solidFill>
              <a:latin typeface="Times New Roman"/>
              <a:ea typeface="华文细黑"/>
              <a:cs typeface="Times New Roman"/>
            </a:endParaRPr>
          </a:p>
        </p:txBody>
      </p:sp>
      <p:sp>
        <p:nvSpPr>
          <p:cNvPr id="9" name="矩形 8"/>
          <p:cNvSpPr/>
          <p:nvPr/>
        </p:nvSpPr>
        <p:spPr>
          <a:xfrm>
            <a:off x="2683931" y="4201837"/>
            <a:ext cx="3852337"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逗号表明仿写两个分句。</a:t>
            </a:r>
          </a:p>
        </p:txBody>
      </p:sp>
    </p:spTree>
    <p:extLst>
      <p:ext uri="{BB962C8B-B14F-4D97-AF65-F5344CB8AC3E}">
        <p14:creationId xmlns:p14="http://schemas.microsoft.com/office/powerpoint/2010/main" val="178204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496" y="246408"/>
            <a:ext cx="8939278" cy="4773614"/>
          </a:xfrm>
          <a:prstGeom prst="rect">
            <a:avLst/>
          </a:prstGeom>
          <a:noFill/>
        </p:spPr>
        <p:txBody>
          <a:bodyPr wrap="square" rtlCol="0">
            <a:spAutoFit/>
          </a:bodyPr>
          <a:lstStyle/>
          <a:p>
            <a:pPr indent="2540" algn="just">
              <a:lnSpc>
                <a:spcPct val="13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请从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知识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兴趣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中任选一个为内容，仿照下面的例句写两个句子。</a:t>
            </a:r>
            <a:endParaRPr lang="zh-CN" altLang="zh-CN" sz="1050" kern="100" dirty="0">
              <a:latin typeface="宋体"/>
              <a:cs typeface="Courier New"/>
            </a:endParaRPr>
          </a:p>
          <a:p>
            <a:pPr indent="2540" algn="just">
              <a:lnSpc>
                <a:spcPct val="13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时间</a:t>
            </a:r>
            <a:r>
              <a:rPr lang="zh-CN" altLang="zh-CN" sz="2600" kern="100" dirty="0">
                <a:latin typeface="Times New Roman"/>
                <a:ea typeface="华文细黑"/>
                <a:cs typeface="Times New Roman"/>
              </a:rPr>
              <a:t>，是海绵里的水，只要你勤奋地挤，总会有所收获</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indent="2540" algn="just">
              <a:lnSpc>
                <a:spcPct val="13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时间</a:t>
            </a:r>
            <a:r>
              <a:rPr lang="zh-CN" altLang="zh-CN" sz="2600" kern="100" dirty="0">
                <a:latin typeface="Times New Roman"/>
                <a:ea typeface="华文细黑"/>
                <a:cs typeface="Times New Roman"/>
              </a:rPr>
              <a:t>，是掌缝中的沙，如果你不太在意，就会全部漏光。</a:t>
            </a:r>
            <a:endParaRPr lang="zh-CN" altLang="zh-CN" sz="1050" kern="100" dirty="0">
              <a:latin typeface="宋体"/>
              <a:cs typeface="Courier New"/>
            </a:endParaRPr>
          </a:p>
          <a:p>
            <a:pPr indent="2540" algn="just">
              <a:lnSpc>
                <a:spcPct val="130000"/>
              </a:lnSpc>
              <a:spcAft>
                <a:spcPts val="0"/>
              </a:spcAft>
            </a:pPr>
            <a:r>
              <a:rPr lang="zh-CN" altLang="zh-CN" sz="2600" kern="100" dirty="0">
                <a:latin typeface="Times New Roman"/>
                <a:ea typeface="华文细黑"/>
                <a:cs typeface="Times New Roman"/>
              </a:rPr>
              <a:t>仿句：</a:t>
            </a:r>
            <a:r>
              <a:rPr lang="en-US" altLang="zh-CN" sz="2600" u="heavy" kern="100" dirty="0">
                <a:latin typeface="Times New Roman"/>
                <a:ea typeface="华文细黑"/>
                <a:cs typeface="Courier New"/>
              </a:rPr>
              <a:t>          </a:t>
            </a:r>
            <a:r>
              <a:rPr lang="zh-CN" altLang="zh-CN" sz="2600" kern="100" dirty="0">
                <a:latin typeface="Times New Roman"/>
                <a:ea typeface="华文细黑"/>
                <a:cs typeface="Times New Roman"/>
              </a:rPr>
              <a:t>；</a:t>
            </a:r>
            <a:r>
              <a:rPr lang="en-US" altLang="zh-CN" sz="2600" u="heavy" kern="100" dirty="0">
                <a:latin typeface="Times New Roman"/>
                <a:ea typeface="华文细黑"/>
                <a:cs typeface="Courier New"/>
              </a:rPr>
              <a:t> </a:t>
            </a:r>
            <a:r>
              <a:rPr lang="en-US" altLang="zh-CN" sz="2600" u="heavy" kern="100" dirty="0" smtClean="0">
                <a:latin typeface="Times New Roman"/>
                <a:ea typeface="华文细黑"/>
                <a:cs typeface="Courier New"/>
              </a:rPr>
              <a:t>            </a:t>
            </a:r>
            <a:r>
              <a:rPr lang="en-US" altLang="zh-CN" sz="2600" u="heavy" kern="100" dirty="0">
                <a:latin typeface="Times New Roman"/>
                <a:ea typeface="华文细黑"/>
                <a:cs typeface="Courier New"/>
              </a:rPr>
              <a:t> </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a:p>
            <a:pPr algn="just">
              <a:lnSpc>
                <a:spcPct val="130000"/>
              </a:lnSpc>
              <a:spcAft>
                <a:spcPts val="0"/>
              </a:spcAft>
            </a:pPr>
            <a:r>
              <a:rPr lang="zh-CN" altLang="zh-CN" sz="2600" kern="100" dirty="0" smtClean="0">
                <a:solidFill>
                  <a:srgbClr val="E36C0A"/>
                </a:solidFill>
                <a:latin typeface="Times New Roman"/>
                <a:ea typeface="华文细黑"/>
                <a:cs typeface="Times New Roman"/>
              </a:rPr>
              <a:t>审</a:t>
            </a:r>
            <a:r>
              <a:rPr lang="zh-CN" altLang="zh-CN" sz="2600" kern="100" dirty="0">
                <a:solidFill>
                  <a:srgbClr val="E36C0A"/>
                </a:solidFill>
                <a:latin typeface="Times New Roman"/>
                <a:ea typeface="华文细黑"/>
                <a:cs typeface="Times New Roman"/>
              </a:rPr>
              <a:t>隐性要求</a:t>
            </a:r>
            <a:endParaRPr lang="zh-CN" altLang="zh-CN" sz="2600" kern="100" dirty="0">
              <a:latin typeface="宋体"/>
              <a:cs typeface="Courier New"/>
            </a:endParaRPr>
          </a:p>
          <a:p>
            <a:pPr algn="just">
              <a:lnSpc>
                <a:spcPct val="13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句子内部结构关系和特点</a:t>
            </a:r>
            <a:r>
              <a:rPr lang="zh-CN" altLang="zh-CN" sz="2600" kern="100" dirty="0" smtClean="0">
                <a:latin typeface="Times New Roman"/>
                <a:ea typeface="华文细黑"/>
                <a:cs typeface="Times New Roman"/>
              </a:rPr>
              <a:t>：</a:t>
            </a:r>
            <a:r>
              <a:rPr lang="en-US" altLang="zh-CN" sz="2600" u="heavy" kern="100" dirty="0">
                <a:latin typeface="Times New Roman"/>
                <a:ea typeface="华文细黑"/>
                <a:cs typeface="Courier New"/>
              </a:rPr>
              <a:t>																					    </a:t>
            </a:r>
            <a:endParaRPr lang="zh-CN" altLang="zh-CN" sz="2600" u="heavy" kern="100" dirty="0">
              <a:latin typeface="Times New Roman"/>
              <a:ea typeface="华文细黑"/>
              <a:cs typeface="Courier New"/>
            </a:endParaRPr>
          </a:p>
        </p:txBody>
      </p:sp>
      <p:sp>
        <p:nvSpPr>
          <p:cNvPr id="3" name="矩形 2"/>
          <p:cNvSpPr/>
          <p:nvPr/>
        </p:nvSpPr>
        <p:spPr>
          <a:xfrm>
            <a:off x="35496" y="3206869"/>
            <a:ext cx="8393185" cy="1600695"/>
          </a:xfrm>
          <a:prstGeom prst="rect">
            <a:avLst/>
          </a:prstGeom>
        </p:spPr>
        <p:txBody>
          <a:bodyPr>
            <a:spAutoFit/>
          </a:bodyPr>
          <a:lstStyle/>
          <a:p>
            <a:pPr lvl="0" algn="just">
              <a:lnSpc>
                <a:spcPct val="130000"/>
              </a:lnSpc>
            </a:pPr>
            <a:r>
              <a:rPr lang="en-US" altLang="zh-CN" sz="2600" kern="100" dirty="0" smtClean="0">
                <a:solidFill>
                  <a:schemeClr val="accent6">
                    <a:lumMod val="75000"/>
                  </a:schemeClr>
                </a:solidFill>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两</a:t>
            </a:r>
            <a:r>
              <a:rPr lang="zh-CN" altLang="zh-CN" sz="2600" kern="100" dirty="0">
                <a:solidFill>
                  <a:schemeClr val="accent6">
                    <a:lumMod val="75000"/>
                  </a:schemeClr>
                </a:solidFill>
                <a:latin typeface="Times New Roman"/>
                <a:ea typeface="华文细黑"/>
                <a:cs typeface="Times New Roman"/>
              </a:rPr>
              <a:t>句前半句均为</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是</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字句形式的比喻句，后半句一个为条件关系，一个为假设关系；两句间在内容上是正反对比关系</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343717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9134" y="1066740"/>
            <a:ext cx="8427116" cy="2657138"/>
          </a:xfrm>
          <a:prstGeom prst="rect">
            <a:avLst/>
          </a:prstGeom>
          <a:noFill/>
        </p:spPr>
        <p:txBody>
          <a:bodyPr wrap="square" rtlCol="0">
            <a:spAutoFit/>
          </a:bodyPr>
          <a:lstStyle/>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修辞特点</a:t>
            </a:r>
            <a:r>
              <a:rPr lang="zh-CN" altLang="zh-CN" sz="2600" kern="100" dirty="0" smtClean="0">
                <a:latin typeface="Times New Roman"/>
                <a:ea typeface="华文细黑"/>
                <a:cs typeface="Times New Roman"/>
              </a:rPr>
              <a:t>：</a:t>
            </a:r>
            <a:r>
              <a:rPr lang="en-US" altLang="zh-CN" sz="2600" u="heavy" kern="100" dirty="0" smtClean="0">
                <a:latin typeface="Times New Roman"/>
                <a:ea typeface="华文细黑"/>
                <a:cs typeface="Times New Roman"/>
              </a:rPr>
              <a:t>		</a:t>
            </a:r>
            <a:endParaRPr lang="zh-CN" altLang="zh-CN" sz="2600" u="heavy"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内容特点</a:t>
            </a:r>
            <a:r>
              <a:rPr lang="zh-CN" altLang="zh-CN" sz="2600" kern="100" dirty="0" smtClean="0">
                <a:latin typeface="Times New Roman"/>
                <a:ea typeface="华文细黑"/>
                <a:cs typeface="Times New Roman"/>
              </a:rPr>
              <a:t>：</a:t>
            </a:r>
            <a:r>
              <a:rPr lang="en-US" altLang="zh-CN" sz="2600" u="heavy" kern="100" dirty="0">
                <a:latin typeface="Times New Roman"/>
                <a:ea typeface="华文细黑"/>
                <a:cs typeface="Times New Roman"/>
              </a:rPr>
              <a:t>					</a:t>
            </a:r>
            <a:endParaRPr lang="zh-CN" altLang="zh-CN" sz="2600" u="heavy" kern="100" dirty="0">
              <a:latin typeface="Times New Roman"/>
              <a:ea typeface="华文细黑"/>
              <a:cs typeface="Times New Roman"/>
            </a:endParaRPr>
          </a:p>
          <a:p>
            <a:pPr algn="just">
              <a:lnSpc>
                <a:spcPts val="5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感情特点</a:t>
            </a:r>
            <a:r>
              <a:rPr lang="zh-CN" altLang="zh-CN" sz="2600" kern="100" dirty="0" smtClean="0">
                <a:latin typeface="Times New Roman"/>
                <a:ea typeface="华文细黑"/>
                <a:cs typeface="Times New Roman"/>
              </a:rPr>
              <a:t>：</a:t>
            </a:r>
            <a:r>
              <a:rPr lang="en-US" altLang="zh-CN" sz="2600" u="heavy" kern="100" dirty="0" smtClean="0">
                <a:latin typeface="Times New Roman"/>
                <a:ea typeface="华文细黑"/>
                <a:cs typeface="Times New Roman"/>
              </a:rPr>
              <a:t>					</a:t>
            </a:r>
            <a:endParaRPr lang="zh-CN" altLang="zh-CN" sz="2600" u="heavy"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标点的暗示</a:t>
            </a:r>
            <a:r>
              <a:rPr lang="zh-CN" altLang="zh-CN" sz="2600" kern="100" dirty="0" smtClean="0">
                <a:latin typeface="Times New Roman"/>
                <a:ea typeface="华文细黑"/>
                <a:cs typeface="Times New Roman"/>
              </a:rPr>
              <a:t>：</a:t>
            </a:r>
            <a:r>
              <a:rPr lang="en-US" altLang="zh-CN" sz="2600" u="heavy" kern="100" dirty="0">
                <a:latin typeface="Times New Roman"/>
                <a:ea typeface="华文细黑"/>
                <a:cs typeface="Times New Roman"/>
              </a:rPr>
              <a:t>							</a:t>
            </a:r>
            <a:endParaRPr lang="zh-CN" altLang="zh-CN" sz="2600" u="heavy" kern="100" dirty="0">
              <a:latin typeface="Times New Roman"/>
              <a:ea typeface="华文细黑"/>
              <a:cs typeface="Times New Roman"/>
            </a:endParaRPr>
          </a:p>
        </p:txBody>
      </p:sp>
      <p:sp>
        <p:nvSpPr>
          <p:cNvPr id="2" name="矩形 1"/>
          <p:cNvSpPr/>
          <p:nvPr/>
        </p:nvSpPr>
        <p:spPr>
          <a:xfrm>
            <a:off x="2411760" y="1051962"/>
            <a:ext cx="1184940" cy="651204"/>
          </a:xfrm>
          <a:prstGeom prst="rect">
            <a:avLst/>
          </a:prstGeom>
        </p:spPr>
        <p:txBody>
          <a:bodyPr wrap="none">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比喻。</a:t>
            </a:r>
          </a:p>
        </p:txBody>
      </p:sp>
      <p:sp>
        <p:nvSpPr>
          <p:cNvPr id="4" name="矩形 3"/>
          <p:cNvSpPr/>
          <p:nvPr/>
        </p:nvSpPr>
        <p:spPr>
          <a:xfrm>
            <a:off x="2288818" y="1650886"/>
            <a:ext cx="4852610" cy="651204"/>
          </a:xfrm>
          <a:prstGeom prst="rect">
            <a:avLst/>
          </a:prstGeom>
        </p:spPr>
        <p:txBody>
          <a:bodyPr wrap="none">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从正反两方面说明要珍惜时间。</a:t>
            </a:r>
          </a:p>
        </p:txBody>
      </p:sp>
      <p:sp>
        <p:nvSpPr>
          <p:cNvPr id="5" name="矩形 4"/>
          <p:cNvSpPr/>
          <p:nvPr/>
        </p:nvSpPr>
        <p:spPr>
          <a:xfrm>
            <a:off x="2260124" y="2298958"/>
            <a:ext cx="4852610" cy="651204"/>
          </a:xfrm>
          <a:prstGeom prst="rect">
            <a:avLst/>
          </a:prstGeom>
        </p:spPr>
        <p:txBody>
          <a:bodyPr wrap="none">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第一句为肯定，第二句为否定。</a:t>
            </a:r>
          </a:p>
        </p:txBody>
      </p:sp>
      <p:sp>
        <p:nvSpPr>
          <p:cNvPr id="7" name="矩形 6"/>
          <p:cNvSpPr/>
          <p:nvPr/>
        </p:nvSpPr>
        <p:spPr>
          <a:xfrm>
            <a:off x="2627784" y="2917610"/>
            <a:ext cx="6186309" cy="651204"/>
          </a:xfrm>
          <a:prstGeom prst="rect">
            <a:avLst/>
          </a:prstGeom>
        </p:spPr>
        <p:txBody>
          <a:bodyPr wrap="none">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分号表明形式上为并列，内容上为对比。</a:t>
            </a:r>
          </a:p>
        </p:txBody>
      </p:sp>
    </p:spTree>
    <p:extLst>
      <p:ext uri="{BB962C8B-B14F-4D97-AF65-F5344CB8AC3E}">
        <p14:creationId xmlns:p14="http://schemas.microsoft.com/office/powerpoint/2010/main" val="248091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9134" y="176436"/>
            <a:ext cx="8427116" cy="4816896"/>
          </a:xfrm>
          <a:prstGeom prst="rect">
            <a:avLst/>
          </a:prstGeom>
          <a:noFill/>
        </p:spPr>
        <p:txBody>
          <a:bodyPr wrap="square" rtlCol="0">
            <a:spAutoFit/>
          </a:bodyPr>
          <a:lstStyle/>
          <a:p>
            <a:pPr indent="2540"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答题要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形神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兼备</a:t>
            </a:r>
            <a:endParaRPr lang="zh-CN" altLang="zh-CN" sz="1050" kern="100" dirty="0">
              <a:latin typeface="宋体"/>
              <a:cs typeface="Courier New"/>
            </a:endParaRPr>
          </a:p>
          <a:p>
            <a:pPr indent="2540" algn="just">
              <a:lnSpc>
                <a:spcPct val="150000"/>
              </a:lnSpc>
              <a:spcAft>
                <a:spcPts val="0"/>
              </a:spcAft>
            </a:pPr>
            <a:r>
              <a:rPr lang="zh-CN" altLang="zh-CN" sz="2600" kern="100" dirty="0">
                <a:latin typeface="Times New Roman"/>
                <a:ea typeface="华文细黑"/>
                <a:cs typeface="Times New Roman"/>
              </a:rPr>
              <a:t>所谓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形似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，是指仿句与例句在结构关系、表达方式、修辞手法等方面相同或相似；所谓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神似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，是指仿句的内容主旨、语言风格与例句相契合。</a:t>
            </a:r>
            <a:endParaRPr lang="zh-CN" altLang="zh-CN" sz="1050" kern="100" dirty="0">
              <a:latin typeface="宋体"/>
              <a:cs typeface="Courier New"/>
            </a:endParaRPr>
          </a:p>
          <a:p>
            <a:pPr indent="2540" algn="just">
              <a:lnSpc>
                <a:spcPct val="150000"/>
              </a:lnSpc>
              <a:spcAft>
                <a:spcPts val="0"/>
              </a:spcAft>
            </a:pPr>
            <a:r>
              <a:rPr lang="zh-CN" altLang="zh-CN" sz="2600" kern="100" dirty="0">
                <a:latin typeface="Times New Roman"/>
                <a:ea typeface="华文细黑"/>
                <a:cs typeface="Times New Roman"/>
              </a:rPr>
              <a:t>相对而言，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形似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较易把握，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神似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难度较大，而仿写的最高境界应当是形神兼备，从句式到内容到情感到语言到表达，不但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形似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，更要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神似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。形似意谐，形神兼备，保持句意情调一致。</a:t>
            </a:r>
            <a:endParaRPr lang="zh-CN" altLang="zh-CN" sz="1050" kern="100" dirty="0">
              <a:effectLst/>
              <a:latin typeface="宋体"/>
              <a:cs typeface="Courier New"/>
            </a:endParaRPr>
          </a:p>
        </p:txBody>
      </p:sp>
    </p:spTree>
    <p:extLst>
      <p:ext uri="{BB962C8B-B14F-4D97-AF65-F5344CB8AC3E}">
        <p14:creationId xmlns:p14="http://schemas.microsoft.com/office/powerpoint/2010/main" val="15032397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2843" y="482744"/>
            <a:ext cx="8806138" cy="4216732"/>
          </a:xfrm>
          <a:prstGeom prst="rect">
            <a:avLst/>
          </a:prstGeom>
          <a:noFill/>
        </p:spPr>
        <p:txBody>
          <a:bodyPr wrap="square" rtlCol="0">
            <a:spAutoFit/>
          </a:bodyPr>
          <a:lstStyle/>
          <a:p>
            <a:pPr indent="2540" algn="just">
              <a:lnSpc>
                <a:spcPct val="150000"/>
              </a:lnSpc>
              <a:spcAft>
                <a:spcPts val="0"/>
              </a:spcAft>
            </a:pPr>
            <a:r>
              <a:rPr lang="zh-CN" altLang="zh-CN" sz="2600" kern="100" dirty="0">
                <a:latin typeface="Times New Roman"/>
                <a:ea typeface="华文细黑"/>
                <a:cs typeface="Times New Roman"/>
              </a:rPr>
              <a:t>那么，从形似到神似的过程中应注意哪些问题呢？</a:t>
            </a:r>
            <a:endParaRPr lang="zh-CN" altLang="zh-CN" sz="1050" kern="100" dirty="0">
              <a:latin typeface="宋体"/>
              <a:cs typeface="Courier New"/>
            </a:endParaRPr>
          </a:p>
          <a:p>
            <a:pPr indent="2540"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形神兼备，形似是神似的基础。形似要做到位。做到形似，要有数学思维精确的品质。毕竟，形似是首要、主要得分的因素。</a:t>
            </a:r>
            <a:endParaRPr lang="zh-CN" altLang="zh-CN" sz="1050" kern="100" dirty="0">
              <a:latin typeface="宋体"/>
              <a:cs typeface="Courier New"/>
            </a:endParaRPr>
          </a:p>
          <a:p>
            <a:pPr indent="2540"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调动积累，多方联想，是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的基础。</a:t>
            </a:r>
            <a:endParaRPr lang="zh-CN" altLang="zh-CN" sz="1050" kern="100" dirty="0">
              <a:latin typeface="宋体"/>
              <a:cs typeface="Courier New"/>
            </a:endParaRPr>
          </a:p>
          <a:p>
            <a:pPr indent="2540" algn="just">
              <a:lnSpc>
                <a:spcPct val="150000"/>
              </a:lnSpc>
              <a:spcAft>
                <a:spcPts val="0"/>
              </a:spcAft>
            </a:pPr>
            <a:r>
              <a:rPr lang="zh-CN" altLang="zh-CN" sz="2600" kern="100" dirty="0">
                <a:latin typeface="Times New Roman"/>
                <a:ea typeface="华文细黑"/>
                <a:cs typeface="Times New Roman"/>
              </a:rPr>
              <a:t>平时多积累一些精美语段，尤其是使用修辞手法的句子或段落。甚至每做完一道仿写题，本身就是一种积累</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487958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9134" y="454943"/>
            <a:ext cx="8427116" cy="4216732"/>
          </a:xfrm>
          <a:prstGeom prst="rect">
            <a:avLst/>
          </a:prstGeom>
          <a:noFill/>
        </p:spPr>
        <p:txBody>
          <a:bodyPr wrap="square" rtlCol="0">
            <a:spAutoFit/>
          </a:bodyPr>
          <a:lstStyle/>
          <a:p>
            <a:pPr indent="2540" algn="just">
              <a:lnSpc>
                <a:spcPct val="150000"/>
              </a:lnSpc>
              <a:spcAft>
                <a:spcPts val="0"/>
              </a:spcAft>
            </a:pPr>
            <a:r>
              <a:rPr lang="zh-CN" altLang="zh-CN" sz="2600" kern="100" dirty="0">
                <a:latin typeface="Times New Roman"/>
                <a:ea typeface="华文细黑"/>
                <a:cs typeface="Times New Roman"/>
              </a:rPr>
              <a:t>做题时要善于联想，多方联想，尤其要善于利用相似或相近联想来打开思路。如例句给的是山水，你要联想到花草；给的是春风秋叶，你要联想到夏雨冬梅。</a:t>
            </a:r>
            <a:endParaRPr lang="zh-CN" altLang="zh-CN" sz="1050" kern="100" dirty="0">
              <a:latin typeface="宋体"/>
              <a:cs typeface="Courier New"/>
            </a:endParaRPr>
          </a:p>
          <a:p>
            <a:pPr indent="2540"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达到神似，审题是关键，尤其是审清隐性要求。</a:t>
            </a:r>
            <a:endParaRPr lang="zh-CN" altLang="zh-CN" sz="1050" kern="100" dirty="0">
              <a:latin typeface="宋体"/>
              <a:cs typeface="Courier New"/>
            </a:endParaRPr>
          </a:p>
          <a:p>
            <a:pPr indent="2540"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答题步骤宜先粗后精，先主干后枝叶，即先搭架子，再填材料；先选定对象、句子主干，再添局部文字。不能求一步到位，而应逐步打磨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4805885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4145" y="165996"/>
            <a:ext cx="8427116" cy="4708981"/>
          </a:xfrm>
          <a:prstGeom prst="rect">
            <a:avLst/>
          </a:prstGeom>
          <a:noFill/>
        </p:spPr>
        <p:txBody>
          <a:bodyPr wrap="square" rtlCol="0">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即时巩固</a:t>
            </a:r>
            <a:r>
              <a:rPr lang="en-US" altLang="zh-CN" sz="2600" kern="100" dirty="0">
                <a:solidFill>
                  <a:srgbClr val="E36C0A"/>
                </a:solidFill>
                <a:latin typeface="Times New Roman"/>
                <a:ea typeface="华文细黑"/>
                <a:cs typeface="Courier New"/>
              </a:rPr>
              <a:t>2</a:t>
            </a:r>
            <a:r>
              <a:rPr lang="zh-CN" altLang="zh-CN" sz="2600" kern="100" dirty="0">
                <a:latin typeface="Times New Roman"/>
                <a:ea typeface="华文细黑"/>
                <a:cs typeface="Times New Roman"/>
              </a:rPr>
              <a:t>　仿照画线的句子，另写三句话，要求语意连贯，句式相同。</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u="heavy" kern="100" dirty="0" smtClean="0">
                <a:latin typeface="Times New Roman"/>
                <a:ea typeface="华文细黑"/>
                <a:cs typeface="Times New Roman"/>
              </a:rPr>
              <a:t>春天</a:t>
            </a:r>
            <a:r>
              <a:rPr lang="zh-CN" altLang="zh-CN" sz="2600" u="heavy" kern="100" dirty="0">
                <a:latin typeface="Times New Roman"/>
                <a:ea typeface="华文细黑"/>
                <a:cs typeface="Times New Roman"/>
              </a:rPr>
              <a:t>桃花夭夭</a:t>
            </a:r>
            <a:r>
              <a:rPr lang="zh-CN" altLang="zh-CN" sz="2600" kern="100" dirty="0">
                <a:latin typeface="Times New Roman"/>
                <a:ea typeface="华文细黑"/>
                <a:cs typeface="Times New Roman"/>
              </a:rPr>
              <a:t>，</a:t>
            </a:r>
            <a:r>
              <a:rPr lang="zh-CN" altLang="zh-CN" sz="2600" u="heavy" kern="100" dirty="0">
                <a:latin typeface="Times New Roman"/>
                <a:ea typeface="华文细黑"/>
                <a:cs typeface="Times New Roman"/>
              </a:rPr>
              <a:t>你没有闲暇去嗅一嗅那花朵的芬芳</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______________________________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______________________________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______________________________</a:t>
            </a:r>
            <a:r>
              <a:rPr lang="zh-CN" altLang="zh-CN" sz="2600" kern="100" dirty="0">
                <a:latin typeface="Times New Roman"/>
                <a:ea typeface="华文细黑"/>
                <a:cs typeface="Times New Roman"/>
              </a:rPr>
              <a:t>。春去秋来，四季轮回，敬爱的老师，您奉献教育事业的一片丹心和热情令人敬佩</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945056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520" y="745123"/>
            <a:ext cx="8511387" cy="3616567"/>
          </a:xfrm>
          <a:prstGeom prst="rect">
            <a:avLst/>
          </a:prstGeom>
          <a:noFill/>
        </p:spPr>
        <p:txBody>
          <a:bodyPr wrap="square" rtlCol="0">
            <a:spAutoFit/>
          </a:bodyPr>
          <a:lstStyle/>
          <a:p>
            <a:pPr indent="2540"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画线的句子从春天写起，运用反衬，突出了教师的奉献精神。横线处应填写的句子也要突出另外那些季节的美好和教师却没有时间尽情地享受的意思。</a:t>
            </a:r>
            <a:endParaRPr lang="zh-CN" altLang="zh-CN" sz="1050" kern="100" dirty="0">
              <a:latin typeface="宋体"/>
              <a:cs typeface="Courier New"/>
            </a:endParaRPr>
          </a:p>
          <a:p>
            <a:pPr indent="2540"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夏天蝉声清脆　你没有空闲去听一听那生命的礼赞　秋天硕果累累　你没有余暇去尝一尝那水果的甘甜　冬季白雪皑皑　你没有时间去品一品那雪中的</a:t>
            </a:r>
            <a:r>
              <a:rPr lang="zh-CN" altLang="zh-CN" sz="2600" kern="100" dirty="0" smtClean="0">
                <a:solidFill>
                  <a:srgbClr val="E46C0A"/>
                </a:solidFill>
                <a:latin typeface="Times New Roman"/>
                <a:ea typeface="华文细黑"/>
                <a:cs typeface="Times New Roman"/>
              </a:rPr>
              <a:t>浪漫</a:t>
            </a:r>
            <a:endParaRPr lang="zh-CN" altLang="zh-CN" sz="1050" kern="100" dirty="0">
              <a:latin typeface="宋体"/>
              <a:cs typeface="Courier New"/>
            </a:endParaRPr>
          </a:p>
        </p:txBody>
      </p:sp>
    </p:spTree>
    <p:extLst>
      <p:ext uri="{BB962C8B-B14F-4D97-AF65-F5344CB8AC3E}">
        <p14:creationId xmlns:p14="http://schemas.microsoft.com/office/powerpoint/2010/main" val="367383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520" y="203106"/>
            <a:ext cx="8511387" cy="4708981"/>
          </a:xfrm>
          <a:prstGeom prst="rect">
            <a:avLst/>
          </a:prstGeom>
          <a:noFill/>
        </p:spPr>
        <p:txBody>
          <a:bodyPr wrap="square" rtlCol="0">
            <a:spAutoFit/>
          </a:bodyPr>
          <a:lstStyle/>
          <a:p>
            <a:pPr algn="just">
              <a:lnSpc>
                <a:spcPts val="4500"/>
              </a:lnSpc>
            </a:pPr>
            <a:r>
              <a:rPr lang="zh-CN" altLang="zh-CN" sz="2600" kern="100" dirty="0">
                <a:solidFill>
                  <a:srgbClr val="0000FF"/>
                </a:solidFill>
                <a:latin typeface="Times New Roman"/>
                <a:ea typeface="华文细黑"/>
                <a:cs typeface="Times New Roman"/>
              </a:rPr>
              <a:t>三、三种题型的仿写要点</a:t>
            </a:r>
          </a:p>
          <a:p>
            <a:pPr algn="just">
              <a:lnSpc>
                <a:spcPts val="45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填空式仿写</a:t>
            </a:r>
            <a:endParaRPr lang="zh-CN" altLang="zh-CN" sz="1050" kern="100" dirty="0">
              <a:solidFill>
                <a:srgbClr val="C00000"/>
              </a:solidFill>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Courier New"/>
              </a:rPr>
              <a:t>天津</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请补写出空缺处的语句，与前两句构成排比，使语段意思连贯，风格统一。</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作</a:t>
            </a:r>
            <a:r>
              <a:rPr lang="zh-CN" altLang="zh-CN" sz="2600" kern="100" dirty="0">
                <a:latin typeface="Times New Roman"/>
                <a:ea typeface="华文细黑"/>
                <a:cs typeface="Times New Roman"/>
              </a:rPr>
              <a:t>一次心灵旅行，就以那一本本零落的古卷残页为车票，感受着穿越时空的欣喜。我与李白共攀蜀道，与辛弃疾拍遍栏杆，</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。无论是漠北黄沙，还是江南水乡，我都一一留下足迹</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07148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717" y="93028"/>
            <a:ext cx="8769291"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(2008·</a:t>
            </a:r>
            <a:r>
              <a:rPr lang="zh-CN" altLang="zh-CN" sz="2600" kern="100" dirty="0">
                <a:solidFill>
                  <a:srgbClr val="00B0F0"/>
                </a:solidFill>
                <a:latin typeface="Times New Roman"/>
                <a:ea typeface="华文细黑"/>
                <a:cs typeface="Times New Roman"/>
              </a:rPr>
              <a:t>宁夏、海南</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仿照下面的示例，以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机遇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为话题，写几个比喻句，并形成排比。</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苦难</a:t>
            </a:r>
            <a:r>
              <a:rPr lang="zh-CN" altLang="zh-CN" sz="2600" kern="100" dirty="0">
                <a:latin typeface="Times New Roman"/>
                <a:ea typeface="华文细黑"/>
                <a:cs typeface="Times New Roman"/>
              </a:rPr>
              <a:t>对于天才是一块垫脚石，对于强者是一笔财富，对于弱者是一道万丈深渊</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本题要使用比喻的修辞手法，要注意句子间的关系是相对的，要使用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的句式，内容贴切，语言通顺，形成排比。</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略</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400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6925" y="872590"/>
            <a:ext cx="8806138" cy="2492990"/>
          </a:xfrm>
          <a:prstGeom prst="rect">
            <a:avLst/>
          </a:prstGeom>
          <a:noFill/>
        </p:spPr>
        <p:txBody>
          <a:bodyPr wrap="square" rtlCol="0">
            <a:spAutoFit/>
          </a:bodyPr>
          <a:lstStyle/>
          <a:p>
            <a:pPr indent="2540"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本题考查的是仿用句式的能力。首先要做到跟原句中的</a:t>
            </a:r>
            <a:r>
              <a:rPr lang="en-US" altLang="zh-CN" sz="2600" kern="100" dirty="0">
                <a:latin typeface="+mj-ea"/>
                <a:ea typeface="+mj-ea"/>
                <a:cs typeface="Courier New"/>
              </a:rPr>
              <a:t>“</a:t>
            </a:r>
            <a:r>
              <a:rPr lang="zh-CN" altLang="zh-CN" sz="2600" kern="100" dirty="0">
                <a:latin typeface="Times New Roman"/>
                <a:ea typeface="华文细黑"/>
                <a:cs typeface="Times New Roman"/>
              </a:rPr>
              <a:t>与李白共攀蜀道，与辛弃疾拍遍栏杆</a:t>
            </a:r>
            <a:r>
              <a:rPr lang="en-US" altLang="zh-CN" sz="2600" kern="100" dirty="0">
                <a:latin typeface="+mj-ea"/>
                <a:ea typeface="+mj-ea"/>
                <a:cs typeface="Courier New"/>
              </a:rPr>
              <a:t>”</a:t>
            </a:r>
            <a:r>
              <a:rPr lang="zh-CN" altLang="zh-CN" sz="2600" kern="100" dirty="0">
                <a:latin typeface="Times New Roman"/>
                <a:ea typeface="华文细黑"/>
                <a:cs typeface="Times New Roman"/>
              </a:rPr>
              <a:t>的句式相符，其次要做到与后文中的</a:t>
            </a:r>
            <a:r>
              <a:rPr lang="en-US" altLang="zh-CN" sz="2600" kern="100" dirty="0">
                <a:latin typeface="+mj-ea"/>
                <a:ea typeface="+mj-ea"/>
                <a:cs typeface="Courier New"/>
              </a:rPr>
              <a:t>“</a:t>
            </a:r>
            <a:r>
              <a:rPr lang="zh-CN" altLang="zh-CN" sz="2600" kern="100" dirty="0">
                <a:latin typeface="Times New Roman"/>
                <a:ea typeface="华文细黑"/>
                <a:cs typeface="Times New Roman"/>
              </a:rPr>
              <a:t>漠北黄沙</a:t>
            </a:r>
            <a:r>
              <a:rPr lang="en-US" altLang="zh-CN" sz="2600" kern="100" dirty="0">
                <a:latin typeface="+mj-ea"/>
                <a:ea typeface="+mj-ea"/>
                <a:cs typeface="Courier New"/>
              </a:rPr>
              <a:t>”</a:t>
            </a:r>
            <a:r>
              <a:rPr lang="zh-CN" altLang="zh-CN" sz="2600" kern="100" dirty="0">
                <a:latin typeface="Times New Roman"/>
                <a:ea typeface="华文细黑"/>
                <a:cs typeface="Times New Roman"/>
              </a:rPr>
              <a:t>和</a:t>
            </a:r>
            <a:r>
              <a:rPr lang="en-US" altLang="zh-CN" sz="2600" kern="100" dirty="0">
                <a:latin typeface="+mj-ea"/>
                <a:ea typeface="+mj-ea"/>
                <a:cs typeface="Courier New"/>
              </a:rPr>
              <a:t>“</a:t>
            </a:r>
            <a:r>
              <a:rPr lang="zh-CN" altLang="zh-CN" sz="2600" kern="100" dirty="0">
                <a:latin typeface="Times New Roman"/>
                <a:ea typeface="华文细黑"/>
                <a:cs typeface="Times New Roman"/>
              </a:rPr>
              <a:t>江南水乡</a:t>
            </a:r>
            <a:r>
              <a:rPr lang="en-US" altLang="zh-CN" sz="2600" kern="100" dirty="0">
                <a:latin typeface="+mj-ea"/>
                <a:ea typeface="+mj-ea"/>
                <a:cs typeface="Courier New"/>
              </a:rPr>
              <a:t>”</a:t>
            </a:r>
            <a:r>
              <a:rPr lang="zh-CN" altLang="zh-CN" sz="2600" kern="100" dirty="0">
                <a:latin typeface="Times New Roman"/>
                <a:ea typeface="华文细黑"/>
                <a:cs typeface="Times New Roman"/>
              </a:rPr>
              <a:t>呼应。</a:t>
            </a:r>
            <a:endParaRPr lang="zh-CN" altLang="zh-CN" sz="1050" kern="100" dirty="0">
              <a:latin typeface="宋体"/>
              <a:cs typeface="Courier New"/>
            </a:endParaRPr>
          </a:p>
          <a:p>
            <a:pPr indent="2540"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与岑参同赏</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梨花</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　与柳永泛舟</a:t>
            </a:r>
            <a:r>
              <a:rPr lang="zh-CN" altLang="zh-CN" sz="2600" kern="100" dirty="0" smtClean="0">
                <a:solidFill>
                  <a:srgbClr val="E46C0A"/>
                </a:solidFill>
                <a:latin typeface="Times New Roman"/>
                <a:ea typeface="华文细黑"/>
                <a:cs typeface="Times New Roman"/>
              </a:rPr>
              <a:t>钱塘</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99696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5950" y="411510"/>
            <a:ext cx="8462526" cy="4270400"/>
          </a:xfrm>
          <a:prstGeom prst="rect">
            <a:avLst/>
          </a:prstGeom>
          <a:noFill/>
        </p:spPr>
        <p:txBody>
          <a:bodyPr wrap="square" rtlCol="0">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indent="2540" algn="just">
              <a:lnSpc>
                <a:spcPct val="150000"/>
              </a:lnSpc>
              <a:spcAft>
                <a:spcPts val="0"/>
              </a:spcAft>
            </a:pPr>
            <a:r>
              <a:rPr lang="zh-CN" altLang="zh-CN" sz="2600" kern="100" dirty="0">
                <a:latin typeface="Times New Roman"/>
                <a:ea typeface="华文细黑"/>
                <a:cs typeface="Times New Roman"/>
              </a:rPr>
              <a:t>这类题一般是在所提供材料的中间空出一句或几句，要求考生根据材料内容仿照上句或下句的句式及修辞，补写一句或多句与原句在内容上有密切关系的句子，构成一个完整的语段。有些时候是在所提供材料的末尾留空，要求考生根据例句的句式和内容，续写一个或多个句子，与上文构成一段语意完整的文字。</a:t>
            </a:r>
            <a:endParaRPr lang="zh-CN" altLang="zh-CN" sz="1050" kern="100" dirty="0">
              <a:effectLst/>
              <a:latin typeface="宋体"/>
              <a:cs typeface="Courier New"/>
            </a:endParaRPr>
          </a:p>
        </p:txBody>
      </p:sp>
    </p:spTree>
    <p:extLst>
      <p:ext uri="{BB962C8B-B14F-4D97-AF65-F5344CB8AC3E}">
        <p14:creationId xmlns:p14="http://schemas.microsoft.com/office/powerpoint/2010/main" val="9156021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0902" y="40988"/>
            <a:ext cx="8632623" cy="5066965"/>
          </a:xfrm>
          <a:prstGeom prst="rect">
            <a:avLst/>
          </a:prstGeom>
          <a:noFill/>
        </p:spPr>
        <p:txBody>
          <a:bodyPr wrap="square" rtlCol="0">
            <a:spAutoFit/>
          </a:bodyPr>
          <a:lstStyle/>
          <a:p>
            <a:pPr indent="2540" algn="just">
              <a:lnSpc>
                <a:spcPct val="140000"/>
              </a:lnSpc>
              <a:spcAft>
                <a:spcPts val="0"/>
              </a:spcAft>
            </a:pPr>
            <a:r>
              <a:rPr lang="zh-CN" altLang="zh-CN" sz="2600" kern="100" dirty="0">
                <a:latin typeface="Times New Roman"/>
                <a:ea typeface="华文细黑"/>
                <a:cs typeface="Times New Roman"/>
              </a:rPr>
              <a:t>这种填空式仿写，无论是把要仿写的句子放在文段中间还是结尾</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放在中间的叫嵌入式仿写，放在结尾的叫续写式仿写</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，解答时都要注意：</a:t>
            </a:r>
            <a:endParaRPr lang="zh-CN" altLang="zh-CN" sz="1050" kern="100" dirty="0">
              <a:latin typeface="宋体"/>
              <a:cs typeface="Courier New"/>
            </a:endParaRPr>
          </a:p>
          <a:p>
            <a:pPr indent="2540"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审题干对象，尤其是审隐性要求，即它的上文或上下文，所有的句式、修辞及内容等要求都蕴涵在这里面，这是审题的重点所在。</a:t>
            </a:r>
            <a:endParaRPr lang="zh-CN" altLang="zh-CN" sz="1050" kern="100" dirty="0">
              <a:latin typeface="宋体"/>
              <a:cs typeface="Courier New"/>
            </a:endParaRPr>
          </a:p>
          <a:p>
            <a:pPr indent="2540"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所仿出的句子不仅在句式、修辞、内容、用语、情感及语言风格等方面与上文或上下文保持一致，更要注意与上下文的衔接、照应、连贯，语境要一致。</a:t>
            </a:r>
            <a:endParaRPr lang="zh-CN" altLang="zh-CN" sz="1050" kern="100" dirty="0">
              <a:effectLst/>
              <a:latin typeface="宋体"/>
              <a:cs typeface="Courier New"/>
            </a:endParaRPr>
          </a:p>
        </p:txBody>
      </p:sp>
    </p:spTree>
    <p:extLst>
      <p:ext uri="{BB962C8B-B14F-4D97-AF65-F5344CB8AC3E}">
        <p14:creationId xmlns:p14="http://schemas.microsoft.com/office/powerpoint/2010/main" val="67574853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5539" y="546001"/>
            <a:ext cx="8718949" cy="2977738"/>
          </a:xfrm>
          <a:prstGeom prst="rect">
            <a:avLst/>
          </a:prstGeom>
          <a:noFill/>
        </p:spPr>
        <p:txBody>
          <a:bodyPr wrap="square" rtlCol="0">
            <a:spAutoFit/>
          </a:bodyPr>
          <a:lstStyle/>
          <a:p>
            <a:pPr algn="just">
              <a:lnSpc>
                <a:spcPts val="4500"/>
              </a:lnSpc>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命题式仿写</a:t>
            </a:r>
          </a:p>
          <a:p>
            <a:pPr algn="just">
              <a:lnSpc>
                <a:spcPts val="45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Courier New"/>
              </a:rPr>
              <a:t>大纲全国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仿照下面的示例，自选话题，另写一句话，要求使用比喻的修辞手法，句式与示例相同。</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平和犹如绿叶，春天衬万紫千红却无妒意，秋天托累累硕果而不张扬</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7786599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5950" y="456074"/>
            <a:ext cx="8462526" cy="4131900"/>
          </a:xfrm>
          <a:prstGeom prst="rect">
            <a:avLst/>
          </a:prstGeom>
          <a:noFill/>
        </p:spPr>
        <p:txBody>
          <a:bodyPr wrap="square" rtlCol="0">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本题考查仿用句式。解答仿写题目，要从形式和内容两方面入手。本题示例以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为话题，写了一个比喻句，再用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春天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秋天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对比，写出各自的特点，从而突出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的内涵与作用。可就近联想话题，如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淡泊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宁静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a:t>
            </a:r>
            <a:endParaRPr lang="zh-CN" altLang="zh-CN" sz="105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示例</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从容犹如松柏，冬天点缀皑皑雪山却不争宠，夏天展现苍翠欲滴却不夺目</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26819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4964" y="400744"/>
            <a:ext cx="8806138" cy="4206280"/>
          </a:xfrm>
          <a:prstGeom prst="rect">
            <a:avLst/>
          </a:prstGeom>
          <a:noFill/>
        </p:spPr>
        <p:txBody>
          <a:bodyPr wrap="square" rtlCol="0">
            <a:spAutoFit/>
          </a:bodyPr>
          <a:lstStyle/>
          <a:p>
            <a:pPr algn="just">
              <a:lnSpc>
                <a:spcPts val="4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indent="2540" algn="just">
              <a:lnSpc>
                <a:spcPct val="150000"/>
              </a:lnSpc>
              <a:spcAft>
                <a:spcPts val="0"/>
              </a:spcAft>
            </a:pPr>
            <a:r>
              <a:rPr lang="zh-CN" altLang="zh-CN" sz="2600" kern="100" dirty="0">
                <a:latin typeface="Times New Roman"/>
                <a:ea typeface="华文细黑"/>
                <a:cs typeface="Times New Roman"/>
              </a:rPr>
              <a:t>这类题一般是仿照例句句式，围绕另一话题写句子，即仿句与例句在内容上没有联系，只是要求句式、修辞手法等相同。有些时候话题比较自由，只提供要求和例句，然后要求考生自由选择话题，进行仿写。</a:t>
            </a:r>
            <a:endParaRPr lang="zh-CN" altLang="zh-CN" sz="1050" kern="100" dirty="0">
              <a:latin typeface="宋体"/>
              <a:cs typeface="Courier New"/>
            </a:endParaRPr>
          </a:p>
          <a:p>
            <a:pPr indent="2540" algn="just">
              <a:lnSpc>
                <a:spcPct val="150000"/>
              </a:lnSpc>
              <a:spcAft>
                <a:spcPts val="0"/>
              </a:spcAft>
            </a:pPr>
            <a:r>
              <a:rPr lang="zh-CN" altLang="zh-CN" sz="2600" kern="100" dirty="0">
                <a:latin typeface="Times New Roman"/>
                <a:ea typeface="华文细黑"/>
                <a:cs typeface="Times New Roman"/>
              </a:rPr>
              <a:t>解答这类试题时要注意以下几点：</a:t>
            </a:r>
            <a:endParaRPr lang="zh-CN" altLang="zh-CN" sz="1050" kern="100" dirty="0">
              <a:latin typeface="宋体"/>
              <a:cs typeface="Courier New"/>
            </a:endParaRPr>
          </a:p>
          <a:p>
            <a:pPr indent="2540"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审清例句的句式特点，仿写句要与例句句式保持一致</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5966170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8559" y="1114882"/>
            <a:ext cx="8718949" cy="1816908"/>
          </a:xfrm>
          <a:prstGeom prst="rect">
            <a:avLst/>
          </a:prstGeom>
          <a:noFill/>
        </p:spPr>
        <p:txBody>
          <a:bodyPr wrap="square" rtlCol="0">
            <a:spAutoFit/>
          </a:bodyPr>
          <a:lstStyle/>
          <a:p>
            <a:pPr lvl="0" indent="2540" algn="just">
              <a:lnSpc>
                <a:spcPct val="150000"/>
              </a:lnSpc>
            </a:pPr>
            <a:r>
              <a:rPr lang="en-US" altLang="zh-CN" sz="2600" kern="100" dirty="0">
                <a:solidFill>
                  <a:prstClr val="black"/>
                </a:solidFill>
                <a:latin typeface="Times New Roman"/>
                <a:ea typeface="华文细黑"/>
                <a:cs typeface="Courier New"/>
              </a:rPr>
              <a:t>(2)</a:t>
            </a:r>
            <a:r>
              <a:rPr lang="zh-CN" altLang="zh-CN" sz="2600" kern="100" dirty="0">
                <a:solidFill>
                  <a:prstClr val="black"/>
                </a:solidFill>
                <a:latin typeface="Times New Roman"/>
                <a:ea typeface="华文细黑"/>
                <a:cs typeface="Times New Roman"/>
              </a:rPr>
              <a:t>分析例句的修辞特点，修辞手法要与例句保持一致。</a:t>
            </a:r>
            <a:endParaRPr lang="zh-CN" altLang="zh-CN" sz="1050" kern="100" dirty="0">
              <a:solidFill>
                <a:prstClr val="black"/>
              </a:solidFill>
              <a:latin typeface="宋体"/>
              <a:cs typeface="Courier New"/>
            </a:endParaRPr>
          </a:p>
          <a:p>
            <a:pPr lvl="0" indent="2540" algn="just">
              <a:lnSpc>
                <a:spcPct val="150000"/>
              </a:lnSpc>
            </a:pPr>
            <a:r>
              <a:rPr lang="en-US" altLang="zh-CN" sz="2600" kern="100" dirty="0">
                <a:solidFill>
                  <a:prstClr val="black"/>
                </a:solidFill>
                <a:latin typeface="Times New Roman"/>
                <a:ea typeface="华文细黑"/>
                <a:cs typeface="Courier New"/>
              </a:rPr>
              <a:t>(3)</a:t>
            </a:r>
            <a:r>
              <a:rPr lang="zh-CN" altLang="zh-CN" sz="2600" kern="100" dirty="0">
                <a:solidFill>
                  <a:prstClr val="black"/>
                </a:solidFill>
                <a:latin typeface="Times New Roman"/>
                <a:ea typeface="华文细黑"/>
                <a:cs typeface="Times New Roman"/>
              </a:rPr>
              <a:t>看清题目要求，仿写是另立话题还是顺着原先的话题。</a:t>
            </a:r>
            <a:endParaRPr lang="zh-CN" altLang="zh-CN" sz="1050" kern="100" dirty="0">
              <a:solidFill>
                <a:prstClr val="black"/>
              </a:solidFill>
              <a:latin typeface="宋体"/>
              <a:cs typeface="Courier New"/>
            </a:endParaRPr>
          </a:p>
          <a:p>
            <a:pPr lvl="0" indent="2540" algn="just">
              <a:lnSpc>
                <a:spcPct val="150000"/>
              </a:lnSpc>
            </a:pPr>
            <a:r>
              <a:rPr lang="en-US" altLang="zh-CN" sz="2600" kern="100" dirty="0">
                <a:solidFill>
                  <a:prstClr val="black"/>
                </a:solidFill>
                <a:latin typeface="Times New Roman"/>
                <a:ea typeface="华文细黑"/>
                <a:cs typeface="Courier New"/>
              </a:rPr>
              <a:t>(4)</a:t>
            </a:r>
            <a:r>
              <a:rPr lang="zh-CN" altLang="zh-CN" sz="2600" kern="100" dirty="0">
                <a:solidFill>
                  <a:prstClr val="black"/>
                </a:solidFill>
                <a:latin typeface="Times New Roman"/>
                <a:ea typeface="华文细黑"/>
                <a:cs typeface="Times New Roman"/>
              </a:rPr>
              <a:t>依据仿写话题展开联想、想象，写出形象合理的语句。</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56232050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9914" y="257969"/>
            <a:ext cx="8821322" cy="3693319"/>
          </a:xfrm>
          <a:prstGeom prst="rect">
            <a:avLst/>
          </a:prstGeom>
        </p:spPr>
        <p:txBody>
          <a:bodyPr>
            <a:spAutoFit/>
          </a:bodyPr>
          <a:lstStyle/>
          <a:p>
            <a:pPr algn="just">
              <a:lnSpc>
                <a:spcPct val="150000"/>
              </a:lnSpc>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三</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对联式仿写</a:t>
            </a:r>
          </a:p>
          <a:p>
            <a:pPr algn="just">
              <a:lnSpc>
                <a:spcPct val="150000"/>
              </a:lnSpc>
              <a:spcAft>
                <a:spcPts val="0"/>
              </a:spcAft>
            </a:pPr>
            <a:r>
              <a:rPr lang="en-US" altLang="zh-CN" sz="2600" kern="100" dirty="0">
                <a:latin typeface="Times New Roman"/>
                <a:ea typeface="华文细黑"/>
                <a:cs typeface="Courier New"/>
              </a:rPr>
              <a:t>3.</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Courier New"/>
              </a:rPr>
              <a:t>山东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用下面的短语组成两副有关春节和端午节的对联。要求：上下联各为七字，语意连贯，符合节日和对联特点，不得重复使用短语。</a:t>
            </a:r>
            <a:endParaRPr lang="zh-CN" altLang="zh-CN" sz="2600" kern="100" dirty="0">
              <a:latin typeface="宋体"/>
              <a:cs typeface="Courier New"/>
            </a:endParaRPr>
          </a:p>
          <a:p>
            <a:pPr indent="2540" algn="just">
              <a:lnSpc>
                <a:spcPct val="150000"/>
              </a:lnSpc>
              <a:spcAft>
                <a:spcPts val="0"/>
              </a:spcAft>
            </a:pPr>
            <a:r>
              <a:rPr lang="zh-CN" altLang="zh-CN" sz="2600" kern="100" dirty="0">
                <a:latin typeface="Times New Roman"/>
                <a:ea typeface="华文细黑"/>
                <a:cs typeface="Times New Roman"/>
              </a:rPr>
              <a:t>门上桃符　碧波竞舟　江边柳线　青艾驱瘴　迎春绿</a:t>
            </a:r>
            <a:endParaRPr lang="zh-CN" altLang="zh-CN" sz="1050" kern="100" dirty="0">
              <a:latin typeface="宋体"/>
              <a:cs typeface="Courier New"/>
            </a:endParaRPr>
          </a:p>
          <a:p>
            <a:pPr indent="2540" algn="just">
              <a:lnSpc>
                <a:spcPct val="150000"/>
              </a:lnSpc>
              <a:spcAft>
                <a:spcPts val="0"/>
              </a:spcAft>
            </a:pPr>
            <a:r>
              <a:rPr lang="zh-CN" altLang="zh-CN" sz="2600" kern="100" dirty="0">
                <a:latin typeface="Times New Roman"/>
                <a:ea typeface="华文细黑"/>
                <a:cs typeface="Times New Roman"/>
              </a:rPr>
              <a:t>十里欢　耀眼红　千家</a:t>
            </a:r>
            <a:r>
              <a:rPr lang="zh-CN" altLang="zh-CN" sz="2600" kern="100" dirty="0" smtClean="0">
                <a:latin typeface="Times New Roman"/>
                <a:ea typeface="华文细黑"/>
                <a:cs typeface="Times New Roman"/>
              </a:rPr>
              <a:t>乐</a:t>
            </a:r>
            <a:endParaRPr lang="zh-CN" altLang="zh-CN" sz="1050" kern="100" dirty="0">
              <a:latin typeface="宋体"/>
              <a:cs typeface="Courier New"/>
            </a:endParaRPr>
          </a:p>
        </p:txBody>
      </p:sp>
    </p:spTree>
    <p:extLst>
      <p:ext uri="{BB962C8B-B14F-4D97-AF65-F5344CB8AC3E}">
        <p14:creationId xmlns:p14="http://schemas.microsoft.com/office/powerpoint/2010/main" val="403935295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1339" y="67802"/>
            <a:ext cx="8821322" cy="4817729"/>
          </a:xfrm>
          <a:prstGeom prst="rect">
            <a:avLst/>
          </a:prstGeom>
        </p:spPr>
        <p:txBody>
          <a:bodyPr>
            <a:spAutoFit/>
          </a:bodyPr>
          <a:lstStyle/>
          <a:p>
            <a:pPr indent="2540"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这是一道对联题，但不是让考生去拟写对联，而是给定了内容让考生去重新组合，实际上考查的是一种连缀能力。考生需要从内容和形式两个方面去考虑，内容上要符合节日的特点，形式上要符合对联的特点。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江边柳线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门上桃符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有明显的春节的特征，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相对，下联要收在平声上，这样就很容易确定写春节的对联。同样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青艾驱瘴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碧波竞舟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具有典型的端午节</a:t>
            </a:r>
            <a:r>
              <a:rPr lang="zh-CN" altLang="zh-CN" sz="2600" kern="100" dirty="0" smtClean="0">
                <a:latin typeface="Times New Roman"/>
                <a:ea typeface="华文细黑"/>
                <a:cs typeface="Times New Roman"/>
              </a:rPr>
              <a:t>特征</a:t>
            </a:r>
            <a:r>
              <a:rPr lang="en-US" altLang="zh-CN" sz="2600" kern="100" dirty="0" smtClean="0">
                <a:latin typeface="Times New Roman"/>
                <a:ea typeface="华文细黑"/>
                <a:cs typeface="Times New Roman"/>
              </a:rPr>
              <a:t>,</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驱瘴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只能是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千家</a:t>
            </a:r>
            <a:r>
              <a:rPr lang="en-US" altLang="zh-CN" sz="2600" kern="100" dirty="0" smtClean="0">
                <a:latin typeface="宋体"/>
                <a:ea typeface="华文细黑"/>
                <a:cs typeface="Times New Roman"/>
              </a:rPr>
              <a:t>”</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再</a:t>
            </a:r>
            <a:r>
              <a:rPr lang="zh-CN" altLang="zh-CN" sz="2600" kern="100" dirty="0">
                <a:latin typeface="Times New Roman"/>
                <a:ea typeface="华文细黑"/>
                <a:cs typeface="Times New Roman"/>
              </a:rPr>
              <a:t>加上平声的</a:t>
            </a:r>
            <a:r>
              <a:rPr lang="zh-CN" altLang="zh-CN" sz="2600" kern="100" dirty="0" smtClean="0">
                <a:latin typeface="Times New Roman"/>
                <a:ea typeface="华文细黑"/>
                <a:cs typeface="Times New Roman"/>
              </a:rPr>
              <a:t>要求</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写</a:t>
            </a:r>
            <a:r>
              <a:rPr lang="zh-CN" altLang="zh-CN" sz="2600" kern="100" dirty="0">
                <a:latin typeface="Times New Roman"/>
                <a:ea typeface="华文细黑"/>
                <a:cs typeface="Times New Roman"/>
              </a:rPr>
              <a:t>端午的对联也很容易确定</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46253260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3442" y="1275606"/>
            <a:ext cx="8477117" cy="1215910"/>
          </a:xfrm>
          <a:prstGeom prst="rect">
            <a:avLst/>
          </a:prstGeom>
        </p:spPr>
        <p:txBody>
          <a:bodyPr>
            <a:spAutoFit/>
          </a:bodyPr>
          <a:lstStyle/>
          <a:p>
            <a:pPr indent="2540"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春节：江边柳线迎春绿　门上桃符耀眼红</a:t>
            </a:r>
            <a:endParaRPr lang="zh-CN" altLang="zh-CN" sz="2600" kern="100" dirty="0">
              <a:latin typeface="宋体"/>
              <a:cs typeface="Courier New"/>
            </a:endParaRPr>
          </a:p>
          <a:p>
            <a:pPr indent="2540" algn="just">
              <a:lnSpc>
                <a:spcPct val="150000"/>
              </a:lnSpc>
              <a:spcAft>
                <a:spcPts val="0"/>
              </a:spcAft>
            </a:pPr>
            <a:r>
              <a:rPr lang="zh-CN" altLang="zh-CN" sz="2600" kern="100" dirty="0">
                <a:solidFill>
                  <a:srgbClr val="E46C0A"/>
                </a:solidFill>
                <a:latin typeface="Times New Roman"/>
                <a:ea typeface="华文细黑"/>
                <a:cs typeface="Times New Roman"/>
              </a:rPr>
              <a:t>端午节：青艾驱瘴千家乐　碧波竞舟十里欢</a:t>
            </a:r>
            <a:endParaRPr lang="zh-CN" altLang="zh-CN" sz="2600" kern="100" dirty="0">
              <a:effectLst/>
              <a:latin typeface="宋体"/>
              <a:cs typeface="Courier New"/>
            </a:endParaRPr>
          </a:p>
        </p:txBody>
      </p:sp>
    </p:spTree>
    <p:extLst>
      <p:ext uri="{BB962C8B-B14F-4D97-AF65-F5344CB8AC3E}">
        <p14:creationId xmlns:p14="http://schemas.microsoft.com/office/powerpoint/2010/main" val="2849666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429" y="1059582"/>
            <a:ext cx="8462526" cy="2416239"/>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题采用话题式仿写题型，题干给出了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机遇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话题，要求使用比喻、排比的修辞手法。该题仿写关键是打开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的对象的思路，如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伟人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智者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愚者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少年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青年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一组等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3329743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6822" y="411510"/>
            <a:ext cx="8647507" cy="4216732"/>
          </a:xfrm>
          <a:prstGeom prst="rect">
            <a:avLst/>
          </a:prstGeom>
        </p:spPr>
        <p:txBody>
          <a:bodyPr>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indent="2540" algn="just">
              <a:lnSpc>
                <a:spcPct val="150000"/>
              </a:lnSpc>
              <a:spcAft>
                <a:spcPts val="0"/>
              </a:spcAft>
            </a:pPr>
            <a:r>
              <a:rPr lang="zh-CN" altLang="zh-CN" sz="2600" kern="100" dirty="0">
                <a:latin typeface="Times New Roman"/>
                <a:ea typeface="华文细黑"/>
                <a:cs typeface="Times New Roman"/>
              </a:rPr>
              <a:t>仿写对联，要注意把握对联本身的特点和要求：</a:t>
            </a:r>
            <a:endParaRPr lang="zh-CN" altLang="zh-CN" sz="1050" kern="100" dirty="0">
              <a:latin typeface="宋体"/>
              <a:cs typeface="Courier New"/>
            </a:endParaRPr>
          </a:p>
          <a:p>
            <a:pPr indent="2540"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在内容上，上下句语意相承或相关。</a:t>
            </a:r>
            <a:endParaRPr lang="zh-CN" altLang="zh-CN" sz="1050" kern="100" dirty="0">
              <a:latin typeface="宋体"/>
              <a:cs typeface="Courier New"/>
            </a:endParaRPr>
          </a:p>
          <a:p>
            <a:pPr indent="2540"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在形式上，上下句应符合绝对工整对仗。比如，字数应完全相等，词性应相对，结构应一致，等等。</a:t>
            </a:r>
            <a:endParaRPr lang="zh-CN" altLang="zh-CN" sz="1050" kern="100" dirty="0">
              <a:latin typeface="宋体"/>
              <a:cs typeface="Courier New"/>
            </a:endParaRPr>
          </a:p>
          <a:p>
            <a:pPr>
              <a:lnSpc>
                <a:spcPct val="150000"/>
              </a:lnSpc>
            </a:pPr>
            <a:r>
              <a:rPr lang="en-US" altLang="zh-CN" sz="2600" dirty="0">
                <a:latin typeface="Times New Roman"/>
                <a:ea typeface="华文细黑"/>
              </a:rPr>
              <a:t>(3)</a:t>
            </a:r>
            <a:r>
              <a:rPr lang="zh-CN" altLang="zh-CN" sz="2600" dirty="0">
                <a:latin typeface="Times New Roman"/>
                <a:ea typeface="华文细黑"/>
                <a:cs typeface="Times New Roman"/>
              </a:rPr>
              <a:t>在韵律上，对联上联最后一字应为仄声，下联最后一字应为平声。</a:t>
            </a:r>
            <a:endParaRPr lang="zh-CN" altLang="zh-CN" sz="2600" kern="100" dirty="0">
              <a:latin typeface="宋体"/>
              <a:cs typeface="Courier New"/>
            </a:endParaRPr>
          </a:p>
        </p:txBody>
      </p:sp>
    </p:spTree>
    <p:extLst>
      <p:ext uri="{BB962C8B-B14F-4D97-AF65-F5344CB8AC3E}">
        <p14:creationId xmlns:p14="http://schemas.microsoft.com/office/powerpoint/2010/main" val="265896629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8247" y="30128"/>
            <a:ext cx="2091505" cy="669414"/>
          </a:xfrm>
          <a:prstGeom prst="rect">
            <a:avLst/>
          </a:prstGeom>
        </p:spPr>
        <p:txBody>
          <a:bodyPr wrap="square">
            <a:spAutoFit/>
          </a:bodyPr>
          <a:lstStyle/>
          <a:p>
            <a:pPr marL="457200" indent="-457200" algn="just">
              <a:lnSpc>
                <a:spcPts val="4500"/>
              </a:lnSpc>
              <a:spcAft>
                <a:spcPts val="0"/>
              </a:spcAft>
              <a:buFont typeface="Wingdings" pitchFamily="2" charset="2"/>
              <a:buChar char="Ø"/>
            </a:pPr>
            <a:r>
              <a:rPr lang="zh-CN" altLang="en-US" sz="2600" b="1" kern="100" dirty="0" smtClean="0">
                <a:solidFill>
                  <a:srgbClr val="00B0F0"/>
                </a:solidFill>
                <a:latin typeface="微软雅黑" pitchFamily="34" charset="-122"/>
                <a:ea typeface="微软雅黑" pitchFamily="34" charset="-122"/>
                <a:cs typeface="Courier New"/>
              </a:rPr>
              <a:t>考场妙招</a:t>
            </a:r>
            <a:endParaRPr lang="zh-CN" altLang="zh-CN" sz="2600" b="1" kern="100" dirty="0">
              <a:solidFill>
                <a:srgbClr val="00B0F0"/>
              </a:solidFill>
              <a:latin typeface="微软雅黑" pitchFamily="34" charset="-122"/>
              <a:ea typeface="微软雅黑" pitchFamily="34" charset="-122"/>
              <a:cs typeface="Courier New"/>
            </a:endParaRPr>
          </a:p>
        </p:txBody>
      </p:sp>
      <p:sp>
        <p:nvSpPr>
          <p:cNvPr id="4" name="矩形 3"/>
          <p:cNvSpPr/>
          <p:nvPr/>
        </p:nvSpPr>
        <p:spPr>
          <a:xfrm>
            <a:off x="243109" y="522736"/>
            <a:ext cx="8733982" cy="4573560"/>
          </a:xfrm>
          <a:prstGeom prst="rect">
            <a:avLst/>
          </a:prstGeom>
        </p:spPr>
        <p:txBody>
          <a:bodyPr>
            <a:spAutoFit/>
          </a:bodyPr>
          <a:lstStyle/>
          <a:p>
            <a:pPr indent="2540" algn="ctr">
              <a:lnSpc>
                <a:spcPct val="140000"/>
              </a:lnSpc>
              <a:spcAft>
                <a:spcPts val="0"/>
              </a:spcAft>
            </a:pPr>
            <a:r>
              <a:rPr lang="zh-CN" altLang="zh-CN" sz="2600" kern="100" dirty="0">
                <a:solidFill>
                  <a:srgbClr val="D00000"/>
                </a:solidFill>
                <a:latin typeface="Times New Roman"/>
                <a:ea typeface="华文细黑"/>
                <a:cs typeface="Times New Roman"/>
              </a:rPr>
              <a:t>巧用换词法仿写</a:t>
            </a:r>
            <a:endParaRPr lang="zh-CN" altLang="zh-CN" sz="1050" kern="100" dirty="0">
              <a:solidFill>
                <a:srgbClr val="D00000"/>
              </a:solidFill>
              <a:latin typeface="宋体"/>
              <a:cs typeface="Courier New"/>
            </a:endParaRPr>
          </a:p>
          <a:p>
            <a:pPr indent="2540" algn="just">
              <a:lnSpc>
                <a:spcPct val="140000"/>
              </a:lnSpc>
              <a:spcAft>
                <a:spcPts val="0"/>
              </a:spcAft>
            </a:pPr>
            <a:r>
              <a:rPr lang="zh-CN" altLang="zh-CN" sz="2600" kern="100" dirty="0">
                <a:latin typeface="Times New Roman"/>
                <a:ea typeface="华文细黑"/>
                <a:cs typeface="Times New Roman"/>
              </a:rPr>
              <a:t>仿写是模仿，不是创造，可以根据具体题目的特定要求变换词语以达到仿写的目的。试以</a:t>
            </a:r>
            <a:r>
              <a:rPr lang="en-US" altLang="zh-CN" sz="2600" kern="100" dirty="0">
                <a:latin typeface="Times New Roman"/>
                <a:ea typeface="华文细黑"/>
                <a:cs typeface="Courier New"/>
              </a:rPr>
              <a:t>2012</a:t>
            </a:r>
            <a:r>
              <a:rPr lang="zh-CN" altLang="zh-CN" sz="2600" kern="100" dirty="0">
                <a:latin typeface="Times New Roman"/>
                <a:ea typeface="华文细黑"/>
                <a:cs typeface="Times New Roman"/>
              </a:rPr>
              <a:t>年新课标全国卷第</a:t>
            </a:r>
            <a:r>
              <a:rPr lang="en-US" altLang="zh-CN" sz="2600" kern="100" dirty="0">
                <a:latin typeface="Times New Roman"/>
                <a:ea typeface="华文细黑"/>
                <a:cs typeface="Courier New"/>
              </a:rPr>
              <a:t>17</a:t>
            </a:r>
            <a:r>
              <a:rPr lang="zh-CN" altLang="zh-CN" sz="2600" kern="100" dirty="0">
                <a:latin typeface="Times New Roman"/>
                <a:ea typeface="华文细黑"/>
                <a:cs typeface="Times New Roman"/>
              </a:rPr>
              <a:t>题仿写为例，看如何使用换词法。</a:t>
            </a:r>
            <a:endParaRPr lang="zh-CN" altLang="zh-CN" sz="1050" kern="100" dirty="0">
              <a:latin typeface="宋体"/>
              <a:cs typeface="Courier New"/>
            </a:endParaRPr>
          </a:p>
          <a:p>
            <a:pPr indent="2540" algn="just">
              <a:lnSpc>
                <a:spcPct val="140000"/>
              </a:lnSpc>
              <a:spcAft>
                <a:spcPts val="0"/>
              </a:spcAft>
            </a:pPr>
            <a:r>
              <a:rPr lang="zh-CN" altLang="zh-CN" sz="2600" kern="100" dirty="0">
                <a:latin typeface="Times New Roman"/>
                <a:ea typeface="华文细黑"/>
                <a:cs typeface="Times New Roman"/>
              </a:rPr>
              <a:t>依照下面的示例，自选话题，另写两句话，要求使用拟人的修辞手法，句式与示例相同。</a:t>
            </a:r>
            <a:endParaRPr lang="zh-CN" altLang="zh-CN" sz="1050" kern="100" dirty="0">
              <a:latin typeface="宋体"/>
              <a:cs typeface="Courier New"/>
            </a:endParaRPr>
          </a:p>
          <a:p>
            <a:pPr indent="2540" algn="just">
              <a:lnSpc>
                <a:spcPct val="140000"/>
              </a:lnSpc>
              <a:spcAft>
                <a:spcPts val="0"/>
              </a:spcAft>
            </a:pPr>
            <a:r>
              <a:rPr lang="zh-CN" altLang="zh-CN" sz="2600" kern="100" dirty="0">
                <a:latin typeface="Times New Roman"/>
                <a:ea typeface="华文细黑"/>
                <a:cs typeface="Times New Roman"/>
              </a:rPr>
              <a:t>梅花在冰天雪地的季节吐蕾，意在教导我们：学会坚强。</a:t>
            </a:r>
            <a:endParaRPr lang="zh-CN" altLang="zh-CN" sz="1050" kern="100" dirty="0">
              <a:latin typeface="宋体"/>
              <a:cs typeface="Courier New"/>
            </a:endParaRPr>
          </a:p>
          <a:p>
            <a:pPr>
              <a:lnSpc>
                <a:spcPct val="140000"/>
              </a:lnSpc>
            </a:pPr>
            <a:r>
              <a:rPr lang="zh-CN" altLang="zh-CN" sz="2600" dirty="0">
                <a:latin typeface="Times New Roman"/>
                <a:ea typeface="华文细黑"/>
                <a:cs typeface="Times New Roman"/>
              </a:rPr>
              <a:t>昙花于万籁俱寂的深夜绽放，意在提醒我们：不要张扬。</a:t>
            </a:r>
            <a:endParaRPr lang="zh-CN" altLang="zh-CN" sz="1050" kern="100" dirty="0">
              <a:latin typeface="宋体"/>
              <a:cs typeface="Courier New"/>
            </a:endParaRPr>
          </a:p>
        </p:txBody>
      </p:sp>
    </p:spTree>
    <p:extLst>
      <p:ext uri="{BB962C8B-B14F-4D97-AF65-F5344CB8AC3E}">
        <p14:creationId xmlns:p14="http://schemas.microsoft.com/office/powerpoint/2010/main" val="205286444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7297" y="789008"/>
            <a:ext cx="8647507" cy="3093154"/>
          </a:xfrm>
          <a:prstGeom prst="rect">
            <a:avLst/>
          </a:prstGeom>
        </p:spPr>
        <p:txBody>
          <a:bodyPr>
            <a:spAutoFit/>
          </a:bodyPr>
          <a:lstStyle/>
          <a:p>
            <a:pPr indent="2540" algn="just">
              <a:lnSpc>
                <a:spcPct val="150000"/>
              </a:lnSpc>
              <a:spcAft>
                <a:spcPts val="0"/>
              </a:spcAft>
            </a:pPr>
            <a:r>
              <a:rPr lang="zh-CN" altLang="zh-CN" sz="2600" kern="100" dirty="0">
                <a:latin typeface="Times New Roman"/>
                <a:ea typeface="华文细黑"/>
                <a:cs typeface="Times New Roman"/>
              </a:rPr>
              <a:t>先抄出不变的成分，把需要变换的地方用横线标出。</a:t>
            </a:r>
            <a:endParaRPr lang="zh-CN" altLang="zh-CN" sz="1050" kern="100" dirty="0">
              <a:latin typeface="宋体"/>
              <a:cs typeface="Courier New"/>
            </a:endParaRPr>
          </a:p>
          <a:p>
            <a:pPr indent="2540" algn="just">
              <a:lnSpc>
                <a:spcPct val="150000"/>
              </a:lnSpc>
              <a:spcAft>
                <a:spcPts val="0"/>
              </a:spcAft>
            </a:pPr>
            <a:r>
              <a:rPr lang="zh-CN" altLang="zh-CN" sz="2600" kern="100" dirty="0">
                <a:latin typeface="Times New Roman"/>
                <a:ea typeface="华文细黑"/>
                <a:cs typeface="Times New Roman"/>
              </a:rPr>
              <a:t>第一句：</a:t>
            </a:r>
            <a:r>
              <a:rPr lang="en-US" altLang="zh-CN" sz="2600" u="heavy" kern="100" dirty="0">
                <a:latin typeface="Times New Roman"/>
                <a:ea typeface="华文细黑"/>
                <a:cs typeface="Courier New"/>
              </a:rPr>
              <a:t>      </a:t>
            </a:r>
            <a:r>
              <a:rPr lang="zh-CN" altLang="zh-CN" sz="2600" kern="100" dirty="0">
                <a:latin typeface="Times New Roman"/>
                <a:ea typeface="华文细黑"/>
                <a:cs typeface="Times New Roman"/>
              </a:rPr>
              <a:t>在</a:t>
            </a:r>
            <a:r>
              <a:rPr lang="en-US" altLang="zh-CN" sz="2600" u="heavy" kern="100" dirty="0">
                <a:latin typeface="Times New Roman"/>
                <a:ea typeface="华文细黑"/>
                <a:cs typeface="Courier New"/>
              </a:rPr>
              <a:t>      </a:t>
            </a:r>
            <a:r>
              <a:rPr lang="zh-CN" altLang="zh-CN" sz="2600" kern="100" dirty="0">
                <a:latin typeface="Times New Roman"/>
                <a:ea typeface="华文细黑"/>
                <a:cs typeface="Times New Roman"/>
              </a:rPr>
              <a:t>，意在教导我们：学会</a:t>
            </a:r>
            <a:r>
              <a:rPr lang="en-US" altLang="zh-CN" sz="2600" u="heavy" kern="100" dirty="0">
                <a:latin typeface="Times New Roman"/>
                <a:ea typeface="华文细黑"/>
                <a:cs typeface="Courier New"/>
              </a:rPr>
              <a:t>        </a:t>
            </a:r>
            <a:r>
              <a:rPr lang="zh-CN" altLang="zh-CN" sz="2600" kern="100" dirty="0">
                <a:latin typeface="Times New Roman"/>
                <a:ea typeface="华文细黑"/>
                <a:cs typeface="Times New Roman"/>
              </a:rPr>
              <a:t>。</a:t>
            </a:r>
            <a:endParaRPr lang="zh-CN" altLang="zh-CN" sz="1050" kern="100" dirty="0">
              <a:latin typeface="宋体"/>
              <a:cs typeface="Courier New"/>
            </a:endParaRPr>
          </a:p>
          <a:p>
            <a:pPr indent="2540" algn="just">
              <a:lnSpc>
                <a:spcPct val="150000"/>
              </a:lnSpc>
              <a:spcAft>
                <a:spcPts val="0"/>
              </a:spcAft>
            </a:pPr>
            <a:r>
              <a:rPr lang="zh-CN" altLang="zh-CN" sz="2600" kern="100" dirty="0">
                <a:latin typeface="Times New Roman"/>
                <a:ea typeface="华文细黑"/>
                <a:cs typeface="Times New Roman"/>
              </a:rPr>
              <a:t>第二句：</a:t>
            </a:r>
            <a:r>
              <a:rPr lang="en-US" altLang="zh-CN" sz="2600" u="heavy" kern="100" dirty="0">
                <a:latin typeface="Times New Roman"/>
                <a:ea typeface="华文细黑"/>
                <a:cs typeface="Courier New"/>
              </a:rPr>
              <a:t>      </a:t>
            </a:r>
            <a:r>
              <a:rPr lang="zh-CN" altLang="zh-CN" sz="2600" kern="100" dirty="0">
                <a:latin typeface="Times New Roman"/>
                <a:ea typeface="华文细黑"/>
                <a:cs typeface="Times New Roman"/>
              </a:rPr>
              <a:t>于</a:t>
            </a:r>
            <a:r>
              <a:rPr lang="en-US" altLang="zh-CN" sz="2600" u="heavy" kern="100" dirty="0">
                <a:latin typeface="Times New Roman"/>
                <a:ea typeface="华文细黑"/>
                <a:cs typeface="Courier New"/>
              </a:rPr>
              <a:t>      </a:t>
            </a:r>
            <a:r>
              <a:rPr lang="zh-CN" altLang="zh-CN" sz="2600" kern="100" dirty="0">
                <a:latin typeface="Times New Roman"/>
                <a:ea typeface="华文细黑"/>
                <a:cs typeface="Times New Roman"/>
              </a:rPr>
              <a:t>，意在提醒我们：不要</a:t>
            </a:r>
            <a:r>
              <a:rPr lang="en-US" altLang="zh-CN" sz="2600" u="heavy" kern="100" dirty="0">
                <a:latin typeface="Times New Roman"/>
                <a:ea typeface="华文细黑"/>
                <a:cs typeface="Courier New"/>
              </a:rPr>
              <a:t>        </a:t>
            </a:r>
            <a:r>
              <a:rPr lang="zh-CN" altLang="zh-CN" sz="2600" kern="100" dirty="0">
                <a:latin typeface="Times New Roman"/>
                <a:ea typeface="华文细黑"/>
                <a:cs typeface="Times New Roman"/>
              </a:rPr>
              <a:t>。</a:t>
            </a:r>
            <a:endParaRPr lang="zh-CN" altLang="zh-CN" sz="1050" kern="100" dirty="0">
              <a:latin typeface="宋体"/>
              <a:cs typeface="Courier New"/>
            </a:endParaRPr>
          </a:p>
          <a:p>
            <a:pPr indent="2540" algn="just">
              <a:lnSpc>
                <a:spcPct val="150000"/>
              </a:lnSpc>
              <a:spcAft>
                <a:spcPts val="0"/>
              </a:spcAft>
            </a:pPr>
            <a:r>
              <a:rPr lang="zh-CN" altLang="zh-CN" sz="2600" kern="100" dirty="0">
                <a:latin typeface="Times New Roman"/>
                <a:ea typeface="华文细黑"/>
                <a:cs typeface="Times New Roman"/>
              </a:rPr>
              <a:t>然后在横线上换成与原句不一样的词语即可。当然，要通过审例句，明白要换成什么样的词语</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8992613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8247" y="824508"/>
            <a:ext cx="8647507" cy="3616567"/>
          </a:xfrm>
          <a:prstGeom prst="rect">
            <a:avLst/>
          </a:prstGeom>
        </p:spPr>
        <p:txBody>
          <a:bodyPr>
            <a:spAutoFit/>
          </a:bodyPr>
          <a:lstStyle/>
          <a:p>
            <a:pPr indent="2540"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示例一</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花瓣在生命旺盛的初夏凋零，意在教导我们：学会放下。</a:t>
            </a:r>
            <a:endParaRPr lang="zh-CN" altLang="zh-CN" sz="1050" kern="100" dirty="0">
              <a:latin typeface="宋体"/>
              <a:cs typeface="Courier New"/>
            </a:endParaRPr>
          </a:p>
          <a:p>
            <a:pPr indent="2540" algn="just">
              <a:lnSpc>
                <a:spcPct val="150000"/>
              </a:lnSpc>
              <a:spcAft>
                <a:spcPts val="0"/>
              </a:spcAft>
            </a:pPr>
            <a:r>
              <a:rPr lang="zh-CN" altLang="zh-CN" sz="2600" kern="100" dirty="0">
                <a:solidFill>
                  <a:srgbClr val="E46C0A"/>
                </a:solidFill>
                <a:latin typeface="Times New Roman"/>
                <a:ea typeface="华文细黑"/>
                <a:cs typeface="Times New Roman"/>
              </a:rPr>
              <a:t>树叶于五彩绚烂的深秋飘落，意在提醒我们：不要逞强。</a:t>
            </a:r>
            <a:endParaRPr lang="zh-CN" altLang="zh-CN" sz="1050" kern="100" dirty="0">
              <a:latin typeface="宋体"/>
              <a:cs typeface="Courier New"/>
            </a:endParaRPr>
          </a:p>
          <a:p>
            <a:pPr indent="2540" algn="just">
              <a:lnSpc>
                <a:spcPct val="150000"/>
              </a:lnSpc>
              <a:spcAft>
                <a:spcPts val="0"/>
              </a:spcAft>
            </a:pP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示例二</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山泉在崎岖险峻的石缝叮咚，意在教导我们：学会快乐。</a:t>
            </a:r>
            <a:endParaRPr lang="zh-CN" altLang="zh-CN" sz="1050" kern="100" dirty="0">
              <a:latin typeface="宋体"/>
              <a:cs typeface="Courier New"/>
            </a:endParaRPr>
          </a:p>
          <a:p>
            <a:pPr indent="2540" algn="just">
              <a:lnSpc>
                <a:spcPct val="150000"/>
              </a:lnSpc>
              <a:spcAft>
                <a:spcPts val="0"/>
              </a:spcAft>
            </a:pPr>
            <a:r>
              <a:rPr lang="zh-CN" altLang="zh-CN" sz="2600" kern="100" dirty="0">
                <a:solidFill>
                  <a:srgbClr val="E46C0A"/>
                </a:solidFill>
                <a:latin typeface="Times New Roman"/>
                <a:ea typeface="华文细黑"/>
                <a:cs typeface="Times New Roman"/>
              </a:rPr>
              <a:t>青苔于阴暗潮湿的山下翠绿，意在提醒我们：不要放弃</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6610699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496" y="483518"/>
            <a:ext cx="8895753" cy="3070071"/>
          </a:xfrm>
          <a:prstGeom prst="rect">
            <a:avLst/>
          </a:prstGeom>
        </p:spPr>
        <p:txBody>
          <a:bodyPr wrap="square">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【不妨一试】</a:t>
            </a:r>
            <a:endParaRPr lang="zh-CN" altLang="zh-CN" sz="1050" kern="100" dirty="0">
              <a:latin typeface="宋体"/>
              <a:cs typeface="Courier New"/>
            </a:endParaRPr>
          </a:p>
          <a:p>
            <a:pPr indent="2540" algn="just">
              <a:lnSpc>
                <a:spcPct val="150000"/>
              </a:lnSpc>
              <a:spcAft>
                <a:spcPts val="0"/>
              </a:spcAft>
            </a:pPr>
            <a:r>
              <a:rPr lang="zh-CN" altLang="zh-CN" sz="2600" kern="100" dirty="0">
                <a:latin typeface="Times New Roman"/>
                <a:ea typeface="华文细黑"/>
                <a:cs typeface="Times New Roman"/>
              </a:rPr>
              <a:t>仿照下面的示例，另写两句话，要求内容贴切，句式与示例相同。</a:t>
            </a:r>
            <a:endParaRPr lang="zh-CN" altLang="zh-CN" sz="1050" kern="100" dirty="0">
              <a:latin typeface="宋体"/>
              <a:cs typeface="Courier New"/>
            </a:endParaRPr>
          </a:p>
          <a:p>
            <a:pPr indent="2540"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平凡</a:t>
            </a:r>
            <a:r>
              <a:rPr lang="zh-CN" altLang="zh-CN" sz="2600" kern="100" dirty="0">
                <a:latin typeface="Times New Roman"/>
                <a:ea typeface="华文细黑"/>
                <a:cs typeface="Times New Roman"/>
              </a:rPr>
              <a:t>是一湾池塘，如果你甘于沉寂，终将成为一潭死水；</a:t>
            </a:r>
            <a:endParaRPr lang="zh-CN" altLang="zh-CN" sz="1050" kern="100" dirty="0">
              <a:latin typeface="宋体"/>
              <a:cs typeface="Courier New"/>
            </a:endParaRPr>
          </a:p>
          <a:p>
            <a:pPr indent="2540"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平凡</a:t>
            </a:r>
            <a:r>
              <a:rPr lang="zh-CN" altLang="zh-CN" sz="2600" kern="100" dirty="0">
                <a:latin typeface="Times New Roman"/>
                <a:ea typeface="华文细黑"/>
                <a:cs typeface="Times New Roman"/>
              </a:rPr>
              <a:t>是一株野花，只要你愿意绽放，也会成就一抹绚丽</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2669294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5009" y="353219"/>
            <a:ext cx="8733982" cy="4216732"/>
          </a:xfrm>
          <a:prstGeom prst="rect">
            <a:avLst/>
          </a:prstGeom>
        </p:spPr>
        <p:txBody>
          <a:bodyPr>
            <a:spAutoFit/>
          </a:bodyPr>
          <a:lstStyle/>
          <a:p>
            <a:pPr indent="2540"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根据例句的特点，仿句不仅要运用比喻、拟人等修辞，还要运用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，终将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只要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等复句句式；内容要力求有思想深度，有丰富的意蕴。</a:t>
            </a:r>
            <a:endParaRPr lang="zh-CN" altLang="zh-CN" sz="1050" kern="100" dirty="0">
              <a:latin typeface="宋体"/>
              <a:cs typeface="Courier New"/>
            </a:endParaRPr>
          </a:p>
          <a:p>
            <a:pPr indent="2540"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平凡是一眼清泉，如果你停止喷涌，终将变成一口枯井；平凡是一棵老树，只要你愿意吐绿，也会摇曳一片春光</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grpSp>
        <p:nvGrpSpPr>
          <p:cNvPr id="3" name="组合 2"/>
          <p:cNvGrpSpPr/>
          <p:nvPr/>
        </p:nvGrpSpPr>
        <p:grpSpPr>
          <a:xfrm rot="5400000">
            <a:off x="8390749" y="4578937"/>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55047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3282" y="2030090"/>
            <a:ext cx="2236510" cy="768415"/>
          </a:xfrm>
          <a:prstGeom prst="rect">
            <a:avLst/>
          </a:prstGeom>
        </p:spPr>
        <p:txBody>
          <a:bodyPr wrap="none">
            <a:spAutoFit/>
          </a:bodyPr>
          <a:lstStyle/>
          <a:p>
            <a:pPr>
              <a:lnSpc>
                <a:spcPct val="120000"/>
              </a:lnSpc>
              <a:defRPr/>
            </a:pPr>
            <a:r>
              <a:rPr lang="zh-CN" altLang="en-US" sz="4000" b="1" dirty="0" smtClean="0">
                <a:solidFill>
                  <a:srgbClr val="00B0F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00B0F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7" name="直接连接符 6"/>
          <p:cNvCxnSpPr/>
          <p:nvPr/>
        </p:nvCxnSpPr>
        <p:spPr>
          <a:xfrm>
            <a:off x="-128570" y="3311355"/>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8" name="标题 1"/>
          <p:cNvSpPr txBox="1">
            <a:spLocks/>
          </p:cNvSpPr>
          <p:nvPr/>
        </p:nvSpPr>
        <p:spPr>
          <a:xfrm>
            <a:off x="2627784" y="2596608"/>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687" y="123478"/>
            <a:ext cx="8526611"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en-US" altLang="zh-CN" sz="2600" kern="100" dirty="0">
                <a:solidFill>
                  <a:srgbClr val="00B0F0"/>
                </a:solidFill>
                <a:latin typeface="Times New Roman"/>
                <a:ea typeface="华文细黑"/>
                <a:cs typeface="Courier New"/>
              </a:rPr>
              <a:t>(2009·</a:t>
            </a:r>
            <a:r>
              <a:rPr lang="zh-CN" altLang="zh-CN" sz="2600" kern="100" dirty="0">
                <a:solidFill>
                  <a:srgbClr val="00B0F0"/>
                </a:solidFill>
                <a:latin typeface="Times New Roman"/>
                <a:ea typeface="华文细黑"/>
                <a:cs typeface="Times New Roman"/>
              </a:rPr>
              <a:t>宁夏、海南</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仿照下面的示例，自拟一个描写对象，写一组句子，要求所写句子使用夸张、比喻和拟人的修辞手法。</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a:t>
            </a:r>
            <a:r>
              <a:rPr lang="zh-CN" altLang="zh-CN" sz="2600" kern="100" dirty="0">
                <a:latin typeface="Times New Roman"/>
                <a:ea typeface="华文细黑"/>
                <a:cs typeface="Times New Roman"/>
              </a:rPr>
              <a:t>满山遍野的桃花，开得热火朝天，惊天动地，是一幅立体的画，一首无声的诗，把青春挥洒得淋漓尽致</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本题作为一道仿写题，除了要使用夸张、比喻和拟人的修辞手法外，还要注意例句中所给出的隐含的要求，如格式上、主体的选择上等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1471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2081</TotalTime>
  <Words>5213</Words>
  <Application>Microsoft Office PowerPoint</Application>
  <PresentationFormat>全屏显示(16:9)</PresentationFormat>
  <Paragraphs>331</Paragraphs>
  <Slides>86</Slides>
  <Notes>0</Notes>
  <HiddenSlides>0</HiddenSlides>
  <MMClips>0</MMClips>
  <ScaleCrop>false</ScaleCrop>
  <HeadingPairs>
    <vt:vector size="4" baseType="variant">
      <vt:variant>
        <vt:lpstr>主题</vt:lpstr>
      </vt:variant>
      <vt:variant>
        <vt:i4>1</vt:i4>
      </vt:variant>
      <vt:variant>
        <vt:lpstr>幻灯片标题</vt:lpstr>
      </vt:variant>
      <vt:variant>
        <vt:i4>86</vt:i4>
      </vt:variant>
    </vt:vector>
  </HeadingPairs>
  <TitlesOfParts>
    <vt:vector size="8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ts</cp:lastModifiedBy>
  <cp:revision>157</cp:revision>
  <dcterms:created xsi:type="dcterms:W3CDTF">2014-12-15T01:46:29Z</dcterms:created>
  <dcterms:modified xsi:type="dcterms:W3CDTF">2015-04-15T08:50:54Z</dcterms:modified>
</cp:coreProperties>
</file>