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5" r:id="rId6"/>
    <p:sldId id="266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A57-008A-4024-8E5B-2B30B5A0180A}" type="datetimeFigureOut">
              <a:rPr lang="zh-CN" altLang="en-US" smtClean="0"/>
              <a:t>2015-11-23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7C6F-EE06-42BD-ABE2-E44E5BA22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00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A57-008A-4024-8E5B-2B30B5A0180A}" type="datetimeFigureOut">
              <a:rPr lang="zh-CN" altLang="en-US" smtClean="0"/>
              <a:t>2015-11-23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7C6F-EE06-42BD-ABE2-E44E5BA22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6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A57-008A-4024-8E5B-2B30B5A0180A}" type="datetimeFigureOut">
              <a:rPr lang="zh-CN" altLang="en-US" smtClean="0"/>
              <a:t>2015-11-23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7C6F-EE06-42BD-ABE2-E44E5BA22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3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A57-008A-4024-8E5B-2B30B5A0180A}" type="datetimeFigureOut">
              <a:rPr lang="zh-CN" altLang="en-US" smtClean="0"/>
              <a:t>2015-11-23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7C6F-EE06-42BD-ABE2-E44E5BA22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A57-008A-4024-8E5B-2B30B5A0180A}" type="datetimeFigureOut">
              <a:rPr lang="zh-CN" altLang="en-US" smtClean="0"/>
              <a:t>2015-11-23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7C6F-EE06-42BD-ABE2-E44E5BA22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A57-008A-4024-8E5B-2B30B5A0180A}" type="datetimeFigureOut">
              <a:rPr lang="zh-CN" altLang="en-US" smtClean="0"/>
              <a:t>2015-11-23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7C6F-EE06-42BD-ABE2-E44E5BA22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9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A57-008A-4024-8E5B-2B30B5A0180A}" type="datetimeFigureOut">
              <a:rPr lang="zh-CN" altLang="en-US" smtClean="0"/>
              <a:t>2015-11-23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7C6F-EE06-42BD-ABE2-E44E5BA22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0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A57-008A-4024-8E5B-2B30B5A0180A}" type="datetimeFigureOut">
              <a:rPr lang="zh-CN" altLang="en-US" smtClean="0"/>
              <a:t>2015-11-23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7C6F-EE06-42BD-ABE2-E44E5BA22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92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A57-008A-4024-8E5B-2B30B5A0180A}" type="datetimeFigureOut">
              <a:rPr lang="zh-CN" altLang="en-US" smtClean="0"/>
              <a:t>2015-11-23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7C6F-EE06-42BD-ABE2-E44E5BA22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2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A57-008A-4024-8E5B-2B30B5A0180A}" type="datetimeFigureOut">
              <a:rPr lang="zh-CN" altLang="en-US" smtClean="0"/>
              <a:t>2015-11-23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7C6F-EE06-42BD-ABE2-E44E5BA22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0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A57-008A-4024-8E5B-2B30B5A0180A}" type="datetimeFigureOut">
              <a:rPr lang="zh-CN" altLang="en-US" smtClean="0"/>
              <a:t>2015-11-23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7C6F-EE06-42BD-ABE2-E44E5BA22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EA57-008A-4024-8E5B-2B30B5A0180A}" type="datetimeFigureOut">
              <a:rPr lang="zh-CN" altLang="en-US" smtClean="0"/>
              <a:t>2015-11-23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77C6F-EE06-42BD-ABE2-E44E5BA22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8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o.gushiwen.org/shangxi_3872.aspx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101" y="44624"/>
            <a:ext cx="85203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(2014</a:t>
            </a:r>
            <a:r>
              <a:rPr lang="zh-CN" altLang="zh-CN" b="1" dirty="0"/>
              <a:t>年江西卷第</a:t>
            </a:r>
            <a:r>
              <a:rPr lang="en-US" altLang="zh-CN" b="1" dirty="0"/>
              <a:t>14</a:t>
            </a:r>
            <a:r>
              <a:rPr lang="zh-CN" altLang="zh-CN" b="1" dirty="0"/>
              <a:t>题</a:t>
            </a:r>
            <a:r>
              <a:rPr lang="en-US" altLang="zh-CN" b="1" dirty="0"/>
              <a:t>)</a:t>
            </a:r>
            <a:r>
              <a:rPr lang="zh-CN" altLang="zh-CN" b="1" dirty="0"/>
              <a:t>阅读下面这首诗，然后回答问题。</a:t>
            </a:r>
            <a:endParaRPr lang="zh-CN" altLang="zh-CN" dirty="0"/>
          </a:p>
          <a:p>
            <a:r>
              <a:rPr lang="zh-CN" altLang="zh-CN" b="1" dirty="0"/>
              <a:t>被酒独行，遍至子云、威、徽、先觉四黎之舍三首</a:t>
            </a:r>
            <a:r>
              <a:rPr lang="zh-CN" altLang="zh-CN" b="1" baseline="30000" dirty="0"/>
              <a:t>①</a:t>
            </a:r>
            <a:r>
              <a:rPr lang="en-US" altLang="zh-CN" b="1" dirty="0"/>
              <a:t>(</a:t>
            </a:r>
            <a:r>
              <a:rPr lang="zh-CN" altLang="zh-CN" b="1" dirty="0"/>
              <a:t>其二</a:t>
            </a:r>
            <a:r>
              <a:rPr lang="en-US" altLang="zh-CN" b="1" dirty="0" smtClean="0"/>
              <a:t>)      </a:t>
            </a:r>
            <a:r>
              <a:rPr lang="zh-CN" altLang="zh-CN" b="1" dirty="0" smtClean="0"/>
              <a:t>苏轼</a:t>
            </a:r>
            <a:endParaRPr lang="zh-CN" altLang="zh-CN" dirty="0"/>
          </a:p>
          <a:p>
            <a:r>
              <a:rPr lang="en-US" altLang="zh-CN" b="1" dirty="0" smtClean="0"/>
              <a:t>                   </a:t>
            </a:r>
            <a:r>
              <a:rPr lang="zh-CN" altLang="zh-CN" b="1" dirty="0" smtClean="0"/>
              <a:t>总</a:t>
            </a:r>
            <a:r>
              <a:rPr lang="zh-CN" altLang="zh-CN" b="1" dirty="0"/>
              <a:t>角黎家三四童，口吹葱叶送迎翁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。</a:t>
            </a:r>
            <a:endParaRPr lang="zh-CN" altLang="zh-CN" dirty="0"/>
          </a:p>
          <a:p>
            <a:r>
              <a:rPr lang="en-US" altLang="zh-CN" b="1" dirty="0" smtClean="0"/>
              <a:t>                   </a:t>
            </a:r>
            <a:r>
              <a:rPr lang="zh-CN" altLang="zh-CN" b="1" dirty="0" smtClean="0"/>
              <a:t>莫</a:t>
            </a:r>
            <a:r>
              <a:rPr lang="zh-CN" altLang="zh-CN" b="1" dirty="0"/>
              <a:t>作天涯万里意，溪边自有舞雩风。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被酒：刚喝过酒，带着醉意。四黎：子云、威、徽、先觉四人都是海南黎族人，姓黎，故称</a:t>
            </a:r>
            <a:r>
              <a:rPr lang="en-US" altLang="zh-CN" b="1" dirty="0"/>
              <a:t>“</a:t>
            </a:r>
            <a:r>
              <a:rPr lang="zh-CN" altLang="zh-CN" b="1" dirty="0"/>
              <a:t>四黎</a:t>
            </a:r>
            <a:r>
              <a:rPr lang="en-US" altLang="zh-CN" b="1" dirty="0"/>
              <a:t>”</a:t>
            </a:r>
            <a:r>
              <a:rPr lang="zh-CN" altLang="zh-CN" b="1" dirty="0"/>
              <a:t>。</a:t>
            </a:r>
            <a:r>
              <a:rPr lang="en-US" altLang="zh-CN" b="1" dirty="0"/>
              <a:t>②</a:t>
            </a:r>
            <a:r>
              <a:rPr lang="zh-CN" altLang="zh-CN" b="1" dirty="0"/>
              <a:t>翁：苏轼自称。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228101" y="1790024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(1)</a:t>
            </a:r>
            <a:r>
              <a:rPr lang="zh-CN" altLang="zh-CN" b="1" dirty="0"/>
              <a:t>指出</a:t>
            </a:r>
            <a:r>
              <a:rPr lang="en-US" altLang="zh-CN" b="1" dirty="0"/>
              <a:t>“</a:t>
            </a:r>
            <a:r>
              <a:rPr lang="zh-CN" altLang="zh-CN" b="1" dirty="0"/>
              <a:t>溪边自有舞雩风</a:t>
            </a:r>
            <a:r>
              <a:rPr lang="en-US" altLang="zh-CN" b="1" dirty="0"/>
              <a:t>”</a:t>
            </a:r>
            <a:r>
              <a:rPr lang="zh-CN" altLang="zh-CN" b="1" dirty="0"/>
              <a:t>一句所用典故的出处。</a:t>
            </a:r>
            <a:endParaRPr lang="zh-CN" altLang="zh-CN" dirty="0"/>
          </a:p>
          <a:p>
            <a:r>
              <a:rPr lang="en-US" altLang="zh-CN" b="1" dirty="0" smtClean="0"/>
              <a:t>(</a:t>
            </a:r>
            <a:r>
              <a:rPr lang="en-US" altLang="zh-CN" b="1" dirty="0"/>
              <a:t>2)</a:t>
            </a:r>
            <a:r>
              <a:rPr lang="zh-CN" altLang="zh-CN" b="1" dirty="0"/>
              <a:t>请结合作者的思想和本诗内容，分析这首诗表现了作者怎样的人生态度。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60975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6632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5</a:t>
            </a:r>
            <a:r>
              <a:rPr lang="zh-CN" altLang="zh-CN" b="1" dirty="0"/>
              <a:t>．阅读下面这首词，然后回答问题。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浣</a:t>
            </a:r>
            <a:r>
              <a:rPr lang="zh-CN" altLang="zh-CN" b="1" dirty="0"/>
              <a:t>溪</a:t>
            </a:r>
            <a:r>
              <a:rPr lang="zh-CN" altLang="zh-CN" b="1" dirty="0" smtClean="0"/>
              <a:t>沙</a:t>
            </a:r>
            <a:r>
              <a:rPr lang="en-US" altLang="zh-CN" b="1" dirty="0" smtClean="0"/>
              <a:t>       </a:t>
            </a:r>
            <a:r>
              <a:rPr lang="zh-CN" altLang="zh-CN" b="1" dirty="0" smtClean="0"/>
              <a:t>苏轼</a:t>
            </a:r>
            <a:endParaRPr lang="zh-CN" altLang="zh-CN" dirty="0"/>
          </a:p>
          <a:p>
            <a:r>
              <a:rPr lang="zh-CN" altLang="zh-CN" b="1" dirty="0"/>
              <a:t>软草平莎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过雨新，轻沙走马路无尘。何时收拾耦耕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身？</a:t>
            </a:r>
            <a:endParaRPr lang="zh-CN" altLang="zh-CN" dirty="0"/>
          </a:p>
          <a:p>
            <a:r>
              <a:rPr lang="zh-CN" altLang="zh-CN" b="1" dirty="0"/>
              <a:t>日暖桑麻光似泼，风来蒿艾气如薰。使君</a:t>
            </a:r>
            <a:r>
              <a:rPr lang="zh-CN" altLang="zh-CN" b="1" baseline="30000" dirty="0"/>
              <a:t>③</a:t>
            </a:r>
            <a:r>
              <a:rPr lang="zh-CN" altLang="zh-CN" b="1" dirty="0"/>
              <a:t>元是此中人。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莎，指莎草，多年生草木。</a:t>
            </a:r>
            <a:r>
              <a:rPr lang="en-US" altLang="zh-CN" b="1" dirty="0"/>
              <a:t>②</a:t>
            </a:r>
            <a:r>
              <a:rPr lang="zh-CN" altLang="zh-CN" b="1" dirty="0"/>
              <a:t>耦耕，两人各持一耜</a:t>
            </a:r>
            <a:r>
              <a:rPr lang="en-US" altLang="zh-CN" b="1" dirty="0"/>
              <a:t>(</a:t>
            </a:r>
            <a:r>
              <a:rPr lang="en-US" altLang="zh-CN" b="1" dirty="0" err="1"/>
              <a:t>sì</a:t>
            </a:r>
            <a:r>
              <a:rPr lang="zh-CN" altLang="zh-CN" b="1" dirty="0"/>
              <a:t>，古时农具</a:t>
            </a:r>
            <a:r>
              <a:rPr lang="en-US" altLang="zh-CN" b="1" dirty="0"/>
              <a:t>)</a:t>
            </a:r>
            <a:r>
              <a:rPr lang="zh-CN" altLang="zh-CN" b="1" dirty="0"/>
              <a:t>并肩而耕。</a:t>
            </a:r>
            <a:r>
              <a:rPr lang="en-US" altLang="zh-CN" b="1" dirty="0"/>
              <a:t>③</a:t>
            </a:r>
            <a:r>
              <a:rPr lang="zh-CN" altLang="zh-CN" b="1" dirty="0"/>
              <a:t>使君，指作者自己。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这首词表达了诗人什么样的思想感情？请结合诗句作简要分析。</a:t>
            </a:r>
            <a:endParaRPr lang="zh-CN" altLang="zh-CN" dirty="0"/>
          </a:p>
          <a:p>
            <a:r>
              <a:rPr lang="en-US" altLang="zh-CN" b="1" dirty="0" smtClean="0"/>
              <a:t>(</a:t>
            </a:r>
            <a:r>
              <a:rPr lang="en-US" altLang="zh-CN" b="1" dirty="0"/>
              <a:t>2)</a:t>
            </a:r>
            <a:r>
              <a:rPr lang="zh-CN" altLang="zh-CN" b="1" dirty="0"/>
              <a:t>词的下阕用了哪些表现手法？请结合诗句作简要分析。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3174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341" y="188640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6</a:t>
            </a:r>
            <a:r>
              <a:rPr lang="zh-CN" altLang="zh-CN" b="1" dirty="0"/>
              <a:t>．阅读下面这首宋诗，回答问题。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</a:t>
            </a:r>
            <a:r>
              <a:rPr lang="zh-CN" altLang="zh-CN" b="1" dirty="0" smtClean="0"/>
              <a:t>东</a:t>
            </a:r>
            <a:r>
              <a:rPr lang="zh-CN" altLang="zh-CN" b="1" dirty="0"/>
              <a:t>马塍</a:t>
            </a:r>
            <a:r>
              <a:rPr lang="zh-CN" altLang="zh-CN" b="1" baseline="30000" dirty="0" smtClean="0"/>
              <a:t>①</a:t>
            </a:r>
            <a:r>
              <a:rPr lang="en-US" altLang="zh-CN" b="1" baseline="30000" dirty="0" smtClean="0"/>
              <a:t>         </a:t>
            </a:r>
            <a:r>
              <a:rPr lang="zh-CN" altLang="zh-CN" b="1" dirty="0" smtClean="0"/>
              <a:t>朱</a:t>
            </a:r>
            <a:r>
              <a:rPr lang="zh-CN" altLang="zh-CN" b="1" dirty="0"/>
              <a:t>淑贞</a:t>
            </a:r>
            <a:endParaRPr lang="zh-CN" altLang="zh-CN" dirty="0"/>
          </a:p>
          <a:p>
            <a:r>
              <a:rPr lang="zh-CN" altLang="zh-CN" b="1" dirty="0"/>
              <a:t>一塍芳草碧芊芊，活水穿花暗护田。</a:t>
            </a:r>
            <a:endParaRPr lang="zh-CN" altLang="zh-CN" dirty="0"/>
          </a:p>
          <a:p>
            <a:r>
              <a:rPr lang="zh-CN" altLang="zh-CN" b="1" dirty="0"/>
              <a:t>蚕事正忙农事急，不知春色为谁妍。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东马塍：地名。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第二句中</a:t>
            </a:r>
            <a:r>
              <a:rPr lang="en-US" altLang="zh-CN" b="1" dirty="0"/>
              <a:t>“</a:t>
            </a:r>
            <a:r>
              <a:rPr lang="zh-CN" altLang="zh-CN" b="1" dirty="0"/>
              <a:t>暗</a:t>
            </a:r>
            <a:r>
              <a:rPr lang="en-US" altLang="zh-CN" b="1" dirty="0"/>
              <a:t>”</a:t>
            </a:r>
            <a:r>
              <a:rPr lang="zh-CN" altLang="zh-CN" b="1" dirty="0"/>
              <a:t>字用得最传神，请简要赏析。</a:t>
            </a:r>
            <a:endParaRPr lang="zh-CN" altLang="zh-CN" dirty="0"/>
          </a:p>
          <a:p>
            <a:r>
              <a:rPr lang="en-US" altLang="zh-CN" b="1" dirty="0" smtClean="0"/>
              <a:t>(</a:t>
            </a:r>
            <a:r>
              <a:rPr lang="en-US" altLang="zh-CN" b="1" dirty="0"/>
              <a:t>2)</a:t>
            </a:r>
            <a:r>
              <a:rPr lang="zh-CN" altLang="zh-CN" b="1" dirty="0"/>
              <a:t>第三、四两句运用了什么手法？表达了怎样的情感？请简要分析。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7578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16632"/>
            <a:ext cx="8928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7</a:t>
            </a:r>
            <a:r>
              <a:rPr lang="zh-CN" altLang="zh-CN" b="1" dirty="0"/>
              <a:t>．阅读下面这首唐诗，然后回答问题。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</a:t>
            </a:r>
            <a:r>
              <a:rPr lang="zh-CN" altLang="zh-CN" b="1" dirty="0" smtClean="0"/>
              <a:t>军</a:t>
            </a:r>
            <a:r>
              <a:rPr lang="zh-CN" altLang="zh-CN" b="1" dirty="0"/>
              <a:t>城</a:t>
            </a:r>
            <a:r>
              <a:rPr lang="zh-CN" altLang="zh-CN" b="1" dirty="0" smtClean="0"/>
              <a:t>早秋</a:t>
            </a:r>
            <a:r>
              <a:rPr lang="en-US" altLang="zh-CN" b="1" dirty="0" smtClean="0"/>
              <a:t>                  </a:t>
            </a:r>
            <a:r>
              <a:rPr lang="zh-CN" altLang="zh-CN" b="1" dirty="0" smtClean="0"/>
              <a:t>严</a:t>
            </a:r>
            <a:r>
              <a:rPr lang="zh-CN" altLang="zh-CN" b="1" dirty="0"/>
              <a:t>武</a:t>
            </a:r>
            <a:r>
              <a:rPr lang="zh-CN" altLang="zh-CN" b="1" baseline="30000" dirty="0"/>
              <a:t>①</a:t>
            </a:r>
            <a:endParaRPr lang="zh-CN" altLang="zh-CN" dirty="0"/>
          </a:p>
          <a:p>
            <a:r>
              <a:rPr lang="en-US" altLang="zh-CN" b="1" dirty="0" smtClean="0"/>
              <a:t>                       </a:t>
            </a:r>
            <a:r>
              <a:rPr lang="zh-CN" altLang="zh-CN" b="1" dirty="0" smtClean="0"/>
              <a:t>昨夜</a:t>
            </a:r>
            <a:r>
              <a:rPr lang="zh-CN" altLang="zh-CN" b="1" dirty="0"/>
              <a:t>秋风入汉关，朔云边月满西山。</a:t>
            </a:r>
            <a:endParaRPr lang="zh-CN" altLang="zh-CN" dirty="0"/>
          </a:p>
          <a:p>
            <a:r>
              <a:rPr lang="en-US" altLang="zh-CN" b="1" dirty="0" smtClean="0"/>
              <a:t>                      </a:t>
            </a:r>
            <a:r>
              <a:rPr lang="zh-CN" altLang="zh-CN" b="1" dirty="0" smtClean="0"/>
              <a:t>更</a:t>
            </a:r>
            <a:r>
              <a:rPr lang="zh-CN" altLang="zh-CN" b="1" dirty="0"/>
              <a:t>催飞将追骄虏，莫遣沙场匹马还。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严武</a:t>
            </a:r>
            <a:r>
              <a:rPr lang="en-US" altLang="zh-CN" b="1" dirty="0"/>
              <a:t>(726—765)</a:t>
            </a:r>
            <a:r>
              <a:rPr lang="zh-CN" altLang="zh-CN" b="1" dirty="0"/>
              <a:t>：字季鹰，华阴</a:t>
            </a:r>
            <a:r>
              <a:rPr lang="en-US" altLang="zh-CN" b="1" dirty="0"/>
              <a:t>(</a:t>
            </a:r>
            <a:r>
              <a:rPr lang="zh-CN" altLang="zh-CN" b="1" dirty="0"/>
              <a:t>今属陕西</a:t>
            </a:r>
            <a:r>
              <a:rPr lang="en-US" altLang="zh-CN" b="1" dirty="0"/>
              <a:t>)</a:t>
            </a:r>
            <a:r>
              <a:rPr lang="zh-CN" altLang="zh-CN" b="1" dirty="0"/>
              <a:t>人。曾任成都尹、剑南节度使，广德二年</a:t>
            </a:r>
            <a:r>
              <a:rPr lang="en-US" altLang="zh-CN" b="1" dirty="0"/>
              <a:t>(764)</a:t>
            </a:r>
            <a:r>
              <a:rPr lang="zh-CN" altLang="zh-CN" b="1" dirty="0"/>
              <a:t>秋率兵西征，击败吐蕃军队七万多人。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诗的前两句选取了哪些意象？有什么寓意？</a:t>
            </a:r>
            <a:endParaRPr lang="zh-CN" altLang="zh-CN" dirty="0"/>
          </a:p>
          <a:p>
            <a:r>
              <a:rPr lang="en-US" altLang="zh-CN" b="1" dirty="0" smtClean="0"/>
              <a:t>(</a:t>
            </a:r>
            <a:r>
              <a:rPr lang="en-US" altLang="zh-CN" b="1" dirty="0"/>
              <a:t>2)</a:t>
            </a:r>
            <a:r>
              <a:rPr lang="zh-CN" altLang="zh-CN" b="1" dirty="0"/>
              <a:t>诗的后两句表现了作者什么样的情怀？请简要分析。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6836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2054" y="116632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8</a:t>
            </a:r>
            <a:r>
              <a:rPr lang="zh-CN" altLang="zh-CN" b="1" dirty="0"/>
              <a:t>．阅读下面这首诗，完成题目。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</a:t>
            </a:r>
            <a:r>
              <a:rPr lang="zh-CN" altLang="zh-CN" b="1" dirty="0" smtClean="0"/>
              <a:t>塞</a:t>
            </a:r>
            <a:r>
              <a:rPr lang="zh-CN" altLang="zh-CN" b="1" dirty="0"/>
              <a:t>路初晴</a:t>
            </a:r>
            <a:r>
              <a:rPr lang="en-US" altLang="zh-CN" b="1" dirty="0"/>
              <a:t>  </a:t>
            </a:r>
            <a:r>
              <a:rPr lang="zh-CN" altLang="zh-CN" b="1" dirty="0" smtClean="0"/>
              <a:t>雍</a:t>
            </a:r>
            <a:r>
              <a:rPr lang="zh-CN" altLang="zh-CN" b="1" dirty="0"/>
              <a:t>陶</a:t>
            </a:r>
            <a:endParaRPr lang="zh-CN" altLang="zh-CN" dirty="0"/>
          </a:p>
          <a:p>
            <a:r>
              <a:rPr lang="en-US" altLang="zh-CN" b="1" dirty="0" smtClean="0"/>
              <a:t>                 </a:t>
            </a:r>
            <a:r>
              <a:rPr lang="zh-CN" altLang="zh-CN" b="1" dirty="0" smtClean="0"/>
              <a:t>晚</a:t>
            </a:r>
            <a:r>
              <a:rPr lang="zh-CN" altLang="zh-CN" b="1" dirty="0"/>
              <a:t>虹斜日塞天昏，一半山川带雨痕。</a:t>
            </a:r>
            <a:endParaRPr lang="zh-CN" altLang="zh-CN" dirty="0"/>
          </a:p>
          <a:p>
            <a:r>
              <a:rPr lang="en-US" altLang="zh-CN" b="1" dirty="0" smtClean="0"/>
              <a:t>                </a:t>
            </a:r>
            <a:r>
              <a:rPr lang="zh-CN" altLang="zh-CN" b="1" dirty="0" smtClean="0"/>
              <a:t>新</a:t>
            </a:r>
            <a:r>
              <a:rPr lang="zh-CN" altLang="zh-CN" b="1" dirty="0"/>
              <a:t>水乱侵青草路，残烟犹傍绿杨村。</a:t>
            </a:r>
            <a:endParaRPr lang="zh-CN" altLang="zh-CN" dirty="0"/>
          </a:p>
          <a:p>
            <a:r>
              <a:rPr lang="en-US" altLang="zh-CN" b="1" dirty="0" smtClean="0"/>
              <a:t>                </a:t>
            </a:r>
            <a:r>
              <a:rPr lang="zh-CN" altLang="zh-CN" b="1" dirty="0" smtClean="0"/>
              <a:t>胡人</a:t>
            </a:r>
            <a:r>
              <a:rPr lang="zh-CN" altLang="zh-CN" b="1" dirty="0"/>
              <a:t>羊马休南牧，汉将旌旗在北门。</a:t>
            </a:r>
            <a:endParaRPr lang="zh-CN" altLang="zh-CN" dirty="0"/>
          </a:p>
          <a:p>
            <a:r>
              <a:rPr lang="en-US" altLang="zh-CN" b="1" dirty="0" smtClean="0"/>
              <a:t>                </a:t>
            </a:r>
            <a:r>
              <a:rPr lang="zh-CN" altLang="zh-CN" b="1" dirty="0" smtClean="0"/>
              <a:t>行</a:t>
            </a:r>
            <a:r>
              <a:rPr lang="zh-CN" altLang="zh-CN" b="1" dirty="0"/>
              <a:t>子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喜闻无战伐，闲看游骑猎秋原。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行子：出行的人。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本诗颔联运用了什么表现手法？描绘了一幅怎样的边塞风景？</a:t>
            </a:r>
            <a:endParaRPr lang="zh-CN" altLang="zh-CN" dirty="0"/>
          </a:p>
          <a:p>
            <a:r>
              <a:rPr lang="en-US" altLang="zh-CN" b="1" dirty="0" smtClean="0"/>
              <a:t>(</a:t>
            </a:r>
            <a:r>
              <a:rPr lang="en-US" altLang="zh-CN" b="1" dirty="0"/>
              <a:t>2)</a:t>
            </a:r>
            <a:r>
              <a:rPr lang="zh-CN" altLang="zh-CN" b="1" dirty="0"/>
              <a:t>请结合全诗分析最后两句诗所表达的思想感情。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3116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346" y="166265"/>
            <a:ext cx="9073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9</a:t>
            </a:r>
            <a:r>
              <a:rPr lang="zh-CN" altLang="zh-CN" b="1" dirty="0"/>
              <a:t>．阅读下面这首诗，完成题目。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</a:t>
            </a:r>
            <a:r>
              <a:rPr lang="zh-CN" altLang="zh-CN" b="1" dirty="0" smtClean="0"/>
              <a:t>闺怨</a:t>
            </a:r>
            <a:r>
              <a:rPr lang="en-US" altLang="zh-CN" b="1" dirty="0" smtClean="0"/>
              <a:t>      </a:t>
            </a:r>
            <a:r>
              <a:rPr lang="zh-CN" altLang="zh-CN" b="1" dirty="0" smtClean="0"/>
              <a:t>周</a:t>
            </a:r>
            <a:r>
              <a:rPr lang="zh-CN" altLang="zh-CN" b="1" dirty="0"/>
              <a:t>在</a:t>
            </a:r>
            <a:endParaRPr lang="zh-CN" altLang="zh-CN" dirty="0"/>
          </a:p>
          <a:p>
            <a:r>
              <a:rPr lang="zh-CN" altLang="zh-CN" b="1" dirty="0"/>
              <a:t>江南二月试罗衣，春尽燕山雪尚飞。</a:t>
            </a:r>
            <a:endParaRPr lang="zh-CN" altLang="zh-CN" dirty="0"/>
          </a:p>
          <a:p>
            <a:r>
              <a:rPr lang="zh-CN" altLang="zh-CN" b="1" dirty="0"/>
              <a:t>应是子规啼不到，故乡虽好不思归。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诗的一、二两句表达了闺中少妇怎样的情感？运用了什么手法？请结合诗句具体分析。</a:t>
            </a:r>
            <a:endParaRPr lang="zh-CN" altLang="zh-CN" dirty="0"/>
          </a:p>
          <a:p>
            <a:r>
              <a:rPr lang="en-US" altLang="zh-CN" b="1" dirty="0" smtClean="0"/>
              <a:t>(</a:t>
            </a:r>
            <a:r>
              <a:rPr lang="en-US" altLang="zh-CN" b="1" dirty="0"/>
              <a:t>2)</a:t>
            </a:r>
            <a:r>
              <a:rPr lang="zh-CN" altLang="zh-CN" b="1" dirty="0"/>
              <a:t>诗的三、四两句是如何表现闺中少妇的</a:t>
            </a:r>
            <a:r>
              <a:rPr lang="en-US" altLang="zh-CN" b="1" dirty="0"/>
              <a:t>“</a:t>
            </a:r>
            <a:r>
              <a:rPr lang="zh-CN" altLang="zh-CN" b="1" dirty="0"/>
              <a:t>怨</a:t>
            </a:r>
            <a:r>
              <a:rPr lang="en-US" altLang="zh-CN" b="1" dirty="0"/>
              <a:t>”</a:t>
            </a:r>
            <a:r>
              <a:rPr lang="zh-CN" altLang="zh-CN" b="1" dirty="0"/>
              <a:t>情的？请结合诗句具体分析。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54576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171" y="116632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10</a:t>
            </a:r>
            <a:r>
              <a:rPr lang="zh-CN" altLang="zh-CN" b="1" dirty="0"/>
              <a:t>．阅读下面这首诗，完成题目。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</a:t>
            </a:r>
            <a:r>
              <a:rPr lang="zh-CN" altLang="zh-CN" b="1" dirty="0" smtClean="0"/>
              <a:t>酬</a:t>
            </a:r>
            <a:r>
              <a:rPr lang="zh-CN" altLang="zh-CN" b="1" dirty="0"/>
              <a:t>王处士九日见怀之</a:t>
            </a:r>
            <a:r>
              <a:rPr lang="zh-CN" altLang="zh-CN" b="1" dirty="0" smtClean="0"/>
              <a:t>作</a:t>
            </a:r>
            <a:r>
              <a:rPr lang="en-US" altLang="zh-CN" b="1" dirty="0" smtClean="0"/>
              <a:t>      </a:t>
            </a:r>
            <a:r>
              <a:rPr lang="zh-CN" altLang="zh-CN" b="1" dirty="0" smtClean="0"/>
              <a:t>顾</a:t>
            </a:r>
            <a:r>
              <a:rPr lang="zh-CN" altLang="zh-CN" b="1" dirty="0"/>
              <a:t>炎武</a:t>
            </a:r>
            <a:r>
              <a:rPr lang="zh-CN" altLang="zh-CN" b="1" baseline="30000" dirty="0"/>
              <a:t>①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</a:t>
            </a:r>
            <a:r>
              <a:rPr lang="zh-CN" altLang="zh-CN" b="1" dirty="0" smtClean="0"/>
              <a:t>十日</a:t>
            </a:r>
            <a:r>
              <a:rPr lang="zh-CN" altLang="zh-CN" b="1" dirty="0"/>
              <a:t>静秋老，相望各一涯。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</a:t>
            </a:r>
            <a:r>
              <a:rPr lang="zh-CN" altLang="zh-CN" b="1" dirty="0" smtClean="0"/>
              <a:t>离</a:t>
            </a:r>
            <a:r>
              <a:rPr lang="zh-CN" altLang="zh-CN" b="1" dirty="0"/>
              <a:t>怀消浊酒，愁眼见黄花。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</a:t>
            </a:r>
            <a:r>
              <a:rPr lang="zh-CN" altLang="zh-CN" b="1" dirty="0" smtClean="0"/>
              <a:t>天地</a:t>
            </a:r>
            <a:r>
              <a:rPr lang="zh-CN" altLang="zh-CN" b="1" dirty="0"/>
              <a:t>存肝胆，江山阅鬓华。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</a:t>
            </a:r>
            <a:r>
              <a:rPr lang="zh-CN" altLang="zh-CN" b="1" dirty="0" smtClean="0"/>
              <a:t>多</a:t>
            </a:r>
            <a:r>
              <a:rPr lang="zh-CN" altLang="zh-CN" b="1" dirty="0"/>
              <a:t>蒙千里讯，逐客已无家。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顾炎武：明清之际著名学者、诗人。明末投身反宦官、权贵斗争。清兵南下，参加人民抗清起义。入清后，多次拒绝清廷征召，流亡北方，考察山川形势，志存恢复明朝。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分析</a:t>
            </a:r>
            <a:r>
              <a:rPr lang="en-US" altLang="zh-CN" b="1" dirty="0"/>
              <a:t>“</a:t>
            </a:r>
            <a:r>
              <a:rPr lang="zh-CN" altLang="zh-CN" b="1" dirty="0"/>
              <a:t>江山阅鬓华</a:t>
            </a:r>
            <a:r>
              <a:rPr lang="en-US" altLang="zh-CN" b="1" dirty="0"/>
              <a:t>”</a:t>
            </a:r>
            <a:r>
              <a:rPr lang="zh-CN" altLang="zh-CN" b="1" dirty="0"/>
              <a:t>中</a:t>
            </a:r>
            <a:r>
              <a:rPr lang="en-US" altLang="zh-CN" b="1" dirty="0"/>
              <a:t>“</a:t>
            </a:r>
            <a:r>
              <a:rPr lang="zh-CN" altLang="zh-CN" b="1" dirty="0"/>
              <a:t>阅</a:t>
            </a:r>
            <a:r>
              <a:rPr lang="en-US" altLang="zh-CN" b="1" dirty="0"/>
              <a:t>”</a:t>
            </a:r>
            <a:r>
              <a:rPr lang="zh-CN" altLang="zh-CN" b="1" dirty="0"/>
              <a:t>的妙处。</a:t>
            </a:r>
            <a:endParaRPr lang="zh-CN" altLang="zh-CN" dirty="0"/>
          </a:p>
          <a:p>
            <a:r>
              <a:rPr lang="en-US" altLang="zh-CN" b="1" dirty="0" smtClean="0"/>
              <a:t>(</a:t>
            </a:r>
            <a:r>
              <a:rPr lang="en-US" altLang="zh-CN" b="1" dirty="0"/>
              <a:t>2)</a:t>
            </a:r>
            <a:r>
              <a:rPr lang="zh-CN" altLang="zh-CN" b="1" dirty="0"/>
              <a:t>请简要分析诗作中作者所表达的丰富情感。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7136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88640"/>
            <a:ext cx="8712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设题角度</a:t>
            </a:r>
            <a:r>
              <a:rPr lang="en-US" altLang="zh-CN" b="1" dirty="0"/>
              <a:t>Ⅰ</a:t>
            </a:r>
            <a:r>
              <a:rPr lang="zh-CN" altLang="zh-CN" b="1" dirty="0"/>
              <a:t>：把握诗中关键词语</a:t>
            </a:r>
            <a:endParaRPr lang="zh-CN" altLang="zh-CN" dirty="0"/>
          </a:p>
          <a:p>
            <a:r>
              <a:rPr lang="en-US" altLang="zh-CN" b="1" dirty="0"/>
              <a:t>1</a:t>
            </a:r>
            <a:r>
              <a:rPr lang="zh-CN" altLang="zh-CN" b="1" dirty="0"/>
              <a:t>．阅读下面这首诗，完成题目。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</a:t>
            </a:r>
            <a:r>
              <a:rPr lang="zh-CN" altLang="zh-CN" b="1" dirty="0" smtClean="0"/>
              <a:t>溪</a:t>
            </a:r>
            <a:r>
              <a:rPr lang="zh-CN" altLang="zh-CN" b="1" dirty="0"/>
              <a:t>桥晚</a:t>
            </a:r>
            <a:r>
              <a:rPr lang="zh-CN" altLang="zh-CN" b="1" dirty="0" smtClean="0"/>
              <a:t>兴</a:t>
            </a:r>
            <a:r>
              <a:rPr lang="en-US" altLang="zh-CN" b="1" dirty="0" smtClean="0"/>
              <a:t>      </a:t>
            </a:r>
            <a:r>
              <a:rPr lang="zh-CN" altLang="zh-CN" b="1" dirty="0" smtClean="0"/>
              <a:t>郑</a:t>
            </a:r>
            <a:r>
              <a:rPr lang="zh-CN" altLang="zh-CN" b="1" dirty="0"/>
              <a:t>协</a:t>
            </a:r>
            <a:endParaRPr lang="zh-CN" altLang="zh-CN" dirty="0"/>
          </a:p>
          <a:p>
            <a:r>
              <a:rPr lang="en-US" altLang="zh-CN" b="1" dirty="0" smtClean="0"/>
              <a:t>                   </a:t>
            </a:r>
            <a:r>
              <a:rPr lang="zh-CN" altLang="zh-CN" b="1" dirty="0" smtClean="0"/>
              <a:t>寂寞</a:t>
            </a:r>
            <a:r>
              <a:rPr lang="zh-CN" altLang="zh-CN" b="1" dirty="0"/>
              <a:t>亭基野渡边，春流平岸草芊芊。</a:t>
            </a:r>
            <a:endParaRPr lang="zh-CN" altLang="zh-CN" dirty="0"/>
          </a:p>
          <a:p>
            <a:r>
              <a:rPr lang="en-US" altLang="zh-CN" b="1" dirty="0" smtClean="0"/>
              <a:t>                  </a:t>
            </a:r>
            <a:r>
              <a:rPr lang="zh-CN" altLang="zh-CN" b="1" dirty="0" smtClean="0"/>
              <a:t>一</a:t>
            </a:r>
            <a:r>
              <a:rPr lang="zh-CN" altLang="zh-CN" b="1" dirty="0"/>
              <a:t>川晚照人闲立，满袖杨花听杜鹃。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本诗为南宋遗民诗人郑协所写的七绝诗。这首诗描写了怎样的景色？</a:t>
            </a:r>
            <a:endParaRPr lang="zh-CN" altLang="zh-CN" dirty="0"/>
          </a:p>
          <a:p>
            <a:r>
              <a:rPr lang="en-US" altLang="zh-CN" b="1" dirty="0" smtClean="0"/>
              <a:t>(</a:t>
            </a:r>
            <a:r>
              <a:rPr lang="en-US" altLang="zh-CN" b="1" dirty="0"/>
              <a:t>2)</a:t>
            </a:r>
            <a:r>
              <a:rPr lang="zh-CN" altLang="zh-CN" b="1" dirty="0"/>
              <a:t>第三句的</a:t>
            </a:r>
            <a:r>
              <a:rPr lang="en-US" altLang="zh-CN" b="1" dirty="0"/>
              <a:t>“</a:t>
            </a:r>
            <a:r>
              <a:rPr lang="zh-CN" altLang="zh-CN" b="1" dirty="0"/>
              <a:t>闲</a:t>
            </a:r>
            <a:r>
              <a:rPr lang="en-US" altLang="zh-CN" b="1" dirty="0"/>
              <a:t>”</a:t>
            </a:r>
            <a:r>
              <a:rPr lang="zh-CN" altLang="zh-CN" b="1" dirty="0"/>
              <a:t>表达了诗人怎样的心情？请结合全诗作简要分析。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7504" y="2219965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注释 </a:t>
            </a:r>
            <a:r>
              <a:rPr lang="en-US" altLang="zh-CN" dirty="0" smtClean="0"/>
              <a:t> ① </a:t>
            </a:r>
            <a:r>
              <a:rPr lang="zh-CN" altLang="en-US" dirty="0" smtClean="0"/>
              <a:t>芊芊：草木茂盛，有草盛无人赏的悲凄之意。 ② 杜鹃：又称布谷鸟、子规，惯作悲啼，常引人伤感。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45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997" y="116632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zh-CN" b="1" dirty="0"/>
              <a:t>．阅读下面这首唐诗，回答问题。</a:t>
            </a:r>
            <a:endParaRPr lang="zh-CN" altLang="zh-CN" dirty="0"/>
          </a:p>
          <a:p>
            <a:r>
              <a:rPr lang="en-US" altLang="zh-CN" b="1" dirty="0" smtClean="0"/>
              <a:t>                 </a:t>
            </a:r>
            <a:r>
              <a:rPr lang="zh-CN" altLang="zh-CN" b="1" dirty="0" smtClean="0"/>
              <a:t>书</a:t>
            </a:r>
            <a:r>
              <a:rPr lang="zh-CN" altLang="zh-CN" b="1" dirty="0"/>
              <a:t>边事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</a:t>
            </a:r>
            <a:r>
              <a:rPr lang="zh-CN" altLang="zh-CN" b="1" dirty="0" smtClean="0"/>
              <a:t>张</a:t>
            </a:r>
            <a:r>
              <a:rPr lang="zh-CN" altLang="zh-CN" b="1" dirty="0"/>
              <a:t>乔</a:t>
            </a:r>
            <a:endParaRPr lang="zh-CN" altLang="zh-CN" dirty="0"/>
          </a:p>
          <a:p>
            <a:r>
              <a:rPr lang="zh-CN" altLang="zh-CN" b="1" dirty="0"/>
              <a:t>调角断清秋，征人倚戍楼。</a:t>
            </a:r>
            <a:endParaRPr lang="zh-CN" altLang="zh-CN" dirty="0"/>
          </a:p>
          <a:p>
            <a:r>
              <a:rPr lang="zh-CN" altLang="zh-CN" b="1" dirty="0"/>
              <a:t>春风对青冢，白日落梁州。</a:t>
            </a:r>
            <a:endParaRPr lang="zh-CN" altLang="zh-CN" dirty="0"/>
          </a:p>
          <a:p>
            <a:r>
              <a:rPr lang="zh-CN" altLang="zh-CN" b="1" dirty="0"/>
              <a:t>大漠无兵阻，穷边有客游。</a:t>
            </a:r>
            <a:endParaRPr lang="zh-CN" altLang="zh-CN" dirty="0"/>
          </a:p>
          <a:p>
            <a:r>
              <a:rPr lang="zh-CN" altLang="zh-CN" b="1" dirty="0"/>
              <a:t>蕃情似此水，长愿向南流。</a:t>
            </a:r>
            <a:endParaRPr lang="zh-CN" altLang="zh-CN" dirty="0"/>
          </a:p>
          <a:p>
            <a:r>
              <a:rPr lang="zh-CN" altLang="zh-CN" b="1" dirty="0"/>
              <a:t>【注】唐朝自肃宗以后，河西陇右一带长期为吐蕃所占，大中十一年，吐蕃将尚延心以河湟降唐，其地又全归唐朝所有。自此，唐代西部边塞地区又出现了一度和平安定的局面。</a:t>
            </a:r>
            <a:endParaRPr lang="zh-CN" altLang="zh-CN" dirty="0"/>
          </a:p>
          <a:p>
            <a:r>
              <a:rPr lang="zh-CN" altLang="zh-CN" b="1" dirty="0"/>
              <a:t>请在首联中找一个最具表现力的词，简析其表达效果。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5274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934" y="188640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设题角度</a:t>
            </a:r>
            <a:r>
              <a:rPr lang="en-US" altLang="zh-CN" b="1" dirty="0"/>
              <a:t>Ⅱ</a:t>
            </a:r>
            <a:r>
              <a:rPr lang="zh-CN" altLang="zh-CN" b="1" dirty="0"/>
              <a:t>：分析诗歌的思想情感</a:t>
            </a:r>
            <a:endParaRPr lang="zh-CN" altLang="zh-CN" dirty="0"/>
          </a:p>
          <a:p>
            <a:r>
              <a:rPr lang="en-US" altLang="zh-CN" b="1" dirty="0"/>
              <a:t>3</a:t>
            </a:r>
            <a:r>
              <a:rPr lang="zh-CN" altLang="zh-CN" b="1" dirty="0"/>
              <a:t>．阅读下面这首诗，然后回答问题。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       </a:t>
            </a:r>
            <a:r>
              <a:rPr lang="zh-CN" altLang="zh-CN" b="1" dirty="0" smtClean="0"/>
              <a:t>金陵怀古</a:t>
            </a:r>
            <a:r>
              <a:rPr lang="en-US" altLang="zh-CN" b="1" dirty="0" smtClean="0"/>
              <a:t>                   </a:t>
            </a:r>
            <a:r>
              <a:rPr lang="zh-CN" altLang="zh-CN" b="1" dirty="0" smtClean="0"/>
              <a:t>刘</a:t>
            </a:r>
            <a:r>
              <a:rPr lang="zh-CN" altLang="zh-CN" b="1" dirty="0"/>
              <a:t>禹锡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</a:t>
            </a:r>
            <a:r>
              <a:rPr lang="zh-CN" altLang="zh-CN" b="1" dirty="0" smtClean="0"/>
              <a:t>潮</a:t>
            </a:r>
            <a:r>
              <a:rPr lang="zh-CN" altLang="zh-CN" b="1" dirty="0"/>
              <a:t>满冶城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渚，日斜征虏亭。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</a:t>
            </a:r>
            <a:r>
              <a:rPr lang="zh-CN" altLang="zh-CN" b="1" dirty="0" smtClean="0"/>
              <a:t>蔡州新</a:t>
            </a:r>
            <a:r>
              <a:rPr lang="zh-CN" altLang="zh-CN" b="1" dirty="0"/>
              <a:t>草绿，幕府旧烟青。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</a:t>
            </a:r>
            <a:r>
              <a:rPr lang="zh-CN" altLang="zh-CN" b="1" dirty="0" smtClean="0"/>
              <a:t>兴</a:t>
            </a:r>
            <a:r>
              <a:rPr lang="zh-CN" altLang="zh-CN" b="1" dirty="0"/>
              <a:t>废由人事，山川空地形。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</a:t>
            </a:r>
            <a:r>
              <a:rPr lang="zh-CN" altLang="zh-CN" b="1" dirty="0" smtClean="0"/>
              <a:t>《后庭花》</a:t>
            </a:r>
            <a:r>
              <a:rPr lang="zh-CN" altLang="zh-CN" b="1" dirty="0"/>
              <a:t>一曲，幽怨不堪听。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 smtClean="0"/>
              <a:t>冶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yè</a:t>
            </a:r>
            <a:r>
              <a:rPr lang="zh-CN" altLang="en-US" dirty="0" smtClean="0"/>
              <a:t>）</a:t>
            </a:r>
            <a:r>
              <a:rPr lang="zh-CN" altLang="zh-CN" b="1" dirty="0" smtClean="0"/>
              <a:t>城</a:t>
            </a:r>
            <a:r>
              <a:rPr lang="zh-CN" altLang="zh-CN" b="1" dirty="0"/>
              <a:t>，东吴当年冶铸之地，位于金陵府治西北。征虏亭，东晋征虏将军谢石的哥哥谢万曾送客于此亭。《后庭花》，即指《玉树后庭花》。杜牧《泊秦淮》中有“商女不知亡国恨，隔江犹唱《后庭花》”诗句。《玉树后庭花》是公认的亡国之音。</a:t>
            </a:r>
            <a:endParaRPr lang="zh-CN" altLang="zh-CN" dirty="0"/>
          </a:p>
          <a:p>
            <a:r>
              <a:rPr lang="zh-CN" altLang="zh-CN" b="1" dirty="0"/>
              <a:t>这首诗表达了作者怎样的情感？试作简要分析。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1986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60648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zh-CN" b="1" dirty="0"/>
              <a:t>．阅读下面这首唐诗，然后回答问题。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</a:t>
            </a:r>
            <a:r>
              <a:rPr lang="zh-CN" altLang="zh-CN" b="1" dirty="0" smtClean="0"/>
              <a:t>途中</a:t>
            </a:r>
            <a:r>
              <a:rPr lang="zh-CN" altLang="zh-CN" b="1" dirty="0"/>
              <a:t>见</a:t>
            </a:r>
            <a:r>
              <a:rPr lang="zh-CN" altLang="zh-CN" b="1" dirty="0" smtClean="0"/>
              <a:t>杏花</a:t>
            </a:r>
            <a:r>
              <a:rPr lang="en-US" altLang="zh-CN" b="1" dirty="0" smtClean="0"/>
              <a:t>         </a:t>
            </a:r>
            <a:r>
              <a:rPr lang="zh-CN" altLang="zh-CN" b="1" dirty="0" smtClean="0"/>
              <a:t>吴</a:t>
            </a:r>
            <a:r>
              <a:rPr lang="zh-CN" altLang="zh-CN" b="1" dirty="0"/>
              <a:t>融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</a:t>
            </a:r>
            <a:r>
              <a:rPr lang="zh-CN" altLang="zh-CN" b="1" dirty="0" smtClean="0"/>
              <a:t>一</a:t>
            </a:r>
            <a:r>
              <a:rPr lang="zh-CN" altLang="zh-CN" b="1" dirty="0"/>
              <a:t>枝红艳出墙头，墙外行人正独愁。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</a:t>
            </a:r>
            <a:r>
              <a:rPr lang="zh-CN" altLang="zh-CN" b="1" dirty="0" smtClean="0"/>
              <a:t>长</a:t>
            </a:r>
            <a:r>
              <a:rPr lang="zh-CN" altLang="zh-CN" b="1" dirty="0"/>
              <a:t>得看来犹有恨，可堪逢处更难留。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</a:t>
            </a:r>
            <a:r>
              <a:rPr lang="zh-CN" altLang="zh-CN" b="1" dirty="0" smtClean="0"/>
              <a:t>林</a:t>
            </a:r>
            <a:r>
              <a:rPr lang="zh-CN" altLang="zh-CN" b="1" dirty="0"/>
              <a:t>空色暝莺先到，春浅香寒蝶未游。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</a:t>
            </a:r>
            <a:r>
              <a:rPr lang="zh-CN" altLang="zh-CN" b="1" dirty="0" smtClean="0"/>
              <a:t>更</a:t>
            </a:r>
            <a:r>
              <a:rPr lang="zh-CN" altLang="zh-CN" b="1" dirty="0"/>
              <a:t>忆帝乡千万树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，澹烟笼日暗神州。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帝乡，此指长安。长安多杏树。</a:t>
            </a:r>
            <a:endParaRPr lang="zh-CN" altLang="zh-CN" dirty="0"/>
          </a:p>
          <a:p>
            <a:r>
              <a:rPr lang="zh-CN" altLang="zh-CN" b="1" dirty="0"/>
              <a:t>这首诗中流露出诗人的哪些情感？请简要分析。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9395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61874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zh-CN" b="1" dirty="0"/>
              <a:t>．阅读下面的元词，完成题目。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</a:t>
            </a:r>
            <a:r>
              <a:rPr lang="zh-CN" altLang="zh-CN" b="1" dirty="0" smtClean="0"/>
              <a:t>念</a:t>
            </a:r>
            <a:r>
              <a:rPr lang="zh-CN" altLang="zh-CN" b="1" dirty="0"/>
              <a:t>奴娇</a:t>
            </a:r>
            <a:r>
              <a:rPr lang="en-US" altLang="zh-CN" b="1" dirty="0"/>
              <a:t>·</a:t>
            </a:r>
            <a:r>
              <a:rPr lang="zh-CN" altLang="zh-CN" b="1" dirty="0"/>
              <a:t>登石头城</a:t>
            </a:r>
            <a:r>
              <a:rPr lang="zh-CN" altLang="zh-CN" b="1" baseline="30000" dirty="0"/>
              <a:t>①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</a:t>
            </a:r>
            <a:r>
              <a:rPr lang="zh-CN" altLang="zh-CN" b="1" dirty="0" smtClean="0"/>
              <a:t>萨</a:t>
            </a:r>
            <a:r>
              <a:rPr lang="zh-CN" altLang="zh-CN" b="1" dirty="0"/>
              <a:t>都剌</a:t>
            </a:r>
            <a:endParaRPr lang="zh-CN" altLang="zh-CN" dirty="0"/>
          </a:p>
          <a:p>
            <a:r>
              <a:rPr lang="zh-CN" altLang="zh-CN" b="1" dirty="0"/>
              <a:t>石头城上，望天低吴楚，眼空无物。指点六朝形胜地，唯有青山如壁。蔽日旌旗，连云樯橹，白骨纷如雪。一江南北，消磨多少豪杰。</a:t>
            </a:r>
            <a:endParaRPr lang="zh-CN" altLang="zh-CN" dirty="0"/>
          </a:p>
          <a:p>
            <a:r>
              <a:rPr lang="zh-CN" altLang="zh-CN" b="1" dirty="0"/>
              <a:t>寂寞避暑离宫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，东风辇路，芳草年年发。落日无人松径冷，鬼火高低明灭。歌舞尊前，繁华镜里，暗换青青发。伤心千古，秦淮一片明月。</a:t>
            </a:r>
            <a:endParaRPr lang="zh-CN" altLang="zh-CN" dirty="0"/>
          </a:p>
          <a:p>
            <a:r>
              <a:rPr lang="zh-CN" altLang="zh-CN" b="1" dirty="0"/>
              <a:t>【注】 </a:t>
            </a:r>
            <a:r>
              <a:rPr lang="en-US" altLang="zh-CN" b="1" dirty="0"/>
              <a:t>①</a:t>
            </a:r>
            <a:r>
              <a:rPr lang="zh-CN" altLang="zh-CN" b="1" dirty="0"/>
              <a:t>石头城：位于金陵城西，素为古代文人墨客登临赋咏的名胜之地。</a:t>
            </a:r>
            <a:r>
              <a:rPr lang="en-US" altLang="zh-CN" b="1" dirty="0"/>
              <a:t>②</a:t>
            </a:r>
            <a:r>
              <a:rPr lang="zh-CN" altLang="zh-CN" b="1" dirty="0"/>
              <a:t>离宫：皇帝在京城以外的宫室。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08171" y="2828708"/>
            <a:ext cx="8855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(1)</a:t>
            </a:r>
            <a:r>
              <a:rPr lang="zh-CN" altLang="zh-CN" b="1" dirty="0"/>
              <a:t>本词成功地运用了虚实结合的表现手法来创设意境，请结合上片或下片作简要赏析。</a:t>
            </a:r>
            <a:endParaRPr lang="zh-CN" altLang="zh-CN" dirty="0"/>
          </a:p>
          <a:p>
            <a:r>
              <a:rPr lang="en-US" altLang="zh-CN" b="1" dirty="0" smtClean="0"/>
              <a:t>(</a:t>
            </a:r>
            <a:r>
              <a:rPr lang="en-US" altLang="zh-CN" b="1" dirty="0"/>
              <a:t>2)</a:t>
            </a:r>
            <a:r>
              <a:rPr lang="zh-CN" altLang="zh-CN" b="1" dirty="0"/>
              <a:t>作者在此首词中抒发了哪些感慨？请分条概括并简要分析。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0245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诗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228725" y="-749300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9996" y="32381"/>
            <a:ext cx="88964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zh-CN" b="1" dirty="0"/>
              <a:t>．阅读下面的唐诗，完成题目。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</a:t>
            </a:r>
            <a:r>
              <a:rPr lang="zh-CN" altLang="zh-CN" b="1" dirty="0" smtClean="0"/>
              <a:t>燕昭王</a:t>
            </a:r>
            <a:r>
              <a:rPr lang="en-US" altLang="zh-CN" b="1" dirty="0" smtClean="0"/>
              <a:t>      </a:t>
            </a:r>
            <a:r>
              <a:rPr lang="zh-CN" altLang="zh-CN" b="1" dirty="0" smtClean="0"/>
              <a:t>陈</a:t>
            </a:r>
            <a:r>
              <a:rPr lang="zh-CN" altLang="zh-CN" b="1" dirty="0"/>
              <a:t>子昂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</a:t>
            </a:r>
            <a:r>
              <a:rPr lang="zh-CN" altLang="zh-CN" b="1" dirty="0" smtClean="0"/>
              <a:t>南</a:t>
            </a:r>
            <a:r>
              <a:rPr lang="zh-CN" altLang="zh-CN" b="1" dirty="0"/>
              <a:t>登碣石馆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，遥望黄金台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</a:t>
            </a:r>
            <a:r>
              <a:rPr lang="zh-CN" altLang="zh-CN" b="1" dirty="0"/>
              <a:t>丘陵尽乔木，昭王安在哉？</a:t>
            </a:r>
            <a:endParaRPr lang="zh-CN" altLang="zh-CN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霸</a:t>
            </a:r>
            <a:r>
              <a:rPr lang="zh-CN" altLang="zh-CN" b="1" dirty="0"/>
              <a:t>图今已矣，驱马复归来。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碣石馆：即碣石宫。燕昭王时，梁人邹衍入燕，昭王筑碣石亲师事之。</a:t>
            </a:r>
            <a:r>
              <a:rPr lang="en-US" altLang="zh-CN" b="1" dirty="0"/>
              <a:t>②</a:t>
            </a:r>
            <a:r>
              <a:rPr lang="zh-CN" altLang="zh-CN" b="1" dirty="0"/>
              <a:t>黄金台：也是燕昭王所筑。昭王置金于台上，在此延请天下奇士。未几，召来了乐毅等贤豪之士，昭王亲为推毂，国势骤盛。以后，乐毅麾军伐齐，连克齐城七十余座，使齐几乎灭亡。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128863" y="2621932"/>
            <a:ext cx="8496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(1)</a:t>
            </a:r>
            <a:r>
              <a:rPr lang="zh-CN" altLang="zh-CN" b="1" dirty="0"/>
              <a:t>请简要赏析</a:t>
            </a:r>
            <a:r>
              <a:rPr lang="en-US" altLang="zh-CN" b="1" dirty="0"/>
              <a:t>“</a:t>
            </a:r>
            <a:r>
              <a:rPr lang="zh-CN" altLang="zh-CN" b="1" dirty="0"/>
              <a:t>丘陵尽乔木</a:t>
            </a:r>
            <a:r>
              <a:rPr lang="en-US" altLang="zh-CN" b="1" dirty="0"/>
              <a:t>”</a:t>
            </a:r>
            <a:r>
              <a:rPr lang="zh-CN" altLang="zh-CN" b="1" dirty="0"/>
              <a:t>这一句。</a:t>
            </a:r>
            <a:endParaRPr lang="zh-CN" altLang="zh-CN" dirty="0"/>
          </a:p>
          <a:p>
            <a:r>
              <a:rPr lang="en-US" altLang="zh-CN" b="1" dirty="0" smtClean="0"/>
              <a:t>(</a:t>
            </a:r>
            <a:r>
              <a:rPr lang="en-US" altLang="zh-CN" b="1" dirty="0"/>
              <a:t>2)</a:t>
            </a:r>
            <a:r>
              <a:rPr lang="zh-CN" altLang="zh-CN" b="1" dirty="0"/>
              <a:t>这首诗中流露出了诗人的哪些情感？请简要分析。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5374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782" y="101379"/>
            <a:ext cx="88858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zh-CN" b="1" dirty="0"/>
              <a:t>．阅读下面的一首宋词，按要求回答问题。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</a:t>
            </a:r>
            <a:r>
              <a:rPr lang="zh-CN" altLang="zh-CN" b="1" dirty="0" smtClean="0"/>
              <a:t>苏</a:t>
            </a:r>
            <a:r>
              <a:rPr lang="zh-CN" altLang="zh-CN" b="1" dirty="0"/>
              <a:t>幕遮</a:t>
            </a:r>
            <a:r>
              <a:rPr lang="en-US" altLang="zh-CN" b="1" dirty="0"/>
              <a:t>·</a:t>
            </a:r>
            <a:r>
              <a:rPr lang="zh-CN" altLang="zh-CN" b="1" dirty="0" smtClean="0"/>
              <a:t>草</a:t>
            </a:r>
            <a:r>
              <a:rPr lang="en-US" altLang="zh-CN" b="1" dirty="0" smtClean="0"/>
              <a:t>             </a:t>
            </a:r>
            <a:r>
              <a:rPr lang="zh-CN" altLang="zh-CN" b="1" dirty="0" smtClean="0"/>
              <a:t>梅</a:t>
            </a:r>
            <a:r>
              <a:rPr lang="zh-CN" altLang="zh-CN" b="1" dirty="0"/>
              <a:t>尧臣</a:t>
            </a:r>
            <a:endParaRPr lang="zh-CN" altLang="zh-CN" dirty="0"/>
          </a:p>
          <a:p>
            <a:r>
              <a:rPr lang="zh-CN" altLang="zh-CN" b="1" dirty="0"/>
              <a:t>露堤平，烟墅杳。乱碧萋萋，雨后江天晓。独有庾郎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年最少。窣地春袍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，嫩色宜相照。</a:t>
            </a:r>
            <a:endParaRPr lang="zh-CN" altLang="zh-CN" dirty="0"/>
          </a:p>
          <a:p>
            <a:r>
              <a:rPr lang="zh-CN" altLang="zh-CN" b="1" dirty="0"/>
              <a:t>接长亭，迷远道。堪怨王孙，不记归期早。落尽梨花春又了。满地残阳，翠色和烟老。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庾郎：庾信。南朝梁代文士，使魏被留，被迫仕于北朝。但他得名甚早，</a:t>
            </a:r>
            <a:r>
              <a:rPr lang="en-US" altLang="zh-CN" b="1" dirty="0"/>
              <a:t>“</a:t>
            </a:r>
            <a:r>
              <a:rPr lang="zh-CN" altLang="zh-CN" b="1" dirty="0"/>
              <a:t>年十五，侍梁东宫讲读。</a:t>
            </a:r>
            <a:r>
              <a:rPr lang="en-US" altLang="zh-CN" b="1" dirty="0"/>
              <a:t>”(</a:t>
            </a:r>
            <a:r>
              <a:rPr lang="zh-CN" altLang="zh-CN" b="1" dirty="0"/>
              <a:t>《庾开府集序》</a:t>
            </a:r>
            <a:r>
              <a:rPr lang="en-US" altLang="zh-CN" b="1" dirty="0"/>
              <a:t>)</a:t>
            </a:r>
            <a:r>
              <a:rPr lang="zh-CN" altLang="zh-CN" b="1" dirty="0"/>
              <a:t>这里借指一般离乡宦游的才子。</a:t>
            </a:r>
            <a:r>
              <a:rPr lang="en-US" altLang="zh-CN" b="1" dirty="0"/>
              <a:t>②</a:t>
            </a:r>
            <a:r>
              <a:rPr lang="zh-CN" altLang="zh-CN" b="1" dirty="0"/>
              <a:t>窣地春袍：踏上仕途，穿起拂地的青色章服。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249570" y="2348880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(1)</a:t>
            </a:r>
            <a:r>
              <a:rPr lang="zh-CN" altLang="zh-CN" b="1" dirty="0"/>
              <a:t>这首词</a:t>
            </a:r>
            <a:r>
              <a:rPr lang="en-US" altLang="zh-CN" b="1" dirty="0"/>
              <a:t>“</a:t>
            </a:r>
            <a:r>
              <a:rPr lang="zh-CN" altLang="zh-CN" b="1" dirty="0"/>
              <a:t>翠色和烟老</a:t>
            </a:r>
            <a:r>
              <a:rPr lang="en-US" altLang="zh-CN" b="1" dirty="0"/>
              <a:t>”</a:t>
            </a:r>
            <a:r>
              <a:rPr lang="zh-CN" altLang="zh-CN" b="1" dirty="0"/>
              <a:t>中的</a:t>
            </a:r>
            <a:r>
              <a:rPr lang="en-US" altLang="zh-CN" b="1" dirty="0"/>
              <a:t>“</a:t>
            </a:r>
            <a:r>
              <a:rPr lang="zh-CN" altLang="zh-CN" b="1" dirty="0"/>
              <a:t>老</a:t>
            </a:r>
            <a:r>
              <a:rPr lang="en-US" altLang="zh-CN" b="1" dirty="0"/>
              <a:t>”</a:t>
            </a:r>
            <a:r>
              <a:rPr lang="zh-CN" altLang="zh-CN" b="1" dirty="0"/>
              <a:t>字用得极妙，请分析其妙在何处。</a:t>
            </a:r>
            <a:endParaRPr lang="zh-CN" altLang="zh-CN" dirty="0"/>
          </a:p>
          <a:p>
            <a:r>
              <a:rPr lang="en-US" altLang="zh-CN" b="1" dirty="0" smtClean="0"/>
              <a:t>(</a:t>
            </a:r>
            <a:r>
              <a:rPr lang="en-US" altLang="zh-CN" b="1" dirty="0"/>
              <a:t>2)</a:t>
            </a:r>
            <a:r>
              <a:rPr lang="zh-CN" altLang="zh-CN" b="1" dirty="0"/>
              <a:t>宋代沈义父在其所著《乐府指迷》中曾云：</a:t>
            </a:r>
            <a:r>
              <a:rPr lang="en-US" altLang="zh-CN" b="1" dirty="0"/>
              <a:t>“</a:t>
            </a:r>
            <a:r>
              <a:rPr lang="zh-CN" altLang="zh-CN" b="1" dirty="0"/>
              <a:t>咏物词，最忌说出题字。</a:t>
            </a:r>
            <a:r>
              <a:rPr lang="en-US" altLang="zh-CN" b="1" dirty="0"/>
              <a:t>”</a:t>
            </a:r>
            <a:r>
              <a:rPr lang="zh-CN" altLang="zh-CN" b="1" dirty="0"/>
              <a:t>这首咏草词虽不着一</a:t>
            </a:r>
            <a:r>
              <a:rPr lang="en-US" altLang="zh-CN" b="1" dirty="0"/>
              <a:t>“</a:t>
            </a:r>
            <a:r>
              <a:rPr lang="zh-CN" altLang="zh-CN" b="1" dirty="0"/>
              <a:t>草</a:t>
            </a:r>
            <a:r>
              <a:rPr lang="en-US" altLang="zh-CN" b="1" dirty="0"/>
              <a:t>”</a:t>
            </a:r>
            <a:r>
              <a:rPr lang="zh-CN" altLang="zh-CN" b="1" dirty="0"/>
              <a:t>字，却将春草写得形神俱备。请结合词句作简要分析，并指出作者借咏物抒发了怎样的感情。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2045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3074" y="116632"/>
            <a:ext cx="902092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612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．阅读下面这首诗，回答问题。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             独秀峰</a:t>
            </a:r>
            <a:r>
              <a:rPr kumimoji="0" lang="zh-CN" altLang="en-US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①          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charset="-122"/>
                <a:cs typeface="Times New Roman" pitchFamily="18" charset="0"/>
              </a:rPr>
              <a:t>袁枚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charset="-122"/>
                <a:cs typeface="Times New Roman" pitchFamily="18" charset="0"/>
              </a:rPr>
              <a:t>来龙去脉</a:t>
            </a:r>
            <a:r>
              <a:rPr kumimoji="0" lang="zh-CN" altLang="en-US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仿宋_GB2312" charset="-122"/>
                <a:cs typeface="Times New Roman" pitchFamily="18" charset="0"/>
              </a:rPr>
              <a:t>②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charset="-122"/>
                <a:cs typeface="Times New Roman" pitchFamily="18" charset="0"/>
              </a:rPr>
              <a:t>绝无有，突然一峰插南斗。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charset="-122"/>
                <a:cs typeface="Times New Roman" pitchFamily="18" charset="0"/>
              </a:rPr>
              <a:t>桂林山水奇八九，独秀峰尤冠其首。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charset="-122"/>
                <a:cs typeface="Times New Roman" pitchFamily="18" charset="0"/>
              </a:rPr>
              <a:t>三百六级登其巅，一城烟水来眼前。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charset="-122"/>
                <a:cs typeface="Times New Roman" pitchFamily="18" charset="0"/>
              </a:rPr>
              <a:t>青山尚且直如弦，人生孤立何伤焉。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注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楷体_GB2312" charset="-122"/>
                <a:cs typeface="Times New Roman" pitchFamily="18" charset="0"/>
              </a:rPr>
              <a:t>①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charset="-122"/>
                <a:cs typeface="Times New Roman" pitchFamily="18" charset="0"/>
              </a:rPr>
              <a:t>独秀峰：位于桂林市中心，以平地孤拔，无它峰相对，故名。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charset="-122"/>
              <a:cs typeface="Times New Roman" pitchFamily="18" charset="0"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charset="-12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楷体_GB2312" charset="-122"/>
                <a:cs typeface="Times New Roman" pitchFamily="18" charset="0"/>
              </a:rPr>
              <a:t>②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charset="-122"/>
                <a:cs typeface="Times New Roman" pitchFamily="18" charset="0"/>
              </a:rPr>
              <a:t>来龙去脉：旧时堪舆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charset="-122"/>
                <a:cs typeface="Times New Roman" pitchFamily="18" charset="0"/>
              </a:rPr>
              <a:t>(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charset="-122"/>
                <a:cs typeface="Times New Roman" pitchFamily="18" charset="0"/>
              </a:rPr>
              <a:t>风水先生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charset="-122"/>
                <a:cs typeface="Times New Roman" pitchFamily="18" charset="0"/>
              </a:rPr>
              <a:t>)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charset="-122"/>
                <a:cs typeface="Times New Roman" pitchFamily="18" charset="0"/>
              </a:rPr>
              <a:t>以山势为龙，以山势起伏连绵为龙脉。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(1)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你认为诗歌首联中哪个字用得最妙？请简要分析其妙处。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(2)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这首诗表达了作者怎样的感情？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758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2228</Words>
  <Application>Microsoft Office PowerPoint</Application>
  <PresentationFormat>全屏显示(4:3)</PresentationFormat>
  <Paragraphs>119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2015-11-23T11:13:27Z</dcterms:created>
  <dcterms:modified xsi:type="dcterms:W3CDTF">2015-11-23T11:18:37Z</dcterms:modified>
</cp:coreProperties>
</file>