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5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8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1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BB44-14A5-45A1-BFD7-95002A46A294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6A2E-8AFE-44EE-825C-BBAED0EE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358" y="188640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(2014</a:t>
            </a:r>
            <a:r>
              <a:rPr lang="zh-CN" altLang="zh-CN" b="1" dirty="0"/>
              <a:t>年安徽卷第</a:t>
            </a:r>
            <a:r>
              <a:rPr lang="en-US" altLang="zh-CN" b="1" dirty="0"/>
              <a:t>8</a:t>
            </a:r>
            <a:r>
              <a:rPr lang="zh-CN" altLang="zh-CN" b="1" dirty="0"/>
              <a:t>、</a:t>
            </a:r>
            <a:r>
              <a:rPr lang="en-US" altLang="zh-CN" b="1" dirty="0"/>
              <a:t>9</a:t>
            </a:r>
            <a:r>
              <a:rPr lang="zh-CN" altLang="zh-CN" b="1" dirty="0"/>
              <a:t>题</a:t>
            </a:r>
            <a:r>
              <a:rPr lang="en-US" altLang="zh-CN" b="1" dirty="0"/>
              <a:t>)</a:t>
            </a:r>
            <a:r>
              <a:rPr lang="zh-CN" altLang="zh-CN" b="1" dirty="0"/>
              <a:t>阅读下面这首词，完成</a:t>
            </a:r>
            <a:r>
              <a:rPr lang="en-US" altLang="zh-CN" b="1" dirty="0"/>
              <a:t>8</a:t>
            </a:r>
            <a:r>
              <a:rPr lang="zh-CN" altLang="zh-CN" b="1" dirty="0"/>
              <a:t>、</a:t>
            </a:r>
            <a:r>
              <a:rPr lang="en-US" altLang="zh-CN" b="1" dirty="0"/>
              <a:t>9</a:t>
            </a:r>
            <a:r>
              <a:rPr lang="zh-CN" altLang="zh-CN" b="1" dirty="0"/>
              <a:t>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</a:t>
            </a:r>
            <a:r>
              <a:rPr lang="zh-CN" altLang="zh-CN" b="1" dirty="0" smtClean="0"/>
              <a:t>阮郎归</a:t>
            </a:r>
            <a:r>
              <a:rPr lang="zh-CN" altLang="zh-CN" b="1" dirty="0"/>
              <a:t>　西湖春</a:t>
            </a:r>
            <a:r>
              <a:rPr lang="zh-CN" altLang="zh-CN" b="1" dirty="0" smtClean="0"/>
              <a:t>暮</a:t>
            </a:r>
            <a:r>
              <a:rPr lang="en-US" altLang="zh-CN" b="1" dirty="0" smtClean="0"/>
              <a:t>               [</a:t>
            </a:r>
            <a:r>
              <a:rPr lang="zh-CN" altLang="zh-CN" b="1" dirty="0"/>
              <a:t>南宋</a:t>
            </a:r>
            <a:r>
              <a:rPr lang="en-US" altLang="zh-CN" b="1" dirty="0"/>
              <a:t>]</a:t>
            </a:r>
            <a:r>
              <a:rPr lang="zh-CN" altLang="zh-CN" b="1" dirty="0"/>
              <a:t>马子严</a:t>
            </a:r>
            <a:endParaRPr lang="zh-CN" altLang="zh-CN" dirty="0"/>
          </a:p>
          <a:p>
            <a:r>
              <a:rPr lang="zh-CN" altLang="zh-CN" b="1" dirty="0"/>
              <a:t>清明寒食不多时，香红渐渐稀。番腾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妆束闹苏堤，留春春怎知？　　花褪雨，絮沾泥。凌波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寸不移。三三两两叫船儿，人归春也归。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番腾：同</a:t>
            </a:r>
            <a:r>
              <a:rPr lang="en-US" altLang="zh-CN" b="1" dirty="0"/>
              <a:t>“</a:t>
            </a:r>
            <a:r>
              <a:rPr lang="zh-CN" altLang="zh-CN" b="1" dirty="0"/>
              <a:t>翻腾</a:t>
            </a:r>
            <a:r>
              <a:rPr lang="en-US" altLang="zh-CN" b="1" dirty="0"/>
              <a:t>”</a:t>
            </a:r>
            <a:r>
              <a:rPr lang="zh-CN" altLang="zh-CN" b="1" dirty="0"/>
              <a:t>。</a:t>
            </a:r>
            <a:r>
              <a:rPr lang="en-US" altLang="zh-CN" b="1" dirty="0"/>
              <a:t>②</a:t>
            </a:r>
            <a:r>
              <a:rPr lang="zh-CN" altLang="zh-CN" b="1" dirty="0"/>
              <a:t>凌波：这里指女子步履。曹植《洛神赋》：</a:t>
            </a:r>
            <a:r>
              <a:rPr lang="en-US" altLang="zh-CN" b="1" dirty="0"/>
              <a:t>“</a:t>
            </a:r>
            <a:r>
              <a:rPr lang="zh-CN" altLang="zh-CN" b="1" dirty="0"/>
              <a:t>凌波微步，罗袜生尘。</a:t>
            </a:r>
            <a:r>
              <a:rPr lang="en-US" altLang="zh-CN" b="1" dirty="0"/>
              <a:t>”</a:t>
            </a:r>
            <a:endParaRPr lang="zh-CN" altLang="zh-CN" dirty="0"/>
          </a:p>
          <a:p>
            <a:r>
              <a:rPr lang="en-US" altLang="zh-CN" b="1" dirty="0"/>
              <a:t>8</a:t>
            </a:r>
            <a:r>
              <a:rPr lang="zh-CN" altLang="zh-CN" b="1" dirty="0"/>
              <a:t>．这首词通过人物动作神态表现了西湖游人的不同情感，请结合作品简要分析。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51520" y="299695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zh-CN" b="1" dirty="0"/>
              <a:t>．这首词描写了暮春之景，请从点面结合的角度作简要赏析。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4612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103" y="116632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．阅读下面这首诗，然后回答问题。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</a:t>
            </a:r>
            <a:r>
              <a:rPr lang="zh-CN" altLang="zh-CN" b="1" dirty="0" smtClean="0"/>
              <a:t>初</a:t>
            </a:r>
            <a:r>
              <a:rPr lang="zh-CN" altLang="zh-CN" b="1" dirty="0"/>
              <a:t>入淮河四绝句</a:t>
            </a:r>
            <a:r>
              <a:rPr lang="en-US" altLang="zh-CN" b="1" dirty="0"/>
              <a:t>(</a:t>
            </a:r>
            <a:r>
              <a:rPr lang="zh-CN" altLang="zh-CN" b="1" dirty="0"/>
              <a:t>三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杨</a:t>
            </a:r>
            <a:r>
              <a:rPr lang="zh-CN" altLang="zh-CN" b="1" dirty="0"/>
              <a:t>万里</a:t>
            </a:r>
            <a:endParaRPr lang="zh-CN" altLang="zh-CN" dirty="0"/>
          </a:p>
          <a:p>
            <a:r>
              <a:rPr lang="zh-CN" altLang="zh-CN" b="1" dirty="0"/>
              <a:t>两岸舟船各背驰，波痕交涉亦难为。</a:t>
            </a:r>
            <a:endParaRPr lang="zh-CN" altLang="zh-CN" dirty="0"/>
          </a:p>
          <a:p>
            <a:r>
              <a:rPr lang="zh-CN" altLang="zh-CN" b="1" dirty="0"/>
              <a:t>只余鸥鹭无拘管，北去南来自在飞。</a:t>
            </a:r>
            <a:endParaRPr lang="zh-CN" altLang="zh-CN" dirty="0"/>
          </a:p>
          <a:p>
            <a:r>
              <a:rPr lang="zh-CN" altLang="zh-CN" b="1" dirty="0"/>
              <a:t>【注】淳熙十六年十二月，金人派遣使者来南宋贺岁，杨万里奉命送金使北返途中，来到原为北宋腹地，现已成为宋、金国界的淮河时，感慨万端，作诗以抒怀。</a:t>
            </a:r>
            <a:endParaRPr lang="zh-CN" altLang="zh-CN" dirty="0"/>
          </a:p>
          <a:p>
            <a:r>
              <a:rPr lang="zh-CN" altLang="zh-CN" b="1" dirty="0"/>
              <a:t>请从</a:t>
            </a:r>
            <a:r>
              <a:rPr lang="en-US" altLang="zh-CN" b="1" dirty="0"/>
              <a:t>“</a:t>
            </a:r>
            <a:r>
              <a:rPr lang="zh-CN" altLang="zh-CN" b="1" dirty="0"/>
              <a:t>虚实</a:t>
            </a:r>
            <a:r>
              <a:rPr lang="en-US" altLang="zh-CN" b="1" dirty="0"/>
              <a:t>”</a:t>
            </a:r>
            <a:r>
              <a:rPr lang="zh-CN" altLang="zh-CN" b="1" dirty="0"/>
              <a:t>关系的角度赏析这首诗。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9115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．阅读下面两首古诗，然后回答问题。</a:t>
            </a:r>
            <a:endParaRPr lang="zh-CN" altLang="zh-CN" dirty="0"/>
          </a:p>
          <a:p>
            <a:r>
              <a:rPr lang="zh-CN" altLang="zh-CN" b="1" dirty="0"/>
              <a:t>秋夜独坐</a:t>
            </a:r>
            <a:r>
              <a:rPr lang="en-US" altLang="zh-CN" b="1" dirty="0"/>
              <a:t>(</a:t>
            </a:r>
            <a:r>
              <a:rPr lang="zh-CN" altLang="zh-CN" b="1" dirty="0"/>
              <a:t>节选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zh-CN" altLang="zh-CN" b="1" dirty="0"/>
              <a:t>王维</a:t>
            </a:r>
            <a:endParaRPr lang="zh-CN" altLang="zh-CN" dirty="0"/>
          </a:p>
          <a:p>
            <a:r>
              <a:rPr lang="zh-CN" altLang="zh-CN" b="1" dirty="0"/>
              <a:t>独坐悲双鬓，空堂欲二更。</a:t>
            </a:r>
            <a:endParaRPr lang="zh-CN" altLang="zh-CN" dirty="0"/>
          </a:p>
          <a:p>
            <a:r>
              <a:rPr lang="zh-CN" altLang="zh-CN" b="1" dirty="0"/>
              <a:t>雨中山果落，灯下草虫鸣。</a:t>
            </a:r>
            <a:endParaRPr lang="zh-CN" altLang="zh-CN" dirty="0"/>
          </a:p>
          <a:p>
            <a:r>
              <a:rPr lang="zh-CN" altLang="zh-CN" b="1" dirty="0"/>
              <a:t>夜深</a:t>
            </a:r>
            <a:endParaRPr lang="zh-CN" altLang="zh-CN" dirty="0"/>
          </a:p>
          <a:p>
            <a:r>
              <a:rPr lang="zh-CN" altLang="zh-CN" b="1" dirty="0"/>
              <a:t>周弼</a:t>
            </a:r>
            <a:endParaRPr lang="zh-CN" altLang="zh-CN" dirty="0"/>
          </a:p>
          <a:p>
            <a:r>
              <a:rPr lang="zh-CN" altLang="zh-CN" b="1" dirty="0"/>
              <a:t>虚堂人静不闻更，独坐书床对夜灯。</a:t>
            </a:r>
            <a:endParaRPr lang="zh-CN" altLang="zh-CN" dirty="0"/>
          </a:p>
          <a:p>
            <a:r>
              <a:rPr lang="zh-CN" altLang="zh-CN" b="1" dirty="0"/>
              <a:t>门外不知春雪霁，半峰残月一溪冰。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6793" y="278092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两诗中均写了夜景，又有所不同。请具体说明。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两诗中均有</a:t>
            </a:r>
            <a:r>
              <a:rPr lang="en-US" altLang="zh-CN" b="1" dirty="0"/>
              <a:t>“</a:t>
            </a:r>
            <a:r>
              <a:rPr lang="zh-CN" altLang="zh-CN" b="1" dirty="0"/>
              <a:t>独坐</a:t>
            </a:r>
            <a:r>
              <a:rPr lang="en-US" altLang="zh-CN" b="1" dirty="0"/>
              <a:t>”</a:t>
            </a:r>
            <a:r>
              <a:rPr lang="zh-CN" altLang="zh-CN" b="1" dirty="0"/>
              <a:t>，而作者心境不同。试简要分析。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478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阅读下面这首宋诗，然后回答问题。</a:t>
            </a:r>
            <a:endParaRPr lang="zh-CN" altLang="zh-CN" dirty="0"/>
          </a:p>
          <a:p>
            <a:r>
              <a:rPr lang="zh-CN" altLang="zh-CN" b="1" dirty="0"/>
              <a:t>江间作四首</a:t>
            </a:r>
            <a:r>
              <a:rPr lang="en-US" altLang="zh-CN" b="1" dirty="0"/>
              <a:t>(</a:t>
            </a:r>
            <a:r>
              <a:rPr lang="zh-CN" altLang="zh-CN" b="1" dirty="0"/>
              <a:t>其三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zh-CN" altLang="zh-CN" b="1" dirty="0"/>
              <a:t>潘大临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zh-CN" altLang="zh-CN" b="1" dirty="0"/>
              <a:t>　　　　　　</a:t>
            </a:r>
            <a:r>
              <a:rPr lang="en-US" altLang="zh-CN" b="1" dirty="0"/>
              <a:t>	</a:t>
            </a:r>
            <a:r>
              <a:rPr lang="zh-CN" altLang="zh-CN" b="1" dirty="0"/>
              <a:t>西山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通虎穴，赤壁隐龙宫。</a:t>
            </a:r>
            <a:endParaRPr lang="zh-CN" altLang="zh-CN" dirty="0"/>
          </a:p>
          <a:p>
            <a:r>
              <a:rPr lang="zh-CN" altLang="zh-CN" b="1" dirty="0"/>
              <a:t>形胜三分国，波流万世功。</a:t>
            </a:r>
            <a:endParaRPr lang="zh-CN" altLang="zh-CN" dirty="0"/>
          </a:p>
          <a:p>
            <a:r>
              <a:rPr lang="zh-CN" altLang="zh-CN" b="1" dirty="0"/>
              <a:t>沙明拳宿鹭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，天阔退飞鸿。</a:t>
            </a:r>
            <a:endParaRPr lang="zh-CN" altLang="zh-CN" dirty="0"/>
          </a:p>
          <a:p>
            <a:r>
              <a:rPr lang="zh-CN" altLang="zh-CN" b="1" dirty="0"/>
              <a:t>最羡渔竿客，归船雨打篷。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潘大临</a:t>
            </a:r>
            <a:r>
              <a:rPr lang="en-US" altLang="zh-CN" b="1" dirty="0"/>
              <a:t>(</a:t>
            </a:r>
            <a:r>
              <a:rPr lang="zh-CN" altLang="zh-CN" b="1" dirty="0"/>
              <a:t>约</a:t>
            </a:r>
            <a:r>
              <a:rPr lang="en-US" altLang="zh-CN" b="1" dirty="0"/>
              <a:t>1057</a:t>
            </a:r>
            <a:r>
              <a:rPr lang="zh-CN" altLang="zh-CN" b="1" dirty="0"/>
              <a:t>－</a:t>
            </a:r>
            <a:r>
              <a:rPr lang="en-US" altLang="zh-CN" b="1" dirty="0"/>
              <a:t>1106)</a:t>
            </a:r>
            <a:r>
              <a:rPr lang="zh-CN" altLang="zh-CN" b="1" dirty="0"/>
              <a:t>：字邠老，黄州</a:t>
            </a:r>
            <a:r>
              <a:rPr lang="en-US" altLang="zh-CN" b="1" dirty="0"/>
              <a:t>(</a:t>
            </a:r>
            <a:r>
              <a:rPr lang="zh-CN" altLang="zh-CN" b="1" dirty="0"/>
              <a:t>今湖北黄冈</a:t>
            </a:r>
            <a:r>
              <a:rPr lang="en-US" altLang="zh-CN" b="1" dirty="0"/>
              <a:t>)</a:t>
            </a:r>
            <a:r>
              <a:rPr lang="zh-CN" altLang="zh-CN" b="1" dirty="0"/>
              <a:t>人，善诗文。曾随苏轼同游赤壁。</a:t>
            </a:r>
            <a:r>
              <a:rPr lang="en-US" altLang="zh-CN" b="1" dirty="0"/>
              <a:t>②</a:t>
            </a:r>
            <a:r>
              <a:rPr lang="zh-CN" altLang="zh-CN" b="1" dirty="0"/>
              <a:t>西山：在湖北鄂州西，山幽僻深邃。</a:t>
            </a:r>
            <a:r>
              <a:rPr lang="en-US" altLang="zh-CN" b="1" dirty="0"/>
              <a:t>③</a:t>
            </a:r>
            <a:r>
              <a:rPr lang="zh-CN" altLang="zh-CN" b="1" dirty="0"/>
              <a:t>拳宿鹭：指白鹭睡眠时一腿蜷缩的样子。</a:t>
            </a:r>
            <a:endParaRPr lang="zh-CN" altLang="zh-CN" dirty="0"/>
          </a:p>
          <a:p>
            <a:r>
              <a:rPr lang="zh-CN" altLang="zh-CN" b="1" dirty="0"/>
              <a:t>问题：第三联两句中各有一字用得十分传神，请找出来，并说说这样写的好处。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954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864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阅读下面这首诗，回答问题。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</a:t>
            </a:r>
            <a:r>
              <a:rPr lang="zh-CN" altLang="zh-CN" b="1" dirty="0" smtClean="0"/>
              <a:t>春</a:t>
            </a:r>
            <a:r>
              <a:rPr lang="zh-CN" altLang="zh-CN" b="1" dirty="0"/>
              <a:t>怨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</a:t>
            </a:r>
            <a:r>
              <a:rPr lang="zh-CN" altLang="zh-CN" b="1" dirty="0" smtClean="0"/>
              <a:t>金昌绪</a:t>
            </a:r>
            <a:endParaRPr lang="zh-CN" altLang="zh-CN" dirty="0"/>
          </a:p>
          <a:p>
            <a:r>
              <a:rPr lang="zh-CN" altLang="zh-CN" b="1" dirty="0"/>
              <a:t>打起黄莺儿，莫教枝上啼。</a:t>
            </a:r>
            <a:endParaRPr lang="zh-CN" altLang="zh-CN" dirty="0"/>
          </a:p>
          <a:p>
            <a:r>
              <a:rPr lang="zh-CN" altLang="zh-CN" b="1" dirty="0"/>
              <a:t>啼时惊妾梦，不得到辽西。</a:t>
            </a:r>
            <a:endParaRPr lang="zh-CN" altLang="zh-CN" dirty="0"/>
          </a:p>
          <a:p>
            <a:r>
              <a:rPr lang="zh-CN" altLang="zh-CN" b="1" dirty="0"/>
              <a:t>问题：请分析此诗的语言特色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876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6534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阅读下面的宋诗，然后回答问题。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插秧</a:t>
            </a:r>
            <a:r>
              <a:rPr lang="zh-CN" altLang="zh-CN" b="1" dirty="0"/>
              <a:t>歌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</a:t>
            </a:r>
            <a:r>
              <a:rPr lang="zh-CN" altLang="zh-CN" b="1" dirty="0" smtClean="0"/>
              <a:t>杨</a:t>
            </a:r>
            <a:r>
              <a:rPr lang="zh-CN" altLang="zh-CN" b="1" dirty="0"/>
              <a:t>万里</a:t>
            </a:r>
            <a:endParaRPr lang="zh-CN" altLang="zh-CN" dirty="0"/>
          </a:p>
          <a:p>
            <a:r>
              <a:rPr lang="zh-CN" altLang="zh-CN" b="1" dirty="0"/>
              <a:t>　　　田夫抛秧田妇接，小儿拔秧大儿插。</a:t>
            </a:r>
            <a:endParaRPr lang="zh-CN" altLang="zh-CN" dirty="0"/>
          </a:p>
          <a:p>
            <a:r>
              <a:rPr lang="en-US" altLang="zh-CN" b="1" dirty="0" smtClean="0"/>
              <a:t>             </a:t>
            </a:r>
            <a:r>
              <a:rPr lang="zh-CN" altLang="zh-CN" b="1" dirty="0" smtClean="0"/>
              <a:t>笠</a:t>
            </a:r>
            <a:r>
              <a:rPr lang="zh-CN" altLang="zh-CN" b="1" dirty="0"/>
              <a:t>是兜鍪蓑是甲，雨从头上湿到胛。</a:t>
            </a:r>
            <a:endParaRPr lang="zh-CN" altLang="zh-CN" dirty="0"/>
          </a:p>
          <a:p>
            <a:r>
              <a:rPr lang="en-US" altLang="zh-CN" b="1" dirty="0" smtClean="0"/>
              <a:t>             </a:t>
            </a:r>
            <a:r>
              <a:rPr lang="zh-CN" altLang="zh-CN" b="1" dirty="0" smtClean="0"/>
              <a:t>唤</a:t>
            </a:r>
            <a:r>
              <a:rPr lang="zh-CN" altLang="zh-CN" b="1" dirty="0"/>
              <a:t>渠朝餐歇半霎，低头折腰只不答。</a:t>
            </a:r>
            <a:endParaRPr lang="zh-CN" altLang="zh-CN" dirty="0"/>
          </a:p>
          <a:p>
            <a:r>
              <a:rPr lang="en-US" altLang="zh-CN" b="1" dirty="0" smtClean="0"/>
              <a:t>             </a:t>
            </a:r>
            <a:r>
              <a:rPr lang="zh-CN" altLang="zh-CN" b="1" dirty="0" smtClean="0"/>
              <a:t>秧</a:t>
            </a:r>
            <a:r>
              <a:rPr lang="zh-CN" altLang="zh-CN" b="1" dirty="0"/>
              <a:t>根未牢莳未匝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，照管鹅儿与雏鸭。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莳</a:t>
            </a:r>
            <a:r>
              <a:rPr lang="en-US" altLang="zh-CN" b="1" dirty="0"/>
              <a:t>(</a:t>
            </a:r>
            <a:r>
              <a:rPr lang="en-US" altLang="zh-CN" b="1" dirty="0" err="1"/>
              <a:t>shì</a:t>
            </a:r>
            <a:r>
              <a:rPr lang="en-US" altLang="zh-CN" b="1" dirty="0"/>
              <a:t>)</a:t>
            </a:r>
            <a:r>
              <a:rPr lang="zh-CN" altLang="zh-CN" b="1" dirty="0"/>
              <a:t>未匝：移植或栽种没有完毕。</a:t>
            </a:r>
            <a:endParaRPr lang="zh-CN" altLang="zh-CN" dirty="0"/>
          </a:p>
          <a:p>
            <a:r>
              <a:rPr lang="zh-CN" altLang="zh-CN" b="1" dirty="0"/>
              <a:t>问题：诗歌的颔联运用了什么修辞手法？有什么作用？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026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112474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/>
              <a:t>阅读下面的诗，回答问题。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</a:t>
            </a:r>
            <a:r>
              <a:rPr lang="zh-CN" altLang="zh-CN" b="1" dirty="0" smtClean="0"/>
              <a:t>山居</a:t>
            </a:r>
            <a:r>
              <a:rPr lang="zh-CN" altLang="zh-CN" b="1" dirty="0"/>
              <a:t>即事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</a:t>
            </a:r>
            <a:r>
              <a:rPr lang="zh-CN" altLang="zh-CN" b="1" dirty="0" smtClean="0"/>
              <a:t>王</a:t>
            </a:r>
            <a:r>
              <a:rPr lang="zh-CN" altLang="zh-CN" b="1" dirty="0"/>
              <a:t>维</a:t>
            </a:r>
            <a:endParaRPr lang="zh-CN" altLang="zh-CN" dirty="0"/>
          </a:p>
          <a:p>
            <a:r>
              <a:rPr lang="zh-CN" altLang="zh-CN" b="1" dirty="0"/>
              <a:t>寂寞掩柴扉，苍茫对落晖。</a:t>
            </a:r>
            <a:endParaRPr lang="zh-CN" altLang="zh-CN" dirty="0"/>
          </a:p>
          <a:p>
            <a:r>
              <a:rPr lang="zh-CN" altLang="zh-CN" b="1" dirty="0"/>
              <a:t>鹤巢松树遍，人访荜门稀。</a:t>
            </a:r>
            <a:endParaRPr lang="zh-CN" altLang="zh-CN" dirty="0"/>
          </a:p>
          <a:p>
            <a:r>
              <a:rPr lang="zh-CN" altLang="zh-CN" b="1" dirty="0"/>
              <a:t>嫩竹含新粉，红莲落故衣。</a:t>
            </a:r>
            <a:endParaRPr lang="zh-CN" altLang="zh-CN" dirty="0"/>
          </a:p>
          <a:p>
            <a:r>
              <a:rPr lang="zh-CN" altLang="zh-CN" b="1" dirty="0"/>
              <a:t>渡头烟火起，处处采菱归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75656" y="3587262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问题：诗的后四句写出了怎样的景与情？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748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阅读下面这首词，回答问题。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</a:t>
            </a:r>
            <a:r>
              <a:rPr lang="zh-CN" altLang="zh-CN" b="1" dirty="0" smtClean="0"/>
              <a:t>西</a:t>
            </a:r>
            <a:r>
              <a:rPr lang="zh-CN" altLang="zh-CN" b="1" dirty="0"/>
              <a:t>江月</a:t>
            </a:r>
            <a:r>
              <a:rPr lang="en-US" altLang="zh-CN" b="1" dirty="0"/>
              <a:t>·</a:t>
            </a:r>
            <a:r>
              <a:rPr lang="zh-CN" altLang="zh-CN" b="1" dirty="0"/>
              <a:t>黄陵庙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               </a:t>
            </a:r>
            <a:r>
              <a:rPr lang="zh-CN" altLang="zh-CN" b="1" dirty="0" smtClean="0"/>
              <a:t>张孝祥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zh-CN" altLang="zh-CN" b="1" dirty="0"/>
              <a:t>满载一船秋色，平铺十里湖光。波神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留我看斜阳，唤起鳞鳞细浪。　　明日风回更好，今宵露宿何妨？水晶宫里奏《霓裳》，准拟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岳阳楼上。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张孝祥：南宋初词人。这首词，因船行洞庭湖畔黄陵庙下为风浪所阻而作，又题《阻风三峰下》。作者与友人信中提到：</a:t>
            </a:r>
            <a:r>
              <a:rPr lang="en-US" altLang="zh-CN" b="1" dirty="0"/>
              <a:t>“</a:t>
            </a:r>
            <a:r>
              <a:rPr lang="zh-CN" altLang="zh-CN" b="1" dirty="0"/>
              <a:t>某离长沙且十日，尚在黄陵庙下，波臣风伯亦善戏矣。</a:t>
            </a:r>
            <a:r>
              <a:rPr lang="en-US" altLang="zh-CN" b="1" dirty="0"/>
              <a:t>”②</a:t>
            </a:r>
            <a:r>
              <a:rPr lang="zh-CN" altLang="zh-CN" b="1" dirty="0"/>
              <a:t>波神：水神。</a:t>
            </a:r>
            <a:r>
              <a:rPr lang="en-US" altLang="zh-CN" b="1" dirty="0"/>
              <a:t>③</a:t>
            </a:r>
            <a:r>
              <a:rPr lang="zh-CN" altLang="zh-CN" b="1" dirty="0"/>
              <a:t>准拟：准定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23528" y="285293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问题：在这首词中，作者是以怎样的胸怀对待风波险阻的？举出两处具体描写，略作分析。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806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88640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．阅读下面这首词，完成题目。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</a:t>
            </a:r>
            <a:r>
              <a:rPr lang="zh-CN" altLang="zh-CN" b="1" dirty="0" smtClean="0"/>
              <a:t>鹊桥</a:t>
            </a:r>
            <a:r>
              <a:rPr lang="zh-CN" altLang="zh-CN" b="1" dirty="0"/>
              <a:t>仙</a:t>
            </a:r>
            <a:r>
              <a:rPr lang="en-US" altLang="zh-CN" b="1" dirty="0"/>
              <a:t>·</a:t>
            </a:r>
            <a:r>
              <a:rPr lang="zh-CN" altLang="zh-CN" b="1" dirty="0"/>
              <a:t>己酉山行书所见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                     </a:t>
            </a:r>
            <a:r>
              <a:rPr lang="zh-CN" altLang="zh-CN" b="1" dirty="0" smtClean="0"/>
              <a:t>辛弃疾</a:t>
            </a:r>
            <a:endParaRPr lang="zh-CN" altLang="zh-CN" dirty="0"/>
          </a:p>
          <a:p>
            <a:r>
              <a:rPr lang="zh-CN" altLang="zh-CN" b="1" dirty="0"/>
              <a:t>松冈避暑，茅檐避雨，闲去闲来几度。醉扶怪石看飞泉，又却是、前回醒处。</a:t>
            </a:r>
            <a:endParaRPr lang="zh-CN" altLang="zh-CN" dirty="0"/>
          </a:p>
          <a:p>
            <a:r>
              <a:rPr lang="zh-CN" altLang="zh-CN" b="1" dirty="0"/>
              <a:t>东家娶妇，西家归女，灯火门前笑语。酿成千顷稻花香，夜夜费、一天风露。</a:t>
            </a:r>
            <a:endParaRPr lang="zh-CN" altLang="zh-CN" dirty="0"/>
          </a:p>
          <a:p>
            <a:r>
              <a:rPr lang="zh-CN" altLang="zh-CN" b="1" dirty="0"/>
              <a:t>【注】这首词是作者罢官后居于江西上饶时所作。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这首词表达了作者怎样的情感？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这首词主要运用了什么表现手法？请简要分析。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788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993" y="116632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．阅读下面这首诗，完成题目。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</a:t>
            </a:r>
            <a:r>
              <a:rPr lang="zh-CN" altLang="zh-CN" b="1" dirty="0" smtClean="0"/>
              <a:t>雨</a:t>
            </a:r>
            <a:r>
              <a:rPr lang="zh-CN" altLang="zh-CN" b="1" dirty="0"/>
              <a:t>后池上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</a:t>
            </a:r>
            <a:r>
              <a:rPr lang="zh-CN" altLang="zh-CN" b="1" dirty="0" smtClean="0"/>
              <a:t>刘</a:t>
            </a:r>
            <a:r>
              <a:rPr lang="zh-CN" altLang="zh-CN" b="1" dirty="0"/>
              <a:t>攽</a:t>
            </a:r>
            <a:r>
              <a:rPr lang="en-US" altLang="zh-CN" b="1" dirty="0"/>
              <a:t>(</a:t>
            </a:r>
            <a:r>
              <a:rPr lang="en-US" altLang="zh-CN" b="1" dirty="0" err="1"/>
              <a:t>bān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 smtClean="0"/>
              <a:t>                               </a:t>
            </a:r>
            <a:r>
              <a:rPr lang="zh-CN" altLang="zh-CN" b="1" dirty="0" smtClean="0"/>
              <a:t>一</a:t>
            </a:r>
            <a:r>
              <a:rPr lang="zh-CN" altLang="zh-CN" b="1" dirty="0"/>
              <a:t>雨池塘水面平，淡磨明镜照檐楹。</a:t>
            </a:r>
            <a:endParaRPr lang="zh-CN" altLang="zh-CN" dirty="0"/>
          </a:p>
          <a:p>
            <a:r>
              <a:rPr lang="en-US" altLang="zh-CN" b="1" dirty="0" smtClean="0"/>
              <a:t>                               </a:t>
            </a:r>
            <a:r>
              <a:rPr lang="zh-CN" altLang="zh-CN" b="1" dirty="0" smtClean="0"/>
              <a:t>东风</a:t>
            </a:r>
            <a:r>
              <a:rPr lang="zh-CN" altLang="zh-CN" b="1" dirty="0"/>
              <a:t>忽起垂杨舞，更作荷心万点声。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诗题为《雨后池上》，那么，诗中从哪些方面表现了</a:t>
            </a:r>
            <a:r>
              <a:rPr lang="en-US" altLang="zh-CN" b="1" dirty="0"/>
              <a:t>“</a:t>
            </a:r>
            <a:r>
              <a:rPr lang="zh-CN" altLang="zh-CN" b="1" dirty="0"/>
              <a:t>雨后</a:t>
            </a:r>
            <a:r>
              <a:rPr lang="en-US" altLang="zh-CN" b="1" dirty="0"/>
              <a:t>”</a:t>
            </a:r>
            <a:r>
              <a:rPr lang="zh-CN" altLang="zh-CN" b="1" dirty="0"/>
              <a:t>二字？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试从</a:t>
            </a:r>
            <a:r>
              <a:rPr lang="en-US" altLang="zh-CN" b="1" dirty="0"/>
              <a:t>“</a:t>
            </a:r>
            <a:r>
              <a:rPr lang="zh-CN" altLang="zh-CN" b="1" dirty="0"/>
              <a:t>静</a:t>
            </a:r>
            <a:r>
              <a:rPr lang="en-US" altLang="zh-CN" b="1" dirty="0"/>
              <a:t>”</a:t>
            </a:r>
            <a:r>
              <a:rPr lang="zh-CN" altLang="zh-CN" b="1" dirty="0"/>
              <a:t>与</a:t>
            </a:r>
            <a:r>
              <a:rPr lang="en-US" altLang="zh-CN" b="1" dirty="0"/>
              <a:t>“</a:t>
            </a:r>
            <a:r>
              <a:rPr lang="zh-CN" altLang="zh-CN" b="1" dirty="0"/>
              <a:t>动</a:t>
            </a:r>
            <a:r>
              <a:rPr lang="en-US" altLang="zh-CN" b="1" dirty="0"/>
              <a:t>”</a:t>
            </a:r>
            <a:r>
              <a:rPr lang="zh-CN" altLang="zh-CN" b="1" dirty="0"/>
              <a:t>的角度对这首诗进行赏析。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3407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．阅读下面这首词，回答后面的问题。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</a:t>
            </a:r>
            <a:r>
              <a:rPr lang="zh-CN" altLang="zh-CN" b="1" dirty="0" smtClean="0"/>
              <a:t>阮郎归</a:t>
            </a:r>
            <a:r>
              <a:rPr lang="en-US" altLang="zh-CN" b="1" dirty="0"/>
              <a:t>·</a:t>
            </a:r>
            <a:r>
              <a:rPr lang="zh-CN" altLang="zh-CN" b="1" dirty="0"/>
              <a:t>初夏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  </a:t>
            </a:r>
            <a:r>
              <a:rPr lang="zh-CN" altLang="zh-CN" b="1" dirty="0" smtClean="0"/>
              <a:t>苏轼</a:t>
            </a:r>
            <a:endParaRPr lang="zh-CN" altLang="zh-CN" dirty="0"/>
          </a:p>
          <a:p>
            <a:r>
              <a:rPr lang="en-US" altLang="zh-CN" b="1" dirty="0"/>
              <a:t> </a:t>
            </a:r>
            <a:r>
              <a:rPr lang="zh-CN" altLang="zh-CN" b="1" dirty="0"/>
              <a:t>绿槐高柳咽新蝉，熏风初入弦。碧纱窗下水沉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烟，棋声惊昼眠。</a:t>
            </a:r>
            <a:endParaRPr lang="zh-CN" altLang="zh-CN" dirty="0"/>
          </a:p>
          <a:p>
            <a:r>
              <a:rPr lang="zh-CN" altLang="zh-CN" b="1" dirty="0"/>
              <a:t>微雨过，小荷翻，榴花开欲燃。玉盆纤手弄清泉，琼珠碎却圆。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水沉：木质香料，又名沉水香。</a:t>
            </a:r>
            <a:endParaRPr lang="zh-CN" altLang="zh-CN" dirty="0"/>
          </a:p>
          <a:p>
            <a:r>
              <a:rPr lang="zh-CN" altLang="zh-CN" b="1" dirty="0"/>
              <a:t>俞陛云在《唐五代两宋词选释》中评价本词：</a:t>
            </a:r>
            <a:r>
              <a:rPr lang="en-US" altLang="zh-CN" b="1" dirty="0"/>
              <a:t>“</a:t>
            </a:r>
            <a:r>
              <a:rPr lang="zh-CN" altLang="zh-CN" b="1" dirty="0"/>
              <a:t>写闺情而不着妍辞，不作情语，自有一种闲雅之趣。</a:t>
            </a:r>
            <a:r>
              <a:rPr lang="en-US" altLang="zh-CN" b="1" dirty="0"/>
              <a:t>”</a:t>
            </a:r>
            <a:r>
              <a:rPr lang="zh-CN" altLang="zh-CN" b="1" dirty="0"/>
              <a:t>词人是如何表现这种</a:t>
            </a:r>
            <a:r>
              <a:rPr lang="en-US" altLang="zh-CN" b="1" dirty="0"/>
              <a:t>“</a:t>
            </a:r>
            <a:r>
              <a:rPr lang="zh-CN" altLang="zh-CN" b="1" dirty="0"/>
              <a:t>闲雅之趣</a:t>
            </a:r>
            <a:r>
              <a:rPr lang="en-US" altLang="zh-CN" b="1" dirty="0"/>
              <a:t>”</a:t>
            </a:r>
            <a:r>
              <a:rPr lang="zh-CN" altLang="zh-CN" b="1" dirty="0"/>
              <a:t>的？请结合全词内容进行分析。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230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569" y="116632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(2014</a:t>
            </a:r>
            <a:r>
              <a:rPr lang="zh-CN" altLang="zh-CN" b="1" dirty="0"/>
              <a:t>年全国卷新课标</a:t>
            </a:r>
            <a:r>
              <a:rPr lang="en-US" altLang="zh-CN" b="1" dirty="0"/>
              <a:t>Ⅱ</a:t>
            </a:r>
            <a:r>
              <a:rPr lang="zh-CN" altLang="zh-CN" b="1" dirty="0"/>
              <a:t>第</a:t>
            </a:r>
            <a:r>
              <a:rPr lang="en-US" altLang="zh-CN" b="1" dirty="0"/>
              <a:t>8</a:t>
            </a:r>
            <a:r>
              <a:rPr lang="zh-CN" altLang="zh-CN" b="1" dirty="0"/>
              <a:t>、</a:t>
            </a:r>
            <a:r>
              <a:rPr lang="en-US" altLang="zh-CN" b="1" dirty="0"/>
              <a:t>9</a:t>
            </a:r>
            <a:r>
              <a:rPr lang="zh-CN" altLang="zh-CN" b="1" dirty="0"/>
              <a:t>题</a:t>
            </a:r>
            <a:r>
              <a:rPr lang="en-US" altLang="zh-CN" b="1" dirty="0"/>
              <a:t>)</a:t>
            </a:r>
            <a:r>
              <a:rPr lang="zh-CN" altLang="zh-CN" b="1" dirty="0"/>
              <a:t>阅读下面两首诗，完成</a:t>
            </a:r>
            <a:r>
              <a:rPr lang="en-US" altLang="zh-CN" b="1" dirty="0"/>
              <a:t>8</a:t>
            </a:r>
            <a:r>
              <a:rPr lang="zh-CN" altLang="zh-CN" b="1" dirty="0"/>
              <a:t>～</a:t>
            </a:r>
            <a:r>
              <a:rPr lang="en-US" altLang="zh-CN" b="1" dirty="0"/>
              <a:t>9</a:t>
            </a:r>
            <a:r>
              <a:rPr lang="zh-CN" altLang="zh-CN" b="1" dirty="0"/>
              <a:t>题。</a:t>
            </a:r>
            <a:endParaRPr lang="zh-CN" altLang="zh-CN" dirty="0"/>
          </a:p>
          <a:p>
            <a:r>
              <a:rPr lang="en-US" altLang="zh-CN" b="1" dirty="0" smtClean="0"/>
              <a:t>        </a:t>
            </a:r>
            <a:r>
              <a:rPr lang="zh-CN" altLang="zh-CN" b="1" dirty="0" smtClean="0"/>
              <a:t>含</a:t>
            </a:r>
            <a:r>
              <a:rPr lang="zh-CN" altLang="zh-CN" b="1" dirty="0"/>
              <a:t>山店梦觉</a:t>
            </a:r>
            <a:r>
              <a:rPr lang="zh-CN" altLang="zh-CN" b="1" dirty="0" smtClean="0"/>
              <a:t>作</a:t>
            </a:r>
            <a:r>
              <a:rPr lang="en-US" altLang="zh-CN" b="1" dirty="0" smtClean="0"/>
              <a:t>               </a:t>
            </a:r>
            <a:r>
              <a:rPr lang="en-US" altLang="zh-CN" b="1" dirty="0"/>
              <a:t>[</a:t>
            </a:r>
            <a:r>
              <a:rPr lang="zh-CN" altLang="zh-CN" b="1" dirty="0"/>
              <a:t>唐</a:t>
            </a:r>
            <a:r>
              <a:rPr lang="en-US" altLang="zh-CN" b="1" dirty="0"/>
              <a:t>]</a:t>
            </a:r>
            <a:r>
              <a:rPr lang="zh-CN" altLang="zh-CN" b="1" dirty="0"/>
              <a:t>韦庄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zh-CN" altLang="zh-CN" b="1" dirty="0"/>
              <a:t>曾为流离惯别家，等闲挥袂客天涯。</a:t>
            </a:r>
            <a:endParaRPr lang="zh-CN" altLang="zh-CN" dirty="0"/>
          </a:p>
          <a:p>
            <a:r>
              <a:rPr lang="zh-CN" altLang="zh-CN" b="1" dirty="0"/>
              <a:t>灯前一觉江南梦，惆怅起来山月斜。</a:t>
            </a:r>
            <a:endParaRPr lang="zh-CN" altLang="zh-CN" dirty="0"/>
          </a:p>
          <a:p>
            <a:r>
              <a:rPr lang="en-US" altLang="zh-CN" b="1" dirty="0" smtClean="0"/>
              <a:t>                  </a:t>
            </a:r>
            <a:r>
              <a:rPr lang="zh-CN" altLang="zh-CN" b="1" dirty="0" smtClean="0"/>
              <a:t>宿渔家</a:t>
            </a:r>
            <a:r>
              <a:rPr lang="en-US" altLang="zh-CN" b="1" dirty="0" smtClean="0"/>
              <a:t>             [</a:t>
            </a:r>
            <a:r>
              <a:rPr lang="zh-CN" altLang="zh-CN" b="1" dirty="0"/>
              <a:t>宋</a:t>
            </a:r>
            <a:r>
              <a:rPr lang="en-US" altLang="zh-CN" b="1" dirty="0"/>
              <a:t>]</a:t>
            </a:r>
            <a:r>
              <a:rPr lang="zh-CN" altLang="zh-CN" b="1" dirty="0"/>
              <a:t>郭震</a:t>
            </a:r>
            <a:r>
              <a:rPr lang="zh-CN" altLang="zh-CN" b="1" baseline="30000" dirty="0"/>
              <a:t>②</a:t>
            </a:r>
            <a:endParaRPr lang="zh-CN" altLang="zh-CN" dirty="0"/>
          </a:p>
          <a:p>
            <a:r>
              <a:rPr lang="zh-CN" altLang="zh-CN" b="1" dirty="0"/>
              <a:t>几代生涯傍海涯，两三间屋盖芦花。</a:t>
            </a:r>
            <a:endParaRPr lang="zh-CN" altLang="zh-CN" dirty="0"/>
          </a:p>
          <a:p>
            <a:r>
              <a:rPr lang="zh-CN" altLang="zh-CN" b="1" dirty="0"/>
              <a:t>灯前笑说归来夜，明月随船送到家。</a:t>
            </a:r>
            <a:endParaRPr lang="zh-CN" altLang="zh-CN" dirty="0"/>
          </a:p>
          <a:p>
            <a:r>
              <a:rPr lang="zh-CN" altLang="zh-CN" b="1" dirty="0"/>
              <a:t>【注】 </a:t>
            </a:r>
            <a:r>
              <a:rPr lang="en-US" altLang="zh-CN" b="1" dirty="0"/>
              <a:t>①</a:t>
            </a:r>
            <a:r>
              <a:rPr lang="zh-CN" altLang="zh-CN" b="1" dirty="0"/>
              <a:t>韦庄</a:t>
            </a:r>
            <a:r>
              <a:rPr lang="en-US" altLang="zh-CN" b="1" dirty="0"/>
              <a:t>(</a:t>
            </a:r>
            <a:r>
              <a:rPr lang="zh-CN" altLang="zh-CN" b="1" dirty="0"/>
              <a:t>约</a:t>
            </a:r>
            <a:r>
              <a:rPr lang="en-US" altLang="zh-CN" b="1" dirty="0"/>
              <a:t>836—910)</a:t>
            </a:r>
            <a:r>
              <a:rPr lang="zh-CN" altLang="zh-CN" b="1" dirty="0"/>
              <a:t>：字端己，长安杜陵</a:t>
            </a:r>
            <a:r>
              <a:rPr lang="en-US" altLang="zh-CN" b="1" dirty="0"/>
              <a:t>(</a:t>
            </a:r>
            <a:r>
              <a:rPr lang="zh-CN" altLang="zh-CN" b="1" dirty="0"/>
              <a:t>今陕西西安东南</a:t>
            </a:r>
            <a:r>
              <a:rPr lang="en-US" altLang="zh-CN" b="1" dirty="0"/>
              <a:t>)</a:t>
            </a:r>
            <a:r>
              <a:rPr lang="zh-CN" altLang="zh-CN" b="1" dirty="0"/>
              <a:t>人。曾流离迁徙于汴洛、吴越等地。</a:t>
            </a:r>
            <a:r>
              <a:rPr lang="en-US" altLang="zh-CN" b="1" dirty="0"/>
              <a:t>②</a:t>
            </a:r>
            <a:r>
              <a:rPr lang="zh-CN" altLang="zh-CN" b="1" dirty="0"/>
              <a:t>郭震：字希声，成都人。生卒年及生平不详。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03720" y="3717032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zh-CN" b="1" dirty="0"/>
              <a:t>．韦庄在诗中是用什么方法表现感情的？请简要分析。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9271" y="436510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zh-CN" b="1" dirty="0"/>
              <a:t>．两首诗都写到</a:t>
            </a:r>
            <a:r>
              <a:rPr lang="en-US" altLang="zh-CN" b="1" dirty="0"/>
              <a:t>“</a:t>
            </a:r>
            <a:r>
              <a:rPr lang="zh-CN" altLang="zh-CN" b="1" dirty="0"/>
              <a:t>灯前</a:t>
            </a:r>
            <a:r>
              <a:rPr lang="en-US" altLang="zh-CN" b="1" dirty="0"/>
              <a:t>”</a:t>
            </a:r>
            <a:r>
              <a:rPr lang="zh-CN" altLang="zh-CN" b="1" dirty="0"/>
              <a:t>，这两处</a:t>
            </a:r>
            <a:r>
              <a:rPr lang="en-US" altLang="zh-CN" b="1" dirty="0"/>
              <a:t>“</a:t>
            </a:r>
            <a:r>
              <a:rPr lang="zh-CN" altLang="zh-CN" b="1" dirty="0"/>
              <a:t>灯前</a:t>
            </a:r>
            <a:r>
              <a:rPr lang="en-US" altLang="zh-CN" b="1" dirty="0"/>
              <a:t>”</a:t>
            </a:r>
            <a:r>
              <a:rPr lang="zh-CN" altLang="zh-CN" b="1" dirty="0"/>
              <a:t>各自表达了诗人什么样的感情？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881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35" y="188640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．阅读下面这首词，然后回答问题。</a:t>
            </a:r>
            <a:endParaRPr lang="zh-CN" altLang="zh-CN" dirty="0"/>
          </a:p>
          <a:p>
            <a:r>
              <a:rPr lang="zh-CN" altLang="zh-CN" b="1" dirty="0"/>
              <a:t>唐多令</a:t>
            </a:r>
            <a:endParaRPr lang="zh-CN" altLang="zh-CN" dirty="0"/>
          </a:p>
          <a:p>
            <a:r>
              <a:rPr lang="zh-CN" altLang="zh-CN" b="1" dirty="0"/>
              <a:t>邓剡</a:t>
            </a:r>
            <a:endParaRPr lang="zh-CN" altLang="zh-CN" dirty="0"/>
          </a:p>
          <a:p>
            <a:r>
              <a:rPr lang="zh-CN" altLang="zh-CN" b="1" dirty="0"/>
              <a:t>雨过水明霞，潮回岸带沙。叶声寒，飞透窗纱。堪恨西风吹世换，更吹我，落天涯。</a:t>
            </a:r>
            <a:endParaRPr lang="zh-CN" altLang="zh-CN" dirty="0"/>
          </a:p>
          <a:p>
            <a:r>
              <a:rPr lang="zh-CN" altLang="zh-CN" b="1" dirty="0"/>
              <a:t>寂寞古豪华，乌衣日又斜。说兴亡，燕入谁家？惟有南来无数雁，和明月，宿芦花。</a:t>
            </a:r>
            <a:endParaRPr lang="zh-CN" altLang="zh-CN" dirty="0"/>
          </a:p>
          <a:p>
            <a:r>
              <a:rPr lang="zh-CN" altLang="zh-CN" b="1" dirty="0"/>
              <a:t>【注】邓剡，宋人，参加抗元救国，兵败后流落金陵，作此词。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这首词表达了作者怎样的思想感情？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本词运用了哪些艺术手法？请结合诗句进行分析。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965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zh-CN" b="1" dirty="0"/>
              <a:t>．阅读下面这首诗，回答问题。</a:t>
            </a:r>
            <a:endParaRPr lang="zh-CN" altLang="zh-CN" dirty="0"/>
          </a:p>
          <a:p>
            <a:r>
              <a:rPr lang="zh-CN" altLang="zh-CN" b="1" dirty="0"/>
              <a:t>自湘东驿遵陆至芦溪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zh-CN" altLang="zh-CN" b="1" dirty="0"/>
              <a:t>査慎行</a:t>
            </a:r>
            <a:endParaRPr lang="zh-CN" altLang="zh-CN" dirty="0"/>
          </a:p>
          <a:p>
            <a:r>
              <a:rPr lang="zh-CN" altLang="zh-CN" b="1" dirty="0"/>
              <a:t>黄花古渡接芦溪，行过萍乡路渐低。</a:t>
            </a:r>
            <a:endParaRPr lang="zh-CN" altLang="zh-CN" dirty="0"/>
          </a:p>
          <a:p>
            <a:r>
              <a:rPr lang="zh-CN" altLang="zh-CN" b="1" dirty="0"/>
              <a:t>吠犬鸣鸡村远近，乳鹅新鸭岸东西。</a:t>
            </a:r>
            <a:endParaRPr lang="zh-CN" altLang="zh-CN" dirty="0"/>
          </a:p>
          <a:p>
            <a:r>
              <a:rPr lang="zh-CN" altLang="zh-CN" b="1" dirty="0"/>
              <a:t>丝缫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细雨沾衣润，刀剪良苗出水齐。</a:t>
            </a:r>
            <a:endParaRPr lang="zh-CN" altLang="zh-CN" dirty="0"/>
          </a:p>
          <a:p>
            <a:r>
              <a:rPr lang="zh-CN" altLang="zh-CN" b="1" dirty="0"/>
              <a:t>犹与湖南风土近，春深无处不耕犁。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①“</a:t>
            </a:r>
            <a:r>
              <a:rPr lang="zh-CN" altLang="zh-CN" b="1" dirty="0"/>
              <a:t>湘东驿</a:t>
            </a:r>
            <a:r>
              <a:rPr lang="en-US" altLang="zh-CN" b="1" dirty="0"/>
              <a:t>”</a:t>
            </a:r>
            <a:r>
              <a:rPr lang="zh-CN" altLang="zh-CN" b="1" dirty="0"/>
              <a:t>，即是湖南东部的黄花渡。</a:t>
            </a:r>
            <a:r>
              <a:rPr lang="en-US" altLang="zh-CN" b="1" dirty="0"/>
              <a:t>“</a:t>
            </a:r>
            <a:r>
              <a:rPr lang="zh-CN" altLang="zh-CN" b="1" dirty="0"/>
              <a:t>芦溪</a:t>
            </a:r>
            <a:r>
              <a:rPr lang="en-US" altLang="zh-CN" b="1" dirty="0"/>
              <a:t>”</a:t>
            </a:r>
            <a:r>
              <a:rPr lang="zh-CN" altLang="zh-CN" b="1" dirty="0"/>
              <a:t>，清朝时的一个镇子，位于江西萍乡东部。</a:t>
            </a:r>
            <a:r>
              <a:rPr lang="en-US" altLang="zh-CN" b="1" dirty="0"/>
              <a:t>②</a:t>
            </a:r>
            <a:r>
              <a:rPr lang="zh-CN" altLang="zh-CN" b="1" dirty="0"/>
              <a:t>缫，煮茧抽丝。丝缫，即蚕丝。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56692" y="2701955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本诗颔联的写景主要采用了什么手法？请简要分析。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全诗写出了芦溪什么样的特点？表达了诗人怎样的思想感情？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812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．阅读下面这首诗，完成题目。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</a:t>
            </a:r>
            <a:r>
              <a:rPr lang="zh-CN" altLang="zh-CN" b="1" dirty="0" smtClean="0"/>
              <a:t>江</a:t>
            </a:r>
            <a:r>
              <a:rPr lang="zh-CN" altLang="zh-CN" b="1" dirty="0"/>
              <a:t>楼夕望招客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</a:t>
            </a:r>
            <a:r>
              <a:rPr lang="zh-CN" altLang="zh-CN" b="1" dirty="0" smtClean="0"/>
              <a:t>白居易</a:t>
            </a:r>
            <a:endParaRPr lang="zh-CN" altLang="zh-CN" dirty="0"/>
          </a:p>
          <a:p>
            <a:r>
              <a:rPr lang="zh-CN" altLang="zh-CN" b="1" dirty="0"/>
              <a:t>海天东望夕茫茫，山势川形阔复长。</a:t>
            </a:r>
            <a:endParaRPr lang="zh-CN" altLang="zh-CN" dirty="0"/>
          </a:p>
          <a:p>
            <a:r>
              <a:rPr lang="zh-CN" altLang="zh-CN" b="1" dirty="0"/>
              <a:t>灯火万家城四畔，星河一道水中央。</a:t>
            </a:r>
            <a:endParaRPr lang="zh-CN" altLang="zh-CN" dirty="0"/>
          </a:p>
          <a:p>
            <a:r>
              <a:rPr lang="zh-CN" altLang="zh-CN" b="1" dirty="0"/>
              <a:t>风吹古木晴天雨，月照平沙夏夜霜。</a:t>
            </a:r>
            <a:endParaRPr lang="zh-CN" altLang="zh-CN" dirty="0"/>
          </a:p>
          <a:p>
            <a:r>
              <a:rPr lang="zh-CN" altLang="zh-CN" b="1" dirty="0"/>
              <a:t>能就江楼销暑否？比君茅舍较清凉。</a:t>
            </a:r>
            <a:endParaRPr lang="zh-CN" altLang="zh-CN" dirty="0"/>
          </a:p>
          <a:p>
            <a:r>
              <a:rPr lang="zh-CN" altLang="zh-CN" b="1" dirty="0"/>
              <a:t>【注】江楼：杭州城东楼，又叫</a:t>
            </a:r>
            <a:r>
              <a:rPr lang="en-US" altLang="zh-CN" b="1" dirty="0"/>
              <a:t>“</a:t>
            </a:r>
            <a:r>
              <a:rPr lang="zh-CN" altLang="zh-CN" b="1" dirty="0"/>
              <a:t>望海楼</a:t>
            </a:r>
            <a:r>
              <a:rPr lang="en-US" altLang="zh-CN" b="1" dirty="0"/>
              <a:t>”</a:t>
            </a:r>
            <a:r>
              <a:rPr lang="zh-CN" altLang="zh-CN" b="1" dirty="0"/>
              <a:t>或</a:t>
            </a:r>
            <a:r>
              <a:rPr lang="en-US" altLang="zh-CN" b="1" dirty="0"/>
              <a:t>“</a:t>
            </a:r>
            <a:r>
              <a:rPr lang="zh-CN" altLang="zh-CN" b="1" dirty="0"/>
              <a:t>望潮楼</a:t>
            </a:r>
            <a:r>
              <a:rPr lang="en-US" altLang="zh-CN" b="1" dirty="0"/>
              <a:t>”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zh-CN" altLang="zh-CN" b="1" dirty="0"/>
              <a:t>请找出诗中的诗眼，并就其视角的变化分析作者的写景特点。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660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．阅读下面这首诗，完成题目。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</a:t>
            </a:r>
            <a:r>
              <a:rPr lang="zh-CN" altLang="zh-CN" b="1" dirty="0" smtClean="0"/>
              <a:t>与</a:t>
            </a:r>
            <a:r>
              <a:rPr lang="zh-CN" altLang="zh-CN" b="1" dirty="0"/>
              <a:t>胡兴安夜别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</a:t>
            </a:r>
            <a:r>
              <a:rPr lang="zh-CN" altLang="zh-CN" b="1" dirty="0" smtClean="0"/>
              <a:t>何</a:t>
            </a:r>
            <a:r>
              <a:rPr lang="zh-CN" altLang="zh-CN" b="1" dirty="0"/>
              <a:t>逊</a:t>
            </a:r>
            <a:endParaRPr lang="zh-CN" altLang="zh-CN" dirty="0"/>
          </a:p>
          <a:p>
            <a:r>
              <a:rPr lang="zh-CN" altLang="zh-CN" b="1" dirty="0"/>
              <a:t>居人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行转轼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，客子暂维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舟。</a:t>
            </a:r>
            <a:endParaRPr lang="zh-CN" altLang="zh-CN" dirty="0"/>
          </a:p>
          <a:p>
            <a:r>
              <a:rPr lang="zh-CN" altLang="zh-CN" b="1" dirty="0"/>
              <a:t>念此一筵笑，分为两地愁。</a:t>
            </a:r>
            <a:endParaRPr lang="zh-CN" altLang="zh-CN" dirty="0"/>
          </a:p>
          <a:p>
            <a:r>
              <a:rPr lang="zh-CN" altLang="zh-CN" b="1" dirty="0"/>
              <a:t>露湿寒塘草，月映清淮流。</a:t>
            </a:r>
            <a:endParaRPr lang="zh-CN" altLang="zh-CN" dirty="0"/>
          </a:p>
          <a:p>
            <a:r>
              <a:rPr lang="zh-CN" altLang="zh-CN" b="1" dirty="0"/>
              <a:t>方抱新离恨，独守故园秋。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居人：指送行者胡兴安。</a:t>
            </a:r>
            <a:r>
              <a:rPr lang="en-US" altLang="zh-CN" b="1" dirty="0"/>
              <a:t>②</a:t>
            </a:r>
            <a:r>
              <a:rPr lang="zh-CN" altLang="zh-CN" b="1" dirty="0"/>
              <a:t>行转轼：将要掉转车回去。</a:t>
            </a:r>
            <a:r>
              <a:rPr lang="en-US" altLang="zh-CN" b="1" dirty="0"/>
              <a:t>③</a:t>
            </a:r>
            <a:r>
              <a:rPr lang="zh-CN" altLang="zh-CN" b="1" dirty="0"/>
              <a:t>维：栓、系。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诗中的</a:t>
            </a:r>
            <a:r>
              <a:rPr lang="en-US" altLang="zh-CN" b="1" dirty="0"/>
              <a:t>“</a:t>
            </a:r>
            <a:r>
              <a:rPr lang="zh-CN" altLang="zh-CN" b="1" dirty="0"/>
              <a:t>笑</a:t>
            </a:r>
            <a:r>
              <a:rPr lang="en-US" altLang="zh-CN" b="1" dirty="0"/>
              <a:t>”</a:t>
            </a:r>
            <a:r>
              <a:rPr lang="zh-CN" altLang="zh-CN" b="1" dirty="0"/>
              <a:t>字，具有特殊的表达效果。请结合全诗分析。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本诗的五、六句历来为人称道，有人说它所写为眼前实景，有人认为是联想之景。请谈谈你的看法。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35401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16632"/>
            <a:ext cx="85689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．阅读下面这首宋诗，完成题目。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虚堂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                                               寇准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虚堂寂寂草虫鸣，欹枕难忘是旧情。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斜月半轩疏树影，夜深风露更凄清。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注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景德三年，诗人受人排挤，辞去相位。天禧元年又恢复宰相职务，后因参与宫廷权力斗争，被人排挤。贬至雷州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今广东海康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，衡州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今湖南衡阳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等地，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1023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年闰九月七日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(10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24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日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病死于当地。这首诗作于作者晚年。诗题取首句前二字，实类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cs typeface="Times New Roman" pitchFamily="18" charset="0"/>
              </a:rPr>
              <a:t>“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无题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cs typeface="Times New Roman" pitchFamily="18" charset="0"/>
              </a:rPr>
              <a:t>”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(1)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诗歌创作讲究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cs typeface="Times New Roman" pitchFamily="18" charset="0"/>
              </a:rPr>
              <a:t>“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起承转合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cs typeface="Times New Roman" pitchFamily="18" charset="0"/>
              </a:rPr>
              <a:t>”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，简析本诗是如何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cs typeface="Times New Roman" pitchFamily="18" charset="0"/>
              </a:rPr>
              <a:t>“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转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cs typeface="Times New Roman" pitchFamily="18" charset="0"/>
              </a:rPr>
              <a:t>”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的？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答：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_______________________________________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(2)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诗中用了哪些表现手法？请简析。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529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zh-CN" b="1" dirty="0"/>
              <a:t>．阅读下面的诗歌，完成题目。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</a:t>
            </a:r>
            <a:r>
              <a:rPr lang="zh-CN" altLang="zh-CN" b="1" dirty="0" smtClean="0"/>
              <a:t>幽居</a:t>
            </a:r>
            <a:r>
              <a:rPr lang="zh-CN" altLang="zh-CN" b="1" dirty="0"/>
              <a:t>初夏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陆游</a:t>
            </a:r>
            <a:endParaRPr lang="zh-CN" altLang="zh-CN" dirty="0"/>
          </a:p>
          <a:p>
            <a:r>
              <a:rPr lang="zh-CN" altLang="zh-CN" b="1" dirty="0"/>
              <a:t>湖山胜处放翁家，槐柳阴中野径斜。</a:t>
            </a:r>
            <a:endParaRPr lang="zh-CN" altLang="zh-CN" dirty="0"/>
          </a:p>
          <a:p>
            <a:r>
              <a:rPr lang="zh-CN" altLang="zh-CN" b="1" dirty="0"/>
              <a:t>水满有时观下鹭，草深无处不鸣蛙。</a:t>
            </a:r>
            <a:endParaRPr lang="zh-CN" altLang="zh-CN" dirty="0"/>
          </a:p>
          <a:p>
            <a:r>
              <a:rPr lang="zh-CN" altLang="zh-CN" b="1" dirty="0"/>
              <a:t>箨龙已过头番笋，木笔犹开第一花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zh-CN" altLang="zh-CN" b="1" dirty="0"/>
              <a:t>叹息老来交旧尽，睡余谁共午瓯茶？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箨龙，就是笋。木笔，又名辛夷花。两者都是初夏所见之物。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诗人是如何表现居所之</a:t>
            </a:r>
            <a:r>
              <a:rPr lang="en-US" altLang="zh-CN" b="1" dirty="0"/>
              <a:t>“</a:t>
            </a:r>
            <a:r>
              <a:rPr lang="zh-CN" altLang="zh-CN" b="1" dirty="0"/>
              <a:t>幽</a:t>
            </a:r>
            <a:r>
              <a:rPr lang="en-US" altLang="zh-CN" b="1" dirty="0"/>
              <a:t>”</a:t>
            </a:r>
            <a:r>
              <a:rPr lang="zh-CN" altLang="zh-CN" b="1" dirty="0"/>
              <a:t>的？试作简要分析。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清代梁清远在他的《雕丘杂录》曾说：</a:t>
            </a:r>
            <a:r>
              <a:rPr lang="en-US" altLang="zh-CN" b="1" dirty="0"/>
              <a:t>“</a:t>
            </a:r>
            <a:r>
              <a:rPr lang="zh-CN" altLang="zh-CN" b="1" dirty="0"/>
              <a:t>陆放翁诗，山居景况，一一写尽，可为村史，但时有抑郁不平之气。</a:t>
            </a:r>
            <a:r>
              <a:rPr lang="en-US" altLang="zh-CN" b="1" dirty="0"/>
              <a:t>” </a:t>
            </a:r>
            <a:r>
              <a:rPr lang="zh-CN" altLang="zh-CN" b="1" dirty="0"/>
              <a:t>请结合这首诗谈谈你对这句话的理解。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2624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10</a:t>
            </a:r>
            <a:r>
              <a:rPr lang="zh-CN" altLang="zh-CN" b="1" dirty="0"/>
              <a:t>．阅读下面这首词，回答问题。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</a:t>
            </a:r>
            <a:r>
              <a:rPr lang="zh-CN" altLang="zh-CN" b="1" dirty="0" smtClean="0"/>
              <a:t>水龙</a:t>
            </a:r>
            <a:r>
              <a:rPr lang="zh-CN" altLang="zh-CN" b="1" dirty="0"/>
              <a:t>吟</a:t>
            </a:r>
            <a:r>
              <a:rPr lang="en-US" altLang="zh-CN" b="1" dirty="0"/>
              <a:t>·</a:t>
            </a:r>
            <a:r>
              <a:rPr lang="zh-CN" altLang="zh-CN" b="1" dirty="0"/>
              <a:t>春恨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             </a:t>
            </a:r>
            <a:r>
              <a:rPr lang="zh-CN" altLang="zh-CN" b="1" dirty="0" smtClean="0"/>
              <a:t>陈</a:t>
            </a:r>
            <a:r>
              <a:rPr lang="zh-CN" altLang="zh-CN" b="1" dirty="0"/>
              <a:t>亮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zh-CN" altLang="zh-CN" b="1" dirty="0"/>
              <a:t>闹花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深处层楼，画帘半卷东风软。春归翠陌，平莎茸嫩，垂杨金浅。迟日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催花，淡云阁雨，轻寒轻暖。恨芳菲世界，游人未赏，都付与、莺和燕。</a:t>
            </a:r>
            <a:endParaRPr lang="zh-CN" altLang="zh-CN" dirty="0"/>
          </a:p>
          <a:p>
            <a:r>
              <a:rPr lang="zh-CN" altLang="zh-CN" b="1" dirty="0"/>
              <a:t>寂寞凭高念远，向南楼、一声归雁。金钗斗草</a:t>
            </a:r>
            <a:r>
              <a:rPr lang="zh-CN" altLang="zh-CN" b="1" baseline="30000" dirty="0"/>
              <a:t>④</a:t>
            </a:r>
            <a:r>
              <a:rPr lang="zh-CN" altLang="zh-CN" b="1" dirty="0"/>
              <a:t>，青丝勒马，风流云散。罗绶</a:t>
            </a:r>
            <a:r>
              <a:rPr lang="zh-CN" altLang="zh-CN" b="1" baseline="30000" dirty="0"/>
              <a:t>⑤</a:t>
            </a:r>
            <a:r>
              <a:rPr lang="zh-CN" altLang="zh-CN" b="1" dirty="0"/>
              <a:t>分香，翠绡封泪，几多幽怨！正消魂又是，疏烟淡月，子规声断。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陈亮</a:t>
            </a:r>
            <a:r>
              <a:rPr lang="en-US" altLang="zh-CN" b="1" dirty="0"/>
              <a:t>(1143</a:t>
            </a:r>
            <a:r>
              <a:rPr lang="zh-CN" altLang="zh-CN" b="1" dirty="0"/>
              <a:t>－</a:t>
            </a:r>
            <a:r>
              <a:rPr lang="en-US" altLang="zh-CN" b="1" dirty="0"/>
              <a:t>1194)</a:t>
            </a:r>
            <a:r>
              <a:rPr lang="zh-CN" altLang="zh-CN" b="1" dirty="0"/>
              <a:t>浙江永康人，南宋义士，哲学家、词人。其人才气超逸，好谈古今用兵，关心国家大事，正逢南宋偏安初期，则竟其一生呼吁北伐，终不得重用，在意料之外高中状元之时却命陨黄泉。②闹花：形容百花盛开。③迟日：春日昼长，故曰“迟日”。④斗草：古代一种游戏。⑤罗绶：罗带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94257" y="3645024"/>
            <a:ext cx="8890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清代词论家刘熙载评本词：</a:t>
            </a:r>
            <a:r>
              <a:rPr lang="en-US" altLang="zh-CN" b="1" dirty="0"/>
              <a:t>“</a:t>
            </a:r>
            <a:r>
              <a:rPr lang="zh-CN" altLang="zh-CN" b="1" dirty="0"/>
              <a:t>言近旨远，直有宗留守</a:t>
            </a:r>
            <a:r>
              <a:rPr lang="en-US" altLang="zh-CN" b="1" dirty="0"/>
              <a:t>(</a:t>
            </a:r>
            <a:r>
              <a:rPr lang="zh-CN" altLang="zh-CN" b="1" dirty="0"/>
              <a:t>宗泽</a:t>
            </a:r>
            <a:r>
              <a:rPr lang="en-US" altLang="zh-CN" b="1" dirty="0"/>
              <a:t>)</a:t>
            </a:r>
            <a:r>
              <a:rPr lang="zh-CN" altLang="zh-CN" b="1" dirty="0"/>
              <a:t>大呼渡河之意。</a:t>
            </a:r>
            <a:r>
              <a:rPr lang="en-US" altLang="zh-CN" b="1" dirty="0"/>
              <a:t>”</a:t>
            </a:r>
            <a:r>
              <a:rPr lang="zh-CN" altLang="zh-CN" b="1" dirty="0"/>
              <a:t>请结合全词分析。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25729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989" y="18864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阅读下面两首宋诗，回答问题。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zh-CN" altLang="zh-CN" b="1" dirty="0" smtClean="0"/>
              <a:t>西</a:t>
            </a:r>
            <a:r>
              <a:rPr lang="zh-CN" altLang="zh-CN" b="1" dirty="0"/>
              <a:t>楼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曾巩</a:t>
            </a:r>
            <a:endParaRPr lang="zh-CN" altLang="zh-CN" dirty="0"/>
          </a:p>
          <a:p>
            <a:r>
              <a:rPr lang="en-US" altLang="zh-CN" b="1" dirty="0" smtClean="0"/>
              <a:t>                </a:t>
            </a:r>
            <a:r>
              <a:rPr lang="zh-CN" altLang="zh-CN" b="1" dirty="0" smtClean="0"/>
              <a:t>海浪</a:t>
            </a:r>
            <a:r>
              <a:rPr lang="zh-CN" altLang="zh-CN" b="1" dirty="0"/>
              <a:t>如云去却回，北风吹起数声雷。</a:t>
            </a:r>
            <a:endParaRPr lang="zh-CN" altLang="zh-CN" dirty="0"/>
          </a:p>
          <a:p>
            <a:r>
              <a:rPr lang="en-US" altLang="zh-CN" b="1" dirty="0" smtClean="0"/>
              <a:t>               </a:t>
            </a:r>
            <a:r>
              <a:rPr lang="zh-CN" altLang="zh-CN" b="1" dirty="0" smtClean="0"/>
              <a:t>朱</a:t>
            </a:r>
            <a:r>
              <a:rPr lang="zh-CN" altLang="zh-CN" b="1" dirty="0"/>
              <a:t>楼四面钩疏箔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，卧看千山急雨来。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</a:t>
            </a:r>
            <a:r>
              <a:rPr lang="zh-CN" altLang="zh-CN" b="1" dirty="0" smtClean="0"/>
              <a:t>城南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</a:t>
            </a:r>
            <a:r>
              <a:rPr lang="zh-CN" altLang="zh-CN" b="1" dirty="0" smtClean="0"/>
              <a:t>曾巩</a:t>
            </a:r>
            <a:endParaRPr lang="zh-CN" altLang="zh-CN" dirty="0"/>
          </a:p>
          <a:p>
            <a:r>
              <a:rPr lang="en-US" altLang="zh-CN" b="1" dirty="0" smtClean="0"/>
              <a:t>              </a:t>
            </a:r>
            <a:r>
              <a:rPr lang="zh-CN" altLang="zh-CN" b="1" dirty="0" smtClean="0"/>
              <a:t>雨</a:t>
            </a:r>
            <a:r>
              <a:rPr lang="zh-CN" altLang="zh-CN" b="1" dirty="0"/>
              <a:t>过横塘水满堤，乱山高下路东西。</a:t>
            </a:r>
            <a:endParaRPr lang="zh-CN" altLang="zh-CN" dirty="0"/>
          </a:p>
          <a:p>
            <a:r>
              <a:rPr lang="en-US" altLang="zh-CN" b="1" dirty="0" smtClean="0"/>
              <a:t>              </a:t>
            </a:r>
            <a:r>
              <a:rPr lang="zh-CN" altLang="zh-CN" b="1" dirty="0" smtClean="0"/>
              <a:t>一番</a:t>
            </a:r>
            <a:r>
              <a:rPr lang="zh-CN" altLang="zh-CN" b="1" dirty="0"/>
              <a:t>桃李花开尽，惟有青青草色齐。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钩疏箔：把帘子挂起。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两首诗都写了</a:t>
            </a:r>
            <a:r>
              <a:rPr lang="en-US" altLang="zh-CN" b="1" dirty="0"/>
              <a:t>“</a:t>
            </a:r>
            <a:r>
              <a:rPr lang="zh-CN" altLang="zh-CN" b="1" dirty="0"/>
              <a:t>急雨</a:t>
            </a:r>
            <a:r>
              <a:rPr lang="en-US" altLang="zh-CN" b="1" dirty="0"/>
              <a:t>”</a:t>
            </a:r>
            <a:r>
              <a:rPr lang="zh-CN" altLang="zh-CN" b="1" dirty="0"/>
              <a:t>，但突出</a:t>
            </a:r>
            <a:r>
              <a:rPr lang="en-US" altLang="zh-CN" b="1" dirty="0"/>
              <a:t>“</a:t>
            </a:r>
            <a:r>
              <a:rPr lang="zh-CN" altLang="zh-CN" b="1" dirty="0"/>
              <a:t>急雨</a:t>
            </a:r>
            <a:r>
              <a:rPr lang="en-US" altLang="zh-CN" b="1" dirty="0"/>
              <a:t>”</a:t>
            </a:r>
            <a:r>
              <a:rPr lang="zh-CN" altLang="zh-CN" b="1" dirty="0"/>
              <a:t>的手法却不同，请简要分析。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请对比分析两首诗歌内容、情感有何不同？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04116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．阅读下面两首唐诗，然后回答问题。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</a:t>
            </a:r>
            <a:r>
              <a:rPr lang="zh-CN" altLang="zh-CN" b="1" dirty="0" smtClean="0"/>
              <a:t>送</a:t>
            </a:r>
            <a:r>
              <a:rPr lang="zh-CN" altLang="zh-CN" b="1" dirty="0"/>
              <a:t>柴侍御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</a:t>
            </a:r>
            <a:r>
              <a:rPr lang="zh-CN" altLang="zh-CN" b="1" dirty="0" smtClean="0"/>
              <a:t>王昌龄</a:t>
            </a:r>
            <a:endParaRPr lang="zh-CN" altLang="zh-CN" dirty="0"/>
          </a:p>
          <a:p>
            <a:r>
              <a:rPr lang="zh-CN" altLang="zh-CN" b="1" dirty="0"/>
              <a:t>流水通波接武冈，送君不觉有离伤。</a:t>
            </a:r>
            <a:endParaRPr lang="zh-CN" altLang="zh-CN" dirty="0"/>
          </a:p>
          <a:p>
            <a:r>
              <a:rPr lang="zh-CN" altLang="zh-CN" b="1" dirty="0"/>
              <a:t>青山一道同云雨，明月何曾是两乡。</a:t>
            </a:r>
            <a:endParaRPr lang="zh-CN" altLang="zh-CN" dirty="0"/>
          </a:p>
          <a:p>
            <a:r>
              <a:rPr lang="en-US" altLang="zh-CN" b="1" dirty="0" smtClean="0"/>
              <a:t>                      </a:t>
            </a:r>
            <a:r>
              <a:rPr lang="zh-CN" altLang="zh-CN" b="1" dirty="0" smtClean="0"/>
              <a:t>丹阳</a:t>
            </a:r>
            <a:r>
              <a:rPr lang="zh-CN" altLang="zh-CN" b="1" dirty="0"/>
              <a:t>送韦参军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</a:t>
            </a:r>
            <a:r>
              <a:rPr lang="zh-CN" altLang="zh-CN" b="1" dirty="0" smtClean="0"/>
              <a:t>严</a:t>
            </a:r>
            <a:r>
              <a:rPr lang="zh-CN" altLang="zh-CN" b="1" dirty="0"/>
              <a:t>维</a:t>
            </a:r>
            <a:endParaRPr lang="zh-CN" altLang="zh-CN" dirty="0"/>
          </a:p>
          <a:p>
            <a:r>
              <a:rPr lang="zh-CN" altLang="zh-CN" b="1" dirty="0"/>
              <a:t>丹阳郭里送行舟，一别心知两地秋。</a:t>
            </a:r>
            <a:endParaRPr lang="zh-CN" altLang="zh-CN" dirty="0"/>
          </a:p>
          <a:p>
            <a:r>
              <a:rPr lang="zh-CN" altLang="zh-CN" b="1" dirty="0"/>
              <a:t>日晚江南望江北，寒鸦飞尽水悠悠。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王诗中，诗人为什么说</a:t>
            </a:r>
            <a:r>
              <a:rPr lang="en-US" altLang="zh-CN" b="1" dirty="0"/>
              <a:t>“</a:t>
            </a:r>
            <a:r>
              <a:rPr lang="zh-CN" altLang="zh-CN" b="1" dirty="0"/>
              <a:t>送君不觉有离伤</a:t>
            </a:r>
            <a:r>
              <a:rPr lang="en-US" altLang="zh-CN" b="1" dirty="0"/>
              <a:t>”</a:t>
            </a:r>
            <a:r>
              <a:rPr lang="zh-CN" altLang="zh-CN" b="1" dirty="0"/>
              <a:t>？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请概括两首诗不同的感情色彩，并具体分析每首诗歌后两句的表现手法。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3893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．阅读下面两首诗，完成赏析。</a:t>
            </a:r>
            <a:endParaRPr lang="zh-CN" altLang="zh-CN" dirty="0"/>
          </a:p>
          <a:p>
            <a:r>
              <a:rPr lang="en-US" altLang="zh-CN" b="1" dirty="0" smtClean="0"/>
              <a:t>                   </a:t>
            </a:r>
            <a:r>
              <a:rPr lang="zh-CN" altLang="zh-CN" b="1" dirty="0" smtClean="0"/>
              <a:t>鹧鸪</a:t>
            </a:r>
            <a:r>
              <a:rPr lang="zh-CN" altLang="zh-CN" b="1" dirty="0"/>
              <a:t>词</a:t>
            </a:r>
            <a:endParaRPr lang="zh-CN" altLang="zh-CN" dirty="0"/>
          </a:p>
          <a:p>
            <a:r>
              <a:rPr lang="en-US" altLang="zh-CN" b="1" dirty="0" smtClean="0"/>
              <a:t>                                  </a:t>
            </a:r>
            <a:r>
              <a:rPr lang="zh-CN" altLang="zh-CN" b="1" dirty="0" smtClean="0"/>
              <a:t>李</a:t>
            </a:r>
            <a:r>
              <a:rPr lang="zh-CN" altLang="zh-CN" b="1" dirty="0"/>
              <a:t>益</a:t>
            </a:r>
            <a:endParaRPr lang="zh-CN" altLang="zh-CN" dirty="0"/>
          </a:p>
          <a:p>
            <a:r>
              <a:rPr lang="zh-CN" altLang="zh-CN" b="1" dirty="0"/>
              <a:t>湘江斑竹枝，锦翅鹧鸪飞。</a:t>
            </a:r>
            <a:endParaRPr lang="zh-CN" altLang="zh-CN" dirty="0"/>
          </a:p>
          <a:p>
            <a:r>
              <a:rPr lang="zh-CN" altLang="zh-CN" b="1" dirty="0"/>
              <a:t>处处湘云合，郎从何处归？</a:t>
            </a:r>
            <a:endParaRPr lang="zh-CN" altLang="zh-CN" dirty="0"/>
          </a:p>
          <a:p>
            <a:r>
              <a:rPr lang="en-US" altLang="zh-CN" b="1" dirty="0" smtClean="0"/>
              <a:t>                       </a:t>
            </a:r>
            <a:r>
              <a:rPr lang="zh-CN" altLang="zh-CN" b="1" dirty="0" smtClean="0"/>
              <a:t>鹧鸪</a:t>
            </a:r>
            <a:r>
              <a:rPr lang="zh-CN" altLang="zh-CN" b="1" dirty="0"/>
              <a:t>词</a:t>
            </a:r>
            <a:endParaRPr lang="zh-CN" altLang="zh-CN" dirty="0"/>
          </a:p>
          <a:p>
            <a:r>
              <a:rPr lang="en-US" altLang="zh-CN" b="1" dirty="0" smtClean="0"/>
              <a:t>                                  </a:t>
            </a:r>
            <a:r>
              <a:rPr lang="zh-CN" altLang="zh-CN" b="1" dirty="0" smtClean="0"/>
              <a:t>李</a:t>
            </a:r>
            <a:r>
              <a:rPr lang="zh-CN" altLang="zh-CN" b="1" dirty="0"/>
              <a:t>涉</a:t>
            </a:r>
            <a:endParaRPr lang="zh-CN" altLang="zh-CN" dirty="0"/>
          </a:p>
          <a:p>
            <a:r>
              <a:rPr lang="zh-CN" altLang="zh-CN" b="1" dirty="0"/>
              <a:t>湘江烟水深，沙岸隔枫林。</a:t>
            </a:r>
            <a:endParaRPr lang="zh-CN" altLang="zh-CN" dirty="0"/>
          </a:p>
          <a:p>
            <a:r>
              <a:rPr lang="zh-CN" altLang="zh-CN" b="1" dirty="0"/>
              <a:t>何处鹧鸪飞，日斜斑竹阴。</a:t>
            </a:r>
            <a:endParaRPr lang="zh-CN" altLang="zh-CN" dirty="0"/>
          </a:p>
          <a:p>
            <a:r>
              <a:rPr lang="zh-CN" altLang="zh-CN" b="1" dirty="0"/>
              <a:t>二女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虚垂泪，三闾枉自沉。</a:t>
            </a:r>
            <a:endParaRPr lang="zh-CN" altLang="zh-CN" dirty="0"/>
          </a:p>
          <a:p>
            <a:r>
              <a:rPr lang="zh-CN" altLang="zh-CN" b="1" dirty="0"/>
              <a:t>惟有鹧鸪鸟，独伤行客心。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二女：舜帝二妃娥皇、女英。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两首诗中诗人表达的感情有何不同？请作简要分析。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12" y="3809951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(2)</a:t>
            </a:r>
            <a:r>
              <a:rPr lang="zh-CN" altLang="zh-CN" b="1" dirty="0"/>
              <a:t>两首诗中都写到了</a:t>
            </a:r>
            <a:r>
              <a:rPr lang="en-US" altLang="zh-CN" b="1" dirty="0"/>
              <a:t>“</a:t>
            </a:r>
            <a:r>
              <a:rPr lang="zh-CN" altLang="zh-CN" b="1" dirty="0"/>
              <a:t>湘江</a:t>
            </a:r>
            <a:r>
              <a:rPr lang="en-US" altLang="zh-CN" b="1" dirty="0"/>
              <a:t>”</a:t>
            </a:r>
            <a:r>
              <a:rPr lang="zh-CN" altLang="zh-CN" b="1" dirty="0"/>
              <a:t>、</a:t>
            </a:r>
            <a:r>
              <a:rPr lang="en-US" altLang="zh-CN" b="1" dirty="0"/>
              <a:t>“</a:t>
            </a:r>
            <a:r>
              <a:rPr lang="zh-CN" altLang="zh-CN" b="1" dirty="0"/>
              <a:t>斑竹</a:t>
            </a:r>
            <a:r>
              <a:rPr lang="en-US" altLang="zh-CN" b="1" dirty="0"/>
              <a:t>”</a:t>
            </a:r>
            <a:r>
              <a:rPr lang="zh-CN" altLang="zh-CN" b="1" dirty="0"/>
              <a:t>和</a:t>
            </a:r>
            <a:r>
              <a:rPr lang="en-US" altLang="zh-CN" b="1" dirty="0"/>
              <a:t>“</a:t>
            </a:r>
            <a:r>
              <a:rPr lang="zh-CN" altLang="zh-CN" b="1" dirty="0"/>
              <a:t>鹧鸪</a:t>
            </a:r>
            <a:r>
              <a:rPr lang="en-US" altLang="zh-CN" b="1" dirty="0"/>
              <a:t>”</a:t>
            </a:r>
            <a:r>
              <a:rPr lang="zh-CN" altLang="zh-CN" b="1" dirty="0"/>
              <a:t>，请问李益诗的前两句和李涉诗的前四句都用了《诗经》中的何种表现手法？试作简要赏析。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89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阅读下面两首唐诗，根据提示，完成赏析。</a:t>
            </a:r>
            <a:endParaRPr lang="zh-CN" altLang="zh-CN" dirty="0"/>
          </a:p>
          <a:p>
            <a:r>
              <a:rPr lang="en-US" altLang="zh-CN" b="1" dirty="0" smtClean="0"/>
              <a:t>         </a:t>
            </a:r>
            <a:r>
              <a:rPr lang="zh-CN" altLang="zh-CN" b="1" dirty="0" smtClean="0"/>
              <a:t>与</a:t>
            </a:r>
            <a:r>
              <a:rPr lang="zh-CN" altLang="zh-CN" b="1" dirty="0"/>
              <a:t>浩初上人同看山寄京华亲故</a:t>
            </a:r>
            <a:endParaRPr lang="zh-CN" altLang="zh-CN" dirty="0"/>
          </a:p>
          <a:p>
            <a:r>
              <a:rPr lang="en-US" altLang="zh-CN" b="1" dirty="0" smtClean="0"/>
              <a:t>                              </a:t>
            </a:r>
            <a:r>
              <a:rPr lang="zh-CN" altLang="zh-CN" b="1" dirty="0" smtClean="0"/>
              <a:t>柳宗元</a:t>
            </a:r>
            <a:endParaRPr lang="zh-CN" altLang="zh-CN" dirty="0"/>
          </a:p>
          <a:p>
            <a:r>
              <a:rPr lang="zh-CN" altLang="zh-CN" b="1" dirty="0"/>
              <a:t>海畔尖山似剑铓，秋来处处割愁肠。</a:t>
            </a:r>
            <a:endParaRPr lang="zh-CN" altLang="zh-CN" dirty="0"/>
          </a:p>
          <a:p>
            <a:r>
              <a:rPr lang="zh-CN" altLang="zh-CN" b="1" dirty="0"/>
              <a:t>若为化作身千亿，散向峰头望故乡。</a:t>
            </a:r>
            <a:endParaRPr lang="zh-CN" altLang="zh-CN" dirty="0"/>
          </a:p>
          <a:p>
            <a:r>
              <a:rPr lang="en-US" altLang="zh-CN" b="1" dirty="0" smtClean="0"/>
              <a:t>                           </a:t>
            </a:r>
            <a:r>
              <a:rPr lang="zh-CN" altLang="zh-CN" b="1" dirty="0" smtClean="0"/>
              <a:t>登崖</a:t>
            </a:r>
            <a:r>
              <a:rPr lang="zh-CN" altLang="zh-CN" b="1" dirty="0"/>
              <a:t>州城作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李德裕</a:t>
            </a:r>
            <a:endParaRPr lang="zh-CN" altLang="zh-CN" dirty="0"/>
          </a:p>
          <a:p>
            <a:r>
              <a:rPr lang="zh-CN" altLang="zh-CN" b="1" dirty="0"/>
              <a:t>独上高楼望帝京，鸟飞犹是半年程。</a:t>
            </a:r>
            <a:endParaRPr lang="zh-CN" altLang="zh-CN" dirty="0"/>
          </a:p>
          <a:p>
            <a:r>
              <a:rPr lang="zh-CN" altLang="zh-CN" b="1" dirty="0"/>
              <a:t>青山似欲留人住，百匝千遭绕郡城。</a:t>
            </a:r>
            <a:endParaRPr lang="zh-CN" altLang="zh-CN" dirty="0"/>
          </a:p>
          <a:p>
            <a:r>
              <a:rPr lang="zh-CN" altLang="zh-CN" b="1" dirty="0"/>
              <a:t>两诗写作之时，作者都是贬谪之身，正值壮年的柳宗元被贬为柳州刺史，曾任宰相的李德裕则在垂暮之年被弃置崖州。从诗中看，两人的处境与心境是有所不同的。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7504" y="3613666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两诗都着一</a:t>
            </a:r>
            <a:r>
              <a:rPr lang="en-US" altLang="zh-CN" b="1" dirty="0"/>
              <a:t>“</a:t>
            </a:r>
            <a:r>
              <a:rPr lang="zh-CN" altLang="zh-CN" b="1" dirty="0"/>
              <a:t>望</a:t>
            </a:r>
            <a:r>
              <a:rPr lang="en-US" altLang="zh-CN" b="1" dirty="0"/>
              <a:t>”</a:t>
            </a:r>
            <a:r>
              <a:rPr lang="zh-CN" altLang="zh-CN" b="1" dirty="0"/>
              <a:t>字。李诗之</a:t>
            </a:r>
            <a:r>
              <a:rPr lang="en-US" altLang="zh-CN" b="1" dirty="0"/>
              <a:t>“</a:t>
            </a:r>
            <a:r>
              <a:rPr lang="zh-CN" altLang="zh-CN" b="1" dirty="0"/>
              <a:t>望</a:t>
            </a:r>
            <a:r>
              <a:rPr lang="en-US" altLang="zh-CN" b="1" dirty="0"/>
              <a:t>”</a:t>
            </a:r>
            <a:r>
              <a:rPr lang="zh-CN" altLang="zh-CN" b="1" dirty="0"/>
              <a:t>在首句，实写登楼，引领全篇，既表达了对君国的眷念与向往，又蕴含了对</a:t>
            </a:r>
            <a:r>
              <a:rPr lang="en-US" altLang="zh-CN" b="1" dirty="0"/>
              <a:t>“</a:t>
            </a:r>
            <a:r>
              <a:rPr lang="zh-CN" altLang="zh-CN" b="1" dirty="0"/>
              <a:t>帝京</a:t>
            </a:r>
            <a:r>
              <a:rPr lang="en-US" altLang="zh-CN" b="1" dirty="0"/>
              <a:t>”</a:t>
            </a:r>
            <a:r>
              <a:rPr lang="zh-CN" altLang="zh-CN" b="1" dirty="0"/>
              <a:t>遥不可及的感伤。柳诗之</a:t>
            </a:r>
            <a:r>
              <a:rPr lang="en-US" altLang="zh-CN" b="1" dirty="0"/>
              <a:t>“</a:t>
            </a:r>
            <a:r>
              <a:rPr lang="zh-CN" altLang="zh-CN" b="1" dirty="0"/>
              <a:t>望</a:t>
            </a:r>
            <a:r>
              <a:rPr lang="en-US" altLang="zh-CN" b="1" dirty="0" smtClean="0"/>
              <a:t>”____</a:t>
            </a:r>
          </a:p>
          <a:p>
            <a:r>
              <a:rPr lang="en-US" altLang="zh-CN" b="1" dirty="0" smtClean="0"/>
              <a:t> (</a:t>
            </a:r>
            <a:r>
              <a:rPr lang="en-US" altLang="zh-CN" b="1" dirty="0"/>
              <a:t>2)</a:t>
            </a:r>
            <a:r>
              <a:rPr lang="zh-CN" altLang="zh-CN" b="1" dirty="0"/>
              <a:t>两诗都写到了</a:t>
            </a:r>
            <a:r>
              <a:rPr lang="en-US" altLang="zh-CN" b="1" dirty="0"/>
              <a:t>“</a:t>
            </a:r>
            <a:r>
              <a:rPr lang="zh-CN" altLang="zh-CN" b="1" dirty="0"/>
              <a:t>山</a:t>
            </a:r>
            <a:r>
              <a:rPr lang="en-US" altLang="zh-CN" b="1" dirty="0"/>
              <a:t>”</a:t>
            </a:r>
            <a:r>
              <a:rPr lang="zh-CN" altLang="zh-CN" b="1" dirty="0"/>
              <a:t>。李诗曰</a:t>
            </a:r>
            <a:r>
              <a:rPr lang="en-US" altLang="zh-CN" b="1" dirty="0"/>
              <a:t>“</a:t>
            </a:r>
            <a:r>
              <a:rPr lang="zh-CN" altLang="zh-CN" b="1" dirty="0"/>
              <a:t>青山留人</a:t>
            </a:r>
            <a:r>
              <a:rPr lang="en-US" altLang="zh-CN" b="1" dirty="0"/>
              <a:t>”</a:t>
            </a:r>
            <a:r>
              <a:rPr lang="zh-CN" altLang="zh-CN" b="1" dirty="0"/>
              <a:t>，是面对群山阻隔欲归不能的自我安慰。诗人运用拟人和象征手法，抒发了看似平静超然，实则深沉悲凉的情感。柳诗曰</a:t>
            </a:r>
            <a:r>
              <a:rPr lang="en-US" altLang="zh-CN" b="1" dirty="0"/>
              <a:t>“</a:t>
            </a:r>
            <a:r>
              <a:rPr lang="zh-CN" altLang="zh-CN" b="1" dirty="0"/>
              <a:t>尖山似剑</a:t>
            </a:r>
            <a:r>
              <a:rPr lang="en-US" altLang="zh-CN" b="1" dirty="0"/>
              <a:t>”</a:t>
            </a:r>
            <a:r>
              <a:rPr lang="zh-CN" altLang="zh-CN" b="1" dirty="0"/>
              <a:t>，</a:t>
            </a:r>
            <a:r>
              <a:rPr lang="en-US" altLang="zh-CN" b="1" dirty="0" smtClean="0"/>
              <a:t>___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1036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．阅读下面两首诗，完成题目。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</a:t>
            </a:r>
            <a:r>
              <a:rPr lang="zh-CN" altLang="zh-CN" b="1" dirty="0" smtClean="0"/>
              <a:t>裴给</a:t>
            </a:r>
            <a:r>
              <a:rPr lang="zh-CN" altLang="zh-CN" b="1" dirty="0"/>
              <a:t>事宅白牡丹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裴</a:t>
            </a:r>
            <a:r>
              <a:rPr lang="zh-CN" altLang="zh-CN" b="1" dirty="0"/>
              <a:t>潾</a:t>
            </a:r>
            <a:endParaRPr lang="zh-CN" altLang="zh-CN" dirty="0"/>
          </a:p>
          <a:p>
            <a:r>
              <a:rPr lang="zh-CN" altLang="zh-CN" b="1" dirty="0"/>
              <a:t>长安豪贵惜春残，争赏街西紫牡丹。</a:t>
            </a:r>
            <a:endParaRPr lang="zh-CN" altLang="zh-CN" dirty="0"/>
          </a:p>
          <a:p>
            <a:r>
              <a:rPr lang="zh-CN" altLang="zh-CN" b="1" dirty="0"/>
              <a:t>别有玉盘承露冷，无人起就月中看。</a:t>
            </a:r>
            <a:endParaRPr lang="zh-CN" altLang="zh-CN" dirty="0"/>
          </a:p>
          <a:p>
            <a:r>
              <a:rPr lang="en-US" altLang="zh-CN" b="1" dirty="0" smtClean="0"/>
              <a:t>                              </a:t>
            </a:r>
            <a:r>
              <a:rPr lang="zh-CN" altLang="zh-CN" b="1" dirty="0" smtClean="0"/>
              <a:t>赏</a:t>
            </a:r>
            <a:r>
              <a:rPr lang="zh-CN" altLang="zh-CN" b="1" dirty="0"/>
              <a:t>牡丹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zh-CN" altLang="zh-CN" b="1" dirty="0" smtClean="0"/>
              <a:t>刘</a:t>
            </a:r>
            <a:r>
              <a:rPr lang="zh-CN" altLang="zh-CN" b="1" dirty="0"/>
              <a:t>禹锡</a:t>
            </a:r>
            <a:endParaRPr lang="zh-CN" altLang="zh-CN" dirty="0"/>
          </a:p>
          <a:p>
            <a:r>
              <a:rPr lang="zh-CN" altLang="zh-CN" b="1" dirty="0"/>
              <a:t>庭前芍药妖无格，池上芙蕖净少情。</a:t>
            </a:r>
            <a:endParaRPr lang="zh-CN" altLang="zh-CN" dirty="0"/>
          </a:p>
          <a:p>
            <a:r>
              <a:rPr lang="zh-CN" altLang="zh-CN" b="1" dirty="0"/>
              <a:t>唯有牡丹真国色，花开时节动京城。</a:t>
            </a:r>
            <a:endParaRPr lang="zh-CN" altLang="zh-CN" dirty="0"/>
          </a:p>
          <a:p>
            <a:r>
              <a:rPr lang="zh-CN" altLang="zh-CN" b="1" dirty="0"/>
              <a:t>【注】裴潾一生经历唐宪宗、穆宗、敬宗、文宗四朝，史称</a:t>
            </a:r>
            <a:r>
              <a:rPr lang="en-US" altLang="zh-CN" b="1" dirty="0"/>
              <a:t>“</a:t>
            </a:r>
            <a:r>
              <a:rPr lang="zh-CN" altLang="zh-CN" b="1" dirty="0"/>
              <a:t>以道义自处，事上尽心，尤嫉朋党，故不为权所知</a:t>
            </a:r>
            <a:r>
              <a:rPr lang="en-US" altLang="zh-CN" b="1" dirty="0"/>
              <a:t>”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这两首诗中表达的情感有什么不同之处？请简要分析。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3563724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(2)</a:t>
            </a:r>
            <a:r>
              <a:rPr lang="zh-CN" altLang="zh-CN" b="1" dirty="0"/>
              <a:t>这两首诗共同采用了什么表现手法？请结合诗句简要分析。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2440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264" y="150906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zh-CN" b="1" dirty="0"/>
              <a:t>．阅读下面一首律诗，完成题目。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</a:t>
            </a:r>
            <a:r>
              <a:rPr lang="zh-CN" altLang="zh-CN" b="1" dirty="0" smtClean="0"/>
              <a:t>登</a:t>
            </a:r>
            <a:r>
              <a:rPr lang="zh-CN" altLang="zh-CN" b="1" dirty="0"/>
              <a:t>快阁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</a:t>
            </a:r>
            <a:r>
              <a:rPr lang="zh-CN" altLang="zh-CN" b="1" dirty="0" smtClean="0"/>
              <a:t>黄</a:t>
            </a:r>
            <a:r>
              <a:rPr lang="zh-CN" altLang="zh-CN" b="1" dirty="0"/>
              <a:t>庭坚</a:t>
            </a:r>
            <a:endParaRPr lang="zh-CN" altLang="zh-CN" dirty="0"/>
          </a:p>
          <a:p>
            <a:r>
              <a:rPr lang="zh-CN" altLang="zh-CN" b="1" dirty="0"/>
              <a:t>痴儿了却公家事，快阁东西倚晚晴。</a:t>
            </a:r>
            <a:endParaRPr lang="zh-CN" altLang="zh-CN" dirty="0"/>
          </a:p>
          <a:p>
            <a:r>
              <a:rPr lang="zh-CN" altLang="zh-CN" b="1" dirty="0"/>
              <a:t>落木千山天远大，澄江一道月分明。</a:t>
            </a:r>
            <a:endParaRPr lang="zh-CN" altLang="zh-CN" dirty="0"/>
          </a:p>
          <a:p>
            <a:r>
              <a:rPr lang="zh-CN" altLang="zh-CN" b="1" dirty="0"/>
              <a:t>朱弦已为佳人绝，青眼聊因美酒横。</a:t>
            </a:r>
            <a:endParaRPr lang="zh-CN" altLang="zh-CN" dirty="0"/>
          </a:p>
          <a:p>
            <a:r>
              <a:rPr lang="zh-CN" altLang="zh-CN" b="1" dirty="0"/>
              <a:t>万里归船弄长笛，此心吾与白鸥盟。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黄庭坚为宋代江西诗派开山之祖。江西诗派以杜诗为宗，处处追摹。本诗的颔联与杜甫《登高》的颔联“无边落木萧萧下，不尽长江滚滚来”都写到了“落木”、“江”这样相同的景物，但表达的意境却不尽相同。试分析其异同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33264" y="2923319"/>
            <a:ext cx="873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(2)</a:t>
            </a:r>
            <a:r>
              <a:rPr lang="zh-CN" altLang="zh-CN" b="1" dirty="0"/>
              <a:t>律诗的首尾讲究回护照应，试分析这首诗的首联和尾联是如何照应的。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4148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．阅读下面两首宋词，然后回答问题。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</a:t>
            </a:r>
            <a:r>
              <a:rPr lang="zh-CN" altLang="zh-CN" b="1" dirty="0" smtClean="0"/>
              <a:t>减</a:t>
            </a:r>
            <a:r>
              <a:rPr lang="zh-CN" altLang="zh-CN" b="1" dirty="0"/>
              <a:t>字木兰花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</a:t>
            </a:r>
            <a:r>
              <a:rPr lang="zh-CN" altLang="zh-CN" b="1" dirty="0" smtClean="0"/>
              <a:t>李</a:t>
            </a:r>
            <a:r>
              <a:rPr lang="zh-CN" altLang="zh-CN" b="1" dirty="0"/>
              <a:t>清照</a:t>
            </a:r>
            <a:endParaRPr lang="zh-CN" altLang="zh-CN" dirty="0"/>
          </a:p>
          <a:p>
            <a:r>
              <a:rPr lang="zh-CN" altLang="zh-CN" b="1" dirty="0"/>
              <a:t>卖花担上，买得一枝春欲放。泪染轻匀，犹带彤霞晓露痕。</a:t>
            </a:r>
            <a:endParaRPr lang="zh-CN" altLang="zh-CN" dirty="0"/>
          </a:p>
          <a:p>
            <a:r>
              <a:rPr lang="zh-CN" altLang="zh-CN" b="1" dirty="0"/>
              <a:t>怕郎猜道，奴面不如花面好。云鬓斜簪，徒要教郎比并看。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</a:t>
            </a:r>
            <a:r>
              <a:rPr lang="zh-CN" altLang="zh-CN" b="1" dirty="0" smtClean="0"/>
              <a:t>减</a:t>
            </a:r>
            <a:r>
              <a:rPr lang="zh-CN" altLang="zh-CN" b="1" dirty="0"/>
              <a:t>字木兰花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</a:t>
            </a:r>
            <a:r>
              <a:rPr lang="zh-CN" altLang="zh-CN" b="1" dirty="0" smtClean="0"/>
              <a:t>秦</a:t>
            </a:r>
            <a:r>
              <a:rPr lang="zh-CN" altLang="zh-CN" b="1" dirty="0"/>
              <a:t>观</a:t>
            </a:r>
            <a:endParaRPr lang="zh-CN" altLang="zh-CN" dirty="0"/>
          </a:p>
          <a:p>
            <a:r>
              <a:rPr lang="zh-CN" altLang="zh-CN" b="1" dirty="0"/>
              <a:t>天涯旧恨，独自凄凉人不问。欲见回肠，断尽金炉小篆香。</a:t>
            </a:r>
            <a:endParaRPr lang="zh-CN" altLang="zh-CN" dirty="0"/>
          </a:p>
          <a:p>
            <a:r>
              <a:rPr lang="zh-CN" altLang="zh-CN" b="1" dirty="0"/>
              <a:t>黛蛾长敛，任是东风吹不展。困倚危楼，过尽飞鸿字字愁。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两首词分别塑造了怎样的人物形象？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1520" y="2949696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(2)</a:t>
            </a:r>
            <a:r>
              <a:rPr lang="zh-CN" altLang="zh-CN" b="1" dirty="0"/>
              <a:t>两首词抒发的情感有何差异？请结合词作简要分析。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39555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263" y="260648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．阅读下面两首元曲，回答后面的问题。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</a:t>
            </a:r>
            <a:r>
              <a:rPr lang="zh-CN" altLang="zh-CN" b="1" dirty="0" smtClean="0"/>
              <a:t>天</a:t>
            </a:r>
            <a:r>
              <a:rPr lang="zh-CN" altLang="zh-CN" b="1" dirty="0"/>
              <a:t>净沙</a:t>
            </a:r>
            <a:r>
              <a:rPr lang="en-US" altLang="zh-CN" b="1" dirty="0"/>
              <a:t>·</a:t>
            </a:r>
            <a:r>
              <a:rPr lang="zh-CN" altLang="zh-CN" b="1" dirty="0"/>
              <a:t>闲题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 </a:t>
            </a:r>
            <a:r>
              <a:rPr lang="zh-CN" altLang="zh-CN" b="1" dirty="0" smtClean="0"/>
              <a:t>吴</a:t>
            </a:r>
            <a:r>
              <a:rPr lang="zh-CN" altLang="zh-CN" b="1" dirty="0"/>
              <a:t>西逸</a:t>
            </a:r>
            <a:endParaRPr lang="zh-CN" altLang="zh-CN" dirty="0"/>
          </a:p>
          <a:p>
            <a:r>
              <a:rPr lang="zh-CN" altLang="zh-CN" b="1" dirty="0"/>
              <a:t>江亭远树残霞，淡烟芳草平沙，绿柳阴中系马。夕阳西下，水村山郭人家。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zh-CN" altLang="zh-CN" b="1" dirty="0" smtClean="0"/>
              <a:t>天</a:t>
            </a:r>
            <a:r>
              <a:rPr lang="zh-CN" altLang="zh-CN" b="1" dirty="0"/>
              <a:t>净沙</a:t>
            </a:r>
            <a:r>
              <a:rPr lang="en-US" altLang="zh-CN" b="1" dirty="0"/>
              <a:t>·</a:t>
            </a:r>
            <a:r>
              <a:rPr lang="zh-CN" altLang="zh-CN" b="1" dirty="0"/>
              <a:t>秋思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</a:t>
            </a:r>
            <a:r>
              <a:rPr lang="zh-CN" altLang="zh-CN" b="1" dirty="0" smtClean="0"/>
              <a:t>马</a:t>
            </a:r>
            <a:r>
              <a:rPr lang="zh-CN" altLang="zh-CN" b="1" dirty="0"/>
              <a:t>致远</a:t>
            </a:r>
            <a:endParaRPr lang="zh-CN" altLang="zh-CN" dirty="0"/>
          </a:p>
          <a:p>
            <a:r>
              <a:rPr lang="zh-CN" altLang="zh-CN" b="1" dirty="0"/>
              <a:t>枯藤老树昏鸦，小桥流水人家，古道西风瘦马。夕阳西下，断肠人在天涯。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《天净沙</a:t>
            </a:r>
            <a:r>
              <a:rPr lang="en-US" altLang="zh-CN" b="1" dirty="0"/>
              <a:t>·</a:t>
            </a:r>
            <a:r>
              <a:rPr lang="zh-CN" altLang="zh-CN" b="1" dirty="0"/>
              <a:t>闲题》描绘了一幅什么样的画面？请简要叙述。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这两首元曲在结尾的抒情方式上有何不同？请简要分析。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04738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zh-CN" b="1" dirty="0"/>
              <a:t>．阅读下面两首诗歌，完成后面的问题。</a:t>
            </a:r>
            <a:endParaRPr lang="zh-CN" altLang="zh-CN" dirty="0"/>
          </a:p>
          <a:p>
            <a:r>
              <a:rPr lang="en-US" altLang="zh-CN" b="1" dirty="0" smtClean="0"/>
              <a:t>                       </a:t>
            </a:r>
            <a:r>
              <a:rPr lang="zh-CN" altLang="zh-CN" b="1" dirty="0" smtClean="0"/>
              <a:t>除夜作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高</a:t>
            </a:r>
            <a:r>
              <a:rPr lang="zh-CN" altLang="zh-CN" b="1" dirty="0"/>
              <a:t>　适</a:t>
            </a:r>
            <a:endParaRPr lang="zh-CN" altLang="zh-CN" dirty="0"/>
          </a:p>
          <a:p>
            <a:r>
              <a:rPr lang="zh-CN" altLang="zh-CN" b="1" dirty="0"/>
              <a:t>旅馆寒灯独不眠，客心何事转凄然？</a:t>
            </a:r>
            <a:endParaRPr lang="zh-CN" altLang="zh-CN" dirty="0"/>
          </a:p>
          <a:p>
            <a:r>
              <a:rPr lang="zh-CN" altLang="zh-CN" b="1" dirty="0"/>
              <a:t>故乡今夜思千里，霜鬓明朝又一年。</a:t>
            </a:r>
            <a:endParaRPr lang="zh-CN" altLang="zh-CN" dirty="0"/>
          </a:p>
          <a:p>
            <a:r>
              <a:rPr lang="en-US" altLang="zh-CN" b="1" dirty="0" smtClean="0"/>
              <a:t>                    </a:t>
            </a:r>
            <a:r>
              <a:rPr lang="zh-CN" altLang="zh-CN" b="1" dirty="0" smtClean="0"/>
              <a:t>寿</a:t>
            </a:r>
            <a:r>
              <a:rPr lang="zh-CN" altLang="zh-CN" b="1" dirty="0"/>
              <a:t>阳曲</a:t>
            </a:r>
            <a:r>
              <a:rPr lang="en-US" altLang="zh-CN" b="1" dirty="0"/>
              <a:t>·</a:t>
            </a:r>
            <a:r>
              <a:rPr lang="zh-CN" altLang="zh-CN" b="1" dirty="0"/>
              <a:t>潇湘夜</a:t>
            </a:r>
            <a:r>
              <a:rPr lang="zh-CN" altLang="zh-CN" b="1" dirty="0" smtClean="0"/>
              <a:t>雨</a:t>
            </a:r>
            <a:r>
              <a:rPr lang="en-US" altLang="zh-CN" b="1" dirty="0" smtClean="0"/>
              <a:t>     </a:t>
            </a:r>
            <a:r>
              <a:rPr lang="zh-CN" altLang="zh-CN" b="1" dirty="0" smtClean="0"/>
              <a:t>马</a:t>
            </a:r>
            <a:r>
              <a:rPr lang="zh-CN" altLang="zh-CN" b="1" dirty="0"/>
              <a:t>致远</a:t>
            </a:r>
            <a:endParaRPr lang="zh-CN" altLang="zh-CN" dirty="0"/>
          </a:p>
          <a:p>
            <a:r>
              <a:rPr lang="zh-CN" altLang="zh-CN" b="1" dirty="0"/>
              <a:t>渔灯暗，客梦回。一声声滴人心碎。</a:t>
            </a:r>
            <a:endParaRPr lang="zh-CN" altLang="zh-CN" dirty="0"/>
          </a:p>
          <a:p>
            <a:r>
              <a:rPr lang="zh-CN" altLang="zh-CN" b="1" dirty="0"/>
              <a:t>孤舟五更家万里，是离人几行清泪。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两首诗抒发的情感有何异同？请简要概括。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高诗</a:t>
            </a:r>
            <a:r>
              <a:rPr lang="en-US" altLang="zh-CN" b="1" dirty="0"/>
              <a:t>“</a:t>
            </a:r>
            <a:r>
              <a:rPr lang="zh-CN" altLang="zh-CN" b="1" dirty="0"/>
              <a:t>客心何事转凄然</a:t>
            </a:r>
            <a:r>
              <a:rPr lang="en-US" altLang="zh-CN" b="1" dirty="0"/>
              <a:t>”</a:t>
            </a:r>
            <a:r>
              <a:rPr lang="zh-CN" altLang="zh-CN" b="1" dirty="0"/>
              <a:t>一句中，</a:t>
            </a:r>
            <a:r>
              <a:rPr lang="en-US" altLang="zh-CN" b="1" dirty="0"/>
              <a:t>“</a:t>
            </a:r>
            <a:r>
              <a:rPr lang="zh-CN" altLang="zh-CN" b="1" dirty="0"/>
              <a:t>转</a:t>
            </a:r>
            <a:r>
              <a:rPr lang="en-US" altLang="zh-CN" b="1" dirty="0"/>
              <a:t>”</a:t>
            </a:r>
            <a:r>
              <a:rPr lang="zh-CN" altLang="zh-CN" b="1" dirty="0"/>
              <a:t>用得极妙，请简要分析。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00223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zh-CN" b="1" dirty="0"/>
              <a:t>．阅读下面两首唐诗，完成后面的问题。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</a:t>
            </a:r>
            <a:r>
              <a:rPr lang="zh-CN" altLang="zh-CN" b="1" dirty="0" smtClean="0"/>
              <a:t>采莲</a:t>
            </a:r>
            <a:r>
              <a:rPr lang="zh-CN" altLang="zh-CN" b="1" dirty="0"/>
              <a:t>曲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王昌龄</a:t>
            </a:r>
            <a:endParaRPr lang="zh-CN" altLang="zh-CN" dirty="0"/>
          </a:p>
          <a:p>
            <a:r>
              <a:rPr lang="zh-CN" altLang="zh-CN" b="1" dirty="0"/>
              <a:t>荷叶罗裙一色裁，芙蓉向脸两边开。</a:t>
            </a:r>
            <a:endParaRPr lang="zh-CN" altLang="zh-CN" dirty="0"/>
          </a:p>
          <a:p>
            <a:r>
              <a:rPr lang="zh-CN" altLang="zh-CN" b="1" dirty="0"/>
              <a:t>乱入池中看不见，闻歌始觉有人来。</a:t>
            </a:r>
            <a:endParaRPr lang="zh-CN" altLang="zh-CN" dirty="0"/>
          </a:p>
          <a:p>
            <a:r>
              <a:rPr lang="en-US" altLang="zh-CN" b="1" dirty="0" smtClean="0"/>
              <a:t>                              </a:t>
            </a:r>
            <a:r>
              <a:rPr lang="zh-CN" altLang="zh-CN" b="1" dirty="0" smtClean="0"/>
              <a:t>采莲</a:t>
            </a:r>
            <a:r>
              <a:rPr lang="zh-CN" altLang="zh-CN" b="1" dirty="0"/>
              <a:t>曲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白居易</a:t>
            </a:r>
            <a:endParaRPr lang="zh-CN" altLang="zh-CN" dirty="0"/>
          </a:p>
          <a:p>
            <a:r>
              <a:rPr lang="zh-CN" altLang="zh-CN" b="1" dirty="0"/>
              <a:t>菱叶萦波荷飐风，荷花深处小船通。</a:t>
            </a:r>
            <a:endParaRPr lang="zh-CN" altLang="zh-CN" dirty="0"/>
          </a:p>
          <a:p>
            <a:r>
              <a:rPr lang="zh-CN" altLang="zh-CN" b="1" dirty="0"/>
              <a:t>逢郎欲语低头笑，碧玉搔头落水中。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请简要分析两首诗中采莲女形象的异同。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请简要分析这两首诗是怎样刻画采莲女形象的。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23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2068" y="917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10</a:t>
            </a:r>
            <a:r>
              <a:rPr lang="zh-CN" altLang="zh-CN" b="1" dirty="0"/>
              <a:t>．阅读下面两首词，然后回答问题。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79512" y="47667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                                         临江仙</a:t>
            </a:r>
            <a:r>
              <a:rPr lang="zh-CN" altLang="en-US" baseline="30000" dirty="0"/>
              <a:t> </a:t>
            </a:r>
            <a:r>
              <a:rPr lang="zh-CN" altLang="en-US" dirty="0" smtClean="0"/>
              <a:t>   </a:t>
            </a:r>
            <a:r>
              <a:rPr lang="zh-CN" altLang="zh-CN" b="1" dirty="0" smtClean="0"/>
              <a:t>晏几道</a:t>
            </a:r>
            <a:endParaRPr lang="zh-CN" altLang="en-US" dirty="0" smtClean="0"/>
          </a:p>
          <a:p>
            <a:r>
              <a:rPr lang="zh-CN" altLang="en-US" dirty="0" smtClean="0"/>
              <a:t>梦后楼台高锁，酒醒帘幕低垂。去年春恨却来时，落花人独立，微雨燕双飞。</a:t>
            </a:r>
          </a:p>
          <a:p>
            <a:r>
              <a:rPr lang="zh-CN" altLang="en-US" dirty="0" smtClean="0"/>
              <a:t>记得小蘋</a:t>
            </a:r>
            <a:r>
              <a:rPr lang="zh-CN" altLang="zh-CN" b="1" baseline="30000" dirty="0" smtClean="0"/>
              <a:t>①</a:t>
            </a:r>
            <a:r>
              <a:rPr lang="zh-CN" altLang="en-US" dirty="0" smtClean="0"/>
              <a:t>初见，两重心字罗衣。琵琶弦上说相思，当时明月在，曾照彩云归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2429" y="1340768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                                       </a:t>
            </a:r>
            <a:r>
              <a:rPr lang="zh-CN" altLang="zh-CN" b="1" dirty="0" smtClean="0"/>
              <a:t>浣</a:t>
            </a:r>
            <a:r>
              <a:rPr lang="zh-CN" altLang="zh-CN" b="1" dirty="0"/>
              <a:t>溪沙</a:t>
            </a:r>
            <a:r>
              <a:rPr lang="zh-CN" altLang="zh-CN" b="1" baseline="30000" dirty="0" smtClean="0"/>
              <a:t>①</a:t>
            </a:r>
            <a:r>
              <a:rPr lang="en-US" altLang="zh-CN" b="1" baseline="30000" dirty="0" smtClean="0"/>
              <a:t>                 </a:t>
            </a:r>
            <a:r>
              <a:rPr lang="zh-CN" altLang="zh-CN" b="1" dirty="0" smtClean="0"/>
              <a:t>纳</a:t>
            </a:r>
            <a:r>
              <a:rPr lang="zh-CN" altLang="zh-CN" b="1" dirty="0"/>
              <a:t>兰性德</a:t>
            </a:r>
            <a:endParaRPr lang="zh-CN" altLang="zh-CN" dirty="0"/>
          </a:p>
          <a:p>
            <a:r>
              <a:rPr lang="zh-CN" altLang="zh-CN" b="1" dirty="0"/>
              <a:t>谁念西风独自凉，萧萧黄叶闭疏窗，沉思往事立残阳。</a:t>
            </a:r>
            <a:endParaRPr lang="zh-CN" altLang="zh-CN" dirty="0"/>
          </a:p>
          <a:p>
            <a:r>
              <a:rPr lang="zh-CN" altLang="zh-CN" b="1" dirty="0"/>
              <a:t>被酒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莫惊春睡重，赌书消得泼茶香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。当时只道是寻常。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本词为纳兰怀念其早逝的妻子卢氏而作。②被酒：醉酒。</a:t>
            </a:r>
            <a:r>
              <a:rPr lang="en-US" altLang="zh-CN" b="1" dirty="0"/>
              <a:t>③</a:t>
            </a:r>
            <a:r>
              <a:rPr lang="zh-CN" altLang="zh-CN" b="1" dirty="0"/>
              <a:t>赌书泼茶：李清照在《金石录后序》中说自己常与丈夫赵明诚比赛看谁的记性好，比记住某事载于某书某卷某页某行。经查原书，胜者可饮茶以示庆贺，有时太过高兴，不觉让茶水泼湿衣裳。</a:t>
            </a:r>
            <a:endParaRPr lang="zh-CN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04437" y="3356713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两首词都用了虚实结合的手法来表情达意，请结合原词分析是如何运用的。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两首词的最后一句都是词人匠心独具之处，都是对往事的追忆，但包含了不同的感情。请具体分析感情有何不同。</a:t>
            </a:r>
            <a:endParaRPr lang="zh-CN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4937212" y="361836"/>
            <a:ext cx="4217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 smtClean="0"/>
              <a:t>小</a:t>
            </a:r>
            <a:r>
              <a:rPr lang="zh-CN" altLang="en-US" dirty="0" smtClean="0"/>
              <a:t>蘋</a:t>
            </a:r>
            <a:r>
              <a:rPr lang="zh-CN" altLang="zh-CN" b="1" dirty="0" smtClean="0"/>
              <a:t>，</a:t>
            </a:r>
            <a:r>
              <a:rPr lang="zh-CN" altLang="zh-CN" b="1" dirty="0"/>
              <a:t>歌女</a:t>
            </a:r>
            <a:r>
              <a:rPr lang="zh-CN" altLang="zh-CN" b="1" dirty="0" smtClean="0"/>
              <a:t>名。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9948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48727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阅读下面两首古诗，然后回答问题。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</a:t>
            </a:r>
            <a:r>
              <a:rPr lang="zh-CN" altLang="zh-CN" b="1" dirty="0" smtClean="0"/>
              <a:t>齐安郡</a:t>
            </a:r>
            <a:r>
              <a:rPr lang="zh-CN" altLang="zh-CN" b="1" dirty="0"/>
              <a:t>中偶题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</a:t>
            </a:r>
            <a:r>
              <a:rPr lang="zh-CN" altLang="zh-CN" b="1" dirty="0" smtClean="0"/>
              <a:t>杜</a:t>
            </a:r>
            <a:r>
              <a:rPr lang="zh-CN" altLang="zh-CN" b="1" dirty="0"/>
              <a:t>牧</a:t>
            </a:r>
            <a:endParaRPr lang="zh-CN" altLang="zh-CN" dirty="0"/>
          </a:p>
          <a:p>
            <a:r>
              <a:rPr lang="zh-CN" altLang="zh-CN" b="1" dirty="0"/>
              <a:t>两竿落日溪桥上，半缕轻烟柳影中。</a:t>
            </a:r>
            <a:endParaRPr lang="zh-CN" altLang="zh-CN" dirty="0"/>
          </a:p>
          <a:p>
            <a:r>
              <a:rPr lang="zh-CN" altLang="zh-CN" b="1" dirty="0"/>
              <a:t>多少绿荷相倚恨，一时回首背西风。</a:t>
            </a:r>
            <a:endParaRPr lang="zh-CN" altLang="zh-CN" dirty="0"/>
          </a:p>
          <a:p>
            <a:r>
              <a:rPr lang="en-US" altLang="zh-CN" b="1" dirty="0" smtClean="0"/>
              <a:t>                      </a:t>
            </a:r>
            <a:r>
              <a:rPr lang="zh-CN" altLang="zh-CN" b="1" dirty="0" smtClean="0"/>
              <a:t>暮</a:t>
            </a:r>
            <a:r>
              <a:rPr lang="zh-CN" altLang="zh-CN" b="1" dirty="0"/>
              <a:t>热游荷池上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</a:t>
            </a:r>
            <a:r>
              <a:rPr lang="zh-CN" altLang="zh-CN" b="1" dirty="0" smtClean="0"/>
              <a:t>杨</a:t>
            </a:r>
            <a:r>
              <a:rPr lang="zh-CN" altLang="zh-CN" b="1" dirty="0"/>
              <a:t>万里</a:t>
            </a:r>
            <a:endParaRPr lang="zh-CN" altLang="zh-CN" dirty="0"/>
          </a:p>
          <a:p>
            <a:r>
              <a:rPr lang="zh-CN" altLang="zh-CN" b="1" dirty="0"/>
              <a:t>细草摇头忽报侬，披襟拦得一西风。</a:t>
            </a:r>
            <a:endParaRPr lang="zh-CN" altLang="zh-CN" dirty="0"/>
          </a:p>
          <a:p>
            <a:r>
              <a:rPr lang="zh-CN" altLang="zh-CN" b="1" dirty="0"/>
              <a:t>荷花入暮犹愁热，低面深藏碧伞中。</a:t>
            </a:r>
            <a:endParaRPr lang="zh-CN" altLang="zh-CN" dirty="0"/>
          </a:p>
          <a:p>
            <a:r>
              <a:rPr lang="zh-CN" altLang="zh-CN" b="1" dirty="0"/>
              <a:t>这两首诗都运用了什么表现手法来刻画</a:t>
            </a:r>
            <a:r>
              <a:rPr lang="en-US" altLang="zh-CN" b="1" dirty="0"/>
              <a:t>“</a:t>
            </a:r>
            <a:r>
              <a:rPr lang="zh-CN" altLang="zh-CN" b="1" dirty="0"/>
              <a:t>荷</a:t>
            </a:r>
            <a:r>
              <a:rPr lang="en-US" altLang="zh-CN" b="1" dirty="0"/>
              <a:t>”</a:t>
            </a:r>
            <a:r>
              <a:rPr lang="zh-CN" altLang="zh-CN" b="1" dirty="0"/>
              <a:t>的形象？请指出两首诗中</a:t>
            </a:r>
            <a:r>
              <a:rPr lang="en-US" altLang="zh-CN" b="1" dirty="0"/>
              <a:t>“</a:t>
            </a:r>
            <a:r>
              <a:rPr lang="zh-CN" altLang="zh-CN" b="1" dirty="0"/>
              <a:t>荷</a:t>
            </a:r>
            <a:r>
              <a:rPr lang="en-US" altLang="zh-CN" b="1" dirty="0"/>
              <a:t>”</a:t>
            </a:r>
            <a:r>
              <a:rPr lang="zh-CN" altLang="zh-CN" b="1" dirty="0"/>
              <a:t>所表现出来的不同情感特点，并作简要分析。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1810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929" y="188640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阅读下面这首诗，然后回答问题。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</a:t>
            </a:r>
            <a:r>
              <a:rPr lang="zh-CN" altLang="zh-CN" b="1" dirty="0" smtClean="0"/>
              <a:t>湖州</a:t>
            </a:r>
            <a:r>
              <a:rPr lang="zh-CN" altLang="zh-CN" b="1" dirty="0"/>
              <a:t>歌</a:t>
            </a:r>
            <a:r>
              <a:rPr lang="en-US" altLang="zh-CN" b="1" dirty="0"/>
              <a:t>(</a:t>
            </a:r>
            <a:r>
              <a:rPr lang="zh-CN" altLang="zh-CN" b="1" dirty="0"/>
              <a:t>其六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汪</a:t>
            </a:r>
            <a:r>
              <a:rPr lang="zh-CN" altLang="zh-CN" b="1" dirty="0"/>
              <a:t>元量</a:t>
            </a:r>
            <a:endParaRPr lang="zh-CN" altLang="zh-CN" dirty="0"/>
          </a:p>
          <a:p>
            <a:r>
              <a:rPr lang="zh-CN" altLang="zh-CN" b="1" dirty="0"/>
              <a:t>北望烟云不尽头，大江东去水悠悠。</a:t>
            </a:r>
            <a:endParaRPr lang="zh-CN" altLang="zh-CN" dirty="0"/>
          </a:p>
          <a:p>
            <a:r>
              <a:rPr lang="zh-CN" altLang="zh-CN" b="1" dirty="0"/>
              <a:t>夕阳一片寒鸦外，目断东西四百州。</a:t>
            </a:r>
            <a:endParaRPr lang="zh-CN" altLang="zh-CN" dirty="0"/>
          </a:p>
          <a:p>
            <a:r>
              <a:rPr lang="zh-CN" altLang="zh-CN" b="1" dirty="0"/>
              <a:t>【注】此诗是元灭南宋时，作者被元军押解北上途中所作。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37937" y="2060848"/>
            <a:ext cx="8411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简析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大江东去水悠悠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与苏轼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大江东去，浪淘尽，千古风流人物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表达的不同情感。</a:t>
            </a:r>
            <a:endParaRPr lang="zh-CN" altLang="zh-CN" dirty="0" smtClean="0"/>
          </a:p>
          <a:p>
            <a:r>
              <a:rPr lang="zh-CN" altLang="zh-CN" b="1" dirty="0" smtClean="0"/>
              <a:t>答：</a:t>
            </a:r>
            <a:r>
              <a:rPr lang="en-US" altLang="zh-CN" b="1" dirty="0" smtClean="0"/>
              <a:t>_______________________________________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922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446" y="11663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阅读下面两首诗，然后回答问题。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</a:t>
            </a:r>
            <a:r>
              <a:rPr lang="zh-CN" altLang="zh-CN" b="1" dirty="0" smtClean="0"/>
              <a:t>江</a:t>
            </a:r>
            <a:r>
              <a:rPr lang="zh-CN" altLang="zh-CN" b="1" dirty="0"/>
              <a:t>宁夹口三首</a:t>
            </a:r>
            <a:r>
              <a:rPr lang="en-US" altLang="zh-CN" b="1" dirty="0"/>
              <a:t>(</a:t>
            </a:r>
            <a:r>
              <a:rPr lang="zh-CN" altLang="zh-CN" b="1" dirty="0"/>
              <a:t>其三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</a:t>
            </a:r>
            <a:r>
              <a:rPr lang="zh-CN" altLang="zh-CN" b="1" dirty="0" smtClean="0"/>
              <a:t>王安石</a:t>
            </a:r>
            <a:endParaRPr lang="zh-CN" altLang="zh-CN" dirty="0"/>
          </a:p>
          <a:p>
            <a:r>
              <a:rPr lang="zh-CN" altLang="zh-CN" b="1" dirty="0"/>
              <a:t>落帆江口月黄昏，小店无灯欲闭门。</a:t>
            </a:r>
            <a:endParaRPr lang="zh-CN" altLang="zh-CN" dirty="0"/>
          </a:p>
          <a:p>
            <a:r>
              <a:rPr lang="zh-CN" altLang="zh-CN" b="1" dirty="0"/>
              <a:t>侧出岸沙枫半死，系船应有去年痕。</a:t>
            </a:r>
            <a:endParaRPr lang="zh-CN" altLang="zh-CN" dirty="0"/>
          </a:p>
          <a:p>
            <a:r>
              <a:rPr lang="en-US" altLang="zh-CN" b="1" dirty="0" smtClean="0"/>
              <a:t>                           </a:t>
            </a:r>
            <a:r>
              <a:rPr lang="zh-CN" altLang="zh-CN" b="1" dirty="0" smtClean="0"/>
              <a:t>舟</a:t>
            </a:r>
            <a:r>
              <a:rPr lang="zh-CN" altLang="zh-CN" b="1" dirty="0"/>
              <a:t>下建溪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方</a:t>
            </a:r>
            <a:r>
              <a:rPr lang="zh-CN" altLang="zh-CN" b="1" dirty="0"/>
              <a:t>惟深</a:t>
            </a:r>
            <a:endParaRPr lang="zh-CN" altLang="zh-CN" dirty="0"/>
          </a:p>
          <a:p>
            <a:r>
              <a:rPr lang="zh-CN" altLang="zh-CN" b="1" dirty="0"/>
              <a:t>客航收浦月黄昏，野店无灯欲闭门。</a:t>
            </a:r>
            <a:endParaRPr lang="zh-CN" altLang="zh-CN" dirty="0"/>
          </a:p>
          <a:p>
            <a:r>
              <a:rPr lang="zh-CN" altLang="zh-CN" b="1" dirty="0"/>
              <a:t>侧出岸沙枫半死，系舟犹有去年痕。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两首诗的首句均用了</a:t>
            </a:r>
            <a:r>
              <a:rPr lang="en-US" altLang="zh-CN" b="1" dirty="0"/>
              <a:t>“</a:t>
            </a:r>
            <a:r>
              <a:rPr lang="zh-CN" altLang="zh-CN" b="1" dirty="0"/>
              <a:t>月黄昏</a:t>
            </a:r>
            <a:r>
              <a:rPr lang="en-US" altLang="zh-CN" b="1" dirty="0"/>
              <a:t>”</a:t>
            </a:r>
            <a:r>
              <a:rPr lang="zh-CN" altLang="zh-CN" b="1" dirty="0"/>
              <a:t>三个字，且用意基本相同。请问，两诗借此营造的是一种什么氛围？表达的又是怎样的心绪？请结合诗的具体内容简要赏析。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0945" y="3162778"/>
            <a:ext cx="8822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(2)</a:t>
            </a:r>
            <a:r>
              <a:rPr lang="zh-CN" altLang="zh-CN" b="1" dirty="0"/>
              <a:t>两首诗的末句，一用</a:t>
            </a:r>
            <a:r>
              <a:rPr lang="en-US" altLang="zh-CN" b="1" dirty="0"/>
              <a:t>“</a:t>
            </a:r>
            <a:r>
              <a:rPr lang="zh-CN" altLang="zh-CN" b="1" dirty="0"/>
              <a:t>应有</a:t>
            </a:r>
            <a:r>
              <a:rPr lang="en-US" altLang="zh-CN" b="1" dirty="0"/>
              <a:t>”</a:t>
            </a:r>
            <a:r>
              <a:rPr lang="zh-CN" altLang="zh-CN" b="1" dirty="0"/>
              <a:t>，一用</a:t>
            </a:r>
            <a:r>
              <a:rPr lang="en-US" altLang="zh-CN" b="1" dirty="0"/>
              <a:t>“</a:t>
            </a:r>
            <a:r>
              <a:rPr lang="zh-CN" altLang="zh-CN" b="1" dirty="0"/>
              <a:t>犹有</a:t>
            </a:r>
            <a:r>
              <a:rPr lang="en-US" altLang="zh-CN" b="1" dirty="0"/>
              <a:t>”</a:t>
            </a:r>
            <a:r>
              <a:rPr lang="zh-CN" altLang="zh-CN" b="1" dirty="0"/>
              <a:t>，哪个更好？为什么？请简要分析。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 smtClean="0"/>
              <a:t>_______________________________________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9318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阅读下面的诗和相关材料，完成第</a:t>
            </a:r>
            <a:r>
              <a:rPr lang="en-US" altLang="zh-CN" b="1" dirty="0"/>
              <a:t>(1)</a:t>
            </a:r>
            <a:r>
              <a:rPr lang="zh-CN" altLang="zh-CN" b="1" dirty="0"/>
              <a:t>－</a:t>
            </a:r>
            <a:r>
              <a:rPr lang="en-US" altLang="zh-CN" b="1" dirty="0"/>
              <a:t>(2)</a:t>
            </a:r>
            <a:r>
              <a:rPr lang="zh-CN" altLang="zh-CN" b="1" dirty="0"/>
              <a:t>题。</a:t>
            </a:r>
            <a:endParaRPr lang="zh-CN" altLang="zh-CN" dirty="0"/>
          </a:p>
          <a:p>
            <a:r>
              <a:rPr lang="en-US" altLang="zh-CN" b="1" dirty="0" smtClean="0"/>
              <a:t>                             </a:t>
            </a:r>
            <a:r>
              <a:rPr lang="zh-CN" altLang="zh-CN" b="1" dirty="0" smtClean="0"/>
              <a:t>望</a:t>
            </a:r>
            <a:r>
              <a:rPr lang="zh-CN" altLang="zh-CN" b="1" dirty="0"/>
              <a:t>庐山瀑布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李白</a:t>
            </a:r>
            <a:endParaRPr lang="zh-CN" altLang="zh-CN" dirty="0"/>
          </a:p>
          <a:p>
            <a:r>
              <a:rPr lang="zh-CN" altLang="zh-CN" b="1" dirty="0"/>
              <a:t>日照香炉生紫烟，遥看瀑布挂前川。</a:t>
            </a:r>
            <a:endParaRPr lang="zh-CN" altLang="zh-CN" dirty="0"/>
          </a:p>
          <a:p>
            <a:r>
              <a:rPr lang="zh-CN" altLang="zh-CN" b="1" dirty="0"/>
              <a:t>飞流直下三千尺，疑是银河落九天。</a:t>
            </a:r>
            <a:endParaRPr lang="zh-CN" altLang="zh-CN" dirty="0"/>
          </a:p>
          <a:p>
            <a:r>
              <a:rPr lang="en-US" altLang="zh-CN" b="1" dirty="0" smtClean="0"/>
              <a:t>                            </a:t>
            </a:r>
            <a:r>
              <a:rPr lang="zh-CN" altLang="zh-CN" b="1" dirty="0" smtClean="0"/>
              <a:t>庐山</a:t>
            </a:r>
            <a:r>
              <a:rPr lang="zh-CN" altLang="zh-CN" b="1" dirty="0"/>
              <a:t>瀑布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</a:t>
            </a:r>
            <a:r>
              <a:rPr lang="zh-CN" altLang="zh-CN" b="1" dirty="0" smtClean="0"/>
              <a:t>徐</a:t>
            </a:r>
            <a:r>
              <a:rPr lang="zh-CN" altLang="zh-CN" b="1" dirty="0"/>
              <a:t>凝</a:t>
            </a:r>
            <a:endParaRPr lang="zh-CN" altLang="zh-CN" dirty="0"/>
          </a:p>
          <a:p>
            <a:r>
              <a:rPr lang="zh-CN" altLang="zh-CN" b="1" dirty="0"/>
              <a:t>虚空落泉千仞直，雷奔入江不暂息。</a:t>
            </a:r>
            <a:endParaRPr lang="zh-CN" altLang="zh-CN" dirty="0"/>
          </a:p>
          <a:p>
            <a:r>
              <a:rPr lang="zh-CN" altLang="zh-CN" b="1" dirty="0"/>
              <a:t>千古长如白练飞，一条界破青山色。</a:t>
            </a:r>
            <a:endParaRPr lang="zh-CN" altLang="zh-CN" dirty="0"/>
          </a:p>
          <a:p>
            <a:r>
              <a:rPr lang="zh-CN" altLang="zh-CN" b="1" dirty="0"/>
              <a:t>苏轼《东坡志林</a:t>
            </a:r>
            <a:r>
              <a:rPr lang="en-US" altLang="zh-CN" b="1" dirty="0"/>
              <a:t>·</a:t>
            </a:r>
            <a:r>
              <a:rPr lang="zh-CN" altLang="zh-CN" b="1" dirty="0"/>
              <a:t>记游庐山》：</a:t>
            </a:r>
            <a:r>
              <a:rPr lang="en-US" altLang="zh-CN" b="1" dirty="0"/>
              <a:t>“</a:t>
            </a:r>
            <a:r>
              <a:rPr lang="zh-CN" altLang="zh-CN" b="1" dirty="0"/>
              <a:t>仆初入庐山，山谷奇秀。</a:t>
            </a:r>
            <a:r>
              <a:rPr lang="en-US" altLang="zh-CN" b="1" dirty="0"/>
              <a:t>……</a:t>
            </a:r>
            <a:r>
              <a:rPr lang="zh-CN" altLang="zh-CN" b="1" dirty="0"/>
              <a:t>是日有以陈令举《庐山记》见寄者，且行且读，见其中云徐凝、李白之诗，……旋入开元寺，主僧求诗，因作一绝云：‘帝遣银河一派垂，古来惟有谪仙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辞。飞流溅沫知多少，不与徐凝洗恶诗。’”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谪仙：李白。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408695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(1)</a:t>
            </a:r>
            <a:r>
              <a:rPr lang="zh-CN" altLang="zh-CN" b="1" dirty="0"/>
              <a:t>以下诗句都运用了修辞手法，它们的表达效果是</a:t>
            </a:r>
            <a:endParaRPr lang="zh-CN" altLang="zh-CN" dirty="0"/>
          </a:p>
          <a:p>
            <a:r>
              <a:rPr lang="zh-CN" altLang="zh-CN" b="1" dirty="0"/>
              <a:t>飞流直下三千尺：</a:t>
            </a:r>
            <a:r>
              <a:rPr lang="en-US" altLang="zh-CN" b="1" dirty="0"/>
              <a:t>__________________________</a:t>
            </a:r>
            <a:endParaRPr lang="zh-CN" altLang="zh-CN" dirty="0"/>
          </a:p>
          <a:p>
            <a:r>
              <a:rPr lang="zh-CN" altLang="zh-CN" b="1" dirty="0"/>
              <a:t>千古长如白练飞：</a:t>
            </a:r>
            <a:r>
              <a:rPr lang="en-US" altLang="zh-CN" b="1" dirty="0"/>
              <a:t>___________________________</a:t>
            </a:r>
            <a:endParaRPr lang="zh-CN" altLang="zh-CN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你是否同意苏轼对李、徐两诗的评价，请结合作品谈谈自己的看法。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8125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5806" y="11663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阅读下面这首唐诗，然后回答问题。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</a:t>
            </a:r>
            <a:r>
              <a:rPr lang="zh-CN" altLang="zh-CN" b="1" dirty="0" smtClean="0"/>
              <a:t>与</a:t>
            </a:r>
            <a:r>
              <a:rPr lang="zh-CN" altLang="zh-CN" b="1" dirty="0"/>
              <a:t>夏十二登岳阳楼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</a:t>
            </a:r>
            <a:r>
              <a:rPr lang="zh-CN" altLang="zh-CN" b="1" dirty="0" smtClean="0"/>
              <a:t>李白</a:t>
            </a:r>
            <a:endParaRPr lang="zh-CN" altLang="zh-CN" dirty="0"/>
          </a:p>
          <a:p>
            <a:r>
              <a:rPr lang="zh-CN" altLang="zh-CN" b="1" dirty="0"/>
              <a:t>楼观岳阳尽，川迥洞庭开。</a:t>
            </a:r>
            <a:endParaRPr lang="zh-CN" altLang="zh-CN" dirty="0"/>
          </a:p>
          <a:p>
            <a:r>
              <a:rPr lang="zh-CN" altLang="zh-CN" b="1" dirty="0"/>
              <a:t>雁引愁心去，山衔好月来。</a:t>
            </a:r>
            <a:endParaRPr lang="zh-CN" altLang="zh-CN" dirty="0"/>
          </a:p>
          <a:p>
            <a:r>
              <a:rPr lang="zh-CN" altLang="zh-CN" b="1" dirty="0"/>
              <a:t>云间连下榻，天上接行杯。</a:t>
            </a:r>
            <a:endParaRPr lang="zh-CN" altLang="zh-CN" dirty="0"/>
          </a:p>
          <a:p>
            <a:r>
              <a:rPr lang="zh-CN" altLang="zh-CN" b="1" dirty="0"/>
              <a:t>醉后凉风起，吹人舞袖回。</a:t>
            </a:r>
            <a:endParaRPr lang="zh-CN" altLang="zh-CN" dirty="0"/>
          </a:p>
          <a:p>
            <a:r>
              <a:rPr lang="zh-CN" altLang="zh-CN" b="1" dirty="0"/>
              <a:t>【注】乾元二年，李白流放途中遇赦，回舟江陵，南游岳阳而作此诗。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87189" y="2503383"/>
            <a:ext cx="8918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诗中的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雁引愁心去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一句，有的版本写做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雁别秋江去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。你认为哪一句更妙，为什么？</a:t>
            </a:r>
            <a:endParaRPr lang="zh-CN" altLang="zh-CN" dirty="0" smtClean="0"/>
          </a:p>
          <a:p>
            <a:r>
              <a:rPr lang="zh-CN" altLang="zh-CN" b="1" dirty="0" smtClean="0"/>
              <a:t>答：</a:t>
            </a:r>
            <a:r>
              <a:rPr lang="en-US" altLang="zh-CN" b="1" dirty="0" smtClean="0"/>
              <a:t>___________________________________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75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11" y="260648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．阅读下面这首宋诗，然后回答问题。</a:t>
            </a:r>
            <a:endParaRPr lang="zh-CN" altLang="zh-CN" dirty="0"/>
          </a:p>
          <a:p>
            <a:r>
              <a:rPr lang="zh-CN" altLang="zh-CN" b="1" dirty="0"/>
              <a:t>秋夜将晓出篱门迎凉有感</a:t>
            </a:r>
            <a:r>
              <a:rPr lang="en-US" altLang="zh-CN" b="1" dirty="0"/>
              <a:t>(</a:t>
            </a:r>
            <a:r>
              <a:rPr lang="zh-CN" altLang="zh-CN" b="1" dirty="0"/>
              <a:t>其二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zh-CN" altLang="zh-CN" b="1" dirty="0" smtClean="0"/>
              <a:t>陆游</a:t>
            </a:r>
            <a:endParaRPr lang="zh-CN" altLang="zh-CN" dirty="0"/>
          </a:p>
          <a:p>
            <a:r>
              <a:rPr lang="zh-CN" altLang="zh-CN" b="1" dirty="0"/>
              <a:t>三万里河东入海，五千仞岳上摩天。</a:t>
            </a:r>
            <a:endParaRPr lang="zh-CN" altLang="zh-CN" dirty="0"/>
          </a:p>
          <a:p>
            <a:r>
              <a:rPr lang="zh-CN" altLang="zh-CN" b="1" dirty="0"/>
              <a:t>遗民泪尽胡尘里，南望王师又一年。</a:t>
            </a:r>
            <a:endParaRPr lang="zh-CN" altLang="zh-CN" dirty="0"/>
          </a:p>
          <a:p>
            <a:r>
              <a:rPr lang="zh-CN" altLang="zh-CN" b="1" dirty="0"/>
              <a:t>这首诗丰富的感情蕴涵在景物与人物活动的描写之中。结合全诗，对此作简要分析。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6604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4684</Words>
  <Application>Microsoft Office PowerPoint</Application>
  <PresentationFormat>全屏显示(4:3)</PresentationFormat>
  <Paragraphs>351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2015-11-27T07:17:09Z</dcterms:created>
  <dcterms:modified xsi:type="dcterms:W3CDTF">2015-11-27T08:30:09Z</dcterms:modified>
</cp:coreProperties>
</file>