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71" r:id="rId4"/>
    <p:sldId id="272" r:id="rId5"/>
    <p:sldId id="273" r:id="rId6"/>
    <p:sldId id="274" r:id="rId7"/>
    <p:sldId id="275" r:id="rId8"/>
    <p:sldId id="276" r:id="rId9"/>
    <p:sldId id="277" r:id="rId10"/>
    <p:sldId id="278" r:id="rId11"/>
    <p:sldId id="279" r:id="rId12"/>
    <p:sldId id="280" r:id="rId13"/>
    <p:sldId id="282" r:id="rId14"/>
    <p:sldId id="281" r:id="rId15"/>
    <p:sldId id="283" r:id="rId16"/>
    <p:sldId id="284" r:id="rId17"/>
    <p:sldId id="285" r:id="rId18"/>
    <p:sldId id="286" r:id="rId19"/>
    <p:sldId id="287" r:id="rId20"/>
    <p:sldId id="288" r:id="rId21"/>
    <p:sldId id="291" r:id="rId22"/>
    <p:sldId id="292" r:id="rId23"/>
    <p:sldId id="289" r:id="rId24"/>
    <p:sldId id="293" r:id="rId25"/>
    <p:sldId id="29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10813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365686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212882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401731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58202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281383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2643277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341043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368308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24459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441A33-9FE6-4271-85B6-07B5ADC6D89B}" type="datetimeFigureOut">
              <a:rPr lang="zh-CN" altLang="en-US" smtClean="0"/>
              <a:t>2015-11-24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15328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1A33-9FE6-4271-85B6-07B5ADC6D89B}" type="datetimeFigureOut">
              <a:rPr lang="zh-CN" altLang="en-US" smtClean="0"/>
              <a:t>2015-11-24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A6332-5D08-4B50-80FD-0B9EE7F79575}" type="slidenum">
              <a:rPr lang="zh-CN" altLang="en-US" smtClean="0"/>
              <a:t>‹#›</a:t>
            </a:fld>
            <a:endParaRPr lang="zh-CN" altLang="en-US"/>
          </a:p>
        </p:txBody>
      </p:sp>
    </p:spTree>
    <p:extLst>
      <p:ext uri="{BB962C8B-B14F-4D97-AF65-F5344CB8AC3E}">
        <p14:creationId xmlns:p14="http://schemas.microsoft.com/office/powerpoint/2010/main" val="3221811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o.gushiwen.org/shangxi_3872.aspx"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101" y="44624"/>
            <a:ext cx="8520363" cy="1754326"/>
          </a:xfrm>
          <a:prstGeom prst="rect">
            <a:avLst/>
          </a:prstGeom>
        </p:spPr>
        <p:txBody>
          <a:bodyPr wrap="square">
            <a:spAutoFit/>
          </a:bodyPr>
          <a:lstStyle/>
          <a:p>
            <a:r>
              <a:rPr lang="en-US" altLang="zh-CN" b="1" dirty="0"/>
              <a:t>(2014</a:t>
            </a:r>
            <a:r>
              <a:rPr lang="zh-CN" altLang="zh-CN" b="1" dirty="0"/>
              <a:t>年江西卷第</a:t>
            </a:r>
            <a:r>
              <a:rPr lang="en-US" altLang="zh-CN" b="1" dirty="0"/>
              <a:t>14</a:t>
            </a:r>
            <a:r>
              <a:rPr lang="zh-CN" altLang="zh-CN" b="1" dirty="0"/>
              <a:t>题</a:t>
            </a:r>
            <a:r>
              <a:rPr lang="en-US" altLang="zh-CN" b="1" dirty="0"/>
              <a:t>)</a:t>
            </a:r>
            <a:r>
              <a:rPr lang="zh-CN" altLang="zh-CN" b="1" dirty="0"/>
              <a:t>阅读下面这首诗，然后回答问题。</a:t>
            </a:r>
            <a:endParaRPr lang="zh-CN" altLang="zh-CN" dirty="0"/>
          </a:p>
          <a:p>
            <a:r>
              <a:rPr lang="zh-CN" altLang="zh-CN" b="1" dirty="0"/>
              <a:t>被酒独行，遍至子云、威、徽、先觉四黎之舍三首</a:t>
            </a:r>
            <a:r>
              <a:rPr lang="zh-CN" altLang="zh-CN" b="1" baseline="30000" dirty="0"/>
              <a:t>①</a:t>
            </a:r>
            <a:r>
              <a:rPr lang="en-US" altLang="zh-CN" b="1" dirty="0"/>
              <a:t>(</a:t>
            </a:r>
            <a:r>
              <a:rPr lang="zh-CN" altLang="zh-CN" b="1" dirty="0"/>
              <a:t>其二</a:t>
            </a:r>
            <a:r>
              <a:rPr lang="en-US" altLang="zh-CN" b="1" dirty="0" smtClean="0"/>
              <a:t>)      </a:t>
            </a:r>
            <a:r>
              <a:rPr lang="zh-CN" altLang="zh-CN" b="1" dirty="0" smtClean="0"/>
              <a:t>苏轼</a:t>
            </a:r>
            <a:endParaRPr lang="zh-CN" altLang="zh-CN" dirty="0"/>
          </a:p>
          <a:p>
            <a:r>
              <a:rPr lang="en-US" altLang="zh-CN" b="1" dirty="0" smtClean="0"/>
              <a:t>                   </a:t>
            </a:r>
            <a:r>
              <a:rPr lang="zh-CN" altLang="zh-CN" b="1" dirty="0" smtClean="0"/>
              <a:t>总</a:t>
            </a:r>
            <a:r>
              <a:rPr lang="zh-CN" altLang="zh-CN" b="1" dirty="0"/>
              <a:t>角黎家三四童，口吹葱叶送迎翁</a:t>
            </a:r>
            <a:r>
              <a:rPr lang="zh-CN" altLang="zh-CN" b="1" baseline="30000" dirty="0"/>
              <a:t>②</a:t>
            </a:r>
            <a:r>
              <a:rPr lang="zh-CN" altLang="zh-CN" b="1" dirty="0"/>
              <a:t>。</a:t>
            </a:r>
            <a:endParaRPr lang="zh-CN" altLang="zh-CN" dirty="0"/>
          </a:p>
          <a:p>
            <a:r>
              <a:rPr lang="en-US" altLang="zh-CN" b="1" dirty="0" smtClean="0"/>
              <a:t>                   </a:t>
            </a:r>
            <a:r>
              <a:rPr lang="zh-CN" altLang="zh-CN" b="1" dirty="0" smtClean="0"/>
              <a:t>莫</a:t>
            </a:r>
            <a:r>
              <a:rPr lang="zh-CN" altLang="zh-CN" b="1" dirty="0"/>
              <a:t>作天涯万里意，溪边自有舞雩风。</a:t>
            </a:r>
            <a:endParaRPr lang="zh-CN" altLang="zh-CN" dirty="0"/>
          </a:p>
          <a:p>
            <a:r>
              <a:rPr lang="zh-CN" altLang="zh-CN" b="1" dirty="0"/>
              <a:t>【注】</a:t>
            </a:r>
            <a:r>
              <a:rPr lang="en-US" altLang="zh-CN" b="1" dirty="0"/>
              <a:t>①</a:t>
            </a:r>
            <a:r>
              <a:rPr lang="zh-CN" altLang="zh-CN" b="1" dirty="0"/>
              <a:t>被酒：刚喝过酒，带着醉意。四黎：子云、威、徽、先觉四人都是海南黎族人，姓黎，故称</a:t>
            </a:r>
            <a:r>
              <a:rPr lang="en-US" altLang="zh-CN" b="1" dirty="0"/>
              <a:t>“</a:t>
            </a:r>
            <a:r>
              <a:rPr lang="zh-CN" altLang="zh-CN" b="1" dirty="0"/>
              <a:t>四黎</a:t>
            </a:r>
            <a:r>
              <a:rPr lang="en-US" altLang="zh-CN" b="1" dirty="0"/>
              <a:t>”</a:t>
            </a:r>
            <a:r>
              <a:rPr lang="zh-CN" altLang="zh-CN" b="1" dirty="0"/>
              <a:t>。</a:t>
            </a:r>
            <a:r>
              <a:rPr lang="en-US" altLang="zh-CN" b="1" dirty="0"/>
              <a:t>②</a:t>
            </a:r>
            <a:r>
              <a:rPr lang="zh-CN" altLang="zh-CN" b="1" dirty="0"/>
              <a:t>翁：苏轼自称。</a:t>
            </a:r>
            <a:endParaRPr lang="zh-CN" altLang="zh-CN" dirty="0"/>
          </a:p>
        </p:txBody>
      </p:sp>
      <p:sp>
        <p:nvSpPr>
          <p:cNvPr id="3" name="矩形 2"/>
          <p:cNvSpPr/>
          <p:nvPr/>
        </p:nvSpPr>
        <p:spPr>
          <a:xfrm>
            <a:off x="228101" y="1790024"/>
            <a:ext cx="8424936" cy="646331"/>
          </a:xfrm>
          <a:prstGeom prst="rect">
            <a:avLst/>
          </a:prstGeom>
        </p:spPr>
        <p:txBody>
          <a:bodyPr wrap="square">
            <a:spAutoFit/>
          </a:bodyPr>
          <a:lstStyle/>
          <a:p>
            <a:r>
              <a:rPr lang="en-US" altLang="zh-CN" b="1" dirty="0"/>
              <a:t>(1)</a:t>
            </a:r>
            <a:r>
              <a:rPr lang="zh-CN" altLang="zh-CN" b="1" dirty="0"/>
              <a:t>指出</a:t>
            </a:r>
            <a:r>
              <a:rPr lang="en-US" altLang="zh-CN" b="1" dirty="0"/>
              <a:t>“</a:t>
            </a:r>
            <a:r>
              <a:rPr lang="zh-CN" altLang="zh-CN" b="1" dirty="0"/>
              <a:t>溪边自有舞雩风</a:t>
            </a:r>
            <a:r>
              <a:rPr lang="en-US" altLang="zh-CN" b="1" dirty="0"/>
              <a:t>”</a:t>
            </a:r>
            <a:r>
              <a:rPr lang="zh-CN" altLang="zh-CN" b="1" dirty="0"/>
              <a:t>一句所用典故的出处。</a:t>
            </a:r>
            <a:endParaRPr lang="zh-CN" altLang="zh-CN" dirty="0"/>
          </a:p>
          <a:p>
            <a:r>
              <a:rPr lang="en-US" altLang="zh-CN" b="1" dirty="0" smtClean="0"/>
              <a:t>(</a:t>
            </a:r>
            <a:r>
              <a:rPr lang="en-US" altLang="zh-CN" b="1" dirty="0"/>
              <a:t>2)</a:t>
            </a:r>
            <a:r>
              <a:rPr lang="zh-CN" altLang="zh-CN" b="1" dirty="0"/>
              <a:t>请结合作者的思想和本诗内容，分析这首诗表现了作者怎样的人生态度。</a:t>
            </a:r>
            <a:endParaRPr lang="zh-CN" altLang="zh-CN" dirty="0"/>
          </a:p>
        </p:txBody>
      </p:sp>
      <p:sp>
        <p:nvSpPr>
          <p:cNvPr id="4" name="矩形 3"/>
          <p:cNvSpPr/>
          <p:nvPr/>
        </p:nvSpPr>
        <p:spPr>
          <a:xfrm>
            <a:off x="167802" y="5229200"/>
            <a:ext cx="8784976" cy="646331"/>
          </a:xfrm>
          <a:prstGeom prst="rect">
            <a:avLst/>
          </a:prstGeom>
        </p:spPr>
        <p:txBody>
          <a:bodyPr wrap="square">
            <a:spAutoFit/>
          </a:bodyPr>
          <a:lstStyle/>
          <a:p>
            <a:r>
              <a:rPr lang="en-US" altLang="zh-CN" b="1" dirty="0" smtClean="0">
                <a:solidFill>
                  <a:srgbClr val="7030A0"/>
                </a:solidFill>
                <a:effectLst>
                  <a:outerShdw blurRad="38100" dist="38100" dir="2700000" algn="tl">
                    <a:srgbClr val="000000">
                      <a:alpha val="43137"/>
                    </a:srgbClr>
                  </a:outerShdw>
                </a:effectLst>
              </a:rPr>
              <a:t>(</a:t>
            </a:r>
            <a:r>
              <a:rPr lang="en-US" altLang="zh-CN" b="1" dirty="0">
                <a:solidFill>
                  <a:srgbClr val="7030A0"/>
                </a:solidFill>
                <a:effectLst>
                  <a:outerShdw blurRad="38100" dist="38100" dir="2700000" algn="tl">
                    <a:srgbClr val="000000">
                      <a:alpha val="43137"/>
                    </a:srgbClr>
                  </a:outerShdw>
                </a:effectLst>
              </a:rPr>
              <a:t>2)</a:t>
            </a:r>
            <a:r>
              <a:rPr lang="zh-CN" altLang="zh-CN" b="1" dirty="0">
                <a:solidFill>
                  <a:srgbClr val="7030A0"/>
                </a:solidFill>
                <a:effectLst>
                  <a:outerShdw blurRad="38100" dist="38100" dir="2700000" algn="tl">
                    <a:srgbClr val="000000">
                      <a:alpha val="43137"/>
                    </a:srgbClr>
                  </a:outerShdw>
                </a:effectLst>
              </a:rPr>
              <a:t>诗人被流放到万里之遥的天涯</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海南</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，处境艰难，但由于受到佛道思想的影响和黎族百姓的热情欢迎，因此表现出曾点曾经具有的那种</a:t>
            </a:r>
            <a:r>
              <a:rPr lang="zh-CN" altLang="zh-CN" b="1" dirty="0">
                <a:solidFill>
                  <a:srgbClr val="FF0000"/>
                </a:solidFill>
                <a:effectLst>
                  <a:outerShdw blurRad="38100" dist="38100" dir="2700000" algn="tl">
                    <a:srgbClr val="000000">
                      <a:alpha val="43137"/>
                    </a:srgbClr>
                  </a:outerShdw>
                </a:effectLst>
              </a:rPr>
              <a:t>逍遥自在、随遇而安</a:t>
            </a:r>
            <a:r>
              <a:rPr lang="zh-CN" altLang="zh-CN" b="1" dirty="0">
                <a:solidFill>
                  <a:srgbClr val="7030A0"/>
                </a:solidFill>
                <a:effectLst>
                  <a:outerShdw blurRad="38100" dist="38100" dir="2700000" algn="tl">
                    <a:srgbClr val="000000">
                      <a:alpha val="43137"/>
                    </a:srgbClr>
                  </a:outerShdw>
                </a:effectLst>
              </a:rPr>
              <a:t>的人生态度</a:t>
            </a:r>
            <a:r>
              <a:rPr lang="zh-CN" altLang="zh-CN" b="1" dirty="0" smtClean="0">
                <a:solidFill>
                  <a:srgbClr val="7030A0"/>
                </a:solidFill>
                <a:effectLst>
                  <a:outerShdw blurRad="38100" dist="38100" dir="2700000" algn="tl">
                    <a:srgbClr val="000000">
                      <a:alpha val="43137"/>
                    </a:srgbClr>
                  </a:outerShdw>
                </a:effectLst>
              </a:rPr>
              <a:t>。</a:t>
            </a:r>
            <a:endParaRPr lang="zh-CN" altLang="zh-CN" dirty="0">
              <a:solidFill>
                <a:srgbClr val="7030A0"/>
              </a:solidFill>
              <a:effectLst>
                <a:outerShdw blurRad="38100" dist="38100" dir="2700000" algn="tl">
                  <a:srgbClr val="000000">
                    <a:alpha val="43137"/>
                  </a:srgbClr>
                </a:outerShdw>
              </a:effectLst>
            </a:endParaRPr>
          </a:p>
        </p:txBody>
      </p:sp>
      <p:sp>
        <p:nvSpPr>
          <p:cNvPr id="5" name="矩形 4"/>
          <p:cNvSpPr/>
          <p:nvPr/>
        </p:nvSpPr>
        <p:spPr>
          <a:xfrm>
            <a:off x="228101" y="2436355"/>
            <a:ext cx="8664379" cy="369332"/>
          </a:xfrm>
          <a:prstGeom prst="rect">
            <a:avLst/>
          </a:prstGeom>
        </p:spPr>
        <p:txBody>
          <a:bodyPr wrap="square">
            <a:spAutoFit/>
          </a:bodyPr>
          <a:lstStyle/>
          <a:p>
            <a:r>
              <a:rPr lang="zh-CN" altLang="en-US" b="1" dirty="0" smtClean="0">
                <a:solidFill>
                  <a:srgbClr val="00B0F0"/>
                </a:solidFill>
              </a:rPr>
              <a:t>①总角</a:t>
            </a:r>
            <a:r>
              <a:rPr lang="en-US" altLang="zh-CN" b="1" dirty="0" smtClean="0">
                <a:solidFill>
                  <a:srgbClr val="00B0F0"/>
                </a:solidFill>
              </a:rPr>
              <a:t>——</a:t>
            </a:r>
            <a:r>
              <a:rPr lang="zh-CN" altLang="en-US" b="1" dirty="0" smtClean="0">
                <a:solidFill>
                  <a:srgbClr val="00B0F0"/>
                </a:solidFill>
              </a:rPr>
              <a:t>形如今之小辫而短。②口吹葱叶</a:t>
            </a:r>
            <a:r>
              <a:rPr lang="en-US" altLang="zh-CN" b="1" dirty="0" smtClean="0">
                <a:solidFill>
                  <a:srgbClr val="00B0F0"/>
                </a:solidFill>
              </a:rPr>
              <a:t>——</a:t>
            </a:r>
            <a:r>
              <a:rPr lang="zh-CN" altLang="en-US" b="1" dirty="0" smtClean="0">
                <a:solidFill>
                  <a:srgbClr val="00B0F0"/>
                </a:solidFill>
              </a:rPr>
              <a:t>吹葱是一种儿童游戏</a:t>
            </a:r>
            <a:endParaRPr lang="zh-CN" altLang="en-US" b="1" dirty="0">
              <a:solidFill>
                <a:srgbClr val="00B0F0"/>
              </a:solidFill>
            </a:endParaRPr>
          </a:p>
        </p:txBody>
      </p:sp>
      <p:sp>
        <p:nvSpPr>
          <p:cNvPr id="6" name="矩形 5"/>
          <p:cNvSpPr/>
          <p:nvPr/>
        </p:nvSpPr>
        <p:spPr>
          <a:xfrm>
            <a:off x="228101" y="2795350"/>
            <a:ext cx="8842730" cy="2031325"/>
          </a:xfrm>
          <a:prstGeom prst="rect">
            <a:avLst/>
          </a:prstGeom>
        </p:spPr>
        <p:txBody>
          <a:bodyPr wrap="square">
            <a:spAutoFit/>
          </a:bodyPr>
          <a:lstStyle/>
          <a:p>
            <a:r>
              <a:rPr lang="zh-CN" altLang="en-US" b="1" dirty="0" smtClean="0">
                <a:solidFill>
                  <a:srgbClr val="0070C0"/>
                </a:solidFill>
              </a:rPr>
              <a:t>         这</a:t>
            </a:r>
            <a:r>
              <a:rPr lang="zh-CN" altLang="en-US" b="1" dirty="0" smtClean="0">
                <a:solidFill>
                  <a:srgbClr val="0070C0"/>
                </a:solidFill>
              </a:rPr>
              <a:t>首诗作于公元</a:t>
            </a:r>
            <a:r>
              <a:rPr lang="en-US" altLang="zh-CN" b="1" dirty="0" smtClean="0">
                <a:solidFill>
                  <a:srgbClr val="0070C0"/>
                </a:solidFill>
              </a:rPr>
              <a:t>1099</a:t>
            </a:r>
            <a:r>
              <a:rPr lang="zh-CN" altLang="en-US" b="1" dirty="0" smtClean="0">
                <a:solidFill>
                  <a:srgbClr val="0070C0"/>
                </a:solidFill>
              </a:rPr>
              <a:t>年。时苏轼六十四岁，已贬谪儋州（州治在今海南岛儋县）两年。他身为“罪人”，初期僦居官舍，后被逐出。幸得别人的帮助，在城南“污池之侧桄榔树下”，筑了五间泥房以居。他和当地人民有很深的感情。诗中的子云、威、徽、先觉四个姓黎的，就是他在当地的好友。</a:t>
            </a:r>
          </a:p>
          <a:p>
            <a:r>
              <a:rPr lang="zh-CN" altLang="en-US" b="1" dirty="0" smtClean="0">
                <a:solidFill>
                  <a:srgbClr val="0070C0"/>
                </a:solidFill>
              </a:rPr>
              <a:t>诗人被流放到万里之外的天涯</a:t>
            </a:r>
            <a:r>
              <a:rPr lang="en-US" altLang="zh-CN" b="1" dirty="0" smtClean="0">
                <a:solidFill>
                  <a:srgbClr val="0070C0"/>
                </a:solidFill>
              </a:rPr>
              <a:t>【</a:t>
            </a:r>
            <a:r>
              <a:rPr lang="zh-CN" altLang="en-US" b="1" dirty="0" smtClean="0">
                <a:solidFill>
                  <a:srgbClr val="0070C0"/>
                </a:solidFill>
              </a:rPr>
              <a:t>海南</a:t>
            </a:r>
            <a:r>
              <a:rPr lang="en-US" altLang="zh-CN" b="1" dirty="0" smtClean="0">
                <a:solidFill>
                  <a:srgbClr val="0070C0"/>
                </a:solidFill>
              </a:rPr>
              <a:t>】</a:t>
            </a:r>
            <a:r>
              <a:rPr lang="zh-CN" altLang="en-US" b="1" dirty="0" smtClean="0">
                <a:solidFill>
                  <a:srgbClr val="0070C0"/>
                </a:solidFill>
              </a:rPr>
              <a:t>，处境艰难，但由于受到佛教思想的影响和黎民百姓的热情欢迎，因此表现出曾点曾经有的那种逍遥自在、随遇而安的人生态度。</a:t>
            </a:r>
            <a:r>
              <a:rPr lang="en-US" altLang="zh-CN" b="1" dirty="0" smtClean="0">
                <a:solidFill>
                  <a:srgbClr val="0070C0"/>
                </a:solidFill>
              </a:rPr>
              <a:t>【</a:t>
            </a:r>
            <a:r>
              <a:rPr lang="zh-CN" altLang="en-US" b="1" dirty="0" smtClean="0">
                <a:solidFill>
                  <a:srgbClr val="0070C0"/>
                </a:solidFill>
              </a:rPr>
              <a:t>因此仍然向往曾点描述的礼乐之治，表现出积极乐观的人生态度。</a:t>
            </a:r>
            <a:r>
              <a:rPr lang="en-US" altLang="zh-CN" b="1" dirty="0" smtClean="0">
                <a:solidFill>
                  <a:srgbClr val="0070C0"/>
                </a:solidFill>
              </a:rPr>
              <a:t>】</a:t>
            </a:r>
            <a:endParaRPr lang="en-US" altLang="zh-CN" b="1" dirty="0">
              <a:solidFill>
                <a:srgbClr val="0070C0"/>
              </a:solidFill>
            </a:endParaRPr>
          </a:p>
        </p:txBody>
      </p:sp>
      <p:sp>
        <p:nvSpPr>
          <p:cNvPr id="7" name="矩形 6"/>
          <p:cNvSpPr/>
          <p:nvPr/>
        </p:nvSpPr>
        <p:spPr>
          <a:xfrm>
            <a:off x="246130" y="4756502"/>
            <a:ext cx="2305439" cy="369332"/>
          </a:xfrm>
          <a:prstGeom prst="rect">
            <a:avLst/>
          </a:prstGeom>
        </p:spPr>
        <p:txBody>
          <a:bodyPr wrap="none">
            <a:spAutoFit/>
          </a:bodyPr>
          <a:lstStyle/>
          <a:p>
            <a:r>
              <a:rPr lang="zh-CN" altLang="zh-CN" b="1" dirty="0">
                <a:solidFill>
                  <a:srgbClr val="FF0000"/>
                </a:solidFill>
              </a:rPr>
              <a:t>【答案】</a:t>
            </a:r>
            <a:r>
              <a:rPr lang="en-US" altLang="zh-CN" b="1" dirty="0">
                <a:solidFill>
                  <a:srgbClr val="FF0000"/>
                </a:solidFill>
              </a:rPr>
              <a:t>(1)</a:t>
            </a:r>
            <a:r>
              <a:rPr lang="zh-CN" altLang="zh-CN" b="1" dirty="0">
                <a:solidFill>
                  <a:srgbClr val="FF0000"/>
                </a:solidFill>
              </a:rPr>
              <a:t>《论语》</a:t>
            </a:r>
            <a:endParaRPr lang="zh-CN" altLang="zh-CN" dirty="0">
              <a:solidFill>
                <a:srgbClr val="FF0000"/>
              </a:solidFill>
            </a:endParaRPr>
          </a:p>
        </p:txBody>
      </p:sp>
      <p:sp>
        <p:nvSpPr>
          <p:cNvPr id="8" name="矩形 7"/>
          <p:cNvSpPr/>
          <p:nvPr/>
        </p:nvSpPr>
        <p:spPr>
          <a:xfrm>
            <a:off x="200504" y="5952477"/>
            <a:ext cx="8784976" cy="646331"/>
          </a:xfrm>
          <a:prstGeom prst="rect">
            <a:avLst/>
          </a:prstGeom>
        </p:spPr>
        <p:txBody>
          <a:bodyPr wrap="square">
            <a:spAutoFit/>
          </a:bodyPr>
          <a:lstStyle/>
          <a:p>
            <a:r>
              <a:rPr lang="zh-CN" altLang="zh-CN" b="1" dirty="0">
                <a:solidFill>
                  <a:srgbClr val="002060"/>
                </a:solidFill>
                <a:effectLst>
                  <a:outerShdw blurRad="38100" dist="38100" dir="2700000" algn="tl">
                    <a:srgbClr val="000000">
                      <a:alpha val="43137"/>
                    </a:srgbClr>
                  </a:outerShdw>
                </a:effectLst>
              </a:rPr>
              <a:t>或：诗人被流放到万里之遥的天涯</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海南</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，处境艰难，但由于受到儒家思想影响和黎族百姓的热情欢迎，因此仍然向往曾点描述的礼乐之治，表现出</a:t>
            </a:r>
            <a:r>
              <a:rPr lang="zh-CN" altLang="zh-CN" b="1" dirty="0">
                <a:solidFill>
                  <a:srgbClr val="FF0000"/>
                </a:solidFill>
                <a:effectLst>
                  <a:outerShdw blurRad="38100" dist="38100" dir="2700000" algn="tl">
                    <a:srgbClr val="000000">
                      <a:alpha val="43137"/>
                    </a:srgbClr>
                  </a:outerShdw>
                </a:effectLst>
              </a:rPr>
              <a:t>积极乐观</a:t>
            </a:r>
            <a:r>
              <a:rPr lang="zh-CN" altLang="zh-CN" b="1" dirty="0">
                <a:solidFill>
                  <a:srgbClr val="002060"/>
                </a:solidFill>
                <a:effectLst>
                  <a:outerShdw blurRad="38100" dist="38100" dir="2700000" algn="tl">
                    <a:srgbClr val="000000">
                      <a:alpha val="43137"/>
                    </a:srgbClr>
                  </a:outerShdw>
                </a:effectLst>
              </a:rPr>
              <a:t>的人生态度。</a:t>
            </a:r>
            <a:endParaRPr lang="zh-CN" altLang="zh-CN"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902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61874"/>
            <a:ext cx="8712968" cy="2585323"/>
          </a:xfrm>
          <a:prstGeom prst="rect">
            <a:avLst/>
          </a:prstGeom>
        </p:spPr>
        <p:txBody>
          <a:bodyPr wrap="square">
            <a:spAutoFit/>
          </a:bodyPr>
          <a:lstStyle/>
          <a:p>
            <a:r>
              <a:rPr lang="en-US" altLang="zh-CN" b="1" dirty="0"/>
              <a:t>1</a:t>
            </a:r>
            <a:r>
              <a:rPr lang="zh-CN" altLang="zh-CN" b="1" dirty="0"/>
              <a:t>．阅读下面的元词，完成题目。</a:t>
            </a:r>
            <a:endParaRPr lang="zh-CN" altLang="zh-CN" dirty="0"/>
          </a:p>
          <a:p>
            <a:r>
              <a:rPr lang="en-US" altLang="zh-CN" b="1" dirty="0" smtClean="0"/>
              <a:t>                                                       </a:t>
            </a:r>
            <a:r>
              <a:rPr lang="zh-CN" altLang="zh-CN" b="1" dirty="0" smtClean="0"/>
              <a:t>念</a:t>
            </a:r>
            <a:r>
              <a:rPr lang="zh-CN" altLang="zh-CN" b="1" dirty="0"/>
              <a:t>奴娇</a:t>
            </a:r>
            <a:r>
              <a:rPr lang="en-US" altLang="zh-CN" b="1" dirty="0"/>
              <a:t>·</a:t>
            </a:r>
            <a:r>
              <a:rPr lang="zh-CN" altLang="zh-CN" b="1" dirty="0"/>
              <a:t>登石头城</a:t>
            </a:r>
            <a:r>
              <a:rPr lang="zh-CN" altLang="zh-CN" b="1" baseline="30000" dirty="0"/>
              <a:t>①</a:t>
            </a:r>
            <a:endParaRPr lang="zh-CN" altLang="zh-CN" dirty="0"/>
          </a:p>
          <a:p>
            <a:r>
              <a:rPr lang="en-US" altLang="zh-CN" b="1" dirty="0" smtClean="0"/>
              <a:t>                                                                            </a:t>
            </a:r>
            <a:r>
              <a:rPr lang="zh-CN" altLang="zh-CN" b="1" dirty="0" smtClean="0"/>
              <a:t>萨</a:t>
            </a:r>
            <a:r>
              <a:rPr lang="zh-CN" altLang="zh-CN" b="1" dirty="0"/>
              <a:t>都剌</a:t>
            </a:r>
            <a:endParaRPr lang="zh-CN" altLang="zh-CN" dirty="0"/>
          </a:p>
          <a:p>
            <a:r>
              <a:rPr lang="en-US" altLang="zh-CN" b="1" dirty="0" smtClean="0"/>
              <a:t>          </a:t>
            </a:r>
            <a:r>
              <a:rPr lang="zh-CN" altLang="zh-CN" b="1" dirty="0" smtClean="0"/>
              <a:t>石头</a:t>
            </a:r>
            <a:r>
              <a:rPr lang="zh-CN" altLang="zh-CN" b="1" dirty="0"/>
              <a:t>城上，望天低吴楚，眼空无物。指点六朝形胜地，唯有青山如壁。蔽日旌旗，连云樯橹，白骨纷如雪。一江南北，消磨多少豪杰。</a:t>
            </a:r>
            <a:endParaRPr lang="zh-CN" altLang="zh-CN" dirty="0"/>
          </a:p>
          <a:p>
            <a:r>
              <a:rPr lang="en-US" altLang="zh-CN" b="1" dirty="0" smtClean="0"/>
              <a:t>          </a:t>
            </a:r>
            <a:r>
              <a:rPr lang="zh-CN" altLang="zh-CN" b="1" dirty="0" smtClean="0"/>
              <a:t>寂寞</a:t>
            </a:r>
            <a:r>
              <a:rPr lang="zh-CN" altLang="zh-CN" b="1" dirty="0"/>
              <a:t>避暑离宫</a:t>
            </a:r>
            <a:r>
              <a:rPr lang="zh-CN" altLang="zh-CN" b="1" baseline="30000" dirty="0"/>
              <a:t>②</a:t>
            </a:r>
            <a:r>
              <a:rPr lang="zh-CN" altLang="zh-CN" b="1" dirty="0"/>
              <a:t>，东风辇路，芳草年年发。落日无人松径冷，鬼火高低明灭。歌舞尊前，繁华镜里，暗换青青发。伤心千古，秦淮一片明月。</a:t>
            </a:r>
            <a:endParaRPr lang="zh-CN" altLang="zh-CN" dirty="0"/>
          </a:p>
          <a:p>
            <a:r>
              <a:rPr lang="zh-CN" altLang="zh-CN" b="1" dirty="0"/>
              <a:t>【注】 </a:t>
            </a:r>
            <a:r>
              <a:rPr lang="en-US" altLang="zh-CN" b="1" dirty="0"/>
              <a:t>①</a:t>
            </a:r>
            <a:r>
              <a:rPr lang="zh-CN" altLang="zh-CN" b="1" dirty="0"/>
              <a:t>石头城：位于金陵城西，素为古代文人墨客登临赋咏的名胜之地。</a:t>
            </a:r>
            <a:r>
              <a:rPr lang="en-US" altLang="zh-CN" b="1" dirty="0"/>
              <a:t>②</a:t>
            </a:r>
            <a:r>
              <a:rPr lang="zh-CN" altLang="zh-CN" b="1" dirty="0"/>
              <a:t>离宫：皇帝在京城以外的宫室。</a:t>
            </a:r>
            <a:endParaRPr lang="zh-CN" altLang="zh-CN" dirty="0"/>
          </a:p>
        </p:txBody>
      </p:sp>
      <p:sp>
        <p:nvSpPr>
          <p:cNvPr id="3" name="矩形 2"/>
          <p:cNvSpPr/>
          <p:nvPr/>
        </p:nvSpPr>
        <p:spPr>
          <a:xfrm>
            <a:off x="108171" y="2828708"/>
            <a:ext cx="8855650" cy="646331"/>
          </a:xfrm>
          <a:prstGeom prst="rect">
            <a:avLst/>
          </a:prstGeom>
        </p:spPr>
        <p:txBody>
          <a:bodyPr wrap="square">
            <a:spAutoFit/>
          </a:bodyPr>
          <a:lstStyle/>
          <a:p>
            <a:r>
              <a:rPr lang="en-US" altLang="zh-CN" b="1" dirty="0"/>
              <a:t>(1)</a:t>
            </a:r>
            <a:r>
              <a:rPr lang="zh-CN" altLang="zh-CN" b="1" dirty="0"/>
              <a:t>本词成功地运用了虚实结合的表现手法来创设意境，请结合上片或下片作简要赏析。</a:t>
            </a:r>
            <a:endParaRPr lang="zh-CN" altLang="zh-CN" dirty="0"/>
          </a:p>
          <a:p>
            <a:r>
              <a:rPr lang="en-US" altLang="zh-CN" b="1" dirty="0" smtClean="0"/>
              <a:t>(</a:t>
            </a:r>
            <a:r>
              <a:rPr lang="en-US" altLang="zh-CN" b="1" dirty="0"/>
              <a:t>2)</a:t>
            </a:r>
            <a:r>
              <a:rPr lang="zh-CN" altLang="zh-CN" b="1" dirty="0"/>
              <a:t>作者在此首词中抒发了哪些感慨？请分条概括并简要分析。</a:t>
            </a:r>
            <a:endParaRPr lang="zh-CN" altLang="zh-CN" dirty="0"/>
          </a:p>
        </p:txBody>
      </p:sp>
      <p:sp>
        <p:nvSpPr>
          <p:cNvPr id="4" name="矩形 3"/>
          <p:cNvSpPr/>
          <p:nvPr/>
        </p:nvSpPr>
        <p:spPr>
          <a:xfrm>
            <a:off x="204328" y="3573016"/>
            <a:ext cx="8640960" cy="2862322"/>
          </a:xfrm>
          <a:prstGeom prst="rect">
            <a:avLst/>
          </a:prstGeom>
        </p:spPr>
        <p:txBody>
          <a:bodyPr wrap="square">
            <a:spAutoFit/>
          </a:bodyPr>
          <a:lstStyle/>
          <a:p>
            <a:r>
              <a:rPr lang="zh-CN" altLang="en-US" sz="2000" b="1" dirty="0" smtClean="0">
                <a:solidFill>
                  <a:srgbClr val="002060"/>
                </a:solidFill>
                <a:effectLst>
                  <a:outerShdw blurRad="38100" dist="38100" dir="2700000" algn="tl">
                    <a:srgbClr val="000000">
                      <a:alpha val="43137"/>
                    </a:srgbClr>
                  </a:outerShdw>
                </a:effectLst>
              </a:rPr>
              <a:t>译文：站在高高的石头城上，放眼望去，苍天的尽头与吴、楚两国连接在一起，一片空旷。昔日六朝胜地的繁华，如今已荡然无存，只有江河青山依旧。遥想当年，战火纷飞，硝烟不断，生灵涂炭，白骨遍野如雪。多少英雄豪杰都已经随着时间的长河席卷而去，只有浩瀚的长江依然奔腾不息，滚滚东流。</a:t>
            </a:r>
          </a:p>
          <a:p>
            <a:r>
              <a:rPr lang="zh-CN" altLang="en-US" sz="2000" b="1" dirty="0" smtClean="0">
                <a:solidFill>
                  <a:srgbClr val="002060"/>
                </a:solidFill>
                <a:effectLst>
                  <a:outerShdw blurRad="38100" dist="38100" dir="2700000" algn="tl">
                    <a:srgbClr val="000000">
                      <a:alpha val="43137"/>
                    </a:srgbClr>
                  </a:outerShdw>
                </a:effectLst>
              </a:rPr>
              <a:t>         </a:t>
            </a:r>
            <a:r>
              <a:rPr lang="zh-CN" altLang="en-US" sz="2000" b="1" dirty="0" smtClean="0">
                <a:solidFill>
                  <a:srgbClr val="0070C0"/>
                </a:solidFill>
                <a:effectLst>
                  <a:outerShdw blurRad="38100" dist="38100" dir="2700000" algn="tl">
                    <a:srgbClr val="000000">
                      <a:alpha val="43137"/>
                    </a:srgbClr>
                  </a:outerShdw>
                </a:effectLst>
              </a:rPr>
              <a:t>孤寂的行宫内院，东风吹过，昔日皇帝车架经常碾压的道路，早已是年年岁岁芳草萋萋。每当日落天黑的时候，松树林里空寂冷落，只见幽幽的冥火时隐时现。可在当年有多少如花似玉的歌妓舞女在这里青丝变成了白发，送走了一世的青春年华。如今淮河上明月依旧，六朝的繁华却早已消逝，给人留下的只有无限的伤感。</a:t>
            </a:r>
            <a:endParaRPr lang="zh-CN" altLang="en-US" sz="2000" b="1"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237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61874"/>
            <a:ext cx="8712968" cy="2308324"/>
          </a:xfrm>
          <a:prstGeom prst="rect">
            <a:avLst/>
          </a:prstGeom>
        </p:spPr>
        <p:txBody>
          <a:bodyPr wrap="square">
            <a:spAutoFit/>
          </a:bodyPr>
          <a:lstStyle/>
          <a:p>
            <a:r>
              <a:rPr lang="en-US" altLang="zh-CN" b="1" dirty="0"/>
              <a:t>1</a:t>
            </a:r>
            <a:r>
              <a:rPr lang="zh-CN" altLang="zh-CN" b="1" dirty="0"/>
              <a:t>．阅读下面的元词，完成题目。</a:t>
            </a:r>
            <a:endParaRPr lang="zh-CN" altLang="zh-CN" dirty="0"/>
          </a:p>
          <a:p>
            <a:r>
              <a:rPr lang="en-US" altLang="zh-CN" b="1" dirty="0" smtClean="0"/>
              <a:t>                                                  </a:t>
            </a:r>
            <a:r>
              <a:rPr lang="zh-CN" altLang="zh-CN" b="1" dirty="0" smtClean="0"/>
              <a:t>念</a:t>
            </a:r>
            <a:r>
              <a:rPr lang="zh-CN" altLang="zh-CN" b="1" dirty="0"/>
              <a:t>奴娇</a:t>
            </a:r>
            <a:r>
              <a:rPr lang="en-US" altLang="zh-CN" b="1" dirty="0"/>
              <a:t>·</a:t>
            </a:r>
            <a:r>
              <a:rPr lang="zh-CN" altLang="zh-CN" b="1" dirty="0"/>
              <a:t>登石头城</a:t>
            </a:r>
            <a:r>
              <a:rPr lang="zh-CN" altLang="zh-CN" b="1" baseline="30000" dirty="0" smtClean="0"/>
              <a:t>①</a:t>
            </a:r>
            <a:r>
              <a:rPr lang="en-US" altLang="zh-CN" b="1" baseline="30000" dirty="0" smtClean="0"/>
              <a:t>          </a:t>
            </a:r>
            <a:r>
              <a:rPr lang="zh-CN" altLang="zh-CN" b="1" dirty="0" smtClean="0"/>
              <a:t>萨</a:t>
            </a:r>
            <a:r>
              <a:rPr lang="zh-CN" altLang="zh-CN" b="1" dirty="0"/>
              <a:t>都剌</a:t>
            </a:r>
            <a:endParaRPr lang="zh-CN" altLang="zh-CN" dirty="0"/>
          </a:p>
          <a:p>
            <a:r>
              <a:rPr lang="zh-CN" altLang="zh-CN" b="1" dirty="0"/>
              <a:t>石头城上，望天低吴楚，眼空无物。指点六朝形胜地，唯有青山如壁。蔽日旌旗，连云樯橹，白骨纷如雪。一江南北，消磨多少豪杰。</a:t>
            </a:r>
            <a:endParaRPr lang="zh-CN" altLang="zh-CN" dirty="0"/>
          </a:p>
          <a:p>
            <a:r>
              <a:rPr lang="zh-CN" altLang="zh-CN" b="1" dirty="0"/>
              <a:t>寂寞避暑离宫</a:t>
            </a:r>
            <a:r>
              <a:rPr lang="zh-CN" altLang="zh-CN" b="1" baseline="30000" dirty="0"/>
              <a:t>②</a:t>
            </a:r>
            <a:r>
              <a:rPr lang="zh-CN" altLang="zh-CN" b="1" dirty="0"/>
              <a:t>，东风辇路，芳草年年发。落日无人松径冷，鬼火高低明灭。歌舞尊前，繁华镜里，暗换青青发。伤心千古，秦淮一片明月。</a:t>
            </a:r>
            <a:endParaRPr lang="zh-CN" altLang="zh-CN" dirty="0"/>
          </a:p>
          <a:p>
            <a:r>
              <a:rPr lang="zh-CN" altLang="zh-CN" b="1" dirty="0"/>
              <a:t>【注】 </a:t>
            </a:r>
            <a:r>
              <a:rPr lang="en-US" altLang="zh-CN" b="1" dirty="0"/>
              <a:t>①</a:t>
            </a:r>
            <a:r>
              <a:rPr lang="zh-CN" altLang="zh-CN" b="1" dirty="0"/>
              <a:t>石头城：位于金陵城西，素为古代文人墨客登临赋咏的名胜之地。</a:t>
            </a:r>
            <a:r>
              <a:rPr lang="en-US" altLang="zh-CN" b="1" dirty="0"/>
              <a:t>②</a:t>
            </a:r>
            <a:r>
              <a:rPr lang="zh-CN" altLang="zh-CN" b="1" dirty="0"/>
              <a:t>离宫：皇帝在京城以外的宫室。</a:t>
            </a:r>
            <a:endParaRPr lang="zh-CN" altLang="zh-CN" dirty="0"/>
          </a:p>
        </p:txBody>
      </p:sp>
      <p:sp>
        <p:nvSpPr>
          <p:cNvPr id="3" name="矩形 2"/>
          <p:cNvSpPr/>
          <p:nvPr/>
        </p:nvSpPr>
        <p:spPr>
          <a:xfrm>
            <a:off x="108171" y="2564904"/>
            <a:ext cx="8855650" cy="646331"/>
          </a:xfrm>
          <a:prstGeom prst="rect">
            <a:avLst/>
          </a:prstGeom>
        </p:spPr>
        <p:txBody>
          <a:bodyPr wrap="square">
            <a:spAutoFit/>
          </a:bodyPr>
          <a:lstStyle/>
          <a:p>
            <a:r>
              <a:rPr lang="en-US" altLang="zh-CN" b="1" dirty="0"/>
              <a:t>(1)</a:t>
            </a:r>
            <a:r>
              <a:rPr lang="zh-CN" altLang="zh-CN" b="1" dirty="0"/>
              <a:t>本词成功地运用了虚实结合的表现手法来创设意境，请结合上片或下片作简要赏析。</a:t>
            </a:r>
            <a:endParaRPr lang="zh-CN" altLang="zh-CN" dirty="0"/>
          </a:p>
          <a:p>
            <a:r>
              <a:rPr lang="en-US" altLang="zh-CN" b="1" dirty="0" smtClean="0"/>
              <a:t>(</a:t>
            </a:r>
            <a:r>
              <a:rPr lang="en-US" altLang="zh-CN" b="1" dirty="0"/>
              <a:t>2)</a:t>
            </a:r>
            <a:r>
              <a:rPr lang="zh-CN" altLang="zh-CN" b="1" dirty="0"/>
              <a:t>作者在此首词中抒发了哪些感慨？请分条概括并简要分析。</a:t>
            </a:r>
            <a:endParaRPr lang="zh-CN" altLang="zh-CN" dirty="0"/>
          </a:p>
        </p:txBody>
      </p:sp>
      <p:sp>
        <p:nvSpPr>
          <p:cNvPr id="4" name="矩形 3"/>
          <p:cNvSpPr/>
          <p:nvPr/>
        </p:nvSpPr>
        <p:spPr>
          <a:xfrm>
            <a:off x="209890" y="3501008"/>
            <a:ext cx="8712300" cy="1015663"/>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答案</a:t>
            </a:r>
            <a:r>
              <a:rPr lang="zh-CN" altLang="en-US" sz="2000" b="1" dirty="0" smtClean="0">
                <a:solidFill>
                  <a:srgbClr val="002060"/>
                </a:solidFill>
                <a:effectLst>
                  <a:outerShdw blurRad="38100" dist="38100" dir="2700000" algn="tl">
                    <a:srgbClr val="000000">
                      <a:alpha val="43137"/>
                    </a:srgbClr>
                  </a:outerShdw>
                </a:effectLst>
              </a:rPr>
              <a:t>：</a:t>
            </a:r>
            <a:r>
              <a:rPr lang="en-US" altLang="zh-CN" sz="2000" b="1" dirty="0" smtClean="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1)</a:t>
            </a:r>
            <a:r>
              <a:rPr lang="zh-CN" altLang="zh-CN" sz="2000" b="1" dirty="0">
                <a:solidFill>
                  <a:srgbClr val="002060"/>
                </a:solidFill>
                <a:effectLst>
                  <a:outerShdw blurRad="38100" dist="38100" dir="2700000" algn="tl">
                    <a:srgbClr val="000000">
                      <a:alpha val="43137"/>
                    </a:srgbClr>
                  </a:outerShdw>
                </a:effectLst>
              </a:rPr>
              <a:t>上片：</a:t>
            </a:r>
            <a:r>
              <a:rPr lang="zh-CN" altLang="zh-CN" sz="2000" b="1" dirty="0">
                <a:solidFill>
                  <a:srgbClr val="FF0000"/>
                </a:solidFill>
                <a:effectLst>
                  <a:outerShdw blurRad="38100" dist="38100" dir="2700000" algn="tl">
                    <a:srgbClr val="000000">
                      <a:alpha val="43137"/>
                    </a:srgbClr>
                  </a:outerShdw>
                </a:effectLst>
              </a:rPr>
              <a:t>实写了</a:t>
            </a:r>
            <a:r>
              <a:rPr lang="zh-CN" altLang="zh-CN" sz="2000" b="1" dirty="0">
                <a:solidFill>
                  <a:srgbClr val="002060"/>
                </a:solidFill>
                <a:effectLst>
                  <a:outerShdw blurRad="38100" dist="38100" dir="2700000" algn="tl">
                    <a:srgbClr val="000000">
                      <a:alpha val="43137"/>
                    </a:srgbClr>
                  </a:outerShdw>
                </a:effectLst>
              </a:rPr>
              <a:t>石头城天地无物、唯有青山如壁的空旷寂寥之景；</a:t>
            </a:r>
            <a:r>
              <a:rPr lang="zh-CN" altLang="zh-CN" sz="2000" b="1" dirty="0">
                <a:solidFill>
                  <a:srgbClr val="FF0000"/>
                </a:solidFill>
                <a:effectLst>
                  <a:outerShdw blurRad="38100" dist="38100" dir="2700000" algn="tl">
                    <a:srgbClr val="000000">
                      <a:alpha val="43137"/>
                    </a:srgbClr>
                  </a:outerShdw>
                </a:effectLst>
              </a:rPr>
              <a:t>虚写了</a:t>
            </a:r>
            <a:r>
              <a:rPr lang="zh-CN" altLang="zh-CN" sz="2000" b="1" dirty="0">
                <a:solidFill>
                  <a:srgbClr val="002060"/>
                </a:solidFill>
                <a:effectLst>
                  <a:outerShdw blurRad="38100" dist="38100" dir="2700000" algn="tl">
                    <a:srgbClr val="000000">
                      <a:alpha val="43137"/>
                    </a:srgbClr>
                  </a:outerShdw>
                </a:effectLst>
              </a:rPr>
              <a:t>昔日战争连年的激烈残酷、豪杰消逝的苍凉悲壮之景。</a:t>
            </a:r>
            <a:r>
              <a:rPr lang="zh-CN" altLang="zh-CN" sz="2000" b="1" dirty="0">
                <a:solidFill>
                  <a:srgbClr val="FF0000"/>
                </a:solidFill>
                <a:effectLst>
                  <a:outerShdw blurRad="38100" dist="38100" dir="2700000" algn="tl">
                    <a:srgbClr val="000000">
                      <a:alpha val="43137"/>
                    </a:srgbClr>
                  </a:outerShdw>
                </a:effectLst>
              </a:rPr>
              <a:t>虚实结合</a:t>
            </a:r>
            <a:r>
              <a:rPr lang="zh-CN" altLang="zh-CN" sz="2000" b="1" dirty="0">
                <a:solidFill>
                  <a:srgbClr val="002060"/>
                </a:solidFill>
                <a:effectLst>
                  <a:outerShdw blurRad="38100" dist="38100" dir="2700000" algn="tl">
                    <a:srgbClr val="000000">
                      <a:alpha val="43137"/>
                    </a:srgbClr>
                  </a:outerShdw>
                </a:effectLst>
              </a:rPr>
              <a:t>使意境更深远，情感更深沉</a:t>
            </a:r>
            <a:r>
              <a:rPr lang="zh-CN" altLang="zh-CN" sz="2000" b="1" dirty="0" smtClean="0">
                <a:solidFill>
                  <a:srgbClr val="002060"/>
                </a:solidFill>
                <a:effectLst>
                  <a:outerShdw blurRad="38100" dist="38100" dir="2700000" algn="tl">
                    <a:srgbClr val="000000">
                      <a:alpha val="43137"/>
                    </a:srgbClr>
                  </a:outerShdw>
                </a:effectLst>
              </a:rPr>
              <a:t>。</a:t>
            </a:r>
            <a:endParaRPr lang="en-US" altLang="zh-CN" sz="2000" b="1" dirty="0" smtClean="0">
              <a:solidFill>
                <a:srgbClr val="002060"/>
              </a:solidFill>
              <a:effectLst>
                <a:outerShdw blurRad="38100" dist="38100" dir="2700000" algn="tl">
                  <a:srgbClr val="000000">
                    <a:alpha val="43137"/>
                  </a:srgbClr>
                </a:outerShdw>
              </a:effectLst>
            </a:endParaRPr>
          </a:p>
        </p:txBody>
      </p:sp>
      <p:sp>
        <p:nvSpPr>
          <p:cNvPr id="5" name="矩形 4"/>
          <p:cNvSpPr/>
          <p:nvPr/>
        </p:nvSpPr>
        <p:spPr>
          <a:xfrm>
            <a:off x="395536" y="4941168"/>
            <a:ext cx="8424936" cy="1015663"/>
          </a:xfrm>
          <a:prstGeom prst="rect">
            <a:avLst/>
          </a:prstGeom>
        </p:spPr>
        <p:txBody>
          <a:bodyPr wrap="square">
            <a:spAutoFit/>
          </a:bodyPr>
          <a:lstStyle/>
          <a:p>
            <a:r>
              <a:rPr lang="zh-CN" altLang="zh-CN" sz="2000" b="1" dirty="0">
                <a:solidFill>
                  <a:srgbClr val="002060"/>
                </a:solidFill>
                <a:effectLst>
                  <a:outerShdw blurRad="38100" dist="38100" dir="2700000" algn="tl">
                    <a:srgbClr val="000000">
                      <a:alpha val="43137"/>
                    </a:srgbClr>
                  </a:outerShdw>
                </a:effectLst>
              </a:rPr>
              <a:t>或下片：</a:t>
            </a:r>
            <a:r>
              <a:rPr lang="zh-CN" altLang="zh-CN" sz="2000" b="1" dirty="0">
                <a:solidFill>
                  <a:srgbClr val="FF0000"/>
                </a:solidFill>
                <a:effectLst>
                  <a:outerShdw blurRad="38100" dist="38100" dir="2700000" algn="tl">
                    <a:srgbClr val="000000">
                      <a:alpha val="43137"/>
                    </a:srgbClr>
                  </a:outerShdw>
                </a:effectLst>
              </a:rPr>
              <a:t>实写了</a:t>
            </a:r>
            <a:r>
              <a:rPr lang="zh-CN" altLang="zh-CN" sz="2000" b="1" dirty="0">
                <a:solidFill>
                  <a:srgbClr val="002060"/>
                </a:solidFill>
                <a:effectLst>
                  <a:outerShdw blurRad="38100" dist="38100" dir="2700000" algn="tl">
                    <a:srgbClr val="000000">
                      <a:alpha val="43137"/>
                    </a:srgbClr>
                  </a:outerShdw>
                </a:effectLst>
              </a:rPr>
              <a:t>离宫荒凉破败，辇路芳草萋萋，松径寂静无人，鬼火高低明灭，秦淮一片明月的空冷阴森之景；</a:t>
            </a:r>
            <a:r>
              <a:rPr lang="zh-CN" altLang="zh-CN" sz="2000" b="1" dirty="0">
                <a:solidFill>
                  <a:srgbClr val="FF0000"/>
                </a:solidFill>
                <a:effectLst>
                  <a:outerShdw blurRad="38100" dist="38100" dir="2700000" algn="tl">
                    <a:srgbClr val="000000">
                      <a:alpha val="43137"/>
                    </a:srgbClr>
                  </a:outerShdw>
                </a:effectLst>
              </a:rPr>
              <a:t>虚写了</a:t>
            </a:r>
            <a:r>
              <a:rPr lang="zh-CN" altLang="zh-CN" sz="2000" b="1" dirty="0">
                <a:solidFill>
                  <a:srgbClr val="002060"/>
                </a:solidFill>
                <a:effectLst>
                  <a:outerShdw blurRad="38100" dist="38100" dir="2700000" algn="tl">
                    <a:srgbClr val="000000">
                      <a:alpha val="43137"/>
                    </a:srgbClr>
                  </a:outerShdw>
                </a:effectLst>
              </a:rPr>
              <a:t>歌女在歌舞中、酒樽前、明镜里青春渐逝的孤寂凄惨。</a:t>
            </a:r>
            <a:r>
              <a:rPr lang="zh-CN" altLang="zh-CN" sz="2000" b="1" dirty="0">
                <a:solidFill>
                  <a:srgbClr val="FF0000"/>
                </a:solidFill>
                <a:effectLst>
                  <a:outerShdw blurRad="38100" dist="38100" dir="2700000" algn="tl">
                    <a:srgbClr val="000000">
                      <a:alpha val="43137"/>
                    </a:srgbClr>
                  </a:outerShdw>
                </a:effectLst>
              </a:rPr>
              <a:t>虚实结合</a:t>
            </a:r>
            <a:r>
              <a:rPr lang="zh-CN" altLang="zh-CN" sz="2000" b="1" dirty="0">
                <a:solidFill>
                  <a:srgbClr val="002060"/>
                </a:solidFill>
                <a:effectLst>
                  <a:outerShdw blurRad="38100" dist="38100" dir="2700000" algn="tl">
                    <a:srgbClr val="000000">
                      <a:alpha val="43137"/>
                    </a:srgbClr>
                  </a:outerShdw>
                </a:effectLst>
              </a:rPr>
              <a:t>使意境更深远，情感更深沉。</a:t>
            </a:r>
            <a:endParaRPr lang="zh-CN" altLang="zh-CN" sz="20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8265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845" y="3888385"/>
            <a:ext cx="8892480" cy="1015663"/>
          </a:xfrm>
          <a:prstGeom prst="rect">
            <a:avLst/>
          </a:prstGeom>
        </p:spPr>
        <p:txBody>
          <a:bodyPr wrap="square">
            <a:spAutoFit/>
          </a:bodyPr>
          <a:lstStyle/>
          <a:p>
            <a:r>
              <a:rPr lang="zh-CN" altLang="zh-CN" sz="2000" b="1" dirty="0" smtClean="0"/>
              <a:t>②</a:t>
            </a:r>
            <a:r>
              <a:rPr lang="zh-CN" altLang="zh-CN" sz="2000" b="1" dirty="0"/>
              <a:t>对</a:t>
            </a:r>
            <a:r>
              <a:rPr lang="zh-CN" altLang="zh-CN" sz="2000" b="1" dirty="0">
                <a:solidFill>
                  <a:srgbClr val="FF0000"/>
                </a:solidFill>
              </a:rPr>
              <a:t>自然永恒、物是人非、人生短暂的无奈</a:t>
            </a:r>
            <a:r>
              <a:rPr lang="zh-CN" altLang="zh-CN" sz="2000" b="1" dirty="0"/>
              <a:t>。曾经的江山、明月、离宫依旧存在，而曾经的豪杰、宫人却已随时光流逝而</a:t>
            </a:r>
            <a:r>
              <a:rPr lang="en-US" altLang="zh-CN" sz="2000" b="1" dirty="0"/>
              <a:t>“</a:t>
            </a:r>
            <a:r>
              <a:rPr lang="zh-CN" altLang="zh-CN" sz="2000" b="1" dirty="0"/>
              <a:t>消磨</a:t>
            </a:r>
            <a:r>
              <a:rPr lang="en-US" altLang="zh-CN" sz="2000" b="1" dirty="0"/>
              <a:t>”</a:t>
            </a:r>
            <a:r>
              <a:rPr lang="zh-CN" altLang="zh-CN" sz="2000" b="1" dirty="0"/>
              <a:t>。一片空冷孤寂，让人顿觉自然永恒、人生短暂</a:t>
            </a:r>
            <a:r>
              <a:rPr lang="zh-CN" altLang="zh-CN" sz="2000" b="1" dirty="0" smtClean="0"/>
              <a:t>。</a:t>
            </a:r>
            <a:endParaRPr lang="zh-CN" altLang="zh-CN" sz="2000" dirty="0"/>
          </a:p>
        </p:txBody>
      </p:sp>
      <p:sp>
        <p:nvSpPr>
          <p:cNvPr id="3" name="矩形 2"/>
          <p:cNvSpPr/>
          <p:nvPr/>
        </p:nvSpPr>
        <p:spPr>
          <a:xfrm>
            <a:off x="179512" y="161874"/>
            <a:ext cx="8712968" cy="2308324"/>
          </a:xfrm>
          <a:prstGeom prst="rect">
            <a:avLst/>
          </a:prstGeom>
        </p:spPr>
        <p:txBody>
          <a:bodyPr wrap="square">
            <a:spAutoFit/>
          </a:bodyPr>
          <a:lstStyle/>
          <a:p>
            <a:r>
              <a:rPr lang="en-US" altLang="zh-CN" b="1" dirty="0"/>
              <a:t>1</a:t>
            </a:r>
            <a:r>
              <a:rPr lang="zh-CN" altLang="zh-CN" b="1" dirty="0"/>
              <a:t>．阅读下面的元词，完成题目。</a:t>
            </a:r>
            <a:endParaRPr lang="zh-CN" altLang="zh-CN" dirty="0"/>
          </a:p>
          <a:p>
            <a:r>
              <a:rPr lang="en-US" altLang="zh-CN" b="1" dirty="0" smtClean="0"/>
              <a:t>                                                     </a:t>
            </a:r>
            <a:r>
              <a:rPr lang="zh-CN" altLang="zh-CN" b="1" dirty="0" smtClean="0"/>
              <a:t>念</a:t>
            </a:r>
            <a:r>
              <a:rPr lang="zh-CN" altLang="zh-CN" b="1" dirty="0"/>
              <a:t>奴娇</a:t>
            </a:r>
            <a:r>
              <a:rPr lang="en-US" altLang="zh-CN" b="1" dirty="0"/>
              <a:t>·</a:t>
            </a:r>
            <a:r>
              <a:rPr lang="zh-CN" altLang="zh-CN" b="1" dirty="0"/>
              <a:t>登石头城</a:t>
            </a:r>
            <a:r>
              <a:rPr lang="zh-CN" altLang="zh-CN" b="1" baseline="30000" dirty="0" smtClean="0"/>
              <a:t>①</a:t>
            </a:r>
            <a:r>
              <a:rPr lang="en-US" altLang="zh-CN" b="1" baseline="30000" dirty="0" smtClean="0"/>
              <a:t>          </a:t>
            </a:r>
            <a:r>
              <a:rPr lang="zh-CN" altLang="zh-CN" b="1" dirty="0" smtClean="0"/>
              <a:t>萨</a:t>
            </a:r>
            <a:r>
              <a:rPr lang="zh-CN" altLang="zh-CN" b="1" dirty="0"/>
              <a:t>都剌</a:t>
            </a:r>
            <a:endParaRPr lang="zh-CN" altLang="zh-CN" dirty="0"/>
          </a:p>
          <a:p>
            <a:r>
              <a:rPr lang="zh-CN" altLang="zh-CN" b="1" dirty="0"/>
              <a:t>石头城上，望天低吴楚，眼空无物。指点六朝形胜地，唯有青山如壁。蔽日旌旗，连云樯橹，白骨纷如雪。一江南北，消磨多少豪杰。</a:t>
            </a:r>
            <a:endParaRPr lang="zh-CN" altLang="zh-CN" dirty="0"/>
          </a:p>
          <a:p>
            <a:r>
              <a:rPr lang="zh-CN" altLang="zh-CN" b="1" dirty="0"/>
              <a:t>寂寞避暑离宫</a:t>
            </a:r>
            <a:r>
              <a:rPr lang="zh-CN" altLang="zh-CN" b="1" baseline="30000" dirty="0"/>
              <a:t>②</a:t>
            </a:r>
            <a:r>
              <a:rPr lang="zh-CN" altLang="zh-CN" b="1" dirty="0"/>
              <a:t>，东风辇路，芳草年年发。落日无人松径冷，鬼火高低明灭。歌舞尊前，繁华镜里，暗换青青发。伤心千古，秦淮一片明月。</a:t>
            </a:r>
            <a:endParaRPr lang="zh-CN" altLang="zh-CN" dirty="0"/>
          </a:p>
          <a:p>
            <a:r>
              <a:rPr lang="zh-CN" altLang="zh-CN" b="1" dirty="0"/>
              <a:t>【注】 </a:t>
            </a:r>
            <a:r>
              <a:rPr lang="en-US" altLang="zh-CN" b="1" dirty="0"/>
              <a:t>①</a:t>
            </a:r>
            <a:r>
              <a:rPr lang="zh-CN" altLang="zh-CN" b="1" dirty="0"/>
              <a:t>石头城：位于金陵城西，素为古代文人墨客登临赋咏的名胜之地。</a:t>
            </a:r>
            <a:r>
              <a:rPr lang="en-US" altLang="zh-CN" b="1" dirty="0"/>
              <a:t>②</a:t>
            </a:r>
            <a:r>
              <a:rPr lang="zh-CN" altLang="zh-CN" b="1" dirty="0"/>
              <a:t>离宫：皇帝在京城以外的宫室。</a:t>
            </a:r>
            <a:endParaRPr lang="zh-CN" altLang="zh-CN" dirty="0"/>
          </a:p>
        </p:txBody>
      </p:sp>
      <p:sp>
        <p:nvSpPr>
          <p:cNvPr id="4" name="矩形 3"/>
          <p:cNvSpPr/>
          <p:nvPr/>
        </p:nvSpPr>
        <p:spPr>
          <a:xfrm>
            <a:off x="108171" y="2453947"/>
            <a:ext cx="8855650" cy="646331"/>
          </a:xfrm>
          <a:prstGeom prst="rect">
            <a:avLst/>
          </a:prstGeom>
        </p:spPr>
        <p:txBody>
          <a:bodyPr wrap="square">
            <a:spAutoFit/>
          </a:bodyPr>
          <a:lstStyle/>
          <a:p>
            <a:r>
              <a:rPr lang="en-US" altLang="zh-CN" b="1" dirty="0"/>
              <a:t>(1)</a:t>
            </a:r>
            <a:r>
              <a:rPr lang="zh-CN" altLang="zh-CN" b="1" dirty="0"/>
              <a:t>本词成功地运用了虚实结合的表现手法来创设意境，请结合上片或下片作简要赏析。</a:t>
            </a:r>
            <a:endParaRPr lang="zh-CN" altLang="zh-CN" dirty="0"/>
          </a:p>
          <a:p>
            <a:r>
              <a:rPr lang="en-US" altLang="zh-CN" b="1" dirty="0" smtClean="0"/>
              <a:t>(</a:t>
            </a:r>
            <a:r>
              <a:rPr lang="en-US" altLang="zh-CN" b="1" dirty="0"/>
              <a:t>2)</a:t>
            </a:r>
            <a:r>
              <a:rPr lang="zh-CN" altLang="zh-CN" b="1" dirty="0"/>
              <a:t>作者在此首词中抒发了哪些感慨？请分条概括并简要分析。</a:t>
            </a:r>
            <a:endParaRPr lang="zh-CN" altLang="zh-CN" dirty="0"/>
          </a:p>
        </p:txBody>
      </p:sp>
      <p:sp>
        <p:nvSpPr>
          <p:cNvPr id="5" name="矩形 4"/>
          <p:cNvSpPr/>
          <p:nvPr/>
        </p:nvSpPr>
        <p:spPr>
          <a:xfrm>
            <a:off x="108171" y="3180499"/>
            <a:ext cx="9035829" cy="707886"/>
          </a:xfrm>
          <a:prstGeom prst="rect">
            <a:avLst/>
          </a:prstGeom>
        </p:spPr>
        <p:txBody>
          <a:bodyPr wrap="square">
            <a:spAutoFit/>
          </a:bodyPr>
          <a:lstStyle/>
          <a:p>
            <a:r>
              <a:rPr lang="en-US" altLang="zh-CN" sz="2000" b="1" dirty="0">
                <a:solidFill>
                  <a:srgbClr val="002060"/>
                </a:solidFill>
                <a:effectLst>
                  <a:outerShdw blurRad="38100" dist="38100" dir="2700000" algn="tl">
                    <a:srgbClr val="000000">
                      <a:alpha val="43137"/>
                    </a:srgbClr>
                  </a:outerShdw>
                </a:effectLst>
              </a:rPr>
              <a:t>(2)①</a:t>
            </a:r>
            <a:r>
              <a:rPr lang="zh-CN" altLang="zh-CN" sz="2000" b="1" dirty="0">
                <a:solidFill>
                  <a:srgbClr val="002060"/>
                </a:solidFill>
                <a:effectLst>
                  <a:outerShdw blurRad="38100" dist="38100" dir="2700000" algn="tl">
                    <a:srgbClr val="000000">
                      <a:alpha val="43137"/>
                    </a:srgbClr>
                  </a:outerShdw>
                </a:effectLst>
              </a:rPr>
              <a:t>对</a:t>
            </a:r>
            <a:r>
              <a:rPr lang="zh-CN" altLang="zh-CN" sz="2000" b="1" dirty="0">
                <a:solidFill>
                  <a:srgbClr val="FF0000"/>
                </a:solidFill>
                <a:effectLst>
                  <a:outerShdw blurRad="38100" dist="38100" dir="2700000" algn="tl">
                    <a:srgbClr val="000000">
                      <a:alpha val="43137"/>
                    </a:srgbClr>
                  </a:outerShdw>
                </a:effectLst>
              </a:rPr>
              <a:t>世事</a:t>
            </a:r>
            <a:r>
              <a:rPr lang="en-US" altLang="zh-CN" sz="2000" b="1" dirty="0">
                <a:solidFill>
                  <a:srgbClr val="FF000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历史</a:t>
            </a:r>
            <a:r>
              <a:rPr lang="en-US" altLang="zh-CN" sz="2000" b="1" dirty="0">
                <a:solidFill>
                  <a:srgbClr val="FF0000"/>
                </a:solidFill>
                <a:effectLst>
                  <a:outerShdw blurRad="38100" dist="38100" dir="2700000" algn="tl">
                    <a:srgbClr val="000000">
                      <a:alpha val="43137"/>
                    </a:srgbClr>
                  </a:outerShdw>
                </a:effectLst>
              </a:rPr>
              <a:t>)</a:t>
            </a:r>
            <a:r>
              <a:rPr lang="zh-CN" altLang="zh-CN" sz="2000" b="1" dirty="0">
                <a:solidFill>
                  <a:srgbClr val="FF0000"/>
                </a:solidFill>
                <a:effectLst>
                  <a:outerShdw blurRad="38100" dist="38100" dir="2700000" algn="tl">
                    <a:srgbClr val="000000">
                      <a:alpha val="43137"/>
                    </a:srgbClr>
                  </a:outerShdw>
                </a:effectLst>
              </a:rPr>
              <a:t>变迁、昔盛今衰的悲哀</a:t>
            </a:r>
            <a:r>
              <a:rPr lang="zh-CN" altLang="zh-CN" sz="2000" b="1" dirty="0">
                <a:solidFill>
                  <a:srgbClr val="002060"/>
                </a:solidFill>
                <a:effectLst>
                  <a:outerShdw blurRad="38100" dist="38100" dir="2700000" algn="tl">
                    <a:srgbClr val="000000">
                      <a:alpha val="43137"/>
                    </a:srgbClr>
                  </a:outerShdw>
                </a:effectLst>
              </a:rPr>
              <a:t>。曾经的繁华六朝，现已成空荡的江山；曾经的行宫，早已是芳草萋萋。世事</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历史</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沧桑、盛衰无常，让人倍加感伤。</a:t>
            </a:r>
            <a:endParaRPr lang="zh-CN" altLang="zh-CN" sz="2000"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179845" y="5863698"/>
            <a:ext cx="8736899" cy="707886"/>
          </a:xfrm>
          <a:prstGeom prst="rect">
            <a:avLst/>
          </a:prstGeom>
        </p:spPr>
        <p:txBody>
          <a:bodyPr wrap="square">
            <a:spAutoFit/>
          </a:bodyPr>
          <a:lstStyle/>
          <a:p>
            <a:r>
              <a:rPr lang="zh-CN" altLang="zh-CN" sz="2000" b="1" dirty="0">
                <a:solidFill>
                  <a:srgbClr val="0070C0"/>
                </a:solidFill>
              </a:rPr>
              <a:t>④对</a:t>
            </a:r>
            <a:r>
              <a:rPr lang="zh-CN" altLang="zh-CN" sz="2000" b="1" dirty="0">
                <a:solidFill>
                  <a:srgbClr val="FF0000"/>
                </a:solidFill>
              </a:rPr>
              <a:t>青春易逝的感伤</a:t>
            </a:r>
            <a:r>
              <a:rPr lang="zh-CN" altLang="zh-CN" sz="2000" b="1" dirty="0">
                <a:solidFill>
                  <a:srgbClr val="0070C0"/>
                </a:solidFill>
              </a:rPr>
              <a:t>。多少美丽如花的歌舞粉黛，对镜施粉理鬓，却又青丝变白发，消磨了美丽青春。这应该是诗人对自己也是对世人青春易逝的感伤。</a:t>
            </a:r>
            <a:endParaRPr lang="zh-CN" altLang="zh-CN" sz="2000" dirty="0">
              <a:solidFill>
                <a:srgbClr val="0070C0"/>
              </a:solidFill>
            </a:endParaRPr>
          </a:p>
        </p:txBody>
      </p:sp>
      <p:sp>
        <p:nvSpPr>
          <p:cNvPr id="7" name="矩形 6"/>
          <p:cNvSpPr/>
          <p:nvPr/>
        </p:nvSpPr>
        <p:spPr>
          <a:xfrm>
            <a:off x="198657" y="4904048"/>
            <a:ext cx="8640960" cy="707886"/>
          </a:xfrm>
          <a:prstGeom prst="rect">
            <a:avLst/>
          </a:prstGeom>
        </p:spPr>
        <p:txBody>
          <a:bodyPr wrap="square">
            <a:spAutoFit/>
          </a:bodyPr>
          <a:lstStyle/>
          <a:p>
            <a:r>
              <a:rPr lang="zh-CN" altLang="zh-CN" sz="2000" b="1" dirty="0">
                <a:solidFill>
                  <a:srgbClr val="7030A0"/>
                </a:solidFill>
              </a:rPr>
              <a:t>③对</a:t>
            </a:r>
            <a:r>
              <a:rPr lang="zh-CN" altLang="zh-CN" sz="2000" b="1" dirty="0">
                <a:solidFill>
                  <a:srgbClr val="FF0000"/>
                </a:solidFill>
              </a:rPr>
              <a:t>战争残酷的心痛</a:t>
            </a:r>
            <a:r>
              <a:rPr lang="zh-CN" altLang="zh-CN" sz="2000" b="1" dirty="0">
                <a:solidFill>
                  <a:srgbClr val="7030A0"/>
                </a:solidFill>
              </a:rPr>
              <a:t>。战火纷飞，摧毁了往日的繁华，只剩下生灵涂炭，白骨遍野，让人心痛。</a:t>
            </a:r>
            <a:endParaRPr lang="zh-CN" altLang="zh-CN" sz="2000" dirty="0">
              <a:solidFill>
                <a:srgbClr val="7030A0"/>
              </a:solidFill>
            </a:endParaRPr>
          </a:p>
        </p:txBody>
      </p:sp>
    </p:spTree>
    <p:extLst>
      <p:ext uri="{BB962C8B-B14F-4D97-AF65-F5344CB8AC3E}">
        <p14:creationId xmlns:p14="http://schemas.microsoft.com/office/powerpoint/2010/main" val="60934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740" y="3148226"/>
            <a:ext cx="8640960" cy="646331"/>
          </a:xfrm>
          <a:prstGeom prst="rect">
            <a:avLst/>
          </a:prstGeom>
        </p:spPr>
        <p:txBody>
          <a:bodyPr wrap="square">
            <a:spAutoFit/>
          </a:bodyPr>
          <a:lstStyle/>
          <a:p>
            <a:r>
              <a:rPr lang="zh-CN" altLang="en-US" b="1" dirty="0" smtClean="0">
                <a:solidFill>
                  <a:srgbClr val="7030A0"/>
                </a:solidFill>
                <a:effectLst>
                  <a:outerShdw blurRad="38100" dist="38100" dir="2700000" algn="tl">
                    <a:srgbClr val="000000">
                      <a:alpha val="43137"/>
                    </a:srgbClr>
                  </a:outerShdw>
                </a:effectLst>
              </a:rPr>
              <a:t>译文：从南面登上碣石宫，望向远处的黄金台。丘陵上已满是乔木，燕昭王到哪里去了？宏图霸业今已不再，我也只好骑马归营。</a:t>
            </a:r>
            <a:endParaRPr lang="zh-CN" altLang="en-US" b="1" dirty="0">
              <a:solidFill>
                <a:srgbClr val="7030A0"/>
              </a:solidFill>
              <a:effectLst>
                <a:outerShdw blurRad="38100" dist="38100" dir="2700000" algn="tl">
                  <a:srgbClr val="000000">
                    <a:alpha val="43137"/>
                  </a:srgbClr>
                </a:outerShdw>
              </a:effectLst>
            </a:endParaRPr>
          </a:p>
        </p:txBody>
      </p:sp>
      <p:sp>
        <p:nvSpPr>
          <p:cNvPr id="3" name="Rectangle 1"/>
          <p:cNvSpPr>
            <a:spLocks noChangeArrowheads="1"/>
          </p:cNvSpPr>
          <p:nvPr/>
        </p:nvSpPr>
        <p:spPr bwMode="auto">
          <a:xfrm>
            <a:off x="169713" y="3794557"/>
            <a:ext cx="8866782" cy="3105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5698" tIns="12696" rIns="71415"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smtClean="0">
                <a:ln>
                  <a:noFill/>
                </a:ln>
                <a:solidFill>
                  <a:srgbClr val="0F0F0F"/>
                </a:solidFill>
                <a:effectLst>
                  <a:outerShdw blurRad="38100" dist="38100" dir="2700000" algn="tl">
                    <a:srgbClr val="000000">
                      <a:alpha val="43137"/>
                    </a:srgbClr>
                  </a:outerShdw>
                </a:effectLst>
                <a:latin typeface="Arial" pitchFamily="34" charset="0"/>
                <a:ea typeface="宋体" pitchFamily="2" charset="-122"/>
              </a:rPr>
              <a:t>         </a:t>
            </a:r>
            <a:r>
              <a:rPr kumimoji="0" lang="zh-CN" altLang="zh-CN" b="1" i="0" u="none" strike="noStrike" cap="none" normalizeH="0" baseline="0" dirty="0" smtClean="0">
                <a:ln>
                  <a:noFill/>
                </a:ln>
                <a:solidFill>
                  <a:srgbClr val="0F0F0F"/>
                </a:solidFill>
                <a:effectLst>
                  <a:outerShdw blurRad="38100" dist="38100" dir="2700000" algn="tl">
                    <a:srgbClr val="000000">
                      <a:alpha val="43137"/>
                    </a:srgbClr>
                  </a:outerShdw>
                </a:effectLst>
                <a:latin typeface="Arial" pitchFamily="34" charset="0"/>
                <a:ea typeface="宋体" pitchFamily="2" charset="-122"/>
              </a:rPr>
              <a:t>当时作者身居边地，登临碣石山顶，极目远眺，触景生情，抚今追昔，表达了怀才不遇，报国无门的痛苦心情，反映了作者积极向上的强烈的进取精神。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F0F0F"/>
                </a:solidFill>
                <a:effectLst>
                  <a:outerShdw blurRad="38100" dist="38100" dir="2700000" algn="tl">
                    <a:srgbClr val="000000">
                      <a:alpha val="43137"/>
                    </a:srgbClr>
                  </a:outerShdw>
                </a:effectLst>
                <a:latin typeface="Arial" pitchFamily="34" charset="0"/>
                <a:ea typeface="宋体" pitchFamily="2" charset="-122"/>
              </a:rPr>
              <a:t>　　诗的开篇两句，首先点出凭吊的地点碣石山顶和凭吊的事物黄金台，由此引发出抒怀之情，集中表现出</a:t>
            </a:r>
            <a:r>
              <a:rPr kumimoji="0" lang="zh-CN" altLang="zh-CN" b="1" i="0" u="none" strike="noStrike" cap="none" normalizeH="0" baseline="0" dirty="0" smtClean="0">
                <a:ln>
                  <a:noFill/>
                </a:ln>
                <a:solidFill>
                  <a:srgbClr val="00B050"/>
                </a:solidFill>
                <a:effectLst>
                  <a:outerShdw blurRad="38100" dist="38100" dir="2700000" algn="tl">
                    <a:srgbClr val="000000">
                      <a:alpha val="43137"/>
                    </a:srgbClr>
                  </a:outerShdw>
                </a:effectLst>
                <a:latin typeface="Arial" pitchFamily="34" charset="0"/>
                <a:ea typeface="宋体" pitchFamily="2" charset="-122"/>
              </a:rPr>
              <a:t>燕昭王</a:t>
            </a:r>
            <a:r>
              <a:rPr kumimoji="0" lang="zh-CN" altLang="zh-CN" b="1" i="0" u="none" strike="noStrike" cap="none" normalizeH="0" baseline="0" dirty="0" smtClean="0">
                <a:ln>
                  <a:noFill/>
                </a:ln>
                <a:solidFill>
                  <a:srgbClr val="7030A0"/>
                </a:solidFill>
                <a:effectLst>
                  <a:outerShdw blurRad="38100" dist="38100" dir="2700000" algn="tl">
                    <a:srgbClr val="000000">
                      <a:alpha val="43137"/>
                    </a:srgbClr>
                  </a:outerShdw>
                </a:effectLst>
                <a:latin typeface="Arial" pitchFamily="34" charset="0"/>
                <a:ea typeface="宋体" pitchFamily="2" charset="-122"/>
              </a:rPr>
              <a:t>求贤若渴</a:t>
            </a:r>
            <a:r>
              <a:rPr kumimoji="0" lang="zh-CN" altLang="zh-CN" b="1" i="0" u="none" strike="noStrike" cap="none" normalizeH="0" baseline="0" dirty="0" smtClean="0">
                <a:ln>
                  <a:noFill/>
                </a:ln>
                <a:solidFill>
                  <a:srgbClr val="0F0F0F"/>
                </a:solidFill>
                <a:effectLst>
                  <a:outerShdw blurRad="38100" dist="38100" dir="2700000" algn="tl">
                    <a:srgbClr val="000000">
                      <a:alpha val="43137"/>
                    </a:srgbClr>
                  </a:outerShdw>
                </a:effectLst>
                <a:latin typeface="Arial" pitchFamily="34" charset="0"/>
                <a:ea typeface="宋体" pitchFamily="2" charset="-122"/>
              </a:rPr>
              <a:t>的风度，也写出了</a:t>
            </a:r>
            <a:r>
              <a:rPr kumimoji="0" lang="zh-CN" altLang="zh-CN" b="1" i="0" u="none" strike="noStrike" cap="none" normalizeH="0" baseline="0" dirty="0" smtClean="0">
                <a:ln>
                  <a:noFill/>
                </a:ln>
                <a:solidFill>
                  <a:srgbClr val="00B0F0"/>
                </a:solidFill>
                <a:effectLst>
                  <a:outerShdw blurRad="38100" dist="38100" dir="2700000" algn="tl">
                    <a:srgbClr val="000000">
                      <a:alpha val="43137"/>
                    </a:srgbClr>
                  </a:outerShdw>
                </a:effectLst>
                <a:latin typeface="Arial" pitchFamily="34" charset="0"/>
                <a:ea typeface="宋体" pitchFamily="2" charset="-122"/>
              </a:rPr>
              <a:t>诗人对明君的盼望</a:t>
            </a:r>
            <a:r>
              <a:rPr kumimoji="0" lang="zh-CN" altLang="zh-CN" b="1" i="0" u="none" strike="noStrike" cap="none" normalizeH="0" baseline="0" dirty="0" smtClean="0">
                <a:ln>
                  <a:noFill/>
                </a:ln>
                <a:solidFill>
                  <a:srgbClr val="0F0F0F"/>
                </a:solidFill>
                <a:effectLst>
                  <a:outerShdw blurRad="38100" dist="38100" dir="2700000" algn="tl">
                    <a:srgbClr val="000000">
                      <a:alpha val="43137"/>
                    </a:srgbClr>
                  </a:outerShdw>
                </a:effectLst>
                <a:latin typeface="Arial" pitchFamily="34" charset="0"/>
                <a:ea typeface="宋体" pitchFamily="2" charset="-122"/>
              </a:rPr>
              <a:t>，为后四句作铺垫。接下二句紧承诗意，以凄凉的笔调，描绘了眼前乔木丛生，苍茫荒凉的景色，寓情于景，发出“昭王安在哉”的慨叹，表达</a:t>
            </a:r>
            <a:r>
              <a:rPr kumimoji="0" lang="zh-CN" altLang="zh-CN" b="1" i="0" u="none" strike="noStrike" cap="none" normalizeH="0" baseline="0" dirty="0" smtClean="0">
                <a:ln>
                  <a:noFill/>
                </a:ln>
                <a:solidFill>
                  <a:srgbClr val="00B0F0"/>
                </a:solidFill>
                <a:effectLst>
                  <a:outerShdw blurRad="38100" dist="38100" dir="2700000" algn="tl">
                    <a:srgbClr val="000000">
                      <a:alpha val="43137"/>
                    </a:srgbClr>
                  </a:outerShdw>
                </a:effectLst>
                <a:latin typeface="Arial" pitchFamily="34" charset="0"/>
                <a:ea typeface="宋体" pitchFamily="2" charset="-122"/>
              </a:rPr>
              <a:t>对燕昭王仰慕怀念</a:t>
            </a:r>
            <a:r>
              <a:rPr kumimoji="0" lang="zh-CN" altLang="zh-CN" b="1" i="0" u="none" strike="noStrike" cap="none" normalizeH="0" baseline="0" dirty="0" smtClean="0">
                <a:ln>
                  <a:noFill/>
                </a:ln>
                <a:solidFill>
                  <a:srgbClr val="0F0F0F"/>
                </a:solidFill>
                <a:effectLst>
                  <a:outerShdw blurRad="38100" dist="38100" dir="2700000" algn="tl">
                    <a:srgbClr val="000000">
                      <a:alpha val="43137"/>
                    </a:srgbClr>
                  </a:outerShdw>
                </a:effectLst>
                <a:latin typeface="Arial" pitchFamily="34" charset="0"/>
                <a:ea typeface="宋体" pitchFamily="2" charset="-122"/>
              </a:rPr>
              <a:t>的深情。诗人借古以讽今，对古代圣王的怀念，正是反映对现实君王的抨击，是说现实社会缺少燕昭王这样求贤若渴的圣明君主。结尾二句以画龙点睛之笔，以婉转哀怨的情调，表面上是写昭王之不可见，霸图之不可求，国士的抱负之不得实现，实际是诗人抒发自己</a:t>
            </a:r>
            <a:r>
              <a:rPr kumimoji="0" lang="zh-CN" altLang="zh-CN" b="1" i="0" u="none" strike="noStrike" cap="none" normalizeH="0" baseline="0" dirty="0" smtClean="0">
                <a:ln>
                  <a:noFill/>
                </a:ln>
                <a:solidFill>
                  <a:srgbClr val="FF0000"/>
                </a:solidFill>
                <a:effectLst>
                  <a:outerShdw blurRad="38100" dist="38100" dir="2700000" algn="tl">
                    <a:srgbClr val="000000">
                      <a:alpha val="43137"/>
                    </a:srgbClr>
                  </a:outerShdw>
                </a:effectLst>
                <a:latin typeface="Arial" pitchFamily="34" charset="0"/>
                <a:ea typeface="宋体" pitchFamily="2" charset="-122"/>
              </a:rPr>
              <a:t>报国无门</a:t>
            </a:r>
            <a:r>
              <a:rPr kumimoji="0" lang="zh-CN" altLang="zh-CN" b="1" i="0" u="none" strike="noStrike" cap="none" normalizeH="0" baseline="0" dirty="0" smtClean="0">
                <a:ln>
                  <a:noFill/>
                </a:ln>
                <a:solidFill>
                  <a:srgbClr val="0F0F0F"/>
                </a:solidFill>
                <a:effectLst>
                  <a:outerShdw blurRad="38100" dist="38100" dir="2700000" algn="tl">
                    <a:srgbClr val="000000">
                      <a:alpha val="43137"/>
                    </a:srgbClr>
                  </a:outerShdw>
                </a:effectLst>
                <a:latin typeface="Arial" pitchFamily="34" charset="0"/>
                <a:ea typeface="宋体" pitchFamily="2" charset="-122"/>
              </a:rPr>
              <a:t>的感叹。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F0F0F"/>
                </a:solidFill>
                <a:effectLst>
                  <a:outerShdw blurRad="38100" dist="38100" dir="2700000" algn="tl">
                    <a:srgbClr val="000000">
                      <a:alpha val="43137"/>
                    </a:srgbClr>
                  </a:outerShdw>
                </a:effectLst>
                <a:latin typeface="Arial" pitchFamily="34" charset="0"/>
                <a:ea typeface="宋体" pitchFamily="2" charset="-122"/>
              </a:rPr>
              <a:t>　　这首怀古诗借古讽今，感情深沉，词句朴质，有较强的感人力量。</a:t>
            </a:r>
          </a:p>
        </p:txBody>
      </p:sp>
      <p:sp>
        <p:nvSpPr>
          <p:cNvPr id="4" name="AutoShape 2" descr="诗">
            <a:hlinkClick r:id="rId2"/>
          </p:cNvPr>
          <p:cNvSpPr>
            <a:spLocks noChangeAspect="1" noChangeArrowheads="1"/>
          </p:cNvSpPr>
          <p:nvPr/>
        </p:nvSpPr>
        <p:spPr bwMode="auto">
          <a:xfrm>
            <a:off x="1228725" y="-749300"/>
            <a:ext cx="133350" cy="13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139996" y="32381"/>
            <a:ext cx="8896499" cy="2585323"/>
          </a:xfrm>
          <a:prstGeom prst="rect">
            <a:avLst/>
          </a:prstGeom>
        </p:spPr>
        <p:txBody>
          <a:bodyPr wrap="square">
            <a:spAutoFit/>
          </a:bodyPr>
          <a:lstStyle/>
          <a:p>
            <a:r>
              <a:rPr lang="en-US" altLang="zh-CN" b="1" dirty="0"/>
              <a:t>2</a:t>
            </a:r>
            <a:r>
              <a:rPr lang="zh-CN" altLang="zh-CN" b="1" dirty="0"/>
              <a:t>．阅读下面的唐诗，完成题目。</a:t>
            </a:r>
            <a:endParaRPr lang="zh-CN" altLang="zh-CN" dirty="0"/>
          </a:p>
          <a:p>
            <a:r>
              <a:rPr lang="en-US" altLang="zh-CN" b="1" dirty="0" smtClean="0"/>
              <a:t>                                                       </a:t>
            </a:r>
            <a:r>
              <a:rPr lang="zh-CN" altLang="zh-CN" b="1" dirty="0" smtClean="0"/>
              <a:t>燕昭王</a:t>
            </a:r>
            <a:r>
              <a:rPr lang="en-US" altLang="zh-CN" b="1" dirty="0" smtClean="0"/>
              <a:t>      </a:t>
            </a:r>
            <a:r>
              <a:rPr lang="zh-CN" altLang="zh-CN" b="1" dirty="0" smtClean="0"/>
              <a:t>陈</a:t>
            </a:r>
            <a:r>
              <a:rPr lang="zh-CN" altLang="zh-CN" b="1" dirty="0"/>
              <a:t>子昂</a:t>
            </a:r>
            <a:endParaRPr lang="zh-CN" altLang="zh-CN" dirty="0"/>
          </a:p>
          <a:p>
            <a:r>
              <a:rPr lang="en-US" altLang="zh-CN" b="1" dirty="0" smtClean="0"/>
              <a:t>                                              </a:t>
            </a:r>
            <a:r>
              <a:rPr lang="zh-CN" altLang="zh-CN" b="1" dirty="0" smtClean="0"/>
              <a:t>南</a:t>
            </a:r>
            <a:r>
              <a:rPr lang="zh-CN" altLang="zh-CN" b="1" dirty="0"/>
              <a:t>登碣石馆</a:t>
            </a:r>
            <a:r>
              <a:rPr lang="zh-CN" altLang="zh-CN" b="1" baseline="30000" dirty="0"/>
              <a:t>①</a:t>
            </a:r>
            <a:r>
              <a:rPr lang="zh-CN" altLang="zh-CN" b="1" dirty="0"/>
              <a:t>，遥望黄金台</a:t>
            </a:r>
            <a:r>
              <a:rPr lang="zh-CN" altLang="zh-CN" b="1" baseline="30000" dirty="0"/>
              <a:t>②</a:t>
            </a:r>
            <a:r>
              <a:rPr lang="zh-CN" altLang="zh-CN" b="1" dirty="0"/>
              <a:t>。</a:t>
            </a:r>
            <a:endParaRPr lang="zh-CN" altLang="zh-CN" dirty="0"/>
          </a:p>
          <a:p>
            <a:r>
              <a:rPr lang="en-US" altLang="zh-CN" b="1" dirty="0" smtClean="0"/>
              <a:t>                                              </a:t>
            </a:r>
            <a:r>
              <a:rPr lang="zh-CN" altLang="zh-CN" b="1" dirty="0"/>
              <a:t>丘陵尽乔木，昭王安在哉？</a:t>
            </a:r>
            <a:endParaRPr lang="zh-CN" altLang="zh-CN" dirty="0"/>
          </a:p>
          <a:p>
            <a:r>
              <a:rPr lang="en-US" altLang="zh-CN" b="1" dirty="0"/>
              <a:t> </a:t>
            </a:r>
            <a:r>
              <a:rPr lang="en-US" altLang="zh-CN" b="1" dirty="0" smtClean="0"/>
              <a:t>                                             </a:t>
            </a:r>
            <a:r>
              <a:rPr lang="zh-CN" altLang="zh-CN" b="1" dirty="0" smtClean="0"/>
              <a:t>霸</a:t>
            </a:r>
            <a:r>
              <a:rPr lang="zh-CN" altLang="zh-CN" b="1" dirty="0"/>
              <a:t>图今已矣，驱马复归来。</a:t>
            </a:r>
            <a:endParaRPr lang="zh-CN" altLang="zh-CN" dirty="0"/>
          </a:p>
          <a:p>
            <a:r>
              <a:rPr lang="zh-CN" altLang="zh-CN" b="1" dirty="0"/>
              <a:t>【注】</a:t>
            </a:r>
            <a:r>
              <a:rPr lang="en-US" altLang="zh-CN" b="1" dirty="0"/>
              <a:t>①</a:t>
            </a:r>
            <a:r>
              <a:rPr lang="zh-CN" altLang="zh-CN" b="1" dirty="0"/>
              <a:t>碣石馆：即碣石宫。燕昭王时，梁人邹衍入燕，昭王筑碣石亲师事之。</a:t>
            </a:r>
            <a:r>
              <a:rPr lang="en-US" altLang="zh-CN" b="1" dirty="0"/>
              <a:t>②</a:t>
            </a:r>
            <a:r>
              <a:rPr lang="zh-CN" altLang="zh-CN" b="1" dirty="0"/>
              <a:t>黄金台：也是燕昭王所筑。昭王置金于台上，在此延请天下奇士。未几，召来了乐毅等贤豪之士，昭王亲为推毂，国势骤盛。以后，乐毅麾军伐齐，连克齐城七十余座，使齐几乎灭亡。</a:t>
            </a:r>
            <a:endParaRPr lang="zh-CN" altLang="zh-CN" dirty="0"/>
          </a:p>
        </p:txBody>
      </p:sp>
      <p:sp>
        <p:nvSpPr>
          <p:cNvPr id="6" name="矩形 5"/>
          <p:cNvSpPr/>
          <p:nvPr/>
        </p:nvSpPr>
        <p:spPr>
          <a:xfrm>
            <a:off x="137656" y="2492896"/>
            <a:ext cx="8496716" cy="646331"/>
          </a:xfrm>
          <a:prstGeom prst="rect">
            <a:avLst/>
          </a:prstGeom>
        </p:spPr>
        <p:txBody>
          <a:bodyPr wrap="square">
            <a:spAutoFit/>
          </a:bodyPr>
          <a:lstStyle/>
          <a:p>
            <a:r>
              <a:rPr lang="en-US" altLang="zh-CN" b="1" dirty="0"/>
              <a:t>(1)</a:t>
            </a:r>
            <a:r>
              <a:rPr lang="zh-CN" altLang="zh-CN" b="1" dirty="0"/>
              <a:t>请简要赏析</a:t>
            </a:r>
            <a:r>
              <a:rPr lang="en-US" altLang="zh-CN" b="1" dirty="0"/>
              <a:t>“</a:t>
            </a:r>
            <a:r>
              <a:rPr lang="zh-CN" altLang="zh-CN" b="1" dirty="0"/>
              <a:t>丘陵尽乔木</a:t>
            </a:r>
            <a:r>
              <a:rPr lang="en-US" altLang="zh-CN" b="1" dirty="0"/>
              <a:t>”</a:t>
            </a:r>
            <a:r>
              <a:rPr lang="zh-CN" altLang="zh-CN" b="1" dirty="0"/>
              <a:t>这一句。</a:t>
            </a:r>
            <a:endParaRPr lang="zh-CN" altLang="zh-CN" dirty="0"/>
          </a:p>
          <a:p>
            <a:r>
              <a:rPr lang="en-US" altLang="zh-CN" b="1" dirty="0" smtClean="0"/>
              <a:t>(</a:t>
            </a:r>
            <a:r>
              <a:rPr lang="en-US" altLang="zh-CN" b="1" dirty="0"/>
              <a:t>2)</a:t>
            </a:r>
            <a:r>
              <a:rPr lang="zh-CN" altLang="zh-CN" b="1" dirty="0"/>
              <a:t>这首诗中流露出了诗人的哪些情感？请简要分析。</a:t>
            </a:r>
            <a:endParaRPr lang="zh-CN" altLang="zh-CN" dirty="0"/>
          </a:p>
        </p:txBody>
      </p:sp>
    </p:spTree>
    <p:extLst>
      <p:ext uri="{BB962C8B-B14F-4D97-AF65-F5344CB8AC3E}">
        <p14:creationId xmlns:p14="http://schemas.microsoft.com/office/powerpoint/2010/main" val="319597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520" y="125966"/>
            <a:ext cx="8913975" cy="2585323"/>
          </a:xfrm>
          <a:prstGeom prst="rect">
            <a:avLst/>
          </a:prstGeom>
        </p:spPr>
        <p:txBody>
          <a:bodyPr wrap="square">
            <a:spAutoFit/>
          </a:bodyPr>
          <a:lstStyle/>
          <a:p>
            <a:r>
              <a:rPr lang="en-US" altLang="zh-CN" b="1" dirty="0"/>
              <a:t>2</a:t>
            </a:r>
            <a:r>
              <a:rPr lang="zh-CN" altLang="zh-CN" b="1" dirty="0"/>
              <a:t>．阅读下面的唐诗，完成题目。</a:t>
            </a:r>
            <a:endParaRPr lang="zh-CN" altLang="zh-CN" dirty="0"/>
          </a:p>
          <a:p>
            <a:r>
              <a:rPr lang="en-US" altLang="zh-CN" b="1" dirty="0" smtClean="0"/>
              <a:t>                                                       </a:t>
            </a:r>
            <a:r>
              <a:rPr lang="zh-CN" altLang="zh-CN" b="1" dirty="0" smtClean="0"/>
              <a:t>燕昭王</a:t>
            </a:r>
            <a:r>
              <a:rPr lang="en-US" altLang="zh-CN" b="1" dirty="0" smtClean="0"/>
              <a:t>      </a:t>
            </a:r>
            <a:r>
              <a:rPr lang="zh-CN" altLang="zh-CN" b="1" dirty="0" smtClean="0"/>
              <a:t>陈</a:t>
            </a:r>
            <a:r>
              <a:rPr lang="zh-CN" altLang="zh-CN" b="1" dirty="0"/>
              <a:t>子昂</a:t>
            </a:r>
            <a:endParaRPr lang="zh-CN" altLang="zh-CN" dirty="0"/>
          </a:p>
          <a:p>
            <a:r>
              <a:rPr lang="en-US" altLang="zh-CN" b="1" dirty="0" smtClean="0"/>
              <a:t>                                              </a:t>
            </a:r>
            <a:r>
              <a:rPr lang="zh-CN" altLang="zh-CN" b="1" dirty="0" smtClean="0"/>
              <a:t>南</a:t>
            </a:r>
            <a:r>
              <a:rPr lang="zh-CN" altLang="zh-CN" b="1" dirty="0"/>
              <a:t>登碣石馆</a:t>
            </a:r>
            <a:r>
              <a:rPr lang="zh-CN" altLang="zh-CN" b="1" baseline="30000" dirty="0"/>
              <a:t>①</a:t>
            </a:r>
            <a:r>
              <a:rPr lang="zh-CN" altLang="zh-CN" b="1" dirty="0"/>
              <a:t>，遥望黄金台</a:t>
            </a:r>
            <a:r>
              <a:rPr lang="zh-CN" altLang="zh-CN" b="1" baseline="30000" dirty="0"/>
              <a:t>②</a:t>
            </a:r>
            <a:r>
              <a:rPr lang="zh-CN" altLang="zh-CN" b="1" dirty="0"/>
              <a:t>。</a:t>
            </a:r>
            <a:endParaRPr lang="zh-CN" altLang="zh-CN" dirty="0"/>
          </a:p>
          <a:p>
            <a:r>
              <a:rPr lang="en-US" altLang="zh-CN" b="1" dirty="0" smtClean="0"/>
              <a:t>                                              </a:t>
            </a:r>
            <a:r>
              <a:rPr lang="zh-CN" altLang="zh-CN" b="1" dirty="0"/>
              <a:t>丘陵尽乔木，昭王安在哉？</a:t>
            </a:r>
            <a:endParaRPr lang="zh-CN" altLang="zh-CN" dirty="0"/>
          </a:p>
          <a:p>
            <a:r>
              <a:rPr lang="en-US" altLang="zh-CN" b="1" dirty="0"/>
              <a:t> </a:t>
            </a:r>
            <a:r>
              <a:rPr lang="en-US" altLang="zh-CN" b="1" dirty="0" smtClean="0"/>
              <a:t>                                             </a:t>
            </a:r>
            <a:r>
              <a:rPr lang="zh-CN" altLang="zh-CN" b="1" dirty="0" smtClean="0"/>
              <a:t>霸</a:t>
            </a:r>
            <a:r>
              <a:rPr lang="zh-CN" altLang="zh-CN" b="1" dirty="0"/>
              <a:t>图今已矣，驱马复归来。</a:t>
            </a:r>
            <a:endParaRPr lang="zh-CN" altLang="zh-CN" dirty="0"/>
          </a:p>
          <a:p>
            <a:r>
              <a:rPr lang="zh-CN" altLang="zh-CN" b="1" dirty="0"/>
              <a:t>【注】</a:t>
            </a:r>
            <a:r>
              <a:rPr lang="en-US" altLang="zh-CN" b="1" dirty="0"/>
              <a:t>①</a:t>
            </a:r>
            <a:r>
              <a:rPr lang="zh-CN" altLang="zh-CN" b="1" dirty="0"/>
              <a:t>碣石馆：即碣石宫。燕昭王时，梁人邹衍入燕，昭王筑碣石亲师事之。</a:t>
            </a:r>
            <a:r>
              <a:rPr lang="en-US" altLang="zh-CN" b="1" dirty="0"/>
              <a:t>②</a:t>
            </a:r>
            <a:r>
              <a:rPr lang="zh-CN" altLang="zh-CN" b="1" dirty="0"/>
              <a:t>黄金台：也是燕昭王所筑。昭王置金于台上，在此延请天下奇士。未几，召来了乐毅等贤豪之士，昭王亲为推毂，国势骤盛。以后，乐毅麾军伐齐，连克齐城七十余座，使齐几乎灭亡。</a:t>
            </a:r>
            <a:endParaRPr lang="zh-CN" altLang="zh-CN" dirty="0"/>
          </a:p>
        </p:txBody>
      </p:sp>
      <p:sp>
        <p:nvSpPr>
          <p:cNvPr id="3" name="矩形 2"/>
          <p:cNvSpPr/>
          <p:nvPr/>
        </p:nvSpPr>
        <p:spPr>
          <a:xfrm>
            <a:off x="224136" y="2636912"/>
            <a:ext cx="8496716" cy="646331"/>
          </a:xfrm>
          <a:prstGeom prst="rect">
            <a:avLst/>
          </a:prstGeom>
        </p:spPr>
        <p:txBody>
          <a:bodyPr wrap="square">
            <a:spAutoFit/>
          </a:bodyPr>
          <a:lstStyle/>
          <a:p>
            <a:r>
              <a:rPr lang="en-US" altLang="zh-CN" b="1" dirty="0"/>
              <a:t>(1)</a:t>
            </a:r>
            <a:r>
              <a:rPr lang="zh-CN" altLang="zh-CN" b="1" dirty="0"/>
              <a:t>请简要赏析</a:t>
            </a:r>
            <a:r>
              <a:rPr lang="en-US" altLang="zh-CN" b="1" dirty="0"/>
              <a:t>“</a:t>
            </a:r>
            <a:r>
              <a:rPr lang="zh-CN" altLang="zh-CN" b="1" dirty="0"/>
              <a:t>丘陵尽乔木</a:t>
            </a:r>
            <a:r>
              <a:rPr lang="en-US" altLang="zh-CN" b="1" dirty="0"/>
              <a:t>”</a:t>
            </a:r>
            <a:r>
              <a:rPr lang="zh-CN" altLang="zh-CN" b="1" dirty="0"/>
              <a:t>这一句。</a:t>
            </a:r>
            <a:endParaRPr lang="zh-CN" altLang="zh-CN" dirty="0"/>
          </a:p>
          <a:p>
            <a:r>
              <a:rPr lang="en-US" altLang="zh-CN" b="1" dirty="0" smtClean="0"/>
              <a:t>(</a:t>
            </a:r>
            <a:r>
              <a:rPr lang="en-US" altLang="zh-CN" b="1" dirty="0"/>
              <a:t>2)</a:t>
            </a:r>
            <a:r>
              <a:rPr lang="zh-CN" altLang="zh-CN" b="1" dirty="0"/>
              <a:t>这首诗中流露出了诗人的哪些情感？请简要分析。</a:t>
            </a:r>
            <a:endParaRPr lang="zh-CN" altLang="zh-CN" dirty="0"/>
          </a:p>
        </p:txBody>
      </p:sp>
      <p:sp>
        <p:nvSpPr>
          <p:cNvPr id="4" name="矩形 3"/>
          <p:cNvSpPr/>
          <p:nvPr/>
        </p:nvSpPr>
        <p:spPr>
          <a:xfrm>
            <a:off x="122520" y="6377846"/>
            <a:ext cx="8640623" cy="369332"/>
          </a:xfrm>
          <a:prstGeom prst="rect">
            <a:avLst/>
          </a:prstGeom>
        </p:spPr>
        <p:txBody>
          <a:bodyPr wrap="square">
            <a:spAutoFit/>
          </a:bodyPr>
          <a:lstStyle/>
          <a:p>
            <a:r>
              <a:rPr lang="zh-CN" altLang="zh-CN" b="1" dirty="0" smtClean="0">
                <a:solidFill>
                  <a:srgbClr val="00B050"/>
                </a:solidFill>
                <a:effectLst>
                  <a:outerShdw blurRad="38100" dist="38100" dir="2700000" algn="tl">
                    <a:srgbClr val="000000">
                      <a:alpha val="43137"/>
                    </a:srgbClr>
                  </a:outerShdw>
                </a:effectLst>
              </a:rPr>
              <a:t>④</a:t>
            </a:r>
            <a:r>
              <a:rPr lang="zh-CN" altLang="zh-CN" b="1" dirty="0">
                <a:solidFill>
                  <a:srgbClr val="00B050"/>
                </a:solidFill>
                <a:effectLst>
                  <a:outerShdw blurRad="38100" dist="38100" dir="2700000" algn="tl">
                    <a:srgbClr val="000000">
                      <a:alpha val="43137"/>
                    </a:srgbClr>
                  </a:outerShdw>
                </a:effectLst>
              </a:rPr>
              <a:t>同时也反映了诗人</a:t>
            </a:r>
            <a:r>
              <a:rPr lang="zh-CN" altLang="zh-CN" b="1" dirty="0">
                <a:solidFill>
                  <a:srgbClr val="FF0000"/>
                </a:solidFill>
                <a:effectLst>
                  <a:outerShdw blurRad="38100" dist="38100" dir="2700000" algn="tl">
                    <a:srgbClr val="000000">
                      <a:alpha val="43137"/>
                    </a:srgbClr>
                  </a:outerShdw>
                </a:effectLst>
              </a:rPr>
              <a:t>积极向上的进取精神</a:t>
            </a:r>
            <a:r>
              <a:rPr lang="zh-CN" altLang="zh-CN" b="1" dirty="0">
                <a:solidFill>
                  <a:srgbClr val="00B050"/>
                </a:solidFill>
                <a:effectLst>
                  <a:outerShdw blurRad="38100" dist="38100" dir="2700000" algn="tl">
                    <a:srgbClr val="000000">
                      <a:alpha val="43137"/>
                    </a:srgbClr>
                  </a:outerShdw>
                </a:effectLst>
              </a:rPr>
              <a:t>。</a:t>
            </a:r>
            <a:endParaRPr lang="zh-CN" altLang="zh-CN" dirty="0">
              <a:solidFill>
                <a:srgbClr val="00B050"/>
              </a:solidFill>
              <a:effectLst>
                <a:outerShdw blurRad="38100" dist="38100" dir="2700000" algn="tl">
                  <a:srgbClr val="000000">
                    <a:alpha val="43137"/>
                  </a:srgbClr>
                </a:outerShdw>
              </a:effectLst>
            </a:endParaRPr>
          </a:p>
        </p:txBody>
      </p:sp>
      <p:sp>
        <p:nvSpPr>
          <p:cNvPr id="5" name="矩形 4"/>
          <p:cNvSpPr/>
          <p:nvPr/>
        </p:nvSpPr>
        <p:spPr>
          <a:xfrm>
            <a:off x="224136" y="3283243"/>
            <a:ext cx="8604517" cy="1323439"/>
          </a:xfrm>
          <a:prstGeom prst="rect">
            <a:avLst/>
          </a:prstGeom>
        </p:spPr>
        <p:txBody>
          <a:bodyPr wrap="square">
            <a:spAutoFit/>
          </a:bodyPr>
          <a:lstStyle/>
          <a:p>
            <a:r>
              <a:rPr lang="zh-CN" altLang="zh-CN" sz="2000" b="1" dirty="0" smtClean="0">
                <a:solidFill>
                  <a:srgbClr val="7030A0"/>
                </a:solidFill>
              </a:rPr>
              <a:t>【答案】</a:t>
            </a:r>
            <a:r>
              <a:rPr lang="en-US" altLang="zh-CN" sz="2000" b="1" dirty="0" smtClean="0">
                <a:solidFill>
                  <a:srgbClr val="7030A0"/>
                </a:solidFill>
              </a:rPr>
              <a:t>(1)</a:t>
            </a:r>
            <a:r>
              <a:rPr lang="zh-CN" altLang="zh-CN" sz="2000" b="1" dirty="0" smtClean="0">
                <a:solidFill>
                  <a:srgbClr val="7030A0"/>
                </a:solidFill>
              </a:rPr>
              <a:t>作者以深沉的感情，凄凉的笔调，写出了当年招贤纳士的碣石馆、黄金台均已不见，现在眼前只有乔木丛生，苍茫荒凉的景色。以景衬情，寓情于景，寓含世事沧桑的感慨，并由此引出“昭王安在哉”的慨叹，表达对燕昭王仰慕怀念的深情。</a:t>
            </a:r>
            <a:endParaRPr lang="zh-CN" altLang="zh-CN" sz="2000" b="1" dirty="0">
              <a:solidFill>
                <a:srgbClr val="7030A0"/>
              </a:solidFill>
            </a:endParaRPr>
          </a:p>
        </p:txBody>
      </p:sp>
      <p:sp>
        <p:nvSpPr>
          <p:cNvPr id="6" name="矩形 5"/>
          <p:cNvSpPr/>
          <p:nvPr/>
        </p:nvSpPr>
        <p:spPr>
          <a:xfrm>
            <a:off x="245278" y="4524193"/>
            <a:ext cx="8674578" cy="646331"/>
          </a:xfrm>
          <a:prstGeom prst="rect">
            <a:avLst/>
          </a:prstGeom>
        </p:spPr>
        <p:txBody>
          <a:bodyPr wrap="square">
            <a:spAutoFit/>
          </a:bodyPr>
          <a:lstStyle/>
          <a:p>
            <a:r>
              <a:rPr lang="en-US" altLang="zh-CN" b="1" dirty="0">
                <a:solidFill>
                  <a:srgbClr val="002060"/>
                </a:solidFill>
                <a:effectLst>
                  <a:outerShdw blurRad="38100" dist="38100" dir="2700000" algn="tl">
                    <a:srgbClr val="000000">
                      <a:alpha val="43137"/>
                    </a:srgbClr>
                  </a:outerShdw>
                </a:effectLst>
              </a:rPr>
              <a:t>(2)①</a:t>
            </a:r>
            <a:r>
              <a:rPr lang="zh-CN" altLang="zh-CN" b="1" dirty="0">
                <a:solidFill>
                  <a:srgbClr val="002060"/>
                </a:solidFill>
                <a:effectLst>
                  <a:outerShdw blurRad="38100" dist="38100" dir="2700000" algn="tl">
                    <a:srgbClr val="000000">
                      <a:alpha val="43137"/>
                    </a:srgbClr>
                  </a:outerShdw>
                </a:effectLst>
              </a:rPr>
              <a:t>抒</a:t>
            </a:r>
            <a:r>
              <a:rPr lang="zh-CN" altLang="zh-CN" b="1" dirty="0">
                <a:solidFill>
                  <a:srgbClr val="FF0000"/>
                </a:solidFill>
                <a:effectLst>
                  <a:outerShdw blurRad="38100" dist="38100" dir="2700000" algn="tl">
                    <a:srgbClr val="000000">
                      <a:alpha val="43137"/>
                    </a:srgbClr>
                  </a:outerShdw>
                </a:effectLst>
              </a:rPr>
              <a:t>思慕古人之幽情</a:t>
            </a:r>
            <a:r>
              <a:rPr lang="zh-CN" altLang="zh-CN" b="1" dirty="0">
                <a:solidFill>
                  <a:srgbClr val="002060"/>
                </a:solidFill>
                <a:effectLst>
                  <a:outerShdw blurRad="38100" dist="38100" dir="2700000" algn="tl">
                    <a:srgbClr val="000000">
                      <a:alpha val="43137"/>
                    </a:srgbClr>
                  </a:outerShdw>
                </a:effectLst>
              </a:rPr>
              <a:t>：诗人起笔两句写两处古迹，</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登</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和</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望</a:t>
            </a:r>
            <a:r>
              <a:rPr lang="en-US" altLang="zh-CN" b="1" dirty="0">
                <a:solidFill>
                  <a:srgbClr val="002060"/>
                </a:solidFill>
                <a:effectLst>
                  <a:outerShdw blurRad="38100" dist="38100" dir="2700000" algn="tl">
                    <a:srgbClr val="000000">
                      <a:alpha val="43137"/>
                    </a:srgbClr>
                  </a:outerShdw>
                </a:effectLst>
              </a:rPr>
              <a:t>”</a:t>
            </a:r>
            <a:r>
              <a:rPr lang="zh-CN" altLang="zh-CN" b="1" dirty="0">
                <a:solidFill>
                  <a:srgbClr val="002060"/>
                </a:solidFill>
                <a:effectLst>
                  <a:outerShdw blurRad="38100" dist="38100" dir="2700000" algn="tl">
                    <a:srgbClr val="000000">
                      <a:alpha val="43137"/>
                    </a:srgbClr>
                  </a:outerShdw>
                </a:effectLst>
              </a:rPr>
              <a:t>两个动作抒发了诗人对古代圣王的怀念以及对明君的盼望。</a:t>
            </a:r>
            <a:endParaRPr lang="zh-CN" altLang="en-US" dirty="0">
              <a:solidFill>
                <a:srgbClr val="002060"/>
              </a:solidFill>
              <a:effectLst>
                <a:outerShdw blurRad="38100" dist="38100" dir="2700000" algn="tl">
                  <a:srgbClr val="000000">
                    <a:alpha val="43137"/>
                  </a:srgbClr>
                </a:outerShdw>
              </a:effectLst>
            </a:endParaRPr>
          </a:p>
        </p:txBody>
      </p:sp>
      <p:sp>
        <p:nvSpPr>
          <p:cNvPr id="7" name="矩形 6"/>
          <p:cNvSpPr/>
          <p:nvPr/>
        </p:nvSpPr>
        <p:spPr>
          <a:xfrm>
            <a:off x="182507" y="5085184"/>
            <a:ext cx="8853988" cy="646331"/>
          </a:xfrm>
          <a:prstGeom prst="rect">
            <a:avLst/>
          </a:prstGeom>
        </p:spPr>
        <p:txBody>
          <a:bodyPr wrap="square">
            <a:spAutoFit/>
          </a:bodyPr>
          <a:lstStyle/>
          <a:p>
            <a:r>
              <a:rPr lang="en-US" altLang="zh-CN" b="1" dirty="0">
                <a:solidFill>
                  <a:srgbClr val="0070C0"/>
                </a:solidFill>
                <a:effectLst>
                  <a:outerShdw blurRad="38100" dist="38100" dir="2700000" algn="tl">
                    <a:srgbClr val="000000">
                      <a:alpha val="43137"/>
                    </a:srgbClr>
                  </a:outerShdw>
                </a:effectLst>
              </a:rPr>
              <a:t>②</a:t>
            </a:r>
            <a:r>
              <a:rPr lang="zh-CN" altLang="zh-CN" b="1" dirty="0">
                <a:solidFill>
                  <a:srgbClr val="0070C0"/>
                </a:solidFill>
                <a:effectLst>
                  <a:outerShdw blurRad="38100" dist="38100" dir="2700000" algn="tl">
                    <a:srgbClr val="000000">
                      <a:alpha val="43137"/>
                    </a:srgbClr>
                  </a:outerShdw>
                </a:effectLst>
              </a:rPr>
              <a:t>抒发</a:t>
            </a:r>
            <a:r>
              <a:rPr lang="zh-CN" altLang="zh-CN" b="1" dirty="0">
                <a:solidFill>
                  <a:srgbClr val="FF0000"/>
                </a:solidFill>
                <a:effectLst>
                  <a:outerShdw blurRad="38100" dist="38100" dir="2700000" algn="tl">
                    <a:srgbClr val="000000">
                      <a:alpha val="43137"/>
                    </a:srgbClr>
                  </a:outerShdw>
                </a:effectLst>
              </a:rPr>
              <a:t>生不逢时之伤情</a:t>
            </a:r>
            <a:r>
              <a:rPr lang="zh-CN" altLang="zh-CN" b="1" dirty="0">
                <a:solidFill>
                  <a:srgbClr val="0070C0"/>
                </a:solidFill>
                <a:effectLst>
                  <a:outerShdw blurRad="38100" dist="38100" dir="2700000" algn="tl">
                    <a:srgbClr val="000000">
                      <a:alpha val="43137"/>
                    </a:srgbClr>
                  </a:outerShdw>
                </a:effectLst>
              </a:rPr>
              <a:t>：中间两句借景抒情，只见乔木，不见昭王，寄寓了诗人生不逢时的伤痛之感，表达了怀才不遇、报国无门的痛苦心情。</a:t>
            </a:r>
            <a:endParaRPr lang="zh-CN" altLang="en-US" dirty="0">
              <a:solidFill>
                <a:srgbClr val="0070C0"/>
              </a:solidFill>
              <a:effectLst>
                <a:outerShdw blurRad="38100" dist="38100" dir="2700000" algn="tl">
                  <a:srgbClr val="000000">
                    <a:alpha val="43137"/>
                  </a:srgbClr>
                </a:outerShdw>
              </a:effectLst>
            </a:endParaRPr>
          </a:p>
        </p:txBody>
      </p:sp>
      <p:sp>
        <p:nvSpPr>
          <p:cNvPr id="8" name="矩形 7"/>
          <p:cNvSpPr/>
          <p:nvPr/>
        </p:nvSpPr>
        <p:spPr>
          <a:xfrm>
            <a:off x="245278" y="5712861"/>
            <a:ext cx="8818592" cy="646331"/>
          </a:xfrm>
          <a:prstGeom prst="rect">
            <a:avLst/>
          </a:prstGeom>
        </p:spPr>
        <p:txBody>
          <a:bodyPr wrap="square">
            <a:spAutoFit/>
          </a:bodyPr>
          <a:lstStyle/>
          <a:p>
            <a:r>
              <a:rPr lang="en-US" altLang="zh-CN" b="1" dirty="0">
                <a:solidFill>
                  <a:srgbClr val="00B0F0"/>
                </a:solidFill>
                <a:effectLst>
                  <a:outerShdw blurRad="38100" dist="38100" dir="2700000" algn="tl">
                    <a:srgbClr val="000000">
                      <a:alpha val="43137"/>
                    </a:srgbClr>
                  </a:outerShdw>
                </a:effectLst>
              </a:rPr>
              <a:t>③</a:t>
            </a:r>
            <a:r>
              <a:rPr lang="zh-CN" altLang="zh-CN" b="1" dirty="0">
                <a:solidFill>
                  <a:srgbClr val="00B0F0"/>
                </a:solidFill>
                <a:effectLst>
                  <a:outerShdw blurRad="38100" dist="38100" dir="2700000" algn="tl">
                    <a:srgbClr val="000000">
                      <a:alpha val="43137"/>
                    </a:srgbClr>
                  </a:outerShdw>
                </a:effectLst>
              </a:rPr>
              <a:t>表</a:t>
            </a:r>
            <a:r>
              <a:rPr lang="zh-CN" altLang="zh-CN" b="1" dirty="0">
                <a:solidFill>
                  <a:srgbClr val="FF0000"/>
                </a:solidFill>
                <a:effectLst>
                  <a:outerShdw blurRad="38100" dist="38100" dir="2700000" algn="tl">
                    <a:srgbClr val="000000">
                      <a:alpha val="43137"/>
                    </a:srgbClr>
                  </a:outerShdw>
                </a:effectLst>
              </a:rPr>
              <a:t>担忧与无奈之衷情</a:t>
            </a:r>
            <a:r>
              <a:rPr lang="zh-CN" altLang="zh-CN" b="1" dirty="0">
                <a:solidFill>
                  <a:srgbClr val="00B0F0"/>
                </a:solidFill>
                <a:effectLst>
                  <a:outerShdw blurRad="38100" dist="38100" dir="2700000" algn="tl">
                    <a:srgbClr val="000000">
                      <a:alpha val="43137"/>
                    </a:srgbClr>
                  </a:outerShdw>
                </a:effectLst>
              </a:rPr>
              <a:t>：最后以吊古伤今作结，</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已矣</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复归来</a:t>
            </a:r>
            <a:r>
              <a:rPr lang="en-US" altLang="zh-CN" b="1" dirty="0">
                <a:solidFill>
                  <a:srgbClr val="00B0F0"/>
                </a:solidFill>
                <a:effectLst>
                  <a:outerShdw blurRad="38100" dist="38100" dir="2700000" algn="tl">
                    <a:srgbClr val="000000">
                      <a:alpha val="43137"/>
                    </a:srgbClr>
                  </a:outerShdw>
                </a:effectLst>
              </a:rPr>
              <a:t>”</a:t>
            </a:r>
            <a:r>
              <a:rPr lang="zh-CN" altLang="zh-CN" b="1" dirty="0">
                <a:solidFill>
                  <a:srgbClr val="00B0F0"/>
                </a:solidFill>
                <a:effectLst>
                  <a:outerShdw blurRad="38100" dist="38100" dir="2700000" algn="tl">
                    <a:srgbClr val="000000">
                      <a:alpha val="43137"/>
                    </a:srgbClr>
                  </a:outerShdw>
                </a:effectLst>
              </a:rPr>
              <a:t>是对国运的担忧，也饱含了诗人深深的无奈之情。</a:t>
            </a:r>
            <a:endParaRPr lang="zh-CN" altLang="en-US" dirty="0">
              <a:solidFill>
                <a:srgbClr val="00B0F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772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782" y="101379"/>
            <a:ext cx="8885811" cy="2308324"/>
          </a:xfrm>
          <a:prstGeom prst="rect">
            <a:avLst/>
          </a:prstGeom>
        </p:spPr>
        <p:txBody>
          <a:bodyPr wrap="square">
            <a:spAutoFit/>
          </a:bodyPr>
          <a:lstStyle/>
          <a:p>
            <a:r>
              <a:rPr lang="en-US" altLang="zh-CN" b="1" dirty="0"/>
              <a:t>3</a:t>
            </a:r>
            <a:r>
              <a:rPr lang="zh-CN" altLang="zh-CN" b="1" dirty="0"/>
              <a:t>．阅读下面的一首宋词，按要求回答问题。</a:t>
            </a:r>
            <a:endParaRPr lang="zh-CN" altLang="zh-CN" dirty="0"/>
          </a:p>
          <a:p>
            <a:r>
              <a:rPr lang="en-US" altLang="zh-CN" b="1" dirty="0" smtClean="0"/>
              <a:t>                                                              </a:t>
            </a:r>
            <a:r>
              <a:rPr lang="zh-CN" altLang="zh-CN" b="1" dirty="0" smtClean="0"/>
              <a:t>苏</a:t>
            </a:r>
            <a:r>
              <a:rPr lang="zh-CN" altLang="zh-CN" b="1" dirty="0"/>
              <a:t>幕遮</a:t>
            </a:r>
            <a:r>
              <a:rPr lang="en-US" altLang="zh-CN" b="1" dirty="0"/>
              <a:t>·</a:t>
            </a:r>
            <a:r>
              <a:rPr lang="zh-CN" altLang="zh-CN" b="1" dirty="0" smtClean="0"/>
              <a:t>草</a:t>
            </a:r>
            <a:r>
              <a:rPr lang="en-US" altLang="zh-CN" b="1" dirty="0" smtClean="0"/>
              <a:t>             </a:t>
            </a:r>
            <a:r>
              <a:rPr lang="zh-CN" altLang="zh-CN" b="1" dirty="0" smtClean="0"/>
              <a:t>梅</a:t>
            </a:r>
            <a:r>
              <a:rPr lang="zh-CN" altLang="zh-CN" b="1" dirty="0"/>
              <a:t>尧臣</a:t>
            </a:r>
            <a:endParaRPr lang="zh-CN" altLang="zh-CN" dirty="0"/>
          </a:p>
          <a:p>
            <a:r>
              <a:rPr lang="en-US" altLang="zh-CN" b="1" dirty="0" smtClean="0"/>
              <a:t>         </a:t>
            </a:r>
            <a:r>
              <a:rPr lang="zh-CN" altLang="zh-CN" b="1" dirty="0" smtClean="0"/>
              <a:t>露</a:t>
            </a:r>
            <a:r>
              <a:rPr lang="zh-CN" altLang="zh-CN" b="1" dirty="0"/>
              <a:t>堤平，烟墅杳。乱碧萋萋，雨后江天晓。独有庾郎</a:t>
            </a:r>
            <a:r>
              <a:rPr lang="zh-CN" altLang="zh-CN" b="1" baseline="30000" dirty="0"/>
              <a:t>①</a:t>
            </a:r>
            <a:r>
              <a:rPr lang="zh-CN" altLang="zh-CN" b="1" dirty="0"/>
              <a:t>年最少。窣地春袍</a:t>
            </a:r>
            <a:r>
              <a:rPr lang="zh-CN" altLang="zh-CN" b="1" baseline="30000" dirty="0"/>
              <a:t>②</a:t>
            </a:r>
            <a:r>
              <a:rPr lang="zh-CN" altLang="zh-CN" b="1" dirty="0"/>
              <a:t>，嫩色宜相照。</a:t>
            </a:r>
            <a:endParaRPr lang="zh-CN" altLang="zh-CN" dirty="0"/>
          </a:p>
          <a:p>
            <a:r>
              <a:rPr lang="zh-CN" altLang="zh-CN" b="1" dirty="0"/>
              <a:t>接长亭，迷远道。堪怨王孙，不记归期早。落尽梨花春又了。满地残阳，翠色和烟老。</a:t>
            </a:r>
            <a:endParaRPr lang="zh-CN" altLang="zh-CN" dirty="0"/>
          </a:p>
          <a:p>
            <a:r>
              <a:rPr lang="zh-CN" altLang="zh-CN" b="1" dirty="0"/>
              <a:t>【注】</a:t>
            </a:r>
            <a:r>
              <a:rPr lang="en-US" altLang="zh-CN" b="1" dirty="0"/>
              <a:t>①</a:t>
            </a:r>
            <a:r>
              <a:rPr lang="zh-CN" altLang="zh-CN" b="1" dirty="0"/>
              <a:t>庾郎：庾信。南朝梁代文士，使魏被留，被迫仕于北朝。但他得名甚早，</a:t>
            </a:r>
            <a:r>
              <a:rPr lang="en-US" altLang="zh-CN" b="1" dirty="0"/>
              <a:t>“</a:t>
            </a:r>
            <a:r>
              <a:rPr lang="zh-CN" altLang="zh-CN" b="1" dirty="0"/>
              <a:t>年十五，侍梁东宫讲读。</a:t>
            </a:r>
            <a:r>
              <a:rPr lang="en-US" altLang="zh-CN" b="1" dirty="0"/>
              <a:t>”(</a:t>
            </a:r>
            <a:r>
              <a:rPr lang="zh-CN" altLang="zh-CN" b="1" dirty="0"/>
              <a:t>《庾开府集序》</a:t>
            </a:r>
            <a:r>
              <a:rPr lang="en-US" altLang="zh-CN" b="1" dirty="0"/>
              <a:t>)</a:t>
            </a:r>
            <a:r>
              <a:rPr lang="zh-CN" altLang="zh-CN" b="1" dirty="0"/>
              <a:t>这里借指一般离乡宦游的才子。</a:t>
            </a:r>
            <a:r>
              <a:rPr lang="en-US" altLang="zh-CN" b="1" dirty="0"/>
              <a:t>②</a:t>
            </a:r>
            <a:r>
              <a:rPr lang="zh-CN" altLang="zh-CN" b="1" dirty="0"/>
              <a:t>窣地春袍：踏上仕途，穿起拂地的青色章服。</a:t>
            </a:r>
            <a:endParaRPr lang="zh-CN" altLang="zh-CN" dirty="0"/>
          </a:p>
        </p:txBody>
      </p:sp>
      <p:sp>
        <p:nvSpPr>
          <p:cNvPr id="3" name="矩形 2"/>
          <p:cNvSpPr/>
          <p:nvPr/>
        </p:nvSpPr>
        <p:spPr>
          <a:xfrm>
            <a:off x="249570" y="2348880"/>
            <a:ext cx="8640960" cy="1200329"/>
          </a:xfrm>
          <a:prstGeom prst="rect">
            <a:avLst/>
          </a:prstGeom>
        </p:spPr>
        <p:txBody>
          <a:bodyPr wrap="square">
            <a:spAutoFit/>
          </a:bodyPr>
          <a:lstStyle/>
          <a:p>
            <a:r>
              <a:rPr lang="en-US" altLang="zh-CN" b="1" dirty="0"/>
              <a:t>(1)</a:t>
            </a:r>
            <a:r>
              <a:rPr lang="zh-CN" altLang="zh-CN" b="1" dirty="0"/>
              <a:t>这首词</a:t>
            </a:r>
            <a:r>
              <a:rPr lang="en-US" altLang="zh-CN" b="1" dirty="0"/>
              <a:t>“</a:t>
            </a:r>
            <a:r>
              <a:rPr lang="zh-CN" altLang="zh-CN" b="1" dirty="0"/>
              <a:t>翠色和烟老</a:t>
            </a:r>
            <a:r>
              <a:rPr lang="en-US" altLang="zh-CN" b="1" dirty="0"/>
              <a:t>”</a:t>
            </a:r>
            <a:r>
              <a:rPr lang="zh-CN" altLang="zh-CN" b="1" dirty="0"/>
              <a:t>中的</a:t>
            </a:r>
            <a:r>
              <a:rPr lang="en-US" altLang="zh-CN" b="1" dirty="0"/>
              <a:t>“</a:t>
            </a:r>
            <a:r>
              <a:rPr lang="zh-CN" altLang="zh-CN" b="1" dirty="0"/>
              <a:t>老</a:t>
            </a:r>
            <a:r>
              <a:rPr lang="en-US" altLang="zh-CN" b="1" dirty="0"/>
              <a:t>”</a:t>
            </a:r>
            <a:r>
              <a:rPr lang="zh-CN" altLang="zh-CN" b="1" dirty="0"/>
              <a:t>字用得极妙，请分析其妙在何处。</a:t>
            </a:r>
            <a:endParaRPr lang="zh-CN" altLang="zh-CN" dirty="0"/>
          </a:p>
          <a:p>
            <a:r>
              <a:rPr lang="en-US" altLang="zh-CN" b="1" dirty="0" smtClean="0"/>
              <a:t>(</a:t>
            </a:r>
            <a:r>
              <a:rPr lang="en-US" altLang="zh-CN" b="1" dirty="0"/>
              <a:t>2)</a:t>
            </a:r>
            <a:r>
              <a:rPr lang="zh-CN" altLang="zh-CN" b="1" dirty="0"/>
              <a:t>宋代沈义父在其所著《乐府指迷》中曾云：</a:t>
            </a:r>
            <a:r>
              <a:rPr lang="en-US" altLang="zh-CN" b="1" dirty="0"/>
              <a:t>“</a:t>
            </a:r>
            <a:r>
              <a:rPr lang="zh-CN" altLang="zh-CN" b="1" dirty="0"/>
              <a:t>咏物词，最忌说出题字。</a:t>
            </a:r>
            <a:r>
              <a:rPr lang="en-US" altLang="zh-CN" b="1" dirty="0"/>
              <a:t>”</a:t>
            </a:r>
            <a:r>
              <a:rPr lang="zh-CN" altLang="zh-CN" b="1" dirty="0"/>
              <a:t>这首咏草词虽不着一</a:t>
            </a:r>
            <a:r>
              <a:rPr lang="en-US" altLang="zh-CN" b="1" dirty="0"/>
              <a:t>“</a:t>
            </a:r>
            <a:r>
              <a:rPr lang="zh-CN" altLang="zh-CN" b="1" dirty="0"/>
              <a:t>草</a:t>
            </a:r>
            <a:r>
              <a:rPr lang="en-US" altLang="zh-CN" b="1" dirty="0"/>
              <a:t>”</a:t>
            </a:r>
            <a:r>
              <a:rPr lang="zh-CN" altLang="zh-CN" b="1" dirty="0"/>
              <a:t>字，却将春草写得形神俱备。请结合词句作简要分析，并指出作者借咏物抒发了怎样的感情。</a:t>
            </a:r>
            <a:endParaRPr lang="zh-CN" altLang="zh-CN" dirty="0"/>
          </a:p>
        </p:txBody>
      </p:sp>
      <p:sp>
        <p:nvSpPr>
          <p:cNvPr id="4" name="矩形 3"/>
          <p:cNvSpPr/>
          <p:nvPr/>
        </p:nvSpPr>
        <p:spPr>
          <a:xfrm>
            <a:off x="249570" y="3524778"/>
            <a:ext cx="8812023" cy="1754326"/>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译文 ：堤坝上的绿草含水带露，远处的房屋在如烟春色的掩映下若隐若现。雨后天色变晴，江水开阔，到处都是萋萋的芳草。离乡宦游的才子年少成名，他穿上及地的青色章服，衣服颜色与嫩绿的草色互相映衬，十分相宜。</a:t>
            </a:r>
          </a:p>
          <a:p>
            <a:r>
              <a:rPr lang="zh-CN" altLang="en-US" b="1" dirty="0" smtClean="0">
                <a:solidFill>
                  <a:srgbClr val="002060"/>
                </a:solidFill>
                <a:effectLst>
                  <a:outerShdw blurRad="38100" dist="38100" dir="2700000" algn="tl">
                    <a:srgbClr val="000000">
                      <a:alpha val="43137"/>
                    </a:srgbClr>
                  </a:outerShdw>
                </a:effectLst>
              </a:rPr>
              <a:t>         芳草把路边一个又一个的长亭连接起来，使得远道凄迷。那萋萋的芳草，仿佛是在埋怨宦游的王孙公子已经忘记了归期。眼看梨花落尽，春天马上又要过去了。日光渐暗，暮霭沉沉，那翠绿的春草也似乎变得苍老了。</a:t>
            </a:r>
            <a:endParaRPr lang="zh-CN" altLang="en-US" b="1"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135323" y="5875393"/>
            <a:ext cx="8856984" cy="923330"/>
          </a:xfrm>
          <a:prstGeom prst="rect">
            <a:avLst/>
          </a:prstGeom>
        </p:spPr>
        <p:txBody>
          <a:bodyPr wrap="square">
            <a:spAutoFit/>
          </a:bodyPr>
          <a:lstStyle/>
          <a:p>
            <a:r>
              <a:rPr lang="en-US" altLang="zh-CN" b="1" dirty="0" smtClean="0">
                <a:solidFill>
                  <a:srgbClr val="0070C0"/>
                </a:solidFill>
                <a:effectLst>
                  <a:outerShdw blurRad="38100" dist="38100" dir="2700000" algn="tl">
                    <a:srgbClr val="000000">
                      <a:alpha val="43137"/>
                    </a:srgbClr>
                  </a:outerShdw>
                </a:effectLst>
              </a:rPr>
              <a:t>(</a:t>
            </a:r>
            <a:r>
              <a:rPr lang="en-US" altLang="zh-CN" b="1" dirty="0">
                <a:solidFill>
                  <a:srgbClr val="0070C0"/>
                </a:solidFill>
                <a:effectLst>
                  <a:outerShdw blurRad="38100" dist="38100" dir="2700000" algn="tl">
                    <a:srgbClr val="000000">
                      <a:alpha val="43137"/>
                    </a:srgbClr>
                  </a:outerShdw>
                </a:effectLst>
              </a:rPr>
              <a:t>2)</a:t>
            </a:r>
            <a:r>
              <a:rPr lang="zh-CN" altLang="zh-CN" b="1" dirty="0">
                <a:solidFill>
                  <a:srgbClr val="0070C0"/>
                </a:solidFill>
                <a:effectLst>
                  <a:outerShdw blurRad="38100" dist="38100" dir="2700000" algn="tl">
                    <a:srgbClr val="000000">
                      <a:alpha val="43137"/>
                    </a:srgbClr>
                  </a:outerShdw>
                </a:effectLst>
              </a:rPr>
              <a:t>用</a:t>
            </a:r>
            <a:r>
              <a:rPr lang="zh-CN" altLang="zh-CN" b="1" dirty="0">
                <a:solidFill>
                  <a:srgbClr val="C00000"/>
                </a:solidFill>
                <a:effectLst>
                  <a:outerShdw blurRad="38100" dist="38100" dir="2700000" algn="tl">
                    <a:srgbClr val="000000">
                      <a:alpha val="43137"/>
                    </a:srgbClr>
                  </a:outerShdw>
                </a:effectLst>
              </a:rPr>
              <a:t>环境、形象、神态</a:t>
            </a:r>
            <a:r>
              <a:rPr lang="zh-CN" altLang="zh-CN" b="1" dirty="0">
                <a:solidFill>
                  <a:srgbClr val="0070C0"/>
                </a:solidFill>
                <a:effectLst>
                  <a:outerShdw blurRad="38100" dist="38100" dir="2700000" algn="tl">
                    <a:srgbClr val="000000">
                      <a:alpha val="43137"/>
                    </a:srgbClr>
                  </a:outerShdw>
                </a:effectLst>
              </a:rPr>
              <a:t>的描绘，将春草写得形神俱备。词的上片以绮丽之笔，突出</a:t>
            </a:r>
            <a:r>
              <a:rPr lang="zh-CN" altLang="zh-CN" b="1" dirty="0">
                <a:solidFill>
                  <a:srgbClr val="FF0000"/>
                </a:solidFill>
                <a:effectLst>
                  <a:outerShdw blurRad="38100" dist="38100" dir="2700000" algn="tl">
                    <a:srgbClr val="000000">
                      <a:alpha val="43137"/>
                    </a:srgbClr>
                  </a:outerShdw>
                </a:effectLst>
              </a:rPr>
              <a:t>雨后</a:t>
            </a:r>
            <a:r>
              <a:rPr lang="zh-CN" altLang="zh-CN" b="1" dirty="0">
                <a:solidFill>
                  <a:srgbClr val="0070C0"/>
                </a:solidFill>
                <a:effectLst>
                  <a:outerShdw blurRad="38100" dist="38100" dir="2700000" algn="tl">
                    <a:srgbClr val="000000">
                      <a:alpha val="43137"/>
                    </a:srgbClr>
                  </a:outerShdw>
                </a:effectLst>
              </a:rPr>
              <a:t>青草之美；下片以凄迷之调，突出青草</a:t>
            </a:r>
            <a:r>
              <a:rPr lang="zh-CN" altLang="zh-CN" b="1" dirty="0">
                <a:solidFill>
                  <a:srgbClr val="FF0000"/>
                </a:solidFill>
                <a:effectLst>
                  <a:outerShdw blurRad="38100" dist="38100" dir="2700000" algn="tl">
                    <a:srgbClr val="000000">
                      <a:alpha val="43137"/>
                    </a:srgbClr>
                  </a:outerShdw>
                </a:effectLst>
              </a:rPr>
              <a:t>有情</a:t>
            </a:r>
            <a:r>
              <a:rPr lang="zh-CN" altLang="zh-CN" b="1" dirty="0">
                <a:solidFill>
                  <a:srgbClr val="0070C0"/>
                </a:solidFill>
                <a:effectLst>
                  <a:outerShdw blurRad="38100" dist="38100" dir="2700000" algn="tl">
                    <a:srgbClr val="000000">
                      <a:alpha val="43137"/>
                    </a:srgbClr>
                  </a:outerShdw>
                </a:effectLst>
              </a:rPr>
              <a:t>，而路人苍凉之境。全词通过上下片的对照，抒发了作者的</a:t>
            </a:r>
            <a:r>
              <a:rPr lang="zh-CN" altLang="zh-CN" b="1" dirty="0">
                <a:solidFill>
                  <a:srgbClr val="FF0000"/>
                </a:solidFill>
                <a:effectLst>
                  <a:outerShdw blurRad="38100" dist="38100" dir="2700000" algn="tl">
                    <a:srgbClr val="000000">
                      <a:alpha val="43137"/>
                    </a:srgbClr>
                  </a:outerShdw>
                </a:effectLst>
              </a:rPr>
              <a:t>惜草、惜春</a:t>
            </a:r>
            <a:r>
              <a:rPr lang="zh-CN" altLang="zh-CN" b="1" dirty="0">
                <a:solidFill>
                  <a:srgbClr val="0070C0"/>
                </a:solidFill>
                <a:effectLst>
                  <a:outerShdw blurRad="38100" dist="38100" dir="2700000" algn="tl">
                    <a:srgbClr val="000000">
                      <a:alpha val="43137"/>
                    </a:srgbClr>
                  </a:outerShdw>
                </a:effectLst>
              </a:rPr>
              <a:t>的情怀，寄寓了个人的</a:t>
            </a:r>
            <a:r>
              <a:rPr lang="zh-CN" altLang="zh-CN" b="1" dirty="0">
                <a:solidFill>
                  <a:srgbClr val="FF0000"/>
                </a:solidFill>
                <a:effectLst>
                  <a:outerShdw blurRad="38100" dist="38100" dir="2700000" algn="tl">
                    <a:srgbClr val="000000">
                      <a:alpha val="43137"/>
                    </a:srgbClr>
                  </a:outerShdw>
                </a:effectLst>
              </a:rPr>
              <a:t>身世之感</a:t>
            </a:r>
            <a:r>
              <a:rPr lang="zh-CN" altLang="zh-CN" b="1" dirty="0">
                <a:solidFill>
                  <a:srgbClr val="0070C0"/>
                </a:solidFill>
                <a:effectLst>
                  <a:outerShdw blurRad="38100" dist="38100" dir="2700000" algn="tl">
                    <a:srgbClr val="000000">
                      <a:alpha val="43137"/>
                    </a:srgbClr>
                  </a:outerShdw>
                </a:effectLst>
              </a:rPr>
              <a:t>。</a:t>
            </a:r>
            <a:endParaRPr lang="zh-CN" altLang="zh-CN" dirty="0">
              <a:solidFill>
                <a:srgbClr val="0070C0"/>
              </a:solidFill>
              <a:effectLst>
                <a:outerShdw blurRad="38100" dist="38100" dir="2700000" algn="tl">
                  <a:srgbClr val="000000">
                    <a:alpha val="43137"/>
                  </a:srgbClr>
                </a:outerShdw>
              </a:effectLst>
            </a:endParaRPr>
          </a:p>
        </p:txBody>
      </p:sp>
      <p:sp>
        <p:nvSpPr>
          <p:cNvPr id="7" name="矩形 6"/>
          <p:cNvSpPr/>
          <p:nvPr/>
        </p:nvSpPr>
        <p:spPr>
          <a:xfrm>
            <a:off x="205380" y="5229200"/>
            <a:ext cx="8786927" cy="646331"/>
          </a:xfrm>
          <a:prstGeom prst="rect">
            <a:avLst/>
          </a:prstGeom>
        </p:spPr>
        <p:txBody>
          <a:bodyPr wrap="square">
            <a:spAutoFit/>
          </a:bodyPr>
          <a:lstStyle/>
          <a:p>
            <a:r>
              <a:rPr lang="zh-CN" altLang="zh-CN" b="1" dirty="0" smtClean="0">
                <a:solidFill>
                  <a:srgbClr val="7030A0"/>
                </a:solidFill>
              </a:rPr>
              <a:t>【答案】</a:t>
            </a:r>
            <a:r>
              <a:rPr lang="en-US" altLang="zh-CN" b="1" dirty="0" smtClean="0">
                <a:solidFill>
                  <a:srgbClr val="7030A0"/>
                </a:solidFill>
              </a:rPr>
              <a:t>(1)“</a:t>
            </a:r>
            <a:r>
              <a:rPr lang="zh-CN" altLang="zh-CN" b="1" dirty="0" smtClean="0">
                <a:solidFill>
                  <a:srgbClr val="7030A0"/>
                </a:solidFill>
              </a:rPr>
              <a:t>老</a:t>
            </a:r>
            <a:r>
              <a:rPr lang="en-US" altLang="zh-CN" b="1" dirty="0" smtClean="0">
                <a:solidFill>
                  <a:srgbClr val="7030A0"/>
                </a:solidFill>
              </a:rPr>
              <a:t>”</a:t>
            </a:r>
            <a:r>
              <a:rPr lang="zh-CN" altLang="zh-CN" b="1" dirty="0" smtClean="0">
                <a:solidFill>
                  <a:srgbClr val="7030A0"/>
                </a:solidFill>
              </a:rPr>
              <a:t>字与上片</a:t>
            </a:r>
            <a:r>
              <a:rPr lang="en-US" altLang="zh-CN" b="1" dirty="0" smtClean="0">
                <a:solidFill>
                  <a:srgbClr val="7030A0"/>
                </a:solidFill>
              </a:rPr>
              <a:t>“</a:t>
            </a:r>
            <a:r>
              <a:rPr lang="zh-CN" altLang="zh-CN" b="1" dirty="0" smtClean="0">
                <a:solidFill>
                  <a:srgbClr val="7030A0"/>
                </a:solidFill>
              </a:rPr>
              <a:t>嫩</a:t>
            </a:r>
            <a:r>
              <a:rPr lang="en-US" altLang="zh-CN" b="1" dirty="0" smtClean="0">
                <a:solidFill>
                  <a:srgbClr val="7030A0"/>
                </a:solidFill>
              </a:rPr>
              <a:t>”</a:t>
            </a:r>
            <a:r>
              <a:rPr lang="zh-CN" altLang="zh-CN" b="1" dirty="0" smtClean="0">
                <a:solidFill>
                  <a:srgbClr val="7030A0"/>
                </a:solidFill>
              </a:rPr>
              <a:t>字</a:t>
            </a:r>
            <a:r>
              <a:rPr lang="zh-CN" altLang="zh-CN" b="1" dirty="0" smtClean="0">
                <a:solidFill>
                  <a:srgbClr val="FF0000"/>
                </a:solidFill>
              </a:rPr>
              <a:t>遥相呼应</a:t>
            </a:r>
            <a:r>
              <a:rPr lang="zh-CN" altLang="zh-CN" b="1" dirty="0" smtClean="0">
                <a:solidFill>
                  <a:srgbClr val="7030A0"/>
                </a:solidFill>
              </a:rPr>
              <a:t>。于春草的由</a:t>
            </a:r>
            <a:r>
              <a:rPr lang="en-US" altLang="zh-CN" b="1" dirty="0" smtClean="0">
                <a:solidFill>
                  <a:srgbClr val="7030A0"/>
                </a:solidFill>
              </a:rPr>
              <a:t>“</a:t>
            </a:r>
            <a:r>
              <a:rPr lang="zh-CN" altLang="zh-CN" b="1" dirty="0" smtClean="0">
                <a:solidFill>
                  <a:srgbClr val="7030A0"/>
                </a:solidFill>
              </a:rPr>
              <a:t>嫩</a:t>
            </a:r>
            <a:r>
              <a:rPr lang="en-US" altLang="zh-CN" b="1" dirty="0" smtClean="0">
                <a:solidFill>
                  <a:srgbClr val="7030A0"/>
                </a:solidFill>
              </a:rPr>
              <a:t>”</a:t>
            </a:r>
            <a:r>
              <a:rPr lang="zh-CN" altLang="zh-CN" b="1" dirty="0" smtClean="0">
                <a:solidFill>
                  <a:srgbClr val="7030A0"/>
                </a:solidFill>
              </a:rPr>
              <a:t>变</a:t>
            </a:r>
            <a:r>
              <a:rPr lang="en-US" altLang="zh-CN" b="1" dirty="0" smtClean="0">
                <a:solidFill>
                  <a:srgbClr val="7030A0"/>
                </a:solidFill>
              </a:rPr>
              <a:t>“</a:t>
            </a:r>
            <a:r>
              <a:rPr lang="zh-CN" altLang="zh-CN" b="1" dirty="0" smtClean="0">
                <a:solidFill>
                  <a:srgbClr val="7030A0"/>
                </a:solidFill>
              </a:rPr>
              <a:t>老</a:t>
            </a:r>
            <a:r>
              <a:rPr lang="en-US" altLang="zh-CN" b="1" dirty="0" smtClean="0">
                <a:solidFill>
                  <a:srgbClr val="7030A0"/>
                </a:solidFill>
              </a:rPr>
              <a:t>”</a:t>
            </a:r>
            <a:r>
              <a:rPr lang="zh-CN" altLang="zh-CN" b="1" dirty="0" smtClean="0">
                <a:solidFill>
                  <a:srgbClr val="7030A0"/>
                </a:solidFill>
              </a:rPr>
              <a:t>之中，</a:t>
            </a:r>
            <a:r>
              <a:rPr lang="zh-CN" altLang="zh-CN" b="1" dirty="0" smtClean="0">
                <a:solidFill>
                  <a:srgbClr val="FF0000"/>
                </a:solidFill>
              </a:rPr>
              <a:t>暗寓</a:t>
            </a:r>
            <a:r>
              <a:rPr lang="zh-CN" altLang="zh-CN" b="1" dirty="0" smtClean="0">
                <a:solidFill>
                  <a:srgbClr val="7030A0"/>
                </a:solidFill>
              </a:rPr>
              <a:t>伤春之意，</a:t>
            </a:r>
            <a:r>
              <a:rPr lang="zh-CN" altLang="zh-CN" b="1" dirty="0" smtClean="0">
                <a:solidFill>
                  <a:srgbClr val="FF0000"/>
                </a:solidFill>
              </a:rPr>
              <a:t>抒发了</a:t>
            </a:r>
            <a:r>
              <a:rPr lang="zh-CN" altLang="zh-CN" b="1" dirty="0" smtClean="0">
                <a:solidFill>
                  <a:srgbClr val="7030A0"/>
                </a:solidFill>
              </a:rPr>
              <a:t>词人</a:t>
            </a:r>
            <a:r>
              <a:rPr lang="zh-CN" altLang="zh-CN" b="1" dirty="0" smtClean="0">
                <a:solidFill>
                  <a:srgbClr val="00B050"/>
                </a:solidFill>
                <a:effectLst>
                  <a:outerShdw blurRad="38100" dist="38100" dir="2700000" algn="tl">
                    <a:srgbClr val="000000">
                      <a:alpha val="43137"/>
                    </a:srgbClr>
                  </a:outerShdw>
                </a:effectLst>
              </a:rPr>
              <a:t>嗟老、倦游</a:t>
            </a:r>
            <a:r>
              <a:rPr lang="zh-CN" altLang="zh-CN" b="1" dirty="0" smtClean="0">
                <a:solidFill>
                  <a:srgbClr val="7030A0"/>
                </a:solidFill>
              </a:rPr>
              <a:t>的心情。</a:t>
            </a:r>
            <a:endParaRPr lang="zh-CN" altLang="zh-CN" dirty="0">
              <a:solidFill>
                <a:srgbClr val="7030A0"/>
              </a:solidFill>
            </a:endParaRPr>
          </a:p>
        </p:txBody>
      </p:sp>
    </p:spTree>
    <p:extLst>
      <p:ext uri="{BB962C8B-B14F-4D97-AF65-F5344CB8AC3E}">
        <p14:creationId xmlns:p14="http://schemas.microsoft.com/office/powerpoint/2010/main" val="419772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23074" y="116632"/>
            <a:ext cx="902092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12775"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612775"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rPr>
              <a:t>4</a:t>
            </a:r>
            <a:r>
              <a:rPr kumimoji="0" lang="zh-CN" altLang="en-US" sz="2000" b="1" i="0" u="none" strike="noStrike" cap="none" normalizeH="0" baseline="0" dirty="0" smtClean="0">
                <a:ln>
                  <a:noFill/>
                </a:ln>
                <a:solidFill>
                  <a:schemeClr val="tx1"/>
                </a:solidFill>
                <a:effectLst/>
                <a:latin typeface="Times New Roman" pitchFamily="18" charset="0"/>
                <a:cs typeface="Times New Roman" pitchFamily="18" charset="0"/>
              </a:rPr>
              <a:t>．阅读下面这首诗，回答问题。</a:t>
            </a:r>
            <a:endParaRPr kumimoji="0" lang="zh-CN" altLang="en-US" sz="2000"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              独秀峰</a:t>
            </a:r>
            <a:r>
              <a:rPr kumimoji="0" lang="zh-CN" altLang="en-US" sz="2000" b="1" i="0" u="none" strike="noStrike" cap="none" normalizeH="0" baseline="30000" dirty="0" smtClean="0">
                <a:ln>
                  <a:noFill/>
                </a:ln>
                <a:solidFill>
                  <a:schemeClr val="tx1"/>
                </a:solidFill>
                <a:effectLst/>
                <a:latin typeface="黑体" pitchFamily="49" charset="-122"/>
                <a:ea typeface="黑体" pitchFamily="49" charset="-122"/>
                <a:cs typeface="Times New Roman" pitchFamily="18" charset="0"/>
              </a:rPr>
              <a:t>①            </a:t>
            </a:r>
            <a:r>
              <a:rPr kumimoji="0" lang="zh-CN" altLang="en-US"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袁枚</a:t>
            </a:r>
            <a:endParaRPr kumimoji="0" lang="zh-CN" altLang="en-US" sz="2000"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来龙去脉</a:t>
            </a:r>
            <a:r>
              <a:rPr kumimoji="0" lang="zh-CN" altLang="en-US" sz="2000" b="1" i="0" u="none" strike="noStrike" cap="none" normalizeH="0" baseline="30000" dirty="0" smtClean="0">
                <a:ln>
                  <a:noFill/>
                </a:ln>
                <a:solidFill>
                  <a:schemeClr val="tx1"/>
                </a:solidFill>
                <a:effectLst/>
                <a:latin typeface="宋体" pitchFamily="2" charset="-122"/>
                <a:ea typeface="仿宋_GB2312" charset="-122"/>
                <a:cs typeface="Times New Roman" pitchFamily="18" charset="0"/>
              </a:rPr>
              <a:t>②</a:t>
            </a:r>
            <a:r>
              <a:rPr kumimoji="0" lang="zh-CN" altLang="en-US" sz="2000" b="1"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绝无有，突然一峰插南斗。</a:t>
            </a:r>
            <a:endParaRPr kumimoji="0" lang="zh-CN" altLang="en-US" sz="2000"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桂林山水奇八九，独秀峰尤冠其首。</a:t>
            </a:r>
            <a:endParaRPr kumimoji="0" lang="zh-CN" altLang="en-US" sz="2000"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三百六级登其巅，一城烟水来眼前。</a:t>
            </a:r>
            <a:endParaRPr kumimoji="0" lang="zh-CN" altLang="en-US" sz="2000"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仿宋_GB2312" charset="-122"/>
                <a:cs typeface="Times New Roman" pitchFamily="18" charset="0"/>
              </a:rPr>
              <a:t>青山尚且直如弦，人生孤立何伤焉。</a:t>
            </a:r>
            <a:endParaRPr kumimoji="0" lang="zh-CN" altLang="en-US" sz="2000"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t>
            </a:r>
            <a:r>
              <a:rPr kumimoji="0" lang="zh-CN" altLang="en-US" sz="20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注</a:t>
            </a:r>
            <a:r>
              <a:rPr kumimoji="0" lang="en-US" altLang="zh-CN" sz="20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t>
            </a:r>
            <a:r>
              <a:rPr kumimoji="0" lang="en-US" altLang="zh-CN" sz="2000" b="1" i="0" u="none" strike="noStrike" cap="none" normalizeH="0" baseline="0" dirty="0" smtClean="0">
                <a:ln>
                  <a:noFill/>
                </a:ln>
                <a:solidFill>
                  <a:schemeClr val="tx1"/>
                </a:solidFill>
                <a:effectLst/>
                <a:ea typeface="楷体_GB2312" charset="-122"/>
                <a:cs typeface="Times New Roman" pitchFamily="18" charset="0"/>
              </a:rPr>
              <a:t>①</a:t>
            </a:r>
            <a:r>
              <a:rPr kumimoji="0" lang="zh-CN" altLang="en-US"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独秀峰：位于桂林市中心，以平地孤拔，无它峰相对，故名。</a:t>
            </a:r>
            <a:endParaRPr kumimoji="0" lang="en-US" altLang="zh-CN"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 </a:t>
            </a:r>
            <a:r>
              <a:rPr kumimoji="0" lang="zh-CN" altLang="en-US" sz="2000" b="1" i="0" u="none" strike="noStrike" cap="none" normalizeH="0" baseline="0" dirty="0" smtClean="0">
                <a:ln>
                  <a:noFill/>
                </a:ln>
                <a:solidFill>
                  <a:schemeClr val="tx1"/>
                </a:solidFill>
                <a:effectLst/>
                <a:ea typeface="楷体_GB2312" charset="-122"/>
                <a:cs typeface="Times New Roman" pitchFamily="18" charset="0"/>
              </a:rPr>
              <a:t>②</a:t>
            </a:r>
            <a:r>
              <a:rPr kumimoji="0" lang="zh-CN" altLang="en-US"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来龙去脉：旧时堪舆</a:t>
            </a:r>
            <a:r>
              <a:rPr kumimoji="0" lang="en-US" altLang="zh-CN"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风水先生</a:t>
            </a:r>
            <a:r>
              <a:rPr kumimoji="0" lang="en-US" altLang="zh-CN"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zh-CN" altLang="en-US"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以山势为龙，以山势起伏连绵为龙脉。</a:t>
            </a:r>
            <a:endParaRPr kumimoji="0" lang="zh-CN" altLang="en-US" sz="2000"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rPr>
              <a:t>(1)</a:t>
            </a:r>
            <a:r>
              <a:rPr kumimoji="0" lang="zh-CN" altLang="en-US" sz="2000" b="1" i="0" u="none" strike="noStrike" cap="none" normalizeH="0" baseline="0" dirty="0" smtClean="0">
                <a:ln>
                  <a:noFill/>
                </a:ln>
                <a:solidFill>
                  <a:schemeClr val="tx1"/>
                </a:solidFill>
                <a:effectLst/>
                <a:latin typeface="Times New Roman" pitchFamily="18" charset="0"/>
                <a:cs typeface="Times New Roman" pitchFamily="18" charset="0"/>
              </a:rPr>
              <a:t>你认为诗歌首联中哪个字用得最妙？请简要分析其妙处。</a:t>
            </a:r>
            <a:endParaRPr kumimoji="0" lang="zh-CN" altLang="en-US" sz="2000" b="0" i="0" u="none" strike="noStrike" cap="none" normalizeH="0" baseline="0" dirty="0" smtClean="0">
              <a:ln>
                <a:noFill/>
              </a:ln>
              <a:solidFill>
                <a:schemeClr val="tx1"/>
              </a:solidFill>
              <a:effectLst/>
            </a:endParaRPr>
          </a:p>
          <a:p>
            <a:pPr marL="0" marR="0" lvl="0" indent="612775"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cs typeface="Times New Roman" pitchFamily="18" charset="0"/>
              </a:rPr>
              <a:t>(2)</a:t>
            </a:r>
            <a:r>
              <a:rPr kumimoji="0" lang="zh-CN" altLang="en-US" sz="2000" b="1" i="0" u="none" strike="noStrike" cap="none" normalizeH="0" baseline="0" dirty="0" smtClean="0">
                <a:ln>
                  <a:noFill/>
                </a:ln>
                <a:solidFill>
                  <a:schemeClr val="tx1"/>
                </a:solidFill>
                <a:effectLst/>
                <a:latin typeface="Times New Roman" pitchFamily="18" charset="0"/>
                <a:cs typeface="Times New Roman" pitchFamily="18" charset="0"/>
              </a:rPr>
              <a:t>这首诗表达了作者怎样的感情？</a:t>
            </a:r>
            <a:endParaRPr kumimoji="0" lang="zh-CN" altLang="en-US" sz="2000" b="0" i="0" u="none" strike="noStrike" cap="none" normalizeH="0" baseline="0" dirty="0" smtClean="0">
              <a:ln>
                <a:noFill/>
              </a:ln>
              <a:solidFill>
                <a:schemeClr val="tx1"/>
              </a:solidFill>
              <a:effectLst/>
            </a:endParaRPr>
          </a:p>
        </p:txBody>
      </p:sp>
      <p:sp>
        <p:nvSpPr>
          <p:cNvPr id="4" name="矩形 3"/>
          <p:cNvSpPr/>
          <p:nvPr/>
        </p:nvSpPr>
        <p:spPr>
          <a:xfrm>
            <a:off x="179512" y="3267477"/>
            <a:ext cx="8640960" cy="1323439"/>
          </a:xfrm>
          <a:prstGeom prst="rect">
            <a:avLst/>
          </a:prstGeom>
        </p:spPr>
        <p:txBody>
          <a:bodyPr wrap="square">
            <a:spAutoFit/>
          </a:bodyPr>
          <a:lstStyle/>
          <a:p>
            <a:r>
              <a:rPr lang="zh-CN" altLang="en-US" sz="2000" b="1" dirty="0" smtClean="0">
                <a:solidFill>
                  <a:srgbClr val="002060"/>
                </a:solidFill>
                <a:effectLst>
                  <a:outerShdw blurRad="38100" dist="38100" dir="2700000" algn="tl">
                    <a:srgbClr val="000000">
                      <a:alpha val="43137"/>
                    </a:srgbClr>
                  </a:outerShdw>
                </a:effectLst>
              </a:rPr>
              <a:t>译文：全然找不到来龙去脉，只见一座高峰突然出现，高可入云，直插南斗星。桂林山水本来就十有八九奇绝卓异，而独秀峰更是首屈一指。几百级阶梯拾级而上才到达它的峰巅，尽览全城风光，但见轻雾迷漫，碧波荡漾。青山尚且可以矗立如琴弦，人生孤立无援又有何妨碍！</a:t>
            </a:r>
            <a:endParaRPr lang="zh-CN" altLang="en-US" sz="2000" b="1" dirty="0">
              <a:solidFill>
                <a:srgbClr val="002060"/>
              </a:solidFill>
              <a:effectLst>
                <a:outerShdw blurRad="38100" dist="38100" dir="2700000" algn="tl">
                  <a:srgbClr val="000000">
                    <a:alpha val="43137"/>
                  </a:srgbClr>
                </a:outerShdw>
              </a:effectLst>
            </a:endParaRPr>
          </a:p>
        </p:txBody>
      </p:sp>
      <p:sp>
        <p:nvSpPr>
          <p:cNvPr id="5" name="矩形 4"/>
          <p:cNvSpPr/>
          <p:nvPr/>
        </p:nvSpPr>
        <p:spPr>
          <a:xfrm>
            <a:off x="123074" y="4653136"/>
            <a:ext cx="8856984" cy="707886"/>
          </a:xfrm>
          <a:prstGeom prst="rect">
            <a:avLst/>
          </a:prstGeom>
        </p:spPr>
        <p:txBody>
          <a:bodyPr wrap="square">
            <a:spAutoFit/>
          </a:bodyPr>
          <a:lstStyle/>
          <a:p>
            <a:r>
              <a:rPr lang="zh-CN" altLang="zh-CN" sz="2000" b="1" dirty="0" smtClean="0">
                <a:effectLst>
                  <a:outerShdw blurRad="38100" dist="38100" dir="2700000" algn="tl">
                    <a:srgbClr val="000000">
                      <a:alpha val="43137"/>
                    </a:srgbClr>
                  </a:outerShdw>
                </a:effectLst>
              </a:rPr>
              <a:t>【答案】</a:t>
            </a:r>
            <a:r>
              <a:rPr lang="en-US" altLang="zh-CN" sz="2000" b="1" dirty="0">
                <a:effectLst>
                  <a:outerShdw blurRad="38100" dist="38100" dir="2700000" algn="tl">
                    <a:srgbClr val="000000">
                      <a:alpha val="43137"/>
                    </a:srgbClr>
                  </a:outerShdw>
                </a:effectLst>
              </a:rPr>
              <a:t>(1)“</a:t>
            </a:r>
            <a:r>
              <a:rPr lang="zh-CN" altLang="zh-CN" sz="2000" b="1" dirty="0">
                <a:effectLst>
                  <a:outerShdw blurRad="38100" dist="38100" dir="2700000" algn="tl">
                    <a:srgbClr val="000000">
                      <a:alpha val="43137"/>
                    </a:srgbClr>
                  </a:outerShdw>
                </a:effectLst>
              </a:rPr>
              <a:t>插</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字用得妙，</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插</a:t>
            </a:r>
            <a:r>
              <a:rPr lang="en-US" altLang="zh-CN" sz="2000" b="1" dirty="0">
                <a:effectLst>
                  <a:outerShdw blurRad="38100" dist="38100" dir="2700000" algn="tl">
                    <a:srgbClr val="000000">
                      <a:alpha val="43137"/>
                    </a:srgbClr>
                  </a:outerShdw>
                </a:effectLst>
              </a:rPr>
              <a:t>”</a:t>
            </a:r>
            <a:r>
              <a:rPr lang="zh-CN" altLang="zh-CN" sz="2000" b="1" dirty="0">
                <a:effectLst>
                  <a:outerShdw blurRad="38100" dist="38100" dir="2700000" algn="tl">
                    <a:srgbClr val="000000">
                      <a:alpha val="43137"/>
                    </a:srgbClr>
                  </a:outerShdw>
                </a:effectLst>
              </a:rPr>
              <a:t>字</a:t>
            </a:r>
            <a:r>
              <a:rPr lang="zh-CN" altLang="zh-CN" sz="2000" b="1" dirty="0">
                <a:solidFill>
                  <a:srgbClr val="C00000"/>
                </a:solidFill>
                <a:effectLst>
                  <a:outerShdw blurRad="38100" dist="38100" dir="2700000" algn="tl">
                    <a:srgbClr val="000000">
                      <a:alpha val="43137"/>
                    </a:srgbClr>
                  </a:outerShdw>
                </a:effectLst>
              </a:rPr>
              <a:t>以动写静</a:t>
            </a:r>
            <a:r>
              <a:rPr lang="zh-CN" altLang="zh-CN" sz="2000" b="1" dirty="0">
                <a:effectLst>
                  <a:outerShdw blurRad="38100" dist="38100" dir="2700000" algn="tl">
                    <a:srgbClr val="000000">
                      <a:alpha val="43137"/>
                    </a:srgbClr>
                  </a:outerShdw>
                </a:effectLst>
              </a:rPr>
              <a:t>，化静为动，赋予静态的山以</a:t>
            </a:r>
            <a:r>
              <a:rPr lang="zh-CN" altLang="zh-CN" sz="2000" b="1" dirty="0">
                <a:solidFill>
                  <a:srgbClr val="C00000"/>
                </a:solidFill>
                <a:effectLst>
                  <a:outerShdw blurRad="38100" dist="38100" dir="2700000" algn="tl">
                    <a:srgbClr val="000000">
                      <a:alpha val="43137"/>
                    </a:srgbClr>
                  </a:outerShdw>
                </a:effectLst>
              </a:rPr>
              <a:t>动感</a:t>
            </a:r>
            <a:r>
              <a:rPr lang="zh-CN" altLang="zh-CN" sz="2000" b="1" dirty="0">
                <a:effectLst>
                  <a:outerShdw blurRad="38100" dist="38100" dir="2700000" algn="tl">
                    <a:srgbClr val="000000">
                      <a:alpha val="43137"/>
                    </a:srgbClr>
                  </a:outerShdw>
                </a:effectLst>
              </a:rPr>
              <a:t>和</a:t>
            </a:r>
            <a:r>
              <a:rPr lang="zh-CN" altLang="zh-CN" sz="2000" b="1" dirty="0">
                <a:solidFill>
                  <a:srgbClr val="C00000"/>
                </a:solidFill>
                <a:effectLst>
                  <a:outerShdw blurRad="38100" dist="38100" dir="2700000" algn="tl">
                    <a:srgbClr val="000000">
                      <a:alpha val="43137"/>
                    </a:srgbClr>
                  </a:outerShdw>
                </a:effectLst>
              </a:rPr>
              <a:t>勃勃生机</a:t>
            </a:r>
            <a:r>
              <a:rPr lang="zh-CN" altLang="zh-CN" sz="2000" b="1" dirty="0">
                <a:effectLst>
                  <a:outerShdw blurRad="38100" dist="38100" dir="2700000" algn="tl">
                    <a:srgbClr val="000000">
                      <a:alpha val="43137"/>
                    </a:srgbClr>
                  </a:outerShdw>
                </a:effectLst>
              </a:rPr>
              <a:t>，生动形象地描绘出了独秀峰那刺穿青天的</a:t>
            </a:r>
            <a:r>
              <a:rPr lang="zh-CN" altLang="zh-CN" sz="2000" b="1" dirty="0">
                <a:solidFill>
                  <a:srgbClr val="C00000"/>
                </a:solidFill>
                <a:effectLst>
                  <a:outerShdw blurRad="38100" dist="38100" dir="2700000" algn="tl">
                    <a:srgbClr val="000000">
                      <a:alpha val="43137"/>
                    </a:srgbClr>
                  </a:outerShdw>
                </a:effectLst>
              </a:rPr>
              <a:t>孤高与挺拔</a:t>
            </a:r>
            <a:r>
              <a:rPr lang="zh-CN" altLang="zh-CN" sz="2000" b="1" dirty="0">
                <a:effectLst>
                  <a:outerShdw blurRad="38100" dist="38100" dir="2700000" algn="tl">
                    <a:srgbClr val="000000">
                      <a:alpha val="43137"/>
                    </a:srgbClr>
                  </a:outerShdw>
                </a:effectLst>
              </a:rPr>
              <a:t>之势</a:t>
            </a:r>
            <a:r>
              <a:rPr lang="zh-CN" altLang="zh-CN" sz="2000" b="1" dirty="0" smtClean="0">
                <a:effectLst>
                  <a:outerShdw blurRad="38100" dist="38100" dir="2700000" algn="tl">
                    <a:srgbClr val="000000">
                      <a:alpha val="43137"/>
                    </a:srgbClr>
                  </a:outerShdw>
                </a:effectLst>
              </a:rPr>
              <a:t>。</a:t>
            </a:r>
            <a:endParaRPr lang="zh-CN" altLang="zh-CN" sz="2000" dirty="0">
              <a:effectLst>
                <a:outerShdw blurRad="38100" dist="38100" dir="2700000" algn="tl">
                  <a:srgbClr val="000000">
                    <a:alpha val="43137"/>
                  </a:srgbClr>
                </a:outerShdw>
              </a:effectLst>
            </a:endParaRPr>
          </a:p>
        </p:txBody>
      </p:sp>
      <p:sp>
        <p:nvSpPr>
          <p:cNvPr id="6" name="矩形 5"/>
          <p:cNvSpPr/>
          <p:nvPr/>
        </p:nvSpPr>
        <p:spPr>
          <a:xfrm>
            <a:off x="205045" y="5877272"/>
            <a:ext cx="8856984" cy="707886"/>
          </a:xfrm>
          <a:prstGeom prst="rect">
            <a:avLst/>
          </a:prstGeom>
        </p:spPr>
        <p:txBody>
          <a:bodyPr wrap="square">
            <a:spAutoFit/>
          </a:bodyPr>
          <a:lstStyle/>
          <a:p>
            <a:r>
              <a:rPr lang="en-US" altLang="zh-CN" sz="2000" b="1" dirty="0" smtClean="0">
                <a:effectLst>
                  <a:outerShdw blurRad="38100" dist="38100" dir="2700000" algn="tl">
                    <a:srgbClr val="000000">
                      <a:alpha val="43137"/>
                    </a:srgbClr>
                  </a:outerShdw>
                </a:effectLst>
              </a:rPr>
              <a:t>②</a:t>
            </a:r>
            <a:r>
              <a:rPr lang="zh-CN" altLang="zh-CN" sz="2000" b="1" dirty="0" smtClean="0">
                <a:effectLst>
                  <a:outerShdw blurRad="38100" dist="38100" dir="2700000" algn="tl">
                    <a:srgbClr val="000000">
                      <a:alpha val="43137"/>
                    </a:srgbClr>
                  </a:outerShdw>
                </a:effectLst>
              </a:rPr>
              <a:t>虽然人生孤独</a:t>
            </a:r>
            <a:r>
              <a:rPr lang="en-US" altLang="zh-CN" sz="2000" b="1" dirty="0" smtClean="0">
                <a:effectLst>
                  <a:outerShdw blurRad="38100" dist="38100" dir="2700000" algn="tl">
                    <a:srgbClr val="000000">
                      <a:alpha val="43137"/>
                    </a:srgbClr>
                  </a:outerShdw>
                </a:effectLst>
              </a:rPr>
              <a:t>(</a:t>
            </a:r>
            <a:r>
              <a:rPr lang="zh-CN" altLang="zh-CN" sz="2000" b="1" dirty="0" smtClean="0">
                <a:effectLst>
                  <a:outerShdw blurRad="38100" dist="38100" dir="2700000" algn="tl">
                    <a:srgbClr val="000000">
                      <a:alpha val="43137"/>
                    </a:srgbClr>
                  </a:outerShdw>
                </a:effectLst>
              </a:rPr>
              <a:t>孤立</a:t>
            </a:r>
            <a:r>
              <a:rPr lang="en-US" altLang="zh-CN" sz="2000" b="1" dirty="0" smtClean="0">
                <a:effectLst>
                  <a:outerShdw blurRad="38100" dist="38100" dir="2700000" algn="tl">
                    <a:srgbClr val="000000">
                      <a:alpha val="43137"/>
                    </a:srgbClr>
                  </a:outerShdw>
                </a:effectLst>
              </a:rPr>
              <a:t>)</a:t>
            </a:r>
            <a:r>
              <a:rPr lang="zh-CN" altLang="zh-CN" sz="2000" b="1" dirty="0" smtClean="0">
                <a:effectLst>
                  <a:outerShdw blurRad="38100" dist="38100" dir="2700000" algn="tl">
                    <a:srgbClr val="000000">
                      <a:alpha val="43137"/>
                    </a:srgbClr>
                  </a:outerShdw>
                </a:effectLst>
              </a:rPr>
              <a:t>，但应恪守正直秉性，不因孤独而伤感，充满了永不言败、永不退缩的</a:t>
            </a:r>
            <a:r>
              <a:rPr lang="zh-CN" altLang="zh-CN" sz="2000" b="1" dirty="0" smtClean="0">
                <a:solidFill>
                  <a:srgbClr val="FF0000"/>
                </a:solidFill>
                <a:effectLst>
                  <a:outerShdw blurRad="38100" dist="38100" dir="2700000" algn="tl">
                    <a:srgbClr val="000000">
                      <a:alpha val="43137"/>
                    </a:srgbClr>
                  </a:outerShdw>
                </a:effectLst>
              </a:rPr>
              <a:t>坚毅</a:t>
            </a:r>
            <a:r>
              <a:rPr lang="en-US" altLang="zh-CN" sz="2000" b="1" dirty="0" smtClean="0">
                <a:solidFill>
                  <a:srgbClr val="FF0000"/>
                </a:solidFill>
                <a:effectLst>
                  <a:outerShdw blurRad="38100" dist="38100" dir="2700000" algn="tl">
                    <a:srgbClr val="000000">
                      <a:alpha val="43137"/>
                    </a:srgbClr>
                  </a:outerShdw>
                </a:effectLst>
              </a:rPr>
              <a:t>(</a:t>
            </a:r>
            <a:r>
              <a:rPr lang="zh-CN" altLang="zh-CN" sz="2000" b="1" dirty="0" smtClean="0">
                <a:solidFill>
                  <a:srgbClr val="FF0000"/>
                </a:solidFill>
                <a:effectLst>
                  <a:outerShdw blurRad="38100" dist="38100" dir="2700000" algn="tl">
                    <a:srgbClr val="000000">
                      <a:alpha val="43137"/>
                    </a:srgbClr>
                  </a:outerShdw>
                </a:effectLst>
              </a:rPr>
              <a:t>积极乐观、向上进取</a:t>
            </a:r>
            <a:r>
              <a:rPr lang="en-US" altLang="zh-CN" sz="2000" b="1" dirty="0" smtClean="0">
                <a:solidFill>
                  <a:srgbClr val="FF0000"/>
                </a:solidFill>
                <a:effectLst>
                  <a:outerShdw blurRad="38100" dist="38100" dir="2700000" algn="tl">
                    <a:srgbClr val="000000">
                      <a:alpha val="43137"/>
                    </a:srgbClr>
                  </a:outerShdw>
                </a:effectLst>
              </a:rPr>
              <a:t>)</a:t>
            </a:r>
            <a:r>
              <a:rPr lang="zh-CN" altLang="zh-CN" sz="2000" b="1" dirty="0" smtClean="0">
                <a:solidFill>
                  <a:srgbClr val="FF0000"/>
                </a:solidFill>
                <a:effectLst>
                  <a:outerShdw blurRad="38100" dist="38100" dir="2700000" algn="tl">
                    <a:srgbClr val="000000">
                      <a:alpha val="43137"/>
                    </a:srgbClr>
                  </a:outerShdw>
                </a:effectLst>
              </a:rPr>
              <a:t>之情</a:t>
            </a:r>
            <a:r>
              <a:rPr lang="zh-CN" altLang="zh-CN" sz="2000" b="1" dirty="0" smtClean="0">
                <a:effectLst>
                  <a:outerShdw blurRad="38100" dist="38100" dir="2700000" algn="tl">
                    <a:srgbClr val="000000">
                      <a:alpha val="43137"/>
                    </a:srgbClr>
                  </a:outerShdw>
                </a:effectLst>
              </a:rPr>
              <a:t>。</a:t>
            </a:r>
            <a:endParaRPr lang="zh-CN" altLang="zh-CN" sz="2000" dirty="0">
              <a:effectLst>
                <a:outerShdw blurRad="38100" dist="38100" dir="2700000" algn="tl">
                  <a:srgbClr val="000000">
                    <a:alpha val="43137"/>
                  </a:srgbClr>
                </a:outerShdw>
              </a:effectLst>
            </a:endParaRPr>
          </a:p>
        </p:txBody>
      </p:sp>
      <p:sp>
        <p:nvSpPr>
          <p:cNvPr id="2" name="矩形 1"/>
          <p:cNvSpPr/>
          <p:nvPr/>
        </p:nvSpPr>
        <p:spPr>
          <a:xfrm>
            <a:off x="298594" y="5361022"/>
            <a:ext cx="8280920" cy="400110"/>
          </a:xfrm>
          <a:prstGeom prst="rect">
            <a:avLst/>
          </a:prstGeom>
        </p:spPr>
        <p:txBody>
          <a:bodyPr wrap="square">
            <a:spAutoFit/>
          </a:bodyPr>
          <a:lstStyle/>
          <a:p>
            <a:r>
              <a:rPr lang="en-US" altLang="zh-CN" sz="2000" b="1" dirty="0">
                <a:solidFill>
                  <a:srgbClr val="7030A0"/>
                </a:solidFill>
                <a:effectLst>
                  <a:outerShdw blurRad="38100" dist="38100" dir="2700000" algn="tl">
                    <a:srgbClr val="000000">
                      <a:alpha val="43137"/>
                    </a:srgbClr>
                  </a:outerShdw>
                </a:effectLst>
              </a:rPr>
              <a:t>(2)①</a:t>
            </a:r>
            <a:r>
              <a:rPr lang="zh-CN" altLang="zh-CN" sz="2000" b="1" dirty="0">
                <a:solidFill>
                  <a:srgbClr val="7030A0"/>
                </a:solidFill>
                <a:effectLst>
                  <a:outerShdw blurRad="38100" dist="38100" dir="2700000" algn="tl">
                    <a:srgbClr val="000000">
                      <a:alpha val="43137"/>
                    </a:srgbClr>
                  </a:outerShdw>
                </a:effectLst>
              </a:rPr>
              <a:t>对独秀峰</a:t>
            </a:r>
            <a:r>
              <a:rPr lang="zh-CN" altLang="zh-CN" sz="2000" b="1" dirty="0">
                <a:solidFill>
                  <a:srgbClr val="00B050"/>
                </a:solidFill>
                <a:effectLst>
                  <a:outerShdw blurRad="38100" dist="38100" dir="2700000" algn="tl">
                    <a:srgbClr val="000000">
                      <a:alpha val="43137"/>
                    </a:srgbClr>
                  </a:outerShdw>
                </a:effectLst>
              </a:rPr>
              <a:t>突兀挺拔、秀奇、正直独立</a:t>
            </a:r>
            <a:r>
              <a:rPr lang="zh-CN" altLang="zh-CN" sz="2000" b="1" dirty="0">
                <a:solidFill>
                  <a:srgbClr val="7030A0"/>
                </a:solidFill>
                <a:effectLst>
                  <a:outerShdw blurRad="38100" dist="38100" dir="2700000" algn="tl">
                    <a:srgbClr val="000000">
                      <a:alpha val="43137"/>
                    </a:srgbClr>
                  </a:outerShdw>
                </a:effectLst>
              </a:rPr>
              <a:t>的</a:t>
            </a:r>
            <a:r>
              <a:rPr lang="zh-CN" altLang="zh-CN" sz="2000" b="1" dirty="0">
                <a:solidFill>
                  <a:srgbClr val="FF0000"/>
                </a:solidFill>
                <a:effectLst>
                  <a:outerShdw blurRad="38100" dist="38100" dir="2700000" algn="tl">
                    <a:srgbClr val="000000">
                      <a:alpha val="43137"/>
                    </a:srgbClr>
                  </a:outerShdw>
                </a:effectLst>
              </a:rPr>
              <a:t>赞美</a:t>
            </a:r>
            <a:r>
              <a:rPr lang="zh-CN" altLang="zh-CN" sz="2000" b="1" dirty="0">
                <a:solidFill>
                  <a:srgbClr val="7030A0"/>
                </a:solidFill>
                <a:effectLst>
                  <a:outerShdw blurRad="38100" dist="38100" dir="2700000" algn="tl">
                    <a:srgbClr val="000000">
                      <a:alpha val="43137"/>
                    </a:srgbClr>
                  </a:outerShdw>
                </a:effectLst>
              </a:rPr>
              <a:t>之情；</a:t>
            </a:r>
            <a:endParaRPr lang="en-US" altLang="zh-CN" sz="20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171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16632"/>
            <a:ext cx="8784976" cy="2308324"/>
          </a:xfrm>
          <a:prstGeom prst="rect">
            <a:avLst/>
          </a:prstGeom>
        </p:spPr>
        <p:txBody>
          <a:bodyPr wrap="square">
            <a:spAutoFit/>
          </a:bodyPr>
          <a:lstStyle/>
          <a:p>
            <a:r>
              <a:rPr lang="en-US" altLang="zh-CN" b="1" dirty="0"/>
              <a:t>5</a:t>
            </a:r>
            <a:r>
              <a:rPr lang="zh-CN" altLang="zh-CN" b="1" dirty="0"/>
              <a:t>．阅读下面这首词，然后回答问题。</a:t>
            </a:r>
            <a:endParaRPr lang="zh-CN" altLang="zh-CN" dirty="0"/>
          </a:p>
          <a:p>
            <a:r>
              <a:rPr lang="en-US" altLang="zh-CN" b="1" dirty="0" smtClean="0"/>
              <a:t>                                             </a:t>
            </a:r>
            <a:r>
              <a:rPr lang="zh-CN" altLang="zh-CN" b="1" dirty="0" smtClean="0"/>
              <a:t>浣</a:t>
            </a:r>
            <a:r>
              <a:rPr lang="zh-CN" altLang="zh-CN" b="1" dirty="0"/>
              <a:t>溪</a:t>
            </a:r>
            <a:r>
              <a:rPr lang="zh-CN" altLang="zh-CN" b="1" dirty="0" smtClean="0"/>
              <a:t>沙</a:t>
            </a:r>
            <a:r>
              <a:rPr lang="en-US" altLang="zh-CN" b="1" dirty="0" smtClean="0"/>
              <a:t>       </a:t>
            </a:r>
            <a:r>
              <a:rPr lang="zh-CN" altLang="zh-CN" b="1" dirty="0" smtClean="0"/>
              <a:t>苏轼</a:t>
            </a:r>
            <a:endParaRPr lang="zh-CN" altLang="zh-CN" dirty="0"/>
          </a:p>
          <a:p>
            <a:r>
              <a:rPr lang="zh-CN" altLang="zh-CN" b="1" dirty="0"/>
              <a:t>软草平莎</a:t>
            </a:r>
            <a:r>
              <a:rPr lang="zh-CN" altLang="zh-CN" b="1" baseline="30000" dirty="0"/>
              <a:t>①</a:t>
            </a:r>
            <a:r>
              <a:rPr lang="zh-CN" altLang="zh-CN" b="1" dirty="0"/>
              <a:t>过雨新，轻沙走马路无尘。何时收拾耦耕</a:t>
            </a:r>
            <a:r>
              <a:rPr lang="zh-CN" altLang="zh-CN" b="1" baseline="30000" dirty="0"/>
              <a:t>②</a:t>
            </a:r>
            <a:r>
              <a:rPr lang="zh-CN" altLang="zh-CN" b="1" dirty="0"/>
              <a:t>身？</a:t>
            </a:r>
            <a:endParaRPr lang="zh-CN" altLang="zh-CN" dirty="0"/>
          </a:p>
          <a:p>
            <a:r>
              <a:rPr lang="zh-CN" altLang="zh-CN" b="1" dirty="0"/>
              <a:t>日暖桑麻光似泼，风来蒿艾气如薰。使君</a:t>
            </a:r>
            <a:r>
              <a:rPr lang="zh-CN" altLang="zh-CN" b="1" baseline="30000" dirty="0"/>
              <a:t>③</a:t>
            </a:r>
            <a:r>
              <a:rPr lang="zh-CN" altLang="zh-CN" b="1" dirty="0"/>
              <a:t>元是此中人。</a:t>
            </a:r>
            <a:endParaRPr lang="zh-CN" altLang="zh-CN" dirty="0"/>
          </a:p>
          <a:p>
            <a:r>
              <a:rPr lang="zh-CN" altLang="zh-CN" b="1" dirty="0"/>
              <a:t>【注】</a:t>
            </a:r>
            <a:r>
              <a:rPr lang="en-US" altLang="zh-CN" b="1" dirty="0"/>
              <a:t>①</a:t>
            </a:r>
            <a:r>
              <a:rPr lang="zh-CN" altLang="zh-CN" b="1" dirty="0"/>
              <a:t>莎，指莎草，多年生草木。</a:t>
            </a:r>
            <a:r>
              <a:rPr lang="en-US" altLang="zh-CN" b="1" dirty="0"/>
              <a:t>②</a:t>
            </a:r>
            <a:r>
              <a:rPr lang="zh-CN" altLang="zh-CN" b="1" dirty="0"/>
              <a:t>耦耕，两人各持一耜</a:t>
            </a:r>
            <a:r>
              <a:rPr lang="en-US" altLang="zh-CN" b="1" dirty="0"/>
              <a:t>(</a:t>
            </a:r>
            <a:r>
              <a:rPr lang="en-US" altLang="zh-CN" b="1" dirty="0" err="1"/>
              <a:t>sì</a:t>
            </a:r>
            <a:r>
              <a:rPr lang="zh-CN" altLang="zh-CN" b="1" dirty="0"/>
              <a:t>，古时农具</a:t>
            </a:r>
            <a:r>
              <a:rPr lang="en-US" altLang="zh-CN" b="1" dirty="0"/>
              <a:t>)</a:t>
            </a:r>
            <a:r>
              <a:rPr lang="zh-CN" altLang="zh-CN" b="1" dirty="0"/>
              <a:t>并肩而耕。</a:t>
            </a:r>
            <a:r>
              <a:rPr lang="en-US" altLang="zh-CN" b="1" dirty="0"/>
              <a:t>③</a:t>
            </a:r>
            <a:r>
              <a:rPr lang="zh-CN" altLang="zh-CN" b="1" dirty="0"/>
              <a:t>使君，指作者自己。</a:t>
            </a:r>
            <a:endParaRPr lang="zh-CN" altLang="zh-CN" dirty="0"/>
          </a:p>
          <a:p>
            <a:r>
              <a:rPr lang="en-US" altLang="zh-CN" b="1" dirty="0"/>
              <a:t>(1)</a:t>
            </a:r>
            <a:r>
              <a:rPr lang="zh-CN" altLang="zh-CN" b="1" dirty="0"/>
              <a:t>这首词表达了诗人什么样的思想感情？请结合诗句作简要分析。</a:t>
            </a:r>
            <a:endParaRPr lang="zh-CN" altLang="zh-CN" dirty="0"/>
          </a:p>
          <a:p>
            <a:r>
              <a:rPr lang="en-US" altLang="zh-CN" b="1" dirty="0" smtClean="0"/>
              <a:t>(</a:t>
            </a:r>
            <a:r>
              <a:rPr lang="en-US" altLang="zh-CN" b="1" dirty="0"/>
              <a:t>2)</a:t>
            </a:r>
            <a:r>
              <a:rPr lang="zh-CN" altLang="zh-CN" b="1" dirty="0"/>
              <a:t>词的下阕用了哪些表现手法？请结合诗句作简要分析。</a:t>
            </a:r>
            <a:endParaRPr lang="zh-CN" altLang="zh-CN" dirty="0"/>
          </a:p>
        </p:txBody>
      </p:sp>
      <p:sp>
        <p:nvSpPr>
          <p:cNvPr id="3" name="矩形 2"/>
          <p:cNvSpPr/>
          <p:nvPr/>
        </p:nvSpPr>
        <p:spPr>
          <a:xfrm>
            <a:off x="129594" y="3895886"/>
            <a:ext cx="8806235" cy="1477328"/>
          </a:xfrm>
          <a:prstGeom prst="rect">
            <a:avLst/>
          </a:prstGeom>
        </p:spPr>
        <p:txBody>
          <a:bodyPr wrap="square">
            <a:spAutoFit/>
          </a:bodyPr>
          <a:lstStyle/>
          <a:p>
            <a:r>
              <a:rPr lang="zh-CN" altLang="zh-CN" b="1" dirty="0" smtClean="0">
                <a:solidFill>
                  <a:srgbClr val="7030A0"/>
                </a:solidFill>
                <a:effectLst>
                  <a:outerShdw blurRad="38100" dist="38100" dir="2700000" algn="tl">
                    <a:srgbClr val="000000">
                      <a:alpha val="43137"/>
                    </a:srgbClr>
                  </a:outerShdw>
                </a:effectLst>
              </a:rPr>
              <a:t>【答案】</a:t>
            </a:r>
            <a:r>
              <a:rPr lang="en-US" altLang="zh-CN" b="1" dirty="0">
                <a:solidFill>
                  <a:srgbClr val="7030A0"/>
                </a:solidFill>
                <a:effectLst>
                  <a:outerShdw blurRad="38100" dist="38100" dir="2700000" algn="tl">
                    <a:srgbClr val="000000">
                      <a:alpha val="43137"/>
                    </a:srgbClr>
                  </a:outerShdw>
                </a:effectLst>
              </a:rPr>
              <a:t>(1)</a:t>
            </a:r>
            <a:r>
              <a:rPr lang="zh-CN" altLang="zh-CN" b="1" dirty="0">
                <a:solidFill>
                  <a:srgbClr val="7030A0"/>
                </a:solidFill>
                <a:effectLst>
                  <a:outerShdw blurRad="38100" dist="38100" dir="2700000" algn="tl">
                    <a:srgbClr val="000000">
                      <a:alpha val="43137"/>
                    </a:srgbClr>
                  </a:outerShdw>
                </a:effectLst>
              </a:rPr>
              <a:t>雨后置身于清新怡人环境之中的</a:t>
            </a:r>
            <a:r>
              <a:rPr lang="zh-CN" altLang="zh-CN" b="1" dirty="0">
                <a:solidFill>
                  <a:srgbClr val="FF0000"/>
                </a:solidFill>
                <a:effectLst>
                  <a:outerShdw blurRad="38100" dist="38100" dir="2700000" algn="tl">
                    <a:srgbClr val="000000">
                      <a:alpha val="43137"/>
                    </a:srgbClr>
                  </a:outerShdw>
                </a:effectLst>
              </a:rPr>
              <a:t>愉悦、惬意</a:t>
            </a:r>
            <a:r>
              <a:rPr lang="zh-CN" altLang="zh-CN" b="1" dirty="0">
                <a:solidFill>
                  <a:srgbClr val="7030A0"/>
                </a:solidFill>
                <a:effectLst>
                  <a:outerShdw blurRad="38100" dist="38100" dir="2700000" algn="tl">
                    <a:srgbClr val="000000">
                      <a:alpha val="43137"/>
                    </a:srgbClr>
                  </a:outerShdw>
                </a:effectLst>
              </a:rPr>
              <a:t>。一场雨后，</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软草平莎</a:t>
            </a:r>
            <a:r>
              <a:rPr lang="en-US" altLang="zh-CN" b="1" dirty="0">
                <a:solidFill>
                  <a:srgbClr val="7030A0"/>
                </a:solidFill>
                <a:effectLst>
                  <a:outerShdw blurRad="38100" dist="38100" dir="2700000" algn="tl">
                    <a:srgbClr val="000000">
                      <a:alpha val="43137"/>
                    </a:srgbClr>
                  </a:outerShdw>
                </a:effectLst>
              </a:rPr>
              <a:t>”</a:t>
            </a:r>
            <a:r>
              <a:rPr lang="zh-CN" altLang="zh-CN" b="1" dirty="0">
                <a:solidFill>
                  <a:srgbClr val="7030A0"/>
                </a:solidFill>
                <a:effectLst>
                  <a:outerShdw blurRad="38100" dist="38100" dir="2700000" algn="tl">
                    <a:srgbClr val="000000">
                      <a:alpha val="43137"/>
                    </a:srgbClr>
                  </a:outerShdw>
                </a:effectLst>
              </a:rPr>
              <a:t>油绿水灵，格外清新，路面上，净而无尘，作者纵马驰骋，自是十分惬意。对农村</a:t>
            </a:r>
            <a:r>
              <a:rPr lang="zh-CN" altLang="zh-CN" b="1" dirty="0">
                <a:solidFill>
                  <a:srgbClr val="00B0F0"/>
                </a:solidFill>
                <a:effectLst>
                  <a:outerShdw blurRad="38100" dist="38100" dir="2700000" algn="tl">
                    <a:srgbClr val="000000">
                      <a:alpha val="43137"/>
                    </a:srgbClr>
                  </a:outerShdw>
                </a:effectLst>
              </a:rPr>
              <a:t>田园生活的热爱和希冀归耕田园的愿望</a:t>
            </a:r>
            <a:r>
              <a:rPr lang="zh-CN" altLang="zh-CN" b="1" dirty="0">
                <a:solidFill>
                  <a:srgbClr val="7030A0"/>
                </a:solidFill>
                <a:effectLst>
                  <a:outerShdw blurRad="38100" dist="38100" dir="2700000" algn="tl">
                    <a:srgbClr val="000000">
                      <a:alpha val="43137"/>
                    </a:srgbClr>
                  </a:outerShdw>
                </a:effectLst>
              </a:rPr>
              <a:t>。“</a:t>
            </a:r>
            <a:r>
              <a:rPr lang="zh-CN" altLang="zh-CN" b="1" dirty="0">
                <a:solidFill>
                  <a:srgbClr val="00B050"/>
                </a:solidFill>
                <a:effectLst>
                  <a:outerShdw blurRad="38100" dist="38100" dir="2700000" algn="tl">
                    <a:srgbClr val="000000">
                      <a:alpha val="43137"/>
                    </a:srgbClr>
                  </a:outerShdw>
                </a:effectLst>
              </a:rPr>
              <a:t>收拾耦耕身</a:t>
            </a:r>
            <a:r>
              <a:rPr lang="zh-CN" altLang="zh-CN" b="1" dirty="0">
                <a:solidFill>
                  <a:srgbClr val="7030A0"/>
                </a:solidFill>
                <a:effectLst>
                  <a:outerShdw blurRad="38100" dist="38100" dir="2700000" algn="tl">
                    <a:srgbClr val="000000">
                      <a:alpha val="43137"/>
                    </a:srgbClr>
                  </a:outerShdw>
                </a:effectLst>
              </a:rPr>
              <a:t>”，表现出作者对</a:t>
            </a:r>
            <a:r>
              <a:rPr lang="zh-CN" altLang="zh-CN" b="1" dirty="0">
                <a:solidFill>
                  <a:srgbClr val="00B0F0"/>
                </a:solidFill>
                <a:effectLst>
                  <a:outerShdw blurRad="38100" dist="38100" dir="2700000" algn="tl">
                    <a:srgbClr val="000000">
                      <a:alpha val="43137"/>
                    </a:srgbClr>
                  </a:outerShdw>
                </a:effectLst>
              </a:rPr>
              <a:t>田园生活的热爱</a:t>
            </a:r>
            <a:r>
              <a:rPr lang="zh-CN" altLang="zh-CN" b="1" dirty="0">
                <a:solidFill>
                  <a:srgbClr val="7030A0"/>
                </a:solidFill>
                <a:effectLst>
                  <a:outerShdw blurRad="38100" dist="38100" dir="2700000" algn="tl">
                    <a:srgbClr val="000000">
                      <a:alpha val="43137"/>
                    </a:srgbClr>
                  </a:outerShdw>
                </a:effectLst>
              </a:rPr>
              <a:t>，雨后桑麻蓬勃生长，蒿艾香气如熏，诗人自然是热爱这样的景色和生活的，最后一句又将这样的情感进一步深化</a:t>
            </a:r>
            <a:r>
              <a:rPr lang="zh-CN" altLang="zh-CN" b="1" dirty="0" smtClean="0">
                <a:solidFill>
                  <a:srgbClr val="7030A0"/>
                </a:solidFill>
                <a:effectLst>
                  <a:outerShdw blurRad="38100" dist="38100" dir="2700000" algn="tl">
                    <a:srgbClr val="000000">
                      <a:alpha val="43137"/>
                    </a:srgbClr>
                  </a:outerShdw>
                </a:effectLst>
              </a:rPr>
              <a:t>。</a:t>
            </a:r>
            <a:endParaRPr lang="zh-CN" altLang="zh-CN"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195477" y="2424956"/>
            <a:ext cx="8830389" cy="1477328"/>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译文：　柔软的青草和长得齐刷刷的莎草经过雨洗后，显得碧绿清新；在雨后薄薄的沙土路上骑马不会扬起灰尘。不知何时才能抽身归田呢？</a:t>
            </a:r>
            <a:br>
              <a:rPr lang="zh-CN" altLang="en-US" b="1" dirty="0" smtClean="0">
                <a:solidFill>
                  <a:srgbClr val="002060"/>
                </a:solidFill>
                <a:effectLst>
                  <a:outerShdw blurRad="38100" dist="38100" dir="2700000" algn="tl">
                    <a:srgbClr val="000000">
                      <a:alpha val="43137"/>
                    </a:srgbClr>
                  </a:outerShdw>
                </a:effectLst>
              </a:rPr>
            </a:br>
            <a:r>
              <a:rPr lang="zh-CN" altLang="en-US" b="1" dirty="0" smtClean="0">
                <a:solidFill>
                  <a:srgbClr val="002060"/>
                </a:solidFill>
                <a:effectLst>
                  <a:outerShdw blurRad="38100" dist="38100" dir="2700000" algn="tl">
                    <a:srgbClr val="000000">
                      <a:alpha val="43137"/>
                    </a:srgbClr>
                  </a:outerShdw>
                </a:effectLst>
              </a:rPr>
              <a:t>　　春日的照耀之下，田野中的桑麻欣欣向荣，闪烁着犹如被水泼过一样的光辉；一阵暖风挟带着蒿草、艾草的熏香扑鼻而来，沁人心肺。我虽身为使君，却不忘自己实是农夫出身。</a:t>
            </a:r>
            <a:endParaRPr lang="zh-CN" altLang="en-US" b="1" dirty="0">
              <a:solidFill>
                <a:srgbClr val="002060"/>
              </a:solidFill>
              <a:effectLst>
                <a:outerShdw blurRad="38100" dist="38100" dir="2700000" algn="tl">
                  <a:srgbClr val="000000">
                    <a:alpha val="43137"/>
                  </a:srgbClr>
                </a:outerShdw>
              </a:effectLst>
            </a:endParaRPr>
          </a:p>
        </p:txBody>
      </p:sp>
      <p:sp>
        <p:nvSpPr>
          <p:cNvPr id="5" name="矩形 4"/>
          <p:cNvSpPr/>
          <p:nvPr/>
        </p:nvSpPr>
        <p:spPr>
          <a:xfrm>
            <a:off x="88403" y="5377169"/>
            <a:ext cx="9044536" cy="369332"/>
          </a:xfrm>
          <a:prstGeom prst="rect">
            <a:avLst/>
          </a:prstGeom>
        </p:spPr>
        <p:txBody>
          <a:bodyPr wrap="square">
            <a:spAutoFit/>
          </a:bodyPr>
          <a:lstStyle/>
          <a:p>
            <a:r>
              <a:rPr lang="en-US" altLang="zh-CN" b="1" dirty="0" smtClean="0">
                <a:solidFill>
                  <a:srgbClr val="002060"/>
                </a:solidFill>
                <a:effectLst>
                  <a:outerShdw blurRad="38100" dist="38100" dir="2700000" algn="tl">
                    <a:srgbClr val="000000">
                      <a:alpha val="43137"/>
                    </a:srgbClr>
                  </a:outerShdw>
                </a:effectLst>
              </a:rPr>
              <a:t>(2)①</a:t>
            </a:r>
            <a:r>
              <a:rPr lang="zh-CN" altLang="zh-CN" b="1" dirty="0" smtClean="0">
                <a:solidFill>
                  <a:srgbClr val="FF0000"/>
                </a:solidFill>
                <a:effectLst>
                  <a:outerShdw blurRad="38100" dist="38100" dir="2700000" algn="tl">
                    <a:srgbClr val="000000">
                      <a:alpha val="43137"/>
                    </a:srgbClr>
                  </a:outerShdw>
                </a:effectLst>
              </a:rPr>
              <a:t>比喻</a:t>
            </a:r>
            <a:r>
              <a:rPr lang="zh-CN" altLang="zh-CN" b="1" dirty="0" smtClean="0">
                <a:solidFill>
                  <a:srgbClr val="002060"/>
                </a:solidFill>
                <a:effectLst>
                  <a:outerShdw blurRad="38100" dist="38100" dir="2700000" algn="tl">
                    <a:srgbClr val="000000">
                      <a:alpha val="43137"/>
                    </a:srgbClr>
                  </a:outerShdw>
                </a:effectLst>
              </a:rPr>
              <a:t>。</a:t>
            </a:r>
            <a:r>
              <a:rPr lang="en-US" altLang="zh-CN" b="1" dirty="0" smtClean="0">
                <a:solidFill>
                  <a:srgbClr val="002060"/>
                </a:solidFill>
                <a:effectLst>
                  <a:outerShdw blurRad="38100" dist="38100" dir="2700000" algn="tl">
                    <a:srgbClr val="000000">
                      <a:alpha val="43137"/>
                    </a:srgbClr>
                  </a:outerShdw>
                </a:effectLst>
              </a:rPr>
              <a:t>“</a:t>
            </a:r>
            <a:r>
              <a:rPr lang="zh-CN" altLang="zh-CN" b="1" dirty="0" smtClean="0">
                <a:solidFill>
                  <a:srgbClr val="002060"/>
                </a:solidFill>
                <a:effectLst>
                  <a:outerShdw blurRad="38100" dist="38100" dir="2700000" algn="tl">
                    <a:srgbClr val="000000">
                      <a:alpha val="43137"/>
                    </a:srgbClr>
                  </a:outerShdw>
                </a:effectLst>
              </a:rPr>
              <a:t>光似泼</a:t>
            </a:r>
            <a:r>
              <a:rPr lang="en-US" altLang="zh-CN" b="1" dirty="0" smtClean="0">
                <a:solidFill>
                  <a:srgbClr val="002060"/>
                </a:solidFill>
                <a:effectLst>
                  <a:outerShdw blurRad="38100" dist="38100" dir="2700000" algn="tl">
                    <a:srgbClr val="000000">
                      <a:alpha val="43137"/>
                    </a:srgbClr>
                  </a:outerShdw>
                </a:effectLst>
              </a:rPr>
              <a:t>”“</a:t>
            </a:r>
            <a:r>
              <a:rPr lang="zh-CN" altLang="zh-CN" b="1" dirty="0" smtClean="0">
                <a:solidFill>
                  <a:srgbClr val="002060"/>
                </a:solidFill>
                <a:effectLst>
                  <a:outerShdw blurRad="38100" dist="38100" dir="2700000" algn="tl">
                    <a:srgbClr val="000000">
                      <a:alpha val="43137"/>
                    </a:srgbClr>
                  </a:outerShdw>
                </a:effectLst>
              </a:rPr>
              <a:t>气如熏</a:t>
            </a:r>
            <a:r>
              <a:rPr lang="en-US" altLang="zh-CN" b="1" dirty="0" smtClean="0">
                <a:solidFill>
                  <a:srgbClr val="002060"/>
                </a:solidFill>
                <a:effectLst>
                  <a:outerShdw blurRad="38100" dist="38100" dir="2700000" algn="tl">
                    <a:srgbClr val="000000">
                      <a:alpha val="43137"/>
                    </a:srgbClr>
                  </a:outerShdw>
                </a:effectLst>
              </a:rPr>
              <a:t>”</a:t>
            </a:r>
            <a:r>
              <a:rPr lang="zh-CN" altLang="zh-CN" b="1" dirty="0" smtClean="0">
                <a:solidFill>
                  <a:srgbClr val="002060"/>
                </a:solidFill>
                <a:effectLst>
                  <a:outerShdw blurRad="38100" dist="38100" dir="2700000" algn="tl">
                    <a:srgbClr val="000000">
                      <a:alpha val="43137"/>
                    </a:srgbClr>
                  </a:outerShdw>
                </a:effectLst>
              </a:rPr>
              <a:t>运用了比喻的修辞手法，写出雨后天晴田野里的蓬勃景象；</a:t>
            </a:r>
            <a:endParaRPr lang="zh-CN" altLang="zh-CN"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174721" y="6309320"/>
            <a:ext cx="8589154" cy="369332"/>
          </a:xfrm>
          <a:prstGeom prst="rect">
            <a:avLst/>
          </a:prstGeom>
        </p:spPr>
        <p:txBody>
          <a:bodyPr wrap="square">
            <a:spAutoFit/>
          </a:bodyPr>
          <a:lstStyle/>
          <a:p>
            <a:r>
              <a:rPr lang="en-US" altLang="zh-CN" b="1" dirty="0">
                <a:solidFill>
                  <a:srgbClr val="00B050"/>
                </a:solidFill>
              </a:rPr>
              <a:t>③</a:t>
            </a:r>
            <a:r>
              <a:rPr lang="zh-CN" altLang="zh-CN" b="1" dirty="0">
                <a:solidFill>
                  <a:srgbClr val="FF0000"/>
                </a:solidFill>
              </a:rPr>
              <a:t>情景交融</a:t>
            </a:r>
            <a:r>
              <a:rPr lang="zh-CN" altLang="zh-CN" b="1" dirty="0">
                <a:solidFill>
                  <a:srgbClr val="00B050"/>
                </a:solidFill>
              </a:rPr>
              <a:t>。清新、蓬勃的田野景色蕴蓄着作者的喜悦之情。</a:t>
            </a:r>
            <a:endParaRPr lang="zh-CN" altLang="zh-CN" dirty="0">
              <a:solidFill>
                <a:srgbClr val="00B050"/>
              </a:solidFill>
            </a:endParaRPr>
          </a:p>
        </p:txBody>
      </p:sp>
      <p:sp>
        <p:nvSpPr>
          <p:cNvPr id="7" name="矩形 6"/>
          <p:cNvSpPr/>
          <p:nvPr/>
        </p:nvSpPr>
        <p:spPr>
          <a:xfrm>
            <a:off x="174067" y="5843906"/>
            <a:ext cx="8820473" cy="369332"/>
          </a:xfrm>
          <a:prstGeom prst="rect">
            <a:avLst/>
          </a:prstGeom>
        </p:spPr>
        <p:txBody>
          <a:bodyPr wrap="square">
            <a:spAutoFit/>
          </a:bodyPr>
          <a:lstStyle/>
          <a:p>
            <a:r>
              <a:rPr lang="en-US" altLang="zh-CN" b="1" dirty="0">
                <a:solidFill>
                  <a:srgbClr val="0070C0"/>
                </a:solidFill>
              </a:rPr>
              <a:t>②</a:t>
            </a:r>
            <a:r>
              <a:rPr lang="zh-CN" altLang="zh-CN" b="1" dirty="0">
                <a:solidFill>
                  <a:srgbClr val="FF0000"/>
                </a:solidFill>
              </a:rPr>
              <a:t>对偶</a:t>
            </a:r>
            <a:r>
              <a:rPr lang="zh-CN" altLang="zh-CN" b="1" dirty="0">
                <a:solidFill>
                  <a:srgbClr val="0070C0"/>
                </a:solidFill>
              </a:rPr>
              <a:t>。</a:t>
            </a:r>
            <a:r>
              <a:rPr lang="en-US" altLang="zh-CN" b="1" dirty="0">
                <a:solidFill>
                  <a:srgbClr val="0070C0"/>
                </a:solidFill>
              </a:rPr>
              <a:t>“</a:t>
            </a:r>
            <a:r>
              <a:rPr lang="zh-CN" altLang="zh-CN" b="1" dirty="0">
                <a:solidFill>
                  <a:srgbClr val="0070C0"/>
                </a:solidFill>
              </a:rPr>
              <a:t>日暖桑麻光似泼，风来蒿艾气如熏</a:t>
            </a:r>
            <a:r>
              <a:rPr lang="en-US" altLang="zh-CN" b="1" dirty="0">
                <a:solidFill>
                  <a:srgbClr val="0070C0"/>
                </a:solidFill>
              </a:rPr>
              <a:t>”</a:t>
            </a:r>
            <a:r>
              <a:rPr lang="zh-CN" altLang="zh-CN" b="1" dirty="0">
                <a:solidFill>
                  <a:srgbClr val="0070C0"/>
                </a:solidFill>
              </a:rPr>
              <a:t>两句形成工整的对仗，读起来朗朗上口；</a:t>
            </a:r>
            <a:endParaRPr lang="zh-CN" altLang="zh-CN" dirty="0">
              <a:solidFill>
                <a:srgbClr val="0070C0"/>
              </a:solidFill>
            </a:endParaRPr>
          </a:p>
        </p:txBody>
      </p:sp>
    </p:spTree>
    <p:extLst>
      <p:ext uri="{BB962C8B-B14F-4D97-AF65-F5344CB8AC3E}">
        <p14:creationId xmlns:p14="http://schemas.microsoft.com/office/powerpoint/2010/main" val="35133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341" y="188640"/>
            <a:ext cx="8784976" cy="2031325"/>
          </a:xfrm>
          <a:prstGeom prst="rect">
            <a:avLst/>
          </a:prstGeom>
        </p:spPr>
        <p:txBody>
          <a:bodyPr wrap="square">
            <a:spAutoFit/>
          </a:bodyPr>
          <a:lstStyle/>
          <a:p>
            <a:r>
              <a:rPr lang="en-US" altLang="zh-CN" b="1" dirty="0"/>
              <a:t>6</a:t>
            </a:r>
            <a:r>
              <a:rPr lang="zh-CN" altLang="zh-CN" b="1" dirty="0"/>
              <a:t>．阅读下面这首宋诗，回答问题。</a:t>
            </a:r>
            <a:endParaRPr lang="zh-CN" altLang="zh-CN" dirty="0"/>
          </a:p>
          <a:p>
            <a:r>
              <a:rPr lang="en-US" altLang="zh-CN" b="1" dirty="0" smtClean="0"/>
              <a:t>                                     </a:t>
            </a:r>
            <a:r>
              <a:rPr lang="zh-CN" altLang="zh-CN" b="1" dirty="0" smtClean="0"/>
              <a:t>东</a:t>
            </a:r>
            <a:r>
              <a:rPr lang="zh-CN" altLang="zh-CN" b="1" dirty="0"/>
              <a:t>马塍</a:t>
            </a:r>
            <a:r>
              <a:rPr lang="zh-CN" altLang="zh-CN" b="1" baseline="30000" dirty="0" smtClean="0"/>
              <a:t>①</a:t>
            </a:r>
            <a:r>
              <a:rPr lang="en-US" altLang="zh-CN" b="1" baseline="30000" dirty="0" smtClean="0"/>
              <a:t>         </a:t>
            </a:r>
            <a:r>
              <a:rPr lang="zh-CN" altLang="zh-CN" b="1" dirty="0" smtClean="0"/>
              <a:t>朱</a:t>
            </a:r>
            <a:r>
              <a:rPr lang="zh-CN" altLang="zh-CN" b="1" dirty="0"/>
              <a:t>淑贞</a:t>
            </a:r>
            <a:endParaRPr lang="zh-CN" altLang="zh-CN" dirty="0"/>
          </a:p>
          <a:p>
            <a:r>
              <a:rPr lang="en-US" altLang="zh-CN" b="1" dirty="0" smtClean="0"/>
              <a:t>                   </a:t>
            </a:r>
            <a:r>
              <a:rPr lang="zh-CN" altLang="zh-CN" b="1" dirty="0" smtClean="0"/>
              <a:t>一</a:t>
            </a:r>
            <a:r>
              <a:rPr lang="zh-CN" altLang="zh-CN" b="1" dirty="0"/>
              <a:t>塍芳草碧芊芊，活水穿花暗护田。</a:t>
            </a:r>
            <a:endParaRPr lang="zh-CN" altLang="zh-CN" dirty="0"/>
          </a:p>
          <a:p>
            <a:r>
              <a:rPr lang="en-US" altLang="zh-CN" b="1" dirty="0" smtClean="0"/>
              <a:t>                  </a:t>
            </a:r>
            <a:r>
              <a:rPr lang="zh-CN" altLang="zh-CN" b="1" dirty="0" smtClean="0"/>
              <a:t>蚕</a:t>
            </a:r>
            <a:r>
              <a:rPr lang="zh-CN" altLang="zh-CN" b="1" dirty="0"/>
              <a:t>事正忙农事急，不知春色为谁妍。</a:t>
            </a:r>
            <a:endParaRPr lang="zh-CN" altLang="zh-CN" dirty="0"/>
          </a:p>
          <a:p>
            <a:r>
              <a:rPr lang="zh-CN" altLang="zh-CN" b="1" dirty="0"/>
              <a:t>【注】</a:t>
            </a:r>
            <a:r>
              <a:rPr lang="en-US" altLang="zh-CN" b="1" dirty="0"/>
              <a:t>①</a:t>
            </a:r>
            <a:r>
              <a:rPr lang="zh-CN" altLang="zh-CN" b="1" dirty="0"/>
              <a:t>东马塍：地名。</a:t>
            </a:r>
            <a:endParaRPr lang="zh-CN" altLang="zh-CN" dirty="0"/>
          </a:p>
          <a:p>
            <a:r>
              <a:rPr lang="en-US" altLang="zh-CN" b="1" dirty="0"/>
              <a:t>(1)</a:t>
            </a:r>
            <a:r>
              <a:rPr lang="zh-CN" altLang="zh-CN" b="1" dirty="0"/>
              <a:t>第二句中</a:t>
            </a:r>
            <a:r>
              <a:rPr lang="en-US" altLang="zh-CN" b="1" dirty="0"/>
              <a:t>“</a:t>
            </a:r>
            <a:r>
              <a:rPr lang="zh-CN" altLang="zh-CN" b="1" dirty="0"/>
              <a:t>暗</a:t>
            </a:r>
            <a:r>
              <a:rPr lang="en-US" altLang="zh-CN" b="1" dirty="0"/>
              <a:t>”</a:t>
            </a:r>
            <a:r>
              <a:rPr lang="zh-CN" altLang="zh-CN" b="1" dirty="0"/>
              <a:t>字用得最传神，请简要赏析。</a:t>
            </a:r>
            <a:endParaRPr lang="zh-CN" altLang="zh-CN" dirty="0"/>
          </a:p>
          <a:p>
            <a:r>
              <a:rPr lang="en-US" altLang="zh-CN" b="1" dirty="0" smtClean="0"/>
              <a:t>(</a:t>
            </a:r>
            <a:r>
              <a:rPr lang="en-US" altLang="zh-CN" b="1" dirty="0"/>
              <a:t>2)</a:t>
            </a:r>
            <a:r>
              <a:rPr lang="zh-CN" altLang="zh-CN" b="1" dirty="0"/>
              <a:t>第三、四两句运用了什么手法？表达了怎样的情感？请简要分析。</a:t>
            </a:r>
            <a:endParaRPr lang="zh-CN" altLang="zh-CN" dirty="0"/>
          </a:p>
        </p:txBody>
      </p:sp>
      <p:sp>
        <p:nvSpPr>
          <p:cNvPr id="3" name="矩形 2"/>
          <p:cNvSpPr/>
          <p:nvPr/>
        </p:nvSpPr>
        <p:spPr>
          <a:xfrm>
            <a:off x="110397" y="4797152"/>
            <a:ext cx="8998658" cy="646331"/>
          </a:xfrm>
          <a:prstGeom prst="rect">
            <a:avLst/>
          </a:prstGeom>
        </p:spPr>
        <p:txBody>
          <a:bodyPr wrap="square">
            <a:spAutoFit/>
          </a:bodyPr>
          <a:lstStyle/>
          <a:p>
            <a:r>
              <a:rPr lang="zh-CN" altLang="zh-CN" b="1" dirty="0" smtClean="0">
                <a:solidFill>
                  <a:srgbClr val="7030A0"/>
                </a:solidFill>
              </a:rPr>
              <a:t>【答案】</a:t>
            </a:r>
            <a:r>
              <a:rPr lang="en-US" altLang="zh-CN" b="1" dirty="0">
                <a:solidFill>
                  <a:srgbClr val="7030A0"/>
                </a:solidFill>
              </a:rPr>
              <a:t>(1)“</a:t>
            </a:r>
            <a:r>
              <a:rPr lang="zh-CN" altLang="zh-CN" b="1" dirty="0">
                <a:solidFill>
                  <a:srgbClr val="7030A0"/>
                </a:solidFill>
              </a:rPr>
              <a:t>暗</a:t>
            </a:r>
            <a:r>
              <a:rPr lang="en-US" altLang="zh-CN" b="1" dirty="0">
                <a:solidFill>
                  <a:srgbClr val="7030A0"/>
                </a:solidFill>
              </a:rPr>
              <a:t>”</a:t>
            </a:r>
            <a:r>
              <a:rPr lang="zh-CN" altLang="zh-CN" b="1" dirty="0">
                <a:solidFill>
                  <a:srgbClr val="7030A0"/>
                </a:solidFill>
              </a:rPr>
              <a:t>字有</a:t>
            </a:r>
            <a:r>
              <a:rPr lang="en-US" altLang="zh-CN" b="1" dirty="0">
                <a:solidFill>
                  <a:srgbClr val="7030A0"/>
                </a:solidFill>
              </a:rPr>
              <a:t>“</a:t>
            </a:r>
            <a:r>
              <a:rPr lang="zh-CN" altLang="zh-CN" b="1" dirty="0">
                <a:solidFill>
                  <a:srgbClr val="7030A0"/>
                </a:solidFill>
              </a:rPr>
              <a:t>默默的</a:t>
            </a:r>
            <a:r>
              <a:rPr lang="en-US" altLang="zh-CN" b="1" dirty="0">
                <a:solidFill>
                  <a:srgbClr val="7030A0"/>
                </a:solidFill>
              </a:rPr>
              <a:t>”“</a:t>
            </a:r>
            <a:r>
              <a:rPr lang="zh-CN" altLang="zh-CN" b="1" dirty="0">
                <a:solidFill>
                  <a:srgbClr val="7030A0"/>
                </a:solidFill>
              </a:rPr>
              <a:t>悄悄的</a:t>
            </a:r>
            <a:r>
              <a:rPr lang="en-US" altLang="zh-CN" b="1" dirty="0">
                <a:solidFill>
                  <a:srgbClr val="7030A0"/>
                </a:solidFill>
              </a:rPr>
              <a:t>”</a:t>
            </a:r>
            <a:r>
              <a:rPr lang="zh-CN" altLang="zh-CN" b="1" dirty="0">
                <a:solidFill>
                  <a:srgbClr val="7030A0"/>
                </a:solidFill>
              </a:rPr>
              <a:t>之意，运用</a:t>
            </a:r>
            <a:r>
              <a:rPr lang="zh-CN" altLang="zh-CN" b="1" dirty="0">
                <a:solidFill>
                  <a:srgbClr val="FF0000"/>
                </a:solidFill>
              </a:rPr>
              <a:t>拟人</a:t>
            </a:r>
            <a:r>
              <a:rPr lang="zh-CN" altLang="zh-CN" b="1" dirty="0">
                <a:solidFill>
                  <a:srgbClr val="7030A0"/>
                </a:solidFill>
              </a:rPr>
              <a:t>手法，描绘出东马塍芳草碧芊，繁花满目，活水穿流其间，静静地润泽农田的景象。流露出诗人对田园风光的</a:t>
            </a:r>
            <a:r>
              <a:rPr lang="zh-CN" altLang="zh-CN" b="1" dirty="0">
                <a:solidFill>
                  <a:srgbClr val="FF0000"/>
                </a:solidFill>
              </a:rPr>
              <a:t>喜爱之情</a:t>
            </a:r>
            <a:r>
              <a:rPr lang="zh-CN" altLang="zh-CN" b="1" dirty="0" smtClean="0">
                <a:solidFill>
                  <a:srgbClr val="7030A0"/>
                </a:solidFill>
              </a:rPr>
              <a:t>。</a:t>
            </a:r>
            <a:endParaRPr lang="zh-CN" altLang="zh-CN" dirty="0">
              <a:solidFill>
                <a:srgbClr val="7030A0"/>
              </a:solidFill>
            </a:endParaRPr>
          </a:p>
        </p:txBody>
      </p:sp>
      <p:sp>
        <p:nvSpPr>
          <p:cNvPr id="4" name="矩形 3"/>
          <p:cNvSpPr/>
          <p:nvPr/>
        </p:nvSpPr>
        <p:spPr>
          <a:xfrm>
            <a:off x="217240" y="2163950"/>
            <a:ext cx="8784975" cy="2585323"/>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         作者以激扬的情调，描绘了一幅</a:t>
            </a:r>
            <a:r>
              <a:rPr lang="zh-CN" altLang="en-US" b="1" dirty="0" smtClean="0">
                <a:solidFill>
                  <a:srgbClr val="FF0000"/>
                </a:solidFill>
                <a:effectLst>
                  <a:outerShdw blurRad="38100" dist="38100" dir="2700000" algn="tl">
                    <a:srgbClr val="000000">
                      <a:alpha val="43137"/>
                    </a:srgbClr>
                  </a:outerShdw>
                </a:effectLst>
              </a:rPr>
              <a:t>生机盎然</a:t>
            </a:r>
            <a:r>
              <a:rPr lang="zh-CN" altLang="en-US" b="1" dirty="0" smtClean="0">
                <a:solidFill>
                  <a:srgbClr val="002060"/>
                </a:solidFill>
                <a:effectLst>
                  <a:outerShdw blurRad="38100" dist="38100" dir="2700000" algn="tl">
                    <a:srgbClr val="000000">
                      <a:alpha val="43137"/>
                    </a:srgbClr>
                  </a:outerShdw>
                </a:effectLst>
              </a:rPr>
              <a:t>的</a:t>
            </a:r>
            <a:r>
              <a:rPr lang="zh-CN" altLang="en-US" b="1" dirty="0" smtClean="0">
                <a:solidFill>
                  <a:srgbClr val="C00000"/>
                </a:solidFill>
                <a:effectLst>
                  <a:outerShdw blurRad="38100" dist="38100" dir="2700000" algn="tl">
                    <a:srgbClr val="000000">
                      <a:alpha val="43137"/>
                    </a:srgbClr>
                  </a:outerShdw>
                </a:effectLst>
              </a:rPr>
              <a:t>暮春田园风光</a:t>
            </a:r>
            <a:r>
              <a:rPr lang="zh-CN" altLang="en-US" b="1" dirty="0" smtClean="0">
                <a:solidFill>
                  <a:srgbClr val="002060"/>
                </a:solidFill>
                <a:effectLst>
                  <a:outerShdw blurRad="38100" dist="38100" dir="2700000" algn="tl">
                    <a:srgbClr val="000000">
                      <a:alpha val="43137"/>
                    </a:srgbClr>
                  </a:outerShdw>
                </a:effectLst>
              </a:rPr>
              <a:t>图。作者先从</a:t>
            </a:r>
            <a:r>
              <a:rPr lang="zh-CN" altLang="en-US" b="1" dirty="0" smtClean="0">
                <a:solidFill>
                  <a:srgbClr val="C00000"/>
                </a:solidFill>
                <a:effectLst>
                  <a:outerShdw blurRad="38100" dist="38100" dir="2700000" algn="tl">
                    <a:srgbClr val="000000">
                      <a:alpha val="43137"/>
                    </a:srgbClr>
                  </a:outerShdw>
                </a:effectLst>
              </a:rPr>
              <a:t>视觉上</a:t>
            </a:r>
            <a:r>
              <a:rPr lang="zh-CN" altLang="en-US" b="1" dirty="0" smtClean="0">
                <a:solidFill>
                  <a:srgbClr val="002060"/>
                </a:solidFill>
                <a:effectLst>
                  <a:outerShdw blurRad="38100" dist="38100" dir="2700000" algn="tl">
                    <a:srgbClr val="000000">
                      <a:alpha val="43137"/>
                    </a:srgbClr>
                  </a:outerShdw>
                </a:effectLst>
              </a:rPr>
              <a:t>用实笔勾画了东马塍（地名，塍，音</a:t>
            </a:r>
            <a:r>
              <a:rPr lang="en-US" altLang="zh-CN" b="1" dirty="0" err="1" smtClean="0">
                <a:solidFill>
                  <a:srgbClr val="002060"/>
                </a:solidFill>
                <a:effectLst>
                  <a:outerShdw blurRad="38100" dist="38100" dir="2700000" algn="tl">
                    <a:srgbClr val="000000">
                      <a:alpha val="43137"/>
                    </a:srgbClr>
                  </a:outerShdw>
                </a:effectLst>
              </a:rPr>
              <a:t>chéng</a:t>
            </a:r>
            <a:r>
              <a:rPr lang="zh-CN" altLang="en-US" b="1" dirty="0" smtClean="0">
                <a:solidFill>
                  <a:srgbClr val="002060"/>
                </a:solidFill>
                <a:effectLst>
                  <a:outerShdw blurRad="38100" dist="38100" dir="2700000" algn="tl">
                    <a:srgbClr val="000000">
                      <a:alpha val="43137"/>
                    </a:srgbClr>
                  </a:outerShdw>
                </a:effectLst>
              </a:rPr>
              <a:t>，田间土埂）碧草如茵、沟塍纵横、繁花闹春的迷人风光；接着，又用</a:t>
            </a:r>
            <a:r>
              <a:rPr lang="zh-CN" altLang="en-US" b="1" dirty="0" smtClean="0">
                <a:solidFill>
                  <a:srgbClr val="FF0000"/>
                </a:solidFill>
                <a:effectLst>
                  <a:outerShdw blurRad="38100" dist="38100" dir="2700000" algn="tl">
                    <a:srgbClr val="000000">
                      <a:alpha val="43137"/>
                    </a:srgbClr>
                  </a:outerShdw>
                </a:effectLst>
              </a:rPr>
              <a:t>虚笔</a:t>
            </a:r>
            <a:r>
              <a:rPr lang="zh-CN" altLang="en-US" b="1" dirty="0" smtClean="0">
                <a:solidFill>
                  <a:srgbClr val="002060"/>
                </a:solidFill>
                <a:effectLst>
                  <a:outerShdw blurRad="38100" dist="38100" dir="2700000" algn="tl">
                    <a:srgbClr val="000000">
                      <a:alpha val="43137"/>
                    </a:srgbClr>
                  </a:outerShdw>
                </a:effectLst>
              </a:rPr>
              <a:t>把人事安置于芳香浓郁的水彩画里，使诗不只是一首咏景抒情的小调，更为突出的是表现了“以食为天”的农民们的</a:t>
            </a:r>
            <a:r>
              <a:rPr lang="zh-CN" altLang="en-US" b="1" dirty="0" smtClean="0">
                <a:solidFill>
                  <a:srgbClr val="FF0000"/>
                </a:solidFill>
                <a:effectLst>
                  <a:outerShdw blurRad="38100" dist="38100" dir="2700000" algn="tl">
                    <a:srgbClr val="000000">
                      <a:alpha val="43137"/>
                    </a:srgbClr>
                  </a:outerShdw>
                </a:effectLst>
              </a:rPr>
              <a:t>勤劳</a:t>
            </a:r>
            <a:r>
              <a:rPr lang="zh-CN" altLang="en-US" b="1" dirty="0" smtClean="0">
                <a:solidFill>
                  <a:srgbClr val="002060"/>
                </a:solidFill>
                <a:effectLst>
                  <a:outerShdw blurRad="38100" dist="38100" dir="2700000" algn="tl">
                    <a:srgbClr val="000000">
                      <a:alpha val="43137"/>
                    </a:srgbClr>
                  </a:outerShdw>
                </a:effectLst>
              </a:rPr>
              <a:t>。虽未与人，但呼之欲出，仿佛星星点点地散落在旷野里。作者触目感怀，寄情笔端，如</a:t>
            </a:r>
            <a:r>
              <a:rPr lang="zh-CN" altLang="en-US" b="1" dirty="0" smtClean="0">
                <a:solidFill>
                  <a:srgbClr val="00B050"/>
                </a:solidFill>
                <a:effectLst>
                  <a:outerShdw blurRad="38100" dist="38100" dir="2700000" algn="tl">
                    <a:srgbClr val="000000">
                      <a:alpha val="43137"/>
                    </a:srgbClr>
                  </a:outerShdw>
                </a:effectLst>
              </a:rPr>
              <a:t>形容词</a:t>
            </a:r>
            <a:r>
              <a:rPr lang="zh-CN" altLang="en-US" b="1" dirty="0" smtClean="0">
                <a:solidFill>
                  <a:srgbClr val="002060"/>
                </a:solidFill>
                <a:effectLst>
                  <a:outerShdw blurRad="38100" dist="38100" dir="2700000" algn="tl">
                    <a:srgbClr val="000000">
                      <a:alpha val="43137"/>
                    </a:srgbClr>
                  </a:outerShdw>
                </a:effectLst>
              </a:rPr>
              <a:t>“芊芊”、“暗”、“急”及</a:t>
            </a:r>
            <a:r>
              <a:rPr lang="zh-CN" altLang="en-US" b="1" dirty="0" smtClean="0">
                <a:solidFill>
                  <a:srgbClr val="00B050"/>
                </a:solidFill>
                <a:effectLst>
                  <a:outerShdw blurRad="38100" dist="38100" dir="2700000" algn="tl">
                    <a:srgbClr val="000000">
                      <a:alpha val="43137"/>
                    </a:srgbClr>
                  </a:outerShdw>
                </a:effectLst>
              </a:rPr>
              <a:t>动词</a:t>
            </a:r>
            <a:r>
              <a:rPr lang="zh-CN" altLang="en-US" b="1" dirty="0" smtClean="0">
                <a:solidFill>
                  <a:srgbClr val="002060"/>
                </a:solidFill>
                <a:effectLst>
                  <a:outerShdw blurRad="38100" dist="38100" dir="2700000" algn="tl">
                    <a:srgbClr val="000000">
                      <a:alpha val="43137"/>
                    </a:srgbClr>
                  </a:outerShdw>
                </a:effectLst>
              </a:rPr>
              <a:t>“穿”、“护”的运用，便把软红春光照耀下的芳草竞绿、繁花争俏、溪水轻唱、农民劳碌</a:t>
            </a:r>
            <a:r>
              <a:rPr lang="en-US" altLang="zh-CN" b="1" dirty="0" smtClean="0">
                <a:solidFill>
                  <a:srgbClr val="002060"/>
                </a:solidFill>
                <a:effectLst>
                  <a:outerShdw blurRad="38100" dist="38100" dir="2700000" algn="tl">
                    <a:srgbClr val="000000">
                      <a:alpha val="43137"/>
                    </a:srgbClr>
                  </a:outerShdw>
                </a:effectLst>
              </a:rPr>
              <a:t>……</a:t>
            </a:r>
            <a:r>
              <a:rPr lang="zh-CN" altLang="en-US" b="1" dirty="0" smtClean="0">
                <a:solidFill>
                  <a:srgbClr val="002060"/>
                </a:solidFill>
                <a:effectLst>
                  <a:outerShdw blurRad="38100" dist="38100" dir="2700000" algn="tl">
                    <a:srgbClr val="000000">
                      <a:alpha val="43137"/>
                    </a:srgbClr>
                  </a:outerShdw>
                </a:effectLst>
              </a:rPr>
              <a:t>把农村生机勃勃的春景图细腻传神地刻画出来，既是对生活的与真，又是对人情的赞颂。</a:t>
            </a:r>
            <a:r>
              <a:rPr lang="zh-CN" altLang="zh-CN" b="1" dirty="0" smtClean="0">
                <a:solidFill>
                  <a:srgbClr val="002060"/>
                </a:solidFill>
                <a:effectLst>
                  <a:outerShdw blurRad="38100" dist="38100" dir="2700000" algn="tl">
                    <a:srgbClr val="000000">
                      <a:alpha val="43137"/>
                    </a:srgbClr>
                  </a:outerShdw>
                </a:effectLst>
              </a:rPr>
              <a:t>第三、四两句</a:t>
            </a:r>
            <a:r>
              <a:rPr lang="zh-CN" altLang="en-US" b="1" dirty="0" smtClean="0">
                <a:solidFill>
                  <a:srgbClr val="002060"/>
                </a:solidFill>
                <a:effectLst>
                  <a:outerShdw blurRad="38100" dist="38100" dir="2700000" algn="tl">
                    <a:srgbClr val="000000">
                      <a:alpha val="43137"/>
                    </a:srgbClr>
                  </a:outerShdw>
                </a:effectLst>
              </a:rPr>
              <a:t>是说人们从早到晚忙着蚕事，可是农事又催促着他们去耕作，不知那迷人的春色为谁而尽兴争妍！</a:t>
            </a:r>
            <a:endParaRPr lang="zh-CN" altLang="en-US" b="1" dirty="0">
              <a:solidFill>
                <a:srgbClr val="002060"/>
              </a:solidFill>
              <a:effectLst>
                <a:outerShdw blurRad="38100" dist="38100" dir="2700000" algn="tl">
                  <a:srgbClr val="000000">
                    <a:alpha val="43137"/>
                  </a:srgbClr>
                </a:outerShdw>
              </a:effectLst>
            </a:endParaRPr>
          </a:p>
        </p:txBody>
      </p:sp>
      <p:sp>
        <p:nvSpPr>
          <p:cNvPr id="5" name="矩形 4"/>
          <p:cNvSpPr/>
          <p:nvPr/>
        </p:nvSpPr>
        <p:spPr>
          <a:xfrm>
            <a:off x="217238" y="5589240"/>
            <a:ext cx="8784975" cy="923330"/>
          </a:xfrm>
          <a:prstGeom prst="rect">
            <a:avLst/>
          </a:prstGeom>
        </p:spPr>
        <p:txBody>
          <a:bodyPr wrap="square">
            <a:spAutoFit/>
          </a:bodyPr>
          <a:lstStyle/>
          <a:p>
            <a:r>
              <a:rPr lang="en-US" altLang="zh-CN" b="1" dirty="0">
                <a:solidFill>
                  <a:srgbClr val="0070C0"/>
                </a:solidFill>
                <a:effectLst>
                  <a:outerShdw blurRad="38100" dist="38100" dir="2700000" algn="tl">
                    <a:srgbClr val="000000">
                      <a:alpha val="43137"/>
                    </a:srgbClr>
                  </a:outerShdw>
                </a:effectLst>
              </a:rPr>
              <a:t>(2)</a:t>
            </a:r>
            <a:r>
              <a:rPr lang="zh-CN" altLang="zh-CN" b="1" dirty="0">
                <a:solidFill>
                  <a:srgbClr val="0070C0"/>
                </a:solidFill>
                <a:effectLst>
                  <a:outerShdw blurRad="38100" dist="38100" dir="2700000" algn="tl">
                    <a:srgbClr val="000000">
                      <a:alpha val="43137"/>
                    </a:srgbClr>
                  </a:outerShdw>
                </a:effectLst>
              </a:rPr>
              <a:t>运用了</a:t>
            </a:r>
            <a:r>
              <a:rPr lang="zh-CN" altLang="zh-CN" b="1" dirty="0">
                <a:solidFill>
                  <a:srgbClr val="FF0000"/>
                </a:solidFill>
                <a:effectLst>
                  <a:outerShdw blurRad="38100" dist="38100" dir="2700000" algn="tl">
                    <a:srgbClr val="000000">
                      <a:alpha val="43137"/>
                    </a:srgbClr>
                  </a:outerShdw>
                </a:effectLst>
              </a:rPr>
              <a:t>衬托</a:t>
            </a:r>
            <a:r>
              <a:rPr lang="en-US" altLang="zh-CN" b="1" dirty="0">
                <a:solidFill>
                  <a:srgbClr val="FF0000"/>
                </a:solidFill>
                <a:effectLst>
                  <a:outerShdw blurRad="38100" dist="38100" dir="2700000" algn="tl">
                    <a:srgbClr val="000000">
                      <a:alpha val="43137"/>
                    </a:srgbClr>
                  </a:outerShdw>
                </a:effectLst>
              </a:rPr>
              <a:t>(</a:t>
            </a:r>
            <a:r>
              <a:rPr lang="zh-CN" altLang="zh-CN" b="1" dirty="0">
                <a:solidFill>
                  <a:srgbClr val="FF0000"/>
                </a:solidFill>
                <a:effectLst>
                  <a:outerShdw blurRad="38100" dist="38100" dir="2700000" algn="tl">
                    <a:srgbClr val="000000">
                      <a:alpha val="43137"/>
                    </a:srgbClr>
                  </a:outerShdw>
                </a:effectLst>
              </a:rPr>
              <a:t>对比</a:t>
            </a:r>
            <a:r>
              <a:rPr lang="en-US" altLang="zh-CN" b="1" dirty="0">
                <a:solidFill>
                  <a:srgbClr val="FF000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手法，以浓浓春色无人欣赏来</a:t>
            </a:r>
            <a:r>
              <a:rPr lang="zh-CN" altLang="zh-CN" b="1" dirty="0">
                <a:solidFill>
                  <a:srgbClr val="FF0000"/>
                </a:solidFill>
                <a:effectLst>
                  <a:outerShdw blurRad="38100" dist="38100" dir="2700000" algn="tl">
                    <a:srgbClr val="000000">
                      <a:alpha val="43137"/>
                    </a:srgbClr>
                  </a:outerShdw>
                </a:effectLst>
              </a:rPr>
              <a:t>衬托</a:t>
            </a:r>
            <a:r>
              <a:rPr lang="zh-CN" altLang="zh-CN" b="1" dirty="0">
                <a:solidFill>
                  <a:srgbClr val="0070C0"/>
                </a:solidFill>
                <a:effectLst>
                  <a:outerShdw blurRad="38100" dist="38100" dir="2700000" algn="tl">
                    <a:srgbClr val="000000">
                      <a:alpha val="43137"/>
                    </a:srgbClr>
                  </a:outerShdw>
                </a:effectLst>
              </a:rPr>
              <a:t>蚕事的</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忙</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、农事的</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急</a:t>
            </a:r>
            <a:r>
              <a:rPr lang="en-US" altLang="zh-CN" b="1" dirty="0">
                <a:solidFill>
                  <a:srgbClr val="0070C0"/>
                </a:solidFill>
                <a:effectLst>
                  <a:outerShdw blurRad="38100" dist="38100" dir="2700000" algn="tl">
                    <a:srgbClr val="000000">
                      <a:alpha val="43137"/>
                    </a:srgbClr>
                  </a:outerShdw>
                </a:effectLst>
              </a:rPr>
              <a:t>”</a:t>
            </a:r>
            <a:r>
              <a:rPr lang="zh-CN" altLang="zh-CN" b="1" dirty="0">
                <a:solidFill>
                  <a:srgbClr val="0070C0"/>
                </a:solidFill>
                <a:effectLst>
                  <a:outerShdw blurRad="38100" dist="38100" dir="2700000" algn="tl">
                    <a:srgbClr val="000000">
                      <a:alpha val="43137"/>
                    </a:srgbClr>
                  </a:outerShdw>
                </a:effectLst>
              </a:rPr>
              <a:t>，巧妙地渲染了农村一派</a:t>
            </a:r>
            <a:r>
              <a:rPr lang="zh-CN" altLang="zh-CN" b="1" dirty="0">
                <a:solidFill>
                  <a:srgbClr val="00B050"/>
                </a:solidFill>
                <a:effectLst>
                  <a:outerShdw blurRad="38100" dist="38100" dir="2700000" algn="tl">
                    <a:srgbClr val="000000">
                      <a:alpha val="43137"/>
                    </a:srgbClr>
                  </a:outerShdw>
                </a:effectLst>
              </a:rPr>
              <a:t>繁忙、生机勃勃</a:t>
            </a:r>
            <a:r>
              <a:rPr lang="zh-CN" altLang="zh-CN" b="1" dirty="0">
                <a:solidFill>
                  <a:srgbClr val="0070C0"/>
                </a:solidFill>
                <a:effectLst>
                  <a:outerShdw blurRad="38100" dist="38100" dir="2700000" algn="tl">
                    <a:srgbClr val="000000">
                      <a:alpha val="43137"/>
                    </a:srgbClr>
                  </a:outerShdw>
                </a:effectLst>
              </a:rPr>
              <a:t>的动人景象，既表达了诗人对美丽田园的</a:t>
            </a:r>
            <a:r>
              <a:rPr lang="zh-CN" altLang="zh-CN" b="1" dirty="0">
                <a:solidFill>
                  <a:srgbClr val="FF0000"/>
                </a:solidFill>
                <a:effectLst>
                  <a:outerShdw blurRad="38100" dist="38100" dir="2700000" algn="tl">
                    <a:srgbClr val="000000">
                      <a:alpha val="43137"/>
                    </a:srgbClr>
                  </a:outerShdw>
                </a:effectLst>
              </a:rPr>
              <a:t>热爱</a:t>
            </a:r>
            <a:r>
              <a:rPr lang="zh-CN" altLang="zh-CN" b="1" dirty="0">
                <a:solidFill>
                  <a:srgbClr val="0070C0"/>
                </a:solidFill>
                <a:effectLst>
                  <a:outerShdw blurRad="38100" dist="38100" dir="2700000" algn="tl">
                    <a:srgbClr val="000000">
                      <a:alpha val="43137"/>
                    </a:srgbClr>
                  </a:outerShdw>
                </a:effectLst>
              </a:rPr>
              <a:t>，又有对辛勤劳作农人的</a:t>
            </a:r>
            <a:r>
              <a:rPr lang="zh-CN" altLang="zh-CN" b="1" dirty="0">
                <a:solidFill>
                  <a:srgbClr val="FF0000"/>
                </a:solidFill>
                <a:effectLst>
                  <a:outerShdw blurRad="38100" dist="38100" dir="2700000" algn="tl">
                    <a:srgbClr val="000000">
                      <a:alpha val="43137"/>
                    </a:srgbClr>
                  </a:outerShdw>
                </a:effectLst>
              </a:rPr>
              <a:t>赞美</a:t>
            </a:r>
            <a:r>
              <a:rPr lang="zh-CN" altLang="zh-CN" b="1" dirty="0">
                <a:solidFill>
                  <a:srgbClr val="0070C0"/>
                </a:solidFill>
                <a:effectLst>
                  <a:outerShdw blurRad="38100" dist="38100" dir="2700000" algn="tl">
                    <a:srgbClr val="000000">
                      <a:alpha val="43137"/>
                    </a:srgbClr>
                  </a:outerShdw>
                </a:effectLst>
              </a:rPr>
              <a:t>。</a:t>
            </a:r>
            <a:endParaRPr lang="zh-CN" altLang="zh-CN"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7872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116632"/>
            <a:ext cx="8928992" cy="2308324"/>
          </a:xfrm>
          <a:prstGeom prst="rect">
            <a:avLst/>
          </a:prstGeom>
        </p:spPr>
        <p:txBody>
          <a:bodyPr wrap="square">
            <a:spAutoFit/>
          </a:bodyPr>
          <a:lstStyle/>
          <a:p>
            <a:r>
              <a:rPr lang="en-US" altLang="zh-CN" b="1" dirty="0"/>
              <a:t>7</a:t>
            </a:r>
            <a:r>
              <a:rPr lang="zh-CN" altLang="zh-CN" b="1" dirty="0"/>
              <a:t>．阅读下面这首唐诗，然后回答问题。</a:t>
            </a:r>
            <a:endParaRPr lang="zh-CN" altLang="zh-CN" dirty="0"/>
          </a:p>
          <a:p>
            <a:r>
              <a:rPr lang="en-US" altLang="zh-CN" b="1" dirty="0" smtClean="0"/>
              <a:t>                                         </a:t>
            </a:r>
            <a:r>
              <a:rPr lang="zh-CN" altLang="zh-CN" b="1" dirty="0" smtClean="0"/>
              <a:t>军</a:t>
            </a:r>
            <a:r>
              <a:rPr lang="zh-CN" altLang="zh-CN" b="1" dirty="0"/>
              <a:t>城</a:t>
            </a:r>
            <a:r>
              <a:rPr lang="zh-CN" altLang="zh-CN" b="1" dirty="0" smtClean="0"/>
              <a:t>早秋</a:t>
            </a:r>
            <a:r>
              <a:rPr lang="en-US" altLang="zh-CN" b="1" dirty="0" smtClean="0"/>
              <a:t>                  </a:t>
            </a:r>
            <a:r>
              <a:rPr lang="zh-CN" altLang="zh-CN" b="1" dirty="0" smtClean="0"/>
              <a:t>严</a:t>
            </a:r>
            <a:r>
              <a:rPr lang="zh-CN" altLang="zh-CN" b="1" dirty="0"/>
              <a:t>武</a:t>
            </a:r>
            <a:r>
              <a:rPr lang="zh-CN" altLang="zh-CN" b="1" baseline="30000" dirty="0"/>
              <a:t>①</a:t>
            </a:r>
            <a:endParaRPr lang="zh-CN" altLang="zh-CN" dirty="0"/>
          </a:p>
          <a:p>
            <a:r>
              <a:rPr lang="en-US" altLang="zh-CN" b="1" dirty="0" smtClean="0"/>
              <a:t>                       </a:t>
            </a:r>
            <a:r>
              <a:rPr lang="zh-CN" altLang="zh-CN" b="1" dirty="0" smtClean="0"/>
              <a:t>昨夜</a:t>
            </a:r>
            <a:r>
              <a:rPr lang="zh-CN" altLang="zh-CN" b="1" dirty="0"/>
              <a:t>秋风入汉关，朔云边月满西山。</a:t>
            </a:r>
            <a:endParaRPr lang="zh-CN" altLang="zh-CN" dirty="0"/>
          </a:p>
          <a:p>
            <a:r>
              <a:rPr lang="en-US" altLang="zh-CN" b="1" dirty="0" smtClean="0"/>
              <a:t>                      </a:t>
            </a:r>
            <a:r>
              <a:rPr lang="zh-CN" altLang="zh-CN" b="1" dirty="0" smtClean="0"/>
              <a:t>更</a:t>
            </a:r>
            <a:r>
              <a:rPr lang="zh-CN" altLang="zh-CN" b="1" dirty="0"/>
              <a:t>催飞将追骄虏，莫遣沙场匹马还。</a:t>
            </a:r>
            <a:endParaRPr lang="zh-CN" altLang="zh-CN" dirty="0"/>
          </a:p>
          <a:p>
            <a:r>
              <a:rPr lang="zh-CN" altLang="zh-CN" b="1" dirty="0"/>
              <a:t>【注】</a:t>
            </a:r>
            <a:r>
              <a:rPr lang="en-US" altLang="zh-CN" b="1" dirty="0"/>
              <a:t>①</a:t>
            </a:r>
            <a:r>
              <a:rPr lang="zh-CN" altLang="zh-CN" b="1" dirty="0"/>
              <a:t>严武</a:t>
            </a:r>
            <a:r>
              <a:rPr lang="en-US" altLang="zh-CN" b="1" dirty="0"/>
              <a:t>(726—765)</a:t>
            </a:r>
            <a:r>
              <a:rPr lang="zh-CN" altLang="zh-CN" b="1" dirty="0"/>
              <a:t>：字季鹰，华阴</a:t>
            </a:r>
            <a:r>
              <a:rPr lang="en-US" altLang="zh-CN" b="1" dirty="0"/>
              <a:t>(</a:t>
            </a:r>
            <a:r>
              <a:rPr lang="zh-CN" altLang="zh-CN" b="1" dirty="0"/>
              <a:t>今属陕西</a:t>
            </a:r>
            <a:r>
              <a:rPr lang="en-US" altLang="zh-CN" b="1" dirty="0"/>
              <a:t>)</a:t>
            </a:r>
            <a:r>
              <a:rPr lang="zh-CN" altLang="zh-CN" b="1" dirty="0"/>
              <a:t>人。曾任成都尹、剑南节度使，广德二年</a:t>
            </a:r>
            <a:r>
              <a:rPr lang="en-US" altLang="zh-CN" b="1" dirty="0"/>
              <a:t>(764)</a:t>
            </a:r>
            <a:r>
              <a:rPr lang="zh-CN" altLang="zh-CN" b="1" dirty="0"/>
              <a:t>秋率兵西征，击败吐蕃军队七万多人。</a:t>
            </a:r>
            <a:endParaRPr lang="zh-CN" altLang="zh-CN" dirty="0"/>
          </a:p>
          <a:p>
            <a:r>
              <a:rPr lang="en-US" altLang="zh-CN" b="1" dirty="0"/>
              <a:t>(1)</a:t>
            </a:r>
            <a:r>
              <a:rPr lang="zh-CN" altLang="zh-CN" b="1" dirty="0"/>
              <a:t>诗的前两句选取了哪些意象？有什么寓意？</a:t>
            </a:r>
            <a:endParaRPr lang="zh-CN" altLang="zh-CN" dirty="0"/>
          </a:p>
          <a:p>
            <a:r>
              <a:rPr lang="en-US" altLang="zh-CN" b="1" dirty="0" smtClean="0"/>
              <a:t>(</a:t>
            </a:r>
            <a:r>
              <a:rPr lang="en-US" altLang="zh-CN" b="1" dirty="0"/>
              <a:t>2)</a:t>
            </a:r>
            <a:r>
              <a:rPr lang="zh-CN" altLang="zh-CN" b="1" dirty="0"/>
              <a:t>诗的后两句表现了作者什么样的情怀？请简要分析。</a:t>
            </a:r>
            <a:endParaRPr lang="zh-CN" altLang="zh-CN" dirty="0"/>
          </a:p>
        </p:txBody>
      </p:sp>
      <p:sp>
        <p:nvSpPr>
          <p:cNvPr id="3" name="矩形 2"/>
          <p:cNvSpPr/>
          <p:nvPr/>
        </p:nvSpPr>
        <p:spPr>
          <a:xfrm>
            <a:off x="99710" y="5805264"/>
            <a:ext cx="8908849" cy="1015663"/>
          </a:xfrm>
          <a:prstGeom prst="rect">
            <a:avLst/>
          </a:prstGeom>
        </p:spPr>
        <p:txBody>
          <a:bodyPr wrap="square">
            <a:spAutoFit/>
          </a:bodyPr>
          <a:lstStyle/>
          <a:p>
            <a:r>
              <a:rPr lang="en-US" altLang="zh-CN" sz="2000" b="1" dirty="0" smtClean="0"/>
              <a:t>(</a:t>
            </a:r>
            <a:r>
              <a:rPr lang="en-US" altLang="zh-CN" sz="2000" b="1" dirty="0"/>
              <a:t>2)</a:t>
            </a:r>
            <a:r>
              <a:rPr lang="zh-CN" altLang="zh-CN" sz="2000" b="1" dirty="0"/>
              <a:t>诗的后两句表现了作者作为镇守边关的将领，</a:t>
            </a:r>
            <a:r>
              <a:rPr lang="zh-CN" altLang="zh-CN" sz="2000" b="1" dirty="0">
                <a:solidFill>
                  <a:srgbClr val="FF0000"/>
                </a:solidFill>
              </a:rPr>
              <a:t>斗志昂扬的豪迈情怀</a:t>
            </a:r>
            <a:r>
              <a:rPr lang="zh-CN" altLang="zh-CN" sz="2000" b="1" dirty="0"/>
              <a:t>。第三句写部署奋力出击，显示</a:t>
            </a:r>
            <a:r>
              <a:rPr lang="zh-CN" altLang="zh-CN" sz="2000" b="1" dirty="0">
                <a:solidFill>
                  <a:srgbClr val="FF0000"/>
                </a:solidFill>
              </a:rPr>
              <a:t>昂扬的斗志</a:t>
            </a:r>
            <a:r>
              <a:rPr lang="zh-CN" altLang="zh-CN" sz="2000" b="1" dirty="0"/>
              <a:t>；第四句写全歼敌军的决心，显示</a:t>
            </a:r>
            <a:r>
              <a:rPr lang="zh-CN" altLang="zh-CN" sz="2000" b="1" dirty="0">
                <a:solidFill>
                  <a:srgbClr val="FF0000"/>
                </a:solidFill>
              </a:rPr>
              <a:t>必胜的信心</a:t>
            </a:r>
            <a:r>
              <a:rPr lang="zh-CN" altLang="zh-CN" sz="2000" b="1" dirty="0"/>
              <a:t>。</a:t>
            </a:r>
            <a:endParaRPr lang="zh-CN" altLang="zh-CN" sz="2000" dirty="0"/>
          </a:p>
        </p:txBody>
      </p:sp>
      <p:sp>
        <p:nvSpPr>
          <p:cNvPr id="4" name="矩形 3"/>
          <p:cNvSpPr/>
          <p:nvPr/>
        </p:nvSpPr>
        <p:spPr>
          <a:xfrm>
            <a:off x="133544" y="2431298"/>
            <a:ext cx="9262992" cy="1754326"/>
          </a:xfrm>
          <a:prstGeom prst="rect">
            <a:avLst/>
          </a:prstGeom>
        </p:spPr>
        <p:txBody>
          <a:bodyPr wrap="square">
            <a:spAutoFit/>
          </a:bodyPr>
          <a:lstStyle/>
          <a:p>
            <a:r>
              <a:rPr lang="zh-CN" altLang="en-US" b="1" dirty="0" smtClean="0"/>
              <a:t>注释 ：⑴</a:t>
            </a:r>
            <a:r>
              <a:rPr lang="zh-CN" altLang="en-US" b="1" dirty="0" smtClean="0">
                <a:solidFill>
                  <a:srgbClr val="FF0000"/>
                </a:solidFill>
              </a:rPr>
              <a:t>汉关</a:t>
            </a:r>
            <a:r>
              <a:rPr lang="zh-CN" altLang="en-US" b="1" dirty="0" smtClean="0"/>
              <a:t>：汉朝的关塞，这里指唐朝军队驻守的关塞。唐民谣：“将士长歌入汉关。”</a:t>
            </a:r>
          </a:p>
          <a:p>
            <a:r>
              <a:rPr lang="zh-CN" altLang="en-US" b="1" dirty="0" smtClean="0"/>
              <a:t>⑵</a:t>
            </a:r>
            <a:r>
              <a:rPr lang="zh-CN" altLang="en-US" b="1" dirty="0" smtClean="0">
                <a:solidFill>
                  <a:srgbClr val="FF0000"/>
                </a:solidFill>
              </a:rPr>
              <a:t>朔云边月</a:t>
            </a:r>
            <a:r>
              <a:rPr lang="zh-CN" altLang="en-US" b="1" dirty="0" smtClean="0"/>
              <a:t>：指边境上的云和月。</a:t>
            </a:r>
            <a:r>
              <a:rPr lang="zh-CN" altLang="en-US" b="1" dirty="0" smtClean="0">
                <a:solidFill>
                  <a:srgbClr val="FF0000"/>
                </a:solidFill>
              </a:rPr>
              <a:t>月</a:t>
            </a:r>
            <a:r>
              <a:rPr lang="zh-CN" altLang="en-US" b="1" dirty="0" smtClean="0"/>
              <a:t>：一作“雪”。</a:t>
            </a:r>
            <a:r>
              <a:rPr lang="zh-CN" altLang="en-US" b="1" dirty="0" smtClean="0">
                <a:solidFill>
                  <a:srgbClr val="FF0000"/>
                </a:solidFill>
              </a:rPr>
              <a:t>朔</a:t>
            </a:r>
            <a:r>
              <a:rPr lang="zh-CN" altLang="en-US" b="1" dirty="0" smtClean="0"/>
              <a:t>：北方。</a:t>
            </a:r>
            <a:r>
              <a:rPr lang="zh-CN" altLang="en-US" b="1" dirty="0" smtClean="0">
                <a:solidFill>
                  <a:srgbClr val="FF0000"/>
                </a:solidFill>
              </a:rPr>
              <a:t>边</a:t>
            </a:r>
            <a:r>
              <a:rPr lang="zh-CN" altLang="en-US" b="1" dirty="0" smtClean="0"/>
              <a:t>：边境。</a:t>
            </a:r>
            <a:endParaRPr lang="en-US" altLang="zh-CN" b="1" dirty="0" smtClean="0"/>
          </a:p>
          <a:p>
            <a:r>
              <a:rPr lang="en-US" altLang="zh-CN" b="1" dirty="0"/>
              <a:t>  </a:t>
            </a:r>
            <a:r>
              <a:rPr lang="en-US" altLang="zh-CN" b="1" dirty="0" smtClean="0"/>
              <a:t>    </a:t>
            </a:r>
            <a:r>
              <a:rPr lang="zh-CN" altLang="en-US" b="1" dirty="0" smtClean="0">
                <a:solidFill>
                  <a:srgbClr val="FF0000"/>
                </a:solidFill>
                <a:effectLst>
                  <a:outerShdw blurRad="38100" dist="38100" dir="2700000" algn="tl">
                    <a:srgbClr val="000000">
                      <a:alpha val="43137"/>
                    </a:srgbClr>
                  </a:outerShdw>
                </a:effectLst>
              </a:rPr>
              <a:t>西山</a:t>
            </a:r>
            <a:r>
              <a:rPr lang="zh-CN" altLang="en-US" b="1" dirty="0" smtClean="0"/>
              <a:t>：指今四川省西部的岷山，是当时控制吐蕃内侵的要地。</a:t>
            </a:r>
          </a:p>
          <a:p>
            <a:r>
              <a:rPr lang="zh-CN" altLang="en-US" b="1" dirty="0" smtClean="0"/>
              <a:t>⑶</a:t>
            </a:r>
            <a:r>
              <a:rPr lang="zh-CN" altLang="en-US" b="1" dirty="0" smtClean="0">
                <a:solidFill>
                  <a:srgbClr val="FF0000"/>
                </a:solidFill>
                <a:effectLst>
                  <a:outerShdw blurRad="38100" dist="38100" dir="2700000" algn="tl">
                    <a:srgbClr val="000000">
                      <a:alpha val="43137"/>
                    </a:srgbClr>
                  </a:outerShdw>
                </a:effectLst>
              </a:rPr>
              <a:t>更催</a:t>
            </a:r>
            <a:r>
              <a:rPr lang="zh-CN" altLang="en-US" b="1" dirty="0" smtClean="0"/>
              <a:t>：再次催促。</a:t>
            </a:r>
            <a:r>
              <a:rPr lang="zh-CN" altLang="en-US" b="1" dirty="0" smtClean="0">
                <a:solidFill>
                  <a:srgbClr val="FF0000"/>
                </a:solidFill>
                <a:effectLst>
                  <a:outerShdw blurRad="38100" dist="38100" dir="2700000" algn="tl">
                    <a:srgbClr val="000000">
                      <a:alpha val="43137"/>
                    </a:srgbClr>
                  </a:outerShdw>
                </a:effectLst>
              </a:rPr>
              <a:t>飞将</a:t>
            </a:r>
            <a:r>
              <a:rPr lang="zh-CN" altLang="en-US" b="1" dirty="0" smtClean="0"/>
              <a:t>：西汉名将李广被匈奴称为“飞将军”，这里泛指严武部下</a:t>
            </a:r>
            <a:endParaRPr lang="en-US" altLang="zh-CN" b="1" dirty="0" smtClean="0"/>
          </a:p>
          <a:p>
            <a:r>
              <a:rPr lang="en-US" altLang="zh-CN" b="1" dirty="0"/>
              <a:t> </a:t>
            </a:r>
            <a:r>
              <a:rPr lang="en-US" altLang="zh-CN" b="1" dirty="0" smtClean="0"/>
              <a:t>     </a:t>
            </a:r>
            <a:r>
              <a:rPr lang="zh-CN" altLang="en-US" b="1" dirty="0" smtClean="0"/>
              <a:t>作战勇猛的将领。</a:t>
            </a:r>
            <a:r>
              <a:rPr lang="zh-CN" altLang="en-US" b="1" dirty="0" smtClean="0">
                <a:solidFill>
                  <a:srgbClr val="FF0000"/>
                </a:solidFill>
                <a:effectLst>
                  <a:outerShdw blurRad="38100" dist="38100" dir="2700000" algn="tl">
                    <a:srgbClr val="000000">
                      <a:alpha val="43137"/>
                    </a:srgbClr>
                  </a:outerShdw>
                </a:effectLst>
              </a:rPr>
              <a:t>骄虏</a:t>
            </a:r>
            <a:r>
              <a:rPr lang="zh-CN" altLang="en-US" b="1" dirty="0" smtClean="0"/>
              <a:t>：指唐朝时入侵的吐蕃军队。”</a:t>
            </a:r>
          </a:p>
          <a:p>
            <a:r>
              <a:rPr lang="zh-CN" altLang="en-US" b="1" dirty="0" smtClean="0"/>
              <a:t>⑷</a:t>
            </a:r>
            <a:r>
              <a:rPr lang="zh-CN" altLang="en-US" b="1" dirty="0" smtClean="0">
                <a:solidFill>
                  <a:srgbClr val="FF0000"/>
                </a:solidFill>
                <a:effectLst>
                  <a:outerShdw blurRad="38100" dist="38100" dir="2700000" algn="tl">
                    <a:srgbClr val="000000">
                      <a:alpha val="43137"/>
                    </a:srgbClr>
                  </a:outerShdw>
                </a:effectLst>
              </a:rPr>
              <a:t>莫遣</a:t>
            </a:r>
            <a:r>
              <a:rPr lang="zh-CN" altLang="en-US" b="1" dirty="0" smtClean="0"/>
              <a:t>：不要让。沙场：战场。</a:t>
            </a:r>
          </a:p>
        </p:txBody>
      </p:sp>
      <p:sp>
        <p:nvSpPr>
          <p:cNvPr id="5" name="矩形 4"/>
          <p:cNvSpPr/>
          <p:nvPr/>
        </p:nvSpPr>
        <p:spPr>
          <a:xfrm>
            <a:off x="213178" y="4197191"/>
            <a:ext cx="8717641" cy="707886"/>
          </a:xfrm>
          <a:prstGeom prst="rect">
            <a:avLst/>
          </a:prstGeom>
        </p:spPr>
        <p:txBody>
          <a:bodyPr wrap="square">
            <a:spAutoFit/>
          </a:bodyPr>
          <a:lstStyle/>
          <a:p>
            <a:r>
              <a:rPr lang="zh-CN" altLang="en-US" sz="2000" b="1" dirty="0" smtClean="0">
                <a:solidFill>
                  <a:srgbClr val="002060"/>
                </a:solidFill>
                <a:effectLst>
                  <a:outerShdw blurRad="38100" dist="38100" dir="2700000" algn="tl">
                    <a:srgbClr val="000000">
                      <a:alpha val="43137"/>
                    </a:srgbClr>
                  </a:outerShdw>
                </a:effectLst>
              </a:rPr>
              <a:t>译文 ：昨夜萧瑟的秋风卷入驻守的关塞；极目四望，但见边月西沉，寒云滚滚。一再命令那些勇猛的将士追击敌人，不要让敌人一兵一马从战场上逃回。</a:t>
            </a:r>
            <a:endParaRPr lang="zh-CN" altLang="en-US" sz="2000" b="1" dirty="0">
              <a:solidFill>
                <a:srgbClr val="002060"/>
              </a:solidFill>
              <a:effectLst>
                <a:outerShdw blurRad="38100" dist="38100" dir="2700000" algn="tl">
                  <a:srgbClr val="000000">
                    <a:alpha val="43137"/>
                  </a:srgbClr>
                </a:outerShdw>
              </a:effectLst>
            </a:endParaRPr>
          </a:p>
        </p:txBody>
      </p:sp>
      <p:sp>
        <p:nvSpPr>
          <p:cNvPr id="6" name="矩形 5"/>
          <p:cNvSpPr/>
          <p:nvPr/>
        </p:nvSpPr>
        <p:spPr>
          <a:xfrm>
            <a:off x="107504" y="4941168"/>
            <a:ext cx="8797275" cy="707886"/>
          </a:xfrm>
          <a:prstGeom prst="rect">
            <a:avLst/>
          </a:prstGeom>
        </p:spPr>
        <p:txBody>
          <a:bodyPr wrap="square">
            <a:spAutoFit/>
          </a:bodyPr>
          <a:lstStyle/>
          <a:p>
            <a:r>
              <a:rPr lang="zh-CN" altLang="zh-CN" sz="2000" b="1" dirty="0">
                <a:solidFill>
                  <a:srgbClr val="7030A0"/>
                </a:solidFill>
              </a:rPr>
              <a:t>【答案】</a:t>
            </a:r>
            <a:r>
              <a:rPr lang="en-US" altLang="zh-CN" sz="2000" b="1" dirty="0">
                <a:solidFill>
                  <a:srgbClr val="7030A0"/>
                </a:solidFill>
              </a:rPr>
              <a:t>(1)</a:t>
            </a:r>
            <a:r>
              <a:rPr lang="zh-CN" altLang="zh-CN" sz="2000" b="1" dirty="0">
                <a:solidFill>
                  <a:srgbClr val="7030A0"/>
                </a:solidFill>
              </a:rPr>
              <a:t>夜晚、秋风、汉关、寒云、冷月、西山，诗的前两句描绘的是一幅初秋边关阴沉浓重的夜景。寓意边境局势的紧张。</a:t>
            </a:r>
            <a:endParaRPr lang="zh-CN" altLang="zh-CN" sz="2000" dirty="0">
              <a:solidFill>
                <a:srgbClr val="7030A0"/>
              </a:solidFill>
            </a:endParaRPr>
          </a:p>
        </p:txBody>
      </p:sp>
    </p:spTree>
    <p:extLst>
      <p:ext uri="{BB962C8B-B14F-4D97-AF65-F5344CB8AC3E}">
        <p14:creationId xmlns:p14="http://schemas.microsoft.com/office/powerpoint/2010/main" val="46250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476672"/>
            <a:ext cx="8280920" cy="2308324"/>
          </a:xfrm>
          <a:prstGeom prst="rect">
            <a:avLst/>
          </a:prstGeom>
        </p:spPr>
        <p:txBody>
          <a:bodyPr wrap="square">
            <a:spAutoFit/>
          </a:bodyPr>
          <a:lstStyle/>
          <a:p>
            <a:r>
              <a:rPr lang="en-US" altLang="zh-CN" sz="2400" b="1" dirty="0"/>
              <a:t>(1)</a:t>
            </a:r>
            <a:r>
              <a:rPr lang="zh-CN" altLang="zh-CN" sz="2400" b="1" dirty="0"/>
              <a:t>本题考查典故的出处。《论语</a:t>
            </a:r>
            <a:r>
              <a:rPr lang="en-US" altLang="zh-CN" sz="2400" b="1" dirty="0"/>
              <a:t>·</a:t>
            </a:r>
            <a:r>
              <a:rPr lang="zh-CN" altLang="zh-CN" sz="2400" b="1" dirty="0"/>
              <a:t>子路、曾皙、冉有、公西华侍坐》中曾皙向孔子谈自己志向时说道：“暮春者，春服既成，冠者五六人，童子六七人，浴乎沂，</a:t>
            </a:r>
            <a:r>
              <a:rPr lang="zh-CN" altLang="zh-CN" sz="2400" b="1" dirty="0">
                <a:solidFill>
                  <a:srgbClr val="C00000"/>
                </a:solidFill>
                <a:effectLst>
                  <a:outerShdw blurRad="38100" dist="38100" dir="2700000" algn="tl">
                    <a:srgbClr val="000000">
                      <a:alpha val="43137"/>
                    </a:srgbClr>
                  </a:outerShdw>
                </a:effectLst>
              </a:rPr>
              <a:t>风乎舞雩，咏而归</a:t>
            </a:r>
            <a:r>
              <a:rPr lang="zh-CN" altLang="zh-CN" sz="2400" b="1" dirty="0">
                <a:solidFill>
                  <a:srgbClr val="C00000"/>
                </a:solidFill>
              </a:rPr>
              <a:t>。</a:t>
            </a:r>
            <a:r>
              <a:rPr lang="zh-CN" altLang="zh-CN" sz="2400" b="1" dirty="0"/>
              <a:t>”表现了曾皙洒脱高雅、逍遥自在的情操。“溪边自有舞雩风”的典故就出自这一句</a:t>
            </a:r>
            <a:r>
              <a:rPr lang="zh-CN" altLang="zh-CN" sz="2400" b="1" dirty="0" smtClean="0"/>
              <a:t>。</a:t>
            </a:r>
            <a:endParaRPr lang="en-US" altLang="zh-CN" sz="2400" b="1" dirty="0" smtClean="0"/>
          </a:p>
          <a:p>
            <a:endParaRPr lang="en-US" altLang="zh-CN" sz="2400" b="1" dirty="0" smtClean="0"/>
          </a:p>
        </p:txBody>
      </p:sp>
      <p:sp>
        <p:nvSpPr>
          <p:cNvPr id="3" name="矩形 2"/>
          <p:cNvSpPr/>
          <p:nvPr/>
        </p:nvSpPr>
        <p:spPr>
          <a:xfrm>
            <a:off x="305272" y="3933056"/>
            <a:ext cx="8712968" cy="2677656"/>
          </a:xfrm>
          <a:prstGeom prst="rect">
            <a:avLst/>
          </a:prstGeom>
        </p:spPr>
        <p:txBody>
          <a:bodyPr wrap="square">
            <a:spAutoFit/>
          </a:bodyPr>
          <a:lstStyle/>
          <a:p>
            <a:r>
              <a:rPr lang="en-US" altLang="zh-CN" sz="2400" b="1" dirty="0" smtClean="0"/>
              <a:t>(2)</a:t>
            </a:r>
            <a:r>
              <a:rPr lang="zh-CN" altLang="zh-CN" sz="2400" b="1" dirty="0" smtClean="0"/>
              <a:t>本题考查评价作者的观点态度。苏轼虽一生屡遭磨难坎坷，但因其思想受</a:t>
            </a:r>
            <a:r>
              <a:rPr lang="zh-CN" altLang="zh-CN" sz="2400" b="1" dirty="0" smtClean="0">
                <a:solidFill>
                  <a:srgbClr val="FF0000"/>
                </a:solidFill>
              </a:rPr>
              <a:t>佛道</a:t>
            </a:r>
            <a:r>
              <a:rPr lang="zh-CN" altLang="zh-CN" sz="2400" b="1" dirty="0" smtClean="0"/>
              <a:t>思想影响颇深，所以总能以</a:t>
            </a:r>
            <a:r>
              <a:rPr lang="zh-CN" altLang="zh-CN" sz="2400" b="1" dirty="0" smtClean="0">
                <a:solidFill>
                  <a:srgbClr val="00B050"/>
                </a:solidFill>
                <a:effectLst>
                  <a:outerShdw blurRad="38100" dist="38100" dir="2700000" algn="tl">
                    <a:srgbClr val="000000">
                      <a:alpha val="43137"/>
                    </a:srgbClr>
                  </a:outerShdw>
                </a:effectLst>
              </a:rPr>
              <a:t>乐观旷达的胸怀</a:t>
            </a:r>
            <a:r>
              <a:rPr lang="zh-CN" altLang="zh-CN" sz="2400" b="1" dirty="0" smtClean="0"/>
              <a:t>来应对人生世事。另外，从诗歌前两句可看出黎族百姓对诗人的热情，从而引发诗人</a:t>
            </a:r>
            <a:r>
              <a:rPr lang="en-US" altLang="zh-CN" sz="2400" b="1" dirty="0" smtClean="0"/>
              <a:t>“</a:t>
            </a:r>
            <a:r>
              <a:rPr lang="zh-CN" altLang="zh-CN" sz="2400" b="1" dirty="0" smtClean="0"/>
              <a:t>莫作天涯万里意</a:t>
            </a:r>
            <a:r>
              <a:rPr lang="en-US" altLang="zh-CN" sz="2400" b="1" dirty="0" smtClean="0"/>
              <a:t>”</a:t>
            </a:r>
            <a:r>
              <a:rPr lang="zh-CN" altLang="zh-CN" sz="2400" b="1" dirty="0" smtClean="0"/>
              <a:t>的感慨，</a:t>
            </a:r>
            <a:r>
              <a:rPr lang="en-US" altLang="zh-CN" sz="2400" b="1" dirty="0" smtClean="0"/>
              <a:t>“</a:t>
            </a:r>
            <a:r>
              <a:rPr lang="zh-CN" altLang="zh-CN" sz="2400" b="1" dirty="0" smtClean="0"/>
              <a:t>莫作</a:t>
            </a:r>
            <a:r>
              <a:rPr lang="en-US" altLang="zh-CN" sz="2400" b="1" dirty="0" smtClean="0"/>
              <a:t>”</a:t>
            </a:r>
            <a:r>
              <a:rPr lang="zh-CN" altLang="zh-CN" sz="2400" b="1" dirty="0" smtClean="0"/>
              <a:t>二字写出诗人虽远在天涯</a:t>
            </a:r>
            <a:r>
              <a:rPr lang="en-US" altLang="zh-CN" sz="2400" b="1" dirty="0" smtClean="0"/>
              <a:t>(</a:t>
            </a:r>
            <a:r>
              <a:rPr lang="zh-CN" altLang="zh-CN" sz="2400" b="1" dirty="0" smtClean="0"/>
              <a:t>海南</a:t>
            </a:r>
            <a:r>
              <a:rPr lang="en-US" altLang="zh-CN" sz="2400" b="1" dirty="0" smtClean="0"/>
              <a:t>)</a:t>
            </a:r>
            <a:r>
              <a:rPr lang="zh-CN" altLang="zh-CN" sz="2400" b="1" dirty="0" smtClean="0"/>
              <a:t>却</a:t>
            </a:r>
            <a:r>
              <a:rPr lang="zh-CN" altLang="zh-CN" sz="2400" b="1" dirty="0" smtClean="0">
                <a:solidFill>
                  <a:srgbClr val="FF0000"/>
                </a:solidFill>
                <a:effectLst>
                  <a:outerShdw blurRad="38100" dist="38100" dir="2700000" algn="tl">
                    <a:srgbClr val="000000">
                      <a:alpha val="43137"/>
                    </a:srgbClr>
                  </a:outerShdw>
                </a:effectLst>
              </a:rPr>
              <a:t>不必有伤怀之感</a:t>
            </a:r>
            <a:r>
              <a:rPr lang="zh-CN" altLang="zh-CN" sz="2400" b="1" dirty="0" smtClean="0"/>
              <a:t>；接着运用《论语》中曾皙言志的典故，借曾皙的志向说出自己现时的</a:t>
            </a:r>
            <a:r>
              <a:rPr lang="zh-CN" altLang="zh-CN" sz="2400" b="1" dirty="0" smtClean="0">
                <a:solidFill>
                  <a:srgbClr val="00B0F0"/>
                </a:solidFill>
                <a:effectLst>
                  <a:outerShdw blurRad="38100" dist="38100" dir="2700000" algn="tl">
                    <a:srgbClr val="000000">
                      <a:alpha val="43137"/>
                    </a:srgbClr>
                  </a:outerShdw>
                </a:effectLst>
              </a:rPr>
              <a:t>逍遥自在、随遇而安</a:t>
            </a:r>
            <a:r>
              <a:rPr lang="zh-CN" altLang="zh-CN" sz="2400" b="1" dirty="0" smtClean="0"/>
              <a:t>的感受。</a:t>
            </a:r>
            <a:endParaRPr lang="zh-CN" altLang="en-US" sz="2400" dirty="0"/>
          </a:p>
        </p:txBody>
      </p:sp>
    </p:spTree>
    <p:extLst>
      <p:ext uri="{BB962C8B-B14F-4D97-AF65-F5344CB8AC3E}">
        <p14:creationId xmlns:p14="http://schemas.microsoft.com/office/powerpoint/2010/main" val="294188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054" y="116632"/>
            <a:ext cx="8712968" cy="2585323"/>
          </a:xfrm>
          <a:prstGeom prst="rect">
            <a:avLst/>
          </a:prstGeom>
        </p:spPr>
        <p:txBody>
          <a:bodyPr wrap="square">
            <a:spAutoFit/>
          </a:bodyPr>
          <a:lstStyle/>
          <a:p>
            <a:r>
              <a:rPr lang="en-US" altLang="zh-CN" b="1" dirty="0"/>
              <a:t>8</a:t>
            </a:r>
            <a:r>
              <a:rPr lang="zh-CN" altLang="zh-CN" b="1" dirty="0"/>
              <a:t>．阅读下面这首诗，完成题目。</a:t>
            </a:r>
            <a:endParaRPr lang="zh-CN" altLang="zh-CN" dirty="0"/>
          </a:p>
          <a:p>
            <a:r>
              <a:rPr lang="en-US" altLang="zh-CN" b="1" dirty="0" smtClean="0"/>
              <a:t>                                     </a:t>
            </a:r>
            <a:r>
              <a:rPr lang="zh-CN" altLang="zh-CN" b="1" dirty="0" smtClean="0"/>
              <a:t>塞</a:t>
            </a:r>
            <a:r>
              <a:rPr lang="zh-CN" altLang="zh-CN" b="1" dirty="0"/>
              <a:t>路初晴</a:t>
            </a:r>
            <a:r>
              <a:rPr lang="en-US" altLang="zh-CN" b="1" dirty="0"/>
              <a:t>  </a:t>
            </a:r>
            <a:r>
              <a:rPr lang="zh-CN" altLang="zh-CN" b="1" dirty="0" smtClean="0"/>
              <a:t>雍</a:t>
            </a:r>
            <a:r>
              <a:rPr lang="zh-CN" altLang="zh-CN" b="1" dirty="0"/>
              <a:t>陶</a:t>
            </a:r>
            <a:endParaRPr lang="zh-CN" altLang="zh-CN" dirty="0"/>
          </a:p>
          <a:p>
            <a:r>
              <a:rPr lang="en-US" altLang="zh-CN" b="1" dirty="0" smtClean="0"/>
              <a:t>                 </a:t>
            </a:r>
            <a:r>
              <a:rPr lang="zh-CN" altLang="zh-CN" b="1" dirty="0" smtClean="0"/>
              <a:t>晚</a:t>
            </a:r>
            <a:r>
              <a:rPr lang="zh-CN" altLang="zh-CN" b="1" dirty="0"/>
              <a:t>虹斜日塞天昏，一半山川带雨痕。</a:t>
            </a:r>
            <a:endParaRPr lang="zh-CN" altLang="zh-CN" dirty="0"/>
          </a:p>
          <a:p>
            <a:r>
              <a:rPr lang="en-US" altLang="zh-CN" b="1" dirty="0" smtClean="0"/>
              <a:t>                </a:t>
            </a:r>
            <a:r>
              <a:rPr lang="zh-CN" altLang="zh-CN" b="1" dirty="0" smtClean="0"/>
              <a:t>新</a:t>
            </a:r>
            <a:r>
              <a:rPr lang="zh-CN" altLang="zh-CN" b="1" dirty="0"/>
              <a:t>水乱侵青草路，残烟犹傍绿杨村。</a:t>
            </a:r>
            <a:endParaRPr lang="zh-CN" altLang="zh-CN" dirty="0"/>
          </a:p>
          <a:p>
            <a:r>
              <a:rPr lang="en-US" altLang="zh-CN" b="1" dirty="0" smtClean="0"/>
              <a:t>                </a:t>
            </a:r>
            <a:r>
              <a:rPr lang="zh-CN" altLang="zh-CN" b="1" dirty="0" smtClean="0"/>
              <a:t>胡人</a:t>
            </a:r>
            <a:r>
              <a:rPr lang="zh-CN" altLang="zh-CN" b="1" dirty="0"/>
              <a:t>羊马休南牧，汉将旌旗在北门。</a:t>
            </a:r>
            <a:endParaRPr lang="zh-CN" altLang="zh-CN" dirty="0"/>
          </a:p>
          <a:p>
            <a:r>
              <a:rPr lang="en-US" altLang="zh-CN" b="1" dirty="0" smtClean="0"/>
              <a:t>                </a:t>
            </a:r>
            <a:r>
              <a:rPr lang="zh-CN" altLang="zh-CN" b="1" dirty="0" smtClean="0"/>
              <a:t>行</a:t>
            </a:r>
            <a:r>
              <a:rPr lang="zh-CN" altLang="zh-CN" b="1" dirty="0"/>
              <a:t>子</a:t>
            </a:r>
            <a:r>
              <a:rPr lang="zh-CN" altLang="zh-CN" b="1" baseline="30000" dirty="0"/>
              <a:t>①</a:t>
            </a:r>
            <a:r>
              <a:rPr lang="zh-CN" altLang="zh-CN" b="1" dirty="0"/>
              <a:t>喜闻无战伐，闲看游骑猎秋原。</a:t>
            </a:r>
            <a:endParaRPr lang="zh-CN" altLang="zh-CN" dirty="0"/>
          </a:p>
          <a:p>
            <a:r>
              <a:rPr lang="zh-CN" altLang="zh-CN" b="1" dirty="0"/>
              <a:t>【注】</a:t>
            </a:r>
            <a:r>
              <a:rPr lang="en-US" altLang="zh-CN" b="1" dirty="0"/>
              <a:t>①</a:t>
            </a:r>
            <a:r>
              <a:rPr lang="zh-CN" altLang="zh-CN" b="1" dirty="0"/>
              <a:t>行子：出行的人。</a:t>
            </a:r>
            <a:endParaRPr lang="zh-CN" altLang="zh-CN" dirty="0"/>
          </a:p>
          <a:p>
            <a:r>
              <a:rPr lang="en-US" altLang="zh-CN" b="1" dirty="0"/>
              <a:t>(1)</a:t>
            </a:r>
            <a:r>
              <a:rPr lang="zh-CN" altLang="zh-CN" b="1" dirty="0"/>
              <a:t>本诗颔联运用了什么表现手法？描绘了一幅怎样的边塞风景？</a:t>
            </a:r>
            <a:endParaRPr lang="zh-CN" altLang="zh-CN" dirty="0"/>
          </a:p>
          <a:p>
            <a:r>
              <a:rPr lang="en-US" altLang="zh-CN" b="1" dirty="0" smtClean="0"/>
              <a:t>(</a:t>
            </a:r>
            <a:r>
              <a:rPr lang="en-US" altLang="zh-CN" b="1" dirty="0"/>
              <a:t>2)</a:t>
            </a:r>
            <a:r>
              <a:rPr lang="zh-CN" altLang="zh-CN" b="1" dirty="0"/>
              <a:t>请结合全诗分析最后两句诗所表达的思想感情。</a:t>
            </a:r>
            <a:endParaRPr lang="zh-CN" altLang="zh-CN" dirty="0"/>
          </a:p>
        </p:txBody>
      </p:sp>
      <p:sp>
        <p:nvSpPr>
          <p:cNvPr id="5" name="矩形 4"/>
          <p:cNvSpPr/>
          <p:nvPr/>
        </p:nvSpPr>
        <p:spPr>
          <a:xfrm>
            <a:off x="155786" y="2701955"/>
            <a:ext cx="8718992" cy="4370427"/>
          </a:xfrm>
          <a:prstGeom prst="rect">
            <a:avLst/>
          </a:prstGeom>
        </p:spPr>
        <p:txBody>
          <a:bodyPr wrap="square">
            <a:spAutoFit/>
          </a:bodyPr>
          <a:lstStyle/>
          <a:p>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smtClean="0">
                <a:solidFill>
                  <a:srgbClr val="002060"/>
                </a:solidFill>
                <a:effectLst>
                  <a:outerShdw blurRad="38100" dist="38100" dir="2700000" algn="tl">
                    <a:srgbClr val="000000">
                      <a:alpha val="43137"/>
                    </a:srgbClr>
                  </a:outerShdw>
                </a:effectLst>
              </a:rPr>
              <a:t>第</a:t>
            </a:r>
            <a:r>
              <a:rPr lang="zh-CN" altLang="zh-CN" sz="2000" b="1" dirty="0">
                <a:solidFill>
                  <a:srgbClr val="002060"/>
                </a:solidFill>
                <a:effectLst>
                  <a:outerShdw blurRad="38100" dist="38100" dir="2700000" algn="tl">
                    <a:srgbClr val="000000">
                      <a:alpha val="43137"/>
                    </a:srgbClr>
                  </a:outerShdw>
                </a:effectLst>
              </a:rPr>
              <a:t>一句</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晚虹斜日塞天昏</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，一个</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晚</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字，点明了时间。与</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晚虹</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相对，正是那发射着光辉的</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斜日</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，唯其斜挂天际，才能与天边彩虹遥相呼应，使得画面极为开阔，表现出边塞</a:t>
            </a:r>
            <a:r>
              <a:rPr lang="zh-CN" altLang="zh-CN" sz="2000" b="1" dirty="0">
                <a:solidFill>
                  <a:srgbClr val="FF0000"/>
                </a:solidFill>
                <a:effectLst>
                  <a:outerShdw blurRad="38100" dist="38100" dir="2700000" algn="tl">
                    <a:srgbClr val="000000">
                      <a:alpha val="43137"/>
                    </a:srgbClr>
                  </a:outerShdw>
                </a:effectLst>
              </a:rPr>
              <a:t>雄浑</a:t>
            </a:r>
            <a:r>
              <a:rPr lang="zh-CN" altLang="zh-CN" sz="2000" b="1" dirty="0">
                <a:solidFill>
                  <a:srgbClr val="002060"/>
                </a:solidFill>
                <a:effectLst>
                  <a:outerShdw blurRad="38100" dist="38100" dir="2700000" algn="tl">
                    <a:srgbClr val="000000">
                      <a:alpha val="43137"/>
                    </a:srgbClr>
                  </a:outerShdw>
                </a:effectLst>
              </a:rPr>
              <a:t>的特色。这里，</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斜日</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不是用来点明时间，而是用来描写实有景象。</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塞天昏</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的</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B0F0"/>
                </a:solidFill>
                <a:effectLst>
                  <a:outerShdw blurRad="38100" dist="38100" dir="2700000" algn="tl">
                    <a:srgbClr val="000000">
                      <a:alpha val="43137"/>
                    </a:srgbClr>
                  </a:outerShdw>
                </a:effectLst>
              </a:rPr>
              <a:t>昏</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字，也不是用以表明时近黄昏，而是用以形容草原上大雨刚歇，经强烈阳光的照射，水汽上升而形成的</a:t>
            </a:r>
            <a:r>
              <a:rPr lang="zh-CN" altLang="zh-CN" sz="2000" b="1" dirty="0">
                <a:solidFill>
                  <a:srgbClr val="FF0000"/>
                </a:solidFill>
                <a:effectLst>
                  <a:outerShdw blurRad="38100" dist="38100" dir="2700000" algn="tl">
                    <a:srgbClr val="000000">
                      <a:alpha val="43137"/>
                    </a:srgbClr>
                  </a:outerShdw>
                </a:effectLst>
              </a:rPr>
              <a:t>略带迷蒙</a:t>
            </a:r>
            <a:r>
              <a:rPr lang="zh-CN" altLang="zh-CN" sz="2000" b="1" dirty="0">
                <a:solidFill>
                  <a:srgbClr val="002060"/>
                </a:solidFill>
                <a:effectLst>
                  <a:outerShdw blurRad="38100" dist="38100" dir="2700000" algn="tl">
                    <a:srgbClr val="000000">
                      <a:alpha val="43137"/>
                    </a:srgbClr>
                  </a:outerShdw>
                </a:effectLst>
              </a:rPr>
              <a:t>的景象，这是</a:t>
            </a:r>
            <a:r>
              <a:rPr lang="zh-CN" altLang="zh-CN" sz="2000" b="1" dirty="0">
                <a:solidFill>
                  <a:srgbClr val="FF0000"/>
                </a:solidFill>
                <a:effectLst>
                  <a:outerShdw blurRad="38100" dist="38100" dir="2700000" algn="tl">
                    <a:srgbClr val="000000">
                      <a:alpha val="43137"/>
                    </a:srgbClr>
                  </a:outerShdw>
                </a:effectLst>
              </a:rPr>
              <a:t>草原初晴时</a:t>
            </a:r>
            <a:r>
              <a:rPr lang="zh-CN" altLang="zh-CN" sz="2000" b="1" dirty="0">
                <a:solidFill>
                  <a:srgbClr val="002060"/>
                </a:solidFill>
                <a:effectLst>
                  <a:outerShdw blurRad="38100" dist="38100" dir="2700000" algn="tl">
                    <a:srgbClr val="000000">
                      <a:alpha val="43137"/>
                    </a:srgbClr>
                  </a:outerShdw>
                </a:effectLst>
              </a:rPr>
              <a:t>的显著特征。这一句与下句</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一半山川带雨痕</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，组成了一幅</a:t>
            </a:r>
            <a:r>
              <a:rPr lang="zh-CN" altLang="zh-CN" sz="2000" b="1" dirty="0">
                <a:solidFill>
                  <a:srgbClr val="00B050"/>
                </a:solidFill>
                <a:effectLst>
                  <a:outerShdw blurRad="38100" dist="38100" dir="2700000" algn="tl">
                    <a:srgbClr val="000000">
                      <a:alpha val="43137"/>
                    </a:srgbClr>
                  </a:outerShdw>
                </a:effectLst>
              </a:rPr>
              <a:t>壮阔</a:t>
            </a:r>
            <a:r>
              <a:rPr lang="zh-CN" altLang="zh-CN" sz="2000" b="1" dirty="0">
                <a:solidFill>
                  <a:srgbClr val="002060"/>
                </a:solidFill>
                <a:effectLst>
                  <a:outerShdw blurRad="38100" dist="38100" dir="2700000" algn="tl">
                    <a:srgbClr val="000000">
                      <a:alpha val="43137"/>
                    </a:srgbClr>
                  </a:outerShdw>
                </a:effectLst>
              </a:rPr>
              <a:t>的图景，是从远处落笔。</a:t>
            </a:r>
          </a:p>
          <a:p>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smtClean="0">
                <a:solidFill>
                  <a:srgbClr val="002060"/>
                </a:solidFill>
                <a:effectLst>
                  <a:outerShdw blurRad="38100" dist="38100" dir="2700000" algn="tl">
                    <a:srgbClr val="000000">
                      <a:alpha val="43137"/>
                    </a:srgbClr>
                  </a:outerShdw>
                </a:effectLst>
              </a:rPr>
              <a:t>第三</a:t>
            </a:r>
            <a:r>
              <a:rPr lang="zh-CN" altLang="zh-CN" sz="2000" b="1" dirty="0">
                <a:solidFill>
                  <a:srgbClr val="002060"/>
                </a:solidFill>
                <a:effectLst>
                  <a:outerShdw blurRad="38100" dist="38100" dir="2700000" algn="tl">
                    <a:srgbClr val="000000">
                      <a:alpha val="43137"/>
                    </a:srgbClr>
                  </a:outerShdw>
                </a:effectLst>
              </a:rPr>
              <a:t>、四句由远而近，写诗人脚下之路，然后写附近散布在草原上的村庄。天上地下，远处近处，景物富于变化，很有层次</a:t>
            </a:r>
            <a:r>
              <a:rPr lang="zh-CN" altLang="zh-CN" sz="2000" b="1" dirty="0" smtClean="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诗中的景物，在颜色的搭配上，也很有特点。</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晚虹</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斜日</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青草</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残烟</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绿杨</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，组合在一起，色彩异常艳丽，又有</a:t>
            </a:r>
            <a:r>
              <a:rPr lang="zh-CN" altLang="zh-CN" sz="2000" b="1" dirty="0">
                <a:solidFill>
                  <a:srgbClr val="FF0000"/>
                </a:solidFill>
                <a:effectLst>
                  <a:outerShdw blurRad="38100" dist="38100" dir="2700000" algn="tl">
                    <a:srgbClr val="000000">
                      <a:alpha val="43137"/>
                    </a:srgbClr>
                  </a:outerShdw>
                </a:effectLst>
              </a:rPr>
              <a:t>清新</a:t>
            </a:r>
            <a:r>
              <a:rPr lang="zh-CN" altLang="zh-CN" sz="2000" b="1" dirty="0">
                <a:solidFill>
                  <a:srgbClr val="002060"/>
                </a:solidFill>
                <a:effectLst>
                  <a:outerShdw blurRad="38100" dist="38100" dir="2700000" algn="tl">
                    <a:srgbClr val="000000">
                      <a:alpha val="43137"/>
                    </a:srgbClr>
                  </a:outerShdw>
                </a:effectLst>
              </a:rPr>
              <a:t>之感；风光宛如旖旎江南，又有北国的</a:t>
            </a:r>
            <a:r>
              <a:rPr lang="zh-CN" altLang="zh-CN" sz="2000" b="1" dirty="0">
                <a:solidFill>
                  <a:srgbClr val="FF0000"/>
                </a:solidFill>
                <a:effectLst>
                  <a:outerShdw blurRad="38100" dist="38100" dir="2700000" algn="tl">
                    <a:srgbClr val="000000">
                      <a:alpha val="43137"/>
                    </a:srgbClr>
                  </a:outerShdw>
                </a:effectLst>
              </a:rPr>
              <a:t>雄浑</a:t>
            </a:r>
            <a:r>
              <a:rPr lang="zh-CN" altLang="zh-CN" sz="2000" b="1" dirty="0">
                <a:solidFill>
                  <a:srgbClr val="002060"/>
                </a:solidFill>
                <a:effectLst>
                  <a:outerShdw blurRad="38100" dist="38100" dir="2700000" algn="tl">
                    <a:srgbClr val="000000">
                      <a:alpha val="43137"/>
                    </a:srgbClr>
                  </a:outerShdw>
                </a:effectLst>
              </a:rPr>
              <a:t>。颜色与空间的变化结合，从而将</a:t>
            </a:r>
            <a:r>
              <a:rPr lang="zh-CN" altLang="zh-CN" sz="2000" b="1" dirty="0">
                <a:solidFill>
                  <a:srgbClr val="FF0000"/>
                </a:solidFill>
                <a:effectLst>
                  <a:outerShdw blurRad="38100" dist="38100" dir="2700000" algn="tl">
                    <a:srgbClr val="000000">
                      <a:alpha val="43137"/>
                    </a:srgbClr>
                  </a:outerShdw>
                </a:effectLst>
              </a:rPr>
              <a:t>草原风光</a:t>
            </a:r>
            <a:r>
              <a:rPr lang="zh-CN" altLang="zh-CN" sz="2000" b="1" dirty="0">
                <a:solidFill>
                  <a:srgbClr val="002060"/>
                </a:solidFill>
                <a:effectLst>
                  <a:outerShdw blurRad="38100" dist="38100" dir="2700000" algn="tl">
                    <a:srgbClr val="000000">
                      <a:alpha val="43137"/>
                    </a:srgbClr>
                  </a:outerShdw>
                </a:effectLst>
              </a:rPr>
              <a:t>形象准确地传达给了读者，使人如身临其境。</a:t>
            </a:r>
          </a:p>
          <a:p>
            <a:endParaRPr lang="zh-CN" altLang="zh-CN" sz="2000" b="1"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403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4831" y="2701955"/>
            <a:ext cx="8784976" cy="4401205"/>
          </a:xfrm>
          <a:prstGeom prst="rect">
            <a:avLst/>
          </a:prstGeom>
        </p:spPr>
        <p:txBody>
          <a:bodyPr wrap="square">
            <a:spAutoFit/>
          </a:bodyPr>
          <a:lstStyle/>
          <a:p>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smtClean="0">
                <a:solidFill>
                  <a:srgbClr val="002060"/>
                </a:solidFill>
                <a:effectLst>
                  <a:outerShdw blurRad="38100" dist="38100" dir="2700000" algn="tl">
                    <a:srgbClr val="000000">
                      <a:alpha val="43137"/>
                    </a:srgbClr>
                  </a:outerShdw>
                </a:effectLst>
              </a:rPr>
              <a:t>在</a:t>
            </a:r>
            <a:r>
              <a:rPr lang="zh-CN" altLang="zh-CN" sz="2000" b="1" dirty="0">
                <a:solidFill>
                  <a:srgbClr val="002060"/>
                </a:solidFill>
                <a:effectLst>
                  <a:outerShdw blurRad="38100" dist="38100" dir="2700000" algn="tl">
                    <a:srgbClr val="000000">
                      <a:alpha val="43137"/>
                    </a:srgbClr>
                  </a:outerShdw>
                </a:effectLst>
              </a:rPr>
              <a:t>草原上，傍晚时分，大雨刚过，斜日反照，一道绚烂的彩虹横跨天空，山岭、川原在水汽迷蒙中，还残留着大雨的痕迹。雨后新水在青草丰茂的路上到处乱流，袅袅炊烟正在被绿杨簇拥的村庄上盘绕不去，显得依恋不舍。</a:t>
            </a:r>
          </a:p>
          <a:p>
            <a:r>
              <a:rPr lang="en-US" altLang="zh-CN" sz="2000" b="1" dirty="0" smtClean="0">
                <a:solidFill>
                  <a:srgbClr val="002060"/>
                </a:solidFill>
                <a:effectLst>
                  <a:outerShdw blurRad="38100" dist="38100" dir="2700000" algn="tl">
                    <a:srgbClr val="000000">
                      <a:alpha val="43137"/>
                    </a:srgbClr>
                  </a:outerShdw>
                </a:effectLst>
              </a:rPr>
              <a:t>        </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B050"/>
                </a:solidFill>
                <a:effectLst>
                  <a:outerShdw blurRad="38100" dist="38100" dir="2700000" algn="tl">
                    <a:srgbClr val="000000">
                      <a:alpha val="43137"/>
                    </a:srgbClr>
                  </a:outerShdw>
                </a:effectLst>
              </a:rPr>
              <a:t>胡人羊马休南牧，汉将旌旗在北门</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smtClean="0">
                <a:solidFill>
                  <a:srgbClr val="002060"/>
                </a:solidFill>
                <a:effectLst>
                  <a:outerShdw blurRad="38100" dist="38100" dir="2700000" algn="tl">
                    <a:srgbClr val="000000">
                      <a:alpha val="43137"/>
                    </a:srgbClr>
                  </a:outerShdw>
                </a:effectLst>
              </a:rPr>
              <a:t>”</a:t>
            </a:r>
            <a:r>
              <a:rPr lang="zh-CN" altLang="zh-CN" sz="2000" b="1" dirty="0" smtClean="0">
                <a:solidFill>
                  <a:srgbClr val="002060"/>
                </a:solidFill>
                <a:effectLst>
                  <a:outerShdw blurRad="38100" dist="38100" dir="2700000" algn="tl">
                    <a:srgbClr val="000000">
                      <a:alpha val="43137"/>
                    </a:srgbClr>
                  </a:outerShdw>
                </a:effectLst>
              </a:rPr>
              <a:t> 是</a:t>
            </a:r>
            <a:r>
              <a:rPr lang="zh-CN" altLang="zh-CN" sz="2000" b="1" dirty="0">
                <a:solidFill>
                  <a:srgbClr val="002060"/>
                </a:solidFill>
                <a:effectLst>
                  <a:outerShdw blurRad="38100" dist="38100" dir="2700000" algn="tl">
                    <a:srgbClr val="000000">
                      <a:alpha val="43137"/>
                    </a:srgbClr>
                  </a:outerShdw>
                </a:effectLst>
              </a:rPr>
              <a:t>警戒北方游牧民族，休得南下侵略，因为强大的唐军正驻守在北方，是卫国的长城。为了加强气势，作者使用</a:t>
            </a:r>
            <a:r>
              <a:rPr lang="zh-CN" altLang="zh-CN" sz="2000" b="1" dirty="0">
                <a:solidFill>
                  <a:srgbClr val="FF0000"/>
                </a:solidFill>
                <a:effectLst>
                  <a:outerShdw blurRad="38100" dist="38100" dir="2700000" algn="tl">
                    <a:srgbClr val="000000">
                      <a:alpha val="43137"/>
                    </a:srgbClr>
                  </a:outerShdw>
                </a:effectLst>
              </a:rPr>
              <a:t>因果倒装法</a:t>
            </a:r>
            <a:r>
              <a:rPr lang="zh-CN" altLang="zh-CN" sz="2000" b="1" dirty="0">
                <a:solidFill>
                  <a:srgbClr val="002060"/>
                </a:solidFill>
                <a:effectLst>
                  <a:outerShdw blurRad="38100" dist="38100" dir="2700000" algn="tl">
                    <a:srgbClr val="000000">
                      <a:alpha val="43137"/>
                    </a:srgbClr>
                  </a:outerShdw>
                </a:effectLst>
              </a:rPr>
              <a:t>，将</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胡人羊马休南牧</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的警告语前置，放在主导地位上，显得更为有力。由于雨水充裕，草原上青草长势茂盛，因而想到羊马南牧。</a:t>
            </a:r>
          </a:p>
          <a:p>
            <a:r>
              <a:rPr lang="en-US" altLang="zh-CN" sz="2000" b="1" dirty="0">
                <a:solidFill>
                  <a:srgbClr val="002060"/>
                </a:solidFill>
                <a:effectLst>
                  <a:outerShdw blurRad="38100" dist="38100" dir="2700000" algn="tl">
                    <a:srgbClr val="000000">
                      <a:alpha val="43137"/>
                    </a:srgbClr>
                  </a:outerShdw>
                </a:effectLst>
              </a:rPr>
              <a:t> </a:t>
            </a:r>
            <a:r>
              <a:rPr lang="en-US" altLang="zh-CN" sz="2000" b="1" dirty="0" smtClean="0">
                <a:solidFill>
                  <a:srgbClr val="002060"/>
                </a:solidFill>
                <a:effectLst>
                  <a:outerShdw blurRad="38100" dist="38100" dir="2700000" algn="tl">
                    <a:srgbClr val="000000">
                      <a:alpha val="43137"/>
                    </a:srgbClr>
                  </a:outerShdw>
                </a:effectLst>
              </a:rPr>
              <a:t>        “</a:t>
            </a:r>
            <a:r>
              <a:rPr lang="zh-CN" altLang="zh-CN" sz="2000" b="1" dirty="0">
                <a:solidFill>
                  <a:srgbClr val="00B050"/>
                </a:solidFill>
                <a:effectLst>
                  <a:outerShdw blurRad="38100" dist="38100" dir="2700000" algn="tl">
                    <a:srgbClr val="000000">
                      <a:alpha val="43137"/>
                    </a:srgbClr>
                  </a:outerShdw>
                </a:effectLst>
              </a:rPr>
              <a:t>行子喜闻无战伐，闲看游骑猎秋原</a:t>
            </a:r>
            <a:r>
              <a:rPr lang="zh-CN" altLang="zh-CN" sz="2000" b="1" dirty="0">
                <a:solidFill>
                  <a:srgbClr val="002060"/>
                </a:solidFill>
                <a:effectLst>
                  <a:outerShdw blurRad="38100" dist="38100" dir="2700000" algn="tl">
                    <a:srgbClr val="000000">
                      <a:alpha val="43137"/>
                    </a:srgbClr>
                  </a:outerShdw>
                </a:effectLst>
              </a:rPr>
              <a:t>。</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此时确乎停止战争了，作者的戒备心理也就随之消失。一个</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喜</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字，生动地传达出了作者此时的高兴情怀。于是，他悠然地看着游骑在草原上打猎，心情轻松愉快。一个</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闲</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字，与上句</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喜</a:t>
            </a:r>
            <a:r>
              <a:rPr lang="en-US" altLang="zh-CN" sz="2000" b="1" dirty="0">
                <a:solidFill>
                  <a:srgbClr val="002060"/>
                </a:solidFill>
                <a:effectLst>
                  <a:outerShdw blurRad="38100" dist="38100" dir="2700000" algn="tl">
                    <a:srgbClr val="000000">
                      <a:alpha val="43137"/>
                    </a:srgbClr>
                  </a:outerShdw>
                </a:effectLst>
              </a:rPr>
              <a:t>”</a:t>
            </a:r>
            <a:r>
              <a:rPr lang="zh-CN" altLang="zh-CN" sz="2000" b="1" dirty="0">
                <a:solidFill>
                  <a:srgbClr val="002060"/>
                </a:solidFill>
                <a:effectLst>
                  <a:outerShdw blurRad="38100" dist="38100" dir="2700000" algn="tl">
                    <a:srgbClr val="000000">
                      <a:alpha val="43137"/>
                    </a:srgbClr>
                  </a:outerShdw>
                </a:effectLst>
              </a:rPr>
              <a:t>字相对应，进一步表现了作者的</a:t>
            </a:r>
            <a:r>
              <a:rPr lang="zh-CN" altLang="zh-CN" sz="2000" b="1" dirty="0">
                <a:solidFill>
                  <a:srgbClr val="FF0000"/>
                </a:solidFill>
                <a:effectLst>
                  <a:outerShdw blurRad="38100" dist="38100" dir="2700000" algn="tl">
                    <a:srgbClr val="000000">
                      <a:alpha val="43137"/>
                    </a:srgbClr>
                  </a:outerShdw>
                </a:effectLst>
              </a:rPr>
              <a:t>愉快心情</a:t>
            </a:r>
            <a:r>
              <a:rPr lang="zh-CN" altLang="zh-CN" sz="2000" b="1" dirty="0" smtClean="0">
                <a:solidFill>
                  <a:srgbClr val="002060"/>
                </a:solidFill>
                <a:effectLst>
                  <a:outerShdw blurRad="38100" dist="38100" dir="2700000" algn="tl">
                    <a:srgbClr val="000000">
                      <a:alpha val="43137"/>
                    </a:srgbClr>
                  </a:outerShdw>
                </a:effectLst>
              </a:rPr>
              <a:t>。</a:t>
            </a:r>
            <a:r>
              <a:rPr lang="zh-CN" altLang="en-US" sz="2000" b="1" dirty="0">
                <a:solidFill>
                  <a:srgbClr val="002060"/>
                </a:solidFill>
                <a:effectLst>
                  <a:outerShdw blurRad="38100" dist="38100" dir="2700000" algn="tl">
                    <a:srgbClr val="000000">
                      <a:alpha val="43137"/>
                    </a:srgbClr>
                  </a:outerShdw>
                </a:effectLst>
              </a:rPr>
              <a:t>在前四句静景的描写上，又增加了动态的游骑。</a:t>
            </a:r>
            <a:r>
              <a:rPr lang="zh-CN" altLang="zh-CN" sz="2000" b="1" dirty="0" smtClean="0">
                <a:solidFill>
                  <a:srgbClr val="002060"/>
                </a:solidFill>
                <a:effectLst>
                  <a:outerShdw blurRad="38100" dist="38100" dir="2700000" algn="tl">
                    <a:srgbClr val="000000">
                      <a:alpha val="43137"/>
                    </a:srgbClr>
                  </a:outerShdw>
                </a:effectLst>
              </a:rPr>
              <a:t>动静</a:t>
            </a:r>
            <a:r>
              <a:rPr lang="zh-CN" altLang="zh-CN" sz="2000" b="1" dirty="0">
                <a:solidFill>
                  <a:srgbClr val="002060"/>
                </a:solidFill>
                <a:effectLst>
                  <a:outerShdw blurRad="38100" dist="38100" dir="2700000" algn="tl">
                    <a:srgbClr val="000000">
                      <a:alpha val="43137"/>
                    </a:srgbClr>
                  </a:outerShdw>
                </a:effectLst>
              </a:rPr>
              <a:t>结合，使整个草原更富有生气，把景色装点得更加美好。</a:t>
            </a:r>
          </a:p>
          <a:p>
            <a:r>
              <a:rPr lang="en-US" altLang="zh-CN" sz="2000" b="1" dirty="0">
                <a:solidFill>
                  <a:srgbClr val="002060"/>
                </a:solidFill>
                <a:effectLst>
                  <a:outerShdw blurRad="38100" dist="38100" dir="2700000" algn="tl">
                    <a:srgbClr val="000000">
                      <a:alpha val="43137"/>
                    </a:srgbClr>
                  </a:outerShdw>
                </a:effectLst>
              </a:rPr>
              <a:t> </a:t>
            </a:r>
            <a:endParaRPr lang="zh-CN" altLang="zh-CN" sz="2000" b="1" dirty="0">
              <a:solidFill>
                <a:srgbClr val="002060"/>
              </a:solidFill>
              <a:effectLst>
                <a:outerShdw blurRad="38100" dist="38100" dir="2700000" algn="tl">
                  <a:srgbClr val="000000">
                    <a:alpha val="43137"/>
                  </a:srgbClr>
                </a:outerShdw>
              </a:effectLst>
            </a:endParaRPr>
          </a:p>
        </p:txBody>
      </p:sp>
      <p:sp>
        <p:nvSpPr>
          <p:cNvPr id="3" name="矩形 2"/>
          <p:cNvSpPr/>
          <p:nvPr/>
        </p:nvSpPr>
        <p:spPr>
          <a:xfrm>
            <a:off x="172054" y="116632"/>
            <a:ext cx="8712968" cy="2585323"/>
          </a:xfrm>
          <a:prstGeom prst="rect">
            <a:avLst/>
          </a:prstGeom>
        </p:spPr>
        <p:txBody>
          <a:bodyPr wrap="square">
            <a:spAutoFit/>
          </a:bodyPr>
          <a:lstStyle/>
          <a:p>
            <a:r>
              <a:rPr lang="en-US" altLang="zh-CN" b="1" dirty="0"/>
              <a:t>8</a:t>
            </a:r>
            <a:r>
              <a:rPr lang="zh-CN" altLang="zh-CN" b="1" dirty="0"/>
              <a:t>．阅读下面这首诗，完成题目。</a:t>
            </a:r>
            <a:endParaRPr lang="zh-CN" altLang="zh-CN" dirty="0"/>
          </a:p>
          <a:p>
            <a:r>
              <a:rPr lang="en-US" altLang="zh-CN" b="1" dirty="0" smtClean="0"/>
              <a:t>                                     </a:t>
            </a:r>
            <a:r>
              <a:rPr lang="zh-CN" altLang="zh-CN" b="1" dirty="0" smtClean="0"/>
              <a:t>塞</a:t>
            </a:r>
            <a:r>
              <a:rPr lang="zh-CN" altLang="zh-CN" b="1" dirty="0"/>
              <a:t>路初晴</a:t>
            </a:r>
            <a:r>
              <a:rPr lang="en-US" altLang="zh-CN" b="1" dirty="0"/>
              <a:t>  </a:t>
            </a:r>
            <a:r>
              <a:rPr lang="zh-CN" altLang="zh-CN" b="1" dirty="0" smtClean="0"/>
              <a:t>雍</a:t>
            </a:r>
            <a:r>
              <a:rPr lang="zh-CN" altLang="zh-CN" b="1" dirty="0"/>
              <a:t>陶</a:t>
            </a:r>
            <a:endParaRPr lang="zh-CN" altLang="zh-CN" dirty="0"/>
          </a:p>
          <a:p>
            <a:r>
              <a:rPr lang="en-US" altLang="zh-CN" b="1" dirty="0" smtClean="0"/>
              <a:t>                 </a:t>
            </a:r>
            <a:r>
              <a:rPr lang="zh-CN" altLang="zh-CN" b="1" dirty="0" smtClean="0"/>
              <a:t>晚</a:t>
            </a:r>
            <a:r>
              <a:rPr lang="zh-CN" altLang="zh-CN" b="1" dirty="0"/>
              <a:t>虹斜日塞天昏，一半山川带雨痕。</a:t>
            </a:r>
            <a:endParaRPr lang="zh-CN" altLang="zh-CN" dirty="0"/>
          </a:p>
          <a:p>
            <a:r>
              <a:rPr lang="en-US" altLang="zh-CN" b="1" dirty="0" smtClean="0"/>
              <a:t>                </a:t>
            </a:r>
            <a:r>
              <a:rPr lang="zh-CN" altLang="zh-CN" b="1" dirty="0" smtClean="0"/>
              <a:t>新</a:t>
            </a:r>
            <a:r>
              <a:rPr lang="zh-CN" altLang="zh-CN" b="1" dirty="0"/>
              <a:t>水乱侵青草路，残烟犹傍绿杨村。</a:t>
            </a:r>
            <a:endParaRPr lang="zh-CN" altLang="zh-CN" dirty="0"/>
          </a:p>
          <a:p>
            <a:r>
              <a:rPr lang="en-US" altLang="zh-CN" b="1" dirty="0" smtClean="0"/>
              <a:t>                </a:t>
            </a:r>
            <a:r>
              <a:rPr lang="zh-CN" altLang="zh-CN" b="1" dirty="0" smtClean="0"/>
              <a:t>胡人</a:t>
            </a:r>
            <a:r>
              <a:rPr lang="zh-CN" altLang="zh-CN" b="1" dirty="0"/>
              <a:t>羊马休南牧，汉将旌旗在北门。</a:t>
            </a:r>
            <a:endParaRPr lang="zh-CN" altLang="zh-CN" dirty="0"/>
          </a:p>
          <a:p>
            <a:r>
              <a:rPr lang="en-US" altLang="zh-CN" b="1" dirty="0" smtClean="0"/>
              <a:t>                </a:t>
            </a:r>
            <a:r>
              <a:rPr lang="zh-CN" altLang="zh-CN" b="1" dirty="0" smtClean="0"/>
              <a:t>行</a:t>
            </a:r>
            <a:r>
              <a:rPr lang="zh-CN" altLang="zh-CN" b="1" dirty="0"/>
              <a:t>子</a:t>
            </a:r>
            <a:r>
              <a:rPr lang="zh-CN" altLang="zh-CN" b="1" baseline="30000" dirty="0"/>
              <a:t>①</a:t>
            </a:r>
            <a:r>
              <a:rPr lang="zh-CN" altLang="zh-CN" b="1" dirty="0"/>
              <a:t>喜闻无战伐，闲看游骑猎秋原。</a:t>
            </a:r>
            <a:endParaRPr lang="zh-CN" altLang="zh-CN" dirty="0"/>
          </a:p>
          <a:p>
            <a:r>
              <a:rPr lang="zh-CN" altLang="zh-CN" b="1" dirty="0"/>
              <a:t>【注】</a:t>
            </a:r>
            <a:r>
              <a:rPr lang="en-US" altLang="zh-CN" b="1" dirty="0"/>
              <a:t>①</a:t>
            </a:r>
            <a:r>
              <a:rPr lang="zh-CN" altLang="zh-CN" b="1" dirty="0"/>
              <a:t>行子：出行的人。</a:t>
            </a:r>
            <a:endParaRPr lang="zh-CN" altLang="zh-CN" dirty="0"/>
          </a:p>
          <a:p>
            <a:r>
              <a:rPr lang="en-US" altLang="zh-CN" b="1" dirty="0"/>
              <a:t>(1)</a:t>
            </a:r>
            <a:r>
              <a:rPr lang="zh-CN" altLang="zh-CN" b="1" dirty="0"/>
              <a:t>本诗颔联运用了什么表现手法？描绘了一幅怎样的边塞风景？</a:t>
            </a:r>
            <a:endParaRPr lang="zh-CN" altLang="zh-CN" dirty="0"/>
          </a:p>
          <a:p>
            <a:r>
              <a:rPr lang="en-US" altLang="zh-CN" b="1" dirty="0" smtClean="0"/>
              <a:t>(</a:t>
            </a:r>
            <a:r>
              <a:rPr lang="en-US" altLang="zh-CN" b="1" dirty="0"/>
              <a:t>2)</a:t>
            </a:r>
            <a:r>
              <a:rPr lang="zh-CN" altLang="zh-CN" b="1" dirty="0"/>
              <a:t>请结合全诗分析最后两句诗所表达的思想感情。</a:t>
            </a:r>
            <a:endParaRPr lang="zh-CN" altLang="zh-CN" dirty="0"/>
          </a:p>
        </p:txBody>
      </p:sp>
    </p:spTree>
    <p:extLst>
      <p:ext uri="{BB962C8B-B14F-4D97-AF65-F5344CB8AC3E}">
        <p14:creationId xmlns:p14="http://schemas.microsoft.com/office/powerpoint/2010/main" val="109900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2054" y="116632"/>
            <a:ext cx="8712968" cy="2585323"/>
          </a:xfrm>
          <a:prstGeom prst="rect">
            <a:avLst/>
          </a:prstGeom>
        </p:spPr>
        <p:txBody>
          <a:bodyPr wrap="square">
            <a:spAutoFit/>
          </a:bodyPr>
          <a:lstStyle/>
          <a:p>
            <a:r>
              <a:rPr lang="en-US" altLang="zh-CN" b="1" dirty="0"/>
              <a:t>8</a:t>
            </a:r>
            <a:r>
              <a:rPr lang="zh-CN" altLang="zh-CN" b="1" dirty="0"/>
              <a:t>．阅读下面这首诗，完成题目。</a:t>
            </a:r>
            <a:endParaRPr lang="zh-CN" altLang="zh-CN" dirty="0"/>
          </a:p>
          <a:p>
            <a:r>
              <a:rPr lang="en-US" altLang="zh-CN" b="1" dirty="0" smtClean="0"/>
              <a:t>                                     </a:t>
            </a:r>
            <a:r>
              <a:rPr lang="zh-CN" altLang="zh-CN" b="1" dirty="0" smtClean="0"/>
              <a:t>塞</a:t>
            </a:r>
            <a:r>
              <a:rPr lang="zh-CN" altLang="zh-CN" b="1" dirty="0"/>
              <a:t>路初晴</a:t>
            </a:r>
            <a:r>
              <a:rPr lang="en-US" altLang="zh-CN" b="1" dirty="0"/>
              <a:t>  </a:t>
            </a:r>
            <a:r>
              <a:rPr lang="zh-CN" altLang="zh-CN" b="1" dirty="0" smtClean="0"/>
              <a:t>雍</a:t>
            </a:r>
            <a:r>
              <a:rPr lang="zh-CN" altLang="zh-CN" b="1" dirty="0"/>
              <a:t>陶</a:t>
            </a:r>
            <a:endParaRPr lang="zh-CN" altLang="zh-CN" dirty="0"/>
          </a:p>
          <a:p>
            <a:r>
              <a:rPr lang="en-US" altLang="zh-CN" b="1" dirty="0" smtClean="0"/>
              <a:t>                 </a:t>
            </a:r>
            <a:r>
              <a:rPr lang="zh-CN" altLang="zh-CN" b="1" dirty="0" smtClean="0"/>
              <a:t>晚</a:t>
            </a:r>
            <a:r>
              <a:rPr lang="zh-CN" altLang="zh-CN" b="1" dirty="0"/>
              <a:t>虹斜日塞天昏，一半山川带雨痕。</a:t>
            </a:r>
            <a:endParaRPr lang="zh-CN" altLang="zh-CN" dirty="0"/>
          </a:p>
          <a:p>
            <a:r>
              <a:rPr lang="en-US" altLang="zh-CN" b="1" dirty="0" smtClean="0"/>
              <a:t>                </a:t>
            </a:r>
            <a:r>
              <a:rPr lang="zh-CN" altLang="zh-CN" b="1" dirty="0" smtClean="0"/>
              <a:t>新</a:t>
            </a:r>
            <a:r>
              <a:rPr lang="zh-CN" altLang="zh-CN" b="1" dirty="0"/>
              <a:t>水乱侵青草路，残烟犹傍绿杨村。</a:t>
            </a:r>
            <a:endParaRPr lang="zh-CN" altLang="zh-CN" dirty="0"/>
          </a:p>
          <a:p>
            <a:r>
              <a:rPr lang="en-US" altLang="zh-CN" b="1" dirty="0" smtClean="0"/>
              <a:t>                </a:t>
            </a:r>
            <a:r>
              <a:rPr lang="zh-CN" altLang="zh-CN" b="1" dirty="0" smtClean="0"/>
              <a:t>胡人</a:t>
            </a:r>
            <a:r>
              <a:rPr lang="zh-CN" altLang="zh-CN" b="1" dirty="0"/>
              <a:t>羊马休南牧，汉将旌旗在北门。</a:t>
            </a:r>
            <a:endParaRPr lang="zh-CN" altLang="zh-CN" dirty="0"/>
          </a:p>
          <a:p>
            <a:r>
              <a:rPr lang="en-US" altLang="zh-CN" b="1" dirty="0" smtClean="0"/>
              <a:t>                </a:t>
            </a:r>
            <a:r>
              <a:rPr lang="zh-CN" altLang="zh-CN" b="1" dirty="0" smtClean="0"/>
              <a:t>行</a:t>
            </a:r>
            <a:r>
              <a:rPr lang="zh-CN" altLang="zh-CN" b="1" dirty="0"/>
              <a:t>子</a:t>
            </a:r>
            <a:r>
              <a:rPr lang="zh-CN" altLang="zh-CN" b="1" baseline="30000" dirty="0"/>
              <a:t>①</a:t>
            </a:r>
            <a:r>
              <a:rPr lang="zh-CN" altLang="zh-CN" b="1" dirty="0"/>
              <a:t>喜闻无战伐，闲看游骑猎秋原。</a:t>
            </a:r>
            <a:endParaRPr lang="zh-CN" altLang="zh-CN" dirty="0"/>
          </a:p>
          <a:p>
            <a:r>
              <a:rPr lang="zh-CN" altLang="zh-CN" b="1" dirty="0"/>
              <a:t>【注】</a:t>
            </a:r>
            <a:r>
              <a:rPr lang="en-US" altLang="zh-CN" b="1" dirty="0"/>
              <a:t>①</a:t>
            </a:r>
            <a:r>
              <a:rPr lang="zh-CN" altLang="zh-CN" b="1" dirty="0"/>
              <a:t>行子：出行的人。</a:t>
            </a:r>
            <a:endParaRPr lang="zh-CN" altLang="zh-CN" dirty="0"/>
          </a:p>
          <a:p>
            <a:r>
              <a:rPr lang="en-US" altLang="zh-CN" b="1" dirty="0"/>
              <a:t>(1)</a:t>
            </a:r>
            <a:r>
              <a:rPr lang="zh-CN" altLang="zh-CN" b="1" dirty="0"/>
              <a:t>本诗颔联运用了什么表现手法？描绘了一幅怎样的边塞风景？</a:t>
            </a:r>
            <a:endParaRPr lang="zh-CN" altLang="zh-CN" dirty="0"/>
          </a:p>
          <a:p>
            <a:r>
              <a:rPr lang="en-US" altLang="zh-CN" b="1" dirty="0" smtClean="0"/>
              <a:t>(</a:t>
            </a:r>
            <a:r>
              <a:rPr lang="en-US" altLang="zh-CN" b="1" dirty="0"/>
              <a:t>2)</a:t>
            </a:r>
            <a:r>
              <a:rPr lang="zh-CN" altLang="zh-CN" b="1" dirty="0"/>
              <a:t>请结合全诗分析最后两句诗所表达的思想感情。</a:t>
            </a:r>
            <a:endParaRPr lang="zh-CN" altLang="zh-CN" dirty="0"/>
          </a:p>
        </p:txBody>
      </p:sp>
      <p:sp>
        <p:nvSpPr>
          <p:cNvPr id="3" name="矩形 2"/>
          <p:cNvSpPr/>
          <p:nvPr/>
        </p:nvSpPr>
        <p:spPr>
          <a:xfrm>
            <a:off x="144561" y="3212976"/>
            <a:ext cx="8788650" cy="1015663"/>
          </a:xfrm>
          <a:prstGeom prst="rect">
            <a:avLst/>
          </a:prstGeom>
        </p:spPr>
        <p:txBody>
          <a:bodyPr wrap="square">
            <a:spAutoFit/>
          </a:bodyPr>
          <a:lstStyle/>
          <a:p>
            <a:r>
              <a:rPr lang="zh-CN" altLang="zh-CN" sz="2000" b="1" dirty="0">
                <a:solidFill>
                  <a:srgbClr val="002060"/>
                </a:solidFill>
                <a:effectLst>
                  <a:outerShdw blurRad="38100" dist="38100" dir="2700000" algn="tl">
                    <a:srgbClr val="000000">
                      <a:alpha val="43137"/>
                    </a:srgbClr>
                  </a:outerShdw>
                </a:effectLst>
              </a:rPr>
              <a:t>【答案讲评】</a:t>
            </a:r>
            <a:r>
              <a:rPr lang="en-US" altLang="zh-CN" sz="2000" b="1" dirty="0">
                <a:solidFill>
                  <a:srgbClr val="002060"/>
                </a:solidFill>
                <a:effectLst>
                  <a:outerShdw blurRad="38100" dist="38100" dir="2700000" algn="tl">
                    <a:srgbClr val="000000">
                      <a:alpha val="43137"/>
                    </a:srgbClr>
                  </a:outerShdw>
                </a:effectLst>
              </a:rPr>
              <a:t>(1)</a:t>
            </a:r>
            <a:r>
              <a:rPr lang="zh-CN" altLang="zh-CN" sz="2000" b="1" dirty="0">
                <a:solidFill>
                  <a:srgbClr val="002060"/>
                </a:solidFill>
                <a:effectLst>
                  <a:outerShdw blurRad="38100" dist="38100" dir="2700000" algn="tl">
                    <a:srgbClr val="000000">
                      <a:alpha val="43137"/>
                    </a:srgbClr>
                  </a:outerShdw>
                </a:effectLst>
              </a:rPr>
              <a:t>诗歌在颔联中用了</a:t>
            </a:r>
            <a:r>
              <a:rPr lang="zh-CN" altLang="zh-CN" sz="2000" b="1" dirty="0">
                <a:solidFill>
                  <a:srgbClr val="FF0000"/>
                </a:solidFill>
                <a:effectLst>
                  <a:outerShdw blurRad="38100" dist="38100" dir="2700000" algn="tl">
                    <a:srgbClr val="000000">
                      <a:alpha val="43137"/>
                    </a:srgbClr>
                  </a:outerShdw>
                </a:effectLst>
              </a:rPr>
              <a:t>拟人</a:t>
            </a:r>
            <a:r>
              <a:rPr lang="zh-CN" altLang="zh-CN" sz="2000" b="1" dirty="0">
                <a:solidFill>
                  <a:srgbClr val="002060"/>
                </a:solidFill>
                <a:effectLst>
                  <a:outerShdw blurRad="38100" dist="38100" dir="2700000" algn="tl">
                    <a:srgbClr val="000000">
                      <a:alpha val="43137"/>
                    </a:srgbClr>
                  </a:outerShdw>
                </a:effectLst>
              </a:rPr>
              <a:t>的手法。描绘了雨后黄昏时，积水在青草丰茂的路上自由地向低洼处流淌，袅袅的炊烟还盘旋在被绿杨簇拥的村庄上，展示了一幅雨后塞外草原的</a:t>
            </a:r>
            <a:r>
              <a:rPr lang="zh-CN" altLang="zh-CN" sz="2000" b="1" dirty="0">
                <a:solidFill>
                  <a:srgbClr val="FF0000"/>
                </a:solidFill>
                <a:effectLst>
                  <a:outerShdw blurRad="38100" dist="38100" dir="2700000" algn="tl">
                    <a:srgbClr val="000000">
                      <a:alpha val="43137"/>
                    </a:srgbClr>
                  </a:outerShdw>
                </a:effectLst>
              </a:rPr>
              <a:t>明丽</a:t>
            </a:r>
            <a:r>
              <a:rPr lang="zh-CN" altLang="zh-CN" sz="2000" b="1" dirty="0">
                <a:solidFill>
                  <a:srgbClr val="002060"/>
                </a:solidFill>
                <a:effectLst>
                  <a:outerShdw blurRad="38100" dist="38100" dir="2700000" algn="tl">
                    <a:srgbClr val="000000">
                      <a:alpha val="43137"/>
                    </a:srgbClr>
                  </a:outerShdw>
                </a:effectLst>
              </a:rPr>
              <a:t>景象</a:t>
            </a:r>
            <a:r>
              <a:rPr lang="zh-CN" altLang="zh-CN" sz="2000" b="1" dirty="0" smtClean="0">
                <a:solidFill>
                  <a:srgbClr val="002060"/>
                </a:solidFill>
                <a:effectLst>
                  <a:outerShdw blurRad="38100" dist="38100" dir="2700000" algn="tl">
                    <a:srgbClr val="000000">
                      <a:alpha val="43137"/>
                    </a:srgbClr>
                  </a:outerShdw>
                </a:effectLst>
              </a:rPr>
              <a:t>。</a:t>
            </a:r>
            <a:endParaRPr lang="zh-CN" altLang="zh-CN" sz="2000"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206107" y="4797152"/>
            <a:ext cx="8792434" cy="1323439"/>
          </a:xfrm>
          <a:prstGeom prst="rect">
            <a:avLst/>
          </a:prstGeom>
        </p:spPr>
        <p:txBody>
          <a:bodyPr wrap="square">
            <a:spAutoFit/>
          </a:bodyPr>
          <a:lstStyle/>
          <a:p>
            <a:r>
              <a:rPr lang="en-US" altLang="zh-CN" sz="2000" b="1" dirty="0" smtClean="0">
                <a:solidFill>
                  <a:srgbClr val="7030A0"/>
                </a:solidFill>
                <a:effectLst>
                  <a:outerShdw blurRad="38100" dist="38100" dir="2700000" algn="tl">
                    <a:srgbClr val="000000">
                      <a:alpha val="43137"/>
                    </a:srgbClr>
                  </a:outerShdw>
                </a:effectLst>
              </a:rPr>
              <a:t>(2)</a:t>
            </a:r>
            <a:r>
              <a:rPr lang="zh-CN" altLang="zh-CN" sz="2000" b="1" dirty="0" smtClean="0">
                <a:solidFill>
                  <a:srgbClr val="7030A0"/>
                </a:solidFill>
                <a:effectLst>
                  <a:outerShdw blurRad="38100" dist="38100" dir="2700000" algn="tl">
                    <a:srgbClr val="000000">
                      <a:alpha val="43137"/>
                    </a:srgbClr>
                  </a:outerShdw>
                </a:effectLst>
              </a:rPr>
              <a:t>作者借描绘傍晚塞外雨后人们听说边疆无战事之后，悠然欣赏三三两两的游骑在秋日的草原上游猎的悠闲图景以及义正辞严地告诫企图犯边的胡人，唐朝军队严阵以待，守护边疆，表达了诗人</a:t>
            </a:r>
            <a:r>
              <a:rPr lang="zh-CN" altLang="zh-CN" sz="2000" b="1" dirty="0" smtClean="0">
                <a:solidFill>
                  <a:srgbClr val="FF0000"/>
                </a:solidFill>
                <a:effectLst>
                  <a:outerShdw blurRad="38100" dist="38100" dir="2700000" algn="tl">
                    <a:srgbClr val="000000">
                      <a:alpha val="43137"/>
                    </a:srgbClr>
                  </a:outerShdw>
                </a:effectLst>
              </a:rPr>
              <a:t>对草原的热爱</a:t>
            </a:r>
            <a:r>
              <a:rPr lang="zh-CN" altLang="zh-CN" sz="2000" b="1" dirty="0" smtClean="0">
                <a:solidFill>
                  <a:srgbClr val="7030A0"/>
                </a:solidFill>
                <a:effectLst>
                  <a:outerShdw blurRad="38100" dist="38100" dir="2700000" algn="tl">
                    <a:srgbClr val="000000">
                      <a:alpha val="43137"/>
                    </a:srgbClr>
                  </a:outerShdw>
                </a:effectLst>
              </a:rPr>
              <a:t>和</a:t>
            </a:r>
            <a:r>
              <a:rPr lang="zh-CN" altLang="zh-CN" sz="2000" b="1" dirty="0" smtClean="0">
                <a:solidFill>
                  <a:srgbClr val="00B050"/>
                </a:solidFill>
                <a:effectLst>
                  <a:outerShdw blurRad="38100" dist="38100" dir="2700000" algn="tl">
                    <a:srgbClr val="000000">
                      <a:alpha val="43137"/>
                    </a:srgbClr>
                  </a:outerShdw>
                </a:effectLst>
              </a:rPr>
              <a:t>对和平的向往之情。</a:t>
            </a:r>
            <a:endParaRPr lang="zh-CN" altLang="zh-CN" sz="2000"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5582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346" y="166265"/>
            <a:ext cx="9073008" cy="1754326"/>
          </a:xfrm>
          <a:prstGeom prst="rect">
            <a:avLst/>
          </a:prstGeom>
        </p:spPr>
        <p:txBody>
          <a:bodyPr wrap="square">
            <a:spAutoFit/>
          </a:bodyPr>
          <a:lstStyle/>
          <a:p>
            <a:r>
              <a:rPr lang="en-US" altLang="zh-CN" b="1" dirty="0"/>
              <a:t>9</a:t>
            </a:r>
            <a:r>
              <a:rPr lang="zh-CN" altLang="zh-CN" b="1" dirty="0"/>
              <a:t>．阅读下面这首诗，完成题目。</a:t>
            </a:r>
            <a:endParaRPr lang="zh-CN" altLang="zh-CN" dirty="0"/>
          </a:p>
          <a:p>
            <a:r>
              <a:rPr lang="en-US" altLang="zh-CN" b="1" dirty="0" smtClean="0"/>
              <a:t>                           </a:t>
            </a:r>
            <a:r>
              <a:rPr lang="en-US" altLang="zh-CN" b="1" dirty="0" smtClean="0"/>
              <a:t>                               </a:t>
            </a:r>
            <a:r>
              <a:rPr lang="zh-CN" altLang="zh-CN" b="1" dirty="0" smtClean="0"/>
              <a:t>闺</a:t>
            </a:r>
            <a:r>
              <a:rPr lang="zh-CN" altLang="zh-CN" b="1" dirty="0" smtClean="0"/>
              <a:t>怨</a:t>
            </a:r>
            <a:r>
              <a:rPr lang="en-US" altLang="zh-CN" b="1" dirty="0" smtClean="0"/>
              <a:t>      </a:t>
            </a:r>
            <a:r>
              <a:rPr lang="zh-CN" altLang="zh-CN" b="1" dirty="0" smtClean="0"/>
              <a:t>周</a:t>
            </a:r>
            <a:r>
              <a:rPr lang="zh-CN" altLang="zh-CN" b="1" dirty="0"/>
              <a:t>在</a:t>
            </a:r>
            <a:endParaRPr lang="zh-CN" altLang="zh-CN" dirty="0"/>
          </a:p>
          <a:p>
            <a:r>
              <a:rPr lang="en-US" altLang="zh-CN" b="1" dirty="0" smtClean="0"/>
              <a:t>                                  </a:t>
            </a:r>
            <a:r>
              <a:rPr lang="zh-CN" altLang="zh-CN" b="1" dirty="0" smtClean="0"/>
              <a:t>江南</a:t>
            </a:r>
            <a:r>
              <a:rPr lang="zh-CN" altLang="zh-CN" b="1" dirty="0"/>
              <a:t>二月试罗衣，春尽燕山雪尚飞。</a:t>
            </a:r>
            <a:endParaRPr lang="zh-CN" altLang="zh-CN" dirty="0"/>
          </a:p>
          <a:p>
            <a:r>
              <a:rPr lang="en-US" altLang="zh-CN" b="1" dirty="0" smtClean="0"/>
              <a:t>                                 </a:t>
            </a:r>
            <a:r>
              <a:rPr lang="zh-CN" altLang="zh-CN" b="1" dirty="0" smtClean="0"/>
              <a:t>应</a:t>
            </a:r>
            <a:r>
              <a:rPr lang="zh-CN" altLang="zh-CN" b="1" dirty="0"/>
              <a:t>是子规啼不到，故乡虽好不思归。</a:t>
            </a:r>
            <a:endParaRPr lang="zh-CN" altLang="zh-CN" dirty="0"/>
          </a:p>
          <a:p>
            <a:r>
              <a:rPr lang="en-US" altLang="zh-CN" b="1" dirty="0"/>
              <a:t>(1)</a:t>
            </a:r>
            <a:r>
              <a:rPr lang="zh-CN" altLang="zh-CN" b="1" dirty="0"/>
              <a:t>诗的一、二两句表达了闺中少妇怎样的情感？运用了什么手法？请结合诗句具体分析。</a:t>
            </a:r>
            <a:endParaRPr lang="zh-CN" altLang="zh-CN" dirty="0"/>
          </a:p>
          <a:p>
            <a:r>
              <a:rPr lang="en-US" altLang="zh-CN" b="1" dirty="0" smtClean="0"/>
              <a:t>(</a:t>
            </a:r>
            <a:r>
              <a:rPr lang="en-US" altLang="zh-CN" b="1" dirty="0"/>
              <a:t>2)</a:t>
            </a:r>
            <a:r>
              <a:rPr lang="zh-CN" altLang="zh-CN" b="1" dirty="0"/>
              <a:t>诗的三、四两句是如何表现闺中少妇的</a:t>
            </a:r>
            <a:r>
              <a:rPr lang="en-US" altLang="zh-CN" b="1" dirty="0"/>
              <a:t>“</a:t>
            </a:r>
            <a:r>
              <a:rPr lang="zh-CN" altLang="zh-CN" b="1" dirty="0"/>
              <a:t>怨</a:t>
            </a:r>
            <a:r>
              <a:rPr lang="en-US" altLang="zh-CN" b="1" dirty="0"/>
              <a:t>”</a:t>
            </a:r>
            <a:r>
              <a:rPr lang="zh-CN" altLang="zh-CN" b="1" dirty="0"/>
              <a:t>情的？请结合诗句具体分析。</a:t>
            </a:r>
            <a:endParaRPr lang="zh-CN" altLang="zh-CN" dirty="0"/>
          </a:p>
        </p:txBody>
      </p:sp>
      <p:sp>
        <p:nvSpPr>
          <p:cNvPr id="3" name="矩形 2"/>
          <p:cNvSpPr/>
          <p:nvPr/>
        </p:nvSpPr>
        <p:spPr>
          <a:xfrm>
            <a:off x="171382" y="4305870"/>
            <a:ext cx="8784976" cy="1015663"/>
          </a:xfrm>
          <a:prstGeom prst="rect">
            <a:avLst/>
          </a:prstGeom>
        </p:spPr>
        <p:txBody>
          <a:bodyPr wrap="square">
            <a:spAutoFit/>
          </a:bodyPr>
          <a:lstStyle/>
          <a:p>
            <a:r>
              <a:rPr lang="zh-CN" altLang="zh-CN" sz="2000" b="1" dirty="0" smtClean="0">
                <a:solidFill>
                  <a:srgbClr val="7030A0"/>
                </a:solidFill>
                <a:effectLst>
                  <a:outerShdw blurRad="38100" dist="38100" dir="2700000" algn="tl">
                    <a:srgbClr val="000000">
                      <a:alpha val="43137"/>
                    </a:srgbClr>
                  </a:outerShdw>
                </a:effectLst>
              </a:rPr>
              <a:t>【答案】</a:t>
            </a:r>
            <a:r>
              <a:rPr lang="en-US" altLang="zh-CN" sz="2000" b="1" dirty="0">
                <a:solidFill>
                  <a:srgbClr val="7030A0"/>
                </a:solidFill>
                <a:effectLst>
                  <a:outerShdw blurRad="38100" dist="38100" dir="2700000" algn="tl">
                    <a:srgbClr val="000000">
                      <a:alpha val="43137"/>
                    </a:srgbClr>
                  </a:outerShdw>
                </a:effectLst>
              </a:rPr>
              <a:t>(1)</a:t>
            </a:r>
            <a:r>
              <a:rPr lang="zh-CN" altLang="zh-CN" sz="2000" b="1" dirty="0">
                <a:solidFill>
                  <a:srgbClr val="7030A0"/>
                </a:solidFill>
                <a:effectLst>
                  <a:outerShdw blurRad="38100" dist="38100" dir="2700000" algn="tl">
                    <a:srgbClr val="000000">
                      <a:alpha val="43137"/>
                    </a:srgbClr>
                  </a:outerShdw>
                </a:effectLst>
              </a:rPr>
              <a:t>对丈夫的</a:t>
            </a:r>
            <a:r>
              <a:rPr lang="zh-CN" altLang="zh-CN" sz="2000" b="1" dirty="0">
                <a:solidFill>
                  <a:srgbClr val="00B050"/>
                </a:solidFill>
                <a:effectLst>
                  <a:outerShdw blurRad="38100" dist="38100" dir="2700000" algn="tl">
                    <a:srgbClr val="000000">
                      <a:alpha val="43137"/>
                    </a:srgbClr>
                  </a:outerShdw>
                </a:effectLst>
              </a:rPr>
              <a:t>思念</a:t>
            </a:r>
            <a:r>
              <a:rPr lang="zh-CN" altLang="zh-CN" sz="2000" b="1" dirty="0">
                <a:solidFill>
                  <a:srgbClr val="7030A0"/>
                </a:solidFill>
                <a:effectLst>
                  <a:outerShdw blurRad="38100" dist="38100" dir="2700000" algn="tl">
                    <a:srgbClr val="000000">
                      <a:alpha val="43137"/>
                    </a:srgbClr>
                  </a:outerShdw>
                </a:effectLst>
              </a:rPr>
              <a:t>之情。运用了</a:t>
            </a:r>
            <a:r>
              <a:rPr lang="zh-CN" altLang="zh-CN" sz="2000" b="1" dirty="0">
                <a:solidFill>
                  <a:srgbClr val="FF0000"/>
                </a:solidFill>
                <a:effectLst>
                  <a:outerShdw blurRad="38100" dist="38100" dir="2700000" algn="tl">
                    <a:srgbClr val="000000">
                      <a:alpha val="43137"/>
                    </a:srgbClr>
                  </a:outerShdw>
                </a:effectLst>
              </a:rPr>
              <a:t>对比</a:t>
            </a:r>
            <a:r>
              <a:rPr lang="zh-CN" altLang="zh-CN" sz="2000" b="1" dirty="0">
                <a:solidFill>
                  <a:srgbClr val="7030A0"/>
                </a:solidFill>
                <a:effectLst>
                  <a:outerShdw blurRad="38100" dist="38100" dir="2700000" algn="tl">
                    <a:srgbClr val="000000">
                      <a:alpha val="43137"/>
                    </a:srgbClr>
                  </a:outerShdw>
                </a:effectLst>
              </a:rPr>
              <a:t>手法。一、二两句用江南和燕山天气</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气候</a:t>
            </a:r>
            <a:r>
              <a:rPr lang="en-US" altLang="zh-CN" sz="2000" b="1" dirty="0">
                <a:solidFill>
                  <a:srgbClr val="7030A0"/>
                </a:solidFill>
                <a:effectLst>
                  <a:outerShdw blurRad="38100" dist="38100" dir="2700000" algn="tl">
                    <a:srgbClr val="000000">
                      <a:alpha val="43137"/>
                    </a:srgbClr>
                  </a:outerShdw>
                </a:effectLst>
              </a:rPr>
              <a:t>)</a:t>
            </a:r>
            <a:r>
              <a:rPr lang="zh-CN" altLang="zh-CN" sz="2000" b="1" dirty="0">
                <a:solidFill>
                  <a:srgbClr val="7030A0"/>
                </a:solidFill>
                <a:effectLst>
                  <a:outerShdw blurRad="38100" dist="38100" dir="2700000" algn="tl">
                    <a:srgbClr val="000000">
                      <a:alpha val="43137"/>
                    </a:srgbClr>
                  </a:outerShdw>
                </a:effectLst>
              </a:rPr>
              <a:t>对比，表现少妇对丈夫的牵挂，第二句燕山雪飞表现了少妇对身在边塞的丈夫的</a:t>
            </a:r>
            <a:r>
              <a:rPr lang="zh-CN" altLang="zh-CN" sz="2000" b="1" dirty="0">
                <a:solidFill>
                  <a:srgbClr val="00B050"/>
                </a:solidFill>
                <a:effectLst>
                  <a:outerShdw blurRad="38100" dist="38100" dir="2700000" algn="tl">
                    <a:srgbClr val="000000">
                      <a:alpha val="43137"/>
                    </a:srgbClr>
                  </a:outerShdw>
                </a:effectLst>
              </a:rPr>
              <a:t>思念和担心</a:t>
            </a:r>
            <a:r>
              <a:rPr lang="zh-CN" altLang="zh-CN" sz="2000" b="1" dirty="0" smtClean="0">
                <a:solidFill>
                  <a:srgbClr val="7030A0"/>
                </a:solidFill>
                <a:effectLst>
                  <a:outerShdw blurRad="38100" dist="38100" dir="2700000" algn="tl">
                    <a:srgbClr val="000000">
                      <a:alpha val="43137"/>
                    </a:srgbClr>
                  </a:outerShdw>
                </a:effectLst>
              </a:rPr>
              <a:t>。</a:t>
            </a:r>
            <a:endParaRPr lang="zh-CN" altLang="zh-CN" sz="2000"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85346" y="5506199"/>
            <a:ext cx="8879142" cy="1015663"/>
          </a:xfrm>
          <a:prstGeom prst="rect">
            <a:avLst/>
          </a:prstGeom>
        </p:spPr>
        <p:txBody>
          <a:bodyPr wrap="square">
            <a:spAutoFit/>
          </a:bodyPr>
          <a:lstStyle/>
          <a:p>
            <a:r>
              <a:rPr lang="en-US" altLang="zh-CN" sz="2000" b="1" dirty="0" smtClean="0">
                <a:solidFill>
                  <a:srgbClr val="00B0F0"/>
                </a:solidFill>
                <a:effectLst>
                  <a:outerShdw blurRad="38100" dist="38100" dir="2700000" algn="tl">
                    <a:srgbClr val="000000">
                      <a:alpha val="43137"/>
                    </a:srgbClr>
                  </a:outerShdw>
                </a:effectLst>
              </a:rPr>
              <a:t>(2)</a:t>
            </a:r>
            <a:r>
              <a:rPr lang="zh-CN" altLang="zh-CN" sz="2000" b="1" dirty="0" smtClean="0">
                <a:solidFill>
                  <a:srgbClr val="FF0000"/>
                </a:solidFill>
                <a:effectLst>
                  <a:outerShdw blurRad="38100" dist="38100" dir="2700000" algn="tl">
                    <a:srgbClr val="000000">
                      <a:alpha val="43137"/>
                    </a:srgbClr>
                  </a:outerShdw>
                </a:effectLst>
              </a:rPr>
              <a:t>借用了</a:t>
            </a:r>
            <a:r>
              <a:rPr lang="zh-CN" altLang="zh-CN" sz="2000" b="1" dirty="0" smtClean="0">
                <a:solidFill>
                  <a:srgbClr val="00B0F0"/>
                </a:solidFill>
                <a:effectLst>
                  <a:outerShdw blurRad="38100" dist="38100" dir="2700000" algn="tl">
                    <a:srgbClr val="000000">
                      <a:alpha val="43137"/>
                    </a:srgbClr>
                  </a:outerShdw>
                </a:effectLst>
              </a:rPr>
              <a:t> </a:t>
            </a:r>
            <a:r>
              <a:rPr lang="en-US" altLang="zh-CN" sz="2000" b="1" dirty="0" smtClean="0">
                <a:solidFill>
                  <a:srgbClr val="00B0F0"/>
                </a:solidFill>
                <a:effectLst>
                  <a:outerShdw blurRad="38100" dist="38100" dir="2700000" algn="tl">
                    <a:srgbClr val="000000">
                      <a:alpha val="43137"/>
                    </a:srgbClr>
                  </a:outerShdw>
                </a:effectLst>
              </a:rPr>
              <a:t>“</a:t>
            </a:r>
            <a:r>
              <a:rPr lang="zh-CN" altLang="zh-CN" sz="2000" b="1" dirty="0" smtClean="0">
                <a:solidFill>
                  <a:srgbClr val="00B0F0"/>
                </a:solidFill>
                <a:effectLst>
                  <a:outerShdw blurRad="38100" dist="38100" dir="2700000" algn="tl">
                    <a:srgbClr val="000000">
                      <a:alpha val="43137"/>
                    </a:srgbClr>
                  </a:outerShdw>
                </a:effectLst>
              </a:rPr>
              <a:t>子规</a:t>
            </a:r>
            <a:r>
              <a:rPr lang="en-US" altLang="zh-CN" sz="2000" b="1" dirty="0" smtClean="0">
                <a:solidFill>
                  <a:srgbClr val="00B0F0"/>
                </a:solidFill>
                <a:effectLst>
                  <a:outerShdw blurRad="38100" dist="38100" dir="2700000" algn="tl">
                    <a:srgbClr val="000000">
                      <a:alpha val="43137"/>
                    </a:srgbClr>
                  </a:outerShdw>
                </a:effectLst>
              </a:rPr>
              <a:t>”</a:t>
            </a:r>
            <a:r>
              <a:rPr lang="zh-CN" altLang="zh-CN" sz="2000" b="1" dirty="0" smtClean="0">
                <a:solidFill>
                  <a:srgbClr val="00B0F0"/>
                </a:solidFill>
                <a:effectLst>
                  <a:outerShdw blurRad="38100" dist="38100" dir="2700000" algn="tl">
                    <a:srgbClr val="000000">
                      <a:alpha val="43137"/>
                    </a:srgbClr>
                  </a:outerShdw>
                </a:effectLst>
              </a:rPr>
              <a:t>这一形象，</a:t>
            </a:r>
            <a:r>
              <a:rPr lang="en-US" altLang="zh-CN" sz="2000" b="1" dirty="0" smtClean="0">
                <a:solidFill>
                  <a:srgbClr val="00B0F0"/>
                </a:solidFill>
                <a:effectLst>
                  <a:outerShdw blurRad="38100" dist="38100" dir="2700000" algn="tl">
                    <a:srgbClr val="000000">
                      <a:alpha val="43137"/>
                    </a:srgbClr>
                  </a:outerShdw>
                </a:effectLst>
              </a:rPr>
              <a:t>“</a:t>
            </a:r>
            <a:r>
              <a:rPr lang="zh-CN" altLang="zh-CN" sz="2000" b="1" dirty="0" smtClean="0">
                <a:solidFill>
                  <a:srgbClr val="00B0F0"/>
                </a:solidFill>
                <a:effectLst>
                  <a:outerShdw blurRad="38100" dist="38100" dir="2700000" algn="tl">
                    <a:srgbClr val="000000">
                      <a:alpha val="43137"/>
                    </a:srgbClr>
                  </a:outerShdw>
                </a:effectLst>
              </a:rPr>
              <a:t>子规”谐音“子归”，不说丈夫不回来，却怨子规鸟没有飞到燕山，丈夫听不到啼叫，所以没有想到已经到了应该回来的时候了。</a:t>
            </a:r>
            <a:endParaRPr lang="zh-CN" altLang="zh-CN" sz="2000" dirty="0">
              <a:solidFill>
                <a:srgbClr val="00B0F0"/>
              </a:solidFill>
              <a:effectLst>
                <a:outerShdw blurRad="38100" dist="38100" dir="2700000" algn="tl">
                  <a:srgbClr val="000000">
                    <a:alpha val="43137"/>
                  </a:srgbClr>
                </a:outerShdw>
              </a:effectLst>
            </a:endParaRPr>
          </a:p>
        </p:txBody>
      </p:sp>
      <p:graphicFrame>
        <p:nvGraphicFramePr>
          <p:cNvPr id="6" name="表格 5"/>
          <p:cNvGraphicFramePr>
            <a:graphicFrameLocks noGrp="1"/>
          </p:cNvGraphicFramePr>
          <p:nvPr>
            <p:extLst>
              <p:ext uri="{D42A27DB-BD31-4B8C-83A1-F6EECF244321}">
                <p14:modId xmlns:p14="http://schemas.microsoft.com/office/powerpoint/2010/main" val="1754151452"/>
              </p:ext>
            </p:extLst>
          </p:nvPr>
        </p:nvGraphicFramePr>
        <p:xfrm>
          <a:off x="231258" y="1920591"/>
          <a:ext cx="8733229" cy="2225040"/>
        </p:xfrm>
        <a:graphic>
          <a:graphicData uri="http://schemas.openxmlformats.org/drawingml/2006/table">
            <a:tbl>
              <a:tblPr/>
              <a:tblGrid>
                <a:gridCol w="8733229"/>
              </a:tblGrid>
              <a:tr h="0">
                <a:tc>
                  <a:txBody>
                    <a:bodyPr/>
                    <a:lstStyle/>
                    <a:p>
                      <a:r>
                        <a:rPr lang="zh-CN" altLang="en-US" sz="2000" b="1" dirty="0" smtClean="0">
                          <a:solidFill>
                            <a:srgbClr val="002060"/>
                          </a:solidFill>
                          <a:effectLst>
                            <a:outerShdw blurRad="38100" dist="38100" dir="2700000" algn="tl">
                              <a:srgbClr val="000000">
                                <a:alpha val="43137"/>
                              </a:srgbClr>
                            </a:outerShdw>
                          </a:effectLst>
                        </a:rPr>
                        <a:t>        春天</a:t>
                      </a:r>
                      <a:r>
                        <a:rPr lang="zh-CN" altLang="en-US" sz="2000" b="1" dirty="0">
                          <a:solidFill>
                            <a:srgbClr val="002060"/>
                          </a:solidFill>
                          <a:effectLst>
                            <a:outerShdw blurRad="38100" dist="38100" dir="2700000" algn="tl">
                              <a:srgbClr val="000000">
                                <a:alpha val="43137"/>
                              </a:srgbClr>
                            </a:outerShdw>
                          </a:effectLst>
                        </a:rPr>
                        <a:t>是远客还乡的日子，故乡春色盎然，与那燕山飞雪相比，不知强了多少倍。但正是归时不见丈夫归家，少妇不禁由怨生恨。不过，少妇对丈夫不是满腹牢骚，却借物言情，把怨愁丈夫不归的心情发泄在子规身上，她认为不是丈夫不知归家，而是在暮春悲啼的子规鸟只知在江南无休止的鸣叫，而不飞到那燕山飞雪中去。丈夫听不到子规催归之声，不知道春天将尽，所以故乡虽好，还想不到已经到了归家的时候了。诗把怨恨移到子规身上，把少妇对丈夫</a:t>
                      </a:r>
                      <a:r>
                        <a:rPr lang="zh-CN" altLang="en-US" sz="2000" b="1" dirty="0">
                          <a:solidFill>
                            <a:srgbClr val="FF0000"/>
                          </a:solidFill>
                          <a:effectLst>
                            <a:outerShdw blurRad="38100" dist="38100" dir="2700000" algn="tl">
                              <a:srgbClr val="000000">
                                <a:alpha val="43137"/>
                              </a:srgbClr>
                            </a:outerShdw>
                          </a:effectLst>
                        </a:rPr>
                        <a:t>又怨又爱</a:t>
                      </a:r>
                      <a:r>
                        <a:rPr lang="zh-CN" altLang="en-US" sz="2000" b="1" dirty="0">
                          <a:solidFill>
                            <a:srgbClr val="002060"/>
                          </a:solidFill>
                          <a:effectLst>
                            <a:outerShdw blurRad="38100" dist="38100" dir="2700000" algn="tl">
                              <a:srgbClr val="000000">
                                <a:alpha val="43137"/>
                              </a:srgbClr>
                            </a:outerShdw>
                          </a:effectLst>
                        </a:rPr>
                        <a:t>的心情细腻委婉地表现了出来。</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2389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420" y="3254338"/>
            <a:ext cx="8856984" cy="2031325"/>
          </a:xfrm>
          <a:prstGeom prst="rect">
            <a:avLst/>
          </a:prstGeom>
        </p:spPr>
        <p:txBody>
          <a:bodyPr wrap="square">
            <a:spAutoFit/>
          </a:bodyPr>
          <a:lstStyle/>
          <a:p>
            <a:r>
              <a:rPr lang="zh-CN" altLang="en-US" b="1" dirty="0" smtClean="0">
                <a:solidFill>
                  <a:srgbClr val="002060"/>
                </a:solidFill>
                <a:effectLst>
                  <a:outerShdw blurRad="38100" dist="38100" dir="2700000" algn="tl">
                    <a:srgbClr val="000000">
                      <a:alpha val="43137"/>
                    </a:srgbClr>
                  </a:outerShdw>
                </a:effectLst>
              </a:rPr>
              <a:t>补充注释 ：</a:t>
            </a:r>
            <a:r>
              <a:rPr lang="zh-CN" altLang="en-US" b="1" dirty="0" smtClean="0">
                <a:solidFill>
                  <a:srgbClr val="FF0000"/>
                </a:solidFill>
                <a:effectLst>
                  <a:outerShdw blurRad="38100" dist="38100" dir="2700000" algn="tl">
                    <a:srgbClr val="000000">
                      <a:alpha val="43137"/>
                    </a:srgbClr>
                  </a:outerShdw>
                </a:effectLst>
              </a:rPr>
              <a:t>①</a:t>
            </a:r>
            <a:r>
              <a:rPr lang="zh-CN" altLang="en-US" b="1" dirty="0">
                <a:solidFill>
                  <a:srgbClr val="FF0000"/>
                </a:solidFill>
                <a:effectLst>
                  <a:outerShdw blurRad="38100" dist="38100" dir="2700000" algn="tl">
                    <a:srgbClr val="000000">
                      <a:alpha val="43137"/>
                    </a:srgbClr>
                  </a:outerShdw>
                </a:effectLst>
              </a:rPr>
              <a:t>酬</a:t>
            </a:r>
            <a:r>
              <a:rPr lang="zh-CN" altLang="en-US" b="1" dirty="0">
                <a:solidFill>
                  <a:srgbClr val="002060"/>
                </a:solidFill>
                <a:effectLst>
                  <a:outerShdw blurRad="38100" dist="38100" dir="2700000" algn="tl">
                    <a:srgbClr val="000000">
                      <a:alpha val="43137"/>
                    </a:srgbClr>
                  </a:outerShdw>
                </a:effectLst>
              </a:rPr>
              <a:t>：以诗文相赠答</a:t>
            </a:r>
            <a:r>
              <a:rPr lang="zh-CN" altLang="en-US" b="1" dirty="0" smtClean="0">
                <a:solidFill>
                  <a:srgbClr val="002060"/>
                </a:solidFill>
                <a:effectLst>
                  <a:outerShdw blurRad="38100" dist="38100" dir="2700000" algn="tl">
                    <a:srgbClr val="000000">
                      <a:alpha val="43137"/>
                    </a:srgbClr>
                  </a:outerShdw>
                </a:effectLst>
              </a:rPr>
              <a:t>。</a:t>
            </a:r>
            <a:r>
              <a:rPr lang="zh-CN" altLang="en-US" b="1" dirty="0" smtClean="0">
                <a:solidFill>
                  <a:srgbClr val="FF0000"/>
                </a:solidFill>
                <a:effectLst>
                  <a:outerShdw blurRad="38100" dist="38100" dir="2700000" algn="tl">
                    <a:srgbClr val="000000">
                      <a:alpha val="43137"/>
                    </a:srgbClr>
                  </a:outerShdw>
                </a:effectLst>
              </a:rPr>
              <a:t>处士</a:t>
            </a:r>
            <a:r>
              <a:rPr lang="zh-CN" altLang="en-US" b="1" dirty="0">
                <a:solidFill>
                  <a:srgbClr val="002060"/>
                </a:solidFill>
                <a:effectLst>
                  <a:outerShdw blurRad="38100" dist="38100" dir="2700000" algn="tl">
                    <a:srgbClr val="000000">
                      <a:alpha val="43137"/>
                    </a:srgbClr>
                  </a:outerShdw>
                </a:effectLst>
              </a:rPr>
              <a:t>，旧时指有才德而不出来做官的人。</a:t>
            </a:r>
            <a:r>
              <a:rPr lang="zh-CN" altLang="en-US" b="1" dirty="0">
                <a:solidFill>
                  <a:srgbClr val="FF0000"/>
                </a:solidFill>
                <a:effectLst>
                  <a:outerShdw blurRad="38100" dist="38100" dir="2700000" algn="tl">
                    <a:srgbClr val="000000">
                      <a:alpha val="43137"/>
                    </a:srgbClr>
                  </a:outerShdw>
                </a:effectLst>
              </a:rPr>
              <a:t>九日</a:t>
            </a:r>
            <a:r>
              <a:rPr lang="zh-CN" altLang="en-US" b="1" dirty="0">
                <a:solidFill>
                  <a:srgbClr val="002060"/>
                </a:solidFill>
                <a:effectLst>
                  <a:outerShdw blurRad="38100" dist="38100" dir="2700000" algn="tl">
                    <a:srgbClr val="000000">
                      <a:alpha val="43137"/>
                    </a:srgbClr>
                  </a:outerShdw>
                </a:effectLst>
              </a:rPr>
              <a:t>：</a:t>
            </a:r>
            <a:r>
              <a:rPr lang="zh-CN" altLang="en-US" b="1" dirty="0" smtClean="0">
                <a:solidFill>
                  <a:srgbClr val="002060"/>
                </a:solidFill>
                <a:effectLst>
                  <a:outerShdw blurRad="38100" dist="38100" dir="2700000" algn="tl">
                    <a:srgbClr val="000000">
                      <a:alpha val="43137"/>
                    </a:srgbClr>
                  </a:outerShdw>
                </a:effectLst>
              </a:rPr>
              <a:t>指重阳节。   </a:t>
            </a:r>
            <a:r>
              <a:rPr lang="zh-CN" altLang="en-US" b="1" dirty="0" smtClean="0">
                <a:solidFill>
                  <a:srgbClr val="FF0000"/>
                </a:solidFill>
                <a:effectLst>
                  <a:outerShdw blurRad="38100" dist="38100" dir="2700000" algn="tl">
                    <a:srgbClr val="000000">
                      <a:alpha val="43137"/>
                    </a:srgbClr>
                  </a:outerShdw>
                </a:effectLst>
              </a:rPr>
              <a:t> ②</a:t>
            </a:r>
            <a:r>
              <a:rPr lang="zh-CN" altLang="en-US" b="1" dirty="0">
                <a:solidFill>
                  <a:srgbClr val="FF0000"/>
                </a:solidFill>
                <a:effectLst>
                  <a:outerShdw blurRad="38100" dist="38100" dir="2700000" algn="tl">
                    <a:srgbClr val="000000">
                      <a:alpha val="43137"/>
                    </a:srgbClr>
                  </a:outerShdw>
                </a:effectLst>
              </a:rPr>
              <a:t>秋老</a:t>
            </a:r>
            <a:r>
              <a:rPr lang="zh-CN" altLang="en-US" b="1" dirty="0">
                <a:solidFill>
                  <a:srgbClr val="002060"/>
                </a:solidFill>
                <a:effectLst>
                  <a:outerShdw blurRad="38100" dist="38100" dir="2700000" algn="tl">
                    <a:srgbClr val="000000">
                      <a:alpha val="43137"/>
                    </a:srgbClr>
                  </a:outerShdw>
                </a:effectLst>
              </a:rPr>
              <a:t>：指暮秋时节</a:t>
            </a:r>
            <a:r>
              <a:rPr lang="zh-CN" altLang="en-US" b="1" dirty="0" smtClean="0">
                <a:solidFill>
                  <a:srgbClr val="002060"/>
                </a:solidFill>
                <a:effectLst>
                  <a:outerShdw blurRad="38100" dist="38100" dir="2700000" algn="tl">
                    <a:srgbClr val="000000">
                      <a:alpha val="43137"/>
                    </a:srgbClr>
                  </a:outerShdw>
                </a:effectLst>
              </a:rPr>
              <a:t>。</a:t>
            </a:r>
            <a:r>
              <a:rPr lang="zh-CN" altLang="en-US" b="1" dirty="0" smtClean="0">
                <a:solidFill>
                  <a:srgbClr val="FF0000"/>
                </a:solidFill>
                <a:effectLst>
                  <a:outerShdw blurRad="38100" dist="38100" dir="2700000" algn="tl">
                    <a:srgbClr val="000000">
                      <a:alpha val="43137"/>
                    </a:srgbClr>
                  </a:outerShdw>
                </a:effectLst>
              </a:rPr>
              <a:t>③</a:t>
            </a:r>
            <a:r>
              <a:rPr lang="zh-CN" altLang="en-US" b="1" dirty="0">
                <a:solidFill>
                  <a:srgbClr val="FF0000"/>
                </a:solidFill>
                <a:effectLst>
                  <a:outerShdw blurRad="38100" dist="38100" dir="2700000" algn="tl">
                    <a:srgbClr val="000000">
                      <a:alpha val="43137"/>
                    </a:srgbClr>
                  </a:outerShdw>
                </a:effectLst>
              </a:rPr>
              <a:t>相望</a:t>
            </a:r>
            <a:r>
              <a:rPr lang="zh-CN" altLang="en-US" b="1" dirty="0">
                <a:solidFill>
                  <a:srgbClr val="002060"/>
                </a:solidFill>
                <a:effectLst>
                  <a:outerShdw blurRad="38100" dist="38100" dir="2700000" algn="tl">
                    <a:srgbClr val="000000">
                      <a:alpha val="43137"/>
                    </a:srgbClr>
                  </a:outerShdw>
                </a:effectLst>
              </a:rPr>
              <a:t>：互相怀念。一涯：一个角落。这句说：两人各在一方，彼此殷切想念</a:t>
            </a:r>
            <a:r>
              <a:rPr lang="zh-CN" altLang="en-US" b="1" dirty="0" smtClean="0">
                <a:solidFill>
                  <a:srgbClr val="002060"/>
                </a:solidFill>
                <a:effectLst>
                  <a:outerShdw blurRad="38100" dist="38100" dir="2700000" algn="tl">
                    <a:srgbClr val="000000">
                      <a:alpha val="43137"/>
                    </a:srgbClr>
                  </a:outerShdw>
                </a:effectLst>
              </a:rPr>
              <a:t>。       </a:t>
            </a:r>
            <a:r>
              <a:rPr lang="zh-CN" altLang="en-US" b="1" dirty="0" smtClean="0">
                <a:solidFill>
                  <a:srgbClr val="FF0000"/>
                </a:solidFill>
                <a:effectLst>
                  <a:outerShdw blurRad="38100" dist="38100" dir="2700000" algn="tl">
                    <a:srgbClr val="000000">
                      <a:alpha val="43137"/>
                    </a:srgbClr>
                  </a:outerShdw>
                </a:effectLst>
              </a:rPr>
              <a:t>④</a:t>
            </a:r>
            <a:r>
              <a:rPr lang="zh-CN" altLang="en-US" b="1" dirty="0">
                <a:solidFill>
                  <a:srgbClr val="FF0000"/>
                </a:solidFill>
                <a:effectLst>
                  <a:outerShdw blurRad="38100" dist="38100" dir="2700000" algn="tl">
                    <a:srgbClr val="000000">
                      <a:alpha val="43137"/>
                    </a:srgbClr>
                  </a:outerShdw>
                </a:effectLst>
              </a:rPr>
              <a:t>浊酒</a:t>
            </a:r>
            <a:r>
              <a:rPr lang="zh-CN" altLang="en-US" b="1" dirty="0">
                <a:solidFill>
                  <a:srgbClr val="002060"/>
                </a:solidFill>
                <a:effectLst>
                  <a:outerShdw blurRad="38100" dist="38100" dir="2700000" algn="tl">
                    <a:srgbClr val="000000">
                      <a:alpha val="43137"/>
                    </a:srgbClr>
                  </a:outerShdw>
                </a:effectLst>
              </a:rPr>
              <a:t>：新酿的酒。</a:t>
            </a:r>
          </a:p>
          <a:p>
            <a:r>
              <a:rPr lang="zh-CN" altLang="en-US" b="1" dirty="0">
                <a:solidFill>
                  <a:srgbClr val="002060"/>
                </a:solidFill>
                <a:effectLst>
                  <a:outerShdw blurRad="38100" dist="38100" dir="2700000" algn="tl">
                    <a:srgbClr val="000000">
                      <a:alpha val="43137"/>
                    </a:srgbClr>
                  </a:outerShdw>
                </a:effectLst>
              </a:rPr>
              <a:t>⑤</a:t>
            </a:r>
            <a:r>
              <a:rPr lang="zh-CN" altLang="en-US" b="1" dirty="0">
                <a:solidFill>
                  <a:srgbClr val="FF0000"/>
                </a:solidFill>
                <a:effectLst>
                  <a:outerShdw blurRad="38100" dist="38100" dir="2700000" algn="tl">
                    <a:srgbClr val="000000">
                      <a:alpha val="43137"/>
                    </a:srgbClr>
                  </a:outerShdw>
                </a:effectLst>
              </a:rPr>
              <a:t>愁眼</a:t>
            </a:r>
            <a:r>
              <a:rPr lang="zh-CN" altLang="en-US" b="1" dirty="0">
                <a:solidFill>
                  <a:srgbClr val="002060"/>
                </a:solidFill>
                <a:effectLst>
                  <a:outerShdw blurRad="38100" dist="38100" dir="2700000" algn="tl">
                    <a:srgbClr val="000000">
                      <a:alpha val="43137"/>
                    </a:srgbClr>
                  </a:outerShdw>
                </a:effectLst>
              </a:rPr>
              <a:t>：忧愁的眼光。</a:t>
            </a:r>
            <a:r>
              <a:rPr lang="zh-CN" altLang="en-US" b="1" dirty="0">
                <a:solidFill>
                  <a:srgbClr val="FF0000"/>
                </a:solidFill>
                <a:effectLst>
                  <a:outerShdw blurRad="38100" dist="38100" dir="2700000" algn="tl">
                    <a:srgbClr val="000000">
                      <a:alpha val="43137"/>
                    </a:srgbClr>
                  </a:outerShdw>
                </a:effectLst>
              </a:rPr>
              <a:t>黄花</a:t>
            </a:r>
            <a:r>
              <a:rPr lang="zh-CN" altLang="en-US" b="1" dirty="0">
                <a:solidFill>
                  <a:srgbClr val="002060"/>
                </a:solidFill>
                <a:effectLst>
                  <a:outerShdw blurRad="38100" dist="38100" dir="2700000" algn="tl">
                    <a:srgbClr val="000000">
                      <a:alpha val="43137"/>
                    </a:srgbClr>
                  </a:outerShdw>
                </a:effectLst>
              </a:rPr>
              <a:t>：菊花</a:t>
            </a:r>
            <a:r>
              <a:rPr lang="zh-CN" altLang="en-US" b="1" dirty="0" smtClean="0">
                <a:solidFill>
                  <a:srgbClr val="002060"/>
                </a:solidFill>
                <a:effectLst>
                  <a:outerShdw blurRad="38100" dist="38100" dir="2700000" algn="tl">
                    <a:srgbClr val="000000">
                      <a:alpha val="43137"/>
                    </a:srgbClr>
                  </a:outerShdw>
                </a:effectLst>
              </a:rPr>
              <a:t>。⑥</a:t>
            </a:r>
            <a:r>
              <a:rPr lang="zh-CN" altLang="en-US" b="1" dirty="0">
                <a:solidFill>
                  <a:srgbClr val="FF0000"/>
                </a:solidFill>
                <a:effectLst>
                  <a:outerShdw blurRad="38100" dist="38100" dir="2700000" algn="tl">
                    <a:srgbClr val="000000">
                      <a:alpha val="43137"/>
                    </a:srgbClr>
                  </a:outerShdw>
                </a:effectLst>
              </a:rPr>
              <a:t>阅</a:t>
            </a:r>
            <a:r>
              <a:rPr lang="zh-CN" altLang="en-US" b="1" dirty="0">
                <a:solidFill>
                  <a:srgbClr val="002060"/>
                </a:solidFill>
                <a:effectLst>
                  <a:outerShdw blurRad="38100" dist="38100" dir="2700000" algn="tl">
                    <a:srgbClr val="000000">
                      <a:alpha val="43137"/>
                    </a:srgbClr>
                  </a:outerShdw>
                </a:effectLst>
              </a:rPr>
              <a:t>：经历。</a:t>
            </a:r>
            <a:r>
              <a:rPr lang="zh-CN" altLang="en-US" b="1" dirty="0">
                <a:solidFill>
                  <a:srgbClr val="FF0000"/>
                </a:solidFill>
                <a:effectLst>
                  <a:outerShdw blurRad="38100" dist="38100" dir="2700000" algn="tl">
                    <a:srgbClr val="000000">
                      <a:alpha val="43137"/>
                    </a:srgbClr>
                  </a:outerShdw>
                </a:effectLst>
              </a:rPr>
              <a:t>鬓华</a:t>
            </a:r>
            <a:r>
              <a:rPr lang="zh-CN" altLang="en-US" b="1" dirty="0">
                <a:solidFill>
                  <a:srgbClr val="002060"/>
                </a:solidFill>
                <a:effectLst>
                  <a:outerShdw blurRad="38100" dist="38100" dir="2700000" algn="tl">
                    <a:srgbClr val="000000">
                      <a:alpha val="43137"/>
                    </a:srgbClr>
                  </a:outerShdw>
                </a:effectLst>
              </a:rPr>
              <a:t>：鬓发花白。华，同</a:t>
            </a:r>
            <a:r>
              <a:rPr lang="en-US" altLang="zh-CN" b="1" dirty="0">
                <a:solidFill>
                  <a:srgbClr val="002060"/>
                </a:solidFill>
                <a:effectLst>
                  <a:outerShdw blurRad="38100" dist="38100" dir="2700000" algn="tl">
                    <a:srgbClr val="000000">
                      <a:alpha val="43137"/>
                    </a:srgbClr>
                  </a:outerShdw>
                </a:effectLst>
              </a:rPr>
              <a:t>"</a:t>
            </a:r>
            <a:r>
              <a:rPr lang="zh-CN" altLang="en-US" b="1" dirty="0">
                <a:solidFill>
                  <a:srgbClr val="002060"/>
                </a:solidFill>
                <a:effectLst>
                  <a:outerShdw blurRad="38100" dist="38100" dir="2700000" algn="tl">
                    <a:srgbClr val="000000">
                      <a:alpha val="43137"/>
                    </a:srgbClr>
                  </a:outerShdw>
                </a:effectLst>
              </a:rPr>
              <a:t>花</a:t>
            </a:r>
            <a:r>
              <a:rPr lang="en-US" altLang="zh-CN" b="1" dirty="0">
                <a:solidFill>
                  <a:srgbClr val="002060"/>
                </a:solidFill>
                <a:effectLst>
                  <a:outerShdw blurRad="38100" dist="38100" dir="2700000" algn="tl">
                    <a:srgbClr val="000000">
                      <a:alpha val="43137"/>
                    </a:srgbClr>
                  </a:outerShdw>
                </a:effectLst>
              </a:rPr>
              <a:t>"</a:t>
            </a:r>
            <a:r>
              <a:rPr lang="zh-CN" altLang="en-US" b="1" dirty="0">
                <a:solidFill>
                  <a:srgbClr val="002060"/>
                </a:solidFill>
                <a:effectLst>
                  <a:outerShdw blurRad="38100" dist="38100" dir="2700000" algn="tl">
                    <a:srgbClr val="000000">
                      <a:alpha val="43137"/>
                    </a:srgbClr>
                  </a:outerShdw>
                </a:effectLst>
              </a:rPr>
              <a:t>，这句说：经历江山（指国家）的兴衰变化，不觉两鬓已经花白。</a:t>
            </a:r>
            <a:r>
              <a:rPr lang="zh-CN" altLang="en-US" b="1" dirty="0" smtClean="0">
                <a:solidFill>
                  <a:srgbClr val="002060"/>
                </a:solidFill>
                <a:effectLst>
                  <a:outerShdw blurRad="38100" dist="38100" dir="2700000" algn="tl">
                    <a:srgbClr val="000000">
                      <a:alpha val="43137"/>
                    </a:srgbClr>
                  </a:outerShdw>
                </a:effectLst>
              </a:rPr>
              <a:t>（也</a:t>
            </a:r>
            <a:r>
              <a:rPr lang="zh-CN" altLang="en-US" b="1" dirty="0">
                <a:solidFill>
                  <a:srgbClr val="002060"/>
                </a:solidFill>
                <a:effectLst>
                  <a:outerShdw blurRad="38100" dist="38100" dir="2700000" algn="tl">
                    <a:srgbClr val="000000">
                      <a:alpha val="43137"/>
                    </a:srgbClr>
                  </a:outerShdw>
                </a:effectLst>
              </a:rPr>
              <a:t>可译为“见证”，让故国的江山见证我斑白的鬓角吧</a:t>
            </a:r>
            <a:r>
              <a:rPr lang="zh-CN" altLang="en-US" b="1" dirty="0" smtClean="0">
                <a:solidFill>
                  <a:srgbClr val="002060"/>
                </a:solidFill>
                <a:effectLst>
                  <a:outerShdw blurRad="38100" dist="38100" dir="2700000" algn="tl">
                    <a:srgbClr val="000000">
                      <a:alpha val="43137"/>
                    </a:srgbClr>
                  </a:outerShdw>
                </a:effectLst>
              </a:rPr>
              <a:t>）</a:t>
            </a:r>
            <a:r>
              <a:rPr lang="zh-CN" altLang="en-US" b="1" dirty="0" smtClean="0">
                <a:solidFill>
                  <a:srgbClr val="FF0000"/>
                </a:solidFill>
                <a:effectLst>
                  <a:outerShdw blurRad="38100" dist="38100" dir="2700000" algn="tl">
                    <a:srgbClr val="000000">
                      <a:alpha val="43137"/>
                    </a:srgbClr>
                  </a:outerShdw>
                </a:effectLst>
              </a:rPr>
              <a:t>⑦</a:t>
            </a:r>
            <a:r>
              <a:rPr lang="zh-CN" altLang="en-US" b="1" dirty="0">
                <a:solidFill>
                  <a:srgbClr val="FF0000"/>
                </a:solidFill>
                <a:effectLst>
                  <a:outerShdw blurRad="38100" dist="38100" dir="2700000" algn="tl">
                    <a:srgbClr val="000000">
                      <a:alpha val="43137"/>
                    </a:srgbClr>
                  </a:outerShdw>
                </a:effectLst>
              </a:rPr>
              <a:t>讯</a:t>
            </a:r>
            <a:r>
              <a:rPr lang="zh-CN" altLang="en-US" b="1" dirty="0">
                <a:solidFill>
                  <a:srgbClr val="002060"/>
                </a:solidFill>
                <a:effectLst>
                  <a:outerShdw blurRad="38100" dist="38100" dir="2700000" algn="tl">
                    <a:srgbClr val="000000">
                      <a:alpha val="43137"/>
                    </a:srgbClr>
                  </a:outerShdw>
                </a:effectLst>
              </a:rPr>
              <a:t>：问讯</a:t>
            </a:r>
            <a:r>
              <a:rPr lang="zh-CN" altLang="en-US" b="1" dirty="0" smtClean="0">
                <a:solidFill>
                  <a:srgbClr val="002060"/>
                </a:solidFill>
                <a:effectLst>
                  <a:outerShdw blurRad="38100" dist="38100" dir="2700000" algn="tl">
                    <a:srgbClr val="000000">
                      <a:alpha val="43137"/>
                    </a:srgbClr>
                  </a:outerShdw>
                </a:effectLst>
              </a:rPr>
              <a:t>。</a:t>
            </a:r>
            <a:r>
              <a:rPr lang="zh-CN" altLang="en-US" b="1" dirty="0" smtClean="0">
                <a:solidFill>
                  <a:srgbClr val="FF0000"/>
                </a:solidFill>
                <a:effectLst>
                  <a:outerShdw blurRad="38100" dist="38100" dir="2700000" algn="tl">
                    <a:srgbClr val="000000">
                      <a:alpha val="43137"/>
                    </a:srgbClr>
                  </a:outerShdw>
                </a:effectLst>
              </a:rPr>
              <a:t>⑧</a:t>
            </a:r>
            <a:r>
              <a:rPr lang="zh-CN" altLang="en-US" b="1" dirty="0">
                <a:solidFill>
                  <a:srgbClr val="FF0000"/>
                </a:solidFill>
                <a:effectLst>
                  <a:outerShdw blurRad="38100" dist="38100" dir="2700000" algn="tl">
                    <a:srgbClr val="000000">
                      <a:alpha val="43137"/>
                    </a:srgbClr>
                  </a:outerShdw>
                </a:effectLst>
              </a:rPr>
              <a:t>逐客</a:t>
            </a:r>
            <a:r>
              <a:rPr lang="zh-CN" altLang="en-US" b="1" dirty="0">
                <a:solidFill>
                  <a:srgbClr val="002060"/>
                </a:solidFill>
                <a:effectLst>
                  <a:outerShdw blurRad="38100" dist="38100" dir="2700000" algn="tl">
                    <a:srgbClr val="000000">
                      <a:alpha val="43137"/>
                    </a:srgbClr>
                  </a:outerShdw>
                </a:effectLst>
              </a:rPr>
              <a:t>：这里指作者已流落在外，就象被放逐一样</a:t>
            </a:r>
            <a:r>
              <a:rPr lang="zh-CN" altLang="en-US" b="1" dirty="0" smtClean="0">
                <a:solidFill>
                  <a:srgbClr val="002060"/>
                </a:solidFill>
                <a:effectLst>
                  <a:outerShdw blurRad="38100" dist="38100" dir="2700000" algn="tl">
                    <a:srgbClr val="000000">
                      <a:alpha val="43137"/>
                    </a:srgbClr>
                  </a:outerShdw>
                </a:effectLst>
              </a:rPr>
              <a:t>。</a:t>
            </a:r>
            <a:endParaRPr lang="zh-CN" altLang="en-US" b="1" dirty="0">
              <a:solidFill>
                <a:srgbClr val="002060"/>
              </a:solidFill>
              <a:effectLst>
                <a:outerShdw blurRad="38100" dist="38100" dir="2700000" algn="tl">
                  <a:srgbClr val="000000">
                    <a:alpha val="43137"/>
                  </a:srgbClr>
                </a:outerShdw>
              </a:effectLst>
            </a:endParaRPr>
          </a:p>
        </p:txBody>
      </p:sp>
      <p:sp>
        <p:nvSpPr>
          <p:cNvPr id="3" name="矩形 2"/>
          <p:cNvSpPr/>
          <p:nvPr/>
        </p:nvSpPr>
        <p:spPr>
          <a:xfrm>
            <a:off x="20188" y="5285663"/>
            <a:ext cx="9106399" cy="1477328"/>
          </a:xfrm>
          <a:prstGeom prst="rect">
            <a:avLst/>
          </a:prstGeom>
        </p:spPr>
        <p:txBody>
          <a:bodyPr wrap="square">
            <a:spAutoFit/>
          </a:bodyPr>
          <a:lstStyle/>
          <a:p>
            <a:r>
              <a:rPr lang="zh-CN" altLang="en-US" b="1" dirty="0">
                <a:solidFill>
                  <a:srgbClr val="7030A0"/>
                </a:solidFill>
                <a:effectLst>
                  <a:outerShdw blurRad="38100" dist="38100" dir="2700000" algn="tl">
                    <a:srgbClr val="000000">
                      <a:alpha val="43137"/>
                    </a:srgbClr>
                  </a:outerShdw>
                </a:effectLst>
              </a:rPr>
              <a:t>译文 </a:t>
            </a:r>
            <a:r>
              <a:rPr lang="zh-CN" altLang="en-US" b="1" dirty="0" smtClean="0">
                <a:solidFill>
                  <a:srgbClr val="7030A0"/>
                </a:solidFill>
                <a:effectLst>
                  <a:outerShdw blurRad="38100" dist="38100" dir="2700000" algn="tl">
                    <a:srgbClr val="000000">
                      <a:alpha val="43137"/>
                    </a:srgbClr>
                  </a:outerShdw>
                </a:effectLst>
              </a:rPr>
              <a:t>：</a:t>
            </a:r>
            <a:endParaRPr lang="en-US" altLang="zh-CN" b="1" dirty="0" smtClean="0">
              <a:solidFill>
                <a:srgbClr val="7030A0"/>
              </a:solidFill>
              <a:effectLst>
                <a:outerShdw blurRad="38100" dist="38100" dir="2700000" algn="tl">
                  <a:srgbClr val="000000">
                    <a:alpha val="43137"/>
                  </a:srgbClr>
                </a:outerShdw>
              </a:effectLst>
            </a:endParaRPr>
          </a:p>
          <a:p>
            <a:r>
              <a:rPr lang="zh-CN" altLang="en-US" b="1" dirty="0" smtClean="0">
                <a:solidFill>
                  <a:srgbClr val="7030A0"/>
                </a:solidFill>
                <a:effectLst>
                  <a:outerShdw blurRad="38100" dist="38100" dir="2700000" algn="tl">
                    <a:srgbClr val="000000">
                      <a:alpha val="43137"/>
                    </a:srgbClr>
                  </a:outerShdw>
                </a:effectLst>
              </a:rPr>
              <a:t>重阳节</a:t>
            </a:r>
            <a:r>
              <a:rPr lang="zh-CN" altLang="en-US" b="1" dirty="0">
                <a:solidFill>
                  <a:srgbClr val="7030A0"/>
                </a:solidFill>
                <a:effectLst>
                  <a:outerShdw blurRad="38100" dist="38100" dir="2700000" algn="tl">
                    <a:srgbClr val="000000">
                      <a:alpha val="43137"/>
                    </a:srgbClr>
                  </a:outerShdw>
                </a:effectLst>
              </a:rPr>
              <a:t>这一天突然发现已经到了晚秋时节</a:t>
            </a:r>
            <a:r>
              <a:rPr lang="zh-CN" altLang="en-US" b="1" dirty="0" smtClean="0">
                <a:solidFill>
                  <a:srgbClr val="7030A0"/>
                </a:solidFill>
                <a:effectLst>
                  <a:outerShdw blurRad="38100" dist="38100" dir="2700000" algn="tl">
                    <a:srgbClr val="000000">
                      <a:alpha val="43137"/>
                    </a:srgbClr>
                  </a:outerShdw>
                </a:effectLst>
              </a:rPr>
              <a:t>，你</a:t>
            </a:r>
            <a:r>
              <a:rPr lang="zh-CN" altLang="en-US" b="1" dirty="0">
                <a:solidFill>
                  <a:srgbClr val="7030A0"/>
                </a:solidFill>
                <a:effectLst>
                  <a:outerShdw blurRad="38100" dist="38100" dir="2700000" algn="tl">
                    <a:srgbClr val="000000">
                      <a:alpha val="43137"/>
                    </a:srgbClr>
                  </a:outerShdw>
                </a:effectLst>
              </a:rPr>
              <a:t>我天各一方，只能遥相瞩望。</a:t>
            </a:r>
          </a:p>
          <a:p>
            <a:r>
              <a:rPr lang="zh-CN" altLang="en-US" b="1" dirty="0">
                <a:solidFill>
                  <a:srgbClr val="7030A0"/>
                </a:solidFill>
                <a:effectLst>
                  <a:outerShdw blurRad="38100" dist="38100" dir="2700000" algn="tl">
                    <a:srgbClr val="000000">
                      <a:alpha val="43137"/>
                    </a:srgbClr>
                  </a:outerShdw>
                </a:effectLst>
              </a:rPr>
              <a:t>离别思念的情怀唯有靠浊酒排遣，忧愁中满目都是丛生的菊花。</a:t>
            </a:r>
          </a:p>
          <a:p>
            <a:r>
              <a:rPr lang="zh-CN" altLang="en-US" b="1" dirty="0">
                <a:solidFill>
                  <a:srgbClr val="7030A0"/>
                </a:solidFill>
                <a:effectLst>
                  <a:outerShdw blurRad="38100" dist="38100" dir="2700000" algn="tl">
                    <a:srgbClr val="000000">
                      <a:alpha val="43137"/>
                    </a:srgbClr>
                  </a:outerShdw>
                </a:effectLst>
              </a:rPr>
              <a:t>我且把自己这一腔报国的忠肝义胆留存给苍天大地，让故国的江山见证我斑白的鬓角吧。</a:t>
            </a:r>
          </a:p>
          <a:p>
            <a:r>
              <a:rPr lang="zh-CN" altLang="en-US" b="1" dirty="0">
                <a:solidFill>
                  <a:srgbClr val="7030A0"/>
                </a:solidFill>
                <a:effectLst>
                  <a:outerShdw blurRad="38100" dist="38100" dir="2700000" algn="tl">
                    <a:srgbClr val="000000">
                      <a:alpha val="43137"/>
                    </a:srgbClr>
                  </a:outerShdw>
                </a:effectLst>
              </a:rPr>
              <a:t>多多承蒙你千里之外的关怀询问，我是一个亡国之人，如同被放逐一样，已经</a:t>
            </a:r>
            <a:r>
              <a:rPr lang="zh-CN" altLang="en-US" b="1" dirty="0" smtClean="0">
                <a:solidFill>
                  <a:srgbClr val="7030A0"/>
                </a:solidFill>
                <a:effectLst>
                  <a:outerShdw blurRad="38100" dist="38100" dir="2700000" algn="tl">
                    <a:srgbClr val="000000">
                      <a:alpha val="43137"/>
                    </a:srgbClr>
                  </a:outerShdw>
                </a:effectLst>
              </a:rPr>
              <a:t>无家可归。</a:t>
            </a:r>
            <a:endParaRPr lang="zh-CN" altLang="en-US" b="1"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180900" y="134010"/>
            <a:ext cx="8784976" cy="3139321"/>
          </a:xfrm>
          <a:prstGeom prst="rect">
            <a:avLst/>
          </a:prstGeom>
        </p:spPr>
        <p:txBody>
          <a:bodyPr wrap="square">
            <a:spAutoFit/>
          </a:bodyPr>
          <a:lstStyle/>
          <a:p>
            <a:r>
              <a:rPr lang="en-US" altLang="zh-CN" b="1" dirty="0"/>
              <a:t>10</a:t>
            </a:r>
            <a:r>
              <a:rPr lang="zh-CN" altLang="zh-CN" b="1" dirty="0"/>
              <a:t>．阅读下面这首诗，完成题目。</a:t>
            </a:r>
            <a:endParaRPr lang="zh-CN" altLang="zh-CN" dirty="0"/>
          </a:p>
          <a:p>
            <a:r>
              <a:rPr lang="en-US" altLang="zh-CN" b="1" dirty="0" smtClean="0"/>
              <a:t>                                          </a:t>
            </a:r>
            <a:r>
              <a:rPr lang="zh-CN" altLang="zh-CN" b="1" dirty="0" smtClean="0"/>
              <a:t>酬</a:t>
            </a:r>
            <a:r>
              <a:rPr lang="zh-CN" altLang="zh-CN" b="1" dirty="0"/>
              <a:t>王处士九日见怀之</a:t>
            </a:r>
            <a:r>
              <a:rPr lang="zh-CN" altLang="zh-CN" b="1" dirty="0" smtClean="0"/>
              <a:t>作</a:t>
            </a:r>
            <a:r>
              <a:rPr lang="en-US" altLang="zh-CN" b="1" dirty="0" smtClean="0"/>
              <a:t>      </a:t>
            </a:r>
            <a:r>
              <a:rPr lang="zh-CN" altLang="zh-CN" b="1" dirty="0" smtClean="0"/>
              <a:t>顾</a:t>
            </a:r>
            <a:r>
              <a:rPr lang="zh-CN" altLang="zh-CN" b="1" dirty="0"/>
              <a:t>炎武</a:t>
            </a:r>
            <a:r>
              <a:rPr lang="zh-CN" altLang="zh-CN" b="1" baseline="30000" dirty="0"/>
              <a:t>①</a:t>
            </a:r>
            <a:endParaRPr lang="zh-CN" altLang="zh-CN" dirty="0"/>
          </a:p>
          <a:p>
            <a:r>
              <a:rPr lang="en-US" altLang="zh-CN" b="1" dirty="0" smtClean="0"/>
              <a:t>                                               </a:t>
            </a:r>
            <a:r>
              <a:rPr lang="zh-CN" altLang="zh-CN" b="1" dirty="0" smtClean="0"/>
              <a:t>十日</a:t>
            </a:r>
            <a:r>
              <a:rPr lang="zh-CN" altLang="zh-CN" b="1" dirty="0"/>
              <a:t>静秋老，相望各一涯。</a:t>
            </a:r>
            <a:endParaRPr lang="zh-CN" altLang="zh-CN" dirty="0"/>
          </a:p>
          <a:p>
            <a:r>
              <a:rPr lang="en-US" altLang="zh-CN" b="1" dirty="0" smtClean="0"/>
              <a:t>                                               </a:t>
            </a:r>
            <a:r>
              <a:rPr lang="zh-CN" altLang="zh-CN" b="1" dirty="0" smtClean="0"/>
              <a:t>离</a:t>
            </a:r>
            <a:r>
              <a:rPr lang="zh-CN" altLang="zh-CN" b="1" dirty="0"/>
              <a:t>怀消浊酒，愁眼见黄花。</a:t>
            </a:r>
            <a:endParaRPr lang="zh-CN" altLang="zh-CN" dirty="0"/>
          </a:p>
          <a:p>
            <a:r>
              <a:rPr lang="en-US" altLang="zh-CN" b="1" dirty="0" smtClean="0"/>
              <a:t>                                               </a:t>
            </a:r>
            <a:r>
              <a:rPr lang="zh-CN" altLang="zh-CN" b="1" dirty="0" smtClean="0"/>
              <a:t>天地</a:t>
            </a:r>
            <a:r>
              <a:rPr lang="zh-CN" altLang="zh-CN" b="1" dirty="0"/>
              <a:t>存肝胆，江山阅鬓华。</a:t>
            </a:r>
            <a:endParaRPr lang="zh-CN" altLang="zh-CN" dirty="0"/>
          </a:p>
          <a:p>
            <a:r>
              <a:rPr lang="en-US" altLang="zh-CN" b="1" dirty="0" smtClean="0"/>
              <a:t>                                              </a:t>
            </a:r>
            <a:r>
              <a:rPr lang="zh-CN" altLang="zh-CN" b="1" dirty="0" smtClean="0"/>
              <a:t>多</a:t>
            </a:r>
            <a:r>
              <a:rPr lang="zh-CN" altLang="zh-CN" b="1" dirty="0"/>
              <a:t>蒙千里讯，逐客已无家。</a:t>
            </a:r>
            <a:endParaRPr lang="zh-CN" altLang="zh-CN" dirty="0"/>
          </a:p>
          <a:p>
            <a:r>
              <a:rPr lang="zh-CN" altLang="zh-CN" b="1" dirty="0"/>
              <a:t>【注】</a:t>
            </a:r>
            <a:r>
              <a:rPr lang="en-US" altLang="zh-CN" b="1" dirty="0"/>
              <a:t>①</a:t>
            </a:r>
            <a:r>
              <a:rPr lang="zh-CN" altLang="zh-CN" b="1" dirty="0"/>
              <a:t>顾炎武：明清之际著名学者、诗人。明末投身反宦官、权贵斗争。清兵南下，参加人民抗清起义。入清后，多次拒绝清廷征召，流亡北方，考察山川形势，志存恢复明朝。</a:t>
            </a:r>
            <a:endParaRPr lang="zh-CN" altLang="zh-CN" dirty="0"/>
          </a:p>
          <a:p>
            <a:r>
              <a:rPr lang="en-US" altLang="zh-CN" b="1" dirty="0"/>
              <a:t>(1)</a:t>
            </a:r>
            <a:r>
              <a:rPr lang="zh-CN" altLang="zh-CN" b="1" dirty="0"/>
              <a:t>分析</a:t>
            </a:r>
            <a:r>
              <a:rPr lang="en-US" altLang="zh-CN" b="1" dirty="0"/>
              <a:t>“</a:t>
            </a:r>
            <a:r>
              <a:rPr lang="zh-CN" altLang="zh-CN" b="1" dirty="0"/>
              <a:t>江山阅鬓华</a:t>
            </a:r>
            <a:r>
              <a:rPr lang="en-US" altLang="zh-CN" b="1" dirty="0"/>
              <a:t>”</a:t>
            </a:r>
            <a:r>
              <a:rPr lang="zh-CN" altLang="zh-CN" b="1" dirty="0"/>
              <a:t>中</a:t>
            </a:r>
            <a:r>
              <a:rPr lang="en-US" altLang="zh-CN" b="1" dirty="0"/>
              <a:t>“</a:t>
            </a:r>
            <a:r>
              <a:rPr lang="zh-CN" altLang="zh-CN" b="1" dirty="0"/>
              <a:t>阅</a:t>
            </a:r>
            <a:r>
              <a:rPr lang="en-US" altLang="zh-CN" b="1" dirty="0"/>
              <a:t>”</a:t>
            </a:r>
            <a:r>
              <a:rPr lang="zh-CN" altLang="zh-CN" b="1" dirty="0"/>
              <a:t>的妙处。</a:t>
            </a:r>
            <a:endParaRPr lang="zh-CN" altLang="zh-CN" dirty="0"/>
          </a:p>
          <a:p>
            <a:r>
              <a:rPr lang="en-US" altLang="zh-CN" b="1" dirty="0" smtClean="0"/>
              <a:t>(</a:t>
            </a:r>
            <a:r>
              <a:rPr lang="en-US" altLang="zh-CN" b="1" dirty="0"/>
              <a:t>2)</a:t>
            </a:r>
            <a:r>
              <a:rPr lang="zh-CN" altLang="zh-CN" b="1" dirty="0"/>
              <a:t>请简要分析诗作中作者所表达的丰富情感。</a:t>
            </a:r>
            <a:endParaRPr lang="zh-CN" altLang="zh-CN" dirty="0"/>
          </a:p>
        </p:txBody>
      </p:sp>
    </p:spTree>
    <p:extLst>
      <p:ext uri="{BB962C8B-B14F-4D97-AF65-F5344CB8AC3E}">
        <p14:creationId xmlns:p14="http://schemas.microsoft.com/office/powerpoint/2010/main" val="157125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171" y="116632"/>
            <a:ext cx="8784976" cy="3139321"/>
          </a:xfrm>
          <a:prstGeom prst="rect">
            <a:avLst/>
          </a:prstGeom>
        </p:spPr>
        <p:txBody>
          <a:bodyPr wrap="square">
            <a:spAutoFit/>
          </a:bodyPr>
          <a:lstStyle/>
          <a:p>
            <a:r>
              <a:rPr lang="en-US" altLang="zh-CN" b="1" dirty="0"/>
              <a:t>10</a:t>
            </a:r>
            <a:r>
              <a:rPr lang="zh-CN" altLang="zh-CN" b="1" dirty="0"/>
              <a:t>．阅读下面这首诗，完成题目。</a:t>
            </a:r>
            <a:endParaRPr lang="zh-CN" altLang="zh-CN" dirty="0"/>
          </a:p>
          <a:p>
            <a:r>
              <a:rPr lang="en-US" altLang="zh-CN" b="1" dirty="0" smtClean="0"/>
              <a:t>                                          </a:t>
            </a:r>
            <a:r>
              <a:rPr lang="zh-CN" altLang="zh-CN" b="1" dirty="0" smtClean="0"/>
              <a:t>酬</a:t>
            </a:r>
            <a:r>
              <a:rPr lang="zh-CN" altLang="zh-CN" b="1" dirty="0"/>
              <a:t>王处士九日见怀之</a:t>
            </a:r>
            <a:r>
              <a:rPr lang="zh-CN" altLang="zh-CN" b="1" dirty="0" smtClean="0"/>
              <a:t>作</a:t>
            </a:r>
            <a:r>
              <a:rPr lang="en-US" altLang="zh-CN" b="1" dirty="0" smtClean="0"/>
              <a:t>      </a:t>
            </a:r>
            <a:r>
              <a:rPr lang="zh-CN" altLang="zh-CN" b="1" dirty="0" smtClean="0"/>
              <a:t>顾</a:t>
            </a:r>
            <a:r>
              <a:rPr lang="zh-CN" altLang="zh-CN" b="1" dirty="0"/>
              <a:t>炎武</a:t>
            </a:r>
            <a:r>
              <a:rPr lang="zh-CN" altLang="zh-CN" b="1" baseline="30000" dirty="0"/>
              <a:t>①</a:t>
            </a:r>
            <a:endParaRPr lang="zh-CN" altLang="zh-CN" dirty="0"/>
          </a:p>
          <a:p>
            <a:r>
              <a:rPr lang="en-US" altLang="zh-CN" b="1" dirty="0" smtClean="0"/>
              <a:t>                                               </a:t>
            </a:r>
            <a:r>
              <a:rPr lang="zh-CN" altLang="zh-CN" b="1" dirty="0" smtClean="0"/>
              <a:t>十日</a:t>
            </a:r>
            <a:r>
              <a:rPr lang="zh-CN" altLang="zh-CN" b="1" dirty="0"/>
              <a:t>静秋老，相望各一涯。</a:t>
            </a:r>
            <a:endParaRPr lang="zh-CN" altLang="zh-CN" dirty="0"/>
          </a:p>
          <a:p>
            <a:r>
              <a:rPr lang="en-US" altLang="zh-CN" b="1" dirty="0" smtClean="0"/>
              <a:t>                                               </a:t>
            </a:r>
            <a:r>
              <a:rPr lang="zh-CN" altLang="zh-CN" b="1" dirty="0" smtClean="0"/>
              <a:t>离</a:t>
            </a:r>
            <a:r>
              <a:rPr lang="zh-CN" altLang="zh-CN" b="1" dirty="0"/>
              <a:t>怀消浊酒，愁眼见黄花。</a:t>
            </a:r>
            <a:endParaRPr lang="zh-CN" altLang="zh-CN" dirty="0"/>
          </a:p>
          <a:p>
            <a:r>
              <a:rPr lang="en-US" altLang="zh-CN" b="1" dirty="0" smtClean="0"/>
              <a:t>                                               </a:t>
            </a:r>
            <a:r>
              <a:rPr lang="zh-CN" altLang="zh-CN" b="1" dirty="0" smtClean="0"/>
              <a:t>天地</a:t>
            </a:r>
            <a:r>
              <a:rPr lang="zh-CN" altLang="zh-CN" b="1" dirty="0"/>
              <a:t>存肝胆，江山阅鬓华。</a:t>
            </a:r>
            <a:endParaRPr lang="zh-CN" altLang="zh-CN" dirty="0"/>
          </a:p>
          <a:p>
            <a:r>
              <a:rPr lang="en-US" altLang="zh-CN" b="1" dirty="0" smtClean="0"/>
              <a:t>                                              </a:t>
            </a:r>
            <a:r>
              <a:rPr lang="zh-CN" altLang="zh-CN" b="1" dirty="0" smtClean="0"/>
              <a:t>多</a:t>
            </a:r>
            <a:r>
              <a:rPr lang="zh-CN" altLang="zh-CN" b="1" dirty="0"/>
              <a:t>蒙千里讯，逐客已无家。</a:t>
            </a:r>
            <a:endParaRPr lang="zh-CN" altLang="zh-CN" dirty="0"/>
          </a:p>
          <a:p>
            <a:r>
              <a:rPr lang="zh-CN" altLang="zh-CN" b="1" dirty="0"/>
              <a:t>【注】</a:t>
            </a:r>
            <a:r>
              <a:rPr lang="en-US" altLang="zh-CN" b="1" dirty="0"/>
              <a:t>①</a:t>
            </a:r>
            <a:r>
              <a:rPr lang="zh-CN" altLang="zh-CN" b="1" dirty="0"/>
              <a:t>顾炎武：明清之际著名学者、诗人。明末投身反宦官、权贵斗争。清兵南下，参加人民抗清起义。入清后，多次拒绝清廷征召，流亡北方，考察山川形势，志存恢复明朝。</a:t>
            </a:r>
            <a:endParaRPr lang="zh-CN" altLang="zh-CN" dirty="0"/>
          </a:p>
          <a:p>
            <a:r>
              <a:rPr lang="en-US" altLang="zh-CN" b="1" dirty="0"/>
              <a:t>(1)</a:t>
            </a:r>
            <a:r>
              <a:rPr lang="zh-CN" altLang="zh-CN" b="1" dirty="0"/>
              <a:t>分析</a:t>
            </a:r>
            <a:r>
              <a:rPr lang="en-US" altLang="zh-CN" b="1" dirty="0"/>
              <a:t>“</a:t>
            </a:r>
            <a:r>
              <a:rPr lang="zh-CN" altLang="zh-CN" b="1" dirty="0"/>
              <a:t>江山阅鬓华</a:t>
            </a:r>
            <a:r>
              <a:rPr lang="en-US" altLang="zh-CN" b="1" dirty="0"/>
              <a:t>”</a:t>
            </a:r>
            <a:r>
              <a:rPr lang="zh-CN" altLang="zh-CN" b="1" dirty="0"/>
              <a:t>中</a:t>
            </a:r>
            <a:r>
              <a:rPr lang="en-US" altLang="zh-CN" b="1" dirty="0"/>
              <a:t>“</a:t>
            </a:r>
            <a:r>
              <a:rPr lang="zh-CN" altLang="zh-CN" b="1" dirty="0"/>
              <a:t>阅</a:t>
            </a:r>
            <a:r>
              <a:rPr lang="en-US" altLang="zh-CN" b="1" dirty="0"/>
              <a:t>”</a:t>
            </a:r>
            <a:r>
              <a:rPr lang="zh-CN" altLang="zh-CN" b="1" dirty="0"/>
              <a:t>的妙处。</a:t>
            </a:r>
            <a:endParaRPr lang="zh-CN" altLang="zh-CN" dirty="0"/>
          </a:p>
          <a:p>
            <a:r>
              <a:rPr lang="en-US" altLang="zh-CN" b="1" dirty="0" smtClean="0"/>
              <a:t>(</a:t>
            </a:r>
            <a:r>
              <a:rPr lang="en-US" altLang="zh-CN" b="1" dirty="0"/>
              <a:t>2)</a:t>
            </a:r>
            <a:r>
              <a:rPr lang="zh-CN" altLang="zh-CN" b="1" dirty="0"/>
              <a:t>请简要分析诗作中作者所表达的丰富情感。</a:t>
            </a:r>
            <a:endParaRPr lang="zh-CN" altLang="zh-CN" dirty="0"/>
          </a:p>
        </p:txBody>
      </p:sp>
      <p:sp>
        <p:nvSpPr>
          <p:cNvPr id="3" name="矩形 2"/>
          <p:cNvSpPr/>
          <p:nvPr/>
        </p:nvSpPr>
        <p:spPr>
          <a:xfrm>
            <a:off x="123385" y="3429000"/>
            <a:ext cx="8913906" cy="1569660"/>
          </a:xfrm>
          <a:prstGeom prst="rect">
            <a:avLst/>
          </a:prstGeom>
        </p:spPr>
        <p:txBody>
          <a:bodyPr wrap="square">
            <a:spAutoFit/>
          </a:bodyPr>
          <a:lstStyle/>
          <a:p>
            <a:r>
              <a:rPr lang="zh-CN" altLang="zh-CN" sz="2400" b="1" dirty="0" smtClean="0">
                <a:solidFill>
                  <a:srgbClr val="002060"/>
                </a:solidFill>
                <a:effectLst>
                  <a:outerShdw blurRad="38100" dist="38100" dir="2700000" algn="tl">
                    <a:srgbClr val="000000">
                      <a:alpha val="43137"/>
                    </a:srgbClr>
                  </a:outerShdw>
                </a:effectLst>
              </a:rPr>
              <a:t>【答案】</a:t>
            </a:r>
            <a:endParaRPr lang="en-US" altLang="zh-CN" sz="2400" b="1" dirty="0" smtClean="0">
              <a:solidFill>
                <a:srgbClr val="002060"/>
              </a:solidFill>
              <a:effectLst>
                <a:outerShdw blurRad="38100" dist="38100" dir="2700000" algn="tl">
                  <a:srgbClr val="000000">
                    <a:alpha val="43137"/>
                  </a:srgbClr>
                </a:outerShdw>
              </a:effectLst>
            </a:endParaRPr>
          </a:p>
          <a:p>
            <a:r>
              <a:rPr lang="en-US" altLang="zh-CN" sz="2400" b="1" dirty="0" smtClean="0">
                <a:solidFill>
                  <a:srgbClr val="002060"/>
                </a:solidFill>
                <a:effectLst>
                  <a:outerShdw blurRad="38100" dist="38100" dir="2700000" algn="tl">
                    <a:srgbClr val="000000">
                      <a:alpha val="43137"/>
                    </a:srgbClr>
                  </a:outerShdw>
                </a:effectLst>
              </a:rPr>
              <a:t>(</a:t>
            </a:r>
            <a:r>
              <a:rPr lang="en-US" altLang="zh-CN" sz="2400" b="1" dirty="0">
                <a:solidFill>
                  <a:srgbClr val="002060"/>
                </a:solidFill>
                <a:effectLst>
                  <a:outerShdw blurRad="38100" dist="38100" dir="2700000" algn="tl">
                    <a:srgbClr val="000000">
                      <a:alpha val="43137"/>
                    </a:srgbClr>
                  </a:outerShdw>
                </a:effectLst>
              </a:rPr>
              <a:t>1)“</a:t>
            </a:r>
            <a:r>
              <a:rPr lang="zh-CN" altLang="zh-CN" sz="2400" b="1" dirty="0">
                <a:solidFill>
                  <a:srgbClr val="002060"/>
                </a:solidFill>
                <a:effectLst>
                  <a:outerShdw blurRad="38100" dist="38100" dir="2700000" algn="tl">
                    <a:srgbClr val="000000">
                      <a:alpha val="43137"/>
                    </a:srgbClr>
                  </a:outerShdw>
                </a:effectLst>
              </a:rPr>
              <a:t>阅</a:t>
            </a:r>
            <a:r>
              <a:rPr lang="en-US" altLang="zh-CN" sz="2400" b="1" dirty="0">
                <a:solidFill>
                  <a:srgbClr val="002060"/>
                </a:solidFill>
                <a:effectLst>
                  <a:outerShdw blurRad="38100" dist="38100" dir="2700000" algn="tl">
                    <a:srgbClr val="000000">
                      <a:alpha val="43137"/>
                    </a:srgbClr>
                  </a:outerShdw>
                </a:effectLst>
              </a:rPr>
              <a:t>”</a:t>
            </a:r>
            <a:r>
              <a:rPr lang="zh-CN" altLang="zh-CN" sz="2400" b="1" dirty="0">
                <a:solidFill>
                  <a:srgbClr val="002060"/>
                </a:solidFill>
                <a:effectLst>
                  <a:outerShdw blurRad="38100" dist="38100" dir="2700000" algn="tl">
                    <a:srgbClr val="000000">
                      <a:alpha val="43137"/>
                    </a:srgbClr>
                  </a:outerShdw>
                </a:effectLst>
              </a:rPr>
              <a:t>有看到、见证之意。这里用了</a:t>
            </a:r>
            <a:r>
              <a:rPr lang="zh-CN" altLang="zh-CN" sz="2400" b="1" dirty="0">
                <a:solidFill>
                  <a:srgbClr val="FF0000"/>
                </a:solidFill>
                <a:effectLst>
                  <a:outerShdw blurRad="38100" dist="38100" dir="2700000" algn="tl">
                    <a:srgbClr val="000000">
                      <a:alpha val="43137"/>
                    </a:srgbClr>
                  </a:outerShdw>
                </a:effectLst>
              </a:rPr>
              <a:t>拟人</a:t>
            </a:r>
            <a:r>
              <a:rPr lang="zh-CN" altLang="zh-CN" sz="2400" b="1" dirty="0">
                <a:solidFill>
                  <a:srgbClr val="002060"/>
                </a:solidFill>
                <a:effectLst>
                  <a:outerShdw blurRad="38100" dist="38100" dir="2700000" algn="tl">
                    <a:srgbClr val="000000">
                      <a:alpha val="43137"/>
                    </a:srgbClr>
                  </a:outerShdw>
                </a:effectLst>
              </a:rPr>
              <a:t>手法，生动逼真地写出了江山见证了“我”头发变白的过程，表明了作者对</a:t>
            </a:r>
            <a:r>
              <a:rPr lang="zh-CN" altLang="zh-CN" sz="2400" b="1" dirty="0">
                <a:solidFill>
                  <a:srgbClr val="FF0000"/>
                </a:solidFill>
                <a:effectLst>
                  <a:outerShdw blurRad="38100" dist="38100" dir="2700000" algn="tl">
                    <a:srgbClr val="000000">
                      <a:alpha val="43137"/>
                    </a:srgbClr>
                  </a:outerShdw>
                </a:effectLst>
              </a:rPr>
              <a:t>恢复明朝</a:t>
            </a:r>
            <a:r>
              <a:rPr lang="zh-CN" altLang="zh-CN" sz="2400" b="1" dirty="0">
                <a:solidFill>
                  <a:srgbClr val="00B050"/>
                </a:solidFill>
                <a:effectLst>
                  <a:outerShdw blurRad="38100" dist="38100" dir="2700000" algn="tl">
                    <a:srgbClr val="000000">
                      <a:alpha val="43137"/>
                    </a:srgbClr>
                  </a:outerShdw>
                </a:effectLst>
              </a:rPr>
              <a:t>矢志不渝、坚持到底</a:t>
            </a:r>
            <a:r>
              <a:rPr lang="zh-CN" altLang="zh-CN" sz="2400" b="1" dirty="0">
                <a:solidFill>
                  <a:srgbClr val="002060"/>
                </a:solidFill>
                <a:effectLst>
                  <a:outerShdw blurRad="38100" dist="38100" dir="2700000" algn="tl">
                    <a:srgbClr val="000000">
                      <a:alpha val="43137"/>
                    </a:srgbClr>
                  </a:outerShdw>
                </a:effectLst>
              </a:rPr>
              <a:t>的</a:t>
            </a:r>
            <a:r>
              <a:rPr lang="zh-CN" altLang="zh-CN" sz="2400" b="1" dirty="0">
                <a:solidFill>
                  <a:srgbClr val="FF0000"/>
                </a:solidFill>
                <a:effectLst>
                  <a:outerShdw blurRad="38100" dist="38100" dir="2700000" algn="tl">
                    <a:srgbClr val="000000">
                      <a:alpha val="43137"/>
                    </a:srgbClr>
                  </a:outerShdw>
                </a:effectLst>
              </a:rPr>
              <a:t>决心</a:t>
            </a:r>
            <a:r>
              <a:rPr lang="zh-CN" altLang="zh-CN" sz="2400" b="1" dirty="0" smtClean="0">
                <a:solidFill>
                  <a:srgbClr val="002060"/>
                </a:solidFill>
                <a:effectLst>
                  <a:outerShdw blurRad="38100" dist="38100" dir="2700000" algn="tl">
                    <a:srgbClr val="000000">
                      <a:alpha val="43137"/>
                    </a:srgbClr>
                  </a:outerShdw>
                </a:effectLst>
              </a:rPr>
              <a:t>。</a:t>
            </a:r>
            <a:endParaRPr lang="zh-CN" altLang="zh-CN" sz="2400" dirty="0">
              <a:solidFill>
                <a:srgbClr val="002060"/>
              </a:solidFill>
              <a:effectLst>
                <a:outerShdw blurRad="38100" dist="38100" dir="2700000" algn="tl">
                  <a:srgbClr val="000000">
                    <a:alpha val="43137"/>
                  </a:srgbClr>
                </a:outerShdw>
              </a:effectLst>
            </a:endParaRPr>
          </a:p>
        </p:txBody>
      </p:sp>
      <p:sp>
        <p:nvSpPr>
          <p:cNvPr id="4" name="矩形 3"/>
          <p:cNvSpPr/>
          <p:nvPr/>
        </p:nvSpPr>
        <p:spPr>
          <a:xfrm>
            <a:off x="145534" y="5445224"/>
            <a:ext cx="8759487" cy="830997"/>
          </a:xfrm>
          <a:prstGeom prst="rect">
            <a:avLst/>
          </a:prstGeom>
        </p:spPr>
        <p:txBody>
          <a:bodyPr wrap="square">
            <a:spAutoFit/>
          </a:bodyPr>
          <a:lstStyle/>
          <a:p>
            <a:r>
              <a:rPr lang="en-US" altLang="zh-CN" sz="2400" b="1" dirty="0" smtClean="0">
                <a:solidFill>
                  <a:srgbClr val="7030A0"/>
                </a:solidFill>
                <a:effectLst>
                  <a:outerShdw blurRad="38100" dist="38100" dir="2700000" algn="tl">
                    <a:srgbClr val="000000">
                      <a:alpha val="43137"/>
                    </a:srgbClr>
                  </a:outerShdw>
                </a:effectLst>
              </a:rPr>
              <a:t>(2)</a:t>
            </a:r>
            <a:r>
              <a:rPr lang="zh-CN" altLang="zh-CN" sz="2400" b="1" dirty="0" smtClean="0">
                <a:solidFill>
                  <a:srgbClr val="7030A0"/>
                </a:solidFill>
                <a:effectLst>
                  <a:outerShdw blurRad="38100" dist="38100" dir="2700000" algn="tl">
                    <a:srgbClr val="000000">
                      <a:alpha val="43137"/>
                    </a:srgbClr>
                  </a:outerShdw>
                </a:effectLst>
              </a:rPr>
              <a:t>这首诗既有对远在他乡的友人的</a:t>
            </a:r>
            <a:r>
              <a:rPr lang="zh-CN" altLang="zh-CN" sz="2400" b="1" dirty="0" smtClean="0">
                <a:solidFill>
                  <a:srgbClr val="FF0000"/>
                </a:solidFill>
                <a:effectLst>
                  <a:outerShdw blurRad="38100" dist="38100" dir="2700000" algn="tl">
                    <a:srgbClr val="000000">
                      <a:alpha val="43137"/>
                    </a:srgbClr>
                  </a:outerShdw>
                </a:effectLst>
              </a:rPr>
              <a:t>思念</a:t>
            </a:r>
            <a:r>
              <a:rPr lang="zh-CN" altLang="zh-CN" sz="2400" b="1" dirty="0" smtClean="0">
                <a:solidFill>
                  <a:srgbClr val="7030A0"/>
                </a:solidFill>
                <a:effectLst>
                  <a:outerShdw blurRad="38100" dist="38100" dir="2700000" algn="tl">
                    <a:srgbClr val="000000">
                      <a:alpha val="43137"/>
                    </a:srgbClr>
                  </a:outerShdw>
                </a:effectLst>
              </a:rPr>
              <a:t>；又有对自己身世飘零的</a:t>
            </a:r>
            <a:r>
              <a:rPr lang="zh-CN" altLang="zh-CN" sz="2400" b="1" dirty="0" smtClean="0">
                <a:solidFill>
                  <a:srgbClr val="FF0000"/>
                </a:solidFill>
                <a:effectLst>
                  <a:outerShdw blurRad="38100" dist="38100" dir="2700000" algn="tl">
                    <a:srgbClr val="000000">
                      <a:alpha val="43137"/>
                    </a:srgbClr>
                  </a:outerShdw>
                </a:effectLst>
              </a:rPr>
              <a:t>感慨</a:t>
            </a:r>
            <a:r>
              <a:rPr lang="zh-CN" altLang="zh-CN" sz="2400" b="1" dirty="0" smtClean="0">
                <a:solidFill>
                  <a:srgbClr val="7030A0"/>
                </a:solidFill>
                <a:effectLst>
                  <a:outerShdw blurRad="38100" dist="38100" dir="2700000" algn="tl">
                    <a:srgbClr val="000000">
                      <a:alpha val="43137"/>
                    </a:srgbClr>
                  </a:outerShdw>
                </a:effectLst>
              </a:rPr>
              <a:t>；更隐含着深沉的</a:t>
            </a:r>
            <a:r>
              <a:rPr lang="zh-CN" altLang="zh-CN" sz="2400" b="1" dirty="0" smtClean="0">
                <a:solidFill>
                  <a:srgbClr val="FF0000"/>
                </a:solidFill>
                <a:effectLst>
                  <a:outerShdw blurRad="38100" dist="38100" dir="2700000" algn="tl">
                    <a:srgbClr val="000000">
                      <a:alpha val="43137"/>
                    </a:srgbClr>
                  </a:outerShdw>
                </a:effectLst>
              </a:rPr>
              <a:t>爱国情怀</a:t>
            </a:r>
            <a:r>
              <a:rPr lang="zh-CN" altLang="zh-CN" sz="2400" b="1" dirty="0" smtClean="0">
                <a:solidFill>
                  <a:srgbClr val="7030A0"/>
                </a:solidFill>
                <a:effectLst>
                  <a:outerShdw blurRad="38100" dist="38100" dir="2700000" algn="tl">
                    <a:srgbClr val="000000">
                      <a:alpha val="43137"/>
                    </a:srgbClr>
                  </a:outerShdw>
                </a:effectLst>
              </a:rPr>
              <a:t>。</a:t>
            </a:r>
            <a:endParaRPr lang="zh-CN" altLang="zh-CN" sz="24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2409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188640"/>
            <a:ext cx="8712968" cy="2031325"/>
          </a:xfrm>
          <a:prstGeom prst="rect">
            <a:avLst/>
          </a:prstGeom>
        </p:spPr>
        <p:txBody>
          <a:bodyPr wrap="square">
            <a:spAutoFit/>
          </a:bodyPr>
          <a:lstStyle/>
          <a:p>
            <a:r>
              <a:rPr lang="zh-CN" altLang="zh-CN" b="1" dirty="0"/>
              <a:t>设题角度</a:t>
            </a:r>
            <a:r>
              <a:rPr lang="en-US" altLang="zh-CN" b="1" dirty="0"/>
              <a:t>Ⅰ</a:t>
            </a:r>
            <a:r>
              <a:rPr lang="zh-CN" altLang="zh-CN" b="1" dirty="0"/>
              <a:t>：把握诗中关键词语</a:t>
            </a:r>
            <a:endParaRPr lang="zh-CN" altLang="zh-CN" dirty="0"/>
          </a:p>
          <a:p>
            <a:r>
              <a:rPr lang="en-US" altLang="zh-CN" b="1" dirty="0"/>
              <a:t>1</a:t>
            </a:r>
            <a:r>
              <a:rPr lang="zh-CN" altLang="zh-CN" b="1" dirty="0"/>
              <a:t>．阅读下面这首诗，完成题目。</a:t>
            </a:r>
            <a:endParaRPr lang="zh-CN" altLang="zh-CN" dirty="0"/>
          </a:p>
          <a:p>
            <a:r>
              <a:rPr lang="en-US" altLang="zh-CN" b="1" dirty="0" smtClean="0"/>
              <a:t>                                        </a:t>
            </a:r>
            <a:r>
              <a:rPr lang="zh-CN" altLang="zh-CN" b="1" dirty="0" smtClean="0"/>
              <a:t>溪</a:t>
            </a:r>
            <a:r>
              <a:rPr lang="zh-CN" altLang="zh-CN" b="1" dirty="0"/>
              <a:t>桥晚</a:t>
            </a:r>
            <a:r>
              <a:rPr lang="zh-CN" altLang="zh-CN" b="1" dirty="0" smtClean="0"/>
              <a:t>兴</a:t>
            </a:r>
            <a:r>
              <a:rPr lang="en-US" altLang="zh-CN" b="1" dirty="0" smtClean="0"/>
              <a:t>      </a:t>
            </a:r>
            <a:r>
              <a:rPr lang="zh-CN" altLang="zh-CN" b="1" dirty="0" smtClean="0"/>
              <a:t>郑</a:t>
            </a:r>
            <a:r>
              <a:rPr lang="zh-CN" altLang="zh-CN" b="1" dirty="0"/>
              <a:t>协</a:t>
            </a:r>
            <a:endParaRPr lang="zh-CN" altLang="zh-CN" dirty="0"/>
          </a:p>
          <a:p>
            <a:r>
              <a:rPr lang="en-US" altLang="zh-CN" b="1" dirty="0" smtClean="0"/>
              <a:t>                   </a:t>
            </a:r>
            <a:r>
              <a:rPr lang="zh-CN" altLang="zh-CN" b="1" dirty="0" smtClean="0"/>
              <a:t>寂寞</a:t>
            </a:r>
            <a:r>
              <a:rPr lang="zh-CN" altLang="zh-CN" b="1" dirty="0"/>
              <a:t>亭基野渡边，春流平岸草芊芊。</a:t>
            </a:r>
            <a:endParaRPr lang="zh-CN" altLang="zh-CN" dirty="0"/>
          </a:p>
          <a:p>
            <a:r>
              <a:rPr lang="en-US" altLang="zh-CN" b="1" dirty="0" smtClean="0"/>
              <a:t>                  </a:t>
            </a:r>
            <a:r>
              <a:rPr lang="zh-CN" altLang="zh-CN" b="1" dirty="0" smtClean="0"/>
              <a:t>一</a:t>
            </a:r>
            <a:r>
              <a:rPr lang="zh-CN" altLang="zh-CN" b="1" dirty="0"/>
              <a:t>川晚照人闲立，满袖杨花听杜鹃。</a:t>
            </a:r>
            <a:endParaRPr lang="zh-CN" altLang="zh-CN" dirty="0"/>
          </a:p>
          <a:p>
            <a:r>
              <a:rPr lang="en-US" altLang="zh-CN" b="1" dirty="0"/>
              <a:t>(1)</a:t>
            </a:r>
            <a:r>
              <a:rPr lang="zh-CN" altLang="zh-CN" b="1" dirty="0"/>
              <a:t>本诗为南宋遗民诗人郑协所写的七绝诗。这首诗描写了怎样的景色？</a:t>
            </a:r>
            <a:endParaRPr lang="zh-CN" altLang="zh-CN" dirty="0"/>
          </a:p>
          <a:p>
            <a:r>
              <a:rPr lang="en-US" altLang="zh-CN" b="1" dirty="0" smtClean="0"/>
              <a:t>(</a:t>
            </a:r>
            <a:r>
              <a:rPr lang="en-US" altLang="zh-CN" b="1" dirty="0"/>
              <a:t>2)</a:t>
            </a:r>
            <a:r>
              <a:rPr lang="zh-CN" altLang="zh-CN" b="1" dirty="0"/>
              <a:t>第三句的</a:t>
            </a:r>
            <a:r>
              <a:rPr lang="en-US" altLang="zh-CN" b="1" dirty="0"/>
              <a:t>“</a:t>
            </a:r>
            <a:r>
              <a:rPr lang="zh-CN" altLang="zh-CN" b="1" dirty="0"/>
              <a:t>闲</a:t>
            </a:r>
            <a:r>
              <a:rPr lang="en-US" altLang="zh-CN" b="1" dirty="0"/>
              <a:t>”</a:t>
            </a:r>
            <a:r>
              <a:rPr lang="zh-CN" altLang="zh-CN" b="1" dirty="0"/>
              <a:t>表达了诗人怎样的心情？请结合全诗作简要分析。</a:t>
            </a:r>
            <a:endParaRPr lang="zh-CN" altLang="zh-CN" dirty="0"/>
          </a:p>
        </p:txBody>
      </p:sp>
      <p:sp>
        <p:nvSpPr>
          <p:cNvPr id="4" name="矩形 3"/>
          <p:cNvSpPr/>
          <p:nvPr/>
        </p:nvSpPr>
        <p:spPr>
          <a:xfrm>
            <a:off x="107504" y="2215476"/>
            <a:ext cx="8784976" cy="646331"/>
          </a:xfrm>
          <a:prstGeom prst="rect">
            <a:avLst/>
          </a:prstGeom>
        </p:spPr>
        <p:txBody>
          <a:bodyPr wrap="square">
            <a:spAutoFit/>
          </a:bodyPr>
          <a:lstStyle/>
          <a:p>
            <a:r>
              <a:rPr lang="zh-CN" altLang="en-US" b="1" dirty="0" smtClean="0">
                <a:solidFill>
                  <a:srgbClr val="0070C0"/>
                </a:solidFill>
                <a:effectLst>
                  <a:outerShdw blurRad="38100" dist="38100" dir="2700000" algn="tl">
                    <a:srgbClr val="000000">
                      <a:alpha val="43137"/>
                    </a:srgbClr>
                  </a:outerShdw>
                </a:effectLst>
              </a:rPr>
              <a:t>注释 </a:t>
            </a:r>
            <a:r>
              <a:rPr lang="en-US" altLang="zh-CN" b="1" dirty="0" smtClean="0">
                <a:solidFill>
                  <a:srgbClr val="0070C0"/>
                </a:solidFill>
                <a:effectLst>
                  <a:outerShdw blurRad="38100" dist="38100" dir="2700000" algn="tl">
                    <a:srgbClr val="000000">
                      <a:alpha val="43137"/>
                    </a:srgbClr>
                  </a:outerShdw>
                </a:effectLst>
              </a:rPr>
              <a:t> ① </a:t>
            </a:r>
            <a:r>
              <a:rPr lang="zh-CN" altLang="en-US" b="1" dirty="0" smtClean="0">
                <a:solidFill>
                  <a:srgbClr val="0070C0"/>
                </a:solidFill>
                <a:effectLst>
                  <a:outerShdw blurRad="38100" dist="38100" dir="2700000" algn="tl">
                    <a:srgbClr val="000000">
                      <a:alpha val="43137"/>
                    </a:srgbClr>
                  </a:outerShdw>
                </a:effectLst>
              </a:rPr>
              <a:t>芊芊：草木茂盛，有草盛无人赏的悲凄之意。 ② 杜鹃：又称布谷鸟、子规，惯作悲啼，常引人伤感。</a:t>
            </a:r>
            <a:endParaRPr lang="zh-CN" altLang="en-US" b="1" dirty="0">
              <a:solidFill>
                <a:srgbClr val="0070C0"/>
              </a:solidFill>
              <a:effectLst>
                <a:outerShdw blurRad="38100" dist="38100" dir="2700000" algn="tl">
                  <a:srgbClr val="000000">
                    <a:alpha val="43137"/>
                  </a:srgbClr>
                </a:outerShdw>
              </a:effectLst>
            </a:endParaRPr>
          </a:p>
        </p:txBody>
      </p:sp>
      <p:sp>
        <p:nvSpPr>
          <p:cNvPr id="5" name="矩形 4"/>
          <p:cNvSpPr/>
          <p:nvPr/>
        </p:nvSpPr>
        <p:spPr>
          <a:xfrm>
            <a:off x="144452" y="2866296"/>
            <a:ext cx="8712968" cy="3970318"/>
          </a:xfrm>
          <a:prstGeom prst="rect">
            <a:avLst/>
          </a:prstGeom>
        </p:spPr>
        <p:txBody>
          <a:bodyPr wrap="square">
            <a:spAutoFit/>
          </a:bodyPr>
          <a:lstStyle/>
          <a:p>
            <a:r>
              <a:rPr lang="zh-CN" altLang="en-US" dirty="0" smtClean="0"/>
              <a:t>       “</a:t>
            </a:r>
            <a:r>
              <a:rPr lang="zh-CN" altLang="en-US" b="1" dirty="0" smtClean="0">
                <a:solidFill>
                  <a:srgbClr val="7030A0"/>
                </a:solidFill>
                <a:effectLst>
                  <a:outerShdw blurRad="38100" dist="38100" dir="2700000" algn="tl">
                    <a:srgbClr val="000000">
                      <a:alpha val="43137"/>
                    </a:srgbClr>
                  </a:outerShdw>
                </a:effectLst>
              </a:rPr>
              <a:t>寂寞亭基野渡边</a:t>
            </a:r>
            <a:r>
              <a:rPr lang="zh-CN" altLang="en-US" dirty="0" smtClean="0"/>
              <a:t>”，亭基以寂寞相饰，无疑是诗人内心寂寞的直接外现。“渡”以“野”饰，因无人才具“野”意，从而回应了“寂寞”二字。</a:t>
            </a:r>
            <a:endParaRPr lang="en-US" altLang="zh-CN" dirty="0" smtClean="0"/>
          </a:p>
          <a:p>
            <a:r>
              <a:rPr lang="zh-CN" altLang="en-US" dirty="0" smtClean="0"/>
              <a:t>     “</a:t>
            </a:r>
            <a:r>
              <a:rPr lang="zh-CN" altLang="en-US" b="1" dirty="0" smtClean="0">
                <a:solidFill>
                  <a:srgbClr val="7030A0"/>
                </a:solidFill>
                <a:effectLst>
                  <a:outerShdw blurRad="38100" dist="38100" dir="2700000" algn="tl">
                    <a:srgbClr val="000000">
                      <a:alpha val="43137"/>
                    </a:srgbClr>
                  </a:outerShdw>
                </a:effectLst>
              </a:rPr>
              <a:t>春流平岸草芊芊</a:t>
            </a:r>
            <a:r>
              <a:rPr lang="zh-CN" altLang="en-US" dirty="0" smtClean="0"/>
              <a:t>”，春风送暖，本来是春潮涌动“江平两岸阔”的景象，而诗人却用“春流平岸”，来写春潮，从而使之显得板滞，了无生机。“草芊芊”本是春草茂盛，此时在“寂寞”与“野”的氛围里，也显得落落寡欢，无人欣赏。</a:t>
            </a:r>
            <a:endParaRPr lang="en-US" altLang="zh-CN" dirty="0" smtClean="0"/>
          </a:p>
          <a:p>
            <a:r>
              <a:rPr lang="zh-CN" altLang="en-US" dirty="0" smtClean="0"/>
              <a:t>      “</a:t>
            </a:r>
            <a:r>
              <a:rPr lang="zh-CN" altLang="en-US" b="1" dirty="0" smtClean="0">
                <a:solidFill>
                  <a:srgbClr val="7030A0"/>
                </a:solidFill>
                <a:effectLst>
                  <a:outerShdw blurRad="38100" dist="38100" dir="2700000" algn="tl">
                    <a:srgbClr val="000000">
                      <a:alpha val="43137"/>
                    </a:srgbClr>
                  </a:outerShdw>
                </a:effectLst>
              </a:rPr>
              <a:t>一川晚照人闲立</a:t>
            </a:r>
            <a:r>
              <a:rPr lang="zh-CN" altLang="en-US" dirty="0" smtClean="0"/>
              <a:t>”，原来人在行将归去的夕阳里久久伫立着，“晚照”暗含了诗人“宋末遗民”的朝代末日，“闲”字早已失去了悠闲、闲适之趣，我们看到的是“闲立之人”对时局无可挽回、万般无奈的焦灼。</a:t>
            </a:r>
            <a:endParaRPr lang="en-US" altLang="zh-CN" dirty="0" smtClean="0"/>
          </a:p>
          <a:p>
            <a:r>
              <a:rPr lang="zh-CN" altLang="en-US" dirty="0" smtClean="0"/>
              <a:t>        </a:t>
            </a:r>
            <a:r>
              <a:rPr lang="zh-CN" altLang="en-US" b="1" dirty="0" smtClean="0">
                <a:solidFill>
                  <a:srgbClr val="7030A0"/>
                </a:solidFill>
                <a:effectLst>
                  <a:outerShdw blurRad="38100" dist="38100" dir="2700000" algn="tl">
                    <a:srgbClr val="000000">
                      <a:alpha val="43137"/>
                    </a:srgbClr>
                  </a:outerShdw>
                </a:effectLst>
              </a:rPr>
              <a:t>一声杜鹃的悲啼</a:t>
            </a:r>
            <a:r>
              <a:rPr lang="zh-CN" altLang="en-US" dirty="0" smtClean="0"/>
              <a:t>，叫破了诗人复国之愿，也许那满袖的“杨花”正是斑斑的“离人泪”。</a:t>
            </a:r>
          </a:p>
          <a:p>
            <a:r>
              <a:rPr lang="zh-CN" altLang="en-US" dirty="0" smtClean="0"/>
              <a:t>         这首诗以含蓄见长。通篇写景因选材得当，描写有术，所以能既婉曲又真切地表露作者心迹。</a:t>
            </a:r>
          </a:p>
          <a:p>
            <a:r>
              <a:rPr lang="zh-CN" altLang="en-US" dirty="0" smtClean="0"/>
              <a:t>         运用了</a:t>
            </a:r>
            <a:r>
              <a:rPr lang="zh-CN" altLang="en-US" b="1" dirty="0" smtClean="0">
                <a:solidFill>
                  <a:srgbClr val="FF0000"/>
                </a:solidFill>
                <a:effectLst>
                  <a:outerShdw blurRad="38100" dist="38100" dir="2700000" algn="tl">
                    <a:srgbClr val="000000">
                      <a:alpha val="43137"/>
                    </a:srgbClr>
                  </a:outerShdw>
                </a:effectLst>
              </a:rPr>
              <a:t>动静结合、反衬</a:t>
            </a:r>
            <a:r>
              <a:rPr lang="zh-CN" altLang="en-US" dirty="0" smtClean="0"/>
              <a:t>的手法，流露了诗人作为亡国孤臣难耐的</a:t>
            </a:r>
            <a:r>
              <a:rPr lang="zh-CN" altLang="en-US" b="1" dirty="0" smtClean="0">
                <a:solidFill>
                  <a:srgbClr val="C00000"/>
                </a:solidFill>
                <a:effectLst>
                  <a:outerShdw blurRad="38100" dist="38100" dir="2700000" algn="tl">
                    <a:srgbClr val="000000">
                      <a:alpha val="43137"/>
                    </a:srgbClr>
                  </a:outerShdw>
                </a:effectLst>
              </a:rPr>
              <a:t>悲凉</a:t>
            </a:r>
            <a:r>
              <a:rPr lang="zh-CN" altLang="en-US" dirty="0" smtClean="0"/>
              <a:t>，抒发了诗人</a:t>
            </a:r>
            <a:r>
              <a:rPr lang="zh-CN" altLang="en-US" b="1" dirty="0" smtClean="0">
                <a:solidFill>
                  <a:srgbClr val="0070C0"/>
                </a:solidFill>
                <a:effectLst>
                  <a:outerShdw blurRad="38100" dist="38100" dir="2700000" algn="tl">
                    <a:srgbClr val="000000">
                      <a:alpha val="43137"/>
                    </a:srgbClr>
                  </a:outerShdw>
                </a:effectLst>
              </a:rPr>
              <a:t>国破家亡</a:t>
            </a:r>
            <a:r>
              <a:rPr lang="zh-CN" altLang="en-US" dirty="0" smtClean="0"/>
              <a:t>后的</a:t>
            </a:r>
            <a:r>
              <a:rPr lang="zh-CN" altLang="en-US" b="1" dirty="0" smtClean="0">
                <a:solidFill>
                  <a:srgbClr val="00B050"/>
                </a:solidFill>
                <a:effectLst>
                  <a:outerShdw blurRad="38100" dist="38100" dir="2700000" algn="tl">
                    <a:srgbClr val="000000">
                      <a:alpha val="43137"/>
                    </a:srgbClr>
                  </a:outerShdw>
                </a:effectLst>
              </a:rPr>
              <a:t>沉痛心情</a:t>
            </a:r>
            <a:r>
              <a:rPr lang="zh-CN" altLang="en-US" dirty="0" smtClean="0"/>
              <a:t>和</a:t>
            </a:r>
            <a:r>
              <a:rPr lang="zh-CN" altLang="en-US" b="1" dirty="0" smtClean="0">
                <a:solidFill>
                  <a:srgbClr val="00B050"/>
                </a:solidFill>
                <a:effectLst>
                  <a:outerShdw blurRad="38100" dist="38100" dir="2700000" algn="tl">
                    <a:srgbClr val="000000">
                      <a:alpha val="43137"/>
                    </a:srgbClr>
                  </a:outerShdw>
                </a:effectLst>
              </a:rPr>
              <a:t>对故国的思念</a:t>
            </a:r>
            <a:r>
              <a:rPr lang="zh-CN" altLang="en-US" dirty="0" smtClean="0"/>
              <a:t>。</a:t>
            </a:r>
            <a:endParaRPr lang="zh-CN" altLang="en-US" dirty="0"/>
          </a:p>
        </p:txBody>
      </p:sp>
    </p:spTree>
    <p:extLst>
      <p:ext uri="{BB962C8B-B14F-4D97-AF65-F5344CB8AC3E}">
        <p14:creationId xmlns:p14="http://schemas.microsoft.com/office/powerpoint/2010/main" val="352870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090" y="4365104"/>
            <a:ext cx="8712968" cy="1631216"/>
          </a:xfrm>
          <a:prstGeom prst="rect">
            <a:avLst/>
          </a:prstGeom>
        </p:spPr>
        <p:txBody>
          <a:bodyPr wrap="square">
            <a:spAutoFit/>
          </a:bodyPr>
          <a:lstStyle/>
          <a:p>
            <a:r>
              <a:rPr lang="en-US" altLang="zh-CN" sz="2000" b="1" dirty="0" smtClean="0"/>
              <a:t>(</a:t>
            </a:r>
            <a:r>
              <a:rPr lang="en-US" altLang="zh-CN" sz="2000" b="1" dirty="0"/>
              <a:t>2)“</a:t>
            </a:r>
            <a:r>
              <a:rPr lang="zh-CN" altLang="zh-CN" sz="2000" b="1" dirty="0"/>
              <a:t>闲</a:t>
            </a:r>
            <a:r>
              <a:rPr lang="en-US" altLang="zh-CN" sz="2000" b="1" dirty="0"/>
              <a:t>”</a:t>
            </a:r>
            <a:r>
              <a:rPr lang="zh-CN" altLang="zh-CN" sz="2000" b="1" dirty="0"/>
              <a:t>表面上看是闲适，实则不然。诗人笔下之景固然是生机盎然的春天，但</a:t>
            </a:r>
            <a:r>
              <a:rPr lang="zh-CN" altLang="zh-CN" sz="2000" b="1" dirty="0">
                <a:solidFill>
                  <a:srgbClr val="00B050"/>
                </a:solidFill>
              </a:rPr>
              <a:t>开头</a:t>
            </a:r>
            <a:r>
              <a:rPr lang="zh-CN" altLang="zh-CN" sz="2000" b="1" dirty="0"/>
              <a:t>“寂寞”二字已透出无限清冷，</a:t>
            </a:r>
            <a:r>
              <a:rPr lang="zh-CN" altLang="zh-CN" sz="2000" b="1" dirty="0">
                <a:solidFill>
                  <a:srgbClr val="00B050"/>
                </a:solidFill>
                <a:effectLst>
                  <a:outerShdw blurRad="38100" dist="38100" dir="2700000" algn="tl">
                    <a:srgbClr val="000000">
                      <a:alpha val="43137"/>
                    </a:srgbClr>
                  </a:outerShdw>
                </a:effectLst>
              </a:rPr>
              <a:t>再加上</a:t>
            </a:r>
            <a:r>
              <a:rPr lang="zh-CN" altLang="zh-CN" sz="2000" b="1" dirty="0"/>
              <a:t>野渡无人，</a:t>
            </a:r>
            <a:r>
              <a:rPr lang="zh-CN" altLang="zh-CN" sz="2000" b="1" dirty="0">
                <a:solidFill>
                  <a:srgbClr val="00B050"/>
                </a:solidFill>
                <a:effectLst>
                  <a:outerShdw blurRad="38100" dist="38100" dir="2700000" algn="tl">
                    <a:srgbClr val="000000">
                      <a:alpha val="43137"/>
                    </a:srgbClr>
                  </a:outerShdw>
                </a:effectLst>
              </a:rPr>
              <a:t>只听得</a:t>
            </a:r>
            <a:r>
              <a:rPr lang="zh-CN" altLang="zh-CN" sz="2000" b="1" dirty="0"/>
              <a:t>杜鹃悲啼声声入耳，</a:t>
            </a:r>
            <a:r>
              <a:rPr lang="zh-CN" altLang="zh-CN" sz="2000" b="1" dirty="0">
                <a:solidFill>
                  <a:srgbClr val="00B050"/>
                </a:solidFill>
                <a:effectLst>
                  <a:outerShdw blurRad="38100" dist="38100" dir="2700000" algn="tl">
                    <a:srgbClr val="000000">
                      <a:alpha val="43137"/>
                    </a:srgbClr>
                  </a:outerShdw>
                </a:effectLst>
              </a:rPr>
              <a:t>只见得</a:t>
            </a:r>
            <a:r>
              <a:rPr lang="zh-CN" altLang="zh-CN" sz="2000" b="1" dirty="0"/>
              <a:t>杨花飘零纷纷满袖，作为南宋的亡国孤臣，其内心的怅惘和凄凉可想而知。所以，这里的“闲”，并非真“闲”，而是一个亡国之臣因心无所归而产生的</a:t>
            </a:r>
            <a:r>
              <a:rPr lang="zh-CN" altLang="zh-CN" sz="2000" b="1" dirty="0">
                <a:solidFill>
                  <a:srgbClr val="C00000"/>
                </a:solidFill>
                <a:effectLst>
                  <a:outerShdw blurRad="38100" dist="38100" dir="2700000" algn="tl">
                    <a:srgbClr val="000000">
                      <a:alpha val="43137"/>
                    </a:srgbClr>
                  </a:outerShdw>
                </a:effectLst>
              </a:rPr>
              <a:t>百无聊赖、寂寥怅惘</a:t>
            </a:r>
            <a:r>
              <a:rPr lang="zh-CN" altLang="zh-CN" sz="2000" b="1" dirty="0"/>
              <a:t>之感。</a:t>
            </a:r>
            <a:endParaRPr lang="zh-CN" altLang="zh-CN" sz="2000" dirty="0"/>
          </a:p>
        </p:txBody>
      </p:sp>
      <p:sp>
        <p:nvSpPr>
          <p:cNvPr id="3" name="矩形 2"/>
          <p:cNvSpPr/>
          <p:nvPr/>
        </p:nvSpPr>
        <p:spPr>
          <a:xfrm>
            <a:off x="179512" y="188640"/>
            <a:ext cx="8712968" cy="2031325"/>
          </a:xfrm>
          <a:prstGeom prst="rect">
            <a:avLst/>
          </a:prstGeom>
        </p:spPr>
        <p:txBody>
          <a:bodyPr wrap="square">
            <a:spAutoFit/>
          </a:bodyPr>
          <a:lstStyle/>
          <a:p>
            <a:r>
              <a:rPr lang="zh-CN" altLang="zh-CN" b="1" dirty="0"/>
              <a:t>设题角度</a:t>
            </a:r>
            <a:r>
              <a:rPr lang="en-US" altLang="zh-CN" b="1" dirty="0"/>
              <a:t>Ⅰ</a:t>
            </a:r>
            <a:r>
              <a:rPr lang="zh-CN" altLang="zh-CN" b="1" dirty="0"/>
              <a:t>：把握诗中关键词语</a:t>
            </a:r>
            <a:endParaRPr lang="zh-CN" altLang="zh-CN" dirty="0"/>
          </a:p>
          <a:p>
            <a:r>
              <a:rPr lang="en-US" altLang="zh-CN" b="1" dirty="0"/>
              <a:t>1</a:t>
            </a:r>
            <a:r>
              <a:rPr lang="zh-CN" altLang="zh-CN" b="1" dirty="0"/>
              <a:t>．阅读下面这首诗，完成题目。</a:t>
            </a:r>
            <a:endParaRPr lang="zh-CN" altLang="zh-CN" dirty="0"/>
          </a:p>
          <a:p>
            <a:r>
              <a:rPr lang="en-US" altLang="zh-CN" b="1" dirty="0" smtClean="0"/>
              <a:t>                                        </a:t>
            </a:r>
            <a:r>
              <a:rPr lang="zh-CN" altLang="zh-CN" b="1" dirty="0" smtClean="0"/>
              <a:t>溪</a:t>
            </a:r>
            <a:r>
              <a:rPr lang="zh-CN" altLang="zh-CN" b="1" dirty="0"/>
              <a:t>桥晚</a:t>
            </a:r>
            <a:r>
              <a:rPr lang="zh-CN" altLang="zh-CN" b="1" dirty="0" smtClean="0"/>
              <a:t>兴</a:t>
            </a:r>
            <a:r>
              <a:rPr lang="en-US" altLang="zh-CN" b="1" dirty="0" smtClean="0"/>
              <a:t>      </a:t>
            </a:r>
            <a:r>
              <a:rPr lang="zh-CN" altLang="zh-CN" b="1" dirty="0" smtClean="0"/>
              <a:t>郑</a:t>
            </a:r>
            <a:r>
              <a:rPr lang="zh-CN" altLang="zh-CN" b="1" dirty="0"/>
              <a:t>协</a:t>
            </a:r>
            <a:endParaRPr lang="zh-CN" altLang="zh-CN" dirty="0"/>
          </a:p>
          <a:p>
            <a:r>
              <a:rPr lang="en-US" altLang="zh-CN" b="1" dirty="0" smtClean="0"/>
              <a:t>                   </a:t>
            </a:r>
            <a:r>
              <a:rPr lang="zh-CN" altLang="zh-CN" b="1" dirty="0" smtClean="0"/>
              <a:t>寂寞</a:t>
            </a:r>
            <a:r>
              <a:rPr lang="zh-CN" altLang="zh-CN" b="1" dirty="0"/>
              <a:t>亭基野渡边，春流平岸草芊芊。</a:t>
            </a:r>
            <a:endParaRPr lang="zh-CN" altLang="zh-CN" dirty="0"/>
          </a:p>
          <a:p>
            <a:r>
              <a:rPr lang="en-US" altLang="zh-CN" b="1" dirty="0" smtClean="0"/>
              <a:t>                  </a:t>
            </a:r>
            <a:r>
              <a:rPr lang="zh-CN" altLang="zh-CN" b="1" dirty="0" smtClean="0"/>
              <a:t>一</a:t>
            </a:r>
            <a:r>
              <a:rPr lang="zh-CN" altLang="zh-CN" b="1" dirty="0"/>
              <a:t>川晚照人闲立，满袖杨花听杜鹃。</a:t>
            </a:r>
            <a:endParaRPr lang="zh-CN" altLang="zh-CN" dirty="0"/>
          </a:p>
          <a:p>
            <a:r>
              <a:rPr lang="en-US" altLang="zh-CN" b="1" dirty="0"/>
              <a:t>(1)</a:t>
            </a:r>
            <a:r>
              <a:rPr lang="zh-CN" altLang="zh-CN" b="1" dirty="0"/>
              <a:t>本诗为南宋遗民诗人郑协所写的七绝诗。这首诗描写了怎样的景色？</a:t>
            </a:r>
            <a:endParaRPr lang="zh-CN" altLang="zh-CN" dirty="0"/>
          </a:p>
          <a:p>
            <a:r>
              <a:rPr lang="en-US" altLang="zh-CN" b="1" dirty="0" smtClean="0"/>
              <a:t>(</a:t>
            </a:r>
            <a:r>
              <a:rPr lang="en-US" altLang="zh-CN" b="1" dirty="0"/>
              <a:t>2)</a:t>
            </a:r>
            <a:r>
              <a:rPr lang="zh-CN" altLang="zh-CN" b="1" dirty="0"/>
              <a:t>第三句的</a:t>
            </a:r>
            <a:r>
              <a:rPr lang="en-US" altLang="zh-CN" b="1" dirty="0"/>
              <a:t>“</a:t>
            </a:r>
            <a:r>
              <a:rPr lang="zh-CN" altLang="zh-CN" b="1" dirty="0"/>
              <a:t>闲</a:t>
            </a:r>
            <a:r>
              <a:rPr lang="en-US" altLang="zh-CN" b="1" dirty="0"/>
              <a:t>”</a:t>
            </a:r>
            <a:r>
              <a:rPr lang="zh-CN" altLang="zh-CN" b="1" dirty="0"/>
              <a:t>表达了诗人怎样的心情？请结合全诗作简要分析。</a:t>
            </a:r>
            <a:endParaRPr lang="zh-CN" altLang="zh-CN" dirty="0"/>
          </a:p>
        </p:txBody>
      </p:sp>
      <p:sp>
        <p:nvSpPr>
          <p:cNvPr id="4" name="矩形 3"/>
          <p:cNvSpPr/>
          <p:nvPr/>
        </p:nvSpPr>
        <p:spPr>
          <a:xfrm>
            <a:off x="180510" y="2708920"/>
            <a:ext cx="8640960" cy="707886"/>
          </a:xfrm>
          <a:prstGeom prst="rect">
            <a:avLst/>
          </a:prstGeom>
        </p:spPr>
        <p:txBody>
          <a:bodyPr wrap="square">
            <a:spAutoFit/>
          </a:bodyPr>
          <a:lstStyle/>
          <a:p>
            <a:r>
              <a:rPr lang="zh-CN" altLang="zh-CN" sz="2000" b="1" dirty="0" smtClean="0">
                <a:solidFill>
                  <a:srgbClr val="0070C0"/>
                </a:solidFill>
                <a:effectLst>
                  <a:outerShdw blurRad="38100" dist="38100" dir="2700000" algn="tl">
                    <a:srgbClr val="000000">
                      <a:alpha val="43137"/>
                    </a:srgbClr>
                  </a:outerShdw>
                </a:effectLst>
              </a:rPr>
              <a:t>【答案】</a:t>
            </a:r>
            <a:r>
              <a:rPr lang="en-US" altLang="zh-CN" sz="2000" b="1" dirty="0">
                <a:solidFill>
                  <a:srgbClr val="0070C0"/>
                </a:solidFill>
                <a:effectLst>
                  <a:outerShdw blurRad="38100" dist="38100" dir="2700000" algn="tl">
                    <a:srgbClr val="000000">
                      <a:alpha val="43137"/>
                    </a:srgbClr>
                  </a:outerShdw>
                </a:effectLst>
              </a:rPr>
              <a:t>(1)</a:t>
            </a:r>
            <a:r>
              <a:rPr lang="zh-CN" altLang="zh-CN" sz="2000" b="1" dirty="0">
                <a:solidFill>
                  <a:srgbClr val="0070C0"/>
                </a:solidFill>
                <a:effectLst>
                  <a:outerShdw blurRad="38100" dist="38100" dir="2700000" algn="tl">
                    <a:srgbClr val="000000">
                      <a:alpha val="43137"/>
                    </a:srgbClr>
                  </a:outerShdw>
                </a:effectLst>
              </a:rPr>
              <a:t>这首诗描绘了一幅</a:t>
            </a:r>
            <a:r>
              <a:rPr lang="zh-CN" altLang="zh-CN" sz="2000" b="1" dirty="0">
                <a:solidFill>
                  <a:srgbClr val="FF0000"/>
                </a:solidFill>
                <a:effectLst>
                  <a:outerShdw blurRad="38100" dist="38100" dir="2700000" algn="tl">
                    <a:srgbClr val="000000">
                      <a:alpha val="43137"/>
                    </a:srgbClr>
                  </a:outerShdw>
                </a:effectLst>
              </a:rPr>
              <a:t>春天野渡晚景</a:t>
            </a:r>
            <a:r>
              <a:rPr lang="zh-CN" altLang="zh-CN" sz="2000" b="1" dirty="0">
                <a:solidFill>
                  <a:srgbClr val="0070C0"/>
                </a:solidFill>
                <a:effectLst>
                  <a:outerShdw blurRad="38100" dist="38100" dir="2700000" algn="tl">
                    <a:srgbClr val="000000">
                      <a:alpha val="43137"/>
                    </a:srgbClr>
                  </a:outerShdw>
                </a:effectLst>
              </a:rPr>
              <a:t>图：野渡无人，春水已涨，春草芊芊，夕阳西下，杨花扑袖，鹃啼入耳，画面动静相生，</a:t>
            </a:r>
            <a:r>
              <a:rPr lang="zh-CN" altLang="zh-CN" sz="2000" b="1" dirty="0">
                <a:solidFill>
                  <a:srgbClr val="FF0000"/>
                </a:solidFill>
                <a:effectLst>
                  <a:outerShdw blurRad="38100" dist="38100" dir="2700000" algn="tl">
                    <a:srgbClr val="000000">
                      <a:alpha val="43137"/>
                    </a:srgbClr>
                  </a:outerShdw>
                </a:effectLst>
              </a:rPr>
              <a:t>声、形、色</a:t>
            </a:r>
            <a:r>
              <a:rPr lang="zh-CN" altLang="zh-CN" sz="2000" b="1" dirty="0">
                <a:solidFill>
                  <a:srgbClr val="0070C0"/>
                </a:solidFill>
                <a:effectLst>
                  <a:outerShdw blurRad="38100" dist="38100" dir="2700000" algn="tl">
                    <a:srgbClr val="000000">
                      <a:alpha val="43137"/>
                    </a:srgbClr>
                  </a:outerShdw>
                </a:effectLst>
              </a:rPr>
              <a:t>兼备。</a:t>
            </a:r>
            <a:endParaRPr lang="zh-CN" altLang="zh-CN" sz="2000"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447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2997" y="116632"/>
            <a:ext cx="8640960" cy="2862322"/>
          </a:xfrm>
          <a:prstGeom prst="rect">
            <a:avLst/>
          </a:prstGeom>
        </p:spPr>
        <p:txBody>
          <a:bodyPr wrap="square">
            <a:spAutoFit/>
          </a:bodyPr>
          <a:lstStyle/>
          <a:p>
            <a:r>
              <a:rPr lang="en-US" altLang="zh-CN" b="1" dirty="0"/>
              <a:t>2</a:t>
            </a:r>
            <a:r>
              <a:rPr lang="zh-CN" altLang="zh-CN" b="1" dirty="0"/>
              <a:t>．阅读下面这首唐诗，回答问题。</a:t>
            </a:r>
            <a:endParaRPr lang="zh-CN" altLang="zh-CN" dirty="0"/>
          </a:p>
          <a:p>
            <a:r>
              <a:rPr lang="en-US" altLang="zh-CN" b="1" dirty="0" smtClean="0"/>
              <a:t>                                                  </a:t>
            </a:r>
            <a:r>
              <a:rPr lang="zh-CN" altLang="zh-CN" b="1" dirty="0" smtClean="0"/>
              <a:t>书</a:t>
            </a:r>
            <a:r>
              <a:rPr lang="zh-CN" altLang="zh-CN" b="1" dirty="0"/>
              <a:t>边</a:t>
            </a:r>
            <a:r>
              <a:rPr lang="zh-CN" altLang="zh-CN" b="1" dirty="0" smtClean="0"/>
              <a:t>事</a:t>
            </a:r>
            <a:r>
              <a:rPr lang="en-US" altLang="zh-CN" b="1" dirty="0" smtClean="0"/>
              <a:t>                      </a:t>
            </a:r>
            <a:r>
              <a:rPr lang="zh-CN" altLang="zh-CN" b="1" dirty="0" smtClean="0"/>
              <a:t>张</a:t>
            </a:r>
            <a:r>
              <a:rPr lang="zh-CN" altLang="zh-CN" b="1" dirty="0"/>
              <a:t>乔</a:t>
            </a:r>
            <a:endParaRPr lang="zh-CN" altLang="zh-CN" dirty="0"/>
          </a:p>
          <a:p>
            <a:r>
              <a:rPr lang="en-US" altLang="zh-CN" b="1" dirty="0" smtClean="0"/>
              <a:t>                                   </a:t>
            </a:r>
            <a:r>
              <a:rPr lang="zh-CN" altLang="zh-CN" b="1" dirty="0" smtClean="0"/>
              <a:t>调角</a:t>
            </a:r>
            <a:r>
              <a:rPr lang="zh-CN" altLang="zh-CN" b="1" dirty="0"/>
              <a:t>断清秋，征人倚戍楼。</a:t>
            </a:r>
            <a:endParaRPr lang="zh-CN" altLang="zh-CN" dirty="0"/>
          </a:p>
          <a:p>
            <a:r>
              <a:rPr lang="en-US" altLang="zh-CN" b="1" dirty="0" smtClean="0"/>
              <a:t>                                   </a:t>
            </a:r>
            <a:r>
              <a:rPr lang="zh-CN" altLang="zh-CN" b="1" dirty="0" smtClean="0"/>
              <a:t>春风</a:t>
            </a:r>
            <a:r>
              <a:rPr lang="zh-CN" altLang="zh-CN" b="1" dirty="0"/>
              <a:t>对青冢，白日落梁州。</a:t>
            </a:r>
            <a:endParaRPr lang="zh-CN" altLang="zh-CN" dirty="0"/>
          </a:p>
          <a:p>
            <a:r>
              <a:rPr lang="en-US" altLang="zh-CN" b="1" dirty="0" smtClean="0"/>
              <a:t>                                  </a:t>
            </a:r>
            <a:r>
              <a:rPr lang="zh-CN" altLang="zh-CN" b="1" dirty="0" smtClean="0"/>
              <a:t>大漠</a:t>
            </a:r>
            <a:r>
              <a:rPr lang="zh-CN" altLang="zh-CN" b="1" dirty="0"/>
              <a:t>无兵阻，穷边有客游。</a:t>
            </a:r>
            <a:endParaRPr lang="zh-CN" altLang="zh-CN" dirty="0"/>
          </a:p>
          <a:p>
            <a:r>
              <a:rPr lang="en-US" altLang="zh-CN" b="1" dirty="0" smtClean="0"/>
              <a:t>                                  </a:t>
            </a:r>
            <a:r>
              <a:rPr lang="zh-CN" altLang="zh-CN" b="1" dirty="0" smtClean="0"/>
              <a:t>蕃</a:t>
            </a:r>
            <a:r>
              <a:rPr lang="zh-CN" altLang="zh-CN" b="1" dirty="0"/>
              <a:t>情似此水，长愿向南流。</a:t>
            </a:r>
            <a:endParaRPr lang="zh-CN" altLang="zh-CN" dirty="0"/>
          </a:p>
          <a:p>
            <a:r>
              <a:rPr lang="zh-CN" altLang="zh-CN" b="1" dirty="0"/>
              <a:t>【注】唐朝自肃宗以后，河西陇右一带长期为吐蕃所占，大中十一年，吐蕃将尚延心以河湟降唐，其地又全归唐朝所有。自此，唐代西部边塞地区又出现了一度和平安定的局面。</a:t>
            </a:r>
            <a:endParaRPr lang="zh-CN" altLang="zh-CN" dirty="0"/>
          </a:p>
          <a:p>
            <a:r>
              <a:rPr lang="zh-CN" altLang="zh-CN" b="1" dirty="0"/>
              <a:t>请在首联中找一个最具表现力的词，简析其表达效果。</a:t>
            </a:r>
            <a:endParaRPr lang="zh-CN" altLang="zh-CN" dirty="0"/>
          </a:p>
        </p:txBody>
      </p:sp>
      <p:sp>
        <p:nvSpPr>
          <p:cNvPr id="4" name="矩形 3"/>
          <p:cNvSpPr/>
          <p:nvPr/>
        </p:nvSpPr>
        <p:spPr>
          <a:xfrm>
            <a:off x="179511" y="5373216"/>
            <a:ext cx="8640959" cy="1323439"/>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译文：     清秋的边地号角划断宁静，征人悠闲地倚着哨楼远望。</a:t>
            </a:r>
          </a:p>
          <a:p>
            <a:r>
              <a:rPr lang="zh-CN" altLang="en-US" sz="2000" b="1" dirty="0" smtClean="0">
                <a:solidFill>
                  <a:srgbClr val="7030A0"/>
                </a:solidFill>
                <a:effectLst>
                  <a:outerShdw blurRad="38100" dist="38100" dir="2700000" algn="tl">
                    <a:srgbClr val="000000">
                      <a:alpha val="43137"/>
                    </a:srgbClr>
                  </a:outerShdw>
                </a:effectLst>
              </a:rPr>
              <a:t>                  阵阵和风吹拂着昭君坟墓，边城梁州普照着和煦阳光。</a:t>
            </a:r>
          </a:p>
          <a:p>
            <a:r>
              <a:rPr lang="zh-CN" altLang="en-US" sz="2000" b="1" dirty="0" smtClean="0">
                <a:solidFill>
                  <a:srgbClr val="7030A0"/>
                </a:solidFill>
                <a:effectLst>
                  <a:outerShdw blurRad="38100" dist="38100" dir="2700000" algn="tl">
                    <a:srgbClr val="000000">
                      <a:alpha val="43137"/>
                    </a:srgbClr>
                  </a:outerShdw>
                </a:effectLst>
              </a:rPr>
              <a:t>                  浩瀚沙漠看不见军兵阻扰，边疆塞外也常有客人游赏。</a:t>
            </a:r>
          </a:p>
          <a:p>
            <a:r>
              <a:rPr lang="zh-CN" altLang="en-US" sz="2000" b="1" dirty="0" smtClean="0">
                <a:solidFill>
                  <a:srgbClr val="7030A0"/>
                </a:solidFill>
                <a:effectLst>
                  <a:outerShdw blurRad="38100" dist="38100" dir="2700000" algn="tl">
                    <a:srgbClr val="000000">
                      <a:alpha val="43137"/>
                    </a:srgbClr>
                  </a:outerShdw>
                </a:effectLst>
              </a:rPr>
              <a:t>                  蕃人的情意好像这条流水，愿永久归附中原流向南方。</a:t>
            </a:r>
            <a:endParaRPr lang="zh-CN" altLang="en-US" sz="2000" b="1" dirty="0">
              <a:solidFill>
                <a:srgbClr val="7030A0"/>
              </a:solidFill>
              <a:effectLst>
                <a:outerShdw blurRad="38100" dist="38100" dir="2700000" algn="tl">
                  <a:srgbClr val="000000">
                    <a:alpha val="43137"/>
                  </a:srgbClr>
                </a:outerShdw>
              </a:effectLst>
            </a:endParaRPr>
          </a:p>
        </p:txBody>
      </p:sp>
      <p:sp>
        <p:nvSpPr>
          <p:cNvPr id="5" name="矩形 4"/>
          <p:cNvSpPr/>
          <p:nvPr/>
        </p:nvSpPr>
        <p:spPr>
          <a:xfrm>
            <a:off x="193421" y="2978954"/>
            <a:ext cx="8691491" cy="2246769"/>
          </a:xfrm>
          <a:prstGeom prst="rect">
            <a:avLst/>
          </a:prstGeom>
        </p:spPr>
        <p:txBody>
          <a:bodyPr wrap="square">
            <a:spAutoFit/>
          </a:bodyPr>
          <a:lstStyle/>
          <a:p>
            <a:r>
              <a:rPr lang="zh-CN" altLang="en-US" sz="2000" b="1" dirty="0" smtClean="0">
                <a:solidFill>
                  <a:srgbClr val="002060"/>
                </a:solidFill>
              </a:rPr>
              <a:t>补充注释：⑴</a:t>
            </a:r>
            <a:r>
              <a:rPr lang="zh-CN" altLang="en-US" sz="2000" b="1" dirty="0" smtClean="0">
                <a:solidFill>
                  <a:srgbClr val="FF0000"/>
                </a:solidFill>
              </a:rPr>
              <a:t>调角</a:t>
            </a:r>
            <a:r>
              <a:rPr lang="zh-CN" altLang="en-US" sz="2000" b="1" dirty="0" smtClean="0">
                <a:solidFill>
                  <a:srgbClr val="002060"/>
                </a:solidFill>
              </a:rPr>
              <a:t>：犹吹角。角是古代军中乐器，相当于军号。</a:t>
            </a:r>
            <a:r>
              <a:rPr lang="zh-CN" altLang="en-US" sz="2000" b="1" dirty="0" smtClean="0">
                <a:solidFill>
                  <a:srgbClr val="FF0000"/>
                </a:solidFill>
              </a:rPr>
              <a:t>断</a:t>
            </a:r>
            <a:r>
              <a:rPr lang="zh-CN" altLang="en-US" sz="2000" b="1" dirty="0" smtClean="0">
                <a:solidFill>
                  <a:srgbClr val="002060"/>
                </a:solidFill>
              </a:rPr>
              <a:t>：尽或占尽的意思。  ⑵</a:t>
            </a:r>
            <a:r>
              <a:rPr lang="zh-CN" altLang="en-US" sz="2000" b="1" dirty="0" smtClean="0">
                <a:solidFill>
                  <a:srgbClr val="FF0000"/>
                </a:solidFill>
              </a:rPr>
              <a:t>戍楼</a:t>
            </a:r>
            <a:r>
              <a:rPr lang="zh-CN" altLang="en-US" sz="2000" b="1" dirty="0" smtClean="0">
                <a:solidFill>
                  <a:srgbClr val="002060"/>
                </a:solidFill>
              </a:rPr>
              <a:t>：防守的城楼。⑶</a:t>
            </a:r>
            <a:r>
              <a:rPr lang="zh-CN" altLang="en-US" sz="2000" b="1" dirty="0" smtClean="0">
                <a:solidFill>
                  <a:srgbClr val="FF0000"/>
                </a:solidFill>
              </a:rPr>
              <a:t>春风</a:t>
            </a:r>
            <a:r>
              <a:rPr lang="zh-CN" altLang="en-US" sz="2000" b="1" dirty="0" smtClean="0">
                <a:solidFill>
                  <a:srgbClr val="002060"/>
                </a:solidFill>
              </a:rPr>
              <a:t>：指和煦凉爽的秋风。</a:t>
            </a:r>
            <a:r>
              <a:rPr lang="zh-CN" altLang="en-US" sz="2000" b="1" dirty="0" smtClean="0">
                <a:solidFill>
                  <a:srgbClr val="FF0000"/>
                </a:solidFill>
              </a:rPr>
              <a:t>青冢</a:t>
            </a:r>
            <a:r>
              <a:rPr lang="zh-CN" altLang="en-US" sz="2000" b="1" dirty="0" smtClean="0">
                <a:solidFill>
                  <a:srgbClr val="002060"/>
                </a:solidFill>
              </a:rPr>
              <a:t>：指西汉王昭君的坟墓。   ⑷</a:t>
            </a:r>
            <a:r>
              <a:rPr lang="zh-CN" altLang="en-US" sz="2000" b="1" dirty="0" smtClean="0">
                <a:solidFill>
                  <a:srgbClr val="FF0000"/>
                </a:solidFill>
                <a:effectLst>
                  <a:outerShdw blurRad="38100" dist="38100" dir="2700000" algn="tl">
                    <a:srgbClr val="000000">
                      <a:alpha val="43137"/>
                    </a:srgbClr>
                  </a:outerShdw>
                </a:effectLst>
              </a:rPr>
              <a:t>白日</a:t>
            </a:r>
            <a:r>
              <a:rPr lang="zh-CN" altLang="en-US" sz="2000" b="1" dirty="0" smtClean="0">
                <a:solidFill>
                  <a:srgbClr val="002060"/>
                </a:solidFill>
              </a:rPr>
              <a:t>：灿烂的阳光。</a:t>
            </a:r>
            <a:r>
              <a:rPr lang="zh-CN" altLang="en-US" sz="2000" b="1" dirty="0" smtClean="0">
                <a:solidFill>
                  <a:srgbClr val="FF0000"/>
                </a:solidFill>
                <a:effectLst>
                  <a:outerShdw blurRad="38100" dist="38100" dir="2700000" algn="tl">
                    <a:srgbClr val="000000">
                      <a:alpha val="43137"/>
                    </a:srgbClr>
                  </a:outerShdw>
                </a:effectLst>
              </a:rPr>
              <a:t>梁州</a:t>
            </a:r>
            <a:r>
              <a:rPr lang="zh-CN" altLang="en-US" sz="2000" b="1" dirty="0" smtClean="0">
                <a:solidFill>
                  <a:srgbClr val="002060"/>
                </a:solidFill>
              </a:rPr>
              <a:t>：当时指凉州。唐梁州为今陕西南郑一带，非边地，而乐曲</a:t>
            </a:r>
            <a:r>
              <a:rPr lang="en-US" altLang="zh-CN" sz="2000" b="1" dirty="0" smtClean="0">
                <a:solidFill>
                  <a:srgbClr val="002060"/>
                </a:solidFill>
              </a:rPr>
              <a:t>《</a:t>
            </a:r>
            <a:r>
              <a:rPr lang="zh-CN" altLang="en-US" sz="2000" b="1" dirty="0" smtClean="0">
                <a:solidFill>
                  <a:srgbClr val="002060"/>
                </a:solidFill>
              </a:rPr>
              <a:t>凉州</a:t>
            </a:r>
            <a:r>
              <a:rPr lang="en-US" altLang="zh-CN" sz="2000" b="1" dirty="0" smtClean="0">
                <a:solidFill>
                  <a:srgbClr val="002060"/>
                </a:solidFill>
              </a:rPr>
              <a:t>》</a:t>
            </a:r>
            <a:r>
              <a:rPr lang="zh-CN" altLang="en-US" sz="2000" b="1" dirty="0" smtClean="0">
                <a:solidFill>
                  <a:srgbClr val="002060"/>
                </a:solidFill>
              </a:rPr>
              <a:t>也有作</a:t>
            </a:r>
            <a:r>
              <a:rPr lang="en-US" altLang="zh-CN" sz="2000" b="1" dirty="0" smtClean="0">
                <a:solidFill>
                  <a:srgbClr val="002060"/>
                </a:solidFill>
              </a:rPr>
              <a:t>《</a:t>
            </a:r>
            <a:r>
              <a:rPr lang="zh-CN" altLang="en-US" sz="2000" b="1" dirty="0" smtClean="0">
                <a:solidFill>
                  <a:srgbClr val="002060"/>
                </a:solidFill>
              </a:rPr>
              <a:t>梁州</a:t>
            </a:r>
            <a:r>
              <a:rPr lang="en-US" altLang="zh-CN" sz="2000" b="1" dirty="0" smtClean="0">
                <a:solidFill>
                  <a:srgbClr val="002060"/>
                </a:solidFill>
              </a:rPr>
              <a:t>》</a:t>
            </a:r>
            <a:r>
              <a:rPr lang="zh-CN" altLang="en-US" sz="2000" b="1" dirty="0" smtClean="0">
                <a:solidFill>
                  <a:srgbClr val="002060"/>
                </a:solidFill>
              </a:rPr>
              <a:t>的。凉州，地处今甘肃省境内，曾一度被吐蕃所占。    ⑸</a:t>
            </a:r>
            <a:r>
              <a:rPr lang="zh-CN" altLang="en-US" sz="2000" b="1" dirty="0" smtClean="0">
                <a:solidFill>
                  <a:srgbClr val="FF0000"/>
                </a:solidFill>
                <a:effectLst>
                  <a:outerShdw blurRad="38100" dist="38100" dir="2700000" algn="tl">
                    <a:srgbClr val="000000">
                      <a:alpha val="43137"/>
                    </a:srgbClr>
                  </a:outerShdw>
                </a:effectLst>
              </a:rPr>
              <a:t>大漠</a:t>
            </a:r>
            <a:r>
              <a:rPr lang="zh-CN" altLang="en-US" sz="2000" b="1" dirty="0" smtClean="0">
                <a:solidFill>
                  <a:srgbClr val="002060"/>
                </a:solidFill>
              </a:rPr>
              <a:t>：一作“大汉”。    </a:t>
            </a:r>
            <a:endParaRPr lang="en-US" altLang="zh-CN" sz="2000" b="1" dirty="0" smtClean="0">
              <a:solidFill>
                <a:srgbClr val="002060"/>
              </a:solidFill>
            </a:endParaRPr>
          </a:p>
          <a:p>
            <a:r>
              <a:rPr lang="en-US" altLang="zh-CN" sz="2000" b="1" dirty="0">
                <a:solidFill>
                  <a:srgbClr val="002060"/>
                </a:solidFill>
              </a:rPr>
              <a:t> </a:t>
            </a:r>
            <a:r>
              <a:rPr lang="zh-CN" altLang="en-US" sz="2000" b="1" dirty="0" smtClean="0">
                <a:solidFill>
                  <a:srgbClr val="002060"/>
                </a:solidFill>
              </a:rPr>
              <a:t> ⑹</a:t>
            </a:r>
            <a:r>
              <a:rPr lang="zh-CN" altLang="en-US" sz="2000" b="1" dirty="0" smtClean="0">
                <a:solidFill>
                  <a:srgbClr val="FF0000"/>
                </a:solidFill>
                <a:effectLst>
                  <a:outerShdw blurRad="38100" dist="38100" dir="2700000" algn="tl">
                    <a:srgbClr val="000000">
                      <a:alpha val="43137"/>
                    </a:srgbClr>
                  </a:outerShdw>
                </a:effectLst>
              </a:rPr>
              <a:t>穷边</a:t>
            </a:r>
            <a:r>
              <a:rPr lang="zh-CN" altLang="en-US" sz="2000" b="1" dirty="0" smtClean="0">
                <a:solidFill>
                  <a:srgbClr val="002060"/>
                </a:solidFill>
              </a:rPr>
              <a:t>：绝远的边地。⑺</a:t>
            </a:r>
            <a:r>
              <a:rPr lang="zh-CN" altLang="en-US" sz="2000" b="1" dirty="0" smtClean="0">
                <a:solidFill>
                  <a:srgbClr val="FF0000"/>
                </a:solidFill>
                <a:effectLst>
                  <a:outerShdw blurRad="38100" dist="38100" dir="2700000" algn="tl">
                    <a:srgbClr val="000000">
                      <a:alpha val="43137"/>
                    </a:srgbClr>
                  </a:outerShdw>
                </a:effectLst>
              </a:rPr>
              <a:t>蕃</a:t>
            </a:r>
            <a:r>
              <a:rPr lang="zh-CN" altLang="en-US" sz="2000" b="1" dirty="0" smtClean="0">
                <a:solidFill>
                  <a:srgbClr val="002060"/>
                </a:solidFill>
              </a:rPr>
              <a:t>：指吐蕃。</a:t>
            </a:r>
            <a:r>
              <a:rPr lang="zh-CN" altLang="en-US" sz="2000" b="1" dirty="0" smtClean="0">
                <a:solidFill>
                  <a:srgbClr val="FF0000"/>
                </a:solidFill>
                <a:effectLst>
                  <a:outerShdw blurRad="38100" dist="38100" dir="2700000" algn="tl">
                    <a:srgbClr val="000000">
                      <a:alpha val="43137"/>
                    </a:srgbClr>
                  </a:outerShdw>
                </a:effectLst>
              </a:rPr>
              <a:t>情</a:t>
            </a:r>
            <a:r>
              <a:rPr lang="zh-CN" altLang="en-US" sz="2000" b="1" dirty="0" smtClean="0">
                <a:solidFill>
                  <a:srgbClr val="002060"/>
                </a:solidFill>
              </a:rPr>
              <a:t>：心情、情意。</a:t>
            </a:r>
            <a:r>
              <a:rPr lang="zh-CN" altLang="en-US" sz="2000" b="1" dirty="0" smtClean="0">
                <a:solidFill>
                  <a:srgbClr val="FF0000"/>
                </a:solidFill>
                <a:effectLst>
                  <a:outerShdw blurRad="38100" dist="38100" dir="2700000" algn="tl">
                    <a:srgbClr val="000000">
                      <a:alpha val="43137"/>
                    </a:srgbClr>
                  </a:outerShdw>
                </a:effectLst>
              </a:rPr>
              <a:t>似</a:t>
            </a:r>
            <a:r>
              <a:rPr lang="zh-CN" altLang="en-US" sz="2000" b="1" dirty="0" smtClean="0">
                <a:solidFill>
                  <a:srgbClr val="002060"/>
                </a:solidFill>
              </a:rPr>
              <a:t>：一作“如”。</a:t>
            </a:r>
            <a:r>
              <a:rPr lang="zh-CN" altLang="en-US" sz="2000" b="1" dirty="0" smtClean="0">
                <a:solidFill>
                  <a:srgbClr val="FF0000"/>
                </a:solidFill>
                <a:effectLst>
                  <a:outerShdw blurRad="38100" dist="38100" dir="2700000" algn="tl">
                    <a:srgbClr val="000000">
                      <a:alpha val="43137"/>
                    </a:srgbClr>
                  </a:outerShdw>
                </a:effectLst>
              </a:rPr>
              <a:t>此水</a:t>
            </a:r>
            <a:r>
              <a:rPr lang="zh-CN" altLang="en-US" sz="2000" b="1" dirty="0" smtClean="0">
                <a:solidFill>
                  <a:srgbClr val="002060"/>
                </a:solidFill>
              </a:rPr>
              <a:t>：不确指，可能指黄河。</a:t>
            </a:r>
          </a:p>
        </p:txBody>
      </p:sp>
    </p:spTree>
    <p:extLst>
      <p:ext uri="{BB962C8B-B14F-4D97-AF65-F5344CB8AC3E}">
        <p14:creationId xmlns:p14="http://schemas.microsoft.com/office/powerpoint/2010/main" val="122369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2997" y="116632"/>
            <a:ext cx="8640960" cy="3139321"/>
          </a:xfrm>
          <a:prstGeom prst="rect">
            <a:avLst/>
          </a:prstGeom>
        </p:spPr>
        <p:txBody>
          <a:bodyPr wrap="square">
            <a:spAutoFit/>
          </a:bodyPr>
          <a:lstStyle/>
          <a:p>
            <a:r>
              <a:rPr lang="en-US" altLang="zh-CN" b="1" dirty="0"/>
              <a:t>2</a:t>
            </a:r>
            <a:r>
              <a:rPr lang="zh-CN" altLang="zh-CN" b="1" dirty="0"/>
              <a:t>．阅读下面这首唐诗，回答问题。</a:t>
            </a:r>
            <a:endParaRPr lang="zh-CN" altLang="zh-CN" dirty="0"/>
          </a:p>
          <a:p>
            <a:r>
              <a:rPr lang="en-US" altLang="zh-CN" b="1" dirty="0" smtClean="0"/>
              <a:t>                                        </a:t>
            </a:r>
            <a:r>
              <a:rPr lang="zh-CN" altLang="zh-CN" b="1" dirty="0" smtClean="0"/>
              <a:t>书</a:t>
            </a:r>
            <a:r>
              <a:rPr lang="zh-CN" altLang="zh-CN" b="1" dirty="0"/>
              <a:t>边事</a:t>
            </a:r>
            <a:endParaRPr lang="zh-CN" altLang="zh-CN" dirty="0"/>
          </a:p>
          <a:p>
            <a:r>
              <a:rPr lang="en-US" altLang="zh-CN" b="1" dirty="0" smtClean="0"/>
              <a:t>                                                 </a:t>
            </a:r>
            <a:r>
              <a:rPr lang="zh-CN" altLang="zh-CN" b="1" dirty="0" smtClean="0"/>
              <a:t>张</a:t>
            </a:r>
            <a:r>
              <a:rPr lang="zh-CN" altLang="zh-CN" b="1" dirty="0"/>
              <a:t>乔</a:t>
            </a:r>
            <a:endParaRPr lang="zh-CN" altLang="zh-CN" dirty="0"/>
          </a:p>
          <a:p>
            <a:r>
              <a:rPr lang="en-US" altLang="zh-CN" b="1" dirty="0" smtClean="0"/>
              <a:t>                          </a:t>
            </a:r>
            <a:r>
              <a:rPr lang="zh-CN" altLang="zh-CN" b="1" dirty="0" smtClean="0"/>
              <a:t>调角</a:t>
            </a:r>
            <a:r>
              <a:rPr lang="zh-CN" altLang="zh-CN" b="1" dirty="0"/>
              <a:t>断清秋，征人倚戍楼。</a:t>
            </a:r>
            <a:endParaRPr lang="zh-CN" altLang="zh-CN" dirty="0"/>
          </a:p>
          <a:p>
            <a:r>
              <a:rPr lang="en-US" altLang="zh-CN" b="1" dirty="0" smtClean="0"/>
              <a:t>                          </a:t>
            </a:r>
            <a:r>
              <a:rPr lang="zh-CN" altLang="zh-CN" b="1" dirty="0" smtClean="0"/>
              <a:t>春风</a:t>
            </a:r>
            <a:r>
              <a:rPr lang="zh-CN" altLang="zh-CN" b="1" dirty="0"/>
              <a:t>对青冢，白日落梁州。</a:t>
            </a:r>
            <a:endParaRPr lang="zh-CN" altLang="zh-CN" dirty="0"/>
          </a:p>
          <a:p>
            <a:r>
              <a:rPr lang="en-US" altLang="zh-CN" b="1" dirty="0" smtClean="0"/>
              <a:t>                         </a:t>
            </a:r>
            <a:r>
              <a:rPr lang="zh-CN" altLang="zh-CN" b="1" dirty="0" smtClean="0"/>
              <a:t>大漠</a:t>
            </a:r>
            <a:r>
              <a:rPr lang="zh-CN" altLang="zh-CN" b="1" dirty="0"/>
              <a:t>无兵阻，穷边有客游。</a:t>
            </a:r>
            <a:endParaRPr lang="zh-CN" altLang="zh-CN" dirty="0"/>
          </a:p>
          <a:p>
            <a:r>
              <a:rPr lang="en-US" altLang="zh-CN" b="1" dirty="0" smtClean="0"/>
              <a:t>                         </a:t>
            </a:r>
            <a:r>
              <a:rPr lang="zh-CN" altLang="zh-CN" b="1" dirty="0" smtClean="0"/>
              <a:t>蕃</a:t>
            </a:r>
            <a:r>
              <a:rPr lang="zh-CN" altLang="zh-CN" b="1" dirty="0"/>
              <a:t>情似此水，长愿向南流。</a:t>
            </a:r>
            <a:endParaRPr lang="zh-CN" altLang="zh-CN" dirty="0"/>
          </a:p>
          <a:p>
            <a:r>
              <a:rPr lang="zh-CN" altLang="zh-CN" b="1" dirty="0"/>
              <a:t>【注】唐朝自肃宗以后，河西陇右一带长期为吐蕃所占，大中十一年，吐蕃将尚延心以河湟降唐，其地又全归唐朝所有。自此，唐代西部边塞地区又出现了一度和平安定的局面。</a:t>
            </a:r>
            <a:endParaRPr lang="zh-CN" altLang="zh-CN" dirty="0"/>
          </a:p>
          <a:p>
            <a:r>
              <a:rPr lang="zh-CN" altLang="zh-CN" b="1" dirty="0"/>
              <a:t>请在首联中找一个最具表现力的词，简析其表达效果。</a:t>
            </a:r>
            <a:endParaRPr lang="zh-CN" altLang="zh-CN" dirty="0"/>
          </a:p>
        </p:txBody>
      </p:sp>
      <p:sp>
        <p:nvSpPr>
          <p:cNvPr id="3" name="矩形 2"/>
          <p:cNvSpPr/>
          <p:nvPr/>
        </p:nvSpPr>
        <p:spPr>
          <a:xfrm>
            <a:off x="226255" y="3717032"/>
            <a:ext cx="8734444" cy="2308324"/>
          </a:xfrm>
          <a:prstGeom prst="rect">
            <a:avLst/>
          </a:prstGeom>
        </p:spPr>
        <p:txBody>
          <a:bodyPr wrap="square">
            <a:spAutoFit/>
          </a:bodyPr>
          <a:lstStyle/>
          <a:p>
            <a:r>
              <a:rPr lang="zh-CN" altLang="zh-CN" sz="2400" b="1" dirty="0" smtClean="0">
                <a:solidFill>
                  <a:srgbClr val="7030A0"/>
                </a:solidFill>
                <a:effectLst>
                  <a:outerShdw blurRad="38100" dist="38100" dir="2700000" algn="tl">
                    <a:srgbClr val="000000">
                      <a:alpha val="43137"/>
                    </a:srgbClr>
                  </a:outerShdw>
                </a:effectLst>
              </a:rPr>
              <a:t>【答案】</a:t>
            </a:r>
            <a:endParaRPr lang="en-US" altLang="zh-CN" sz="2400" b="1" dirty="0" smtClean="0">
              <a:solidFill>
                <a:srgbClr val="7030A0"/>
              </a:solidFill>
              <a:effectLst>
                <a:outerShdw blurRad="38100" dist="38100" dir="2700000" algn="tl">
                  <a:srgbClr val="000000">
                    <a:alpha val="43137"/>
                  </a:srgbClr>
                </a:outerShdw>
              </a:effectLst>
            </a:endParaRPr>
          </a:p>
          <a:p>
            <a:r>
              <a:rPr lang="en-US" altLang="zh-CN" sz="2400" b="1" dirty="0">
                <a:solidFill>
                  <a:srgbClr val="7030A0"/>
                </a:solidFill>
                <a:effectLst>
                  <a:outerShdw blurRad="38100" dist="38100" dir="2700000" algn="tl">
                    <a:srgbClr val="000000">
                      <a:alpha val="43137"/>
                    </a:srgbClr>
                  </a:outerShdw>
                </a:effectLst>
              </a:rPr>
              <a:t> </a:t>
            </a:r>
            <a:r>
              <a:rPr lang="en-US" altLang="zh-CN" sz="2400" b="1" dirty="0" smtClean="0">
                <a:solidFill>
                  <a:srgbClr val="7030A0"/>
                </a:solidFill>
                <a:effectLst>
                  <a:outerShdw blurRad="38100" dist="38100" dir="2700000" algn="tl">
                    <a:srgbClr val="000000">
                      <a:alpha val="43137"/>
                    </a:srgbClr>
                  </a:outerShdw>
                </a:effectLst>
              </a:rPr>
              <a:t>       </a:t>
            </a:r>
            <a:r>
              <a:rPr lang="zh-CN" altLang="zh-CN" sz="2400" b="1" dirty="0" smtClean="0">
                <a:solidFill>
                  <a:srgbClr val="7030A0"/>
                </a:solidFill>
                <a:effectLst>
                  <a:outerShdw blurRad="38100" dist="38100" dir="2700000" algn="tl">
                    <a:srgbClr val="000000">
                      <a:alpha val="43137"/>
                    </a:srgbClr>
                  </a:outerShdw>
                </a:effectLst>
              </a:rPr>
              <a:t>最</a:t>
            </a:r>
            <a:r>
              <a:rPr lang="zh-CN" altLang="zh-CN" sz="2400" b="1" dirty="0">
                <a:solidFill>
                  <a:srgbClr val="7030A0"/>
                </a:solidFill>
                <a:effectLst>
                  <a:outerShdw blurRad="38100" dist="38100" dir="2700000" algn="tl">
                    <a:srgbClr val="000000">
                      <a:alpha val="43137"/>
                    </a:srgbClr>
                  </a:outerShdw>
                </a:effectLst>
              </a:rPr>
              <a:t>具表现力的字是</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断</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或</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倚</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断</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字是尽或占尽的意思，</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断</a:t>
            </a:r>
            <a:r>
              <a:rPr lang="en-US" altLang="zh-CN" sz="2400" b="1" dirty="0">
                <a:solidFill>
                  <a:srgbClr val="7030A0"/>
                </a:solidFill>
                <a:effectLst>
                  <a:outerShdw blurRad="38100" dist="38100" dir="2700000" algn="tl">
                    <a:srgbClr val="000000">
                      <a:alpha val="43137"/>
                    </a:srgbClr>
                  </a:outerShdw>
                </a:effectLst>
              </a:rPr>
              <a:t>”</a:t>
            </a:r>
            <a:r>
              <a:rPr lang="zh-CN" altLang="zh-CN" sz="2400" b="1" dirty="0">
                <a:solidFill>
                  <a:srgbClr val="7030A0"/>
                </a:solidFill>
                <a:effectLst>
                  <a:outerShdw blurRad="38100" dist="38100" dir="2700000" algn="tl">
                    <a:srgbClr val="000000">
                      <a:alpha val="43137"/>
                    </a:srgbClr>
                  </a:outerShdw>
                </a:effectLst>
              </a:rPr>
              <a:t>字将角声</a:t>
            </a:r>
            <a:r>
              <a:rPr lang="zh-CN" altLang="zh-CN" sz="2400" b="1" dirty="0">
                <a:solidFill>
                  <a:srgbClr val="FF0000"/>
                </a:solidFill>
                <a:effectLst>
                  <a:outerShdw blurRad="38100" dist="38100" dir="2700000" algn="tl">
                    <a:srgbClr val="000000">
                      <a:alpha val="43137"/>
                    </a:srgbClr>
                  </a:outerShdw>
                </a:effectLst>
              </a:rPr>
              <a:t>音韵之美</a:t>
            </a:r>
            <a:r>
              <a:rPr lang="zh-CN" altLang="zh-CN" sz="2400" b="1" dirty="0">
                <a:solidFill>
                  <a:srgbClr val="7030A0"/>
                </a:solidFill>
                <a:effectLst>
                  <a:outerShdw blurRad="38100" dist="38100" dir="2700000" algn="tl">
                    <a:srgbClr val="000000">
                      <a:alpha val="43137"/>
                    </a:srgbClr>
                  </a:outerShdw>
                </a:effectLst>
              </a:rPr>
              <a:t>和</a:t>
            </a:r>
            <a:r>
              <a:rPr lang="zh-CN" altLang="zh-CN" sz="2400" b="1" dirty="0">
                <a:solidFill>
                  <a:srgbClr val="FF0000"/>
                </a:solidFill>
                <a:effectLst>
                  <a:outerShdw blurRad="38100" dist="38100" dir="2700000" algn="tl">
                    <a:srgbClr val="000000">
                      <a:alpha val="43137"/>
                    </a:srgbClr>
                  </a:outerShdw>
                </a:effectLst>
              </a:rPr>
              <a:t>音域之广</a:t>
            </a:r>
            <a:r>
              <a:rPr lang="zh-CN" altLang="zh-CN" sz="2400" b="1" dirty="0">
                <a:solidFill>
                  <a:srgbClr val="7030A0"/>
                </a:solidFill>
                <a:effectLst>
                  <a:outerShdw blurRad="38100" dist="38100" dir="2700000" algn="tl">
                    <a:srgbClr val="000000">
                      <a:alpha val="43137"/>
                    </a:srgbClr>
                  </a:outerShdw>
                </a:effectLst>
              </a:rPr>
              <a:t>传神地表现出来；</a:t>
            </a:r>
            <a:r>
              <a:rPr lang="zh-CN" altLang="zh-CN" sz="2400" b="1" dirty="0">
                <a:solidFill>
                  <a:srgbClr val="C00000"/>
                </a:solidFill>
                <a:effectLst>
                  <a:outerShdw blurRad="38100" dist="38100" dir="2700000" algn="tl">
                    <a:srgbClr val="000000">
                      <a:alpha val="43137"/>
                    </a:srgbClr>
                  </a:outerShdw>
                </a:effectLst>
              </a:rPr>
              <a:t>渲染出</a:t>
            </a:r>
            <a:r>
              <a:rPr lang="zh-CN" altLang="zh-CN" sz="2400" b="1" dirty="0">
                <a:solidFill>
                  <a:srgbClr val="7030A0"/>
                </a:solidFill>
                <a:effectLst>
                  <a:outerShdw blurRad="38100" dist="38100" dir="2700000" algn="tl">
                    <a:srgbClr val="000000">
                      <a:alpha val="43137"/>
                    </a:srgbClr>
                  </a:outerShdw>
                </a:effectLst>
              </a:rPr>
              <a:t>一种</a:t>
            </a:r>
            <a:r>
              <a:rPr lang="zh-CN" altLang="zh-CN" sz="2400" b="1" dirty="0">
                <a:solidFill>
                  <a:srgbClr val="00B050"/>
                </a:solidFill>
                <a:effectLst>
                  <a:outerShdw blurRad="38100" dist="38100" dir="2700000" algn="tl">
                    <a:srgbClr val="000000">
                      <a:alpha val="43137"/>
                    </a:srgbClr>
                  </a:outerShdw>
                </a:effectLst>
              </a:rPr>
              <a:t>深广清幽</a:t>
            </a:r>
            <a:r>
              <a:rPr lang="zh-CN" altLang="zh-CN" sz="2400" b="1" dirty="0">
                <a:solidFill>
                  <a:srgbClr val="7030A0"/>
                </a:solidFill>
                <a:effectLst>
                  <a:outerShdw blurRad="38100" dist="38100" dir="2700000" algn="tl">
                    <a:srgbClr val="000000">
                      <a:alpha val="43137"/>
                    </a:srgbClr>
                  </a:outerShdw>
                </a:effectLst>
              </a:rPr>
              <a:t>宜人的意境</a:t>
            </a:r>
            <a:r>
              <a:rPr lang="zh-CN" altLang="zh-CN" sz="2400" b="1" dirty="0" smtClean="0">
                <a:solidFill>
                  <a:srgbClr val="7030A0"/>
                </a:solidFill>
                <a:effectLst>
                  <a:outerShdw blurRad="38100" dist="38100" dir="2700000" algn="tl">
                    <a:srgbClr val="000000">
                      <a:alpha val="43137"/>
                    </a:srgbClr>
                  </a:outerShdw>
                </a:effectLst>
              </a:rPr>
              <a:t>。</a:t>
            </a:r>
            <a:endParaRPr lang="en-US" altLang="zh-CN" sz="2400" b="1" dirty="0" smtClean="0">
              <a:solidFill>
                <a:srgbClr val="7030A0"/>
              </a:solidFill>
              <a:effectLst>
                <a:outerShdw blurRad="38100" dist="38100" dir="2700000" algn="tl">
                  <a:srgbClr val="000000">
                    <a:alpha val="43137"/>
                  </a:srgbClr>
                </a:outerShdw>
              </a:effectLst>
            </a:endParaRPr>
          </a:p>
          <a:p>
            <a:r>
              <a:rPr lang="en-US" altLang="zh-CN" sz="2400" b="1" dirty="0">
                <a:solidFill>
                  <a:srgbClr val="7030A0"/>
                </a:solidFill>
                <a:effectLst>
                  <a:outerShdw blurRad="38100" dist="38100" dir="2700000" algn="tl">
                    <a:srgbClr val="000000">
                      <a:alpha val="43137"/>
                    </a:srgbClr>
                  </a:outerShdw>
                </a:effectLst>
              </a:rPr>
              <a:t> </a:t>
            </a:r>
            <a:r>
              <a:rPr lang="en-US" altLang="zh-CN" sz="2400" b="1" dirty="0" smtClean="0">
                <a:solidFill>
                  <a:srgbClr val="7030A0"/>
                </a:solidFill>
                <a:effectLst>
                  <a:outerShdw blurRad="38100" dist="38100" dir="2700000" algn="tl">
                    <a:srgbClr val="000000">
                      <a:alpha val="43137"/>
                    </a:srgbClr>
                  </a:outerShdw>
                </a:effectLst>
              </a:rPr>
              <a:t>  </a:t>
            </a:r>
            <a:r>
              <a:rPr lang="zh-CN" altLang="zh-CN" sz="2400" b="1" dirty="0" smtClean="0">
                <a:solidFill>
                  <a:srgbClr val="7030A0"/>
                </a:solidFill>
                <a:effectLst>
                  <a:outerShdw blurRad="38100" dist="38100" dir="2700000" algn="tl">
                    <a:srgbClr val="000000">
                      <a:alpha val="43137"/>
                    </a:srgbClr>
                  </a:outerShdw>
                </a:effectLst>
              </a:rPr>
              <a:t>“倚”</a:t>
            </a:r>
            <a:r>
              <a:rPr lang="zh-CN" altLang="zh-CN" sz="2400" b="1" dirty="0">
                <a:solidFill>
                  <a:srgbClr val="7030A0"/>
                </a:solidFill>
                <a:effectLst>
                  <a:outerShdw blurRad="38100" dist="38100" dir="2700000" algn="tl">
                    <a:srgbClr val="000000">
                      <a:alpha val="43137"/>
                    </a:srgbClr>
                  </a:outerShdw>
                </a:effectLst>
              </a:rPr>
              <a:t>字写出了征人斜倚戍楼倾听悦耳角声、欣赏迷人秋色的</a:t>
            </a:r>
            <a:r>
              <a:rPr lang="zh-CN" altLang="zh-CN" sz="2400" b="1" dirty="0">
                <a:solidFill>
                  <a:srgbClr val="0070C0"/>
                </a:solidFill>
                <a:effectLst>
                  <a:outerShdw blurRad="38100" dist="38100" dir="2700000" algn="tl">
                    <a:srgbClr val="000000">
                      <a:alpha val="43137"/>
                    </a:srgbClr>
                  </a:outerShdw>
                </a:effectLst>
              </a:rPr>
              <a:t>安闲姿态</a:t>
            </a:r>
            <a:r>
              <a:rPr lang="zh-CN" altLang="zh-CN" sz="2400" b="1" dirty="0">
                <a:solidFill>
                  <a:srgbClr val="7030A0"/>
                </a:solidFill>
                <a:effectLst>
                  <a:outerShdw blurRad="38100" dist="38100" dir="2700000" algn="tl">
                    <a:srgbClr val="000000">
                      <a:alpha val="43137"/>
                    </a:srgbClr>
                  </a:outerShdw>
                </a:effectLst>
              </a:rPr>
              <a:t>，从而微妙地传达</a:t>
            </a:r>
            <a:r>
              <a:rPr lang="zh-CN" altLang="zh-CN" sz="2400" b="1" dirty="0">
                <a:solidFill>
                  <a:srgbClr val="00B050"/>
                </a:solidFill>
                <a:effectLst>
                  <a:outerShdw blurRad="38100" dist="38100" dir="2700000" algn="tl">
                    <a:srgbClr val="000000">
                      <a:alpha val="43137"/>
                    </a:srgbClr>
                  </a:outerShdw>
                </a:effectLst>
              </a:rPr>
              <a:t>边关安宁</a:t>
            </a:r>
            <a:r>
              <a:rPr lang="zh-CN" altLang="zh-CN" sz="2400" b="1" dirty="0">
                <a:solidFill>
                  <a:srgbClr val="00B0F0"/>
                </a:solidFill>
                <a:effectLst>
                  <a:outerShdw blurRad="38100" dist="38100" dir="2700000" algn="tl">
                    <a:srgbClr val="000000">
                      <a:alpha val="43137"/>
                    </a:srgbClr>
                  </a:outerShdw>
                </a:effectLst>
              </a:rPr>
              <a:t>征人无事</a:t>
            </a:r>
            <a:r>
              <a:rPr lang="zh-CN" altLang="zh-CN" sz="2400" b="1" dirty="0">
                <a:solidFill>
                  <a:srgbClr val="7030A0"/>
                </a:solidFill>
                <a:effectLst>
                  <a:outerShdw blurRad="38100" dist="38100" dir="2700000" algn="tl">
                    <a:srgbClr val="000000">
                      <a:alpha val="43137"/>
                    </a:srgbClr>
                  </a:outerShdw>
                </a:effectLst>
              </a:rPr>
              <a:t>的主题。</a:t>
            </a:r>
            <a:endParaRPr lang="zh-CN" altLang="zh-CN" sz="2400"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764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934" y="188640"/>
            <a:ext cx="8640960" cy="3416320"/>
          </a:xfrm>
          <a:prstGeom prst="rect">
            <a:avLst/>
          </a:prstGeom>
        </p:spPr>
        <p:txBody>
          <a:bodyPr wrap="square">
            <a:spAutoFit/>
          </a:bodyPr>
          <a:lstStyle/>
          <a:p>
            <a:r>
              <a:rPr lang="zh-CN" altLang="zh-CN" b="1" dirty="0"/>
              <a:t>设题角度</a:t>
            </a:r>
            <a:r>
              <a:rPr lang="en-US" altLang="zh-CN" b="1" dirty="0"/>
              <a:t>Ⅱ</a:t>
            </a:r>
            <a:r>
              <a:rPr lang="zh-CN" altLang="zh-CN" b="1" dirty="0"/>
              <a:t>：分析诗歌的思想情感</a:t>
            </a:r>
            <a:endParaRPr lang="zh-CN" altLang="zh-CN" dirty="0"/>
          </a:p>
          <a:p>
            <a:r>
              <a:rPr lang="en-US" altLang="zh-CN" b="1" dirty="0"/>
              <a:t>3</a:t>
            </a:r>
            <a:r>
              <a:rPr lang="zh-CN" altLang="zh-CN" b="1" dirty="0"/>
              <a:t>．阅读下面这首诗，然后回答问题。</a:t>
            </a:r>
            <a:endParaRPr lang="zh-CN" altLang="zh-CN" dirty="0"/>
          </a:p>
          <a:p>
            <a:r>
              <a:rPr lang="en-US" altLang="zh-CN" b="1" dirty="0" smtClean="0"/>
              <a:t>                                                                     </a:t>
            </a:r>
            <a:r>
              <a:rPr lang="zh-CN" altLang="zh-CN" b="1" dirty="0" smtClean="0"/>
              <a:t>金陵怀古</a:t>
            </a:r>
            <a:r>
              <a:rPr lang="en-US" altLang="zh-CN" b="1" dirty="0" smtClean="0"/>
              <a:t>                   </a:t>
            </a:r>
            <a:r>
              <a:rPr lang="zh-CN" altLang="zh-CN" b="1" dirty="0" smtClean="0"/>
              <a:t>刘</a:t>
            </a:r>
            <a:r>
              <a:rPr lang="zh-CN" altLang="zh-CN" b="1" dirty="0"/>
              <a:t>禹锡</a:t>
            </a:r>
            <a:endParaRPr lang="zh-CN" altLang="zh-CN" dirty="0"/>
          </a:p>
          <a:p>
            <a:r>
              <a:rPr lang="en-US" altLang="zh-CN" b="1" dirty="0" smtClean="0"/>
              <a:t>                                                  </a:t>
            </a:r>
            <a:r>
              <a:rPr lang="zh-CN" altLang="zh-CN" b="1" dirty="0" smtClean="0"/>
              <a:t>潮</a:t>
            </a:r>
            <a:r>
              <a:rPr lang="zh-CN" altLang="zh-CN" b="1" dirty="0"/>
              <a:t>满冶城</a:t>
            </a:r>
            <a:r>
              <a:rPr lang="zh-CN" altLang="zh-CN" b="1" baseline="30000" dirty="0"/>
              <a:t>①</a:t>
            </a:r>
            <a:r>
              <a:rPr lang="zh-CN" altLang="zh-CN" b="1" dirty="0"/>
              <a:t>渚，日斜征虏亭。</a:t>
            </a:r>
            <a:endParaRPr lang="zh-CN" altLang="zh-CN" dirty="0"/>
          </a:p>
          <a:p>
            <a:r>
              <a:rPr lang="en-US" altLang="zh-CN" b="1" dirty="0" smtClean="0"/>
              <a:t>                                                 </a:t>
            </a:r>
            <a:r>
              <a:rPr lang="zh-CN" altLang="zh-CN" b="1" dirty="0" smtClean="0"/>
              <a:t>蔡州新</a:t>
            </a:r>
            <a:r>
              <a:rPr lang="zh-CN" altLang="zh-CN" b="1" dirty="0"/>
              <a:t>草绿，幕府旧烟青。</a:t>
            </a:r>
            <a:endParaRPr lang="zh-CN" altLang="zh-CN" dirty="0"/>
          </a:p>
          <a:p>
            <a:r>
              <a:rPr lang="en-US" altLang="zh-CN" b="1" dirty="0" smtClean="0"/>
              <a:t>                                                 </a:t>
            </a:r>
            <a:r>
              <a:rPr lang="zh-CN" altLang="zh-CN" b="1" dirty="0" smtClean="0"/>
              <a:t>兴</a:t>
            </a:r>
            <a:r>
              <a:rPr lang="zh-CN" altLang="zh-CN" b="1" dirty="0"/>
              <a:t>废由人事，山川空地形。</a:t>
            </a:r>
            <a:endParaRPr lang="zh-CN" altLang="zh-CN" dirty="0"/>
          </a:p>
          <a:p>
            <a:r>
              <a:rPr lang="en-US" altLang="zh-CN" b="1" dirty="0" smtClean="0"/>
              <a:t>                                              </a:t>
            </a:r>
            <a:r>
              <a:rPr lang="zh-CN" altLang="zh-CN" b="1" dirty="0" smtClean="0"/>
              <a:t>《后庭花》</a:t>
            </a:r>
            <a:r>
              <a:rPr lang="zh-CN" altLang="zh-CN" b="1" dirty="0"/>
              <a:t>一曲，幽怨不堪听。</a:t>
            </a:r>
            <a:endParaRPr lang="zh-CN" altLang="zh-CN" dirty="0"/>
          </a:p>
          <a:p>
            <a:r>
              <a:rPr lang="zh-CN" altLang="zh-CN" b="1" dirty="0"/>
              <a:t>【注】</a:t>
            </a:r>
            <a:r>
              <a:rPr lang="en-US" altLang="zh-CN" b="1" dirty="0"/>
              <a:t>①</a:t>
            </a:r>
            <a:r>
              <a:rPr lang="zh-CN" altLang="zh-CN" b="1" dirty="0" smtClean="0"/>
              <a:t>冶</a:t>
            </a:r>
            <a:r>
              <a:rPr lang="zh-CN" altLang="en-US" dirty="0" smtClean="0"/>
              <a:t>（</a:t>
            </a:r>
            <a:r>
              <a:rPr lang="en-US" altLang="zh-CN" dirty="0" err="1" smtClean="0"/>
              <a:t>yè</a:t>
            </a:r>
            <a:r>
              <a:rPr lang="zh-CN" altLang="en-US" dirty="0" smtClean="0"/>
              <a:t>）</a:t>
            </a:r>
            <a:r>
              <a:rPr lang="zh-CN" altLang="zh-CN" b="1" dirty="0" smtClean="0"/>
              <a:t>城</a:t>
            </a:r>
            <a:r>
              <a:rPr lang="zh-CN" altLang="zh-CN" b="1" dirty="0"/>
              <a:t>，东吴当年冶铸之地，位于金陵府治西北。征虏亭，东晋征虏将军谢石的哥哥谢万曾送客于此亭。《后庭花》，即指《玉树后庭花》。杜牧《泊秦淮》中有“商女不知亡国恨，隔江犹唱《后庭花》”诗句。《玉树后庭花》是公认的亡国之音。</a:t>
            </a:r>
            <a:endParaRPr lang="zh-CN" altLang="zh-CN" dirty="0"/>
          </a:p>
          <a:p>
            <a:r>
              <a:rPr lang="zh-CN" altLang="zh-CN" b="1" dirty="0"/>
              <a:t>这首诗表达了作者怎样的情感？试作简要分析。</a:t>
            </a:r>
            <a:endParaRPr lang="zh-CN" altLang="zh-CN" dirty="0"/>
          </a:p>
        </p:txBody>
      </p:sp>
      <p:sp>
        <p:nvSpPr>
          <p:cNvPr id="3" name="矩形 2"/>
          <p:cNvSpPr/>
          <p:nvPr/>
        </p:nvSpPr>
        <p:spPr>
          <a:xfrm>
            <a:off x="141666" y="5085184"/>
            <a:ext cx="8640960" cy="1323439"/>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译文：春潮淹没了冶城的洲渚，落日余晖斜照在征虏亭。</a:t>
            </a:r>
          </a:p>
          <a:p>
            <a:r>
              <a:rPr lang="zh-CN" altLang="en-US" sz="2000" b="1" dirty="0" smtClean="0">
                <a:solidFill>
                  <a:srgbClr val="7030A0"/>
                </a:solidFill>
                <a:effectLst>
                  <a:outerShdw blurRad="38100" dist="38100" dir="2700000" algn="tl">
                    <a:srgbClr val="000000">
                      <a:alpha val="43137"/>
                    </a:srgbClr>
                  </a:outerShdw>
                </a:effectLst>
              </a:rPr>
              <a:t>             蔡洲新草茁壮一片嫩绿，幕府山上仍是烟霭青青。</a:t>
            </a:r>
          </a:p>
          <a:p>
            <a:r>
              <a:rPr lang="zh-CN" altLang="en-US" sz="2000" b="1" dirty="0" smtClean="0">
                <a:solidFill>
                  <a:srgbClr val="7030A0"/>
                </a:solidFill>
                <a:effectLst>
                  <a:outerShdw blurRad="38100" dist="38100" dir="2700000" algn="tl">
                    <a:srgbClr val="000000">
                      <a:alpha val="43137"/>
                    </a:srgbClr>
                  </a:outerShdw>
                </a:effectLst>
              </a:rPr>
              <a:t>             国家的兴亡取决于人事，山河也徒有险峻的地形。</a:t>
            </a:r>
          </a:p>
          <a:p>
            <a:r>
              <a:rPr lang="zh-CN" altLang="en-US" sz="2000" b="1" dirty="0" smtClean="0">
                <a:solidFill>
                  <a:srgbClr val="7030A0"/>
                </a:solidFill>
                <a:effectLst>
                  <a:outerShdw blurRad="38100" dist="38100" dir="2700000" algn="tl">
                    <a:srgbClr val="000000">
                      <a:alpha val="43137"/>
                    </a:srgbClr>
                  </a:outerShdw>
                </a:effectLst>
              </a:rPr>
              <a:t>             玉树后庭花这支亡国曲，凄婉幽怨令人不忍再听。 </a:t>
            </a:r>
            <a:endParaRPr lang="zh-CN" altLang="en-US" sz="2000" b="1"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141666" y="3604960"/>
            <a:ext cx="8822822" cy="1015663"/>
          </a:xfrm>
          <a:prstGeom prst="rect">
            <a:avLst/>
          </a:prstGeom>
        </p:spPr>
        <p:txBody>
          <a:bodyPr wrap="square">
            <a:spAutoFit/>
          </a:bodyPr>
          <a:lstStyle/>
          <a:p>
            <a:r>
              <a:rPr lang="zh-CN" altLang="en-US" sz="2000" b="1" dirty="0" smtClean="0">
                <a:solidFill>
                  <a:srgbClr val="0070C0"/>
                </a:solidFill>
                <a:effectLst>
                  <a:outerShdw blurRad="38100" dist="38100" dir="2700000" algn="tl">
                    <a:srgbClr val="000000">
                      <a:alpha val="43137"/>
                    </a:srgbClr>
                  </a:outerShdw>
                </a:effectLst>
              </a:rPr>
              <a:t>补充注释 ：⑴</a:t>
            </a:r>
            <a:r>
              <a:rPr lang="zh-CN" altLang="en-US" sz="2000" b="1" dirty="0" smtClean="0">
                <a:solidFill>
                  <a:srgbClr val="FF0000"/>
                </a:solidFill>
                <a:effectLst>
                  <a:outerShdw blurRad="38100" dist="38100" dir="2700000" algn="tl">
                    <a:srgbClr val="000000">
                      <a:alpha val="43137"/>
                    </a:srgbClr>
                  </a:outerShdw>
                </a:effectLst>
              </a:rPr>
              <a:t>蔡洲</a:t>
            </a:r>
            <a:r>
              <a:rPr lang="zh-CN" altLang="en-US" sz="2000" b="1" dirty="0" smtClean="0">
                <a:solidFill>
                  <a:srgbClr val="0070C0"/>
                </a:solidFill>
                <a:effectLst>
                  <a:outerShdw blurRad="38100" dist="38100" dir="2700000" algn="tl">
                    <a:srgbClr val="000000">
                      <a:alpha val="43137"/>
                    </a:srgbClr>
                  </a:outerShdw>
                </a:effectLst>
              </a:rPr>
              <a:t>：江中洲名。蔡：一作“芳” 。⑵</a:t>
            </a:r>
            <a:r>
              <a:rPr lang="zh-CN" altLang="en-US" sz="2000" b="1" dirty="0" smtClean="0">
                <a:solidFill>
                  <a:srgbClr val="FF0000"/>
                </a:solidFill>
                <a:effectLst>
                  <a:outerShdw blurRad="38100" dist="38100" dir="2700000" algn="tl">
                    <a:srgbClr val="000000">
                      <a:alpha val="43137"/>
                    </a:srgbClr>
                  </a:outerShdw>
                </a:effectLst>
              </a:rPr>
              <a:t>幕府</a:t>
            </a:r>
            <a:r>
              <a:rPr lang="zh-CN" altLang="en-US" sz="2000" b="1" dirty="0" smtClean="0">
                <a:solidFill>
                  <a:srgbClr val="0070C0"/>
                </a:solidFill>
                <a:effectLst>
                  <a:outerShdw blurRad="38100" dist="38100" dir="2700000" algn="tl">
                    <a:srgbClr val="000000">
                      <a:alpha val="43137"/>
                    </a:srgbClr>
                  </a:outerShdw>
                </a:effectLst>
              </a:rPr>
              <a:t>：山名。 </a:t>
            </a:r>
            <a:endParaRPr lang="en-US" altLang="zh-CN" sz="2000" b="1" dirty="0" smtClean="0">
              <a:solidFill>
                <a:srgbClr val="0070C0"/>
              </a:solidFill>
              <a:effectLst>
                <a:outerShdw blurRad="38100" dist="38100" dir="2700000" algn="tl">
                  <a:srgbClr val="000000">
                    <a:alpha val="43137"/>
                  </a:srgbClr>
                </a:outerShdw>
              </a:effectLst>
            </a:endParaRPr>
          </a:p>
          <a:p>
            <a:r>
              <a:rPr lang="zh-CN" altLang="en-US" sz="2000" b="1" dirty="0" smtClean="0">
                <a:solidFill>
                  <a:srgbClr val="0070C0"/>
                </a:solidFill>
                <a:effectLst>
                  <a:outerShdw blurRad="38100" dist="38100" dir="2700000" algn="tl">
                    <a:srgbClr val="000000">
                      <a:alpha val="43137"/>
                    </a:srgbClr>
                  </a:outerShdw>
                </a:effectLst>
              </a:rPr>
              <a:t>⑶</a:t>
            </a:r>
            <a:r>
              <a:rPr lang="zh-CN" altLang="en-US" sz="2000" b="1" dirty="0" smtClean="0">
                <a:solidFill>
                  <a:srgbClr val="FF0000"/>
                </a:solidFill>
                <a:effectLst>
                  <a:outerShdw blurRad="38100" dist="38100" dir="2700000" algn="tl">
                    <a:srgbClr val="000000">
                      <a:alpha val="43137"/>
                    </a:srgbClr>
                  </a:outerShdw>
                </a:effectLst>
              </a:rPr>
              <a:t>兴废</a:t>
            </a:r>
            <a:r>
              <a:rPr lang="zh-CN" altLang="en-US" sz="2000" b="1" dirty="0" smtClean="0">
                <a:solidFill>
                  <a:srgbClr val="0070C0"/>
                </a:solidFill>
                <a:effectLst>
                  <a:outerShdw blurRad="38100" dist="38100" dir="2700000" algn="tl">
                    <a:srgbClr val="000000">
                      <a:alpha val="43137"/>
                    </a:srgbClr>
                  </a:outerShdw>
                </a:effectLst>
              </a:rPr>
              <a:t>：指国家兴亡。</a:t>
            </a:r>
            <a:r>
              <a:rPr lang="zh-CN" altLang="en-US" sz="2000" b="1" dirty="0" smtClean="0">
                <a:solidFill>
                  <a:srgbClr val="FF0000"/>
                </a:solidFill>
                <a:effectLst>
                  <a:outerShdw blurRad="38100" dist="38100" dir="2700000" algn="tl">
                    <a:srgbClr val="000000">
                      <a:alpha val="43137"/>
                    </a:srgbClr>
                  </a:outerShdw>
                </a:effectLst>
              </a:rPr>
              <a:t>人事</a:t>
            </a:r>
            <a:r>
              <a:rPr lang="zh-CN" altLang="en-US" sz="2000" b="1" dirty="0" smtClean="0">
                <a:solidFill>
                  <a:srgbClr val="0070C0"/>
                </a:solidFill>
                <a:effectLst>
                  <a:outerShdw blurRad="38100" dist="38100" dir="2700000" algn="tl">
                    <a:srgbClr val="000000">
                      <a:alpha val="43137"/>
                    </a:srgbClr>
                  </a:outerShdw>
                </a:effectLst>
              </a:rPr>
              <a:t>：指人的作为。⑷</a:t>
            </a:r>
            <a:r>
              <a:rPr lang="zh-CN" altLang="en-US" sz="2000" b="1" dirty="0" smtClean="0">
                <a:solidFill>
                  <a:srgbClr val="FF0000"/>
                </a:solidFill>
                <a:effectLst>
                  <a:outerShdw blurRad="38100" dist="38100" dir="2700000" algn="tl">
                    <a:srgbClr val="000000">
                      <a:alpha val="43137"/>
                    </a:srgbClr>
                  </a:outerShdw>
                </a:effectLst>
              </a:rPr>
              <a:t>山川空地形</a:t>
            </a:r>
            <a:r>
              <a:rPr lang="zh-CN" altLang="en-US" sz="2000" b="1" dirty="0" smtClean="0">
                <a:solidFill>
                  <a:srgbClr val="0070C0"/>
                </a:solidFill>
                <a:effectLst>
                  <a:outerShdw blurRad="38100" dist="38100" dir="2700000" algn="tl">
                    <a:srgbClr val="000000">
                      <a:alpha val="43137"/>
                    </a:srgbClr>
                  </a:outerShdw>
                </a:effectLst>
              </a:rPr>
              <a:t>：徒然具有险要的山川形势。</a:t>
            </a:r>
          </a:p>
        </p:txBody>
      </p:sp>
    </p:spTree>
    <p:extLst>
      <p:ext uri="{BB962C8B-B14F-4D97-AF65-F5344CB8AC3E}">
        <p14:creationId xmlns:p14="http://schemas.microsoft.com/office/powerpoint/2010/main" val="39968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934" y="188640"/>
            <a:ext cx="8640960" cy="3416320"/>
          </a:xfrm>
          <a:prstGeom prst="rect">
            <a:avLst/>
          </a:prstGeom>
        </p:spPr>
        <p:txBody>
          <a:bodyPr wrap="square">
            <a:spAutoFit/>
          </a:bodyPr>
          <a:lstStyle/>
          <a:p>
            <a:r>
              <a:rPr lang="zh-CN" altLang="zh-CN" b="1" dirty="0"/>
              <a:t>设题角度</a:t>
            </a:r>
            <a:r>
              <a:rPr lang="en-US" altLang="zh-CN" b="1" dirty="0"/>
              <a:t>Ⅱ</a:t>
            </a:r>
            <a:r>
              <a:rPr lang="zh-CN" altLang="zh-CN" b="1" dirty="0"/>
              <a:t>：分析诗歌的思想情感</a:t>
            </a:r>
            <a:endParaRPr lang="zh-CN" altLang="zh-CN" dirty="0"/>
          </a:p>
          <a:p>
            <a:r>
              <a:rPr lang="en-US" altLang="zh-CN" b="1" dirty="0"/>
              <a:t>3</a:t>
            </a:r>
            <a:r>
              <a:rPr lang="zh-CN" altLang="zh-CN" b="1" dirty="0"/>
              <a:t>．阅读下面这首诗，然后回答问题。</a:t>
            </a:r>
            <a:endParaRPr lang="zh-CN" altLang="zh-CN" dirty="0"/>
          </a:p>
          <a:p>
            <a:r>
              <a:rPr lang="en-US" altLang="zh-CN" b="1" dirty="0" smtClean="0"/>
              <a:t>                                                                     </a:t>
            </a:r>
            <a:r>
              <a:rPr lang="zh-CN" altLang="zh-CN" b="1" dirty="0" smtClean="0"/>
              <a:t>金陵怀古</a:t>
            </a:r>
            <a:r>
              <a:rPr lang="en-US" altLang="zh-CN" b="1" dirty="0" smtClean="0"/>
              <a:t>                   </a:t>
            </a:r>
            <a:r>
              <a:rPr lang="zh-CN" altLang="zh-CN" b="1" dirty="0" smtClean="0"/>
              <a:t>刘</a:t>
            </a:r>
            <a:r>
              <a:rPr lang="zh-CN" altLang="zh-CN" b="1" dirty="0"/>
              <a:t>禹锡</a:t>
            </a:r>
            <a:endParaRPr lang="zh-CN" altLang="zh-CN" dirty="0"/>
          </a:p>
          <a:p>
            <a:r>
              <a:rPr lang="en-US" altLang="zh-CN" b="1" dirty="0" smtClean="0"/>
              <a:t>                                                  </a:t>
            </a:r>
            <a:r>
              <a:rPr lang="zh-CN" altLang="zh-CN" b="1" dirty="0" smtClean="0"/>
              <a:t>潮</a:t>
            </a:r>
            <a:r>
              <a:rPr lang="zh-CN" altLang="zh-CN" b="1" dirty="0"/>
              <a:t>满冶城</a:t>
            </a:r>
            <a:r>
              <a:rPr lang="zh-CN" altLang="zh-CN" b="1" baseline="30000" dirty="0"/>
              <a:t>①</a:t>
            </a:r>
            <a:r>
              <a:rPr lang="zh-CN" altLang="zh-CN" b="1" dirty="0"/>
              <a:t>渚，日斜征虏亭。</a:t>
            </a:r>
            <a:endParaRPr lang="zh-CN" altLang="zh-CN" dirty="0"/>
          </a:p>
          <a:p>
            <a:r>
              <a:rPr lang="en-US" altLang="zh-CN" b="1" dirty="0" smtClean="0"/>
              <a:t>                                                 </a:t>
            </a:r>
            <a:r>
              <a:rPr lang="zh-CN" altLang="zh-CN" b="1" dirty="0" smtClean="0"/>
              <a:t>蔡州新</a:t>
            </a:r>
            <a:r>
              <a:rPr lang="zh-CN" altLang="zh-CN" b="1" dirty="0"/>
              <a:t>草绿，幕府旧烟青。</a:t>
            </a:r>
            <a:endParaRPr lang="zh-CN" altLang="zh-CN" dirty="0"/>
          </a:p>
          <a:p>
            <a:r>
              <a:rPr lang="en-US" altLang="zh-CN" b="1" dirty="0" smtClean="0"/>
              <a:t>                                                 </a:t>
            </a:r>
            <a:r>
              <a:rPr lang="zh-CN" altLang="zh-CN" b="1" dirty="0" smtClean="0"/>
              <a:t>兴</a:t>
            </a:r>
            <a:r>
              <a:rPr lang="zh-CN" altLang="zh-CN" b="1" dirty="0"/>
              <a:t>废由人事，山川空地形。</a:t>
            </a:r>
            <a:endParaRPr lang="zh-CN" altLang="zh-CN" dirty="0"/>
          </a:p>
          <a:p>
            <a:r>
              <a:rPr lang="en-US" altLang="zh-CN" b="1" dirty="0" smtClean="0"/>
              <a:t>                                              </a:t>
            </a:r>
            <a:r>
              <a:rPr lang="zh-CN" altLang="zh-CN" b="1" dirty="0" smtClean="0"/>
              <a:t>《后庭花》</a:t>
            </a:r>
            <a:r>
              <a:rPr lang="zh-CN" altLang="zh-CN" b="1" dirty="0"/>
              <a:t>一曲，幽怨不堪听。</a:t>
            </a:r>
            <a:endParaRPr lang="zh-CN" altLang="zh-CN" dirty="0"/>
          </a:p>
          <a:p>
            <a:r>
              <a:rPr lang="zh-CN" altLang="zh-CN" b="1" dirty="0"/>
              <a:t>【注】</a:t>
            </a:r>
            <a:r>
              <a:rPr lang="en-US" altLang="zh-CN" b="1" dirty="0"/>
              <a:t>①</a:t>
            </a:r>
            <a:r>
              <a:rPr lang="zh-CN" altLang="zh-CN" b="1" dirty="0" smtClean="0"/>
              <a:t>冶</a:t>
            </a:r>
            <a:r>
              <a:rPr lang="zh-CN" altLang="en-US" dirty="0" smtClean="0"/>
              <a:t>（</a:t>
            </a:r>
            <a:r>
              <a:rPr lang="en-US" altLang="zh-CN" dirty="0" err="1" smtClean="0"/>
              <a:t>yè</a:t>
            </a:r>
            <a:r>
              <a:rPr lang="zh-CN" altLang="en-US" dirty="0" smtClean="0"/>
              <a:t>）</a:t>
            </a:r>
            <a:r>
              <a:rPr lang="zh-CN" altLang="zh-CN" b="1" dirty="0" smtClean="0"/>
              <a:t>城</a:t>
            </a:r>
            <a:r>
              <a:rPr lang="zh-CN" altLang="zh-CN" b="1" dirty="0"/>
              <a:t>，东吴当年冶铸之地，位于金陵府治西北。征虏亭，东晋征虏将军谢石的哥哥谢万曾送客于此亭。《后庭花》，即指《玉树后庭花》。杜牧《泊秦淮》中有“商女不知亡国恨，隔江犹唱《后庭花》”诗句。《玉树后庭花》是公认的亡国之音。</a:t>
            </a:r>
            <a:endParaRPr lang="zh-CN" altLang="zh-CN" dirty="0"/>
          </a:p>
          <a:p>
            <a:r>
              <a:rPr lang="zh-CN" altLang="zh-CN" b="1" dirty="0"/>
              <a:t>这首诗表达了作者怎样的情感？试作简要分析。</a:t>
            </a:r>
            <a:endParaRPr lang="zh-CN" altLang="zh-CN" dirty="0"/>
          </a:p>
        </p:txBody>
      </p:sp>
      <p:sp>
        <p:nvSpPr>
          <p:cNvPr id="3" name="矩形 2"/>
          <p:cNvSpPr/>
          <p:nvPr/>
        </p:nvSpPr>
        <p:spPr>
          <a:xfrm>
            <a:off x="182062" y="3576469"/>
            <a:ext cx="8784976" cy="1323439"/>
          </a:xfrm>
          <a:prstGeom prst="rect">
            <a:avLst/>
          </a:prstGeom>
        </p:spPr>
        <p:txBody>
          <a:bodyPr wrap="square">
            <a:spAutoFit/>
          </a:bodyPr>
          <a:lstStyle/>
          <a:p>
            <a:r>
              <a:rPr lang="zh-CN" altLang="zh-CN" sz="2000" b="1" dirty="0" smtClean="0">
                <a:solidFill>
                  <a:srgbClr val="7030A0"/>
                </a:solidFill>
                <a:effectLst>
                  <a:outerShdw blurRad="38100" dist="38100" dir="2700000" algn="tl">
                    <a:srgbClr val="000000">
                      <a:alpha val="43137"/>
                    </a:srgbClr>
                  </a:outerShdw>
                </a:effectLst>
              </a:rPr>
              <a:t>【答案】</a:t>
            </a:r>
            <a:r>
              <a:rPr lang="en-US" altLang="zh-CN" sz="2000" b="1" dirty="0">
                <a:solidFill>
                  <a:srgbClr val="7030A0"/>
                </a:solidFill>
                <a:effectLst>
                  <a:outerShdw blurRad="38100" dist="38100" dir="2700000" algn="tl">
                    <a:srgbClr val="000000">
                      <a:alpha val="43137"/>
                    </a:srgbClr>
                  </a:outerShdw>
                </a:effectLst>
              </a:rPr>
              <a:t>①</a:t>
            </a:r>
            <a:r>
              <a:rPr lang="zh-CN" altLang="zh-CN" sz="2000" b="1" dirty="0">
                <a:solidFill>
                  <a:srgbClr val="FF0000"/>
                </a:solidFill>
                <a:effectLst>
                  <a:outerShdw blurRad="38100" dist="38100" dir="2700000" algn="tl">
                    <a:srgbClr val="000000">
                      <a:alpha val="43137"/>
                    </a:srgbClr>
                  </a:outerShdw>
                </a:effectLst>
              </a:rPr>
              <a:t>吊古伤今之情</a:t>
            </a:r>
            <a:r>
              <a:rPr lang="zh-CN" altLang="zh-CN" sz="2000" b="1" dirty="0">
                <a:solidFill>
                  <a:srgbClr val="7030A0"/>
                </a:solidFill>
                <a:effectLst>
                  <a:outerShdw blurRad="38100" dist="38100" dir="2700000" algn="tl">
                    <a:srgbClr val="000000">
                      <a:alpha val="43137"/>
                    </a:srgbClr>
                  </a:outerShdw>
                </a:effectLst>
              </a:rPr>
              <a:t>。冶城和吴国的雄图霸业一样，早已在时间的长河中消失殆尽了。日暮时分，征虏亭寂寞地矗立在斜晖当中，伴随着它的不过是投在地上的长长的黑影而已，那东晋王谢贵族之家曾在这里饯行送别的热闹场面，也早已销声匿迹</a:t>
            </a:r>
            <a:r>
              <a:rPr lang="zh-CN" altLang="zh-CN" sz="2000" b="1" dirty="0" smtClean="0">
                <a:solidFill>
                  <a:srgbClr val="7030A0"/>
                </a:solidFill>
                <a:effectLst>
                  <a:outerShdw blurRad="38100" dist="38100" dir="2700000" algn="tl">
                    <a:srgbClr val="000000">
                      <a:alpha val="43137"/>
                    </a:srgbClr>
                  </a:outerShdw>
                </a:effectLst>
              </a:rPr>
              <a:t>。</a:t>
            </a:r>
            <a:endParaRPr lang="zh-CN" altLang="zh-CN" sz="2000"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275946" y="5949280"/>
            <a:ext cx="8424936" cy="707886"/>
          </a:xfrm>
          <a:prstGeom prst="rect">
            <a:avLst/>
          </a:prstGeom>
        </p:spPr>
        <p:txBody>
          <a:bodyPr wrap="square">
            <a:spAutoFit/>
          </a:bodyPr>
          <a:lstStyle/>
          <a:p>
            <a:r>
              <a:rPr lang="zh-CN" altLang="zh-CN" sz="2000" b="1" dirty="0" smtClean="0">
                <a:solidFill>
                  <a:srgbClr val="00B0F0"/>
                </a:solidFill>
                <a:effectLst>
                  <a:outerShdw blurRad="38100" dist="38100" dir="2700000" algn="tl">
                    <a:srgbClr val="000000">
                      <a:alpha val="43137"/>
                    </a:srgbClr>
                  </a:outerShdw>
                </a:effectLst>
              </a:rPr>
              <a:t>③暗示当今唐朝的统治者依托关中百二山川之险，沉溺在声色享乐之中，正步着六朝的后尘，</a:t>
            </a:r>
            <a:r>
              <a:rPr lang="zh-CN" altLang="zh-CN" sz="2000" b="1" dirty="0" smtClean="0">
                <a:solidFill>
                  <a:srgbClr val="FF0000"/>
                </a:solidFill>
                <a:effectLst>
                  <a:outerShdw blurRad="38100" dist="38100" dir="2700000" algn="tl">
                    <a:srgbClr val="000000">
                      <a:alpha val="43137"/>
                    </a:srgbClr>
                  </a:outerShdw>
                </a:effectLst>
              </a:rPr>
              <a:t>希望当今的统治者能够以史为鉴</a:t>
            </a:r>
            <a:r>
              <a:rPr lang="zh-CN" altLang="zh-CN" sz="2000" b="1" dirty="0" smtClean="0">
                <a:solidFill>
                  <a:srgbClr val="00B0F0"/>
                </a:solidFill>
                <a:effectLst>
                  <a:outerShdw blurRad="38100" dist="38100" dir="2700000" algn="tl">
                    <a:srgbClr val="000000">
                      <a:alpha val="43137"/>
                    </a:srgbClr>
                  </a:outerShdw>
                </a:effectLst>
              </a:rPr>
              <a:t>。</a:t>
            </a:r>
            <a:endParaRPr lang="zh-CN" altLang="zh-CN" sz="2000" dirty="0">
              <a:solidFill>
                <a:srgbClr val="00B0F0"/>
              </a:solidFill>
              <a:effectLst>
                <a:outerShdw blurRad="38100" dist="38100" dir="2700000" algn="tl">
                  <a:srgbClr val="000000">
                    <a:alpha val="43137"/>
                  </a:srgbClr>
                </a:outerShdw>
              </a:effectLst>
            </a:endParaRPr>
          </a:p>
        </p:txBody>
      </p:sp>
      <p:sp>
        <p:nvSpPr>
          <p:cNvPr id="5" name="矩形 4"/>
          <p:cNvSpPr/>
          <p:nvPr/>
        </p:nvSpPr>
        <p:spPr>
          <a:xfrm>
            <a:off x="182062" y="4896460"/>
            <a:ext cx="8724546" cy="1015663"/>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②揭示了</a:t>
            </a:r>
            <a:r>
              <a:rPr lang="zh-CN" altLang="zh-CN" sz="2000" b="1" dirty="0" smtClean="0">
                <a:solidFill>
                  <a:srgbClr val="FF0000"/>
                </a:solidFill>
                <a:effectLst>
                  <a:outerShdw blurRad="38100" dist="38100" dir="2700000" algn="tl">
                    <a:srgbClr val="000000">
                      <a:alpha val="43137"/>
                    </a:srgbClr>
                  </a:outerShdw>
                </a:effectLst>
              </a:rPr>
              <a:t>六朝兴亡的原因就在于人事</a:t>
            </a:r>
            <a:r>
              <a:rPr lang="zh-CN" altLang="zh-CN" sz="2000" b="1" dirty="0" smtClean="0">
                <a:solidFill>
                  <a:srgbClr val="002060"/>
                </a:solidFill>
                <a:effectLst>
                  <a:outerShdw blurRad="38100" dist="38100" dir="2700000" algn="tl">
                    <a:srgbClr val="000000">
                      <a:alpha val="43137"/>
                    </a:srgbClr>
                  </a:outerShdw>
                </a:effectLst>
              </a:rPr>
              <a:t>，并警告当世。六朝的繁华哪里去了？当时的权贵而今安在？险要的山川形势并没有为他们的长治久安提供保障；国家兴亡，原当取决于人事。</a:t>
            </a:r>
            <a:endParaRPr lang="zh-CN" altLang="zh-CN" sz="20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532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8640960" cy="2308324"/>
          </a:xfrm>
          <a:prstGeom prst="rect">
            <a:avLst/>
          </a:prstGeom>
        </p:spPr>
        <p:txBody>
          <a:bodyPr wrap="square">
            <a:spAutoFit/>
          </a:bodyPr>
          <a:lstStyle/>
          <a:p>
            <a:r>
              <a:rPr lang="en-US" altLang="zh-CN" b="1" dirty="0"/>
              <a:t>4</a:t>
            </a:r>
            <a:r>
              <a:rPr lang="zh-CN" altLang="zh-CN" b="1" dirty="0"/>
              <a:t>．阅读下面这首唐诗，然后回答问题。</a:t>
            </a:r>
            <a:endParaRPr lang="zh-CN" altLang="zh-CN" dirty="0"/>
          </a:p>
          <a:p>
            <a:r>
              <a:rPr lang="en-US" altLang="zh-CN" b="1" dirty="0" smtClean="0"/>
              <a:t>                                                       </a:t>
            </a:r>
            <a:r>
              <a:rPr lang="zh-CN" altLang="zh-CN" b="1" dirty="0" smtClean="0"/>
              <a:t>途中</a:t>
            </a:r>
            <a:r>
              <a:rPr lang="zh-CN" altLang="zh-CN" b="1" dirty="0"/>
              <a:t>见</a:t>
            </a:r>
            <a:r>
              <a:rPr lang="zh-CN" altLang="zh-CN" b="1" dirty="0" smtClean="0"/>
              <a:t>杏花</a:t>
            </a:r>
            <a:r>
              <a:rPr lang="en-US" altLang="zh-CN" b="1" dirty="0" smtClean="0"/>
              <a:t>         </a:t>
            </a:r>
            <a:r>
              <a:rPr lang="zh-CN" altLang="zh-CN" b="1" dirty="0" smtClean="0"/>
              <a:t>吴</a:t>
            </a:r>
            <a:r>
              <a:rPr lang="zh-CN" altLang="zh-CN" b="1" dirty="0"/>
              <a:t>融</a:t>
            </a:r>
            <a:endParaRPr lang="zh-CN" altLang="zh-CN" dirty="0"/>
          </a:p>
          <a:p>
            <a:r>
              <a:rPr lang="en-US" altLang="zh-CN" b="1" dirty="0" smtClean="0"/>
              <a:t>                                        </a:t>
            </a:r>
            <a:r>
              <a:rPr lang="zh-CN" altLang="zh-CN" b="1" dirty="0" smtClean="0"/>
              <a:t>一</a:t>
            </a:r>
            <a:r>
              <a:rPr lang="zh-CN" altLang="zh-CN" b="1" dirty="0"/>
              <a:t>枝红艳出墙头，墙外行人正独愁。</a:t>
            </a:r>
            <a:endParaRPr lang="zh-CN" altLang="zh-CN" dirty="0"/>
          </a:p>
          <a:p>
            <a:r>
              <a:rPr lang="en-US" altLang="zh-CN" b="1" dirty="0" smtClean="0"/>
              <a:t>                                        </a:t>
            </a:r>
            <a:r>
              <a:rPr lang="zh-CN" altLang="zh-CN" b="1" dirty="0" smtClean="0"/>
              <a:t>长</a:t>
            </a:r>
            <a:r>
              <a:rPr lang="zh-CN" altLang="zh-CN" b="1" dirty="0"/>
              <a:t>得看来犹有恨，可堪逢处更难留。</a:t>
            </a:r>
            <a:endParaRPr lang="zh-CN" altLang="zh-CN" dirty="0"/>
          </a:p>
          <a:p>
            <a:r>
              <a:rPr lang="en-US" altLang="zh-CN" b="1" dirty="0" smtClean="0"/>
              <a:t>                                        </a:t>
            </a:r>
            <a:r>
              <a:rPr lang="zh-CN" altLang="zh-CN" b="1" dirty="0" smtClean="0"/>
              <a:t>林</a:t>
            </a:r>
            <a:r>
              <a:rPr lang="zh-CN" altLang="zh-CN" b="1" dirty="0"/>
              <a:t>空色暝莺先到，春浅香寒蝶未游。</a:t>
            </a:r>
            <a:endParaRPr lang="zh-CN" altLang="zh-CN" dirty="0"/>
          </a:p>
          <a:p>
            <a:r>
              <a:rPr lang="en-US" altLang="zh-CN" b="1" dirty="0" smtClean="0"/>
              <a:t>                                        </a:t>
            </a:r>
            <a:r>
              <a:rPr lang="zh-CN" altLang="zh-CN" b="1" dirty="0" smtClean="0"/>
              <a:t>更</a:t>
            </a:r>
            <a:r>
              <a:rPr lang="zh-CN" altLang="zh-CN" b="1" dirty="0"/>
              <a:t>忆帝乡千万树</a:t>
            </a:r>
            <a:r>
              <a:rPr lang="zh-CN" altLang="zh-CN" b="1" baseline="30000" dirty="0"/>
              <a:t>①</a:t>
            </a:r>
            <a:r>
              <a:rPr lang="zh-CN" altLang="zh-CN" b="1" dirty="0"/>
              <a:t>，澹烟笼日暗神州。</a:t>
            </a:r>
            <a:endParaRPr lang="zh-CN" altLang="zh-CN" dirty="0"/>
          </a:p>
          <a:p>
            <a:r>
              <a:rPr lang="zh-CN" altLang="zh-CN" b="1" dirty="0"/>
              <a:t>【注】</a:t>
            </a:r>
            <a:r>
              <a:rPr lang="en-US" altLang="zh-CN" b="1" dirty="0"/>
              <a:t>①</a:t>
            </a:r>
            <a:r>
              <a:rPr lang="zh-CN" altLang="zh-CN" b="1" dirty="0"/>
              <a:t>帝乡，此指长安。长安多杏树。</a:t>
            </a:r>
            <a:endParaRPr lang="zh-CN" altLang="zh-CN" dirty="0"/>
          </a:p>
          <a:p>
            <a:r>
              <a:rPr lang="zh-CN" altLang="zh-CN" b="1" dirty="0"/>
              <a:t>这首诗中流露出诗人的哪些情感？请简要分析。</a:t>
            </a:r>
            <a:endParaRPr lang="zh-CN" altLang="zh-CN" dirty="0"/>
          </a:p>
        </p:txBody>
      </p:sp>
      <p:sp>
        <p:nvSpPr>
          <p:cNvPr id="3" name="矩形 2"/>
          <p:cNvSpPr/>
          <p:nvPr/>
        </p:nvSpPr>
        <p:spPr>
          <a:xfrm>
            <a:off x="179512" y="2492896"/>
            <a:ext cx="8712968" cy="1631216"/>
          </a:xfrm>
          <a:prstGeom prst="rect">
            <a:avLst/>
          </a:prstGeom>
        </p:spPr>
        <p:txBody>
          <a:bodyPr wrap="square">
            <a:spAutoFit/>
          </a:bodyPr>
          <a:lstStyle/>
          <a:p>
            <a:r>
              <a:rPr lang="zh-CN" altLang="en-US" sz="2000" b="1" dirty="0" smtClean="0">
                <a:solidFill>
                  <a:srgbClr val="7030A0"/>
                </a:solidFill>
                <a:effectLst>
                  <a:outerShdw blurRad="38100" dist="38100" dir="2700000" algn="tl">
                    <a:srgbClr val="000000">
                      <a:alpha val="43137"/>
                    </a:srgbClr>
                  </a:outerShdw>
                </a:effectLst>
              </a:rPr>
              <a:t>译文：一枝淡红的杏花探出墙头，而墙外的行人（作者）正伤春惆怅。这枝杏花的样子好像跟我一样伤春惆怅，我们哪里禁受得了相逢在这春去匆匆难相留的时节？天色已晚，寂静的树林中黄鹂鸟最先归来，春色尚早，杏花在料峭的春寒中独自绽放，却没有蜂飞蝶舞。这时候我更怀念长安的千万株桃浓杏淡，可淡淡的暮色已经笼罩住了夕阳的光辉，整个神州一片黯淡。</a:t>
            </a:r>
            <a:endParaRPr lang="zh-CN" altLang="en-US" sz="2000" b="1" dirty="0">
              <a:solidFill>
                <a:srgbClr val="7030A0"/>
              </a:solidFill>
              <a:effectLst>
                <a:outerShdw blurRad="38100" dist="38100" dir="2700000" algn="tl">
                  <a:srgbClr val="000000">
                    <a:alpha val="43137"/>
                  </a:srgbClr>
                </a:outerShdw>
              </a:effectLst>
            </a:endParaRPr>
          </a:p>
        </p:txBody>
      </p:sp>
      <p:sp>
        <p:nvSpPr>
          <p:cNvPr id="4" name="矩形 3"/>
          <p:cNvSpPr/>
          <p:nvPr/>
        </p:nvSpPr>
        <p:spPr>
          <a:xfrm>
            <a:off x="179512" y="4124112"/>
            <a:ext cx="8640960" cy="707886"/>
          </a:xfrm>
          <a:prstGeom prst="rect">
            <a:avLst/>
          </a:prstGeom>
        </p:spPr>
        <p:txBody>
          <a:bodyPr wrap="square">
            <a:spAutoFit/>
          </a:bodyPr>
          <a:lstStyle/>
          <a:p>
            <a:r>
              <a:rPr lang="zh-CN" altLang="zh-CN" sz="2000" b="1" dirty="0" smtClean="0">
                <a:solidFill>
                  <a:srgbClr val="00B050"/>
                </a:solidFill>
              </a:rPr>
              <a:t>【答案】</a:t>
            </a:r>
            <a:r>
              <a:rPr lang="en-US" altLang="zh-CN" sz="2000" b="1" dirty="0">
                <a:solidFill>
                  <a:srgbClr val="00B050"/>
                </a:solidFill>
              </a:rPr>
              <a:t>①</a:t>
            </a:r>
            <a:r>
              <a:rPr lang="zh-CN" altLang="zh-CN" sz="2000" b="1" dirty="0">
                <a:solidFill>
                  <a:srgbClr val="FF0000"/>
                </a:solidFill>
              </a:rPr>
              <a:t>惜春之情</a:t>
            </a:r>
            <a:r>
              <a:rPr lang="zh-CN" altLang="zh-CN" sz="2000" b="1" dirty="0">
                <a:solidFill>
                  <a:srgbClr val="00B050"/>
                </a:solidFill>
              </a:rPr>
              <a:t>。杏花开放了，带来春天的消息，却无蜂蝶采赏，只能自开自落；自己行色匆匆，更无法等到花朵开尽</a:t>
            </a:r>
            <a:r>
              <a:rPr lang="zh-CN" altLang="zh-CN" sz="2000" b="1" dirty="0" smtClean="0">
                <a:solidFill>
                  <a:srgbClr val="00B050"/>
                </a:solidFill>
              </a:rPr>
              <a:t>。</a:t>
            </a:r>
            <a:endParaRPr lang="zh-CN" altLang="zh-CN" sz="2000" dirty="0">
              <a:solidFill>
                <a:srgbClr val="00B050"/>
              </a:solidFill>
            </a:endParaRPr>
          </a:p>
        </p:txBody>
      </p:sp>
      <p:sp>
        <p:nvSpPr>
          <p:cNvPr id="5" name="矩形 4"/>
          <p:cNvSpPr/>
          <p:nvPr/>
        </p:nvSpPr>
        <p:spPr>
          <a:xfrm>
            <a:off x="187742" y="5533563"/>
            <a:ext cx="8784976" cy="1323439"/>
          </a:xfrm>
          <a:prstGeom prst="rect">
            <a:avLst/>
          </a:prstGeom>
        </p:spPr>
        <p:txBody>
          <a:bodyPr wrap="square">
            <a:spAutoFit/>
          </a:bodyPr>
          <a:lstStyle/>
          <a:p>
            <a:r>
              <a:rPr lang="zh-CN" altLang="zh-CN" sz="2000" b="1" dirty="0" smtClean="0">
                <a:solidFill>
                  <a:srgbClr val="0070C0"/>
                </a:solidFill>
                <a:effectLst>
                  <a:outerShdw blurRad="38100" dist="38100" dir="2700000" algn="tl">
                    <a:srgbClr val="000000">
                      <a:alpha val="43137"/>
                    </a:srgbClr>
                  </a:outerShdw>
                </a:effectLst>
              </a:rPr>
              <a:t>③</a:t>
            </a:r>
            <a:r>
              <a:rPr lang="zh-CN" altLang="zh-CN" sz="2000" b="1" dirty="0" smtClean="0">
                <a:solidFill>
                  <a:srgbClr val="FF0000"/>
                </a:solidFill>
                <a:effectLst>
                  <a:outerShdw blurRad="38100" dist="38100" dir="2700000" algn="tl">
                    <a:srgbClr val="000000">
                      <a:alpha val="43137"/>
                    </a:srgbClr>
                  </a:outerShdw>
                </a:effectLst>
              </a:rPr>
              <a:t>故国之思</a:t>
            </a:r>
            <a:r>
              <a:rPr lang="zh-CN" altLang="zh-CN" sz="2000" b="1" dirty="0" smtClean="0">
                <a:solidFill>
                  <a:srgbClr val="0070C0"/>
                </a:solidFill>
                <a:effectLst>
                  <a:outerShdw blurRad="38100" dist="38100" dir="2700000" algn="tl">
                    <a:srgbClr val="000000">
                      <a:alpha val="43137"/>
                    </a:srgbClr>
                  </a:outerShdw>
                </a:effectLst>
              </a:rPr>
              <a:t>。诗人由眼前的杏花联想到当年在京城看到的千万树杏花盛开的绚丽景象，这幅长安杏花图代表着作者深情怀念着的长安生活，与今日的流离在外形成对比，说明诗人虽然落魄飘零，却依然心系朝廷，点出了自己的愁怀所在。</a:t>
            </a:r>
            <a:endParaRPr lang="zh-CN" altLang="zh-CN" sz="2000" dirty="0">
              <a:solidFill>
                <a:srgbClr val="0070C0"/>
              </a:solidFill>
              <a:effectLst>
                <a:outerShdw blurRad="38100" dist="38100" dir="2700000" algn="tl">
                  <a:srgbClr val="000000">
                    <a:alpha val="43137"/>
                  </a:srgbClr>
                </a:outerShdw>
              </a:effectLst>
            </a:endParaRPr>
          </a:p>
        </p:txBody>
      </p:sp>
      <p:sp>
        <p:nvSpPr>
          <p:cNvPr id="6" name="矩形 5"/>
          <p:cNvSpPr/>
          <p:nvPr/>
        </p:nvSpPr>
        <p:spPr>
          <a:xfrm>
            <a:off x="251520" y="4833559"/>
            <a:ext cx="8638066" cy="707886"/>
          </a:xfrm>
          <a:prstGeom prst="rect">
            <a:avLst/>
          </a:prstGeom>
        </p:spPr>
        <p:txBody>
          <a:bodyPr wrap="square">
            <a:spAutoFit/>
          </a:bodyPr>
          <a:lstStyle/>
          <a:p>
            <a:r>
              <a:rPr lang="zh-CN" altLang="zh-CN" sz="2000" b="1" dirty="0" smtClean="0">
                <a:solidFill>
                  <a:srgbClr val="002060"/>
                </a:solidFill>
                <a:effectLst>
                  <a:outerShdw blurRad="38100" dist="38100" dir="2700000" algn="tl">
                    <a:srgbClr val="000000">
                      <a:alpha val="43137"/>
                    </a:srgbClr>
                  </a:outerShdw>
                </a:effectLst>
              </a:rPr>
              <a:t>②</a:t>
            </a:r>
            <a:r>
              <a:rPr lang="zh-CN" altLang="zh-CN" sz="2000" b="1" dirty="0" smtClean="0">
                <a:solidFill>
                  <a:srgbClr val="FF0000"/>
                </a:solidFill>
                <a:effectLst>
                  <a:outerShdw blurRad="38100" dist="38100" dir="2700000" algn="tl">
                    <a:srgbClr val="000000">
                      <a:alpha val="43137"/>
                    </a:srgbClr>
                  </a:outerShdw>
                </a:effectLst>
              </a:rPr>
              <a:t>流离之苦</a:t>
            </a:r>
            <a:r>
              <a:rPr lang="en-US" altLang="zh-CN" sz="2000" b="1" dirty="0" smtClean="0">
                <a:solidFill>
                  <a:srgbClr val="002060"/>
                </a:solidFill>
                <a:effectLst>
                  <a:outerShdw blurRad="38100" dist="38100" dir="2700000" algn="tl">
                    <a:srgbClr val="000000">
                      <a:alpha val="43137"/>
                    </a:srgbClr>
                  </a:outerShdw>
                </a:effectLst>
              </a:rPr>
              <a:t>(</a:t>
            </a:r>
            <a:r>
              <a:rPr lang="zh-CN" altLang="zh-CN" sz="2000" b="1" dirty="0" smtClean="0">
                <a:solidFill>
                  <a:srgbClr val="002060"/>
                </a:solidFill>
                <a:effectLst>
                  <a:outerShdw blurRad="38100" dist="38100" dir="2700000" algn="tl">
                    <a:srgbClr val="000000">
                      <a:alpha val="43137"/>
                    </a:srgbClr>
                  </a:outerShdw>
                </a:effectLst>
              </a:rPr>
              <a:t>或身世之叹</a:t>
            </a:r>
            <a:r>
              <a:rPr lang="en-US" altLang="zh-CN" sz="2000" b="1" dirty="0" smtClean="0">
                <a:solidFill>
                  <a:srgbClr val="002060"/>
                </a:solidFill>
                <a:effectLst>
                  <a:outerShdw blurRad="38100" dist="38100" dir="2700000" algn="tl">
                    <a:srgbClr val="000000">
                      <a:alpha val="43137"/>
                    </a:srgbClr>
                  </a:outerShdw>
                </a:effectLst>
              </a:rPr>
              <a:t>)</a:t>
            </a:r>
            <a:r>
              <a:rPr lang="zh-CN" altLang="zh-CN" sz="2000" b="1" dirty="0" smtClean="0">
                <a:solidFill>
                  <a:srgbClr val="002060"/>
                </a:solidFill>
                <a:effectLst>
                  <a:outerShdw blurRad="38100" dist="38100" dir="2700000" algn="tl">
                    <a:srgbClr val="000000">
                      <a:alpha val="43137"/>
                    </a:srgbClr>
                  </a:outerShdw>
                </a:effectLst>
              </a:rPr>
              <a:t>。诗人飘零在外，纵逢赏心悦目之景也难停留；杏花独自盛开于早春，无蝶欣赏，正是诗人孤独寂寞的写照。</a:t>
            </a:r>
            <a:endParaRPr lang="zh-CN" altLang="zh-CN" sz="20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91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8681</Words>
  <Application>Microsoft Office PowerPoint</Application>
  <PresentationFormat>全屏显示(4:3)</PresentationFormat>
  <Paragraphs>293</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30</cp:revision>
  <dcterms:created xsi:type="dcterms:W3CDTF">2015-11-20T02:40:55Z</dcterms:created>
  <dcterms:modified xsi:type="dcterms:W3CDTF">2015-11-24T00:50:36Z</dcterms:modified>
</cp:coreProperties>
</file>