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64" r:id="rId3"/>
    <p:sldId id="365" r:id="rId4"/>
    <p:sldId id="366" r:id="rId5"/>
    <p:sldId id="402" r:id="rId6"/>
    <p:sldId id="367" r:id="rId7"/>
    <p:sldId id="403" r:id="rId8"/>
    <p:sldId id="369" r:id="rId9"/>
    <p:sldId id="404" r:id="rId10"/>
    <p:sldId id="370" r:id="rId11"/>
    <p:sldId id="405"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406" r:id="rId27"/>
    <p:sldId id="385" r:id="rId28"/>
    <p:sldId id="407" r:id="rId29"/>
    <p:sldId id="386" r:id="rId30"/>
    <p:sldId id="387" r:id="rId31"/>
    <p:sldId id="408" r:id="rId32"/>
    <p:sldId id="388" r:id="rId33"/>
    <p:sldId id="412" r:id="rId34"/>
    <p:sldId id="389" r:id="rId35"/>
    <p:sldId id="390" r:id="rId36"/>
    <p:sldId id="391" r:id="rId37"/>
    <p:sldId id="392" r:id="rId38"/>
    <p:sldId id="393" r:id="rId39"/>
    <p:sldId id="394" r:id="rId40"/>
    <p:sldId id="395" r:id="rId41"/>
    <p:sldId id="396" r:id="rId42"/>
    <p:sldId id="409" r:id="rId43"/>
    <p:sldId id="397" r:id="rId44"/>
    <p:sldId id="398" r:id="rId45"/>
    <p:sldId id="411" r:id="rId46"/>
    <p:sldId id="399" r:id="rId47"/>
    <p:sldId id="400" r:id="rId48"/>
    <p:sldId id="410" r:id="rId49"/>
    <p:sldId id="401"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81663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37751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50560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7820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370435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116560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83717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400576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365274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389250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F71065-FB04-4551-BEC3-B46B46360627}" type="datetimeFigureOut">
              <a:rPr lang="zh-CN" altLang="en-US" smtClean="0"/>
              <a:t>2015-12-22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29618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1065-FB04-4551-BEC3-B46B46360627}" type="datetimeFigureOut">
              <a:rPr lang="zh-CN" altLang="en-US" smtClean="0"/>
              <a:t>2015-12-22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A432A-49C1-45AF-9FFA-E929922C11D3}" type="slidenum">
              <a:rPr lang="zh-CN" altLang="en-US" smtClean="0"/>
              <a:t>‹#›</a:t>
            </a:fld>
            <a:endParaRPr lang="zh-CN" altLang="en-US"/>
          </a:p>
        </p:txBody>
      </p:sp>
    </p:spTree>
    <p:extLst>
      <p:ext uri="{BB962C8B-B14F-4D97-AF65-F5344CB8AC3E}">
        <p14:creationId xmlns:p14="http://schemas.microsoft.com/office/powerpoint/2010/main" val="291249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358" y="188640"/>
            <a:ext cx="8856984" cy="1754326"/>
          </a:xfrm>
          <a:prstGeom prst="rect">
            <a:avLst/>
          </a:prstGeom>
        </p:spPr>
        <p:txBody>
          <a:bodyPr wrap="square">
            <a:spAutoFit/>
          </a:bodyPr>
          <a:lstStyle/>
          <a:p>
            <a:r>
              <a:rPr lang="en-US" altLang="zh-CN" b="1" dirty="0"/>
              <a:t>(2014</a:t>
            </a:r>
            <a:r>
              <a:rPr lang="zh-CN" altLang="zh-CN" b="1" dirty="0"/>
              <a:t>年安徽卷第</a:t>
            </a:r>
            <a:r>
              <a:rPr lang="en-US" altLang="zh-CN" b="1" dirty="0"/>
              <a:t>8</a:t>
            </a:r>
            <a:r>
              <a:rPr lang="zh-CN" altLang="zh-CN" b="1" dirty="0"/>
              <a:t>、</a:t>
            </a:r>
            <a:r>
              <a:rPr lang="en-US" altLang="zh-CN" b="1" dirty="0"/>
              <a:t>9</a:t>
            </a:r>
            <a:r>
              <a:rPr lang="zh-CN" altLang="zh-CN" b="1" dirty="0"/>
              <a:t>题</a:t>
            </a:r>
            <a:r>
              <a:rPr lang="en-US" altLang="zh-CN" b="1" dirty="0"/>
              <a:t>)</a:t>
            </a:r>
            <a:r>
              <a:rPr lang="zh-CN" altLang="zh-CN" b="1" dirty="0"/>
              <a:t>阅读下面这首词，完成</a:t>
            </a:r>
            <a:r>
              <a:rPr lang="en-US" altLang="zh-CN" b="1" dirty="0"/>
              <a:t>8</a:t>
            </a:r>
            <a:r>
              <a:rPr lang="zh-CN" altLang="zh-CN" b="1" dirty="0"/>
              <a:t>、</a:t>
            </a:r>
            <a:r>
              <a:rPr lang="en-US" altLang="zh-CN" b="1" dirty="0"/>
              <a:t>9</a:t>
            </a:r>
            <a:r>
              <a:rPr lang="zh-CN" altLang="zh-CN" b="1" dirty="0"/>
              <a:t>题。</a:t>
            </a:r>
            <a:endParaRPr lang="zh-CN" altLang="zh-CN" dirty="0"/>
          </a:p>
          <a:p>
            <a:r>
              <a:rPr lang="en-US" altLang="zh-CN" b="1" dirty="0" smtClean="0"/>
              <a:t>                                           </a:t>
            </a:r>
            <a:r>
              <a:rPr lang="zh-CN" altLang="zh-CN" b="1" dirty="0" smtClean="0"/>
              <a:t>阮郎归</a:t>
            </a:r>
            <a:r>
              <a:rPr lang="zh-CN" altLang="zh-CN" b="1" dirty="0"/>
              <a:t>　西湖春</a:t>
            </a:r>
            <a:r>
              <a:rPr lang="zh-CN" altLang="zh-CN" b="1" dirty="0" smtClean="0"/>
              <a:t>暮</a:t>
            </a:r>
            <a:r>
              <a:rPr lang="en-US" altLang="zh-CN" b="1" dirty="0" smtClean="0"/>
              <a:t>        [</a:t>
            </a:r>
            <a:r>
              <a:rPr lang="zh-CN" altLang="zh-CN" b="1" dirty="0"/>
              <a:t>南宋</a:t>
            </a:r>
            <a:r>
              <a:rPr lang="en-US" altLang="zh-CN" b="1" dirty="0"/>
              <a:t>]</a:t>
            </a:r>
            <a:r>
              <a:rPr lang="zh-CN" altLang="zh-CN" b="1" dirty="0"/>
              <a:t>马子严</a:t>
            </a:r>
            <a:endParaRPr lang="zh-CN" altLang="zh-CN" dirty="0"/>
          </a:p>
          <a:p>
            <a:r>
              <a:rPr lang="zh-CN" altLang="zh-CN" b="1" dirty="0"/>
              <a:t>清明寒食不多时，香红渐渐稀。番腾</a:t>
            </a:r>
            <a:r>
              <a:rPr lang="zh-CN" altLang="zh-CN" b="1" baseline="30000" dirty="0"/>
              <a:t>①</a:t>
            </a:r>
            <a:r>
              <a:rPr lang="zh-CN" altLang="zh-CN" b="1" dirty="0"/>
              <a:t>妆束闹苏堤，留春春怎知？　　花褪雨，絮沾泥。凌波</a:t>
            </a:r>
            <a:r>
              <a:rPr lang="zh-CN" altLang="zh-CN" b="1" baseline="30000" dirty="0"/>
              <a:t>②</a:t>
            </a:r>
            <a:r>
              <a:rPr lang="zh-CN" altLang="zh-CN" b="1" dirty="0"/>
              <a:t>寸不移。三三两两叫船儿，人归春也归。</a:t>
            </a:r>
            <a:endParaRPr lang="zh-CN" altLang="zh-CN" dirty="0"/>
          </a:p>
          <a:p>
            <a:r>
              <a:rPr lang="zh-CN" altLang="zh-CN" b="1" dirty="0"/>
              <a:t>【注】</a:t>
            </a:r>
            <a:r>
              <a:rPr lang="en-US" altLang="zh-CN" b="1" dirty="0"/>
              <a:t>①</a:t>
            </a:r>
            <a:r>
              <a:rPr lang="zh-CN" altLang="zh-CN" b="1" dirty="0"/>
              <a:t>番腾：同</a:t>
            </a:r>
            <a:r>
              <a:rPr lang="en-US" altLang="zh-CN" b="1" dirty="0"/>
              <a:t>“</a:t>
            </a:r>
            <a:r>
              <a:rPr lang="zh-CN" altLang="zh-CN" b="1" dirty="0"/>
              <a:t>翻腾</a:t>
            </a:r>
            <a:r>
              <a:rPr lang="en-US" altLang="zh-CN" b="1" dirty="0"/>
              <a:t>”</a:t>
            </a:r>
            <a:r>
              <a:rPr lang="zh-CN" altLang="zh-CN" b="1" dirty="0"/>
              <a:t>。</a:t>
            </a:r>
            <a:r>
              <a:rPr lang="en-US" altLang="zh-CN" b="1" dirty="0"/>
              <a:t>②</a:t>
            </a:r>
            <a:r>
              <a:rPr lang="zh-CN" altLang="zh-CN" b="1" dirty="0"/>
              <a:t>凌波：这里指女子步履。曹植《洛神赋》：</a:t>
            </a:r>
            <a:r>
              <a:rPr lang="en-US" altLang="zh-CN" b="1" dirty="0"/>
              <a:t>“</a:t>
            </a:r>
            <a:r>
              <a:rPr lang="zh-CN" altLang="zh-CN" b="1" dirty="0"/>
              <a:t>凌波微步，罗袜生尘。</a:t>
            </a:r>
            <a:r>
              <a:rPr lang="en-US" altLang="zh-CN" b="1" dirty="0" smtClean="0"/>
              <a:t>”</a:t>
            </a:r>
            <a:endParaRPr lang="zh-CN" altLang="zh-CN" dirty="0"/>
          </a:p>
        </p:txBody>
      </p:sp>
      <p:sp>
        <p:nvSpPr>
          <p:cNvPr id="3" name="矩形 2"/>
          <p:cNvSpPr/>
          <p:nvPr/>
        </p:nvSpPr>
        <p:spPr>
          <a:xfrm>
            <a:off x="155358" y="4598459"/>
            <a:ext cx="8856984" cy="646331"/>
          </a:xfrm>
          <a:prstGeom prst="rect">
            <a:avLst/>
          </a:prstGeom>
        </p:spPr>
        <p:txBody>
          <a:bodyPr wrap="square">
            <a:spAutoFit/>
          </a:bodyPr>
          <a:lstStyle/>
          <a:p>
            <a:r>
              <a:rPr lang="zh-CN" altLang="zh-CN" b="1" dirty="0" smtClean="0">
                <a:solidFill>
                  <a:srgbClr val="002060"/>
                </a:solidFill>
                <a:effectLst>
                  <a:outerShdw blurRad="38100" dist="38100" dir="2700000" algn="tl">
                    <a:srgbClr val="000000">
                      <a:alpha val="43137"/>
                    </a:srgbClr>
                  </a:outerShdw>
                </a:effectLst>
              </a:rPr>
              <a:t>【答案】</a:t>
            </a:r>
            <a:r>
              <a:rPr lang="en-US" altLang="zh-CN" b="1" dirty="0" smtClean="0">
                <a:solidFill>
                  <a:srgbClr val="002060"/>
                </a:solidFill>
                <a:effectLst>
                  <a:outerShdw blurRad="38100" dist="38100" dir="2700000" algn="tl">
                    <a:srgbClr val="000000">
                      <a:alpha val="43137"/>
                    </a:srgbClr>
                  </a:outerShdw>
                </a:effectLst>
              </a:rPr>
              <a:t>8</a:t>
            </a:r>
            <a:r>
              <a:rPr lang="zh-CN" altLang="en-US" b="1" dirty="0" smtClean="0">
                <a:solidFill>
                  <a:srgbClr val="002060"/>
                </a:solidFill>
                <a:effectLst>
                  <a:outerShdw blurRad="38100" dist="38100" dir="2700000" algn="tl">
                    <a:srgbClr val="000000">
                      <a:alpha val="43137"/>
                    </a:srgbClr>
                  </a:outerShdw>
                </a:effectLst>
              </a:rPr>
              <a:t>、</a:t>
            </a:r>
            <a:r>
              <a:rPr lang="zh-CN" altLang="zh-CN" b="1" dirty="0" smtClean="0">
                <a:solidFill>
                  <a:srgbClr val="002060"/>
                </a:solidFill>
                <a:effectLst>
                  <a:outerShdw blurRad="38100" dist="38100" dir="2700000" algn="tl">
                    <a:srgbClr val="000000">
                      <a:alpha val="43137"/>
                    </a:srgbClr>
                  </a:outerShdw>
                </a:effectLst>
              </a:rPr>
              <a:t>翻腾</a:t>
            </a:r>
            <a:r>
              <a:rPr lang="zh-CN" altLang="zh-CN" b="1" dirty="0">
                <a:solidFill>
                  <a:srgbClr val="002060"/>
                </a:solidFill>
                <a:effectLst>
                  <a:outerShdw blurRad="38100" dist="38100" dir="2700000" algn="tl">
                    <a:srgbClr val="000000">
                      <a:alpha val="43137"/>
                    </a:srgbClr>
                  </a:outerShdw>
                </a:effectLst>
              </a:rPr>
              <a:t>妆束，闹春苏堤，</a:t>
            </a:r>
            <a:r>
              <a:rPr lang="zh-CN" altLang="zh-CN" b="1" dirty="0">
                <a:solidFill>
                  <a:srgbClr val="FF0000"/>
                </a:solidFill>
                <a:effectLst>
                  <a:outerShdw blurRad="38100" dist="38100" dir="2700000" algn="tl">
                    <a:srgbClr val="000000">
                      <a:alpha val="43137"/>
                    </a:srgbClr>
                  </a:outerShdw>
                </a:effectLst>
              </a:rPr>
              <a:t>爱春</a:t>
            </a:r>
            <a:r>
              <a:rPr lang="zh-CN" altLang="zh-CN" b="1" dirty="0">
                <a:solidFill>
                  <a:srgbClr val="002060"/>
                </a:solidFill>
                <a:effectLst>
                  <a:outerShdw blurRad="38100" dist="38100" dir="2700000" algn="tl">
                    <a:srgbClr val="000000">
                      <a:alpha val="43137"/>
                    </a:srgbClr>
                  </a:outerShdw>
                </a:effectLst>
              </a:rPr>
              <a:t>之心；步履迟迟，驻足流连，</a:t>
            </a:r>
            <a:r>
              <a:rPr lang="zh-CN" altLang="zh-CN" b="1" dirty="0">
                <a:solidFill>
                  <a:srgbClr val="FF0000"/>
                </a:solidFill>
                <a:effectLst>
                  <a:outerShdw blurRad="38100" dist="38100" dir="2700000" algn="tl">
                    <a:srgbClr val="000000">
                      <a:alpha val="43137"/>
                    </a:srgbClr>
                  </a:outerShdw>
                </a:effectLst>
              </a:rPr>
              <a:t>惜春</a:t>
            </a:r>
            <a:r>
              <a:rPr lang="zh-CN" altLang="zh-CN" b="1" dirty="0">
                <a:solidFill>
                  <a:srgbClr val="002060"/>
                </a:solidFill>
                <a:effectLst>
                  <a:outerShdw blurRad="38100" dist="38100" dir="2700000" algn="tl">
                    <a:srgbClr val="000000">
                      <a:alpha val="43137"/>
                    </a:srgbClr>
                  </a:outerShdw>
                </a:effectLst>
              </a:rPr>
              <a:t>之情；三三两两，唤船离去，</a:t>
            </a:r>
            <a:r>
              <a:rPr lang="zh-CN" altLang="zh-CN" b="1" dirty="0">
                <a:solidFill>
                  <a:srgbClr val="FF0000"/>
                </a:solidFill>
                <a:effectLst>
                  <a:outerShdw blurRad="38100" dist="38100" dir="2700000" algn="tl">
                    <a:srgbClr val="000000">
                      <a:alpha val="43137"/>
                    </a:srgbClr>
                  </a:outerShdw>
                </a:effectLst>
              </a:rPr>
              <a:t>叹春</a:t>
            </a:r>
            <a:r>
              <a:rPr lang="zh-CN" altLang="zh-CN" b="1" dirty="0">
                <a:solidFill>
                  <a:srgbClr val="002060"/>
                </a:solidFill>
                <a:effectLst>
                  <a:outerShdw blurRad="38100" dist="38100" dir="2700000" algn="tl">
                    <a:srgbClr val="000000">
                      <a:alpha val="43137"/>
                    </a:srgbClr>
                  </a:outerShdw>
                </a:effectLst>
              </a:rPr>
              <a:t>之意</a:t>
            </a:r>
            <a:r>
              <a:rPr lang="zh-CN" altLang="zh-CN" b="1" dirty="0" smtClean="0">
                <a:solidFill>
                  <a:srgbClr val="002060"/>
                </a:solidFill>
                <a:effectLst>
                  <a:outerShdw blurRad="38100" dist="38100" dir="2700000" algn="tl">
                    <a:srgbClr val="000000">
                      <a:alpha val="43137"/>
                    </a:srgbClr>
                  </a:outerShdw>
                </a:effectLst>
              </a:rPr>
              <a:t>。</a:t>
            </a:r>
            <a:endParaRPr lang="zh-CN" altLang="zh-CN"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155358" y="2204864"/>
            <a:ext cx="8593106" cy="369332"/>
          </a:xfrm>
          <a:prstGeom prst="rect">
            <a:avLst/>
          </a:prstGeom>
        </p:spPr>
        <p:txBody>
          <a:bodyPr wrap="square">
            <a:spAutoFit/>
          </a:bodyPr>
          <a:lstStyle/>
          <a:p>
            <a:r>
              <a:rPr lang="en-US" altLang="zh-CN" b="1" dirty="0"/>
              <a:t>9</a:t>
            </a:r>
            <a:r>
              <a:rPr lang="zh-CN" altLang="zh-CN" b="1" dirty="0"/>
              <a:t>．这首词描写了暮春之景，请从点面结合的角度作简要赏析。</a:t>
            </a:r>
            <a:endParaRPr lang="zh-CN" altLang="zh-CN" dirty="0"/>
          </a:p>
        </p:txBody>
      </p:sp>
      <p:sp>
        <p:nvSpPr>
          <p:cNvPr id="5" name="矩形 4"/>
          <p:cNvSpPr/>
          <p:nvPr/>
        </p:nvSpPr>
        <p:spPr>
          <a:xfrm>
            <a:off x="251520" y="2565129"/>
            <a:ext cx="8760822" cy="2031325"/>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译文：</a:t>
            </a:r>
            <a:br>
              <a:rPr lang="zh-CN" altLang="en-US" b="1" dirty="0" smtClean="0">
                <a:solidFill>
                  <a:srgbClr val="7030A0"/>
                </a:solidFill>
                <a:effectLst>
                  <a:outerShdw blurRad="38100" dist="38100" dir="2700000" algn="tl">
                    <a:srgbClr val="000000">
                      <a:alpha val="43137"/>
                    </a:srgbClr>
                  </a:outerShdw>
                </a:effectLst>
              </a:rPr>
            </a:br>
            <a:r>
              <a:rPr lang="zh-CN" altLang="en-US" b="1" dirty="0" smtClean="0">
                <a:solidFill>
                  <a:srgbClr val="7030A0"/>
                </a:solidFill>
                <a:effectLst>
                  <a:outerShdw blurRad="38100" dist="38100" dir="2700000" algn="tl">
                    <a:srgbClr val="000000">
                      <a:alpha val="43137"/>
                    </a:srgbClr>
                  </a:outerShdw>
                </a:effectLst>
              </a:rPr>
              <a:t>　　清明、寒食节过了没多久，百花逐渐退去了原有的艳丽 色彩，慢慢凋谢了。人们为了挽留春光，翻腾衣柜，找出春 天穿的衣服，纷纷出城来到苏堤，尽情游玩。想留住春天的 脚步，然而春之神似乎并不懂得人们的用意。</a:t>
            </a:r>
            <a:br>
              <a:rPr lang="zh-CN" altLang="en-US" b="1" dirty="0" smtClean="0">
                <a:solidFill>
                  <a:srgbClr val="7030A0"/>
                </a:solidFill>
                <a:effectLst>
                  <a:outerShdw blurRad="38100" dist="38100" dir="2700000" algn="tl">
                    <a:srgbClr val="000000">
                      <a:alpha val="43137"/>
                    </a:srgbClr>
                  </a:outerShdw>
                </a:effectLst>
              </a:rPr>
            </a:br>
            <a:r>
              <a:rPr lang="zh-CN" altLang="en-US" b="1" dirty="0" smtClean="0">
                <a:solidFill>
                  <a:srgbClr val="7030A0"/>
                </a:solidFill>
                <a:effectLst>
                  <a:outerShdw blurRad="38100" dist="38100" dir="2700000" algn="tl">
                    <a:srgbClr val="000000">
                      <a:alpha val="43137"/>
                    </a:srgbClr>
                  </a:outerShdw>
                </a:effectLst>
              </a:rPr>
              <a:t>　　一场大雨过后，花朵被雨水洗洒而褪去鲜艳之色，柳絮 飘落于泥中，被沾住而无法扬起，赏花的女子似乎没有受到 什么影响，一步也没有移动，两个、三个游人结伴乘着船儿回去了，春天的脚步声也渐渐远去了。</a:t>
            </a:r>
            <a:endParaRPr lang="zh-CN" altLang="en-US"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191362" y="5299467"/>
            <a:ext cx="8784976" cy="1477328"/>
          </a:xfrm>
          <a:prstGeom prst="rect">
            <a:avLst/>
          </a:prstGeom>
        </p:spPr>
        <p:txBody>
          <a:bodyPr wrap="square">
            <a:spAutoFit/>
          </a:bodyPr>
          <a:lstStyle/>
          <a:p>
            <a:r>
              <a:rPr lang="en-US" altLang="zh-CN" b="1" dirty="0" smtClean="0"/>
              <a:t>(</a:t>
            </a:r>
            <a:r>
              <a:rPr lang="zh-CN" altLang="zh-CN" b="1" dirty="0" smtClean="0"/>
              <a:t>本题考查鉴赏诗歌人物形象，理解诗歌情感。这首词通过刻画西湖游人的动作和神态来表现他们的不同情感。</a:t>
            </a:r>
            <a:r>
              <a:rPr lang="en-US" altLang="zh-CN" b="1" dirty="0" smtClean="0"/>
              <a:t>“</a:t>
            </a:r>
            <a:r>
              <a:rPr lang="zh-CN" altLang="zh-CN" b="1" dirty="0" smtClean="0">
                <a:solidFill>
                  <a:srgbClr val="00B050"/>
                </a:solidFill>
              </a:rPr>
              <a:t>番腾妆束闹苏堤</a:t>
            </a:r>
            <a:r>
              <a:rPr lang="en-US" altLang="zh-CN" b="1" dirty="0" smtClean="0"/>
              <a:t>”</a:t>
            </a:r>
            <a:r>
              <a:rPr lang="zh-CN" altLang="zh-CN" b="1" dirty="0" smtClean="0"/>
              <a:t>写女子们梳妆打扮后来到苏堤赏春的热闹情景，表达出女子们的</a:t>
            </a:r>
            <a:r>
              <a:rPr lang="zh-CN" altLang="zh-CN" b="1" dirty="0" smtClean="0">
                <a:solidFill>
                  <a:srgbClr val="FF0000"/>
                </a:solidFill>
                <a:effectLst>
                  <a:outerShdw blurRad="38100" dist="38100" dir="2700000" algn="tl">
                    <a:srgbClr val="000000">
                      <a:alpha val="43137"/>
                    </a:srgbClr>
                  </a:outerShdw>
                </a:effectLst>
              </a:rPr>
              <a:t>爱春</a:t>
            </a:r>
            <a:r>
              <a:rPr lang="zh-CN" altLang="zh-CN" b="1" dirty="0" smtClean="0"/>
              <a:t>之心。</a:t>
            </a:r>
            <a:r>
              <a:rPr lang="en-US" altLang="zh-CN" b="1" dirty="0" smtClean="0"/>
              <a:t>“</a:t>
            </a:r>
            <a:r>
              <a:rPr lang="zh-CN" altLang="zh-CN" b="1" dirty="0" smtClean="0">
                <a:solidFill>
                  <a:srgbClr val="00B050"/>
                </a:solidFill>
              </a:rPr>
              <a:t>凌波寸不移</a:t>
            </a:r>
            <a:r>
              <a:rPr lang="en-US" altLang="zh-CN" b="1" dirty="0" smtClean="0">
                <a:solidFill>
                  <a:srgbClr val="00B050"/>
                </a:solidFill>
              </a:rPr>
              <a:t>”</a:t>
            </a:r>
            <a:r>
              <a:rPr lang="zh-CN" altLang="zh-CN" b="1" dirty="0" smtClean="0"/>
              <a:t>则写女子赏春后驻足流连不忍离去，表达的是女子们的</a:t>
            </a:r>
            <a:r>
              <a:rPr lang="zh-CN" altLang="zh-CN" b="1" dirty="0" smtClean="0">
                <a:solidFill>
                  <a:srgbClr val="FF0000"/>
                </a:solidFill>
                <a:effectLst>
                  <a:outerShdw blurRad="38100" dist="38100" dir="2700000" algn="tl">
                    <a:srgbClr val="000000">
                      <a:alpha val="43137"/>
                    </a:srgbClr>
                  </a:outerShdw>
                </a:effectLst>
              </a:rPr>
              <a:t>惜春</a:t>
            </a:r>
            <a:r>
              <a:rPr lang="zh-CN" altLang="zh-CN" b="1" dirty="0" smtClean="0"/>
              <a:t>之情，“</a:t>
            </a:r>
            <a:r>
              <a:rPr lang="zh-CN" altLang="zh-CN" b="1" dirty="0" smtClean="0">
                <a:solidFill>
                  <a:srgbClr val="00B050"/>
                </a:solidFill>
              </a:rPr>
              <a:t>三三两两叫船儿，人归春也归</a:t>
            </a:r>
            <a:r>
              <a:rPr lang="zh-CN" altLang="zh-CN" b="1" dirty="0" smtClean="0"/>
              <a:t>”则表现了游人们对春天归去的</a:t>
            </a:r>
            <a:r>
              <a:rPr lang="zh-CN" altLang="zh-CN" b="1" dirty="0" smtClean="0">
                <a:solidFill>
                  <a:srgbClr val="FF0000"/>
                </a:solidFill>
                <a:effectLst>
                  <a:outerShdw blurRad="38100" dist="38100" dir="2700000" algn="tl">
                    <a:srgbClr val="000000">
                      <a:alpha val="43137"/>
                    </a:srgbClr>
                  </a:outerShdw>
                </a:effectLst>
              </a:rPr>
              <a:t>叹息与无奈</a:t>
            </a:r>
            <a:r>
              <a:rPr lang="zh-CN" altLang="zh-CN" b="1" dirty="0" smtClean="0"/>
              <a:t>。</a:t>
            </a:r>
            <a:r>
              <a:rPr lang="en-US" altLang="zh-CN" b="1" dirty="0" smtClean="0"/>
              <a:t>)</a:t>
            </a:r>
            <a:endParaRPr lang="zh-CN" altLang="zh-CN" dirty="0"/>
          </a:p>
        </p:txBody>
      </p:sp>
      <p:sp>
        <p:nvSpPr>
          <p:cNvPr id="7" name="矩形 6"/>
          <p:cNvSpPr/>
          <p:nvPr/>
        </p:nvSpPr>
        <p:spPr>
          <a:xfrm>
            <a:off x="155358" y="1881698"/>
            <a:ext cx="8593106" cy="369332"/>
          </a:xfrm>
          <a:prstGeom prst="rect">
            <a:avLst/>
          </a:prstGeom>
        </p:spPr>
        <p:txBody>
          <a:bodyPr wrap="square">
            <a:spAutoFit/>
          </a:bodyPr>
          <a:lstStyle/>
          <a:p>
            <a:r>
              <a:rPr lang="en-US" altLang="zh-CN" b="1" dirty="0"/>
              <a:t>8</a:t>
            </a:r>
            <a:r>
              <a:rPr lang="zh-CN" altLang="zh-CN" b="1" dirty="0"/>
              <a:t>．这首词通过人物动作神态表现了西湖游人的不同情感，请结合作品简要分析。</a:t>
            </a:r>
            <a:endParaRPr lang="zh-CN" altLang="zh-CN" dirty="0"/>
          </a:p>
        </p:txBody>
      </p:sp>
    </p:spTree>
    <p:extLst>
      <p:ext uri="{BB962C8B-B14F-4D97-AF65-F5344CB8AC3E}">
        <p14:creationId xmlns:p14="http://schemas.microsoft.com/office/powerpoint/2010/main" val="261900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446" y="116632"/>
            <a:ext cx="8856984" cy="2031325"/>
          </a:xfrm>
          <a:prstGeom prst="rect">
            <a:avLst/>
          </a:prstGeom>
        </p:spPr>
        <p:txBody>
          <a:bodyPr wrap="square">
            <a:spAutoFit/>
          </a:bodyPr>
          <a:lstStyle/>
          <a:p>
            <a:r>
              <a:rPr lang="zh-CN" altLang="zh-CN" b="1" dirty="0"/>
              <a:t>阅读下面两首诗，然后回答问题。</a:t>
            </a:r>
            <a:endParaRPr lang="zh-CN" altLang="zh-CN" dirty="0"/>
          </a:p>
          <a:p>
            <a:r>
              <a:rPr lang="en-US" altLang="zh-CN" b="1" dirty="0" smtClean="0"/>
              <a:t>                                               </a:t>
            </a:r>
            <a:r>
              <a:rPr lang="zh-CN" altLang="zh-CN" b="1" dirty="0" smtClean="0"/>
              <a:t>江</a:t>
            </a:r>
            <a:r>
              <a:rPr lang="zh-CN" altLang="zh-CN" b="1" dirty="0"/>
              <a:t>宁夹口三首</a:t>
            </a:r>
            <a:r>
              <a:rPr lang="en-US" altLang="zh-CN" b="1" dirty="0"/>
              <a:t>(</a:t>
            </a:r>
            <a:r>
              <a:rPr lang="zh-CN" altLang="zh-CN" b="1" dirty="0"/>
              <a:t>其三</a:t>
            </a:r>
            <a:r>
              <a:rPr lang="en-US" altLang="zh-CN" b="1" dirty="0" smtClean="0"/>
              <a:t>)           </a:t>
            </a:r>
            <a:r>
              <a:rPr lang="zh-CN" altLang="zh-CN" b="1" dirty="0" smtClean="0"/>
              <a:t>王安石</a:t>
            </a:r>
            <a:endParaRPr lang="zh-CN" altLang="zh-CN" dirty="0"/>
          </a:p>
          <a:p>
            <a:r>
              <a:rPr lang="en-US" altLang="zh-CN" b="1" dirty="0" smtClean="0"/>
              <a:t>                                     </a:t>
            </a:r>
            <a:r>
              <a:rPr lang="zh-CN" altLang="zh-CN" b="1" dirty="0" smtClean="0"/>
              <a:t>落</a:t>
            </a:r>
            <a:r>
              <a:rPr lang="zh-CN" altLang="zh-CN" b="1" dirty="0"/>
              <a:t>帆江口月黄昏，小店无灯欲闭门。</a:t>
            </a:r>
            <a:endParaRPr lang="zh-CN" altLang="zh-CN" dirty="0"/>
          </a:p>
          <a:p>
            <a:r>
              <a:rPr lang="en-US" altLang="zh-CN" b="1" dirty="0" smtClean="0"/>
              <a:t>                                     </a:t>
            </a:r>
            <a:r>
              <a:rPr lang="zh-CN" altLang="zh-CN" b="1" dirty="0" smtClean="0"/>
              <a:t>侧</a:t>
            </a:r>
            <a:r>
              <a:rPr lang="zh-CN" altLang="zh-CN" b="1" dirty="0"/>
              <a:t>出岸沙枫半死，系船应有去年痕。</a:t>
            </a:r>
            <a:endParaRPr lang="zh-CN" altLang="zh-CN" dirty="0"/>
          </a:p>
          <a:p>
            <a:r>
              <a:rPr lang="en-US" altLang="zh-CN" b="1" dirty="0" smtClean="0"/>
              <a:t>                                                       </a:t>
            </a:r>
            <a:r>
              <a:rPr lang="zh-CN" altLang="zh-CN" b="1" dirty="0" smtClean="0"/>
              <a:t>舟</a:t>
            </a:r>
            <a:r>
              <a:rPr lang="zh-CN" altLang="zh-CN" b="1" dirty="0"/>
              <a:t>下建</a:t>
            </a:r>
            <a:r>
              <a:rPr lang="zh-CN" altLang="zh-CN" b="1" dirty="0" smtClean="0"/>
              <a:t>溪</a:t>
            </a:r>
            <a:r>
              <a:rPr lang="en-US" altLang="zh-CN" b="1" dirty="0" smtClean="0"/>
              <a:t>               </a:t>
            </a:r>
            <a:r>
              <a:rPr lang="zh-CN" altLang="zh-CN" b="1" dirty="0" smtClean="0"/>
              <a:t>方</a:t>
            </a:r>
            <a:r>
              <a:rPr lang="zh-CN" altLang="zh-CN" b="1" dirty="0"/>
              <a:t>惟深</a:t>
            </a:r>
            <a:endParaRPr lang="zh-CN" altLang="zh-CN" dirty="0"/>
          </a:p>
          <a:p>
            <a:r>
              <a:rPr lang="en-US" altLang="zh-CN" b="1" dirty="0" smtClean="0"/>
              <a:t>                                     </a:t>
            </a:r>
            <a:r>
              <a:rPr lang="zh-CN" altLang="zh-CN" b="1" dirty="0" smtClean="0"/>
              <a:t>客</a:t>
            </a:r>
            <a:r>
              <a:rPr lang="zh-CN" altLang="zh-CN" b="1" dirty="0"/>
              <a:t>航收浦月黄昏，野店无灯欲闭门。</a:t>
            </a:r>
            <a:endParaRPr lang="zh-CN" altLang="zh-CN" dirty="0"/>
          </a:p>
          <a:p>
            <a:r>
              <a:rPr lang="en-US" altLang="zh-CN" b="1" dirty="0" smtClean="0"/>
              <a:t>                                     </a:t>
            </a:r>
            <a:r>
              <a:rPr lang="zh-CN" altLang="zh-CN" b="1" dirty="0" smtClean="0"/>
              <a:t>侧</a:t>
            </a:r>
            <a:r>
              <a:rPr lang="zh-CN" altLang="zh-CN" b="1" dirty="0"/>
              <a:t>出岸沙枫半死，系舟犹有去年痕</a:t>
            </a:r>
            <a:r>
              <a:rPr lang="zh-CN" altLang="zh-CN" b="1" dirty="0" smtClean="0"/>
              <a:t>。</a:t>
            </a:r>
            <a:endParaRPr lang="zh-CN" altLang="zh-CN" dirty="0"/>
          </a:p>
        </p:txBody>
      </p:sp>
      <p:sp>
        <p:nvSpPr>
          <p:cNvPr id="3" name="矩形 2"/>
          <p:cNvSpPr/>
          <p:nvPr/>
        </p:nvSpPr>
        <p:spPr>
          <a:xfrm>
            <a:off x="207095" y="2776180"/>
            <a:ext cx="8822042" cy="369332"/>
          </a:xfrm>
          <a:prstGeom prst="rect">
            <a:avLst/>
          </a:prstGeom>
        </p:spPr>
        <p:txBody>
          <a:bodyPr wrap="square">
            <a:spAutoFit/>
          </a:bodyPr>
          <a:lstStyle/>
          <a:p>
            <a:r>
              <a:rPr lang="en-US" altLang="zh-CN" b="1" dirty="0"/>
              <a:t>(2)</a:t>
            </a:r>
            <a:r>
              <a:rPr lang="zh-CN" altLang="zh-CN" b="1" dirty="0"/>
              <a:t>两首诗的末句，一用</a:t>
            </a:r>
            <a:r>
              <a:rPr lang="en-US" altLang="zh-CN" b="1" dirty="0"/>
              <a:t>“</a:t>
            </a:r>
            <a:r>
              <a:rPr lang="zh-CN" altLang="zh-CN" b="1" dirty="0"/>
              <a:t>应有</a:t>
            </a:r>
            <a:r>
              <a:rPr lang="en-US" altLang="zh-CN" b="1" dirty="0"/>
              <a:t>”</a:t>
            </a:r>
            <a:r>
              <a:rPr lang="zh-CN" altLang="zh-CN" b="1" dirty="0"/>
              <a:t>，一用</a:t>
            </a:r>
            <a:r>
              <a:rPr lang="en-US" altLang="zh-CN" b="1" dirty="0"/>
              <a:t>“</a:t>
            </a:r>
            <a:r>
              <a:rPr lang="zh-CN" altLang="zh-CN" b="1" dirty="0"/>
              <a:t>犹有</a:t>
            </a:r>
            <a:r>
              <a:rPr lang="en-US" altLang="zh-CN" b="1" dirty="0"/>
              <a:t>”</a:t>
            </a:r>
            <a:r>
              <a:rPr lang="zh-CN" altLang="zh-CN" b="1" dirty="0"/>
              <a:t>，哪个更好？为什么？请简要分析</a:t>
            </a:r>
            <a:r>
              <a:rPr lang="zh-CN" altLang="zh-CN" b="1" dirty="0" smtClean="0"/>
              <a:t>。</a:t>
            </a:r>
            <a:endParaRPr lang="zh-CN" altLang="zh-CN" dirty="0"/>
          </a:p>
        </p:txBody>
      </p:sp>
      <p:sp>
        <p:nvSpPr>
          <p:cNvPr id="4" name="矩形 3"/>
          <p:cNvSpPr/>
          <p:nvPr/>
        </p:nvSpPr>
        <p:spPr>
          <a:xfrm>
            <a:off x="250458" y="3284984"/>
            <a:ext cx="8640960" cy="1015663"/>
          </a:xfrm>
          <a:prstGeom prst="rect">
            <a:avLst/>
          </a:prstGeom>
        </p:spPr>
        <p:txBody>
          <a:bodyPr wrap="square">
            <a:spAutoFit/>
          </a:bodyPr>
          <a:lstStyle/>
          <a:p>
            <a:r>
              <a:rPr lang="zh-CN" altLang="zh-CN" sz="2000" b="1" dirty="0" smtClean="0">
                <a:solidFill>
                  <a:srgbClr val="00B0F0"/>
                </a:solidFill>
                <a:effectLst>
                  <a:outerShdw blurRad="38100" dist="38100" dir="2700000" algn="tl">
                    <a:srgbClr val="000000">
                      <a:alpha val="43137"/>
                    </a:srgbClr>
                  </a:outerShdw>
                </a:effectLst>
              </a:rPr>
              <a:t>【解析】</a:t>
            </a:r>
            <a:r>
              <a:rPr lang="en-US" altLang="zh-CN" sz="2000" b="1" dirty="0" smtClean="0">
                <a:solidFill>
                  <a:srgbClr val="00B0F0"/>
                </a:solidFill>
                <a:effectLst>
                  <a:outerShdw blurRad="38100" dist="38100" dir="2700000" algn="tl">
                    <a:srgbClr val="000000">
                      <a:alpha val="43137"/>
                    </a:srgbClr>
                  </a:outerShdw>
                </a:effectLst>
              </a:rPr>
              <a:t>(1)“</a:t>
            </a:r>
            <a:r>
              <a:rPr lang="zh-CN" altLang="zh-CN" sz="2000" b="1" dirty="0" smtClean="0">
                <a:solidFill>
                  <a:srgbClr val="00B0F0"/>
                </a:solidFill>
                <a:effectLst>
                  <a:outerShdw blurRad="38100" dist="38100" dir="2700000" algn="tl">
                    <a:srgbClr val="000000">
                      <a:alpha val="43137"/>
                    </a:srgbClr>
                  </a:outerShdw>
                </a:effectLst>
              </a:rPr>
              <a:t>月黄昏</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三字为两诗</a:t>
            </a:r>
            <a:r>
              <a:rPr lang="zh-CN" altLang="zh-CN" sz="2000" b="1" dirty="0" smtClean="0">
                <a:solidFill>
                  <a:srgbClr val="FF0000"/>
                </a:solidFill>
                <a:effectLst>
                  <a:outerShdw blurRad="38100" dist="38100" dir="2700000" algn="tl">
                    <a:srgbClr val="000000">
                      <a:alpha val="43137"/>
                    </a:srgbClr>
                  </a:outerShdw>
                </a:effectLst>
              </a:rPr>
              <a:t>营造氛围、表达心绪</a:t>
            </a:r>
            <a:r>
              <a:rPr lang="zh-CN" altLang="zh-CN" sz="2000" b="1" dirty="0" smtClean="0">
                <a:solidFill>
                  <a:srgbClr val="00B0F0"/>
                </a:solidFill>
                <a:effectLst>
                  <a:outerShdw blurRad="38100" dist="38100" dir="2700000" algn="tl">
                    <a:srgbClr val="000000">
                      <a:alpha val="43137"/>
                    </a:srgbClr>
                  </a:outerShdw>
                </a:effectLst>
              </a:rPr>
              <a:t>定下了基本色调。客船、</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无灯</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野</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小</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店、半死枫树，这一切都笼罩在昏黄的月光中，暗淡朦胧，营造了一种</a:t>
            </a:r>
            <a:r>
              <a:rPr lang="zh-CN" altLang="zh-CN" sz="2000" b="1" dirty="0" smtClean="0">
                <a:solidFill>
                  <a:srgbClr val="FF0000"/>
                </a:solidFill>
                <a:effectLst>
                  <a:outerShdw blurRad="38100" dist="38100" dir="2700000" algn="tl">
                    <a:srgbClr val="000000">
                      <a:alpha val="43137"/>
                    </a:srgbClr>
                  </a:outerShdw>
                </a:effectLst>
              </a:rPr>
              <a:t>凄迷、萧索、沉寂</a:t>
            </a:r>
            <a:r>
              <a:rPr lang="zh-CN" altLang="zh-CN" sz="2000" b="1" dirty="0" smtClean="0">
                <a:solidFill>
                  <a:srgbClr val="00B0F0"/>
                </a:solidFill>
                <a:effectLst>
                  <a:outerShdw blurRad="38100" dist="38100" dir="2700000" algn="tl">
                    <a:srgbClr val="000000">
                      <a:alpha val="43137"/>
                    </a:srgbClr>
                  </a:outerShdw>
                </a:effectLst>
              </a:rPr>
              <a:t>的氛围，表达了诗人</a:t>
            </a:r>
            <a:r>
              <a:rPr lang="zh-CN" altLang="zh-CN" sz="2000" b="1" dirty="0" smtClean="0">
                <a:solidFill>
                  <a:srgbClr val="FF0000"/>
                </a:solidFill>
                <a:effectLst>
                  <a:outerShdw blurRad="38100" dist="38100" dir="2700000" algn="tl">
                    <a:srgbClr val="000000">
                      <a:alpha val="43137"/>
                    </a:srgbClr>
                  </a:outerShdw>
                </a:effectLst>
              </a:rPr>
              <a:t>孤寂怅惘</a:t>
            </a:r>
            <a:r>
              <a:rPr lang="zh-CN" altLang="zh-CN" sz="2000" b="1" dirty="0" smtClean="0">
                <a:solidFill>
                  <a:srgbClr val="00B0F0"/>
                </a:solidFill>
                <a:effectLst>
                  <a:outerShdw blurRad="38100" dist="38100" dir="2700000" algn="tl">
                    <a:srgbClr val="000000">
                      <a:alpha val="43137"/>
                    </a:srgbClr>
                  </a:outerShdw>
                </a:effectLst>
              </a:rPr>
              <a:t>的心绪。</a:t>
            </a:r>
            <a:endParaRPr lang="zh-CN" altLang="zh-CN" sz="2000" dirty="0">
              <a:solidFill>
                <a:srgbClr val="00B0F0"/>
              </a:solidFill>
              <a:effectLst>
                <a:outerShdw blurRad="38100" dist="38100" dir="2700000" algn="tl">
                  <a:srgbClr val="000000">
                    <a:alpha val="43137"/>
                  </a:srgbClr>
                </a:outerShdw>
              </a:effectLst>
            </a:endParaRPr>
          </a:p>
        </p:txBody>
      </p:sp>
      <p:sp>
        <p:nvSpPr>
          <p:cNvPr id="5" name="矩形 4"/>
          <p:cNvSpPr/>
          <p:nvPr/>
        </p:nvSpPr>
        <p:spPr>
          <a:xfrm>
            <a:off x="208103" y="4386808"/>
            <a:ext cx="8822041" cy="1015663"/>
          </a:xfrm>
          <a:prstGeom prst="rect">
            <a:avLst/>
          </a:prstGeom>
        </p:spPr>
        <p:txBody>
          <a:bodyPr wrap="square">
            <a:spAutoFit/>
          </a:bodyPr>
          <a:lstStyle/>
          <a:p>
            <a:r>
              <a:rPr lang="en-US" altLang="zh-CN" sz="2000" b="1" dirty="0">
                <a:solidFill>
                  <a:srgbClr val="002060"/>
                </a:solidFill>
                <a:effectLst>
                  <a:outerShdw blurRad="38100" dist="38100" dir="2700000" algn="tl">
                    <a:srgbClr val="000000">
                      <a:alpha val="43137"/>
                    </a:srgbClr>
                  </a:outerShdw>
                </a:effectLst>
              </a:rPr>
              <a:t>(2</a:t>
            </a:r>
            <a:r>
              <a:rPr lang="en-US" altLang="zh-CN" sz="2000" b="1" dirty="0" smtClean="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 ①</a:t>
            </a:r>
            <a:r>
              <a:rPr lang="zh-CN"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应有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更好。</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应有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二字蕴含丰富，传达出了诗人在孤寂中力寻旧影时的复杂心情，其中既有</a:t>
            </a:r>
            <a:r>
              <a:rPr lang="zh-CN" altLang="zh-CN" sz="2000" b="1" dirty="0">
                <a:solidFill>
                  <a:srgbClr val="FF0000"/>
                </a:solidFill>
                <a:effectLst>
                  <a:outerShdw blurRad="38100" dist="38100" dir="2700000" algn="tl">
                    <a:srgbClr val="000000">
                      <a:alpha val="43137"/>
                    </a:srgbClr>
                  </a:outerShdw>
                </a:effectLst>
              </a:rPr>
              <a:t>希冀与自信</a:t>
            </a:r>
            <a:r>
              <a:rPr lang="zh-CN" altLang="zh-CN" sz="2000" b="1" dirty="0">
                <a:solidFill>
                  <a:srgbClr val="002060"/>
                </a:solidFill>
                <a:effectLst>
                  <a:outerShdw blurRad="38100" dist="38100" dir="2700000" algn="tl">
                    <a:srgbClr val="000000">
                      <a:alpha val="43137"/>
                    </a:srgbClr>
                  </a:outerShdw>
                </a:effectLst>
              </a:rPr>
              <a:t>，也有</a:t>
            </a:r>
            <a:r>
              <a:rPr lang="zh-CN" altLang="zh-CN" sz="2000" b="1" dirty="0">
                <a:solidFill>
                  <a:srgbClr val="FF0000"/>
                </a:solidFill>
                <a:effectLst>
                  <a:outerShdw blurRad="38100" dist="38100" dir="2700000" algn="tl">
                    <a:srgbClr val="000000">
                      <a:alpha val="43137"/>
                    </a:srgbClr>
                  </a:outerShdw>
                </a:effectLst>
              </a:rPr>
              <a:t>失意与怅惘</a:t>
            </a:r>
            <a:r>
              <a:rPr lang="zh-CN" altLang="zh-CN" sz="2000" b="1" dirty="0">
                <a:solidFill>
                  <a:srgbClr val="002060"/>
                </a:solidFill>
                <a:effectLst>
                  <a:outerShdw blurRad="38100" dist="38100" dir="2700000" algn="tl">
                    <a:srgbClr val="000000">
                      <a:alpha val="43137"/>
                    </a:srgbClr>
                  </a:outerShdw>
                </a:effectLst>
              </a:rPr>
              <a:t>，更有寻而未见的</a:t>
            </a:r>
            <a:r>
              <a:rPr lang="zh-CN" altLang="zh-CN" sz="2000" b="1" dirty="0">
                <a:solidFill>
                  <a:srgbClr val="FF0000"/>
                </a:solidFill>
                <a:effectLst>
                  <a:outerShdw blurRad="38100" dist="38100" dir="2700000" algn="tl">
                    <a:srgbClr val="000000">
                      <a:alpha val="43137"/>
                    </a:srgbClr>
                  </a:outerShdw>
                </a:effectLst>
              </a:rPr>
              <a:t>不甘心</a:t>
            </a:r>
            <a:r>
              <a:rPr lang="zh-CN" altLang="zh-CN" sz="2000" b="1" dirty="0">
                <a:solidFill>
                  <a:srgbClr val="002060"/>
                </a:solidFill>
                <a:effectLst>
                  <a:outerShdw blurRad="38100" dist="38100" dir="2700000" algn="tl">
                    <a:srgbClr val="000000">
                      <a:alpha val="43137"/>
                    </a:srgbClr>
                  </a:outerShdw>
                </a:effectLst>
              </a:rPr>
              <a:t>，可谓传神之笔；“犹有”二字则无此意趣</a:t>
            </a:r>
            <a:r>
              <a:rPr lang="zh-CN" altLang="zh-CN" sz="2000" b="1" dirty="0" smtClean="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95180" y="2129849"/>
            <a:ext cx="8541369" cy="646331"/>
          </a:xfrm>
          <a:prstGeom prst="rect">
            <a:avLst/>
          </a:prstGeom>
        </p:spPr>
        <p:txBody>
          <a:bodyPr wrap="square">
            <a:spAutoFit/>
          </a:bodyPr>
          <a:lstStyle/>
          <a:p>
            <a:r>
              <a:rPr lang="en-US" altLang="zh-CN" b="1" dirty="0"/>
              <a:t>(1)</a:t>
            </a:r>
            <a:r>
              <a:rPr lang="zh-CN" altLang="zh-CN" b="1" dirty="0"/>
              <a:t>两首诗的首句均用了</a:t>
            </a:r>
            <a:r>
              <a:rPr lang="en-US" altLang="zh-CN" b="1" dirty="0"/>
              <a:t>“</a:t>
            </a:r>
            <a:r>
              <a:rPr lang="zh-CN" altLang="zh-CN" b="1" dirty="0"/>
              <a:t>月黄昏</a:t>
            </a:r>
            <a:r>
              <a:rPr lang="en-US" altLang="zh-CN" b="1" dirty="0"/>
              <a:t>”</a:t>
            </a:r>
            <a:r>
              <a:rPr lang="zh-CN" altLang="zh-CN" b="1" dirty="0"/>
              <a:t>三个字，且用意基本相同。请问，两诗借此营造的是一种什么氛围？表达的又是怎样的心绪？请结合诗的具体内容简要赏析。</a:t>
            </a:r>
            <a:endParaRPr lang="zh-CN" altLang="zh-CN" dirty="0"/>
          </a:p>
        </p:txBody>
      </p:sp>
      <p:sp>
        <p:nvSpPr>
          <p:cNvPr id="7" name="矩形 6"/>
          <p:cNvSpPr/>
          <p:nvPr/>
        </p:nvSpPr>
        <p:spPr>
          <a:xfrm>
            <a:off x="395534" y="5589240"/>
            <a:ext cx="8341013" cy="1015663"/>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②“</a:t>
            </a:r>
            <a:r>
              <a:rPr lang="zh-CN" altLang="zh-CN" sz="2000" b="1" dirty="0">
                <a:solidFill>
                  <a:srgbClr val="FF0000"/>
                </a:solidFill>
                <a:effectLst>
                  <a:outerShdw blurRad="38100" dist="38100" dir="2700000" algn="tl">
                    <a:srgbClr val="000000">
                      <a:alpha val="43137"/>
                    </a:srgbClr>
                  </a:outerShdw>
                </a:effectLst>
              </a:rPr>
              <a:t>犹有</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更好。</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犹有</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二字，自然道出，却出人意料，去年系舟的痕迹还保存到现在，说明在此停留的旅客不多，进一步传达出了诗人那种</a:t>
            </a:r>
            <a:r>
              <a:rPr lang="zh-CN" altLang="zh-CN" sz="2000" b="1" dirty="0">
                <a:solidFill>
                  <a:srgbClr val="FF0000"/>
                </a:solidFill>
                <a:effectLst>
                  <a:outerShdw blurRad="38100" dist="38100" dir="2700000" algn="tl">
                    <a:srgbClr val="000000">
                      <a:alpha val="43137"/>
                    </a:srgbClr>
                  </a:outerShdw>
                </a:effectLst>
              </a:rPr>
              <a:t>孤寂怅惘</a:t>
            </a:r>
            <a:r>
              <a:rPr lang="zh-CN" altLang="zh-CN" sz="2000" b="1" dirty="0">
                <a:solidFill>
                  <a:srgbClr val="7030A0"/>
                </a:solidFill>
                <a:effectLst>
                  <a:outerShdw blurRad="38100" dist="38100" dir="2700000" algn="tl">
                    <a:srgbClr val="000000">
                      <a:alpha val="43137"/>
                    </a:srgbClr>
                  </a:outerShdw>
                </a:effectLst>
              </a:rPr>
              <a:t>的心绪；而</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应有</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二字却不能道出此意。</a:t>
            </a:r>
            <a:endParaRPr lang="zh-CN" altLang="zh-CN"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043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485" y="4179283"/>
            <a:ext cx="8815037" cy="1015663"/>
          </a:xfrm>
          <a:prstGeom prst="rect">
            <a:avLst/>
          </a:prstGeom>
        </p:spPr>
        <p:txBody>
          <a:bodyPr wrap="square">
            <a:spAutoFit/>
          </a:bodyPr>
          <a:lstStyle/>
          <a:p>
            <a:r>
              <a:rPr lang="zh-CN" altLang="en-US" sz="2000" b="1" dirty="0" smtClean="0">
                <a:solidFill>
                  <a:srgbClr val="002060"/>
                </a:solidFill>
              </a:rPr>
              <a:t>李诗译文：香炉</a:t>
            </a:r>
            <a:r>
              <a:rPr lang="zh-CN" altLang="en-US" sz="2000" b="1" dirty="0">
                <a:solidFill>
                  <a:srgbClr val="002060"/>
                </a:solidFill>
              </a:rPr>
              <a:t>峰在阳光的照射下生起紫色烟霞，远远望见瀑布似白色绢绸悬挂在山前</a:t>
            </a:r>
            <a:r>
              <a:rPr lang="zh-CN" altLang="en-US" sz="2000" b="1" dirty="0" smtClean="0">
                <a:solidFill>
                  <a:srgbClr val="002060"/>
                </a:solidFill>
              </a:rPr>
              <a:t>。高</a:t>
            </a:r>
            <a:r>
              <a:rPr lang="zh-CN" altLang="en-US" sz="2000" b="1" dirty="0">
                <a:solidFill>
                  <a:srgbClr val="002060"/>
                </a:solidFill>
              </a:rPr>
              <a:t>崖上飞腾直落的瀑布好像有几千尺，让人恍惚以为银河从天上泻落到人间</a:t>
            </a:r>
            <a:r>
              <a:rPr lang="zh-CN" altLang="en-US" sz="2000" b="1" dirty="0" smtClean="0">
                <a:solidFill>
                  <a:srgbClr val="002060"/>
                </a:solidFill>
              </a:rPr>
              <a:t>。</a:t>
            </a:r>
            <a:endParaRPr lang="zh-CN" altLang="en-US" sz="2000" b="1" dirty="0">
              <a:solidFill>
                <a:srgbClr val="002060"/>
              </a:solidFill>
            </a:endParaRPr>
          </a:p>
        </p:txBody>
      </p:sp>
      <p:sp>
        <p:nvSpPr>
          <p:cNvPr id="3" name="矩形 2"/>
          <p:cNvSpPr/>
          <p:nvPr/>
        </p:nvSpPr>
        <p:spPr>
          <a:xfrm>
            <a:off x="179512" y="116632"/>
            <a:ext cx="8784976" cy="3139321"/>
          </a:xfrm>
          <a:prstGeom prst="rect">
            <a:avLst/>
          </a:prstGeom>
        </p:spPr>
        <p:txBody>
          <a:bodyPr wrap="square">
            <a:spAutoFit/>
          </a:bodyPr>
          <a:lstStyle/>
          <a:p>
            <a:r>
              <a:rPr lang="zh-CN" altLang="zh-CN" b="1" dirty="0"/>
              <a:t>阅读下面的诗和相关材料，完成第</a:t>
            </a:r>
            <a:r>
              <a:rPr lang="en-US" altLang="zh-CN" b="1" dirty="0"/>
              <a:t>(1)</a:t>
            </a:r>
            <a:r>
              <a:rPr lang="zh-CN" altLang="zh-CN" b="1" dirty="0"/>
              <a:t>－</a:t>
            </a:r>
            <a:r>
              <a:rPr lang="en-US" altLang="zh-CN" b="1" dirty="0"/>
              <a:t>(2)</a:t>
            </a:r>
            <a:r>
              <a:rPr lang="zh-CN" altLang="zh-CN" b="1" dirty="0"/>
              <a:t>题。</a:t>
            </a:r>
            <a:endParaRPr lang="zh-CN" altLang="zh-CN" dirty="0"/>
          </a:p>
          <a:p>
            <a:r>
              <a:rPr lang="en-US" altLang="zh-CN" b="1" dirty="0" smtClean="0"/>
              <a:t>                                                   </a:t>
            </a:r>
            <a:r>
              <a:rPr lang="zh-CN" altLang="zh-CN" b="1" dirty="0" smtClean="0"/>
              <a:t>望</a:t>
            </a:r>
            <a:r>
              <a:rPr lang="zh-CN" altLang="zh-CN" b="1" dirty="0"/>
              <a:t>庐山</a:t>
            </a:r>
            <a:r>
              <a:rPr lang="zh-CN" altLang="zh-CN" b="1" dirty="0" smtClean="0"/>
              <a:t>瀑布</a:t>
            </a:r>
            <a:r>
              <a:rPr lang="en-US" altLang="zh-CN" b="1" dirty="0" smtClean="0"/>
              <a:t>    </a:t>
            </a:r>
            <a:r>
              <a:rPr lang="zh-CN" altLang="zh-CN" b="1" dirty="0" smtClean="0"/>
              <a:t>李白</a:t>
            </a:r>
            <a:endParaRPr lang="zh-CN" altLang="zh-CN" dirty="0"/>
          </a:p>
          <a:p>
            <a:r>
              <a:rPr lang="en-US" altLang="zh-CN" b="1" dirty="0" smtClean="0"/>
              <a:t>                                   </a:t>
            </a:r>
            <a:r>
              <a:rPr lang="zh-CN" altLang="zh-CN" b="1" dirty="0" smtClean="0"/>
              <a:t>日照</a:t>
            </a:r>
            <a:r>
              <a:rPr lang="zh-CN" altLang="zh-CN" b="1" dirty="0"/>
              <a:t>香炉生紫烟，遥看瀑布挂前川。</a:t>
            </a:r>
            <a:endParaRPr lang="zh-CN" altLang="zh-CN" dirty="0"/>
          </a:p>
          <a:p>
            <a:r>
              <a:rPr lang="en-US" altLang="zh-CN" b="1" dirty="0" smtClean="0"/>
              <a:t>                                   </a:t>
            </a:r>
            <a:r>
              <a:rPr lang="zh-CN" altLang="zh-CN" b="1" dirty="0" smtClean="0"/>
              <a:t>飞流直下</a:t>
            </a:r>
            <a:r>
              <a:rPr lang="zh-CN" altLang="zh-CN" b="1" dirty="0"/>
              <a:t>三千尺，疑是银河落九天。</a:t>
            </a:r>
            <a:endParaRPr lang="zh-CN" altLang="zh-CN" dirty="0"/>
          </a:p>
          <a:p>
            <a:r>
              <a:rPr lang="en-US" altLang="zh-CN" b="1" dirty="0" smtClean="0"/>
              <a:t>                                                    </a:t>
            </a:r>
            <a:r>
              <a:rPr lang="zh-CN" altLang="zh-CN" b="1" dirty="0" smtClean="0"/>
              <a:t>庐山瀑布</a:t>
            </a:r>
            <a:r>
              <a:rPr lang="en-US" altLang="zh-CN" b="1" dirty="0" smtClean="0"/>
              <a:t>     </a:t>
            </a:r>
            <a:r>
              <a:rPr lang="zh-CN" altLang="zh-CN" b="1" dirty="0" smtClean="0"/>
              <a:t>徐</a:t>
            </a:r>
            <a:r>
              <a:rPr lang="zh-CN" altLang="zh-CN" b="1" dirty="0"/>
              <a:t>凝</a:t>
            </a:r>
            <a:endParaRPr lang="zh-CN" altLang="zh-CN" dirty="0"/>
          </a:p>
          <a:p>
            <a:r>
              <a:rPr lang="en-US" altLang="zh-CN" b="1" dirty="0" smtClean="0"/>
              <a:t>                                  </a:t>
            </a:r>
            <a:r>
              <a:rPr lang="zh-CN" altLang="zh-CN" b="1" dirty="0" smtClean="0"/>
              <a:t>虚空</a:t>
            </a:r>
            <a:r>
              <a:rPr lang="zh-CN" altLang="zh-CN" b="1" dirty="0"/>
              <a:t>落泉千仞直，雷奔入江不暂息。</a:t>
            </a:r>
            <a:endParaRPr lang="zh-CN" altLang="zh-CN" dirty="0"/>
          </a:p>
          <a:p>
            <a:r>
              <a:rPr lang="en-US" altLang="zh-CN" b="1" dirty="0" smtClean="0"/>
              <a:t>                                 </a:t>
            </a:r>
            <a:r>
              <a:rPr lang="zh-CN" altLang="zh-CN" b="1" dirty="0" smtClean="0"/>
              <a:t>千古</a:t>
            </a:r>
            <a:r>
              <a:rPr lang="zh-CN" altLang="zh-CN" b="1" dirty="0"/>
              <a:t>长如白练飞，一条界破青山色。</a:t>
            </a:r>
            <a:endParaRPr lang="zh-CN" altLang="zh-CN" dirty="0"/>
          </a:p>
          <a:p>
            <a:r>
              <a:rPr lang="zh-CN" altLang="zh-CN" b="1" dirty="0"/>
              <a:t>苏轼《东坡志林</a:t>
            </a:r>
            <a:r>
              <a:rPr lang="en-US" altLang="zh-CN" b="1" dirty="0"/>
              <a:t>·</a:t>
            </a:r>
            <a:r>
              <a:rPr lang="zh-CN" altLang="zh-CN" b="1" dirty="0"/>
              <a:t>记游庐山》：</a:t>
            </a:r>
            <a:r>
              <a:rPr lang="en-US" altLang="zh-CN" b="1" dirty="0"/>
              <a:t>“</a:t>
            </a:r>
            <a:r>
              <a:rPr lang="zh-CN" altLang="zh-CN" b="1" dirty="0"/>
              <a:t>仆初入庐山，山谷奇秀。</a:t>
            </a:r>
            <a:r>
              <a:rPr lang="en-US" altLang="zh-CN" b="1" dirty="0"/>
              <a:t>……</a:t>
            </a:r>
            <a:r>
              <a:rPr lang="zh-CN" altLang="zh-CN" b="1" dirty="0"/>
              <a:t>是日有以陈令举《庐山记》见寄者，且行且读，见其中云徐凝、李白之诗，……旋入开元寺，主僧求诗，因作一绝云：‘帝遣银河一派垂，古来惟有谪仙</a:t>
            </a:r>
            <a:r>
              <a:rPr lang="zh-CN" altLang="zh-CN" b="1" baseline="30000" dirty="0"/>
              <a:t>①</a:t>
            </a:r>
            <a:r>
              <a:rPr lang="zh-CN" altLang="zh-CN" b="1" dirty="0"/>
              <a:t>辞。飞流溅沫知多少，不与徐凝洗恶诗。’</a:t>
            </a:r>
            <a:r>
              <a:rPr lang="zh-CN" altLang="zh-CN" b="1" dirty="0" smtClean="0"/>
              <a:t>”【注】</a:t>
            </a:r>
            <a:r>
              <a:rPr lang="en-US" altLang="zh-CN" b="1" dirty="0"/>
              <a:t>①</a:t>
            </a:r>
            <a:r>
              <a:rPr lang="zh-CN" altLang="zh-CN" b="1" dirty="0"/>
              <a:t>谪仙：李白。</a:t>
            </a:r>
            <a:endParaRPr lang="zh-CN" altLang="zh-CN" dirty="0"/>
          </a:p>
        </p:txBody>
      </p:sp>
      <p:sp>
        <p:nvSpPr>
          <p:cNvPr id="4" name="矩形 3"/>
          <p:cNvSpPr/>
          <p:nvPr/>
        </p:nvSpPr>
        <p:spPr>
          <a:xfrm>
            <a:off x="221459" y="5226784"/>
            <a:ext cx="8773090" cy="1631216"/>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徐诗赏析：“</a:t>
            </a:r>
            <a:r>
              <a:rPr lang="zh-CN" altLang="en-US" sz="2000" b="1" dirty="0">
                <a:solidFill>
                  <a:srgbClr val="FF0000"/>
                </a:solidFill>
                <a:effectLst>
                  <a:outerShdw blurRad="38100" dist="38100" dir="2700000" algn="tl">
                    <a:srgbClr val="000000">
                      <a:alpha val="43137"/>
                    </a:srgbClr>
                  </a:outerShdw>
                </a:effectLst>
              </a:rPr>
              <a:t>虚空落泉千仞直</a:t>
            </a:r>
            <a:r>
              <a:rPr lang="zh-CN" altLang="en-US" sz="2000" b="1" dirty="0">
                <a:solidFill>
                  <a:srgbClr val="7030A0"/>
                </a:solidFill>
                <a:effectLst>
                  <a:outerShdw blurRad="38100" dist="38100" dir="2700000" algn="tl">
                    <a:srgbClr val="000000">
                      <a:alpha val="43137"/>
                    </a:srgbClr>
                  </a:outerShdw>
                </a:effectLst>
              </a:rPr>
              <a:t>”</a:t>
            </a:r>
            <a:r>
              <a:rPr lang="zh-CN" altLang="en-US" sz="2000" b="1" dirty="0" smtClean="0">
                <a:solidFill>
                  <a:srgbClr val="7030A0"/>
                </a:solidFill>
                <a:effectLst>
                  <a:outerShdw blurRad="38100" dist="38100" dir="2700000" algn="tl">
                    <a:srgbClr val="000000">
                      <a:alpha val="43137"/>
                    </a:srgbClr>
                  </a:outerShdw>
                </a:effectLst>
              </a:rPr>
              <a:t>，写出</a:t>
            </a:r>
            <a:r>
              <a:rPr lang="zh-CN" altLang="en-US" sz="2000" b="1" dirty="0">
                <a:solidFill>
                  <a:srgbClr val="7030A0"/>
                </a:solidFill>
                <a:effectLst>
                  <a:outerShdw blurRad="38100" dist="38100" dir="2700000" algn="tl">
                    <a:srgbClr val="000000">
                      <a:alpha val="43137"/>
                    </a:srgbClr>
                  </a:outerShdw>
                </a:effectLst>
              </a:rPr>
              <a:t>千仞山壁，飞泉直落，气势显得十分</a:t>
            </a:r>
            <a:r>
              <a:rPr lang="zh-CN" altLang="en-US" sz="2000" b="1" dirty="0">
                <a:solidFill>
                  <a:srgbClr val="00B050"/>
                </a:solidFill>
                <a:effectLst>
                  <a:outerShdw blurRad="38100" dist="38100" dir="2700000" algn="tl">
                    <a:srgbClr val="000000">
                      <a:alpha val="43137"/>
                    </a:srgbClr>
                  </a:outerShdw>
                </a:effectLst>
              </a:rPr>
              <a:t>震撼壮阔</a:t>
            </a:r>
            <a:r>
              <a:rPr lang="zh-CN" altLang="en-US" sz="2000" b="1" dirty="0" smtClean="0">
                <a:solidFill>
                  <a:srgbClr val="7030A0"/>
                </a:solidFill>
                <a:effectLst>
                  <a:outerShdw blurRad="38100" dist="38100" dir="2700000" algn="tl">
                    <a:srgbClr val="000000">
                      <a:alpha val="43137"/>
                    </a:srgbClr>
                  </a:outerShdw>
                </a:effectLst>
              </a:rPr>
              <a:t>； </a:t>
            </a:r>
            <a:endParaRPr lang="en-US" altLang="zh-CN" sz="2000" b="1" dirty="0" smtClean="0">
              <a:solidFill>
                <a:srgbClr val="7030A0"/>
              </a:solidFill>
              <a:effectLst>
                <a:outerShdw blurRad="38100" dist="38100" dir="2700000" algn="tl">
                  <a:srgbClr val="000000">
                    <a:alpha val="43137"/>
                  </a:srgbClr>
                </a:outerShdw>
              </a:effectLst>
            </a:endParaRPr>
          </a:p>
          <a:p>
            <a:r>
              <a:rPr lang="zh-CN" altLang="en-US" sz="2000" b="1" dirty="0" smtClean="0">
                <a:solidFill>
                  <a:srgbClr val="7030A0"/>
                </a:solidFill>
                <a:effectLst>
                  <a:outerShdw blurRad="38100" dist="38100" dir="2700000" algn="tl">
                    <a:srgbClr val="000000">
                      <a:alpha val="43137"/>
                    </a:srgbClr>
                  </a:outerShdw>
                </a:effectLst>
              </a:rPr>
              <a:t>“</a:t>
            </a:r>
            <a:r>
              <a:rPr lang="zh-CN" altLang="en-US" sz="2000" b="1" dirty="0">
                <a:solidFill>
                  <a:srgbClr val="FF0000"/>
                </a:solidFill>
                <a:effectLst>
                  <a:outerShdw blurRad="38100" dist="38100" dir="2700000" algn="tl">
                    <a:srgbClr val="000000">
                      <a:alpha val="43137"/>
                    </a:srgbClr>
                  </a:outerShdw>
                </a:effectLst>
              </a:rPr>
              <a:t>雷奔入江不停息</a:t>
            </a:r>
            <a:r>
              <a:rPr lang="zh-CN" altLang="en-US" sz="2000" b="1" dirty="0">
                <a:solidFill>
                  <a:srgbClr val="7030A0"/>
                </a:solidFill>
                <a:effectLst>
                  <a:outerShdw blurRad="38100" dist="38100" dir="2700000" algn="tl">
                    <a:srgbClr val="000000">
                      <a:alpha val="43137"/>
                    </a:srgbClr>
                  </a:outerShdw>
                </a:effectLst>
              </a:rPr>
              <a:t>”，从</a:t>
            </a:r>
            <a:r>
              <a:rPr lang="zh-CN" altLang="en-US" sz="2000" b="1" dirty="0">
                <a:solidFill>
                  <a:srgbClr val="00B050"/>
                </a:solidFill>
                <a:effectLst>
                  <a:outerShdw blurRad="38100" dist="38100" dir="2700000" algn="tl">
                    <a:srgbClr val="000000">
                      <a:alpha val="43137"/>
                    </a:srgbClr>
                  </a:outerShdw>
                </a:effectLst>
              </a:rPr>
              <a:t>声音上</a:t>
            </a:r>
            <a:r>
              <a:rPr lang="zh-CN" altLang="en-US" sz="2000" b="1" dirty="0">
                <a:solidFill>
                  <a:srgbClr val="7030A0"/>
                </a:solidFill>
                <a:effectLst>
                  <a:outerShdw blurRad="38100" dist="38100" dir="2700000" algn="tl">
                    <a:srgbClr val="000000">
                      <a:alpha val="43137"/>
                    </a:srgbClr>
                  </a:outerShdw>
                </a:effectLst>
              </a:rPr>
              <a:t>写出了它</a:t>
            </a:r>
            <a:r>
              <a:rPr lang="zh-CN" altLang="en-US" sz="2000" b="1" dirty="0">
                <a:solidFill>
                  <a:srgbClr val="00B050"/>
                </a:solidFill>
                <a:effectLst>
                  <a:outerShdw blurRad="38100" dist="38100" dir="2700000" algn="tl">
                    <a:srgbClr val="000000">
                      <a:alpha val="43137"/>
                    </a:srgbClr>
                  </a:outerShdw>
                </a:effectLst>
              </a:rPr>
              <a:t>雄伟壮阔</a:t>
            </a:r>
            <a:r>
              <a:rPr lang="zh-CN" altLang="en-US" sz="2000" b="1" dirty="0">
                <a:solidFill>
                  <a:srgbClr val="7030A0"/>
                </a:solidFill>
                <a:effectLst>
                  <a:outerShdw blurRad="38100" dist="38100" dir="2700000" algn="tl">
                    <a:srgbClr val="000000">
                      <a:alpha val="43137"/>
                    </a:srgbClr>
                  </a:outerShdw>
                </a:effectLst>
              </a:rPr>
              <a:t>的气势。 </a:t>
            </a:r>
            <a:endParaRPr lang="en-US" altLang="zh-CN" sz="2000" b="1" dirty="0" smtClean="0">
              <a:solidFill>
                <a:srgbClr val="7030A0"/>
              </a:solidFill>
              <a:effectLst>
                <a:outerShdw blurRad="38100" dist="38100" dir="2700000" algn="tl">
                  <a:srgbClr val="000000">
                    <a:alpha val="43137"/>
                  </a:srgbClr>
                </a:outerShdw>
              </a:effectLst>
            </a:endParaRPr>
          </a:p>
          <a:p>
            <a:r>
              <a:rPr lang="zh-CN" altLang="en-US" sz="2000" b="1" dirty="0" smtClean="0">
                <a:solidFill>
                  <a:srgbClr val="7030A0"/>
                </a:solidFill>
                <a:effectLst>
                  <a:outerShdw blurRad="38100" dist="38100" dir="2700000" algn="tl">
                    <a:srgbClr val="000000">
                      <a:alpha val="43137"/>
                    </a:srgbClr>
                  </a:outerShdw>
                </a:effectLst>
              </a:rPr>
              <a:t>“</a:t>
            </a:r>
            <a:r>
              <a:rPr lang="zh-CN" altLang="en-US" sz="2000" b="1" dirty="0">
                <a:solidFill>
                  <a:srgbClr val="FF0000"/>
                </a:solidFill>
                <a:effectLst>
                  <a:outerShdw blurRad="38100" dist="38100" dir="2700000" algn="tl">
                    <a:srgbClr val="000000">
                      <a:alpha val="43137"/>
                    </a:srgbClr>
                  </a:outerShdw>
                </a:effectLst>
              </a:rPr>
              <a:t>千古长如白练飞，一条界破青山色</a:t>
            </a:r>
            <a:r>
              <a:rPr lang="zh-CN" altLang="en-US" sz="2000" b="1" dirty="0">
                <a:solidFill>
                  <a:srgbClr val="7030A0"/>
                </a:solidFill>
                <a:effectLst>
                  <a:outerShdw blurRad="38100" dist="38100" dir="2700000" algn="tl">
                    <a:srgbClr val="000000">
                      <a:alpha val="43137"/>
                    </a:srgbClr>
                  </a:outerShdw>
                </a:effectLst>
              </a:rPr>
              <a:t>”。三四两句</a:t>
            </a:r>
            <a:r>
              <a:rPr lang="zh-CN" altLang="en-US" sz="2000" b="1" dirty="0">
                <a:solidFill>
                  <a:srgbClr val="00B050"/>
                </a:solidFill>
                <a:effectLst>
                  <a:outerShdw blurRad="38100" dist="38100" dir="2700000" algn="tl">
                    <a:srgbClr val="000000">
                      <a:alpha val="43137"/>
                    </a:srgbClr>
                  </a:outerShdw>
                </a:effectLst>
              </a:rPr>
              <a:t>化动为静</a:t>
            </a:r>
            <a:r>
              <a:rPr lang="zh-CN" altLang="en-US" sz="2000" b="1" dirty="0">
                <a:solidFill>
                  <a:srgbClr val="7030A0"/>
                </a:solidFill>
                <a:effectLst>
                  <a:outerShdw blurRad="38100" dist="38100" dir="2700000" algn="tl">
                    <a:srgbClr val="000000">
                      <a:alpha val="43137"/>
                    </a:srgbClr>
                  </a:outerShdw>
                </a:effectLst>
              </a:rPr>
              <a:t>，把瀑布</a:t>
            </a:r>
            <a:r>
              <a:rPr lang="zh-CN" altLang="en-US" sz="2000" b="1" dirty="0" smtClean="0">
                <a:solidFill>
                  <a:srgbClr val="7030A0"/>
                </a:solidFill>
                <a:effectLst>
                  <a:outerShdw blurRad="38100" dist="38100" dir="2700000" algn="tl">
                    <a:srgbClr val="000000">
                      <a:alpha val="43137"/>
                    </a:srgbClr>
                  </a:outerShdw>
                </a:effectLst>
              </a:rPr>
              <a:t>比</a:t>
            </a:r>
            <a:endParaRPr lang="en-US" altLang="zh-CN" sz="2000" b="1" dirty="0" smtClean="0">
              <a:solidFill>
                <a:srgbClr val="7030A0"/>
              </a:solidFill>
              <a:effectLst>
                <a:outerShdw blurRad="38100" dist="38100" dir="2700000" algn="tl">
                  <a:srgbClr val="000000">
                    <a:alpha val="43137"/>
                  </a:srgbClr>
                </a:outerShdw>
              </a:effectLst>
            </a:endParaRPr>
          </a:p>
          <a:p>
            <a:r>
              <a:rPr lang="en-US" altLang="zh-CN" sz="2000" b="1" dirty="0">
                <a:solidFill>
                  <a:srgbClr val="7030A0"/>
                </a:solidFill>
                <a:effectLst>
                  <a:outerShdw blurRad="38100" dist="38100" dir="2700000" algn="tl">
                    <a:srgbClr val="000000">
                      <a:alpha val="43137"/>
                    </a:srgbClr>
                  </a:outerShdw>
                </a:effectLst>
              </a:rPr>
              <a:t> </a:t>
            </a:r>
            <a:r>
              <a:rPr lang="en-US" altLang="zh-CN" sz="2000" b="1" dirty="0" smtClean="0">
                <a:solidFill>
                  <a:srgbClr val="7030A0"/>
                </a:solidFill>
                <a:effectLst>
                  <a:outerShdw blurRad="38100" dist="38100" dir="2700000" algn="tl">
                    <a:srgbClr val="000000">
                      <a:alpha val="43137"/>
                    </a:srgbClr>
                  </a:outerShdw>
                </a:effectLst>
              </a:rPr>
              <a:t>     </a:t>
            </a:r>
            <a:r>
              <a:rPr lang="zh-CN" altLang="en-US" sz="2000" b="1" dirty="0" smtClean="0">
                <a:solidFill>
                  <a:srgbClr val="7030A0"/>
                </a:solidFill>
                <a:effectLst>
                  <a:outerShdw blurRad="38100" dist="38100" dir="2700000" algn="tl">
                    <a:srgbClr val="000000">
                      <a:alpha val="43137"/>
                    </a:srgbClr>
                  </a:outerShdw>
                </a:effectLst>
              </a:rPr>
              <a:t>成</a:t>
            </a:r>
            <a:r>
              <a:rPr lang="zh-CN" altLang="en-US" sz="2000" b="1" dirty="0">
                <a:solidFill>
                  <a:srgbClr val="7030A0"/>
                </a:solidFill>
                <a:effectLst>
                  <a:outerShdw blurRad="38100" dist="38100" dir="2700000" algn="tl">
                    <a:srgbClr val="000000">
                      <a:alpha val="43137"/>
                    </a:srgbClr>
                  </a:outerShdw>
                </a:effectLst>
              </a:rPr>
              <a:t>白练，镶在青青的山色中间，从</a:t>
            </a:r>
            <a:r>
              <a:rPr lang="zh-CN" altLang="en-US" sz="2000" b="1" dirty="0">
                <a:solidFill>
                  <a:srgbClr val="00B050"/>
                </a:solidFill>
                <a:effectLst>
                  <a:outerShdw blurRad="38100" dist="38100" dir="2700000" algn="tl">
                    <a:srgbClr val="000000">
                      <a:alpha val="43137"/>
                    </a:srgbClr>
                  </a:outerShdw>
                </a:effectLst>
              </a:rPr>
              <a:t>色彩和视觉</a:t>
            </a:r>
            <a:r>
              <a:rPr lang="zh-CN" altLang="en-US" sz="2000" b="1" dirty="0">
                <a:solidFill>
                  <a:srgbClr val="7030A0"/>
                </a:solidFill>
                <a:effectLst>
                  <a:outerShdw blurRad="38100" dist="38100" dir="2700000" algn="tl">
                    <a:srgbClr val="000000">
                      <a:alpha val="43137"/>
                    </a:srgbClr>
                  </a:outerShdw>
                </a:effectLst>
              </a:rPr>
              <a:t>上又写出了</a:t>
            </a:r>
            <a:r>
              <a:rPr lang="zh-CN" altLang="en-US" sz="2000" b="1" dirty="0">
                <a:solidFill>
                  <a:srgbClr val="00B050"/>
                </a:solidFill>
                <a:effectLst>
                  <a:outerShdw blurRad="38100" dist="38100" dir="2700000" algn="tl">
                    <a:srgbClr val="000000">
                      <a:alpha val="43137"/>
                    </a:srgbClr>
                  </a:outerShdw>
                </a:effectLst>
              </a:rPr>
              <a:t>新奇和柔和</a:t>
            </a:r>
            <a:r>
              <a:rPr lang="zh-CN" altLang="en-US" sz="2000" b="1" dirty="0">
                <a:solidFill>
                  <a:srgbClr val="7030A0"/>
                </a:solidFill>
                <a:effectLst>
                  <a:outerShdw blurRad="38100" dist="38100" dir="2700000" algn="tl">
                    <a:srgbClr val="000000">
                      <a:alpha val="43137"/>
                    </a:srgbClr>
                  </a:outerShdw>
                </a:effectLst>
              </a:rPr>
              <a:t>。</a:t>
            </a:r>
          </a:p>
        </p:txBody>
      </p:sp>
      <p:sp>
        <p:nvSpPr>
          <p:cNvPr id="5" name="矩形 4"/>
          <p:cNvSpPr/>
          <p:nvPr/>
        </p:nvSpPr>
        <p:spPr>
          <a:xfrm>
            <a:off x="323528" y="3255953"/>
            <a:ext cx="8640960" cy="923330"/>
          </a:xfrm>
          <a:prstGeom prst="rect">
            <a:avLst/>
          </a:prstGeom>
        </p:spPr>
        <p:txBody>
          <a:bodyPr wrap="square">
            <a:spAutoFit/>
          </a:bodyPr>
          <a:lstStyle/>
          <a:p>
            <a:r>
              <a:rPr lang="en-US" altLang="zh-CN" dirty="0"/>
              <a:t> </a:t>
            </a:r>
            <a:r>
              <a:rPr lang="en-US" altLang="zh-CN" b="1" dirty="0" smtClean="0"/>
              <a:t>(</a:t>
            </a:r>
            <a:r>
              <a:rPr lang="en-US" altLang="zh-CN" b="1" dirty="0"/>
              <a:t>1)</a:t>
            </a:r>
            <a:r>
              <a:rPr lang="zh-CN" altLang="zh-CN" b="1" dirty="0"/>
              <a:t>以下诗句都运用了修辞手法，它们的表达效果</a:t>
            </a:r>
            <a:r>
              <a:rPr lang="zh-CN" altLang="zh-CN" b="1" dirty="0" smtClean="0"/>
              <a:t>是</a:t>
            </a:r>
            <a:r>
              <a:rPr lang="zh-CN" altLang="en-US" b="1" dirty="0" smtClean="0"/>
              <a:t>：</a:t>
            </a:r>
            <a:r>
              <a:rPr lang="zh-CN" altLang="zh-CN" b="1" dirty="0" smtClean="0"/>
              <a:t>流直下</a:t>
            </a:r>
            <a:r>
              <a:rPr lang="zh-CN" altLang="zh-CN" b="1" dirty="0"/>
              <a:t>三千</a:t>
            </a:r>
            <a:r>
              <a:rPr lang="zh-CN" altLang="zh-CN" b="1" dirty="0" smtClean="0"/>
              <a:t>尺</a:t>
            </a:r>
            <a:r>
              <a:rPr lang="en-US" altLang="zh-CN" b="1" u="sng" dirty="0"/>
              <a:t>  </a:t>
            </a:r>
            <a:r>
              <a:rPr lang="en-US" altLang="zh-CN" b="1" u="sng" dirty="0" smtClean="0"/>
              <a:t>---------</a:t>
            </a:r>
            <a:r>
              <a:rPr lang="en-US" altLang="zh-CN" b="1" dirty="0" smtClean="0"/>
              <a:t>                               </a:t>
            </a:r>
            <a:r>
              <a:rPr lang="zh-CN" altLang="zh-CN" b="1" dirty="0" smtClean="0"/>
              <a:t>千古</a:t>
            </a:r>
            <a:r>
              <a:rPr lang="zh-CN" altLang="zh-CN" b="1" dirty="0"/>
              <a:t>长如白练飞</a:t>
            </a:r>
            <a:r>
              <a:rPr lang="zh-CN" altLang="zh-CN" b="1" dirty="0" smtClean="0"/>
              <a:t>：</a:t>
            </a:r>
            <a:r>
              <a:rPr lang="en-US" altLang="zh-CN" b="1" u="sng" dirty="0" smtClean="0"/>
              <a:t> -----------</a:t>
            </a:r>
            <a:endParaRPr lang="en-US" altLang="zh-CN" b="1" dirty="0" smtClean="0"/>
          </a:p>
          <a:p>
            <a:r>
              <a:rPr lang="en-US" altLang="zh-CN" b="1" dirty="0" smtClean="0"/>
              <a:t> (</a:t>
            </a:r>
            <a:r>
              <a:rPr lang="en-US" altLang="zh-CN" b="1" dirty="0"/>
              <a:t>2)</a:t>
            </a:r>
            <a:r>
              <a:rPr lang="zh-CN" altLang="zh-CN" b="1" dirty="0"/>
              <a:t>你是否同意苏轼对李、徐两诗的评价，请结合作品谈谈自己的看法。</a:t>
            </a:r>
            <a:endParaRPr lang="zh-CN" altLang="zh-CN" dirty="0"/>
          </a:p>
        </p:txBody>
      </p:sp>
    </p:spTree>
    <p:extLst>
      <p:ext uri="{BB962C8B-B14F-4D97-AF65-F5344CB8AC3E}">
        <p14:creationId xmlns:p14="http://schemas.microsoft.com/office/powerpoint/2010/main" val="2330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84976" cy="3139321"/>
          </a:xfrm>
          <a:prstGeom prst="rect">
            <a:avLst/>
          </a:prstGeom>
        </p:spPr>
        <p:txBody>
          <a:bodyPr wrap="square">
            <a:spAutoFit/>
          </a:bodyPr>
          <a:lstStyle/>
          <a:p>
            <a:r>
              <a:rPr lang="zh-CN" altLang="zh-CN" b="1" dirty="0"/>
              <a:t>阅读下面的诗和相关材料，完成第</a:t>
            </a:r>
            <a:r>
              <a:rPr lang="en-US" altLang="zh-CN" b="1" dirty="0"/>
              <a:t>(1)</a:t>
            </a:r>
            <a:r>
              <a:rPr lang="zh-CN" altLang="zh-CN" b="1" dirty="0"/>
              <a:t>－</a:t>
            </a:r>
            <a:r>
              <a:rPr lang="en-US" altLang="zh-CN" b="1" dirty="0"/>
              <a:t>(2)</a:t>
            </a:r>
            <a:r>
              <a:rPr lang="zh-CN" altLang="zh-CN" b="1" dirty="0"/>
              <a:t>题。</a:t>
            </a:r>
            <a:endParaRPr lang="zh-CN" altLang="zh-CN" dirty="0"/>
          </a:p>
          <a:p>
            <a:r>
              <a:rPr lang="en-US" altLang="zh-CN" b="1" dirty="0" smtClean="0"/>
              <a:t>                                                   </a:t>
            </a:r>
            <a:r>
              <a:rPr lang="zh-CN" altLang="zh-CN" b="1" dirty="0" smtClean="0"/>
              <a:t>望</a:t>
            </a:r>
            <a:r>
              <a:rPr lang="zh-CN" altLang="zh-CN" b="1" dirty="0"/>
              <a:t>庐山</a:t>
            </a:r>
            <a:r>
              <a:rPr lang="zh-CN" altLang="zh-CN" b="1" dirty="0" smtClean="0"/>
              <a:t>瀑布</a:t>
            </a:r>
            <a:r>
              <a:rPr lang="en-US" altLang="zh-CN" b="1" dirty="0" smtClean="0"/>
              <a:t>    </a:t>
            </a:r>
            <a:r>
              <a:rPr lang="zh-CN" altLang="zh-CN" b="1" dirty="0" smtClean="0"/>
              <a:t>李白</a:t>
            </a:r>
            <a:endParaRPr lang="zh-CN" altLang="zh-CN" dirty="0"/>
          </a:p>
          <a:p>
            <a:r>
              <a:rPr lang="en-US" altLang="zh-CN" b="1" dirty="0" smtClean="0"/>
              <a:t>                                   </a:t>
            </a:r>
            <a:r>
              <a:rPr lang="zh-CN" altLang="zh-CN" b="1" dirty="0" smtClean="0"/>
              <a:t>日照</a:t>
            </a:r>
            <a:r>
              <a:rPr lang="zh-CN" altLang="zh-CN" b="1" dirty="0"/>
              <a:t>香炉生紫烟，遥看瀑布挂前川。</a:t>
            </a:r>
            <a:endParaRPr lang="zh-CN" altLang="zh-CN" dirty="0"/>
          </a:p>
          <a:p>
            <a:r>
              <a:rPr lang="en-US" altLang="zh-CN" b="1" dirty="0" smtClean="0"/>
              <a:t>                                   </a:t>
            </a:r>
            <a:r>
              <a:rPr lang="zh-CN" altLang="zh-CN" b="1" dirty="0" smtClean="0"/>
              <a:t>飞流直下</a:t>
            </a:r>
            <a:r>
              <a:rPr lang="zh-CN" altLang="zh-CN" b="1" dirty="0"/>
              <a:t>三千尺，疑是银河落九天。</a:t>
            </a:r>
            <a:endParaRPr lang="zh-CN" altLang="zh-CN" dirty="0"/>
          </a:p>
          <a:p>
            <a:r>
              <a:rPr lang="en-US" altLang="zh-CN" b="1" dirty="0" smtClean="0"/>
              <a:t>                                                    </a:t>
            </a:r>
            <a:r>
              <a:rPr lang="zh-CN" altLang="zh-CN" b="1" dirty="0" smtClean="0"/>
              <a:t>庐山瀑布</a:t>
            </a:r>
            <a:r>
              <a:rPr lang="en-US" altLang="zh-CN" b="1" dirty="0" smtClean="0"/>
              <a:t>     </a:t>
            </a:r>
            <a:r>
              <a:rPr lang="zh-CN" altLang="zh-CN" b="1" dirty="0" smtClean="0"/>
              <a:t>徐</a:t>
            </a:r>
            <a:r>
              <a:rPr lang="zh-CN" altLang="zh-CN" b="1" dirty="0"/>
              <a:t>凝</a:t>
            </a:r>
            <a:endParaRPr lang="zh-CN" altLang="zh-CN" dirty="0"/>
          </a:p>
          <a:p>
            <a:r>
              <a:rPr lang="en-US" altLang="zh-CN" b="1" dirty="0" smtClean="0"/>
              <a:t>                                  </a:t>
            </a:r>
            <a:r>
              <a:rPr lang="zh-CN" altLang="zh-CN" b="1" dirty="0" smtClean="0"/>
              <a:t>虚空</a:t>
            </a:r>
            <a:r>
              <a:rPr lang="zh-CN" altLang="zh-CN" b="1" dirty="0"/>
              <a:t>落泉千仞直，雷奔入江不暂息。</a:t>
            </a:r>
            <a:endParaRPr lang="zh-CN" altLang="zh-CN" dirty="0"/>
          </a:p>
          <a:p>
            <a:r>
              <a:rPr lang="en-US" altLang="zh-CN" b="1" dirty="0" smtClean="0"/>
              <a:t>                                 </a:t>
            </a:r>
            <a:r>
              <a:rPr lang="zh-CN" altLang="zh-CN" b="1" dirty="0" smtClean="0"/>
              <a:t>千古</a:t>
            </a:r>
            <a:r>
              <a:rPr lang="zh-CN" altLang="zh-CN" b="1" dirty="0"/>
              <a:t>长如白练飞，一条界破青山色。</a:t>
            </a:r>
            <a:endParaRPr lang="zh-CN" altLang="zh-CN" dirty="0"/>
          </a:p>
          <a:p>
            <a:r>
              <a:rPr lang="zh-CN" altLang="zh-CN" b="1" dirty="0"/>
              <a:t>苏轼《东坡志林</a:t>
            </a:r>
            <a:r>
              <a:rPr lang="en-US" altLang="zh-CN" b="1" dirty="0"/>
              <a:t>·</a:t>
            </a:r>
            <a:r>
              <a:rPr lang="zh-CN" altLang="zh-CN" b="1" dirty="0"/>
              <a:t>记游庐山》：</a:t>
            </a:r>
            <a:r>
              <a:rPr lang="en-US" altLang="zh-CN" b="1" dirty="0"/>
              <a:t>“</a:t>
            </a:r>
            <a:r>
              <a:rPr lang="zh-CN" altLang="zh-CN" b="1" dirty="0"/>
              <a:t>仆初入庐山，山谷奇秀。</a:t>
            </a:r>
            <a:r>
              <a:rPr lang="en-US" altLang="zh-CN" b="1" dirty="0"/>
              <a:t>……</a:t>
            </a:r>
            <a:r>
              <a:rPr lang="zh-CN" altLang="zh-CN" b="1" dirty="0"/>
              <a:t>是日有以陈令举《庐山记》见寄者，且行且读，见其中云徐凝、李白之诗，……旋入开元寺，主僧求诗，因作一绝云：‘帝遣银河一派垂，古来惟有谪仙</a:t>
            </a:r>
            <a:r>
              <a:rPr lang="zh-CN" altLang="zh-CN" b="1" baseline="30000" dirty="0"/>
              <a:t>①</a:t>
            </a:r>
            <a:r>
              <a:rPr lang="zh-CN" altLang="zh-CN" b="1" dirty="0"/>
              <a:t>辞。飞流溅沫知多少，不与徐凝洗恶诗。’</a:t>
            </a:r>
            <a:r>
              <a:rPr lang="zh-CN" altLang="zh-CN" b="1" dirty="0" smtClean="0"/>
              <a:t>”【注】</a:t>
            </a:r>
            <a:r>
              <a:rPr lang="en-US" altLang="zh-CN" b="1" dirty="0"/>
              <a:t>①</a:t>
            </a:r>
            <a:r>
              <a:rPr lang="zh-CN" altLang="zh-CN" b="1" dirty="0"/>
              <a:t>谪仙：李白。</a:t>
            </a:r>
            <a:endParaRPr lang="zh-CN" altLang="zh-CN" dirty="0"/>
          </a:p>
        </p:txBody>
      </p:sp>
      <p:sp>
        <p:nvSpPr>
          <p:cNvPr id="3" name="矩形 2"/>
          <p:cNvSpPr/>
          <p:nvPr/>
        </p:nvSpPr>
        <p:spPr>
          <a:xfrm>
            <a:off x="323528" y="3255953"/>
            <a:ext cx="8640960" cy="923330"/>
          </a:xfrm>
          <a:prstGeom prst="rect">
            <a:avLst/>
          </a:prstGeom>
        </p:spPr>
        <p:txBody>
          <a:bodyPr wrap="square">
            <a:spAutoFit/>
          </a:bodyPr>
          <a:lstStyle/>
          <a:p>
            <a:r>
              <a:rPr lang="en-US" altLang="zh-CN" dirty="0"/>
              <a:t> </a:t>
            </a:r>
            <a:r>
              <a:rPr lang="en-US" altLang="zh-CN" b="1" dirty="0" smtClean="0"/>
              <a:t>(</a:t>
            </a:r>
            <a:r>
              <a:rPr lang="en-US" altLang="zh-CN" b="1" dirty="0"/>
              <a:t>1)</a:t>
            </a:r>
            <a:r>
              <a:rPr lang="zh-CN" altLang="zh-CN" b="1" dirty="0"/>
              <a:t>以下诗句都运用了修辞手法，它们的表达效果</a:t>
            </a:r>
            <a:r>
              <a:rPr lang="zh-CN" altLang="zh-CN" b="1" dirty="0" smtClean="0"/>
              <a:t>是</a:t>
            </a:r>
            <a:r>
              <a:rPr lang="zh-CN" altLang="en-US" b="1" dirty="0" smtClean="0"/>
              <a:t>：</a:t>
            </a:r>
            <a:r>
              <a:rPr lang="zh-CN" altLang="zh-CN" b="1" dirty="0" smtClean="0"/>
              <a:t>流直下</a:t>
            </a:r>
            <a:r>
              <a:rPr lang="zh-CN" altLang="zh-CN" b="1" dirty="0"/>
              <a:t>三千</a:t>
            </a:r>
            <a:r>
              <a:rPr lang="zh-CN" altLang="zh-CN" b="1" dirty="0" smtClean="0"/>
              <a:t>尺</a:t>
            </a:r>
            <a:r>
              <a:rPr lang="en-US" altLang="zh-CN" b="1" u="sng" dirty="0"/>
              <a:t>  </a:t>
            </a:r>
            <a:r>
              <a:rPr lang="en-US" altLang="zh-CN" b="1" u="sng" dirty="0" smtClean="0"/>
              <a:t>---------</a:t>
            </a:r>
            <a:r>
              <a:rPr lang="en-US" altLang="zh-CN" b="1" dirty="0" smtClean="0"/>
              <a:t>                               </a:t>
            </a:r>
            <a:r>
              <a:rPr lang="zh-CN" altLang="zh-CN" b="1" dirty="0" smtClean="0"/>
              <a:t>千古</a:t>
            </a:r>
            <a:r>
              <a:rPr lang="zh-CN" altLang="zh-CN" b="1" dirty="0"/>
              <a:t>长如白练飞</a:t>
            </a:r>
            <a:r>
              <a:rPr lang="zh-CN" altLang="zh-CN" b="1" dirty="0" smtClean="0"/>
              <a:t>：</a:t>
            </a:r>
            <a:r>
              <a:rPr lang="en-US" altLang="zh-CN" b="1" u="sng" dirty="0" smtClean="0"/>
              <a:t> -----------</a:t>
            </a:r>
            <a:endParaRPr lang="en-US" altLang="zh-CN" b="1" dirty="0" smtClean="0"/>
          </a:p>
          <a:p>
            <a:r>
              <a:rPr lang="en-US" altLang="zh-CN" b="1" dirty="0" smtClean="0"/>
              <a:t> (</a:t>
            </a:r>
            <a:r>
              <a:rPr lang="en-US" altLang="zh-CN" b="1" dirty="0"/>
              <a:t>2)</a:t>
            </a:r>
            <a:r>
              <a:rPr lang="zh-CN" altLang="zh-CN" b="1" dirty="0"/>
              <a:t>你是否同意苏轼对李、徐两诗的评价，请结合作品谈谈自己的看法。</a:t>
            </a:r>
            <a:endParaRPr lang="zh-CN" altLang="zh-CN" dirty="0"/>
          </a:p>
        </p:txBody>
      </p:sp>
      <p:sp>
        <p:nvSpPr>
          <p:cNvPr id="6" name="矩形 5"/>
          <p:cNvSpPr/>
          <p:nvPr/>
        </p:nvSpPr>
        <p:spPr>
          <a:xfrm>
            <a:off x="179513" y="5327813"/>
            <a:ext cx="8856984" cy="461665"/>
          </a:xfrm>
          <a:prstGeom prst="rect">
            <a:avLst/>
          </a:prstGeom>
        </p:spPr>
        <p:txBody>
          <a:bodyPr wrap="square">
            <a:spAutoFit/>
          </a:bodyPr>
          <a:lstStyle/>
          <a:p>
            <a:r>
              <a:rPr lang="en-US" altLang="zh-CN" sz="2400" b="1" dirty="0">
                <a:solidFill>
                  <a:srgbClr val="7030A0"/>
                </a:solidFill>
                <a:effectLst>
                  <a:outerShdw blurRad="38100" dist="38100" dir="2700000" algn="tl">
                    <a:srgbClr val="000000">
                      <a:alpha val="43137"/>
                    </a:srgbClr>
                  </a:outerShdw>
                </a:effectLst>
              </a:rPr>
              <a:t>(2)</a:t>
            </a:r>
            <a:r>
              <a:rPr lang="zh-CN" altLang="zh-CN" sz="2400" b="1" dirty="0" smtClean="0">
                <a:solidFill>
                  <a:srgbClr val="7030A0"/>
                </a:solidFill>
                <a:effectLst>
                  <a:outerShdw blurRad="38100" dist="38100" dir="2700000" algn="tl">
                    <a:srgbClr val="000000">
                      <a:alpha val="43137"/>
                    </a:srgbClr>
                  </a:outerShdw>
                </a:effectLst>
              </a:rPr>
              <a:t>李</a:t>
            </a:r>
            <a:r>
              <a:rPr lang="zh-CN" altLang="zh-CN" sz="2400" b="1" dirty="0">
                <a:solidFill>
                  <a:srgbClr val="7030A0"/>
                </a:solidFill>
                <a:effectLst>
                  <a:outerShdw blurRad="38100" dist="38100" dir="2700000" algn="tl">
                    <a:srgbClr val="000000">
                      <a:alpha val="43137"/>
                    </a:srgbClr>
                  </a:outerShdw>
                </a:effectLst>
              </a:rPr>
              <a:t>诗雄奇瑰丽，</a:t>
            </a:r>
            <a:r>
              <a:rPr lang="zh-CN" altLang="zh-CN" sz="2400" b="1" dirty="0">
                <a:solidFill>
                  <a:srgbClr val="FF0000"/>
                </a:solidFill>
                <a:effectLst>
                  <a:outerShdw blurRad="38100" dist="38100" dir="2700000" algn="tl">
                    <a:srgbClr val="000000">
                      <a:alpha val="43137"/>
                    </a:srgbClr>
                  </a:outerShdw>
                </a:effectLst>
              </a:rPr>
              <a:t>想象</a:t>
            </a:r>
            <a:r>
              <a:rPr lang="zh-CN" altLang="zh-CN" sz="2400" b="1" dirty="0">
                <a:solidFill>
                  <a:srgbClr val="7030A0"/>
                </a:solidFill>
                <a:effectLst>
                  <a:outerShdw blurRad="38100" dist="38100" dir="2700000" algn="tl">
                    <a:srgbClr val="000000">
                      <a:alpha val="43137"/>
                    </a:srgbClr>
                  </a:outerShdw>
                </a:effectLst>
              </a:rPr>
              <a:t>奇特，富有创造力，给读者留有回味余地；</a:t>
            </a:r>
            <a:endParaRPr lang="zh-CN" altLang="en-US" sz="2400"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323529" y="5877272"/>
            <a:ext cx="8712968" cy="830997"/>
          </a:xfrm>
          <a:prstGeom prst="rect">
            <a:avLst/>
          </a:prstGeom>
        </p:spPr>
        <p:txBody>
          <a:bodyPr wrap="square">
            <a:spAutoFit/>
          </a:bodyPr>
          <a:lstStyle/>
          <a:p>
            <a:r>
              <a:rPr lang="zh-CN" altLang="zh-CN" sz="2400" b="1" dirty="0">
                <a:solidFill>
                  <a:srgbClr val="002060"/>
                </a:solidFill>
                <a:effectLst>
                  <a:outerShdw blurRad="38100" dist="38100" dir="2700000" algn="tl">
                    <a:srgbClr val="000000">
                      <a:alpha val="43137"/>
                    </a:srgbClr>
                  </a:outerShdw>
                </a:effectLst>
              </a:rPr>
              <a:t>徐诗分别从</a:t>
            </a:r>
            <a:r>
              <a:rPr lang="zh-CN" altLang="zh-CN" sz="2400" b="1" dirty="0">
                <a:solidFill>
                  <a:srgbClr val="FF0000"/>
                </a:solidFill>
                <a:effectLst>
                  <a:outerShdw blurRad="38100" dist="38100" dir="2700000" algn="tl">
                    <a:srgbClr val="000000">
                      <a:alpha val="43137"/>
                    </a:srgbClr>
                  </a:outerShdw>
                </a:effectLst>
              </a:rPr>
              <a:t>视觉、听觉</a:t>
            </a:r>
            <a:r>
              <a:rPr lang="zh-CN" altLang="zh-CN" sz="2400" b="1" dirty="0">
                <a:solidFill>
                  <a:srgbClr val="002060"/>
                </a:solidFill>
                <a:effectLst>
                  <a:outerShdw blurRad="38100" dist="38100" dir="2700000" algn="tl">
                    <a:srgbClr val="000000">
                      <a:alpha val="43137"/>
                    </a:srgbClr>
                  </a:outerShdw>
                </a:effectLst>
              </a:rPr>
              <a:t>等不同的角度切入，给人以感觉上的强烈冲击。</a:t>
            </a:r>
            <a:endParaRPr lang="zh-CN" altLang="en-US" sz="2400" dirty="0">
              <a:solidFill>
                <a:srgbClr val="002060"/>
              </a:solidFill>
              <a:effectLst>
                <a:outerShdw blurRad="38100" dist="38100" dir="2700000" algn="tl">
                  <a:srgbClr val="000000">
                    <a:alpha val="43137"/>
                  </a:srgbClr>
                </a:outerShdw>
              </a:effectLst>
            </a:endParaRPr>
          </a:p>
        </p:txBody>
      </p:sp>
      <p:sp>
        <p:nvSpPr>
          <p:cNvPr id="8" name="矩形 7"/>
          <p:cNvSpPr/>
          <p:nvPr/>
        </p:nvSpPr>
        <p:spPr>
          <a:xfrm>
            <a:off x="301153" y="4309394"/>
            <a:ext cx="8527331" cy="830997"/>
          </a:xfrm>
          <a:prstGeom prst="rect">
            <a:avLst/>
          </a:prstGeom>
        </p:spPr>
        <p:txBody>
          <a:bodyPr wrap="square">
            <a:spAutoFit/>
          </a:bodyPr>
          <a:lstStyle/>
          <a:p>
            <a:r>
              <a:rPr lang="en-US" altLang="zh-CN" sz="2400" b="1" dirty="0">
                <a:solidFill>
                  <a:srgbClr val="00B0F0"/>
                </a:solidFill>
                <a:effectLst>
                  <a:outerShdw blurRad="38100" dist="38100" dir="2700000" algn="tl">
                    <a:srgbClr val="000000">
                      <a:alpha val="43137"/>
                    </a:srgbClr>
                  </a:outerShdw>
                </a:effectLst>
              </a:rPr>
              <a:t>(1)</a:t>
            </a:r>
            <a:r>
              <a:rPr lang="zh-CN" altLang="zh-CN" sz="2400" b="1" dirty="0" smtClean="0">
                <a:solidFill>
                  <a:srgbClr val="00B0F0"/>
                </a:solidFill>
                <a:effectLst>
                  <a:outerShdw blurRad="38100" dist="38100" dir="2700000" algn="tl">
                    <a:srgbClr val="000000">
                      <a:alpha val="43137"/>
                    </a:srgbClr>
                  </a:outerShdw>
                </a:effectLst>
              </a:rPr>
              <a:t>李</a:t>
            </a:r>
            <a:r>
              <a:rPr lang="zh-CN" altLang="zh-CN" sz="2400" b="1" dirty="0">
                <a:solidFill>
                  <a:srgbClr val="00B0F0"/>
                </a:solidFill>
                <a:effectLst>
                  <a:outerShdw blurRad="38100" dist="38100" dir="2700000" algn="tl">
                    <a:srgbClr val="000000">
                      <a:alpha val="43137"/>
                    </a:srgbClr>
                  </a:outerShdw>
                </a:effectLst>
              </a:rPr>
              <a:t>诗</a:t>
            </a:r>
            <a:r>
              <a:rPr lang="en-US" altLang="zh-CN" sz="2400" b="1" dirty="0">
                <a:solidFill>
                  <a:srgbClr val="00B0F0"/>
                </a:solidFill>
                <a:effectLst>
                  <a:outerShdw blurRad="38100" dist="38100" dir="2700000" algn="tl">
                    <a:srgbClr val="000000">
                      <a:alpha val="43137"/>
                    </a:srgbClr>
                  </a:outerShdw>
                </a:effectLst>
              </a:rPr>
              <a:t>(</a:t>
            </a:r>
            <a:r>
              <a:rPr lang="zh-CN" altLang="zh-CN" sz="2400" b="1" dirty="0">
                <a:solidFill>
                  <a:srgbClr val="00B0F0"/>
                </a:solidFill>
                <a:effectLst>
                  <a:outerShdw blurRad="38100" dist="38100" dir="2700000" algn="tl">
                    <a:srgbClr val="000000">
                      <a:alpha val="43137"/>
                    </a:srgbClr>
                  </a:outerShdw>
                </a:effectLst>
              </a:rPr>
              <a:t>用</a:t>
            </a:r>
            <a:r>
              <a:rPr lang="zh-CN" altLang="zh-CN" sz="2400" b="1" dirty="0">
                <a:solidFill>
                  <a:srgbClr val="FF0000"/>
                </a:solidFill>
                <a:effectLst>
                  <a:outerShdw blurRad="38100" dist="38100" dir="2700000" algn="tl">
                    <a:srgbClr val="000000">
                      <a:alpha val="43137"/>
                    </a:srgbClr>
                  </a:outerShdw>
                </a:effectLst>
              </a:rPr>
              <a:t>夸张</a:t>
            </a:r>
            <a:r>
              <a:rPr lang="zh-CN" altLang="zh-CN" sz="2400" b="1" dirty="0">
                <a:solidFill>
                  <a:srgbClr val="00B0F0"/>
                </a:solidFill>
                <a:effectLst>
                  <a:outerShdw blurRad="38100" dist="38100" dir="2700000" algn="tl">
                    <a:srgbClr val="000000">
                      <a:alpha val="43137"/>
                    </a:srgbClr>
                  </a:outerShdw>
                </a:effectLst>
              </a:rPr>
              <a:t>手法</a:t>
            </a:r>
            <a:r>
              <a:rPr lang="en-US" altLang="zh-CN" sz="2400" b="1" dirty="0">
                <a:solidFill>
                  <a:srgbClr val="00B0F0"/>
                </a:solidFill>
                <a:effectLst>
                  <a:outerShdw blurRad="38100" dist="38100" dir="2700000" algn="tl">
                    <a:srgbClr val="000000">
                      <a:alpha val="43137"/>
                    </a:srgbClr>
                  </a:outerShdw>
                </a:effectLst>
              </a:rPr>
              <a:t>)</a:t>
            </a:r>
            <a:r>
              <a:rPr lang="zh-CN" altLang="zh-CN" sz="2400" b="1" dirty="0">
                <a:solidFill>
                  <a:srgbClr val="00B0F0"/>
                </a:solidFill>
                <a:effectLst>
                  <a:outerShdw blurRad="38100" dist="38100" dir="2700000" algn="tl">
                    <a:srgbClr val="000000">
                      <a:alpha val="43137"/>
                    </a:srgbClr>
                  </a:outerShdw>
                </a:effectLst>
              </a:rPr>
              <a:t>突出瀑布的</a:t>
            </a:r>
            <a:r>
              <a:rPr lang="zh-CN" altLang="zh-CN" sz="2400" b="1" dirty="0">
                <a:solidFill>
                  <a:srgbClr val="FF0000"/>
                </a:solidFill>
                <a:effectLst>
                  <a:outerShdw blurRad="38100" dist="38100" dir="2700000" algn="tl">
                    <a:srgbClr val="000000">
                      <a:alpha val="43137"/>
                    </a:srgbClr>
                  </a:outerShdw>
                </a:effectLst>
              </a:rPr>
              <a:t>磅礴气势</a:t>
            </a:r>
            <a:r>
              <a:rPr lang="zh-CN" altLang="zh-CN" sz="2400" b="1" dirty="0">
                <a:solidFill>
                  <a:srgbClr val="00B0F0"/>
                </a:solidFill>
                <a:effectLst>
                  <a:outerShdw blurRad="38100" dist="38100" dir="2700000" algn="tl">
                    <a:srgbClr val="000000">
                      <a:alpha val="43137"/>
                    </a:srgbClr>
                  </a:outerShdw>
                </a:effectLst>
              </a:rPr>
              <a:t>，徐诗</a:t>
            </a:r>
            <a:r>
              <a:rPr lang="en-US" altLang="zh-CN" sz="2400" b="1" dirty="0">
                <a:solidFill>
                  <a:srgbClr val="00B0F0"/>
                </a:solidFill>
                <a:effectLst>
                  <a:outerShdw blurRad="38100" dist="38100" dir="2700000" algn="tl">
                    <a:srgbClr val="000000">
                      <a:alpha val="43137"/>
                    </a:srgbClr>
                  </a:outerShdw>
                </a:effectLst>
              </a:rPr>
              <a:t>(</a:t>
            </a:r>
            <a:r>
              <a:rPr lang="zh-CN" altLang="zh-CN" sz="2400" b="1" dirty="0">
                <a:solidFill>
                  <a:srgbClr val="00B0F0"/>
                </a:solidFill>
                <a:effectLst>
                  <a:outerShdw blurRad="38100" dist="38100" dir="2700000" algn="tl">
                    <a:srgbClr val="000000">
                      <a:alpha val="43137"/>
                    </a:srgbClr>
                  </a:outerShdw>
                </a:effectLst>
              </a:rPr>
              <a:t>用</a:t>
            </a:r>
            <a:r>
              <a:rPr lang="zh-CN" altLang="zh-CN" sz="2400" b="1" dirty="0">
                <a:solidFill>
                  <a:srgbClr val="FF0000"/>
                </a:solidFill>
                <a:effectLst>
                  <a:outerShdw blurRad="38100" dist="38100" dir="2700000" algn="tl">
                    <a:srgbClr val="000000">
                      <a:alpha val="43137"/>
                    </a:srgbClr>
                  </a:outerShdw>
                </a:effectLst>
              </a:rPr>
              <a:t>比喻</a:t>
            </a:r>
            <a:r>
              <a:rPr lang="zh-CN" altLang="zh-CN" sz="2400" b="1" dirty="0">
                <a:solidFill>
                  <a:srgbClr val="00B0F0"/>
                </a:solidFill>
                <a:effectLst>
                  <a:outerShdw blurRad="38100" dist="38100" dir="2700000" algn="tl">
                    <a:srgbClr val="000000">
                      <a:alpha val="43137"/>
                    </a:srgbClr>
                  </a:outerShdw>
                </a:effectLst>
              </a:rPr>
              <a:t>手法</a:t>
            </a:r>
            <a:r>
              <a:rPr lang="en-US" altLang="zh-CN" sz="2400" b="1" dirty="0">
                <a:solidFill>
                  <a:srgbClr val="00B0F0"/>
                </a:solidFill>
                <a:effectLst>
                  <a:outerShdw blurRad="38100" dist="38100" dir="2700000" algn="tl">
                    <a:srgbClr val="000000">
                      <a:alpha val="43137"/>
                    </a:srgbClr>
                  </a:outerShdw>
                </a:effectLst>
              </a:rPr>
              <a:t>)</a:t>
            </a:r>
            <a:r>
              <a:rPr lang="zh-CN" altLang="zh-CN" sz="2400" b="1" dirty="0">
                <a:solidFill>
                  <a:srgbClr val="00B0F0"/>
                </a:solidFill>
                <a:effectLst>
                  <a:outerShdw blurRad="38100" dist="38100" dir="2700000" algn="tl">
                    <a:srgbClr val="000000">
                      <a:alpha val="43137"/>
                    </a:srgbClr>
                  </a:outerShdw>
                </a:effectLst>
              </a:rPr>
              <a:t>生动形象地描绘了瀑布的</a:t>
            </a:r>
            <a:r>
              <a:rPr lang="zh-CN" altLang="zh-CN" sz="2400" b="1" dirty="0">
                <a:solidFill>
                  <a:srgbClr val="FF0000"/>
                </a:solidFill>
                <a:effectLst>
                  <a:outerShdw blurRad="38100" dist="38100" dir="2700000" algn="tl">
                    <a:srgbClr val="000000">
                      <a:alpha val="43137"/>
                    </a:srgbClr>
                  </a:outerShdw>
                </a:effectLst>
              </a:rPr>
              <a:t>色彩和形态</a:t>
            </a:r>
            <a:r>
              <a:rPr lang="zh-CN" altLang="zh-CN" sz="2400" b="1" dirty="0">
                <a:solidFill>
                  <a:srgbClr val="00B0F0"/>
                </a:solidFill>
                <a:effectLst>
                  <a:outerShdw blurRad="38100" dist="38100" dir="2700000" algn="tl">
                    <a:srgbClr val="000000">
                      <a:alpha val="43137"/>
                    </a:srgbClr>
                  </a:outerShdw>
                </a:effectLst>
              </a:rPr>
              <a:t>。</a:t>
            </a:r>
            <a:endParaRPr lang="zh-CN" altLang="zh-CN"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35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806" y="116632"/>
            <a:ext cx="8640960" cy="2031325"/>
          </a:xfrm>
          <a:prstGeom prst="rect">
            <a:avLst/>
          </a:prstGeom>
        </p:spPr>
        <p:txBody>
          <a:bodyPr wrap="square">
            <a:spAutoFit/>
          </a:bodyPr>
          <a:lstStyle/>
          <a:p>
            <a:r>
              <a:rPr lang="zh-CN" altLang="zh-CN" b="1" dirty="0"/>
              <a:t>阅读下面这首唐诗，然后回答问题。</a:t>
            </a:r>
            <a:endParaRPr lang="zh-CN" altLang="zh-CN" dirty="0"/>
          </a:p>
          <a:p>
            <a:r>
              <a:rPr lang="en-US" altLang="zh-CN" b="1" dirty="0" smtClean="0"/>
              <a:t>                                             </a:t>
            </a:r>
            <a:r>
              <a:rPr lang="zh-CN" altLang="zh-CN" b="1" dirty="0" smtClean="0"/>
              <a:t>与</a:t>
            </a:r>
            <a:r>
              <a:rPr lang="zh-CN" altLang="zh-CN" b="1" dirty="0"/>
              <a:t>夏十二登</a:t>
            </a:r>
            <a:r>
              <a:rPr lang="zh-CN" altLang="zh-CN" b="1" dirty="0" smtClean="0"/>
              <a:t>岳阳楼</a:t>
            </a:r>
            <a:r>
              <a:rPr lang="en-US" altLang="zh-CN" b="1" dirty="0" smtClean="0"/>
              <a:t>     </a:t>
            </a:r>
            <a:r>
              <a:rPr lang="zh-CN" altLang="zh-CN" b="1" dirty="0" smtClean="0"/>
              <a:t>李白</a:t>
            </a:r>
            <a:endParaRPr lang="zh-CN" altLang="zh-CN" dirty="0"/>
          </a:p>
          <a:p>
            <a:r>
              <a:rPr lang="en-US" altLang="zh-CN" b="1" dirty="0" smtClean="0"/>
              <a:t>                                       </a:t>
            </a:r>
            <a:r>
              <a:rPr lang="zh-CN" altLang="zh-CN" b="1" dirty="0" smtClean="0"/>
              <a:t>楼</a:t>
            </a:r>
            <a:r>
              <a:rPr lang="zh-CN" altLang="zh-CN" b="1" dirty="0"/>
              <a:t>观岳阳尽，川迥洞庭开。</a:t>
            </a:r>
            <a:endParaRPr lang="zh-CN" altLang="zh-CN" dirty="0"/>
          </a:p>
          <a:p>
            <a:r>
              <a:rPr lang="en-US" altLang="zh-CN" b="1" dirty="0" smtClean="0"/>
              <a:t>                                       </a:t>
            </a:r>
            <a:r>
              <a:rPr lang="zh-CN" altLang="zh-CN" b="1" dirty="0" smtClean="0"/>
              <a:t>雁</a:t>
            </a:r>
            <a:r>
              <a:rPr lang="zh-CN" altLang="zh-CN" b="1" dirty="0"/>
              <a:t>引愁心去，山衔好月来。</a:t>
            </a:r>
            <a:endParaRPr lang="zh-CN" altLang="zh-CN" dirty="0"/>
          </a:p>
          <a:p>
            <a:r>
              <a:rPr lang="en-US" altLang="zh-CN" b="1" dirty="0" smtClean="0"/>
              <a:t>                                      </a:t>
            </a:r>
            <a:r>
              <a:rPr lang="zh-CN" altLang="zh-CN" b="1" dirty="0" smtClean="0"/>
              <a:t>云</a:t>
            </a:r>
            <a:r>
              <a:rPr lang="zh-CN" altLang="zh-CN" b="1" dirty="0"/>
              <a:t>间连下榻，天上接行杯。</a:t>
            </a:r>
            <a:endParaRPr lang="zh-CN" altLang="zh-CN" dirty="0"/>
          </a:p>
          <a:p>
            <a:r>
              <a:rPr lang="en-US" altLang="zh-CN" b="1" dirty="0" smtClean="0"/>
              <a:t>                                      </a:t>
            </a:r>
            <a:r>
              <a:rPr lang="zh-CN" altLang="zh-CN" b="1" dirty="0" smtClean="0"/>
              <a:t>醉</a:t>
            </a:r>
            <a:r>
              <a:rPr lang="zh-CN" altLang="zh-CN" b="1" dirty="0"/>
              <a:t>后凉风起，吹人舞袖回。</a:t>
            </a:r>
            <a:endParaRPr lang="zh-CN" altLang="zh-CN" dirty="0"/>
          </a:p>
          <a:p>
            <a:r>
              <a:rPr lang="zh-CN" altLang="zh-CN" b="1" dirty="0"/>
              <a:t>【注】乾元二年，李白流放途中遇赦，回舟江陵，南游岳阳而作此诗。</a:t>
            </a:r>
            <a:endParaRPr lang="zh-CN" altLang="zh-CN" dirty="0"/>
          </a:p>
        </p:txBody>
      </p:sp>
      <p:sp>
        <p:nvSpPr>
          <p:cNvPr id="3" name="矩形 2"/>
          <p:cNvSpPr/>
          <p:nvPr/>
        </p:nvSpPr>
        <p:spPr>
          <a:xfrm>
            <a:off x="188732" y="5301208"/>
            <a:ext cx="8849924" cy="1477328"/>
          </a:xfrm>
          <a:prstGeom prst="rect">
            <a:avLst/>
          </a:prstGeom>
        </p:spPr>
        <p:txBody>
          <a:bodyPr wrap="square">
            <a:spAutoFit/>
          </a:bodyPr>
          <a:lstStyle/>
          <a:p>
            <a:r>
              <a:rPr lang="zh-CN" altLang="zh-CN" b="1" dirty="0" smtClean="0">
                <a:solidFill>
                  <a:srgbClr val="00B0F0"/>
                </a:solidFill>
                <a:effectLst>
                  <a:outerShdw blurRad="38100" dist="38100" dir="2700000" algn="tl">
                    <a:srgbClr val="000000">
                      <a:alpha val="43137"/>
                    </a:srgbClr>
                  </a:outerShdw>
                </a:effectLst>
              </a:rPr>
              <a:t>【解析】</a:t>
            </a:r>
            <a:r>
              <a:rPr lang="zh-CN" altLang="zh-CN" b="1" dirty="0">
                <a:solidFill>
                  <a:srgbClr val="00B0F0"/>
                </a:solidFill>
                <a:effectLst>
                  <a:outerShdw blurRad="38100" dist="38100" dir="2700000" algn="tl">
                    <a:srgbClr val="000000">
                      <a:alpha val="43137"/>
                    </a:srgbClr>
                  </a:outerShdw>
                </a:effectLst>
              </a:rPr>
              <a:t>古人论境界有</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无我之境</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和</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有我之境</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之说。“有我之境”就是说一切事物都沾染了“我”的</a:t>
            </a:r>
            <a:r>
              <a:rPr lang="zh-CN" altLang="zh-CN" b="1" dirty="0">
                <a:solidFill>
                  <a:srgbClr val="FF0000"/>
                </a:solidFill>
                <a:effectLst>
                  <a:outerShdw blurRad="38100" dist="38100" dir="2700000" algn="tl">
                    <a:srgbClr val="000000">
                      <a:alpha val="43137"/>
                    </a:srgbClr>
                  </a:outerShdw>
                </a:effectLst>
              </a:rPr>
              <a:t>主观情感</a:t>
            </a:r>
            <a:r>
              <a:rPr lang="zh-CN" altLang="zh-CN" b="1" dirty="0">
                <a:solidFill>
                  <a:srgbClr val="00B0F0"/>
                </a:solidFill>
                <a:effectLst>
                  <a:outerShdw blurRad="38100" dist="38100" dir="2700000" algn="tl">
                    <a:srgbClr val="000000">
                      <a:alpha val="43137"/>
                    </a:srgbClr>
                  </a:outerShdw>
                </a:effectLst>
              </a:rPr>
              <a:t>，营造出一种</a:t>
            </a:r>
            <a:r>
              <a:rPr lang="zh-CN" altLang="zh-CN" b="1" dirty="0">
                <a:solidFill>
                  <a:srgbClr val="FF0000"/>
                </a:solidFill>
                <a:effectLst>
                  <a:outerShdw blurRad="38100" dist="38100" dir="2700000" algn="tl">
                    <a:srgbClr val="000000">
                      <a:alpha val="43137"/>
                    </a:srgbClr>
                  </a:outerShdw>
                </a:effectLst>
              </a:rPr>
              <a:t>天地万物与我同喜悲</a:t>
            </a:r>
            <a:r>
              <a:rPr lang="zh-CN" altLang="zh-CN" b="1" dirty="0">
                <a:solidFill>
                  <a:srgbClr val="00B0F0"/>
                </a:solidFill>
                <a:effectLst>
                  <a:outerShdw blurRad="38100" dist="38100" dir="2700000" algn="tl">
                    <a:srgbClr val="000000">
                      <a:alpha val="43137"/>
                    </a:srgbClr>
                  </a:outerShdw>
                </a:effectLst>
              </a:rPr>
              <a:t>的氛围。从题目后的注释可知，这首诗歌要抒发的是流放途中“有我之境”，整首诗营造的欢乐情绪，是一种“有我之境”</a:t>
            </a:r>
            <a:r>
              <a:rPr lang="zh-CN" altLang="zh-CN" b="1" dirty="0" smtClean="0">
                <a:solidFill>
                  <a:srgbClr val="00B0F0"/>
                </a:solidFill>
                <a:effectLst>
                  <a:outerShdw blurRad="38100" dist="38100" dir="2700000" algn="tl">
                    <a:srgbClr val="000000">
                      <a:alpha val="43137"/>
                    </a:srgbClr>
                  </a:outerShdw>
                </a:effectLst>
              </a:rPr>
              <a:t>。当然</a:t>
            </a:r>
            <a:r>
              <a:rPr lang="zh-CN" altLang="zh-CN" b="1" dirty="0">
                <a:solidFill>
                  <a:srgbClr val="00B0F0"/>
                </a:solidFill>
                <a:effectLst>
                  <a:outerShdw blurRad="38100" dist="38100" dir="2700000" algn="tl">
                    <a:srgbClr val="000000">
                      <a:alpha val="43137"/>
                    </a:srgbClr>
                  </a:outerShdw>
                </a:effectLst>
              </a:rPr>
              <a:t>，也可能有人认为</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雁别秋江去</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好，但也必须从意境营造的角度去分析方有说服力。</a:t>
            </a:r>
            <a:endParaRPr lang="zh-CN" altLang="zh-CN" dirty="0">
              <a:solidFill>
                <a:srgbClr val="00B0F0"/>
              </a:solidFill>
              <a:effectLst>
                <a:outerShdw blurRad="38100" dist="38100" dir="2700000" algn="tl">
                  <a:srgbClr val="000000">
                    <a:alpha val="43137"/>
                  </a:srgbClr>
                </a:outerShdw>
              </a:effectLst>
            </a:endParaRPr>
          </a:p>
        </p:txBody>
      </p:sp>
      <p:sp>
        <p:nvSpPr>
          <p:cNvPr id="4" name="矩形 3"/>
          <p:cNvSpPr/>
          <p:nvPr/>
        </p:nvSpPr>
        <p:spPr>
          <a:xfrm>
            <a:off x="159125" y="2060848"/>
            <a:ext cx="8918194" cy="369332"/>
          </a:xfrm>
          <a:prstGeom prst="rect">
            <a:avLst/>
          </a:prstGeom>
        </p:spPr>
        <p:txBody>
          <a:bodyPr wrap="square">
            <a:spAutoFit/>
          </a:bodyPr>
          <a:lstStyle/>
          <a:p>
            <a:r>
              <a:rPr lang="zh-CN" altLang="zh-CN" b="1" dirty="0" smtClean="0"/>
              <a:t>诗中的</a:t>
            </a:r>
            <a:r>
              <a:rPr lang="en-US" altLang="zh-CN" b="1" dirty="0" smtClean="0"/>
              <a:t>“</a:t>
            </a:r>
            <a:r>
              <a:rPr lang="zh-CN" altLang="zh-CN" b="1" dirty="0" smtClean="0"/>
              <a:t>雁引愁心去</a:t>
            </a:r>
            <a:r>
              <a:rPr lang="en-US" altLang="zh-CN" b="1" dirty="0" smtClean="0"/>
              <a:t>”</a:t>
            </a:r>
            <a:r>
              <a:rPr lang="zh-CN" altLang="zh-CN" b="1" dirty="0" smtClean="0"/>
              <a:t>一句，有的版本写做</a:t>
            </a:r>
            <a:r>
              <a:rPr lang="en-US" altLang="zh-CN" b="1" dirty="0" smtClean="0"/>
              <a:t>“</a:t>
            </a:r>
            <a:r>
              <a:rPr lang="zh-CN" altLang="zh-CN" b="1" dirty="0" smtClean="0"/>
              <a:t>雁别秋江去</a:t>
            </a:r>
            <a:r>
              <a:rPr lang="en-US" altLang="zh-CN" b="1" dirty="0" smtClean="0"/>
              <a:t>”</a:t>
            </a:r>
            <a:r>
              <a:rPr lang="zh-CN" altLang="zh-CN" b="1" dirty="0" smtClean="0"/>
              <a:t>。你认为哪一句更妙，为什么？</a:t>
            </a:r>
            <a:endParaRPr lang="zh-CN" altLang="zh-CN" dirty="0"/>
          </a:p>
        </p:txBody>
      </p:sp>
      <p:sp>
        <p:nvSpPr>
          <p:cNvPr id="5" name="矩形 4"/>
          <p:cNvSpPr/>
          <p:nvPr/>
        </p:nvSpPr>
        <p:spPr>
          <a:xfrm>
            <a:off x="208848" y="3789040"/>
            <a:ext cx="8868471" cy="1323439"/>
          </a:xfrm>
          <a:prstGeom prst="rect">
            <a:avLst/>
          </a:prstGeom>
        </p:spPr>
        <p:txBody>
          <a:bodyPr wrap="square">
            <a:spAutoFit/>
          </a:bodyPr>
          <a:lstStyle/>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a:solidFill>
                  <a:srgbClr val="002060"/>
                </a:solidFill>
                <a:effectLst>
                  <a:outerShdw blurRad="38100" dist="38100" dir="2700000" algn="tl">
                    <a:srgbClr val="000000">
                      <a:alpha val="43137"/>
                    </a:srgbClr>
                  </a:outerShdw>
                </a:effectLst>
              </a:rPr>
              <a:t>雁引愁心去</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运用了</a:t>
            </a:r>
            <a:r>
              <a:rPr lang="zh-CN" altLang="zh-CN" sz="2000" b="1" dirty="0">
                <a:solidFill>
                  <a:srgbClr val="FF0000"/>
                </a:solidFill>
                <a:effectLst>
                  <a:outerShdw blurRad="38100" dist="38100" dir="2700000" algn="tl">
                    <a:srgbClr val="000000">
                      <a:alpha val="43137"/>
                    </a:srgbClr>
                  </a:outerShdw>
                </a:effectLst>
              </a:rPr>
              <a:t>拟人</a:t>
            </a:r>
            <a:r>
              <a:rPr lang="zh-CN" altLang="zh-CN" sz="2000" b="1" dirty="0">
                <a:solidFill>
                  <a:srgbClr val="002060"/>
                </a:solidFill>
                <a:effectLst>
                  <a:outerShdw blurRad="38100" dist="38100" dir="2700000" algn="tl">
                    <a:srgbClr val="000000">
                      <a:alpha val="43137"/>
                    </a:srgbClr>
                  </a:outerShdw>
                </a:effectLst>
              </a:rPr>
              <a:t>手法，写出了李白流放遇赦后的</a:t>
            </a:r>
            <a:r>
              <a:rPr lang="zh-CN" altLang="zh-CN" sz="2000" b="1" dirty="0">
                <a:solidFill>
                  <a:srgbClr val="FF0000"/>
                </a:solidFill>
                <a:effectLst>
                  <a:outerShdw blurRad="38100" dist="38100" dir="2700000" algn="tl">
                    <a:srgbClr val="000000">
                      <a:alpha val="43137"/>
                    </a:srgbClr>
                  </a:outerShdw>
                </a:effectLst>
              </a:rPr>
              <a:t>兴奋心情</a:t>
            </a:r>
            <a:r>
              <a:rPr lang="zh-CN" altLang="zh-CN" sz="2000" b="1" dirty="0">
                <a:solidFill>
                  <a:srgbClr val="002060"/>
                </a:solidFill>
                <a:effectLst>
                  <a:outerShdw blurRad="38100" dist="38100" dir="2700000" algn="tl">
                    <a:srgbClr val="000000">
                      <a:alpha val="43137"/>
                    </a:srgbClr>
                  </a:outerShdw>
                </a:effectLst>
              </a:rPr>
              <a:t>。这一句写大雁有意为诗人带走愁心，下句写君山有情为诗人衔来好月，愁去喜来，互相</a:t>
            </a:r>
            <a:r>
              <a:rPr lang="zh-CN" altLang="zh-CN" sz="2000" b="1" dirty="0">
                <a:solidFill>
                  <a:srgbClr val="FF0000"/>
                </a:solidFill>
                <a:effectLst>
                  <a:outerShdw blurRad="38100" dist="38100" dir="2700000" algn="tl">
                    <a:srgbClr val="000000">
                      <a:alpha val="43137"/>
                    </a:srgbClr>
                  </a:outerShdw>
                </a:effectLst>
              </a:rPr>
              <a:t>映衬</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引愁心</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比</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别秋江</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更富有感情色彩，更能表现出流放遇赦后的</a:t>
            </a:r>
            <a:r>
              <a:rPr lang="zh-CN" altLang="zh-CN" sz="2000" b="1" dirty="0">
                <a:solidFill>
                  <a:srgbClr val="FF0000"/>
                </a:solidFill>
                <a:effectLst>
                  <a:outerShdw blurRad="38100" dist="38100" dir="2700000" algn="tl">
                    <a:srgbClr val="000000">
                      <a:alpha val="43137"/>
                    </a:srgbClr>
                  </a:outerShdw>
                </a:effectLst>
              </a:rPr>
              <a:t>兴奋心情</a:t>
            </a:r>
            <a:r>
              <a:rPr lang="zh-CN" altLang="zh-CN" sz="2000" b="1" dirty="0">
                <a:solidFill>
                  <a:srgbClr val="002060"/>
                </a:solidFill>
                <a:effectLst>
                  <a:outerShdw blurRad="38100" dist="38100" dir="2700000" algn="tl">
                    <a:srgbClr val="000000">
                      <a:alpha val="43137"/>
                    </a:srgbClr>
                  </a:outerShdw>
                </a:effectLst>
              </a:rPr>
              <a:t>。</a:t>
            </a:r>
            <a:endParaRPr lang="zh-CN" altLang="en-US"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70185" y="2443645"/>
            <a:ext cx="8752202" cy="1200329"/>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译文：登上</a:t>
            </a:r>
            <a:r>
              <a:rPr lang="zh-CN" altLang="en-US" b="1" dirty="0">
                <a:solidFill>
                  <a:srgbClr val="7030A0"/>
                </a:solidFill>
                <a:effectLst>
                  <a:outerShdw blurRad="38100" dist="38100" dir="2700000" algn="tl">
                    <a:srgbClr val="000000">
                      <a:alpha val="43137"/>
                    </a:srgbClr>
                  </a:outerShdw>
                </a:effectLst>
              </a:rPr>
              <a:t>岳阳楼览尽四周风光，江水辽远通向开阔的洞庭。</a:t>
            </a:r>
          </a:p>
          <a:p>
            <a:r>
              <a:rPr lang="zh-CN" altLang="en-US" b="1" dirty="0" smtClean="0">
                <a:solidFill>
                  <a:srgbClr val="7030A0"/>
                </a:solidFill>
                <a:effectLst>
                  <a:outerShdw blurRad="38100" dist="38100" dir="2700000" algn="tl">
                    <a:srgbClr val="000000">
                      <a:alpha val="43137"/>
                    </a:srgbClr>
                  </a:outerShdw>
                </a:effectLst>
              </a:rPr>
              <a:t>              看见</a:t>
            </a:r>
            <a:r>
              <a:rPr lang="zh-CN" altLang="en-US" b="1" dirty="0">
                <a:solidFill>
                  <a:srgbClr val="7030A0"/>
                </a:solidFill>
                <a:effectLst>
                  <a:outerShdw blurRad="38100" dist="38100" dir="2700000" algn="tl">
                    <a:srgbClr val="000000">
                      <a:alpha val="43137"/>
                    </a:srgbClr>
                  </a:outerShdw>
                </a:effectLst>
              </a:rPr>
              <a:t>大雁南飞引起我忧愁之心，远处的山峰又衔来一轮好月。</a:t>
            </a:r>
          </a:p>
          <a:p>
            <a:r>
              <a:rPr lang="zh-CN" altLang="en-US" b="1" dirty="0" smtClean="0">
                <a:solidFill>
                  <a:srgbClr val="7030A0"/>
                </a:solidFill>
                <a:effectLst>
                  <a:outerShdw blurRad="38100" dist="38100" dir="2700000" algn="tl">
                    <a:srgbClr val="000000">
                      <a:alpha val="43137"/>
                    </a:srgbClr>
                  </a:outerShdw>
                </a:effectLst>
              </a:rPr>
              <a:t>              在</a:t>
            </a:r>
            <a:r>
              <a:rPr lang="zh-CN" altLang="en-US" b="1" dirty="0">
                <a:solidFill>
                  <a:srgbClr val="7030A0"/>
                </a:solidFill>
                <a:effectLst>
                  <a:outerShdw blurRad="38100" dist="38100" dir="2700000" algn="tl">
                    <a:srgbClr val="000000">
                      <a:alpha val="43137"/>
                    </a:srgbClr>
                  </a:outerShdw>
                </a:effectLst>
              </a:rPr>
              <a:t>高入云间的楼上下榻设席，在天上传杯饮酒。</a:t>
            </a:r>
          </a:p>
          <a:p>
            <a:r>
              <a:rPr lang="zh-CN" altLang="en-US" b="1" dirty="0" smtClean="0">
                <a:solidFill>
                  <a:srgbClr val="7030A0"/>
                </a:solidFill>
                <a:effectLst>
                  <a:outerShdw blurRad="38100" dist="38100" dir="2700000" algn="tl">
                    <a:srgbClr val="000000">
                      <a:alpha val="43137"/>
                    </a:srgbClr>
                  </a:outerShdw>
                </a:effectLst>
              </a:rPr>
              <a:t>               醉酒</a:t>
            </a:r>
            <a:r>
              <a:rPr lang="zh-CN" altLang="en-US" b="1" dirty="0">
                <a:solidFill>
                  <a:srgbClr val="7030A0"/>
                </a:solidFill>
                <a:effectLst>
                  <a:outerShdw blurRad="38100" dist="38100" dir="2700000" algn="tl">
                    <a:srgbClr val="000000">
                      <a:alpha val="43137"/>
                    </a:srgbClr>
                  </a:outerShdw>
                </a:effectLst>
              </a:rPr>
              <a:t>之后兴起了凉风，吹得衣袖随风舞动我们随之而回。</a:t>
            </a:r>
          </a:p>
        </p:txBody>
      </p:sp>
    </p:spTree>
    <p:extLst>
      <p:ext uri="{BB962C8B-B14F-4D97-AF65-F5344CB8AC3E}">
        <p14:creationId xmlns:p14="http://schemas.microsoft.com/office/powerpoint/2010/main" val="288518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11" y="260648"/>
            <a:ext cx="8496944" cy="1200329"/>
          </a:xfrm>
          <a:prstGeom prst="rect">
            <a:avLst/>
          </a:prstGeom>
        </p:spPr>
        <p:txBody>
          <a:bodyPr wrap="square">
            <a:spAutoFit/>
          </a:bodyPr>
          <a:lstStyle/>
          <a:p>
            <a:r>
              <a:rPr lang="en-US" altLang="zh-CN" b="1" dirty="0"/>
              <a:t>1</a:t>
            </a:r>
            <a:r>
              <a:rPr lang="zh-CN" altLang="zh-CN" b="1" dirty="0"/>
              <a:t>．阅读下面这首宋诗，然后回答问题。</a:t>
            </a:r>
            <a:endParaRPr lang="zh-CN" altLang="zh-CN" dirty="0"/>
          </a:p>
          <a:p>
            <a:r>
              <a:rPr lang="en-US" altLang="zh-CN" b="1" dirty="0" smtClean="0"/>
              <a:t>                                       </a:t>
            </a:r>
            <a:r>
              <a:rPr lang="zh-CN" altLang="zh-CN" b="1" dirty="0" smtClean="0"/>
              <a:t>秋</a:t>
            </a:r>
            <a:r>
              <a:rPr lang="zh-CN" altLang="zh-CN" b="1" dirty="0"/>
              <a:t>夜将晓出篱门迎凉有感</a:t>
            </a:r>
            <a:r>
              <a:rPr lang="en-US" altLang="zh-CN" b="1" dirty="0"/>
              <a:t>(</a:t>
            </a:r>
            <a:r>
              <a:rPr lang="zh-CN" altLang="zh-CN" b="1" dirty="0"/>
              <a:t>其二</a:t>
            </a:r>
            <a:r>
              <a:rPr lang="en-US" altLang="zh-CN" b="1" dirty="0" smtClean="0"/>
              <a:t>)          </a:t>
            </a:r>
            <a:r>
              <a:rPr lang="zh-CN" altLang="zh-CN" b="1" dirty="0" smtClean="0"/>
              <a:t>陆游</a:t>
            </a:r>
            <a:endParaRPr lang="zh-CN" altLang="zh-CN" dirty="0"/>
          </a:p>
          <a:p>
            <a:r>
              <a:rPr lang="en-US" altLang="zh-CN" b="1" dirty="0" smtClean="0"/>
              <a:t>                                </a:t>
            </a:r>
            <a:r>
              <a:rPr lang="zh-CN" altLang="zh-CN" b="1" dirty="0" smtClean="0"/>
              <a:t>三万</a:t>
            </a:r>
            <a:r>
              <a:rPr lang="zh-CN" altLang="zh-CN" b="1" dirty="0"/>
              <a:t>里河东入海，五千仞岳上摩天。</a:t>
            </a:r>
            <a:endParaRPr lang="zh-CN" altLang="zh-CN" dirty="0"/>
          </a:p>
          <a:p>
            <a:r>
              <a:rPr lang="en-US" altLang="zh-CN" b="1" dirty="0" smtClean="0"/>
              <a:t>                                </a:t>
            </a:r>
            <a:r>
              <a:rPr lang="zh-CN" altLang="zh-CN" b="1" dirty="0" smtClean="0"/>
              <a:t>遗民</a:t>
            </a:r>
            <a:r>
              <a:rPr lang="zh-CN" altLang="zh-CN" b="1" dirty="0"/>
              <a:t>泪尽胡尘里，南望王师又一年</a:t>
            </a:r>
            <a:r>
              <a:rPr lang="zh-CN" altLang="zh-CN" b="1" dirty="0" smtClean="0"/>
              <a:t>。</a:t>
            </a:r>
            <a:endParaRPr lang="zh-CN" altLang="zh-CN" dirty="0"/>
          </a:p>
        </p:txBody>
      </p:sp>
      <p:sp>
        <p:nvSpPr>
          <p:cNvPr id="3" name="矩形 2"/>
          <p:cNvSpPr/>
          <p:nvPr/>
        </p:nvSpPr>
        <p:spPr>
          <a:xfrm>
            <a:off x="198539" y="5085184"/>
            <a:ext cx="8856984" cy="1015663"/>
          </a:xfrm>
          <a:prstGeom prst="rect">
            <a:avLst/>
          </a:prstGeom>
        </p:spPr>
        <p:txBody>
          <a:bodyPr wrap="square">
            <a:spAutoFit/>
          </a:bodyPr>
          <a:lstStyle/>
          <a:p>
            <a:r>
              <a:rPr lang="en-US" altLang="zh-CN" sz="2000" b="1" dirty="0" smtClean="0"/>
              <a:t>(</a:t>
            </a:r>
            <a:r>
              <a:rPr lang="zh-CN" altLang="zh-CN" sz="2000" b="1" dirty="0"/>
              <a:t>其实此题的题干已经告诉考生答题的方向与方法：首先，考生要回答作者在诗中的景物描写与人物活动描写表达了作者怎样的思想感情，其次考生要注意“结合全诗”四字，这要求考生对</a:t>
            </a:r>
            <a:r>
              <a:rPr lang="zh-CN" altLang="zh-CN" sz="2000" b="1" dirty="0">
                <a:solidFill>
                  <a:srgbClr val="00B050"/>
                </a:solidFill>
              </a:rPr>
              <a:t>诗的每一句</a:t>
            </a:r>
            <a:r>
              <a:rPr lang="zh-CN" altLang="zh-CN" sz="2000" b="1" dirty="0"/>
              <a:t>所蕴含的</a:t>
            </a:r>
            <a:r>
              <a:rPr lang="zh-CN" altLang="zh-CN" sz="2000" b="1" dirty="0">
                <a:solidFill>
                  <a:srgbClr val="00B050"/>
                </a:solidFill>
              </a:rPr>
              <a:t>情感</a:t>
            </a:r>
            <a:r>
              <a:rPr lang="zh-CN" altLang="zh-CN" sz="2000" b="1" dirty="0"/>
              <a:t>都进行赏析。</a:t>
            </a:r>
            <a:r>
              <a:rPr lang="en-US" altLang="zh-CN" sz="2000" b="1" dirty="0"/>
              <a:t>)</a:t>
            </a:r>
            <a:endParaRPr lang="zh-CN" altLang="zh-CN" sz="2000" dirty="0"/>
          </a:p>
        </p:txBody>
      </p:sp>
      <p:sp>
        <p:nvSpPr>
          <p:cNvPr id="4" name="矩形 3"/>
          <p:cNvSpPr/>
          <p:nvPr/>
        </p:nvSpPr>
        <p:spPr>
          <a:xfrm>
            <a:off x="165929" y="2276872"/>
            <a:ext cx="8978071" cy="707886"/>
          </a:xfrm>
          <a:prstGeom prst="rect">
            <a:avLst/>
          </a:prstGeom>
        </p:spPr>
        <p:txBody>
          <a:bodyPr wrap="square">
            <a:spAutoFit/>
          </a:bodyPr>
          <a:lstStyle/>
          <a:p>
            <a:r>
              <a:rPr lang="zh-CN" altLang="en-US" sz="2000" b="1" dirty="0" smtClean="0">
                <a:solidFill>
                  <a:srgbClr val="7030A0"/>
                </a:solidFill>
              </a:rPr>
              <a:t>译文：三万</a:t>
            </a:r>
            <a:r>
              <a:rPr lang="zh-CN" altLang="en-US" sz="2000" b="1" dirty="0">
                <a:solidFill>
                  <a:srgbClr val="7030A0"/>
                </a:solidFill>
              </a:rPr>
              <a:t>里长的黄河奔腾向东流入大海，五千仞高的华山耸入云霄上摩青天。</a:t>
            </a:r>
          </a:p>
          <a:p>
            <a:r>
              <a:rPr lang="zh-CN" altLang="en-US" sz="2000" b="1" dirty="0" smtClean="0">
                <a:solidFill>
                  <a:srgbClr val="7030A0"/>
                </a:solidFill>
              </a:rPr>
              <a:t>             中原</a:t>
            </a:r>
            <a:r>
              <a:rPr lang="zh-CN" altLang="en-US" sz="2000" b="1" dirty="0">
                <a:solidFill>
                  <a:srgbClr val="7030A0"/>
                </a:solidFill>
              </a:rPr>
              <a:t>人民在胡人压迫下眼泪已流尽，他们盼望王师北伐盼了一年又一</a:t>
            </a:r>
            <a:r>
              <a:rPr lang="zh-CN" altLang="en-US" sz="2000" b="1" dirty="0" smtClean="0">
                <a:solidFill>
                  <a:srgbClr val="7030A0"/>
                </a:solidFill>
              </a:rPr>
              <a:t>年。</a:t>
            </a:r>
            <a:endParaRPr lang="zh-CN" altLang="en-US" sz="2000" b="1" dirty="0">
              <a:solidFill>
                <a:srgbClr val="7030A0"/>
              </a:solidFill>
            </a:endParaRPr>
          </a:p>
        </p:txBody>
      </p:sp>
      <p:sp>
        <p:nvSpPr>
          <p:cNvPr id="5" name="矩形 4"/>
          <p:cNvSpPr/>
          <p:nvPr/>
        </p:nvSpPr>
        <p:spPr>
          <a:xfrm>
            <a:off x="239606" y="1463127"/>
            <a:ext cx="8652874" cy="707886"/>
          </a:xfrm>
          <a:prstGeom prst="rect">
            <a:avLst/>
          </a:prstGeom>
        </p:spPr>
        <p:txBody>
          <a:bodyPr wrap="square">
            <a:spAutoFit/>
          </a:bodyPr>
          <a:lstStyle/>
          <a:p>
            <a:r>
              <a:rPr lang="zh-CN" altLang="zh-CN" sz="2000" b="1" dirty="0"/>
              <a:t>这首诗丰富的感情蕴涵在景物与人物活动的描写之中。结合全诗，对此作简要分析。</a:t>
            </a:r>
            <a:endParaRPr lang="zh-CN" altLang="zh-CN" sz="2000" dirty="0"/>
          </a:p>
        </p:txBody>
      </p:sp>
      <p:sp>
        <p:nvSpPr>
          <p:cNvPr id="6" name="矩形 5"/>
          <p:cNvSpPr/>
          <p:nvPr/>
        </p:nvSpPr>
        <p:spPr>
          <a:xfrm>
            <a:off x="239606" y="3429000"/>
            <a:ext cx="8652874" cy="1323439"/>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【答案】这首诗</a:t>
            </a:r>
            <a:r>
              <a:rPr lang="zh-CN" altLang="zh-CN" sz="2000" b="1" dirty="0">
                <a:solidFill>
                  <a:srgbClr val="C00000"/>
                </a:solidFill>
                <a:effectLst>
                  <a:outerShdw blurRad="38100" dist="38100" dir="2700000" algn="tl">
                    <a:srgbClr val="000000">
                      <a:alpha val="43137"/>
                    </a:srgbClr>
                  </a:outerShdw>
                </a:effectLst>
              </a:rPr>
              <a:t>前两句</a:t>
            </a:r>
            <a:r>
              <a:rPr lang="zh-CN" altLang="zh-CN" sz="2000" b="1" dirty="0">
                <a:solidFill>
                  <a:srgbClr val="002060"/>
                </a:solidFill>
                <a:effectLst>
                  <a:outerShdw blurRad="38100" dist="38100" dir="2700000" algn="tl">
                    <a:srgbClr val="000000">
                      <a:alpha val="43137"/>
                    </a:srgbClr>
                  </a:outerShdw>
                </a:effectLst>
              </a:rPr>
              <a:t>用</a:t>
            </a:r>
            <a:r>
              <a:rPr lang="zh-CN" altLang="zh-CN" sz="2000" b="1" dirty="0">
                <a:solidFill>
                  <a:srgbClr val="FF0000"/>
                </a:solidFill>
                <a:effectLst>
                  <a:outerShdw blurRad="38100" dist="38100" dir="2700000" algn="tl">
                    <a:srgbClr val="000000">
                      <a:alpha val="43137"/>
                    </a:srgbClr>
                  </a:outerShdw>
                </a:effectLst>
              </a:rPr>
              <a:t>夸张手法</a:t>
            </a:r>
            <a:r>
              <a:rPr lang="zh-CN" altLang="zh-CN" sz="2000" b="1" dirty="0">
                <a:solidFill>
                  <a:srgbClr val="002060"/>
                </a:solidFill>
                <a:effectLst>
                  <a:outerShdw blurRad="38100" dist="38100" dir="2700000" algn="tl">
                    <a:srgbClr val="000000">
                      <a:alpha val="43137"/>
                    </a:srgbClr>
                  </a:outerShdw>
                </a:effectLst>
              </a:rPr>
              <a:t>写祖国山河的雄阔壮丽，饱含</a:t>
            </a:r>
            <a:r>
              <a:rPr lang="zh-CN" altLang="zh-CN" sz="2000" b="1" dirty="0">
                <a:solidFill>
                  <a:srgbClr val="00B050"/>
                </a:solidFill>
                <a:effectLst>
                  <a:outerShdw blurRad="38100" dist="38100" dir="2700000" algn="tl">
                    <a:srgbClr val="000000">
                      <a:alpha val="43137"/>
                    </a:srgbClr>
                  </a:outerShdw>
                </a:effectLst>
              </a:rPr>
              <a:t>热爱之情</a:t>
            </a:r>
            <a:r>
              <a:rPr lang="zh-CN" altLang="zh-CN" sz="2000" b="1" dirty="0">
                <a:solidFill>
                  <a:srgbClr val="002060"/>
                </a:solidFill>
                <a:effectLst>
                  <a:outerShdw blurRad="38100" dist="38100" dir="2700000" algn="tl">
                    <a:srgbClr val="000000">
                      <a:alpha val="43137"/>
                    </a:srgbClr>
                  </a:outerShdw>
                </a:effectLst>
              </a:rPr>
              <a:t>，并为进一步抒情作了</a:t>
            </a:r>
            <a:r>
              <a:rPr lang="zh-CN" altLang="zh-CN" sz="2000" b="1" dirty="0">
                <a:solidFill>
                  <a:srgbClr val="00B050"/>
                </a:solidFill>
                <a:effectLst>
                  <a:outerShdw blurRad="38100" dist="38100" dir="2700000" algn="tl">
                    <a:srgbClr val="000000">
                      <a:alpha val="43137"/>
                    </a:srgbClr>
                  </a:outerShdw>
                </a:effectLst>
              </a:rPr>
              <a:t>铺垫</a:t>
            </a:r>
            <a:r>
              <a:rPr lang="zh-CN"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C00000"/>
                </a:solidFill>
                <a:effectLst>
                  <a:outerShdw blurRad="38100" dist="38100" dir="2700000" algn="tl">
                    <a:srgbClr val="000000">
                      <a:alpha val="43137"/>
                    </a:srgbClr>
                  </a:outerShdw>
                </a:effectLst>
              </a:rPr>
              <a:t>第三句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泪尽</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二字将</a:t>
            </a:r>
            <a:r>
              <a:rPr lang="zh-CN" altLang="zh-CN" sz="2000" b="1" dirty="0">
                <a:solidFill>
                  <a:srgbClr val="00B050"/>
                </a:solidFill>
                <a:effectLst>
                  <a:outerShdw blurRad="38100" dist="38100" dir="2700000" algn="tl">
                    <a:srgbClr val="000000">
                      <a:alpha val="43137"/>
                    </a:srgbClr>
                  </a:outerShdw>
                </a:effectLst>
              </a:rPr>
              <a:t>亡国之恨</a:t>
            </a:r>
            <a:r>
              <a:rPr lang="zh-CN" altLang="zh-CN" sz="2000" b="1" dirty="0">
                <a:solidFill>
                  <a:srgbClr val="002060"/>
                </a:solidFill>
                <a:effectLst>
                  <a:outerShdw blurRad="38100" dist="38100" dir="2700000" algn="tl">
                    <a:srgbClr val="000000">
                      <a:alpha val="43137"/>
                    </a:srgbClr>
                  </a:outerShdw>
                </a:effectLst>
              </a:rPr>
              <a:t>宣泄无遗；</a:t>
            </a:r>
            <a:r>
              <a:rPr lang="zh-CN" altLang="zh-CN" sz="2000" b="1" dirty="0">
                <a:solidFill>
                  <a:srgbClr val="C00000"/>
                </a:solidFill>
                <a:effectLst>
                  <a:outerShdw blurRad="38100" dist="38100" dir="2700000" algn="tl">
                    <a:srgbClr val="000000">
                      <a:alpha val="43137"/>
                    </a:srgbClr>
                  </a:outerShdw>
                </a:effectLst>
              </a:rPr>
              <a:t>第四句</a:t>
            </a:r>
            <a:r>
              <a:rPr lang="zh-CN" altLang="zh-CN" sz="2000" b="1" dirty="0">
                <a:solidFill>
                  <a:srgbClr val="002060"/>
                </a:solidFill>
                <a:effectLst>
                  <a:outerShdw blurRad="38100" dist="38100" dir="2700000" algn="tl">
                    <a:srgbClr val="000000">
                      <a:alpha val="43137"/>
                    </a:srgbClr>
                  </a:outerShdw>
                </a:effectLst>
              </a:rPr>
              <a:t>一个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望</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字写出遗民对南宋军队收复失地的企盼，一个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又</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字则曲折地表达出对苟且偷安的南宋朝廷迟迟没有收复失地的</a:t>
            </a:r>
            <a:r>
              <a:rPr lang="zh-CN" altLang="zh-CN" sz="2000" b="1" dirty="0">
                <a:solidFill>
                  <a:srgbClr val="00B050"/>
                </a:solidFill>
                <a:effectLst>
                  <a:outerShdw blurRad="38100" dist="38100" dir="2700000" algn="tl">
                    <a:srgbClr val="000000">
                      <a:alpha val="43137"/>
                    </a:srgbClr>
                  </a:outerShdw>
                </a:effectLst>
              </a:rPr>
              <a:t>失望与埋怨</a:t>
            </a:r>
            <a:r>
              <a:rPr lang="zh-CN" altLang="zh-CN" sz="2000" b="1" dirty="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956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103" y="116632"/>
            <a:ext cx="8928992" cy="1754326"/>
          </a:xfrm>
          <a:prstGeom prst="rect">
            <a:avLst/>
          </a:prstGeom>
        </p:spPr>
        <p:txBody>
          <a:bodyPr wrap="square">
            <a:spAutoFit/>
          </a:bodyPr>
          <a:lstStyle/>
          <a:p>
            <a:r>
              <a:rPr lang="en-US" altLang="zh-CN" b="1" dirty="0"/>
              <a:t>2</a:t>
            </a:r>
            <a:r>
              <a:rPr lang="zh-CN" altLang="zh-CN" b="1" dirty="0"/>
              <a:t>．阅读下面这首诗，然后回答问题。</a:t>
            </a:r>
            <a:endParaRPr lang="zh-CN" altLang="zh-CN" dirty="0"/>
          </a:p>
          <a:p>
            <a:r>
              <a:rPr lang="en-US" altLang="zh-CN" b="1" dirty="0" smtClean="0"/>
              <a:t>                                               </a:t>
            </a:r>
            <a:r>
              <a:rPr lang="zh-CN" altLang="zh-CN" b="1" dirty="0" smtClean="0"/>
              <a:t>初</a:t>
            </a:r>
            <a:r>
              <a:rPr lang="zh-CN" altLang="zh-CN" b="1" dirty="0"/>
              <a:t>入淮河四绝句</a:t>
            </a:r>
            <a:r>
              <a:rPr lang="en-US" altLang="zh-CN" b="1" dirty="0"/>
              <a:t>(</a:t>
            </a:r>
            <a:r>
              <a:rPr lang="zh-CN" altLang="zh-CN" b="1" dirty="0"/>
              <a:t>三</a:t>
            </a:r>
            <a:r>
              <a:rPr lang="en-US" altLang="zh-CN" b="1" dirty="0" smtClean="0"/>
              <a:t>)     </a:t>
            </a:r>
            <a:r>
              <a:rPr lang="zh-CN" altLang="zh-CN" b="1" dirty="0" smtClean="0"/>
              <a:t>杨</a:t>
            </a:r>
            <a:r>
              <a:rPr lang="zh-CN" altLang="zh-CN" b="1" dirty="0"/>
              <a:t>万里</a:t>
            </a:r>
            <a:endParaRPr lang="zh-CN" altLang="zh-CN" dirty="0"/>
          </a:p>
          <a:p>
            <a:r>
              <a:rPr lang="en-US" altLang="zh-CN" b="1" dirty="0" smtClean="0"/>
              <a:t>                                       </a:t>
            </a:r>
            <a:r>
              <a:rPr lang="zh-CN" altLang="zh-CN" b="1" dirty="0" smtClean="0"/>
              <a:t>两岸</a:t>
            </a:r>
            <a:r>
              <a:rPr lang="zh-CN" altLang="zh-CN" b="1" dirty="0"/>
              <a:t>舟船各背驰，波痕交涉亦难为。</a:t>
            </a:r>
            <a:endParaRPr lang="zh-CN" altLang="zh-CN" dirty="0"/>
          </a:p>
          <a:p>
            <a:r>
              <a:rPr lang="en-US" altLang="zh-CN" b="1" dirty="0" smtClean="0"/>
              <a:t>                                      </a:t>
            </a:r>
            <a:r>
              <a:rPr lang="zh-CN" altLang="zh-CN" b="1" dirty="0" smtClean="0"/>
              <a:t>只</a:t>
            </a:r>
            <a:r>
              <a:rPr lang="zh-CN" altLang="zh-CN" b="1" dirty="0"/>
              <a:t>余鸥鹭无拘管，北去南来自在飞。</a:t>
            </a:r>
            <a:endParaRPr lang="zh-CN" altLang="zh-CN" dirty="0"/>
          </a:p>
          <a:p>
            <a:r>
              <a:rPr lang="zh-CN" altLang="zh-CN" b="1" dirty="0"/>
              <a:t>【注】淳熙十六年十二月，金人派遣使者来南宋贺岁，杨万里奉命送金使北返途中，来到原为北宋腹地，现已成为宋、金国界的淮河时，感慨万端，作诗以抒怀</a:t>
            </a:r>
            <a:r>
              <a:rPr lang="zh-CN" altLang="zh-CN" b="1" dirty="0" smtClean="0"/>
              <a:t>。</a:t>
            </a:r>
            <a:endParaRPr lang="zh-CN" altLang="zh-CN" dirty="0"/>
          </a:p>
        </p:txBody>
      </p:sp>
      <p:sp>
        <p:nvSpPr>
          <p:cNvPr id="3" name="矩形 2"/>
          <p:cNvSpPr/>
          <p:nvPr/>
        </p:nvSpPr>
        <p:spPr>
          <a:xfrm>
            <a:off x="127738" y="5589240"/>
            <a:ext cx="8684377" cy="923330"/>
          </a:xfrm>
          <a:prstGeom prst="rect">
            <a:avLst/>
          </a:prstGeom>
        </p:spPr>
        <p:txBody>
          <a:bodyPr wrap="square">
            <a:spAutoFit/>
          </a:bodyPr>
          <a:lstStyle/>
          <a:p>
            <a:r>
              <a:rPr lang="zh-CN" altLang="zh-CN" b="1" dirty="0" smtClean="0"/>
              <a:t>对照分析</a:t>
            </a:r>
            <a:r>
              <a:rPr lang="zh-CN" altLang="zh-CN" b="1" dirty="0"/>
              <a:t>：“虚实”关系的角度实质上就是深层和表层关系的角度，“实”往往就是表层，“虚”往往就是深层。这样来鉴赏诗歌，就是由表及里的鉴赏。这样由具体到抽象的鉴赏，是符合诗词鉴赏习惯的</a:t>
            </a:r>
            <a:r>
              <a:rPr lang="zh-CN" altLang="zh-CN" b="1" dirty="0" smtClean="0"/>
              <a:t>。</a:t>
            </a:r>
            <a:endParaRPr lang="zh-CN" altLang="zh-CN" dirty="0"/>
          </a:p>
        </p:txBody>
      </p:sp>
      <p:sp>
        <p:nvSpPr>
          <p:cNvPr id="4" name="矩形 3"/>
          <p:cNvSpPr/>
          <p:nvPr/>
        </p:nvSpPr>
        <p:spPr>
          <a:xfrm>
            <a:off x="323528" y="1870958"/>
            <a:ext cx="3873176" cy="369332"/>
          </a:xfrm>
          <a:prstGeom prst="rect">
            <a:avLst/>
          </a:prstGeom>
        </p:spPr>
        <p:txBody>
          <a:bodyPr wrap="none">
            <a:spAutoFit/>
          </a:bodyPr>
          <a:lstStyle/>
          <a:p>
            <a:r>
              <a:rPr lang="zh-CN" altLang="zh-CN" b="1" dirty="0"/>
              <a:t>请从</a:t>
            </a:r>
            <a:r>
              <a:rPr lang="en-US" altLang="zh-CN" b="1" dirty="0"/>
              <a:t>“</a:t>
            </a:r>
            <a:r>
              <a:rPr lang="zh-CN" altLang="zh-CN" b="1" dirty="0"/>
              <a:t>虚实</a:t>
            </a:r>
            <a:r>
              <a:rPr lang="en-US" altLang="zh-CN" b="1" dirty="0"/>
              <a:t>”</a:t>
            </a:r>
            <a:r>
              <a:rPr lang="zh-CN" altLang="zh-CN" b="1" dirty="0"/>
              <a:t>关系的角度赏析这首诗。</a:t>
            </a:r>
            <a:endParaRPr lang="zh-CN" altLang="zh-CN" dirty="0"/>
          </a:p>
        </p:txBody>
      </p:sp>
      <p:sp>
        <p:nvSpPr>
          <p:cNvPr id="5" name="矩形 4"/>
          <p:cNvSpPr/>
          <p:nvPr/>
        </p:nvSpPr>
        <p:spPr>
          <a:xfrm>
            <a:off x="208103" y="2348880"/>
            <a:ext cx="8684377" cy="707886"/>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译文：淮河</a:t>
            </a:r>
            <a:r>
              <a:rPr lang="zh-CN" altLang="en-US" sz="2000" b="1" dirty="0">
                <a:solidFill>
                  <a:srgbClr val="002060"/>
                </a:solidFill>
                <a:effectLst>
                  <a:outerShdw blurRad="38100" dist="38100" dir="2700000" algn="tl">
                    <a:srgbClr val="000000">
                      <a:alpha val="43137"/>
                    </a:srgbClr>
                  </a:outerShdw>
                </a:effectLst>
              </a:rPr>
              <a:t>中的舟船相背而驰，连激起的波痕接触一下也难以做到</a:t>
            </a:r>
            <a:r>
              <a:rPr lang="zh-CN" altLang="en-US"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zh-CN" altLang="en-US" sz="2000" b="1" dirty="0" smtClean="0">
                <a:solidFill>
                  <a:srgbClr val="002060"/>
                </a:solidFill>
                <a:effectLst>
                  <a:outerShdw blurRad="38100" dist="38100" dir="2700000" algn="tl">
                    <a:srgbClr val="000000">
                      <a:alpha val="43137"/>
                    </a:srgbClr>
                  </a:outerShdw>
                </a:effectLst>
              </a:rPr>
              <a:t>              只能</a:t>
            </a:r>
            <a:r>
              <a:rPr lang="zh-CN" altLang="en-US" sz="2000" b="1" dirty="0">
                <a:solidFill>
                  <a:srgbClr val="002060"/>
                </a:solidFill>
                <a:effectLst>
                  <a:outerShdw blurRad="38100" dist="38100" dir="2700000" algn="tl">
                    <a:srgbClr val="000000">
                      <a:alpha val="43137"/>
                    </a:srgbClr>
                  </a:outerShdw>
                </a:effectLst>
              </a:rPr>
              <a:t>看到天上的鸥鹭无拘无束，自由自在地在南北岸之间飞翔。</a:t>
            </a:r>
          </a:p>
        </p:txBody>
      </p:sp>
      <p:sp>
        <p:nvSpPr>
          <p:cNvPr id="6" name="矩形 5"/>
          <p:cNvSpPr/>
          <p:nvPr/>
        </p:nvSpPr>
        <p:spPr>
          <a:xfrm>
            <a:off x="243163" y="3056766"/>
            <a:ext cx="8568952" cy="1015663"/>
          </a:xfrm>
          <a:prstGeom prst="rect">
            <a:avLst/>
          </a:prstGeom>
        </p:spPr>
        <p:txBody>
          <a:bodyPr wrap="square">
            <a:spAutoFit/>
          </a:bodyPr>
          <a:lstStyle/>
          <a:p>
            <a:r>
              <a:rPr lang="zh-CN" altLang="zh-CN" sz="2000" b="1" dirty="0">
                <a:solidFill>
                  <a:srgbClr val="00B0F0"/>
                </a:solidFill>
                <a:effectLst>
                  <a:outerShdw blurRad="38100" dist="38100" dir="2700000" algn="tl">
                    <a:srgbClr val="000000">
                      <a:alpha val="43137"/>
                    </a:srgbClr>
                  </a:outerShdw>
                </a:effectLst>
              </a:rPr>
              <a:t>【答案】前两句</a:t>
            </a:r>
            <a:r>
              <a:rPr lang="zh-CN" altLang="zh-CN" sz="2000" b="1" dirty="0">
                <a:solidFill>
                  <a:srgbClr val="FF0000"/>
                </a:solidFill>
                <a:effectLst>
                  <a:outerShdw blurRad="38100" dist="38100" dir="2700000" algn="tl">
                    <a:srgbClr val="000000">
                      <a:alpha val="43137"/>
                    </a:srgbClr>
                  </a:outerShdw>
                </a:effectLst>
              </a:rPr>
              <a:t>实写</a:t>
            </a:r>
            <a:r>
              <a:rPr lang="zh-CN" altLang="zh-CN" sz="2000" b="1" dirty="0">
                <a:solidFill>
                  <a:srgbClr val="00B0F0"/>
                </a:solidFill>
                <a:effectLst>
                  <a:outerShdw blurRad="38100" dist="38100" dir="2700000" algn="tl">
                    <a:srgbClr val="000000">
                      <a:alpha val="43137"/>
                    </a:srgbClr>
                  </a:outerShdw>
                </a:effectLst>
              </a:rPr>
              <a:t>淮河两岸舟船背驰、波痕接触也难以做到，</a:t>
            </a:r>
            <a:r>
              <a:rPr lang="zh-CN" altLang="zh-CN" sz="2000" b="1" dirty="0">
                <a:solidFill>
                  <a:srgbClr val="FF0000"/>
                </a:solidFill>
                <a:effectLst>
                  <a:outerShdw blurRad="38100" dist="38100" dir="2700000" algn="tl">
                    <a:srgbClr val="000000">
                      <a:alpha val="43137"/>
                    </a:srgbClr>
                  </a:outerShdw>
                </a:effectLst>
              </a:rPr>
              <a:t>虚写</a:t>
            </a:r>
            <a:r>
              <a:rPr lang="zh-CN" altLang="zh-CN" sz="2000" b="1" dirty="0">
                <a:solidFill>
                  <a:srgbClr val="00B0F0"/>
                </a:solidFill>
                <a:effectLst>
                  <a:outerShdw blurRad="38100" dist="38100" dir="2700000" algn="tl">
                    <a:srgbClr val="000000">
                      <a:alpha val="43137"/>
                    </a:srgbClr>
                  </a:outerShdw>
                </a:effectLst>
              </a:rPr>
              <a:t>作者对国家</a:t>
            </a:r>
            <a:r>
              <a:rPr lang="zh-CN" altLang="zh-CN" sz="2000" b="1" dirty="0">
                <a:solidFill>
                  <a:srgbClr val="00B050"/>
                </a:solidFill>
                <a:effectLst>
                  <a:outerShdw blurRad="38100" dist="38100" dir="2700000" algn="tl">
                    <a:srgbClr val="000000">
                      <a:alpha val="43137"/>
                    </a:srgbClr>
                  </a:outerShdw>
                </a:effectLst>
              </a:rPr>
              <a:t>南北分离的痛苦与无奈</a:t>
            </a:r>
            <a:r>
              <a:rPr lang="zh-CN" altLang="zh-CN" sz="2000" b="1" dirty="0">
                <a:solidFill>
                  <a:srgbClr val="00B0F0"/>
                </a:solidFill>
                <a:effectLst>
                  <a:outerShdw blurRad="38100" dist="38100" dir="2700000" algn="tl">
                    <a:srgbClr val="000000">
                      <a:alpha val="43137"/>
                    </a:srgbClr>
                  </a:outerShdw>
                </a:effectLst>
              </a:rPr>
              <a:t>；后两句</a:t>
            </a:r>
            <a:r>
              <a:rPr lang="zh-CN" altLang="zh-CN" sz="2000" b="1" dirty="0">
                <a:solidFill>
                  <a:srgbClr val="FF0000"/>
                </a:solidFill>
                <a:effectLst>
                  <a:outerShdw blurRad="38100" dist="38100" dir="2700000" algn="tl">
                    <a:srgbClr val="000000">
                      <a:alpha val="43137"/>
                    </a:srgbClr>
                  </a:outerShdw>
                </a:effectLst>
              </a:rPr>
              <a:t>实写</a:t>
            </a:r>
            <a:r>
              <a:rPr lang="zh-CN" altLang="zh-CN" sz="2000" b="1" dirty="0">
                <a:solidFill>
                  <a:srgbClr val="00B0F0"/>
                </a:solidFill>
                <a:effectLst>
                  <a:outerShdw blurRad="38100" dist="38100" dir="2700000" algn="tl">
                    <a:srgbClr val="000000">
                      <a:alpha val="43137"/>
                    </a:srgbClr>
                  </a:outerShdw>
                </a:effectLst>
              </a:rPr>
              <a:t>鸥鹭可以南北自由飞翔，</a:t>
            </a:r>
            <a:r>
              <a:rPr lang="zh-CN" altLang="zh-CN" sz="2000" b="1" dirty="0">
                <a:solidFill>
                  <a:srgbClr val="FF0000"/>
                </a:solidFill>
                <a:effectLst>
                  <a:outerShdw blurRad="38100" dist="38100" dir="2700000" algn="tl">
                    <a:srgbClr val="000000">
                      <a:alpha val="43137"/>
                    </a:srgbClr>
                  </a:outerShdw>
                </a:effectLst>
              </a:rPr>
              <a:t>虚写</a:t>
            </a:r>
            <a:r>
              <a:rPr lang="zh-CN" altLang="zh-CN" sz="2000" b="1" dirty="0">
                <a:solidFill>
                  <a:srgbClr val="00B0F0"/>
                </a:solidFill>
                <a:effectLst>
                  <a:outerShdw blurRad="38100" dist="38100" dir="2700000" algn="tl">
                    <a:srgbClr val="000000">
                      <a:alpha val="43137"/>
                    </a:srgbClr>
                  </a:outerShdw>
                </a:effectLst>
              </a:rPr>
              <a:t>作者对</a:t>
            </a:r>
            <a:r>
              <a:rPr lang="zh-CN" altLang="zh-CN" sz="2000" b="1" dirty="0">
                <a:solidFill>
                  <a:srgbClr val="00B050"/>
                </a:solidFill>
                <a:effectLst>
                  <a:outerShdw blurRad="38100" dist="38100" dir="2700000" algn="tl">
                    <a:srgbClr val="000000">
                      <a:alpha val="43137"/>
                    </a:srgbClr>
                  </a:outerShdw>
                </a:effectLst>
              </a:rPr>
              <a:t>国家统一、人民自由往来</a:t>
            </a:r>
            <a:r>
              <a:rPr lang="zh-CN" altLang="zh-CN" sz="2000" b="1" dirty="0">
                <a:solidFill>
                  <a:srgbClr val="00B0F0"/>
                </a:solidFill>
                <a:effectLst>
                  <a:outerShdw blurRad="38100" dist="38100" dir="2700000" algn="tl">
                    <a:srgbClr val="000000">
                      <a:alpha val="43137"/>
                    </a:srgbClr>
                  </a:outerShdw>
                </a:effectLst>
              </a:rPr>
              <a:t>的强烈愿望。</a:t>
            </a:r>
            <a:endParaRPr lang="zh-CN" altLang="zh-CN" sz="2000" dirty="0">
              <a:solidFill>
                <a:srgbClr val="00B0F0"/>
              </a:solidFill>
              <a:effectLst>
                <a:outerShdw blurRad="38100" dist="38100" dir="2700000" algn="tl">
                  <a:srgbClr val="000000">
                    <a:alpha val="43137"/>
                  </a:srgbClr>
                </a:outerShdw>
              </a:effectLst>
            </a:endParaRPr>
          </a:p>
        </p:txBody>
      </p:sp>
      <p:sp>
        <p:nvSpPr>
          <p:cNvPr id="7" name="矩形 6"/>
          <p:cNvSpPr/>
          <p:nvPr/>
        </p:nvSpPr>
        <p:spPr>
          <a:xfrm>
            <a:off x="127738" y="4072429"/>
            <a:ext cx="8831188" cy="1323439"/>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前</a:t>
            </a:r>
            <a:r>
              <a:rPr lang="zh-CN" altLang="zh-CN" sz="2000" b="1" dirty="0">
                <a:solidFill>
                  <a:srgbClr val="7030A0"/>
                </a:solidFill>
                <a:effectLst>
                  <a:outerShdw blurRad="38100" dist="38100" dir="2700000" algn="tl">
                    <a:srgbClr val="000000">
                      <a:alpha val="43137"/>
                    </a:srgbClr>
                  </a:outerShdw>
                </a:effectLst>
              </a:rPr>
              <a:t>两句实写船只各自背道而驰，水波相碰也难成功的情景，暗地里表达的是作者对“原为北宋腹地，现成为宋、金国界的淮河”的感伤。后两句实写鸥鹭无拘无束、自由自在的翻飞情形，暗地里要表达的是作者对祖国南北统一的渴望。所以，这首诗，实写的是淮河的</a:t>
            </a:r>
            <a:r>
              <a:rPr lang="zh-CN" altLang="zh-CN" sz="2000" b="1" dirty="0">
                <a:solidFill>
                  <a:srgbClr val="FF0000"/>
                </a:solidFill>
                <a:effectLst>
                  <a:outerShdw blurRad="38100" dist="38100" dir="2700000" algn="tl">
                    <a:srgbClr val="000000">
                      <a:alpha val="43137"/>
                    </a:srgbClr>
                  </a:outerShdw>
                </a:effectLst>
              </a:rPr>
              <a:t>景致</a:t>
            </a:r>
            <a:r>
              <a:rPr lang="zh-CN" altLang="zh-CN" sz="2000" b="1" dirty="0">
                <a:solidFill>
                  <a:srgbClr val="7030A0"/>
                </a:solidFill>
                <a:effectLst>
                  <a:outerShdw blurRad="38100" dist="38100" dir="2700000" algn="tl">
                    <a:srgbClr val="000000">
                      <a:alpha val="43137"/>
                    </a:srgbClr>
                  </a:outerShdw>
                </a:effectLst>
              </a:rPr>
              <a:t>，虚写的是作者的</a:t>
            </a:r>
            <a:r>
              <a:rPr lang="zh-CN" altLang="zh-CN" sz="2000" b="1" dirty="0">
                <a:solidFill>
                  <a:srgbClr val="FF0000"/>
                </a:solidFill>
                <a:effectLst>
                  <a:outerShdw blurRad="38100" dist="38100" dir="2700000" algn="tl">
                    <a:srgbClr val="000000">
                      <a:alpha val="43137"/>
                    </a:srgbClr>
                  </a:outerShdw>
                </a:effectLst>
              </a:rPr>
              <a:t>伤痛和渴望</a:t>
            </a:r>
            <a:r>
              <a:rPr lang="zh-CN" altLang="zh-CN" sz="2000" b="1" dirty="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38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424936" cy="2031325"/>
          </a:xfrm>
          <a:prstGeom prst="rect">
            <a:avLst/>
          </a:prstGeom>
        </p:spPr>
        <p:txBody>
          <a:bodyPr wrap="square">
            <a:spAutoFit/>
          </a:bodyPr>
          <a:lstStyle/>
          <a:p>
            <a:r>
              <a:rPr lang="en-US" altLang="zh-CN" b="1" dirty="0"/>
              <a:t>3</a:t>
            </a:r>
            <a:r>
              <a:rPr lang="zh-CN" altLang="zh-CN" b="1" dirty="0"/>
              <a:t>．阅读下面两首古诗，然后回答问题。</a:t>
            </a:r>
            <a:endParaRPr lang="zh-CN" altLang="zh-CN" dirty="0"/>
          </a:p>
          <a:p>
            <a:r>
              <a:rPr lang="en-US" altLang="zh-CN" b="1" dirty="0" smtClean="0"/>
              <a:t>                                             </a:t>
            </a:r>
            <a:r>
              <a:rPr lang="zh-CN" altLang="zh-CN" b="1" dirty="0" smtClean="0"/>
              <a:t>秋</a:t>
            </a:r>
            <a:r>
              <a:rPr lang="zh-CN" altLang="zh-CN" b="1" dirty="0"/>
              <a:t>夜独坐</a:t>
            </a:r>
            <a:r>
              <a:rPr lang="en-US" altLang="zh-CN" b="1" dirty="0"/>
              <a:t>(</a:t>
            </a:r>
            <a:r>
              <a:rPr lang="zh-CN" altLang="zh-CN" b="1" dirty="0"/>
              <a:t>节选</a:t>
            </a:r>
            <a:r>
              <a:rPr lang="en-US" altLang="zh-CN" b="1" dirty="0" smtClean="0"/>
              <a:t>)    </a:t>
            </a:r>
            <a:r>
              <a:rPr lang="zh-CN" altLang="zh-CN" b="1" dirty="0" smtClean="0"/>
              <a:t>王</a:t>
            </a:r>
            <a:r>
              <a:rPr lang="zh-CN" altLang="zh-CN" b="1" dirty="0"/>
              <a:t>维</a:t>
            </a:r>
            <a:endParaRPr lang="zh-CN" altLang="zh-CN" dirty="0"/>
          </a:p>
          <a:p>
            <a:r>
              <a:rPr lang="en-US" altLang="zh-CN" b="1" dirty="0" smtClean="0"/>
              <a:t>                                 </a:t>
            </a:r>
            <a:r>
              <a:rPr lang="zh-CN" altLang="zh-CN" b="1" dirty="0" smtClean="0"/>
              <a:t>独</a:t>
            </a:r>
            <a:r>
              <a:rPr lang="zh-CN" altLang="zh-CN" b="1" dirty="0"/>
              <a:t>坐悲双鬓，空堂欲二更。</a:t>
            </a:r>
            <a:endParaRPr lang="zh-CN" altLang="zh-CN" dirty="0"/>
          </a:p>
          <a:p>
            <a:r>
              <a:rPr lang="en-US" altLang="zh-CN" b="1" dirty="0" smtClean="0"/>
              <a:t>                                 </a:t>
            </a:r>
            <a:r>
              <a:rPr lang="zh-CN" altLang="zh-CN" b="1" dirty="0" smtClean="0"/>
              <a:t>雨</a:t>
            </a:r>
            <a:r>
              <a:rPr lang="zh-CN" altLang="zh-CN" b="1" dirty="0"/>
              <a:t>中山果落，灯下草虫鸣。</a:t>
            </a:r>
            <a:endParaRPr lang="zh-CN" altLang="zh-CN" dirty="0"/>
          </a:p>
          <a:p>
            <a:r>
              <a:rPr lang="en-US" altLang="zh-CN" b="1" dirty="0" smtClean="0"/>
              <a:t>                                                    </a:t>
            </a:r>
            <a:r>
              <a:rPr lang="zh-CN" altLang="zh-CN" b="1" dirty="0" smtClean="0"/>
              <a:t>夜深</a:t>
            </a:r>
            <a:r>
              <a:rPr lang="en-US" altLang="zh-CN" b="1" dirty="0" smtClean="0"/>
              <a:t>     </a:t>
            </a:r>
            <a:r>
              <a:rPr lang="zh-CN" altLang="zh-CN" b="1" dirty="0" smtClean="0"/>
              <a:t>周弼</a:t>
            </a:r>
            <a:endParaRPr lang="zh-CN" altLang="zh-CN" dirty="0"/>
          </a:p>
          <a:p>
            <a:r>
              <a:rPr lang="en-US" altLang="zh-CN" b="1" dirty="0" smtClean="0"/>
              <a:t>                             </a:t>
            </a:r>
            <a:r>
              <a:rPr lang="zh-CN" altLang="zh-CN" b="1" dirty="0" smtClean="0"/>
              <a:t>虚</a:t>
            </a:r>
            <a:r>
              <a:rPr lang="zh-CN" altLang="zh-CN" b="1" dirty="0"/>
              <a:t>堂人静不闻更，独坐书床对夜灯。</a:t>
            </a:r>
            <a:endParaRPr lang="zh-CN" altLang="zh-CN" dirty="0"/>
          </a:p>
          <a:p>
            <a:r>
              <a:rPr lang="en-US" altLang="zh-CN" b="1" dirty="0" smtClean="0"/>
              <a:t>                             </a:t>
            </a:r>
            <a:r>
              <a:rPr lang="zh-CN" altLang="zh-CN" b="1" dirty="0" smtClean="0"/>
              <a:t>门</a:t>
            </a:r>
            <a:r>
              <a:rPr lang="zh-CN" altLang="zh-CN" b="1" dirty="0"/>
              <a:t>外不知春雪霁，半峰残月一溪冰。</a:t>
            </a:r>
            <a:endParaRPr lang="zh-CN" altLang="zh-CN" dirty="0"/>
          </a:p>
        </p:txBody>
      </p:sp>
      <p:sp>
        <p:nvSpPr>
          <p:cNvPr id="3" name="矩形 2"/>
          <p:cNvSpPr/>
          <p:nvPr/>
        </p:nvSpPr>
        <p:spPr>
          <a:xfrm>
            <a:off x="147228" y="5445224"/>
            <a:ext cx="8856984" cy="1323439"/>
          </a:xfrm>
          <a:prstGeom prst="rect">
            <a:avLst/>
          </a:prstGeom>
        </p:spPr>
        <p:txBody>
          <a:bodyPr wrap="square">
            <a:spAutoFit/>
          </a:bodyPr>
          <a:lstStyle/>
          <a:p>
            <a:r>
              <a:rPr lang="en-US" altLang="zh-CN" sz="2000" b="1" dirty="0" smtClean="0">
                <a:solidFill>
                  <a:srgbClr val="00B050"/>
                </a:solidFill>
                <a:effectLst>
                  <a:outerShdw blurRad="38100" dist="38100" dir="2700000" algn="tl">
                    <a:srgbClr val="000000">
                      <a:alpha val="43137"/>
                    </a:srgbClr>
                  </a:outerShdw>
                </a:effectLst>
              </a:rPr>
              <a:t>(</a:t>
            </a:r>
            <a:r>
              <a:rPr lang="en-US" altLang="zh-CN" sz="2000" b="1" dirty="0">
                <a:solidFill>
                  <a:srgbClr val="00B050"/>
                </a:solidFill>
                <a:effectLst>
                  <a:outerShdw blurRad="38100" dist="38100" dir="2700000" algn="tl">
                    <a:srgbClr val="000000">
                      <a:alpha val="43137"/>
                    </a:srgbClr>
                  </a:outerShdw>
                </a:effectLst>
              </a:rPr>
              <a:t>2)</a:t>
            </a:r>
            <a:r>
              <a:rPr lang="zh-CN" altLang="zh-CN" sz="2000" b="1" dirty="0">
                <a:solidFill>
                  <a:srgbClr val="00B050"/>
                </a:solidFill>
                <a:effectLst>
                  <a:outerShdw blurRad="38100" dist="38100" dir="2700000" algn="tl">
                    <a:srgbClr val="000000">
                      <a:alpha val="43137"/>
                    </a:srgbClr>
                  </a:outerShdw>
                </a:effectLst>
              </a:rPr>
              <a:t>王诗写的是</a:t>
            </a:r>
            <a:r>
              <a:rPr lang="zh-CN" altLang="zh-CN" sz="2000" b="1" dirty="0">
                <a:solidFill>
                  <a:srgbClr val="FF0000"/>
                </a:solidFill>
                <a:effectLst>
                  <a:outerShdw blurRad="38100" dist="38100" dir="2700000" algn="tl">
                    <a:srgbClr val="000000">
                      <a:alpha val="43137"/>
                    </a:srgbClr>
                  </a:outerShdw>
                </a:effectLst>
              </a:rPr>
              <a:t>悲哀孤独</a:t>
            </a:r>
            <a:r>
              <a:rPr lang="zh-CN" altLang="zh-CN" sz="2000" b="1" dirty="0">
                <a:solidFill>
                  <a:srgbClr val="00B050"/>
                </a:solidFill>
                <a:effectLst>
                  <a:outerShdw blurRad="38100" dist="38100" dir="2700000" algn="tl">
                    <a:srgbClr val="000000">
                      <a:alpha val="43137"/>
                    </a:srgbClr>
                  </a:outerShdw>
                </a:effectLst>
              </a:rPr>
              <a:t>的心境。一、二句写诗人独坐的</a:t>
            </a:r>
            <a:r>
              <a:rPr lang="zh-CN" altLang="zh-CN" sz="2000" b="1" dirty="0">
                <a:solidFill>
                  <a:srgbClr val="FF0000"/>
                </a:solidFill>
                <a:effectLst>
                  <a:outerShdw blurRad="38100" dist="38100" dir="2700000" algn="tl">
                    <a:srgbClr val="000000">
                      <a:alpha val="43137"/>
                    </a:srgbClr>
                  </a:outerShdw>
                </a:effectLst>
              </a:rPr>
              <a:t>孤寂</a:t>
            </a:r>
            <a:r>
              <a:rPr lang="zh-CN" altLang="zh-CN" sz="2000" b="1" dirty="0">
                <a:solidFill>
                  <a:srgbClr val="00B050"/>
                </a:solidFill>
                <a:effectLst>
                  <a:outerShdw blurRad="38100" dist="38100" dir="2700000" algn="tl">
                    <a:srgbClr val="000000">
                      <a:alpha val="43137"/>
                    </a:srgbClr>
                  </a:outerShdw>
                </a:effectLst>
              </a:rPr>
              <a:t>和岁月流逝</a:t>
            </a:r>
            <a:r>
              <a:rPr lang="zh-CN" altLang="zh-CN" sz="2000" b="1" dirty="0" smtClean="0">
                <a:solidFill>
                  <a:srgbClr val="00B050"/>
                </a:solidFill>
                <a:effectLst>
                  <a:outerShdw blurRad="38100" dist="38100" dir="2700000" algn="tl">
                    <a:srgbClr val="000000">
                      <a:alpha val="43137"/>
                    </a:srgbClr>
                  </a:outerShdw>
                </a:effectLst>
              </a:rPr>
              <a:t>的</a:t>
            </a:r>
            <a:endParaRPr lang="en-US" altLang="zh-CN" sz="2000" b="1" dirty="0" smtClean="0">
              <a:solidFill>
                <a:srgbClr val="00B050"/>
              </a:solidFill>
              <a:effectLst>
                <a:outerShdw blurRad="38100" dist="38100" dir="2700000" algn="tl">
                  <a:srgbClr val="000000">
                    <a:alpha val="43137"/>
                  </a:srgbClr>
                </a:outerShdw>
              </a:effectLst>
            </a:endParaRPr>
          </a:p>
          <a:p>
            <a:r>
              <a:rPr lang="en-US" altLang="zh-CN" sz="2000" b="1" dirty="0">
                <a:solidFill>
                  <a:srgbClr val="00B050"/>
                </a:solidFill>
                <a:effectLst>
                  <a:outerShdw blurRad="38100" dist="38100" dir="2700000" algn="tl">
                    <a:srgbClr val="000000">
                      <a:alpha val="43137"/>
                    </a:srgbClr>
                  </a:outerShdw>
                </a:effectLst>
              </a:rPr>
              <a:t> </a:t>
            </a:r>
            <a:r>
              <a:rPr lang="en-US" altLang="zh-CN" sz="2000" b="1" dirty="0" smtClean="0">
                <a:solidFill>
                  <a:srgbClr val="00B050"/>
                </a:solidFill>
                <a:effectLst>
                  <a:outerShdw blurRad="38100" dist="38100" dir="2700000" algn="tl">
                    <a:srgbClr val="000000">
                      <a:alpha val="43137"/>
                    </a:srgbClr>
                  </a:outerShdw>
                </a:effectLst>
              </a:rPr>
              <a:t>              </a:t>
            </a:r>
            <a:r>
              <a:rPr lang="zh-CN" altLang="zh-CN" sz="2000" b="1" dirty="0" smtClean="0">
                <a:solidFill>
                  <a:srgbClr val="FF0000"/>
                </a:solidFill>
                <a:effectLst>
                  <a:outerShdw blurRad="38100" dist="38100" dir="2700000" algn="tl">
                    <a:srgbClr val="000000">
                      <a:alpha val="43137"/>
                    </a:srgbClr>
                  </a:outerShdw>
                </a:effectLst>
              </a:rPr>
              <a:t>悲凉</a:t>
            </a:r>
            <a:r>
              <a:rPr lang="zh-CN" altLang="zh-CN" sz="2000" b="1" dirty="0">
                <a:solidFill>
                  <a:srgbClr val="00B050"/>
                </a:solidFill>
                <a:effectLst>
                  <a:outerShdw blurRad="38100" dist="38100" dir="2700000" algn="tl">
                    <a:srgbClr val="000000">
                      <a:alpha val="43137"/>
                    </a:srgbClr>
                  </a:outerShdw>
                </a:effectLst>
              </a:rPr>
              <a:t>；三、四句写草木昆虫</a:t>
            </a:r>
            <a:r>
              <a:rPr lang="zh-CN" altLang="zh-CN" sz="2000" b="1" dirty="0">
                <a:solidFill>
                  <a:srgbClr val="FF0000"/>
                </a:solidFill>
                <a:effectLst>
                  <a:outerShdw blurRad="38100" dist="38100" dir="2700000" algn="tl">
                    <a:srgbClr val="000000">
                      <a:alpha val="43137"/>
                    </a:srgbClr>
                  </a:outerShdw>
                </a:effectLst>
              </a:rPr>
              <a:t>零落哀鸣</a:t>
            </a:r>
            <a:r>
              <a:rPr lang="zh-CN" altLang="zh-CN" sz="2000" b="1" dirty="0">
                <a:solidFill>
                  <a:srgbClr val="00B050"/>
                </a:solidFill>
                <a:effectLst>
                  <a:outerShdw blurRad="38100" dist="38100" dir="2700000" algn="tl">
                    <a:srgbClr val="000000">
                      <a:alpha val="43137"/>
                    </a:srgbClr>
                  </a:outerShdw>
                </a:effectLst>
              </a:rPr>
              <a:t>，更添悲哀</a:t>
            </a:r>
            <a:r>
              <a:rPr lang="zh-CN" altLang="zh-CN" sz="2000" b="1" dirty="0" smtClean="0">
                <a:solidFill>
                  <a:srgbClr val="00B050"/>
                </a:solidFill>
                <a:effectLst>
                  <a:outerShdw blurRad="38100" dist="38100" dir="2700000" algn="tl">
                    <a:srgbClr val="000000">
                      <a:alpha val="43137"/>
                    </a:srgbClr>
                  </a:outerShdw>
                </a:effectLst>
              </a:rPr>
              <a:t>。</a:t>
            </a:r>
            <a:endParaRPr lang="en-US" altLang="zh-CN" sz="2000" b="1" dirty="0" smtClean="0">
              <a:solidFill>
                <a:srgbClr val="00B050"/>
              </a:solidFill>
              <a:effectLst>
                <a:outerShdw blurRad="38100" dist="38100" dir="2700000" algn="tl">
                  <a:srgbClr val="000000">
                    <a:alpha val="43137"/>
                  </a:srgbClr>
                </a:outerShdw>
              </a:effectLst>
            </a:endParaRPr>
          </a:p>
          <a:p>
            <a:r>
              <a:rPr lang="zh-CN" altLang="zh-CN" sz="2000" b="1" dirty="0" smtClean="0">
                <a:solidFill>
                  <a:srgbClr val="00B050"/>
                </a:solidFill>
                <a:effectLst>
                  <a:outerShdw blurRad="38100" dist="38100" dir="2700000" algn="tl">
                    <a:srgbClr val="000000">
                      <a:alpha val="43137"/>
                    </a:srgbClr>
                  </a:outerShdw>
                </a:effectLst>
              </a:rPr>
              <a:t>周</a:t>
            </a:r>
            <a:r>
              <a:rPr lang="zh-CN" altLang="zh-CN" sz="2000" b="1" dirty="0">
                <a:solidFill>
                  <a:srgbClr val="00B050"/>
                </a:solidFill>
                <a:effectLst>
                  <a:outerShdw blurRad="38100" dist="38100" dir="2700000" algn="tl">
                    <a:srgbClr val="000000">
                      <a:alpha val="43137"/>
                    </a:srgbClr>
                  </a:outerShdw>
                </a:effectLst>
              </a:rPr>
              <a:t>诗写的是</a:t>
            </a:r>
            <a:r>
              <a:rPr lang="zh-CN" altLang="zh-CN" sz="2000" b="1" dirty="0">
                <a:solidFill>
                  <a:srgbClr val="002060"/>
                </a:solidFill>
                <a:effectLst>
                  <a:outerShdw blurRad="38100" dist="38100" dir="2700000" algn="tl">
                    <a:srgbClr val="000000">
                      <a:alpha val="43137"/>
                    </a:srgbClr>
                  </a:outerShdw>
                </a:effectLst>
              </a:rPr>
              <a:t>宁静安适</a:t>
            </a:r>
            <a:r>
              <a:rPr lang="zh-CN" altLang="zh-CN" sz="2000" b="1" dirty="0">
                <a:solidFill>
                  <a:srgbClr val="00B050"/>
                </a:solidFill>
                <a:effectLst>
                  <a:outerShdw blurRad="38100" dist="38100" dir="2700000" algn="tl">
                    <a:srgbClr val="000000">
                      <a:alpha val="43137"/>
                    </a:srgbClr>
                  </a:outerShdw>
                </a:effectLst>
              </a:rPr>
              <a:t>的心境。一、二句写诗人独坐灯下苦读，不觉夜深</a:t>
            </a:r>
            <a:r>
              <a:rPr lang="zh-CN" altLang="zh-CN" sz="2000" b="1" dirty="0" smtClean="0">
                <a:solidFill>
                  <a:srgbClr val="00B050"/>
                </a:solidFill>
                <a:effectLst>
                  <a:outerShdw blurRad="38100" dist="38100" dir="2700000" algn="tl">
                    <a:srgbClr val="000000">
                      <a:alpha val="43137"/>
                    </a:srgbClr>
                  </a:outerShdw>
                </a:effectLst>
              </a:rPr>
              <a:t>；</a:t>
            </a:r>
            <a:endParaRPr lang="en-US" altLang="zh-CN" sz="2000" b="1" dirty="0" smtClean="0">
              <a:solidFill>
                <a:srgbClr val="00B050"/>
              </a:solidFill>
              <a:effectLst>
                <a:outerShdw blurRad="38100" dist="38100" dir="2700000" algn="tl">
                  <a:srgbClr val="000000">
                    <a:alpha val="43137"/>
                  </a:srgbClr>
                </a:outerShdw>
              </a:effectLst>
            </a:endParaRPr>
          </a:p>
          <a:p>
            <a:r>
              <a:rPr lang="en-US" altLang="zh-CN" sz="2000" b="1" dirty="0">
                <a:solidFill>
                  <a:srgbClr val="00B050"/>
                </a:solidFill>
                <a:effectLst>
                  <a:outerShdw blurRad="38100" dist="38100" dir="2700000" algn="tl">
                    <a:srgbClr val="000000">
                      <a:alpha val="43137"/>
                    </a:srgbClr>
                  </a:outerShdw>
                </a:effectLst>
              </a:rPr>
              <a:t> </a:t>
            </a:r>
            <a:r>
              <a:rPr lang="en-US" altLang="zh-CN" sz="2000" b="1" dirty="0" smtClean="0">
                <a:solidFill>
                  <a:srgbClr val="00B050"/>
                </a:solidFill>
                <a:effectLst>
                  <a:outerShdw blurRad="38100" dist="38100" dir="2700000" algn="tl">
                    <a:srgbClr val="000000">
                      <a:alpha val="43137"/>
                    </a:srgbClr>
                  </a:outerShdw>
                </a:effectLst>
              </a:rPr>
              <a:t>            </a:t>
            </a:r>
            <a:r>
              <a:rPr lang="zh-CN" altLang="zh-CN" sz="2000" b="1" dirty="0" smtClean="0">
                <a:solidFill>
                  <a:srgbClr val="00B050"/>
                </a:solidFill>
                <a:effectLst>
                  <a:outerShdw blurRad="38100" dist="38100" dir="2700000" algn="tl">
                    <a:srgbClr val="000000">
                      <a:alpha val="43137"/>
                    </a:srgbClr>
                  </a:outerShdw>
                </a:effectLst>
              </a:rPr>
              <a:t>三、四</a:t>
            </a:r>
            <a:r>
              <a:rPr lang="zh-CN" altLang="zh-CN" sz="2000" b="1" dirty="0">
                <a:solidFill>
                  <a:srgbClr val="00B050"/>
                </a:solidFill>
                <a:effectLst>
                  <a:outerShdw blurRad="38100" dist="38100" dir="2700000" algn="tl">
                    <a:srgbClr val="000000">
                      <a:alpha val="43137"/>
                    </a:srgbClr>
                  </a:outerShdw>
                </a:effectLst>
              </a:rPr>
              <a:t>句用</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不知</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室外景色的变化</a:t>
            </a:r>
            <a:r>
              <a:rPr lang="zh-CN" altLang="zh-CN" sz="2000" b="1" dirty="0">
                <a:solidFill>
                  <a:srgbClr val="FF0000"/>
                </a:solidFill>
                <a:effectLst>
                  <a:outerShdw blurRad="38100" dist="38100" dir="2700000" algn="tl">
                    <a:srgbClr val="000000">
                      <a:alpha val="43137"/>
                    </a:srgbClr>
                  </a:outerShdw>
                </a:effectLst>
              </a:rPr>
              <a:t>衬托了</a:t>
            </a:r>
            <a:r>
              <a:rPr lang="zh-CN" altLang="zh-CN" sz="2000" b="1" dirty="0">
                <a:solidFill>
                  <a:srgbClr val="00B050"/>
                </a:solidFill>
                <a:effectLst>
                  <a:outerShdw blurRad="38100" dist="38100" dir="2700000" algn="tl">
                    <a:srgbClr val="000000">
                      <a:alpha val="43137"/>
                    </a:srgbClr>
                  </a:outerShdw>
                </a:effectLst>
              </a:rPr>
              <a:t>诗人夜读时的</a:t>
            </a:r>
            <a:r>
              <a:rPr lang="zh-CN" altLang="zh-CN" sz="2000" b="1" dirty="0">
                <a:solidFill>
                  <a:srgbClr val="002060"/>
                </a:solidFill>
                <a:effectLst>
                  <a:outerShdw blurRad="38100" dist="38100" dir="2700000" algn="tl">
                    <a:srgbClr val="000000">
                      <a:alpha val="43137"/>
                    </a:srgbClr>
                  </a:outerShdw>
                </a:effectLst>
              </a:rPr>
              <a:t>投入和专注</a:t>
            </a:r>
            <a:r>
              <a:rPr lang="zh-CN" altLang="zh-CN" sz="2000" b="1" dirty="0">
                <a:solidFill>
                  <a:srgbClr val="00B050"/>
                </a:solidFill>
                <a:effectLst>
                  <a:outerShdw blurRad="38100" dist="38100" dir="2700000" algn="tl">
                    <a:srgbClr val="000000">
                      <a:alpha val="43137"/>
                    </a:srgbClr>
                  </a:outerShdw>
                </a:effectLst>
              </a:rPr>
              <a:t>。</a:t>
            </a:r>
            <a:endParaRPr lang="zh-CN" altLang="zh-CN" sz="2000" dirty="0">
              <a:solidFill>
                <a:srgbClr val="00B050"/>
              </a:solidFill>
              <a:effectLst>
                <a:outerShdw blurRad="38100" dist="38100" dir="2700000" algn="tl">
                  <a:srgbClr val="000000">
                    <a:alpha val="43137"/>
                  </a:srgbClr>
                </a:outerShdw>
              </a:effectLst>
            </a:endParaRPr>
          </a:p>
        </p:txBody>
      </p:sp>
      <p:sp>
        <p:nvSpPr>
          <p:cNvPr id="4" name="矩形 3"/>
          <p:cNvSpPr/>
          <p:nvPr/>
        </p:nvSpPr>
        <p:spPr>
          <a:xfrm>
            <a:off x="55866" y="2134597"/>
            <a:ext cx="8964488" cy="646331"/>
          </a:xfrm>
          <a:prstGeom prst="rect">
            <a:avLst/>
          </a:prstGeom>
        </p:spPr>
        <p:txBody>
          <a:bodyPr wrap="square">
            <a:spAutoFit/>
          </a:bodyPr>
          <a:lstStyle/>
          <a:p>
            <a:r>
              <a:rPr lang="en-US" altLang="zh-CN" b="1" dirty="0"/>
              <a:t>(1)</a:t>
            </a:r>
            <a:r>
              <a:rPr lang="zh-CN" altLang="zh-CN" b="1" dirty="0"/>
              <a:t>两诗中均写了夜景，又有所不同。请具体说明。</a:t>
            </a:r>
            <a:endParaRPr lang="zh-CN" altLang="zh-CN" dirty="0"/>
          </a:p>
          <a:p>
            <a:r>
              <a:rPr lang="en-US" altLang="zh-CN" b="1" dirty="0" smtClean="0"/>
              <a:t>(</a:t>
            </a:r>
            <a:r>
              <a:rPr lang="en-US" altLang="zh-CN" b="1" dirty="0"/>
              <a:t>2)</a:t>
            </a:r>
            <a:r>
              <a:rPr lang="zh-CN" altLang="zh-CN" b="1" dirty="0"/>
              <a:t>两诗中均有</a:t>
            </a:r>
            <a:r>
              <a:rPr lang="en-US" altLang="zh-CN" b="1" dirty="0"/>
              <a:t>“</a:t>
            </a:r>
            <a:r>
              <a:rPr lang="zh-CN" altLang="zh-CN" b="1" dirty="0"/>
              <a:t>独坐</a:t>
            </a:r>
            <a:r>
              <a:rPr lang="en-US" altLang="zh-CN" b="1" dirty="0"/>
              <a:t>”</a:t>
            </a:r>
            <a:r>
              <a:rPr lang="zh-CN" altLang="zh-CN" b="1" dirty="0"/>
              <a:t>，而作者心境不同。试简要分析。</a:t>
            </a:r>
            <a:endParaRPr lang="zh-CN" altLang="zh-CN" dirty="0"/>
          </a:p>
        </p:txBody>
      </p:sp>
      <p:sp>
        <p:nvSpPr>
          <p:cNvPr id="5" name="矩形 4"/>
          <p:cNvSpPr/>
          <p:nvPr/>
        </p:nvSpPr>
        <p:spPr>
          <a:xfrm>
            <a:off x="179512" y="2798431"/>
            <a:ext cx="8496944" cy="646331"/>
          </a:xfrm>
          <a:prstGeom prst="rect">
            <a:avLst/>
          </a:prstGeom>
        </p:spPr>
        <p:txBody>
          <a:bodyPr wrap="square">
            <a:spAutoFit/>
          </a:bodyPr>
          <a:lstStyle/>
          <a:p>
            <a:r>
              <a:rPr lang="zh-CN" altLang="en-US" b="1" dirty="0" smtClean="0">
                <a:solidFill>
                  <a:srgbClr val="00B0F0"/>
                </a:solidFill>
                <a:effectLst>
                  <a:outerShdw blurRad="38100" dist="38100" dir="2700000" algn="tl">
                    <a:srgbClr val="000000">
                      <a:alpha val="43137"/>
                    </a:srgbClr>
                  </a:outerShdw>
                </a:effectLst>
              </a:rPr>
              <a:t>王诗译文 ：独自</a:t>
            </a:r>
            <a:r>
              <a:rPr lang="zh-CN" altLang="en-US" b="1" dirty="0">
                <a:solidFill>
                  <a:srgbClr val="00B0F0"/>
                </a:solidFill>
                <a:effectLst>
                  <a:outerShdw blurRad="38100" dist="38100" dir="2700000" algn="tl">
                    <a:srgbClr val="000000">
                      <a:alpha val="43137"/>
                    </a:srgbClr>
                  </a:outerShdw>
                </a:effectLst>
              </a:rPr>
              <a:t>坐着悲伤双鬓已白，在秋夜空堂上将近二更。</a:t>
            </a:r>
          </a:p>
          <a:p>
            <a:r>
              <a:rPr lang="zh-CN" altLang="en-US" b="1" dirty="0" smtClean="0">
                <a:solidFill>
                  <a:srgbClr val="00B0F0"/>
                </a:solidFill>
                <a:effectLst>
                  <a:outerShdw blurRad="38100" dist="38100" dir="2700000" algn="tl">
                    <a:srgbClr val="000000">
                      <a:alpha val="43137"/>
                    </a:srgbClr>
                  </a:outerShdw>
                </a:effectLst>
              </a:rPr>
              <a:t>                       山</a:t>
            </a:r>
            <a:r>
              <a:rPr lang="zh-CN" altLang="en-US" b="1" dirty="0">
                <a:solidFill>
                  <a:srgbClr val="00B0F0"/>
                </a:solidFill>
                <a:effectLst>
                  <a:outerShdw blurRad="38100" dist="38100" dir="2700000" algn="tl">
                    <a:srgbClr val="000000">
                      <a:alpha val="43137"/>
                    </a:srgbClr>
                  </a:outerShdw>
                </a:effectLst>
              </a:rPr>
              <a:t>间野果在秋雨中落下，草中虫子到灯下来低鸣</a:t>
            </a:r>
            <a:r>
              <a:rPr lang="zh-CN" altLang="en-US" b="1" dirty="0" smtClean="0">
                <a:solidFill>
                  <a:srgbClr val="00B0F0"/>
                </a:solidFill>
                <a:effectLst>
                  <a:outerShdw blurRad="38100" dist="38100" dir="2700000" algn="tl">
                    <a:srgbClr val="000000">
                      <a:alpha val="43137"/>
                    </a:srgbClr>
                  </a:outerShdw>
                </a:effectLst>
              </a:rPr>
              <a:t>。</a:t>
            </a:r>
            <a:endParaRPr lang="zh-CN" altLang="en-US" b="1" dirty="0">
              <a:solidFill>
                <a:srgbClr val="00B0F0"/>
              </a:solidFill>
              <a:effectLst>
                <a:outerShdw blurRad="38100" dist="38100" dir="2700000" algn="tl">
                  <a:srgbClr val="000000">
                    <a:alpha val="43137"/>
                  </a:srgbClr>
                </a:outerShdw>
              </a:effectLst>
            </a:endParaRPr>
          </a:p>
        </p:txBody>
      </p:sp>
      <p:sp>
        <p:nvSpPr>
          <p:cNvPr id="6" name="矩形 5"/>
          <p:cNvSpPr/>
          <p:nvPr/>
        </p:nvSpPr>
        <p:spPr>
          <a:xfrm>
            <a:off x="147228" y="3444762"/>
            <a:ext cx="8964488" cy="923330"/>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周诗译文：我</a:t>
            </a:r>
            <a:r>
              <a:rPr lang="zh-CN" altLang="en-US" b="1" dirty="0">
                <a:solidFill>
                  <a:srgbClr val="002060"/>
                </a:solidFill>
                <a:effectLst>
                  <a:outerShdw blurRad="38100" dist="38100" dir="2700000" algn="tl">
                    <a:srgbClr val="000000">
                      <a:alpha val="43137"/>
                    </a:srgbClr>
                  </a:outerShdw>
                </a:effectLst>
              </a:rPr>
              <a:t>独坐书床，挑灯夜读，在这安静的夜里连打更声都没有听到</a:t>
            </a:r>
            <a:r>
              <a:rPr lang="zh-CN" altLang="en-US" b="1" dirty="0" smtClean="0">
                <a:solidFill>
                  <a:srgbClr val="002060"/>
                </a:solidFill>
                <a:effectLst>
                  <a:outerShdw blurRad="38100" dist="38100" dir="2700000" algn="tl">
                    <a:srgbClr val="000000">
                      <a:alpha val="43137"/>
                    </a:srgbClr>
                  </a:outerShdw>
                </a:effectLst>
              </a:rPr>
              <a:t>。门</a:t>
            </a:r>
            <a:r>
              <a:rPr lang="zh-CN" altLang="en-US" b="1" dirty="0">
                <a:solidFill>
                  <a:srgbClr val="002060"/>
                </a:solidFill>
                <a:effectLst>
                  <a:outerShdw blurRad="38100" dist="38100" dir="2700000" algn="tl">
                    <a:srgbClr val="000000">
                      <a:alpha val="43137"/>
                    </a:srgbClr>
                  </a:outerShdw>
                </a:effectLst>
              </a:rPr>
              <a:t>外，不知什么时候，春雪已经停了。远望天空，一弯残月挂在半山；近看门前，一湾流水悄然成冰。</a:t>
            </a:r>
          </a:p>
        </p:txBody>
      </p:sp>
      <p:sp>
        <p:nvSpPr>
          <p:cNvPr id="7" name="矩形 6"/>
          <p:cNvSpPr/>
          <p:nvPr/>
        </p:nvSpPr>
        <p:spPr>
          <a:xfrm>
            <a:off x="163370" y="4357553"/>
            <a:ext cx="8840842" cy="1015663"/>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(1)</a:t>
            </a:r>
            <a:r>
              <a:rPr lang="zh-CN" altLang="zh-CN" sz="2000" b="1" dirty="0">
                <a:solidFill>
                  <a:srgbClr val="7030A0"/>
                </a:solidFill>
                <a:effectLst>
                  <a:outerShdw blurRad="38100" dist="38100" dir="2700000" algn="tl">
                    <a:srgbClr val="000000">
                      <a:alpha val="43137"/>
                    </a:srgbClr>
                  </a:outerShdw>
                </a:effectLst>
              </a:rPr>
              <a:t>王诗写的是</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秋</a:t>
            </a:r>
            <a:r>
              <a:rPr lang="zh-CN" altLang="zh-CN" sz="2000" b="1" dirty="0">
                <a:solidFill>
                  <a:srgbClr val="7030A0"/>
                </a:solidFill>
                <a:effectLst>
                  <a:outerShdw blurRad="38100" dist="38100" dir="2700000" algn="tl">
                    <a:srgbClr val="000000">
                      <a:alpha val="43137"/>
                    </a:srgbClr>
                  </a:outerShdw>
                </a:effectLst>
              </a:rPr>
              <a:t>夜</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，写了山中果落、灯下虫鸣的景象；周诗写的是</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春</a:t>
            </a:r>
            <a:r>
              <a:rPr lang="zh-CN" altLang="zh-CN" sz="2000" b="1" dirty="0">
                <a:solidFill>
                  <a:srgbClr val="7030A0"/>
                </a:solidFill>
                <a:effectLst>
                  <a:outerShdw blurRad="38100" dist="38100" dir="2700000" algn="tl">
                    <a:srgbClr val="000000">
                      <a:alpha val="43137"/>
                    </a:srgbClr>
                  </a:outerShdw>
                </a:effectLst>
              </a:rPr>
              <a:t>夜</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，写了春雪初停、残月挂山、溪水成冰的景象。王诗描写的是</a:t>
            </a:r>
            <a:r>
              <a:rPr lang="zh-CN" altLang="zh-CN" sz="2000" b="1" dirty="0">
                <a:solidFill>
                  <a:srgbClr val="FF0000"/>
                </a:solidFill>
                <a:effectLst>
                  <a:outerShdw blurRad="38100" dist="38100" dir="2700000" algn="tl">
                    <a:srgbClr val="000000">
                      <a:alpha val="43137"/>
                    </a:srgbClr>
                  </a:outerShdw>
                </a:effectLst>
              </a:rPr>
              <a:t>动景</a:t>
            </a:r>
            <a:r>
              <a:rPr lang="zh-CN" altLang="zh-CN" sz="2000" b="1" dirty="0">
                <a:solidFill>
                  <a:srgbClr val="7030A0"/>
                </a:solidFill>
                <a:effectLst>
                  <a:outerShdw blurRad="38100" dist="38100" dir="2700000" algn="tl">
                    <a:srgbClr val="000000">
                      <a:alpha val="43137"/>
                    </a:srgbClr>
                  </a:outerShdw>
                </a:effectLst>
              </a:rPr>
              <a:t>，周诗描写的是</a:t>
            </a:r>
            <a:r>
              <a:rPr lang="zh-CN" altLang="zh-CN" sz="2000" b="1" dirty="0">
                <a:solidFill>
                  <a:srgbClr val="FF0000"/>
                </a:solidFill>
                <a:effectLst>
                  <a:outerShdw blurRad="38100" dist="38100" dir="2700000" algn="tl">
                    <a:srgbClr val="000000">
                      <a:alpha val="43137"/>
                    </a:srgbClr>
                  </a:outerShdw>
                </a:effectLst>
              </a:rPr>
              <a:t>静景</a:t>
            </a:r>
            <a:r>
              <a:rPr lang="zh-CN" altLang="zh-CN" sz="2000" b="1" dirty="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97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32"/>
            <a:ext cx="8640960" cy="646331"/>
          </a:xfrm>
          <a:prstGeom prst="rect">
            <a:avLst/>
          </a:prstGeom>
        </p:spPr>
        <p:txBody>
          <a:bodyPr wrap="square">
            <a:spAutoFit/>
          </a:bodyPr>
          <a:lstStyle/>
          <a:p>
            <a:r>
              <a:rPr lang="en-US" altLang="zh-CN" b="1" dirty="0"/>
              <a:t>[(1)</a:t>
            </a:r>
            <a:r>
              <a:rPr lang="zh-CN" altLang="zh-CN" b="1" dirty="0"/>
              <a:t>王诗写的是</a:t>
            </a:r>
            <a:r>
              <a:rPr lang="en-US" altLang="zh-CN" b="1" dirty="0"/>
              <a:t>“</a:t>
            </a:r>
            <a:r>
              <a:rPr lang="zh-CN" altLang="zh-CN" b="1" dirty="0"/>
              <a:t>秋夜</a:t>
            </a:r>
            <a:r>
              <a:rPr lang="en-US" altLang="zh-CN" b="1" dirty="0"/>
              <a:t>”</a:t>
            </a:r>
            <a:r>
              <a:rPr lang="zh-CN" altLang="zh-CN" b="1" dirty="0"/>
              <a:t>，写了</a:t>
            </a:r>
            <a:r>
              <a:rPr lang="en-US" altLang="zh-CN" b="1" dirty="0"/>
              <a:t>“</a:t>
            </a:r>
            <a:r>
              <a:rPr lang="zh-CN" altLang="zh-CN" b="1" dirty="0"/>
              <a:t>雨中山果落，灯下草虫鸣</a:t>
            </a:r>
            <a:r>
              <a:rPr lang="en-US" altLang="zh-CN" b="1" dirty="0"/>
              <a:t>”</a:t>
            </a:r>
            <a:r>
              <a:rPr lang="zh-CN" altLang="zh-CN" b="1" dirty="0"/>
              <a:t>的景象，主要是动态描写；周诗写的是</a:t>
            </a:r>
            <a:r>
              <a:rPr lang="en-US" altLang="zh-CN" b="1" dirty="0"/>
              <a:t>“</a:t>
            </a:r>
            <a:r>
              <a:rPr lang="zh-CN" altLang="zh-CN" b="1" dirty="0"/>
              <a:t>春夜</a:t>
            </a:r>
            <a:r>
              <a:rPr lang="en-US" altLang="zh-CN" b="1" dirty="0"/>
              <a:t>”</a:t>
            </a:r>
            <a:r>
              <a:rPr lang="zh-CN" altLang="zh-CN" b="1" dirty="0"/>
              <a:t>，主要抓住了“半峰残月一溪冰”的景象来写，主要是静态描写</a:t>
            </a:r>
            <a:r>
              <a:rPr lang="zh-CN" altLang="zh-CN" b="1" dirty="0" smtClean="0"/>
              <a:t>。</a:t>
            </a:r>
            <a:endParaRPr lang="zh-CN" altLang="zh-CN" dirty="0"/>
          </a:p>
        </p:txBody>
      </p:sp>
      <p:sp>
        <p:nvSpPr>
          <p:cNvPr id="3" name="矩形 2"/>
          <p:cNvSpPr/>
          <p:nvPr/>
        </p:nvSpPr>
        <p:spPr>
          <a:xfrm>
            <a:off x="203657" y="3068960"/>
            <a:ext cx="8784976" cy="1477328"/>
          </a:xfrm>
          <a:prstGeom prst="rect">
            <a:avLst/>
          </a:prstGeom>
        </p:spPr>
        <p:txBody>
          <a:bodyPr wrap="square">
            <a:spAutoFit/>
          </a:bodyPr>
          <a:lstStyle/>
          <a:p>
            <a:r>
              <a:rPr lang="zh-CN" altLang="zh-CN" b="1" dirty="0"/>
              <a:t>对照分析：</a:t>
            </a:r>
            <a:r>
              <a:rPr lang="en-US" altLang="zh-CN" b="1" dirty="0"/>
              <a:t>(1)</a:t>
            </a:r>
            <a:r>
              <a:rPr lang="zh-CN" altLang="zh-CN" b="1" dirty="0"/>
              <a:t>意象比较，从写法和内容入手鉴赏。首先要找准两诗不同夜景的意象词，如第一首诗的</a:t>
            </a:r>
            <a:r>
              <a:rPr lang="en-US" altLang="zh-CN" b="1" dirty="0"/>
              <a:t>“</a:t>
            </a:r>
            <a:r>
              <a:rPr lang="zh-CN" altLang="zh-CN" b="1" dirty="0"/>
              <a:t>雨</a:t>
            </a:r>
            <a:r>
              <a:rPr lang="en-US" altLang="zh-CN" b="1" dirty="0"/>
              <a:t>”“</a:t>
            </a:r>
            <a:r>
              <a:rPr lang="zh-CN" altLang="zh-CN" b="1" dirty="0"/>
              <a:t>山果</a:t>
            </a:r>
            <a:r>
              <a:rPr lang="en-US" altLang="zh-CN" b="1" dirty="0"/>
              <a:t>”“</a:t>
            </a:r>
            <a:r>
              <a:rPr lang="zh-CN" altLang="zh-CN" b="1" dirty="0"/>
              <a:t>灯</a:t>
            </a:r>
            <a:r>
              <a:rPr lang="en-US" altLang="zh-CN" b="1" dirty="0"/>
              <a:t>”“</a:t>
            </a:r>
            <a:r>
              <a:rPr lang="zh-CN" altLang="zh-CN" b="1" dirty="0"/>
              <a:t>草虫</a:t>
            </a:r>
            <a:r>
              <a:rPr lang="en-US" altLang="zh-CN" b="1" dirty="0"/>
              <a:t>”</a:t>
            </a:r>
            <a:r>
              <a:rPr lang="zh-CN" altLang="zh-CN" b="1" dirty="0"/>
              <a:t>等等，第二首诗的“春雪”“半峰”“残月”“冰”等等，接着用凝练的词语把这些意象概括出来，这样就完成了对两诗意象内容有所不同的分析，最后再关注意象词语的描绘词，如第一首诗的“落”“鸣”，第二首诗的“不知”等，比较中，不难发现意象塑造方法的不同，即动静的</a:t>
            </a:r>
            <a:r>
              <a:rPr lang="zh-CN" altLang="zh-CN" b="1" dirty="0" smtClean="0"/>
              <a:t>不同</a:t>
            </a:r>
            <a:r>
              <a:rPr lang="zh-CN" altLang="en-US" b="1" dirty="0" smtClean="0"/>
              <a:t>。</a:t>
            </a:r>
            <a:endParaRPr lang="zh-CN" altLang="zh-CN" dirty="0"/>
          </a:p>
        </p:txBody>
      </p:sp>
      <p:sp>
        <p:nvSpPr>
          <p:cNvPr id="4" name="矩形 3"/>
          <p:cNvSpPr/>
          <p:nvPr/>
        </p:nvSpPr>
        <p:spPr>
          <a:xfrm>
            <a:off x="208666" y="1124744"/>
            <a:ext cx="8856984" cy="1477328"/>
          </a:xfrm>
          <a:prstGeom prst="rect">
            <a:avLst/>
          </a:prstGeom>
        </p:spPr>
        <p:txBody>
          <a:bodyPr wrap="square">
            <a:spAutoFit/>
          </a:bodyPr>
          <a:lstStyle/>
          <a:p>
            <a:r>
              <a:rPr lang="en-US" altLang="zh-CN" b="1" dirty="0"/>
              <a:t>(2)</a:t>
            </a:r>
            <a:r>
              <a:rPr lang="zh-CN" altLang="zh-CN" b="1" dirty="0"/>
              <a:t>王诗写的是</a:t>
            </a:r>
            <a:r>
              <a:rPr lang="zh-CN" altLang="zh-CN" b="1" dirty="0">
                <a:solidFill>
                  <a:srgbClr val="FF0000"/>
                </a:solidFill>
              </a:rPr>
              <a:t>孤独悲凉</a:t>
            </a:r>
            <a:r>
              <a:rPr lang="zh-CN" altLang="zh-CN" b="1" dirty="0"/>
              <a:t>的心境。一、二句写自己枯坐，悲叹双鬓变白，空房到二更，时间在枯坐中无聊地打发了；三、四句以动衬静，更添悲凉</a:t>
            </a:r>
            <a:r>
              <a:rPr lang="zh-CN" altLang="zh-CN" b="1" dirty="0" smtClean="0"/>
              <a:t>。</a:t>
            </a:r>
            <a:endParaRPr lang="en-US" altLang="zh-CN" b="1" dirty="0" smtClean="0"/>
          </a:p>
          <a:p>
            <a:r>
              <a:rPr lang="en-US" altLang="zh-CN" b="1" dirty="0"/>
              <a:t> </a:t>
            </a:r>
            <a:r>
              <a:rPr lang="en-US" altLang="zh-CN" b="1" dirty="0" smtClean="0"/>
              <a:t>        </a:t>
            </a:r>
            <a:r>
              <a:rPr lang="zh-CN" altLang="zh-CN" b="1" dirty="0" smtClean="0"/>
              <a:t>周</a:t>
            </a:r>
            <a:r>
              <a:rPr lang="zh-CN" altLang="zh-CN" b="1" dirty="0"/>
              <a:t>诗写的是深夜读书的静谧、沉醉、闲适心境。一、二句写诗人专心致志读书，听不见打更的声音，表明不觉已是深夜；三、四句写门外春雪满山，留下清冷的残月和溪冰，诗人潜心读书，不知门外天寒地冻了，可见其专注和沉醉。</a:t>
            </a:r>
            <a:endParaRPr lang="zh-CN" altLang="zh-CN" dirty="0"/>
          </a:p>
        </p:txBody>
      </p:sp>
      <p:sp>
        <p:nvSpPr>
          <p:cNvPr id="5" name="矩形 4"/>
          <p:cNvSpPr/>
          <p:nvPr/>
        </p:nvSpPr>
        <p:spPr>
          <a:xfrm>
            <a:off x="208666" y="5301208"/>
            <a:ext cx="8496944" cy="1200329"/>
          </a:xfrm>
          <a:prstGeom prst="rect">
            <a:avLst/>
          </a:prstGeom>
        </p:spPr>
        <p:txBody>
          <a:bodyPr wrap="square">
            <a:spAutoFit/>
          </a:bodyPr>
          <a:lstStyle/>
          <a:p>
            <a:r>
              <a:rPr lang="en-US" altLang="zh-CN" b="1" dirty="0" smtClean="0"/>
              <a:t>(</a:t>
            </a:r>
            <a:r>
              <a:rPr lang="en-US" altLang="zh-CN" b="1" dirty="0"/>
              <a:t>2)</a:t>
            </a:r>
            <a:r>
              <a:rPr lang="zh-CN" altLang="zh-CN" b="1" dirty="0">
                <a:solidFill>
                  <a:srgbClr val="FF0000"/>
                </a:solidFill>
              </a:rPr>
              <a:t>心境</a:t>
            </a:r>
            <a:r>
              <a:rPr lang="zh-CN" altLang="zh-CN" b="1" dirty="0"/>
              <a:t>的考查是</a:t>
            </a:r>
            <a:r>
              <a:rPr lang="zh-CN" altLang="zh-CN" b="1" dirty="0">
                <a:solidFill>
                  <a:srgbClr val="FF0000"/>
                </a:solidFill>
              </a:rPr>
              <a:t>意境</a:t>
            </a:r>
            <a:r>
              <a:rPr lang="zh-CN" altLang="zh-CN" b="1" dirty="0"/>
              <a:t>考查的范围，要学会在字里行间去体会。心境是心情的聚合，第一首诗</a:t>
            </a:r>
            <a:r>
              <a:rPr lang="en-US" altLang="zh-CN" b="1" dirty="0"/>
              <a:t>“</a:t>
            </a:r>
            <a:r>
              <a:rPr lang="zh-CN" altLang="zh-CN" b="1" dirty="0"/>
              <a:t>独坐</a:t>
            </a:r>
            <a:r>
              <a:rPr lang="en-US" altLang="zh-CN" b="1" dirty="0"/>
              <a:t>”</a:t>
            </a:r>
            <a:r>
              <a:rPr lang="zh-CN" altLang="zh-CN" b="1" dirty="0"/>
              <a:t>后有</a:t>
            </a:r>
            <a:r>
              <a:rPr lang="en-US" altLang="zh-CN" b="1" dirty="0"/>
              <a:t>“</a:t>
            </a:r>
            <a:r>
              <a:rPr lang="zh-CN" altLang="zh-CN" b="1" dirty="0"/>
              <a:t>悲</a:t>
            </a:r>
            <a:r>
              <a:rPr lang="en-US" altLang="zh-CN" b="1" dirty="0"/>
              <a:t>”</a:t>
            </a:r>
            <a:r>
              <a:rPr lang="zh-CN" altLang="zh-CN" b="1" dirty="0"/>
              <a:t>字出现，可以推出其苍凉</a:t>
            </a:r>
            <a:r>
              <a:rPr lang="zh-CN" altLang="zh-CN" b="1" dirty="0" smtClean="0"/>
              <a:t>味</a:t>
            </a:r>
            <a:r>
              <a:rPr lang="zh-CN" altLang="en-US" b="1" dirty="0" smtClean="0"/>
              <a:t>；</a:t>
            </a:r>
            <a:endParaRPr lang="en-US" altLang="zh-CN" b="1" dirty="0" smtClean="0"/>
          </a:p>
          <a:p>
            <a:r>
              <a:rPr lang="zh-CN" altLang="zh-CN" b="1" dirty="0" smtClean="0"/>
              <a:t>第二</a:t>
            </a:r>
            <a:r>
              <a:rPr lang="zh-CN" altLang="zh-CN" b="1" dirty="0"/>
              <a:t>首诗</a:t>
            </a:r>
            <a:r>
              <a:rPr lang="en-US" altLang="zh-CN" b="1" dirty="0"/>
              <a:t>“</a:t>
            </a:r>
            <a:r>
              <a:rPr lang="zh-CN" altLang="zh-CN" b="1" dirty="0"/>
              <a:t>独坐</a:t>
            </a:r>
            <a:r>
              <a:rPr lang="en-US" altLang="zh-CN" b="1" dirty="0"/>
              <a:t>”</a:t>
            </a:r>
            <a:r>
              <a:rPr lang="zh-CN" altLang="zh-CN" b="1" dirty="0"/>
              <a:t>的是</a:t>
            </a:r>
            <a:r>
              <a:rPr lang="en-US" altLang="zh-CN" b="1" dirty="0"/>
              <a:t>“</a:t>
            </a:r>
            <a:r>
              <a:rPr lang="zh-CN" altLang="zh-CN" b="1" dirty="0"/>
              <a:t>书床</a:t>
            </a:r>
            <a:r>
              <a:rPr lang="en-US" altLang="zh-CN" b="1" dirty="0"/>
              <a:t>”</a:t>
            </a:r>
            <a:r>
              <a:rPr lang="zh-CN" altLang="zh-CN" b="1" dirty="0"/>
              <a:t>，可以推出是读书的清静，再结合诗歌的意象解读，其不同的心境就不难得出</a:t>
            </a:r>
            <a:r>
              <a:rPr lang="zh-CN" altLang="zh-CN" b="1" dirty="0" smtClean="0"/>
              <a:t>。</a:t>
            </a:r>
            <a:endParaRPr lang="zh-CN" altLang="zh-CN" dirty="0"/>
          </a:p>
        </p:txBody>
      </p:sp>
    </p:spTree>
    <p:extLst>
      <p:ext uri="{BB962C8B-B14F-4D97-AF65-F5344CB8AC3E}">
        <p14:creationId xmlns:p14="http://schemas.microsoft.com/office/powerpoint/2010/main" val="11687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568952" cy="2585323"/>
          </a:xfrm>
          <a:prstGeom prst="rect">
            <a:avLst/>
          </a:prstGeom>
        </p:spPr>
        <p:txBody>
          <a:bodyPr wrap="square">
            <a:spAutoFit/>
          </a:bodyPr>
          <a:lstStyle/>
          <a:p>
            <a:r>
              <a:rPr lang="zh-CN" altLang="zh-CN" b="1" dirty="0"/>
              <a:t>阅读下面这首宋诗，然后回答问题。</a:t>
            </a:r>
            <a:endParaRPr lang="zh-CN" altLang="zh-CN" dirty="0"/>
          </a:p>
          <a:p>
            <a:r>
              <a:rPr lang="en-US" altLang="zh-CN" b="1" dirty="0" smtClean="0"/>
              <a:t>                                            </a:t>
            </a:r>
            <a:r>
              <a:rPr lang="zh-CN" altLang="zh-CN" b="1" dirty="0" smtClean="0"/>
              <a:t>江</a:t>
            </a:r>
            <a:r>
              <a:rPr lang="zh-CN" altLang="zh-CN" b="1" dirty="0"/>
              <a:t>间作四首</a:t>
            </a:r>
            <a:r>
              <a:rPr lang="en-US" altLang="zh-CN" b="1" dirty="0"/>
              <a:t>(</a:t>
            </a:r>
            <a:r>
              <a:rPr lang="zh-CN" altLang="zh-CN" b="1" dirty="0"/>
              <a:t>其三</a:t>
            </a:r>
            <a:r>
              <a:rPr lang="en-US" altLang="zh-CN" b="1" dirty="0" smtClean="0"/>
              <a:t>)     </a:t>
            </a:r>
            <a:r>
              <a:rPr lang="zh-CN" altLang="zh-CN" b="1" dirty="0" smtClean="0"/>
              <a:t>潘大临</a:t>
            </a:r>
            <a:r>
              <a:rPr lang="zh-CN" altLang="zh-CN" b="1" baseline="30000" dirty="0"/>
              <a:t>①</a:t>
            </a:r>
            <a:endParaRPr lang="zh-CN" altLang="zh-CN" dirty="0"/>
          </a:p>
          <a:p>
            <a:r>
              <a:rPr lang="zh-CN" altLang="zh-CN" b="1" dirty="0"/>
              <a:t>　　　　　　</a:t>
            </a:r>
            <a:r>
              <a:rPr lang="en-US" altLang="zh-CN" b="1" dirty="0"/>
              <a:t>	</a:t>
            </a:r>
            <a:r>
              <a:rPr lang="zh-CN" altLang="zh-CN" b="1" dirty="0"/>
              <a:t>西山</a:t>
            </a:r>
            <a:r>
              <a:rPr lang="zh-CN" altLang="zh-CN" b="1" baseline="30000" dirty="0"/>
              <a:t>②</a:t>
            </a:r>
            <a:r>
              <a:rPr lang="zh-CN" altLang="zh-CN" b="1" dirty="0"/>
              <a:t>通虎穴，赤壁隐龙宫。</a:t>
            </a:r>
            <a:endParaRPr lang="zh-CN" altLang="zh-CN" dirty="0"/>
          </a:p>
          <a:p>
            <a:r>
              <a:rPr lang="en-US" altLang="zh-CN" b="1" dirty="0" smtClean="0"/>
              <a:t>                                  </a:t>
            </a:r>
            <a:r>
              <a:rPr lang="zh-CN" altLang="zh-CN" b="1" dirty="0" smtClean="0"/>
              <a:t>形胜</a:t>
            </a:r>
            <a:r>
              <a:rPr lang="zh-CN" altLang="zh-CN" b="1" dirty="0"/>
              <a:t>三分国，波流万世功。</a:t>
            </a:r>
            <a:endParaRPr lang="zh-CN" altLang="zh-CN" dirty="0"/>
          </a:p>
          <a:p>
            <a:r>
              <a:rPr lang="en-US" altLang="zh-CN" b="1" dirty="0" smtClean="0"/>
              <a:t>                                  </a:t>
            </a:r>
            <a:r>
              <a:rPr lang="zh-CN" altLang="zh-CN" b="1" dirty="0" smtClean="0"/>
              <a:t>沙</a:t>
            </a:r>
            <a:r>
              <a:rPr lang="zh-CN" altLang="zh-CN" b="1" dirty="0"/>
              <a:t>明拳宿鹭</a:t>
            </a:r>
            <a:r>
              <a:rPr lang="zh-CN" altLang="zh-CN" b="1" baseline="30000" dirty="0"/>
              <a:t>③</a:t>
            </a:r>
            <a:r>
              <a:rPr lang="zh-CN" altLang="zh-CN" b="1" dirty="0"/>
              <a:t>，天阔退飞鸿。</a:t>
            </a:r>
            <a:endParaRPr lang="zh-CN" altLang="zh-CN" dirty="0"/>
          </a:p>
          <a:p>
            <a:r>
              <a:rPr lang="en-US" altLang="zh-CN" b="1" dirty="0" smtClean="0"/>
              <a:t>                                 </a:t>
            </a:r>
            <a:r>
              <a:rPr lang="zh-CN" altLang="zh-CN" b="1" dirty="0" smtClean="0"/>
              <a:t>最</a:t>
            </a:r>
            <a:r>
              <a:rPr lang="zh-CN" altLang="zh-CN" b="1" dirty="0"/>
              <a:t>羡渔竿客，归船雨打篷。</a:t>
            </a:r>
            <a:endParaRPr lang="zh-CN" altLang="zh-CN" dirty="0"/>
          </a:p>
          <a:p>
            <a:r>
              <a:rPr lang="zh-CN" altLang="zh-CN" b="1" dirty="0"/>
              <a:t>【注】</a:t>
            </a:r>
            <a:r>
              <a:rPr lang="en-US" altLang="zh-CN" b="1" dirty="0"/>
              <a:t>①</a:t>
            </a:r>
            <a:r>
              <a:rPr lang="zh-CN" altLang="zh-CN" b="1" dirty="0"/>
              <a:t>潘大临</a:t>
            </a:r>
            <a:r>
              <a:rPr lang="en-US" altLang="zh-CN" b="1" dirty="0"/>
              <a:t>(</a:t>
            </a:r>
            <a:r>
              <a:rPr lang="zh-CN" altLang="zh-CN" b="1" dirty="0"/>
              <a:t>约</a:t>
            </a:r>
            <a:r>
              <a:rPr lang="en-US" altLang="zh-CN" b="1" dirty="0"/>
              <a:t>1057</a:t>
            </a:r>
            <a:r>
              <a:rPr lang="zh-CN" altLang="zh-CN" b="1" dirty="0"/>
              <a:t>－</a:t>
            </a:r>
            <a:r>
              <a:rPr lang="en-US" altLang="zh-CN" b="1" dirty="0"/>
              <a:t>1106)</a:t>
            </a:r>
            <a:r>
              <a:rPr lang="zh-CN" altLang="zh-CN" b="1" dirty="0"/>
              <a:t>：字邠老，黄州</a:t>
            </a:r>
            <a:r>
              <a:rPr lang="en-US" altLang="zh-CN" b="1" dirty="0"/>
              <a:t>(</a:t>
            </a:r>
            <a:r>
              <a:rPr lang="zh-CN" altLang="zh-CN" b="1" dirty="0"/>
              <a:t>今湖北黄冈</a:t>
            </a:r>
            <a:r>
              <a:rPr lang="en-US" altLang="zh-CN" b="1" dirty="0"/>
              <a:t>)</a:t>
            </a:r>
            <a:r>
              <a:rPr lang="zh-CN" altLang="zh-CN" b="1" dirty="0"/>
              <a:t>人，善诗文。曾随苏轼同游赤壁。</a:t>
            </a:r>
            <a:r>
              <a:rPr lang="en-US" altLang="zh-CN" b="1" dirty="0"/>
              <a:t>②</a:t>
            </a:r>
            <a:r>
              <a:rPr lang="zh-CN" altLang="zh-CN" b="1" dirty="0"/>
              <a:t>西山：在湖北鄂州西，山幽僻深邃。</a:t>
            </a:r>
            <a:r>
              <a:rPr lang="en-US" altLang="zh-CN" b="1" dirty="0"/>
              <a:t>③</a:t>
            </a:r>
            <a:r>
              <a:rPr lang="zh-CN" altLang="zh-CN" b="1" dirty="0"/>
              <a:t>拳宿鹭：指白鹭睡眠时一腿蜷缩的样子</a:t>
            </a:r>
            <a:r>
              <a:rPr lang="zh-CN" altLang="zh-CN" b="1" dirty="0" smtClean="0"/>
              <a:t>。</a:t>
            </a:r>
            <a:endParaRPr lang="zh-CN" altLang="zh-CN" dirty="0"/>
          </a:p>
        </p:txBody>
      </p:sp>
      <p:sp>
        <p:nvSpPr>
          <p:cNvPr id="3" name="矩形 2"/>
          <p:cNvSpPr/>
          <p:nvPr/>
        </p:nvSpPr>
        <p:spPr>
          <a:xfrm>
            <a:off x="251520" y="4830513"/>
            <a:ext cx="8784976" cy="1938992"/>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答：</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拳</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和</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退</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第一步：分别指出是哪一个字</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smtClean="0">
                <a:solidFill>
                  <a:srgbClr val="7030A0"/>
                </a:solidFill>
                <a:effectLst>
                  <a:outerShdw blurRad="38100" dist="38100" dir="2700000" algn="tl">
                    <a:srgbClr val="000000">
                      <a:alpha val="43137"/>
                    </a:srgbClr>
                  </a:outerShdw>
                </a:effectLst>
              </a:rPr>
              <a:t>。</a:t>
            </a:r>
            <a:endParaRPr lang="en-US" altLang="zh-CN" sz="2000" b="1" dirty="0" smtClean="0">
              <a:solidFill>
                <a:srgbClr val="7030A0"/>
              </a:solidFill>
              <a:effectLst>
                <a:outerShdw blurRad="38100" dist="38100" dir="2700000" algn="tl">
                  <a:srgbClr val="000000">
                    <a:alpha val="43137"/>
                  </a:srgbClr>
                </a:outerShdw>
              </a:effectLst>
            </a:endParaRPr>
          </a:p>
          <a:p>
            <a:r>
              <a:rPr lang="zh-CN" altLang="zh-CN" sz="2000" b="1" dirty="0" smtClean="0">
                <a:solidFill>
                  <a:srgbClr val="7030A0"/>
                </a:solidFill>
                <a:effectLst>
                  <a:outerShdw blurRad="38100" dist="38100" dir="2700000" algn="tl">
                    <a:srgbClr val="000000">
                      <a:alpha val="43137"/>
                    </a:srgbClr>
                  </a:outerShdw>
                </a:effectLst>
              </a:rPr>
              <a:t>用</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拳</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字形象地表现出鹭鸟在沙滩上栖息时的神态。用</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退</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字别致、生动地表现出鸿鸟在天空中飞行的状态</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第二步：结合诗歌相关内容描绘该字所呈现的景象</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smtClean="0">
                <a:solidFill>
                  <a:srgbClr val="7030A0"/>
                </a:solidFill>
                <a:effectLst>
                  <a:outerShdw blurRad="38100" dist="38100" dir="2700000" algn="tl">
                    <a:srgbClr val="000000">
                      <a:alpha val="43137"/>
                    </a:srgbClr>
                  </a:outerShdw>
                </a:effectLst>
              </a:rPr>
              <a:t>。</a:t>
            </a:r>
            <a:endParaRPr lang="en-US" altLang="zh-CN" sz="2000" b="1" dirty="0" smtClean="0">
              <a:solidFill>
                <a:srgbClr val="7030A0"/>
              </a:solidFill>
              <a:effectLst>
                <a:outerShdw blurRad="38100" dist="38100" dir="2700000" algn="tl">
                  <a:srgbClr val="000000">
                    <a:alpha val="43137"/>
                  </a:srgbClr>
                </a:outerShdw>
              </a:effectLst>
            </a:endParaRPr>
          </a:p>
          <a:p>
            <a:r>
              <a:rPr lang="zh-CN" altLang="zh-CN" sz="2000" b="1" dirty="0" smtClean="0">
                <a:solidFill>
                  <a:srgbClr val="7030A0"/>
                </a:solidFill>
                <a:effectLst>
                  <a:outerShdw blurRad="38100" dist="38100" dir="2700000" algn="tl">
                    <a:srgbClr val="000000">
                      <a:alpha val="43137"/>
                    </a:srgbClr>
                  </a:outerShdw>
                </a:effectLst>
              </a:rPr>
              <a:t>这样</a:t>
            </a:r>
            <a:r>
              <a:rPr lang="zh-CN" altLang="zh-CN" sz="2000" b="1" dirty="0">
                <a:solidFill>
                  <a:srgbClr val="7030A0"/>
                </a:solidFill>
                <a:effectLst>
                  <a:outerShdw blurRad="38100" dist="38100" dir="2700000" algn="tl">
                    <a:srgbClr val="000000">
                      <a:alpha val="43137"/>
                    </a:srgbClr>
                  </a:outerShdw>
                </a:effectLst>
              </a:rPr>
              <a:t>写构成了作者江边所见的一幅</a:t>
            </a:r>
            <a:r>
              <a:rPr lang="zh-CN" altLang="zh-CN" sz="2000" b="1" dirty="0">
                <a:solidFill>
                  <a:srgbClr val="00B050"/>
                </a:solidFill>
                <a:effectLst>
                  <a:outerShdw blurRad="38100" dist="38100" dir="2700000" algn="tl">
                    <a:srgbClr val="000000">
                      <a:alpha val="43137"/>
                    </a:srgbClr>
                  </a:outerShdw>
                </a:effectLst>
              </a:rPr>
              <a:t>动静结合</a:t>
            </a:r>
            <a:r>
              <a:rPr lang="zh-CN" altLang="zh-CN" sz="2000" b="1" dirty="0">
                <a:solidFill>
                  <a:srgbClr val="7030A0"/>
                </a:solidFill>
                <a:effectLst>
                  <a:outerShdw blurRad="38100" dist="38100" dir="2700000" algn="tl">
                    <a:srgbClr val="000000">
                      <a:alpha val="43137"/>
                    </a:srgbClr>
                  </a:outerShdw>
                </a:effectLst>
              </a:rPr>
              <a:t>的画面</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第三步：</a:t>
            </a:r>
            <a:r>
              <a:rPr lang="zh-CN" altLang="zh-CN" sz="2000" b="1" dirty="0">
                <a:solidFill>
                  <a:srgbClr val="FF0000"/>
                </a:solidFill>
                <a:effectLst>
                  <a:outerShdw blurRad="38100" dist="38100" dir="2700000" algn="tl">
                    <a:srgbClr val="000000">
                      <a:alpha val="43137"/>
                    </a:srgbClr>
                  </a:outerShdw>
                </a:effectLst>
              </a:rPr>
              <a:t>指出使用该字的好处</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251520" y="2701955"/>
            <a:ext cx="8784976" cy="369332"/>
          </a:xfrm>
          <a:prstGeom prst="rect">
            <a:avLst/>
          </a:prstGeom>
        </p:spPr>
        <p:txBody>
          <a:bodyPr wrap="square">
            <a:spAutoFit/>
          </a:bodyPr>
          <a:lstStyle/>
          <a:p>
            <a:r>
              <a:rPr lang="zh-CN" altLang="zh-CN" b="1" dirty="0"/>
              <a:t>问题：第三联两句中各有一字用得十分传神，请找出来，并说说这样写的好处。</a:t>
            </a:r>
            <a:endParaRPr lang="zh-CN" altLang="zh-CN" dirty="0"/>
          </a:p>
        </p:txBody>
      </p:sp>
      <p:sp>
        <p:nvSpPr>
          <p:cNvPr id="5" name="矩形 4"/>
          <p:cNvSpPr/>
          <p:nvPr/>
        </p:nvSpPr>
        <p:spPr>
          <a:xfrm>
            <a:off x="179512" y="3085088"/>
            <a:ext cx="8856984" cy="1754326"/>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译文：西山</a:t>
            </a:r>
            <a:r>
              <a:rPr lang="zh-CN" altLang="en-US" b="1" dirty="0">
                <a:solidFill>
                  <a:srgbClr val="002060"/>
                </a:solidFill>
                <a:effectLst>
                  <a:outerShdw blurRad="38100" dist="38100" dir="2700000" algn="tl">
                    <a:srgbClr val="000000">
                      <a:alpha val="43137"/>
                    </a:srgbClr>
                  </a:outerShdw>
                </a:effectLst>
              </a:rPr>
              <a:t>崇山峻岭，连绵不绝，似与虎穴相连，赤壁下临深渊，那直插云霄的巨石</a:t>
            </a:r>
            <a:r>
              <a:rPr lang="zh-CN" altLang="en-US"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en-US" b="1" dirty="0" smtClean="0">
                <a:solidFill>
                  <a:srgbClr val="002060"/>
                </a:solidFill>
                <a:effectLst>
                  <a:outerShdw blurRad="38100" dist="38100" dir="2700000" algn="tl">
                    <a:srgbClr val="000000">
                      <a:alpha val="43137"/>
                    </a:srgbClr>
                  </a:outerShdw>
                </a:effectLst>
              </a:rPr>
              <a:t>似乎</a:t>
            </a:r>
            <a:r>
              <a:rPr lang="zh-CN" altLang="en-US" b="1" dirty="0">
                <a:solidFill>
                  <a:srgbClr val="002060"/>
                </a:solidFill>
                <a:effectLst>
                  <a:outerShdw blurRad="38100" dist="38100" dir="2700000" algn="tl">
                    <a:srgbClr val="000000">
                      <a:alpha val="43137"/>
                    </a:srgbClr>
                  </a:outerShdw>
                </a:effectLst>
              </a:rPr>
              <a:t>是龙宫的天然屏障</a:t>
            </a:r>
            <a:r>
              <a:rPr lang="zh-CN" altLang="en-US"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en-US" b="1" dirty="0" smtClean="0">
                <a:solidFill>
                  <a:srgbClr val="002060"/>
                </a:solidFill>
                <a:effectLst>
                  <a:outerShdw blurRad="38100" dist="38100" dir="2700000" algn="tl">
                    <a:srgbClr val="000000">
                      <a:alpha val="43137"/>
                    </a:srgbClr>
                  </a:outerShdw>
                </a:effectLst>
              </a:rPr>
              <a:t>这</a:t>
            </a:r>
            <a:r>
              <a:rPr lang="zh-CN" altLang="en-US" b="1" dirty="0">
                <a:solidFill>
                  <a:srgbClr val="002060"/>
                </a:solidFill>
                <a:effectLst>
                  <a:outerShdw blurRad="38100" dist="38100" dir="2700000" algn="tl">
                    <a:srgbClr val="000000">
                      <a:alpha val="43137"/>
                    </a:srgbClr>
                  </a:outerShdw>
                </a:effectLst>
              </a:rPr>
              <a:t>三国必争的要冲之地，当年英雄所建的功业也随着东逝的流水而去</a:t>
            </a:r>
            <a:r>
              <a:rPr lang="zh-CN" altLang="en-US"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en-US" b="1" dirty="0" smtClean="0">
                <a:solidFill>
                  <a:srgbClr val="002060"/>
                </a:solidFill>
                <a:effectLst>
                  <a:outerShdw blurRad="38100" dist="38100" dir="2700000" algn="tl">
                    <a:srgbClr val="000000">
                      <a:alpha val="43137"/>
                    </a:srgbClr>
                  </a:outerShdw>
                </a:effectLst>
              </a:rPr>
              <a:t>     俯视</a:t>
            </a:r>
            <a:r>
              <a:rPr lang="zh-CN" altLang="en-US" b="1" dirty="0">
                <a:solidFill>
                  <a:srgbClr val="002060"/>
                </a:solidFill>
                <a:effectLst>
                  <a:outerShdw blurRad="38100" dist="38100" dir="2700000" algn="tl">
                    <a:srgbClr val="000000">
                      <a:alpha val="43137"/>
                    </a:srgbClr>
                  </a:outerShdw>
                </a:effectLst>
              </a:rPr>
              <a:t>沙滩，一片明亮，原来是一群白鹭栖息于此；仰望天空，天空如此辽阔</a:t>
            </a:r>
            <a:r>
              <a:rPr lang="zh-CN" altLang="en-US"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en-US" b="1" dirty="0" smtClean="0">
                <a:solidFill>
                  <a:srgbClr val="002060"/>
                </a:solidFill>
                <a:effectLst>
                  <a:outerShdw blurRad="38100" dist="38100" dir="2700000" algn="tl">
                    <a:srgbClr val="000000">
                      <a:alpha val="43137"/>
                    </a:srgbClr>
                  </a:outerShdw>
                </a:effectLst>
              </a:rPr>
              <a:t>一</a:t>
            </a:r>
            <a:r>
              <a:rPr lang="zh-CN" altLang="en-US" b="1" dirty="0">
                <a:solidFill>
                  <a:srgbClr val="002060"/>
                </a:solidFill>
                <a:effectLst>
                  <a:outerShdw blurRad="38100" dist="38100" dir="2700000" algn="tl">
                    <a:srgbClr val="000000">
                      <a:alpha val="43137"/>
                    </a:srgbClr>
                  </a:outerShdw>
                </a:effectLst>
              </a:rPr>
              <a:t>支高飞的鸿雁似乎步步后退</a:t>
            </a:r>
            <a:r>
              <a:rPr lang="zh-CN" altLang="en-US"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en-US" b="1" dirty="0" smtClean="0">
                <a:solidFill>
                  <a:srgbClr val="002060"/>
                </a:solidFill>
                <a:effectLst>
                  <a:outerShdw blurRad="38100" dist="38100" dir="2700000" algn="tl">
                    <a:srgbClr val="000000">
                      <a:alpha val="43137"/>
                    </a:srgbClr>
                  </a:outerShdw>
                </a:effectLst>
              </a:rPr>
              <a:t>          最</a:t>
            </a:r>
            <a:r>
              <a:rPr lang="zh-CN" altLang="en-US" b="1" dirty="0">
                <a:solidFill>
                  <a:srgbClr val="002060"/>
                </a:solidFill>
                <a:effectLst>
                  <a:outerShdw blurRad="38100" dist="38100" dir="2700000" algn="tl">
                    <a:srgbClr val="000000">
                      <a:alpha val="43137"/>
                    </a:srgbClr>
                  </a:outerShdw>
                </a:effectLst>
              </a:rPr>
              <a:t>羡慕江边的渔者，悠闲的听着雨打船篷的声音。</a:t>
            </a:r>
          </a:p>
        </p:txBody>
      </p:sp>
    </p:spTree>
    <p:extLst>
      <p:ext uri="{BB962C8B-B14F-4D97-AF65-F5344CB8AC3E}">
        <p14:creationId xmlns:p14="http://schemas.microsoft.com/office/powerpoint/2010/main" val="298500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12968" cy="1200329"/>
          </a:xfrm>
          <a:prstGeom prst="rect">
            <a:avLst/>
          </a:prstGeom>
        </p:spPr>
        <p:txBody>
          <a:bodyPr wrap="square">
            <a:spAutoFit/>
          </a:bodyPr>
          <a:lstStyle/>
          <a:p>
            <a:r>
              <a:rPr lang="zh-CN" altLang="zh-CN" b="1" dirty="0"/>
              <a:t>阅读下面这首诗，回答问题。</a:t>
            </a:r>
            <a:endParaRPr lang="zh-CN" altLang="zh-CN" dirty="0"/>
          </a:p>
          <a:p>
            <a:r>
              <a:rPr lang="en-US" altLang="zh-CN" b="1" dirty="0" smtClean="0"/>
              <a:t>                                                      </a:t>
            </a:r>
            <a:r>
              <a:rPr lang="zh-CN" altLang="zh-CN" b="1" dirty="0" smtClean="0"/>
              <a:t>春怨</a:t>
            </a:r>
            <a:r>
              <a:rPr lang="en-US" altLang="zh-CN" b="1" dirty="0" smtClean="0"/>
              <a:t>              </a:t>
            </a:r>
            <a:r>
              <a:rPr lang="zh-CN" altLang="zh-CN" b="1" dirty="0" smtClean="0"/>
              <a:t>金昌绪</a:t>
            </a:r>
            <a:endParaRPr lang="zh-CN" altLang="zh-CN" dirty="0"/>
          </a:p>
          <a:p>
            <a:r>
              <a:rPr lang="en-US" altLang="zh-CN" b="1" dirty="0" smtClean="0"/>
              <a:t>                                      </a:t>
            </a:r>
            <a:r>
              <a:rPr lang="zh-CN" altLang="zh-CN" b="1" dirty="0" smtClean="0"/>
              <a:t>打</a:t>
            </a:r>
            <a:r>
              <a:rPr lang="zh-CN" altLang="zh-CN" b="1" dirty="0"/>
              <a:t>起黄莺儿，莫教枝上啼。</a:t>
            </a:r>
            <a:endParaRPr lang="zh-CN" altLang="zh-CN" dirty="0"/>
          </a:p>
          <a:p>
            <a:r>
              <a:rPr lang="en-US" altLang="zh-CN" b="1" dirty="0" smtClean="0"/>
              <a:t>                                      </a:t>
            </a:r>
            <a:r>
              <a:rPr lang="zh-CN" altLang="zh-CN" b="1" dirty="0" smtClean="0"/>
              <a:t>啼</a:t>
            </a:r>
            <a:r>
              <a:rPr lang="zh-CN" altLang="zh-CN" b="1" dirty="0"/>
              <a:t>时惊妾梦，不得到辽西</a:t>
            </a:r>
            <a:r>
              <a:rPr lang="zh-CN" altLang="zh-CN" b="1" dirty="0" smtClean="0"/>
              <a:t>。</a:t>
            </a:r>
            <a:endParaRPr lang="zh-CN" altLang="zh-CN" dirty="0"/>
          </a:p>
        </p:txBody>
      </p:sp>
      <p:sp>
        <p:nvSpPr>
          <p:cNvPr id="3" name="矩形 2"/>
          <p:cNvSpPr/>
          <p:nvPr/>
        </p:nvSpPr>
        <p:spPr>
          <a:xfrm>
            <a:off x="251520" y="3789040"/>
            <a:ext cx="8640960" cy="1938992"/>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答：此诗的语言特色是</a:t>
            </a:r>
            <a:r>
              <a:rPr lang="zh-CN" altLang="zh-CN" sz="2000" b="1" dirty="0">
                <a:solidFill>
                  <a:srgbClr val="00B050"/>
                </a:solidFill>
                <a:effectLst>
                  <a:outerShdw blurRad="38100" dist="38100" dir="2700000" algn="tl">
                    <a:srgbClr val="000000">
                      <a:alpha val="43137"/>
                    </a:srgbClr>
                  </a:outerShdw>
                </a:effectLst>
              </a:rPr>
              <a:t>清新自然、口语化</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第一步：点明语言特色</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en-US" altLang="zh-CN" sz="2000" b="1" dirty="0" smtClean="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黄莺儿</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是</a:t>
            </a:r>
            <a:r>
              <a:rPr lang="zh-CN" altLang="zh-CN" sz="2000" b="1" dirty="0">
                <a:solidFill>
                  <a:srgbClr val="00B050"/>
                </a:solidFill>
                <a:effectLst>
                  <a:outerShdw blurRad="38100" dist="38100" dir="2700000" algn="tl">
                    <a:srgbClr val="000000">
                      <a:alpha val="43137"/>
                    </a:srgbClr>
                  </a:outerShdw>
                </a:effectLst>
              </a:rPr>
              <a:t>儿化音</a:t>
            </a:r>
            <a:r>
              <a:rPr lang="zh-CN" altLang="zh-CN" sz="2000" b="1" dirty="0">
                <a:solidFill>
                  <a:srgbClr val="002060"/>
                </a:solidFill>
                <a:effectLst>
                  <a:outerShdw blurRad="38100" dist="38100" dir="2700000" algn="tl">
                    <a:srgbClr val="000000">
                      <a:alpha val="43137"/>
                    </a:srgbClr>
                  </a:outerShdw>
                </a:effectLst>
              </a:rPr>
              <a:t>，显出女子的</a:t>
            </a:r>
            <a:r>
              <a:rPr lang="zh-CN" altLang="zh-CN" sz="2000" b="1" dirty="0">
                <a:solidFill>
                  <a:srgbClr val="00B0F0"/>
                </a:solidFill>
                <a:effectLst>
                  <a:outerShdw blurRad="38100" dist="38100" dir="2700000" algn="tl">
                    <a:srgbClr val="000000">
                      <a:alpha val="43137"/>
                    </a:srgbClr>
                  </a:outerShdw>
                </a:effectLst>
              </a:rPr>
              <a:t>纯真娇憨</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啼时惊妾梦，不得到辽西</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用</a:t>
            </a:r>
            <a:r>
              <a:rPr lang="zh-CN" altLang="zh-CN" sz="2000" b="1" dirty="0">
                <a:solidFill>
                  <a:srgbClr val="00B050"/>
                </a:solidFill>
                <a:effectLst>
                  <a:outerShdw blurRad="38100" dist="38100" dir="2700000" algn="tl">
                    <a:srgbClr val="000000">
                      <a:alpha val="43137"/>
                    </a:srgbClr>
                  </a:outerShdw>
                </a:effectLst>
              </a:rPr>
              <a:t>质朴的语言</a:t>
            </a:r>
            <a:r>
              <a:rPr lang="zh-CN" altLang="zh-CN" sz="2000" b="1" dirty="0">
                <a:solidFill>
                  <a:srgbClr val="002060"/>
                </a:solidFill>
                <a:effectLst>
                  <a:outerShdw blurRad="38100" dist="38100" dir="2700000" algn="tl">
                    <a:srgbClr val="000000">
                      <a:alpha val="43137"/>
                    </a:srgbClr>
                  </a:outerShdw>
                </a:effectLst>
              </a:rPr>
              <a:t>表明了打黄莺是因为它惊扰了自己思念丈夫的</a:t>
            </a:r>
            <a:r>
              <a:rPr lang="zh-CN" altLang="zh-CN" sz="2000" b="1" dirty="0">
                <a:solidFill>
                  <a:srgbClr val="00B0F0"/>
                </a:solidFill>
                <a:effectLst>
                  <a:outerShdw blurRad="38100" dist="38100" dir="2700000" algn="tl">
                    <a:srgbClr val="000000">
                      <a:alpha val="43137"/>
                    </a:srgbClr>
                  </a:outerShdw>
                </a:effectLst>
              </a:rPr>
              <a:t>美梦</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第二步：用诗中有关语句具体分析这种特色</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zh-CN" altLang="zh-CN" sz="2000" b="1" dirty="0" smtClean="0">
                <a:solidFill>
                  <a:srgbClr val="002060"/>
                </a:solidFill>
                <a:effectLst>
                  <a:outerShdw blurRad="38100" dist="38100" dir="2700000" algn="tl">
                    <a:srgbClr val="000000">
                      <a:alpha val="43137"/>
                    </a:srgbClr>
                  </a:outerShdw>
                </a:effectLst>
              </a:rPr>
              <a:t>这样</a:t>
            </a:r>
            <a:r>
              <a:rPr lang="zh-CN" altLang="zh-CN" sz="2000" b="1" dirty="0">
                <a:solidFill>
                  <a:srgbClr val="002060"/>
                </a:solidFill>
                <a:effectLst>
                  <a:outerShdw blurRad="38100" dist="38100" dir="2700000" algn="tl">
                    <a:srgbClr val="000000">
                      <a:alpha val="43137"/>
                    </a:srgbClr>
                  </a:outerShdw>
                </a:effectLst>
              </a:rPr>
              <a:t>非常自然地表现了女子对丈夫的</a:t>
            </a:r>
            <a:r>
              <a:rPr lang="zh-CN" altLang="zh-CN" sz="2000" b="1" dirty="0">
                <a:solidFill>
                  <a:srgbClr val="00B050"/>
                </a:solidFill>
                <a:effectLst>
                  <a:outerShdw blurRad="38100" dist="38100" dir="2700000" algn="tl">
                    <a:srgbClr val="000000">
                      <a:alpha val="43137"/>
                    </a:srgbClr>
                  </a:outerShdw>
                </a:effectLst>
              </a:rPr>
              <a:t>思念之情</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第三步：指出这些诗句表达了作者怎样的思想感情</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171613" y="2336283"/>
            <a:ext cx="8944789" cy="707886"/>
          </a:xfrm>
          <a:prstGeom prst="rect">
            <a:avLst/>
          </a:prstGeom>
        </p:spPr>
        <p:txBody>
          <a:bodyPr wrap="square">
            <a:spAutoFit/>
          </a:bodyPr>
          <a:lstStyle/>
          <a:p>
            <a:r>
              <a:rPr lang="zh-CN" altLang="en-US" sz="2000" b="1" dirty="0">
                <a:solidFill>
                  <a:srgbClr val="7030A0"/>
                </a:solidFill>
                <a:effectLst>
                  <a:outerShdw blurRad="38100" dist="38100" dir="2700000" algn="tl">
                    <a:srgbClr val="000000">
                      <a:alpha val="43137"/>
                    </a:srgbClr>
                  </a:outerShdw>
                </a:effectLst>
              </a:rPr>
              <a:t>译文 </a:t>
            </a:r>
            <a:r>
              <a:rPr lang="zh-CN" altLang="en-US" sz="2000" b="1" dirty="0" smtClean="0">
                <a:solidFill>
                  <a:srgbClr val="7030A0"/>
                </a:solidFill>
                <a:effectLst>
                  <a:outerShdw blurRad="38100" dist="38100" dir="2700000" algn="tl">
                    <a:srgbClr val="000000">
                      <a:alpha val="43137"/>
                    </a:srgbClr>
                  </a:outerShdw>
                </a:effectLst>
              </a:rPr>
              <a:t>：赶走</a:t>
            </a:r>
            <a:r>
              <a:rPr lang="zh-CN" altLang="en-US" sz="2000" b="1" dirty="0">
                <a:solidFill>
                  <a:srgbClr val="7030A0"/>
                </a:solidFill>
                <a:effectLst>
                  <a:outerShdw blurRad="38100" dist="38100" dir="2700000" algn="tl">
                    <a:srgbClr val="000000">
                      <a:alpha val="43137"/>
                    </a:srgbClr>
                  </a:outerShdw>
                </a:effectLst>
              </a:rPr>
              <a:t>你这只恼人的黄莺，不让你在枝头胡乱啼叫。</a:t>
            </a:r>
          </a:p>
          <a:p>
            <a:r>
              <a:rPr lang="zh-CN" altLang="en-US" sz="2000" b="1" dirty="0" smtClean="0">
                <a:solidFill>
                  <a:srgbClr val="7030A0"/>
                </a:solidFill>
                <a:effectLst>
                  <a:outerShdw blurRad="38100" dist="38100" dir="2700000" algn="tl">
                    <a:srgbClr val="000000">
                      <a:alpha val="43137"/>
                    </a:srgbClr>
                  </a:outerShdw>
                </a:effectLst>
              </a:rPr>
              <a:t>            声声</a:t>
            </a:r>
            <a:r>
              <a:rPr lang="zh-CN" altLang="en-US" sz="2000" b="1" dirty="0">
                <a:solidFill>
                  <a:srgbClr val="7030A0"/>
                </a:solidFill>
                <a:effectLst>
                  <a:outerShdw blurRad="38100" dist="38100" dir="2700000" algn="tl">
                    <a:srgbClr val="000000">
                      <a:alpha val="43137"/>
                    </a:srgbClr>
                  </a:outerShdw>
                </a:effectLst>
              </a:rPr>
              <a:t>啼叫，惊醒了我的好梦，让我无法魂飞辽西，会见常年征战的丈夫。</a:t>
            </a:r>
          </a:p>
        </p:txBody>
      </p:sp>
      <p:sp>
        <p:nvSpPr>
          <p:cNvPr id="5" name="矩形 4"/>
          <p:cNvSpPr/>
          <p:nvPr/>
        </p:nvSpPr>
        <p:spPr>
          <a:xfrm>
            <a:off x="344561" y="1484784"/>
            <a:ext cx="3797835" cy="400110"/>
          </a:xfrm>
          <a:prstGeom prst="rect">
            <a:avLst/>
          </a:prstGeom>
        </p:spPr>
        <p:txBody>
          <a:bodyPr wrap="none">
            <a:spAutoFit/>
          </a:bodyPr>
          <a:lstStyle/>
          <a:p>
            <a:r>
              <a:rPr lang="zh-CN" altLang="zh-CN" sz="2000" b="1" dirty="0"/>
              <a:t>问题：请分析此诗的语言特色。</a:t>
            </a:r>
            <a:endParaRPr lang="zh-CN" altLang="zh-CN" sz="2000" dirty="0"/>
          </a:p>
        </p:txBody>
      </p:sp>
    </p:spTree>
    <p:extLst>
      <p:ext uri="{BB962C8B-B14F-4D97-AF65-F5344CB8AC3E}">
        <p14:creationId xmlns:p14="http://schemas.microsoft.com/office/powerpoint/2010/main" val="76627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959" y="4293096"/>
            <a:ext cx="8712968" cy="2308324"/>
          </a:xfrm>
          <a:prstGeom prst="rect">
            <a:avLst/>
          </a:prstGeom>
        </p:spPr>
        <p:txBody>
          <a:bodyPr wrap="square">
            <a:spAutoFit/>
          </a:bodyPr>
          <a:lstStyle/>
          <a:p>
            <a:r>
              <a:rPr lang="en-US" altLang="zh-CN" sz="2400" b="1" dirty="0" smtClean="0">
                <a:solidFill>
                  <a:srgbClr val="00B050"/>
                </a:solidFill>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本题考查鉴赏诗歌的表达技巧。诗歌在描绘春天美景时采用了点面结合的手法。“香红渐渐稀”从</a:t>
            </a:r>
            <a:r>
              <a:rPr lang="zh-CN" altLang="zh-CN" sz="2400" b="1" dirty="0">
                <a:solidFill>
                  <a:srgbClr val="FF0000"/>
                </a:solidFill>
                <a:effectLst>
                  <a:outerShdw blurRad="38100" dist="38100" dir="2700000" algn="tl">
                    <a:srgbClr val="000000">
                      <a:alpha val="43137"/>
                    </a:srgbClr>
                  </a:outerShdw>
                </a:effectLst>
              </a:rPr>
              <a:t>整体上</a:t>
            </a:r>
            <a:r>
              <a:rPr lang="zh-CN" altLang="zh-CN" sz="2400" b="1" dirty="0">
                <a:solidFill>
                  <a:srgbClr val="00B050"/>
                </a:solidFill>
                <a:effectLst>
                  <a:outerShdw blurRad="38100" dist="38100" dir="2700000" algn="tl">
                    <a:srgbClr val="000000">
                      <a:alpha val="43137"/>
                    </a:srgbClr>
                  </a:outerShdw>
                </a:effectLst>
              </a:rPr>
              <a:t>表现</a:t>
            </a:r>
            <a:r>
              <a:rPr lang="zh-CN" altLang="zh-CN" sz="2400" b="1" dirty="0">
                <a:solidFill>
                  <a:srgbClr val="FF0000"/>
                </a:solidFill>
                <a:effectLst>
                  <a:outerShdw blurRad="38100" dist="38100" dir="2700000" algn="tl">
                    <a:srgbClr val="000000">
                      <a:alpha val="43137"/>
                    </a:srgbClr>
                  </a:outerShdw>
                </a:effectLst>
              </a:rPr>
              <a:t>春意阑珊</a:t>
            </a:r>
            <a:r>
              <a:rPr lang="zh-CN" altLang="zh-CN" sz="2400" b="1" dirty="0">
                <a:solidFill>
                  <a:srgbClr val="00B050"/>
                </a:solidFill>
                <a:effectLst>
                  <a:outerShdw blurRad="38100" dist="38100" dir="2700000" algn="tl">
                    <a:srgbClr val="000000">
                      <a:alpha val="43137"/>
                    </a:srgbClr>
                  </a:outerShdw>
                </a:effectLst>
              </a:rPr>
              <a:t>的景象，是</a:t>
            </a:r>
            <a:r>
              <a:rPr lang="zh-CN" altLang="zh-CN" sz="2400" b="1" dirty="0">
                <a:solidFill>
                  <a:srgbClr val="FF0000"/>
                </a:solidFill>
                <a:effectLst>
                  <a:outerShdw blurRad="38100" dist="38100" dir="2700000" algn="tl">
                    <a:srgbClr val="000000">
                      <a:alpha val="43137"/>
                    </a:srgbClr>
                  </a:outerShdw>
                </a:effectLst>
              </a:rPr>
              <a:t>写景</a:t>
            </a:r>
            <a:r>
              <a:rPr lang="zh-CN" altLang="zh-CN" sz="2400" b="1" dirty="0">
                <a:solidFill>
                  <a:srgbClr val="00B050"/>
                </a:solidFill>
                <a:effectLst>
                  <a:outerShdw blurRad="38100" dist="38100" dir="2700000" algn="tl">
                    <a:srgbClr val="000000">
                      <a:alpha val="43137"/>
                    </a:srgbClr>
                  </a:outerShdw>
                </a:effectLst>
              </a:rPr>
              <a:t>；“花褪雨，絮沾泥”则从</a:t>
            </a:r>
            <a:r>
              <a:rPr lang="zh-CN" altLang="zh-CN" sz="2400" b="1" dirty="0">
                <a:solidFill>
                  <a:srgbClr val="FF0000"/>
                </a:solidFill>
                <a:effectLst>
                  <a:outerShdw blurRad="38100" dist="38100" dir="2700000" algn="tl">
                    <a:srgbClr val="000000">
                      <a:alpha val="43137"/>
                    </a:srgbClr>
                  </a:outerShdw>
                </a:effectLst>
              </a:rPr>
              <a:t>细微处</a:t>
            </a:r>
            <a:r>
              <a:rPr lang="zh-CN" altLang="zh-CN" sz="2400" b="1" dirty="0">
                <a:solidFill>
                  <a:srgbClr val="00B050"/>
                </a:solidFill>
                <a:effectLst>
                  <a:outerShdw blurRad="38100" dist="38100" dir="2700000" algn="tl">
                    <a:srgbClr val="000000">
                      <a:alpha val="43137"/>
                    </a:srgbClr>
                  </a:outerShdw>
                </a:effectLst>
              </a:rPr>
              <a:t>着眼，表现雨后春花凋零，沾染泥土的残败，蕴</a:t>
            </a:r>
            <a:r>
              <a:rPr lang="zh-CN" altLang="zh-CN" sz="2400" b="1" dirty="0">
                <a:solidFill>
                  <a:srgbClr val="FF0000"/>
                </a:solidFill>
                <a:effectLst>
                  <a:outerShdw blurRad="38100" dist="38100" dir="2700000" algn="tl">
                    <a:srgbClr val="000000">
                      <a:alpha val="43137"/>
                    </a:srgbClr>
                  </a:outerShdw>
                </a:effectLst>
              </a:rPr>
              <a:t>含情</a:t>
            </a:r>
            <a:r>
              <a:rPr lang="zh-CN" altLang="zh-CN" sz="2400" b="1" dirty="0">
                <a:solidFill>
                  <a:srgbClr val="00B050"/>
                </a:solidFill>
                <a:effectLst>
                  <a:outerShdw blurRad="38100" dist="38100" dir="2700000" algn="tl">
                    <a:srgbClr val="000000">
                      <a:alpha val="43137"/>
                    </a:srgbClr>
                  </a:outerShdw>
                </a:effectLst>
              </a:rPr>
              <a:t>。既有对春末的概括性描述，又有对具体景物的详细描写。</a:t>
            </a:r>
            <a:r>
              <a:rPr lang="zh-CN" altLang="zh-CN" sz="2400" b="1" dirty="0">
                <a:solidFill>
                  <a:srgbClr val="FF0000"/>
                </a:solidFill>
                <a:effectLst>
                  <a:outerShdw blurRad="38100" dist="38100" dir="2700000" algn="tl">
                    <a:srgbClr val="000000">
                      <a:alpha val="43137"/>
                    </a:srgbClr>
                  </a:outerShdw>
                </a:effectLst>
              </a:rPr>
              <a:t>点、面相互映衬</a:t>
            </a:r>
            <a:r>
              <a:rPr lang="zh-CN" altLang="zh-CN" sz="2400" b="1" dirty="0">
                <a:solidFill>
                  <a:srgbClr val="00B050"/>
                </a:solidFill>
                <a:effectLst>
                  <a:outerShdw blurRad="38100" dist="38100" dir="2700000" algn="tl">
                    <a:srgbClr val="000000">
                      <a:alpha val="43137"/>
                    </a:srgbClr>
                  </a:outerShdw>
                </a:effectLst>
              </a:rPr>
              <a:t>，丰富了本词的情感内涵。</a:t>
            </a:r>
            <a:r>
              <a:rPr lang="en-US" altLang="zh-CN" sz="2400" b="1" dirty="0">
                <a:solidFill>
                  <a:srgbClr val="00B050"/>
                </a:solidFill>
                <a:effectLst>
                  <a:outerShdw blurRad="38100" dist="38100" dir="2700000" algn="tl">
                    <a:srgbClr val="000000">
                      <a:alpha val="43137"/>
                    </a:srgbClr>
                  </a:outerShdw>
                </a:effectLst>
              </a:rPr>
              <a:t>)</a:t>
            </a:r>
            <a:endParaRPr lang="zh-CN" altLang="zh-CN" sz="2400" dirty="0">
              <a:solidFill>
                <a:srgbClr val="00B050"/>
              </a:solidFill>
              <a:effectLst>
                <a:outerShdw blurRad="38100" dist="38100" dir="2700000" algn="tl">
                  <a:srgbClr val="000000">
                    <a:alpha val="43137"/>
                  </a:srgbClr>
                </a:outerShdw>
              </a:effectLst>
            </a:endParaRPr>
          </a:p>
        </p:txBody>
      </p:sp>
      <p:sp>
        <p:nvSpPr>
          <p:cNvPr id="4" name="矩形 3"/>
          <p:cNvSpPr/>
          <p:nvPr/>
        </p:nvSpPr>
        <p:spPr>
          <a:xfrm>
            <a:off x="214781" y="2452246"/>
            <a:ext cx="8593106" cy="400110"/>
          </a:xfrm>
          <a:prstGeom prst="rect">
            <a:avLst/>
          </a:prstGeom>
        </p:spPr>
        <p:txBody>
          <a:bodyPr wrap="square">
            <a:spAutoFit/>
          </a:bodyPr>
          <a:lstStyle/>
          <a:p>
            <a:r>
              <a:rPr lang="en-US" altLang="zh-CN" sz="2000" b="1" dirty="0">
                <a:effectLst>
                  <a:outerShdw blurRad="38100" dist="38100" dir="2700000" algn="tl">
                    <a:srgbClr val="000000">
                      <a:alpha val="43137"/>
                    </a:srgbClr>
                  </a:outerShdw>
                </a:effectLst>
              </a:rPr>
              <a:t>9</a:t>
            </a:r>
            <a:r>
              <a:rPr lang="zh-CN" altLang="zh-CN" sz="2000" b="1" dirty="0">
                <a:effectLst>
                  <a:outerShdw blurRad="38100" dist="38100" dir="2700000" algn="tl">
                    <a:srgbClr val="000000">
                      <a:alpha val="43137"/>
                    </a:srgbClr>
                  </a:outerShdw>
                </a:effectLst>
              </a:rPr>
              <a:t>．这首词描写了暮春之景，请从点面结合的角度作简要赏析。</a:t>
            </a:r>
            <a:endParaRPr lang="zh-CN" altLang="zh-CN" sz="2000" dirty="0">
              <a:effectLst>
                <a:outerShdw blurRad="38100" dist="38100" dir="2700000" algn="tl">
                  <a:srgbClr val="000000">
                    <a:alpha val="43137"/>
                  </a:srgbClr>
                </a:outerShdw>
              </a:effectLst>
            </a:endParaRPr>
          </a:p>
        </p:txBody>
      </p:sp>
      <p:sp>
        <p:nvSpPr>
          <p:cNvPr id="5" name="矩形 4"/>
          <p:cNvSpPr/>
          <p:nvPr/>
        </p:nvSpPr>
        <p:spPr>
          <a:xfrm>
            <a:off x="155358" y="188640"/>
            <a:ext cx="8856984" cy="1754326"/>
          </a:xfrm>
          <a:prstGeom prst="rect">
            <a:avLst/>
          </a:prstGeom>
        </p:spPr>
        <p:txBody>
          <a:bodyPr wrap="square">
            <a:spAutoFit/>
          </a:bodyPr>
          <a:lstStyle/>
          <a:p>
            <a:r>
              <a:rPr lang="en-US" altLang="zh-CN" b="1" dirty="0"/>
              <a:t>(2014</a:t>
            </a:r>
            <a:r>
              <a:rPr lang="zh-CN" altLang="zh-CN" b="1" dirty="0"/>
              <a:t>年安徽卷第</a:t>
            </a:r>
            <a:r>
              <a:rPr lang="en-US" altLang="zh-CN" b="1" dirty="0"/>
              <a:t>8</a:t>
            </a:r>
            <a:r>
              <a:rPr lang="zh-CN" altLang="zh-CN" b="1" dirty="0"/>
              <a:t>、</a:t>
            </a:r>
            <a:r>
              <a:rPr lang="en-US" altLang="zh-CN" b="1" dirty="0"/>
              <a:t>9</a:t>
            </a:r>
            <a:r>
              <a:rPr lang="zh-CN" altLang="zh-CN" b="1" dirty="0"/>
              <a:t>题</a:t>
            </a:r>
            <a:r>
              <a:rPr lang="en-US" altLang="zh-CN" b="1" dirty="0"/>
              <a:t>)</a:t>
            </a:r>
            <a:r>
              <a:rPr lang="zh-CN" altLang="zh-CN" b="1" dirty="0"/>
              <a:t>阅读下面这首词，完成</a:t>
            </a:r>
            <a:r>
              <a:rPr lang="en-US" altLang="zh-CN" b="1" dirty="0"/>
              <a:t>8</a:t>
            </a:r>
            <a:r>
              <a:rPr lang="zh-CN" altLang="zh-CN" b="1" dirty="0"/>
              <a:t>、</a:t>
            </a:r>
            <a:r>
              <a:rPr lang="en-US" altLang="zh-CN" b="1" dirty="0"/>
              <a:t>9</a:t>
            </a:r>
            <a:r>
              <a:rPr lang="zh-CN" altLang="zh-CN" b="1" dirty="0"/>
              <a:t>题。</a:t>
            </a:r>
            <a:endParaRPr lang="zh-CN" altLang="zh-CN" dirty="0"/>
          </a:p>
          <a:p>
            <a:r>
              <a:rPr lang="en-US" altLang="zh-CN" b="1" dirty="0" smtClean="0"/>
              <a:t>                                           </a:t>
            </a:r>
            <a:r>
              <a:rPr lang="zh-CN" altLang="zh-CN" b="1" dirty="0" smtClean="0"/>
              <a:t>阮郎归</a:t>
            </a:r>
            <a:r>
              <a:rPr lang="zh-CN" altLang="zh-CN" b="1" dirty="0"/>
              <a:t>　西湖春</a:t>
            </a:r>
            <a:r>
              <a:rPr lang="zh-CN" altLang="zh-CN" b="1" dirty="0" smtClean="0"/>
              <a:t>暮</a:t>
            </a:r>
            <a:r>
              <a:rPr lang="en-US" altLang="zh-CN" b="1" dirty="0" smtClean="0"/>
              <a:t>        [</a:t>
            </a:r>
            <a:r>
              <a:rPr lang="zh-CN" altLang="zh-CN" b="1" dirty="0"/>
              <a:t>南宋</a:t>
            </a:r>
            <a:r>
              <a:rPr lang="en-US" altLang="zh-CN" b="1" dirty="0"/>
              <a:t>]</a:t>
            </a:r>
            <a:r>
              <a:rPr lang="zh-CN" altLang="zh-CN" b="1" dirty="0"/>
              <a:t>马子严</a:t>
            </a:r>
            <a:endParaRPr lang="zh-CN" altLang="zh-CN" dirty="0"/>
          </a:p>
          <a:p>
            <a:r>
              <a:rPr lang="zh-CN" altLang="zh-CN" b="1" dirty="0"/>
              <a:t>清明寒食不多时，香红渐渐稀。番腾</a:t>
            </a:r>
            <a:r>
              <a:rPr lang="zh-CN" altLang="zh-CN" b="1" baseline="30000" dirty="0"/>
              <a:t>①</a:t>
            </a:r>
            <a:r>
              <a:rPr lang="zh-CN" altLang="zh-CN" b="1" dirty="0"/>
              <a:t>妆束闹苏堤，留春春怎知？　　花褪雨，絮沾泥。凌波</a:t>
            </a:r>
            <a:r>
              <a:rPr lang="zh-CN" altLang="zh-CN" b="1" baseline="30000" dirty="0"/>
              <a:t>②</a:t>
            </a:r>
            <a:r>
              <a:rPr lang="zh-CN" altLang="zh-CN" b="1" dirty="0"/>
              <a:t>寸不移。三三两两叫船儿，人归春也归。</a:t>
            </a:r>
            <a:endParaRPr lang="zh-CN" altLang="zh-CN" dirty="0"/>
          </a:p>
          <a:p>
            <a:r>
              <a:rPr lang="zh-CN" altLang="zh-CN" b="1" dirty="0"/>
              <a:t>【注】</a:t>
            </a:r>
            <a:r>
              <a:rPr lang="en-US" altLang="zh-CN" b="1" dirty="0"/>
              <a:t>①</a:t>
            </a:r>
            <a:r>
              <a:rPr lang="zh-CN" altLang="zh-CN" b="1" dirty="0"/>
              <a:t>番腾：同</a:t>
            </a:r>
            <a:r>
              <a:rPr lang="en-US" altLang="zh-CN" b="1" dirty="0"/>
              <a:t>“</a:t>
            </a:r>
            <a:r>
              <a:rPr lang="zh-CN" altLang="zh-CN" b="1" dirty="0"/>
              <a:t>翻腾</a:t>
            </a:r>
            <a:r>
              <a:rPr lang="en-US" altLang="zh-CN" b="1" dirty="0"/>
              <a:t>”</a:t>
            </a:r>
            <a:r>
              <a:rPr lang="zh-CN" altLang="zh-CN" b="1" dirty="0"/>
              <a:t>。</a:t>
            </a:r>
            <a:r>
              <a:rPr lang="en-US" altLang="zh-CN" b="1" dirty="0"/>
              <a:t>②</a:t>
            </a:r>
            <a:r>
              <a:rPr lang="zh-CN" altLang="zh-CN" b="1" dirty="0"/>
              <a:t>凌波：这里指女子步履。曹植《洛神赋》：</a:t>
            </a:r>
            <a:r>
              <a:rPr lang="en-US" altLang="zh-CN" b="1" dirty="0"/>
              <a:t>“</a:t>
            </a:r>
            <a:r>
              <a:rPr lang="zh-CN" altLang="zh-CN" b="1" dirty="0"/>
              <a:t>凌波微步，罗袜生尘。</a:t>
            </a:r>
            <a:r>
              <a:rPr lang="en-US" altLang="zh-CN" b="1" dirty="0" smtClean="0"/>
              <a:t>”</a:t>
            </a:r>
            <a:endParaRPr lang="zh-CN" altLang="zh-CN" dirty="0"/>
          </a:p>
        </p:txBody>
      </p:sp>
      <p:sp>
        <p:nvSpPr>
          <p:cNvPr id="6" name="矩形 5"/>
          <p:cNvSpPr/>
          <p:nvPr/>
        </p:nvSpPr>
        <p:spPr>
          <a:xfrm>
            <a:off x="214781" y="3142201"/>
            <a:ext cx="8496164" cy="1015663"/>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smtClean="0">
                <a:solidFill>
                  <a:srgbClr val="002060"/>
                </a:solidFill>
                <a:effectLst>
                  <a:outerShdw blurRad="38100" dist="38100" dir="2700000" algn="tl">
                    <a:srgbClr val="000000">
                      <a:alpha val="43137"/>
                    </a:srgbClr>
                  </a:outerShdw>
                </a:effectLst>
              </a:rPr>
              <a:t>9</a:t>
            </a:r>
            <a:r>
              <a:rPr lang="zh-CN" altLang="en-US" sz="2000" b="1" dirty="0" smtClean="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香红渐稀，是</a:t>
            </a:r>
            <a:r>
              <a:rPr lang="zh-CN" altLang="zh-CN" sz="2000" b="1" dirty="0" smtClean="0">
                <a:solidFill>
                  <a:srgbClr val="FF0000"/>
                </a:solidFill>
                <a:effectLst>
                  <a:outerShdw blurRad="38100" dist="38100" dir="2700000" algn="tl">
                    <a:srgbClr val="000000">
                      <a:alpha val="43137"/>
                    </a:srgbClr>
                  </a:outerShdw>
                </a:effectLst>
              </a:rPr>
              <a:t>面</a:t>
            </a:r>
            <a:r>
              <a:rPr lang="zh-CN" altLang="zh-CN" sz="2000" b="1" dirty="0" smtClean="0">
                <a:solidFill>
                  <a:srgbClr val="002060"/>
                </a:solidFill>
                <a:effectLst>
                  <a:outerShdw blurRad="38100" dist="38100" dir="2700000" algn="tl">
                    <a:srgbClr val="000000">
                      <a:alpha val="43137"/>
                    </a:srgbClr>
                  </a:outerShdw>
                </a:effectLst>
              </a:rPr>
              <a:t>的描写；花褪雨，絮沾泥，则是</a:t>
            </a:r>
            <a:r>
              <a:rPr lang="zh-CN" altLang="zh-CN" sz="2000" b="1" dirty="0" smtClean="0">
                <a:solidFill>
                  <a:srgbClr val="FF0000"/>
                </a:solidFill>
                <a:effectLst>
                  <a:outerShdw blurRad="38100" dist="38100" dir="2700000" algn="tl">
                    <a:srgbClr val="000000">
                      <a:alpha val="43137"/>
                    </a:srgbClr>
                  </a:outerShdw>
                </a:effectLst>
              </a:rPr>
              <a:t>点</a:t>
            </a:r>
            <a:r>
              <a:rPr lang="zh-CN" altLang="zh-CN" sz="2000" b="1" dirty="0" smtClean="0">
                <a:solidFill>
                  <a:srgbClr val="002060"/>
                </a:solidFill>
                <a:effectLst>
                  <a:outerShdw blurRad="38100" dist="38100" dir="2700000" algn="tl">
                    <a:srgbClr val="000000">
                      <a:alpha val="43137"/>
                    </a:srgbClr>
                  </a:outerShdw>
                </a:effectLst>
              </a:rPr>
              <a:t>的刻画。勾勒写意，细节传神，</a:t>
            </a:r>
            <a:r>
              <a:rPr lang="zh-CN" altLang="zh-CN" sz="2000" b="1" dirty="0" smtClean="0">
                <a:solidFill>
                  <a:srgbClr val="FF0000"/>
                </a:solidFill>
                <a:effectLst>
                  <a:outerShdw blurRad="38100" dist="38100" dir="2700000" algn="tl">
                    <a:srgbClr val="000000">
                      <a:alpha val="43137"/>
                    </a:srgbClr>
                  </a:outerShdw>
                </a:effectLst>
              </a:rPr>
              <a:t>点面</a:t>
            </a:r>
            <a:r>
              <a:rPr lang="zh-CN" altLang="zh-CN" sz="2000" b="1" dirty="0" smtClean="0">
                <a:solidFill>
                  <a:srgbClr val="002060"/>
                </a:solidFill>
                <a:effectLst>
                  <a:outerShdw blurRad="38100" dist="38100" dir="2700000" algn="tl">
                    <a:srgbClr val="000000">
                      <a:alpha val="43137"/>
                    </a:srgbClr>
                  </a:outerShdw>
                </a:effectLst>
              </a:rPr>
              <a:t>结合，相互</a:t>
            </a:r>
            <a:r>
              <a:rPr lang="zh-CN" altLang="zh-CN" sz="2000" b="1" dirty="0" smtClean="0">
                <a:solidFill>
                  <a:srgbClr val="7030A0"/>
                </a:solidFill>
                <a:effectLst>
                  <a:outerShdw blurRad="38100" dist="38100" dir="2700000" algn="tl">
                    <a:srgbClr val="000000">
                      <a:alpha val="43137"/>
                    </a:srgbClr>
                  </a:outerShdw>
                </a:effectLst>
              </a:rPr>
              <a:t>映衬</a:t>
            </a:r>
            <a:r>
              <a:rPr lang="zh-CN" altLang="zh-CN" sz="2000" b="1" dirty="0" smtClean="0">
                <a:solidFill>
                  <a:srgbClr val="002060"/>
                </a:solidFill>
                <a:effectLst>
                  <a:outerShdw blurRad="38100" dist="38100" dir="2700000" algn="tl">
                    <a:srgbClr val="000000">
                      <a:alpha val="43137"/>
                    </a:srgbClr>
                  </a:outerShdw>
                </a:effectLst>
              </a:rPr>
              <a:t>；以景起情，丰富了词作情感内涵。</a:t>
            </a:r>
            <a:endParaRPr lang="zh-CN" altLang="zh-CN" sz="2000" dirty="0">
              <a:solidFill>
                <a:srgbClr val="002060"/>
              </a:solidFill>
              <a:effectLst>
                <a:outerShdw blurRad="38100" dist="38100" dir="2700000" algn="tl">
                  <a:srgbClr val="000000">
                    <a:alpha val="43137"/>
                  </a:srgbClr>
                </a:outerShdw>
              </a:effectLst>
            </a:endParaRPr>
          </a:p>
        </p:txBody>
      </p:sp>
      <p:sp>
        <p:nvSpPr>
          <p:cNvPr id="2" name="矩形 1"/>
          <p:cNvSpPr/>
          <p:nvPr/>
        </p:nvSpPr>
        <p:spPr>
          <a:xfrm>
            <a:off x="165593" y="2003890"/>
            <a:ext cx="8165513" cy="369332"/>
          </a:xfrm>
          <a:prstGeom prst="rect">
            <a:avLst/>
          </a:prstGeom>
        </p:spPr>
        <p:txBody>
          <a:bodyPr wrap="square">
            <a:spAutoFit/>
          </a:bodyPr>
          <a:lstStyle/>
          <a:p>
            <a:r>
              <a:rPr lang="en-US" altLang="zh-CN" b="1" dirty="0"/>
              <a:t>8</a:t>
            </a:r>
            <a:r>
              <a:rPr lang="zh-CN" altLang="zh-CN" b="1" dirty="0"/>
              <a:t>．这首词通过人物动作神态表现了西湖游人的不同情感，请结合作品简要分析。</a:t>
            </a:r>
            <a:endParaRPr lang="zh-CN" altLang="zh-CN" dirty="0"/>
          </a:p>
        </p:txBody>
      </p:sp>
    </p:spTree>
    <p:extLst>
      <p:ext uri="{BB962C8B-B14F-4D97-AF65-F5344CB8AC3E}">
        <p14:creationId xmlns:p14="http://schemas.microsoft.com/office/powerpoint/2010/main" val="378723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16632"/>
            <a:ext cx="6534472" cy="2031325"/>
          </a:xfrm>
          <a:prstGeom prst="rect">
            <a:avLst/>
          </a:prstGeom>
        </p:spPr>
        <p:txBody>
          <a:bodyPr wrap="square">
            <a:spAutoFit/>
          </a:bodyPr>
          <a:lstStyle/>
          <a:p>
            <a:r>
              <a:rPr lang="zh-CN" altLang="zh-CN" b="1" dirty="0"/>
              <a:t>阅读下面的宋诗，然后回答问题。</a:t>
            </a:r>
            <a:endParaRPr lang="zh-CN" altLang="zh-CN" dirty="0"/>
          </a:p>
          <a:p>
            <a:r>
              <a:rPr lang="en-US" altLang="zh-CN" b="1" dirty="0" smtClean="0"/>
              <a:t>                                    </a:t>
            </a:r>
            <a:r>
              <a:rPr lang="zh-CN" altLang="zh-CN" b="1" dirty="0" smtClean="0"/>
              <a:t>插秧歌</a:t>
            </a:r>
            <a:r>
              <a:rPr lang="en-US" altLang="zh-CN" b="1" dirty="0" smtClean="0"/>
              <a:t>     </a:t>
            </a:r>
            <a:r>
              <a:rPr lang="zh-CN" altLang="zh-CN" b="1" dirty="0" smtClean="0"/>
              <a:t>杨</a:t>
            </a:r>
            <a:r>
              <a:rPr lang="zh-CN" altLang="zh-CN" b="1" dirty="0"/>
              <a:t>万里</a:t>
            </a:r>
            <a:endParaRPr lang="zh-CN" altLang="zh-CN" dirty="0"/>
          </a:p>
          <a:p>
            <a:r>
              <a:rPr lang="zh-CN" altLang="zh-CN" b="1" dirty="0"/>
              <a:t>　　　</a:t>
            </a:r>
            <a:r>
              <a:rPr lang="en-US" altLang="zh-CN" b="1" dirty="0" smtClean="0"/>
              <a:t> </a:t>
            </a:r>
            <a:r>
              <a:rPr lang="zh-CN" altLang="zh-CN" b="1" dirty="0" smtClean="0"/>
              <a:t>田</a:t>
            </a:r>
            <a:r>
              <a:rPr lang="zh-CN" altLang="zh-CN" b="1" dirty="0"/>
              <a:t>夫抛秧田妇接，小儿拔秧大儿插。</a:t>
            </a:r>
            <a:endParaRPr lang="zh-CN" altLang="zh-CN" dirty="0"/>
          </a:p>
          <a:p>
            <a:r>
              <a:rPr lang="en-US" altLang="zh-CN" b="1" dirty="0" smtClean="0"/>
              <a:t>              </a:t>
            </a:r>
            <a:r>
              <a:rPr lang="zh-CN" altLang="zh-CN" b="1" dirty="0" smtClean="0"/>
              <a:t>笠</a:t>
            </a:r>
            <a:r>
              <a:rPr lang="zh-CN" altLang="zh-CN" b="1" dirty="0"/>
              <a:t>是兜鍪蓑是甲，雨从头上湿到胛。</a:t>
            </a:r>
            <a:endParaRPr lang="zh-CN" altLang="zh-CN" dirty="0"/>
          </a:p>
          <a:p>
            <a:r>
              <a:rPr lang="en-US" altLang="zh-CN" b="1" dirty="0" smtClean="0"/>
              <a:t>              </a:t>
            </a:r>
            <a:r>
              <a:rPr lang="zh-CN" altLang="zh-CN" b="1" dirty="0" smtClean="0"/>
              <a:t>唤</a:t>
            </a:r>
            <a:r>
              <a:rPr lang="zh-CN" altLang="zh-CN" b="1" dirty="0"/>
              <a:t>渠朝餐歇半霎，低头折腰只不答。</a:t>
            </a:r>
            <a:endParaRPr lang="zh-CN" altLang="zh-CN" dirty="0"/>
          </a:p>
          <a:p>
            <a:r>
              <a:rPr lang="en-US" altLang="zh-CN" b="1" dirty="0" smtClean="0"/>
              <a:t>              </a:t>
            </a:r>
            <a:r>
              <a:rPr lang="zh-CN" altLang="zh-CN" b="1" dirty="0" smtClean="0"/>
              <a:t>秧</a:t>
            </a:r>
            <a:r>
              <a:rPr lang="zh-CN" altLang="zh-CN" b="1" dirty="0"/>
              <a:t>根未牢莳未匝</a:t>
            </a:r>
            <a:r>
              <a:rPr lang="zh-CN" altLang="zh-CN" b="1" baseline="30000" dirty="0"/>
              <a:t>①</a:t>
            </a:r>
            <a:r>
              <a:rPr lang="zh-CN" altLang="zh-CN" b="1" dirty="0"/>
              <a:t>，照管鹅儿与雏鸭。</a:t>
            </a:r>
            <a:endParaRPr lang="zh-CN" altLang="zh-CN" dirty="0"/>
          </a:p>
          <a:p>
            <a:r>
              <a:rPr lang="zh-CN" altLang="zh-CN" b="1" dirty="0"/>
              <a:t>【注】</a:t>
            </a:r>
            <a:r>
              <a:rPr lang="en-US" altLang="zh-CN" b="1" dirty="0"/>
              <a:t>①</a:t>
            </a:r>
            <a:r>
              <a:rPr lang="zh-CN" altLang="zh-CN" b="1" dirty="0"/>
              <a:t>莳</a:t>
            </a:r>
            <a:r>
              <a:rPr lang="en-US" altLang="zh-CN" b="1" dirty="0"/>
              <a:t>(</a:t>
            </a:r>
            <a:r>
              <a:rPr lang="en-US" altLang="zh-CN" b="1" dirty="0" err="1"/>
              <a:t>shì</a:t>
            </a:r>
            <a:r>
              <a:rPr lang="en-US" altLang="zh-CN" b="1" dirty="0"/>
              <a:t>)</a:t>
            </a:r>
            <a:r>
              <a:rPr lang="zh-CN" altLang="zh-CN" b="1" dirty="0"/>
              <a:t>未匝：移植或栽种没有完毕</a:t>
            </a:r>
            <a:r>
              <a:rPr lang="zh-CN" altLang="zh-CN" b="1" dirty="0" smtClean="0"/>
              <a:t>。</a:t>
            </a:r>
            <a:endParaRPr lang="zh-CN" altLang="zh-CN" dirty="0"/>
          </a:p>
        </p:txBody>
      </p:sp>
      <p:sp>
        <p:nvSpPr>
          <p:cNvPr id="3" name="矩形 2"/>
          <p:cNvSpPr/>
          <p:nvPr/>
        </p:nvSpPr>
        <p:spPr>
          <a:xfrm>
            <a:off x="13356" y="5355218"/>
            <a:ext cx="9289032" cy="1323439"/>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答：运用了</a:t>
            </a:r>
            <a:r>
              <a:rPr lang="zh-CN" altLang="zh-CN" sz="2000" b="1" dirty="0">
                <a:solidFill>
                  <a:srgbClr val="00B050"/>
                </a:solidFill>
                <a:effectLst>
                  <a:outerShdw blurRad="38100" dist="38100" dir="2700000" algn="tl">
                    <a:srgbClr val="000000">
                      <a:alpha val="43137"/>
                    </a:srgbClr>
                  </a:outerShdw>
                </a:effectLst>
              </a:rPr>
              <a:t>比喻</a:t>
            </a:r>
            <a:r>
              <a:rPr lang="zh-CN" altLang="zh-CN" sz="2000" b="1" dirty="0">
                <a:solidFill>
                  <a:srgbClr val="002060"/>
                </a:solidFill>
                <a:effectLst>
                  <a:outerShdw blurRad="38100" dist="38100" dir="2700000" algn="tl">
                    <a:srgbClr val="000000">
                      <a:alpha val="43137"/>
                    </a:srgbClr>
                  </a:outerShdw>
                </a:effectLst>
              </a:rPr>
              <a:t>的修辞手法</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第一步：指出运用的表现手法</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zh-CN" altLang="zh-CN" sz="2000" b="1" dirty="0" smtClean="0">
                <a:solidFill>
                  <a:srgbClr val="002060"/>
                </a:solidFill>
                <a:effectLst>
                  <a:outerShdw blurRad="38100" dist="38100" dir="2700000" algn="tl">
                    <a:srgbClr val="000000">
                      <a:alpha val="43137"/>
                    </a:srgbClr>
                  </a:outerShdw>
                </a:effectLst>
              </a:rPr>
              <a:t>把</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笠</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比作头盔，把</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比作铁甲</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第二步：指出这种手法在诗歌中的具体运用</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，形象</a:t>
            </a:r>
            <a:r>
              <a:rPr lang="zh-CN" altLang="zh-CN" sz="2000" b="1" dirty="0">
                <a:solidFill>
                  <a:srgbClr val="002060"/>
                </a:solidFill>
                <a:effectLst>
                  <a:outerShdw blurRad="38100" dist="38100" dir="2700000" algn="tl">
                    <a:srgbClr val="000000">
                      <a:alpha val="43137"/>
                    </a:srgbClr>
                  </a:outerShdw>
                </a:effectLst>
              </a:rPr>
              <a:t>生动，化板滞为飞动，暗示了天气的恶劣、插秧</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农事</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的繁忙紧张，表现</a:t>
            </a:r>
            <a:r>
              <a:rPr lang="zh-CN" altLang="zh-CN" sz="2000" b="1" dirty="0" smtClean="0">
                <a:solidFill>
                  <a:srgbClr val="002060"/>
                </a:solidFill>
                <a:effectLst>
                  <a:outerShdw blurRad="38100" dist="38100" dir="2700000" algn="tl">
                    <a:srgbClr val="000000">
                      <a:alpha val="43137"/>
                    </a:srgbClr>
                  </a:outerShdw>
                </a:effectLst>
              </a:rPr>
              <a:t>了</a:t>
            </a:r>
            <a:endParaRPr lang="en-US" altLang="zh-CN" sz="2000" b="1" dirty="0" smtClean="0">
              <a:solidFill>
                <a:srgbClr val="002060"/>
              </a:solidFill>
              <a:effectLst>
                <a:outerShdw blurRad="38100" dist="38100" dir="2700000" algn="tl">
                  <a:srgbClr val="000000">
                    <a:alpha val="43137"/>
                  </a:srgbClr>
                </a:outerShdw>
              </a:effectLst>
            </a:endParaRPr>
          </a:p>
          <a:p>
            <a:r>
              <a:rPr lang="zh-CN" altLang="zh-CN" sz="2000" b="1" dirty="0" smtClean="0">
                <a:solidFill>
                  <a:srgbClr val="002060"/>
                </a:solidFill>
                <a:effectLst>
                  <a:outerShdw blurRad="38100" dist="38100" dir="2700000" algn="tl">
                    <a:srgbClr val="000000">
                      <a:alpha val="43137"/>
                    </a:srgbClr>
                  </a:outerShdw>
                </a:effectLst>
              </a:rPr>
              <a:t>农人</a:t>
            </a:r>
            <a:r>
              <a:rPr lang="zh-CN" altLang="zh-CN" sz="2000" b="1" dirty="0">
                <a:solidFill>
                  <a:srgbClr val="002060"/>
                </a:solidFill>
                <a:effectLst>
                  <a:outerShdw blurRad="38100" dist="38100" dir="2700000" algn="tl">
                    <a:srgbClr val="000000">
                      <a:alpha val="43137"/>
                    </a:srgbClr>
                  </a:outerShdw>
                </a:effectLst>
              </a:rPr>
              <a:t>吃苦耐劳的精神</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第三步：分析运用该手法的好处</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275892" y="2147957"/>
            <a:ext cx="6174432" cy="400110"/>
          </a:xfrm>
          <a:prstGeom prst="rect">
            <a:avLst/>
          </a:prstGeom>
        </p:spPr>
        <p:txBody>
          <a:bodyPr wrap="square">
            <a:spAutoFit/>
          </a:bodyPr>
          <a:lstStyle/>
          <a:p>
            <a:r>
              <a:rPr lang="zh-CN" altLang="zh-CN" sz="2000" b="1" dirty="0"/>
              <a:t>问题：诗歌的颔联运用了什么修辞手法？有什么作用？</a:t>
            </a:r>
            <a:endParaRPr lang="zh-CN" altLang="zh-CN" sz="2000" dirty="0"/>
          </a:p>
        </p:txBody>
      </p:sp>
      <p:sp>
        <p:nvSpPr>
          <p:cNvPr id="5" name="矩形 4"/>
          <p:cNvSpPr/>
          <p:nvPr/>
        </p:nvSpPr>
        <p:spPr>
          <a:xfrm>
            <a:off x="179512" y="2492896"/>
            <a:ext cx="8856984" cy="2862322"/>
          </a:xfrm>
          <a:prstGeom prst="rect">
            <a:avLst/>
          </a:prstGeom>
        </p:spPr>
        <p:txBody>
          <a:bodyPr wrap="square">
            <a:spAutoFit/>
          </a:bodyPr>
          <a:lstStyle/>
          <a:p>
            <a:r>
              <a:rPr lang="zh-CN" altLang="zh-CN" b="1" dirty="0">
                <a:solidFill>
                  <a:srgbClr val="7030A0"/>
                </a:solidFill>
                <a:effectLst>
                  <a:outerShdw blurRad="38100" dist="38100" dir="2700000" algn="tl">
                    <a:srgbClr val="000000">
                      <a:alpha val="43137"/>
                    </a:srgbClr>
                  </a:outerShdw>
                </a:effectLst>
              </a:rPr>
              <a:t>首</a:t>
            </a:r>
            <a:r>
              <a:rPr lang="zh-CN" altLang="zh-CN" b="1" dirty="0" smtClean="0">
                <a:solidFill>
                  <a:srgbClr val="7030A0"/>
                </a:solidFill>
                <a:effectLst>
                  <a:outerShdw blurRad="38100" dist="38100" dir="2700000" algn="tl">
                    <a:srgbClr val="000000">
                      <a:alpha val="43137"/>
                    </a:srgbClr>
                  </a:outerShdw>
                </a:effectLst>
              </a:rPr>
              <a:t>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这</a:t>
            </a:r>
            <a:r>
              <a:rPr lang="zh-CN" altLang="zh-CN" b="1" dirty="0">
                <a:solidFill>
                  <a:srgbClr val="7030A0"/>
                </a:solidFill>
                <a:effectLst>
                  <a:outerShdw blurRad="38100" dist="38100" dir="2700000" algn="tl">
                    <a:srgbClr val="000000">
                      <a:alpha val="43137"/>
                    </a:srgbClr>
                  </a:outerShdw>
                </a:effectLst>
              </a:rPr>
              <a:t>分工何等明确，何等精细。拔秧活轻，小儿干，接秧也轻，田妇干；抛秧插秧活重，田夫和大儿干。尤以</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抛</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字最妙，活画出秧束雨中飞舞的情态。热火朝天的劳动场面，跃然纸上。</a:t>
            </a:r>
          </a:p>
          <a:p>
            <a:r>
              <a:rPr lang="zh-CN" altLang="zh-CN" b="1" dirty="0" smtClean="0">
                <a:solidFill>
                  <a:srgbClr val="7030A0"/>
                </a:solidFill>
                <a:effectLst>
                  <a:outerShdw blurRad="38100" dist="38100" dir="2700000" algn="tl">
                    <a:srgbClr val="000000">
                      <a:alpha val="43137"/>
                    </a:srgbClr>
                  </a:outerShdw>
                </a:effectLst>
              </a:rPr>
              <a:t>颔联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从句</a:t>
            </a:r>
            <a:r>
              <a:rPr lang="zh-CN" altLang="zh-CN" b="1" dirty="0">
                <a:solidFill>
                  <a:srgbClr val="7030A0"/>
                </a:solidFill>
                <a:effectLst>
                  <a:outerShdw blurRad="38100" dist="38100" dir="2700000" algn="tl">
                    <a:srgbClr val="000000">
                      <a:alpha val="43137"/>
                    </a:srgbClr>
                  </a:outerShdw>
                </a:effectLst>
              </a:rPr>
              <a:t>中不难领会</a:t>
            </a:r>
            <a:r>
              <a:rPr lang="zh-CN" altLang="zh-CN" b="1" dirty="0" smtClean="0">
                <a:solidFill>
                  <a:srgbClr val="7030A0"/>
                </a:solidFill>
                <a:effectLst>
                  <a:outerShdw blurRad="38100" dist="38100" dir="2700000" algn="tl">
                    <a:srgbClr val="000000">
                      <a:alpha val="43137"/>
                    </a:srgbClr>
                  </a:outerShdw>
                </a:effectLst>
              </a:rPr>
              <a:t>春雨密、急、大</a:t>
            </a:r>
            <a:r>
              <a:rPr lang="zh-CN" altLang="zh-CN" b="1" dirty="0">
                <a:solidFill>
                  <a:srgbClr val="7030A0"/>
                </a:solidFill>
                <a:effectLst>
                  <a:outerShdw blurRad="38100" dist="38100" dir="2700000" algn="tl">
                    <a:srgbClr val="000000">
                      <a:alpha val="43137"/>
                    </a:srgbClr>
                  </a:outerShdw>
                </a:effectLst>
              </a:rPr>
              <a:t>，否则，不至于从头上流入脖颈并沾湿肩膀。以</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兜鍪</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和</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甲</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分别比喻</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笠</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和</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蓑</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，充溢</a:t>
            </a:r>
            <a:r>
              <a:rPr lang="zh-CN" altLang="zh-CN" b="1" dirty="0" smtClean="0">
                <a:solidFill>
                  <a:srgbClr val="7030A0"/>
                </a:solidFill>
                <a:effectLst>
                  <a:outerShdw blurRad="38100" dist="38100" dir="2700000" algn="tl">
                    <a:srgbClr val="000000">
                      <a:alpha val="43137"/>
                    </a:srgbClr>
                  </a:outerShdw>
                </a:effectLst>
              </a:rPr>
              <a:t>着火药味，</a:t>
            </a:r>
            <a:r>
              <a:rPr lang="zh-CN" altLang="zh-CN" b="1" dirty="0">
                <a:solidFill>
                  <a:srgbClr val="7030A0"/>
                </a:solidFill>
                <a:effectLst>
                  <a:outerShdw blurRad="38100" dist="38100" dir="2700000" algn="tl">
                    <a:srgbClr val="000000">
                      <a:alpha val="43137"/>
                    </a:srgbClr>
                  </a:outerShdw>
                </a:effectLst>
              </a:rPr>
              <a:t>正暗示抢插稻苗无异一场紧张的战斗。</a:t>
            </a:r>
          </a:p>
          <a:p>
            <a:r>
              <a:rPr lang="zh-CN" altLang="zh-CN" b="1" dirty="0" smtClean="0">
                <a:solidFill>
                  <a:srgbClr val="7030A0"/>
                </a:solidFill>
                <a:effectLst>
                  <a:outerShdw blurRad="38100" dist="38100" dir="2700000" algn="tl">
                    <a:srgbClr val="000000">
                      <a:alpha val="43137"/>
                    </a:srgbClr>
                  </a:outerShdw>
                </a:effectLst>
              </a:rPr>
              <a:t>颈联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老人</a:t>
            </a:r>
            <a:r>
              <a:rPr lang="zh-CN" altLang="zh-CN" b="1" dirty="0">
                <a:solidFill>
                  <a:srgbClr val="7030A0"/>
                </a:solidFill>
                <a:effectLst>
                  <a:outerShdw blurRad="38100" dist="38100" dir="2700000" algn="tl">
                    <a:srgbClr val="000000">
                      <a:alpha val="43137"/>
                    </a:srgbClr>
                  </a:outerShdw>
                </a:effectLst>
              </a:rPr>
              <a:t>来叫他们吃早饭</a:t>
            </a:r>
            <a:r>
              <a:rPr lang="zh-CN" altLang="zh-CN" b="1" dirty="0" smtClean="0">
                <a:solidFill>
                  <a:srgbClr val="7030A0"/>
                </a:solidFill>
                <a:effectLst>
                  <a:outerShdw blurRad="38100" dist="38100" dir="2700000" algn="tl">
                    <a:srgbClr val="000000">
                      <a:alpha val="43137"/>
                    </a:srgbClr>
                  </a:outerShdw>
                </a:effectLst>
              </a:rPr>
              <a:t>，让</a:t>
            </a:r>
            <a:r>
              <a:rPr lang="zh-CN" altLang="zh-CN" b="1" dirty="0">
                <a:solidFill>
                  <a:srgbClr val="7030A0"/>
                </a:solidFill>
                <a:effectLst>
                  <a:outerShdw blurRad="38100" dist="38100" dir="2700000" algn="tl">
                    <a:srgbClr val="000000">
                      <a:alpha val="43137"/>
                    </a:srgbClr>
                  </a:outerShdw>
                </a:effectLst>
              </a:rPr>
              <a:t>他们歇那么小小一会儿，却无人动作，无人答话，似乎对</a:t>
            </a:r>
            <a:r>
              <a:rPr lang="en-US" altLang="zh-CN" b="1" dirty="0" err="1">
                <a:solidFill>
                  <a:srgbClr val="7030A0"/>
                </a:solidFill>
                <a:effectLst>
                  <a:outerShdw blurRad="38100" dist="38100" dir="2700000" algn="tl">
                    <a:srgbClr val="000000">
                      <a:alpha val="43137"/>
                    </a:srgbClr>
                  </a:outerShdw>
                </a:effectLst>
              </a:rPr>
              <a:t>田埂上</a:t>
            </a:r>
            <a:r>
              <a:rPr lang="zh-CN" altLang="zh-CN" b="1" dirty="0">
                <a:solidFill>
                  <a:srgbClr val="7030A0"/>
                </a:solidFill>
                <a:effectLst>
                  <a:outerShdw blurRad="38100" dist="38100" dir="2700000" algn="tl">
                    <a:srgbClr val="000000">
                      <a:alpha val="43137"/>
                    </a:srgbClr>
                  </a:outerShdw>
                </a:effectLst>
              </a:rPr>
              <a:t>的呼唤</a:t>
            </a:r>
            <a:r>
              <a:rPr lang="en-US" altLang="zh-CN" b="1" dirty="0" err="1">
                <a:solidFill>
                  <a:srgbClr val="7030A0"/>
                </a:solidFill>
                <a:effectLst>
                  <a:outerShdw blurRad="38100" dist="38100" dir="2700000" algn="tl">
                    <a:srgbClr val="000000">
                      <a:alpha val="43137"/>
                    </a:srgbClr>
                  </a:outerShdw>
                </a:effectLst>
              </a:rPr>
              <a:t>置若罔闻</a:t>
            </a:r>
            <a:r>
              <a:rPr lang="zh-CN" altLang="zh-CN" b="1" dirty="0">
                <a:solidFill>
                  <a:srgbClr val="7030A0"/>
                </a:solidFill>
                <a:effectLst>
                  <a:outerShdw blurRad="38100" dist="38100" dir="2700000" algn="tl">
                    <a:srgbClr val="000000">
                      <a:alpha val="43137"/>
                    </a:srgbClr>
                  </a:outerShdw>
                </a:effectLst>
              </a:rPr>
              <a:t>，连抬头看一眼的工夫也没有</a:t>
            </a:r>
            <a:r>
              <a:rPr lang="zh-CN" altLang="zh-CN" b="1" dirty="0" smtClean="0">
                <a:solidFill>
                  <a:srgbClr val="7030A0"/>
                </a:solidFill>
                <a:effectLst>
                  <a:outerShdw blurRad="38100" dist="38100" dir="2700000" algn="tl">
                    <a:srgbClr val="000000">
                      <a:alpha val="43137"/>
                    </a:srgbClr>
                  </a:outerShdw>
                </a:effectLst>
              </a:rPr>
              <a:t>。写出</a:t>
            </a:r>
            <a:r>
              <a:rPr lang="zh-CN" altLang="en-US" b="1" dirty="0" smtClean="0">
                <a:solidFill>
                  <a:srgbClr val="7030A0"/>
                </a:solidFill>
                <a:effectLst>
                  <a:outerShdw blurRad="38100" dist="38100" dir="2700000" algn="tl">
                    <a:srgbClr val="000000">
                      <a:alpha val="43137"/>
                    </a:srgbClr>
                  </a:outerShdw>
                </a:effectLst>
              </a:rPr>
              <a:t>了</a:t>
            </a:r>
            <a:r>
              <a:rPr lang="zh-CN" altLang="zh-CN" b="1" dirty="0" smtClean="0">
                <a:solidFill>
                  <a:srgbClr val="7030A0"/>
                </a:solidFill>
                <a:effectLst>
                  <a:outerShdw blurRad="38100" dist="38100" dir="2700000" algn="tl">
                    <a:srgbClr val="000000">
                      <a:alpha val="43137"/>
                    </a:srgbClr>
                  </a:outerShdw>
                </a:effectLst>
              </a:rPr>
              <a:t>抢</a:t>
            </a:r>
            <a:r>
              <a:rPr lang="zh-CN" altLang="zh-CN" b="1" dirty="0">
                <a:solidFill>
                  <a:srgbClr val="7030A0"/>
                </a:solidFill>
                <a:effectLst>
                  <a:outerShdw blurRad="38100" dist="38100" dir="2700000" algn="tl">
                    <a:srgbClr val="000000">
                      <a:alpha val="43137"/>
                    </a:srgbClr>
                  </a:outerShdw>
                </a:effectLst>
              </a:rPr>
              <a:t>插的紧张程度。</a:t>
            </a:r>
          </a:p>
          <a:p>
            <a:r>
              <a:rPr lang="zh-CN" altLang="zh-CN" b="1" dirty="0">
                <a:solidFill>
                  <a:srgbClr val="7030A0"/>
                </a:solidFill>
                <a:effectLst>
                  <a:outerShdw blurRad="38100" dist="38100" dir="2700000" algn="tl">
                    <a:srgbClr val="000000">
                      <a:alpha val="43137"/>
                    </a:srgbClr>
                  </a:outerShdw>
                </a:effectLst>
              </a:rPr>
              <a:t>尾</a:t>
            </a:r>
            <a:r>
              <a:rPr lang="zh-CN" altLang="zh-CN" b="1" dirty="0" smtClean="0">
                <a:solidFill>
                  <a:srgbClr val="7030A0"/>
                </a:solidFill>
                <a:effectLst>
                  <a:outerShdw blurRad="38100" dist="38100" dir="2700000" algn="tl">
                    <a:srgbClr val="000000">
                      <a:alpha val="43137"/>
                    </a:srgbClr>
                  </a:outerShdw>
                </a:effectLst>
              </a:rPr>
              <a:t>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似乎</a:t>
            </a:r>
            <a:r>
              <a:rPr lang="zh-CN" altLang="zh-CN" b="1" dirty="0">
                <a:solidFill>
                  <a:srgbClr val="7030A0"/>
                </a:solidFill>
                <a:effectLst>
                  <a:outerShdw blurRad="38100" dist="38100" dir="2700000" algn="tl">
                    <a:srgbClr val="000000">
                      <a:alpha val="43137"/>
                    </a:srgbClr>
                  </a:outerShdw>
                </a:effectLst>
              </a:rPr>
              <a:t>是田夫对送饭老人的回答：</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您瞧这稻苗还不栽稳，再说这块田还没插完，您把饭放这儿，我们呆会儿就吃，您得赶紧回去照看好那帮鸡鸭鹅</a:t>
            </a:r>
            <a:r>
              <a:rPr lang="zh-CN" altLang="zh-CN" b="1" dirty="0" smtClean="0">
                <a:solidFill>
                  <a:srgbClr val="7030A0"/>
                </a:solidFill>
                <a:effectLst>
                  <a:outerShdw blurRad="38100" dist="38100" dir="2700000" algn="tl">
                    <a:srgbClr val="000000">
                      <a:alpha val="43137"/>
                    </a:srgbClr>
                  </a:outerShdw>
                </a:effectLst>
              </a:rPr>
              <a:t>们。</a:t>
            </a:r>
            <a:r>
              <a:rPr lang="en-US" altLang="zh-CN" b="1" dirty="0">
                <a:solidFill>
                  <a:srgbClr val="7030A0"/>
                </a:solidFill>
                <a:effectLst>
                  <a:outerShdw blurRad="38100" dist="38100" dir="2700000" algn="tl">
                    <a:srgbClr val="000000">
                      <a:alpha val="43137"/>
                    </a:srgbClr>
                  </a:outerShdw>
                </a:effectLst>
              </a:rPr>
              <a:t>”</a:t>
            </a:r>
            <a:endParaRPr lang="zh-CN" altLang="zh-CN"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321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257527"/>
            <a:ext cx="4572000" cy="1754326"/>
          </a:xfrm>
          <a:prstGeom prst="rect">
            <a:avLst/>
          </a:prstGeom>
        </p:spPr>
        <p:txBody>
          <a:bodyPr>
            <a:spAutoFit/>
          </a:bodyPr>
          <a:lstStyle/>
          <a:p>
            <a:r>
              <a:rPr lang="zh-CN" altLang="zh-CN" b="1" dirty="0"/>
              <a:t>阅读下面的诗，回答问题。</a:t>
            </a:r>
            <a:endParaRPr lang="zh-CN" altLang="zh-CN" dirty="0"/>
          </a:p>
          <a:p>
            <a:r>
              <a:rPr lang="en-US" altLang="zh-CN" b="1" dirty="0" smtClean="0"/>
              <a:t>                  </a:t>
            </a:r>
            <a:r>
              <a:rPr lang="zh-CN" altLang="zh-CN" b="1" dirty="0" smtClean="0"/>
              <a:t>山居即事</a:t>
            </a:r>
            <a:r>
              <a:rPr lang="en-US" altLang="zh-CN" b="1" dirty="0" smtClean="0"/>
              <a:t>               </a:t>
            </a:r>
            <a:r>
              <a:rPr lang="zh-CN" altLang="zh-CN" b="1" dirty="0" smtClean="0"/>
              <a:t>王</a:t>
            </a:r>
            <a:r>
              <a:rPr lang="zh-CN" altLang="zh-CN" b="1" dirty="0"/>
              <a:t>维</a:t>
            </a:r>
            <a:endParaRPr lang="zh-CN" altLang="zh-CN" dirty="0"/>
          </a:p>
          <a:p>
            <a:r>
              <a:rPr lang="zh-CN" altLang="zh-CN" b="1" dirty="0"/>
              <a:t>寂寞掩柴扉，苍茫对落晖。</a:t>
            </a:r>
            <a:endParaRPr lang="zh-CN" altLang="zh-CN" dirty="0"/>
          </a:p>
          <a:p>
            <a:r>
              <a:rPr lang="zh-CN" altLang="zh-CN" b="1" dirty="0"/>
              <a:t>鹤巢松树遍，人访荜门稀。</a:t>
            </a:r>
            <a:endParaRPr lang="zh-CN" altLang="zh-CN" dirty="0"/>
          </a:p>
          <a:p>
            <a:r>
              <a:rPr lang="zh-CN" altLang="zh-CN" b="1" dirty="0"/>
              <a:t>嫩竹含新粉，红莲落故衣。</a:t>
            </a:r>
            <a:endParaRPr lang="zh-CN" altLang="zh-CN" dirty="0"/>
          </a:p>
          <a:p>
            <a:r>
              <a:rPr lang="zh-CN" altLang="zh-CN" b="1" dirty="0"/>
              <a:t>渡头烟火起，处处采菱归</a:t>
            </a:r>
            <a:r>
              <a:rPr lang="zh-CN" altLang="zh-CN" b="1" dirty="0" smtClean="0"/>
              <a:t>。</a:t>
            </a:r>
            <a:endParaRPr lang="zh-CN" altLang="zh-CN" dirty="0"/>
          </a:p>
        </p:txBody>
      </p:sp>
      <p:sp>
        <p:nvSpPr>
          <p:cNvPr id="3" name="矩形 2"/>
          <p:cNvSpPr/>
          <p:nvPr/>
        </p:nvSpPr>
        <p:spPr>
          <a:xfrm>
            <a:off x="382851" y="5013176"/>
            <a:ext cx="8640960" cy="1200329"/>
          </a:xfrm>
          <a:prstGeom prst="rect">
            <a:avLst/>
          </a:prstGeom>
        </p:spPr>
        <p:txBody>
          <a:bodyPr wrap="square">
            <a:spAutoFit/>
          </a:bodyPr>
          <a:lstStyle/>
          <a:p>
            <a:r>
              <a:rPr lang="zh-CN" altLang="zh-CN" sz="2400" b="1" dirty="0" smtClean="0">
                <a:solidFill>
                  <a:srgbClr val="002060"/>
                </a:solidFill>
                <a:effectLst>
                  <a:outerShdw blurRad="38100" dist="38100" dir="2700000" algn="tl">
                    <a:srgbClr val="000000">
                      <a:alpha val="43137"/>
                    </a:srgbClr>
                  </a:outerShdw>
                </a:effectLst>
              </a:rPr>
              <a:t>答：写出了</a:t>
            </a:r>
            <a:r>
              <a:rPr lang="zh-CN" altLang="zh-CN" sz="2400" b="1" dirty="0" smtClean="0">
                <a:solidFill>
                  <a:srgbClr val="00B0F0"/>
                </a:solidFill>
                <a:effectLst>
                  <a:outerShdw blurRad="38100" dist="38100" dir="2700000" algn="tl">
                    <a:srgbClr val="000000">
                      <a:alpha val="43137"/>
                    </a:srgbClr>
                  </a:outerShdw>
                </a:effectLst>
              </a:rPr>
              <a:t>夕阳</a:t>
            </a:r>
            <a:r>
              <a:rPr lang="zh-CN" altLang="zh-CN" sz="2400" b="1" dirty="0" smtClean="0">
                <a:solidFill>
                  <a:srgbClr val="002060"/>
                </a:solidFill>
                <a:effectLst>
                  <a:outerShdw blurRad="38100" dist="38100" dir="2700000" algn="tl">
                    <a:srgbClr val="000000">
                      <a:alpha val="43137"/>
                    </a:srgbClr>
                  </a:outerShdw>
                </a:effectLst>
              </a:rPr>
              <a:t>西下，</a:t>
            </a:r>
            <a:r>
              <a:rPr lang="zh-CN" altLang="zh-CN" sz="2400" b="1" dirty="0" smtClean="0">
                <a:solidFill>
                  <a:srgbClr val="00B0F0"/>
                </a:solidFill>
                <a:effectLst>
                  <a:outerShdw blurRad="38100" dist="38100" dir="2700000" algn="tl">
                    <a:srgbClr val="000000">
                      <a:alpha val="43137"/>
                    </a:srgbClr>
                  </a:outerShdw>
                </a:effectLst>
              </a:rPr>
              <a:t>炊烟</a:t>
            </a:r>
            <a:r>
              <a:rPr lang="zh-CN" altLang="zh-CN" sz="2400" b="1" dirty="0" smtClean="0">
                <a:solidFill>
                  <a:srgbClr val="002060"/>
                </a:solidFill>
                <a:effectLst>
                  <a:outerShdw blurRad="38100" dist="38100" dir="2700000" algn="tl">
                    <a:srgbClr val="000000">
                      <a:alpha val="43137"/>
                    </a:srgbClr>
                  </a:outerShdw>
                </a:effectLst>
              </a:rPr>
              <a:t>升起，</a:t>
            </a:r>
            <a:r>
              <a:rPr lang="zh-CN" altLang="zh-CN" sz="2400" b="1" dirty="0" smtClean="0">
                <a:solidFill>
                  <a:srgbClr val="00B0F0"/>
                </a:solidFill>
                <a:effectLst>
                  <a:outerShdw blurRad="38100" dist="38100" dir="2700000" algn="tl">
                    <a:srgbClr val="000000">
                      <a:alpha val="43137"/>
                    </a:srgbClr>
                  </a:outerShdw>
                </a:effectLst>
              </a:rPr>
              <a:t>嫩竹荷花</a:t>
            </a:r>
            <a:r>
              <a:rPr lang="zh-CN" altLang="zh-CN" sz="2400" b="1" dirty="0" smtClean="0">
                <a:solidFill>
                  <a:srgbClr val="00B050"/>
                </a:solidFill>
                <a:effectLst>
                  <a:outerShdw blurRad="38100" dist="38100" dir="2700000" algn="tl">
                    <a:srgbClr val="000000">
                      <a:alpha val="43137"/>
                    </a:srgbClr>
                  </a:outerShdw>
                </a:effectLst>
              </a:rPr>
              <a:t>清新可爱</a:t>
            </a:r>
            <a:r>
              <a:rPr lang="zh-CN"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00B0F0"/>
                </a:solidFill>
                <a:effectLst>
                  <a:outerShdw blurRad="38100" dist="38100" dir="2700000" algn="tl">
                    <a:srgbClr val="000000">
                      <a:alpha val="43137"/>
                    </a:srgbClr>
                  </a:outerShdw>
                </a:effectLst>
              </a:rPr>
              <a:t>人们</a:t>
            </a:r>
            <a:r>
              <a:rPr lang="zh-CN" altLang="zh-CN" sz="2400" b="1" dirty="0" smtClean="0">
                <a:solidFill>
                  <a:srgbClr val="002060"/>
                </a:solidFill>
                <a:effectLst>
                  <a:outerShdw blurRad="38100" dist="38100" dir="2700000" algn="tl">
                    <a:srgbClr val="000000">
                      <a:alpha val="43137"/>
                    </a:srgbClr>
                  </a:outerShdw>
                </a:effectLst>
              </a:rPr>
              <a:t>采菱而归的景象</a:t>
            </a:r>
            <a:r>
              <a:rPr lang="en-US"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C00000"/>
                </a:solidFill>
                <a:effectLst>
                  <a:outerShdw blurRad="38100" dist="38100" dir="2700000" algn="tl">
                    <a:srgbClr val="000000">
                      <a:alpha val="43137"/>
                    </a:srgbClr>
                  </a:outerShdw>
                </a:effectLst>
              </a:rPr>
              <a:t>展示出一幅画面</a:t>
            </a:r>
            <a:r>
              <a:rPr lang="en-US"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002060"/>
                </a:solidFill>
                <a:effectLst>
                  <a:outerShdw blurRad="38100" dist="38100" dir="2700000" algn="tl">
                    <a:srgbClr val="000000">
                      <a:alpha val="43137"/>
                    </a:srgbClr>
                  </a:outerShdw>
                </a:effectLst>
              </a:rPr>
              <a:t>，表现出诗人</a:t>
            </a:r>
            <a:r>
              <a:rPr lang="zh-CN" altLang="zh-CN" sz="2400" b="1" dirty="0" smtClean="0">
                <a:solidFill>
                  <a:srgbClr val="FF0000"/>
                </a:solidFill>
                <a:effectLst>
                  <a:outerShdw blurRad="38100" dist="38100" dir="2700000" algn="tl">
                    <a:srgbClr val="000000">
                      <a:alpha val="43137"/>
                    </a:srgbClr>
                  </a:outerShdw>
                </a:effectLst>
              </a:rPr>
              <a:t>悠然闲适</a:t>
            </a:r>
            <a:r>
              <a:rPr lang="zh-CN" altLang="zh-CN" sz="2400" b="1" dirty="0" smtClean="0">
                <a:solidFill>
                  <a:srgbClr val="002060"/>
                </a:solidFill>
                <a:effectLst>
                  <a:outerShdw blurRad="38100" dist="38100" dir="2700000" algn="tl">
                    <a:srgbClr val="000000">
                      <a:alpha val="43137"/>
                    </a:srgbClr>
                  </a:outerShdw>
                </a:effectLst>
              </a:rPr>
              <a:t>的心情</a:t>
            </a:r>
            <a:r>
              <a:rPr lang="en-US"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C00000"/>
                </a:solidFill>
                <a:effectLst>
                  <a:outerShdw blurRad="38100" dist="38100" dir="2700000" algn="tl">
                    <a:srgbClr val="000000">
                      <a:alpha val="43137"/>
                    </a:srgbClr>
                  </a:outerShdw>
                </a:effectLst>
              </a:rPr>
              <a:t>分析作者的思想感情</a:t>
            </a:r>
            <a:r>
              <a:rPr lang="en-US"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002060"/>
                </a:solidFill>
                <a:effectLst>
                  <a:outerShdw blurRad="38100" dist="38100" dir="2700000" algn="tl">
                    <a:srgbClr val="000000">
                      <a:alpha val="43137"/>
                    </a:srgbClr>
                  </a:outerShdw>
                </a:effectLst>
              </a:rPr>
              <a:t>。</a:t>
            </a:r>
            <a:endParaRPr lang="zh-CN" altLang="zh-CN" sz="24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403993" y="2132856"/>
            <a:ext cx="4368504" cy="369332"/>
          </a:xfrm>
          <a:prstGeom prst="rect">
            <a:avLst/>
          </a:prstGeom>
        </p:spPr>
        <p:txBody>
          <a:bodyPr wrap="none">
            <a:spAutoFit/>
          </a:bodyPr>
          <a:lstStyle/>
          <a:p>
            <a:r>
              <a:rPr lang="zh-CN" altLang="zh-CN" b="1" dirty="0" smtClean="0"/>
              <a:t>问题：诗的后四句写出了怎样的景与情？</a:t>
            </a:r>
            <a:endParaRPr lang="zh-CN" altLang="zh-CN" dirty="0"/>
          </a:p>
        </p:txBody>
      </p:sp>
      <p:sp>
        <p:nvSpPr>
          <p:cNvPr id="5" name="矩形 4"/>
          <p:cNvSpPr/>
          <p:nvPr/>
        </p:nvSpPr>
        <p:spPr>
          <a:xfrm>
            <a:off x="611560" y="2875003"/>
            <a:ext cx="7920880" cy="1631216"/>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 </a:t>
            </a:r>
            <a:endParaRPr lang="zh-CN" altLang="en-US" sz="2000" b="1" dirty="0">
              <a:solidFill>
                <a:srgbClr val="7030A0"/>
              </a:solidFill>
              <a:effectLst>
                <a:outerShdw blurRad="38100" dist="38100" dir="2700000" algn="tl">
                  <a:srgbClr val="000000">
                    <a:alpha val="43137"/>
                  </a:srgbClr>
                </a:outerShdw>
              </a:effectLst>
            </a:endParaRPr>
          </a:p>
          <a:p>
            <a:r>
              <a:rPr lang="zh-CN" altLang="en-US" sz="2000" b="1" dirty="0">
                <a:solidFill>
                  <a:srgbClr val="7030A0"/>
                </a:solidFill>
                <a:effectLst>
                  <a:outerShdw blurRad="38100" dist="38100" dir="2700000" algn="tl">
                    <a:srgbClr val="000000">
                      <a:alpha val="43137"/>
                    </a:srgbClr>
                  </a:outerShdw>
                </a:effectLst>
              </a:rPr>
              <a:t>沉寂地把篱门紧紧掩上，在苍茫暮色中望着斜晖。</a:t>
            </a:r>
          </a:p>
          <a:p>
            <a:r>
              <a:rPr lang="zh-CN" altLang="en-US" sz="2000" b="1" dirty="0">
                <a:solidFill>
                  <a:srgbClr val="7030A0"/>
                </a:solidFill>
                <a:effectLst>
                  <a:outerShdw blurRad="38100" dist="38100" dir="2700000" algn="tl">
                    <a:srgbClr val="000000">
                      <a:alpha val="43137"/>
                    </a:srgbClr>
                  </a:outerShdw>
                </a:effectLst>
              </a:rPr>
              <a:t>鹤栖宿遍布周围的松树，柴门来访的人冷落疏稀。</a:t>
            </a:r>
          </a:p>
          <a:p>
            <a:r>
              <a:rPr lang="zh-CN" altLang="en-US" sz="2000" b="1" dirty="0">
                <a:solidFill>
                  <a:srgbClr val="7030A0"/>
                </a:solidFill>
                <a:effectLst>
                  <a:outerShdw blurRad="38100" dist="38100" dir="2700000" algn="tl">
                    <a:srgbClr val="000000">
                      <a:alpha val="43137"/>
                    </a:srgbClr>
                  </a:outerShdw>
                </a:effectLst>
              </a:rPr>
              <a:t>嫩竹节已添上一层新粉，老荷花早落下片片红衣。</a:t>
            </a:r>
          </a:p>
          <a:p>
            <a:r>
              <a:rPr lang="zh-CN" altLang="en-US" sz="2000" b="1" dirty="0">
                <a:solidFill>
                  <a:srgbClr val="7030A0"/>
                </a:solidFill>
                <a:effectLst>
                  <a:outerShdw blurRad="38100" dist="38100" dir="2700000" algn="tl">
                    <a:srgbClr val="000000">
                      <a:alpha val="43137"/>
                    </a:srgbClr>
                  </a:outerShdw>
                </a:effectLst>
              </a:rPr>
              <a:t>渡口处的渔火星星点点，是处处采菱人荡舟来归</a:t>
            </a:r>
            <a:r>
              <a:rPr lang="zh-CN" altLang="en-US" sz="2000" b="1" dirty="0" smtClean="0">
                <a:solidFill>
                  <a:srgbClr val="7030A0"/>
                </a:solidFill>
                <a:effectLst>
                  <a:outerShdw blurRad="38100" dist="38100" dir="2700000" algn="tl">
                    <a:srgbClr val="000000">
                      <a:alpha val="43137"/>
                    </a:srgbClr>
                  </a:outerShdw>
                </a:effectLst>
              </a:rPr>
              <a:t>。</a:t>
            </a:r>
            <a:endParaRPr lang="zh-CN" altLang="en-US" sz="20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099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640960" cy="2031325"/>
          </a:xfrm>
          <a:prstGeom prst="rect">
            <a:avLst/>
          </a:prstGeom>
        </p:spPr>
        <p:txBody>
          <a:bodyPr wrap="square">
            <a:spAutoFit/>
          </a:bodyPr>
          <a:lstStyle/>
          <a:p>
            <a:r>
              <a:rPr lang="zh-CN" altLang="zh-CN" b="1" dirty="0"/>
              <a:t>阅读下面这首词，回答问题。</a:t>
            </a:r>
            <a:endParaRPr lang="zh-CN" altLang="zh-CN" dirty="0"/>
          </a:p>
          <a:p>
            <a:r>
              <a:rPr lang="en-US" altLang="zh-CN" b="1" dirty="0" smtClean="0"/>
              <a:t>                                                </a:t>
            </a:r>
            <a:r>
              <a:rPr lang="zh-CN" altLang="zh-CN" b="1" dirty="0" smtClean="0"/>
              <a:t>西</a:t>
            </a:r>
            <a:r>
              <a:rPr lang="zh-CN" altLang="zh-CN" b="1" dirty="0"/>
              <a:t>江月</a:t>
            </a:r>
            <a:r>
              <a:rPr lang="en-US" altLang="zh-CN" b="1" dirty="0"/>
              <a:t>·</a:t>
            </a:r>
            <a:r>
              <a:rPr lang="zh-CN" altLang="zh-CN" b="1" dirty="0"/>
              <a:t>黄</a:t>
            </a:r>
            <a:r>
              <a:rPr lang="zh-CN" altLang="zh-CN" b="1" dirty="0" smtClean="0"/>
              <a:t>陵庙</a:t>
            </a:r>
            <a:r>
              <a:rPr lang="en-US" altLang="zh-CN" b="1" dirty="0" smtClean="0"/>
              <a:t>     </a:t>
            </a:r>
            <a:r>
              <a:rPr lang="zh-CN" altLang="zh-CN" b="1" dirty="0" smtClean="0"/>
              <a:t>张孝祥</a:t>
            </a:r>
            <a:r>
              <a:rPr lang="zh-CN" altLang="zh-CN" b="1" baseline="30000" dirty="0"/>
              <a:t>①</a:t>
            </a:r>
            <a:endParaRPr lang="zh-CN" altLang="zh-CN" dirty="0"/>
          </a:p>
          <a:p>
            <a:r>
              <a:rPr lang="zh-CN" altLang="zh-CN" b="1" dirty="0"/>
              <a:t>满载一船秋色，平铺十里湖光。波神</a:t>
            </a:r>
            <a:r>
              <a:rPr lang="zh-CN" altLang="zh-CN" b="1" baseline="30000" dirty="0"/>
              <a:t>②</a:t>
            </a:r>
            <a:r>
              <a:rPr lang="zh-CN" altLang="zh-CN" b="1" dirty="0"/>
              <a:t>留我看斜阳，唤起鳞鳞细浪。　　明日风回更好，今宵露宿何妨？水晶宫里奏《霓裳》，准拟</a:t>
            </a:r>
            <a:r>
              <a:rPr lang="zh-CN" altLang="zh-CN" b="1" baseline="30000" dirty="0"/>
              <a:t>③</a:t>
            </a:r>
            <a:r>
              <a:rPr lang="zh-CN" altLang="zh-CN" b="1" dirty="0"/>
              <a:t>岳阳楼上。</a:t>
            </a:r>
            <a:endParaRPr lang="zh-CN" altLang="zh-CN" dirty="0"/>
          </a:p>
          <a:p>
            <a:r>
              <a:rPr lang="zh-CN" altLang="zh-CN" b="1" dirty="0"/>
              <a:t>【注】</a:t>
            </a:r>
            <a:r>
              <a:rPr lang="en-US" altLang="zh-CN" b="1" dirty="0"/>
              <a:t>①</a:t>
            </a:r>
            <a:r>
              <a:rPr lang="zh-CN" altLang="zh-CN" b="1" dirty="0"/>
              <a:t>张孝祥：南宋初词人。这首词，因船行洞庭湖畔黄陵庙下为风浪所阻而作，又题《阻风三峰下》。作者与友人信中提到：</a:t>
            </a:r>
            <a:r>
              <a:rPr lang="en-US" altLang="zh-CN" b="1" dirty="0"/>
              <a:t>“</a:t>
            </a:r>
            <a:r>
              <a:rPr lang="zh-CN" altLang="zh-CN" b="1" dirty="0"/>
              <a:t>某离长沙且十日，尚在黄陵庙下，波臣风伯亦善戏矣。</a:t>
            </a:r>
            <a:r>
              <a:rPr lang="en-US" altLang="zh-CN" b="1" dirty="0"/>
              <a:t>”②</a:t>
            </a:r>
            <a:r>
              <a:rPr lang="zh-CN" altLang="zh-CN" b="1" dirty="0"/>
              <a:t>波神：水神。</a:t>
            </a:r>
            <a:r>
              <a:rPr lang="en-US" altLang="zh-CN" b="1" dirty="0"/>
              <a:t>③</a:t>
            </a:r>
            <a:r>
              <a:rPr lang="zh-CN" altLang="zh-CN" b="1" dirty="0"/>
              <a:t>准拟：准定</a:t>
            </a:r>
            <a:r>
              <a:rPr lang="zh-CN" altLang="zh-CN" b="1" dirty="0" smtClean="0"/>
              <a:t>。</a:t>
            </a:r>
            <a:endParaRPr lang="zh-CN" altLang="zh-CN" dirty="0"/>
          </a:p>
        </p:txBody>
      </p:sp>
      <p:sp>
        <p:nvSpPr>
          <p:cNvPr id="3" name="矩形 2"/>
          <p:cNvSpPr/>
          <p:nvPr/>
        </p:nvSpPr>
        <p:spPr>
          <a:xfrm>
            <a:off x="214454" y="4293096"/>
            <a:ext cx="8856984" cy="2246769"/>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答：第一问：</a:t>
            </a:r>
            <a:r>
              <a:rPr lang="zh-CN" altLang="zh-CN" sz="2000" b="1" dirty="0">
                <a:solidFill>
                  <a:srgbClr val="FF0000"/>
                </a:solidFill>
                <a:effectLst>
                  <a:outerShdw blurRad="38100" dist="38100" dir="2700000" algn="tl">
                    <a:srgbClr val="000000">
                      <a:alpha val="43137"/>
                    </a:srgbClr>
                  </a:outerShdw>
                </a:effectLst>
              </a:rPr>
              <a:t>达观、豪迈</a:t>
            </a:r>
            <a:r>
              <a:rPr lang="zh-CN" altLang="zh-CN" sz="2000" b="1" dirty="0">
                <a:solidFill>
                  <a:srgbClr val="002060"/>
                </a:solidFill>
                <a:effectLst>
                  <a:outerShdw blurRad="38100" dist="38100" dir="2700000" algn="tl">
                    <a:srgbClr val="000000">
                      <a:alpha val="43137"/>
                    </a:srgbClr>
                  </a:outerShdw>
                </a:effectLst>
              </a:rPr>
              <a:t>的胸怀。</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概括了胸怀的特点</a:t>
            </a:r>
            <a:r>
              <a:rPr lang="en-US" altLang="zh-CN" sz="2000" b="1" dirty="0" smtClean="0">
                <a:solidFill>
                  <a:srgbClr val="002060"/>
                </a:solidFill>
                <a:effectLst>
                  <a:outerShdw blurRad="38100" dist="38100" dir="2700000" algn="tl">
                    <a:srgbClr val="000000">
                      <a:alpha val="43137"/>
                    </a:srgbClr>
                  </a:outerShdw>
                </a:effectLst>
              </a:rPr>
              <a:t>)</a:t>
            </a:r>
          </a:p>
          <a:p>
            <a:r>
              <a:rPr lang="zh-CN" altLang="zh-CN" sz="2000" b="1" dirty="0" smtClean="0">
                <a:solidFill>
                  <a:srgbClr val="002060"/>
                </a:solidFill>
                <a:effectLst>
                  <a:outerShdw blurRad="38100" dist="38100" dir="2700000" algn="tl">
                    <a:srgbClr val="000000">
                      <a:alpha val="43137"/>
                    </a:srgbClr>
                  </a:outerShdw>
                </a:effectLst>
              </a:rPr>
              <a:t>第二</a:t>
            </a:r>
            <a:r>
              <a:rPr lang="zh-CN" altLang="zh-CN" sz="2000" b="1" dirty="0">
                <a:solidFill>
                  <a:srgbClr val="002060"/>
                </a:solidFill>
                <a:effectLst>
                  <a:outerShdw blurRad="38100" dist="38100" dir="2700000" algn="tl">
                    <a:srgbClr val="000000">
                      <a:alpha val="43137"/>
                    </a:srgbClr>
                  </a:outerShdw>
                </a:effectLst>
              </a:rPr>
              <a:t>问：</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波神留我看斜阳，唤起鳞鳞细浪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两句描写，由自我想象而进入一种主观幻觉心理的境界。词人</a:t>
            </a:r>
            <a:r>
              <a:rPr lang="zh-CN" altLang="zh-CN" sz="2000" b="1" dirty="0">
                <a:solidFill>
                  <a:srgbClr val="FF0000"/>
                </a:solidFill>
                <a:effectLst>
                  <a:outerShdw blurRad="38100" dist="38100" dir="2700000" algn="tl">
                    <a:srgbClr val="000000">
                      <a:alpha val="43137"/>
                    </a:srgbClr>
                  </a:outerShdw>
                </a:effectLst>
              </a:rPr>
              <a:t>不说</a:t>
            </a:r>
            <a:r>
              <a:rPr lang="zh-CN" altLang="zh-CN" sz="2000" b="1" dirty="0">
                <a:solidFill>
                  <a:srgbClr val="002060"/>
                </a:solidFill>
                <a:effectLst>
                  <a:outerShdw blurRad="38100" dist="38100" dir="2700000" algn="tl">
                    <a:srgbClr val="000000">
                      <a:alpha val="43137"/>
                    </a:srgbClr>
                  </a:outerShdw>
                </a:effectLst>
              </a:rPr>
              <a:t>自己的行船为大风所阻，不得行驶的实况，相反却抒写自己幻觉的意象，水神热情地邀请他欣赏那美好的夕阳景色</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zh-CN" altLang="zh-CN" sz="2000" b="1" dirty="0" smtClean="0">
                <a:solidFill>
                  <a:srgbClr val="002060"/>
                </a:solidFill>
                <a:effectLst>
                  <a:outerShdw blurRad="38100" dist="38100" dir="2700000" algn="tl">
                    <a:srgbClr val="000000">
                      <a:alpha val="43137"/>
                    </a:srgbClr>
                  </a:outerShdw>
                </a:effectLst>
              </a:rPr>
              <a:t>晚霞</a:t>
            </a:r>
            <a:r>
              <a:rPr lang="zh-CN" altLang="zh-CN" sz="2000" b="1" dirty="0">
                <a:solidFill>
                  <a:srgbClr val="002060"/>
                </a:solidFill>
                <a:effectLst>
                  <a:outerShdw blurRad="38100" dist="38100" dir="2700000" algn="tl">
                    <a:srgbClr val="000000">
                      <a:alpha val="43137"/>
                    </a:srgbClr>
                  </a:outerShdw>
                </a:effectLst>
              </a:rPr>
              <a:t>映照的水面，闪动着像鱼鳞般的波纹。作者的用意</a:t>
            </a:r>
            <a:r>
              <a:rPr lang="zh-CN" altLang="zh-CN" sz="2000" b="1" dirty="0">
                <a:solidFill>
                  <a:srgbClr val="FF0000"/>
                </a:solidFill>
                <a:effectLst>
                  <a:outerShdw blurRad="38100" dist="38100" dir="2700000" algn="tl">
                    <a:srgbClr val="000000">
                      <a:alpha val="43137"/>
                    </a:srgbClr>
                  </a:outerShdw>
                </a:effectLst>
              </a:rPr>
              <a:t>不是正面描绘</a:t>
            </a:r>
            <a:r>
              <a:rPr lang="zh-CN" altLang="zh-CN" sz="2000" b="1" dirty="0">
                <a:solidFill>
                  <a:srgbClr val="002060"/>
                </a:solidFill>
                <a:effectLst>
                  <a:outerShdw blurRad="38100" dist="38100" dir="2700000" algn="tl">
                    <a:srgbClr val="000000">
                      <a:alpha val="43137"/>
                    </a:srgbClr>
                  </a:outerShdw>
                </a:effectLst>
              </a:rPr>
              <a:t>汹涌澎湃的波浪，而是着眼于波臣风伯的</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善戏</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豪迈气势、乐观胸怀</a:t>
            </a:r>
            <a:r>
              <a:rPr lang="zh-CN" altLang="zh-CN" sz="2000" b="1" dirty="0">
                <a:solidFill>
                  <a:srgbClr val="002060"/>
                </a:solidFill>
                <a:effectLst>
                  <a:outerShdw blurRad="38100" dist="38100" dir="2700000" algn="tl">
                    <a:srgbClr val="000000">
                      <a:alpha val="43137"/>
                    </a:srgbClr>
                  </a:outerShdw>
                </a:effectLst>
              </a:rPr>
              <a:t>，略见一斑。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举例进行了分析</a:t>
            </a:r>
            <a:r>
              <a:rPr lang="en-US" altLang="zh-CN" sz="2000" b="1" dirty="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271437" y="2147957"/>
            <a:ext cx="8568951" cy="646331"/>
          </a:xfrm>
          <a:prstGeom prst="rect">
            <a:avLst/>
          </a:prstGeom>
        </p:spPr>
        <p:txBody>
          <a:bodyPr wrap="square">
            <a:spAutoFit/>
          </a:bodyPr>
          <a:lstStyle/>
          <a:p>
            <a:r>
              <a:rPr lang="zh-CN" altLang="zh-CN" b="1" dirty="0"/>
              <a:t>问题：在这首词中，作者是以怎样的胸怀对待风波险阻的？举出两处具体描写，略作分析。</a:t>
            </a:r>
            <a:endParaRPr lang="zh-CN" altLang="zh-CN" dirty="0"/>
          </a:p>
        </p:txBody>
      </p:sp>
      <p:sp>
        <p:nvSpPr>
          <p:cNvPr id="5" name="矩形 4"/>
          <p:cNvSpPr/>
          <p:nvPr/>
        </p:nvSpPr>
        <p:spPr>
          <a:xfrm>
            <a:off x="179512" y="2829265"/>
            <a:ext cx="8856984" cy="1323439"/>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译文：满载</a:t>
            </a:r>
            <a:r>
              <a:rPr lang="zh-CN" altLang="en-US" sz="2000" b="1" dirty="0">
                <a:solidFill>
                  <a:srgbClr val="7030A0"/>
                </a:solidFill>
                <a:effectLst>
                  <a:outerShdw blurRad="38100" dist="38100" dir="2700000" algn="tl">
                    <a:srgbClr val="000000">
                      <a:alpha val="43137"/>
                    </a:srgbClr>
                  </a:outerShdw>
                </a:effectLst>
              </a:rPr>
              <a:t>着一船的秋色，行驶在广阔平展的江面上。仿佛是水神留我欣赏斜阳，微风弄起粼粼波浪，泛起波光。最好明天风向变了，就可以行船启程，今晚露宿也就没什么关系。江上的声响像是水府在演</a:t>
            </a:r>
            <a:r>
              <a:rPr lang="en-US" altLang="zh-CN" sz="2000" b="1" dirty="0">
                <a:solidFill>
                  <a:srgbClr val="7030A0"/>
                </a:solidFill>
                <a:effectLst>
                  <a:outerShdw blurRad="38100" dist="38100" dir="2700000" algn="tl">
                    <a:srgbClr val="000000">
                      <a:alpha val="43137"/>
                    </a:srgbClr>
                  </a:outerShdw>
                </a:effectLst>
              </a:rPr>
              <a:t>《</a:t>
            </a:r>
            <a:r>
              <a:rPr lang="zh-CN" altLang="en-US" sz="2000" b="1" dirty="0">
                <a:solidFill>
                  <a:srgbClr val="7030A0"/>
                </a:solidFill>
                <a:effectLst>
                  <a:outerShdw blurRad="38100" dist="38100" dir="2700000" algn="tl">
                    <a:srgbClr val="000000">
                      <a:alpha val="43137"/>
                    </a:srgbClr>
                  </a:outerShdw>
                </a:effectLst>
              </a:rPr>
              <a:t>霓裳羽衣曲</a:t>
            </a:r>
            <a:r>
              <a:rPr lang="en-US" altLang="zh-CN" sz="2000" b="1" dirty="0">
                <a:solidFill>
                  <a:srgbClr val="7030A0"/>
                </a:solidFill>
                <a:effectLst>
                  <a:outerShdw blurRad="38100" dist="38100" dir="2700000" algn="tl">
                    <a:srgbClr val="000000">
                      <a:alpha val="43137"/>
                    </a:srgbClr>
                  </a:outerShdw>
                </a:effectLst>
              </a:rPr>
              <a:t>》</a:t>
            </a:r>
            <a:r>
              <a:rPr lang="zh-CN" altLang="en-US" sz="2000" b="1" dirty="0">
                <a:solidFill>
                  <a:srgbClr val="7030A0"/>
                </a:solidFill>
                <a:effectLst>
                  <a:outerShdw blurRad="38100" dist="38100" dir="2700000" algn="tl">
                    <a:srgbClr val="000000">
                      <a:alpha val="43137"/>
                    </a:srgbClr>
                  </a:outerShdw>
                </a:effectLst>
              </a:rPr>
              <a:t>，当行舟到达岳阳时，一定要登上岳阳楼眺望雄伟壮阔的洞庭湖面的自然风光</a:t>
            </a:r>
          </a:p>
        </p:txBody>
      </p:sp>
    </p:spTree>
    <p:extLst>
      <p:ext uri="{BB962C8B-B14F-4D97-AF65-F5344CB8AC3E}">
        <p14:creationId xmlns:p14="http://schemas.microsoft.com/office/powerpoint/2010/main" val="293654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8640"/>
            <a:ext cx="8640960" cy="1477328"/>
          </a:xfrm>
          <a:prstGeom prst="rect">
            <a:avLst/>
          </a:prstGeom>
        </p:spPr>
        <p:txBody>
          <a:bodyPr wrap="square">
            <a:spAutoFit/>
          </a:bodyPr>
          <a:lstStyle/>
          <a:p>
            <a:r>
              <a:rPr lang="en-US" altLang="zh-CN" b="1" dirty="0"/>
              <a:t>1</a:t>
            </a:r>
            <a:r>
              <a:rPr lang="zh-CN" altLang="zh-CN" b="1" dirty="0"/>
              <a:t>．阅读下面这首词，完成题目。</a:t>
            </a:r>
            <a:endParaRPr lang="zh-CN" altLang="zh-CN" dirty="0"/>
          </a:p>
          <a:p>
            <a:r>
              <a:rPr lang="en-US" altLang="zh-CN" b="1" dirty="0" smtClean="0"/>
              <a:t>                                    </a:t>
            </a:r>
            <a:r>
              <a:rPr lang="zh-CN" altLang="zh-CN" b="1" dirty="0" smtClean="0"/>
              <a:t>鹊桥</a:t>
            </a:r>
            <a:r>
              <a:rPr lang="zh-CN" altLang="zh-CN" b="1" dirty="0"/>
              <a:t>仙</a:t>
            </a:r>
            <a:r>
              <a:rPr lang="en-US" altLang="zh-CN" b="1" dirty="0"/>
              <a:t>·</a:t>
            </a:r>
            <a:r>
              <a:rPr lang="zh-CN" altLang="zh-CN" b="1" dirty="0"/>
              <a:t>己酉山行书所</a:t>
            </a:r>
            <a:r>
              <a:rPr lang="zh-CN" altLang="zh-CN" b="1" dirty="0" smtClean="0"/>
              <a:t>见</a:t>
            </a:r>
            <a:r>
              <a:rPr lang="en-US" altLang="zh-CN" b="1" dirty="0" smtClean="0"/>
              <a:t>           </a:t>
            </a:r>
            <a:r>
              <a:rPr lang="zh-CN" altLang="zh-CN" b="1" dirty="0" smtClean="0"/>
              <a:t>辛弃疾</a:t>
            </a:r>
            <a:endParaRPr lang="zh-CN" altLang="zh-CN" dirty="0"/>
          </a:p>
          <a:p>
            <a:r>
              <a:rPr lang="zh-CN" altLang="zh-CN" b="1" dirty="0"/>
              <a:t>松冈避暑，茅檐避雨，闲去闲来几度。醉扶怪石看飞泉，又却是、前回醒处。</a:t>
            </a:r>
            <a:endParaRPr lang="zh-CN" altLang="zh-CN" dirty="0"/>
          </a:p>
          <a:p>
            <a:r>
              <a:rPr lang="zh-CN" altLang="zh-CN" b="1" dirty="0"/>
              <a:t>东家娶妇，西家归女，灯火门前笑语。酿成千顷稻花香，夜夜费、一天风露。</a:t>
            </a:r>
            <a:endParaRPr lang="zh-CN" altLang="zh-CN" dirty="0"/>
          </a:p>
          <a:p>
            <a:r>
              <a:rPr lang="zh-CN" altLang="zh-CN" b="1" dirty="0"/>
              <a:t>【注】这首词是作者罢官后居于江西上饶时所作</a:t>
            </a:r>
            <a:r>
              <a:rPr lang="zh-CN" altLang="zh-CN" b="1" dirty="0" smtClean="0"/>
              <a:t>。</a:t>
            </a:r>
            <a:endParaRPr lang="zh-CN" altLang="zh-CN" dirty="0"/>
          </a:p>
        </p:txBody>
      </p:sp>
      <p:sp>
        <p:nvSpPr>
          <p:cNvPr id="3" name="矩形 2"/>
          <p:cNvSpPr/>
          <p:nvPr/>
        </p:nvSpPr>
        <p:spPr>
          <a:xfrm>
            <a:off x="120416" y="4846571"/>
            <a:ext cx="8940284" cy="707886"/>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上片既表现了作者赏玩山水的</a:t>
            </a:r>
            <a:r>
              <a:rPr lang="zh-CN" altLang="zh-CN" sz="2000" b="1" dirty="0">
                <a:solidFill>
                  <a:srgbClr val="FF0000"/>
                </a:solidFill>
                <a:effectLst>
                  <a:outerShdw blurRad="38100" dist="38100" dir="2700000" algn="tl">
                    <a:srgbClr val="000000">
                      <a:alpha val="43137"/>
                    </a:srgbClr>
                  </a:outerShdw>
                </a:effectLst>
              </a:rPr>
              <a:t>闲情逸趣</a:t>
            </a:r>
            <a:r>
              <a:rPr lang="zh-CN" altLang="zh-CN" sz="2000" b="1" dirty="0">
                <a:solidFill>
                  <a:srgbClr val="002060"/>
                </a:solidFill>
                <a:effectLst>
                  <a:outerShdw blurRad="38100" dist="38100" dir="2700000" algn="tl">
                    <a:srgbClr val="000000">
                      <a:alpha val="43137"/>
                    </a:srgbClr>
                  </a:outerShdw>
                </a:effectLst>
              </a:rPr>
              <a:t>，也流露出</a:t>
            </a:r>
            <a:r>
              <a:rPr lang="zh-CN" altLang="zh-CN" sz="2000" b="1" dirty="0">
                <a:solidFill>
                  <a:srgbClr val="FF0000"/>
                </a:solidFill>
                <a:effectLst>
                  <a:outerShdw blurRad="38100" dist="38100" dir="2700000" algn="tl">
                    <a:srgbClr val="000000">
                      <a:alpha val="43137"/>
                    </a:srgbClr>
                  </a:outerShdw>
                </a:effectLst>
              </a:rPr>
              <a:t>英雄失路、有志难骋</a:t>
            </a:r>
            <a:r>
              <a:rPr lang="zh-CN" altLang="zh-CN" sz="2000" b="1" dirty="0">
                <a:solidFill>
                  <a:srgbClr val="002060"/>
                </a:solidFill>
                <a:effectLst>
                  <a:outerShdw blurRad="38100" dist="38100" dir="2700000" algn="tl">
                    <a:srgbClr val="000000">
                      <a:alpha val="43137"/>
                    </a:srgbClr>
                  </a:outerShdw>
                </a:effectLst>
              </a:rPr>
              <a:t>的</a:t>
            </a:r>
            <a:r>
              <a:rPr lang="zh-CN" altLang="zh-CN" sz="2000" b="1" dirty="0">
                <a:solidFill>
                  <a:srgbClr val="00B050"/>
                </a:solidFill>
                <a:effectLst>
                  <a:outerShdw blurRad="38100" dist="38100" dir="2700000" algn="tl">
                    <a:srgbClr val="000000">
                      <a:alpha val="43137"/>
                    </a:srgbClr>
                  </a:outerShdw>
                </a:effectLst>
              </a:rPr>
              <a:t>寂寞悲情</a:t>
            </a:r>
            <a:r>
              <a:rPr lang="zh-CN" altLang="zh-CN" sz="2000" b="1" dirty="0">
                <a:solidFill>
                  <a:srgbClr val="002060"/>
                </a:solidFill>
                <a:effectLst>
                  <a:outerShdw blurRad="38100" dist="38100" dir="2700000" algn="tl">
                    <a:srgbClr val="000000">
                      <a:alpha val="43137"/>
                    </a:srgbClr>
                  </a:outerShdw>
                </a:effectLst>
              </a:rPr>
              <a:t>；下片表现了作者</a:t>
            </a:r>
            <a:r>
              <a:rPr lang="zh-CN" altLang="zh-CN" sz="2000" b="1" dirty="0">
                <a:solidFill>
                  <a:srgbClr val="00B050"/>
                </a:solidFill>
                <a:effectLst>
                  <a:outerShdw blurRad="38100" dist="38100" dir="2700000" algn="tl">
                    <a:srgbClr val="000000">
                      <a:alpha val="43137"/>
                    </a:srgbClr>
                  </a:outerShdw>
                </a:effectLst>
              </a:rPr>
              <a:t>热爱自然，热爱农村生活和劳动农民</a:t>
            </a:r>
            <a:r>
              <a:rPr lang="zh-CN" altLang="zh-CN" sz="2000" b="1" dirty="0">
                <a:solidFill>
                  <a:srgbClr val="002060"/>
                </a:solidFill>
                <a:effectLst>
                  <a:outerShdw blurRad="38100" dist="38100" dir="2700000" algn="tl">
                    <a:srgbClr val="000000">
                      <a:alpha val="43137"/>
                    </a:srgbClr>
                  </a:outerShdw>
                </a:effectLst>
              </a:rPr>
              <a:t>的感情</a:t>
            </a:r>
            <a:r>
              <a:rPr lang="zh-CN" altLang="zh-CN" sz="2000" b="1" dirty="0" smtClean="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395536" y="1665968"/>
            <a:ext cx="6822504" cy="646331"/>
          </a:xfrm>
          <a:prstGeom prst="rect">
            <a:avLst/>
          </a:prstGeom>
        </p:spPr>
        <p:txBody>
          <a:bodyPr wrap="square">
            <a:spAutoFit/>
          </a:bodyPr>
          <a:lstStyle/>
          <a:p>
            <a:r>
              <a:rPr lang="en-US" altLang="zh-CN" b="1" dirty="0"/>
              <a:t>(1)</a:t>
            </a:r>
            <a:r>
              <a:rPr lang="zh-CN" altLang="zh-CN" b="1" dirty="0"/>
              <a:t>这首词表达了作者怎样的情感？</a:t>
            </a:r>
            <a:endParaRPr lang="zh-CN" altLang="zh-CN" dirty="0"/>
          </a:p>
          <a:p>
            <a:r>
              <a:rPr lang="en-US" altLang="zh-CN" b="1" dirty="0"/>
              <a:t>(2)</a:t>
            </a:r>
            <a:r>
              <a:rPr lang="zh-CN" altLang="zh-CN" b="1" dirty="0"/>
              <a:t>这首词主要运用了什么表现手法？请简要分析。</a:t>
            </a:r>
            <a:endParaRPr lang="zh-CN" altLang="zh-CN" dirty="0"/>
          </a:p>
        </p:txBody>
      </p:sp>
      <p:sp>
        <p:nvSpPr>
          <p:cNvPr id="5" name="矩形 4"/>
          <p:cNvSpPr/>
          <p:nvPr/>
        </p:nvSpPr>
        <p:spPr>
          <a:xfrm>
            <a:off x="208083" y="5565590"/>
            <a:ext cx="8764950" cy="1015663"/>
          </a:xfrm>
          <a:prstGeom prst="rect">
            <a:avLst/>
          </a:prstGeom>
        </p:spPr>
        <p:txBody>
          <a:bodyPr wrap="square">
            <a:spAutoFit/>
          </a:bodyPr>
          <a:lstStyle/>
          <a:p>
            <a:r>
              <a:rPr lang="en-US" altLang="zh-CN" sz="2000" b="1" dirty="0">
                <a:solidFill>
                  <a:srgbClr val="00B0F0"/>
                </a:solidFill>
                <a:effectLst>
                  <a:outerShdw blurRad="38100" dist="38100" dir="2700000" algn="tl">
                    <a:srgbClr val="000000">
                      <a:alpha val="43137"/>
                    </a:srgbClr>
                  </a:outerShdw>
                </a:effectLst>
              </a:rPr>
              <a:t>(2)</a:t>
            </a:r>
            <a:r>
              <a:rPr lang="zh-CN" altLang="zh-CN" sz="2000" b="1" dirty="0">
                <a:solidFill>
                  <a:srgbClr val="00B0F0"/>
                </a:solidFill>
                <a:effectLst>
                  <a:outerShdw blurRad="38100" dist="38100" dir="2700000" algn="tl">
                    <a:srgbClr val="000000">
                      <a:alpha val="43137"/>
                    </a:srgbClr>
                  </a:outerShdw>
                </a:effectLst>
              </a:rPr>
              <a:t>全篇主要运用</a:t>
            </a:r>
            <a:r>
              <a:rPr lang="zh-CN" altLang="zh-CN" sz="2000" b="1" dirty="0">
                <a:solidFill>
                  <a:srgbClr val="FF0000"/>
                </a:solidFill>
                <a:effectLst>
                  <a:outerShdw blurRad="38100" dist="38100" dir="2700000" algn="tl">
                    <a:srgbClr val="000000">
                      <a:alpha val="43137"/>
                    </a:srgbClr>
                  </a:outerShdw>
                </a:effectLst>
              </a:rPr>
              <a:t>对比</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或者</a:t>
            </a:r>
            <a:r>
              <a:rPr lang="zh-CN" altLang="zh-CN" sz="2000" b="1" dirty="0">
                <a:solidFill>
                  <a:srgbClr val="FF0000"/>
                </a:solidFill>
                <a:effectLst>
                  <a:outerShdw blurRad="38100" dist="38100" dir="2700000" algn="tl">
                    <a:srgbClr val="000000">
                      <a:alpha val="43137"/>
                    </a:srgbClr>
                  </a:outerShdw>
                </a:effectLst>
              </a:rPr>
              <a:t>反衬</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手法。下片农民婚娶的</a:t>
            </a:r>
            <a:r>
              <a:rPr lang="zh-CN" altLang="zh-CN" sz="2000" b="1" dirty="0">
                <a:solidFill>
                  <a:srgbClr val="FF0000"/>
                </a:solidFill>
                <a:effectLst>
                  <a:outerShdw blurRad="38100" dist="38100" dir="2700000" algn="tl">
                    <a:srgbClr val="000000">
                      <a:alpha val="43137"/>
                    </a:srgbClr>
                  </a:outerShdw>
                </a:effectLst>
              </a:rPr>
              <a:t>热闹场面</a:t>
            </a:r>
            <a:r>
              <a:rPr lang="zh-CN" altLang="zh-CN" sz="2000" b="1" dirty="0">
                <a:solidFill>
                  <a:srgbClr val="00B0F0"/>
                </a:solidFill>
                <a:effectLst>
                  <a:outerShdw blurRad="38100" dist="38100" dir="2700000" algn="tl">
                    <a:srgbClr val="000000">
                      <a:alpha val="43137"/>
                    </a:srgbClr>
                  </a:outerShdw>
                </a:effectLst>
              </a:rPr>
              <a:t>和上片词人</a:t>
            </a:r>
            <a:r>
              <a:rPr lang="zh-CN" altLang="zh-CN" sz="2000" b="1" dirty="0">
                <a:solidFill>
                  <a:srgbClr val="00B050"/>
                </a:solidFill>
                <a:effectLst>
                  <a:outerShdw blurRad="38100" dist="38100" dir="2700000" algn="tl">
                    <a:srgbClr val="000000">
                      <a:alpha val="43137"/>
                    </a:srgbClr>
                  </a:outerShdw>
                </a:effectLst>
              </a:rPr>
              <a:t>闲看飞泉、醉扶孤石</a:t>
            </a:r>
            <a:r>
              <a:rPr lang="zh-CN" altLang="zh-CN" sz="2000" b="1" dirty="0">
                <a:solidFill>
                  <a:srgbClr val="00B0F0"/>
                </a:solidFill>
                <a:effectLst>
                  <a:outerShdw blurRad="38100" dist="38100" dir="2700000" algn="tl">
                    <a:srgbClr val="000000">
                      <a:alpha val="43137"/>
                    </a:srgbClr>
                  </a:outerShdw>
                </a:effectLst>
              </a:rPr>
              <a:t>的</a:t>
            </a:r>
            <a:r>
              <a:rPr lang="zh-CN" altLang="zh-CN" sz="2000" b="1" dirty="0">
                <a:solidFill>
                  <a:srgbClr val="FF0000"/>
                </a:solidFill>
                <a:effectLst>
                  <a:outerShdw blurRad="38100" dist="38100" dir="2700000" algn="tl">
                    <a:srgbClr val="000000">
                      <a:alpha val="43137"/>
                    </a:srgbClr>
                  </a:outerShdw>
                </a:effectLst>
              </a:rPr>
              <a:t>寂寞</a:t>
            </a:r>
            <a:r>
              <a:rPr lang="zh-CN" altLang="zh-CN" sz="2000" b="1" dirty="0">
                <a:solidFill>
                  <a:srgbClr val="00B0F0"/>
                </a:solidFill>
                <a:effectLst>
                  <a:outerShdw blurRad="38100" dist="38100" dir="2700000" algn="tl">
                    <a:srgbClr val="000000">
                      <a:alpha val="43137"/>
                    </a:srgbClr>
                  </a:outerShdw>
                </a:effectLst>
              </a:rPr>
              <a:t>形成强烈的对比，这种反差，不仅没有刺激词人倍感孤独，反而冲淡了词人的感慨，表达了词人</a:t>
            </a:r>
            <a:r>
              <a:rPr lang="zh-CN" altLang="zh-CN" sz="2000" b="1" dirty="0">
                <a:solidFill>
                  <a:srgbClr val="00B050"/>
                </a:solidFill>
                <a:effectLst>
                  <a:outerShdw blurRad="38100" dist="38100" dir="2700000" algn="tl">
                    <a:srgbClr val="000000">
                      <a:alpha val="43137"/>
                    </a:srgbClr>
                  </a:outerShdw>
                </a:effectLst>
              </a:rPr>
              <a:t>豁达洒脱</a:t>
            </a:r>
            <a:r>
              <a:rPr lang="zh-CN" altLang="zh-CN" sz="2000" b="1" dirty="0">
                <a:solidFill>
                  <a:srgbClr val="00B0F0"/>
                </a:solidFill>
                <a:effectLst>
                  <a:outerShdw blurRad="38100" dist="38100" dir="2700000" algn="tl">
                    <a:srgbClr val="000000">
                      <a:alpha val="43137"/>
                    </a:srgbClr>
                  </a:outerShdw>
                </a:effectLst>
              </a:rPr>
              <a:t>的一面。</a:t>
            </a:r>
            <a:endParaRPr lang="zh-CN" altLang="zh-CN" sz="2000" dirty="0">
              <a:solidFill>
                <a:srgbClr val="00B0F0"/>
              </a:solidFill>
              <a:effectLst>
                <a:outerShdw blurRad="38100" dist="38100" dir="2700000" algn="tl">
                  <a:srgbClr val="000000">
                    <a:alpha val="43137"/>
                  </a:srgbClr>
                </a:outerShdw>
              </a:effectLst>
            </a:endParaRPr>
          </a:p>
        </p:txBody>
      </p:sp>
      <p:sp>
        <p:nvSpPr>
          <p:cNvPr id="6" name="矩形 5"/>
          <p:cNvSpPr/>
          <p:nvPr/>
        </p:nvSpPr>
        <p:spPr>
          <a:xfrm>
            <a:off x="120416" y="2303429"/>
            <a:ext cx="8940284" cy="2554545"/>
          </a:xfrm>
          <a:prstGeom prst="rect">
            <a:avLst/>
          </a:prstGeom>
        </p:spPr>
        <p:txBody>
          <a:bodyPr wrap="square">
            <a:spAutoFit/>
          </a:bodyPr>
          <a:lstStyle/>
          <a:p>
            <a:r>
              <a:rPr lang="zh-CN" altLang="en-US" sz="2000" b="1" dirty="0">
                <a:solidFill>
                  <a:srgbClr val="7030A0"/>
                </a:solidFill>
                <a:effectLst>
                  <a:outerShdw blurRad="38100" dist="38100" dir="2700000" algn="tl">
                    <a:srgbClr val="000000">
                      <a:alpha val="43137"/>
                    </a:srgbClr>
                  </a:outerShdw>
                </a:effectLst>
              </a:rPr>
              <a:t>译文 </a:t>
            </a:r>
            <a:r>
              <a:rPr lang="zh-CN" altLang="en-US" sz="2000" b="1" dirty="0" smtClean="0">
                <a:solidFill>
                  <a:srgbClr val="7030A0"/>
                </a:solidFill>
                <a:effectLst>
                  <a:outerShdw blurRad="38100" dist="38100" dir="2700000" algn="tl">
                    <a:srgbClr val="000000">
                      <a:alpha val="43137"/>
                    </a:srgbClr>
                  </a:outerShdw>
                </a:effectLst>
              </a:rPr>
              <a:t>：在</a:t>
            </a:r>
            <a:r>
              <a:rPr lang="zh-CN" altLang="en-US" sz="2000" b="1" dirty="0">
                <a:solidFill>
                  <a:srgbClr val="7030A0"/>
                </a:solidFill>
                <a:effectLst>
                  <a:outerShdw blurRad="38100" dist="38100" dir="2700000" algn="tl">
                    <a:srgbClr val="000000">
                      <a:alpha val="43137"/>
                    </a:srgbClr>
                  </a:outerShdw>
                </a:effectLst>
              </a:rPr>
              <a:t>松岗中躲避寒暑，在茅檐下躲避风雨，如此来来去去的日子不知道有多少次了。</a:t>
            </a:r>
          </a:p>
          <a:p>
            <a:r>
              <a:rPr lang="zh-CN" altLang="en-US" sz="2000" b="1" dirty="0">
                <a:solidFill>
                  <a:srgbClr val="7030A0"/>
                </a:solidFill>
                <a:effectLst>
                  <a:outerShdw blurRad="38100" dist="38100" dir="2700000" algn="tl">
                    <a:srgbClr val="000000">
                      <a:alpha val="43137"/>
                    </a:srgbClr>
                  </a:outerShdw>
                </a:effectLst>
              </a:rPr>
              <a:t>停下醉酒摇晃的脚步，手扶嶙峋的怪石，注目眼前飞流直下溅珠跃玉的瀑布，醉眼朦胧，辨认许久，看啊看啊，原来以前多次酒醒就在这里！</a:t>
            </a:r>
          </a:p>
          <a:p>
            <a:r>
              <a:rPr lang="zh-CN" altLang="en-US" sz="2000" b="1" dirty="0">
                <a:solidFill>
                  <a:srgbClr val="7030A0"/>
                </a:solidFill>
                <a:effectLst>
                  <a:outerShdw blurRad="38100" dist="38100" dir="2700000" algn="tl">
                    <a:srgbClr val="000000">
                      <a:alpha val="43137"/>
                    </a:srgbClr>
                  </a:outerShdw>
                </a:effectLst>
              </a:rPr>
              <a:t>东边有人娶妻，而西边已经出嫁的女儿也回娘家省亲，两家门前都灯火通明，亲友云集，一片欢声笑语。</a:t>
            </a:r>
          </a:p>
          <a:p>
            <a:r>
              <a:rPr lang="zh-CN" altLang="en-US" sz="2000" b="1" dirty="0">
                <a:solidFill>
                  <a:srgbClr val="7030A0"/>
                </a:solidFill>
                <a:effectLst>
                  <a:outerShdw blurRad="38100" dist="38100" dir="2700000" algn="tl">
                    <a:srgbClr val="000000">
                      <a:alpha val="43137"/>
                    </a:srgbClr>
                  </a:outerShdw>
                </a:effectLst>
              </a:rPr>
              <a:t>村外田野里柔风轻露漫天飘洒，它们是在酝酿制造着稻香千顷，丰收就在眼前了！感谢夜里风露对于稻谷的滋润。</a:t>
            </a:r>
          </a:p>
        </p:txBody>
      </p:sp>
    </p:spTree>
    <p:extLst>
      <p:ext uri="{BB962C8B-B14F-4D97-AF65-F5344CB8AC3E}">
        <p14:creationId xmlns:p14="http://schemas.microsoft.com/office/powerpoint/2010/main" val="125552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993" y="116632"/>
            <a:ext cx="8856984" cy="1200329"/>
          </a:xfrm>
          <a:prstGeom prst="rect">
            <a:avLst/>
          </a:prstGeom>
        </p:spPr>
        <p:txBody>
          <a:bodyPr wrap="square">
            <a:spAutoFit/>
          </a:bodyPr>
          <a:lstStyle/>
          <a:p>
            <a:r>
              <a:rPr lang="en-US" altLang="zh-CN" b="1" dirty="0"/>
              <a:t>2</a:t>
            </a:r>
            <a:r>
              <a:rPr lang="zh-CN" altLang="zh-CN" b="1" dirty="0"/>
              <a:t>．阅读下面这首诗，完成题目。</a:t>
            </a:r>
            <a:endParaRPr lang="zh-CN" altLang="zh-CN" dirty="0"/>
          </a:p>
          <a:p>
            <a:r>
              <a:rPr lang="en-US" altLang="zh-CN" b="1" dirty="0" smtClean="0"/>
              <a:t>                                                          </a:t>
            </a:r>
            <a:r>
              <a:rPr lang="zh-CN" altLang="zh-CN" b="1" dirty="0" smtClean="0"/>
              <a:t>雨</a:t>
            </a:r>
            <a:r>
              <a:rPr lang="zh-CN" altLang="zh-CN" b="1" dirty="0"/>
              <a:t>后池</a:t>
            </a:r>
            <a:r>
              <a:rPr lang="zh-CN" altLang="zh-CN" b="1" dirty="0" smtClean="0"/>
              <a:t>上</a:t>
            </a:r>
            <a:r>
              <a:rPr lang="en-US" altLang="zh-CN" b="1" dirty="0" smtClean="0"/>
              <a:t>       </a:t>
            </a:r>
            <a:r>
              <a:rPr lang="zh-CN" altLang="zh-CN" b="1" dirty="0" smtClean="0"/>
              <a:t>刘</a:t>
            </a:r>
            <a:r>
              <a:rPr lang="zh-CN" altLang="zh-CN" b="1" dirty="0"/>
              <a:t>攽</a:t>
            </a:r>
            <a:r>
              <a:rPr lang="en-US" altLang="zh-CN" b="1" dirty="0"/>
              <a:t>(</a:t>
            </a:r>
            <a:r>
              <a:rPr lang="en-US" altLang="zh-CN" b="1" dirty="0" err="1"/>
              <a:t>bān</a:t>
            </a:r>
            <a:r>
              <a:rPr lang="en-US" altLang="zh-CN" b="1" dirty="0"/>
              <a:t>)</a:t>
            </a:r>
            <a:endParaRPr lang="zh-CN" altLang="zh-CN" dirty="0"/>
          </a:p>
          <a:p>
            <a:r>
              <a:rPr lang="en-US" altLang="zh-CN" b="1" dirty="0" smtClean="0"/>
              <a:t>                                         </a:t>
            </a:r>
            <a:r>
              <a:rPr lang="zh-CN" altLang="zh-CN" b="1" dirty="0" smtClean="0"/>
              <a:t>一</a:t>
            </a:r>
            <a:r>
              <a:rPr lang="zh-CN" altLang="zh-CN" b="1" dirty="0"/>
              <a:t>雨池塘水面平，淡磨明镜照檐楹。</a:t>
            </a:r>
            <a:endParaRPr lang="zh-CN" altLang="zh-CN" dirty="0"/>
          </a:p>
          <a:p>
            <a:r>
              <a:rPr lang="en-US" altLang="zh-CN" b="1" dirty="0" smtClean="0"/>
              <a:t>                                        </a:t>
            </a:r>
            <a:r>
              <a:rPr lang="zh-CN" altLang="zh-CN" b="1" dirty="0" smtClean="0"/>
              <a:t>东风</a:t>
            </a:r>
            <a:r>
              <a:rPr lang="zh-CN" altLang="zh-CN" b="1" dirty="0"/>
              <a:t>忽起垂杨舞，更作荷心万点声</a:t>
            </a:r>
            <a:r>
              <a:rPr lang="zh-CN" altLang="zh-CN" b="1" dirty="0" smtClean="0"/>
              <a:t>。</a:t>
            </a:r>
            <a:endParaRPr lang="zh-CN" altLang="zh-CN" dirty="0"/>
          </a:p>
        </p:txBody>
      </p:sp>
      <p:sp>
        <p:nvSpPr>
          <p:cNvPr id="3" name="矩形 2"/>
          <p:cNvSpPr/>
          <p:nvPr/>
        </p:nvSpPr>
        <p:spPr>
          <a:xfrm>
            <a:off x="155468" y="4797152"/>
            <a:ext cx="8856983" cy="1631216"/>
          </a:xfrm>
          <a:prstGeom prst="rect">
            <a:avLst/>
          </a:prstGeom>
        </p:spPr>
        <p:txBody>
          <a:bodyPr wrap="square">
            <a:spAutoFit/>
          </a:bodyPr>
          <a:lstStyle/>
          <a:p>
            <a:r>
              <a:rPr lang="en-US" altLang="zh-CN" sz="2000" b="1" dirty="0" smtClean="0">
                <a:solidFill>
                  <a:srgbClr val="0070C0"/>
                </a:solidFill>
                <a:effectLst>
                  <a:outerShdw blurRad="38100" dist="38100" dir="2700000" algn="tl">
                    <a:srgbClr val="000000">
                      <a:alpha val="43137"/>
                    </a:srgbClr>
                  </a:outerShdw>
                </a:effectLst>
              </a:rPr>
              <a:t>(</a:t>
            </a:r>
            <a:r>
              <a:rPr lang="en-US" altLang="zh-CN" sz="2000" b="1" dirty="0">
                <a:solidFill>
                  <a:srgbClr val="0070C0"/>
                </a:solidFill>
                <a:effectLst>
                  <a:outerShdw blurRad="38100" dist="38100" dir="2700000" algn="tl">
                    <a:srgbClr val="000000">
                      <a:alpha val="43137"/>
                    </a:srgbClr>
                  </a:outerShdw>
                </a:effectLst>
              </a:rPr>
              <a:t>2)</a:t>
            </a:r>
            <a:r>
              <a:rPr lang="zh-CN" altLang="zh-CN" sz="2000" b="1" dirty="0">
                <a:solidFill>
                  <a:srgbClr val="0070C0"/>
                </a:solidFill>
                <a:effectLst>
                  <a:outerShdw blurRad="38100" dist="38100" dir="2700000" algn="tl">
                    <a:srgbClr val="000000">
                      <a:alpha val="43137"/>
                    </a:srgbClr>
                  </a:outerShdw>
                </a:effectLst>
              </a:rPr>
              <a:t>一、二两句以</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水面平</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明镜</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照檐楹</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等写出了荷花池塘雨后</a:t>
            </a:r>
            <a:r>
              <a:rPr lang="zh-CN" altLang="zh-CN" sz="2000" b="1" dirty="0">
                <a:solidFill>
                  <a:srgbClr val="00B050"/>
                </a:solidFill>
                <a:effectLst>
                  <a:outerShdw blurRad="38100" dist="38100" dir="2700000" algn="tl">
                    <a:srgbClr val="000000">
                      <a:alpha val="43137"/>
                    </a:srgbClr>
                  </a:outerShdw>
                </a:effectLst>
              </a:rPr>
              <a:t>幽美迷人</a:t>
            </a:r>
            <a:r>
              <a:rPr lang="zh-CN" altLang="zh-CN" sz="2000" b="1" dirty="0">
                <a:solidFill>
                  <a:srgbClr val="0070C0"/>
                </a:solidFill>
                <a:effectLst>
                  <a:outerShdw blurRad="38100" dist="38100" dir="2700000" algn="tl">
                    <a:srgbClr val="000000">
                      <a:alpha val="43137"/>
                    </a:srgbClr>
                  </a:outerShdw>
                </a:effectLst>
              </a:rPr>
              <a:t>的</a:t>
            </a:r>
            <a:r>
              <a:rPr lang="zh-CN" altLang="zh-CN" sz="2000" b="1" dirty="0">
                <a:solidFill>
                  <a:srgbClr val="FF0000"/>
                </a:solidFill>
                <a:effectLst>
                  <a:outerShdw blurRad="38100" dist="38100" dir="2700000" algn="tl">
                    <a:srgbClr val="000000">
                      <a:alpha val="43137"/>
                    </a:srgbClr>
                  </a:outerShdw>
                </a:effectLst>
              </a:rPr>
              <a:t>静态</a:t>
            </a:r>
            <a:r>
              <a:rPr lang="zh-CN" altLang="zh-CN" sz="2000" b="1" dirty="0">
                <a:solidFill>
                  <a:srgbClr val="0070C0"/>
                </a:solidFill>
                <a:effectLst>
                  <a:outerShdw blurRad="38100" dist="38100" dir="2700000" algn="tl">
                    <a:srgbClr val="000000">
                      <a:alpha val="43137"/>
                    </a:srgbClr>
                  </a:outerShdw>
                </a:effectLst>
              </a:rPr>
              <a:t>。三、四两句用“忽起”、“垂杨舞”及垂杨叶上的雨滴被风吹到荷叶上发出的“万点”声响等，表现了雨后池上的一种</a:t>
            </a:r>
            <a:r>
              <a:rPr lang="zh-CN" altLang="zh-CN" sz="2000" b="1" dirty="0">
                <a:solidFill>
                  <a:srgbClr val="FF0000"/>
                </a:solidFill>
                <a:effectLst>
                  <a:outerShdw blurRad="38100" dist="38100" dir="2700000" algn="tl">
                    <a:srgbClr val="000000">
                      <a:alpha val="43137"/>
                    </a:srgbClr>
                  </a:outerShdw>
                </a:effectLst>
              </a:rPr>
              <a:t>动态</a:t>
            </a:r>
            <a:r>
              <a:rPr lang="zh-CN" altLang="zh-CN" sz="2000" b="1" dirty="0">
                <a:solidFill>
                  <a:srgbClr val="0070C0"/>
                </a:solidFill>
                <a:effectLst>
                  <a:outerShdw blurRad="38100" dist="38100" dir="2700000" algn="tl">
                    <a:srgbClr val="000000">
                      <a:alpha val="43137"/>
                    </a:srgbClr>
                  </a:outerShdw>
                </a:effectLst>
              </a:rPr>
              <a:t>之美。这首诗既写出了静态，又写出了动态，以静显动，又以动衬静，</a:t>
            </a:r>
            <a:r>
              <a:rPr lang="zh-CN" altLang="zh-CN" sz="2000" b="1" dirty="0">
                <a:solidFill>
                  <a:srgbClr val="FF0000"/>
                </a:solidFill>
                <a:effectLst>
                  <a:outerShdw blurRad="38100" dist="38100" dir="2700000" algn="tl">
                    <a:srgbClr val="000000">
                      <a:alpha val="43137"/>
                    </a:srgbClr>
                  </a:outerShdw>
                </a:effectLst>
              </a:rPr>
              <a:t>动静结合</a:t>
            </a:r>
            <a:r>
              <a:rPr lang="zh-CN" altLang="zh-CN" sz="2000" b="1" dirty="0">
                <a:solidFill>
                  <a:srgbClr val="0070C0"/>
                </a:solidFill>
                <a:effectLst>
                  <a:outerShdw blurRad="38100" dist="38100" dir="2700000" algn="tl">
                    <a:srgbClr val="000000">
                      <a:alpha val="43137"/>
                    </a:srgbClr>
                  </a:outerShdw>
                </a:effectLst>
              </a:rPr>
              <a:t>，组成了一幅</a:t>
            </a:r>
            <a:r>
              <a:rPr lang="zh-CN" altLang="zh-CN" sz="2000" b="1" dirty="0">
                <a:solidFill>
                  <a:srgbClr val="C00000"/>
                </a:solidFill>
                <a:effectLst>
                  <a:outerShdw blurRad="38100" dist="38100" dir="2700000" algn="tl">
                    <a:srgbClr val="000000">
                      <a:alpha val="43137"/>
                    </a:srgbClr>
                  </a:outerShdw>
                </a:effectLst>
              </a:rPr>
              <a:t>雨后池塘春景</a:t>
            </a:r>
            <a:r>
              <a:rPr lang="zh-CN" altLang="zh-CN" sz="2000" b="1" dirty="0">
                <a:solidFill>
                  <a:srgbClr val="0070C0"/>
                </a:solidFill>
                <a:effectLst>
                  <a:outerShdw blurRad="38100" dist="38100" dir="2700000" algn="tl">
                    <a:srgbClr val="000000">
                      <a:alpha val="43137"/>
                    </a:srgbClr>
                  </a:outerShdw>
                </a:effectLst>
              </a:rPr>
              <a:t>图。</a:t>
            </a:r>
            <a:endParaRPr lang="zh-CN" altLang="zh-CN" sz="2000" dirty="0">
              <a:solidFill>
                <a:srgbClr val="0070C0"/>
              </a:solidFill>
              <a:effectLst>
                <a:outerShdw blurRad="38100" dist="38100" dir="2700000" algn="tl">
                  <a:srgbClr val="000000">
                    <a:alpha val="43137"/>
                  </a:srgbClr>
                </a:outerShdw>
              </a:effectLst>
            </a:endParaRPr>
          </a:p>
        </p:txBody>
      </p:sp>
      <p:sp>
        <p:nvSpPr>
          <p:cNvPr id="4" name="矩形 3"/>
          <p:cNvSpPr/>
          <p:nvPr/>
        </p:nvSpPr>
        <p:spPr>
          <a:xfrm>
            <a:off x="126867" y="1316961"/>
            <a:ext cx="8395446" cy="646331"/>
          </a:xfrm>
          <a:prstGeom prst="rect">
            <a:avLst/>
          </a:prstGeom>
        </p:spPr>
        <p:txBody>
          <a:bodyPr wrap="square">
            <a:spAutoFit/>
          </a:bodyPr>
          <a:lstStyle/>
          <a:p>
            <a:r>
              <a:rPr lang="en-US" altLang="zh-CN" b="1" dirty="0"/>
              <a:t>(1)</a:t>
            </a:r>
            <a:r>
              <a:rPr lang="zh-CN" altLang="zh-CN" b="1" dirty="0"/>
              <a:t>诗题为《雨后池上》，那么，诗中从哪些方面表现了</a:t>
            </a:r>
            <a:r>
              <a:rPr lang="en-US" altLang="zh-CN" b="1" dirty="0"/>
              <a:t>“</a:t>
            </a:r>
            <a:r>
              <a:rPr lang="zh-CN" altLang="zh-CN" b="1" dirty="0"/>
              <a:t>雨后</a:t>
            </a:r>
            <a:r>
              <a:rPr lang="en-US" altLang="zh-CN" b="1" dirty="0"/>
              <a:t>”</a:t>
            </a:r>
            <a:r>
              <a:rPr lang="zh-CN" altLang="zh-CN" b="1" dirty="0"/>
              <a:t>二字？</a:t>
            </a:r>
            <a:endParaRPr lang="zh-CN" altLang="zh-CN" dirty="0"/>
          </a:p>
          <a:p>
            <a:r>
              <a:rPr lang="en-US" altLang="zh-CN" b="1" dirty="0"/>
              <a:t>(2)</a:t>
            </a:r>
            <a:r>
              <a:rPr lang="zh-CN" altLang="zh-CN" b="1" dirty="0"/>
              <a:t>试从</a:t>
            </a:r>
            <a:r>
              <a:rPr lang="en-US" altLang="zh-CN" b="1" dirty="0"/>
              <a:t>“</a:t>
            </a:r>
            <a:r>
              <a:rPr lang="zh-CN" altLang="zh-CN" b="1" dirty="0"/>
              <a:t>静</a:t>
            </a:r>
            <a:r>
              <a:rPr lang="en-US" altLang="zh-CN" b="1" dirty="0"/>
              <a:t>”</a:t>
            </a:r>
            <a:r>
              <a:rPr lang="zh-CN" altLang="zh-CN" b="1" dirty="0"/>
              <a:t>与</a:t>
            </a:r>
            <a:r>
              <a:rPr lang="en-US" altLang="zh-CN" b="1" dirty="0"/>
              <a:t>“</a:t>
            </a:r>
            <a:r>
              <a:rPr lang="zh-CN" altLang="zh-CN" b="1" dirty="0"/>
              <a:t>动</a:t>
            </a:r>
            <a:r>
              <a:rPr lang="en-US" altLang="zh-CN" b="1" dirty="0"/>
              <a:t>”</a:t>
            </a:r>
            <a:r>
              <a:rPr lang="zh-CN" altLang="zh-CN" b="1" dirty="0"/>
              <a:t>的角度对这首诗进行赏析。</a:t>
            </a:r>
            <a:endParaRPr lang="zh-CN" altLang="zh-CN" dirty="0"/>
          </a:p>
        </p:txBody>
      </p:sp>
      <p:sp>
        <p:nvSpPr>
          <p:cNvPr id="5" name="矩形 4"/>
          <p:cNvSpPr/>
          <p:nvPr/>
        </p:nvSpPr>
        <p:spPr>
          <a:xfrm>
            <a:off x="126867" y="2204864"/>
            <a:ext cx="8784976" cy="1323439"/>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译文： </a:t>
            </a:r>
            <a:endParaRPr lang="zh-CN" altLang="en-US" sz="2000" b="1" dirty="0">
              <a:solidFill>
                <a:srgbClr val="002060"/>
              </a:solidFill>
              <a:effectLst>
                <a:outerShdw blurRad="38100" dist="38100" dir="2700000" algn="tl">
                  <a:srgbClr val="000000">
                    <a:alpha val="43137"/>
                  </a:srgbClr>
                </a:outerShdw>
              </a:effectLst>
            </a:endParaRPr>
          </a:p>
          <a:p>
            <a:r>
              <a:rPr lang="zh-CN" altLang="en-US" sz="2000" b="1" dirty="0">
                <a:solidFill>
                  <a:srgbClr val="002060"/>
                </a:solidFill>
                <a:effectLst>
                  <a:outerShdw blurRad="38100" dist="38100" dir="2700000" algn="tl">
                    <a:srgbClr val="000000">
                      <a:alpha val="43137"/>
                    </a:srgbClr>
                  </a:outerShdw>
                </a:effectLst>
              </a:rPr>
              <a:t>一场</a:t>
            </a:r>
            <a:r>
              <a:rPr lang="zh-CN" altLang="en-US" sz="2000" b="1" dirty="0" smtClean="0">
                <a:solidFill>
                  <a:srgbClr val="002060"/>
                </a:solidFill>
                <a:effectLst>
                  <a:outerShdw blurRad="38100" dist="38100" dir="2700000" algn="tl">
                    <a:srgbClr val="000000">
                      <a:alpha val="43137"/>
                    </a:srgbClr>
                  </a:outerShdw>
                </a:effectLst>
              </a:rPr>
              <a:t>大雨后</a:t>
            </a:r>
            <a:r>
              <a:rPr lang="zh-CN" altLang="en-US" sz="2000" b="1" dirty="0">
                <a:solidFill>
                  <a:srgbClr val="002060"/>
                </a:solidFill>
                <a:effectLst>
                  <a:outerShdw blurRad="38100" dist="38100" dir="2700000" algn="tl">
                    <a:srgbClr val="000000">
                      <a:alpha val="43137"/>
                    </a:srgbClr>
                  </a:outerShdw>
                </a:effectLst>
              </a:rPr>
              <a:t>池塘里涨满了水，非常平静，好像蘸</a:t>
            </a:r>
            <a:r>
              <a:rPr lang="zh-CN" altLang="en-US" sz="2000" b="1" dirty="0" smtClean="0">
                <a:solidFill>
                  <a:srgbClr val="002060"/>
                </a:solidFill>
                <a:effectLst>
                  <a:outerShdw blurRad="38100" dist="38100" dir="2700000" algn="tl">
                    <a:srgbClr val="000000">
                      <a:alpha val="43137"/>
                    </a:srgbClr>
                  </a:outerShdw>
                </a:effectLst>
              </a:rPr>
              <a:t>水磨光</a:t>
            </a:r>
            <a:r>
              <a:rPr lang="zh-CN" altLang="en-US" sz="2000" b="1" dirty="0">
                <a:solidFill>
                  <a:srgbClr val="002060"/>
                </a:solidFill>
                <a:effectLst>
                  <a:outerShdw blurRad="38100" dist="38100" dir="2700000" algn="tl">
                    <a:srgbClr val="000000">
                      <a:alpha val="43137"/>
                    </a:srgbClr>
                  </a:outerShdw>
                </a:effectLst>
              </a:rPr>
              <a:t>的镜子照映着岸边房屋的倒影。东风忽然吹起，下垂的柳条袅娜起舞，柳枝上的水珠撇向荷叶中间，不断发出声响。</a:t>
            </a:r>
          </a:p>
        </p:txBody>
      </p:sp>
      <p:sp>
        <p:nvSpPr>
          <p:cNvPr id="6" name="矩形 5"/>
          <p:cNvSpPr/>
          <p:nvPr/>
        </p:nvSpPr>
        <p:spPr>
          <a:xfrm>
            <a:off x="155468" y="3861048"/>
            <a:ext cx="8496944" cy="400110"/>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(1)①</a:t>
            </a:r>
            <a:r>
              <a:rPr lang="zh-CN" altLang="zh-CN" sz="2000" b="1" dirty="0">
                <a:solidFill>
                  <a:srgbClr val="7030A0"/>
                </a:solidFill>
                <a:effectLst>
                  <a:outerShdw blurRad="38100" dist="38100" dir="2700000" algn="tl">
                    <a:srgbClr val="000000">
                      <a:alpha val="43137"/>
                    </a:srgbClr>
                  </a:outerShdw>
                </a:effectLst>
              </a:rPr>
              <a:t>池塘水面上涨；</a:t>
            </a:r>
            <a:r>
              <a:rPr lang="en-US" altLang="zh-CN" sz="2000" b="1" dirty="0">
                <a:solidFill>
                  <a:srgbClr val="7030A0"/>
                </a:solidFill>
                <a:effectLst>
                  <a:outerShdw blurRad="38100" dist="38100" dir="2700000" algn="tl">
                    <a:srgbClr val="000000">
                      <a:alpha val="43137"/>
                    </a:srgbClr>
                  </a:outerShdw>
                </a:effectLst>
              </a:rPr>
              <a:t>②</a:t>
            </a:r>
            <a:r>
              <a:rPr lang="zh-CN" altLang="zh-CN" sz="2000" b="1" dirty="0">
                <a:solidFill>
                  <a:srgbClr val="7030A0"/>
                </a:solidFill>
                <a:effectLst>
                  <a:outerShdw blurRad="38100" dist="38100" dir="2700000" algn="tl">
                    <a:srgbClr val="000000">
                      <a:alpha val="43137"/>
                    </a:srgbClr>
                  </a:outerShdw>
                </a:effectLst>
              </a:rPr>
              <a:t>池水更清澈；</a:t>
            </a:r>
            <a:r>
              <a:rPr lang="en-US" altLang="zh-CN" sz="2000" b="1" dirty="0">
                <a:solidFill>
                  <a:srgbClr val="7030A0"/>
                </a:solidFill>
                <a:effectLst>
                  <a:outerShdw blurRad="38100" dist="38100" dir="2700000" algn="tl">
                    <a:srgbClr val="000000">
                      <a:alpha val="43137"/>
                    </a:srgbClr>
                  </a:outerShdw>
                </a:effectLst>
              </a:rPr>
              <a:t>③</a:t>
            </a:r>
            <a:r>
              <a:rPr lang="zh-CN" altLang="zh-CN" sz="2000" b="1" dirty="0">
                <a:solidFill>
                  <a:srgbClr val="7030A0"/>
                </a:solidFill>
                <a:effectLst>
                  <a:outerShdw blurRad="38100" dist="38100" dir="2700000" algn="tl">
                    <a:srgbClr val="000000">
                      <a:alpha val="43137"/>
                    </a:srgbClr>
                  </a:outerShdw>
                </a:effectLst>
              </a:rPr>
              <a:t>杨树上缀满雨珠。</a:t>
            </a:r>
            <a:endParaRPr lang="zh-CN" altLang="zh-CN"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57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84976" cy="1477328"/>
          </a:xfrm>
          <a:prstGeom prst="rect">
            <a:avLst/>
          </a:prstGeom>
        </p:spPr>
        <p:txBody>
          <a:bodyPr wrap="square">
            <a:spAutoFit/>
          </a:bodyPr>
          <a:lstStyle/>
          <a:p>
            <a:r>
              <a:rPr lang="en-US" altLang="zh-CN" b="1" dirty="0"/>
              <a:t>3</a:t>
            </a:r>
            <a:r>
              <a:rPr lang="zh-CN" altLang="zh-CN" b="1" dirty="0"/>
              <a:t>．阅读下面这首词，回答后面的问题。</a:t>
            </a:r>
            <a:endParaRPr lang="zh-CN" altLang="zh-CN" dirty="0"/>
          </a:p>
          <a:p>
            <a:r>
              <a:rPr lang="en-US" altLang="zh-CN" b="1" dirty="0" smtClean="0"/>
              <a:t>                                                                </a:t>
            </a:r>
            <a:r>
              <a:rPr lang="zh-CN" altLang="zh-CN" b="1" dirty="0" smtClean="0"/>
              <a:t>阮郎归</a:t>
            </a:r>
            <a:r>
              <a:rPr lang="en-US" altLang="zh-CN" b="1" dirty="0"/>
              <a:t>·</a:t>
            </a:r>
            <a:r>
              <a:rPr lang="zh-CN" altLang="zh-CN" b="1" dirty="0" smtClean="0"/>
              <a:t>初夏</a:t>
            </a:r>
            <a:r>
              <a:rPr lang="en-US" altLang="zh-CN" b="1" dirty="0" smtClean="0"/>
              <a:t>           </a:t>
            </a:r>
            <a:r>
              <a:rPr lang="zh-CN" altLang="zh-CN" b="1" dirty="0" smtClean="0"/>
              <a:t>苏轼</a:t>
            </a:r>
            <a:endParaRPr lang="zh-CN" altLang="zh-CN" dirty="0"/>
          </a:p>
          <a:p>
            <a:r>
              <a:rPr lang="en-US" altLang="zh-CN" b="1" dirty="0" smtClean="0"/>
              <a:t>                    </a:t>
            </a:r>
            <a:r>
              <a:rPr lang="zh-CN" altLang="zh-CN" b="1" dirty="0"/>
              <a:t>绿槐高柳咽新蝉，熏风初入弦。碧纱窗下水沉</a:t>
            </a:r>
            <a:r>
              <a:rPr lang="zh-CN" altLang="zh-CN" b="1" baseline="30000" dirty="0"/>
              <a:t>①</a:t>
            </a:r>
            <a:r>
              <a:rPr lang="zh-CN" altLang="zh-CN" b="1" dirty="0"/>
              <a:t>烟，棋声惊昼眠。</a:t>
            </a:r>
            <a:endParaRPr lang="zh-CN" altLang="zh-CN" dirty="0"/>
          </a:p>
          <a:p>
            <a:r>
              <a:rPr lang="en-US" altLang="zh-CN" b="1" dirty="0" smtClean="0"/>
              <a:t>                    </a:t>
            </a:r>
            <a:r>
              <a:rPr lang="zh-CN" altLang="zh-CN" b="1" dirty="0" smtClean="0"/>
              <a:t>微雨</a:t>
            </a:r>
            <a:r>
              <a:rPr lang="zh-CN" altLang="zh-CN" b="1" dirty="0"/>
              <a:t>过，小荷翻，榴花开欲燃。玉盆纤手弄清泉，琼珠碎却圆。</a:t>
            </a:r>
            <a:endParaRPr lang="zh-CN" altLang="zh-CN" dirty="0"/>
          </a:p>
          <a:p>
            <a:r>
              <a:rPr lang="zh-CN" altLang="zh-CN" b="1" dirty="0"/>
              <a:t>【注】</a:t>
            </a:r>
            <a:r>
              <a:rPr lang="en-US" altLang="zh-CN" b="1" dirty="0"/>
              <a:t>①</a:t>
            </a:r>
            <a:r>
              <a:rPr lang="zh-CN" altLang="zh-CN" b="1" dirty="0"/>
              <a:t>水沉：木质香料，又名沉水香</a:t>
            </a:r>
            <a:r>
              <a:rPr lang="zh-CN" altLang="zh-CN" b="1" dirty="0" smtClean="0"/>
              <a:t>。</a:t>
            </a:r>
            <a:endParaRPr lang="zh-CN" altLang="zh-CN" dirty="0"/>
          </a:p>
        </p:txBody>
      </p:sp>
      <p:sp>
        <p:nvSpPr>
          <p:cNvPr id="3" name="矩形 2"/>
          <p:cNvSpPr/>
          <p:nvPr/>
        </p:nvSpPr>
        <p:spPr>
          <a:xfrm>
            <a:off x="184955" y="4764192"/>
            <a:ext cx="8784976" cy="2000548"/>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zh-CN" altLang="zh-CN" sz="2000" b="1" dirty="0">
                <a:solidFill>
                  <a:srgbClr val="002060"/>
                </a:solidFill>
                <a:effectLst>
                  <a:outerShdw blurRad="38100" dist="38100" dir="2700000" algn="tl">
                    <a:srgbClr val="000000">
                      <a:alpha val="43137"/>
                    </a:srgbClr>
                  </a:outerShdw>
                </a:effectLst>
              </a:rPr>
              <a:t>以景写情。以主人公眼中高柳新蝉、薰风微雨、池荷榴花、清泉琼珠等景物交织而成的</a:t>
            </a:r>
            <a:r>
              <a:rPr lang="zh-CN" altLang="zh-CN" sz="2000" b="1" dirty="0">
                <a:solidFill>
                  <a:srgbClr val="FF0000"/>
                </a:solidFill>
                <a:effectLst>
                  <a:outerShdw blurRad="38100" dist="38100" dir="2700000" algn="tl">
                    <a:srgbClr val="000000">
                      <a:alpha val="43137"/>
                    </a:srgbClr>
                  </a:outerShdw>
                </a:effectLst>
              </a:rPr>
              <a:t>清和明丽、生机盎然</a:t>
            </a:r>
            <a:r>
              <a:rPr lang="zh-CN" altLang="zh-CN" sz="2000" b="1" dirty="0">
                <a:solidFill>
                  <a:srgbClr val="002060"/>
                </a:solidFill>
                <a:effectLst>
                  <a:outerShdw blurRad="38100" dist="38100" dir="2700000" algn="tl">
                    <a:srgbClr val="000000">
                      <a:alpha val="43137"/>
                    </a:srgbClr>
                  </a:outerShdw>
                </a:effectLst>
              </a:rPr>
              <a:t>的</a:t>
            </a:r>
            <a:r>
              <a:rPr lang="zh-CN" altLang="zh-CN" sz="2000" b="1" dirty="0">
                <a:solidFill>
                  <a:srgbClr val="00B050"/>
                </a:solidFill>
                <a:effectLst>
                  <a:outerShdw blurRad="38100" dist="38100" dir="2700000" algn="tl">
                    <a:srgbClr val="000000">
                      <a:alpha val="43137"/>
                    </a:srgbClr>
                  </a:outerShdw>
                </a:effectLst>
              </a:rPr>
              <a:t>初夏</a:t>
            </a:r>
            <a:r>
              <a:rPr lang="zh-CN" altLang="zh-CN" sz="2000" b="1" dirty="0">
                <a:solidFill>
                  <a:srgbClr val="002060"/>
                </a:solidFill>
                <a:effectLst>
                  <a:outerShdw blurRad="38100" dist="38100" dir="2700000" algn="tl">
                    <a:srgbClr val="000000">
                      <a:alpha val="43137"/>
                    </a:srgbClr>
                  </a:outerShdw>
                </a:effectLst>
              </a:rPr>
              <a:t>图景，从</a:t>
            </a:r>
            <a:r>
              <a:rPr lang="zh-CN" altLang="zh-CN" sz="2000" b="1" dirty="0">
                <a:solidFill>
                  <a:srgbClr val="FF0000"/>
                </a:solidFill>
                <a:effectLst>
                  <a:outerShdw blurRad="38100" dist="38100" dir="2700000" algn="tl">
                    <a:srgbClr val="000000">
                      <a:alpha val="43137"/>
                    </a:srgbClr>
                  </a:outerShdw>
                </a:effectLst>
              </a:rPr>
              <a:t>视觉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绿槐、高柳</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听觉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咽新蝉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和</a:t>
            </a:r>
            <a:r>
              <a:rPr lang="zh-CN" altLang="zh-CN" sz="2000" b="1" dirty="0">
                <a:solidFill>
                  <a:srgbClr val="FF0000"/>
                </a:solidFill>
                <a:effectLst>
                  <a:outerShdw blurRad="38100" dist="38100" dir="2700000" algn="tl">
                    <a:srgbClr val="000000">
                      <a:alpha val="43137"/>
                    </a:srgbClr>
                  </a:outerShdw>
                </a:effectLst>
              </a:rPr>
              <a:t>触觉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熏风</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的角度体现出主人公闲适、轻松的心态。</a:t>
            </a:r>
          </a:p>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通过</a:t>
            </a:r>
            <a:r>
              <a:rPr lang="zh-CN" altLang="zh-CN" sz="2400" b="1" dirty="0">
                <a:solidFill>
                  <a:srgbClr val="00B0F0"/>
                </a:solidFill>
                <a:effectLst>
                  <a:outerShdw blurRad="38100" dist="38100" dir="2700000" algn="tl">
                    <a:srgbClr val="000000">
                      <a:alpha val="43137"/>
                    </a:srgbClr>
                  </a:outerShdw>
                </a:effectLst>
              </a:rPr>
              <a:t>人物活动</a:t>
            </a:r>
            <a:r>
              <a:rPr lang="zh-CN" altLang="zh-CN" sz="2000" b="1" dirty="0">
                <a:solidFill>
                  <a:srgbClr val="002060"/>
                </a:solidFill>
                <a:effectLst>
                  <a:outerShdw blurRad="38100" dist="38100" dir="2700000" algn="tl">
                    <a:srgbClr val="000000">
                      <a:alpha val="43137"/>
                    </a:srgbClr>
                  </a:outerShdw>
                </a:effectLst>
              </a:rPr>
              <a:t>来体现。抚琴、燎香、昼眠、听棋、戏水等活动，写出了在初夏时节</a:t>
            </a:r>
            <a:r>
              <a:rPr lang="zh-CN" altLang="zh-CN" sz="2000" b="1" dirty="0">
                <a:solidFill>
                  <a:srgbClr val="00B050"/>
                </a:solidFill>
                <a:effectLst>
                  <a:outerShdw blurRad="38100" dist="38100" dir="2700000" algn="tl">
                    <a:srgbClr val="000000">
                      <a:alpha val="43137"/>
                    </a:srgbClr>
                  </a:outerShdw>
                </a:effectLst>
              </a:rPr>
              <a:t>清雅幽静</a:t>
            </a:r>
            <a:r>
              <a:rPr lang="zh-CN" altLang="zh-CN" sz="2000" b="1" dirty="0">
                <a:solidFill>
                  <a:srgbClr val="002060"/>
                </a:solidFill>
                <a:effectLst>
                  <a:outerShdw blurRad="38100" dist="38100" dir="2700000" algn="tl">
                    <a:srgbClr val="000000">
                      <a:alpha val="43137"/>
                    </a:srgbClr>
                  </a:outerShdw>
                </a:effectLst>
              </a:rPr>
              <a:t>的闺阁环境中，主人公</a:t>
            </a:r>
            <a:r>
              <a:rPr lang="zh-CN" altLang="zh-CN" sz="2000" b="1" dirty="0">
                <a:solidFill>
                  <a:srgbClr val="FF0000"/>
                </a:solidFill>
                <a:effectLst>
                  <a:outerShdw blurRad="38100" dist="38100" dir="2700000" algn="tl">
                    <a:srgbClr val="000000">
                      <a:alpha val="43137"/>
                    </a:srgbClr>
                  </a:outerShdw>
                </a:effectLst>
              </a:rPr>
              <a:t>单纯、天真、活泼</a:t>
            </a:r>
            <a:r>
              <a:rPr lang="zh-CN" altLang="zh-CN" sz="2000" b="1" dirty="0">
                <a:solidFill>
                  <a:srgbClr val="002060"/>
                </a:solidFill>
                <a:effectLst>
                  <a:outerShdw blurRad="38100" dist="38100" dir="2700000" algn="tl">
                    <a:srgbClr val="000000">
                      <a:alpha val="43137"/>
                    </a:srgbClr>
                  </a:outerShdw>
                </a:effectLst>
              </a:rPr>
              <a:t>的个性和</a:t>
            </a:r>
            <a:r>
              <a:rPr lang="zh-CN" altLang="zh-CN" sz="2000" b="1" dirty="0">
                <a:solidFill>
                  <a:srgbClr val="FF0000"/>
                </a:solidFill>
                <a:effectLst>
                  <a:outerShdw blurRad="38100" dist="38100" dir="2700000" algn="tl">
                    <a:srgbClr val="000000">
                      <a:alpha val="43137"/>
                    </a:srgbClr>
                  </a:outerShdw>
                </a:effectLst>
              </a:rPr>
              <a:t>喜悦</a:t>
            </a:r>
            <a:r>
              <a:rPr lang="zh-CN" altLang="zh-CN" sz="2000" b="1" dirty="0">
                <a:solidFill>
                  <a:srgbClr val="002060"/>
                </a:solidFill>
                <a:effectLst>
                  <a:outerShdw blurRad="38100" dist="38100" dir="2700000" algn="tl">
                    <a:srgbClr val="000000">
                      <a:alpha val="43137"/>
                    </a:srgbClr>
                  </a:outerShdw>
                </a:effectLst>
              </a:rPr>
              <a:t>的心情。</a:t>
            </a:r>
          </a:p>
        </p:txBody>
      </p:sp>
      <p:sp>
        <p:nvSpPr>
          <p:cNvPr id="4" name="矩形 3"/>
          <p:cNvSpPr/>
          <p:nvPr/>
        </p:nvSpPr>
        <p:spPr>
          <a:xfrm>
            <a:off x="35496" y="1844824"/>
            <a:ext cx="8928992" cy="646331"/>
          </a:xfrm>
          <a:prstGeom prst="rect">
            <a:avLst/>
          </a:prstGeom>
        </p:spPr>
        <p:txBody>
          <a:bodyPr wrap="square">
            <a:spAutoFit/>
          </a:bodyPr>
          <a:lstStyle/>
          <a:p>
            <a:r>
              <a:rPr lang="zh-CN" altLang="zh-CN" b="1" dirty="0"/>
              <a:t>俞陛云在《唐五代两宋词选释》中评价本词：</a:t>
            </a:r>
            <a:r>
              <a:rPr lang="en-US" altLang="zh-CN" b="1" dirty="0"/>
              <a:t>“</a:t>
            </a:r>
            <a:r>
              <a:rPr lang="zh-CN" altLang="zh-CN" b="1" dirty="0"/>
              <a:t>写闺情而不着妍辞，不作情语，自有一种闲雅之趣。</a:t>
            </a:r>
            <a:r>
              <a:rPr lang="en-US" altLang="zh-CN" b="1" dirty="0"/>
              <a:t>”</a:t>
            </a:r>
            <a:r>
              <a:rPr lang="zh-CN" altLang="zh-CN" b="1" dirty="0"/>
              <a:t>词人是如何表现这种</a:t>
            </a:r>
            <a:r>
              <a:rPr lang="en-US" altLang="zh-CN" b="1" dirty="0"/>
              <a:t>“</a:t>
            </a:r>
            <a:r>
              <a:rPr lang="zh-CN" altLang="zh-CN" b="1" dirty="0"/>
              <a:t>闲雅之趣</a:t>
            </a:r>
            <a:r>
              <a:rPr lang="en-US" altLang="zh-CN" b="1" dirty="0"/>
              <a:t>”</a:t>
            </a:r>
            <a:r>
              <a:rPr lang="zh-CN" altLang="zh-CN" b="1" dirty="0"/>
              <a:t>的？请结合全词内容进行</a:t>
            </a:r>
            <a:r>
              <a:rPr lang="zh-CN" altLang="zh-CN" b="1" dirty="0" smtClean="0"/>
              <a:t>分析</a:t>
            </a:r>
            <a:r>
              <a:rPr lang="zh-CN" altLang="en-US" b="1" dirty="0" smtClean="0"/>
              <a:t>。</a:t>
            </a:r>
            <a:endParaRPr lang="zh-CN" altLang="en-US" dirty="0"/>
          </a:p>
        </p:txBody>
      </p:sp>
      <p:sp>
        <p:nvSpPr>
          <p:cNvPr id="5" name="矩形 4"/>
          <p:cNvSpPr/>
          <p:nvPr/>
        </p:nvSpPr>
        <p:spPr>
          <a:xfrm>
            <a:off x="181952" y="2491155"/>
            <a:ext cx="8712968" cy="2246769"/>
          </a:xfrm>
          <a:prstGeom prst="rect">
            <a:avLst/>
          </a:prstGeom>
        </p:spPr>
        <p:txBody>
          <a:bodyPr wrap="square">
            <a:spAutoFit/>
          </a:bodyPr>
          <a:lstStyle/>
          <a:p>
            <a:r>
              <a:rPr lang="zh-CN" altLang="en-US" sz="2000" b="1" dirty="0" smtClean="0">
                <a:solidFill>
                  <a:srgbClr val="7030A0"/>
                </a:solidFill>
              </a:rPr>
              <a:t>译文： </a:t>
            </a:r>
            <a:endParaRPr lang="zh-CN" altLang="en-US" sz="2000" b="1" dirty="0">
              <a:solidFill>
                <a:srgbClr val="7030A0"/>
              </a:solidFill>
            </a:endParaRPr>
          </a:p>
          <a:p>
            <a:r>
              <a:rPr lang="zh-CN" altLang="en-US" sz="2000" b="1" dirty="0" smtClean="0">
                <a:solidFill>
                  <a:srgbClr val="7030A0"/>
                </a:solidFill>
              </a:rPr>
              <a:t>         窗外</a:t>
            </a:r>
            <a:r>
              <a:rPr lang="zh-CN" altLang="en-US" sz="2000" b="1" dirty="0">
                <a:solidFill>
                  <a:srgbClr val="7030A0"/>
                </a:solidFill>
              </a:rPr>
              <a:t>绿槐阴阴，高高的柳树随风轻动，蝉鸣声戛然而止，和风将初夏的清凉吹入屋内。绿色的纱窗下，沉水香的淡淡芬芳随风飘散；惬意的昼眠，忽而被落棋之声惊醒。</a:t>
            </a:r>
          </a:p>
          <a:p>
            <a:r>
              <a:rPr lang="zh-CN" altLang="en-US" sz="2000" b="1" dirty="0" smtClean="0">
                <a:solidFill>
                  <a:srgbClr val="7030A0"/>
                </a:solidFill>
              </a:rPr>
              <a:t>          雨</a:t>
            </a:r>
            <a:r>
              <a:rPr lang="zh-CN" altLang="en-US" sz="2000" b="1" dirty="0">
                <a:solidFill>
                  <a:srgbClr val="7030A0"/>
                </a:solidFill>
              </a:rPr>
              <a:t>后的小荷，随清风翻转。石榴花衬着湿润的绿叶，愈见得红丽如燃。美丽女子正在清池边用盆舀水嬉耍，清澈的泉水溅起就像晶莹的珍珠，一会儿破碎一会儿又</a:t>
            </a:r>
            <a:r>
              <a:rPr lang="zh-CN" altLang="en-US" sz="2000" b="1" dirty="0" smtClean="0">
                <a:solidFill>
                  <a:srgbClr val="7030A0"/>
                </a:solidFill>
              </a:rPr>
              <a:t>圆。</a:t>
            </a:r>
            <a:endParaRPr lang="zh-CN" altLang="en-US" sz="2000" b="1" dirty="0">
              <a:solidFill>
                <a:srgbClr val="7030A0"/>
              </a:solidFill>
            </a:endParaRPr>
          </a:p>
        </p:txBody>
      </p:sp>
    </p:spTree>
    <p:extLst>
      <p:ext uri="{BB962C8B-B14F-4D97-AF65-F5344CB8AC3E}">
        <p14:creationId xmlns:p14="http://schemas.microsoft.com/office/powerpoint/2010/main" val="16893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235" y="2420888"/>
            <a:ext cx="8640960" cy="3970318"/>
          </a:xfrm>
          <a:prstGeom prst="rect">
            <a:avLst/>
          </a:prstGeom>
        </p:spPr>
        <p:txBody>
          <a:bodyPr wrap="square">
            <a:spAutoFit/>
          </a:bodyPr>
          <a:lstStyle/>
          <a:p>
            <a:r>
              <a:rPr lang="zh-CN" altLang="en-US" b="1" dirty="0" smtClean="0">
                <a:effectLst>
                  <a:outerShdw blurRad="38100" dist="38100" dir="2700000" algn="tl">
                    <a:srgbClr val="000000">
                      <a:alpha val="43137"/>
                    </a:srgbClr>
                  </a:outerShdw>
                </a:effectLst>
              </a:rPr>
              <a:t>赏析：</a:t>
            </a:r>
            <a:r>
              <a:rPr lang="en-US" altLang="zh-CN" b="1" dirty="0" smtClean="0">
                <a:effectLst>
                  <a:outerShdw blurRad="38100" dist="38100" dir="2700000" algn="tl">
                    <a:srgbClr val="000000">
                      <a:alpha val="43137"/>
                    </a:srgbClr>
                  </a:outerShdw>
                </a:effectLst>
              </a:rPr>
              <a:t>“</a:t>
            </a:r>
            <a:r>
              <a:rPr lang="zh-CN" altLang="zh-CN" b="1" dirty="0" smtClean="0">
                <a:solidFill>
                  <a:srgbClr val="FF0000"/>
                </a:solidFill>
                <a:effectLst>
                  <a:outerShdw blurRad="38100" dist="38100" dir="2700000" algn="tl">
                    <a:srgbClr val="000000">
                      <a:alpha val="43137"/>
                    </a:srgbClr>
                  </a:outerShdw>
                </a:effectLst>
              </a:rPr>
              <a:t>雨</a:t>
            </a:r>
            <a:r>
              <a:rPr lang="zh-CN" altLang="zh-CN" b="1" dirty="0">
                <a:solidFill>
                  <a:srgbClr val="FF0000"/>
                </a:solidFill>
                <a:effectLst>
                  <a:outerShdw blurRad="38100" dist="38100" dir="2700000" algn="tl">
                    <a:srgbClr val="000000">
                      <a:alpha val="43137"/>
                    </a:srgbClr>
                  </a:outerShdw>
                </a:effectLst>
              </a:rPr>
              <a:t>过水明霞，潮回岸带沙。叶声寒，飞透窗纱</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。一场大雨洗过天空，夕阳斜照彩霞映得水面格外明亮；大潮汹涌，在漫过海滩后又渐渐退去。江岸边留下了些许沙痕。声声落叶，飞快地透过窗纱，使词人感到秋意袭身，时令已由夏入秋了。</a:t>
            </a:r>
          </a:p>
          <a:p>
            <a:r>
              <a:rPr lang="en-US" altLang="zh-CN" b="1" dirty="0">
                <a:effectLst>
                  <a:outerShdw blurRad="38100" dist="38100" dir="2700000" algn="tl">
                    <a:srgbClr val="000000">
                      <a:alpha val="43137"/>
                    </a:srgbClr>
                  </a:outerShdw>
                </a:effectLst>
              </a:rPr>
              <a:t>“</a:t>
            </a:r>
            <a:r>
              <a:rPr lang="zh-CN" altLang="zh-CN" b="1" dirty="0">
                <a:solidFill>
                  <a:srgbClr val="FF0000"/>
                </a:solidFill>
                <a:effectLst>
                  <a:outerShdw blurRad="38100" dist="38100" dir="2700000" algn="tl">
                    <a:srgbClr val="000000">
                      <a:alpha val="43137"/>
                    </a:srgbClr>
                  </a:outerShdw>
                </a:effectLst>
              </a:rPr>
              <a:t>堪恨西风吹世换，更吹我，落天涯</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西风</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既作为一种自然物的实写，又象征着蒙古统治者侵略势力。词人把自己比做被西风吹落天涯的枯叶，也很恰切。它用风吹落叶比喻流落飘荡的情状，反映人民在战乱中逃亡景象。</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天涯</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意谓极言其远，以托出词人欲归不能的哀怨。</a:t>
            </a:r>
          </a:p>
          <a:p>
            <a:r>
              <a:rPr lang="en-US" altLang="zh-CN" b="1" dirty="0">
                <a:effectLst>
                  <a:outerShdw blurRad="38100" dist="38100" dir="2700000" algn="tl">
                    <a:srgbClr val="000000">
                      <a:alpha val="43137"/>
                    </a:srgbClr>
                  </a:outerShdw>
                </a:effectLst>
              </a:rPr>
              <a:t> “</a:t>
            </a:r>
            <a:r>
              <a:rPr lang="zh-CN" altLang="zh-CN" b="1" dirty="0">
                <a:solidFill>
                  <a:srgbClr val="FF0000"/>
                </a:solidFill>
                <a:effectLst>
                  <a:outerShdw blurRad="38100" dist="38100" dir="2700000" algn="tl">
                    <a:srgbClr val="000000">
                      <a:alpha val="43137"/>
                    </a:srgbClr>
                  </a:outerShdw>
                </a:effectLst>
              </a:rPr>
              <a:t>寂寞古豪华，乌衣日又斜。说兴亡，燕入谁家？</a:t>
            </a:r>
            <a:r>
              <a:rPr lang="en-US" altLang="zh-CN" b="1" dirty="0">
                <a:effectLst>
                  <a:outerShdw blurRad="38100" dist="38100" dir="2700000" algn="tl">
                    <a:srgbClr val="000000">
                      <a:alpha val="43137"/>
                    </a:srgbClr>
                  </a:outerShdw>
                </a:effectLst>
              </a:rPr>
              <a:t>”</a:t>
            </a:r>
            <a:r>
              <a:rPr lang="en-US" altLang="zh-CN" b="1" dirty="0" err="1">
                <a:effectLst>
                  <a:outerShdw blurRad="38100" dist="38100" dir="2700000" algn="tl">
                    <a:srgbClr val="000000">
                      <a:alpha val="43137"/>
                    </a:srgbClr>
                  </a:outerShdw>
                </a:effectLst>
              </a:rPr>
              <a:t>建康</a:t>
            </a:r>
            <a:r>
              <a:rPr lang="zh-CN" altLang="zh-CN" b="1" dirty="0">
                <a:effectLst>
                  <a:outerShdw blurRad="38100" dist="38100" dir="2700000" algn="tl">
                    <a:srgbClr val="000000">
                      <a:alpha val="43137"/>
                    </a:srgbClr>
                  </a:outerShdw>
                </a:effectLst>
              </a:rPr>
              <a:t>（今</a:t>
            </a:r>
            <a:r>
              <a:rPr lang="en-US" altLang="zh-CN" b="1" dirty="0" err="1">
                <a:effectLst>
                  <a:outerShdw blurRad="38100" dist="38100" dir="2700000" algn="tl">
                    <a:srgbClr val="000000">
                      <a:alpha val="43137"/>
                    </a:srgbClr>
                  </a:outerShdw>
                </a:effectLst>
              </a:rPr>
              <a:t>南京</a:t>
            </a:r>
            <a:r>
              <a:rPr lang="zh-CN" altLang="zh-CN" b="1" dirty="0">
                <a:effectLst>
                  <a:outerShdw blurRad="38100" dist="38100" dir="2700000" algn="tl">
                    <a:srgbClr val="000000">
                      <a:alpha val="43137"/>
                    </a:srgbClr>
                  </a:outerShdw>
                </a:effectLst>
              </a:rPr>
              <a:t>），是烟柳繁华地，也是南宋王朝赖以阻挡蒙古南侵的一道屏藩。萧条得使词人生寂寞、衰歇之感。借燕子飞入新巢，喻指许多南宋遗民变节奉敌。作者大悲慨之中，怀有深深的嘲讽。更表明他不仕新朝，坚守节操的心声。</a:t>
            </a:r>
          </a:p>
          <a:p>
            <a:r>
              <a:rPr lang="en-US" altLang="zh-CN" b="1" dirty="0">
                <a:effectLst>
                  <a:outerShdw blurRad="38100" dist="38100" dir="2700000" algn="tl">
                    <a:srgbClr val="000000">
                      <a:alpha val="43137"/>
                    </a:srgbClr>
                  </a:outerShdw>
                </a:effectLst>
              </a:rPr>
              <a:t> “</a:t>
            </a:r>
            <a:r>
              <a:rPr lang="zh-CN" altLang="zh-CN" b="1" dirty="0">
                <a:solidFill>
                  <a:srgbClr val="FF0000"/>
                </a:solidFill>
                <a:effectLst>
                  <a:outerShdw blurRad="38100" dist="38100" dir="2700000" algn="tl">
                    <a:srgbClr val="000000">
                      <a:alpha val="43137"/>
                    </a:srgbClr>
                  </a:outerShdw>
                </a:effectLst>
              </a:rPr>
              <a:t>惟有南来无数雁，和明月，宿芦花。</a:t>
            </a:r>
            <a:r>
              <a:rPr lang="en-US" altLang="zh-CN" b="1" dirty="0">
                <a:effectLst>
                  <a:outerShdw blurRad="38100" dist="38100" dir="2700000" algn="tl">
                    <a:srgbClr val="000000">
                      <a:alpha val="43137"/>
                    </a:srgbClr>
                  </a:outerShdw>
                </a:effectLst>
              </a:rPr>
              <a:t>”</a:t>
            </a:r>
            <a:r>
              <a:rPr lang="zh-CN" altLang="zh-CN" b="1" dirty="0">
                <a:effectLst>
                  <a:outerShdw blurRad="38100" dist="38100" dir="2700000" algn="tl">
                    <a:srgbClr val="000000">
                      <a:alpha val="43137"/>
                    </a:srgbClr>
                  </a:outerShdw>
                </a:effectLst>
              </a:rPr>
              <a:t>勾勒出另一幅凄清的寒汀芦雁图。词人置群雁于虽凄清而洁白的明月、芦花中，寄寓了他对乱离中的人民怀着无限同情。虽然是群雁，然而无首。没有凄居之处，真是可怜之极。</a:t>
            </a:r>
          </a:p>
        </p:txBody>
      </p:sp>
      <p:sp>
        <p:nvSpPr>
          <p:cNvPr id="3" name="矩形 2"/>
          <p:cNvSpPr/>
          <p:nvPr/>
        </p:nvSpPr>
        <p:spPr>
          <a:xfrm>
            <a:off x="215235" y="188640"/>
            <a:ext cx="8784976" cy="1477328"/>
          </a:xfrm>
          <a:prstGeom prst="rect">
            <a:avLst/>
          </a:prstGeom>
        </p:spPr>
        <p:txBody>
          <a:bodyPr wrap="square">
            <a:spAutoFit/>
          </a:bodyPr>
          <a:lstStyle/>
          <a:p>
            <a:r>
              <a:rPr lang="en-US" altLang="zh-CN" b="1" dirty="0"/>
              <a:t>4</a:t>
            </a:r>
            <a:r>
              <a:rPr lang="zh-CN" altLang="zh-CN" b="1" dirty="0"/>
              <a:t>．阅读下面这首词，然后回答问题。</a:t>
            </a:r>
            <a:endParaRPr lang="zh-CN" altLang="zh-CN" dirty="0"/>
          </a:p>
          <a:p>
            <a:r>
              <a:rPr lang="en-US" altLang="zh-CN" b="1" dirty="0" smtClean="0"/>
              <a:t>                                                             </a:t>
            </a:r>
            <a:r>
              <a:rPr lang="zh-CN" altLang="zh-CN" b="1" dirty="0" smtClean="0"/>
              <a:t>唐</a:t>
            </a:r>
            <a:r>
              <a:rPr lang="zh-CN" altLang="zh-CN" b="1" dirty="0"/>
              <a:t>多</a:t>
            </a:r>
            <a:r>
              <a:rPr lang="zh-CN" altLang="zh-CN" b="1" dirty="0" smtClean="0"/>
              <a:t>令</a:t>
            </a:r>
            <a:r>
              <a:rPr lang="en-US" altLang="zh-CN" b="1" dirty="0" smtClean="0"/>
              <a:t>     </a:t>
            </a:r>
            <a:r>
              <a:rPr lang="zh-CN" altLang="zh-CN" b="1" dirty="0" smtClean="0"/>
              <a:t>邓剡</a:t>
            </a:r>
            <a:endParaRPr lang="zh-CN" altLang="zh-CN" dirty="0"/>
          </a:p>
          <a:p>
            <a:r>
              <a:rPr lang="zh-CN" altLang="zh-CN" b="1" dirty="0"/>
              <a:t>雨过水明霞，潮回岸带沙。叶声寒，飞透窗纱。堪恨西风吹世换，更吹我，落天涯。</a:t>
            </a:r>
            <a:endParaRPr lang="zh-CN" altLang="zh-CN" dirty="0"/>
          </a:p>
          <a:p>
            <a:r>
              <a:rPr lang="zh-CN" altLang="zh-CN" b="1" dirty="0"/>
              <a:t>寂寞古豪华，乌衣日又斜。说兴亡，燕入谁家？惟有南来无数雁，和明月，宿芦花。</a:t>
            </a:r>
            <a:endParaRPr lang="zh-CN" altLang="zh-CN" dirty="0"/>
          </a:p>
          <a:p>
            <a:r>
              <a:rPr lang="zh-CN" altLang="zh-CN" b="1" dirty="0"/>
              <a:t>【注】邓剡，宋人，参加抗元救国，兵败后流落金陵，作此词</a:t>
            </a:r>
            <a:r>
              <a:rPr lang="zh-CN" altLang="zh-CN" b="1" dirty="0" smtClean="0"/>
              <a:t>。</a:t>
            </a:r>
            <a:endParaRPr lang="zh-CN" altLang="zh-CN" dirty="0"/>
          </a:p>
        </p:txBody>
      </p:sp>
      <p:sp>
        <p:nvSpPr>
          <p:cNvPr id="4" name="矩形 3"/>
          <p:cNvSpPr/>
          <p:nvPr/>
        </p:nvSpPr>
        <p:spPr>
          <a:xfrm>
            <a:off x="231259" y="1670295"/>
            <a:ext cx="6626741" cy="646331"/>
          </a:xfrm>
          <a:prstGeom prst="rect">
            <a:avLst/>
          </a:prstGeom>
        </p:spPr>
        <p:txBody>
          <a:bodyPr wrap="square">
            <a:spAutoFit/>
          </a:bodyPr>
          <a:lstStyle/>
          <a:p>
            <a:r>
              <a:rPr lang="en-US" altLang="zh-CN" b="1" dirty="0"/>
              <a:t>(1)</a:t>
            </a:r>
            <a:r>
              <a:rPr lang="zh-CN" altLang="zh-CN" b="1" dirty="0"/>
              <a:t>这首词表达了作者怎样的思想感情？</a:t>
            </a:r>
            <a:endParaRPr lang="zh-CN" altLang="zh-CN" dirty="0"/>
          </a:p>
          <a:p>
            <a:r>
              <a:rPr lang="en-US" altLang="zh-CN" b="1" dirty="0"/>
              <a:t>(2)</a:t>
            </a:r>
            <a:r>
              <a:rPr lang="zh-CN" altLang="zh-CN" b="1" dirty="0"/>
              <a:t>本词运用了哪些艺术手法？请结合诗句进行分析。</a:t>
            </a:r>
            <a:endParaRPr lang="zh-CN" altLang="zh-CN" dirty="0"/>
          </a:p>
        </p:txBody>
      </p:sp>
    </p:spTree>
    <p:extLst>
      <p:ext uri="{BB962C8B-B14F-4D97-AF65-F5344CB8AC3E}">
        <p14:creationId xmlns:p14="http://schemas.microsoft.com/office/powerpoint/2010/main" val="306922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1259" y="116632"/>
            <a:ext cx="8784976" cy="1477328"/>
          </a:xfrm>
          <a:prstGeom prst="rect">
            <a:avLst/>
          </a:prstGeom>
        </p:spPr>
        <p:txBody>
          <a:bodyPr wrap="square">
            <a:spAutoFit/>
          </a:bodyPr>
          <a:lstStyle/>
          <a:p>
            <a:r>
              <a:rPr lang="en-US" altLang="zh-CN" b="1" dirty="0"/>
              <a:t>4</a:t>
            </a:r>
            <a:r>
              <a:rPr lang="zh-CN" altLang="zh-CN" b="1" dirty="0"/>
              <a:t>．阅读下面这首词，然后回答问题。</a:t>
            </a:r>
            <a:endParaRPr lang="zh-CN" altLang="zh-CN" dirty="0"/>
          </a:p>
          <a:p>
            <a:r>
              <a:rPr lang="en-US" altLang="zh-CN" b="1" dirty="0" smtClean="0"/>
              <a:t>                                                             </a:t>
            </a:r>
            <a:r>
              <a:rPr lang="zh-CN" altLang="zh-CN" b="1" dirty="0" smtClean="0"/>
              <a:t>唐</a:t>
            </a:r>
            <a:r>
              <a:rPr lang="zh-CN" altLang="zh-CN" b="1" dirty="0"/>
              <a:t>多</a:t>
            </a:r>
            <a:r>
              <a:rPr lang="zh-CN" altLang="zh-CN" b="1" dirty="0" smtClean="0"/>
              <a:t>令</a:t>
            </a:r>
            <a:r>
              <a:rPr lang="en-US" altLang="zh-CN" b="1" dirty="0" smtClean="0"/>
              <a:t>     </a:t>
            </a:r>
            <a:r>
              <a:rPr lang="zh-CN" altLang="zh-CN" b="1" dirty="0" smtClean="0"/>
              <a:t>邓剡</a:t>
            </a:r>
            <a:endParaRPr lang="zh-CN" altLang="zh-CN" dirty="0"/>
          </a:p>
          <a:p>
            <a:r>
              <a:rPr lang="zh-CN" altLang="zh-CN" b="1" dirty="0"/>
              <a:t>雨过水明霞，潮回岸带沙。叶声寒，飞透窗纱。堪恨西风吹世换，更吹我，落天涯。</a:t>
            </a:r>
            <a:endParaRPr lang="zh-CN" altLang="zh-CN" dirty="0"/>
          </a:p>
          <a:p>
            <a:r>
              <a:rPr lang="zh-CN" altLang="zh-CN" b="1" dirty="0"/>
              <a:t>寂寞古豪华，乌衣日又斜。说兴亡，燕入谁家？惟有南来无数雁，和明月，宿芦花。</a:t>
            </a:r>
            <a:endParaRPr lang="zh-CN" altLang="zh-CN" dirty="0"/>
          </a:p>
          <a:p>
            <a:r>
              <a:rPr lang="zh-CN" altLang="zh-CN" b="1" dirty="0"/>
              <a:t>【注】邓剡，宋人，参加抗元救国，兵败后流落金陵，作此词</a:t>
            </a:r>
            <a:r>
              <a:rPr lang="zh-CN" altLang="zh-CN" b="1" dirty="0" smtClean="0"/>
              <a:t>。</a:t>
            </a:r>
            <a:endParaRPr lang="zh-CN" altLang="zh-CN" dirty="0"/>
          </a:p>
        </p:txBody>
      </p:sp>
      <p:sp>
        <p:nvSpPr>
          <p:cNvPr id="3" name="矩形 2"/>
          <p:cNvSpPr/>
          <p:nvPr/>
        </p:nvSpPr>
        <p:spPr>
          <a:xfrm>
            <a:off x="342221" y="5899038"/>
            <a:ext cx="8784975" cy="1015663"/>
          </a:xfrm>
          <a:prstGeom prst="rect">
            <a:avLst/>
          </a:prstGeom>
        </p:spPr>
        <p:txBody>
          <a:bodyPr wrap="square">
            <a:spAutoFit/>
          </a:bodyPr>
          <a:lstStyle/>
          <a:p>
            <a:r>
              <a:rPr lang="en-US" altLang="zh-CN" sz="2000" b="1" dirty="0" smtClean="0">
                <a:solidFill>
                  <a:srgbClr val="7030A0"/>
                </a:solidFill>
                <a:effectLst>
                  <a:outerShdw blurRad="38100" dist="38100" dir="2700000" algn="tl">
                    <a:srgbClr val="000000">
                      <a:alpha val="43137"/>
                    </a:srgbClr>
                  </a:outerShdw>
                </a:effectLst>
              </a:rPr>
              <a:t>⑦</a:t>
            </a:r>
            <a:r>
              <a:rPr lang="zh-CN" altLang="zh-CN" sz="2000" b="1" dirty="0">
                <a:solidFill>
                  <a:srgbClr val="FF0000"/>
                </a:solidFill>
                <a:effectLst>
                  <a:outerShdw blurRad="38100" dist="38100" dir="2700000" algn="tl">
                    <a:srgbClr val="000000">
                      <a:alpha val="43137"/>
                    </a:srgbClr>
                  </a:outerShdw>
                </a:effectLst>
              </a:rPr>
              <a:t>虚实结合</a:t>
            </a:r>
            <a:r>
              <a:rPr lang="zh-CN" altLang="zh-CN" sz="2000" b="1" dirty="0">
                <a:solidFill>
                  <a:srgbClr val="7030A0"/>
                </a:solidFill>
                <a:effectLst>
                  <a:outerShdw blurRad="38100" dist="38100" dir="2700000" algn="tl">
                    <a:srgbClr val="000000">
                      <a:alpha val="43137"/>
                    </a:srgbClr>
                  </a:outerShdw>
                </a:effectLst>
              </a:rPr>
              <a:t>：</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乌衣日又斜。说兴亡，燕入谁家</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，这应为</a:t>
            </a:r>
            <a:r>
              <a:rPr lang="zh-CN" altLang="zh-CN" sz="2000" b="1" dirty="0">
                <a:solidFill>
                  <a:srgbClr val="FF0000"/>
                </a:solidFill>
                <a:effectLst>
                  <a:outerShdw blurRad="38100" dist="38100" dir="2700000" algn="tl">
                    <a:srgbClr val="000000">
                      <a:alpha val="43137"/>
                    </a:srgbClr>
                  </a:outerShdw>
                </a:effectLst>
              </a:rPr>
              <a:t>虚景</a:t>
            </a:r>
            <a:r>
              <a:rPr lang="zh-CN" altLang="zh-CN" sz="2000" b="1" dirty="0">
                <a:solidFill>
                  <a:srgbClr val="7030A0"/>
                </a:solidFill>
                <a:effectLst>
                  <a:outerShdw blurRad="38100" dist="38100" dir="2700000" algn="tl">
                    <a:srgbClr val="000000">
                      <a:alpha val="43137"/>
                    </a:srgbClr>
                  </a:outerShdw>
                </a:effectLst>
              </a:rPr>
              <a:t>； </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雨过水明霞，潮回岸带沙。叶声寒，飞透窗纱</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惟有南来无数雁，和明月，宿芦花</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，此为</a:t>
            </a:r>
            <a:r>
              <a:rPr lang="zh-CN" altLang="zh-CN" sz="2000" b="1" dirty="0">
                <a:solidFill>
                  <a:srgbClr val="FF0000"/>
                </a:solidFill>
                <a:effectLst>
                  <a:outerShdw blurRad="38100" dist="38100" dir="2700000" algn="tl">
                    <a:srgbClr val="000000">
                      <a:alpha val="43137"/>
                    </a:srgbClr>
                  </a:outerShdw>
                </a:effectLst>
              </a:rPr>
              <a:t>实景</a:t>
            </a:r>
            <a:r>
              <a:rPr lang="zh-CN" altLang="zh-CN" sz="2000" b="1" dirty="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231259" y="1558547"/>
            <a:ext cx="6626741" cy="646331"/>
          </a:xfrm>
          <a:prstGeom prst="rect">
            <a:avLst/>
          </a:prstGeom>
        </p:spPr>
        <p:txBody>
          <a:bodyPr wrap="square">
            <a:spAutoFit/>
          </a:bodyPr>
          <a:lstStyle/>
          <a:p>
            <a:r>
              <a:rPr lang="en-US" altLang="zh-CN" b="1" dirty="0"/>
              <a:t>(1)</a:t>
            </a:r>
            <a:r>
              <a:rPr lang="zh-CN" altLang="zh-CN" b="1" dirty="0"/>
              <a:t>这首词表达了作者怎样的思想感情？</a:t>
            </a:r>
            <a:endParaRPr lang="zh-CN" altLang="zh-CN" dirty="0"/>
          </a:p>
          <a:p>
            <a:r>
              <a:rPr lang="en-US" altLang="zh-CN" b="1" dirty="0"/>
              <a:t>(2)</a:t>
            </a:r>
            <a:r>
              <a:rPr lang="zh-CN" altLang="zh-CN" b="1" dirty="0"/>
              <a:t>本词运用了哪些艺术手法？请结合诗句进行分析。</a:t>
            </a:r>
            <a:endParaRPr lang="zh-CN" altLang="zh-CN" dirty="0"/>
          </a:p>
        </p:txBody>
      </p:sp>
      <p:sp>
        <p:nvSpPr>
          <p:cNvPr id="5" name="矩形 4"/>
          <p:cNvSpPr/>
          <p:nvPr/>
        </p:nvSpPr>
        <p:spPr>
          <a:xfrm>
            <a:off x="197372" y="2195920"/>
            <a:ext cx="8749253" cy="707886"/>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表达了作者的</a:t>
            </a:r>
            <a:r>
              <a:rPr lang="zh-CN" altLang="zh-CN" sz="2000" b="1" dirty="0">
                <a:solidFill>
                  <a:srgbClr val="FF0000"/>
                </a:solidFill>
                <a:effectLst>
                  <a:outerShdw blurRad="38100" dist="38100" dir="2700000" algn="tl">
                    <a:srgbClr val="000000">
                      <a:alpha val="43137"/>
                    </a:srgbClr>
                  </a:outerShdw>
                </a:effectLst>
              </a:rPr>
              <a:t>流亡之苦，亡国之恨</a:t>
            </a:r>
            <a:r>
              <a:rPr lang="zh-CN" altLang="zh-CN" sz="2000" b="1" dirty="0">
                <a:solidFill>
                  <a:srgbClr val="002060"/>
                </a:solidFill>
                <a:effectLst>
                  <a:outerShdw blurRad="38100" dist="38100" dir="2700000" algn="tl">
                    <a:srgbClr val="000000">
                      <a:alpha val="43137"/>
                    </a:srgbClr>
                  </a:outerShdw>
                </a:effectLst>
              </a:rPr>
              <a:t>，朝代交替，兴亡相继，风流总被雨打风吹去的伤感。</a:t>
            </a:r>
            <a:endParaRPr lang="zh-CN" altLang="zh-CN"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231259" y="2852936"/>
            <a:ext cx="8733229" cy="707886"/>
          </a:xfrm>
          <a:prstGeom prst="rect">
            <a:avLst/>
          </a:prstGeom>
        </p:spPr>
        <p:txBody>
          <a:bodyPr wrap="square">
            <a:spAutoFit/>
          </a:bodyPr>
          <a:lstStyle/>
          <a:p>
            <a:r>
              <a:rPr lang="en-US" altLang="zh-CN" sz="2000" b="1" dirty="0">
                <a:solidFill>
                  <a:srgbClr val="7030A0"/>
                </a:solidFill>
                <a:effectLst>
                  <a:outerShdw blurRad="38100" dist="38100" dir="2700000" algn="tl">
                    <a:srgbClr val="000000">
                      <a:alpha val="43137"/>
                    </a:srgbClr>
                  </a:outerShdw>
                </a:effectLst>
              </a:rPr>
              <a:t>(2)①</a:t>
            </a:r>
            <a:r>
              <a:rPr lang="zh-CN" altLang="zh-CN" sz="2000" b="1" dirty="0">
                <a:solidFill>
                  <a:srgbClr val="FF0000"/>
                </a:solidFill>
                <a:effectLst>
                  <a:outerShdw blurRad="38100" dist="38100" dir="2700000" algn="tl">
                    <a:srgbClr val="000000">
                      <a:alpha val="43137"/>
                    </a:srgbClr>
                  </a:outerShdw>
                </a:effectLst>
              </a:rPr>
              <a:t>用典</a:t>
            </a:r>
            <a:r>
              <a:rPr lang="zh-CN" altLang="zh-CN" sz="2000" b="1" dirty="0">
                <a:solidFill>
                  <a:srgbClr val="7030A0"/>
                </a:solidFill>
                <a:effectLst>
                  <a:outerShdw blurRad="38100" dist="38100" dir="2700000" algn="tl">
                    <a:srgbClr val="000000">
                      <a:alpha val="43137"/>
                    </a:srgbClr>
                  </a:outerShdw>
                </a:effectLst>
              </a:rPr>
              <a:t>：</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乌衣日又斜。说兴亡、燕入谁家</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用了刘禹锡的《乌衣巷》，表达</a:t>
            </a:r>
            <a:r>
              <a:rPr lang="zh-CN" altLang="zh-CN" sz="2000" b="1" dirty="0" smtClean="0">
                <a:solidFill>
                  <a:srgbClr val="7030A0"/>
                </a:solidFill>
                <a:effectLst>
                  <a:outerShdw blurRad="38100" dist="38100" dir="2700000" algn="tl">
                    <a:srgbClr val="000000">
                      <a:alpha val="43137"/>
                    </a:srgbClr>
                  </a:outerShdw>
                </a:effectLst>
              </a:rPr>
              <a:t>兴亡之感</a:t>
            </a:r>
            <a:r>
              <a:rPr lang="zh-CN" altLang="en-US" sz="2000" b="1" dirty="0" smtClean="0">
                <a:solidFill>
                  <a:srgbClr val="7030A0"/>
                </a:solidFill>
                <a:effectLst>
                  <a:outerShdw blurRad="38100" dist="38100" dir="2700000" algn="tl">
                    <a:srgbClr val="000000">
                      <a:alpha val="43137"/>
                    </a:srgbClr>
                  </a:outerShdw>
                </a:effectLst>
              </a:rPr>
              <a:t>。</a:t>
            </a:r>
            <a:endParaRPr lang="zh-CN" altLang="en-US" sz="2000"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410771" y="3560822"/>
            <a:ext cx="5279009" cy="400110"/>
          </a:xfrm>
          <a:prstGeom prst="rect">
            <a:avLst/>
          </a:prstGeom>
        </p:spPr>
        <p:txBody>
          <a:bodyPr wrap="none">
            <a:spAutoFit/>
          </a:bodyPr>
          <a:lstStyle/>
          <a:p>
            <a:r>
              <a:rPr lang="en-US" altLang="zh-CN" sz="2000" b="1" dirty="0">
                <a:solidFill>
                  <a:srgbClr val="00B0F0"/>
                </a:solidFill>
                <a:effectLst>
                  <a:outerShdw blurRad="38100" dist="38100" dir="2700000" algn="tl">
                    <a:srgbClr val="000000">
                      <a:alpha val="43137"/>
                    </a:srgbClr>
                  </a:outerShdw>
                </a:effectLst>
              </a:rPr>
              <a:t>②</a:t>
            </a:r>
            <a:r>
              <a:rPr lang="zh-CN" altLang="zh-CN" sz="2000" b="1" dirty="0">
                <a:solidFill>
                  <a:srgbClr val="FF0000"/>
                </a:solidFill>
                <a:effectLst>
                  <a:outerShdw blurRad="38100" dist="38100" dir="2700000" algn="tl">
                    <a:srgbClr val="000000">
                      <a:alpha val="43137"/>
                    </a:srgbClr>
                  </a:outerShdw>
                </a:effectLst>
              </a:rPr>
              <a:t>通感</a:t>
            </a:r>
            <a:r>
              <a:rPr lang="zh-CN" altLang="zh-CN" sz="2000" b="1" dirty="0">
                <a:solidFill>
                  <a:srgbClr val="00B0F0"/>
                </a:solidFill>
                <a:effectLst>
                  <a:outerShdw blurRad="38100" dist="38100" dir="2700000" algn="tl">
                    <a:srgbClr val="000000">
                      <a:alpha val="43137"/>
                    </a:srgbClr>
                  </a:outerShdw>
                </a:effectLst>
              </a:rPr>
              <a:t>：</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叶声寒</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的</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寒</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字，从听觉到触觉。</a:t>
            </a:r>
            <a:endParaRPr lang="zh-CN" altLang="en-US" sz="2000" dirty="0">
              <a:solidFill>
                <a:srgbClr val="00B0F0"/>
              </a:solidFill>
              <a:effectLst>
                <a:outerShdw blurRad="38100" dist="38100" dir="2700000" algn="tl">
                  <a:srgbClr val="000000">
                    <a:alpha val="43137"/>
                  </a:srgbClr>
                </a:outerShdw>
              </a:effectLst>
            </a:endParaRPr>
          </a:p>
        </p:txBody>
      </p:sp>
      <p:sp>
        <p:nvSpPr>
          <p:cNvPr id="8" name="矩形 7"/>
          <p:cNvSpPr/>
          <p:nvPr/>
        </p:nvSpPr>
        <p:spPr>
          <a:xfrm>
            <a:off x="436032" y="3960932"/>
            <a:ext cx="4572085" cy="400110"/>
          </a:xfrm>
          <a:prstGeom prst="rect">
            <a:avLst/>
          </a:prstGeom>
        </p:spPr>
        <p:txBody>
          <a:bodyPr wrap="none">
            <a:spAutoFit/>
          </a:bodyPr>
          <a:lstStyle/>
          <a:p>
            <a:r>
              <a:rPr lang="en-US" altLang="zh-CN" sz="2000" b="1" dirty="0">
                <a:effectLst>
                  <a:outerShdw blurRad="38100" dist="38100" dir="2700000" algn="tl">
                    <a:srgbClr val="000000">
                      <a:alpha val="43137"/>
                    </a:srgbClr>
                  </a:outerShdw>
                </a:effectLst>
              </a:rPr>
              <a:t>③</a:t>
            </a:r>
            <a:r>
              <a:rPr lang="zh-CN" altLang="zh-CN" sz="2000" b="1" dirty="0">
                <a:solidFill>
                  <a:srgbClr val="FF0000"/>
                </a:solidFill>
                <a:effectLst>
                  <a:outerShdw blurRad="38100" dist="38100" dir="2700000" algn="tl">
                    <a:srgbClr val="000000">
                      <a:alpha val="43137"/>
                    </a:srgbClr>
                  </a:outerShdw>
                </a:effectLst>
              </a:rPr>
              <a:t>比喻</a:t>
            </a:r>
            <a:r>
              <a:rPr lang="zh-CN" altLang="zh-CN" sz="2000" b="1" dirty="0">
                <a:effectLst>
                  <a:outerShdw blurRad="38100" dist="38100" dir="2700000" algn="tl">
                    <a:srgbClr val="000000">
                      <a:alpha val="43137"/>
                    </a:srgbClr>
                  </a:outerShdw>
                </a:effectLst>
              </a:rPr>
              <a:t>：把自己比作随风飘零的落叶。</a:t>
            </a:r>
            <a:endParaRPr lang="zh-CN" altLang="en-US" sz="2000" dirty="0">
              <a:effectLst>
                <a:outerShdw blurRad="38100" dist="38100" dir="2700000" algn="tl">
                  <a:srgbClr val="000000">
                    <a:alpha val="43137"/>
                  </a:srgbClr>
                </a:outerShdw>
              </a:effectLst>
            </a:endParaRPr>
          </a:p>
        </p:txBody>
      </p:sp>
      <p:sp>
        <p:nvSpPr>
          <p:cNvPr id="9" name="矩形 8"/>
          <p:cNvSpPr/>
          <p:nvPr/>
        </p:nvSpPr>
        <p:spPr>
          <a:xfrm>
            <a:off x="410771" y="4397983"/>
            <a:ext cx="7484637" cy="400110"/>
          </a:xfrm>
          <a:prstGeom prst="rect">
            <a:avLst/>
          </a:prstGeom>
        </p:spPr>
        <p:txBody>
          <a:bodyPr wrap="square">
            <a:spAutoFit/>
          </a:bodyPr>
          <a:lstStyle/>
          <a:p>
            <a:r>
              <a:rPr lang="en-US" altLang="zh-CN" sz="2000" b="1" dirty="0">
                <a:solidFill>
                  <a:srgbClr val="002060"/>
                </a:solidFill>
                <a:effectLst>
                  <a:outerShdw blurRad="38100" dist="38100" dir="2700000" algn="tl">
                    <a:srgbClr val="000000">
                      <a:alpha val="43137"/>
                    </a:srgbClr>
                  </a:outerShdw>
                </a:effectLst>
              </a:rPr>
              <a:t>④</a:t>
            </a:r>
            <a:r>
              <a:rPr lang="zh-CN" altLang="zh-CN" sz="2000" b="1" dirty="0">
                <a:solidFill>
                  <a:srgbClr val="FF0000"/>
                </a:solidFill>
                <a:effectLst>
                  <a:outerShdw blurRad="38100" dist="38100" dir="2700000" algn="tl">
                    <a:srgbClr val="000000">
                      <a:alpha val="43137"/>
                    </a:srgbClr>
                  </a:outerShdw>
                </a:effectLst>
              </a:rPr>
              <a:t>拟人</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西风吹世换</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，风好像有人的行为特征。</a:t>
            </a:r>
            <a:endParaRPr lang="zh-CN" altLang="en-US" sz="2000" dirty="0">
              <a:solidFill>
                <a:srgbClr val="002060"/>
              </a:solidFill>
              <a:effectLst>
                <a:outerShdw blurRad="38100" dist="38100" dir="2700000" algn="tl">
                  <a:srgbClr val="000000">
                    <a:alpha val="43137"/>
                  </a:srgbClr>
                </a:outerShdw>
              </a:effectLst>
            </a:endParaRPr>
          </a:p>
        </p:txBody>
      </p:sp>
      <p:sp>
        <p:nvSpPr>
          <p:cNvPr id="10" name="矩形 9"/>
          <p:cNvSpPr/>
          <p:nvPr/>
        </p:nvSpPr>
        <p:spPr>
          <a:xfrm>
            <a:off x="410771" y="4791342"/>
            <a:ext cx="8733229" cy="707886"/>
          </a:xfrm>
          <a:prstGeom prst="rect">
            <a:avLst/>
          </a:prstGeom>
        </p:spPr>
        <p:txBody>
          <a:bodyPr wrap="square">
            <a:spAutoFit/>
          </a:bodyPr>
          <a:lstStyle/>
          <a:p>
            <a:r>
              <a:rPr lang="en-US" altLang="zh-CN" sz="2000" b="1" dirty="0">
                <a:solidFill>
                  <a:srgbClr val="00B050"/>
                </a:solidFill>
                <a:effectLst>
                  <a:outerShdw blurRad="38100" dist="38100" dir="2700000" algn="tl">
                    <a:srgbClr val="000000">
                      <a:alpha val="43137"/>
                    </a:srgbClr>
                  </a:outerShdw>
                </a:effectLst>
              </a:rPr>
              <a:t>⑤</a:t>
            </a:r>
            <a:r>
              <a:rPr lang="zh-CN" altLang="zh-CN" sz="2000" b="1" dirty="0">
                <a:solidFill>
                  <a:srgbClr val="FF0000"/>
                </a:solidFill>
                <a:effectLst>
                  <a:outerShdw blurRad="38100" dist="38100" dir="2700000" algn="tl">
                    <a:srgbClr val="000000">
                      <a:alpha val="43137"/>
                    </a:srgbClr>
                  </a:outerShdw>
                </a:effectLst>
              </a:rPr>
              <a:t>描写</a:t>
            </a:r>
            <a:r>
              <a:rPr lang="zh-CN"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视觉</a:t>
            </a:r>
            <a:r>
              <a:rPr lang="zh-CN" altLang="zh-CN" sz="2000" b="1" dirty="0">
                <a:solidFill>
                  <a:srgbClr val="00B050"/>
                </a:solidFill>
                <a:effectLst>
                  <a:outerShdw blurRad="38100" dist="38100" dir="2700000" algn="tl">
                    <a:srgbClr val="000000">
                      <a:alpha val="43137"/>
                    </a:srgbClr>
                  </a:outerShdw>
                </a:effectLst>
              </a:rPr>
              <a:t>描写， </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雨过水明霞，潮回岸带沙</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smtClean="0">
                <a:solidFill>
                  <a:srgbClr val="00B050"/>
                </a:solidFill>
                <a:effectLst>
                  <a:outerShdw blurRad="38100" dist="38100" dir="2700000" algn="tl">
                    <a:srgbClr val="000000">
                      <a:alpha val="43137"/>
                    </a:srgbClr>
                  </a:outerShdw>
                </a:effectLst>
              </a:rPr>
              <a:t>；</a:t>
            </a:r>
            <a:endParaRPr lang="en-US" altLang="zh-CN" sz="2000" b="1" dirty="0" smtClean="0">
              <a:solidFill>
                <a:srgbClr val="00B050"/>
              </a:solidFill>
              <a:effectLst>
                <a:outerShdw blurRad="38100" dist="38100" dir="2700000" algn="tl">
                  <a:srgbClr val="000000">
                    <a:alpha val="43137"/>
                  </a:srgbClr>
                </a:outerShdw>
              </a:effectLst>
            </a:endParaRPr>
          </a:p>
          <a:p>
            <a:r>
              <a:rPr lang="en-US" altLang="zh-CN" sz="2000" b="1" dirty="0">
                <a:solidFill>
                  <a:srgbClr val="00B050"/>
                </a:solidFill>
                <a:effectLst>
                  <a:outerShdw blurRad="38100" dist="38100" dir="2700000" algn="tl">
                    <a:srgbClr val="000000">
                      <a:alpha val="43137"/>
                    </a:srgbClr>
                  </a:outerShdw>
                </a:effectLst>
              </a:rPr>
              <a:t> </a:t>
            </a:r>
            <a:r>
              <a:rPr lang="en-US" altLang="zh-CN" sz="2000" b="1" dirty="0" smtClean="0">
                <a:solidFill>
                  <a:srgbClr val="00B050"/>
                </a:solidFill>
                <a:effectLst>
                  <a:outerShdw blurRad="38100" dist="38100" dir="2700000" algn="tl">
                    <a:srgbClr val="000000">
                      <a:alpha val="43137"/>
                    </a:srgbClr>
                  </a:outerShdw>
                </a:effectLst>
              </a:rPr>
              <a:t>                 </a:t>
            </a:r>
            <a:r>
              <a:rPr lang="zh-CN" altLang="zh-CN" sz="2000" b="1" dirty="0" smtClean="0">
                <a:solidFill>
                  <a:srgbClr val="FF0000"/>
                </a:solidFill>
                <a:effectLst>
                  <a:outerShdw blurRad="38100" dist="38100" dir="2700000" algn="tl">
                    <a:srgbClr val="000000">
                      <a:alpha val="43137"/>
                    </a:srgbClr>
                  </a:outerShdw>
                </a:effectLst>
              </a:rPr>
              <a:t>听觉</a:t>
            </a:r>
            <a:r>
              <a:rPr lang="zh-CN" altLang="zh-CN" sz="2000" b="1" dirty="0">
                <a:solidFill>
                  <a:srgbClr val="00B050"/>
                </a:solidFill>
                <a:effectLst>
                  <a:outerShdw blurRad="38100" dist="38100" dir="2700000" algn="tl">
                    <a:srgbClr val="000000">
                      <a:alpha val="43137"/>
                    </a:srgbClr>
                  </a:outerShdw>
                </a:effectLst>
              </a:rPr>
              <a:t>描写，</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叶声寒，飞透窗纱</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a:t>
            </a:r>
            <a:endParaRPr lang="zh-CN" altLang="en-US" sz="2000" dirty="0">
              <a:solidFill>
                <a:srgbClr val="00B050"/>
              </a:solidFill>
              <a:effectLst>
                <a:outerShdw blurRad="38100" dist="38100" dir="2700000" algn="tl">
                  <a:srgbClr val="000000">
                    <a:alpha val="43137"/>
                  </a:srgbClr>
                </a:outerShdw>
              </a:effectLst>
            </a:endParaRPr>
          </a:p>
        </p:txBody>
      </p:sp>
      <p:sp>
        <p:nvSpPr>
          <p:cNvPr id="11" name="矩形 10"/>
          <p:cNvSpPr/>
          <p:nvPr/>
        </p:nvSpPr>
        <p:spPr>
          <a:xfrm>
            <a:off x="387062" y="5499228"/>
            <a:ext cx="8182459" cy="400110"/>
          </a:xfrm>
          <a:prstGeom prst="rect">
            <a:avLst/>
          </a:prstGeom>
        </p:spPr>
        <p:txBody>
          <a:bodyPr wrap="square">
            <a:spAutoFit/>
          </a:bodyPr>
          <a:lstStyle/>
          <a:p>
            <a:r>
              <a:rPr lang="en-US" altLang="zh-CN" sz="2000" b="1" dirty="0">
                <a:solidFill>
                  <a:srgbClr val="0070C0"/>
                </a:solidFill>
                <a:effectLst>
                  <a:outerShdw blurRad="38100" dist="38100" dir="2700000" algn="tl">
                    <a:srgbClr val="000000">
                      <a:alpha val="43137"/>
                    </a:srgbClr>
                  </a:outerShdw>
                </a:effectLst>
              </a:rPr>
              <a:t>⑥</a:t>
            </a:r>
            <a:r>
              <a:rPr lang="zh-CN" altLang="zh-CN" sz="2000" b="1" dirty="0">
                <a:solidFill>
                  <a:srgbClr val="FF0000"/>
                </a:solidFill>
                <a:effectLst>
                  <a:outerShdw blurRad="38100" dist="38100" dir="2700000" algn="tl">
                    <a:srgbClr val="000000">
                      <a:alpha val="43137"/>
                    </a:srgbClr>
                  </a:outerShdw>
                </a:effectLst>
              </a:rPr>
              <a:t>以景结情</a:t>
            </a:r>
            <a:r>
              <a:rPr lang="zh-CN" altLang="zh-CN" sz="2000" b="1" dirty="0">
                <a:solidFill>
                  <a:srgbClr val="0070C0"/>
                </a:solidFill>
                <a:effectLst>
                  <a:outerShdw blurRad="38100" dist="38100" dir="2700000" algn="tl">
                    <a:srgbClr val="000000">
                      <a:alpha val="43137"/>
                    </a:srgbClr>
                  </a:outerShdw>
                </a:effectLst>
              </a:rPr>
              <a:t>：</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惟有南来无数雁，和明月，宿芦花</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a:t>
            </a:r>
            <a:endParaRPr lang="zh-CN" altLang="en-US" sz="20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05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708920"/>
            <a:ext cx="8856984" cy="3970318"/>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赏析：</a:t>
            </a:r>
            <a:r>
              <a:rPr lang="en-US" altLang="zh-CN" b="1" dirty="0" err="1" smtClean="0">
                <a:solidFill>
                  <a:srgbClr val="FF0000"/>
                </a:solidFill>
                <a:effectLst>
                  <a:outerShdw blurRad="38100" dist="38100" dir="2700000" algn="tl">
                    <a:srgbClr val="000000">
                      <a:alpha val="43137"/>
                    </a:srgbClr>
                  </a:outerShdw>
                </a:effectLst>
              </a:rPr>
              <a:t>首联</a:t>
            </a:r>
            <a:r>
              <a:rPr lang="zh-CN" altLang="zh-CN" b="1" dirty="0" smtClean="0">
                <a:solidFill>
                  <a:srgbClr val="7030A0"/>
                </a:solidFill>
                <a:effectLst>
                  <a:outerShdw blurRad="38100" dist="38100" dir="2700000" algn="tl">
                    <a:srgbClr val="000000">
                      <a:alpha val="43137"/>
                    </a:srgbClr>
                  </a:outerShdw>
                </a:effectLst>
              </a:rPr>
              <a:t>大</a:t>
            </a:r>
            <a:r>
              <a:rPr lang="zh-CN" altLang="zh-CN" b="1" dirty="0">
                <a:solidFill>
                  <a:srgbClr val="7030A0"/>
                </a:solidFill>
                <a:effectLst>
                  <a:outerShdw blurRad="38100" dist="38100" dir="2700000" algn="tl">
                    <a:srgbClr val="000000">
                      <a:alpha val="43137"/>
                    </a:srgbClr>
                  </a:outerShdw>
                </a:effectLst>
              </a:rPr>
              <a:t>意是：</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我从黄花渡登岸后直接就踏上了去芦溪的路程，过了萍乡之后，路面渐渐低平</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a:t>
            </a:r>
          </a:p>
          <a:p>
            <a:r>
              <a:rPr lang="zh-CN" altLang="zh-CN" b="1" dirty="0">
                <a:solidFill>
                  <a:srgbClr val="FF0000"/>
                </a:solidFill>
                <a:effectLst>
                  <a:outerShdw blurRad="38100" dist="38100" dir="2700000" algn="tl">
                    <a:srgbClr val="000000">
                      <a:alpha val="43137"/>
                    </a:srgbClr>
                  </a:outerShdw>
                </a:effectLst>
              </a:rPr>
              <a:t>颌</a:t>
            </a:r>
            <a:r>
              <a:rPr lang="zh-CN" altLang="zh-CN" b="1" dirty="0" smtClean="0">
                <a:solidFill>
                  <a:srgbClr val="FF0000"/>
                </a:solidFill>
                <a:effectLst>
                  <a:outerShdw blurRad="38100" dist="38100" dir="2700000" algn="tl">
                    <a:srgbClr val="000000">
                      <a:alpha val="43137"/>
                    </a:srgbClr>
                  </a:outerShdw>
                </a:effectLst>
              </a:rPr>
              <a:t>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 </a:t>
            </a:r>
            <a:r>
              <a:rPr lang="en-US" altLang="zh-CN" b="1" dirty="0" smtClean="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村子错落有致，时不时听到有鸡鸣狗叫声传入耳中，是那么的熟悉；河岸上绿草绒绒，看到的是出生不久的小鹅和小鸭在河两岸悠闲觅食，又是如此的恬静</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。一幅典型的</a:t>
            </a:r>
            <a:r>
              <a:rPr lang="zh-CN" altLang="zh-CN" b="1" dirty="0">
                <a:solidFill>
                  <a:srgbClr val="00B050"/>
                </a:solidFill>
                <a:effectLst>
                  <a:outerShdw blurRad="38100" dist="38100" dir="2700000" algn="tl">
                    <a:srgbClr val="000000">
                      <a:alpha val="43137"/>
                    </a:srgbClr>
                  </a:outerShdw>
                </a:effectLst>
              </a:rPr>
              <a:t>江南水乡田园风景画</a:t>
            </a:r>
            <a:r>
              <a:rPr lang="zh-CN" altLang="zh-CN" b="1" dirty="0">
                <a:solidFill>
                  <a:srgbClr val="7030A0"/>
                </a:solidFill>
                <a:effectLst>
                  <a:outerShdw blurRad="38100" dist="38100" dir="2700000" algn="tl">
                    <a:srgbClr val="000000">
                      <a:alpha val="43137"/>
                    </a:srgbClr>
                  </a:outerShdw>
                </a:effectLst>
              </a:rPr>
              <a:t>。</a:t>
            </a:r>
          </a:p>
          <a:p>
            <a:r>
              <a:rPr lang="zh-CN" altLang="en-US" b="1" dirty="0" smtClean="0">
                <a:solidFill>
                  <a:srgbClr val="FF0000"/>
                </a:solidFill>
                <a:effectLst>
                  <a:outerShdw blurRad="38100" dist="38100" dir="2700000" algn="tl">
                    <a:srgbClr val="000000">
                      <a:alpha val="43137"/>
                    </a:srgbClr>
                  </a:outerShdw>
                </a:effectLst>
              </a:rPr>
              <a:t>颈联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缫</a:t>
            </a:r>
            <a:r>
              <a:rPr lang="zh-CN" altLang="zh-CN" b="1" dirty="0">
                <a:solidFill>
                  <a:srgbClr val="7030A0"/>
                </a:solidFill>
                <a:effectLst>
                  <a:outerShdw blurRad="38100" dist="38100" dir="2700000" algn="tl">
                    <a:srgbClr val="000000">
                      <a:alpha val="43137"/>
                    </a:srgbClr>
                  </a:outerShdw>
                </a:effectLst>
              </a:rPr>
              <a:t>，煮茧抽丝，这里的丝缫比作春雨，说春雨</a:t>
            </a:r>
            <a:r>
              <a:rPr lang="en-US" altLang="zh-CN" b="1" dirty="0" err="1">
                <a:solidFill>
                  <a:srgbClr val="7030A0"/>
                </a:solidFill>
                <a:effectLst>
                  <a:outerShdw blurRad="38100" dist="38100" dir="2700000" algn="tl">
                    <a:srgbClr val="000000">
                      <a:alpha val="43137"/>
                    </a:srgbClr>
                  </a:outerShdw>
                </a:effectLst>
              </a:rPr>
              <a:t>下得</a:t>
            </a:r>
            <a:r>
              <a:rPr lang="zh-CN" altLang="zh-CN" b="1" dirty="0">
                <a:solidFill>
                  <a:srgbClr val="7030A0"/>
                </a:solidFill>
                <a:effectLst>
                  <a:outerShdw blurRad="38100" dist="38100" dir="2700000" algn="tl">
                    <a:srgbClr val="000000">
                      <a:alpha val="43137"/>
                    </a:srgbClr>
                  </a:outerShdw>
                </a:effectLst>
              </a:rPr>
              <a:t>象蚕丝那样银丝缕缕、绵绵不断。上联写的是</a:t>
            </a:r>
            <a:r>
              <a:rPr lang="zh-CN" altLang="zh-CN" b="1" dirty="0" smtClean="0">
                <a:solidFill>
                  <a:srgbClr val="7030A0"/>
                </a:solidFill>
                <a:effectLst>
                  <a:outerShdw blurRad="38100" dist="38100" dir="2700000" algn="tl">
                    <a:srgbClr val="000000">
                      <a:alpha val="43137"/>
                    </a:srgbClr>
                  </a:outerShdw>
                </a:effectLst>
              </a:rPr>
              <a:t>动物；</a:t>
            </a:r>
            <a:r>
              <a:rPr lang="zh-CN" altLang="zh-CN" b="1" dirty="0">
                <a:solidFill>
                  <a:srgbClr val="7030A0"/>
                </a:solidFill>
                <a:effectLst>
                  <a:outerShdw blurRad="38100" dist="38100" dir="2700000" algn="tl">
                    <a:srgbClr val="000000">
                      <a:alpha val="43137"/>
                    </a:srgbClr>
                  </a:outerShdw>
                </a:effectLst>
              </a:rPr>
              <a:t>此联写的是自然现象和植物。进一步展现江南水乡的特点。</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春雨密密细细而下，宛如缕缕银丝在你眼前飘动，给人以</a:t>
            </a:r>
            <a:r>
              <a:rPr lang="zh-CN" altLang="zh-CN" b="1" dirty="0">
                <a:solidFill>
                  <a:srgbClr val="00B050"/>
                </a:solidFill>
                <a:effectLst>
                  <a:outerShdw blurRad="38100" dist="38100" dir="2700000" algn="tl">
                    <a:srgbClr val="000000">
                      <a:alpha val="43137"/>
                    </a:srgbClr>
                  </a:outerShdw>
                </a:effectLst>
              </a:rPr>
              <a:t>清凉和舒适</a:t>
            </a:r>
            <a:r>
              <a:rPr lang="zh-CN" altLang="zh-CN" b="1" dirty="0">
                <a:solidFill>
                  <a:srgbClr val="7030A0"/>
                </a:solidFill>
                <a:effectLst>
                  <a:outerShdw blurRad="38100" dist="38100" dir="2700000" algn="tl">
                    <a:srgbClr val="000000">
                      <a:alpha val="43137"/>
                    </a:srgbClr>
                  </a:outerShdw>
                </a:effectLst>
              </a:rPr>
              <a:t>的感受。一场春雨过后，水田里的水也蓄满了，禾苗长势喜人，禾苗的高度几乎与水面平齐，青绿的</a:t>
            </a:r>
            <a:r>
              <a:rPr lang="en-US" altLang="zh-CN" b="1" dirty="0" err="1">
                <a:solidFill>
                  <a:srgbClr val="7030A0"/>
                </a:solidFill>
                <a:effectLst>
                  <a:outerShdw blurRad="38100" dist="38100" dir="2700000" algn="tl">
                    <a:srgbClr val="000000">
                      <a:alpha val="43137"/>
                    </a:srgbClr>
                  </a:outerShdw>
                </a:effectLst>
              </a:rPr>
              <a:t>秧苗</a:t>
            </a:r>
            <a:r>
              <a:rPr lang="zh-CN" altLang="zh-CN" b="1" dirty="0">
                <a:solidFill>
                  <a:srgbClr val="7030A0"/>
                </a:solidFill>
                <a:effectLst>
                  <a:outerShdw blurRad="38100" dist="38100" dir="2700000" algn="tl">
                    <a:srgbClr val="000000">
                      <a:alpha val="43137"/>
                    </a:srgbClr>
                  </a:outerShdw>
                </a:effectLst>
              </a:rPr>
              <a:t>齐整整地就好像是谁用剪刀修剪过一样，清亮悦目。</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。雨如丝缫，秧如刀剪，这两个</a:t>
            </a:r>
            <a:r>
              <a:rPr lang="zh-CN" altLang="zh-CN" b="1" dirty="0" smtClean="0">
                <a:solidFill>
                  <a:srgbClr val="7030A0"/>
                </a:solidFill>
                <a:effectLst>
                  <a:outerShdw blurRad="38100" dist="38100" dir="2700000" algn="tl">
                    <a:srgbClr val="000000">
                      <a:alpha val="43137"/>
                    </a:srgbClr>
                  </a:outerShdw>
                </a:effectLst>
              </a:rPr>
              <a:t>比喻贴切</a:t>
            </a:r>
            <a:r>
              <a:rPr lang="zh-CN" altLang="zh-CN" b="1" dirty="0">
                <a:solidFill>
                  <a:srgbClr val="7030A0"/>
                </a:solidFill>
                <a:effectLst>
                  <a:outerShdw blurRad="38100" dist="38100" dir="2700000" algn="tl">
                    <a:srgbClr val="000000">
                      <a:alpha val="43137"/>
                    </a:srgbClr>
                  </a:outerShdw>
                </a:effectLst>
              </a:rPr>
              <a:t>。</a:t>
            </a:r>
          </a:p>
          <a:p>
            <a:r>
              <a:rPr lang="zh-CN" altLang="en-US" b="1" dirty="0" smtClean="0">
                <a:solidFill>
                  <a:srgbClr val="FF0000"/>
                </a:solidFill>
                <a:effectLst>
                  <a:outerShdw blurRad="38100" dist="38100" dir="2700000" algn="tl">
                    <a:srgbClr val="000000">
                      <a:alpha val="43137"/>
                    </a:srgbClr>
                  </a:outerShdw>
                </a:effectLst>
              </a:rPr>
              <a:t>尾联</a:t>
            </a:r>
            <a:r>
              <a:rPr lang="zh-CN" altLang="en-US"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这</a:t>
            </a:r>
            <a:r>
              <a:rPr lang="zh-CN" altLang="zh-CN" b="1" dirty="0">
                <a:solidFill>
                  <a:srgbClr val="7030A0"/>
                </a:solidFill>
                <a:effectLst>
                  <a:outerShdw blurRad="38100" dist="38100" dir="2700000" algn="tl">
                    <a:srgbClr val="000000">
                      <a:alpha val="43137"/>
                    </a:srgbClr>
                  </a:outerShdw>
                </a:effectLst>
              </a:rPr>
              <a:t>两句写出了诗人所感：谷雨过后，处处桃红柳绿，</a:t>
            </a:r>
            <a:r>
              <a:rPr lang="en-US" altLang="zh-CN" b="1" dirty="0" err="1">
                <a:solidFill>
                  <a:srgbClr val="7030A0"/>
                </a:solidFill>
                <a:effectLst>
                  <a:outerShdw blurRad="38100" dist="38100" dir="2700000" algn="tl">
                    <a:srgbClr val="000000">
                      <a:alpha val="43137"/>
                    </a:srgbClr>
                  </a:outerShdw>
                </a:effectLst>
              </a:rPr>
              <a:t>犁铧</a:t>
            </a:r>
            <a:r>
              <a:rPr lang="zh-CN" altLang="zh-CN" b="1" dirty="0">
                <a:solidFill>
                  <a:srgbClr val="7030A0"/>
                </a:solidFill>
                <a:effectLst>
                  <a:outerShdw blurRad="38100" dist="38100" dir="2700000" algn="tl">
                    <a:srgbClr val="000000">
                      <a:alpha val="43137"/>
                    </a:srgbClr>
                  </a:outerShdw>
                </a:effectLst>
              </a:rPr>
              <a:t>翻土的农耕景象。牛在画中走，人在画里游，把</a:t>
            </a:r>
            <a:r>
              <a:rPr lang="en-US" altLang="zh-CN" b="1" dirty="0" err="1">
                <a:solidFill>
                  <a:srgbClr val="7030A0"/>
                </a:solidFill>
                <a:effectLst>
                  <a:outerShdw blurRad="38100" dist="38100" dir="2700000" algn="tl">
                    <a:srgbClr val="000000">
                      <a:alpha val="43137"/>
                    </a:srgbClr>
                  </a:outerShdw>
                </a:effectLst>
              </a:rPr>
              <a:t>江南水乡</a:t>
            </a:r>
            <a:r>
              <a:rPr lang="zh-CN" altLang="zh-CN" b="1" dirty="0">
                <a:solidFill>
                  <a:srgbClr val="7030A0"/>
                </a:solidFill>
                <a:effectLst>
                  <a:outerShdw blurRad="38100" dist="38100" dir="2700000" algn="tl">
                    <a:srgbClr val="000000">
                      <a:alpha val="43137"/>
                    </a:srgbClr>
                  </a:outerShdw>
                </a:effectLst>
              </a:rPr>
              <a:t>的农耕景象勾勒得栩栩如生，一幅</a:t>
            </a:r>
            <a:r>
              <a:rPr lang="zh-CN" altLang="zh-CN" b="1" dirty="0">
                <a:solidFill>
                  <a:srgbClr val="00B050"/>
                </a:solidFill>
                <a:effectLst>
                  <a:outerShdw blurRad="38100" dist="38100" dir="2700000" algn="tl">
                    <a:srgbClr val="000000">
                      <a:alpha val="43137"/>
                    </a:srgbClr>
                  </a:outerShdw>
                </a:effectLst>
              </a:rPr>
              <a:t>如诗如梦的江南春耕图</a:t>
            </a:r>
            <a:r>
              <a:rPr lang="zh-CN" altLang="zh-CN" b="1" dirty="0">
                <a:solidFill>
                  <a:srgbClr val="7030A0"/>
                </a:solidFill>
                <a:effectLst>
                  <a:outerShdw blurRad="38100" dist="38100" dir="2700000" algn="tl">
                    <a:srgbClr val="000000">
                      <a:alpha val="43137"/>
                    </a:srgbClr>
                  </a:outerShdw>
                </a:effectLst>
              </a:rPr>
              <a:t>！</a:t>
            </a:r>
          </a:p>
        </p:txBody>
      </p:sp>
      <p:sp>
        <p:nvSpPr>
          <p:cNvPr id="3" name="矩形 2"/>
          <p:cNvSpPr/>
          <p:nvPr/>
        </p:nvSpPr>
        <p:spPr>
          <a:xfrm>
            <a:off x="179512" y="116632"/>
            <a:ext cx="8856984" cy="2308324"/>
          </a:xfrm>
          <a:prstGeom prst="rect">
            <a:avLst/>
          </a:prstGeom>
        </p:spPr>
        <p:txBody>
          <a:bodyPr wrap="square">
            <a:spAutoFit/>
          </a:bodyPr>
          <a:lstStyle/>
          <a:p>
            <a:r>
              <a:rPr lang="en-US" altLang="zh-CN" b="1" dirty="0"/>
              <a:t>5</a:t>
            </a:r>
            <a:r>
              <a:rPr lang="zh-CN" altLang="zh-CN" b="1" dirty="0"/>
              <a:t>．阅读下面这首诗，回答问题。</a:t>
            </a:r>
            <a:endParaRPr lang="zh-CN" altLang="zh-CN" dirty="0"/>
          </a:p>
          <a:p>
            <a:r>
              <a:rPr lang="en-US" altLang="zh-CN" b="1" dirty="0" smtClean="0"/>
              <a:t>                                                   </a:t>
            </a:r>
            <a:r>
              <a:rPr lang="zh-CN" altLang="zh-CN" b="1" dirty="0" smtClean="0"/>
              <a:t>自</a:t>
            </a:r>
            <a:r>
              <a:rPr lang="zh-CN" altLang="zh-CN" b="1" dirty="0"/>
              <a:t>湘东驿遵陆至芦溪</a:t>
            </a:r>
            <a:r>
              <a:rPr lang="zh-CN" altLang="zh-CN" b="1" baseline="30000" dirty="0" smtClean="0"/>
              <a:t>①</a:t>
            </a:r>
            <a:r>
              <a:rPr lang="en-US" altLang="zh-CN" b="1" baseline="30000" dirty="0" smtClean="0"/>
              <a:t>         </a:t>
            </a:r>
            <a:r>
              <a:rPr lang="zh-CN" altLang="zh-CN" b="1" dirty="0" smtClean="0"/>
              <a:t>査</a:t>
            </a:r>
            <a:r>
              <a:rPr lang="zh-CN" altLang="zh-CN" b="1" dirty="0"/>
              <a:t>慎行</a:t>
            </a:r>
            <a:endParaRPr lang="zh-CN" altLang="zh-CN" dirty="0"/>
          </a:p>
          <a:p>
            <a:r>
              <a:rPr lang="en-US" altLang="zh-CN" b="1" dirty="0" smtClean="0"/>
              <a:t>                                        </a:t>
            </a:r>
            <a:r>
              <a:rPr lang="zh-CN" altLang="zh-CN" b="1" dirty="0" smtClean="0"/>
              <a:t>黄花</a:t>
            </a:r>
            <a:r>
              <a:rPr lang="zh-CN" altLang="zh-CN" b="1" dirty="0"/>
              <a:t>古渡接芦溪，行过萍乡路渐低。</a:t>
            </a:r>
            <a:endParaRPr lang="zh-CN" altLang="zh-CN" dirty="0"/>
          </a:p>
          <a:p>
            <a:r>
              <a:rPr lang="en-US" altLang="zh-CN" b="1" dirty="0" smtClean="0"/>
              <a:t>                                        </a:t>
            </a:r>
            <a:r>
              <a:rPr lang="zh-CN" altLang="zh-CN" b="1" dirty="0" smtClean="0"/>
              <a:t>吠</a:t>
            </a:r>
            <a:r>
              <a:rPr lang="zh-CN" altLang="zh-CN" b="1" dirty="0"/>
              <a:t>犬鸣鸡村远近，乳鹅新鸭岸东西。</a:t>
            </a:r>
            <a:endParaRPr lang="zh-CN" altLang="zh-CN" dirty="0"/>
          </a:p>
          <a:p>
            <a:r>
              <a:rPr lang="en-US" altLang="zh-CN" b="1" dirty="0" smtClean="0"/>
              <a:t>                                        </a:t>
            </a:r>
            <a:r>
              <a:rPr lang="zh-CN" altLang="zh-CN" b="1" dirty="0" smtClean="0"/>
              <a:t>丝</a:t>
            </a:r>
            <a:r>
              <a:rPr lang="zh-CN" altLang="zh-CN" b="1" dirty="0"/>
              <a:t>缫</a:t>
            </a:r>
            <a:r>
              <a:rPr lang="zh-CN" altLang="zh-CN" b="1" baseline="30000" dirty="0"/>
              <a:t>②</a:t>
            </a:r>
            <a:r>
              <a:rPr lang="zh-CN" altLang="zh-CN" b="1" dirty="0"/>
              <a:t>细雨沾衣润，刀剪良苗出水齐。</a:t>
            </a:r>
            <a:endParaRPr lang="zh-CN" altLang="zh-CN" dirty="0"/>
          </a:p>
          <a:p>
            <a:r>
              <a:rPr lang="en-US" altLang="zh-CN" b="1" dirty="0" smtClean="0"/>
              <a:t>                                        </a:t>
            </a:r>
            <a:r>
              <a:rPr lang="zh-CN" altLang="zh-CN" b="1" dirty="0" smtClean="0"/>
              <a:t>犹</a:t>
            </a:r>
            <a:r>
              <a:rPr lang="zh-CN" altLang="zh-CN" b="1" dirty="0"/>
              <a:t>与湖南风土近，春深无处不耕犁。</a:t>
            </a:r>
            <a:endParaRPr lang="zh-CN" altLang="zh-CN" dirty="0"/>
          </a:p>
          <a:p>
            <a:r>
              <a:rPr lang="zh-CN" altLang="zh-CN" b="1" dirty="0"/>
              <a:t>【注】</a:t>
            </a:r>
            <a:r>
              <a:rPr lang="en-US" altLang="zh-CN" b="1" dirty="0"/>
              <a:t>①“</a:t>
            </a:r>
            <a:r>
              <a:rPr lang="zh-CN" altLang="zh-CN" b="1" dirty="0"/>
              <a:t>湘东驿</a:t>
            </a:r>
            <a:r>
              <a:rPr lang="en-US" altLang="zh-CN" b="1" dirty="0"/>
              <a:t>”</a:t>
            </a:r>
            <a:r>
              <a:rPr lang="zh-CN" altLang="zh-CN" b="1" dirty="0"/>
              <a:t>，即是湖南东部的黄花渡。</a:t>
            </a:r>
            <a:r>
              <a:rPr lang="en-US" altLang="zh-CN" b="1" dirty="0"/>
              <a:t>“</a:t>
            </a:r>
            <a:r>
              <a:rPr lang="zh-CN" altLang="zh-CN" b="1" dirty="0"/>
              <a:t>芦溪</a:t>
            </a:r>
            <a:r>
              <a:rPr lang="en-US" altLang="zh-CN" b="1" dirty="0"/>
              <a:t>”</a:t>
            </a:r>
            <a:r>
              <a:rPr lang="zh-CN" altLang="zh-CN" b="1" dirty="0"/>
              <a:t>，清朝时的一个镇子，位于江西萍乡东部。</a:t>
            </a:r>
            <a:r>
              <a:rPr lang="en-US" altLang="zh-CN" b="1" dirty="0"/>
              <a:t>②</a:t>
            </a:r>
            <a:r>
              <a:rPr lang="zh-CN" altLang="zh-CN" b="1" dirty="0"/>
              <a:t>缫，煮茧抽丝。丝缫，即蚕丝。</a:t>
            </a:r>
            <a:endParaRPr lang="zh-CN" altLang="zh-CN" dirty="0"/>
          </a:p>
        </p:txBody>
      </p:sp>
    </p:spTree>
    <p:extLst>
      <p:ext uri="{BB962C8B-B14F-4D97-AF65-F5344CB8AC3E}">
        <p14:creationId xmlns:p14="http://schemas.microsoft.com/office/powerpoint/2010/main" val="53559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856984" cy="2308324"/>
          </a:xfrm>
          <a:prstGeom prst="rect">
            <a:avLst/>
          </a:prstGeom>
        </p:spPr>
        <p:txBody>
          <a:bodyPr wrap="square">
            <a:spAutoFit/>
          </a:bodyPr>
          <a:lstStyle/>
          <a:p>
            <a:r>
              <a:rPr lang="en-US" altLang="zh-CN" b="1" dirty="0"/>
              <a:t>5</a:t>
            </a:r>
            <a:r>
              <a:rPr lang="zh-CN" altLang="zh-CN" b="1" dirty="0"/>
              <a:t>．阅读下面这首诗，回答问题。</a:t>
            </a:r>
            <a:endParaRPr lang="zh-CN" altLang="zh-CN" dirty="0"/>
          </a:p>
          <a:p>
            <a:r>
              <a:rPr lang="en-US" altLang="zh-CN" b="1" dirty="0" smtClean="0"/>
              <a:t>                                                   </a:t>
            </a:r>
            <a:r>
              <a:rPr lang="zh-CN" altLang="zh-CN" b="1" dirty="0" smtClean="0"/>
              <a:t>自</a:t>
            </a:r>
            <a:r>
              <a:rPr lang="zh-CN" altLang="zh-CN" b="1" dirty="0"/>
              <a:t>湘东驿遵陆至芦溪</a:t>
            </a:r>
            <a:r>
              <a:rPr lang="zh-CN" altLang="zh-CN" b="1" baseline="30000" dirty="0" smtClean="0"/>
              <a:t>①</a:t>
            </a:r>
            <a:r>
              <a:rPr lang="en-US" altLang="zh-CN" b="1" baseline="30000" dirty="0" smtClean="0"/>
              <a:t>         </a:t>
            </a:r>
            <a:r>
              <a:rPr lang="zh-CN" altLang="zh-CN" b="1" dirty="0" smtClean="0"/>
              <a:t>査</a:t>
            </a:r>
            <a:r>
              <a:rPr lang="zh-CN" altLang="zh-CN" b="1" dirty="0"/>
              <a:t>慎行</a:t>
            </a:r>
            <a:endParaRPr lang="zh-CN" altLang="zh-CN" dirty="0"/>
          </a:p>
          <a:p>
            <a:r>
              <a:rPr lang="en-US" altLang="zh-CN" b="1" dirty="0" smtClean="0"/>
              <a:t>                                        </a:t>
            </a:r>
            <a:r>
              <a:rPr lang="zh-CN" altLang="zh-CN" b="1" dirty="0" smtClean="0"/>
              <a:t>黄花</a:t>
            </a:r>
            <a:r>
              <a:rPr lang="zh-CN" altLang="zh-CN" b="1" dirty="0"/>
              <a:t>古渡接芦溪，行过萍乡路渐低。</a:t>
            </a:r>
            <a:endParaRPr lang="zh-CN" altLang="zh-CN" dirty="0"/>
          </a:p>
          <a:p>
            <a:r>
              <a:rPr lang="en-US" altLang="zh-CN" b="1" dirty="0" smtClean="0"/>
              <a:t>                                        </a:t>
            </a:r>
            <a:r>
              <a:rPr lang="zh-CN" altLang="zh-CN" b="1" dirty="0" smtClean="0"/>
              <a:t>吠</a:t>
            </a:r>
            <a:r>
              <a:rPr lang="zh-CN" altLang="zh-CN" b="1" dirty="0"/>
              <a:t>犬鸣鸡村远近，乳鹅新鸭岸东西。</a:t>
            </a:r>
            <a:endParaRPr lang="zh-CN" altLang="zh-CN" dirty="0"/>
          </a:p>
          <a:p>
            <a:r>
              <a:rPr lang="en-US" altLang="zh-CN" b="1" dirty="0" smtClean="0"/>
              <a:t>                                        </a:t>
            </a:r>
            <a:r>
              <a:rPr lang="zh-CN" altLang="zh-CN" b="1" dirty="0" smtClean="0"/>
              <a:t>丝</a:t>
            </a:r>
            <a:r>
              <a:rPr lang="zh-CN" altLang="zh-CN" b="1" dirty="0"/>
              <a:t>缫</a:t>
            </a:r>
            <a:r>
              <a:rPr lang="zh-CN" altLang="zh-CN" b="1" baseline="30000" dirty="0"/>
              <a:t>②</a:t>
            </a:r>
            <a:r>
              <a:rPr lang="zh-CN" altLang="zh-CN" b="1" dirty="0"/>
              <a:t>细雨沾衣润，刀剪良苗出水齐。</a:t>
            </a:r>
            <a:endParaRPr lang="zh-CN" altLang="zh-CN" dirty="0"/>
          </a:p>
          <a:p>
            <a:r>
              <a:rPr lang="en-US" altLang="zh-CN" b="1" dirty="0" smtClean="0"/>
              <a:t>                                        </a:t>
            </a:r>
            <a:r>
              <a:rPr lang="zh-CN" altLang="zh-CN" b="1" dirty="0" smtClean="0"/>
              <a:t>犹</a:t>
            </a:r>
            <a:r>
              <a:rPr lang="zh-CN" altLang="zh-CN" b="1" dirty="0"/>
              <a:t>与湖南风土近，春深无处不耕犁。</a:t>
            </a:r>
            <a:endParaRPr lang="zh-CN" altLang="zh-CN" dirty="0"/>
          </a:p>
          <a:p>
            <a:r>
              <a:rPr lang="zh-CN" altLang="zh-CN" b="1" dirty="0"/>
              <a:t>【注】</a:t>
            </a:r>
            <a:r>
              <a:rPr lang="en-US" altLang="zh-CN" b="1" dirty="0"/>
              <a:t>①“</a:t>
            </a:r>
            <a:r>
              <a:rPr lang="zh-CN" altLang="zh-CN" b="1" dirty="0"/>
              <a:t>湘东驿</a:t>
            </a:r>
            <a:r>
              <a:rPr lang="en-US" altLang="zh-CN" b="1" dirty="0"/>
              <a:t>”</a:t>
            </a:r>
            <a:r>
              <a:rPr lang="zh-CN" altLang="zh-CN" b="1" dirty="0"/>
              <a:t>，即是湖南东部的黄花渡。</a:t>
            </a:r>
            <a:r>
              <a:rPr lang="en-US" altLang="zh-CN" b="1" dirty="0"/>
              <a:t>“</a:t>
            </a:r>
            <a:r>
              <a:rPr lang="zh-CN" altLang="zh-CN" b="1" dirty="0"/>
              <a:t>芦溪</a:t>
            </a:r>
            <a:r>
              <a:rPr lang="en-US" altLang="zh-CN" b="1" dirty="0"/>
              <a:t>”</a:t>
            </a:r>
            <a:r>
              <a:rPr lang="zh-CN" altLang="zh-CN" b="1" dirty="0"/>
              <a:t>，清朝时的一个镇子，位于江西萍乡东部。</a:t>
            </a:r>
            <a:r>
              <a:rPr lang="en-US" altLang="zh-CN" b="1" dirty="0"/>
              <a:t>②</a:t>
            </a:r>
            <a:r>
              <a:rPr lang="zh-CN" altLang="zh-CN" b="1" dirty="0"/>
              <a:t>缫，煮茧抽丝。丝缫，即蚕丝。</a:t>
            </a:r>
            <a:endParaRPr lang="zh-CN" altLang="zh-CN" dirty="0"/>
          </a:p>
        </p:txBody>
      </p:sp>
      <p:sp>
        <p:nvSpPr>
          <p:cNvPr id="3" name="矩形 2"/>
          <p:cNvSpPr/>
          <p:nvPr/>
        </p:nvSpPr>
        <p:spPr>
          <a:xfrm>
            <a:off x="132647" y="2427673"/>
            <a:ext cx="8784976" cy="707886"/>
          </a:xfrm>
          <a:prstGeom prst="rect">
            <a:avLst/>
          </a:prstGeom>
        </p:spPr>
        <p:txBody>
          <a:bodyPr wrap="square">
            <a:spAutoFit/>
          </a:bodyPr>
          <a:lstStyle/>
          <a:p>
            <a:r>
              <a:rPr lang="en-US" altLang="zh-CN" sz="2000" b="1" dirty="0"/>
              <a:t>(1)</a:t>
            </a:r>
            <a:r>
              <a:rPr lang="zh-CN" altLang="zh-CN" sz="2000" b="1" dirty="0"/>
              <a:t>本诗颔联的写景主要采用了什么手法？请简要分析。</a:t>
            </a:r>
            <a:endParaRPr lang="zh-CN" altLang="zh-CN" sz="2000" dirty="0"/>
          </a:p>
          <a:p>
            <a:r>
              <a:rPr lang="en-US" altLang="zh-CN" sz="2000" b="1" dirty="0" smtClean="0"/>
              <a:t>(</a:t>
            </a:r>
            <a:r>
              <a:rPr lang="en-US" altLang="zh-CN" sz="2000" b="1" dirty="0"/>
              <a:t>2)</a:t>
            </a:r>
            <a:r>
              <a:rPr lang="zh-CN" altLang="zh-CN" sz="2000" b="1" dirty="0"/>
              <a:t>全诗写出了芦溪什么样的特点？表达了诗人怎样的思想感情？</a:t>
            </a:r>
            <a:endParaRPr lang="zh-CN" altLang="zh-CN" sz="2000" dirty="0"/>
          </a:p>
        </p:txBody>
      </p:sp>
      <p:sp>
        <p:nvSpPr>
          <p:cNvPr id="4" name="矩形 3"/>
          <p:cNvSpPr/>
          <p:nvPr/>
        </p:nvSpPr>
        <p:spPr>
          <a:xfrm>
            <a:off x="155467" y="5337148"/>
            <a:ext cx="8762156" cy="1323439"/>
          </a:xfrm>
          <a:prstGeom prst="rect">
            <a:avLst/>
          </a:prstGeom>
        </p:spPr>
        <p:txBody>
          <a:bodyPr wrap="square">
            <a:spAutoFit/>
          </a:bodyPr>
          <a:lstStyle/>
          <a:p>
            <a:r>
              <a:rPr lang="en-US" altLang="zh-CN" sz="2000" b="1" dirty="0" smtClean="0">
                <a:solidFill>
                  <a:srgbClr val="00B0F0"/>
                </a:solidFill>
                <a:effectLst>
                  <a:outerShdw blurRad="38100" dist="38100" dir="2700000" algn="tl">
                    <a:srgbClr val="000000">
                      <a:alpha val="43137"/>
                    </a:srgbClr>
                  </a:outerShdw>
                </a:effectLst>
              </a:rPr>
              <a:t>(</a:t>
            </a:r>
            <a:r>
              <a:rPr lang="en-US" altLang="zh-CN" sz="2000" b="1" dirty="0">
                <a:solidFill>
                  <a:srgbClr val="00B0F0"/>
                </a:solidFill>
                <a:effectLst>
                  <a:outerShdw blurRad="38100" dist="38100" dir="2700000" algn="tl">
                    <a:srgbClr val="000000">
                      <a:alpha val="43137"/>
                    </a:srgbClr>
                  </a:outerShdw>
                </a:effectLst>
              </a:rPr>
              <a:t>2)①</a:t>
            </a:r>
            <a:r>
              <a:rPr lang="zh-CN" altLang="zh-CN" sz="2000" b="1" dirty="0">
                <a:solidFill>
                  <a:srgbClr val="00B0F0"/>
                </a:solidFill>
                <a:effectLst>
                  <a:outerShdw blurRad="38100" dist="38100" dir="2700000" algn="tl">
                    <a:srgbClr val="000000">
                      <a:alpha val="43137"/>
                    </a:srgbClr>
                  </a:outerShdw>
                </a:effectLst>
              </a:rPr>
              <a:t>祥和</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和谐</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、宁静</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安宁</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、新鲜</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清新</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C00000"/>
                </a:solidFill>
                <a:effectLst>
                  <a:outerShdw blurRad="38100" dist="38100" dir="2700000" algn="tl">
                    <a:srgbClr val="000000">
                      <a:alpha val="43137"/>
                    </a:srgbClr>
                  </a:outerShdw>
                </a:effectLst>
              </a:rPr>
              <a:t>颔联</a:t>
            </a:r>
            <a:r>
              <a:rPr lang="zh-CN" altLang="zh-CN" sz="2000" b="1" dirty="0">
                <a:solidFill>
                  <a:srgbClr val="00B0F0"/>
                </a:solidFill>
                <a:effectLst>
                  <a:outerShdw blurRad="38100" dist="38100" dir="2700000" algn="tl">
                    <a:srgbClr val="000000">
                      <a:alpha val="43137"/>
                    </a:srgbClr>
                  </a:outerShdw>
                </a:effectLst>
              </a:rPr>
              <a:t>】；舒适</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清凉</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、充满生机</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或：生机勃勃</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C00000"/>
                </a:solidFill>
                <a:effectLst>
                  <a:outerShdw blurRad="38100" dist="38100" dir="2700000" algn="tl">
                    <a:srgbClr val="000000">
                      <a:alpha val="43137"/>
                    </a:srgbClr>
                  </a:outerShdw>
                </a:effectLst>
              </a:rPr>
              <a:t>颈联</a:t>
            </a:r>
            <a:r>
              <a:rPr lang="zh-CN" altLang="zh-CN" sz="2000" b="1" dirty="0">
                <a:solidFill>
                  <a:srgbClr val="00B0F0"/>
                </a:solidFill>
                <a:effectLst>
                  <a:outerShdw blurRad="38100" dist="38100" dir="2700000" algn="tl">
                    <a:srgbClr val="000000">
                      <a:alpha val="43137"/>
                    </a:srgbClr>
                  </a:outerShdw>
                </a:effectLst>
              </a:rPr>
              <a:t>】；农耕</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春耕、耕作</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繁忙</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忙碌</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C00000"/>
                </a:solidFill>
                <a:effectLst>
                  <a:outerShdw blurRad="38100" dist="38100" dir="2700000" algn="tl">
                    <a:srgbClr val="000000">
                      <a:alpha val="43137"/>
                    </a:srgbClr>
                  </a:outerShdw>
                </a:effectLst>
              </a:rPr>
              <a:t>尾联</a:t>
            </a:r>
            <a:r>
              <a:rPr lang="zh-CN" altLang="zh-CN" sz="2000" b="1" dirty="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a:t>
            </a:r>
            <a:endParaRPr lang="en-US" altLang="zh-CN" sz="2000" b="1" dirty="0" smtClean="0">
              <a:solidFill>
                <a:srgbClr val="00B0F0"/>
              </a:solidFill>
              <a:effectLst>
                <a:outerShdw blurRad="38100" dist="38100" dir="2700000" algn="tl">
                  <a:srgbClr val="000000">
                    <a:alpha val="43137"/>
                  </a:srgbClr>
                </a:outerShdw>
              </a:effectLst>
            </a:endParaRPr>
          </a:p>
          <a:p>
            <a:r>
              <a:rPr lang="en-US" altLang="zh-CN" sz="2000" b="1" dirty="0" smtClean="0">
                <a:solidFill>
                  <a:srgbClr val="00B0F0"/>
                </a:solidFill>
                <a:effectLst>
                  <a:outerShdw blurRad="38100" dist="38100" dir="2700000" algn="tl">
                    <a:srgbClr val="000000">
                      <a:alpha val="43137"/>
                    </a:srgbClr>
                  </a:outerShdw>
                </a:effectLst>
              </a:rPr>
              <a:t>②</a:t>
            </a:r>
            <a:r>
              <a:rPr lang="zh-CN" altLang="zh-CN" sz="2000" b="1" dirty="0">
                <a:solidFill>
                  <a:srgbClr val="00B0F0"/>
                </a:solidFill>
                <a:effectLst>
                  <a:outerShdw blurRad="38100" dist="38100" dir="2700000" algn="tl">
                    <a:srgbClr val="000000">
                      <a:alpha val="43137"/>
                    </a:srgbClr>
                  </a:outerShdw>
                </a:effectLst>
              </a:rPr>
              <a:t>表达了诗人对乡村田园</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或：农家、农村</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生活的</a:t>
            </a:r>
            <a:r>
              <a:rPr lang="zh-CN" altLang="zh-CN" sz="2000" b="1" dirty="0">
                <a:solidFill>
                  <a:srgbClr val="00B050"/>
                </a:solidFill>
                <a:effectLst>
                  <a:outerShdw blurRad="38100" dist="38100" dir="2700000" algn="tl">
                    <a:srgbClr val="000000">
                      <a:alpha val="43137"/>
                    </a:srgbClr>
                  </a:outerShdw>
                </a:effectLst>
              </a:rPr>
              <a:t>热爱</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喜爱、向往</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，对百姓勤劳的</a:t>
            </a:r>
            <a:r>
              <a:rPr lang="zh-CN" altLang="zh-CN" sz="2000" b="1" dirty="0">
                <a:solidFill>
                  <a:srgbClr val="00B050"/>
                </a:solidFill>
                <a:effectLst>
                  <a:outerShdw blurRad="38100" dist="38100" dir="2700000" algn="tl">
                    <a:srgbClr val="000000">
                      <a:alpha val="43137"/>
                    </a:srgbClr>
                  </a:outerShdw>
                </a:effectLst>
              </a:rPr>
              <a:t>赞美</a:t>
            </a:r>
            <a:r>
              <a:rPr lang="zh-CN" altLang="zh-CN" sz="2000" b="1" dirty="0">
                <a:solidFill>
                  <a:srgbClr val="00B0F0"/>
                </a:solidFill>
                <a:effectLst>
                  <a:outerShdw blurRad="38100" dist="38100" dir="2700000" algn="tl">
                    <a:srgbClr val="000000">
                      <a:alpha val="43137"/>
                    </a:srgbClr>
                  </a:outerShdw>
                </a:effectLst>
              </a:rPr>
              <a:t>。</a:t>
            </a:r>
            <a:endParaRPr lang="zh-CN" altLang="zh-CN" sz="2000" dirty="0">
              <a:solidFill>
                <a:srgbClr val="00B0F0"/>
              </a:solidFill>
              <a:effectLst>
                <a:outerShdw blurRad="38100" dist="38100" dir="2700000" algn="tl">
                  <a:srgbClr val="000000">
                    <a:alpha val="43137"/>
                  </a:srgbClr>
                </a:outerShdw>
              </a:effectLst>
            </a:endParaRPr>
          </a:p>
        </p:txBody>
      </p:sp>
      <p:sp>
        <p:nvSpPr>
          <p:cNvPr id="5" name="矩形 4"/>
          <p:cNvSpPr/>
          <p:nvPr/>
        </p:nvSpPr>
        <p:spPr>
          <a:xfrm>
            <a:off x="132647" y="3193947"/>
            <a:ext cx="9003223" cy="1015663"/>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FF0000"/>
                </a:solidFill>
                <a:effectLst>
                  <a:outerShdw blurRad="38100" dist="38100" dir="2700000" algn="tl">
                    <a:srgbClr val="000000">
                      <a:alpha val="43137"/>
                    </a:srgbClr>
                  </a:outerShdw>
                </a:effectLst>
              </a:rPr>
              <a:t>白描</a:t>
            </a:r>
            <a:r>
              <a:rPr lang="zh-CN" altLang="zh-CN" sz="2000" b="1" dirty="0">
                <a:solidFill>
                  <a:srgbClr val="002060"/>
                </a:solidFill>
                <a:effectLst>
                  <a:outerShdw blurRad="38100" dist="38100" dir="2700000" algn="tl">
                    <a:srgbClr val="000000">
                      <a:alpha val="43137"/>
                    </a:srgbClr>
                  </a:outerShdw>
                </a:effectLst>
              </a:rPr>
              <a:t>：错落有致的村子里，传来</a:t>
            </a:r>
            <a:r>
              <a:rPr lang="zh-CN" altLang="zh-CN" sz="2000" b="1" dirty="0">
                <a:solidFill>
                  <a:srgbClr val="00B050"/>
                </a:solidFill>
                <a:effectLst>
                  <a:outerShdw blurRad="38100" dist="38100" dir="2700000" algn="tl">
                    <a:srgbClr val="000000">
                      <a:alpha val="43137"/>
                    </a:srgbClr>
                  </a:outerShdw>
                </a:effectLst>
              </a:rPr>
              <a:t>鸡鸣狗叫</a:t>
            </a:r>
            <a:r>
              <a:rPr lang="zh-CN" altLang="zh-CN" sz="2000" b="1" dirty="0">
                <a:solidFill>
                  <a:srgbClr val="002060"/>
                </a:solidFill>
                <a:effectLst>
                  <a:outerShdw blurRad="38100" dist="38100" dir="2700000" algn="tl">
                    <a:srgbClr val="000000">
                      <a:alpha val="43137"/>
                    </a:srgbClr>
                  </a:outerShdw>
                </a:effectLst>
              </a:rPr>
              <a:t>的声音；绿草绒绒的河岸上，出生不久的</a:t>
            </a:r>
            <a:r>
              <a:rPr lang="zh-CN" altLang="zh-CN" sz="2000" b="1" dirty="0">
                <a:solidFill>
                  <a:srgbClr val="00B050"/>
                </a:solidFill>
                <a:effectLst>
                  <a:outerShdw blurRad="38100" dist="38100" dir="2700000" algn="tl">
                    <a:srgbClr val="000000">
                      <a:alpha val="43137"/>
                    </a:srgbClr>
                  </a:outerShdw>
                </a:effectLst>
              </a:rPr>
              <a:t>小鹅和小鸭</a:t>
            </a:r>
            <a:r>
              <a:rPr lang="zh-CN" altLang="zh-CN" sz="2000" b="1" dirty="0">
                <a:solidFill>
                  <a:srgbClr val="002060"/>
                </a:solidFill>
                <a:effectLst>
                  <a:outerShdw blurRad="38100" dist="38100" dir="2700000" algn="tl">
                    <a:srgbClr val="000000">
                      <a:alpha val="43137"/>
                    </a:srgbClr>
                  </a:outerShdw>
                </a:effectLst>
              </a:rPr>
              <a:t>在两岸悠闲觅食。颔联用白描的手法描绘了一幅水乡田园风景画，让人感受到一派</a:t>
            </a:r>
            <a:r>
              <a:rPr lang="zh-CN" altLang="zh-CN" sz="2000" b="1" dirty="0">
                <a:solidFill>
                  <a:srgbClr val="FF0000"/>
                </a:solidFill>
                <a:effectLst>
                  <a:outerShdw blurRad="38100" dist="38100" dir="2700000" algn="tl">
                    <a:srgbClr val="000000">
                      <a:alpha val="43137"/>
                    </a:srgbClr>
                  </a:outerShdw>
                </a:effectLst>
              </a:rPr>
              <a:t>祥和、宁静、新鲜</a:t>
            </a:r>
            <a:r>
              <a:rPr lang="zh-CN" altLang="zh-CN" sz="2000" b="1" dirty="0">
                <a:solidFill>
                  <a:srgbClr val="002060"/>
                </a:solidFill>
                <a:effectLst>
                  <a:outerShdw blurRad="38100" dist="38100" dir="2700000" algn="tl">
                    <a:srgbClr val="000000">
                      <a:alpha val="43137"/>
                    </a:srgbClr>
                  </a:outerShdw>
                </a:effectLst>
              </a:rPr>
              <a:t>的生活气息。</a:t>
            </a:r>
            <a:endParaRPr lang="zh-CN" altLang="zh-CN"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79513" y="4221088"/>
            <a:ext cx="8738110" cy="1015663"/>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或：</a:t>
            </a:r>
            <a:r>
              <a:rPr lang="zh-CN" altLang="zh-CN" sz="2000" b="1" dirty="0">
                <a:solidFill>
                  <a:srgbClr val="FF0000"/>
                </a:solidFill>
                <a:effectLst>
                  <a:outerShdw blurRad="38100" dist="38100" dir="2700000" algn="tl">
                    <a:srgbClr val="000000">
                      <a:alpha val="43137"/>
                    </a:srgbClr>
                  </a:outerShdw>
                </a:effectLst>
              </a:rPr>
              <a:t>视听结合</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多种感官结合</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：沿途</a:t>
            </a:r>
            <a:r>
              <a:rPr lang="zh-CN" altLang="zh-CN" sz="2000" b="1" dirty="0">
                <a:solidFill>
                  <a:srgbClr val="C00000"/>
                </a:solidFill>
                <a:effectLst>
                  <a:outerShdw blurRad="38100" dist="38100" dir="2700000" algn="tl">
                    <a:srgbClr val="000000">
                      <a:alpha val="43137"/>
                    </a:srgbClr>
                  </a:outerShdw>
                </a:effectLst>
              </a:rPr>
              <a:t>所闻</a:t>
            </a:r>
            <a:r>
              <a:rPr lang="zh-CN" altLang="zh-CN" sz="2000" b="1" dirty="0">
                <a:solidFill>
                  <a:srgbClr val="7030A0"/>
                </a:solidFill>
                <a:effectLst>
                  <a:outerShdw blurRad="38100" dist="38100" dir="2700000" algn="tl">
                    <a:srgbClr val="000000">
                      <a:alpha val="43137"/>
                    </a:srgbClr>
                  </a:outerShdw>
                </a:effectLst>
              </a:rPr>
              <a:t>是鸡鸣狗叫的声音，沿途</a:t>
            </a:r>
            <a:r>
              <a:rPr lang="zh-CN" altLang="zh-CN" sz="2000" b="1" dirty="0">
                <a:solidFill>
                  <a:srgbClr val="C00000"/>
                </a:solidFill>
                <a:effectLst>
                  <a:outerShdw blurRad="38100" dist="38100" dir="2700000" algn="tl">
                    <a:srgbClr val="000000">
                      <a:alpha val="43137"/>
                    </a:srgbClr>
                  </a:outerShdw>
                </a:effectLst>
              </a:rPr>
              <a:t>所见</a:t>
            </a:r>
            <a:r>
              <a:rPr lang="zh-CN" altLang="zh-CN" sz="2000" b="1" dirty="0">
                <a:solidFill>
                  <a:srgbClr val="7030A0"/>
                </a:solidFill>
                <a:effectLst>
                  <a:outerShdw blurRad="38100" dist="38100" dir="2700000" algn="tl">
                    <a:srgbClr val="000000">
                      <a:alpha val="43137"/>
                    </a:srgbClr>
                  </a:outerShdw>
                </a:effectLst>
              </a:rPr>
              <a:t>是出生不久的小鹅和小鸭在两岸悠闲觅食的身影。颔联用视听结合的手法描绘了一幅</a:t>
            </a:r>
            <a:r>
              <a:rPr lang="zh-CN" altLang="zh-CN" sz="2000" b="1" dirty="0">
                <a:solidFill>
                  <a:srgbClr val="00B050"/>
                </a:solidFill>
                <a:effectLst>
                  <a:outerShdw blurRad="38100" dist="38100" dir="2700000" algn="tl">
                    <a:srgbClr val="000000">
                      <a:alpha val="43137"/>
                    </a:srgbClr>
                  </a:outerShdw>
                </a:effectLst>
              </a:rPr>
              <a:t>水乡田园</a:t>
            </a:r>
            <a:r>
              <a:rPr lang="zh-CN" altLang="zh-CN" sz="2000" b="1" dirty="0">
                <a:solidFill>
                  <a:srgbClr val="7030A0"/>
                </a:solidFill>
                <a:effectLst>
                  <a:outerShdw blurRad="38100" dist="38100" dir="2700000" algn="tl">
                    <a:srgbClr val="000000">
                      <a:alpha val="43137"/>
                    </a:srgbClr>
                  </a:outerShdw>
                </a:effectLst>
              </a:rPr>
              <a:t>风景画，让人感受到一派</a:t>
            </a:r>
            <a:r>
              <a:rPr lang="zh-CN" altLang="zh-CN" sz="2000" b="1" dirty="0">
                <a:solidFill>
                  <a:srgbClr val="FF0000"/>
                </a:solidFill>
                <a:effectLst>
                  <a:outerShdw blurRad="38100" dist="38100" dir="2700000" algn="tl">
                    <a:srgbClr val="000000">
                      <a:alpha val="43137"/>
                    </a:srgbClr>
                  </a:outerShdw>
                </a:effectLst>
              </a:rPr>
              <a:t>祥和、宁静、新鲜</a:t>
            </a:r>
            <a:r>
              <a:rPr lang="zh-CN" altLang="zh-CN" sz="2000" b="1" dirty="0">
                <a:solidFill>
                  <a:srgbClr val="7030A0"/>
                </a:solidFill>
                <a:effectLst>
                  <a:outerShdw blurRad="38100" dist="38100" dir="2700000" algn="tl">
                    <a:srgbClr val="000000">
                      <a:alpha val="43137"/>
                    </a:srgbClr>
                  </a:outerShdw>
                </a:effectLst>
              </a:rPr>
              <a:t>的生活气息。</a:t>
            </a:r>
            <a:endParaRPr lang="zh-CN" altLang="zh-CN"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740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6569" y="116632"/>
            <a:ext cx="8712968" cy="2585323"/>
          </a:xfrm>
          <a:prstGeom prst="rect">
            <a:avLst/>
          </a:prstGeom>
        </p:spPr>
        <p:txBody>
          <a:bodyPr wrap="square">
            <a:spAutoFit/>
          </a:bodyPr>
          <a:lstStyle/>
          <a:p>
            <a:r>
              <a:rPr lang="en-US" altLang="zh-CN" b="1" dirty="0"/>
              <a:t>(2014</a:t>
            </a:r>
            <a:r>
              <a:rPr lang="zh-CN" altLang="zh-CN" b="1" dirty="0"/>
              <a:t>年全国卷新课标</a:t>
            </a:r>
            <a:r>
              <a:rPr lang="en-US" altLang="zh-CN" b="1" dirty="0"/>
              <a:t>Ⅱ</a:t>
            </a:r>
            <a:r>
              <a:rPr lang="zh-CN" altLang="zh-CN" b="1" dirty="0"/>
              <a:t>第</a:t>
            </a:r>
            <a:r>
              <a:rPr lang="en-US" altLang="zh-CN" b="1" dirty="0"/>
              <a:t>8</a:t>
            </a:r>
            <a:r>
              <a:rPr lang="zh-CN" altLang="zh-CN" b="1" dirty="0"/>
              <a:t>、</a:t>
            </a:r>
            <a:r>
              <a:rPr lang="en-US" altLang="zh-CN" b="1" dirty="0"/>
              <a:t>9</a:t>
            </a:r>
            <a:r>
              <a:rPr lang="zh-CN" altLang="zh-CN" b="1" dirty="0"/>
              <a:t>题</a:t>
            </a:r>
            <a:r>
              <a:rPr lang="en-US" altLang="zh-CN" b="1" dirty="0"/>
              <a:t>)</a:t>
            </a:r>
            <a:r>
              <a:rPr lang="zh-CN" altLang="zh-CN" b="1" dirty="0"/>
              <a:t>阅读下面两首诗，完成</a:t>
            </a:r>
            <a:r>
              <a:rPr lang="en-US" altLang="zh-CN" b="1" dirty="0"/>
              <a:t>8</a:t>
            </a:r>
            <a:r>
              <a:rPr lang="zh-CN" altLang="zh-CN" b="1" dirty="0"/>
              <a:t>～</a:t>
            </a:r>
            <a:r>
              <a:rPr lang="en-US" altLang="zh-CN" b="1" dirty="0"/>
              <a:t>9</a:t>
            </a:r>
            <a:r>
              <a:rPr lang="zh-CN" altLang="zh-CN" b="1" dirty="0"/>
              <a:t>题。</a:t>
            </a:r>
            <a:endParaRPr lang="zh-CN" altLang="zh-CN" dirty="0"/>
          </a:p>
          <a:p>
            <a:r>
              <a:rPr lang="en-US" altLang="zh-CN" b="1" dirty="0" smtClean="0"/>
              <a:t>                                                  </a:t>
            </a:r>
            <a:r>
              <a:rPr lang="zh-CN" altLang="zh-CN" b="1" dirty="0" smtClean="0"/>
              <a:t>含</a:t>
            </a:r>
            <a:r>
              <a:rPr lang="zh-CN" altLang="zh-CN" b="1" dirty="0"/>
              <a:t>山店梦觉</a:t>
            </a:r>
            <a:r>
              <a:rPr lang="zh-CN" altLang="zh-CN" b="1" dirty="0" smtClean="0"/>
              <a:t>作</a:t>
            </a:r>
            <a:r>
              <a:rPr lang="en-US" altLang="zh-CN" b="1" dirty="0" smtClean="0"/>
              <a:t>       </a:t>
            </a:r>
            <a:r>
              <a:rPr lang="en-US" altLang="zh-CN" b="1" dirty="0"/>
              <a:t>[</a:t>
            </a:r>
            <a:r>
              <a:rPr lang="zh-CN" altLang="zh-CN" b="1" dirty="0"/>
              <a:t>唐</a:t>
            </a:r>
            <a:r>
              <a:rPr lang="en-US" altLang="zh-CN" b="1" dirty="0"/>
              <a:t>]</a:t>
            </a:r>
            <a:r>
              <a:rPr lang="zh-CN" altLang="zh-CN" b="1" dirty="0"/>
              <a:t>韦庄</a:t>
            </a:r>
            <a:r>
              <a:rPr lang="zh-CN" altLang="zh-CN" b="1" baseline="30000" dirty="0"/>
              <a:t>①</a:t>
            </a:r>
            <a:endParaRPr lang="zh-CN" altLang="zh-CN" dirty="0"/>
          </a:p>
          <a:p>
            <a:r>
              <a:rPr lang="en-US" altLang="zh-CN" b="1" dirty="0" smtClean="0"/>
              <a:t>                                   </a:t>
            </a:r>
            <a:r>
              <a:rPr lang="zh-CN" altLang="zh-CN" b="1" dirty="0" smtClean="0"/>
              <a:t>曾</a:t>
            </a:r>
            <a:r>
              <a:rPr lang="zh-CN" altLang="zh-CN" b="1" dirty="0"/>
              <a:t>为流离惯别家，等闲挥袂客天涯。</a:t>
            </a:r>
            <a:endParaRPr lang="zh-CN" altLang="zh-CN" dirty="0"/>
          </a:p>
          <a:p>
            <a:r>
              <a:rPr lang="en-US" altLang="zh-CN" b="1" dirty="0" smtClean="0"/>
              <a:t>                                   </a:t>
            </a:r>
            <a:r>
              <a:rPr lang="zh-CN" altLang="zh-CN" b="1" dirty="0" smtClean="0"/>
              <a:t>灯</a:t>
            </a:r>
            <a:r>
              <a:rPr lang="zh-CN" altLang="zh-CN" b="1" dirty="0"/>
              <a:t>前一觉江南梦，惆怅起来山月斜。</a:t>
            </a:r>
            <a:endParaRPr lang="zh-CN" altLang="zh-CN" dirty="0"/>
          </a:p>
          <a:p>
            <a:r>
              <a:rPr lang="en-US" altLang="zh-CN" b="1" dirty="0" smtClean="0"/>
              <a:t>                                                            </a:t>
            </a:r>
            <a:r>
              <a:rPr lang="zh-CN" altLang="zh-CN" b="1" dirty="0" smtClean="0"/>
              <a:t>宿渔家</a:t>
            </a:r>
            <a:r>
              <a:rPr lang="en-US" altLang="zh-CN" b="1" dirty="0" smtClean="0"/>
              <a:t>     [</a:t>
            </a:r>
            <a:r>
              <a:rPr lang="zh-CN" altLang="zh-CN" b="1" dirty="0"/>
              <a:t>宋</a:t>
            </a:r>
            <a:r>
              <a:rPr lang="en-US" altLang="zh-CN" b="1" dirty="0"/>
              <a:t>]</a:t>
            </a:r>
            <a:r>
              <a:rPr lang="zh-CN" altLang="zh-CN" b="1" dirty="0"/>
              <a:t>郭震</a:t>
            </a:r>
            <a:r>
              <a:rPr lang="zh-CN" altLang="zh-CN" b="1" baseline="30000" dirty="0"/>
              <a:t>②</a:t>
            </a:r>
            <a:endParaRPr lang="zh-CN" altLang="zh-CN" dirty="0"/>
          </a:p>
          <a:p>
            <a:r>
              <a:rPr lang="en-US" altLang="zh-CN" b="1" dirty="0" smtClean="0"/>
              <a:t>                                  </a:t>
            </a:r>
            <a:r>
              <a:rPr lang="zh-CN" altLang="zh-CN" b="1" dirty="0" smtClean="0"/>
              <a:t>几</a:t>
            </a:r>
            <a:r>
              <a:rPr lang="zh-CN" altLang="zh-CN" b="1" dirty="0"/>
              <a:t>代生涯傍海涯，两三间屋盖芦花。</a:t>
            </a:r>
            <a:endParaRPr lang="zh-CN" altLang="zh-CN" dirty="0"/>
          </a:p>
          <a:p>
            <a:r>
              <a:rPr lang="en-US" altLang="zh-CN" b="1" dirty="0" smtClean="0"/>
              <a:t>                                  </a:t>
            </a:r>
            <a:r>
              <a:rPr lang="zh-CN" altLang="zh-CN" b="1" dirty="0" smtClean="0"/>
              <a:t>灯</a:t>
            </a:r>
            <a:r>
              <a:rPr lang="zh-CN" altLang="zh-CN" b="1" dirty="0"/>
              <a:t>前笑说归来夜，明月随船送到家。</a:t>
            </a:r>
            <a:endParaRPr lang="zh-CN" altLang="zh-CN" dirty="0"/>
          </a:p>
          <a:p>
            <a:r>
              <a:rPr lang="zh-CN" altLang="zh-CN" b="1" dirty="0"/>
              <a:t>【注】 </a:t>
            </a:r>
            <a:r>
              <a:rPr lang="en-US" altLang="zh-CN" b="1" dirty="0"/>
              <a:t>①</a:t>
            </a:r>
            <a:r>
              <a:rPr lang="zh-CN" altLang="zh-CN" b="1" dirty="0"/>
              <a:t>韦庄</a:t>
            </a:r>
            <a:r>
              <a:rPr lang="en-US" altLang="zh-CN" b="1" dirty="0"/>
              <a:t>(</a:t>
            </a:r>
            <a:r>
              <a:rPr lang="zh-CN" altLang="zh-CN" b="1" dirty="0"/>
              <a:t>约</a:t>
            </a:r>
            <a:r>
              <a:rPr lang="en-US" altLang="zh-CN" b="1" dirty="0"/>
              <a:t>836—910)</a:t>
            </a:r>
            <a:r>
              <a:rPr lang="zh-CN" altLang="zh-CN" b="1" dirty="0"/>
              <a:t>：字端己，长安杜陵</a:t>
            </a:r>
            <a:r>
              <a:rPr lang="en-US" altLang="zh-CN" b="1" dirty="0"/>
              <a:t>(</a:t>
            </a:r>
            <a:r>
              <a:rPr lang="zh-CN" altLang="zh-CN" b="1" dirty="0"/>
              <a:t>今陕西西安东南</a:t>
            </a:r>
            <a:r>
              <a:rPr lang="en-US" altLang="zh-CN" b="1" dirty="0"/>
              <a:t>)</a:t>
            </a:r>
            <a:r>
              <a:rPr lang="zh-CN" altLang="zh-CN" b="1" dirty="0"/>
              <a:t>人。曾流离迁徙于汴洛、吴越等地。</a:t>
            </a:r>
            <a:r>
              <a:rPr lang="en-US" altLang="zh-CN" b="1" dirty="0"/>
              <a:t>②</a:t>
            </a:r>
            <a:r>
              <a:rPr lang="zh-CN" altLang="zh-CN" b="1" dirty="0"/>
              <a:t>郭震：字希声，成都人。生卒年及生平不详。</a:t>
            </a:r>
            <a:endParaRPr lang="zh-CN" altLang="zh-CN" dirty="0"/>
          </a:p>
        </p:txBody>
      </p:sp>
      <p:sp>
        <p:nvSpPr>
          <p:cNvPr id="3" name="矩形 2"/>
          <p:cNvSpPr/>
          <p:nvPr/>
        </p:nvSpPr>
        <p:spPr>
          <a:xfrm>
            <a:off x="92477" y="4557124"/>
            <a:ext cx="8928992" cy="646331"/>
          </a:xfrm>
          <a:prstGeom prst="rect">
            <a:avLst/>
          </a:prstGeom>
        </p:spPr>
        <p:txBody>
          <a:bodyPr wrap="square">
            <a:spAutoFit/>
          </a:bodyPr>
          <a:lstStyle/>
          <a:p>
            <a:r>
              <a:rPr lang="zh-CN" altLang="zh-CN" b="1" dirty="0" smtClean="0">
                <a:solidFill>
                  <a:srgbClr val="002060"/>
                </a:solidFill>
                <a:effectLst>
                  <a:outerShdw blurRad="38100" dist="38100" dir="2700000" algn="tl">
                    <a:srgbClr val="000000">
                      <a:alpha val="43137"/>
                    </a:srgbClr>
                  </a:outerShdw>
                </a:effectLst>
              </a:rPr>
              <a:t>【答案】</a:t>
            </a:r>
            <a:r>
              <a:rPr lang="zh-CN" altLang="zh-CN" b="1" dirty="0">
                <a:solidFill>
                  <a:srgbClr val="002060"/>
                </a:solidFill>
                <a:effectLst>
                  <a:outerShdw blurRad="38100" dist="38100" dir="2700000" algn="tl">
                    <a:srgbClr val="000000">
                      <a:alpha val="43137"/>
                    </a:srgbClr>
                  </a:outerShdw>
                </a:effectLst>
              </a:rPr>
              <a:t>诗人是用</a:t>
            </a:r>
            <a:r>
              <a:rPr lang="zh-CN" altLang="zh-CN" b="1" dirty="0">
                <a:solidFill>
                  <a:srgbClr val="FF0000"/>
                </a:solidFill>
                <a:effectLst>
                  <a:outerShdw blurRad="38100" dist="38100" dir="2700000" algn="tl">
                    <a:srgbClr val="000000">
                      <a:alpha val="43137"/>
                    </a:srgbClr>
                  </a:outerShdw>
                </a:effectLst>
              </a:rPr>
              <a:t>衬托</a:t>
            </a:r>
            <a:r>
              <a:rPr lang="zh-CN" altLang="zh-CN" b="1" dirty="0">
                <a:solidFill>
                  <a:srgbClr val="002060"/>
                </a:solidFill>
                <a:effectLst>
                  <a:outerShdw blurRad="38100" dist="38100" dir="2700000" algn="tl">
                    <a:srgbClr val="000000">
                      <a:alpha val="43137"/>
                    </a:srgbClr>
                  </a:outerShdw>
                </a:effectLst>
              </a:rPr>
              <a:t>的方法来表现感情的。诗人虽然到处漂泊，但好像对此并不在意，认为这是</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等闲</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之事；而客中一觉梦醒，</a:t>
            </a:r>
            <a:r>
              <a:rPr lang="zh-CN" altLang="zh-CN" b="1" dirty="0">
                <a:solidFill>
                  <a:srgbClr val="00B050"/>
                </a:solidFill>
                <a:effectLst>
                  <a:outerShdw blurRad="38100" dist="38100" dir="2700000" algn="tl">
                    <a:srgbClr val="000000">
                      <a:alpha val="43137"/>
                    </a:srgbClr>
                  </a:outerShdw>
                </a:effectLst>
              </a:rPr>
              <a:t>思家乡、念亲人</a:t>
            </a:r>
            <a:r>
              <a:rPr lang="zh-CN" altLang="zh-CN" b="1" dirty="0">
                <a:solidFill>
                  <a:srgbClr val="002060"/>
                </a:solidFill>
                <a:effectLst>
                  <a:outerShdw blurRad="38100" dist="38100" dir="2700000" algn="tl">
                    <a:srgbClr val="000000">
                      <a:alpha val="43137"/>
                    </a:srgbClr>
                  </a:outerShdw>
                </a:effectLst>
              </a:rPr>
              <a:t>的</a:t>
            </a:r>
            <a:r>
              <a:rPr lang="zh-CN" altLang="zh-CN" b="1" dirty="0">
                <a:solidFill>
                  <a:srgbClr val="FF0000"/>
                </a:solidFill>
                <a:effectLst>
                  <a:outerShdw blurRad="38100" dist="38100" dir="2700000" algn="tl">
                    <a:srgbClr val="000000">
                      <a:alpha val="43137"/>
                    </a:srgbClr>
                  </a:outerShdw>
                </a:effectLst>
              </a:rPr>
              <a:t>惆怅之情</a:t>
            </a:r>
            <a:r>
              <a:rPr lang="zh-CN" altLang="zh-CN" b="1" dirty="0">
                <a:solidFill>
                  <a:srgbClr val="002060"/>
                </a:solidFill>
                <a:effectLst>
                  <a:outerShdw blurRad="38100" dist="38100" dir="2700000" algn="tl">
                    <a:srgbClr val="000000">
                      <a:alpha val="43137"/>
                    </a:srgbClr>
                  </a:outerShdw>
                </a:effectLst>
              </a:rPr>
              <a:t>不禁油然而生。　</a:t>
            </a:r>
            <a:endParaRPr lang="zh-CN" altLang="zh-CN"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303720" y="2636912"/>
            <a:ext cx="6534472" cy="369332"/>
          </a:xfrm>
          <a:prstGeom prst="rect">
            <a:avLst/>
          </a:prstGeom>
        </p:spPr>
        <p:txBody>
          <a:bodyPr wrap="square">
            <a:spAutoFit/>
          </a:bodyPr>
          <a:lstStyle/>
          <a:p>
            <a:r>
              <a:rPr lang="en-US" altLang="zh-CN" b="1" dirty="0"/>
              <a:t>8</a:t>
            </a:r>
            <a:r>
              <a:rPr lang="zh-CN" altLang="zh-CN" b="1" dirty="0"/>
              <a:t>．韦庄在诗中是用什么方法表现感情的？请简要分析。</a:t>
            </a:r>
            <a:endParaRPr lang="zh-CN" altLang="zh-CN" dirty="0"/>
          </a:p>
        </p:txBody>
      </p:sp>
      <p:sp>
        <p:nvSpPr>
          <p:cNvPr id="5" name="矩形 4"/>
          <p:cNvSpPr/>
          <p:nvPr/>
        </p:nvSpPr>
        <p:spPr>
          <a:xfrm>
            <a:off x="245504" y="2969153"/>
            <a:ext cx="8389985" cy="923330"/>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含山店梦觉作</a:t>
            </a:r>
            <a:r>
              <a:rPr lang="en-US" altLang="zh-CN" b="1" dirty="0" smtClean="0">
                <a:solidFill>
                  <a:srgbClr val="7030A0"/>
                </a:solidFill>
                <a:effectLst>
                  <a:outerShdw blurRad="38100" dist="38100" dir="2700000" algn="tl">
                    <a:srgbClr val="000000">
                      <a:alpha val="43137"/>
                    </a:srgbClr>
                  </a:outerShdw>
                </a:effectLst>
              </a:rPr>
              <a:t>》</a:t>
            </a:r>
            <a:r>
              <a:rPr lang="zh-CN" altLang="en-US" b="1" dirty="0" smtClean="0">
                <a:solidFill>
                  <a:srgbClr val="7030A0"/>
                </a:solidFill>
                <a:effectLst>
                  <a:outerShdw blurRad="38100" dist="38100" dir="2700000" algn="tl">
                    <a:srgbClr val="000000">
                      <a:alpha val="43137"/>
                    </a:srgbClr>
                  </a:outerShdw>
                </a:effectLst>
              </a:rPr>
              <a:t>翻译：常常在外漂泊流离，已经习惯于远别家乡亲人。随意地挥一挥衣袖，就远走客居异乡。孤灯之下，辗转反侧，恍惚间梦回江南；却又醒来，唯见眼前明灯。心情惆怅，起身出户，见一轮明月，已斜挂山顶。</a:t>
            </a:r>
            <a:endParaRPr lang="zh-CN" altLang="en-US"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280900" y="3910793"/>
            <a:ext cx="8531895" cy="646331"/>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a:t>
            </a:r>
            <a:r>
              <a:rPr lang="zh-CN" altLang="zh-CN" b="1" dirty="0" smtClean="0">
                <a:solidFill>
                  <a:srgbClr val="7030A0"/>
                </a:solidFill>
                <a:effectLst>
                  <a:outerShdw blurRad="38100" dist="38100" dir="2700000" algn="tl">
                    <a:srgbClr val="000000">
                      <a:alpha val="43137"/>
                    </a:srgbClr>
                  </a:outerShdw>
                </a:effectLst>
              </a:rPr>
              <a:t>宿渔家</a:t>
            </a:r>
            <a:r>
              <a:rPr lang="en-US" altLang="zh-CN" b="1" dirty="0" smtClean="0">
                <a:solidFill>
                  <a:srgbClr val="7030A0"/>
                </a:solidFill>
                <a:effectLst>
                  <a:outerShdw blurRad="38100" dist="38100" dir="2700000" algn="tl">
                    <a:srgbClr val="000000">
                      <a:alpha val="43137"/>
                    </a:srgbClr>
                  </a:outerShdw>
                </a:effectLst>
              </a:rPr>
              <a:t>》</a:t>
            </a:r>
            <a:r>
              <a:rPr lang="zh-CN" altLang="en-US" b="1" dirty="0" smtClean="0">
                <a:solidFill>
                  <a:srgbClr val="7030A0"/>
                </a:solidFill>
                <a:effectLst>
                  <a:outerShdw blurRad="38100" dist="38100" dir="2700000" algn="tl">
                    <a:srgbClr val="000000">
                      <a:alpha val="43137"/>
                    </a:srgbClr>
                  </a:outerShdw>
                </a:effectLst>
              </a:rPr>
              <a:t>译文：世代在海边生活，几间小屋上面覆盖着雪白的芦花。白天在海上捕鱼虽然辛苦，但晚上归来，有青天明月、大海涛声伴送到家，真是开心惬意。</a:t>
            </a:r>
            <a:endParaRPr lang="zh-CN" altLang="en-US"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216569" y="5203455"/>
            <a:ext cx="8733002" cy="1477328"/>
          </a:xfrm>
          <a:prstGeom prst="rect">
            <a:avLst/>
          </a:prstGeom>
        </p:spPr>
        <p:txBody>
          <a:bodyPr wrap="square">
            <a:spAutoFit/>
          </a:bodyPr>
          <a:lstStyle/>
          <a:p>
            <a:r>
              <a:rPr lang="en-US" altLang="zh-CN" b="1" dirty="0" smtClean="0"/>
              <a:t>(</a:t>
            </a:r>
            <a:r>
              <a:rPr lang="zh-CN" altLang="zh-CN" b="1" dirty="0" smtClean="0"/>
              <a:t>本题考查鉴赏诗歌的表达技巧。 诗歌前两句说为了建功立业，自己甘愿客居天涯，已经习惯了</a:t>
            </a:r>
            <a:r>
              <a:rPr lang="en-US" altLang="zh-CN" b="1" dirty="0" smtClean="0"/>
              <a:t>“</a:t>
            </a:r>
            <a:r>
              <a:rPr lang="zh-CN" altLang="zh-CN" b="1" dirty="0" smtClean="0"/>
              <a:t>流离</a:t>
            </a:r>
            <a:r>
              <a:rPr lang="en-US" altLang="zh-CN" b="1" dirty="0" smtClean="0"/>
              <a:t>”“</a:t>
            </a:r>
            <a:r>
              <a:rPr lang="zh-CN" altLang="zh-CN" b="1" dirty="0" smtClean="0"/>
              <a:t>别家</a:t>
            </a:r>
            <a:r>
              <a:rPr lang="en-US" altLang="zh-CN" b="1" dirty="0" smtClean="0"/>
              <a:t>”</a:t>
            </a:r>
            <a:r>
              <a:rPr lang="zh-CN" altLang="zh-CN" b="1" dirty="0" smtClean="0"/>
              <a:t>的生活，把这当作等闲之事了。</a:t>
            </a:r>
            <a:r>
              <a:rPr lang="en-US" altLang="zh-CN" b="1" dirty="0" smtClean="0"/>
              <a:t>“</a:t>
            </a:r>
            <a:r>
              <a:rPr lang="zh-CN" altLang="zh-CN" b="1" dirty="0" smtClean="0"/>
              <a:t>挥袂</a:t>
            </a:r>
            <a:r>
              <a:rPr lang="en-US" altLang="zh-CN" b="1" dirty="0" smtClean="0"/>
              <a:t>”</a:t>
            </a:r>
            <a:r>
              <a:rPr lang="zh-CN" altLang="zh-CN" b="1" dirty="0" smtClean="0"/>
              <a:t>之举流露出诗人的</a:t>
            </a:r>
            <a:r>
              <a:rPr lang="zh-CN" altLang="zh-CN" b="1" dirty="0" smtClean="0">
                <a:solidFill>
                  <a:srgbClr val="00B050"/>
                </a:solidFill>
              </a:rPr>
              <a:t>洒脱</a:t>
            </a:r>
            <a:r>
              <a:rPr lang="zh-CN" altLang="zh-CN" b="1" dirty="0" smtClean="0"/>
              <a:t>。后两句说万籁俱寂的夜晚，诗人好梦醒来，只有一盏孤灯相伴，不禁心生悲凉，欲在孤独无奈中寻找寄托，却是斜月相迎。“斜月”意象的加入，让诗人</a:t>
            </a:r>
            <a:r>
              <a:rPr lang="zh-CN" altLang="zh-CN" b="1" dirty="0" smtClean="0">
                <a:solidFill>
                  <a:srgbClr val="00B050"/>
                </a:solidFill>
              </a:rPr>
              <a:t>思念家乡和亲人的惆怅之情</a:t>
            </a:r>
            <a:r>
              <a:rPr lang="zh-CN" altLang="zh-CN" b="1" dirty="0" smtClean="0"/>
              <a:t>更浓。显然，这是衬托的手法。</a:t>
            </a:r>
            <a:r>
              <a:rPr lang="en-US" altLang="zh-CN" b="1" dirty="0" smtClean="0"/>
              <a:t>)</a:t>
            </a:r>
            <a:endParaRPr lang="zh-CN" altLang="zh-CN" dirty="0"/>
          </a:p>
        </p:txBody>
      </p:sp>
    </p:spTree>
    <p:extLst>
      <p:ext uri="{BB962C8B-B14F-4D97-AF65-F5344CB8AC3E}">
        <p14:creationId xmlns:p14="http://schemas.microsoft.com/office/powerpoint/2010/main" val="14930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712968" cy="2031325"/>
          </a:xfrm>
          <a:prstGeom prst="rect">
            <a:avLst/>
          </a:prstGeom>
        </p:spPr>
        <p:txBody>
          <a:bodyPr wrap="square">
            <a:spAutoFit/>
          </a:bodyPr>
          <a:lstStyle/>
          <a:p>
            <a:r>
              <a:rPr lang="en-US" altLang="zh-CN" b="1" dirty="0"/>
              <a:t>6</a:t>
            </a:r>
            <a:r>
              <a:rPr lang="zh-CN" altLang="zh-CN" b="1" dirty="0"/>
              <a:t>．阅读下面这首诗，完成题目。</a:t>
            </a:r>
            <a:endParaRPr lang="zh-CN" altLang="zh-CN" dirty="0"/>
          </a:p>
          <a:p>
            <a:r>
              <a:rPr lang="en-US" altLang="zh-CN" b="1" dirty="0" smtClean="0"/>
              <a:t>                                                    </a:t>
            </a:r>
            <a:r>
              <a:rPr lang="zh-CN" altLang="zh-CN" b="1" dirty="0" smtClean="0"/>
              <a:t>江</a:t>
            </a:r>
            <a:r>
              <a:rPr lang="zh-CN" altLang="zh-CN" b="1" dirty="0"/>
              <a:t>楼夕望招</a:t>
            </a:r>
            <a:r>
              <a:rPr lang="zh-CN" altLang="zh-CN" b="1" dirty="0" smtClean="0"/>
              <a:t>客</a:t>
            </a:r>
            <a:r>
              <a:rPr lang="en-US" altLang="zh-CN" b="1" dirty="0" smtClean="0"/>
              <a:t>         </a:t>
            </a:r>
            <a:r>
              <a:rPr lang="zh-CN" altLang="zh-CN" b="1" dirty="0" smtClean="0"/>
              <a:t>白居易</a:t>
            </a:r>
            <a:endParaRPr lang="zh-CN" altLang="zh-CN" dirty="0"/>
          </a:p>
          <a:p>
            <a:r>
              <a:rPr lang="en-US" altLang="zh-CN" b="1" dirty="0" smtClean="0"/>
              <a:t>                                        </a:t>
            </a:r>
            <a:r>
              <a:rPr lang="zh-CN" altLang="zh-CN" b="1" dirty="0" smtClean="0"/>
              <a:t>海</a:t>
            </a:r>
            <a:r>
              <a:rPr lang="zh-CN" altLang="zh-CN" b="1" dirty="0"/>
              <a:t>天东望夕茫茫，山势川形阔复长。</a:t>
            </a:r>
            <a:endParaRPr lang="zh-CN" altLang="zh-CN" dirty="0"/>
          </a:p>
          <a:p>
            <a:r>
              <a:rPr lang="en-US" altLang="zh-CN" b="1" dirty="0" smtClean="0"/>
              <a:t>                                        </a:t>
            </a:r>
            <a:r>
              <a:rPr lang="zh-CN" altLang="zh-CN" b="1" dirty="0" smtClean="0"/>
              <a:t>灯火</a:t>
            </a:r>
            <a:r>
              <a:rPr lang="zh-CN" altLang="zh-CN" b="1" dirty="0"/>
              <a:t>万家城四畔，星河一道水中央。</a:t>
            </a:r>
            <a:endParaRPr lang="zh-CN" altLang="zh-CN" dirty="0"/>
          </a:p>
          <a:p>
            <a:r>
              <a:rPr lang="en-US" altLang="zh-CN" b="1" dirty="0" smtClean="0"/>
              <a:t>                                        </a:t>
            </a:r>
            <a:r>
              <a:rPr lang="zh-CN" altLang="zh-CN" b="1" dirty="0" smtClean="0"/>
              <a:t>风</a:t>
            </a:r>
            <a:r>
              <a:rPr lang="zh-CN" altLang="zh-CN" b="1" dirty="0"/>
              <a:t>吹古木晴天雨，月照平沙夏夜霜。</a:t>
            </a:r>
            <a:endParaRPr lang="zh-CN" altLang="zh-CN" dirty="0"/>
          </a:p>
          <a:p>
            <a:r>
              <a:rPr lang="en-US" altLang="zh-CN" b="1" dirty="0" smtClean="0"/>
              <a:t>                                        </a:t>
            </a:r>
            <a:r>
              <a:rPr lang="zh-CN" altLang="zh-CN" b="1" dirty="0" smtClean="0"/>
              <a:t>能</a:t>
            </a:r>
            <a:r>
              <a:rPr lang="zh-CN" altLang="zh-CN" b="1" dirty="0"/>
              <a:t>就江楼销暑否？比君茅舍较清凉。</a:t>
            </a:r>
            <a:endParaRPr lang="zh-CN" altLang="zh-CN" dirty="0"/>
          </a:p>
          <a:p>
            <a:r>
              <a:rPr lang="zh-CN" altLang="zh-CN" b="1" dirty="0"/>
              <a:t>【注】江楼：杭州城东楼，又叫</a:t>
            </a:r>
            <a:r>
              <a:rPr lang="en-US" altLang="zh-CN" b="1" dirty="0"/>
              <a:t>“</a:t>
            </a:r>
            <a:r>
              <a:rPr lang="zh-CN" altLang="zh-CN" b="1" dirty="0"/>
              <a:t>望海楼</a:t>
            </a:r>
            <a:r>
              <a:rPr lang="en-US" altLang="zh-CN" b="1" dirty="0"/>
              <a:t>”</a:t>
            </a:r>
            <a:r>
              <a:rPr lang="zh-CN" altLang="zh-CN" b="1" dirty="0"/>
              <a:t>或</a:t>
            </a:r>
            <a:r>
              <a:rPr lang="en-US" altLang="zh-CN" b="1" dirty="0"/>
              <a:t>“</a:t>
            </a:r>
            <a:r>
              <a:rPr lang="zh-CN" altLang="zh-CN" b="1" dirty="0"/>
              <a:t>望潮楼</a:t>
            </a:r>
            <a:r>
              <a:rPr lang="en-US" altLang="zh-CN" b="1" dirty="0"/>
              <a:t>”</a:t>
            </a:r>
            <a:r>
              <a:rPr lang="zh-CN" altLang="zh-CN" b="1" dirty="0" smtClean="0"/>
              <a:t>。</a:t>
            </a:r>
            <a:endParaRPr lang="zh-CN" altLang="zh-CN" dirty="0"/>
          </a:p>
        </p:txBody>
      </p:sp>
      <p:sp>
        <p:nvSpPr>
          <p:cNvPr id="3" name="矩形 2"/>
          <p:cNvSpPr/>
          <p:nvPr/>
        </p:nvSpPr>
        <p:spPr>
          <a:xfrm>
            <a:off x="219572" y="5055567"/>
            <a:ext cx="8784976" cy="1323439"/>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【答案讲评】全诗以一</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望</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字统领全篇。</a:t>
            </a:r>
            <a:r>
              <a:rPr lang="zh-CN" altLang="zh-CN" sz="2000" b="1" dirty="0">
                <a:solidFill>
                  <a:srgbClr val="FF0000"/>
                </a:solidFill>
                <a:effectLst>
                  <a:outerShdw blurRad="38100" dist="38100" dir="2700000" algn="tl">
                    <a:srgbClr val="000000">
                      <a:alpha val="43137"/>
                    </a:srgbClr>
                  </a:outerShdw>
                </a:effectLst>
              </a:rPr>
              <a:t>首联</a:t>
            </a:r>
            <a:r>
              <a:rPr lang="zh-CN" altLang="zh-CN" sz="2000" b="1" dirty="0">
                <a:solidFill>
                  <a:srgbClr val="7030A0"/>
                </a:solidFill>
                <a:effectLst>
                  <a:outerShdw blurRad="38100" dist="38100" dir="2700000" algn="tl">
                    <a:srgbClr val="000000">
                      <a:alpha val="43137"/>
                    </a:srgbClr>
                  </a:outerShdw>
                </a:effectLst>
              </a:rPr>
              <a:t>写眺望的</a:t>
            </a:r>
            <a:r>
              <a:rPr lang="zh-CN" altLang="zh-CN" sz="2000" b="1" dirty="0">
                <a:solidFill>
                  <a:srgbClr val="00B0F0"/>
                </a:solidFill>
                <a:effectLst>
                  <a:outerShdw blurRad="38100" dist="38100" dir="2700000" algn="tl">
                    <a:srgbClr val="000000">
                      <a:alpha val="43137"/>
                    </a:srgbClr>
                  </a:outerShdw>
                </a:effectLst>
              </a:rPr>
              <a:t>远景</a:t>
            </a:r>
            <a:r>
              <a:rPr lang="zh-CN" altLang="zh-CN" sz="2000" b="1" dirty="0">
                <a:solidFill>
                  <a:srgbClr val="7030A0"/>
                </a:solidFill>
                <a:effectLst>
                  <a:outerShdw blurRad="38100" dist="38100" dir="2700000" algn="tl">
                    <a:srgbClr val="000000">
                      <a:alpha val="43137"/>
                    </a:srgbClr>
                  </a:outerShdw>
                </a:effectLst>
              </a:rPr>
              <a:t>，壮阔而又高远；</a:t>
            </a:r>
            <a:r>
              <a:rPr lang="zh-CN" altLang="zh-CN" sz="2000" b="1" dirty="0">
                <a:solidFill>
                  <a:srgbClr val="FF0000"/>
                </a:solidFill>
                <a:effectLst>
                  <a:outerShdw blurRad="38100" dist="38100" dir="2700000" algn="tl">
                    <a:srgbClr val="000000">
                      <a:alpha val="43137"/>
                    </a:srgbClr>
                  </a:outerShdw>
                </a:effectLst>
              </a:rPr>
              <a:t>颔联</a:t>
            </a:r>
            <a:r>
              <a:rPr lang="zh-CN" altLang="zh-CN" sz="2000" b="1" dirty="0">
                <a:solidFill>
                  <a:srgbClr val="7030A0"/>
                </a:solidFill>
                <a:effectLst>
                  <a:outerShdw blurRad="38100" dist="38100" dir="2700000" algn="tl">
                    <a:srgbClr val="000000">
                      <a:alpha val="43137"/>
                    </a:srgbClr>
                  </a:outerShdw>
                </a:effectLst>
              </a:rPr>
              <a:t>写</a:t>
            </a:r>
            <a:r>
              <a:rPr lang="zh-CN" altLang="zh-CN" sz="2000" b="1" dirty="0">
                <a:solidFill>
                  <a:srgbClr val="00B0F0"/>
                </a:solidFill>
                <a:effectLst>
                  <a:outerShdw blurRad="38100" dist="38100" dir="2700000" algn="tl">
                    <a:srgbClr val="000000">
                      <a:alpha val="43137"/>
                    </a:srgbClr>
                  </a:outerShdw>
                </a:effectLst>
              </a:rPr>
              <a:t>近景</a:t>
            </a:r>
            <a:r>
              <a:rPr lang="zh-CN" altLang="zh-CN" sz="2000" b="1" dirty="0">
                <a:solidFill>
                  <a:srgbClr val="7030A0"/>
                </a:solidFill>
                <a:effectLst>
                  <a:outerShdw blurRad="38100" dist="38100" dir="2700000" algn="tl">
                    <a:srgbClr val="000000">
                      <a:alpha val="43137"/>
                    </a:srgbClr>
                  </a:outerShdw>
                </a:effectLst>
              </a:rPr>
              <a:t>，灯火阑珊，星河闪烁，都是</a:t>
            </a:r>
            <a:r>
              <a:rPr lang="zh-CN" altLang="zh-CN" sz="2000" b="1" dirty="0">
                <a:solidFill>
                  <a:srgbClr val="002060"/>
                </a:solidFill>
                <a:effectLst>
                  <a:outerShdw blurRad="38100" dist="38100" dir="2700000" algn="tl">
                    <a:srgbClr val="000000">
                      <a:alpha val="43137"/>
                    </a:srgbClr>
                  </a:outerShdw>
                </a:effectLst>
              </a:rPr>
              <a:t>俯瞰</a:t>
            </a:r>
            <a:r>
              <a:rPr lang="zh-CN" altLang="zh-CN" sz="2000" b="1" dirty="0">
                <a:solidFill>
                  <a:srgbClr val="7030A0"/>
                </a:solidFill>
                <a:effectLst>
                  <a:outerShdw blurRad="38100" dist="38100" dir="2700000" algn="tl">
                    <a:srgbClr val="000000">
                      <a:alpha val="43137"/>
                    </a:srgbClr>
                  </a:outerShdw>
                </a:effectLst>
              </a:rPr>
              <a:t>所见；</a:t>
            </a:r>
            <a:r>
              <a:rPr lang="zh-CN" altLang="zh-CN" sz="2000" b="1" dirty="0">
                <a:solidFill>
                  <a:srgbClr val="FF0000"/>
                </a:solidFill>
                <a:effectLst>
                  <a:outerShdw blurRad="38100" dist="38100" dir="2700000" algn="tl">
                    <a:srgbClr val="000000">
                      <a:alpha val="43137"/>
                    </a:srgbClr>
                  </a:outerShdw>
                </a:effectLst>
              </a:rPr>
              <a:t>颈联</a:t>
            </a:r>
            <a:r>
              <a:rPr lang="zh-CN" altLang="zh-CN" sz="2000" b="1" dirty="0">
                <a:solidFill>
                  <a:srgbClr val="7030A0"/>
                </a:solidFill>
                <a:effectLst>
                  <a:outerShdw blurRad="38100" dist="38100" dir="2700000" algn="tl">
                    <a:srgbClr val="000000">
                      <a:alpha val="43137"/>
                    </a:srgbClr>
                  </a:outerShdw>
                </a:effectLst>
              </a:rPr>
              <a:t>写风吹古树，月照平沙，清新宜人，状难写之景如在目前。</a:t>
            </a:r>
            <a:r>
              <a:rPr lang="zh-CN" altLang="zh-CN" sz="2000" b="1" dirty="0">
                <a:solidFill>
                  <a:srgbClr val="00B050"/>
                </a:solidFill>
                <a:effectLst>
                  <a:outerShdw blurRad="38100" dist="38100" dir="2700000" algn="tl">
                    <a:srgbClr val="000000">
                      <a:alpha val="43137"/>
                    </a:srgbClr>
                  </a:outerShdw>
                </a:effectLst>
              </a:rPr>
              <a:t>视线由远及近</a:t>
            </a:r>
            <a:r>
              <a:rPr lang="zh-CN" altLang="zh-CN" sz="2000" b="1" dirty="0">
                <a:solidFill>
                  <a:srgbClr val="7030A0"/>
                </a:solidFill>
                <a:effectLst>
                  <a:outerShdw blurRad="38100" dist="38100" dir="2700000" algn="tl">
                    <a:srgbClr val="000000">
                      <a:alpha val="43137"/>
                    </a:srgbClr>
                  </a:outerShdw>
                </a:effectLst>
              </a:rPr>
              <a:t>，而一切景物又都笼罩于</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夕</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字之中。</a:t>
            </a:r>
            <a:endParaRPr lang="zh-CN" altLang="en-US"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282234" y="2167692"/>
            <a:ext cx="8322214" cy="369332"/>
          </a:xfrm>
          <a:prstGeom prst="rect">
            <a:avLst/>
          </a:prstGeom>
        </p:spPr>
        <p:txBody>
          <a:bodyPr wrap="square">
            <a:spAutoFit/>
          </a:bodyPr>
          <a:lstStyle/>
          <a:p>
            <a:r>
              <a:rPr lang="zh-CN" altLang="zh-CN" b="1" dirty="0"/>
              <a:t>请找出诗中的诗眼，并就其视角的变化分析作者的写景特点。</a:t>
            </a:r>
            <a:endParaRPr lang="zh-CN" altLang="zh-CN" dirty="0"/>
          </a:p>
        </p:txBody>
      </p:sp>
      <p:sp>
        <p:nvSpPr>
          <p:cNvPr id="5" name="矩形 4"/>
          <p:cNvSpPr/>
          <p:nvPr/>
        </p:nvSpPr>
        <p:spPr>
          <a:xfrm>
            <a:off x="238826" y="2537024"/>
            <a:ext cx="8712968" cy="2246769"/>
          </a:xfrm>
          <a:prstGeom prst="rect">
            <a:avLst/>
          </a:prstGeom>
        </p:spPr>
        <p:txBody>
          <a:bodyPr wrap="square">
            <a:spAutoFit/>
          </a:bodyPr>
          <a:lstStyle/>
          <a:p>
            <a:r>
              <a:rPr lang="zh-CN" altLang="en-US" sz="2000" b="1" dirty="0">
                <a:solidFill>
                  <a:srgbClr val="002060"/>
                </a:solidFill>
                <a:effectLst>
                  <a:outerShdw blurRad="38100" dist="38100" dir="2700000" algn="tl">
                    <a:srgbClr val="000000">
                      <a:alpha val="43137"/>
                    </a:srgbClr>
                  </a:outerShdw>
                </a:effectLst>
              </a:rPr>
              <a:t>译文：</a:t>
            </a:r>
          </a:p>
          <a:p>
            <a:r>
              <a:rPr lang="zh-CN" altLang="en-US" sz="2000" b="1" dirty="0">
                <a:solidFill>
                  <a:srgbClr val="002060"/>
                </a:solidFill>
                <a:effectLst>
                  <a:outerShdw blurRad="38100" dist="38100" dir="2700000" algn="tl">
                    <a:srgbClr val="000000">
                      <a:alpha val="43137"/>
                    </a:srgbClr>
                  </a:outerShdw>
                </a:effectLst>
              </a:rPr>
              <a:t>　　傍晚时分，登楼东望，海天一色，一片苍茫。</a:t>
            </a:r>
          </a:p>
          <a:p>
            <a:r>
              <a:rPr lang="zh-CN" altLang="en-US" sz="2000" b="1" dirty="0">
                <a:solidFill>
                  <a:srgbClr val="002060"/>
                </a:solidFill>
                <a:effectLst>
                  <a:outerShdw blurRad="38100" dist="38100" dir="2700000" algn="tl">
                    <a:srgbClr val="000000">
                      <a:alpha val="43137"/>
                    </a:srgbClr>
                  </a:outerShdw>
                </a:effectLst>
              </a:rPr>
              <a:t>　　山的形态，水的姿态开阔悠长。</a:t>
            </a:r>
          </a:p>
          <a:p>
            <a:r>
              <a:rPr lang="zh-CN" altLang="en-US" sz="2000" b="1" dirty="0">
                <a:solidFill>
                  <a:srgbClr val="002060"/>
                </a:solidFill>
                <a:effectLst>
                  <a:outerShdw blurRad="38100" dist="38100" dir="2700000" algn="tl">
                    <a:srgbClr val="000000">
                      <a:alpha val="43137"/>
                    </a:srgbClr>
                  </a:outerShdw>
                </a:effectLst>
              </a:rPr>
              <a:t>　　四周是万家灯火，一道银河倒影在水中央。</a:t>
            </a:r>
          </a:p>
          <a:p>
            <a:r>
              <a:rPr lang="zh-CN" altLang="en-US" sz="2000" b="1" dirty="0">
                <a:solidFill>
                  <a:srgbClr val="002060"/>
                </a:solidFill>
                <a:effectLst>
                  <a:outerShdw blurRad="38100" dist="38100" dir="2700000" algn="tl">
                    <a:srgbClr val="000000">
                      <a:alpha val="43137"/>
                    </a:srgbClr>
                  </a:outerShdw>
                </a:effectLst>
              </a:rPr>
              <a:t>　　风吹古树发出如晴天之雨的声音。月光照在平整的沙地上，犹如</a:t>
            </a:r>
            <a:r>
              <a:rPr lang="zh-CN" altLang="en-US" sz="2000" b="1" dirty="0" smtClean="0">
                <a:solidFill>
                  <a:srgbClr val="002060"/>
                </a:solidFill>
                <a:effectLst>
                  <a:outerShdw blurRad="38100" dist="38100" dir="2700000" algn="tl">
                    <a:srgbClr val="000000">
                      <a:alpha val="43137"/>
                    </a:srgbClr>
                  </a:outerShdw>
                </a:effectLst>
              </a:rPr>
              <a:t>夏夜</a:t>
            </a:r>
            <a:endParaRPr lang="en-US" altLang="zh-CN" sz="2000" b="1" dirty="0" smtClean="0">
              <a:solidFill>
                <a:srgbClr val="002060"/>
              </a:solidFill>
              <a:effectLst>
                <a:outerShdw blurRad="38100" dist="38100" dir="2700000" algn="tl">
                  <a:srgbClr val="000000">
                    <a:alpha val="43137"/>
                  </a:srgbClr>
                </a:outerShdw>
              </a:effectLst>
            </a:endParaRPr>
          </a:p>
          <a:p>
            <a:r>
              <a:rPr lang="en-US" altLang="zh-CN" sz="2000" b="1" dirty="0">
                <a:solidFill>
                  <a:srgbClr val="002060"/>
                </a:solidFill>
                <a:effectLst>
                  <a:outerShdw blurRad="38100" dist="38100" dir="2700000" algn="tl">
                    <a:srgbClr val="000000">
                      <a:alpha val="43137"/>
                    </a:srgbClr>
                  </a:outerShdw>
                </a:effectLst>
              </a:rPr>
              <a:t> </a:t>
            </a:r>
            <a:r>
              <a:rPr lang="en-US" altLang="zh-CN" sz="2000" b="1" dirty="0" smtClean="0">
                <a:solidFill>
                  <a:srgbClr val="002060"/>
                </a:solidFill>
                <a:effectLst>
                  <a:outerShdw blurRad="38100" dist="38100" dir="2700000" algn="tl">
                    <a:srgbClr val="000000">
                      <a:alpha val="43137"/>
                    </a:srgbClr>
                  </a:outerShdw>
                </a:effectLst>
              </a:rPr>
              <a:t>         </a:t>
            </a:r>
            <a:r>
              <a:rPr lang="zh-CN" altLang="en-US" sz="2000" b="1" dirty="0" smtClean="0">
                <a:solidFill>
                  <a:srgbClr val="002060"/>
                </a:solidFill>
                <a:effectLst>
                  <a:outerShdw blurRad="38100" dist="38100" dir="2700000" algn="tl">
                    <a:srgbClr val="000000">
                      <a:alpha val="43137"/>
                    </a:srgbClr>
                  </a:outerShdw>
                </a:effectLst>
              </a:rPr>
              <a:t>的</a:t>
            </a:r>
            <a:r>
              <a:rPr lang="zh-CN" altLang="en-US" sz="2000" b="1" dirty="0">
                <a:solidFill>
                  <a:srgbClr val="002060"/>
                </a:solidFill>
                <a:effectLst>
                  <a:outerShdw blurRad="38100" dist="38100" dir="2700000" algn="tl">
                    <a:srgbClr val="000000">
                      <a:alpha val="43137"/>
                    </a:srgbClr>
                  </a:outerShdw>
                </a:effectLst>
              </a:rPr>
              <a:t>清霜。</a:t>
            </a:r>
          </a:p>
          <a:p>
            <a:r>
              <a:rPr lang="zh-CN" altLang="en-US" sz="2000" b="1" dirty="0">
                <a:solidFill>
                  <a:srgbClr val="002060"/>
                </a:solidFill>
                <a:effectLst>
                  <a:outerShdw blurRad="38100" dist="38100" dir="2700000" algn="tl">
                    <a:srgbClr val="000000">
                      <a:alpha val="43137"/>
                    </a:srgbClr>
                  </a:outerShdw>
                </a:effectLst>
              </a:rPr>
              <a:t>　　能否在江楼之上消除暑气，比您的茅舍要清凉一些。</a:t>
            </a:r>
          </a:p>
        </p:txBody>
      </p:sp>
    </p:spTree>
    <p:extLst>
      <p:ext uri="{BB962C8B-B14F-4D97-AF65-F5344CB8AC3E}">
        <p14:creationId xmlns:p14="http://schemas.microsoft.com/office/powerpoint/2010/main" val="6626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212976"/>
            <a:ext cx="8712968" cy="3139321"/>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赏析：</a:t>
            </a:r>
            <a:r>
              <a:rPr lang="zh-CN" altLang="zh-CN" b="1" dirty="0" smtClean="0">
                <a:solidFill>
                  <a:srgbClr val="002060"/>
                </a:solidFill>
                <a:effectLst>
                  <a:outerShdw blurRad="38100" dist="38100" dir="2700000" algn="tl">
                    <a:srgbClr val="000000">
                      <a:alpha val="43137"/>
                    </a:srgbClr>
                  </a:outerShdw>
                </a:effectLst>
              </a:rPr>
              <a:t>诗</a:t>
            </a:r>
            <a:r>
              <a:rPr lang="zh-CN" altLang="zh-CN" b="1" dirty="0">
                <a:solidFill>
                  <a:srgbClr val="002060"/>
                </a:solidFill>
                <a:effectLst>
                  <a:outerShdw blurRad="38100" dist="38100" dir="2700000" algn="tl">
                    <a:srgbClr val="000000">
                      <a:alpha val="43137"/>
                    </a:srgbClr>
                  </a:outerShdw>
                </a:effectLst>
              </a:rPr>
              <a:t>开头，一句写</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居人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送行者，即胡兴安；一句写</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客子</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行者，即诗人自己。轼，车前横木，代指车；行转轼，将要回车。维舟，系上船。</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居人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将</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客子</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送到江边，客子登舟，船虽然还系在岸边，但马上就要起航了；</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居人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的车夫自然也要作回车的准备，</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别</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已在眼前了！这两句十个字，简捷而生动地白描出一幅将别未别、两情依依的水边送别图。第三句从时间上说是回到别前的酒宴，从情绪上说则仍是席中的欢声笑语。</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一筵</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之后，就将分为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两地</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，所以</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笑</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只是短暂的，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愁</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才是难尽的。 </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露湿寒塘草，月映清淮流</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，前句细腻，后句空旷，放在一起便是一幅颇有层次的水边夜色图。这二句点出了</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夜别</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，还照应了</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维舟</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二字，景中寓情，景中有人，与前四句结合起来，构成冷月寒江一孤舟，人自伤心水自流的境界。那寂寞的情怀，失落的迷惘惆怅，自在不言之中。最后二句是悬想自己回家后的感情：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方抱新离恨，独守故园秋</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，离恨犹在，故园独守，那是倍感孤寂的。</a:t>
            </a:r>
          </a:p>
        </p:txBody>
      </p:sp>
      <p:sp>
        <p:nvSpPr>
          <p:cNvPr id="3" name="矩形 2"/>
          <p:cNvSpPr/>
          <p:nvPr/>
        </p:nvSpPr>
        <p:spPr>
          <a:xfrm>
            <a:off x="179512" y="116632"/>
            <a:ext cx="8712968" cy="2031325"/>
          </a:xfrm>
          <a:prstGeom prst="rect">
            <a:avLst/>
          </a:prstGeom>
        </p:spPr>
        <p:txBody>
          <a:bodyPr wrap="square">
            <a:spAutoFit/>
          </a:bodyPr>
          <a:lstStyle/>
          <a:p>
            <a:r>
              <a:rPr lang="en-US" altLang="zh-CN" b="1" dirty="0"/>
              <a:t>7</a:t>
            </a:r>
            <a:r>
              <a:rPr lang="zh-CN" altLang="zh-CN" b="1" dirty="0"/>
              <a:t>．阅读下面这首诗，完成题目。</a:t>
            </a:r>
            <a:endParaRPr lang="zh-CN" altLang="zh-CN" dirty="0"/>
          </a:p>
          <a:p>
            <a:r>
              <a:rPr lang="en-US" altLang="zh-CN" b="1" dirty="0" smtClean="0"/>
              <a:t>                                                               </a:t>
            </a:r>
            <a:r>
              <a:rPr lang="zh-CN" altLang="zh-CN" b="1" dirty="0" smtClean="0"/>
              <a:t>与</a:t>
            </a:r>
            <a:r>
              <a:rPr lang="zh-CN" altLang="zh-CN" b="1" dirty="0"/>
              <a:t>胡兴安夜</a:t>
            </a:r>
            <a:r>
              <a:rPr lang="zh-CN" altLang="zh-CN" b="1" dirty="0" smtClean="0"/>
              <a:t>别</a:t>
            </a:r>
            <a:r>
              <a:rPr lang="en-US" altLang="zh-CN" b="1" dirty="0" smtClean="0"/>
              <a:t>       </a:t>
            </a:r>
            <a:r>
              <a:rPr lang="zh-CN" altLang="zh-CN" b="1" dirty="0" smtClean="0"/>
              <a:t>何</a:t>
            </a:r>
            <a:r>
              <a:rPr lang="zh-CN" altLang="zh-CN" b="1" dirty="0"/>
              <a:t>逊</a:t>
            </a:r>
            <a:endParaRPr lang="zh-CN" altLang="zh-CN" dirty="0"/>
          </a:p>
          <a:p>
            <a:r>
              <a:rPr lang="en-US" altLang="zh-CN" b="1" dirty="0" smtClean="0"/>
              <a:t>                                                 </a:t>
            </a:r>
            <a:r>
              <a:rPr lang="zh-CN" altLang="zh-CN" b="1" dirty="0" smtClean="0"/>
              <a:t>居</a:t>
            </a:r>
            <a:r>
              <a:rPr lang="zh-CN" altLang="zh-CN" b="1" dirty="0"/>
              <a:t>人</a:t>
            </a:r>
            <a:r>
              <a:rPr lang="zh-CN" altLang="zh-CN" b="1" baseline="30000" dirty="0"/>
              <a:t>①</a:t>
            </a:r>
            <a:r>
              <a:rPr lang="zh-CN" altLang="zh-CN" b="1" dirty="0"/>
              <a:t>行转轼</a:t>
            </a:r>
            <a:r>
              <a:rPr lang="zh-CN" altLang="zh-CN" b="1" baseline="30000" dirty="0"/>
              <a:t>②</a:t>
            </a:r>
            <a:r>
              <a:rPr lang="zh-CN" altLang="zh-CN" b="1" dirty="0"/>
              <a:t>，客子暂维</a:t>
            </a:r>
            <a:r>
              <a:rPr lang="zh-CN" altLang="zh-CN" b="1" baseline="30000" dirty="0"/>
              <a:t>③</a:t>
            </a:r>
            <a:r>
              <a:rPr lang="zh-CN" altLang="zh-CN" b="1" dirty="0"/>
              <a:t>舟。</a:t>
            </a:r>
            <a:endParaRPr lang="zh-CN" altLang="zh-CN" dirty="0"/>
          </a:p>
          <a:p>
            <a:r>
              <a:rPr lang="en-US" altLang="zh-CN" b="1" dirty="0" smtClean="0"/>
              <a:t>                                                </a:t>
            </a:r>
            <a:r>
              <a:rPr lang="zh-CN" altLang="zh-CN" b="1" dirty="0" smtClean="0"/>
              <a:t>念</a:t>
            </a:r>
            <a:r>
              <a:rPr lang="zh-CN" altLang="zh-CN" b="1" dirty="0"/>
              <a:t>此一筵笑，分为两地愁。</a:t>
            </a:r>
            <a:endParaRPr lang="zh-CN" altLang="zh-CN" dirty="0"/>
          </a:p>
          <a:p>
            <a:r>
              <a:rPr lang="en-US" altLang="zh-CN" b="1" dirty="0" smtClean="0"/>
              <a:t>                                                </a:t>
            </a:r>
            <a:r>
              <a:rPr lang="zh-CN" altLang="zh-CN" b="1" dirty="0" smtClean="0"/>
              <a:t>露</a:t>
            </a:r>
            <a:r>
              <a:rPr lang="zh-CN" altLang="zh-CN" b="1" dirty="0"/>
              <a:t>湿寒塘草，月映清淮流。</a:t>
            </a:r>
            <a:endParaRPr lang="zh-CN" altLang="zh-CN" dirty="0"/>
          </a:p>
          <a:p>
            <a:r>
              <a:rPr lang="en-US" altLang="zh-CN" b="1" dirty="0" smtClean="0"/>
              <a:t>                                                </a:t>
            </a:r>
            <a:r>
              <a:rPr lang="zh-CN" altLang="zh-CN" b="1" dirty="0" smtClean="0"/>
              <a:t>方</a:t>
            </a:r>
            <a:r>
              <a:rPr lang="zh-CN" altLang="zh-CN" b="1" dirty="0"/>
              <a:t>抱新离恨，独守故园秋。</a:t>
            </a:r>
            <a:endParaRPr lang="zh-CN" altLang="zh-CN" dirty="0"/>
          </a:p>
          <a:p>
            <a:r>
              <a:rPr lang="zh-CN" altLang="zh-CN" b="1" dirty="0"/>
              <a:t>【注】</a:t>
            </a:r>
            <a:r>
              <a:rPr lang="en-US" altLang="zh-CN" b="1" dirty="0"/>
              <a:t>①</a:t>
            </a:r>
            <a:r>
              <a:rPr lang="zh-CN" altLang="zh-CN" b="1" dirty="0"/>
              <a:t>居人：指送行者胡兴安。</a:t>
            </a:r>
            <a:r>
              <a:rPr lang="en-US" altLang="zh-CN" b="1" dirty="0"/>
              <a:t>②</a:t>
            </a:r>
            <a:r>
              <a:rPr lang="zh-CN" altLang="zh-CN" b="1" dirty="0"/>
              <a:t>行转轼：将要掉转车回去。</a:t>
            </a:r>
            <a:r>
              <a:rPr lang="en-US" altLang="zh-CN" b="1" dirty="0"/>
              <a:t>③</a:t>
            </a:r>
            <a:r>
              <a:rPr lang="zh-CN" altLang="zh-CN" b="1" dirty="0"/>
              <a:t>维：栓、系</a:t>
            </a:r>
            <a:r>
              <a:rPr lang="zh-CN" altLang="zh-CN" b="1" dirty="0" smtClean="0"/>
              <a:t>。</a:t>
            </a:r>
            <a:endParaRPr lang="zh-CN" altLang="zh-CN" dirty="0"/>
          </a:p>
        </p:txBody>
      </p:sp>
      <p:sp>
        <p:nvSpPr>
          <p:cNvPr id="4" name="矩形 3"/>
          <p:cNvSpPr/>
          <p:nvPr/>
        </p:nvSpPr>
        <p:spPr>
          <a:xfrm>
            <a:off x="179512" y="2147957"/>
            <a:ext cx="8784976" cy="923330"/>
          </a:xfrm>
          <a:prstGeom prst="rect">
            <a:avLst/>
          </a:prstGeom>
        </p:spPr>
        <p:txBody>
          <a:bodyPr wrap="square">
            <a:spAutoFit/>
          </a:bodyPr>
          <a:lstStyle/>
          <a:p>
            <a:r>
              <a:rPr lang="en-US" altLang="zh-CN" b="1" dirty="0"/>
              <a:t>1)</a:t>
            </a:r>
            <a:r>
              <a:rPr lang="zh-CN" altLang="zh-CN" b="1" dirty="0"/>
              <a:t>诗中的</a:t>
            </a:r>
            <a:r>
              <a:rPr lang="en-US" altLang="zh-CN" b="1" dirty="0"/>
              <a:t>“</a:t>
            </a:r>
            <a:r>
              <a:rPr lang="zh-CN" altLang="zh-CN" b="1" dirty="0"/>
              <a:t>笑</a:t>
            </a:r>
            <a:r>
              <a:rPr lang="en-US" altLang="zh-CN" b="1" dirty="0"/>
              <a:t>”</a:t>
            </a:r>
            <a:r>
              <a:rPr lang="zh-CN" altLang="zh-CN" b="1" dirty="0"/>
              <a:t>字，具有特殊的表达效果。请结合全诗分析。</a:t>
            </a:r>
            <a:endParaRPr lang="zh-CN" altLang="zh-CN" dirty="0"/>
          </a:p>
          <a:p>
            <a:r>
              <a:rPr lang="en-US" altLang="zh-CN" b="1" dirty="0"/>
              <a:t>(2)</a:t>
            </a:r>
            <a:r>
              <a:rPr lang="zh-CN" altLang="zh-CN" b="1" dirty="0"/>
              <a:t>本诗的五、六句历来为人称道，有人说它所写为眼前实景，有人认为是联想之景。请谈谈你的看法。</a:t>
            </a:r>
            <a:endParaRPr lang="zh-CN" altLang="zh-CN" dirty="0"/>
          </a:p>
        </p:txBody>
      </p:sp>
    </p:spTree>
    <p:extLst>
      <p:ext uri="{BB962C8B-B14F-4D97-AF65-F5344CB8AC3E}">
        <p14:creationId xmlns:p14="http://schemas.microsoft.com/office/powerpoint/2010/main" val="221063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12968" cy="2031325"/>
          </a:xfrm>
          <a:prstGeom prst="rect">
            <a:avLst/>
          </a:prstGeom>
        </p:spPr>
        <p:txBody>
          <a:bodyPr wrap="square">
            <a:spAutoFit/>
          </a:bodyPr>
          <a:lstStyle/>
          <a:p>
            <a:r>
              <a:rPr lang="en-US" altLang="zh-CN" b="1" dirty="0"/>
              <a:t>7</a:t>
            </a:r>
            <a:r>
              <a:rPr lang="zh-CN" altLang="zh-CN" b="1" dirty="0"/>
              <a:t>．阅读下面这首诗，完成题目。</a:t>
            </a:r>
            <a:endParaRPr lang="zh-CN" altLang="zh-CN" dirty="0"/>
          </a:p>
          <a:p>
            <a:r>
              <a:rPr lang="en-US" altLang="zh-CN" b="1" dirty="0" smtClean="0"/>
              <a:t>                                                                   </a:t>
            </a:r>
            <a:r>
              <a:rPr lang="zh-CN" altLang="zh-CN" b="1" dirty="0" smtClean="0"/>
              <a:t>与</a:t>
            </a:r>
            <a:r>
              <a:rPr lang="zh-CN" altLang="zh-CN" b="1" dirty="0"/>
              <a:t>胡兴安夜</a:t>
            </a:r>
            <a:r>
              <a:rPr lang="zh-CN" altLang="zh-CN" b="1" dirty="0" smtClean="0"/>
              <a:t>别</a:t>
            </a:r>
            <a:r>
              <a:rPr lang="en-US" altLang="zh-CN" b="1" dirty="0" smtClean="0"/>
              <a:t>       </a:t>
            </a:r>
            <a:r>
              <a:rPr lang="zh-CN" altLang="zh-CN" b="1" dirty="0" smtClean="0"/>
              <a:t>何</a:t>
            </a:r>
            <a:r>
              <a:rPr lang="zh-CN" altLang="zh-CN" b="1" dirty="0"/>
              <a:t>逊</a:t>
            </a:r>
            <a:endParaRPr lang="zh-CN" altLang="zh-CN" dirty="0"/>
          </a:p>
          <a:p>
            <a:r>
              <a:rPr lang="en-US" altLang="zh-CN" b="1" dirty="0" smtClean="0"/>
              <a:t>                                                 </a:t>
            </a:r>
            <a:r>
              <a:rPr lang="zh-CN" altLang="zh-CN" b="1" dirty="0" smtClean="0"/>
              <a:t>居</a:t>
            </a:r>
            <a:r>
              <a:rPr lang="zh-CN" altLang="zh-CN" b="1" dirty="0"/>
              <a:t>人</a:t>
            </a:r>
            <a:r>
              <a:rPr lang="zh-CN" altLang="zh-CN" b="1" baseline="30000" dirty="0"/>
              <a:t>①</a:t>
            </a:r>
            <a:r>
              <a:rPr lang="zh-CN" altLang="zh-CN" b="1" dirty="0"/>
              <a:t>行转轼</a:t>
            </a:r>
            <a:r>
              <a:rPr lang="zh-CN" altLang="zh-CN" b="1" baseline="30000" dirty="0"/>
              <a:t>②</a:t>
            </a:r>
            <a:r>
              <a:rPr lang="zh-CN" altLang="zh-CN" b="1" dirty="0"/>
              <a:t>，客子暂维</a:t>
            </a:r>
            <a:r>
              <a:rPr lang="zh-CN" altLang="zh-CN" b="1" baseline="30000" dirty="0"/>
              <a:t>③</a:t>
            </a:r>
            <a:r>
              <a:rPr lang="zh-CN" altLang="zh-CN" b="1" dirty="0"/>
              <a:t>舟。</a:t>
            </a:r>
            <a:endParaRPr lang="zh-CN" altLang="zh-CN" dirty="0"/>
          </a:p>
          <a:p>
            <a:r>
              <a:rPr lang="en-US" altLang="zh-CN" b="1" dirty="0" smtClean="0"/>
              <a:t>                                                </a:t>
            </a:r>
            <a:r>
              <a:rPr lang="zh-CN" altLang="zh-CN" b="1" dirty="0" smtClean="0"/>
              <a:t>念</a:t>
            </a:r>
            <a:r>
              <a:rPr lang="zh-CN" altLang="zh-CN" b="1" dirty="0"/>
              <a:t>此一筵笑，分为两地愁。</a:t>
            </a:r>
            <a:endParaRPr lang="zh-CN" altLang="zh-CN" dirty="0"/>
          </a:p>
          <a:p>
            <a:r>
              <a:rPr lang="en-US" altLang="zh-CN" b="1" dirty="0" smtClean="0"/>
              <a:t>                                                </a:t>
            </a:r>
            <a:r>
              <a:rPr lang="zh-CN" altLang="zh-CN" b="1" dirty="0" smtClean="0"/>
              <a:t>露</a:t>
            </a:r>
            <a:r>
              <a:rPr lang="zh-CN" altLang="zh-CN" b="1" dirty="0"/>
              <a:t>湿寒塘草，月映清淮流。</a:t>
            </a:r>
            <a:endParaRPr lang="zh-CN" altLang="zh-CN" dirty="0"/>
          </a:p>
          <a:p>
            <a:r>
              <a:rPr lang="en-US" altLang="zh-CN" b="1" dirty="0" smtClean="0"/>
              <a:t>                                                </a:t>
            </a:r>
            <a:r>
              <a:rPr lang="zh-CN" altLang="zh-CN" b="1" dirty="0" smtClean="0"/>
              <a:t>方</a:t>
            </a:r>
            <a:r>
              <a:rPr lang="zh-CN" altLang="zh-CN" b="1" dirty="0"/>
              <a:t>抱新离恨，独守故园秋。</a:t>
            </a:r>
            <a:endParaRPr lang="zh-CN" altLang="zh-CN" dirty="0"/>
          </a:p>
          <a:p>
            <a:r>
              <a:rPr lang="zh-CN" altLang="zh-CN" b="1" dirty="0"/>
              <a:t>【注】</a:t>
            </a:r>
            <a:r>
              <a:rPr lang="en-US" altLang="zh-CN" b="1" dirty="0"/>
              <a:t>①</a:t>
            </a:r>
            <a:r>
              <a:rPr lang="zh-CN" altLang="zh-CN" b="1" dirty="0"/>
              <a:t>居人：指送行者胡兴安。</a:t>
            </a:r>
            <a:r>
              <a:rPr lang="en-US" altLang="zh-CN" b="1" dirty="0"/>
              <a:t>②</a:t>
            </a:r>
            <a:r>
              <a:rPr lang="zh-CN" altLang="zh-CN" b="1" dirty="0"/>
              <a:t>行转轼：将要掉转车回去。</a:t>
            </a:r>
            <a:r>
              <a:rPr lang="en-US" altLang="zh-CN" b="1" dirty="0"/>
              <a:t>③</a:t>
            </a:r>
            <a:r>
              <a:rPr lang="zh-CN" altLang="zh-CN" b="1" dirty="0"/>
              <a:t>维：栓、系</a:t>
            </a:r>
            <a:r>
              <a:rPr lang="zh-CN" altLang="zh-CN" b="1" dirty="0" smtClean="0"/>
              <a:t>。</a:t>
            </a:r>
            <a:endParaRPr lang="zh-CN" altLang="zh-CN" dirty="0"/>
          </a:p>
        </p:txBody>
      </p:sp>
      <p:sp>
        <p:nvSpPr>
          <p:cNvPr id="3" name="矩形 2"/>
          <p:cNvSpPr/>
          <p:nvPr/>
        </p:nvSpPr>
        <p:spPr>
          <a:xfrm>
            <a:off x="219635" y="5157192"/>
            <a:ext cx="8784976" cy="1015663"/>
          </a:xfrm>
          <a:prstGeom prst="rect">
            <a:avLst/>
          </a:prstGeom>
        </p:spPr>
        <p:txBody>
          <a:bodyPr wrap="square">
            <a:spAutoFit/>
          </a:bodyPr>
          <a:lstStyle/>
          <a:p>
            <a:r>
              <a:rPr lang="en-US" altLang="zh-CN" sz="2000" b="1" dirty="0" smtClean="0">
                <a:solidFill>
                  <a:srgbClr val="0070C0"/>
                </a:solidFill>
                <a:effectLst>
                  <a:outerShdw blurRad="38100" dist="38100" dir="2700000" algn="tl">
                    <a:srgbClr val="000000">
                      <a:alpha val="43137"/>
                    </a:srgbClr>
                  </a:outerShdw>
                </a:effectLst>
              </a:rPr>
              <a:t>②</a:t>
            </a:r>
            <a:r>
              <a:rPr lang="zh-CN" altLang="zh-CN" sz="2000" b="1" dirty="0">
                <a:solidFill>
                  <a:srgbClr val="0070C0"/>
                </a:solidFill>
                <a:effectLst>
                  <a:outerShdw blurRad="38100" dist="38100" dir="2700000" algn="tl">
                    <a:srgbClr val="000000">
                      <a:alpha val="43137"/>
                    </a:srgbClr>
                  </a:outerShdw>
                </a:effectLst>
              </a:rPr>
              <a:t>写</a:t>
            </a:r>
            <a:r>
              <a:rPr lang="zh-CN" altLang="zh-CN" sz="2000" b="1" dirty="0">
                <a:solidFill>
                  <a:srgbClr val="FF0000"/>
                </a:solidFill>
                <a:effectLst>
                  <a:outerShdw blurRad="38100" dist="38100" dir="2700000" algn="tl">
                    <a:srgbClr val="000000">
                      <a:alpha val="43137"/>
                    </a:srgbClr>
                  </a:outerShdw>
                </a:effectLst>
              </a:rPr>
              <a:t>联想之景</a:t>
            </a:r>
            <a:r>
              <a:rPr lang="zh-CN" altLang="zh-CN" sz="2000" b="1" dirty="0">
                <a:solidFill>
                  <a:srgbClr val="0070C0"/>
                </a:solidFill>
                <a:effectLst>
                  <a:outerShdw blurRad="38100" dist="38100" dir="2700000" algn="tl">
                    <a:srgbClr val="000000">
                      <a:alpha val="43137"/>
                    </a:srgbClr>
                  </a:outerShdw>
                </a:effectLst>
              </a:rPr>
              <a:t>：颈联写诗人想到自己与友人离别后，在凄清的夜晚，冷月之下孤独艰难地前行，路边寒塘的冷草被露水浸湿，月亮映照着清澈的水流，是诗人联想之景，表达了诗人</a:t>
            </a:r>
            <a:r>
              <a:rPr lang="zh-CN" altLang="zh-CN" sz="2000" b="1" dirty="0">
                <a:solidFill>
                  <a:srgbClr val="C00000"/>
                </a:solidFill>
                <a:effectLst>
                  <a:outerShdw blurRad="38100" dist="38100" dir="2700000" algn="tl">
                    <a:srgbClr val="000000">
                      <a:alpha val="43137"/>
                    </a:srgbClr>
                  </a:outerShdw>
                </a:effectLst>
              </a:rPr>
              <a:t>寂寞惆怅</a:t>
            </a:r>
            <a:r>
              <a:rPr lang="zh-CN" altLang="zh-CN" sz="2000" b="1" dirty="0">
                <a:solidFill>
                  <a:srgbClr val="0070C0"/>
                </a:solidFill>
                <a:effectLst>
                  <a:outerShdw blurRad="38100" dist="38100" dir="2700000" algn="tl">
                    <a:srgbClr val="000000">
                      <a:alpha val="43137"/>
                    </a:srgbClr>
                  </a:outerShdw>
                </a:effectLst>
              </a:rPr>
              <a:t>的情怀。</a:t>
            </a:r>
            <a:endParaRPr lang="zh-CN" altLang="zh-CN" sz="2000" dirty="0">
              <a:solidFill>
                <a:srgbClr val="0070C0"/>
              </a:solidFill>
              <a:effectLst>
                <a:outerShdw blurRad="38100" dist="38100" dir="2700000" algn="tl">
                  <a:srgbClr val="000000">
                    <a:alpha val="43137"/>
                  </a:srgbClr>
                </a:outerShdw>
              </a:effectLst>
            </a:endParaRPr>
          </a:p>
        </p:txBody>
      </p:sp>
      <p:sp>
        <p:nvSpPr>
          <p:cNvPr id="4" name="矩形 3"/>
          <p:cNvSpPr/>
          <p:nvPr/>
        </p:nvSpPr>
        <p:spPr>
          <a:xfrm>
            <a:off x="179512" y="2147957"/>
            <a:ext cx="8784976" cy="923330"/>
          </a:xfrm>
          <a:prstGeom prst="rect">
            <a:avLst/>
          </a:prstGeom>
        </p:spPr>
        <p:txBody>
          <a:bodyPr wrap="square">
            <a:spAutoFit/>
          </a:bodyPr>
          <a:lstStyle/>
          <a:p>
            <a:r>
              <a:rPr lang="en-US" altLang="zh-CN" b="1" dirty="0"/>
              <a:t>1)</a:t>
            </a:r>
            <a:r>
              <a:rPr lang="zh-CN" altLang="zh-CN" b="1" dirty="0"/>
              <a:t>诗中的</a:t>
            </a:r>
            <a:r>
              <a:rPr lang="en-US" altLang="zh-CN" b="1" dirty="0"/>
              <a:t>“</a:t>
            </a:r>
            <a:r>
              <a:rPr lang="zh-CN" altLang="zh-CN" b="1" dirty="0"/>
              <a:t>笑</a:t>
            </a:r>
            <a:r>
              <a:rPr lang="en-US" altLang="zh-CN" b="1" dirty="0"/>
              <a:t>”</a:t>
            </a:r>
            <a:r>
              <a:rPr lang="zh-CN" altLang="zh-CN" b="1" dirty="0"/>
              <a:t>字，具有特殊的表达效果。请结合全诗分析。</a:t>
            </a:r>
            <a:endParaRPr lang="zh-CN" altLang="zh-CN" dirty="0"/>
          </a:p>
          <a:p>
            <a:r>
              <a:rPr lang="en-US" altLang="zh-CN" b="1" dirty="0"/>
              <a:t>(2)</a:t>
            </a:r>
            <a:r>
              <a:rPr lang="zh-CN" altLang="zh-CN" b="1" dirty="0"/>
              <a:t>本诗的五、六句历来为人称道，有人说它所写为眼前实景，有人认为是联想之景。请谈谈你的看法。</a:t>
            </a:r>
            <a:endParaRPr lang="zh-CN" altLang="zh-CN" dirty="0"/>
          </a:p>
        </p:txBody>
      </p:sp>
      <p:sp>
        <p:nvSpPr>
          <p:cNvPr id="5" name="矩形 4"/>
          <p:cNvSpPr/>
          <p:nvPr/>
        </p:nvSpPr>
        <p:spPr>
          <a:xfrm>
            <a:off x="179512" y="3084407"/>
            <a:ext cx="8784976" cy="707886"/>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【答案】</a:t>
            </a:r>
            <a:r>
              <a:rPr lang="en-US" altLang="zh-CN" sz="2000" b="1" dirty="0" smtClean="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离别之际，诗人</a:t>
            </a:r>
            <a:r>
              <a:rPr lang="zh-CN" altLang="zh-CN" sz="2000" b="1" dirty="0">
                <a:solidFill>
                  <a:srgbClr val="C00000"/>
                </a:solidFill>
                <a:effectLst>
                  <a:outerShdw blurRad="38100" dist="38100" dir="2700000" algn="tl">
                    <a:srgbClr val="000000">
                      <a:alpha val="43137"/>
                    </a:srgbClr>
                  </a:outerShdw>
                </a:effectLst>
              </a:rPr>
              <a:t>强颜欢笑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苦笑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，这是以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衬</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写、表现</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愁</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，写出诗人</a:t>
            </a:r>
            <a:r>
              <a:rPr lang="zh-CN" altLang="zh-CN" sz="2000" b="1" dirty="0">
                <a:solidFill>
                  <a:srgbClr val="FF0000"/>
                </a:solidFill>
                <a:effectLst>
                  <a:outerShdw blurRad="38100" dist="38100" dir="2700000" algn="tl">
                    <a:srgbClr val="000000">
                      <a:alpha val="43137"/>
                    </a:srgbClr>
                  </a:outerShdw>
                </a:effectLst>
              </a:rPr>
              <a:t>不忍分别</a:t>
            </a:r>
            <a:r>
              <a:rPr lang="zh-CN" altLang="zh-CN" sz="2000" b="1" dirty="0">
                <a:solidFill>
                  <a:srgbClr val="002060"/>
                </a:solidFill>
                <a:effectLst>
                  <a:outerShdw blurRad="38100" dist="38100" dir="2700000" algn="tl">
                    <a:srgbClr val="000000">
                      <a:alpha val="43137"/>
                    </a:srgbClr>
                  </a:outerShdw>
                </a:effectLst>
              </a:rPr>
              <a:t>的心情。</a:t>
            </a:r>
            <a:endParaRPr lang="zh-CN" altLang="zh-CN"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215516" y="3965666"/>
            <a:ext cx="8676964" cy="1015663"/>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 (2)①</a:t>
            </a:r>
            <a:r>
              <a:rPr lang="zh-CN" altLang="zh-CN" sz="2000" b="1" dirty="0">
                <a:solidFill>
                  <a:srgbClr val="7030A0"/>
                </a:solidFill>
                <a:effectLst>
                  <a:outerShdw blurRad="38100" dist="38100" dir="2700000" algn="tl">
                    <a:srgbClr val="000000">
                      <a:alpha val="43137"/>
                    </a:srgbClr>
                  </a:outerShdw>
                </a:effectLst>
              </a:rPr>
              <a:t>写</a:t>
            </a:r>
            <a:r>
              <a:rPr lang="zh-CN" altLang="zh-CN" sz="2000" b="1" dirty="0">
                <a:solidFill>
                  <a:srgbClr val="FF0000"/>
                </a:solidFill>
                <a:effectLst>
                  <a:outerShdw blurRad="38100" dist="38100" dir="2700000" algn="tl">
                    <a:srgbClr val="000000">
                      <a:alpha val="43137"/>
                    </a:srgbClr>
                  </a:outerShdw>
                </a:effectLst>
              </a:rPr>
              <a:t>眼前实景</a:t>
            </a:r>
            <a:r>
              <a:rPr lang="zh-CN" altLang="zh-CN" sz="2000" b="1" dirty="0">
                <a:solidFill>
                  <a:srgbClr val="7030A0"/>
                </a:solidFill>
                <a:effectLst>
                  <a:outerShdw blurRad="38100" dist="38100" dir="2700000" algn="tl">
                    <a:srgbClr val="000000">
                      <a:alpha val="43137"/>
                    </a:srgbClr>
                  </a:outerShdw>
                </a:effectLst>
              </a:rPr>
              <a:t>：颈联</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五、六句</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运用了情景交融的手法，描绘了一幅夜色图，露水无情地浸湿了寒塘边的冷草，凄清酸楚，月亮映照着清澈的水流，是诗人夜别之时眼前所见之景，渲染了凄清悲凉的离别氛围。</a:t>
            </a:r>
            <a:endParaRPr lang="zh-CN" altLang="en-US"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87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3763" y="116632"/>
            <a:ext cx="85689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cs typeface="Times New Roman" pitchFamily="18" charset="0"/>
              </a:rPr>
              <a:t>8</a:t>
            </a:r>
            <a:r>
              <a:rPr kumimoji="0" lang="zh-CN" altLang="en-US" b="1" i="0" u="none" strike="noStrike" cap="none" normalizeH="0" baseline="0" dirty="0" smtClean="0">
                <a:ln>
                  <a:noFill/>
                </a:ln>
                <a:solidFill>
                  <a:schemeClr val="tx1"/>
                </a:solidFill>
                <a:effectLst/>
                <a:latin typeface="Times New Roman" pitchFamily="18" charset="0"/>
                <a:cs typeface="Times New Roman" pitchFamily="18" charset="0"/>
              </a:rPr>
              <a:t>．阅读下面这首宋诗，完成题目。</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                  虚堂     </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寇准</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虚堂寂寂草虫鸣，欹枕难忘是旧情。</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斜月半轩疏树影，夜深风露更凄清。</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0" lang="en-US" altLang="zh-CN"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景德三年，诗人受人排挤，辞去相位。天禧元年又恢复宰相职务，后因参与宫廷权力斗争，被人排挤。贬至雷州</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今广东海康</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，衡州</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今湖南衡阳</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等地，</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1023</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年闰九月七日</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(10</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月</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24</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日</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病死于当地。这首诗作于作者晚年。诗题取首句前二字，实类</a:t>
            </a:r>
            <a:r>
              <a:rPr kumimoji="0" lang="zh-CN" altLang="en-US" b="1" i="0" u="none" strike="noStrike" cap="none" normalizeH="0" baseline="0" dirty="0" smtClean="0">
                <a:ln>
                  <a:noFill/>
                </a:ln>
                <a:solidFill>
                  <a:schemeClr val="tx1"/>
                </a:solidFill>
                <a:effectLst/>
                <a:latin typeface="宋体"/>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无题</a:t>
            </a:r>
            <a:r>
              <a:rPr kumimoji="0" lang="zh-CN" altLang="en-US" b="1" i="0" u="none" strike="noStrike" cap="none" normalizeH="0" baseline="0" dirty="0" smtClean="0">
                <a:ln>
                  <a:noFill/>
                </a:ln>
                <a:solidFill>
                  <a:schemeClr val="tx1"/>
                </a:solidFill>
                <a:effectLst/>
                <a:latin typeface="宋体"/>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endParaRPr kumimoji="0" lang="zh-CN" altLang="en-US" b="0" i="0" u="none" strike="noStrike" cap="none" normalizeH="0" baseline="0" dirty="0" smtClean="0">
              <a:ln>
                <a:noFill/>
              </a:ln>
              <a:solidFill>
                <a:schemeClr val="tx1"/>
              </a:solidFill>
              <a:effectLst/>
            </a:endParaRPr>
          </a:p>
        </p:txBody>
      </p:sp>
      <p:sp>
        <p:nvSpPr>
          <p:cNvPr id="4" name="矩形 3"/>
          <p:cNvSpPr/>
          <p:nvPr/>
        </p:nvSpPr>
        <p:spPr>
          <a:xfrm>
            <a:off x="133763" y="2424956"/>
            <a:ext cx="8830725" cy="4524315"/>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赏析：</a:t>
            </a:r>
            <a:r>
              <a:rPr lang="zh-CN" altLang="zh-CN" b="1" dirty="0" smtClean="0">
                <a:solidFill>
                  <a:srgbClr val="002060"/>
                </a:solidFill>
                <a:effectLst>
                  <a:outerShdw blurRad="38100" dist="38100" dir="2700000" algn="tl">
                    <a:srgbClr val="000000">
                      <a:alpha val="43137"/>
                    </a:srgbClr>
                  </a:outerShdw>
                </a:effectLst>
              </a:rPr>
              <a:t>首</a:t>
            </a:r>
            <a:r>
              <a:rPr lang="zh-CN" altLang="zh-CN" b="1" dirty="0">
                <a:solidFill>
                  <a:srgbClr val="002060"/>
                </a:solidFill>
                <a:effectLst>
                  <a:outerShdw blurRad="38100" dist="38100" dir="2700000" algn="tl">
                    <a:srgbClr val="000000">
                      <a:alpha val="43137"/>
                    </a:srgbClr>
                  </a:outerShdw>
                </a:effectLst>
              </a:rPr>
              <a:t>句写堂静。用静中之动来反衬其静。虚堂，空堂。孤身独处，更无他人，所以觉得堂屋是空荡荡的。孤身、夜深，空堂显得分外寂静，只听到堂外草丛中不知什么虫子在鸣叫着。</a:t>
            </a:r>
          </a:p>
          <a:p>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次</a:t>
            </a:r>
            <a:r>
              <a:rPr lang="zh-CN" altLang="zh-CN" b="1" dirty="0">
                <a:solidFill>
                  <a:srgbClr val="002060"/>
                </a:solidFill>
                <a:effectLst>
                  <a:outerShdw blurRad="38100" dist="38100" dir="2700000" algn="tl">
                    <a:srgbClr val="000000">
                      <a:alpha val="43137"/>
                    </a:srgbClr>
                  </a:outerShdw>
                </a:effectLst>
              </a:rPr>
              <a:t>句却写人不眠。此时，独处于堂屋之中的诗人斜靠在枕头不能成眠。堂寂，虫鸣，都是他在不眠之中感觉到和听到的。之所以</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不眠</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，是因为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难忘旧情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，旧情萦绕在诗人心头，令他难以忘怀。暮年迁谪，流落不归，是诗人一生中愁沁心髓的不幸，他难以忘怀，袭上心来时，就要欹枕难眠了。</a:t>
            </a: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zh-CN" b="1" dirty="0">
                <a:solidFill>
                  <a:srgbClr val="002060"/>
                </a:solidFill>
                <a:effectLst>
                  <a:outerShdw blurRad="38100" dist="38100" dir="2700000" algn="tl">
                    <a:srgbClr val="000000">
                      <a:alpha val="43137"/>
                    </a:srgbClr>
                  </a:outerShdw>
                </a:effectLst>
              </a:rPr>
              <a:t>斜月半轩疏树影。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月光斜照在半截窗户上，又把稀疏的树影投在堂屋的地上。树影摇曳不定，诗人已感到寒意，所以他觉得夜半更深的风露更加凄清了。</a:t>
            </a:r>
          </a:p>
          <a:p>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起笔</a:t>
            </a:r>
            <a:r>
              <a:rPr lang="zh-CN" altLang="zh-CN" b="1" dirty="0">
                <a:solidFill>
                  <a:srgbClr val="002060"/>
                </a:solidFill>
                <a:effectLst>
                  <a:outerShdw blurRad="38100" dist="38100" dir="2700000" algn="tl">
                    <a:srgbClr val="000000">
                      <a:alpha val="43137"/>
                    </a:srgbClr>
                  </a:outerShdw>
                </a:effectLst>
              </a:rPr>
              <a:t>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虚</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字语涉双关：</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虚堂寂寂</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，是他自己的灵台孤寂，方感到空堂分外寂静；他把目光转向窗户，看那月光，看那树影，原是为了解脱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旧情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萦绕，但是，看到的又是凄清的环境，而环境的凄清正是他心境凄然的反照。融情入景，描绘眼前景物，构成一种凄迷的氛围，烘托出一缕难忘旧情的凄楚的情感，这就比直陈胸臆，显得更加缠绵悱恻，蕴藉婉曲，余味不尽。同时他身为大臣，政治上的不幸际遇是不好多说的，也只能出之以委婉之词，点到为止</a:t>
            </a:r>
            <a:r>
              <a:rPr lang="zh-CN" altLang="zh-CN" b="1" dirty="0" smtClean="0">
                <a:solidFill>
                  <a:srgbClr val="002060"/>
                </a:solidFill>
                <a:effectLst>
                  <a:outerShdw blurRad="38100" dist="38100" dir="2700000" algn="tl">
                    <a:srgbClr val="000000">
                      <a:alpha val="43137"/>
                    </a:srgbClr>
                  </a:outerShdw>
                </a:effectLst>
              </a:rPr>
              <a:t>。</a:t>
            </a:r>
            <a:endParaRPr lang="zh-CN" altLang="zh-CN" b="1" dirty="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endParaRPr lang="zh-CN" altLang="zh-C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727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3763" y="116632"/>
            <a:ext cx="85689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cs typeface="Times New Roman" pitchFamily="18" charset="0"/>
              </a:rPr>
              <a:t>8</a:t>
            </a:r>
            <a:r>
              <a:rPr kumimoji="0" lang="zh-CN" altLang="en-US" b="1" i="0" u="none" strike="noStrike" cap="none" normalizeH="0" baseline="0" dirty="0" smtClean="0">
                <a:ln>
                  <a:noFill/>
                </a:ln>
                <a:solidFill>
                  <a:schemeClr val="tx1"/>
                </a:solidFill>
                <a:effectLst/>
                <a:latin typeface="Times New Roman" pitchFamily="18" charset="0"/>
                <a:cs typeface="Times New Roman" pitchFamily="18" charset="0"/>
              </a:rPr>
              <a:t>．阅读下面这首宋诗，完成题目。</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                  虚堂     </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寇准</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虚堂寂寂草虫鸣，欹枕难忘是旧情。</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斜月半轩疏树影，夜深风露更凄清。</a:t>
            </a:r>
            <a:endParaRPr kumimoji="0" lang="zh-CN" altLang="en-US"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0" lang="en-US" altLang="zh-CN"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景德三年，诗人受人排挤，辞去相位。天禧元年又恢复宰相职务，后因参与宫廷权力斗争，被人排挤。贬至雷州</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今广东海康</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，衡州</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今湖南衡阳</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等地，</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1023</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年闰九月七日</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(10</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月</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24</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日</a:t>
            </a:r>
            <a:r>
              <a:rPr kumimoji="0" lang="en-US" altLang="zh-CN"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病死于当地。这首诗作于作者晚年。诗题取首句前二字，实类</a:t>
            </a:r>
            <a:r>
              <a:rPr kumimoji="0" lang="zh-CN" altLang="en-US" b="1" i="0" u="none" strike="noStrike" cap="none" normalizeH="0" baseline="0" dirty="0" smtClean="0">
                <a:ln>
                  <a:noFill/>
                </a:ln>
                <a:solidFill>
                  <a:schemeClr val="tx1"/>
                </a:solidFill>
                <a:effectLst/>
                <a:latin typeface="宋体"/>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无题</a:t>
            </a:r>
            <a:r>
              <a:rPr kumimoji="0" lang="zh-CN" altLang="en-US" b="1" i="0" u="none" strike="noStrike" cap="none" normalizeH="0" baseline="0" dirty="0" smtClean="0">
                <a:ln>
                  <a:noFill/>
                </a:ln>
                <a:solidFill>
                  <a:schemeClr val="tx1"/>
                </a:solidFill>
                <a:effectLst/>
                <a:latin typeface="宋体"/>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endParaRPr kumimoji="0" lang="zh-CN" altLang="en-US" b="0" i="0" u="none" strike="noStrike" cap="none" normalizeH="0" baseline="0" dirty="0" smtClean="0">
              <a:ln>
                <a:noFill/>
              </a:ln>
              <a:solidFill>
                <a:schemeClr val="tx1"/>
              </a:solidFill>
              <a:effectLst/>
            </a:endParaRPr>
          </a:p>
        </p:txBody>
      </p:sp>
      <p:sp>
        <p:nvSpPr>
          <p:cNvPr id="3" name="矩形 2"/>
          <p:cNvSpPr/>
          <p:nvPr/>
        </p:nvSpPr>
        <p:spPr>
          <a:xfrm>
            <a:off x="133761" y="5661248"/>
            <a:ext cx="8784976" cy="923330"/>
          </a:xfrm>
          <a:prstGeom prst="rect">
            <a:avLst/>
          </a:prstGeom>
        </p:spPr>
        <p:txBody>
          <a:bodyPr wrap="square">
            <a:spAutoFit/>
          </a:bodyPr>
          <a:lstStyle/>
          <a:p>
            <a:r>
              <a:rPr lang="zh-CN" altLang="zh-CN" b="1" dirty="0" smtClean="0">
                <a:solidFill>
                  <a:srgbClr val="0070C0"/>
                </a:solidFill>
                <a:effectLst>
                  <a:outerShdw blurRad="38100" dist="38100" dir="2700000" algn="tl">
                    <a:srgbClr val="000000">
                      <a:alpha val="43137"/>
                    </a:srgbClr>
                  </a:outerShdw>
                </a:effectLst>
              </a:rPr>
              <a:t>②</a:t>
            </a:r>
            <a:r>
              <a:rPr lang="zh-CN" altLang="zh-CN" b="1" dirty="0">
                <a:solidFill>
                  <a:srgbClr val="C00000"/>
                </a:solidFill>
                <a:effectLst>
                  <a:outerShdw blurRad="38100" dist="38100" dir="2700000" algn="tl">
                    <a:srgbClr val="000000">
                      <a:alpha val="43137"/>
                    </a:srgbClr>
                  </a:outerShdw>
                </a:effectLst>
              </a:rPr>
              <a:t>寓情于景</a:t>
            </a:r>
            <a:r>
              <a:rPr lang="zh-CN" altLang="zh-CN" b="1" dirty="0">
                <a:solidFill>
                  <a:srgbClr val="0070C0"/>
                </a:solidFill>
                <a:effectLst>
                  <a:outerShdw blurRad="38100" dist="38100" dir="2700000" algn="tl">
                    <a:srgbClr val="000000">
                      <a:alpha val="43137"/>
                    </a:srgbClr>
                  </a:outerShdw>
                </a:effectLst>
              </a:rPr>
              <a:t>，</a:t>
            </a:r>
            <a:r>
              <a:rPr lang="zh-CN" altLang="zh-CN" b="1" dirty="0">
                <a:solidFill>
                  <a:srgbClr val="C00000"/>
                </a:solidFill>
                <a:effectLst>
                  <a:outerShdw blurRad="38100" dist="38100" dir="2700000" algn="tl">
                    <a:srgbClr val="000000">
                      <a:alpha val="43137"/>
                    </a:srgbClr>
                  </a:outerShdw>
                </a:effectLst>
              </a:rPr>
              <a:t>情景交融</a:t>
            </a:r>
            <a:r>
              <a:rPr lang="zh-CN" altLang="zh-CN" b="1" dirty="0">
                <a:solidFill>
                  <a:srgbClr val="0070C0"/>
                </a:solidFill>
                <a:effectLst>
                  <a:outerShdw blurRad="38100" dist="38100" dir="2700000" algn="tl">
                    <a:srgbClr val="000000">
                      <a:alpha val="43137"/>
                    </a:srgbClr>
                  </a:outerShdw>
                </a:effectLst>
              </a:rPr>
              <a:t>。</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斜月</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疏影</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风露”构成一种凄迷的氛围，环境的凄清正是他心境凄然的反照，烘托出一缕难忘旧情的凄楚的情感，暮年迁谪，流落不归，政治失意之感都委婉含蓄地蕴含其中，余味不尽。</a:t>
            </a:r>
            <a:endParaRPr lang="zh-CN" altLang="zh-CN" dirty="0">
              <a:solidFill>
                <a:srgbClr val="0070C0"/>
              </a:solidFill>
              <a:effectLst>
                <a:outerShdw blurRad="38100" dist="38100" dir="2700000" algn="tl">
                  <a:srgbClr val="000000">
                    <a:alpha val="43137"/>
                  </a:srgbClr>
                </a:outerShdw>
              </a:effectLst>
            </a:endParaRPr>
          </a:p>
        </p:txBody>
      </p:sp>
      <p:sp>
        <p:nvSpPr>
          <p:cNvPr id="4" name="矩形 3"/>
          <p:cNvSpPr/>
          <p:nvPr/>
        </p:nvSpPr>
        <p:spPr>
          <a:xfrm>
            <a:off x="277008" y="2424956"/>
            <a:ext cx="8208912" cy="646331"/>
          </a:xfrm>
          <a:prstGeom prst="rect">
            <a:avLst/>
          </a:prstGeom>
        </p:spPr>
        <p:txBody>
          <a:bodyPr wrap="square">
            <a:spAutoFit/>
          </a:bodyPr>
          <a:lstStyle/>
          <a:p>
            <a:pPr lvl="0" indent="612775" eaLnBrk="0" fontAlgn="base" hangingPunct="0">
              <a:spcBef>
                <a:spcPct val="0"/>
              </a:spcBef>
              <a:spcAft>
                <a:spcPct val="0"/>
              </a:spcAft>
            </a:pPr>
            <a:r>
              <a:rPr lang="en-US" altLang="zh-CN" b="1" dirty="0">
                <a:latin typeface="Times New Roman" pitchFamily="18" charset="0"/>
                <a:cs typeface="Times New Roman" pitchFamily="18" charset="0"/>
              </a:rPr>
              <a:t>(1)</a:t>
            </a:r>
            <a:r>
              <a:rPr lang="zh-CN" altLang="en-US" b="1" dirty="0">
                <a:latin typeface="Times New Roman" pitchFamily="18" charset="0"/>
                <a:cs typeface="Times New Roman" pitchFamily="18" charset="0"/>
              </a:rPr>
              <a:t>诗歌创作讲究</a:t>
            </a:r>
            <a:r>
              <a:rPr lang="zh-CN" altLang="en-US" b="1" dirty="0">
                <a:latin typeface="宋体"/>
                <a:cs typeface="Times New Roman" pitchFamily="18" charset="0"/>
              </a:rPr>
              <a:t>“</a:t>
            </a:r>
            <a:r>
              <a:rPr lang="zh-CN" altLang="en-US" b="1" dirty="0">
                <a:latin typeface="Times New Roman" pitchFamily="18" charset="0"/>
                <a:cs typeface="Times New Roman" pitchFamily="18" charset="0"/>
              </a:rPr>
              <a:t>起承转合</a:t>
            </a:r>
            <a:r>
              <a:rPr lang="zh-CN" altLang="en-US" b="1" dirty="0">
                <a:latin typeface="宋体"/>
                <a:cs typeface="Times New Roman" pitchFamily="18" charset="0"/>
              </a:rPr>
              <a:t>”</a:t>
            </a:r>
            <a:r>
              <a:rPr lang="zh-CN" altLang="en-US" b="1" dirty="0">
                <a:latin typeface="Times New Roman" pitchFamily="18" charset="0"/>
                <a:cs typeface="Times New Roman" pitchFamily="18" charset="0"/>
              </a:rPr>
              <a:t>，简析本诗是如何</a:t>
            </a:r>
            <a:r>
              <a:rPr lang="zh-CN" altLang="en-US" b="1" dirty="0">
                <a:latin typeface="宋体"/>
                <a:cs typeface="Times New Roman" pitchFamily="18" charset="0"/>
              </a:rPr>
              <a:t>“</a:t>
            </a:r>
            <a:r>
              <a:rPr lang="zh-CN" altLang="en-US" b="1" dirty="0">
                <a:latin typeface="Times New Roman" pitchFamily="18" charset="0"/>
                <a:cs typeface="Times New Roman" pitchFamily="18" charset="0"/>
              </a:rPr>
              <a:t>转</a:t>
            </a:r>
            <a:r>
              <a:rPr lang="zh-CN" altLang="en-US" b="1" dirty="0">
                <a:latin typeface="宋体"/>
                <a:cs typeface="Times New Roman" pitchFamily="18" charset="0"/>
              </a:rPr>
              <a:t>”</a:t>
            </a:r>
            <a:r>
              <a:rPr lang="zh-CN" altLang="en-US" b="1" dirty="0">
                <a:latin typeface="Times New Roman" pitchFamily="18" charset="0"/>
                <a:cs typeface="Times New Roman" pitchFamily="18" charset="0"/>
              </a:rPr>
              <a:t>的？</a:t>
            </a:r>
            <a:endParaRPr lang="zh-CN" altLang="en-US" dirty="0"/>
          </a:p>
          <a:p>
            <a:pPr lvl="0" indent="612775" eaLnBrk="0" fontAlgn="base" hangingPunct="0">
              <a:spcBef>
                <a:spcPct val="0"/>
              </a:spcBef>
              <a:spcAft>
                <a:spcPct val="0"/>
              </a:spcAft>
            </a:pP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诗中用了哪些表现手法？请简析。</a:t>
            </a:r>
            <a:endParaRPr lang="zh-CN" altLang="en-US" dirty="0"/>
          </a:p>
        </p:txBody>
      </p:sp>
      <p:sp>
        <p:nvSpPr>
          <p:cNvPr id="5" name="矩形 4"/>
          <p:cNvSpPr/>
          <p:nvPr/>
        </p:nvSpPr>
        <p:spPr>
          <a:xfrm>
            <a:off x="133763" y="3140968"/>
            <a:ext cx="8819581" cy="1200329"/>
          </a:xfrm>
          <a:prstGeom prst="rect">
            <a:avLst/>
          </a:prstGeom>
        </p:spPr>
        <p:txBody>
          <a:bodyPr wrap="square">
            <a:spAutoFit/>
          </a:bodyPr>
          <a:lstStyle/>
          <a:p>
            <a:r>
              <a:rPr lang="zh-CN" altLang="zh-CN" b="1" dirty="0">
                <a:solidFill>
                  <a:srgbClr val="002060"/>
                </a:solidFill>
                <a:effectLst>
                  <a:outerShdw blurRad="38100" dist="38100" dir="2700000" algn="tl">
                    <a:srgbClr val="000000">
                      <a:alpha val="43137"/>
                    </a:srgbClr>
                  </a:outerShdw>
                </a:effectLst>
              </a:rPr>
              <a:t>【答案】</a:t>
            </a:r>
            <a:r>
              <a:rPr lang="en-US" altLang="zh-CN" b="1" dirty="0">
                <a:solidFill>
                  <a:srgbClr val="002060"/>
                </a:solidFill>
                <a:effectLst>
                  <a:outerShdw blurRad="38100" dist="38100" dir="2700000" algn="tl">
                    <a:srgbClr val="000000">
                      <a:alpha val="43137"/>
                    </a:srgbClr>
                  </a:outerShdw>
                </a:effectLst>
              </a:rPr>
              <a:t>(1)</a:t>
            </a:r>
            <a:r>
              <a:rPr lang="zh-CN" altLang="zh-CN" b="1" dirty="0">
                <a:solidFill>
                  <a:srgbClr val="002060"/>
                </a:solidFill>
                <a:effectLst>
                  <a:outerShdw blurRad="38100" dist="38100" dir="2700000" algn="tl">
                    <a:srgbClr val="000000">
                      <a:alpha val="43137"/>
                    </a:srgbClr>
                  </a:outerShdw>
                </a:effectLst>
              </a:rPr>
              <a:t>第二句写人不眠，第三句</a:t>
            </a:r>
            <a:r>
              <a:rPr lang="zh-CN" altLang="zh-CN" b="1" dirty="0">
                <a:solidFill>
                  <a:srgbClr val="FF0000"/>
                </a:solidFill>
                <a:effectLst>
                  <a:outerShdw blurRad="38100" dist="38100" dir="2700000" algn="tl">
                    <a:srgbClr val="000000">
                      <a:alpha val="43137"/>
                    </a:srgbClr>
                  </a:outerShdw>
                </a:effectLst>
              </a:rPr>
              <a:t>转</a:t>
            </a:r>
            <a:r>
              <a:rPr lang="zh-CN" altLang="zh-CN" b="1" dirty="0">
                <a:solidFill>
                  <a:srgbClr val="002060"/>
                </a:solidFill>
                <a:effectLst>
                  <a:outerShdw blurRad="38100" dist="38100" dir="2700000" algn="tl">
                    <a:srgbClr val="000000">
                      <a:alpha val="43137"/>
                    </a:srgbClr>
                  </a:outerShdw>
                </a:effectLst>
              </a:rPr>
              <a:t>入写凄清的环境。第二句写独处于堂屋之中的诗人斜靠在枕头不能成眠。按照作品的思路，下面</a:t>
            </a:r>
            <a:r>
              <a:rPr lang="zh-CN" altLang="zh-CN" b="1" dirty="0">
                <a:solidFill>
                  <a:srgbClr val="FF0000"/>
                </a:solidFill>
                <a:effectLst>
                  <a:outerShdw blurRad="38100" dist="38100" dir="2700000" algn="tl">
                    <a:srgbClr val="000000">
                      <a:alpha val="43137"/>
                    </a:srgbClr>
                  </a:outerShdw>
                </a:effectLst>
              </a:rPr>
              <a:t>本来应该</a:t>
            </a:r>
            <a:r>
              <a:rPr lang="zh-CN" altLang="zh-CN" b="1" dirty="0">
                <a:solidFill>
                  <a:srgbClr val="002060"/>
                </a:solidFill>
                <a:effectLst>
                  <a:outerShdw blurRad="38100" dist="38100" dir="2700000" algn="tl">
                    <a:srgbClr val="000000">
                      <a:alpha val="43137"/>
                    </a:srgbClr>
                  </a:outerShdw>
                </a:effectLst>
              </a:rPr>
              <a:t>倾吐作者</a:t>
            </a:r>
            <a:r>
              <a:rPr lang="zh-CN" altLang="zh-CN" b="1" dirty="0">
                <a:solidFill>
                  <a:srgbClr val="FF0000"/>
                </a:solidFill>
                <a:effectLst>
                  <a:outerShdw blurRad="38100" dist="38100" dir="2700000" algn="tl">
                    <a:srgbClr val="000000">
                      <a:alpha val="43137"/>
                    </a:srgbClr>
                  </a:outerShdw>
                </a:effectLst>
              </a:rPr>
              <a:t>难忘旧情的悲伤</a:t>
            </a:r>
            <a:r>
              <a:rPr lang="zh-CN" altLang="zh-CN" b="1" dirty="0">
                <a:solidFill>
                  <a:srgbClr val="002060"/>
                </a:solidFill>
                <a:effectLst>
                  <a:outerShdw blurRad="38100" dist="38100" dir="2700000" algn="tl">
                    <a:srgbClr val="000000">
                      <a:alpha val="43137"/>
                    </a:srgbClr>
                  </a:outerShdw>
                </a:effectLst>
              </a:rPr>
              <a:t>，而诗人却是绕过</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旧情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把目光转向窗子，写月光斜照在半截窗户上，又把稀疏的树影投在堂屋的地上。景物树影摇曳不定，恰似诗人不平静的内心。</a:t>
            </a:r>
            <a:endParaRPr lang="zh-CN" altLang="zh-CN"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277008" y="4437112"/>
            <a:ext cx="8543464" cy="923330"/>
          </a:xfrm>
          <a:prstGeom prst="rect">
            <a:avLst/>
          </a:prstGeom>
        </p:spPr>
        <p:txBody>
          <a:bodyPr wrap="square">
            <a:spAutoFit/>
          </a:bodyPr>
          <a:lstStyle/>
          <a:p>
            <a:r>
              <a:rPr lang="en-US" altLang="zh-CN" b="1" dirty="0">
                <a:solidFill>
                  <a:srgbClr val="7030A0"/>
                </a:solidFill>
                <a:effectLst>
                  <a:outerShdw blurRad="38100" dist="38100" dir="2700000" algn="tl">
                    <a:srgbClr val="000000">
                      <a:alpha val="43137"/>
                    </a:srgbClr>
                  </a:outerShdw>
                </a:effectLst>
              </a:rPr>
              <a:t>2)①</a:t>
            </a:r>
            <a:r>
              <a:rPr lang="zh-CN" altLang="zh-CN" b="1" dirty="0">
                <a:solidFill>
                  <a:srgbClr val="C00000"/>
                </a:solidFill>
                <a:effectLst>
                  <a:outerShdw blurRad="38100" dist="38100" dir="2700000" algn="tl">
                    <a:srgbClr val="000000">
                      <a:alpha val="43137"/>
                    </a:srgbClr>
                  </a:outerShdw>
                </a:effectLst>
              </a:rPr>
              <a:t>反衬</a:t>
            </a:r>
            <a:r>
              <a:rPr lang="zh-CN" altLang="zh-CN" b="1" dirty="0">
                <a:solidFill>
                  <a:srgbClr val="7030A0"/>
                </a:solidFill>
                <a:effectLst>
                  <a:outerShdw blurRad="38100" dist="38100" dir="2700000" algn="tl">
                    <a:srgbClr val="000000">
                      <a:alpha val="43137"/>
                    </a:srgbClr>
                  </a:outerShdw>
                </a:effectLst>
              </a:rPr>
              <a:t>，以动衬静。</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草虫鸣</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是静中之动，因</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寂寂</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才能听见虫鸣；听得见虫鸣，愈见堂之</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寂寂</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 </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寂寂</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却无眠，</a:t>
            </a:r>
            <a:r>
              <a:rPr lang="zh-CN" altLang="zh-CN" b="1" dirty="0">
                <a:solidFill>
                  <a:srgbClr val="C00000"/>
                </a:solidFill>
                <a:effectLst>
                  <a:outerShdw blurRad="38100" dist="38100" dir="2700000" algn="tl">
                    <a:srgbClr val="000000">
                      <a:alpha val="43137"/>
                    </a:srgbClr>
                  </a:outerShdw>
                </a:effectLst>
              </a:rPr>
              <a:t>反衬</a:t>
            </a:r>
            <a:r>
              <a:rPr lang="zh-CN" altLang="zh-CN" b="1" dirty="0">
                <a:solidFill>
                  <a:srgbClr val="7030A0"/>
                </a:solidFill>
                <a:effectLst>
                  <a:outerShdw blurRad="38100" dist="38100" dir="2700000" algn="tl">
                    <a:srgbClr val="000000">
                      <a:alpha val="43137"/>
                    </a:srgbClr>
                  </a:outerShdw>
                </a:effectLst>
              </a:rPr>
              <a:t>出环境之寂静凄清，突出了诗人的孤独寂寞和内心的不宁静。</a:t>
            </a:r>
            <a:endParaRPr lang="zh-CN" altLang="zh-CN"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184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81" y="0"/>
            <a:ext cx="8784976" cy="2862322"/>
          </a:xfrm>
          <a:prstGeom prst="rect">
            <a:avLst/>
          </a:prstGeom>
        </p:spPr>
        <p:txBody>
          <a:bodyPr wrap="square">
            <a:spAutoFit/>
          </a:bodyPr>
          <a:lstStyle/>
          <a:p>
            <a:r>
              <a:rPr lang="en-US" altLang="zh-CN" b="1" dirty="0"/>
              <a:t>9</a:t>
            </a:r>
            <a:r>
              <a:rPr lang="zh-CN" altLang="zh-CN" b="1" dirty="0"/>
              <a:t>．阅读下面的诗歌，完成题目。</a:t>
            </a:r>
            <a:endParaRPr lang="zh-CN" altLang="zh-CN" dirty="0"/>
          </a:p>
          <a:p>
            <a:r>
              <a:rPr lang="en-US" altLang="zh-CN" b="1" dirty="0" smtClean="0"/>
              <a:t>                                                           </a:t>
            </a:r>
            <a:r>
              <a:rPr lang="zh-CN" altLang="zh-CN" b="1" dirty="0" smtClean="0"/>
              <a:t>幽居初夏</a:t>
            </a:r>
            <a:r>
              <a:rPr lang="en-US" altLang="zh-CN" b="1" dirty="0" smtClean="0"/>
              <a:t>      </a:t>
            </a:r>
            <a:r>
              <a:rPr lang="zh-CN" altLang="zh-CN" b="1" dirty="0" smtClean="0"/>
              <a:t>陆游</a:t>
            </a:r>
            <a:endParaRPr lang="zh-CN" altLang="zh-CN" dirty="0"/>
          </a:p>
          <a:p>
            <a:r>
              <a:rPr lang="en-US" altLang="zh-CN" b="1" dirty="0" smtClean="0"/>
              <a:t>                                      </a:t>
            </a:r>
            <a:r>
              <a:rPr lang="zh-CN" altLang="zh-CN" b="1" dirty="0" smtClean="0"/>
              <a:t>湖</a:t>
            </a:r>
            <a:r>
              <a:rPr lang="zh-CN" altLang="zh-CN" b="1" dirty="0"/>
              <a:t>山胜处放翁家，槐柳阴中野径斜。</a:t>
            </a:r>
            <a:endParaRPr lang="zh-CN" altLang="zh-CN" dirty="0"/>
          </a:p>
          <a:p>
            <a:r>
              <a:rPr lang="en-US" altLang="zh-CN" b="1" dirty="0" smtClean="0"/>
              <a:t>                                      </a:t>
            </a:r>
            <a:r>
              <a:rPr lang="zh-CN" altLang="zh-CN" b="1" dirty="0" smtClean="0"/>
              <a:t>水</a:t>
            </a:r>
            <a:r>
              <a:rPr lang="zh-CN" altLang="zh-CN" b="1" dirty="0"/>
              <a:t>满有时观下鹭，草深无处不鸣蛙。</a:t>
            </a:r>
            <a:endParaRPr lang="zh-CN" altLang="zh-CN" dirty="0"/>
          </a:p>
          <a:p>
            <a:r>
              <a:rPr lang="en-US" altLang="zh-CN" b="1" dirty="0" smtClean="0"/>
              <a:t>                                      </a:t>
            </a:r>
            <a:r>
              <a:rPr lang="zh-CN" altLang="zh-CN" b="1" dirty="0" smtClean="0"/>
              <a:t>箨</a:t>
            </a:r>
            <a:r>
              <a:rPr lang="zh-CN" altLang="zh-CN" b="1" dirty="0"/>
              <a:t>龙已过头番笋，木笔犹开第一花</a:t>
            </a:r>
            <a:r>
              <a:rPr lang="zh-CN" altLang="zh-CN" b="1" baseline="30000" dirty="0"/>
              <a:t>①</a:t>
            </a:r>
            <a:r>
              <a:rPr lang="zh-CN" altLang="zh-CN" b="1" dirty="0"/>
              <a:t>。</a:t>
            </a:r>
            <a:endParaRPr lang="zh-CN" altLang="zh-CN" dirty="0"/>
          </a:p>
          <a:p>
            <a:r>
              <a:rPr lang="en-US" altLang="zh-CN" b="1" dirty="0" smtClean="0"/>
              <a:t>                                      </a:t>
            </a:r>
            <a:r>
              <a:rPr lang="zh-CN" altLang="zh-CN" b="1" dirty="0" smtClean="0"/>
              <a:t>叹息</a:t>
            </a:r>
            <a:r>
              <a:rPr lang="zh-CN" altLang="zh-CN" b="1" dirty="0"/>
              <a:t>老来交旧尽，睡余谁共午瓯茶？</a:t>
            </a:r>
            <a:endParaRPr lang="zh-CN" altLang="zh-CN" dirty="0"/>
          </a:p>
          <a:p>
            <a:r>
              <a:rPr lang="zh-CN" altLang="zh-CN" b="1" dirty="0"/>
              <a:t>【注】</a:t>
            </a:r>
            <a:r>
              <a:rPr lang="en-US" altLang="zh-CN" b="1" dirty="0"/>
              <a:t>①</a:t>
            </a:r>
            <a:r>
              <a:rPr lang="zh-CN" altLang="zh-CN" b="1" dirty="0"/>
              <a:t>箨龙，就是笋。木笔，又名辛夷花。两者都是初夏所见之物。</a:t>
            </a:r>
            <a:endParaRPr lang="zh-CN" altLang="zh-CN" dirty="0"/>
          </a:p>
          <a:p>
            <a:r>
              <a:rPr lang="en-US" altLang="zh-CN" b="1" dirty="0"/>
              <a:t>(1)</a:t>
            </a:r>
            <a:r>
              <a:rPr lang="zh-CN" altLang="zh-CN" b="1" dirty="0"/>
              <a:t>诗人是如何表现居所之</a:t>
            </a:r>
            <a:r>
              <a:rPr lang="en-US" altLang="zh-CN" b="1" dirty="0"/>
              <a:t>“</a:t>
            </a:r>
            <a:r>
              <a:rPr lang="zh-CN" altLang="zh-CN" b="1" dirty="0"/>
              <a:t>幽</a:t>
            </a:r>
            <a:r>
              <a:rPr lang="en-US" altLang="zh-CN" b="1" dirty="0"/>
              <a:t>”</a:t>
            </a:r>
            <a:r>
              <a:rPr lang="zh-CN" altLang="zh-CN" b="1" dirty="0"/>
              <a:t>的？试作简要分析。</a:t>
            </a:r>
            <a:endParaRPr lang="zh-CN" altLang="zh-CN" dirty="0"/>
          </a:p>
          <a:p>
            <a:r>
              <a:rPr lang="en-US" altLang="zh-CN" b="1" dirty="0" smtClean="0"/>
              <a:t>(</a:t>
            </a:r>
            <a:r>
              <a:rPr lang="en-US" altLang="zh-CN" b="1" dirty="0"/>
              <a:t>2)</a:t>
            </a:r>
            <a:r>
              <a:rPr lang="zh-CN" altLang="zh-CN" b="1" dirty="0"/>
              <a:t>清代梁清远在他的《雕丘杂录》曾说：</a:t>
            </a:r>
            <a:r>
              <a:rPr lang="en-US" altLang="zh-CN" b="1" dirty="0"/>
              <a:t>“</a:t>
            </a:r>
            <a:r>
              <a:rPr lang="zh-CN" altLang="zh-CN" b="1" dirty="0"/>
              <a:t>陆放翁诗，山居景况，一一写尽，可为村史，但时有抑郁不平之气。</a:t>
            </a:r>
            <a:r>
              <a:rPr lang="en-US" altLang="zh-CN" b="1" dirty="0"/>
              <a:t>” </a:t>
            </a:r>
            <a:r>
              <a:rPr lang="zh-CN" altLang="zh-CN" b="1" dirty="0"/>
              <a:t>请结合这首诗谈谈你对这句话的理解。</a:t>
            </a:r>
            <a:endParaRPr lang="zh-CN" altLang="zh-CN" dirty="0"/>
          </a:p>
        </p:txBody>
      </p:sp>
      <p:sp>
        <p:nvSpPr>
          <p:cNvPr id="3" name="矩形 2"/>
          <p:cNvSpPr/>
          <p:nvPr/>
        </p:nvSpPr>
        <p:spPr>
          <a:xfrm>
            <a:off x="178894" y="4109969"/>
            <a:ext cx="8640960" cy="707886"/>
          </a:xfrm>
          <a:prstGeom prst="rect">
            <a:avLst/>
          </a:prstGeom>
        </p:spPr>
        <p:txBody>
          <a:bodyPr wrap="square">
            <a:spAutoFit/>
          </a:bodyPr>
          <a:lstStyle/>
          <a:p>
            <a:r>
              <a:rPr lang="zh-CN" altLang="zh-CN" sz="2000" b="1" dirty="0" smtClean="0">
                <a:solidFill>
                  <a:srgbClr val="00B0F0"/>
                </a:solidFill>
                <a:effectLst>
                  <a:outerShdw blurRad="38100" dist="38100" dir="2700000" algn="tl">
                    <a:srgbClr val="000000">
                      <a:alpha val="43137"/>
                    </a:srgbClr>
                  </a:outerShdw>
                </a:effectLst>
              </a:rPr>
              <a:t>【答案】</a:t>
            </a:r>
            <a:r>
              <a:rPr lang="en-US" altLang="zh-CN" sz="2000" b="1" dirty="0">
                <a:solidFill>
                  <a:srgbClr val="00B0F0"/>
                </a:solidFill>
                <a:effectLst>
                  <a:outerShdw blurRad="38100" dist="38100" dir="2700000" algn="tl">
                    <a:srgbClr val="000000">
                      <a:alpha val="43137"/>
                    </a:srgbClr>
                  </a:outerShdw>
                </a:effectLst>
              </a:rPr>
              <a:t>(1)①</a:t>
            </a:r>
            <a:r>
              <a:rPr lang="zh-CN" altLang="zh-CN" sz="2000" b="1" dirty="0">
                <a:solidFill>
                  <a:srgbClr val="00B0F0"/>
                </a:solidFill>
                <a:effectLst>
                  <a:outerShdw blurRad="38100" dist="38100" dir="2700000" algn="tl">
                    <a:srgbClr val="000000">
                      <a:alpha val="43137"/>
                    </a:srgbClr>
                  </a:outerShdw>
                </a:effectLst>
              </a:rPr>
              <a:t>通过描写</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槐柳阴</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野径斜</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水满</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草深</a:t>
            </a:r>
            <a:r>
              <a:rPr lang="en-US"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等景象，</a:t>
            </a:r>
            <a:r>
              <a:rPr lang="zh-CN" altLang="zh-CN" sz="2000" b="1" dirty="0">
                <a:solidFill>
                  <a:srgbClr val="FF0000"/>
                </a:solidFill>
                <a:effectLst>
                  <a:outerShdw blurRad="38100" dist="38100" dir="2700000" algn="tl">
                    <a:srgbClr val="000000">
                      <a:alpha val="43137"/>
                    </a:srgbClr>
                  </a:outerShdw>
                </a:effectLst>
              </a:rPr>
              <a:t>烘托</a:t>
            </a:r>
            <a:r>
              <a:rPr lang="zh-CN" altLang="zh-CN" sz="2000" b="1" dirty="0">
                <a:solidFill>
                  <a:srgbClr val="00B0F0"/>
                </a:solidFill>
                <a:effectLst>
                  <a:outerShdw blurRad="38100" dist="38100" dir="2700000" algn="tl">
                    <a:srgbClr val="000000">
                      <a:alpha val="43137"/>
                    </a:srgbClr>
                  </a:outerShdw>
                </a:effectLst>
              </a:rPr>
              <a:t>居所</a:t>
            </a:r>
            <a:r>
              <a:rPr lang="zh-CN" altLang="zh-CN" sz="2000" b="1" dirty="0">
                <a:solidFill>
                  <a:srgbClr val="FF0000"/>
                </a:solidFill>
                <a:effectLst>
                  <a:outerShdw blurRad="38100" dist="38100" dir="2700000" algn="tl">
                    <a:srgbClr val="000000">
                      <a:alpha val="43137"/>
                    </a:srgbClr>
                  </a:outerShdw>
                </a:effectLst>
              </a:rPr>
              <a:t>环境</a:t>
            </a:r>
            <a:r>
              <a:rPr lang="zh-CN" altLang="zh-CN" sz="2000" b="1" dirty="0">
                <a:solidFill>
                  <a:srgbClr val="00B0F0"/>
                </a:solidFill>
                <a:effectLst>
                  <a:outerShdw blurRad="38100" dist="38100" dir="2700000" algn="tl">
                    <a:srgbClr val="000000">
                      <a:alpha val="43137"/>
                    </a:srgbClr>
                  </a:outerShdw>
                </a:effectLst>
              </a:rPr>
              <a:t>之清</a:t>
            </a:r>
            <a:r>
              <a:rPr lang="zh-CN" altLang="zh-CN" sz="2000" b="1" dirty="0">
                <a:solidFill>
                  <a:srgbClr val="7030A0"/>
                </a:solidFill>
                <a:effectLst>
                  <a:outerShdw blurRad="38100" dist="38100" dir="2700000" algn="tl">
                    <a:srgbClr val="000000">
                      <a:alpha val="43137"/>
                    </a:srgbClr>
                  </a:outerShdw>
                </a:effectLst>
              </a:rPr>
              <a:t>幽</a:t>
            </a:r>
            <a:r>
              <a:rPr lang="zh-CN" altLang="zh-CN" sz="2000" b="1" dirty="0">
                <a:solidFill>
                  <a:srgbClr val="00B0F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景色</a:t>
            </a:r>
            <a:r>
              <a:rPr lang="zh-CN" altLang="zh-CN" sz="2000" b="1" dirty="0">
                <a:solidFill>
                  <a:srgbClr val="00B0F0"/>
                </a:solidFill>
                <a:effectLst>
                  <a:outerShdw blurRad="38100" dist="38100" dir="2700000" algn="tl">
                    <a:srgbClr val="000000">
                      <a:alpha val="43137"/>
                    </a:srgbClr>
                  </a:outerShdw>
                </a:effectLst>
              </a:rPr>
              <a:t>之</a:t>
            </a:r>
            <a:r>
              <a:rPr lang="zh-CN" altLang="zh-CN" sz="2000" b="1" dirty="0">
                <a:solidFill>
                  <a:srgbClr val="7030A0"/>
                </a:solidFill>
                <a:effectLst>
                  <a:outerShdw blurRad="38100" dist="38100" dir="2700000" algn="tl">
                    <a:srgbClr val="000000">
                      <a:alpha val="43137"/>
                    </a:srgbClr>
                  </a:outerShdw>
                </a:effectLst>
              </a:rPr>
              <a:t>幽</a:t>
            </a:r>
            <a:r>
              <a:rPr lang="zh-CN" altLang="zh-CN" sz="2000" b="1" dirty="0">
                <a:solidFill>
                  <a:srgbClr val="00B0F0"/>
                </a:solidFill>
                <a:effectLst>
                  <a:outerShdw blurRad="38100" dist="38100" dir="2700000" algn="tl">
                    <a:srgbClr val="000000">
                      <a:alpha val="43137"/>
                    </a:srgbClr>
                  </a:outerShdw>
                </a:effectLst>
              </a:rPr>
              <a:t>美</a:t>
            </a:r>
            <a:r>
              <a:rPr lang="zh-CN" altLang="zh-CN" sz="2000" b="1" dirty="0" smtClean="0">
                <a:solidFill>
                  <a:srgbClr val="00B0F0"/>
                </a:solidFill>
                <a:effectLst>
                  <a:outerShdw blurRad="38100" dist="38100" dir="2700000" algn="tl">
                    <a:srgbClr val="000000">
                      <a:alpha val="43137"/>
                    </a:srgbClr>
                  </a:outerShdw>
                </a:effectLst>
              </a:rPr>
              <a:t>；</a:t>
            </a:r>
            <a:endParaRPr lang="zh-CN" altLang="zh-CN" sz="2000" dirty="0">
              <a:solidFill>
                <a:srgbClr val="00B0F0"/>
              </a:solidFill>
              <a:effectLst>
                <a:outerShdw blurRad="38100" dist="38100" dir="2700000" algn="tl">
                  <a:srgbClr val="000000">
                    <a:alpha val="43137"/>
                  </a:srgbClr>
                </a:outerShdw>
              </a:effectLst>
            </a:endParaRPr>
          </a:p>
        </p:txBody>
      </p:sp>
      <p:sp>
        <p:nvSpPr>
          <p:cNvPr id="4" name="矩形 3"/>
          <p:cNvSpPr/>
          <p:nvPr/>
        </p:nvSpPr>
        <p:spPr>
          <a:xfrm>
            <a:off x="330033" y="2786530"/>
            <a:ext cx="8424936" cy="1323439"/>
          </a:xfrm>
          <a:prstGeom prst="rect">
            <a:avLst/>
          </a:prstGeom>
        </p:spPr>
        <p:txBody>
          <a:bodyPr wrap="square">
            <a:spAutoFit/>
          </a:bodyPr>
          <a:lstStyle/>
          <a:p>
            <a:r>
              <a:rPr lang="zh-CN" altLang="en-US" sz="2000" b="1" dirty="0">
                <a:solidFill>
                  <a:srgbClr val="7030A0"/>
                </a:solidFill>
                <a:effectLst>
                  <a:outerShdw blurRad="38100" dist="38100" dir="2700000" algn="tl">
                    <a:srgbClr val="000000">
                      <a:alpha val="43137"/>
                    </a:srgbClr>
                  </a:outerShdw>
                </a:effectLst>
              </a:rPr>
              <a:t>译文 </a:t>
            </a:r>
            <a:r>
              <a:rPr lang="zh-CN" altLang="en-US" sz="2000" b="1" dirty="0" smtClean="0">
                <a:solidFill>
                  <a:srgbClr val="7030A0"/>
                </a:solidFill>
                <a:effectLst>
                  <a:outerShdw blurRad="38100" dist="38100" dir="2700000" algn="tl">
                    <a:srgbClr val="000000">
                      <a:alpha val="43137"/>
                    </a:srgbClr>
                  </a:outerShdw>
                </a:effectLst>
              </a:rPr>
              <a:t>：    湖光山色</a:t>
            </a:r>
            <a:r>
              <a:rPr lang="zh-CN" altLang="en-US" sz="2000" b="1" dirty="0">
                <a:solidFill>
                  <a:srgbClr val="7030A0"/>
                </a:solidFill>
                <a:effectLst>
                  <a:outerShdw blurRad="38100" dist="38100" dir="2700000" algn="tl">
                    <a:srgbClr val="000000">
                      <a:alpha val="43137"/>
                    </a:srgbClr>
                  </a:outerShdw>
                </a:effectLst>
              </a:rPr>
              <a:t>之地是我的家，槐柳树阴下小径幽幽。</a:t>
            </a:r>
          </a:p>
          <a:p>
            <a:r>
              <a:rPr lang="zh-CN" altLang="en-US" sz="2000" b="1" dirty="0" smtClean="0">
                <a:solidFill>
                  <a:srgbClr val="7030A0"/>
                </a:solidFill>
                <a:effectLst>
                  <a:outerShdw blurRad="38100" dist="38100" dir="2700000" algn="tl">
                    <a:srgbClr val="000000">
                      <a:alpha val="43137"/>
                    </a:srgbClr>
                  </a:outerShdw>
                </a:effectLst>
              </a:rPr>
              <a:t>                  湖水</a:t>
            </a:r>
            <a:r>
              <a:rPr lang="zh-CN" altLang="en-US" sz="2000" b="1" dirty="0">
                <a:solidFill>
                  <a:srgbClr val="7030A0"/>
                </a:solidFill>
                <a:effectLst>
                  <a:outerShdw blurRad="38100" dist="38100" dir="2700000" algn="tl">
                    <a:srgbClr val="000000">
                      <a:alpha val="43137"/>
                    </a:srgbClr>
                  </a:outerShdw>
                </a:effectLst>
              </a:rPr>
              <a:t>满溢时白鹭翩翩飞舞，湖畔草长鸣蛙处处。</a:t>
            </a:r>
          </a:p>
          <a:p>
            <a:r>
              <a:rPr lang="zh-CN" altLang="en-US" sz="2000" b="1" dirty="0" smtClean="0">
                <a:solidFill>
                  <a:srgbClr val="7030A0"/>
                </a:solidFill>
                <a:effectLst>
                  <a:outerShdw blurRad="38100" dist="38100" dir="2700000" algn="tl">
                    <a:srgbClr val="000000">
                      <a:alpha val="43137"/>
                    </a:srgbClr>
                  </a:outerShdw>
                </a:effectLst>
              </a:rPr>
              <a:t>                  新</a:t>
            </a:r>
            <a:r>
              <a:rPr lang="zh-CN" altLang="en-US" sz="2000" b="1" dirty="0">
                <a:solidFill>
                  <a:srgbClr val="7030A0"/>
                </a:solidFill>
                <a:effectLst>
                  <a:outerShdw blurRad="38100" dist="38100" dir="2700000" algn="tl">
                    <a:srgbClr val="000000">
                      <a:alpha val="43137"/>
                    </a:srgbClr>
                  </a:outerShdw>
                </a:effectLst>
              </a:rPr>
              <a:t>茬的竹笋早已成熟，木笔花却刚刚开始绽放。</a:t>
            </a:r>
          </a:p>
          <a:p>
            <a:r>
              <a:rPr lang="zh-CN" altLang="en-US" sz="2000" b="1" dirty="0" smtClean="0">
                <a:solidFill>
                  <a:srgbClr val="7030A0"/>
                </a:solidFill>
                <a:effectLst>
                  <a:outerShdw blurRad="38100" dist="38100" dir="2700000" algn="tl">
                    <a:srgbClr val="000000">
                      <a:alpha val="43137"/>
                    </a:srgbClr>
                  </a:outerShdw>
                </a:effectLst>
              </a:rPr>
              <a:t>                  当年</a:t>
            </a:r>
            <a:r>
              <a:rPr lang="zh-CN" altLang="en-US" sz="2000" b="1" dirty="0">
                <a:solidFill>
                  <a:srgbClr val="7030A0"/>
                </a:solidFill>
                <a:effectLst>
                  <a:outerShdw blurRad="38100" dist="38100" dir="2700000" algn="tl">
                    <a:srgbClr val="000000">
                      <a:alpha val="43137"/>
                    </a:srgbClr>
                  </a:outerShdw>
                </a:effectLst>
              </a:rPr>
              <a:t>相识不见，午时梦回茶前，谁人共话当年？</a:t>
            </a:r>
            <a:r>
              <a:rPr lang="en-US" altLang="zh-CN" sz="2000" b="1" baseline="30000" dirty="0">
                <a:solidFill>
                  <a:srgbClr val="7030A0"/>
                </a:solidFill>
                <a:effectLst>
                  <a:outerShdw blurRad="38100" dist="38100" dir="2700000" algn="tl">
                    <a:srgbClr val="000000">
                      <a:alpha val="43137"/>
                    </a:srgbClr>
                  </a:outerShdw>
                </a:effectLst>
              </a:rPr>
              <a:t>[</a:t>
            </a:r>
            <a:endParaRPr lang="zh-CN" altLang="en-US" sz="2000" b="1"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205378" y="5217965"/>
            <a:ext cx="8906181" cy="1477328"/>
          </a:xfrm>
          <a:prstGeom prst="rect">
            <a:avLst/>
          </a:prstGeom>
        </p:spPr>
        <p:txBody>
          <a:bodyPr wrap="square">
            <a:spAutoFit/>
          </a:bodyPr>
          <a:lstStyle/>
          <a:p>
            <a:r>
              <a:rPr lang="en-US" altLang="zh-CN" b="1" dirty="0">
                <a:solidFill>
                  <a:srgbClr val="002060"/>
                </a:solidFill>
                <a:effectLst>
                  <a:outerShdw blurRad="38100" dist="38100" dir="2700000" algn="tl">
                    <a:srgbClr val="000000">
                      <a:alpha val="43137"/>
                    </a:srgbClr>
                  </a:outerShdw>
                </a:effectLst>
              </a:rPr>
              <a:t>(2)</a:t>
            </a:r>
            <a:r>
              <a:rPr lang="zh-CN" altLang="zh-CN" b="1" dirty="0">
                <a:solidFill>
                  <a:srgbClr val="002060"/>
                </a:solidFill>
                <a:effectLst>
                  <a:outerShdw blurRad="38100" dist="38100" dir="2700000" algn="tl">
                    <a:srgbClr val="000000">
                      <a:alpha val="43137"/>
                    </a:srgbClr>
                  </a:outerShdw>
                </a:effectLst>
              </a:rPr>
              <a:t>这首诗正是如此。全诗写景井然有序。首句概言</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湖山胜处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，下两联分承敷衍。颔联</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水满</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草深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是水滨景色，承前写</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湖</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；颈联</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头番笋</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第一花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，则是山地风光，承前写</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。前六句极写</a:t>
            </a:r>
            <a:r>
              <a:rPr lang="zh-CN" altLang="zh-CN" b="1" dirty="0">
                <a:solidFill>
                  <a:srgbClr val="FF0000"/>
                </a:solidFill>
                <a:effectLst>
                  <a:outerShdw blurRad="38100" dist="38100" dir="2700000" algn="tl">
                    <a:srgbClr val="000000">
                      <a:alpha val="43137"/>
                    </a:srgbClr>
                  </a:outerShdw>
                </a:effectLst>
              </a:rPr>
              <a:t>幽静的景色之美</a:t>
            </a:r>
            <a:r>
              <a:rPr lang="zh-CN" altLang="zh-CN" b="1" dirty="0">
                <a:solidFill>
                  <a:srgbClr val="002060"/>
                </a:solidFill>
                <a:effectLst>
                  <a:outerShdw blurRad="38100" dist="38100" dir="2700000" algn="tl">
                    <a:srgbClr val="000000">
                      <a:alpha val="43137"/>
                    </a:srgbClr>
                  </a:outerShdw>
                </a:effectLst>
              </a:rPr>
              <a:t>，可谓</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山居景况，一一写尽</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。但古井微澜，一个</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叹</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字写出了因往日旧交零落殆尽而引发的</a:t>
            </a:r>
            <a:r>
              <a:rPr lang="zh-CN" altLang="zh-CN" b="1" dirty="0">
                <a:solidFill>
                  <a:srgbClr val="FF0000"/>
                </a:solidFill>
                <a:effectLst>
                  <a:outerShdw blurRad="38100" dist="38100" dir="2700000" algn="tl">
                    <a:srgbClr val="000000">
                      <a:alpha val="43137"/>
                    </a:srgbClr>
                  </a:outerShdw>
                </a:effectLst>
              </a:rPr>
              <a:t>寂寞伤感之情</a:t>
            </a:r>
            <a:r>
              <a:rPr lang="zh-CN" altLang="zh-CN" b="1" dirty="0">
                <a:solidFill>
                  <a:srgbClr val="002060"/>
                </a:solidFill>
                <a:effectLst>
                  <a:outerShdw blurRad="38100" dist="38100" dir="2700000" algn="tl">
                    <a:srgbClr val="000000">
                      <a:alpha val="43137"/>
                    </a:srgbClr>
                  </a:outerShdw>
                </a:effectLst>
              </a:rPr>
              <a:t>以及志士空老、报国无成的</a:t>
            </a:r>
            <a:r>
              <a:rPr lang="zh-CN" altLang="zh-CN" b="1" dirty="0">
                <a:solidFill>
                  <a:srgbClr val="FF0000"/>
                </a:solidFill>
                <a:effectLst>
                  <a:outerShdw blurRad="38100" dist="38100" dir="2700000" algn="tl">
                    <a:srgbClr val="000000">
                      <a:alpha val="43137"/>
                    </a:srgbClr>
                  </a:outerShdw>
                </a:effectLst>
              </a:rPr>
              <a:t>愤恨无奈</a:t>
            </a:r>
            <a:r>
              <a:rPr lang="zh-CN" altLang="zh-CN" b="1" dirty="0">
                <a:solidFill>
                  <a:srgbClr val="002060"/>
                </a:solidFill>
                <a:effectLst>
                  <a:outerShdw blurRad="38100" dist="38100" dir="2700000" algn="tl">
                    <a:srgbClr val="000000">
                      <a:alpha val="43137"/>
                    </a:srgbClr>
                  </a:outerShdw>
                </a:effectLst>
              </a:rPr>
              <a:t>之情。</a:t>
            </a:r>
            <a:endParaRPr lang="zh-CN" altLang="zh-CN"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437518" y="4817855"/>
            <a:ext cx="8209965" cy="400110"/>
          </a:xfrm>
          <a:prstGeom prst="rect">
            <a:avLst/>
          </a:prstGeom>
        </p:spPr>
        <p:txBody>
          <a:bodyPr wrap="square">
            <a:spAutoFit/>
          </a:bodyPr>
          <a:lstStyle/>
          <a:p>
            <a:r>
              <a:rPr lang="zh-CN" altLang="zh-CN" sz="2000" b="1" dirty="0">
                <a:solidFill>
                  <a:srgbClr val="00B050"/>
                </a:solidFill>
                <a:effectLst>
                  <a:outerShdw blurRad="38100" dist="38100" dir="2700000" algn="tl">
                    <a:srgbClr val="000000">
                      <a:alpha val="43137"/>
                    </a:srgbClr>
                  </a:outerShdw>
                </a:effectLst>
              </a:rPr>
              <a:t>②以声衬</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幽</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：绿草丛中，声声蛙鸣，</a:t>
            </a:r>
            <a:r>
              <a:rPr lang="zh-CN" altLang="zh-CN" sz="2000" b="1" dirty="0">
                <a:solidFill>
                  <a:srgbClr val="FF0000"/>
                </a:solidFill>
                <a:effectLst>
                  <a:outerShdw blurRad="38100" dist="38100" dir="2700000" algn="tl">
                    <a:srgbClr val="000000">
                      <a:alpha val="43137"/>
                    </a:srgbClr>
                  </a:outerShdw>
                </a:effectLst>
              </a:rPr>
              <a:t>反衬</a:t>
            </a:r>
            <a:r>
              <a:rPr lang="zh-CN" altLang="zh-CN" sz="2000" b="1" dirty="0">
                <a:solidFill>
                  <a:srgbClr val="00B050"/>
                </a:solidFill>
                <a:effectLst>
                  <a:outerShdw blurRad="38100" dist="38100" dir="2700000" algn="tl">
                    <a:srgbClr val="000000">
                      <a:alpha val="43137"/>
                    </a:srgbClr>
                  </a:outerShdw>
                </a:effectLst>
              </a:rPr>
              <a:t>出居所的</a:t>
            </a:r>
            <a:r>
              <a:rPr lang="zh-CN" altLang="zh-CN" sz="2000" b="1" dirty="0">
                <a:solidFill>
                  <a:srgbClr val="7030A0"/>
                </a:solidFill>
                <a:effectLst>
                  <a:outerShdw blurRad="38100" dist="38100" dir="2700000" algn="tl">
                    <a:srgbClr val="000000">
                      <a:alpha val="43137"/>
                    </a:srgbClr>
                  </a:outerShdw>
                </a:effectLst>
              </a:rPr>
              <a:t>幽</a:t>
            </a:r>
            <a:r>
              <a:rPr lang="zh-CN" altLang="zh-CN" sz="2000" b="1" dirty="0">
                <a:solidFill>
                  <a:srgbClr val="00B050"/>
                </a:solidFill>
                <a:effectLst>
                  <a:outerShdw blurRad="38100" dist="38100" dir="2700000" algn="tl">
                    <a:srgbClr val="000000">
                      <a:alpha val="43137"/>
                    </a:srgbClr>
                  </a:outerShdw>
                </a:effectLst>
              </a:rPr>
              <a:t>静。</a:t>
            </a:r>
            <a:endParaRPr lang="zh-CN" altLang="zh-CN" sz="200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120" y="44624"/>
            <a:ext cx="8784976" cy="2862322"/>
          </a:xfrm>
          <a:prstGeom prst="rect">
            <a:avLst/>
          </a:prstGeom>
        </p:spPr>
        <p:txBody>
          <a:bodyPr wrap="square">
            <a:spAutoFit/>
          </a:bodyPr>
          <a:lstStyle/>
          <a:p>
            <a:r>
              <a:rPr lang="en-US" altLang="zh-CN" b="1" dirty="0"/>
              <a:t>10</a:t>
            </a:r>
            <a:r>
              <a:rPr lang="zh-CN" altLang="zh-CN" b="1" dirty="0"/>
              <a:t>．阅读下面这首词，回答问题。</a:t>
            </a:r>
            <a:endParaRPr lang="zh-CN" altLang="zh-CN" dirty="0"/>
          </a:p>
          <a:p>
            <a:r>
              <a:rPr lang="en-US" altLang="zh-CN" b="1" dirty="0" smtClean="0"/>
              <a:t>                                                  </a:t>
            </a:r>
            <a:r>
              <a:rPr lang="zh-CN" altLang="zh-CN" b="1" dirty="0" smtClean="0"/>
              <a:t>水龙</a:t>
            </a:r>
            <a:r>
              <a:rPr lang="zh-CN" altLang="zh-CN" b="1" dirty="0"/>
              <a:t>吟</a:t>
            </a:r>
            <a:r>
              <a:rPr lang="en-US" altLang="zh-CN" b="1" dirty="0"/>
              <a:t>·</a:t>
            </a:r>
            <a:r>
              <a:rPr lang="zh-CN" altLang="zh-CN" b="1" dirty="0"/>
              <a:t>春</a:t>
            </a:r>
            <a:r>
              <a:rPr lang="zh-CN" altLang="zh-CN" b="1" dirty="0" smtClean="0"/>
              <a:t>恨</a:t>
            </a:r>
            <a:r>
              <a:rPr lang="en-US" altLang="zh-CN" b="1" dirty="0" smtClean="0"/>
              <a:t>                </a:t>
            </a:r>
            <a:r>
              <a:rPr lang="zh-CN" altLang="zh-CN" b="1" dirty="0" smtClean="0"/>
              <a:t>陈</a:t>
            </a:r>
            <a:r>
              <a:rPr lang="zh-CN" altLang="zh-CN" b="1" dirty="0"/>
              <a:t>亮</a:t>
            </a:r>
            <a:r>
              <a:rPr lang="zh-CN" altLang="zh-CN" b="1" baseline="30000" dirty="0"/>
              <a:t>①</a:t>
            </a:r>
            <a:endParaRPr lang="zh-CN" altLang="zh-CN" dirty="0"/>
          </a:p>
          <a:p>
            <a:r>
              <a:rPr lang="en-US" altLang="zh-CN" b="1" dirty="0" smtClean="0"/>
              <a:t>         </a:t>
            </a:r>
            <a:r>
              <a:rPr lang="zh-CN" altLang="zh-CN" b="1" dirty="0" smtClean="0"/>
              <a:t>闹</a:t>
            </a:r>
            <a:r>
              <a:rPr lang="zh-CN" altLang="zh-CN" b="1" dirty="0"/>
              <a:t>花</a:t>
            </a:r>
            <a:r>
              <a:rPr lang="zh-CN" altLang="zh-CN" b="1" baseline="30000" dirty="0"/>
              <a:t>②</a:t>
            </a:r>
            <a:r>
              <a:rPr lang="zh-CN" altLang="zh-CN" b="1" dirty="0"/>
              <a:t>深处层楼，画帘半卷东风软。春归翠陌，平莎茸嫩，垂杨金浅。迟日</a:t>
            </a:r>
            <a:r>
              <a:rPr lang="zh-CN" altLang="zh-CN" b="1" baseline="30000" dirty="0"/>
              <a:t>③</a:t>
            </a:r>
            <a:r>
              <a:rPr lang="zh-CN" altLang="zh-CN" b="1" dirty="0"/>
              <a:t>催花，淡云阁雨，轻寒轻暖。恨芳菲世界，游人未赏，都付与、莺和燕。</a:t>
            </a:r>
            <a:endParaRPr lang="zh-CN" altLang="zh-CN" dirty="0"/>
          </a:p>
          <a:p>
            <a:r>
              <a:rPr lang="en-US" altLang="zh-CN" b="1" dirty="0" smtClean="0"/>
              <a:t>         </a:t>
            </a:r>
            <a:r>
              <a:rPr lang="zh-CN" altLang="zh-CN" b="1" dirty="0" smtClean="0"/>
              <a:t>寂寞</a:t>
            </a:r>
            <a:r>
              <a:rPr lang="zh-CN" altLang="zh-CN" b="1" dirty="0"/>
              <a:t>凭高念远，向南楼、一声归雁。金钗斗草</a:t>
            </a:r>
            <a:r>
              <a:rPr lang="zh-CN" altLang="zh-CN" b="1" baseline="30000" dirty="0"/>
              <a:t>④</a:t>
            </a:r>
            <a:r>
              <a:rPr lang="zh-CN" altLang="zh-CN" b="1" dirty="0"/>
              <a:t>，青丝勒马，风流云散。罗绶</a:t>
            </a:r>
            <a:r>
              <a:rPr lang="zh-CN" altLang="zh-CN" b="1" baseline="30000" dirty="0"/>
              <a:t>⑤</a:t>
            </a:r>
            <a:r>
              <a:rPr lang="zh-CN" altLang="zh-CN" b="1" dirty="0"/>
              <a:t>分香，翠绡封泪，几多幽怨！正消魂又是，疏烟淡月，子规声断。</a:t>
            </a:r>
            <a:endParaRPr lang="zh-CN" altLang="zh-CN" dirty="0"/>
          </a:p>
          <a:p>
            <a:r>
              <a:rPr lang="zh-CN" altLang="zh-CN" b="1" dirty="0"/>
              <a:t>【注】</a:t>
            </a:r>
            <a:r>
              <a:rPr lang="en-US" altLang="zh-CN" b="1" dirty="0"/>
              <a:t>①</a:t>
            </a:r>
            <a:r>
              <a:rPr lang="zh-CN" altLang="zh-CN" b="1" dirty="0"/>
              <a:t>陈亮</a:t>
            </a:r>
            <a:r>
              <a:rPr lang="en-US" altLang="zh-CN" b="1" dirty="0"/>
              <a:t>(1143</a:t>
            </a:r>
            <a:r>
              <a:rPr lang="zh-CN" altLang="zh-CN" b="1" dirty="0"/>
              <a:t>－</a:t>
            </a:r>
            <a:r>
              <a:rPr lang="en-US" altLang="zh-CN" b="1" dirty="0"/>
              <a:t>1194)</a:t>
            </a:r>
            <a:r>
              <a:rPr lang="zh-CN" altLang="zh-CN" b="1" dirty="0"/>
              <a:t>浙江永康人，南宋义士，哲学家、词人。其人才气超逸，好谈古今用兵，关心国家大事，正逢南宋偏安初期，则竟其一生呼吁北伐，终不得重用，在意料之外高中状元之时却命陨黄泉。②闹花：形容百花盛开。③迟日：春日昼长，故曰“迟日”。④斗草：古代一种游戏。⑤罗绶：罗带。</a:t>
            </a:r>
            <a:endParaRPr lang="zh-CN" altLang="zh-CN" dirty="0"/>
          </a:p>
        </p:txBody>
      </p:sp>
      <p:sp>
        <p:nvSpPr>
          <p:cNvPr id="3" name="矩形 2"/>
          <p:cNvSpPr/>
          <p:nvPr/>
        </p:nvSpPr>
        <p:spPr>
          <a:xfrm>
            <a:off x="79026" y="5521300"/>
            <a:ext cx="9020171" cy="1200329"/>
          </a:xfrm>
          <a:prstGeom prst="rect">
            <a:avLst/>
          </a:prstGeom>
        </p:spPr>
        <p:txBody>
          <a:bodyPr wrap="square">
            <a:spAutoFit/>
          </a:bodyPr>
          <a:lstStyle/>
          <a:p>
            <a:r>
              <a:rPr lang="zh-CN" altLang="zh-CN" b="1" dirty="0" smtClean="0">
                <a:solidFill>
                  <a:srgbClr val="7030A0"/>
                </a:solidFill>
                <a:effectLst>
                  <a:outerShdw blurRad="38100" dist="38100" dir="2700000" algn="tl">
                    <a:srgbClr val="000000">
                      <a:alpha val="43137"/>
                    </a:srgbClr>
                  </a:outerShdw>
                </a:effectLst>
              </a:rPr>
              <a:t>【答案】</a:t>
            </a:r>
            <a:r>
              <a:rPr lang="zh-CN" altLang="zh-CN" b="1" dirty="0">
                <a:solidFill>
                  <a:srgbClr val="7030A0"/>
                </a:solidFill>
                <a:effectLst>
                  <a:outerShdw blurRad="38100" dist="38100" dir="2700000" algn="tl">
                    <a:srgbClr val="000000">
                      <a:alpha val="43137"/>
                    </a:srgbClr>
                  </a:outerShdw>
                </a:effectLst>
              </a:rPr>
              <a:t>上阕写</a:t>
            </a:r>
            <a:r>
              <a:rPr lang="zh-CN" altLang="zh-CN" b="1" dirty="0">
                <a:solidFill>
                  <a:srgbClr val="FF0000"/>
                </a:solidFill>
                <a:effectLst>
                  <a:outerShdw blurRad="38100" dist="38100" dir="2700000" algn="tl">
                    <a:srgbClr val="000000">
                      <a:alpha val="43137"/>
                    </a:srgbClr>
                  </a:outerShdw>
                </a:effectLst>
              </a:rPr>
              <a:t>春光烂漫</a:t>
            </a:r>
            <a:r>
              <a:rPr lang="zh-CN" altLang="zh-CN" b="1" dirty="0">
                <a:solidFill>
                  <a:srgbClr val="7030A0"/>
                </a:solidFill>
                <a:effectLst>
                  <a:outerShdw blurRad="38100" dist="38100" dir="2700000" algn="tl">
                    <a:srgbClr val="000000">
                      <a:alpha val="43137"/>
                    </a:srgbClr>
                  </a:outerShdw>
                </a:effectLst>
              </a:rPr>
              <a:t>，又作</a:t>
            </a:r>
            <a:r>
              <a:rPr lang="zh-CN" altLang="zh-CN" b="1" dirty="0">
                <a:solidFill>
                  <a:srgbClr val="FF0000"/>
                </a:solidFill>
                <a:effectLst>
                  <a:outerShdw blurRad="38100" dist="38100" dir="2700000" algn="tl">
                    <a:srgbClr val="000000">
                      <a:alpha val="43137"/>
                    </a:srgbClr>
                  </a:outerShdw>
                </a:effectLst>
              </a:rPr>
              <a:t>转折</a:t>
            </a:r>
            <a:r>
              <a:rPr lang="zh-CN" altLang="zh-CN" b="1" dirty="0">
                <a:solidFill>
                  <a:srgbClr val="7030A0"/>
                </a:solidFill>
                <a:effectLst>
                  <a:outerShdw blurRad="38100" dist="38100" dir="2700000" algn="tl">
                    <a:srgbClr val="000000">
                      <a:alpha val="43137"/>
                    </a:srgbClr>
                  </a:outerShdw>
                </a:effectLst>
              </a:rPr>
              <a:t>，说春色如此美妙，却无人欣赏。下阕开头既已点明全词的</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念远</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主旨，接下来通过回忆，写昔日邂逅的情境与别后的</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幽怨</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，又回到眼前，烟月迷离，子规声咽，一片凄清景致，更增几多离愁。以柔婉的笔调，抒发</a:t>
            </a:r>
            <a:r>
              <a:rPr lang="zh-CN" altLang="zh-CN" b="1" dirty="0">
                <a:solidFill>
                  <a:srgbClr val="FF0000"/>
                </a:solidFill>
                <a:effectLst>
                  <a:outerShdw blurRad="38100" dist="38100" dir="2700000" algn="tl">
                    <a:srgbClr val="000000">
                      <a:alpha val="43137"/>
                    </a:srgbClr>
                  </a:outerShdw>
                </a:effectLst>
              </a:rPr>
              <a:t>愤激或怨悱</a:t>
            </a:r>
            <a:r>
              <a:rPr lang="zh-CN" altLang="zh-CN" b="1" dirty="0">
                <a:solidFill>
                  <a:srgbClr val="7030A0"/>
                </a:solidFill>
                <a:effectLst>
                  <a:outerShdw blurRad="38100" dist="38100" dir="2700000" algn="tl">
                    <a:srgbClr val="000000">
                      <a:alpha val="43137"/>
                    </a:srgbClr>
                  </a:outerShdw>
                </a:effectLst>
              </a:rPr>
              <a:t>的情愫，体现</a:t>
            </a:r>
            <a:r>
              <a:rPr lang="zh-CN" altLang="zh-CN" b="1" dirty="0">
                <a:solidFill>
                  <a:srgbClr val="FF0000"/>
                </a:solidFill>
                <a:effectLst>
                  <a:outerShdw blurRad="38100" dist="38100" dir="2700000" algn="tl">
                    <a:srgbClr val="000000">
                      <a:alpha val="43137"/>
                    </a:srgbClr>
                  </a:outerShdw>
                </a:effectLst>
              </a:rPr>
              <a:t>反偏安、复故土</a:t>
            </a:r>
            <a:r>
              <a:rPr lang="zh-CN" altLang="zh-CN" b="1" dirty="0">
                <a:solidFill>
                  <a:srgbClr val="7030A0"/>
                </a:solidFill>
                <a:effectLst>
                  <a:outerShdw blurRad="38100" dist="38100" dir="2700000" algn="tl">
                    <a:srgbClr val="000000">
                      <a:alpha val="43137"/>
                    </a:srgbClr>
                  </a:outerShdw>
                </a:effectLst>
              </a:rPr>
              <a:t>的</a:t>
            </a:r>
            <a:r>
              <a:rPr lang="zh-CN" altLang="zh-CN" b="1" dirty="0">
                <a:solidFill>
                  <a:srgbClr val="FF0000"/>
                </a:solidFill>
                <a:effectLst>
                  <a:outerShdw blurRad="38100" dist="38100" dir="2700000" algn="tl">
                    <a:srgbClr val="000000">
                      <a:alpha val="43137"/>
                    </a:srgbClr>
                  </a:outerShdw>
                </a:effectLst>
              </a:rPr>
              <a:t>抗金</a:t>
            </a:r>
            <a:r>
              <a:rPr lang="zh-CN" altLang="zh-CN" b="1" dirty="0">
                <a:solidFill>
                  <a:srgbClr val="7030A0"/>
                </a:solidFill>
                <a:effectLst>
                  <a:outerShdw blurRad="38100" dist="38100" dir="2700000" algn="tl">
                    <a:srgbClr val="000000">
                      <a:alpha val="43137"/>
                    </a:srgbClr>
                  </a:outerShdw>
                </a:effectLst>
              </a:rPr>
              <a:t>思想，及大好河山尽沦于敌手的</a:t>
            </a:r>
            <a:r>
              <a:rPr lang="zh-CN" altLang="zh-CN" b="1" dirty="0">
                <a:solidFill>
                  <a:srgbClr val="FF0000"/>
                </a:solidFill>
                <a:effectLst>
                  <a:outerShdw blurRad="38100" dist="38100" dir="2700000" algn="tl">
                    <a:srgbClr val="000000">
                      <a:alpha val="43137"/>
                    </a:srgbClr>
                  </a:outerShdw>
                </a:effectLst>
              </a:rPr>
              <a:t>愤激</a:t>
            </a:r>
            <a:r>
              <a:rPr lang="zh-CN" altLang="zh-CN" b="1" dirty="0">
                <a:solidFill>
                  <a:srgbClr val="7030A0"/>
                </a:solidFill>
                <a:effectLst>
                  <a:outerShdw blurRad="38100" dist="38100" dir="2700000" algn="tl">
                    <a:srgbClr val="000000">
                      <a:alpha val="43137"/>
                    </a:srgbClr>
                  </a:outerShdw>
                </a:effectLst>
              </a:rPr>
              <a:t>之情。</a:t>
            </a:r>
            <a:endParaRPr lang="zh-CN" altLang="en-US"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6604" y="2843644"/>
            <a:ext cx="9145016" cy="369332"/>
          </a:xfrm>
          <a:prstGeom prst="rect">
            <a:avLst/>
          </a:prstGeom>
        </p:spPr>
        <p:txBody>
          <a:bodyPr wrap="square">
            <a:spAutoFit/>
          </a:bodyPr>
          <a:lstStyle/>
          <a:p>
            <a:r>
              <a:rPr lang="zh-CN" altLang="zh-CN" b="1" dirty="0" smtClean="0"/>
              <a:t>清词</a:t>
            </a:r>
            <a:r>
              <a:rPr lang="zh-CN" altLang="zh-CN" b="1" dirty="0"/>
              <a:t>论家刘熙载评本词：</a:t>
            </a:r>
            <a:r>
              <a:rPr lang="en-US" altLang="zh-CN" b="1" dirty="0"/>
              <a:t>“</a:t>
            </a:r>
            <a:r>
              <a:rPr lang="zh-CN" altLang="zh-CN" b="1" dirty="0"/>
              <a:t>言近旨远，直有宗留守</a:t>
            </a:r>
            <a:r>
              <a:rPr lang="en-US" altLang="zh-CN" b="1" dirty="0"/>
              <a:t>(</a:t>
            </a:r>
            <a:r>
              <a:rPr lang="zh-CN" altLang="zh-CN" b="1" dirty="0"/>
              <a:t>宗泽</a:t>
            </a:r>
            <a:r>
              <a:rPr lang="en-US" altLang="zh-CN" b="1" dirty="0"/>
              <a:t>)</a:t>
            </a:r>
            <a:r>
              <a:rPr lang="zh-CN" altLang="zh-CN" b="1" dirty="0"/>
              <a:t>大呼渡河之意。</a:t>
            </a:r>
            <a:r>
              <a:rPr lang="en-US" altLang="zh-CN" b="1" dirty="0"/>
              <a:t>”</a:t>
            </a:r>
            <a:r>
              <a:rPr lang="zh-CN" altLang="zh-CN" b="1" dirty="0"/>
              <a:t>请结合全词分析。</a:t>
            </a:r>
            <a:endParaRPr lang="zh-CN" altLang="zh-CN" dirty="0"/>
          </a:p>
        </p:txBody>
      </p:sp>
      <p:sp>
        <p:nvSpPr>
          <p:cNvPr id="5" name="矩形 4"/>
          <p:cNvSpPr/>
          <p:nvPr/>
        </p:nvSpPr>
        <p:spPr>
          <a:xfrm>
            <a:off x="99793" y="3212976"/>
            <a:ext cx="9044207" cy="2308324"/>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译文：盛开</a:t>
            </a:r>
            <a:r>
              <a:rPr lang="zh-CN" altLang="en-US" b="1" dirty="0">
                <a:solidFill>
                  <a:srgbClr val="002060"/>
                </a:solidFill>
                <a:effectLst>
                  <a:outerShdw blurRad="38100" dist="38100" dir="2700000" algn="tl">
                    <a:srgbClr val="000000">
                      <a:alpha val="43137"/>
                    </a:srgbClr>
                  </a:outerShdw>
                </a:effectLst>
              </a:rPr>
              <a:t>的花丛深处，耸立着高楼，东风从半卷的画帘吹入，令人觉得分外柔软。春天已经回来，苍翠镀上阡陌，平莎长得娇嫩，垂杨轻轻地飘荡着金线。春日催开百花，云烟淡淡地搁住新雨，刚刚感到微寒，忽又稍微和暖。可恨这繁华似锦的世界，游人还未欣赏，却全都交给了黄莺和飞燕。</a:t>
            </a:r>
          </a:p>
          <a:p>
            <a:r>
              <a:rPr lang="zh-CN" altLang="en-US" b="1" dirty="0" smtClean="0">
                <a:solidFill>
                  <a:srgbClr val="002060"/>
                </a:solidFill>
                <a:effectLst>
                  <a:outerShdw blurRad="38100" dist="38100" dir="2700000" algn="tl">
                    <a:srgbClr val="000000">
                      <a:alpha val="43137"/>
                    </a:srgbClr>
                  </a:outerShdw>
                </a:effectLst>
              </a:rPr>
              <a:t>         寂寞</a:t>
            </a:r>
            <a:r>
              <a:rPr lang="zh-CN" altLang="en-US" b="1" dirty="0">
                <a:solidFill>
                  <a:srgbClr val="002060"/>
                </a:solidFill>
                <a:effectLst>
                  <a:outerShdw blurRad="38100" dist="38100" dir="2700000" algn="tl">
                    <a:srgbClr val="000000">
                      <a:alpha val="43137"/>
                    </a:srgbClr>
                  </a:outerShdw>
                </a:effectLst>
              </a:rPr>
              <a:t>时登上高处眺望边远，转向南楼又听一听凄切的归雁。回想拔下金钗挑斗绿草，牵住青丝勒紧征马，别后已象风云飘流分散。只有丝带还飘荡着芳香，翠绿的薄绸还残留着眼泪，有多少的幽恨愁怨？正在为离愁伤感却又是稀薄的烟雾中透出淡淡的明月，远处传来杜鹃悲切的叫声令人肠断。</a:t>
            </a:r>
          </a:p>
        </p:txBody>
      </p:sp>
    </p:spTree>
    <p:extLst>
      <p:ext uri="{BB962C8B-B14F-4D97-AF65-F5344CB8AC3E}">
        <p14:creationId xmlns:p14="http://schemas.microsoft.com/office/powerpoint/2010/main" val="26496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7352" y="188640"/>
            <a:ext cx="3943971" cy="923330"/>
          </a:xfrm>
          <a:prstGeom prst="rect">
            <a:avLst/>
          </a:prstGeom>
        </p:spPr>
        <p:txBody>
          <a:bodyPr wrap="square">
            <a:spAutoFit/>
          </a:bodyPr>
          <a:lstStyle/>
          <a:p>
            <a:r>
              <a:rPr lang="en-US" altLang="zh-CN" b="1" dirty="0" smtClean="0"/>
              <a:t>                         </a:t>
            </a:r>
            <a:r>
              <a:rPr lang="zh-CN" altLang="zh-CN" b="1" dirty="0" smtClean="0"/>
              <a:t>西楼</a:t>
            </a:r>
            <a:r>
              <a:rPr lang="en-US" altLang="zh-CN" b="1" dirty="0" smtClean="0"/>
              <a:t>   </a:t>
            </a:r>
            <a:r>
              <a:rPr lang="zh-CN" altLang="zh-CN" b="1" dirty="0" smtClean="0"/>
              <a:t>曾巩</a:t>
            </a:r>
            <a:endParaRPr lang="zh-CN" altLang="zh-CN" dirty="0" smtClean="0"/>
          </a:p>
          <a:p>
            <a:r>
              <a:rPr lang="zh-CN" altLang="zh-CN" b="1" dirty="0" smtClean="0"/>
              <a:t>海浪</a:t>
            </a:r>
            <a:r>
              <a:rPr lang="zh-CN" altLang="zh-CN" b="1" dirty="0"/>
              <a:t>如云去却回，北风吹起数声雷。</a:t>
            </a:r>
            <a:endParaRPr lang="zh-CN" altLang="zh-CN" dirty="0"/>
          </a:p>
          <a:p>
            <a:r>
              <a:rPr lang="zh-CN" altLang="zh-CN" b="1" dirty="0"/>
              <a:t>朱楼四面钩疏箔</a:t>
            </a:r>
            <a:r>
              <a:rPr lang="zh-CN" altLang="zh-CN" b="1" baseline="30000" dirty="0"/>
              <a:t>①</a:t>
            </a:r>
            <a:r>
              <a:rPr lang="zh-CN" altLang="zh-CN" b="1" dirty="0"/>
              <a:t>，卧看千山急雨来</a:t>
            </a:r>
            <a:r>
              <a:rPr lang="zh-CN" altLang="zh-CN" b="1" dirty="0" smtClean="0"/>
              <a:t>。</a:t>
            </a:r>
            <a:endParaRPr lang="zh-CN" altLang="zh-CN" dirty="0"/>
          </a:p>
        </p:txBody>
      </p:sp>
      <p:sp>
        <p:nvSpPr>
          <p:cNvPr id="3" name="矩形 2"/>
          <p:cNvSpPr/>
          <p:nvPr/>
        </p:nvSpPr>
        <p:spPr>
          <a:xfrm>
            <a:off x="84398" y="5925436"/>
            <a:ext cx="8873452" cy="923330"/>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②</a:t>
            </a:r>
            <a:r>
              <a:rPr lang="zh-CN" altLang="zh-CN" b="1" dirty="0">
                <a:solidFill>
                  <a:srgbClr val="7030A0"/>
                </a:solidFill>
                <a:effectLst>
                  <a:outerShdw blurRad="38100" dist="38100" dir="2700000" algn="tl">
                    <a:srgbClr val="000000">
                      <a:alpha val="43137"/>
                    </a:srgbClr>
                  </a:outerShdw>
                </a:effectLst>
              </a:rPr>
              <a:t>情感：《西楼》表达的是诗人</a:t>
            </a:r>
            <a:r>
              <a:rPr lang="zh-CN" altLang="zh-CN" b="1" dirty="0">
                <a:solidFill>
                  <a:srgbClr val="FF0000"/>
                </a:solidFill>
                <a:effectLst>
                  <a:outerShdw blurRad="38100" dist="38100" dir="2700000" algn="tl">
                    <a:srgbClr val="000000">
                      <a:alpha val="43137"/>
                    </a:srgbClr>
                  </a:outerShdw>
                </a:effectLst>
              </a:rPr>
              <a:t>内心的豪情，开阔的心胸</a:t>
            </a:r>
            <a:r>
              <a:rPr lang="zh-CN" altLang="zh-CN" b="1" dirty="0">
                <a:solidFill>
                  <a:srgbClr val="7030A0"/>
                </a:solidFill>
                <a:effectLst>
                  <a:outerShdw blurRad="38100" dist="38100" dir="2700000" algn="tl">
                    <a:srgbClr val="000000">
                      <a:alpha val="43137"/>
                    </a:srgbClr>
                  </a:outerShdw>
                </a:effectLst>
              </a:rPr>
              <a:t>，一个</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卧</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字，也尽展诗人的</a:t>
            </a:r>
            <a:r>
              <a:rPr lang="zh-CN" altLang="zh-CN" b="1" dirty="0">
                <a:solidFill>
                  <a:srgbClr val="FF0000"/>
                </a:solidFill>
                <a:effectLst>
                  <a:outerShdw blurRad="38100" dist="38100" dir="2700000" algn="tl">
                    <a:srgbClr val="000000">
                      <a:alpha val="43137"/>
                    </a:srgbClr>
                  </a:outerShdw>
                </a:effectLst>
              </a:rPr>
              <a:t>雍容气度</a:t>
            </a:r>
            <a:r>
              <a:rPr lang="zh-CN" altLang="zh-CN" b="1" dirty="0">
                <a:solidFill>
                  <a:srgbClr val="7030A0"/>
                </a:solidFill>
                <a:effectLst>
                  <a:outerShdw blurRad="38100" dist="38100" dir="2700000" algn="tl">
                    <a:srgbClr val="000000">
                      <a:alpha val="43137"/>
                    </a:srgbClr>
                  </a:outerShdw>
                </a:effectLst>
              </a:rPr>
              <a:t>。《城南》通过与</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桃李花开尽</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的</a:t>
            </a:r>
            <a:r>
              <a:rPr lang="zh-CN" altLang="zh-CN" b="1" dirty="0">
                <a:solidFill>
                  <a:srgbClr val="00B0F0"/>
                </a:solidFill>
                <a:effectLst>
                  <a:outerShdw blurRad="38100" dist="38100" dir="2700000" algn="tl">
                    <a:srgbClr val="000000">
                      <a:alpha val="43137"/>
                    </a:srgbClr>
                  </a:outerShdw>
                </a:effectLst>
              </a:rPr>
              <a:t>对比</a:t>
            </a:r>
            <a:r>
              <a:rPr lang="zh-CN" altLang="zh-CN" b="1" dirty="0">
                <a:solidFill>
                  <a:srgbClr val="7030A0"/>
                </a:solidFill>
                <a:effectLst>
                  <a:outerShdw blurRad="38100" dist="38100" dir="2700000" algn="tl">
                    <a:srgbClr val="000000">
                      <a:alpha val="43137"/>
                    </a:srgbClr>
                  </a:outerShdw>
                </a:effectLst>
              </a:rPr>
              <a:t>，表达对青草虽朴素，生命力却强，</a:t>
            </a:r>
            <a:r>
              <a:rPr lang="zh-CN" altLang="zh-CN" b="1" dirty="0">
                <a:solidFill>
                  <a:srgbClr val="FF0000"/>
                </a:solidFill>
                <a:effectLst>
                  <a:outerShdw blurRad="38100" dist="38100" dir="2700000" algn="tl">
                    <a:srgbClr val="000000">
                      <a:alpha val="43137"/>
                    </a:srgbClr>
                  </a:outerShdw>
                </a:effectLst>
              </a:rPr>
              <a:t>难以摧毁</a:t>
            </a:r>
            <a:r>
              <a:rPr lang="zh-CN" altLang="zh-CN" b="1" dirty="0">
                <a:solidFill>
                  <a:srgbClr val="7030A0"/>
                </a:solidFill>
                <a:effectLst>
                  <a:outerShdw blurRad="38100" dist="38100" dir="2700000" algn="tl">
                    <a:srgbClr val="000000">
                      <a:alpha val="43137"/>
                    </a:srgbClr>
                  </a:outerShdw>
                </a:effectLst>
              </a:rPr>
              <a:t>精神的</a:t>
            </a:r>
            <a:r>
              <a:rPr lang="zh-CN" altLang="zh-CN" b="1" dirty="0">
                <a:solidFill>
                  <a:srgbClr val="00B0F0"/>
                </a:solidFill>
                <a:effectLst>
                  <a:outerShdw blurRad="38100" dist="38100" dir="2700000" algn="tl">
                    <a:srgbClr val="000000">
                      <a:alpha val="43137"/>
                    </a:srgbClr>
                  </a:outerShdw>
                </a:effectLst>
              </a:rPr>
              <a:t>赞颂</a:t>
            </a:r>
            <a:r>
              <a:rPr lang="zh-CN" altLang="zh-CN" b="1" dirty="0">
                <a:solidFill>
                  <a:srgbClr val="7030A0"/>
                </a:solidFill>
                <a:effectLst>
                  <a:outerShdw blurRad="38100" dist="38100" dir="2700000" algn="tl">
                    <a:srgbClr val="000000">
                      <a:alpha val="43137"/>
                    </a:srgbClr>
                  </a:outerShdw>
                </a:effectLst>
              </a:rPr>
              <a:t>。</a:t>
            </a:r>
            <a:endParaRPr lang="zh-CN" altLang="zh-CN"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58476" y="1407027"/>
            <a:ext cx="7560840" cy="646331"/>
          </a:xfrm>
          <a:prstGeom prst="rect">
            <a:avLst/>
          </a:prstGeom>
        </p:spPr>
        <p:txBody>
          <a:bodyPr wrap="square">
            <a:spAutoFit/>
          </a:bodyPr>
          <a:lstStyle/>
          <a:p>
            <a:r>
              <a:rPr lang="en-US" altLang="zh-CN" b="1" dirty="0"/>
              <a:t>(1)</a:t>
            </a:r>
            <a:r>
              <a:rPr lang="zh-CN" altLang="zh-CN" b="1" dirty="0"/>
              <a:t>两首诗都写了</a:t>
            </a:r>
            <a:r>
              <a:rPr lang="en-US" altLang="zh-CN" b="1" dirty="0"/>
              <a:t>“</a:t>
            </a:r>
            <a:r>
              <a:rPr lang="zh-CN" altLang="zh-CN" b="1" dirty="0"/>
              <a:t>急雨</a:t>
            </a:r>
            <a:r>
              <a:rPr lang="en-US" altLang="zh-CN" b="1" dirty="0"/>
              <a:t>”</a:t>
            </a:r>
            <a:r>
              <a:rPr lang="zh-CN" altLang="zh-CN" b="1" dirty="0"/>
              <a:t>，但突出</a:t>
            </a:r>
            <a:r>
              <a:rPr lang="en-US" altLang="zh-CN" b="1" dirty="0"/>
              <a:t>“</a:t>
            </a:r>
            <a:r>
              <a:rPr lang="zh-CN" altLang="zh-CN" b="1" dirty="0"/>
              <a:t>急雨</a:t>
            </a:r>
            <a:r>
              <a:rPr lang="en-US" altLang="zh-CN" b="1" dirty="0"/>
              <a:t>”</a:t>
            </a:r>
            <a:r>
              <a:rPr lang="zh-CN" altLang="zh-CN" b="1" dirty="0"/>
              <a:t>的手法却不同，请简要分析。</a:t>
            </a:r>
            <a:endParaRPr lang="zh-CN" altLang="zh-CN" dirty="0"/>
          </a:p>
          <a:p>
            <a:r>
              <a:rPr lang="en-US" altLang="zh-CN" b="1" dirty="0"/>
              <a:t>(2)</a:t>
            </a:r>
            <a:r>
              <a:rPr lang="zh-CN" altLang="zh-CN" b="1" dirty="0"/>
              <a:t>请对比分析两首诗歌内容、情感有何不同？</a:t>
            </a:r>
            <a:endParaRPr lang="zh-CN" altLang="zh-CN" dirty="0"/>
          </a:p>
        </p:txBody>
      </p:sp>
      <p:sp>
        <p:nvSpPr>
          <p:cNvPr id="5" name="矩形 4"/>
          <p:cNvSpPr/>
          <p:nvPr/>
        </p:nvSpPr>
        <p:spPr>
          <a:xfrm>
            <a:off x="283005" y="1065803"/>
            <a:ext cx="3438762" cy="369332"/>
          </a:xfrm>
          <a:prstGeom prst="rect">
            <a:avLst/>
          </a:prstGeom>
        </p:spPr>
        <p:txBody>
          <a:bodyPr wrap="none">
            <a:spAutoFit/>
          </a:bodyPr>
          <a:lstStyle/>
          <a:p>
            <a:r>
              <a:rPr lang="zh-CN" altLang="zh-CN" b="1" dirty="0"/>
              <a:t>【注】</a:t>
            </a:r>
            <a:r>
              <a:rPr lang="en-US" altLang="zh-CN" b="1" dirty="0"/>
              <a:t>①</a:t>
            </a:r>
            <a:r>
              <a:rPr lang="zh-CN" altLang="zh-CN" b="1" dirty="0"/>
              <a:t>钩疏箔：把帘子挂起。</a:t>
            </a:r>
            <a:endParaRPr lang="zh-CN" altLang="zh-CN" dirty="0"/>
          </a:p>
        </p:txBody>
      </p:sp>
      <p:sp>
        <p:nvSpPr>
          <p:cNvPr id="6" name="矩形 5"/>
          <p:cNvSpPr/>
          <p:nvPr/>
        </p:nvSpPr>
        <p:spPr>
          <a:xfrm>
            <a:off x="4355976" y="327139"/>
            <a:ext cx="4572000" cy="923330"/>
          </a:xfrm>
          <a:prstGeom prst="rect">
            <a:avLst/>
          </a:prstGeom>
        </p:spPr>
        <p:txBody>
          <a:bodyPr>
            <a:spAutoFit/>
          </a:bodyPr>
          <a:lstStyle/>
          <a:p>
            <a:r>
              <a:rPr lang="en-US" altLang="zh-CN" b="1" dirty="0"/>
              <a:t> </a:t>
            </a:r>
            <a:r>
              <a:rPr lang="en-US" altLang="zh-CN" b="1" dirty="0" smtClean="0"/>
              <a:t>                         </a:t>
            </a:r>
            <a:r>
              <a:rPr lang="zh-CN" altLang="zh-CN" b="1" dirty="0" smtClean="0"/>
              <a:t>城南</a:t>
            </a:r>
            <a:r>
              <a:rPr lang="en-US" altLang="zh-CN" b="1" dirty="0" smtClean="0"/>
              <a:t>     </a:t>
            </a:r>
            <a:r>
              <a:rPr lang="zh-CN" altLang="zh-CN" b="1" dirty="0"/>
              <a:t>曾巩</a:t>
            </a:r>
            <a:endParaRPr lang="zh-CN" altLang="zh-CN" dirty="0"/>
          </a:p>
          <a:p>
            <a:r>
              <a:rPr lang="zh-CN" altLang="zh-CN" b="1" dirty="0"/>
              <a:t>雨过横塘水满堤，乱山高下路东西。</a:t>
            </a:r>
            <a:endParaRPr lang="zh-CN" altLang="zh-CN" dirty="0"/>
          </a:p>
          <a:p>
            <a:r>
              <a:rPr lang="zh-CN" altLang="zh-CN" b="1" dirty="0"/>
              <a:t>一番桃李花开尽，惟有青青草色齐。</a:t>
            </a:r>
            <a:endParaRPr lang="zh-CN" altLang="en-US" dirty="0"/>
          </a:p>
        </p:txBody>
      </p:sp>
      <p:sp>
        <p:nvSpPr>
          <p:cNvPr id="7" name="矩形 6"/>
          <p:cNvSpPr/>
          <p:nvPr/>
        </p:nvSpPr>
        <p:spPr>
          <a:xfrm>
            <a:off x="283005" y="2026280"/>
            <a:ext cx="4403009" cy="1477328"/>
          </a:xfrm>
          <a:prstGeom prst="rect">
            <a:avLst/>
          </a:prstGeom>
        </p:spPr>
        <p:txBody>
          <a:bodyPr wrap="square">
            <a:spAutoFit/>
          </a:bodyPr>
          <a:lstStyle/>
          <a:p>
            <a:r>
              <a:rPr lang="zh-CN" altLang="en-US" b="1" dirty="0">
                <a:solidFill>
                  <a:srgbClr val="002060"/>
                </a:solidFill>
                <a:effectLst>
                  <a:outerShdw blurRad="38100" dist="38100" dir="2700000" algn="tl">
                    <a:srgbClr val="000000">
                      <a:alpha val="43137"/>
                    </a:srgbClr>
                  </a:outerShdw>
                </a:effectLst>
              </a:rPr>
              <a:t>译文 </a:t>
            </a:r>
            <a:r>
              <a:rPr lang="zh-CN" altLang="en-US" b="1" dirty="0" smtClean="0">
                <a:solidFill>
                  <a:srgbClr val="002060"/>
                </a:solidFill>
                <a:effectLst>
                  <a:outerShdw blurRad="38100" dist="38100" dir="2700000" algn="tl">
                    <a:srgbClr val="000000">
                      <a:alpha val="43137"/>
                    </a:srgbClr>
                  </a:outerShdw>
                </a:effectLst>
              </a:rPr>
              <a:t>：海上</a:t>
            </a:r>
            <a:r>
              <a:rPr lang="zh-CN" altLang="en-US" b="1" dirty="0">
                <a:solidFill>
                  <a:srgbClr val="002060"/>
                </a:solidFill>
                <a:effectLst>
                  <a:outerShdw blurRad="38100" dist="38100" dir="2700000" algn="tl">
                    <a:srgbClr val="000000">
                      <a:alpha val="43137"/>
                    </a:srgbClr>
                  </a:outerShdw>
                </a:effectLst>
              </a:rPr>
              <a:t>滔天的巨浪，像云彩般高涨，涌过去了，又急急退了回来；强劲的北风刮着，夹杂着数声轰雷。我站在楼上把四面的帘子高高挂起，然后静静地躺下，欣赏着暴雨，欣赏着雨中重峦叠岫的风采</a:t>
            </a:r>
            <a:r>
              <a:rPr lang="zh-CN" altLang="en-US" b="1" dirty="0" smtClean="0">
                <a:solidFill>
                  <a:srgbClr val="002060"/>
                </a:solidFill>
                <a:effectLst>
                  <a:outerShdw blurRad="38100" dist="38100" dir="2700000" algn="tl">
                    <a:srgbClr val="000000">
                      <a:alpha val="43137"/>
                    </a:srgbClr>
                  </a:outerShdw>
                </a:effectLst>
              </a:rPr>
              <a:t>。</a:t>
            </a:r>
            <a:endParaRPr lang="zh-CN" altLang="en-US" b="1" dirty="0">
              <a:solidFill>
                <a:srgbClr val="002060"/>
              </a:solidFill>
              <a:effectLst>
                <a:outerShdw blurRad="38100" dist="38100" dir="2700000" algn="tl">
                  <a:srgbClr val="000000">
                    <a:alpha val="43137"/>
                  </a:srgbClr>
                </a:outerShdw>
              </a:effectLst>
            </a:endParaRPr>
          </a:p>
        </p:txBody>
      </p:sp>
      <p:sp>
        <p:nvSpPr>
          <p:cNvPr id="8" name="矩形 7"/>
          <p:cNvSpPr/>
          <p:nvPr/>
        </p:nvSpPr>
        <p:spPr>
          <a:xfrm>
            <a:off x="4734195" y="1916832"/>
            <a:ext cx="4213865" cy="1477328"/>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译文：春雨</a:t>
            </a:r>
            <a:r>
              <a:rPr lang="zh-CN" altLang="en-US" b="1" dirty="0">
                <a:solidFill>
                  <a:srgbClr val="7030A0"/>
                </a:solidFill>
                <a:effectLst>
                  <a:outerShdw blurRad="38100" dist="38100" dir="2700000" algn="tl">
                    <a:srgbClr val="000000">
                      <a:alpha val="43137"/>
                    </a:srgbClr>
                  </a:outerShdw>
                </a:effectLst>
              </a:rPr>
              <a:t>迅猛，池塘水满，遥望群山，高低不齐，东边西侧，山路崎岖。热热闹闹地开了一阵的桃花和李花，此刻已开过时了，只见眼前春草萋萋，碧绿一片</a:t>
            </a:r>
            <a:r>
              <a:rPr lang="zh-CN" altLang="en-US" b="1" dirty="0" smtClean="0">
                <a:solidFill>
                  <a:srgbClr val="7030A0"/>
                </a:solidFill>
                <a:effectLst>
                  <a:outerShdw blurRad="38100" dist="38100" dir="2700000" algn="tl">
                    <a:srgbClr val="000000">
                      <a:alpha val="43137"/>
                    </a:srgbClr>
                  </a:outerShdw>
                </a:effectLst>
              </a:rPr>
              <a:t>。</a:t>
            </a:r>
            <a:endParaRPr lang="en-US" altLang="zh-CN" b="1" dirty="0">
              <a:solidFill>
                <a:srgbClr val="7030A0"/>
              </a:solidFill>
              <a:effectLst>
                <a:outerShdw blurRad="38100" dist="38100" dir="2700000" algn="tl">
                  <a:srgbClr val="000000">
                    <a:alpha val="43137"/>
                  </a:srgbClr>
                </a:outerShdw>
              </a:effectLst>
            </a:endParaRPr>
          </a:p>
        </p:txBody>
      </p:sp>
      <p:sp>
        <p:nvSpPr>
          <p:cNvPr id="9" name="矩形 8"/>
          <p:cNvSpPr/>
          <p:nvPr/>
        </p:nvSpPr>
        <p:spPr>
          <a:xfrm>
            <a:off x="123242" y="3503126"/>
            <a:ext cx="8820472" cy="923330"/>
          </a:xfrm>
          <a:prstGeom prst="rect">
            <a:avLst/>
          </a:prstGeom>
        </p:spPr>
        <p:txBody>
          <a:bodyPr wrap="square">
            <a:spAutoFit/>
          </a:bodyPr>
          <a:lstStyle/>
          <a:p>
            <a:r>
              <a:rPr lang="zh-CN" altLang="zh-CN" b="1" dirty="0">
                <a:solidFill>
                  <a:srgbClr val="0070C0"/>
                </a:solidFill>
                <a:effectLst>
                  <a:outerShdw blurRad="38100" dist="38100" dir="2700000" algn="tl">
                    <a:srgbClr val="000000">
                      <a:alpha val="43137"/>
                    </a:srgbClr>
                  </a:outerShdw>
                </a:effectLst>
              </a:rPr>
              <a:t>【答案】</a:t>
            </a:r>
            <a:r>
              <a:rPr lang="en-US" altLang="zh-CN" b="1" dirty="0">
                <a:solidFill>
                  <a:srgbClr val="0070C0"/>
                </a:solidFill>
                <a:effectLst>
                  <a:outerShdw blurRad="38100" dist="38100" dir="2700000" algn="tl">
                    <a:srgbClr val="000000">
                      <a:alpha val="43137"/>
                    </a:srgbClr>
                  </a:outerShdw>
                </a:effectLst>
              </a:rPr>
              <a:t>(1)①</a:t>
            </a:r>
            <a:r>
              <a:rPr lang="zh-CN" altLang="zh-CN" b="1" dirty="0">
                <a:solidFill>
                  <a:srgbClr val="0070C0"/>
                </a:solidFill>
                <a:effectLst>
                  <a:outerShdw blurRad="38100" dist="38100" dir="2700000" algn="tl">
                    <a:srgbClr val="000000">
                      <a:alpha val="43137"/>
                    </a:srgbClr>
                  </a:outerShdw>
                </a:effectLst>
              </a:rPr>
              <a:t>《西楼》主要运用了</a:t>
            </a:r>
            <a:r>
              <a:rPr lang="zh-CN" altLang="zh-CN" b="1" dirty="0">
                <a:solidFill>
                  <a:srgbClr val="FF0000"/>
                </a:solidFill>
                <a:effectLst>
                  <a:outerShdw blurRad="38100" dist="38100" dir="2700000" algn="tl">
                    <a:srgbClr val="000000">
                      <a:alpha val="43137"/>
                    </a:srgbClr>
                  </a:outerShdw>
                </a:effectLst>
              </a:rPr>
              <a:t>渲染、烘托</a:t>
            </a:r>
            <a:r>
              <a:rPr lang="zh-CN" altLang="zh-CN" b="1" dirty="0">
                <a:solidFill>
                  <a:srgbClr val="0070C0"/>
                </a:solidFill>
                <a:effectLst>
                  <a:outerShdw blurRad="38100" dist="38100" dir="2700000" algn="tl">
                    <a:srgbClr val="000000">
                      <a:alpha val="43137"/>
                    </a:srgbClr>
                  </a:outerShdw>
                </a:effectLst>
              </a:rPr>
              <a:t>的手法，渲染了一种</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山雨欲来风满楼</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的氛围与气势，描绘出海滨自然界特有时刻的壮美情态。乌云低垂，水天一色，北风卷过，雷声震耳，这些都预示着一场急雨的到来。</a:t>
            </a:r>
            <a:r>
              <a:rPr lang="en-US" altLang="zh-CN" b="1" dirty="0">
                <a:solidFill>
                  <a:srgbClr val="0070C0"/>
                </a:solidFill>
                <a:effectLst>
                  <a:outerShdw blurRad="38100" dist="38100" dir="2700000" algn="tl">
                    <a:srgbClr val="000000">
                      <a:alpha val="43137"/>
                    </a:srgbClr>
                  </a:outerShdw>
                </a:effectLst>
              </a:rPr>
              <a:t> </a:t>
            </a:r>
            <a:endParaRPr lang="zh-CN" altLang="en-US" dirty="0">
              <a:solidFill>
                <a:srgbClr val="0070C0"/>
              </a:solidFill>
              <a:effectLst>
                <a:outerShdw blurRad="38100" dist="38100" dir="2700000" algn="tl">
                  <a:srgbClr val="000000">
                    <a:alpha val="43137"/>
                  </a:srgbClr>
                </a:outerShdw>
              </a:effectLst>
            </a:endParaRPr>
          </a:p>
        </p:txBody>
      </p:sp>
      <p:sp>
        <p:nvSpPr>
          <p:cNvPr id="10" name="矩形 9"/>
          <p:cNvSpPr/>
          <p:nvPr/>
        </p:nvSpPr>
        <p:spPr>
          <a:xfrm>
            <a:off x="176876" y="4421388"/>
            <a:ext cx="8780974" cy="923330"/>
          </a:xfrm>
          <a:prstGeom prst="rect">
            <a:avLst/>
          </a:prstGeom>
        </p:spPr>
        <p:txBody>
          <a:bodyPr wrap="square">
            <a:spAutoFit/>
          </a:bodyPr>
          <a:lstStyle/>
          <a:p>
            <a:r>
              <a:rPr lang="en-US" altLang="zh-CN" b="1" dirty="0">
                <a:solidFill>
                  <a:srgbClr val="00B050"/>
                </a:solidFill>
                <a:effectLst>
                  <a:outerShdw blurRad="38100" dist="38100" dir="2700000" algn="tl">
                    <a:srgbClr val="000000">
                      <a:alpha val="43137"/>
                    </a:srgbClr>
                  </a:outerShdw>
                </a:effectLst>
              </a:rPr>
              <a:t>②</a:t>
            </a:r>
            <a:r>
              <a:rPr lang="zh-CN" altLang="zh-CN" b="1" dirty="0">
                <a:solidFill>
                  <a:srgbClr val="00B050"/>
                </a:solidFill>
                <a:effectLst>
                  <a:outerShdw blurRad="38100" dist="38100" dir="2700000" algn="tl">
                    <a:srgbClr val="000000">
                      <a:alpha val="43137"/>
                    </a:srgbClr>
                  </a:outerShdw>
                </a:effectLst>
              </a:rPr>
              <a:t>《城南》主要运用了</a:t>
            </a:r>
            <a:r>
              <a:rPr lang="zh-CN" altLang="zh-CN" b="1" dirty="0">
                <a:solidFill>
                  <a:srgbClr val="FF0000"/>
                </a:solidFill>
                <a:effectLst>
                  <a:outerShdw blurRad="38100" dist="38100" dir="2700000" algn="tl">
                    <a:srgbClr val="000000">
                      <a:alpha val="43137"/>
                    </a:srgbClr>
                  </a:outerShdw>
                </a:effectLst>
              </a:rPr>
              <a:t>正侧面相结合</a:t>
            </a:r>
            <a:r>
              <a:rPr lang="zh-CN" altLang="zh-CN" b="1" dirty="0">
                <a:solidFill>
                  <a:srgbClr val="00B050"/>
                </a:solidFill>
                <a:effectLst>
                  <a:outerShdw blurRad="38100" dist="38100" dir="2700000" algn="tl">
                    <a:srgbClr val="000000">
                      <a:alpha val="43137"/>
                    </a:srgbClr>
                  </a:outerShdw>
                </a:effectLst>
              </a:rPr>
              <a:t>的手法，</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水满堤</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指急雨使秦淮河水涨而与堤岸相平，从</a:t>
            </a:r>
            <a:r>
              <a:rPr lang="zh-CN" altLang="zh-CN" b="1" dirty="0">
                <a:solidFill>
                  <a:srgbClr val="FF0000"/>
                </a:solidFill>
                <a:effectLst>
                  <a:outerShdw blurRad="38100" dist="38100" dir="2700000" algn="tl">
                    <a:srgbClr val="000000">
                      <a:alpha val="43137"/>
                    </a:srgbClr>
                  </a:outerShdw>
                </a:effectLst>
              </a:rPr>
              <a:t>侧面</a:t>
            </a:r>
            <a:r>
              <a:rPr lang="zh-CN" altLang="zh-CN" b="1" dirty="0">
                <a:solidFill>
                  <a:srgbClr val="00B050"/>
                </a:solidFill>
                <a:effectLst>
                  <a:outerShdw blurRad="38100" dist="38100" dir="2700000" algn="tl">
                    <a:srgbClr val="000000">
                      <a:alpha val="43137"/>
                    </a:srgbClr>
                  </a:outerShdw>
                </a:effectLst>
              </a:rPr>
              <a:t>突出雨量之</a:t>
            </a:r>
            <a:r>
              <a:rPr lang="zh-CN" altLang="zh-CN" b="1" dirty="0">
                <a:solidFill>
                  <a:srgbClr val="C00000"/>
                </a:solidFill>
                <a:effectLst>
                  <a:outerShdw blurRad="38100" dist="38100" dir="2700000" algn="tl">
                    <a:srgbClr val="000000">
                      <a:alpha val="43137"/>
                    </a:srgbClr>
                  </a:outerShdw>
                </a:effectLst>
              </a:rPr>
              <a:t>大</a:t>
            </a:r>
            <a:r>
              <a:rPr lang="zh-CN" altLang="zh-CN" b="1" dirty="0">
                <a:solidFill>
                  <a:srgbClr val="00B050"/>
                </a:solidFill>
                <a:effectLst>
                  <a:outerShdw blurRad="38100" dist="38100" dir="2700000" algn="tl">
                    <a:srgbClr val="000000">
                      <a:alpha val="43137"/>
                    </a:srgbClr>
                  </a:outerShdw>
                </a:effectLst>
              </a:rPr>
              <a:t>；</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乱山高下路东西</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FF0000"/>
                </a:solidFill>
                <a:effectLst>
                  <a:outerShdw blurRad="38100" dist="38100" dir="2700000" algn="tl">
                    <a:srgbClr val="000000">
                      <a:alpha val="43137"/>
                    </a:srgbClr>
                  </a:outerShdw>
                </a:effectLst>
              </a:rPr>
              <a:t>正面描写</a:t>
            </a:r>
            <a:r>
              <a:rPr lang="zh-CN" altLang="zh-CN" b="1" dirty="0">
                <a:solidFill>
                  <a:srgbClr val="00B050"/>
                </a:solidFill>
                <a:effectLst>
                  <a:outerShdw blurRad="38100" dist="38100" dir="2700000" algn="tl">
                    <a:srgbClr val="000000">
                      <a:alpha val="43137"/>
                    </a:srgbClr>
                  </a:outerShdw>
                </a:effectLst>
              </a:rPr>
              <a:t>急雨来势之</a:t>
            </a:r>
            <a:r>
              <a:rPr lang="zh-CN" altLang="zh-CN" b="1" dirty="0">
                <a:solidFill>
                  <a:srgbClr val="C00000"/>
                </a:solidFill>
                <a:effectLst>
                  <a:outerShdw blurRad="38100" dist="38100" dir="2700000" algn="tl">
                    <a:srgbClr val="000000">
                      <a:alpha val="43137"/>
                    </a:srgbClr>
                  </a:outerShdw>
                </a:effectLst>
              </a:rPr>
              <a:t>猛</a:t>
            </a:r>
            <a:r>
              <a:rPr lang="zh-CN" altLang="zh-CN" b="1" dirty="0">
                <a:solidFill>
                  <a:srgbClr val="00B050"/>
                </a:solidFill>
                <a:effectLst>
                  <a:outerShdw blurRad="38100" dist="38100" dir="2700000" algn="tl">
                    <a:srgbClr val="000000">
                      <a:alpha val="43137"/>
                    </a:srgbClr>
                  </a:outerShdw>
                </a:effectLst>
              </a:rPr>
              <a:t>，雨从乱山高处落下，分东西两路倾泻而去。 </a:t>
            </a:r>
            <a:endParaRPr lang="zh-CN" altLang="zh-CN" dirty="0">
              <a:solidFill>
                <a:srgbClr val="00B050"/>
              </a:solidFill>
              <a:effectLst>
                <a:outerShdw blurRad="38100" dist="38100" dir="2700000" algn="tl">
                  <a:srgbClr val="000000">
                    <a:alpha val="43137"/>
                  </a:srgbClr>
                </a:outerShdw>
              </a:effectLst>
            </a:endParaRPr>
          </a:p>
        </p:txBody>
      </p:sp>
      <p:sp>
        <p:nvSpPr>
          <p:cNvPr id="11" name="矩形 10"/>
          <p:cNvSpPr/>
          <p:nvPr/>
        </p:nvSpPr>
        <p:spPr>
          <a:xfrm>
            <a:off x="2764877" y="3974"/>
            <a:ext cx="3438762" cy="369332"/>
          </a:xfrm>
          <a:prstGeom prst="rect">
            <a:avLst/>
          </a:prstGeom>
        </p:spPr>
        <p:txBody>
          <a:bodyPr wrap="none">
            <a:spAutoFit/>
          </a:bodyPr>
          <a:lstStyle/>
          <a:p>
            <a:r>
              <a:rPr lang="zh-CN" altLang="zh-CN" b="1" dirty="0" smtClean="0"/>
              <a:t>阅读</a:t>
            </a:r>
            <a:r>
              <a:rPr lang="zh-CN" altLang="zh-CN" b="1" dirty="0"/>
              <a:t>下面两首宋诗，回答问题。</a:t>
            </a:r>
            <a:endParaRPr lang="zh-CN" altLang="zh-CN" dirty="0"/>
          </a:p>
        </p:txBody>
      </p:sp>
      <p:sp>
        <p:nvSpPr>
          <p:cNvPr id="12" name="矩形 11"/>
          <p:cNvSpPr/>
          <p:nvPr/>
        </p:nvSpPr>
        <p:spPr>
          <a:xfrm>
            <a:off x="158476" y="5283791"/>
            <a:ext cx="8878020" cy="646331"/>
          </a:xfrm>
          <a:prstGeom prst="rect">
            <a:avLst/>
          </a:prstGeom>
        </p:spPr>
        <p:txBody>
          <a:bodyPr wrap="square">
            <a:spAutoFit/>
          </a:bodyPr>
          <a:lstStyle/>
          <a:p>
            <a:r>
              <a:rPr lang="en-US" altLang="zh-CN" b="1" dirty="0">
                <a:solidFill>
                  <a:srgbClr val="002060"/>
                </a:solidFill>
                <a:effectLst>
                  <a:outerShdw blurRad="38100" dist="38100" dir="2700000" algn="tl">
                    <a:srgbClr val="000000">
                      <a:alpha val="43137"/>
                    </a:srgbClr>
                  </a:outerShdw>
                </a:effectLst>
              </a:rPr>
              <a:t>(2)①</a:t>
            </a:r>
            <a:r>
              <a:rPr lang="zh-CN" altLang="zh-CN" b="1" dirty="0">
                <a:solidFill>
                  <a:srgbClr val="002060"/>
                </a:solidFill>
                <a:effectLst>
                  <a:outerShdw blurRad="38100" dist="38100" dir="2700000" algn="tl">
                    <a:srgbClr val="000000">
                      <a:alpha val="43137"/>
                    </a:srgbClr>
                  </a:outerShdw>
                </a:effectLst>
              </a:rPr>
              <a:t>内容：《西楼》描写</a:t>
            </a:r>
            <a:r>
              <a:rPr lang="zh-CN" altLang="zh-CN" b="1" dirty="0">
                <a:solidFill>
                  <a:srgbClr val="FF0000"/>
                </a:solidFill>
                <a:effectLst>
                  <a:outerShdw blurRad="38100" dist="38100" dir="2700000" algn="tl">
                    <a:srgbClr val="000000">
                      <a:alpha val="43137"/>
                    </a:srgbClr>
                  </a:outerShdw>
                </a:effectLst>
              </a:rPr>
              <a:t>雨前</a:t>
            </a:r>
            <a:r>
              <a:rPr lang="zh-CN" altLang="zh-CN" b="1" dirty="0">
                <a:solidFill>
                  <a:srgbClr val="002060"/>
                </a:solidFill>
                <a:effectLst>
                  <a:outerShdw blurRad="38100" dist="38100" dir="2700000" algn="tl">
                    <a:srgbClr val="000000">
                      <a:alpha val="43137"/>
                    </a:srgbClr>
                  </a:outerShdw>
                </a:effectLst>
              </a:rPr>
              <a:t>海浪如云、北风劲吹、雷声阵阵的景象</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《城南》</a:t>
            </a:r>
            <a:r>
              <a:rPr lang="zh-CN" altLang="zh-CN" b="1" dirty="0">
                <a:solidFill>
                  <a:srgbClr val="002060"/>
                </a:solidFill>
                <a:effectLst>
                  <a:outerShdw blurRad="38100" dist="38100" dir="2700000" algn="tl">
                    <a:srgbClr val="000000">
                      <a:alpha val="43137"/>
                    </a:srgbClr>
                  </a:outerShdw>
                </a:effectLst>
              </a:rPr>
              <a:t>描写</a:t>
            </a:r>
            <a:r>
              <a:rPr lang="zh-CN" altLang="zh-CN" b="1" dirty="0">
                <a:solidFill>
                  <a:srgbClr val="FF0000"/>
                </a:solidFill>
                <a:effectLst>
                  <a:outerShdw blurRad="38100" dist="38100" dir="2700000" algn="tl">
                    <a:srgbClr val="000000">
                      <a:alpha val="43137"/>
                    </a:srgbClr>
                  </a:outerShdw>
                </a:effectLst>
              </a:rPr>
              <a:t>雨中</a:t>
            </a:r>
            <a:r>
              <a:rPr lang="zh-CN" altLang="zh-CN" b="1" dirty="0">
                <a:solidFill>
                  <a:srgbClr val="002060"/>
                </a:solidFill>
                <a:effectLst>
                  <a:outerShdw blurRad="38100" dist="38100" dir="2700000" algn="tl">
                    <a:srgbClr val="000000">
                      <a:alpha val="43137"/>
                    </a:srgbClr>
                  </a:outerShdw>
                </a:effectLst>
              </a:rPr>
              <a:t>水满堤岸、雨倾乱山，雨后桃李零落，青草翠色欲滴的景象。</a:t>
            </a:r>
            <a:r>
              <a:rPr lang="en-US" altLang="zh-CN" b="1" dirty="0">
                <a:solidFill>
                  <a:srgbClr val="002060"/>
                </a:solidFill>
                <a:effectLst>
                  <a:outerShdw blurRad="38100" dist="38100" dir="2700000" algn="tl">
                    <a:srgbClr val="000000">
                      <a:alpha val="43137"/>
                    </a:srgbClr>
                  </a:outerShdw>
                </a:effectLst>
              </a:rPr>
              <a:t> </a:t>
            </a:r>
            <a:endParaRPr lang="zh-CN" alt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2688" y="62934"/>
            <a:ext cx="4104456" cy="1200329"/>
          </a:xfrm>
          <a:prstGeom prst="rect">
            <a:avLst/>
          </a:prstGeom>
        </p:spPr>
        <p:txBody>
          <a:bodyPr wrap="square">
            <a:spAutoFit/>
          </a:bodyPr>
          <a:lstStyle/>
          <a:p>
            <a:r>
              <a:rPr lang="en-US" altLang="zh-CN" b="1" dirty="0"/>
              <a:t>2</a:t>
            </a:r>
            <a:r>
              <a:rPr lang="zh-CN" altLang="zh-CN" b="1" dirty="0"/>
              <a:t>．阅读下面两首唐诗，然后回答问题。</a:t>
            </a:r>
            <a:endParaRPr lang="zh-CN" altLang="zh-CN" dirty="0"/>
          </a:p>
          <a:p>
            <a:r>
              <a:rPr lang="en-US" altLang="zh-CN" b="1" dirty="0" smtClean="0"/>
              <a:t>                 </a:t>
            </a:r>
            <a:r>
              <a:rPr lang="zh-CN" altLang="zh-CN" b="1" dirty="0" smtClean="0"/>
              <a:t>送</a:t>
            </a:r>
            <a:r>
              <a:rPr lang="zh-CN" altLang="zh-CN" b="1" dirty="0"/>
              <a:t>柴侍</a:t>
            </a:r>
            <a:r>
              <a:rPr lang="zh-CN" altLang="zh-CN" b="1" dirty="0" smtClean="0"/>
              <a:t>御</a:t>
            </a:r>
            <a:r>
              <a:rPr lang="en-US" altLang="zh-CN" b="1" dirty="0" smtClean="0"/>
              <a:t>   </a:t>
            </a:r>
            <a:r>
              <a:rPr lang="zh-CN" altLang="zh-CN" b="1" dirty="0" smtClean="0"/>
              <a:t>王昌龄</a:t>
            </a:r>
            <a:endParaRPr lang="zh-CN" altLang="zh-CN" dirty="0"/>
          </a:p>
          <a:p>
            <a:r>
              <a:rPr lang="zh-CN" altLang="zh-CN" b="1" dirty="0"/>
              <a:t>流水通波接武冈，送君不觉有离伤。</a:t>
            </a:r>
            <a:endParaRPr lang="zh-CN" altLang="zh-CN" dirty="0"/>
          </a:p>
          <a:p>
            <a:r>
              <a:rPr lang="zh-CN" altLang="zh-CN" b="1" dirty="0"/>
              <a:t>青山一道同云雨，明月何曾是两乡</a:t>
            </a:r>
            <a:r>
              <a:rPr lang="zh-CN" altLang="zh-CN" b="1" dirty="0" smtClean="0"/>
              <a:t>。</a:t>
            </a:r>
            <a:endParaRPr lang="zh-CN" altLang="zh-CN" dirty="0"/>
          </a:p>
        </p:txBody>
      </p:sp>
      <p:sp>
        <p:nvSpPr>
          <p:cNvPr id="3" name="矩形 2"/>
          <p:cNvSpPr/>
          <p:nvPr/>
        </p:nvSpPr>
        <p:spPr>
          <a:xfrm>
            <a:off x="226812" y="5661248"/>
            <a:ext cx="8712968" cy="1015663"/>
          </a:xfrm>
          <a:prstGeom prst="rect">
            <a:avLst/>
          </a:prstGeom>
        </p:spPr>
        <p:txBody>
          <a:bodyPr wrap="square">
            <a:spAutoFit/>
          </a:bodyPr>
          <a:lstStyle/>
          <a:p>
            <a:r>
              <a:rPr lang="zh-CN" altLang="zh-CN" sz="2000" b="1" dirty="0" smtClean="0">
                <a:solidFill>
                  <a:srgbClr val="C00000"/>
                </a:solidFill>
                <a:effectLst>
                  <a:outerShdw blurRad="38100" dist="38100" dir="2700000" algn="tl">
                    <a:srgbClr val="000000">
                      <a:alpha val="43137"/>
                    </a:srgbClr>
                  </a:outerShdw>
                </a:effectLst>
              </a:rPr>
              <a:t>表现</a:t>
            </a:r>
            <a:r>
              <a:rPr lang="zh-CN" altLang="zh-CN" sz="2000" b="1" dirty="0">
                <a:solidFill>
                  <a:srgbClr val="C00000"/>
                </a:solidFill>
                <a:effectLst>
                  <a:outerShdw blurRad="38100" dist="38100" dir="2700000" algn="tl">
                    <a:srgbClr val="000000">
                      <a:alpha val="43137"/>
                    </a:srgbClr>
                  </a:outerShdw>
                </a:effectLst>
              </a:rPr>
              <a:t>手法</a:t>
            </a:r>
            <a:r>
              <a:rPr lang="zh-CN" altLang="zh-CN" sz="2000" b="1" dirty="0">
                <a:solidFill>
                  <a:srgbClr val="002060"/>
                </a:solidFill>
                <a:effectLst>
                  <a:outerShdw blurRad="38100" dist="38100" dir="2700000" algn="tl">
                    <a:srgbClr val="000000">
                      <a:alpha val="43137"/>
                    </a:srgbClr>
                  </a:outerShdw>
                </a:effectLst>
              </a:rPr>
              <a:t>：王诗“青山”“明月”句，是作者借助</a:t>
            </a:r>
            <a:r>
              <a:rPr lang="zh-CN" altLang="zh-CN" sz="2000" b="1" dirty="0">
                <a:solidFill>
                  <a:srgbClr val="FF0000"/>
                </a:solidFill>
                <a:effectLst>
                  <a:outerShdw blurRad="38100" dist="38100" dir="2700000" algn="tl">
                    <a:srgbClr val="000000">
                      <a:alpha val="43137"/>
                    </a:srgbClr>
                  </a:outerShdw>
                </a:effectLst>
              </a:rPr>
              <a:t>想象</a:t>
            </a:r>
            <a:r>
              <a:rPr lang="zh-CN" altLang="zh-CN" sz="2000" b="1" dirty="0">
                <a:solidFill>
                  <a:srgbClr val="002060"/>
                </a:solidFill>
                <a:effectLst>
                  <a:outerShdw blurRad="38100" dist="38100" dir="2700000" algn="tl">
                    <a:srgbClr val="000000">
                      <a:alpha val="43137"/>
                    </a:srgbClr>
                  </a:outerShdw>
                </a:effectLst>
              </a:rPr>
              <a:t>来抒情；“明月”</a:t>
            </a:r>
            <a:r>
              <a:rPr lang="zh-CN" altLang="zh-CN" sz="2000" b="1" dirty="0" smtClean="0">
                <a:solidFill>
                  <a:srgbClr val="002060"/>
                </a:solidFill>
                <a:effectLst>
                  <a:outerShdw blurRad="38100" dist="38100" dir="2700000" algn="tl">
                    <a:srgbClr val="000000">
                      <a:alpha val="43137"/>
                    </a:srgbClr>
                  </a:outerShdw>
                </a:effectLst>
              </a:rPr>
              <a:t>句</a:t>
            </a:r>
            <a:endParaRPr lang="en-US" altLang="zh-CN" sz="2000" b="1" dirty="0" smtClean="0">
              <a:solidFill>
                <a:srgbClr val="002060"/>
              </a:solidFill>
              <a:effectLst>
                <a:outerShdw blurRad="38100" dist="38100" dir="2700000" algn="tl">
                  <a:srgbClr val="000000">
                    <a:alpha val="43137"/>
                  </a:srgbClr>
                </a:outerShdw>
              </a:effectLst>
            </a:endParaRPr>
          </a:p>
          <a:p>
            <a:r>
              <a:rPr lang="en-US" altLang="zh-CN" sz="2000" b="1" dirty="0">
                <a:solidFill>
                  <a:srgbClr val="002060"/>
                </a:solidFill>
                <a:effectLst>
                  <a:outerShdw blurRad="38100" dist="38100" dir="2700000" algn="tl">
                    <a:srgbClr val="000000">
                      <a:alpha val="43137"/>
                    </a:srgbClr>
                  </a:outerShdw>
                </a:effectLst>
              </a:rPr>
              <a:t> </a:t>
            </a:r>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是作者</a:t>
            </a:r>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运用</a:t>
            </a:r>
            <a:r>
              <a:rPr lang="zh-CN" altLang="zh-CN" sz="2000" b="1" dirty="0">
                <a:solidFill>
                  <a:srgbClr val="FF0000"/>
                </a:solidFill>
                <a:effectLst>
                  <a:outerShdw blurRad="38100" dist="38100" dir="2700000" algn="tl">
                    <a:srgbClr val="000000">
                      <a:alpha val="43137"/>
                    </a:srgbClr>
                  </a:outerShdw>
                </a:effectLst>
              </a:rPr>
              <a:t>反问</a:t>
            </a:r>
            <a:r>
              <a:rPr lang="zh-CN" altLang="zh-CN" sz="2000" b="1" dirty="0">
                <a:solidFill>
                  <a:srgbClr val="002060"/>
                </a:solidFill>
                <a:effectLst>
                  <a:outerShdw blurRad="38100" dist="38100" dir="2700000" algn="tl">
                    <a:srgbClr val="000000">
                      <a:alpha val="43137"/>
                    </a:srgbClr>
                  </a:outerShdw>
                </a:effectLst>
              </a:rPr>
              <a:t>的手法</a:t>
            </a:r>
            <a:r>
              <a:rPr lang="zh-CN" altLang="zh-CN" sz="2000" b="1" dirty="0">
                <a:solidFill>
                  <a:srgbClr val="FF0000"/>
                </a:solidFill>
                <a:effectLst>
                  <a:outerShdw blurRad="38100" dist="38100" dir="2700000" algn="tl">
                    <a:srgbClr val="000000">
                      <a:alpha val="43137"/>
                    </a:srgbClr>
                  </a:outerShdw>
                </a:effectLst>
              </a:rPr>
              <a:t>直抒胸臆</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严</a:t>
            </a:r>
            <a:r>
              <a:rPr lang="zh-CN" altLang="zh-CN" sz="2000" b="1" dirty="0">
                <a:solidFill>
                  <a:srgbClr val="002060"/>
                </a:solidFill>
                <a:effectLst>
                  <a:outerShdw blurRad="38100" dist="38100" dir="2700000" algn="tl">
                    <a:srgbClr val="000000">
                      <a:alpha val="43137"/>
                    </a:srgbClr>
                  </a:outerShdw>
                </a:effectLst>
              </a:rPr>
              <a:t>诗写“日晚”“寒鸦”“江水”，</a:t>
            </a:r>
            <a:r>
              <a:rPr lang="zh-CN" altLang="zh-CN" sz="2000" b="1" dirty="0">
                <a:solidFill>
                  <a:srgbClr val="FF0000"/>
                </a:solidFill>
                <a:effectLst>
                  <a:outerShdw blurRad="38100" dist="38100" dir="2700000" algn="tl">
                    <a:srgbClr val="000000">
                      <a:alpha val="43137"/>
                    </a:srgbClr>
                  </a:outerShdw>
                </a:effectLst>
              </a:rPr>
              <a:t>寓情于景</a:t>
            </a:r>
            <a:r>
              <a:rPr lang="zh-CN" altLang="zh-CN" sz="2000" b="1" dirty="0">
                <a:solidFill>
                  <a:srgbClr val="002060"/>
                </a:solidFill>
                <a:effectLst>
                  <a:outerShdw blurRad="38100" dist="38100" dir="2700000" algn="tl">
                    <a:srgbClr val="000000">
                      <a:alpha val="43137"/>
                    </a:srgbClr>
                  </a:outerShdw>
                </a:effectLst>
              </a:rPr>
              <a:t>，抒情</a:t>
            </a:r>
            <a:r>
              <a:rPr lang="zh-CN" altLang="zh-CN" sz="2000" b="1" dirty="0">
                <a:solidFill>
                  <a:srgbClr val="FF0000"/>
                </a:solidFill>
                <a:effectLst>
                  <a:outerShdw blurRad="38100" dist="38100" dir="2700000" algn="tl">
                    <a:srgbClr val="000000">
                      <a:alpha val="43137"/>
                    </a:srgbClr>
                  </a:outerShdw>
                </a:effectLst>
              </a:rPr>
              <a:t>委婉含蓄</a:t>
            </a:r>
            <a:r>
              <a:rPr lang="zh-CN" altLang="zh-CN" sz="2000" b="1" dirty="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226812" y="1457291"/>
            <a:ext cx="8737676" cy="707886"/>
          </a:xfrm>
          <a:prstGeom prst="rect">
            <a:avLst/>
          </a:prstGeom>
        </p:spPr>
        <p:txBody>
          <a:bodyPr wrap="square">
            <a:spAutoFit/>
          </a:bodyPr>
          <a:lstStyle/>
          <a:p>
            <a:r>
              <a:rPr lang="en-US" altLang="zh-CN" sz="2000" b="1" dirty="0"/>
              <a:t>(1)</a:t>
            </a:r>
            <a:r>
              <a:rPr lang="zh-CN" altLang="zh-CN" sz="2000" b="1" dirty="0"/>
              <a:t>王诗中，诗人为什么说</a:t>
            </a:r>
            <a:r>
              <a:rPr lang="en-US" altLang="zh-CN" sz="2000" b="1" dirty="0"/>
              <a:t>“</a:t>
            </a:r>
            <a:r>
              <a:rPr lang="zh-CN" altLang="zh-CN" sz="2000" b="1" dirty="0"/>
              <a:t>送君不觉有离伤</a:t>
            </a:r>
            <a:r>
              <a:rPr lang="en-US" altLang="zh-CN" sz="2000" b="1" dirty="0"/>
              <a:t>”</a:t>
            </a:r>
            <a:r>
              <a:rPr lang="zh-CN" altLang="zh-CN" sz="2000" b="1" dirty="0"/>
              <a:t>？</a:t>
            </a:r>
          </a:p>
          <a:p>
            <a:r>
              <a:rPr lang="en-US" altLang="zh-CN" sz="2000" b="1" dirty="0"/>
              <a:t>(2)</a:t>
            </a:r>
            <a:r>
              <a:rPr lang="zh-CN" altLang="zh-CN" sz="2000" b="1" dirty="0"/>
              <a:t>请概括两首诗不同的感情色彩，并具体分析每首诗歌后两句的表现手法。</a:t>
            </a:r>
          </a:p>
        </p:txBody>
      </p:sp>
      <p:sp>
        <p:nvSpPr>
          <p:cNvPr id="5" name="矩形 4"/>
          <p:cNvSpPr/>
          <p:nvPr/>
        </p:nvSpPr>
        <p:spPr>
          <a:xfrm>
            <a:off x="4417196" y="339143"/>
            <a:ext cx="4572000" cy="923330"/>
          </a:xfrm>
          <a:prstGeom prst="rect">
            <a:avLst/>
          </a:prstGeom>
        </p:spPr>
        <p:txBody>
          <a:bodyPr>
            <a:spAutoFit/>
          </a:bodyPr>
          <a:lstStyle/>
          <a:p>
            <a:r>
              <a:rPr lang="en-US" altLang="zh-CN" b="1" dirty="0" smtClean="0"/>
              <a:t>                   </a:t>
            </a:r>
            <a:r>
              <a:rPr lang="zh-CN" altLang="zh-CN" b="1" dirty="0" smtClean="0"/>
              <a:t>丹阳</a:t>
            </a:r>
            <a:r>
              <a:rPr lang="zh-CN" altLang="zh-CN" b="1" dirty="0"/>
              <a:t>送韦参军</a:t>
            </a:r>
            <a:r>
              <a:rPr lang="en-US" altLang="zh-CN" b="1" dirty="0"/>
              <a:t>  </a:t>
            </a:r>
            <a:r>
              <a:rPr lang="en-US" altLang="zh-CN" b="1" dirty="0" smtClean="0"/>
              <a:t>   </a:t>
            </a:r>
            <a:r>
              <a:rPr lang="zh-CN" altLang="zh-CN" b="1" dirty="0"/>
              <a:t>严维</a:t>
            </a:r>
            <a:endParaRPr lang="zh-CN" altLang="zh-CN" dirty="0"/>
          </a:p>
          <a:p>
            <a:r>
              <a:rPr lang="zh-CN" altLang="zh-CN" b="1" dirty="0"/>
              <a:t>丹阳郭里送行舟，一别心知两地秋。</a:t>
            </a:r>
            <a:endParaRPr lang="zh-CN" altLang="zh-CN" dirty="0"/>
          </a:p>
          <a:p>
            <a:r>
              <a:rPr lang="zh-CN" altLang="zh-CN" b="1" dirty="0"/>
              <a:t>日晚江南望江北，寒鸦飞尽水悠悠。</a:t>
            </a:r>
            <a:endParaRPr lang="zh-CN" altLang="zh-CN" dirty="0"/>
          </a:p>
        </p:txBody>
      </p:sp>
      <p:sp>
        <p:nvSpPr>
          <p:cNvPr id="6" name="矩形 5"/>
          <p:cNvSpPr/>
          <p:nvPr/>
        </p:nvSpPr>
        <p:spPr>
          <a:xfrm>
            <a:off x="247510" y="2276872"/>
            <a:ext cx="4363498" cy="1323439"/>
          </a:xfrm>
          <a:prstGeom prst="rect">
            <a:avLst/>
          </a:prstGeom>
        </p:spPr>
        <p:txBody>
          <a:bodyPr wrap="square">
            <a:spAutoFit/>
          </a:bodyPr>
          <a:lstStyle/>
          <a:p>
            <a:r>
              <a:rPr lang="zh-CN" altLang="en-US" sz="2000" b="1" dirty="0" smtClean="0">
                <a:solidFill>
                  <a:srgbClr val="00B050"/>
                </a:solidFill>
                <a:effectLst>
                  <a:outerShdw blurRad="38100" dist="38100" dir="2700000" algn="tl">
                    <a:srgbClr val="000000">
                      <a:alpha val="43137"/>
                    </a:srgbClr>
                  </a:outerShdw>
                </a:effectLst>
              </a:rPr>
              <a:t>王诗译文：沅江</a:t>
            </a:r>
            <a:r>
              <a:rPr lang="zh-CN" altLang="en-US" sz="2000" b="1" dirty="0">
                <a:solidFill>
                  <a:srgbClr val="00B050"/>
                </a:solidFill>
                <a:effectLst>
                  <a:outerShdw blurRad="38100" dist="38100" dir="2700000" algn="tl">
                    <a:srgbClr val="000000">
                      <a:alpha val="43137"/>
                    </a:srgbClr>
                  </a:outerShdw>
                </a:effectLst>
              </a:rPr>
              <a:t>的波浪连接着武冈，送你不觉得有离别的伤感</a:t>
            </a:r>
            <a:r>
              <a:rPr lang="zh-CN" altLang="en-US" sz="2000" b="1" dirty="0" smtClean="0">
                <a:solidFill>
                  <a:srgbClr val="00B050"/>
                </a:solidFill>
                <a:effectLst>
                  <a:outerShdw blurRad="38100" dist="38100" dir="2700000" algn="tl">
                    <a:srgbClr val="000000">
                      <a:alpha val="43137"/>
                    </a:srgbClr>
                  </a:outerShdw>
                </a:effectLst>
              </a:rPr>
              <a:t>。你</a:t>
            </a:r>
            <a:r>
              <a:rPr lang="zh-CN" altLang="en-US" sz="2000" b="1" dirty="0">
                <a:solidFill>
                  <a:srgbClr val="00B050"/>
                </a:solidFill>
                <a:effectLst>
                  <a:outerShdw blurRad="38100" dist="38100" dir="2700000" algn="tl">
                    <a:srgbClr val="000000">
                      <a:alpha val="43137"/>
                    </a:srgbClr>
                  </a:outerShdw>
                </a:effectLst>
              </a:rPr>
              <a:t>我一路相连的青山共沐风雨，同顶一轮明月又何曾身处两地呢</a:t>
            </a:r>
            <a:r>
              <a:rPr lang="zh-CN" altLang="en-US" sz="2000" b="1" dirty="0" smtClean="0">
                <a:solidFill>
                  <a:srgbClr val="00B050"/>
                </a:solidFill>
                <a:effectLst>
                  <a:outerShdw blurRad="38100" dist="38100" dir="2700000" algn="tl">
                    <a:srgbClr val="000000">
                      <a:alpha val="43137"/>
                    </a:srgbClr>
                  </a:outerShdw>
                </a:effectLst>
              </a:rPr>
              <a:t>？</a:t>
            </a:r>
            <a:endParaRPr lang="zh-CN" altLang="en-US" sz="2000" b="1" dirty="0">
              <a:solidFill>
                <a:srgbClr val="00B050"/>
              </a:solidFill>
              <a:effectLst>
                <a:outerShdw blurRad="38100" dist="38100" dir="2700000" algn="tl">
                  <a:srgbClr val="000000">
                    <a:alpha val="43137"/>
                  </a:srgbClr>
                </a:outerShdw>
              </a:effectLst>
            </a:endParaRPr>
          </a:p>
        </p:txBody>
      </p:sp>
      <p:sp>
        <p:nvSpPr>
          <p:cNvPr id="7" name="矩形 6"/>
          <p:cNvSpPr/>
          <p:nvPr/>
        </p:nvSpPr>
        <p:spPr>
          <a:xfrm>
            <a:off x="4879177" y="2276913"/>
            <a:ext cx="3985148" cy="1323439"/>
          </a:xfrm>
          <a:prstGeom prst="rect">
            <a:avLst/>
          </a:prstGeom>
        </p:spPr>
        <p:txBody>
          <a:bodyPr wrap="square">
            <a:spAutoFit/>
          </a:bodyPr>
          <a:lstStyle/>
          <a:p>
            <a:r>
              <a:rPr lang="zh-CN" altLang="en-US" sz="2000" b="1" dirty="0" smtClean="0">
                <a:solidFill>
                  <a:srgbClr val="00B0F0"/>
                </a:solidFill>
                <a:effectLst>
                  <a:outerShdw blurRad="38100" dist="38100" dir="2700000" algn="tl">
                    <a:srgbClr val="000000">
                      <a:alpha val="43137"/>
                    </a:srgbClr>
                  </a:outerShdw>
                </a:effectLst>
              </a:rPr>
              <a:t>严诗译文 ：在</a:t>
            </a:r>
            <a:r>
              <a:rPr lang="zh-CN" altLang="en-US" sz="2000" b="1" dirty="0">
                <a:solidFill>
                  <a:srgbClr val="00B0F0"/>
                </a:solidFill>
                <a:effectLst>
                  <a:outerShdw blurRad="38100" dist="38100" dir="2700000" algn="tl">
                    <a:srgbClr val="000000">
                      <a:alpha val="43137"/>
                    </a:srgbClr>
                  </a:outerShdw>
                </a:effectLst>
              </a:rPr>
              <a:t>丹江外城边上送别行舟，今天一别我知道两地悲愁。天晚我仍站在江南望江北，乌鸦都已归巢只见水悠悠</a:t>
            </a:r>
            <a:r>
              <a:rPr lang="zh-CN" altLang="en-US" sz="2000" b="1" dirty="0" smtClean="0">
                <a:solidFill>
                  <a:srgbClr val="00B0F0"/>
                </a:solidFill>
                <a:effectLst>
                  <a:outerShdw blurRad="38100" dist="38100" dir="2700000" algn="tl">
                    <a:srgbClr val="000000">
                      <a:alpha val="43137"/>
                    </a:srgbClr>
                  </a:outerShdw>
                </a:effectLst>
              </a:rPr>
              <a:t>。</a:t>
            </a:r>
            <a:endParaRPr lang="zh-CN" altLang="en-US" sz="2000" b="1" dirty="0">
              <a:solidFill>
                <a:srgbClr val="00B0F0"/>
              </a:solidFill>
              <a:effectLst>
                <a:outerShdw blurRad="38100" dist="38100" dir="2700000" algn="tl">
                  <a:srgbClr val="000000">
                    <a:alpha val="43137"/>
                  </a:srgbClr>
                </a:outerShdw>
              </a:effectLst>
            </a:endParaRPr>
          </a:p>
        </p:txBody>
      </p:sp>
      <p:sp>
        <p:nvSpPr>
          <p:cNvPr id="8" name="矩形 7"/>
          <p:cNvSpPr/>
          <p:nvPr/>
        </p:nvSpPr>
        <p:spPr>
          <a:xfrm>
            <a:off x="84530" y="3933056"/>
            <a:ext cx="8665331" cy="707886"/>
          </a:xfrm>
          <a:prstGeom prst="rect">
            <a:avLst/>
          </a:prstGeom>
        </p:spPr>
        <p:txBody>
          <a:bodyPr wrap="square">
            <a:spAutoFit/>
          </a:bodyPr>
          <a:lstStyle/>
          <a:p>
            <a:r>
              <a:rPr lang="zh-CN" altLang="zh-CN" sz="2000" b="1" dirty="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(1)</a:t>
            </a:r>
            <a:r>
              <a:rPr lang="zh-CN" altLang="zh-CN" sz="2000" b="1" dirty="0">
                <a:solidFill>
                  <a:srgbClr val="7030A0"/>
                </a:solidFill>
                <a:effectLst>
                  <a:outerShdw blurRad="38100" dist="38100" dir="2700000" algn="tl">
                    <a:srgbClr val="000000">
                      <a:alpha val="43137"/>
                    </a:srgbClr>
                  </a:outerShdw>
                </a:effectLst>
              </a:rPr>
              <a:t>两地</a:t>
            </a:r>
            <a:r>
              <a:rPr lang="zh-CN" altLang="zh-CN" sz="2000" b="1" dirty="0">
                <a:solidFill>
                  <a:srgbClr val="FF0000"/>
                </a:solidFill>
                <a:effectLst>
                  <a:outerShdw blurRad="38100" dist="38100" dir="2700000" algn="tl">
                    <a:srgbClr val="000000">
                      <a:alpha val="43137"/>
                    </a:srgbClr>
                  </a:outerShdw>
                </a:effectLst>
              </a:rPr>
              <a:t>流水</a:t>
            </a:r>
            <a:r>
              <a:rPr lang="zh-CN" altLang="zh-CN" sz="2000" b="1" dirty="0">
                <a:solidFill>
                  <a:srgbClr val="7030A0"/>
                </a:solidFill>
                <a:effectLst>
                  <a:outerShdw blurRad="38100" dist="38100" dir="2700000" algn="tl">
                    <a:srgbClr val="000000">
                      <a:alpha val="43137"/>
                    </a:srgbClr>
                  </a:outerShdw>
                </a:effectLst>
              </a:rPr>
              <a:t>相通，</a:t>
            </a:r>
            <a:r>
              <a:rPr lang="zh-CN" altLang="zh-CN" sz="2000" b="1" dirty="0">
                <a:solidFill>
                  <a:srgbClr val="00B050"/>
                </a:solidFill>
                <a:effectLst>
                  <a:outerShdw blurRad="38100" dist="38100" dir="2700000" algn="tl">
                    <a:srgbClr val="000000">
                      <a:alpha val="43137"/>
                    </a:srgbClr>
                  </a:outerShdw>
                </a:effectLst>
              </a:rPr>
              <a:t>形同比邻</a:t>
            </a:r>
            <a:r>
              <a:rPr lang="zh-CN" altLang="zh-CN" sz="2000" b="1" dirty="0">
                <a:solidFill>
                  <a:srgbClr val="7030A0"/>
                </a:solidFill>
                <a:effectLst>
                  <a:outerShdw blurRad="38100" dist="38100" dir="2700000" algn="tl">
                    <a:srgbClr val="000000">
                      <a:alpha val="43137"/>
                    </a:srgbClr>
                  </a:outerShdw>
                </a:effectLst>
              </a:rPr>
              <a:t>；自己和朋友</a:t>
            </a:r>
            <a:r>
              <a:rPr lang="zh-CN" altLang="zh-CN" sz="2000" b="1" dirty="0">
                <a:solidFill>
                  <a:srgbClr val="FF0000"/>
                </a:solidFill>
                <a:effectLst>
                  <a:outerShdw blurRad="38100" dist="38100" dir="2700000" algn="tl">
                    <a:srgbClr val="000000">
                      <a:alpha val="43137"/>
                    </a:srgbClr>
                  </a:outerShdw>
                </a:effectLst>
              </a:rPr>
              <a:t>风雨与共</a:t>
            </a:r>
            <a:r>
              <a:rPr lang="zh-CN"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明月共睹</a:t>
            </a:r>
            <a:r>
              <a:rPr lang="zh-CN" altLang="zh-CN" sz="2000" b="1" dirty="0">
                <a:solidFill>
                  <a:srgbClr val="7030A0"/>
                </a:solidFill>
                <a:effectLst>
                  <a:outerShdw blurRad="38100" dist="38100" dir="2700000" algn="tl">
                    <a:srgbClr val="000000">
                      <a:alpha val="43137"/>
                    </a:srgbClr>
                  </a:outerShdw>
                </a:effectLst>
              </a:rPr>
              <a:t>；虽处</a:t>
            </a:r>
            <a:r>
              <a:rPr lang="zh-CN" altLang="zh-CN" sz="2000" b="1" dirty="0">
                <a:solidFill>
                  <a:srgbClr val="00B050"/>
                </a:solidFill>
                <a:effectLst>
                  <a:outerShdw blurRad="38100" dist="38100" dir="2700000" algn="tl">
                    <a:srgbClr val="000000">
                      <a:alpha val="43137"/>
                    </a:srgbClr>
                  </a:outerShdw>
                </a:effectLst>
              </a:rPr>
              <a:t>异地</a:t>
            </a:r>
            <a:r>
              <a:rPr lang="zh-CN"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情感</a:t>
            </a:r>
            <a:r>
              <a:rPr lang="zh-CN" altLang="zh-CN" sz="2000" b="1" dirty="0">
                <a:solidFill>
                  <a:srgbClr val="7030A0"/>
                </a:solidFill>
                <a:effectLst>
                  <a:outerShdw blurRad="38100" dist="38100" dir="2700000" algn="tl">
                    <a:srgbClr val="000000">
                      <a:alpha val="43137"/>
                    </a:srgbClr>
                  </a:outerShdw>
                </a:effectLst>
              </a:rPr>
              <a:t>相通，因此</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送君不觉有离伤</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
        <p:nvSpPr>
          <p:cNvPr id="9" name="矩形 8"/>
          <p:cNvSpPr/>
          <p:nvPr/>
        </p:nvSpPr>
        <p:spPr>
          <a:xfrm>
            <a:off x="305748" y="4803314"/>
            <a:ext cx="8375512" cy="707886"/>
          </a:xfrm>
          <a:prstGeom prst="rect">
            <a:avLst/>
          </a:prstGeom>
        </p:spPr>
        <p:txBody>
          <a:bodyPr wrap="square">
            <a:spAutoFit/>
          </a:bodyPr>
          <a:lstStyle/>
          <a:p>
            <a:r>
              <a:rPr lang="en-US" altLang="zh-CN" sz="2000" b="1" dirty="0">
                <a:solidFill>
                  <a:srgbClr val="0070C0"/>
                </a:solidFill>
                <a:effectLst>
                  <a:outerShdw blurRad="38100" dist="38100" dir="2700000" algn="tl">
                    <a:srgbClr val="000000">
                      <a:alpha val="43137"/>
                    </a:srgbClr>
                  </a:outerShdw>
                </a:effectLst>
              </a:rPr>
              <a:t>(2)</a:t>
            </a:r>
            <a:r>
              <a:rPr lang="zh-CN" altLang="zh-CN" sz="2000" b="1" dirty="0">
                <a:solidFill>
                  <a:srgbClr val="C00000"/>
                </a:solidFill>
                <a:effectLst>
                  <a:outerShdw blurRad="38100" dist="38100" dir="2700000" algn="tl">
                    <a:srgbClr val="000000">
                      <a:alpha val="43137"/>
                    </a:srgbClr>
                  </a:outerShdw>
                </a:effectLst>
              </a:rPr>
              <a:t>感情色彩</a:t>
            </a:r>
            <a:r>
              <a:rPr lang="zh-CN" altLang="zh-CN" sz="2000" b="1" dirty="0">
                <a:solidFill>
                  <a:srgbClr val="0070C0"/>
                </a:solidFill>
                <a:effectLst>
                  <a:outerShdw blurRad="38100" dist="38100" dir="2700000" algn="tl">
                    <a:srgbClr val="000000">
                      <a:alpha val="43137"/>
                    </a:srgbClr>
                  </a:outerShdw>
                </a:effectLst>
              </a:rPr>
              <a:t>：王诗豁达乐观，表达的是对朋友的</a:t>
            </a:r>
            <a:r>
              <a:rPr lang="zh-CN" altLang="zh-CN" sz="2000" b="1" dirty="0">
                <a:solidFill>
                  <a:srgbClr val="FF0000"/>
                </a:solidFill>
                <a:effectLst>
                  <a:outerShdw blurRad="38100" dist="38100" dir="2700000" algn="tl">
                    <a:srgbClr val="000000">
                      <a:alpha val="43137"/>
                    </a:srgbClr>
                  </a:outerShdw>
                </a:effectLst>
              </a:rPr>
              <a:t>宽慰</a:t>
            </a:r>
            <a:r>
              <a:rPr lang="zh-CN" altLang="zh-CN" sz="2000" b="1" dirty="0">
                <a:solidFill>
                  <a:srgbClr val="0070C0"/>
                </a:solidFill>
                <a:effectLst>
                  <a:outerShdw blurRad="38100" dist="38100" dir="2700000" algn="tl">
                    <a:srgbClr val="000000">
                      <a:alpha val="43137"/>
                    </a:srgbClr>
                  </a:outerShdw>
                </a:effectLst>
              </a:rPr>
              <a:t>之情</a:t>
            </a:r>
            <a:r>
              <a:rPr lang="zh-CN" altLang="zh-CN" sz="2000" b="1" dirty="0" smtClean="0">
                <a:solidFill>
                  <a:srgbClr val="0070C0"/>
                </a:solidFill>
                <a:effectLst>
                  <a:outerShdw blurRad="38100" dist="38100" dir="2700000" algn="tl">
                    <a:srgbClr val="000000">
                      <a:alpha val="43137"/>
                    </a:srgbClr>
                  </a:outerShdw>
                </a:effectLst>
              </a:rPr>
              <a:t>；</a:t>
            </a:r>
            <a:endParaRPr lang="en-US" altLang="zh-CN" sz="2000" b="1" dirty="0" smtClean="0">
              <a:solidFill>
                <a:srgbClr val="0070C0"/>
              </a:solidFill>
              <a:effectLst>
                <a:outerShdw blurRad="38100" dist="38100" dir="2700000" algn="tl">
                  <a:srgbClr val="000000">
                    <a:alpha val="43137"/>
                  </a:srgbClr>
                </a:outerShdw>
              </a:effectLst>
            </a:endParaRPr>
          </a:p>
          <a:p>
            <a:r>
              <a:rPr lang="en-US" altLang="zh-CN" sz="2000" b="1" dirty="0">
                <a:solidFill>
                  <a:srgbClr val="0070C0"/>
                </a:solidFill>
                <a:effectLst>
                  <a:outerShdw blurRad="38100" dist="38100" dir="2700000" algn="tl">
                    <a:srgbClr val="000000">
                      <a:alpha val="43137"/>
                    </a:srgbClr>
                  </a:outerShdw>
                </a:effectLst>
              </a:rPr>
              <a:t> </a:t>
            </a:r>
            <a:r>
              <a:rPr lang="en-US" altLang="zh-CN" sz="2000" b="1" dirty="0" smtClean="0">
                <a:solidFill>
                  <a:srgbClr val="0070C0"/>
                </a:solidFill>
                <a:effectLst>
                  <a:outerShdw blurRad="38100" dist="38100" dir="2700000" algn="tl">
                    <a:srgbClr val="000000">
                      <a:alpha val="43137"/>
                    </a:srgbClr>
                  </a:outerShdw>
                </a:effectLst>
              </a:rPr>
              <a:t>                           </a:t>
            </a:r>
            <a:r>
              <a:rPr lang="zh-CN" altLang="zh-CN" sz="2000" b="1" dirty="0" smtClean="0">
                <a:solidFill>
                  <a:srgbClr val="0070C0"/>
                </a:solidFill>
                <a:effectLst>
                  <a:outerShdw blurRad="38100" dist="38100" dir="2700000" algn="tl">
                    <a:srgbClr val="000000">
                      <a:alpha val="43137"/>
                    </a:srgbClr>
                  </a:outerShdw>
                </a:effectLst>
              </a:rPr>
              <a:t>严</a:t>
            </a:r>
            <a:r>
              <a:rPr lang="zh-CN" altLang="zh-CN" sz="2000" b="1" dirty="0">
                <a:solidFill>
                  <a:srgbClr val="0070C0"/>
                </a:solidFill>
                <a:effectLst>
                  <a:outerShdw blurRad="38100" dist="38100" dir="2700000" algn="tl">
                    <a:srgbClr val="000000">
                      <a:alpha val="43137"/>
                    </a:srgbClr>
                  </a:outerShdw>
                </a:effectLst>
              </a:rPr>
              <a:t>诗凄凉哀婉，表达了对朋友的深切</a:t>
            </a:r>
            <a:r>
              <a:rPr lang="zh-CN" altLang="zh-CN" sz="2000" b="1" dirty="0">
                <a:solidFill>
                  <a:srgbClr val="FF0000"/>
                </a:solidFill>
                <a:effectLst>
                  <a:outerShdw blurRad="38100" dist="38100" dir="2700000" algn="tl">
                    <a:srgbClr val="000000">
                      <a:alpha val="43137"/>
                    </a:srgbClr>
                  </a:outerShdw>
                </a:effectLst>
              </a:rPr>
              <a:t>思念</a:t>
            </a:r>
            <a:r>
              <a:rPr lang="zh-CN" altLang="zh-CN" sz="2000" b="1" dirty="0">
                <a:solidFill>
                  <a:srgbClr val="0070C0"/>
                </a:solidFill>
                <a:effectLst>
                  <a:outerShdw blurRad="38100" dist="38100" dir="2700000" algn="tl">
                    <a:srgbClr val="000000">
                      <a:alpha val="43137"/>
                    </a:srgbClr>
                  </a:outerShdw>
                </a:effectLst>
              </a:rPr>
              <a:t>。</a:t>
            </a:r>
            <a:endParaRPr lang="zh-CN" altLang="en-US" sz="20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427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3528392" cy="1200329"/>
          </a:xfrm>
          <a:prstGeom prst="rect">
            <a:avLst/>
          </a:prstGeom>
        </p:spPr>
        <p:txBody>
          <a:bodyPr wrap="square">
            <a:spAutoFit/>
          </a:bodyPr>
          <a:lstStyle/>
          <a:p>
            <a:r>
              <a:rPr lang="en-US" altLang="zh-CN" b="1" dirty="0"/>
              <a:t>3</a:t>
            </a:r>
            <a:r>
              <a:rPr lang="zh-CN" altLang="zh-CN" b="1" dirty="0"/>
              <a:t>．阅读下面两首诗，完成赏析。</a:t>
            </a:r>
            <a:endParaRPr lang="zh-CN" altLang="zh-CN" dirty="0"/>
          </a:p>
          <a:p>
            <a:r>
              <a:rPr lang="en-US" altLang="zh-CN" b="1" dirty="0" smtClean="0"/>
              <a:t>               </a:t>
            </a:r>
            <a:r>
              <a:rPr lang="zh-CN" altLang="zh-CN" b="1" dirty="0" smtClean="0"/>
              <a:t>鹧鸪词</a:t>
            </a:r>
            <a:r>
              <a:rPr lang="en-US" altLang="zh-CN" b="1" dirty="0" smtClean="0"/>
              <a:t>       </a:t>
            </a:r>
            <a:r>
              <a:rPr lang="zh-CN" altLang="zh-CN" b="1" dirty="0" smtClean="0"/>
              <a:t>李</a:t>
            </a:r>
            <a:r>
              <a:rPr lang="zh-CN" altLang="zh-CN" b="1" dirty="0"/>
              <a:t>益</a:t>
            </a:r>
            <a:endParaRPr lang="zh-CN" altLang="zh-CN" dirty="0"/>
          </a:p>
          <a:p>
            <a:r>
              <a:rPr lang="zh-CN" altLang="zh-CN" b="1" dirty="0"/>
              <a:t>湘江斑竹枝，锦翅鹧鸪飞。</a:t>
            </a:r>
            <a:endParaRPr lang="zh-CN" altLang="zh-CN" dirty="0"/>
          </a:p>
          <a:p>
            <a:r>
              <a:rPr lang="zh-CN" altLang="zh-CN" b="1" dirty="0"/>
              <a:t>处处湘云合，郎从何处归</a:t>
            </a:r>
            <a:r>
              <a:rPr lang="zh-CN" altLang="zh-CN" b="1" dirty="0" smtClean="0"/>
              <a:t>？</a:t>
            </a:r>
            <a:endParaRPr lang="zh-CN" altLang="zh-CN" dirty="0"/>
          </a:p>
        </p:txBody>
      </p:sp>
      <p:sp>
        <p:nvSpPr>
          <p:cNvPr id="3" name="矩形 2"/>
          <p:cNvSpPr/>
          <p:nvPr/>
        </p:nvSpPr>
        <p:spPr>
          <a:xfrm>
            <a:off x="147899" y="2002940"/>
            <a:ext cx="8964488" cy="646331"/>
          </a:xfrm>
          <a:prstGeom prst="rect">
            <a:avLst/>
          </a:prstGeom>
        </p:spPr>
        <p:txBody>
          <a:bodyPr wrap="square">
            <a:spAutoFit/>
          </a:bodyPr>
          <a:lstStyle/>
          <a:p>
            <a:r>
              <a:rPr lang="en-US" altLang="zh-CN" b="1" dirty="0"/>
              <a:t>(2)</a:t>
            </a:r>
            <a:r>
              <a:rPr lang="zh-CN" altLang="zh-CN" b="1" dirty="0"/>
              <a:t>两首诗中都写到了</a:t>
            </a:r>
            <a:r>
              <a:rPr lang="en-US" altLang="zh-CN" b="1" dirty="0"/>
              <a:t>“</a:t>
            </a:r>
            <a:r>
              <a:rPr lang="zh-CN" altLang="zh-CN" b="1" dirty="0"/>
              <a:t>湘江</a:t>
            </a:r>
            <a:r>
              <a:rPr lang="en-US" altLang="zh-CN" b="1" dirty="0"/>
              <a:t>”</a:t>
            </a:r>
            <a:r>
              <a:rPr lang="zh-CN" altLang="zh-CN" b="1" dirty="0"/>
              <a:t>、</a:t>
            </a:r>
            <a:r>
              <a:rPr lang="en-US" altLang="zh-CN" b="1" dirty="0"/>
              <a:t>“</a:t>
            </a:r>
            <a:r>
              <a:rPr lang="zh-CN" altLang="zh-CN" b="1" dirty="0"/>
              <a:t>斑竹</a:t>
            </a:r>
            <a:r>
              <a:rPr lang="en-US" altLang="zh-CN" b="1" dirty="0"/>
              <a:t>”</a:t>
            </a:r>
            <a:r>
              <a:rPr lang="zh-CN" altLang="zh-CN" b="1" dirty="0"/>
              <a:t>和</a:t>
            </a:r>
            <a:r>
              <a:rPr lang="en-US" altLang="zh-CN" b="1" dirty="0"/>
              <a:t>“</a:t>
            </a:r>
            <a:r>
              <a:rPr lang="zh-CN" altLang="zh-CN" b="1" dirty="0"/>
              <a:t>鹧鸪</a:t>
            </a:r>
            <a:r>
              <a:rPr lang="en-US" altLang="zh-CN" b="1" dirty="0"/>
              <a:t>”</a:t>
            </a:r>
            <a:r>
              <a:rPr lang="zh-CN" altLang="zh-CN" b="1" dirty="0"/>
              <a:t>，请问李益诗的前两句和李涉诗的前四句都用了《诗经》中的何种表现手法？试作简要赏析。</a:t>
            </a:r>
            <a:endParaRPr lang="zh-CN" altLang="zh-CN" dirty="0"/>
          </a:p>
        </p:txBody>
      </p:sp>
      <p:sp>
        <p:nvSpPr>
          <p:cNvPr id="4" name="矩形 3"/>
          <p:cNvSpPr/>
          <p:nvPr/>
        </p:nvSpPr>
        <p:spPr>
          <a:xfrm>
            <a:off x="161509" y="6078781"/>
            <a:ext cx="8708577" cy="646331"/>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a:t>
            </a:r>
            <a:r>
              <a:rPr lang="en-US" altLang="zh-CN" b="1" dirty="0">
                <a:solidFill>
                  <a:srgbClr val="002060"/>
                </a:solidFill>
                <a:effectLst>
                  <a:outerShdw blurRad="38100" dist="38100" dir="2700000" algn="tl">
                    <a:srgbClr val="000000">
                      <a:alpha val="43137"/>
                    </a:srgbClr>
                  </a:outerShdw>
                </a:effectLst>
              </a:rPr>
              <a:t>2)</a:t>
            </a:r>
            <a:r>
              <a:rPr lang="zh-CN" altLang="zh-CN" b="1" dirty="0">
                <a:solidFill>
                  <a:srgbClr val="FF0000"/>
                </a:solidFill>
                <a:effectLst>
                  <a:outerShdw blurRad="38100" dist="38100" dir="2700000" algn="tl">
                    <a:srgbClr val="000000">
                      <a:alpha val="43137"/>
                    </a:srgbClr>
                  </a:outerShdw>
                </a:effectLst>
              </a:rPr>
              <a:t>起兴</a:t>
            </a:r>
            <a:r>
              <a:rPr lang="zh-CN" altLang="zh-CN" b="1" dirty="0">
                <a:solidFill>
                  <a:srgbClr val="002060"/>
                </a:solidFill>
                <a:effectLst>
                  <a:outerShdw blurRad="38100" dist="38100" dir="2700000" algn="tl">
                    <a:srgbClr val="000000">
                      <a:alpha val="43137"/>
                    </a:srgbClr>
                  </a:outerShdw>
                </a:effectLst>
              </a:rPr>
              <a:t>。李益诗由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斑竹</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的典故及鹧鸪写起，勾起了女主人公怀念情郎的愁怀</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李</a:t>
            </a:r>
            <a:r>
              <a:rPr lang="zh-CN" altLang="zh-CN" b="1" dirty="0">
                <a:solidFill>
                  <a:srgbClr val="002060"/>
                </a:solidFill>
                <a:effectLst>
                  <a:outerShdw blurRad="38100" dist="38100" dir="2700000" algn="tl">
                    <a:srgbClr val="000000">
                      <a:alpha val="43137"/>
                    </a:srgbClr>
                  </a:outerShdw>
                </a:effectLst>
              </a:rPr>
              <a:t>涉诗由湘江水深引出对屈原沉江的感叹，由</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斑竹</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典故想到</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二女</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 </a:t>
            </a:r>
            <a:endParaRPr lang="zh-CN" altLang="zh-CN" dirty="0">
              <a:solidFill>
                <a:srgbClr val="002060"/>
              </a:solidFill>
              <a:effectLst>
                <a:outerShdw blurRad="38100" dist="38100" dir="2700000" algn="tl">
                  <a:srgbClr val="000000">
                    <a:alpha val="43137"/>
                  </a:srgbClr>
                </a:outerShdw>
              </a:effectLst>
            </a:endParaRPr>
          </a:p>
        </p:txBody>
      </p:sp>
      <p:sp>
        <p:nvSpPr>
          <p:cNvPr id="5" name="矩形 4"/>
          <p:cNvSpPr/>
          <p:nvPr/>
        </p:nvSpPr>
        <p:spPr>
          <a:xfrm>
            <a:off x="179983" y="1657103"/>
            <a:ext cx="6678488" cy="369332"/>
          </a:xfrm>
          <a:prstGeom prst="rect">
            <a:avLst/>
          </a:prstGeom>
        </p:spPr>
        <p:txBody>
          <a:bodyPr wrap="square">
            <a:spAutoFit/>
          </a:bodyPr>
          <a:lstStyle/>
          <a:p>
            <a:r>
              <a:rPr lang="en-US" altLang="zh-CN" b="1" dirty="0"/>
              <a:t>(1)</a:t>
            </a:r>
            <a:r>
              <a:rPr lang="zh-CN" altLang="zh-CN" b="1" dirty="0"/>
              <a:t>两首诗中诗人表达的感情有何不同？请作简要分析。</a:t>
            </a:r>
            <a:endParaRPr lang="zh-CN" altLang="zh-CN" dirty="0"/>
          </a:p>
        </p:txBody>
      </p:sp>
      <p:sp>
        <p:nvSpPr>
          <p:cNvPr id="6" name="矩形 5"/>
          <p:cNvSpPr/>
          <p:nvPr/>
        </p:nvSpPr>
        <p:spPr>
          <a:xfrm>
            <a:off x="4661756" y="116632"/>
            <a:ext cx="4572000" cy="1477328"/>
          </a:xfrm>
          <a:prstGeom prst="rect">
            <a:avLst/>
          </a:prstGeom>
        </p:spPr>
        <p:txBody>
          <a:bodyPr>
            <a:spAutoFit/>
          </a:bodyPr>
          <a:lstStyle/>
          <a:p>
            <a:r>
              <a:rPr lang="en-US" altLang="zh-CN" b="1" dirty="0" smtClean="0"/>
              <a:t>              </a:t>
            </a:r>
            <a:r>
              <a:rPr lang="zh-CN" altLang="zh-CN" b="1" dirty="0" smtClean="0"/>
              <a:t>鹧鸪</a:t>
            </a:r>
            <a:r>
              <a:rPr lang="zh-CN" altLang="zh-CN" b="1" dirty="0"/>
              <a:t>词</a:t>
            </a:r>
            <a:r>
              <a:rPr lang="en-US" altLang="zh-CN" b="1" dirty="0"/>
              <a:t>     </a:t>
            </a:r>
            <a:r>
              <a:rPr lang="zh-CN" altLang="zh-CN" b="1" dirty="0"/>
              <a:t>李涉</a:t>
            </a:r>
            <a:endParaRPr lang="zh-CN" altLang="zh-CN" dirty="0"/>
          </a:p>
          <a:p>
            <a:r>
              <a:rPr lang="zh-CN" altLang="zh-CN" b="1" dirty="0"/>
              <a:t>湘江烟水深，沙岸隔枫林。</a:t>
            </a:r>
            <a:endParaRPr lang="zh-CN" altLang="zh-CN" dirty="0"/>
          </a:p>
          <a:p>
            <a:r>
              <a:rPr lang="zh-CN" altLang="zh-CN" b="1" dirty="0"/>
              <a:t>何处鹧鸪飞，日斜斑竹阴。</a:t>
            </a:r>
            <a:endParaRPr lang="zh-CN" altLang="zh-CN" dirty="0"/>
          </a:p>
          <a:p>
            <a:r>
              <a:rPr lang="zh-CN" altLang="zh-CN" b="1" dirty="0"/>
              <a:t>二女</a:t>
            </a:r>
            <a:r>
              <a:rPr lang="zh-CN" altLang="zh-CN" b="1" baseline="30000" dirty="0"/>
              <a:t>①</a:t>
            </a:r>
            <a:r>
              <a:rPr lang="zh-CN" altLang="zh-CN" b="1" dirty="0"/>
              <a:t>虚垂泪，三闾枉自沉。</a:t>
            </a:r>
            <a:endParaRPr lang="zh-CN" altLang="zh-CN" dirty="0"/>
          </a:p>
          <a:p>
            <a:r>
              <a:rPr lang="zh-CN" altLang="zh-CN" b="1" dirty="0"/>
              <a:t>惟有鹧鸪鸟，独伤行客心</a:t>
            </a:r>
            <a:r>
              <a:rPr lang="zh-CN" altLang="zh-CN" b="1" dirty="0" smtClean="0"/>
              <a:t>。</a:t>
            </a:r>
            <a:endParaRPr lang="zh-CN" altLang="zh-CN" dirty="0"/>
          </a:p>
        </p:txBody>
      </p:sp>
      <p:sp>
        <p:nvSpPr>
          <p:cNvPr id="7" name="矩形 6"/>
          <p:cNvSpPr/>
          <p:nvPr/>
        </p:nvSpPr>
        <p:spPr>
          <a:xfrm>
            <a:off x="147899" y="1287771"/>
            <a:ext cx="4136069" cy="369332"/>
          </a:xfrm>
          <a:prstGeom prst="rect">
            <a:avLst/>
          </a:prstGeom>
        </p:spPr>
        <p:txBody>
          <a:bodyPr wrap="none">
            <a:spAutoFit/>
          </a:bodyPr>
          <a:lstStyle/>
          <a:p>
            <a:r>
              <a:rPr lang="zh-CN" altLang="zh-CN" b="1" dirty="0"/>
              <a:t>【注】</a:t>
            </a:r>
            <a:r>
              <a:rPr lang="en-US" altLang="zh-CN" b="1" dirty="0"/>
              <a:t>①</a:t>
            </a:r>
            <a:r>
              <a:rPr lang="zh-CN" altLang="zh-CN" b="1" dirty="0"/>
              <a:t>二女：舜帝二妃娥皇、女英。</a:t>
            </a:r>
            <a:endParaRPr lang="zh-CN" altLang="zh-CN" dirty="0"/>
          </a:p>
        </p:txBody>
      </p:sp>
      <p:sp>
        <p:nvSpPr>
          <p:cNvPr id="8" name="矩形 7"/>
          <p:cNvSpPr/>
          <p:nvPr/>
        </p:nvSpPr>
        <p:spPr>
          <a:xfrm>
            <a:off x="179512" y="2564904"/>
            <a:ext cx="8672573" cy="2031325"/>
          </a:xfrm>
          <a:prstGeom prst="rect">
            <a:avLst/>
          </a:prstGeom>
        </p:spPr>
        <p:txBody>
          <a:bodyPr wrap="square">
            <a:spAutoFit/>
          </a:bodyPr>
          <a:lstStyle/>
          <a:p>
            <a:r>
              <a:rPr lang="zh-CN" altLang="en-US" b="1" dirty="0" smtClean="0">
                <a:solidFill>
                  <a:srgbClr val="00B0F0"/>
                </a:solidFill>
                <a:effectLst>
                  <a:outerShdw blurRad="38100" dist="38100" dir="2700000" algn="tl">
                    <a:srgbClr val="000000">
                      <a:alpha val="43137"/>
                    </a:srgbClr>
                  </a:outerShdw>
                </a:effectLst>
              </a:rPr>
              <a:t>李益诗赏析：</a:t>
            </a:r>
            <a:r>
              <a:rPr lang="en-US" altLang="zh-CN" b="1" dirty="0" smtClean="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湘江斑竹枝</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又兼用典。舜之二妃娥皇、女英，为舜南巡而死，泪下沾竹。这种染上斑斑泪痕的竹子，称为</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湘妃竹</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，又称</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斑竹</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。勾起自己怀念情郎的愁绪。这时，鹧鸪，振翅而飞，且飞且鸣，其声凄清愁苦，更加重了她的愁绪。</a:t>
            </a:r>
          </a:p>
          <a:p>
            <a:r>
              <a:rPr lang="zh-CN" altLang="zh-CN" b="1" dirty="0">
                <a:solidFill>
                  <a:srgbClr val="00B0F0"/>
                </a:solidFill>
                <a:effectLst>
                  <a:outerShdw blurRad="38100" dist="38100" dir="2700000" algn="tl">
                    <a:srgbClr val="000000">
                      <a:alpha val="43137"/>
                    </a:srgbClr>
                  </a:outerShdw>
                </a:effectLst>
              </a:rPr>
              <a:t>接着以笼罩在湘江之上的阴云，来比喻女主人公郁闷的心情</a:t>
            </a:r>
            <a:r>
              <a:rPr lang="zh-CN" altLang="zh-CN" b="1" dirty="0" smtClean="0">
                <a:solidFill>
                  <a:srgbClr val="00B0F0"/>
                </a:solidFill>
                <a:effectLst>
                  <a:outerShdw blurRad="38100" dist="38100" dir="2700000" algn="tl">
                    <a:srgbClr val="000000">
                      <a:alpha val="43137"/>
                    </a:srgbClr>
                  </a:outerShdw>
                </a:effectLst>
              </a:rPr>
              <a:t>。诗人</a:t>
            </a:r>
            <a:r>
              <a:rPr lang="zh-CN" altLang="zh-CN" b="1" dirty="0">
                <a:solidFill>
                  <a:srgbClr val="00B0F0"/>
                </a:solidFill>
                <a:effectLst>
                  <a:outerShdw blurRad="38100" dist="38100" dir="2700000" algn="tl">
                    <a:srgbClr val="000000">
                      <a:alpha val="43137"/>
                    </a:srgbClr>
                  </a:outerShdw>
                </a:effectLst>
              </a:rPr>
              <a:t>用湘江、湘云、斑竹、鹧鸪这些景物构造出一幅有静有动的图面，末句向苍天发出</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郎从何处归</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的问语，写出了主人公的无可奈何的心情，我们仿佛看到她伫立湘江岸边翘首凝望的身影，感觉到她盼郎归来的急切心情，绘出了一幅湘江女子怀远图来。</a:t>
            </a:r>
          </a:p>
        </p:txBody>
      </p:sp>
      <p:sp>
        <p:nvSpPr>
          <p:cNvPr id="9" name="矩形 8"/>
          <p:cNvSpPr/>
          <p:nvPr/>
        </p:nvSpPr>
        <p:spPr>
          <a:xfrm>
            <a:off x="168152" y="4509120"/>
            <a:ext cx="8775848" cy="923330"/>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李涉的</a:t>
            </a:r>
            <a:r>
              <a:rPr lang="en-US" altLang="zh-CN" b="1" dirty="0">
                <a:solidFill>
                  <a:srgbClr val="7030A0"/>
                </a:solidFill>
                <a:effectLst>
                  <a:outerShdw blurRad="38100" dist="38100" dir="2700000" algn="tl">
                    <a:srgbClr val="000000">
                      <a:alpha val="43137"/>
                    </a:srgbClr>
                  </a:outerShdw>
                </a:effectLst>
              </a:rPr>
              <a:t>《</a:t>
            </a:r>
            <a:r>
              <a:rPr lang="zh-CN" altLang="en-US" b="1" dirty="0">
                <a:solidFill>
                  <a:srgbClr val="7030A0"/>
                </a:solidFill>
                <a:effectLst>
                  <a:outerShdw blurRad="38100" dist="38100" dir="2700000" algn="tl">
                    <a:srgbClr val="000000">
                      <a:alpha val="43137"/>
                    </a:srgbClr>
                  </a:outerShdw>
                </a:effectLst>
              </a:rPr>
              <a:t>鹧鸪词</a:t>
            </a:r>
            <a:r>
              <a:rPr lang="en-US" altLang="zh-CN" b="1" dirty="0">
                <a:solidFill>
                  <a:srgbClr val="7030A0"/>
                </a:solidFill>
                <a:effectLst>
                  <a:outerShdw blurRad="38100" dist="38100" dir="2700000" algn="tl">
                    <a:srgbClr val="000000">
                      <a:alpha val="43137"/>
                    </a:srgbClr>
                  </a:outerShdw>
                </a:effectLst>
              </a:rPr>
              <a:t>》</a:t>
            </a:r>
            <a:r>
              <a:rPr lang="zh-CN" altLang="en-US" b="1" dirty="0">
                <a:solidFill>
                  <a:srgbClr val="7030A0"/>
                </a:solidFill>
                <a:effectLst>
                  <a:outerShdw blurRad="38100" dist="38100" dir="2700000" algn="tl">
                    <a:srgbClr val="000000">
                      <a:alpha val="43137"/>
                    </a:srgbClr>
                  </a:outerShdw>
                </a:effectLst>
              </a:rPr>
              <a:t>由怀古兼及游子行客之情。他充分运用联想：看到湘江水深，想到屈原的沉江自杀；看到斑竹阴阴，想到舜之二妃娥皇、女英的故事；听到鹧鸪的啼叫，触动自己羁旅的愁怀。所抒之情，并非集中于一点，而是泛咏愁情。</a:t>
            </a:r>
          </a:p>
        </p:txBody>
      </p:sp>
      <p:sp>
        <p:nvSpPr>
          <p:cNvPr id="10" name="矩形 9"/>
          <p:cNvSpPr/>
          <p:nvPr/>
        </p:nvSpPr>
        <p:spPr>
          <a:xfrm>
            <a:off x="140604" y="5422462"/>
            <a:ext cx="8830943" cy="646331"/>
          </a:xfrm>
          <a:prstGeom prst="rect">
            <a:avLst/>
          </a:prstGeom>
        </p:spPr>
        <p:txBody>
          <a:bodyPr wrap="square">
            <a:spAutoFit/>
          </a:bodyPr>
          <a:lstStyle/>
          <a:p>
            <a:r>
              <a:rPr lang="zh-CN" altLang="zh-CN" b="1" dirty="0">
                <a:solidFill>
                  <a:srgbClr val="00B050"/>
                </a:solidFill>
                <a:effectLst>
                  <a:outerShdw blurRad="38100" dist="38100" dir="2700000" algn="tl">
                    <a:srgbClr val="000000">
                      <a:alpha val="43137"/>
                    </a:srgbClr>
                  </a:outerShdw>
                </a:effectLst>
              </a:rPr>
              <a:t>【答案】</a:t>
            </a:r>
            <a:r>
              <a:rPr lang="en-US" altLang="zh-CN" b="1" dirty="0">
                <a:solidFill>
                  <a:srgbClr val="00B050"/>
                </a:solidFill>
                <a:effectLst>
                  <a:outerShdw blurRad="38100" dist="38100" dir="2700000" algn="tl">
                    <a:srgbClr val="000000">
                      <a:alpha val="43137"/>
                    </a:srgbClr>
                  </a:outerShdw>
                </a:effectLst>
              </a:rPr>
              <a:t>(1)</a:t>
            </a:r>
            <a:r>
              <a:rPr lang="zh-CN" altLang="zh-CN" b="1" dirty="0">
                <a:solidFill>
                  <a:srgbClr val="00B050"/>
                </a:solidFill>
                <a:effectLst>
                  <a:outerShdw blurRad="38100" dist="38100" dir="2700000" algn="tl">
                    <a:srgbClr val="000000">
                      <a:alpha val="43137"/>
                    </a:srgbClr>
                  </a:outerShdw>
                </a:effectLst>
              </a:rPr>
              <a:t>李益诗主要表达一位女子对远方情郎的</a:t>
            </a:r>
            <a:r>
              <a:rPr lang="zh-CN" altLang="zh-CN" b="1" dirty="0">
                <a:solidFill>
                  <a:srgbClr val="0070C0"/>
                </a:solidFill>
                <a:effectLst>
                  <a:outerShdw blurRad="38100" dist="38100" dir="2700000" algn="tl">
                    <a:srgbClr val="000000">
                      <a:alpha val="43137"/>
                    </a:srgbClr>
                  </a:outerShdw>
                </a:effectLst>
              </a:rPr>
              <a:t>思念之苦</a:t>
            </a:r>
            <a:r>
              <a:rPr lang="zh-CN" altLang="zh-CN" b="1" dirty="0">
                <a:solidFill>
                  <a:srgbClr val="00B050"/>
                </a:solidFill>
                <a:effectLst>
                  <a:outerShdw blurRad="38100" dist="38100" dir="2700000" algn="tl">
                    <a:srgbClr val="000000">
                      <a:alpha val="43137"/>
                    </a:srgbClr>
                  </a:outerShdw>
                </a:effectLst>
              </a:rPr>
              <a:t>以及</a:t>
            </a:r>
            <a:r>
              <a:rPr lang="zh-CN" altLang="zh-CN" b="1" dirty="0">
                <a:solidFill>
                  <a:srgbClr val="0070C0"/>
                </a:solidFill>
                <a:effectLst>
                  <a:outerShdw blurRad="38100" dist="38100" dir="2700000" algn="tl">
                    <a:srgbClr val="000000">
                      <a:alpha val="43137"/>
                    </a:srgbClr>
                  </a:outerShdw>
                </a:effectLst>
              </a:rPr>
              <a:t>盼望</a:t>
            </a:r>
            <a:r>
              <a:rPr lang="zh-CN" altLang="zh-CN" b="1" dirty="0">
                <a:solidFill>
                  <a:srgbClr val="00B050"/>
                </a:solidFill>
                <a:effectLst>
                  <a:outerShdw blurRad="38100" dist="38100" dir="2700000" algn="tl">
                    <a:srgbClr val="000000">
                      <a:alpha val="43137"/>
                    </a:srgbClr>
                  </a:outerShdw>
                </a:effectLst>
              </a:rPr>
              <a:t>情郎归来的</a:t>
            </a:r>
            <a:r>
              <a:rPr lang="zh-CN" altLang="zh-CN" b="1" dirty="0">
                <a:solidFill>
                  <a:srgbClr val="0070C0"/>
                </a:solidFill>
                <a:effectLst>
                  <a:outerShdw blurRad="38100" dist="38100" dir="2700000" algn="tl">
                    <a:srgbClr val="000000">
                      <a:alpha val="43137"/>
                    </a:srgbClr>
                  </a:outerShdw>
                </a:effectLst>
              </a:rPr>
              <a:t>急切之情</a:t>
            </a:r>
            <a:r>
              <a:rPr lang="zh-CN" altLang="zh-CN" b="1" dirty="0">
                <a:solidFill>
                  <a:srgbClr val="00B050"/>
                </a:solidFill>
                <a:effectLst>
                  <a:outerShdw blurRad="38100" dist="38100" dir="2700000" algn="tl">
                    <a:srgbClr val="000000">
                      <a:alpha val="43137"/>
                    </a:srgbClr>
                  </a:outerShdw>
                </a:effectLst>
              </a:rPr>
              <a:t>；李涉诗主要表达</a:t>
            </a:r>
            <a:r>
              <a:rPr lang="zh-CN" altLang="zh-CN" b="1" dirty="0">
                <a:solidFill>
                  <a:srgbClr val="FF0000"/>
                </a:solidFill>
                <a:effectLst>
                  <a:outerShdw blurRad="38100" dist="38100" dir="2700000" algn="tl">
                    <a:srgbClr val="000000">
                      <a:alpha val="43137"/>
                    </a:srgbClr>
                  </a:outerShdw>
                </a:effectLst>
              </a:rPr>
              <a:t>怀古悼今</a:t>
            </a:r>
            <a:r>
              <a:rPr lang="zh-CN" altLang="zh-CN" b="1" dirty="0">
                <a:solidFill>
                  <a:srgbClr val="00B050"/>
                </a:solidFill>
                <a:effectLst>
                  <a:outerShdw blurRad="38100" dist="38100" dir="2700000" algn="tl">
                    <a:srgbClr val="000000">
                      <a:alpha val="43137"/>
                    </a:srgbClr>
                  </a:outerShdw>
                </a:effectLst>
              </a:rPr>
              <a:t>之情及游子行客的</a:t>
            </a:r>
            <a:r>
              <a:rPr lang="zh-CN" altLang="zh-CN" b="1" dirty="0">
                <a:solidFill>
                  <a:srgbClr val="FF0000"/>
                </a:solidFill>
                <a:effectLst>
                  <a:outerShdw blurRad="38100" dist="38100" dir="2700000" algn="tl">
                    <a:srgbClr val="000000">
                      <a:alpha val="43137"/>
                    </a:srgbClr>
                  </a:outerShdw>
                </a:effectLst>
              </a:rPr>
              <a:t>羁旅愁情</a:t>
            </a:r>
            <a:r>
              <a:rPr lang="zh-CN" altLang="zh-CN" b="1" dirty="0">
                <a:solidFill>
                  <a:srgbClr val="00B050"/>
                </a:solidFill>
                <a:effectLst>
                  <a:outerShdw blurRad="38100" dist="38100" dir="2700000" algn="tl">
                    <a:srgbClr val="000000">
                      <a:alpha val="43137"/>
                    </a:srgbClr>
                  </a:outerShdw>
                </a:effectLst>
              </a:rPr>
              <a:t>。</a:t>
            </a:r>
            <a:endParaRPr lang="zh-CN" altLang="zh-CN"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155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717" y="2812286"/>
            <a:ext cx="8064896" cy="369332"/>
          </a:xfrm>
          <a:prstGeom prst="rect">
            <a:avLst/>
          </a:prstGeom>
        </p:spPr>
        <p:txBody>
          <a:bodyPr wrap="square">
            <a:spAutoFit/>
          </a:bodyPr>
          <a:lstStyle/>
          <a:p>
            <a:r>
              <a:rPr lang="en-US" altLang="zh-CN" b="1" dirty="0"/>
              <a:t>9</a:t>
            </a:r>
            <a:r>
              <a:rPr lang="zh-CN" altLang="zh-CN" b="1" dirty="0"/>
              <a:t>．两首诗都写到</a:t>
            </a:r>
            <a:r>
              <a:rPr lang="en-US" altLang="zh-CN" b="1" dirty="0"/>
              <a:t>“</a:t>
            </a:r>
            <a:r>
              <a:rPr lang="zh-CN" altLang="zh-CN" b="1" dirty="0"/>
              <a:t>灯前</a:t>
            </a:r>
            <a:r>
              <a:rPr lang="en-US" altLang="zh-CN" b="1" dirty="0"/>
              <a:t>”</a:t>
            </a:r>
            <a:r>
              <a:rPr lang="zh-CN" altLang="zh-CN" b="1" dirty="0"/>
              <a:t>，这两处</a:t>
            </a:r>
            <a:r>
              <a:rPr lang="en-US" altLang="zh-CN" b="1" dirty="0"/>
              <a:t>“</a:t>
            </a:r>
            <a:r>
              <a:rPr lang="zh-CN" altLang="zh-CN" b="1" dirty="0"/>
              <a:t>灯前</a:t>
            </a:r>
            <a:r>
              <a:rPr lang="en-US" altLang="zh-CN" b="1" dirty="0"/>
              <a:t>”</a:t>
            </a:r>
            <a:r>
              <a:rPr lang="zh-CN" altLang="zh-CN" b="1" dirty="0"/>
              <a:t>各自表达了诗人什么样的感情？ </a:t>
            </a:r>
            <a:endParaRPr lang="zh-CN" altLang="zh-CN" dirty="0"/>
          </a:p>
        </p:txBody>
      </p:sp>
      <p:sp>
        <p:nvSpPr>
          <p:cNvPr id="3" name="矩形 2"/>
          <p:cNvSpPr/>
          <p:nvPr/>
        </p:nvSpPr>
        <p:spPr>
          <a:xfrm>
            <a:off x="315008" y="3501008"/>
            <a:ext cx="8424936" cy="707886"/>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【答案】</a:t>
            </a:r>
            <a:r>
              <a:rPr lang="zh-CN" altLang="zh-CN" sz="2000" b="1" dirty="0">
                <a:solidFill>
                  <a:srgbClr val="7030A0"/>
                </a:solidFill>
                <a:effectLst>
                  <a:outerShdw blurRad="38100" dist="38100" dir="2700000" algn="tl">
                    <a:srgbClr val="000000">
                      <a:alpha val="43137"/>
                    </a:srgbClr>
                  </a:outerShdw>
                </a:effectLst>
              </a:rPr>
              <a:t>韦诗中，</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灯前</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表现了诗人旅途漂泊中的</a:t>
            </a:r>
            <a:r>
              <a:rPr lang="zh-CN" altLang="zh-CN" sz="2000" b="1" dirty="0">
                <a:solidFill>
                  <a:srgbClr val="FF0000"/>
                </a:solidFill>
                <a:effectLst>
                  <a:outerShdw blurRad="38100" dist="38100" dir="2700000" algn="tl">
                    <a:srgbClr val="000000">
                      <a:alpha val="43137"/>
                    </a:srgbClr>
                  </a:outerShdw>
                </a:effectLst>
              </a:rPr>
              <a:t>凄清、失神、怅惘之情</a:t>
            </a:r>
            <a:r>
              <a:rPr lang="zh-CN" altLang="zh-CN" sz="2000" b="1" dirty="0">
                <a:solidFill>
                  <a:srgbClr val="7030A0"/>
                </a:solidFill>
                <a:effectLst>
                  <a:outerShdw blurRad="38100" dist="38100" dir="2700000" algn="tl">
                    <a:srgbClr val="000000">
                      <a:alpha val="43137"/>
                    </a:srgbClr>
                  </a:outerShdw>
                </a:effectLst>
              </a:rPr>
              <a:t>；郭诗中，“灯前”表现了诗人住宿在渔家所感到的</a:t>
            </a:r>
            <a:r>
              <a:rPr lang="zh-CN" altLang="zh-CN" sz="2000" b="1" dirty="0">
                <a:solidFill>
                  <a:srgbClr val="00B050"/>
                </a:solidFill>
                <a:effectLst>
                  <a:outerShdw blurRad="38100" dist="38100" dir="2700000" algn="tl">
                    <a:srgbClr val="000000">
                      <a:alpha val="43137"/>
                    </a:srgbClr>
                  </a:outerShdw>
                </a:effectLst>
              </a:rPr>
              <a:t>温暖、愉悦之情</a:t>
            </a:r>
            <a:r>
              <a:rPr lang="zh-CN" altLang="zh-CN" sz="2000" b="1" dirty="0">
                <a:solidFill>
                  <a:srgbClr val="7030A0"/>
                </a:solidFill>
                <a:effectLst>
                  <a:outerShdw blurRad="38100" dist="38100" dir="2700000" algn="tl">
                    <a:srgbClr val="000000">
                      <a:alpha val="43137"/>
                    </a:srgbClr>
                  </a:outerShdw>
                </a:effectLst>
              </a:rPr>
              <a:t>。　</a:t>
            </a:r>
            <a:endParaRPr lang="zh-CN" altLang="zh-CN"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216569" y="116632"/>
            <a:ext cx="8712968" cy="2585323"/>
          </a:xfrm>
          <a:prstGeom prst="rect">
            <a:avLst/>
          </a:prstGeom>
        </p:spPr>
        <p:txBody>
          <a:bodyPr wrap="square">
            <a:spAutoFit/>
          </a:bodyPr>
          <a:lstStyle/>
          <a:p>
            <a:r>
              <a:rPr lang="en-US" altLang="zh-CN" b="1" dirty="0"/>
              <a:t>(2014</a:t>
            </a:r>
            <a:r>
              <a:rPr lang="zh-CN" altLang="zh-CN" b="1" dirty="0"/>
              <a:t>年全国卷新课标</a:t>
            </a:r>
            <a:r>
              <a:rPr lang="en-US" altLang="zh-CN" b="1" dirty="0"/>
              <a:t>Ⅱ</a:t>
            </a:r>
            <a:r>
              <a:rPr lang="zh-CN" altLang="zh-CN" b="1" dirty="0"/>
              <a:t>第</a:t>
            </a:r>
            <a:r>
              <a:rPr lang="en-US" altLang="zh-CN" b="1" dirty="0"/>
              <a:t>8</a:t>
            </a:r>
            <a:r>
              <a:rPr lang="zh-CN" altLang="zh-CN" b="1" dirty="0"/>
              <a:t>、</a:t>
            </a:r>
            <a:r>
              <a:rPr lang="en-US" altLang="zh-CN" b="1" dirty="0"/>
              <a:t>9</a:t>
            </a:r>
            <a:r>
              <a:rPr lang="zh-CN" altLang="zh-CN" b="1" dirty="0"/>
              <a:t>题</a:t>
            </a:r>
            <a:r>
              <a:rPr lang="en-US" altLang="zh-CN" b="1" dirty="0"/>
              <a:t>)</a:t>
            </a:r>
            <a:r>
              <a:rPr lang="zh-CN" altLang="zh-CN" b="1" dirty="0"/>
              <a:t>阅读下面两首诗，完成</a:t>
            </a:r>
            <a:r>
              <a:rPr lang="en-US" altLang="zh-CN" b="1" dirty="0"/>
              <a:t>8</a:t>
            </a:r>
            <a:r>
              <a:rPr lang="zh-CN" altLang="zh-CN" b="1" dirty="0"/>
              <a:t>～</a:t>
            </a:r>
            <a:r>
              <a:rPr lang="en-US" altLang="zh-CN" b="1" dirty="0"/>
              <a:t>9</a:t>
            </a:r>
            <a:r>
              <a:rPr lang="zh-CN" altLang="zh-CN" b="1" dirty="0"/>
              <a:t>题。</a:t>
            </a:r>
            <a:endParaRPr lang="zh-CN" altLang="zh-CN" dirty="0"/>
          </a:p>
          <a:p>
            <a:r>
              <a:rPr lang="en-US" altLang="zh-CN" b="1" dirty="0" smtClean="0"/>
              <a:t>                                                  </a:t>
            </a:r>
            <a:r>
              <a:rPr lang="zh-CN" altLang="zh-CN" b="1" dirty="0" smtClean="0"/>
              <a:t>含</a:t>
            </a:r>
            <a:r>
              <a:rPr lang="zh-CN" altLang="zh-CN" b="1" dirty="0"/>
              <a:t>山店梦觉</a:t>
            </a:r>
            <a:r>
              <a:rPr lang="zh-CN" altLang="zh-CN" b="1" dirty="0" smtClean="0"/>
              <a:t>作</a:t>
            </a:r>
            <a:r>
              <a:rPr lang="en-US" altLang="zh-CN" b="1" dirty="0" smtClean="0"/>
              <a:t>       </a:t>
            </a:r>
            <a:r>
              <a:rPr lang="en-US" altLang="zh-CN" b="1" dirty="0"/>
              <a:t>[</a:t>
            </a:r>
            <a:r>
              <a:rPr lang="zh-CN" altLang="zh-CN" b="1" dirty="0"/>
              <a:t>唐</a:t>
            </a:r>
            <a:r>
              <a:rPr lang="en-US" altLang="zh-CN" b="1" dirty="0"/>
              <a:t>]</a:t>
            </a:r>
            <a:r>
              <a:rPr lang="zh-CN" altLang="zh-CN" b="1" dirty="0"/>
              <a:t>韦庄</a:t>
            </a:r>
            <a:r>
              <a:rPr lang="zh-CN" altLang="zh-CN" b="1" baseline="30000" dirty="0"/>
              <a:t>①</a:t>
            </a:r>
            <a:endParaRPr lang="zh-CN" altLang="zh-CN" dirty="0"/>
          </a:p>
          <a:p>
            <a:r>
              <a:rPr lang="en-US" altLang="zh-CN" b="1" dirty="0" smtClean="0"/>
              <a:t>                                   </a:t>
            </a:r>
            <a:r>
              <a:rPr lang="zh-CN" altLang="zh-CN" b="1" dirty="0" smtClean="0"/>
              <a:t>曾</a:t>
            </a:r>
            <a:r>
              <a:rPr lang="zh-CN" altLang="zh-CN" b="1" dirty="0"/>
              <a:t>为流离惯别家，等闲挥袂客天涯。</a:t>
            </a:r>
            <a:endParaRPr lang="zh-CN" altLang="zh-CN" dirty="0"/>
          </a:p>
          <a:p>
            <a:r>
              <a:rPr lang="en-US" altLang="zh-CN" b="1" dirty="0" smtClean="0"/>
              <a:t>                                   </a:t>
            </a:r>
            <a:r>
              <a:rPr lang="zh-CN" altLang="zh-CN" b="1" dirty="0" smtClean="0"/>
              <a:t>灯</a:t>
            </a:r>
            <a:r>
              <a:rPr lang="zh-CN" altLang="zh-CN" b="1" dirty="0"/>
              <a:t>前一觉江南梦，惆怅起来山月斜。</a:t>
            </a:r>
            <a:endParaRPr lang="zh-CN" altLang="zh-CN" dirty="0"/>
          </a:p>
          <a:p>
            <a:r>
              <a:rPr lang="en-US" altLang="zh-CN" b="1" dirty="0" smtClean="0"/>
              <a:t>                                                            </a:t>
            </a:r>
            <a:r>
              <a:rPr lang="zh-CN" altLang="zh-CN" b="1" dirty="0" smtClean="0"/>
              <a:t>宿渔家</a:t>
            </a:r>
            <a:r>
              <a:rPr lang="en-US" altLang="zh-CN" b="1" dirty="0" smtClean="0"/>
              <a:t>     [</a:t>
            </a:r>
            <a:r>
              <a:rPr lang="zh-CN" altLang="zh-CN" b="1" dirty="0"/>
              <a:t>宋</a:t>
            </a:r>
            <a:r>
              <a:rPr lang="en-US" altLang="zh-CN" b="1" dirty="0"/>
              <a:t>]</a:t>
            </a:r>
            <a:r>
              <a:rPr lang="zh-CN" altLang="zh-CN" b="1" dirty="0"/>
              <a:t>郭震</a:t>
            </a:r>
            <a:r>
              <a:rPr lang="zh-CN" altLang="zh-CN" b="1" baseline="30000" dirty="0"/>
              <a:t>②</a:t>
            </a:r>
            <a:endParaRPr lang="zh-CN" altLang="zh-CN" dirty="0"/>
          </a:p>
          <a:p>
            <a:r>
              <a:rPr lang="en-US" altLang="zh-CN" b="1" dirty="0" smtClean="0"/>
              <a:t>                                  </a:t>
            </a:r>
            <a:r>
              <a:rPr lang="zh-CN" altLang="zh-CN" b="1" dirty="0" smtClean="0"/>
              <a:t>几</a:t>
            </a:r>
            <a:r>
              <a:rPr lang="zh-CN" altLang="zh-CN" b="1" dirty="0"/>
              <a:t>代生涯傍海涯，两三间屋盖芦花。</a:t>
            </a:r>
            <a:endParaRPr lang="zh-CN" altLang="zh-CN" dirty="0"/>
          </a:p>
          <a:p>
            <a:r>
              <a:rPr lang="en-US" altLang="zh-CN" b="1" dirty="0" smtClean="0"/>
              <a:t>                                  </a:t>
            </a:r>
            <a:r>
              <a:rPr lang="zh-CN" altLang="zh-CN" b="1" dirty="0" smtClean="0"/>
              <a:t>灯</a:t>
            </a:r>
            <a:r>
              <a:rPr lang="zh-CN" altLang="zh-CN" b="1" dirty="0"/>
              <a:t>前笑说归来夜，明月随船送到家。</a:t>
            </a:r>
            <a:endParaRPr lang="zh-CN" altLang="zh-CN" dirty="0"/>
          </a:p>
          <a:p>
            <a:r>
              <a:rPr lang="zh-CN" altLang="zh-CN" b="1" dirty="0"/>
              <a:t>【注】 </a:t>
            </a:r>
            <a:r>
              <a:rPr lang="en-US" altLang="zh-CN" b="1" dirty="0"/>
              <a:t>①</a:t>
            </a:r>
            <a:r>
              <a:rPr lang="zh-CN" altLang="zh-CN" b="1" dirty="0"/>
              <a:t>韦庄</a:t>
            </a:r>
            <a:r>
              <a:rPr lang="en-US" altLang="zh-CN" b="1" dirty="0"/>
              <a:t>(</a:t>
            </a:r>
            <a:r>
              <a:rPr lang="zh-CN" altLang="zh-CN" b="1" dirty="0"/>
              <a:t>约</a:t>
            </a:r>
            <a:r>
              <a:rPr lang="en-US" altLang="zh-CN" b="1" dirty="0"/>
              <a:t>836—910)</a:t>
            </a:r>
            <a:r>
              <a:rPr lang="zh-CN" altLang="zh-CN" b="1" dirty="0"/>
              <a:t>：字端己，长安杜陵</a:t>
            </a:r>
            <a:r>
              <a:rPr lang="en-US" altLang="zh-CN" b="1" dirty="0"/>
              <a:t>(</a:t>
            </a:r>
            <a:r>
              <a:rPr lang="zh-CN" altLang="zh-CN" b="1" dirty="0"/>
              <a:t>今陕西西安东南</a:t>
            </a:r>
            <a:r>
              <a:rPr lang="en-US" altLang="zh-CN" b="1" dirty="0"/>
              <a:t>)</a:t>
            </a:r>
            <a:r>
              <a:rPr lang="zh-CN" altLang="zh-CN" b="1" dirty="0"/>
              <a:t>人。曾流离迁徙于汴洛、吴越等地。</a:t>
            </a:r>
            <a:r>
              <a:rPr lang="en-US" altLang="zh-CN" b="1" dirty="0"/>
              <a:t>②</a:t>
            </a:r>
            <a:r>
              <a:rPr lang="zh-CN" altLang="zh-CN" b="1" dirty="0"/>
              <a:t>郭震：字希声，成都人。生卒年及生平不详。</a:t>
            </a:r>
            <a:endParaRPr lang="zh-CN" altLang="zh-CN" dirty="0"/>
          </a:p>
        </p:txBody>
      </p:sp>
      <p:sp>
        <p:nvSpPr>
          <p:cNvPr id="5" name="矩形 4"/>
          <p:cNvSpPr/>
          <p:nvPr/>
        </p:nvSpPr>
        <p:spPr>
          <a:xfrm>
            <a:off x="216568" y="4725144"/>
            <a:ext cx="8603903" cy="1477328"/>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a:t>
            </a:r>
            <a:r>
              <a:rPr lang="zh-CN" altLang="zh-CN" b="1" dirty="0" smtClean="0">
                <a:solidFill>
                  <a:srgbClr val="002060"/>
                </a:solidFill>
                <a:effectLst>
                  <a:outerShdw blurRad="38100" dist="38100" dir="2700000" algn="tl">
                    <a:srgbClr val="000000">
                      <a:alpha val="43137"/>
                    </a:srgbClr>
                  </a:outerShdw>
                </a:effectLst>
              </a:rPr>
              <a:t>本题考查理解诗人的感情。通过上一个题的分析，知道韦庄在“灯前”回想江南好梦，眼前的孤灯、斜月让他心生</a:t>
            </a:r>
            <a:r>
              <a:rPr lang="zh-CN" altLang="zh-CN" b="1" dirty="0" smtClean="0">
                <a:solidFill>
                  <a:srgbClr val="00B050"/>
                </a:solidFill>
                <a:effectLst>
                  <a:outerShdw blurRad="38100" dist="38100" dir="2700000" algn="tl">
                    <a:srgbClr val="000000">
                      <a:alpha val="43137"/>
                    </a:srgbClr>
                  </a:outerShdw>
                </a:effectLst>
              </a:rPr>
              <a:t>羁旅之愁</a:t>
            </a:r>
            <a:r>
              <a:rPr lang="zh-CN" altLang="zh-CN" b="1" dirty="0" smtClean="0">
                <a:solidFill>
                  <a:srgbClr val="002060"/>
                </a:solidFill>
                <a:effectLst>
                  <a:outerShdw blurRad="38100" dist="38100" dir="2700000" algn="tl">
                    <a:srgbClr val="000000">
                      <a:alpha val="43137"/>
                    </a:srgbClr>
                  </a:outerShdw>
                </a:effectLst>
              </a:rPr>
              <a:t>。郭诗的意思是：渔家世代在海边生活，几间小屋上面覆盖着雪白的芦花。白天在海上捕鱼虽然辛苦，但晚上归来，有青天明月、大海涛声伴送到家，真是开心惬意。“灯前笑说归来夜”一句中的“灯前笑说”，描写了主客之间</a:t>
            </a:r>
            <a:r>
              <a:rPr lang="zh-CN" altLang="zh-CN" b="1" dirty="0" smtClean="0">
                <a:solidFill>
                  <a:srgbClr val="00B050"/>
                </a:solidFill>
                <a:effectLst>
                  <a:outerShdw blurRad="38100" dist="38100" dir="2700000" algn="tl">
                    <a:srgbClr val="000000">
                      <a:alpha val="43137"/>
                    </a:srgbClr>
                  </a:outerShdw>
                </a:effectLst>
              </a:rPr>
              <a:t>无拘无束、愉快交谈</a:t>
            </a:r>
            <a:r>
              <a:rPr lang="zh-CN" altLang="zh-CN" b="1" dirty="0" smtClean="0">
                <a:solidFill>
                  <a:srgbClr val="002060"/>
                </a:solidFill>
                <a:effectLst>
                  <a:outerShdw blurRad="38100" dist="38100" dir="2700000" algn="tl">
                    <a:srgbClr val="000000">
                      <a:alpha val="43137"/>
                    </a:srgbClr>
                  </a:outerShdw>
                </a:effectLst>
              </a:rPr>
              <a:t>的情景。</a:t>
            </a:r>
            <a:r>
              <a:rPr lang="en-US" altLang="zh-CN" b="1" dirty="0" smtClean="0">
                <a:solidFill>
                  <a:srgbClr val="002060"/>
                </a:solidFill>
                <a:effectLst>
                  <a:outerShdw blurRad="38100" dist="38100" dir="2700000" algn="tl">
                    <a:srgbClr val="000000">
                      <a:alpha val="43137"/>
                    </a:srgbClr>
                  </a:outerShdw>
                </a:effectLst>
              </a:rPr>
              <a:t>)</a:t>
            </a:r>
            <a:endParaRPr lang="zh-CN" altLang="zh-CN"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63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272" y="332656"/>
            <a:ext cx="3816424" cy="923330"/>
          </a:xfrm>
          <a:prstGeom prst="rect">
            <a:avLst/>
          </a:prstGeom>
        </p:spPr>
        <p:txBody>
          <a:bodyPr wrap="square">
            <a:spAutoFit/>
          </a:bodyPr>
          <a:lstStyle/>
          <a:p>
            <a:r>
              <a:rPr lang="en-US" altLang="zh-CN" b="1" dirty="0" smtClean="0"/>
              <a:t>              </a:t>
            </a:r>
            <a:r>
              <a:rPr lang="zh-CN" altLang="zh-CN" b="1" dirty="0" smtClean="0"/>
              <a:t>裴</a:t>
            </a:r>
            <a:r>
              <a:rPr lang="zh-CN" altLang="zh-CN" b="1" dirty="0"/>
              <a:t>给事宅白</a:t>
            </a:r>
            <a:r>
              <a:rPr lang="zh-CN" altLang="zh-CN" b="1" dirty="0" smtClean="0"/>
              <a:t>牡丹</a:t>
            </a:r>
            <a:r>
              <a:rPr lang="en-US" altLang="zh-CN" b="1" dirty="0" smtClean="0"/>
              <a:t>     </a:t>
            </a:r>
            <a:r>
              <a:rPr lang="zh-CN" altLang="zh-CN" b="1" dirty="0" smtClean="0"/>
              <a:t>裴</a:t>
            </a:r>
            <a:r>
              <a:rPr lang="zh-CN" altLang="zh-CN" b="1" dirty="0"/>
              <a:t>潾</a:t>
            </a:r>
            <a:endParaRPr lang="zh-CN" altLang="zh-CN" dirty="0"/>
          </a:p>
          <a:p>
            <a:r>
              <a:rPr lang="zh-CN" altLang="zh-CN" b="1" dirty="0"/>
              <a:t>长安豪贵惜春残，争赏街西紫牡丹。</a:t>
            </a:r>
            <a:endParaRPr lang="zh-CN" altLang="zh-CN" dirty="0"/>
          </a:p>
          <a:p>
            <a:r>
              <a:rPr lang="zh-CN" altLang="zh-CN" b="1" dirty="0"/>
              <a:t>别有玉盘承露冷，无人起就月中看</a:t>
            </a:r>
            <a:r>
              <a:rPr lang="zh-CN" altLang="zh-CN" b="1" dirty="0" smtClean="0"/>
              <a:t>。</a:t>
            </a:r>
            <a:endParaRPr lang="zh-CN" altLang="zh-CN" dirty="0"/>
          </a:p>
        </p:txBody>
      </p:sp>
      <p:sp>
        <p:nvSpPr>
          <p:cNvPr id="3" name="矩形 2"/>
          <p:cNvSpPr/>
          <p:nvPr/>
        </p:nvSpPr>
        <p:spPr>
          <a:xfrm>
            <a:off x="119744" y="2214156"/>
            <a:ext cx="8640960" cy="369332"/>
          </a:xfrm>
          <a:prstGeom prst="rect">
            <a:avLst/>
          </a:prstGeom>
        </p:spPr>
        <p:txBody>
          <a:bodyPr wrap="square">
            <a:spAutoFit/>
          </a:bodyPr>
          <a:lstStyle/>
          <a:p>
            <a:r>
              <a:rPr lang="en-US" altLang="zh-CN" b="1" dirty="0"/>
              <a:t>(2)</a:t>
            </a:r>
            <a:r>
              <a:rPr lang="zh-CN" altLang="zh-CN" b="1" dirty="0"/>
              <a:t>这两首诗共同采用了什么表现手法？请结合诗句简要分析。</a:t>
            </a:r>
            <a:endParaRPr lang="zh-CN" altLang="zh-CN" dirty="0"/>
          </a:p>
        </p:txBody>
      </p:sp>
      <p:sp>
        <p:nvSpPr>
          <p:cNvPr id="4" name="矩形 3"/>
          <p:cNvSpPr/>
          <p:nvPr/>
        </p:nvSpPr>
        <p:spPr>
          <a:xfrm>
            <a:off x="136775" y="5229200"/>
            <a:ext cx="8856984" cy="1200329"/>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a:t>
            </a:r>
            <a:r>
              <a:rPr lang="en-US" altLang="zh-CN" b="1" dirty="0">
                <a:solidFill>
                  <a:srgbClr val="002060"/>
                </a:solidFill>
                <a:effectLst>
                  <a:outerShdw blurRad="38100" dist="38100" dir="2700000" algn="tl">
                    <a:srgbClr val="000000">
                      <a:alpha val="43137"/>
                    </a:srgbClr>
                  </a:outerShdw>
                </a:effectLst>
              </a:rPr>
              <a:t>2)</a:t>
            </a:r>
            <a:r>
              <a:rPr lang="zh-CN" altLang="zh-CN" b="1" dirty="0">
                <a:solidFill>
                  <a:srgbClr val="002060"/>
                </a:solidFill>
                <a:effectLst>
                  <a:outerShdw blurRad="38100" dist="38100" dir="2700000" algn="tl">
                    <a:srgbClr val="000000">
                      <a:alpha val="43137"/>
                    </a:srgbClr>
                  </a:outerShdw>
                </a:effectLst>
              </a:rPr>
              <a:t>都运用了</a:t>
            </a:r>
            <a:r>
              <a:rPr lang="zh-CN" altLang="zh-CN" b="1" dirty="0">
                <a:solidFill>
                  <a:srgbClr val="FF0000"/>
                </a:solidFill>
                <a:effectLst>
                  <a:outerShdw blurRad="38100" dist="38100" dir="2700000" algn="tl">
                    <a:srgbClr val="000000">
                      <a:alpha val="43137"/>
                    </a:srgbClr>
                  </a:outerShdw>
                </a:effectLst>
              </a:rPr>
              <a:t>对比</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衬托</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的手法</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zh-CN" b="1" dirty="0" smtClean="0">
                <a:solidFill>
                  <a:srgbClr val="002060"/>
                </a:solidFill>
                <a:effectLst>
                  <a:outerShdw blurRad="38100" dist="38100" dir="2700000" algn="tl">
                    <a:srgbClr val="000000">
                      <a:alpha val="43137"/>
                    </a:srgbClr>
                  </a:outerShdw>
                </a:effectLst>
              </a:rPr>
              <a:t>裴诗</a:t>
            </a:r>
            <a:r>
              <a:rPr lang="zh-CN" altLang="zh-CN" b="1" dirty="0">
                <a:solidFill>
                  <a:srgbClr val="002060"/>
                </a:solidFill>
                <a:effectLst>
                  <a:outerShdw blurRad="38100" dist="38100" dir="2700000" algn="tl">
                    <a:srgbClr val="000000">
                      <a:alpha val="43137"/>
                    </a:srgbClr>
                  </a:outerShdw>
                </a:effectLst>
              </a:rPr>
              <a:t>：通过富贵之人争相欣赏紫牡丹与无人欣赏白牡丹对比，</a:t>
            </a:r>
            <a:r>
              <a:rPr lang="zh-CN" altLang="zh-CN" b="1" dirty="0">
                <a:solidFill>
                  <a:srgbClr val="FF0000"/>
                </a:solidFill>
                <a:effectLst>
                  <a:outerShdw blurRad="38100" dist="38100" dir="2700000" algn="tl">
                    <a:srgbClr val="000000">
                      <a:alpha val="43137"/>
                    </a:srgbClr>
                  </a:outerShdw>
                </a:effectLst>
              </a:rPr>
              <a:t>衬托了</a:t>
            </a:r>
            <a:r>
              <a:rPr lang="zh-CN" altLang="zh-CN" b="1" dirty="0">
                <a:solidFill>
                  <a:srgbClr val="002060"/>
                </a:solidFill>
                <a:effectLst>
                  <a:outerShdw blurRad="38100" dist="38100" dir="2700000" algn="tl">
                    <a:srgbClr val="000000">
                      <a:alpha val="43137"/>
                    </a:srgbClr>
                  </a:outerShdw>
                </a:effectLst>
              </a:rPr>
              <a:t>白牡丹超凡脱俗</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优雅</a:t>
            </a:r>
            <a:r>
              <a:rPr lang="zh-CN" altLang="zh-CN" b="1" dirty="0">
                <a:solidFill>
                  <a:srgbClr val="002060"/>
                </a:solidFill>
                <a:effectLst>
                  <a:outerShdw blurRad="38100" dist="38100" dir="2700000" algn="tl">
                    <a:srgbClr val="000000">
                      <a:alpha val="43137"/>
                    </a:srgbClr>
                  </a:outerShdw>
                </a:effectLst>
              </a:rPr>
              <a:t>高洁的形象</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zh-CN" b="1" dirty="0" smtClean="0">
                <a:solidFill>
                  <a:srgbClr val="002060"/>
                </a:solidFill>
                <a:effectLst>
                  <a:outerShdw blurRad="38100" dist="38100" dir="2700000" algn="tl">
                    <a:srgbClr val="000000">
                      <a:alpha val="43137"/>
                    </a:srgbClr>
                  </a:outerShdw>
                </a:effectLst>
              </a:rPr>
              <a:t>刘</a:t>
            </a:r>
            <a:r>
              <a:rPr lang="zh-CN" altLang="zh-CN" b="1" dirty="0">
                <a:solidFill>
                  <a:srgbClr val="002060"/>
                </a:solidFill>
                <a:effectLst>
                  <a:outerShdw blurRad="38100" dist="38100" dir="2700000" algn="tl">
                    <a:srgbClr val="000000">
                      <a:alpha val="43137"/>
                    </a:srgbClr>
                  </a:outerShdw>
                </a:effectLst>
              </a:rPr>
              <a:t>诗：将芍药的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妖无格</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，芙蓉的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净少情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与牡丹进行对比，</a:t>
            </a:r>
            <a:r>
              <a:rPr lang="zh-CN" altLang="zh-CN" b="1" dirty="0">
                <a:solidFill>
                  <a:srgbClr val="FF0000"/>
                </a:solidFill>
                <a:effectLst>
                  <a:outerShdw blurRad="38100" dist="38100" dir="2700000" algn="tl">
                    <a:srgbClr val="000000">
                      <a:alpha val="43137"/>
                    </a:srgbClr>
                  </a:outerShdw>
                </a:effectLst>
              </a:rPr>
              <a:t>衬托</a:t>
            </a:r>
            <a:r>
              <a:rPr lang="zh-CN" altLang="zh-CN" b="1" dirty="0">
                <a:solidFill>
                  <a:srgbClr val="002060"/>
                </a:solidFill>
                <a:effectLst>
                  <a:outerShdw blurRad="38100" dist="38100" dir="2700000" algn="tl">
                    <a:srgbClr val="000000">
                      <a:alpha val="43137"/>
                    </a:srgbClr>
                  </a:outerShdw>
                </a:effectLst>
              </a:rPr>
              <a:t>出牡丹的国色天香。</a:t>
            </a:r>
            <a:endParaRPr lang="zh-CN" altLang="zh-CN" dirty="0">
              <a:solidFill>
                <a:srgbClr val="002060"/>
              </a:solidFill>
              <a:effectLst>
                <a:outerShdw blurRad="38100" dist="38100" dir="2700000" algn="tl">
                  <a:srgbClr val="000000">
                    <a:alpha val="43137"/>
                  </a:srgbClr>
                </a:outerShdw>
              </a:effectLst>
            </a:endParaRPr>
          </a:p>
        </p:txBody>
      </p:sp>
      <p:sp>
        <p:nvSpPr>
          <p:cNvPr id="5" name="矩形 4"/>
          <p:cNvSpPr/>
          <p:nvPr/>
        </p:nvSpPr>
        <p:spPr>
          <a:xfrm>
            <a:off x="119744" y="1844824"/>
            <a:ext cx="6390456" cy="369332"/>
          </a:xfrm>
          <a:prstGeom prst="rect">
            <a:avLst/>
          </a:prstGeom>
        </p:spPr>
        <p:txBody>
          <a:bodyPr wrap="square">
            <a:spAutoFit/>
          </a:bodyPr>
          <a:lstStyle/>
          <a:p>
            <a:r>
              <a:rPr lang="en-US" altLang="zh-CN" b="1" dirty="0" smtClean="0"/>
              <a:t>(</a:t>
            </a:r>
            <a:r>
              <a:rPr lang="en-US" altLang="zh-CN" b="1" dirty="0"/>
              <a:t>1)</a:t>
            </a:r>
            <a:r>
              <a:rPr lang="zh-CN" altLang="zh-CN" b="1" dirty="0"/>
              <a:t>这两首诗中表达的情感有什么不同之处？请简要分析。</a:t>
            </a:r>
            <a:endParaRPr lang="zh-CN" altLang="zh-CN" dirty="0"/>
          </a:p>
        </p:txBody>
      </p:sp>
      <p:sp>
        <p:nvSpPr>
          <p:cNvPr id="6" name="矩形 5"/>
          <p:cNvSpPr/>
          <p:nvPr/>
        </p:nvSpPr>
        <p:spPr>
          <a:xfrm>
            <a:off x="4211960" y="17094"/>
            <a:ext cx="4572000" cy="923330"/>
          </a:xfrm>
          <a:prstGeom prst="rect">
            <a:avLst/>
          </a:prstGeom>
        </p:spPr>
        <p:txBody>
          <a:bodyPr>
            <a:spAutoFit/>
          </a:bodyPr>
          <a:lstStyle/>
          <a:p>
            <a:r>
              <a:rPr lang="en-US" altLang="zh-CN" b="1" dirty="0"/>
              <a:t> </a:t>
            </a:r>
            <a:r>
              <a:rPr lang="en-US" altLang="zh-CN" b="1" dirty="0" smtClean="0"/>
              <a:t>                    </a:t>
            </a:r>
            <a:r>
              <a:rPr lang="zh-CN" altLang="zh-CN" b="1" dirty="0" smtClean="0"/>
              <a:t>赏</a:t>
            </a:r>
            <a:r>
              <a:rPr lang="zh-CN" altLang="zh-CN" b="1" dirty="0"/>
              <a:t>牡丹</a:t>
            </a:r>
            <a:r>
              <a:rPr lang="en-US" altLang="zh-CN" b="1" dirty="0"/>
              <a:t>    </a:t>
            </a:r>
            <a:r>
              <a:rPr lang="zh-CN" altLang="zh-CN" b="1" dirty="0"/>
              <a:t>刘禹锡</a:t>
            </a:r>
            <a:endParaRPr lang="zh-CN" altLang="zh-CN" dirty="0"/>
          </a:p>
          <a:p>
            <a:r>
              <a:rPr lang="zh-CN" altLang="zh-CN" b="1" dirty="0"/>
              <a:t>庭前芍药妖无格，池上芙蕖净少情。</a:t>
            </a:r>
            <a:endParaRPr lang="zh-CN" altLang="zh-CN" dirty="0"/>
          </a:p>
          <a:p>
            <a:r>
              <a:rPr lang="zh-CN" altLang="zh-CN" b="1" dirty="0"/>
              <a:t>唯有牡丹真国色，花开时节动京城。</a:t>
            </a:r>
            <a:endParaRPr lang="zh-CN" altLang="en-US" dirty="0"/>
          </a:p>
        </p:txBody>
      </p:sp>
      <p:sp>
        <p:nvSpPr>
          <p:cNvPr id="7" name="矩形 6"/>
          <p:cNvSpPr/>
          <p:nvPr/>
        </p:nvSpPr>
        <p:spPr>
          <a:xfrm>
            <a:off x="450888" y="17094"/>
            <a:ext cx="3555782" cy="369332"/>
          </a:xfrm>
          <a:prstGeom prst="rect">
            <a:avLst/>
          </a:prstGeom>
        </p:spPr>
        <p:txBody>
          <a:bodyPr wrap="none">
            <a:spAutoFit/>
          </a:bodyPr>
          <a:lstStyle/>
          <a:p>
            <a:r>
              <a:rPr lang="en-US" altLang="zh-CN" b="1" dirty="0"/>
              <a:t>4</a:t>
            </a:r>
            <a:r>
              <a:rPr lang="zh-CN" altLang="zh-CN" b="1" dirty="0"/>
              <a:t>．阅读下面两首诗，完成题目。</a:t>
            </a:r>
            <a:endParaRPr lang="zh-CN" altLang="zh-CN" dirty="0"/>
          </a:p>
        </p:txBody>
      </p:sp>
      <p:sp>
        <p:nvSpPr>
          <p:cNvPr id="8" name="矩形 7"/>
          <p:cNvSpPr/>
          <p:nvPr/>
        </p:nvSpPr>
        <p:spPr>
          <a:xfrm>
            <a:off x="215516" y="1255986"/>
            <a:ext cx="8856984" cy="646331"/>
          </a:xfrm>
          <a:prstGeom prst="rect">
            <a:avLst/>
          </a:prstGeom>
        </p:spPr>
        <p:txBody>
          <a:bodyPr wrap="square">
            <a:spAutoFit/>
          </a:bodyPr>
          <a:lstStyle/>
          <a:p>
            <a:r>
              <a:rPr lang="zh-CN" altLang="zh-CN" b="1" dirty="0"/>
              <a:t>【注】裴潾一生经历唐宪宗、穆宗、敬宗、文宗四朝，史称</a:t>
            </a:r>
            <a:r>
              <a:rPr lang="en-US" altLang="zh-CN" b="1" dirty="0"/>
              <a:t>“</a:t>
            </a:r>
            <a:r>
              <a:rPr lang="zh-CN" altLang="zh-CN" b="1" dirty="0"/>
              <a:t>以道义自处，事上尽心，尤嫉朋党，故不为权所知</a:t>
            </a:r>
            <a:r>
              <a:rPr lang="en-US" altLang="zh-CN" b="1" dirty="0"/>
              <a:t>”</a:t>
            </a:r>
            <a:r>
              <a:rPr lang="zh-CN" altLang="zh-CN" b="1" dirty="0"/>
              <a:t>。</a:t>
            </a:r>
            <a:endParaRPr lang="zh-CN" altLang="zh-CN" dirty="0"/>
          </a:p>
        </p:txBody>
      </p:sp>
      <p:sp>
        <p:nvSpPr>
          <p:cNvPr id="9" name="矩形 8"/>
          <p:cNvSpPr/>
          <p:nvPr/>
        </p:nvSpPr>
        <p:spPr>
          <a:xfrm>
            <a:off x="224635" y="2708920"/>
            <a:ext cx="4138682" cy="1323439"/>
          </a:xfrm>
          <a:prstGeom prst="rect">
            <a:avLst/>
          </a:prstGeom>
        </p:spPr>
        <p:txBody>
          <a:bodyPr wrap="square">
            <a:spAutoFit/>
          </a:bodyPr>
          <a:lstStyle/>
          <a:p>
            <a:r>
              <a:rPr lang="zh-CN" altLang="zh-CN" sz="2000" b="1" dirty="0" smtClean="0"/>
              <a:t>裴</a:t>
            </a:r>
            <a:r>
              <a:rPr lang="zh-CN" altLang="en-US" sz="2000" b="1" dirty="0" smtClean="0"/>
              <a:t>诗</a:t>
            </a:r>
            <a:r>
              <a:rPr lang="zh-CN" altLang="en-US" sz="2000" b="1" dirty="0" smtClean="0">
                <a:solidFill>
                  <a:srgbClr val="00B050"/>
                </a:solidFill>
                <a:effectLst>
                  <a:outerShdw blurRad="38100" dist="38100" dir="2700000" algn="tl">
                    <a:srgbClr val="000000">
                      <a:alpha val="43137"/>
                    </a:srgbClr>
                  </a:outerShdw>
                </a:effectLst>
              </a:rPr>
              <a:t>译文：长安</a:t>
            </a:r>
            <a:r>
              <a:rPr lang="zh-CN" altLang="en-US" sz="2000" b="1" dirty="0">
                <a:solidFill>
                  <a:srgbClr val="00B050"/>
                </a:solidFill>
                <a:effectLst>
                  <a:outerShdw blurRad="38100" dist="38100" dir="2700000" algn="tl">
                    <a:srgbClr val="000000">
                      <a:alpha val="43137"/>
                    </a:srgbClr>
                  </a:outerShdw>
                </a:effectLst>
              </a:rPr>
              <a:t>的富贵人家痛惜春色将残，争相观赏大街以西的紫色牡丹</a:t>
            </a:r>
            <a:r>
              <a:rPr lang="zh-CN" altLang="en-US" sz="2000" b="1" dirty="0" smtClean="0">
                <a:solidFill>
                  <a:srgbClr val="00B050"/>
                </a:solidFill>
                <a:effectLst>
                  <a:outerShdw blurRad="38100" dist="38100" dir="2700000" algn="tl">
                    <a:srgbClr val="000000">
                      <a:alpha val="43137"/>
                    </a:srgbClr>
                  </a:outerShdw>
                </a:effectLst>
              </a:rPr>
              <a:t>。另</a:t>
            </a:r>
            <a:r>
              <a:rPr lang="zh-CN" altLang="en-US" sz="2000" b="1" dirty="0">
                <a:solidFill>
                  <a:srgbClr val="00B050"/>
                </a:solidFill>
                <a:effectLst>
                  <a:outerShdw blurRad="38100" dist="38100" dir="2700000" algn="tl">
                    <a:srgbClr val="000000">
                      <a:alpha val="43137"/>
                    </a:srgbClr>
                  </a:outerShdw>
                </a:effectLst>
              </a:rPr>
              <a:t>有白色牡丹像玉盘承者冷露，却没有人愿在月光下欣赏细看。</a:t>
            </a:r>
          </a:p>
        </p:txBody>
      </p:sp>
      <p:sp>
        <p:nvSpPr>
          <p:cNvPr id="10" name="矩形 9"/>
          <p:cNvSpPr/>
          <p:nvPr/>
        </p:nvSpPr>
        <p:spPr>
          <a:xfrm>
            <a:off x="4440224" y="2583488"/>
            <a:ext cx="4524264" cy="1477328"/>
          </a:xfrm>
          <a:prstGeom prst="rect">
            <a:avLst/>
          </a:prstGeom>
        </p:spPr>
        <p:txBody>
          <a:bodyPr wrap="square">
            <a:spAutoFit/>
          </a:bodyPr>
          <a:lstStyle/>
          <a:p>
            <a:r>
              <a:rPr lang="zh-CN" altLang="zh-CN" b="1" dirty="0" smtClean="0"/>
              <a:t>刘</a:t>
            </a:r>
            <a:r>
              <a:rPr lang="zh-CN" altLang="en-US" b="1" dirty="0" smtClean="0"/>
              <a:t>诗</a:t>
            </a:r>
            <a:r>
              <a:rPr lang="zh-CN" altLang="en-US" b="1" dirty="0" smtClean="0">
                <a:solidFill>
                  <a:srgbClr val="00B0F0"/>
                </a:solidFill>
                <a:effectLst>
                  <a:outerShdw blurRad="38100" dist="38100" dir="2700000" algn="tl">
                    <a:srgbClr val="000000">
                      <a:alpha val="43137"/>
                    </a:srgbClr>
                  </a:outerShdw>
                </a:effectLst>
              </a:rPr>
              <a:t>译文 ：庭院</a:t>
            </a:r>
            <a:r>
              <a:rPr lang="zh-CN" altLang="en-US" b="1" dirty="0">
                <a:solidFill>
                  <a:srgbClr val="00B0F0"/>
                </a:solidFill>
                <a:effectLst>
                  <a:outerShdw blurRad="38100" dist="38100" dir="2700000" algn="tl">
                    <a:srgbClr val="000000">
                      <a:alpha val="43137"/>
                    </a:srgbClr>
                  </a:outerShdw>
                </a:effectLst>
              </a:rPr>
              <a:t>中的芍药花艳丽虽艳丽，但格调不高；池面上的荷花明净倒是明净，却缺少热情</a:t>
            </a:r>
            <a:r>
              <a:rPr lang="zh-CN" altLang="en-US" b="1" dirty="0" smtClean="0">
                <a:solidFill>
                  <a:srgbClr val="00B0F0"/>
                </a:solidFill>
                <a:effectLst>
                  <a:outerShdw blurRad="38100" dist="38100" dir="2700000" algn="tl">
                    <a:srgbClr val="000000">
                      <a:alpha val="43137"/>
                    </a:srgbClr>
                  </a:outerShdw>
                </a:effectLst>
              </a:rPr>
              <a:t>；只有</a:t>
            </a:r>
            <a:r>
              <a:rPr lang="zh-CN" altLang="en-US" b="1" dirty="0">
                <a:solidFill>
                  <a:srgbClr val="00B0F0"/>
                </a:solidFill>
                <a:effectLst>
                  <a:outerShdw blurRad="38100" dist="38100" dir="2700000" algn="tl">
                    <a:srgbClr val="000000">
                      <a:alpha val="43137"/>
                    </a:srgbClr>
                  </a:outerShdw>
                </a:effectLst>
              </a:rPr>
              <a:t>牡丹花才是真正的国色，是最美的花，当它开花的时候，其盛况轰动了整个京城</a:t>
            </a:r>
            <a:r>
              <a:rPr lang="zh-CN" altLang="en-US" b="1" dirty="0" smtClean="0">
                <a:solidFill>
                  <a:srgbClr val="00B0F0"/>
                </a:solidFill>
                <a:effectLst>
                  <a:outerShdw blurRad="38100" dist="38100" dir="2700000" algn="tl">
                    <a:srgbClr val="000000">
                      <a:alpha val="43137"/>
                    </a:srgbClr>
                  </a:outerShdw>
                </a:effectLst>
              </a:rPr>
              <a:t>。</a:t>
            </a:r>
            <a:endParaRPr lang="zh-CN" altLang="en-US" b="1" dirty="0">
              <a:solidFill>
                <a:srgbClr val="00B0F0"/>
              </a:solidFill>
              <a:effectLst>
                <a:outerShdw blurRad="38100" dist="38100" dir="2700000" algn="tl">
                  <a:srgbClr val="000000">
                    <a:alpha val="43137"/>
                  </a:srgbClr>
                </a:outerShdw>
              </a:effectLst>
            </a:endParaRPr>
          </a:p>
        </p:txBody>
      </p:sp>
      <p:sp>
        <p:nvSpPr>
          <p:cNvPr id="11" name="矩形 10"/>
          <p:cNvSpPr/>
          <p:nvPr/>
        </p:nvSpPr>
        <p:spPr>
          <a:xfrm>
            <a:off x="215516" y="4149080"/>
            <a:ext cx="8721996" cy="923330"/>
          </a:xfrm>
          <a:prstGeom prst="rect">
            <a:avLst/>
          </a:prstGeom>
        </p:spPr>
        <p:txBody>
          <a:bodyPr wrap="square">
            <a:spAutoFit/>
          </a:bodyPr>
          <a:lstStyle/>
          <a:p>
            <a:r>
              <a:rPr lang="zh-CN" altLang="zh-CN" b="1" dirty="0">
                <a:solidFill>
                  <a:srgbClr val="7030A0"/>
                </a:solidFill>
                <a:effectLst>
                  <a:outerShdw blurRad="38100" dist="38100" dir="2700000" algn="tl">
                    <a:srgbClr val="000000">
                      <a:alpha val="43137"/>
                    </a:srgbClr>
                  </a:outerShdw>
                </a:effectLst>
              </a:rPr>
              <a:t>【答案】</a:t>
            </a:r>
            <a:r>
              <a:rPr lang="en-US" altLang="zh-CN" b="1" dirty="0">
                <a:solidFill>
                  <a:srgbClr val="7030A0"/>
                </a:solidFill>
                <a:effectLst>
                  <a:outerShdw blurRad="38100" dist="38100" dir="2700000" algn="tl">
                    <a:srgbClr val="000000">
                      <a:alpha val="43137"/>
                    </a:srgbClr>
                  </a:outerShdw>
                </a:effectLst>
              </a:rPr>
              <a:t>(1)</a:t>
            </a:r>
            <a:r>
              <a:rPr lang="zh-CN" altLang="zh-CN" b="1" dirty="0">
                <a:solidFill>
                  <a:srgbClr val="0070C0"/>
                </a:solidFill>
                <a:effectLst>
                  <a:outerShdw blurRad="38100" dist="38100" dir="2700000" algn="tl">
                    <a:srgbClr val="000000">
                      <a:alpha val="43137"/>
                    </a:srgbClr>
                  </a:outerShdw>
                </a:effectLst>
              </a:rPr>
              <a:t>裴</a:t>
            </a:r>
            <a:r>
              <a:rPr lang="zh-CN" altLang="zh-CN" b="1" dirty="0">
                <a:solidFill>
                  <a:srgbClr val="7030A0"/>
                </a:solidFill>
                <a:effectLst>
                  <a:outerShdw blurRad="38100" dist="38100" dir="2700000" algn="tl">
                    <a:srgbClr val="000000">
                      <a:alpha val="43137"/>
                    </a:srgbClr>
                  </a:outerShdw>
                </a:effectLst>
              </a:rPr>
              <a:t>诗：通过对月夜之中和冷露点缀之下的白牡丹的描写，表达了诗人对白牡丹的</a:t>
            </a:r>
            <a:r>
              <a:rPr lang="zh-CN" altLang="zh-CN" b="1" dirty="0">
                <a:solidFill>
                  <a:srgbClr val="FF0000"/>
                </a:solidFill>
                <a:effectLst>
                  <a:outerShdw blurRad="38100" dist="38100" dir="2700000" algn="tl">
                    <a:srgbClr val="000000">
                      <a:alpha val="43137"/>
                    </a:srgbClr>
                  </a:outerShdw>
                </a:effectLst>
              </a:rPr>
              <a:t>赞美和同情</a:t>
            </a:r>
            <a:r>
              <a:rPr lang="zh-CN" altLang="zh-CN" b="1" dirty="0">
                <a:solidFill>
                  <a:srgbClr val="7030A0"/>
                </a:solidFill>
                <a:effectLst>
                  <a:outerShdw blurRad="38100" dist="38100" dir="2700000" algn="tl">
                    <a:srgbClr val="000000">
                      <a:alpha val="43137"/>
                    </a:srgbClr>
                  </a:outerShdw>
                </a:effectLst>
              </a:rPr>
              <a:t>。体现出诗人高洁的品格以及对</a:t>
            </a:r>
            <a:r>
              <a:rPr lang="zh-CN" altLang="zh-CN" b="1" dirty="0">
                <a:solidFill>
                  <a:srgbClr val="FF0000"/>
                </a:solidFill>
                <a:effectLst>
                  <a:outerShdw blurRad="38100" dist="38100" dir="2700000" algn="tl">
                    <a:srgbClr val="000000">
                      <a:alpha val="43137"/>
                    </a:srgbClr>
                  </a:outerShdw>
                </a:effectLst>
              </a:rPr>
              <a:t>怀才不遇、无人赏识</a:t>
            </a:r>
            <a:r>
              <a:rPr lang="zh-CN" altLang="zh-CN" b="1" dirty="0">
                <a:solidFill>
                  <a:srgbClr val="7030A0"/>
                </a:solidFill>
                <a:effectLst>
                  <a:outerShdw blurRad="38100" dist="38100" dir="2700000" algn="tl">
                    <a:srgbClr val="000000">
                      <a:alpha val="43137"/>
                    </a:srgbClr>
                  </a:outerShdw>
                </a:effectLst>
              </a:rPr>
              <a:t>的感叹</a:t>
            </a:r>
            <a:r>
              <a:rPr lang="zh-CN" altLang="zh-CN" b="1" dirty="0" smtClean="0">
                <a:solidFill>
                  <a:srgbClr val="7030A0"/>
                </a:solidFill>
                <a:effectLst>
                  <a:outerShdw blurRad="38100" dist="38100" dir="2700000" algn="tl">
                    <a:srgbClr val="000000">
                      <a:alpha val="43137"/>
                    </a:srgbClr>
                  </a:outerShdw>
                </a:effectLst>
              </a:rPr>
              <a:t>。</a:t>
            </a:r>
            <a:endParaRPr lang="en-US" altLang="zh-CN" b="1" dirty="0" smtClean="0">
              <a:solidFill>
                <a:srgbClr val="7030A0"/>
              </a:solidFill>
              <a:effectLst>
                <a:outerShdw blurRad="38100" dist="38100" dir="2700000" algn="tl">
                  <a:srgbClr val="000000">
                    <a:alpha val="43137"/>
                  </a:srgbClr>
                </a:outerShdw>
              </a:effectLst>
            </a:endParaRPr>
          </a:p>
          <a:p>
            <a:r>
              <a:rPr lang="zh-CN" altLang="zh-CN" b="1" dirty="0" smtClean="0">
                <a:solidFill>
                  <a:srgbClr val="0070C0"/>
                </a:solidFill>
                <a:effectLst>
                  <a:outerShdw blurRad="38100" dist="38100" dir="2700000" algn="tl">
                    <a:srgbClr val="000000">
                      <a:alpha val="43137"/>
                    </a:srgbClr>
                  </a:outerShdw>
                </a:effectLst>
              </a:rPr>
              <a:t>刘</a:t>
            </a:r>
            <a:r>
              <a:rPr lang="zh-CN" altLang="zh-CN" b="1" dirty="0">
                <a:solidFill>
                  <a:srgbClr val="7030A0"/>
                </a:solidFill>
                <a:effectLst>
                  <a:outerShdw blurRad="38100" dist="38100" dir="2700000" algn="tl">
                    <a:srgbClr val="000000">
                      <a:alpha val="43137"/>
                    </a:srgbClr>
                  </a:outerShdw>
                </a:effectLst>
              </a:rPr>
              <a:t>诗：表达了诗人对牡丹的</a:t>
            </a:r>
            <a:r>
              <a:rPr lang="zh-CN" altLang="zh-CN" b="1" dirty="0">
                <a:solidFill>
                  <a:srgbClr val="FF0000"/>
                </a:solidFill>
                <a:effectLst>
                  <a:outerShdw blurRad="38100" dist="38100" dir="2700000" algn="tl">
                    <a:srgbClr val="000000">
                      <a:alpha val="43137"/>
                    </a:srgbClr>
                  </a:outerShdw>
                </a:effectLst>
              </a:rPr>
              <a:t>喜爱</a:t>
            </a:r>
            <a:r>
              <a:rPr lang="zh-CN" altLang="zh-CN" b="1" dirty="0">
                <a:solidFill>
                  <a:srgbClr val="7030A0"/>
                </a:solidFill>
                <a:effectLst>
                  <a:outerShdw blurRad="38100" dist="38100" dir="2700000" algn="tl">
                    <a:srgbClr val="000000">
                      <a:alpha val="43137"/>
                    </a:srgbClr>
                  </a:outerShdw>
                </a:effectLst>
              </a:rPr>
              <a:t>之情。</a:t>
            </a:r>
            <a:endParaRPr lang="zh-CN" altLang="zh-CN"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560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264" y="150906"/>
            <a:ext cx="3762672" cy="1754326"/>
          </a:xfrm>
          <a:prstGeom prst="rect">
            <a:avLst/>
          </a:prstGeom>
        </p:spPr>
        <p:txBody>
          <a:bodyPr wrap="square">
            <a:spAutoFit/>
          </a:bodyPr>
          <a:lstStyle/>
          <a:p>
            <a:r>
              <a:rPr lang="en-US" altLang="zh-CN" b="1" dirty="0"/>
              <a:t>5</a:t>
            </a:r>
            <a:r>
              <a:rPr lang="zh-CN" altLang="zh-CN" b="1" dirty="0"/>
              <a:t>．阅读下面一首律诗，完成题目。</a:t>
            </a:r>
            <a:endParaRPr lang="zh-CN" altLang="zh-CN" dirty="0"/>
          </a:p>
          <a:p>
            <a:r>
              <a:rPr lang="en-US" altLang="zh-CN" b="1" dirty="0" smtClean="0"/>
              <a:t>                     </a:t>
            </a:r>
            <a:r>
              <a:rPr lang="zh-CN" altLang="zh-CN" b="1" dirty="0" smtClean="0"/>
              <a:t>登</a:t>
            </a:r>
            <a:r>
              <a:rPr lang="zh-CN" altLang="zh-CN" b="1" dirty="0"/>
              <a:t>快</a:t>
            </a:r>
            <a:r>
              <a:rPr lang="zh-CN" altLang="zh-CN" b="1" dirty="0" smtClean="0"/>
              <a:t>阁</a:t>
            </a:r>
            <a:r>
              <a:rPr lang="en-US" altLang="zh-CN" b="1" dirty="0" smtClean="0"/>
              <a:t>      </a:t>
            </a:r>
            <a:r>
              <a:rPr lang="zh-CN" altLang="zh-CN" b="1" dirty="0" smtClean="0"/>
              <a:t>黄</a:t>
            </a:r>
            <a:r>
              <a:rPr lang="zh-CN" altLang="zh-CN" b="1" dirty="0"/>
              <a:t>庭坚</a:t>
            </a:r>
            <a:endParaRPr lang="zh-CN" altLang="zh-CN" dirty="0"/>
          </a:p>
          <a:p>
            <a:r>
              <a:rPr lang="zh-CN" altLang="zh-CN" b="1" dirty="0"/>
              <a:t>痴儿了却公家事，快阁东西倚晚晴。</a:t>
            </a:r>
            <a:endParaRPr lang="zh-CN" altLang="zh-CN" dirty="0"/>
          </a:p>
          <a:p>
            <a:r>
              <a:rPr lang="zh-CN" altLang="zh-CN" b="1" dirty="0"/>
              <a:t>落木千山天远大，澄江一道月分明。</a:t>
            </a:r>
            <a:endParaRPr lang="zh-CN" altLang="zh-CN" dirty="0"/>
          </a:p>
          <a:p>
            <a:r>
              <a:rPr lang="zh-CN" altLang="zh-CN" b="1" dirty="0"/>
              <a:t>朱弦已为佳人绝，青眼聊因美酒横。</a:t>
            </a:r>
            <a:endParaRPr lang="zh-CN" altLang="zh-CN" dirty="0"/>
          </a:p>
          <a:p>
            <a:r>
              <a:rPr lang="zh-CN" altLang="zh-CN" b="1" dirty="0"/>
              <a:t>万里归船弄长笛，此心吾与白鸥盟</a:t>
            </a:r>
            <a:r>
              <a:rPr lang="zh-CN" altLang="zh-CN" b="1" dirty="0" smtClean="0"/>
              <a:t>。</a:t>
            </a:r>
            <a:endParaRPr lang="zh-CN" altLang="zh-CN" dirty="0"/>
          </a:p>
        </p:txBody>
      </p:sp>
      <p:sp>
        <p:nvSpPr>
          <p:cNvPr id="3" name="矩形 2"/>
          <p:cNvSpPr/>
          <p:nvPr/>
        </p:nvSpPr>
        <p:spPr>
          <a:xfrm>
            <a:off x="197260" y="1905232"/>
            <a:ext cx="8731224" cy="369332"/>
          </a:xfrm>
          <a:prstGeom prst="rect">
            <a:avLst/>
          </a:prstGeom>
        </p:spPr>
        <p:txBody>
          <a:bodyPr wrap="square">
            <a:spAutoFit/>
          </a:bodyPr>
          <a:lstStyle/>
          <a:p>
            <a:r>
              <a:rPr lang="en-US" altLang="zh-CN" b="1" dirty="0"/>
              <a:t>(2)</a:t>
            </a:r>
            <a:r>
              <a:rPr lang="zh-CN" altLang="zh-CN" b="1" dirty="0"/>
              <a:t>律诗的首尾讲究回护照应，试分析这首诗的首联和尾联是如何照应的。</a:t>
            </a:r>
            <a:endParaRPr lang="zh-CN" altLang="zh-CN" dirty="0"/>
          </a:p>
        </p:txBody>
      </p:sp>
      <p:sp>
        <p:nvSpPr>
          <p:cNvPr id="4" name="矩形 3"/>
          <p:cNvSpPr/>
          <p:nvPr/>
        </p:nvSpPr>
        <p:spPr>
          <a:xfrm>
            <a:off x="233264" y="5445224"/>
            <a:ext cx="8659216" cy="1015663"/>
          </a:xfrm>
          <a:prstGeom prst="rect">
            <a:avLst/>
          </a:prstGeom>
        </p:spPr>
        <p:txBody>
          <a:bodyPr wrap="square">
            <a:spAutoFit/>
          </a:bodyPr>
          <a:lstStyle/>
          <a:p>
            <a:r>
              <a:rPr lang="en-US" altLang="zh-CN" sz="2000" b="1" dirty="0" smtClean="0">
                <a:effectLst>
                  <a:outerShdw blurRad="38100" dist="38100" dir="2700000" algn="tl">
                    <a:srgbClr val="000000">
                      <a:alpha val="43137"/>
                    </a:srgbClr>
                  </a:outerShdw>
                </a:effectLst>
              </a:rPr>
              <a:t>(</a:t>
            </a:r>
            <a:r>
              <a:rPr lang="en-US" altLang="zh-CN" sz="2000" b="1" dirty="0">
                <a:effectLst>
                  <a:outerShdw blurRad="38100" dist="38100" dir="2700000" algn="tl">
                    <a:srgbClr val="000000">
                      <a:alpha val="43137"/>
                    </a:srgbClr>
                  </a:outerShdw>
                </a:effectLst>
              </a:rPr>
              <a:t>2)“</a:t>
            </a:r>
            <a:r>
              <a:rPr lang="zh-CN" altLang="zh-CN" sz="2000" b="1" dirty="0">
                <a:effectLst>
                  <a:outerShdw blurRad="38100" dist="38100" dir="2700000" algn="tl">
                    <a:srgbClr val="000000">
                      <a:alpha val="43137"/>
                    </a:srgbClr>
                  </a:outerShdw>
                </a:effectLst>
              </a:rPr>
              <a:t>万里归船</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既</a:t>
            </a:r>
            <a:r>
              <a:rPr lang="zh-CN" altLang="zh-CN" sz="2000" b="1" dirty="0">
                <a:solidFill>
                  <a:srgbClr val="C00000"/>
                </a:solidFill>
                <a:effectLst>
                  <a:outerShdw blurRad="38100" dist="38100" dir="2700000" algn="tl">
                    <a:srgbClr val="000000">
                      <a:alpha val="43137"/>
                    </a:srgbClr>
                  </a:outerShdw>
                </a:effectLst>
              </a:rPr>
              <a:t>照应了</a:t>
            </a:r>
            <a:r>
              <a:rPr lang="zh-CN" altLang="zh-CN" sz="2000" b="1" dirty="0">
                <a:effectLst>
                  <a:outerShdw blurRad="38100" dist="38100" dir="2700000" algn="tl">
                    <a:srgbClr val="000000">
                      <a:alpha val="43137"/>
                    </a:srgbClr>
                  </a:outerShdw>
                </a:effectLst>
              </a:rPr>
              <a:t>登上快阁所见的澄江实景，又</a:t>
            </a:r>
            <a:r>
              <a:rPr lang="zh-CN" altLang="zh-CN" sz="2000" b="1" dirty="0">
                <a:solidFill>
                  <a:srgbClr val="C00000"/>
                </a:solidFill>
                <a:effectLst>
                  <a:outerShdw blurRad="38100" dist="38100" dir="2700000" algn="tl">
                    <a:srgbClr val="000000">
                      <a:alpha val="43137"/>
                    </a:srgbClr>
                  </a:outerShdw>
                </a:effectLst>
              </a:rPr>
              <a:t>写出了</a:t>
            </a:r>
            <a:r>
              <a:rPr lang="zh-CN" altLang="zh-CN" sz="2000" b="1" dirty="0">
                <a:effectLst>
                  <a:outerShdw blurRad="38100" dist="38100" dir="2700000" algn="tl">
                    <a:srgbClr val="000000">
                      <a:alpha val="43137"/>
                    </a:srgbClr>
                  </a:outerShdw>
                </a:effectLst>
              </a:rPr>
              <a:t>作者心中对归隐而去的</a:t>
            </a:r>
            <a:r>
              <a:rPr lang="zh-CN" altLang="zh-CN" sz="2000" b="1" dirty="0">
                <a:solidFill>
                  <a:srgbClr val="00B0F0"/>
                </a:solidFill>
                <a:effectLst>
                  <a:outerShdw blurRad="38100" dist="38100" dir="2700000" algn="tl">
                    <a:srgbClr val="000000">
                      <a:alpha val="43137"/>
                    </a:srgbClr>
                  </a:outerShdw>
                </a:effectLst>
              </a:rPr>
              <a:t>冀望</a:t>
            </a:r>
            <a:r>
              <a:rPr lang="zh-CN" altLang="zh-CN" sz="2000" b="1" dirty="0">
                <a:effectLst>
                  <a:outerShdw blurRad="38100" dist="38100" dir="2700000" algn="tl">
                    <a:srgbClr val="000000">
                      <a:alpha val="43137"/>
                    </a:srgbClr>
                  </a:outerShdw>
                </a:effectLst>
              </a:rPr>
              <a:t>；</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此心吾与白鸥盟</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表达了对人生忘机的</a:t>
            </a:r>
            <a:r>
              <a:rPr lang="zh-CN" altLang="zh-CN" sz="2000" b="1" dirty="0">
                <a:solidFill>
                  <a:srgbClr val="00B0F0"/>
                </a:solidFill>
                <a:effectLst>
                  <a:outerShdw blurRad="38100" dist="38100" dir="2700000" algn="tl">
                    <a:srgbClr val="000000">
                      <a:alpha val="43137"/>
                    </a:srgbClr>
                  </a:outerShdw>
                </a:effectLst>
              </a:rPr>
              <a:t>超然和洒脱</a:t>
            </a:r>
            <a:r>
              <a:rPr lang="zh-CN" altLang="zh-CN" sz="2000" b="1" dirty="0">
                <a:effectLst>
                  <a:outerShdw blurRad="38100" dist="38100" dir="2700000" algn="tl">
                    <a:srgbClr val="000000">
                      <a:alpha val="43137"/>
                    </a:srgbClr>
                  </a:outerShdw>
                </a:effectLst>
              </a:rPr>
              <a:t>，又很好地</a:t>
            </a:r>
            <a:r>
              <a:rPr lang="zh-CN" altLang="zh-CN" sz="2000" b="1" dirty="0">
                <a:solidFill>
                  <a:srgbClr val="C00000"/>
                </a:solidFill>
                <a:effectLst>
                  <a:outerShdw blurRad="38100" dist="38100" dir="2700000" algn="tl">
                    <a:srgbClr val="000000">
                      <a:alpha val="43137"/>
                    </a:srgbClr>
                  </a:outerShdw>
                </a:effectLst>
              </a:rPr>
              <a:t>诠释了</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痴儿了却公家事</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，表达了从烦琐的案牍中解脱出来的</a:t>
            </a:r>
            <a:r>
              <a:rPr lang="zh-CN" altLang="zh-CN" sz="2000" b="1" dirty="0">
                <a:solidFill>
                  <a:srgbClr val="C00000"/>
                </a:solidFill>
                <a:effectLst>
                  <a:outerShdw blurRad="38100" dist="38100" dir="2700000" algn="tl">
                    <a:srgbClr val="000000">
                      <a:alpha val="43137"/>
                    </a:srgbClr>
                  </a:outerShdw>
                </a:effectLst>
              </a:rPr>
              <a:t>欢快之情</a:t>
            </a:r>
            <a:r>
              <a:rPr lang="zh-CN" altLang="zh-CN" sz="2000" b="1" dirty="0">
                <a:effectLst>
                  <a:outerShdw blurRad="38100" dist="38100" dir="2700000" algn="tl">
                    <a:srgbClr val="000000">
                      <a:alpha val="43137"/>
                    </a:srgbClr>
                  </a:outerShdw>
                </a:effectLst>
              </a:rPr>
              <a:t>。</a:t>
            </a:r>
            <a:endParaRPr lang="zh-CN" altLang="zh-CN" sz="2000" dirty="0">
              <a:effectLst>
                <a:outerShdw blurRad="38100" dist="38100" dir="2700000" algn="tl">
                  <a:srgbClr val="000000">
                    <a:alpha val="43137"/>
                  </a:srgbClr>
                </a:outerShdw>
              </a:effectLst>
            </a:endParaRPr>
          </a:p>
        </p:txBody>
      </p:sp>
      <p:sp>
        <p:nvSpPr>
          <p:cNvPr id="5" name="矩形 4"/>
          <p:cNvSpPr/>
          <p:nvPr/>
        </p:nvSpPr>
        <p:spPr>
          <a:xfrm>
            <a:off x="4356484" y="150906"/>
            <a:ext cx="4572000" cy="1754326"/>
          </a:xfrm>
          <a:prstGeom prst="rect">
            <a:avLst/>
          </a:prstGeom>
        </p:spPr>
        <p:txBody>
          <a:bodyPr>
            <a:spAutoFit/>
          </a:bodyPr>
          <a:lstStyle/>
          <a:p>
            <a:r>
              <a:rPr lang="en-US" altLang="zh-CN" b="1" dirty="0"/>
              <a:t>(1)</a:t>
            </a:r>
            <a:r>
              <a:rPr lang="zh-CN" altLang="zh-CN" b="1" dirty="0"/>
              <a:t>黄庭坚为宋代江西诗派开山之祖。江西诗派以杜诗为宗，处处追摹。本诗的颔联与杜甫《登高》的颔联“无边落木萧萧下，不尽长江滚滚来”都写到了“落木”、“江”这样相同的景物，但表达的意境却不尽相同。试分析其异同。</a:t>
            </a:r>
            <a:endParaRPr lang="zh-CN" altLang="zh-CN" dirty="0"/>
          </a:p>
        </p:txBody>
      </p:sp>
      <p:sp>
        <p:nvSpPr>
          <p:cNvPr id="6" name="矩形 5"/>
          <p:cNvSpPr/>
          <p:nvPr/>
        </p:nvSpPr>
        <p:spPr>
          <a:xfrm>
            <a:off x="269268" y="2274564"/>
            <a:ext cx="8659216" cy="1938992"/>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译文：我</a:t>
            </a:r>
            <a:r>
              <a:rPr lang="zh-CN" altLang="en-US" sz="2000" b="1" dirty="0">
                <a:solidFill>
                  <a:srgbClr val="7030A0"/>
                </a:solidFill>
                <a:effectLst>
                  <a:outerShdw blurRad="38100" dist="38100" dir="2700000" algn="tl">
                    <a:srgbClr val="000000">
                      <a:alpha val="43137"/>
                    </a:srgbClr>
                  </a:outerShdw>
                </a:effectLst>
              </a:rPr>
              <a:t>并非大器，只会敷衍官事，忙碌了一天了，趁着傍晚雨后初晴，登上快阁来放松一下心情。举目远望，时至初冬，万木萧条，天地更显得阔大。而在朗朗明月下澄江如练分明地向远处流去。友人远离，早已没有弄弦吹箫的兴致了，只有见到美酒，眼中才流露出喜色。想想人生羁绊、为官蹭蹬，还真不如找只船坐上去吹着笛子，漂流到家乡去，在那里与白鸥做伴逍遥自在难道不是更好的归宿</a:t>
            </a:r>
            <a:r>
              <a:rPr lang="zh-CN" altLang="en-US" sz="2000" b="1" dirty="0" smtClean="0">
                <a:solidFill>
                  <a:srgbClr val="7030A0"/>
                </a:solidFill>
                <a:effectLst>
                  <a:outerShdw blurRad="38100" dist="38100" dir="2700000" algn="tl">
                    <a:srgbClr val="000000">
                      <a:alpha val="43137"/>
                    </a:srgbClr>
                  </a:outerShdw>
                </a:effectLst>
              </a:rPr>
              <a:t>。</a:t>
            </a:r>
            <a:endParaRPr lang="zh-CN" altLang="en-US" sz="2000"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233264" y="4239823"/>
            <a:ext cx="8623212" cy="954107"/>
          </a:xfrm>
          <a:prstGeom prst="rect">
            <a:avLst/>
          </a:prstGeom>
        </p:spPr>
        <p:txBody>
          <a:bodyPr wrap="square">
            <a:spAutoFit/>
          </a:bodyPr>
          <a:lstStyle/>
          <a:p>
            <a:r>
              <a:rPr lang="zh-CN" altLang="zh-CN" b="1" dirty="0">
                <a:solidFill>
                  <a:srgbClr val="002060"/>
                </a:solidFill>
                <a:effectLst>
                  <a:outerShdw blurRad="38100" dist="38100" dir="2700000" algn="tl">
                    <a:srgbClr val="000000">
                      <a:alpha val="43137"/>
                    </a:srgbClr>
                  </a:outerShdw>
                </a:effectLst>
              </a:rPr>
              <a:t>【答案】</a:t>
            </a:r>
            <a:r>
              <a:rPr lang="en-US" altLang="zh-CN" b="1" dirty="0">
                <a:solidFill>
                  <a:srgbClr val="002060"/>
                </a:solidFill>
                <a:effectLst>
                  <a:outerShdw blurRad="38100" dist="38100" dir="2700000" algn="tl">
                    <a:srgbClr val="000000">
                      <a:alpha val="43137"/>
                    </a:srgbClr>
                  </a:outerShdw>
                </a:effectLst>
              </a:rPr>
              <a:t>(1)</a:t>
            </a:r>
            <a:r>
              <a:rPr lang="zh-CN" altLang="zh-CN" b="1" dirty="0">
                <a:solidFill>
                  <a:srgbClr val="002060"/>
                </a:solidFill>
                <a:effectLst>
                  <a:outerShdw blurRad="38100" dist="38100" dir="2700000" algn="tl">
                    <a:srgbClr val="000000">
                      <a:alpha val="43137"/>
                    </a:srgbClr>
                  </a:outerShdw>
                </a:effectLst>
              </a:rPr>
              <a:t>都表现了景物的</a:t>
            </a:r>
            <a:r>
              <a:rPr lang="zh-CN" altLang="zh-CN" sz="2000" b="1" dirty="0">
                <a:solidFill>
                  <a:srgbClr val="00B0F0"/>
                </a:solidFill>
                <a:effectLst>
                  <a:outerShdw blurRad="38100" dist="38100" dir="2700000" algn="tl">
                    <a:srgbClr val="000000">
                      <a:alpha val="43137"/>
                    </a:srgbClr>
                  </a:outerShdw>
                </a:effectLst>
              </a:rPr>
              <a:t>辽远和阔大</a:t>
            </a:r>
            <a:r>
              <a:rPr lang="zh-CN" altLang="zh-CN" b="1" dirty="0">
                <a:solidFill>
                  <a:srgbClr val="002060"/>
                </a:solidFill>
                <a:effectLst>
                  <a:outerShdw blurRad="38100" dist="38100" dir="2700000" algn="tl">
                    <a:srgbClr val="000000">
                      <a:alpha val="43137"/>
                    </a:srgbClr>
                  </a:outerShdw>
                </a:effectLst>
              </a:rPr>
              <a:t>的特点，意境开阔</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zh-CN" b="1" dirty="0" smtClean="0">
                <a:solidFill>
                  <a:srgbClr val="002060"/>
                </a:solidFill>
                <a:effectLst>
                  <a:outerShdw blurRad="38100" dist="38100" dir="2700000" algn="tl">
                    <a:srgbClr val="000000">
                      <a:alpha val="43137"/>
                    </a:srgbClr>
                  </a:outerShdw>
                </a:effectLst>
              </a:rPr>
              <a:t>但</a:t>
            </a:r>
            <a:r>
              <a:rPr lang="zh-CN" altLang="zh-CN" b="1" dirty="0">
                <a:solidFill>
                  <a:srgbClr val="002060"/>
                </a:solidFill>
                <a:effectLst>
                  <a:outerShdw blurRad="38100" dist="38100" dir="2700000" algn="tl">
                    <a:srgbClr val="000000">
                      <a:alpha val="43137"/>
                    </a:srgbClr>
                  </a:outerShdw>
                </a:effectLst>
              </a:rPr>
              <a:t>与杜诗的</a:t>
            </a:r>
            <a:r>
              <a:rPr lang="zh-CN" altLang="zh-CN" b="1" dirty="0">
                <a:solidFill>
                  <a:srgbClr val="FF0000"/>
                </a:solidFill>
                <a:effectLst>
                  <a:outerShdw blurRad="38100" dist="38100" dir="2700000" algn="tl">
                    <a:srgbClr val="000000">
                      <a:alpha val="43137"/>
                    </a:srgbClr>
                  </a:outerShdw>
                </a:effectLst>
              </a:rPr>
              <a:t>沉郁顿挫、慷慨悲壮</a:t>
            </a:r>
            <a:r>
              <a:rPr lang="zh-CN" altLang="zh-CN" b="1" dirty="0">
                <a:solidFill>
                  <a:srgbClr val="002060"/>
                </a:solidFill>
                <a:effectLst>
                  <a:outerShdw blurRad="38100" dist="38100" dir="2700000" algn="tl">
                    <a:srgbClr val="000000">
                      <a:alpha val="43137"/>
                    </a:srgbClr>
                  </a:outerShdw>
                </a:effectLst>
              </a:rPr>
              <a:t>的意境不同的是，黄诗通过</a:t>
            </a:r>
            <a:r>
              <a:rPr lang="zh-CN" altLang="zh-CN" b="1" dirty="0">
                <a:solidFill>
                  <a:srgbClr val="00B050"/>
                </a:solidFill>
                <a:effectLst>
                  <a:outerShdw blurRad="38100" dist="38100" dir="2700000" algn="tl">
                    <a:srgbClr val="000000">
                      <a:alpha val="43137"/>
                    </a:srgbClr>
                  </a:outerShdw>
                </a:effectLst>
              </a:rPr>
              <a:t>辽远阔大、空明澄澈</a:t>
            </a:r>
            <a:r>
              <a:rPr lang="zh-CN" altLang="zh-CN" b="1" dirty="0">
                <a:solidFill>
                  <a:srgbClr val="002060"/>
                </a:solidFill>
                <a:effectLst>
                  <a:outerShdw blurRad="38100" dist="38100" dir="2700000" algn="tl">
                    <a:srgbClr val="000000">
                      <a:alpha val="43137"/>
                    </a:srgbClr>
                  </a:outerShdw>
                </a:effectLst>
              </a:rPr>
              <a:t>的景物表现出一种</a:t>
            </a:r>
            <a:r>
              <a:rPr lang="zh-CN" altLang="zh-CN" b="1" dirty="0">
                <a:solidFill>
                  <a:srgbClr val="FF0000"/>
                </a:solidFill>
                <a:effectLst>
                  <a:outerShdw blurRad="38100" dist="38100" dir="2700000" algn="tl">
                    <a:srgbClr val="000000">
                      <a:alpha val="43137"/>
                    </a:srgbClr>
                  </a:outerShdw>
                </a:effectLst>
              </a:rPr>
              <a:t>如释重负，放达不羁</a:t>
            </a:r>
            <a:r>
              <a:rPr lang="zh-CN" altLang="zh-CN" b="1" dirty="0">
                <a:solidFill>
                  <a:srgbClr val="002060"/>
                </a:solidFill>
                <a:effectLst>
                  <a:outerShdw blurRad="38100" dist="38100" dir="2700000" algn="tl">
                    <a:srgbClr val="000000">
                      <a:alpha val="43137"/>
                    </a:srgbClr>
                  </a:outerShdw>
                </a:effectLst>
              </a:rPr>
              <a:t>的胸襟。</a:t>
            </a:r>
            <a:endParaRPr lang="zh-CN" altLang="zh-CN"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652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784976" cy="2031325"/>
          </a:xfrm>
          <a:prstGeom prst="rect">
            <a:avLst/>
          </a:prstGeom>
        </p:spPr>
        <p:txBody>
          <a:bodyPr wrap="square">
            <a:spAutoFit/>
          </a:bodyPr>
          <a:lstStyle/>
          <a:p>
            <a:r>
              <a:rPr lang="en-US" altLang="zh-CN" b="1" dirty="0"/>
              <a:t>6</a:t>
            </a:r>
            <a:r>
              <a:rPr lang="zh-CN" altLang="zh-CN" b="1" dirty="0"/>
              <a:t>．阅读下面两首宋词，然后回答问题。</a:t>
            </a:r>
            <a:endParaRPr lang="zh-CN" altLang="zh-CN" dirty="0"/>
          </a:p>
          <a:p>
            <a:r>
              <a:rPr lang="en-US" altLang="zh-CN" b="1" dirty="0" smtClean="0"/>
              <a:t>                                        </a:t>
            </a:r>
            <a:r>
              <a:rPr lang="zh-CN" altLang="zh-CN" b="1" dirty="0" smtClean="0"/>
              <a:t>减</a:t>
            </a:r>
            <a:r>
              <a:rPr lang="zh-CN" altLang="zh-CN" b="1" dirty="0"/>
              <a:t>字木兰</a:t>
            </a:r>
            <a:r>
              <a:rPr lang="zh-CN" altLang="zh-CN" b="1" dirty="0" smtClean="0"/>
              <a:t>花</a:t>
            </a:r>
            <a:r>
              <a:rPr lang="en-US" altLang="zh-CN" b="1" dirty="0" smtClean="0"/>
              <a:t>       </a:t>
            </a:r>
            <a:r>
              <a:rPr lang="zh-CN" altLang="zh-CN" b="1" dirty="0" smtClean="0"/>
              <a:t>李</a:t>
            </a:r>
            <a:r>
              <a:rPr lang="zh-CN" altLang="zh-CN" b="1" dirty="0"/>
              <a:t>清照</a:t>
            </a:r>
            <a:endParaRPr lang="zh-CN" altLang="zh-CN" dirty="0"/>
          </a:p>
          <a:p>
            <a:r>
              <a:rPr lang="zh-CN" altLang="zh-CN" b="1" dirty="0"/>
              <a:t>卖花担上，买得一枝春欲放。泪染轻匀，犹带彤霞晓露痕。</a:t>
            </a:r>
            <a:endParaRPr lang="zh-CN" altLang="zh-CN" dirty="0"/>
          </a:p>
          <a:p>
            <a:r>
              <a:rPr lang="zh-CN" altLang="zh-CN" b="1" dirty="0"/>
              <a:t>怕郎猜道，奴面不如花面好。云鬓斜簪，徒要教郎比并看。</a:t>
            </a:r>
            <a:endParaRPr lang="zh-CN" altLang="zh-CN" dirty="0"/>
          </a:p>
          <a:p>
            <a:r>
              <a:rPr lang="en-US" altLang="zh-CN" b="1" dirty="0" smtClean="0"/>
              <a:t>                                       </a:t>
            </a:r>
            <a:r>
              <a:rPr lang="zh-CN" altLang="zh-CN" b="1" dirty="0" smtClean="0"/>
              <a:t>减</a:t>
            </a:r>
            <a:r>
              <a:rPr lang="zh-CN" altLang="zh-CN" b="1" dirty="0"/>
              <a:t>字木兰</a:t>
            </a:r>
            <a:r>
              <a:rPr lang="zh-CN" altLang="zh-CN" b="1" dirty="0" smtClean="0"/>
              <a:t>花</a:t>
            </a:r>
            <a:r>
              <a:rPr lang="en-US" altLang="zh-CN" b="1" dirty="0" smtClean="0"/>
              <a:t>          </a:t>
            </a:r>
            <a:r>
              <a:rPr lang="zh-CN" altLang="zh-CN" b="1" dirty="0" smtClean="0"/>
              <a:t>秦</a:t>
            </a:r>
            <a:r>
              <a:rPr lang="zh-CN" altLang="zh-CN" b="1" dirty="0"/>
              <a:t>观</a:t>
            </a:r>
            <a:endParaRPr lang="zh-CN" altLang="zh-CN" dirty="0"/>
          </a:p>
          <a:p>
            <a:r>
              <a:rPr lang="zh-CN" altLang="zh-CN" b="1" dirty="0"/>
              <a:t>天涯旧恨，独自凄凉人不问。欲见回肠，断尽金炉小篆香。</a:t>
            </a:r>
            <a:endParaRPr lang="zh-CN" altLang="zh-CN" dirty="0"/>
          </a:p>
          <a:p>
            <a:r>
              <a:rPr lang="zh-CN" altLang="zh-CN" b="1" dirty="0"/>
              <a:t>黛蛾长敛，任是东风吹不展。困倚危楼，过尽飞鸿字字愁</a:t>
            </a:r>
            <a:r>
              <a:rPr lang="zh-CN" altLang="zh-CN" b="1" dirty="0" smtClean="0"/>
              <a:t>。</a:t>
            </a:r>
            <a:endParaRPr lang="zh-CN" altLang="zh-CN" dirty="0"/>
          </a:p>
        </p:txBody>
      </p:sp>
      <p:sp>
        <p:nvSpPr>
          <p:cNvPr id="3" name="矩形 2"/>
          <p:cNvSpPr/>
          <p:nvPr/>
        </p:nvSpPr>
        <p:spPr>
          <a:xfrm>
            <a:off x="251520" y="2580364"/>
            <a:ext cx="6534472" cy="369332"/>
          </a:xfrm>
          <a:prstGeom prst="rect">
            <a:avLst/>
          </a:prstGeom>
        </p:spPr>
        <p:txBody>
          <a:bodyPr wrap="square">
            <a:spAutoFit/>
          </a:bodyPr>
          <a:lstStyle/>
          <a:p>
            <a:r>
              <a:rPr lang="en-US" altLang="zh-CN" b="1" dirty="0"/>
              <a:t>(2)</a:t>
            </a:r>
            <a:r>
              <a:rPr lang="zh-CN" altLang="zh-CN" b="1" dirty="0"/>
              <a:t>两首词抒发的情感有何差异？请结合词作简要分析。</a:t>
            </a:r>
            <a:endParaRPr lang="zh-CN" altLang="zh-CN" dirty="0"/>
          </a:p>
        </p:txBody>
      </p:sp>
      <p:sp>
        <p:nvSpPr>
          <p:cNvPr id="5" name="矩形 4"/>
          <p:cNvSpPr/>
          <p:nvPr/>
        </p:nvSpPr>
        <p:spPr>
          <a:xfrm>
            <a:off x="255522" y="2205223"/>
            <a:ext cx="4164923" cy="369332"/>
          </a:xfrm>
          <a:prstGeom prst="rect">
            <a:avLst/>
          </a:prstGeom>
        </p:spPr>
        <p:txBody>
          <a:bodyPr wrap="none">
            <a:spAutoFit/>
          </a:bodyPr>
          <a:lstStyle/>
          <a:p>
            <a:r>
              <a:rPr lang="en-US" altLang="zh-CN" b="1" dirty="0"/>
              <a:t>(1)</a:t>
            </a:r>
            <a:r>
              <a:rPr lang="zh-CN" altLang="zh-CN" b="1" dirty="0"/>
              <a:t>两首词分别塑造了怎样的人物形象？</a:t>
            </a:r>
            <a:endParaRPr lang="zh-CN" altLang="zh-CN" dirty="0"/>
          </a:p>
        </p:txBody>
      </p:sp>
      <p:sp>
        <p:nvSpPr>
          <p:cNvPr id="6" name="矩形 5"/>
          <p:cNvSpPr/>
          <p:nvPr/>
        </p:nvSpPr>
        <p:spPr>
          <a:xfrm>
            <a:off x="112949" y="2949696"/>
            <a:ext cx="9031051" cy="1200329"/>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李诗译文：在</a:t>
            </a:r>
            <a:r>
              <a:rPr lang="zh-CN" altLang="en-US" b="1" dirty="0">
                <a:solidFill>
                  <a:srgbClr val="002060"/>
                </a:solidFill>
                <a:effectLst>
                  <a:outerShdw blurRad="38100" dist="38100" dir="2700000" algn="tl">
                    <a:srgbClr val="000000">
                      <a:alpha val="43137"/>
                    </a:srgbClr>
                  </a:outerShdw>
                </a:effectLst>
              </a:rPr>
              <a:t>卖花人的担子上，买得一枝含苞待放的花。那晨曦的露珠也在那花色之中留下痕迹，让花显得更楚楚动人。我怕丈夫看了花之后犯猜疑，认为我的容颜不如花的漂亮。我这就将梅花插在云鬓间，让花与我的脸庞并列，教他看一看，到底哪个比较漂亮</a:t>
            </a:r>
            <a:r>
              <a:rPr lang="zh-CN" altLang="en-US" b="1" dirty="0" smtClean="0">
                <a:solidFill>
                  <a:srgbClr val="002060"/>
                </a:solidFill>
                <a:effectLst>
                  <a:outerShdw blurRad="38100" dist="38100" dir="2700000" algn="tl">
                    <a:srgbClr val="000000">
                      <a:alpha val="43137"/>
                    </a:srgbClr>
                  </a:outerShdw>
                </a:effectLst>
              </a:rPr>
              <a:t>。</a:t>
            </a:r>
            <a:endParaRPr lang="zh-CN" altLang="en-US" b="1" dirty="0">
              <a:solidFill>
                <a:srgbClr val="002060"/>
              </a:solidFill>
              <a:effectLst>
                <a:outerShdw blurRad="38100" dist="38100" dir="2700000" algn="tl">
                  <a:srgbClr val="000000">
                    <a:alpha val="43137"/>
                  </a:srgbClr>
                </a:outerShdw>
              </a:effectLst>
            </a:endParaRPr>
          </a:p>
        </p:txBody>
      </p:sp>
      <p:sp>
        <p:nvSpPr>
          <p:cNvPr id="7" name="矩形 6"/>
          <p:cNvSpPr/>
          <p:nvPr/>
        </p:nvSpPr>
        <p:spPr>
          <a:xfrm>
            <a:off x="148051" y="4173843"/>
            <a:ext cx="8798975" cy="2585323"/>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秦诗赏析：“天涯”点明</a:t>
            </a:r>
            <a:r>
              <a:rPr lang="zh-CN" altLang="en-US" b="1" dirty="0">
                <a:solidFill>
                  <a:srgbClr val="7030A0"/>
                </a:solidFill>
                <a:effectLst>
                  <a:outerShdw blurRad="38100" dist="38100" dir="2700000" algn="tl">
                    <a:srgbClr val="000000">
                      <a:alpha val="43137"/>
                    </a:srgbClr>
                  </a:outerShdw>
                </a:effectLst>
              </a:rPr>
              <a:t>所思远隔，“旧恨”说明分离已久，四字写出空间、时间的悬隔。“独自凄凉人不问”表面讲无人过问，无人安慰，实际是说自己没有一个可以倾诉离愁的人。“欲见回肠”两句犹如思妇的自言自语，谁想看我的愁肠环曲吗？“黛蛾”两句乃思妇为自己的蹙眉愁容作一写真，愁眉“长敛”正与胸怀“旧恨”相映。“春风吹”补出思妇恰因伤春而触离愁。“困倚危楼”二句写思妇愁望空虚，一个“困”字传达出思妇独倚高楼日久的困乏、倦怠和失望无聊的情绪。“过尽”二字写思妇眺望大雁归来过尽情景，“飞鸿”意象从来是为离人传递书信的象征，而今只见大雁排列着人字或一字队列飞过，却不见行人归来，连封书信也未见到，自然睹雁阵而“字字愁”啦！</a:t>
            </a:r>
          </a:p>
        </p:txBody>
      </p:sp>
    </p:spTree>
    <p:extLst>
      <p:ext uri="{BB962C8B-B14F-4D97-AF65-F5344CB8AC3E}">
        <p14:creationId xmlns:p14="http://schemas.microsoft.com/office/powerpoint/2010/main" val="39422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784976" cy="2031325"/>
          </a:xfrm>
          <a:prstGeom prst="rect">
            <a:avLst/>
          </a:prstGeom>
        </p:spPr>
        <p:txBody>
          <a:bodyPr wrap="square">
            <a:spAutoFit/>
          </a:bodyPr>
          <a:lstStyle/>
          <a:p>
            <a:r>
              <a:rPr lang="en-US" altLang="zh-CN" b="1" dirty="0"/>
              <a:t>6</a:t>
            </a:r>
            <a:r>
              <a:rPr lang="zh-CN" altLang="zh-CN" b="1" dirty="0"/>
              <a:t>．阅读下面两首宋词，然后回答问题。</a:t>
            </a:r>
            <a:endParaRPr lang="zh-CN" altLang="zh-CN" dirty="0"/>
          </a:p>
          <a:p>
            <a:r>
              <a:rPr lang="en-US" altLang="zh-CN" b="1" dirty="0" smtClean="0"/>
              <a:t>                                        </a:t>
            </a:r>
            <a:r>
              <a:rPr lang="zh-CN" altLang="zh-CN" b="1" dirty="0" smtClean="0"/>
              <a:t>减</a:t>
            </a:r>
            <a:r>
              <a:rPr lang="zh-CN" altLang="zh-CN" b="1" dirty="0"/>
              <a:t>字木兰</a:t>
            </a:r>
            <a:r>
              <a:rPr lang="zh-CN" altLang="zh-CN" b="1" dirty="0" smtClean="0"/>
              <a:t>花</a:t>
            </a:r>
            <a:r>
              <a:rPr lang="en-US" altLang="zh-CN" b="1" dirty="0" smtClean="0"/>
              <a:t>       </a:t>
            </a:r>
            <a:r>
              <a:rPr lang="zh-CN" altLang="zh-CN" b="1" dirty="0" smtClean="0"/>
              <a:t>李</a:t>
            </a:r>
            <a:r>
              <a:rPr lang="zh-CN" altLang="zh-CN" b="1" dirty="0"/>
              <a:t>清照</a:t>
            </a:r>
            <a:endParaRPr lang="zh-CN" altLang="zh-CN" dirty="0"/>
          </a:p>
          <a:p>
            <a:r>
              <a:rPr lang="zh-CN" altLang="zh-CN" b="1" dirty="0"/>
              <a:t>卖花担上，买得一枝春欲放。泪染轻匀，犹带彤霞晓露痕。</a:t>
            </a:r>
            <a:endParaRPr lang="zh-CN" altLang="zh-CN" dirty="0"/>
          </a:p>
          <a:p>
            <a:r>
              <a:rPr lang="zh-CN" altLang="zh-CN" b="1" dirty="0"/>
              <a:t>怕郎猜道，奴面不如花面好。云鬓斜簪，徒要教郎比并看。</a:t>
            </a:r>
            <a:endParaRPr lang="zh-CN" altLang="zh-CN" dirty="0"/>
          </a:p>
          <a:p>
            <a:r>
              <a:rPr lang="en-US" altLang="zh-CN" b="1" dirty="0" smtClean="0"/>
              <a:t>                                       </a:t>
            </a:r>
            <a:r>
              <a:rPr lang="zh-CN" altLang="zh-CN" b="1" dirty="0" smtClean="0"/>
              <a:t>减</a:t>
            </a:r>
            <a:r>
              <a:rPr lang="zh-CN" altLang="zh-CN" b="1" dirty="0"/>
              <a:t>字木兰</a:t>
            </a:r>
            <a:r>
              <a:rPr lang="zh-CN" altLang="zh-CN" b="1" dirty="0" smtClean="0"/>
              <a:t>花</a:t>
            </a:r>
            <a:r>
              <a:rPr lang="en-US" altLang="zh-CN" b="1" dirty="0" smtClean="0"/>
              <a:t>          </a:t>
            </a:r>
            <a:r>
              <a:rPr lang="zh-CN" altLang="zh-CN" b="1" dirty="0" smtClean="0"/>
              <a:t>秦</a:t>
            </a:r>
            <a:r>
              <a:rPr lang="zh-CN" altLang="zh-CN" b="1" dirty="0"/>
              <a:t>观</a:t>
            </a:r>
            <a:endParaRPr lang="zh-CN" altLang="zh-CN" dirty="0"/>
          </a:p>
          <a:p>
            <a:r>
              <a:rPr lang="zh-CN" altLang="zh-CN" b="1" dirty="0"/>
              <a:t>天涯旧恨，独自凄凉人不问。欲见回肠，断尽金炉小篆香。</a:t>
            </a:r>
            <a:endParaRPr lang="zh-CN" altLang="zh-CN" dirty="0"/>
          </a:p>
          <a:p>
            <a:r>
              <a:rPr lang="zh-CN" altLang="zh-CN" b="1" dirty="0"/>
              <a:t>黛蛾长敛，任是东风吹不展。困倚危楼，过尽飞鸿字字愁</a:t>
            </a:r>
            <a:r>
              <a:rPr lang="zh-CN" altLang="zh-CN" b="1" dirty="0" smtClean="0"/>
              <a:t>。</a:t>
            </a:r>
            <a:endParaRPr lang="zh-CN" altLang="zh-CN" dirty="0"/>
          </a:p>
        </p:txBody>
      </p:sp>
      <p:sp>
        <p:nvSpPr>
          <p:cNvPr id="3" name="矩形 2"/>
          <p:cNvSpPr/>
          <p:nvPr/>
        </p:nvSpPr>
        <p:spPr>
          <a:xfrm>
            <a:off x="251520" y="2580364"/>
            <a:ext cx="6534472" cy="369332"/>
          </a:xfrm>
          <a:prstGeom prst="rect">
            <a:avLst/>
          </a:prstGeom>
        </p:spPr>
        <p:txBody>
          <a:bodyPr wrap="square">
            <a:spAutoFit/>
          </a:bodyPr>
          <a:lstStyle/>
          <a:p>
            <a:r>
              <a:rPr lang="en-US" altLang="zh-CN" b="1" dirty="0"/>
              <a:t>(2)</a:t>
            </a:r>
            <a:r>
              <a:rPr lang="zh-CN" altLang="zh-CN" b="1" dirty="0"/>
              <a:t>两首词抒发的情感有何差异？请结合词作简要分析。</a:t>
            </a:r>
            <a:endParaRPr lang="zh-CN" altLang="zh-CN" dirty="0"/>
          </a:p>
        </p:txBody>
      </p:sp>
      <p:sp>
        <p:nvSpPr>
          <p:cNvPr id="4" name="矩形 3"/>
          <p:cNvSpPr/>
          <p:nvPr/>
        </p:nvSpPr>
        <p:spPr>
          <a:xfrm>
            <a:off x="155051" y="4509120"/>
            <a:ext cx="8784976" cy="1938992"/>
          </a:xfrm>
          <a:prstGeom prst="rect">
            <a:avLst/>
          </a:prstGeom>
        </p:spPr>
        <p:txBody>
          <a:bodyPr wrap="square">
            <a:spAutoFit/>
          </a:bodyPr>
          <a:lstStyle/>
          <a:p>
            <a:r>
              <a:rPr lang="en-US" altLang="zh-CN" sz="2000" b="1" dirty="0" smtClean="0">
                <a:solidFill>
                  <a:srgbClr val="7030A0"/>
                </a:solidFill>
                <a:effectLst>
                  <a:outerShdw blurRad="38100" dist="38100" dir="2700000" algn="tl">
                    <a:srgbClr val="000000">
                      <a:alpha val="43137"/>
                    </a:srgbClr>
                  </a:outerShdw>
                </a:effectLst>
              </a:rPr>
              <a:t>(</a:t>
            </a:r>
            <a:r>
              <a:rPr lang="en-US" altLang="zh-CN" sz="2000" b="1" dirty="0">
                <a:solidFill>
                  <a:srgbClr val="7030A0"/>
                </a:solidFill>
                <a:effectLst>
                  <a:outerShdw blurRad="38100" dist="38100" dir="2700000" algn="tl">
                    <a:srgbClr val="000000">
                      <a:alpha val="43137"/>
                    </a:srgbClr>
                  </a:outerShdw>
                </a:effectLst>
              </a:rPr>
              <a:t>2)</a:t>
            </a:r>
            <a:r>
              <a:rPr lang="zh-CN" altLang="zh-CN" sz="2000" b="1" dirty="0">
                <a:solidFill>
                  <a:srgbClr val="7030A0"/>
                </a:solidFill>
                <a:effectLst>
                  <a:outerShdw blurRad="38100" dist="38100" dir="2700000" algn="tl">
                    <a:srgbClr val="000000">
                      <a:alpha val="43137"/>
                    </a:srgbClr>
                  </a:outerShdw>
                </a:effectLst>
              </a:rPr>
              <a:t>李词通过写女子买花，担心情郎觉得自己没有春花美丽，便把春花插在鬓角向情郎撒娇让情郎品评的一系列动作和心理活动描写，充分地表现了女子与情郎相会时那种</a:t>
            </a:r>
            <a:r>
              <a:rPr lang="zh-CN" altLang="zh-CN" sz="2000" b="1" dirty="0">
                <a:solidFill>
                  <a:srgbClr val="00B050"/>
                </a:solidFill>
                <a:effectLst>
                  <a:outerShdw blurRad="38100" dist="38100" dir="2700000" algn="tl">
                    <a:srgbClr val="000000">
                      <a:alpha val="43137"/>
                    </a:srgbClr>
                  </a:outerShdw>
                </a:effectLst>
              </a:rPr>
              <a:t>甜蜜又有些隐隐担忧</a:t>
            </a:r>
            <a:r>
              <a:rPr lang="zh-CN" altLang="zh-CN" sz="2000" b="1" dirty="0">
                <a:solidFill>
                  <a:srgbClr val="7030A0"/>
                </a:solidFill>
                <a:effectLst>
                  <a:outerShdw blurRad="38100" dist="38100" dir="2700000" algn="tl">
                    <a:srgbClr val="000000">
                      <a:alpha val="43137"/>
                    </a:srgbClr>
                  </a:outerShdw>
                </a:effectLst>
              </a:rPr>
              <a:t>的复杂而细腻的情感</a:t>
            </a:r>
            <a:r>
              <a:rPr lang="zh-CN" altLang="zh-CN" sz="2000" b="1" dirty="0" smtClean="0">
                <a:solidFill>
                  <a:srgbClr val="7030A0"/>
                </a:solidFill>
                <a:effectLst>
                  <a:outerShdw blurRad="38100" dist="38100" dir="2700000" algn="tl">
                    <a:srgbClr val="000000">
                      <a:alpha val="43137"/>
                    </a:srgbClr>
                  </a:outerShdw>
                </a:effectLst>
              </a:rPr>
              <a:t>。</a:t>
            </a:r>
            <a:endParaRPr lang="en-US" altLang="zh-CN" sz="2000" b="1" dirty="0" smtClean="0">
              <a:solidFill>
                <a:srgbClr val="7030A0"/>
              </a:solidFill>
              <a:effectLst>
                <a:outerShdw blurRad="38100" dist="38100" dir="2700000" algn="tl">
                  <a:srgbClr val="000000">
                    <a:alpha val="43137"/>
                  </a:srgbClr>
                </a:outerShdw>
              </a:effectLst>
            </a:endParaRPr>
          </a:p>
          <a:p>
            <a:r>
              <a:rPr lang="en-US" altLang="zh-CN" sz="2000" b="1" dirty="0" smtClean="0">
                <a:solidFill>
                  <a:srgbClr val="7030A0"/>
                </a:solidFill>
                <a:effectLst>
                  <a:outerShdw blurRad="38100" dist="38100" dir="2700000" algn="tl">
                    <a:srgbClr val="000000">
                      <a:alpha val="43137"/>
                    </a:srgbClr>
                  </a:outerShdw>
                </a:effectLst>
              </a:rPr>
              <a:t>        </a:t>
            </a:r>
            <a:r>
              <a:rPr lang="zh-CN" altLang="zh-CN" sz="2000" b="1" dirty="0" smtClean="0">
                <a:solidFill>
                  <a:srgbClr val="7030A0"/>
                </a:solidFill>
                <a:effectLst>
                  <a:outerShdw blurRad="38100" dist="38100" dir="2700000" algn="tl">
                    <a:srgbClr val="000000">
                      <a:alpha val="43137"/>
                    </a:srgbClr>
                  </a:outerShdw>
                </a:effectLst>
              </a:rPr>
              <a:t>秦</a:t>
            </a:r>
            <a:r>
              <a:rPr lang="zh-CN" altLang="zh-CN" sz="2000" b="1" dirty="0">
                <a:solidFill>
                  <a:srgbClr val="7030A0"/>
                </a:solidFill>
                <a:effectLst>
                  <a:outerShdw blurRad="38100" dist="38100" dir="2700000" algn="tl">
                    <a:srgbClr val="000000">
                      <a:alpha val="43137"/>
                    </a:srgbClr>
                  </a:outerShdw>
                </a:effectLst>
              </a:rPr>
              <a:t>词通过写爱人远去天涯，自己孤独无依，无人嘘寒问暖，只好呆呆看着小篆香慢慢燃尽，无力地独倚高楼，愁眉不展，看大雁飞尽的一系列动作，抒发了女子</a:t>
            </a:r>
            <a:r>
              <a:rPr lang="zh-CN" altLang="zh-CN" sz="2000" b="1" dirty="0">
                <a:solidFill>
                  <a:srgbClr val="FF0000"/>
                </a:solidFill>
                <a:effectLst>
                  <a:outerShdw blurRad="38100" dist="38100" dir="2700000" algn="tl">
                    <a:srgbClr val="000000">
                      <a:alpha val="43137"/>
                    </a:srgbClr>
                  </a:outerShdw>
                </a:effectLst>
              </a:rPr>
              <a:t>孤独寂寞、愁肠百结、绵绵无尽的思念</a:t>
            </a:r>
            <a:r>
              <a:rPr lang="zh-CN" altLang="zh-CN" sz="2000" b="1" dirty="0">
                <a:solidFill>
                  <a:srgbClr val="7030A0"/>
                </a:solidFill>
                <a:effectLst>
                  <a:outerShdw blurRad="38100" dist="38100" dir="2700000" algn="tl">
                    <a:srgbClr val="000000">
                      <a:alpha val="43137"/>
                    </a:srgbClr>
                  </a:outerShdw>
                </a:effectLst>
              </a:rPr>
              <a:t>之情。</a:t>
            </a:r>
            <a:endParaRPr lang="zh-CN" altLang="zh-CN" sz="2000"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251520" y="2211032"/>
            <a:ext cx="4164923" cy="369332"/>
          </a:xfrm>
          <a:prstGeom prst="rect">
            <a:avLst/>
          </a:prstGeom>
        </p:spPr>
        <p:txBody>
          <a:bodyPr wrap="none">
            <a:spAutoFit/>
          </a:bodyPr>
          <a:lstStyle/>
          <a:p>
            <a:r>
              <a:rPr lang="en-US" altLang="zh-CN" b="1" dirty="0"/>
              <a:t>(1)</a:t>
            </a:r>
            <a:r>
              <a:rPr lang="zh-CN" altLang="zh-CN" b="1" dirty="0"/>
              <a:t>两首词分别塑造了怎样的人物形象？</a:t>
            </a:r>
            <a:endParaRPr lang="zh-CN" altLang="zh-CN" dirty="0"/>
          </a:p>
        </p:txBody>
      </p:sp>
      <p:sp>
        <p:nvSpPr>
          <p:cNvPr id="7" name="矩形 6"/>
          <p:cNvSpPr/>
          <p:nvPr/>
        </p:nvSpPr>
        <p:spPr>
          <a:xfrm>
            <a:off x="107504" y="3068960"/>
            <a:ext cx="8928992" cy="1323439"/>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李词塑造了一个为显示自己</a:t>
            </a:r>
            <a:r>
              <a:rPr lang="zh-CN" altLang="zh-CN" sz="2000" b="1" dirty="0">
                <a:solidFill>
                  <a:srgbClr val="FF0000"/>
                </a:solidFill>
                <a:effectLst>
                  <a:outerShdw blurRad="38100" dist="38100" dir="2700000" algn="tl">
                    <a:srgbClr val="000000">
                      <a:alpha val="43137"/>
                    </a:srgbClr>
                  </a:outerShdw>
                </a:effectLst>
              </a:rPr>
              <a:t>美貌</a:t>
            </a:r>
            <a:r>
              <a:rPr lang="zh-CN" altLang="zh-CN" sz="2000" b="1" dirty="0">
                <a:solidFill>
                  <a:srgbClr val="002060"/>
                </a:solidFill>
                <a:effectLst>
                  <a:outerShdw blurRad="38100" dist="38100" dir="2700000" algn="tl">
                    <a:srgbClr val="000000">
                      <a:alpha val="43137"/>
                    </a:srgbClr>
                  </a:outerShdw>
                </a:effectLst>
              </a:rPr>
              <a:t>而</a:t>
            </a:r>
            <a:r>
              <a:rPr lang="zh-CN" altLang="zh-CN" sz="2000" b="1" dirty="0">
                <a:solidFill>
                  <a:srgbClr val="FF0000"/>
                </a:solidFill>
                <a:effectLst>
                  <a:outerShdw blurRad="38100" dist="38100" dir="2700000" algn="tl">
                    <a:srgbClr val="000000">
                      <a:alpha val="43137"/>
                    </a:srgbClr>
                  </a:outerShdw>
                </a:effectLst>
              </a:rPr>
              <a:t>大胆率真</a:t>
            </a:r>
            <a:r>
              <a:rPr lang="zh-CN" altLang="zh-CN" sz="2000" b="1" dirty="0">
                <a:solidFill>
                  <a:srgbClr val="002060"/>
                </a:solidFill>
                <a:effectLst>
                  <a:outerShdw blurRad="38100" dist="38100" dir="2700000" algn="tl">
                    <a:srgbClr val="000000">
                      <a:alpha val="43137"/>
                    </a:srgbClr>
                  </a:outerShdw>
                </a:effectLst>
              </a:rPr>
              <a:t>地</a:t>
            </a:r>
            <a:r>
              <a:rPr lang="zh-CN" altLang="zh-CN" sz="2000" b="1" dirty="0">
                <a:solidFill>
                  <a:srgbClr val="FF0000"/>
                </a:solidFill>
                <a:effectLst>
                  <a:outerShdw blurRad="38100" dist="38100" dir="2700000" algn="tl">
                    <a:srgbClr val="000000">
                      <a:alpha val="43137"/>
                    </a:srgbClr>
                  </a:outerShdw>
                </a:effectLst>
              </a:rPr>
              <a:t>向情郎撒娇</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或</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让情郎对比自己和鲜花谁更美</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a:t>
            </a:r>
            <a:r>
              <a:rPr lang="zh-CN" altLang="zh-CN" sz="2000" b="1" dirty="0">
                <a:solidFill>
                  <a:srgbClr val="FF0000"/>
                </a:solidFill>
                <a:effectLst>
                  <a:outerShdw blurRad="38100" dist="38100" dir="2700000" algn="tl">
                    <a:srgbClr val="000000">
                      <a:alpha val="43137"/>
                    </a:srgbClr>
                  </a:outerShdw>
                </a:effectLst>
              </a:rPr>
              <a:t>娇憨纯真</a:t>
            </a:r>
            <a:r>
              <a:rPr lang="zh-CN" altLang="zh-CN" sz="2000" b="1" dirty="0">
                <a:solidFill>
                  <a:srgbClr val="002060"/>
                </a:solidFill>
                <a:effectLst>
                  <a:outerShdw blurRad="38100" dist="38100" dir="2700000" algn="tl">
                    <a:srgbClr val="000000">
                      <a:alpha val="43137"/>
                    </a:srgbClr>
                  </a:outerShdw>
                </a:effectLst>
              </a:rPr>
              <a:t>的女子</a:t>
            </a:r>
            <a:r>
              <a:rPr lang="zh-CN" altLang="zh-CN" sz="2000" b="1" dirty="0" smtClean="0">
                <a:solidFill>
                  <a:srgbClr val="002060"/>
                </a:solidFill>
                <a:effectLst>
                  <a:outerShdw blurRad="38100" dist="38100" dir="2700000" algn="tl">
                    <a:srgbClr val="000000">
                      <a:alpha val="43137"/>
                    </a:srgbClr>
                  </a:outerShdw>
                </a:effectLst>
              </a:rPr>
              <a:t>形象</a:t>
            </a:r>
            <a:r>
              <a:rPr lang="zh-CN" altLang="en-US" sz="2000" b="1" dirty="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a:p>
            <a:r>
              <a:rPr lang="zh-CN" altLang="zh-CN" sz="2000" b="1" dirty="0" smtClean="0">
                <a:solidFill>
                  <a:srgbClr val="002060"/>
                </a:solidFill>
                <a:effectLst>
                  <a:outerShdw blurRad="38100" dist="38100" dir="2700000" algn="tl">
                    <a:srgbClr val="000000">
                      <a:alpha val="43137"/>
                    </a:srgbClr>
                  </a:outerShdw>
                </a:effectLst>
              </a:rPr>
              <a:t>秦</a:t>
            </a:r>
            <a:r>
              <a:rPr lang="zh-CN" altLang="zh-CN" sz="2000" b="1" dirty="0">
                <a:solidFill>
                  <a:srgbClr val="002060"/>
                </a:solidFill>
                <a:effectLst>
                  <a:outerShdw blurRad="38100" dist="38100" dir="2700000" algn="tl">
                    <a:srgbClr val="000000">
                      <a:alpha val="43137"/>
                    </a:srgbClr>
                  </a:outerShdw>
                </a:effectLst>
              </a:rPr>
              <a:t>词塑造了一个因思念远去的爱人而</a:t>
            </a:r>
            <a:r>
              <a:rPr lang="zh-CN" altLang="zh-CN" sz="2000" b="1" dirty="0">
                <a:solidFill>
                  <a:srgbClr val="00B050"/>
                </a:solidFill>
                <a:effectLst>
                  <a:outerShdw blurRad="38100" dist="38100" dir="2700000" algn="tl">
                    <a:srgbClr val="000000">
                      <a:alpha val="43137"/>
                    </a:srgbClr>
                  </a:outerShdw>
                </a:effectLst>
              </a:rPr>
              <a:t>凄凉、愁闷、懒散无力</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或</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孤独无依、愁眉不展，困倚危楼</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a:t>
            </a:r>
            <a:r>
              <a:rPr lang="zh-CN" altLang="zh-CN" sz="2000" b="1" dirty="0">
                <a:solidFill>
                  <a:srgbClr val="00B050"/>
                </a:solidFill>
                <a:effectLst>
                  <a:outerShdw blurRad="38100" dist="38100" dir="2700000" algn="tl">
                    <a:srgbClr val="000000">
                      <a:alpha val="43137"/>
                    </a:srgbClr>
                  </a:outerShdw>
                </a:effectLst>
              </a:rPr>
              <a:t>思妇</a:t>
            </a:r>
            <a:r>
              <a:rPr lang="zh-CN" altLang="zh-CN" sz="2000" b="1" dirty="0">
                <a:solidFill>
                  <a:srgbClr val="002060"/>
                </a:solidFill>
                <a:effectLst>
                  <a:outerShdw blurRad="38100" dist="38100" dir="2700000" algn="tl">
                    <a:srgbClr val="000000">
                      <a:alpha val="43137"/>
                    </a:srgbClr>
                  </a:outerShdw>
                </a:effectLst>
              </a:rPr>
              <a:t>形象。</a:t>
            </a:r>
            <a:endParaRPr lang="zh-CN" altLang="zh-CN" sz="20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2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677" y="392849"/>
            <a:ext cx="4487761" cy="923330"/>
          </a:xfrm>
          <a:prstGeom prst="rect">
            <a:avLst/>
          </a:prstGeom>
        </p:spPr>
        <p:txBody>
          <a:bodyPr wrap="square">
            <a:spAutoFit/>
          </a:bodyPr>
          <a:lstStyle/>
          <a:p>
            <a:r>
              <a:rPr lang="en-US" altLang="zh-CN" b="1" dirty="0" smtClean="0"/>
              <a:t>                     </a:t>
            </a:r>
            <a:r>
              <a:rPr lang="zh-CN" altLang="zh-CN" b="1" dirty="0" smtClean="0"/>
              <a:t>天</a:t>
            </a:r>
            <a:r>
              <a:rPr lang="zh-CN" altLang="zh-CN" b="1" dirty="0"/>
              <a:t>净沙</a:t>
            </a:r>
            <a:r>
              <a:rPr lang="en-US" altLang="zh-CN" b="1" dirty="0"/>
              <a:t>·</a:t>
            </a:r>
            <a:r>
              <a:rPr lang="zh-CN" altLang="zh-CN" b="1" dirty="0"/>
              <a:t>闲</a:t>
            </a:r>
            <a:r>
              <a:rPr lang="zh-CN" altLang="zh-CN" b="1" dirty="0" smtClean="0"/>
              <a:t>题</a:t>
            </a:r>
            <a:r>
              <a:rPr lang="en-US" altLang="zh-CN" b="1" dirty="0" smtClean="0"/>
              <a:t>     </a:t>
            </a:r>
            <a:r>
              <a:rPr lang="zh-CN" altLang="zh-CN" b="1" dirty="0" smtClean="0"/>
              <a:t>吴</a:t>
            </a:r>
            <a:r>
              <a:rPr lang="zh-CN" altLang="zh-CN" b="1" dirty="0"/>
              <a:t>西逸</a:t>
            </a:r>
            <a:endParaRPr lang="zh-CN" altLang="zh-CN" dirty="0"/>
          </a:p>
          <a:p>
            <a:r>
              <a:rPr lang="zh-CN" altLang="zh-CN" b="1" dirty="0"/>
              <a:t>江亭远树残霞，淡烟芳草平沙，绿柳阴中系马。夕阳西下，水村山郭人家</a:t>
            </a:r>
            <a:r>
              <a:rPr lang="zh-CN" altLang="zh-CN" b="1" dirty="0" smtClean="0"/>
              <a:t>。</a:t>
            </a:r>
            <a:endParaRPr lang="zh-CN" altLang="zh-CN" dirty="0"/>
          </a:p>
        </p:txBody>
      </p:sp>
      <p:sp>
        <p:nvSpPr>
          <p:cNvPr id="3" name="矩形 2"/>
          <p:cNvSpPr/>
          <p:nvPr/>
        </p:nvSpPr>
        <p:spPr>
          <a:xfrm>
            <a:off x="206328" y="5007755"/>
            <a:ext cx="8814365" cy="707886"/>
          </a:xfrm>
          <a:prstGeom prst="rect">
            <a:avLst/>
          </a:prstGeom>
        </p:spPr>
        <p:txBody>
          <a:bodyPr wrap="square">
            <a:spAutoFit/>
          </a:bodyPr>
          <a:lstStyle/>
          <a:p>
            <a:r>
              <a:rPr lang="en-US" altLang="zh-CN" sz="2000" b="1" dirty="0" smtClean="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2)①</a:t>
            </a:r>
            <a:r>
              <a:rPr lang="zh-CN" altLang="zh-CN" sz="2000" b="1" dirty="0">
                <a:solidFill>
                  <a:srgbClr val="002060"/>
                </a:solidFill>
                <a:effectLst>
                  <a:outerShdw blurRad="38100" dist="38100" dir="2700000" algn="tl">
                    <a:srgbClr val="000000">
                      <a:alpha val="43137"/>
                    </a:srgbClr>
                  </a:outerShdw>
                </a:effectLst>
              </a:rPr>
              <a:t>吴曲结尾</a:t>
            </a:r>
            <a:r>
              <a:rPr lang="zh-CN" altLang="zh-CN" sz="2000" b="1" dirty="0">
                <a:solidFill>
                  <a:srgbClr val="C00000"/>
                </a:solidFill>
                <a:effectLst>
                  <a:outerShdw blurRad="38100" dist="38100" dir="2700000" algn="tl">
                    <a:srgbClr val="000000">
                      <a:alpha val="43137"/>
                    </a:srgbClr>
                  </a:outerShdw>
                </a:effectLst>
              </a:rPr>
              <a:t>寓情于景</a:t>
            </a:r>
            <a:r>
              <a:rPr lang="zh-CN" altLang="zh-CN" sz="2000" b="1" dirty="0">
                <a:solidFill>
                  <a:srgbClr val="002060"/>
                </a:solidFill>
                <a:effectLst>
                  <a:outerShdw blurRad="38100" dist="38100" dir="2700000" algn="tl">
                    <a:srgbClr val="000000">
                      <a:alpha val="43137"/>
                    </a:srgbClr>
                  </a:outerShdw>
                </a:effectLst>
              </a:rPr>
              <a:t>，通过对夕阳下依山傍水的人家的描写，抒发了作者对</a:t>
            </a:r>
            <a:r>
              <a:rPr lang="zh-CN" altLang="zh-CN" sz="2000" b="1" dirty="0">
                <a:solidFill>
                  <a:srgbClr val="C00000"/>
                </a:solidFill>
                <a:effectLst>
                  <a:outerShdw blurRad="38100" dist="38100" dir="2700000" algn="tl">
                    <a:srgbClr val="000000">
                      <a:alpha val="43137"/>
                    </a:srgbClr>
                  </a:outerShdw>
                </a:effectLst>
              </a:rPr>
              <a:t>宁静闲适</a:t>
            </a:r>
            <a:r>
              <a:rPr lang="zh-CN" altLang="zh-CN" sz="2000" b="1" dirty="0">
                <a:solidFill>
                  <a:srgbClr val="002060"/>
                </a:solidFill>
                <a:effectLst>
                  <a:outerShdw blurRad="38100" dist="38100" dir="2700000" algn="tl">
                    <a:srgbClr val="000000">
                      <a:alpha val="43137"/>
                    </a:srgbClr>
                  </a:outerShdw>
                </a:effectLst>
              </a:rPr>
              <a:t>生活的</a:t>
            </a:r>
            <a:r>
              <a:rPr lang="zh-CN" altLang="zh-CN" sz="2000" b="1" dirty="0">
                <a:solidFill>
                  <a:srgbClr val="00B050"/>
                </a:solidFill>
                <a:effectLst>
                  <a:outerShdw blurRad="38100" dist="38100" dir="2700000" algn="tl">
                    <a:srgbClr val="000000">
                      <a:alpha val="43137"/>
                    </a:srgbClr>
                  </a:outerShdw>
                </a:effectLst>
              </a:rPr>
              <a:t>喜爱</a:t>
            </a:r>
            <a:r>
              <a:rPr lang="zh-CN" altLang="zh-CN" sz="2000" b="1" dirty="0">
                <a:solidFill>
                  <a:srgbClr val="002060"/>
                </a:solidFill>
                <a:effectLst>
                  <a:outerShdw blurRad="38100" dist="38100" dir="2700000" algn="tl">
                    <a:srgbClr val="000000">
                      <a:alpha val="43137"/>
                    </a:srgbClr>
                  </a:outerShdw>
                </a:effectLst>
              </a:rPr>
              <a:t>之情</a:t>
            </a:r>
            <a:r>
              <a:rPr lang="zh-CN" altLang="zh-CN" sz="2000" b="1" dirty="0" smtClean="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179838" y="1302660"/>
            <a:ext cx="6678488" cy="646331"/>
          </a:xfrm>
          <a:prstGeom prst="rect">
            <a:avLst/>
          </a:prstGeom>
        </p:spPr>
        <p:txBody>
          <a:bodyPr wrap="square">
            <a:spAutoFit/>
          </a:bodyPr>
          <a:lstStyle/>
          <a:p>
            <a:r>
              <a:rPr lang="en-US" altLang="zh-CN" b="1" dirty="0"/>
              <a:t>(1)</a:t>
            </a:r>
            <a:r>
              <a:rPr lang="zh-CN" altLang="zh-CN" b="1" dirty="0"/>
              <a:t>《天净沙</a:t>
            </a:r>
            <a:r>
              <a:rPr lang="en-US" altLang="zh-CN" b="1" dirty="0"/>
              <a:t>·</a:t>
            </a:r>
            <a:r>
              <a:rPr lang="zh-CN" altLang="zh-CN" b="1" dirty="0"/>
              <a:t>闲题》描绘了一幅什么样的画面？请简要叙述。</a:t>
            </a:r>
            <a:endParaRPr lang="zh-CN" altLang="zh-CN" dirty="0"/>
          </a:p>
          <a:p>
            <a:r>
              <a:rPr lang="en-US" altLang="zh-CN" b="1" dirty="0"/>
              <a:t>(2)</a:t>
            </a:r>
            <a:r>
              <a:rPr lang="zh-CN" altLang="zh-CN" b="1" dirty="0"/>
              <a:t>这两首元曲在结尾的抒情方式上有何不同？请简要分析。</a:t>
            </a:r>
            <a:endParaRPr lang="zh-CN" altLang="zh-CN" dirty="0"/>
          </a:p>
        </p:txBody>
      </p:sp>
      <p:sp>
        <p:nvSpPr>
          <p:cNvPr id="5" name="矩形 4"/>
          <p:cNvSpPr/>
          <p:nvPr/>
        </p:nvSpPr>
        <p:spPr>
          <a:xfrm>
            <a:off x="4761429" y="248733"/>
            <a:ext cx="4104455" cy="923330"/>
          </a:xfrm>
          <a:prstGeom prst="rect">
            <a:avLst/>
          </a:prstGeom>
        </p:spPr>
        <p:txBody>
          <a:bodyPr wrap="square">
            <a:spAutoFit/>
          </a:bodyPr>
          <a:lstStyle/>
          <a:p>
            <a:r>
              <a:rPr lang="en-US" altLang="zh-CN" b="1" dirty="0" smtClean="0"/>
              <a:t>                     </a:t>
            </a:r>
            <a:r>
              <a:rPr lang="zh-CN" altLang="zh-CN" b="1" dirty="0" smtClean="0"/>
              <a:t>天</a:t>
            </a:r>
            <a:r>
              <a:rPr lang="zh-CN" altLang="zh-CN" b="1" dirty="0"/>
              <a:t>净沙</a:t>
            </a:r>
            <a:r>
              <a:rPr lang="en-US" altLang="zh-CN" b="1" dirty="0"/>
              <a:t>·</a:t>
            </a:r>
            <a:r>
              <a:rPr lang="zh-CN" altLang="zh-CN" b="1" dirty="0"/>
              <a:t>秋思</a:t>
            </a:r>
            <a:r>
              <a:rPr lang="en-US" altLang="zh-CN" b="1" dirty="0"/>
              <a:t>     </a:t>
            </a:r>
            <a:r>
              <a:rPr lang="zh-CN" altLang="zh-CN" b="1" dirty="0"/>
              <a:t>马致远</a:t>
            </a:r>
            <a:endParaRPr lang="zh-CN" altLang="zh-CN" dirty="0"/>
          </a:p>
          <a:p>
            <a:r>
              <a:rPr lang="zh-CN" altLang="zh-CN" b="1" dirty="0"/>
              <a:t>枯藤老树昏鸦，小桥流水人家，古道西风瘦马。夕阳西下，断肠人在天涯。</a:t>
            </a:r>
            <a:endParaRPr lang="zh-CN" altLang="zh-CN" dirty="0"/>
          </a:p>
        </p:txBody>
      </p:sp>
      <p:sp>
        <p:nvSpPr>
          <p:cNvPr id="6" name="矩形 5"/>
          <p:cNvSpPr/>
          <p:nvPr/>
        </p:nvSpPr>
        <p:spPr>
          <a:xfrm>
            <a:off x="233264" y="2060848"/>
            <a:ext cx="8847067" cy="923330"/>
          </a:xfrm>
          <a:prstGeom prst="rect">
            <a:avLst/>
          </a:prstGeom>
        </p:spPr>
        <p:txBody>
          <a:bodyPr wrap="square">
            <a:spAutoFit/>
          </a:bodyPr>
          <a:lstStyle/>
          <a:p>
            <a:r>
              <a:rPr lang="zh-CN" altLang="en-US" b="1" dirty="0" smtClean="0">
                <a:solidFill>
                  <a:srgbClr val="0070C0"/>
                </a:solidFill>
                <a:effectLst>
                  <a:outerShdw blurRad="38100" dist="38100" dir="2700000" algn="tl">
                    <a:srgbClr val="000000">
                      <a:alpha val="43137"/>
                    </a:srgbClr>
                  </a:outerShdw>
                </a:effectLst>
              </a:rPr>
              <a:t>吴诗译文：江</a:t>
            </a:r>
            <a:r>
              <a:rPr lang="zh-CN" altLang="en-US" b="1" dirty="0">
                <a:solidFill>
                  <a:srgbClr val="0070C0"/>
                </a:solidFill>
                <a:effectLst>
                  <a:outerShdw blurRad="38100" dist="38100" dir="2700000" algn="tl">
                    <a:srgbClr val="000000">
                      <a:alpha val="43137"/>
                    </a:srgbClr>
                  </a:outerShdw>
                </a:effectLst>
              </a:rPr>
              <a:t>边的亭子，背衬着天际的残霞和树木。平坦的沙岸上芳草簇簇，弥漫着淡淡的烟雾。行人跳下马来，把坐骑在杨柳荫中拴住。夕阳西下，近水近山，各有村庄和人家的居屋。</a:t>
            </a:r>
          </a:p>
        </p:txBody>
      </p:sp>
      <p:sp>
        <p:nvSpPr>
          <p:cNvPr id="7" name="矩形 6"/>
          <p:cNvSpPr/>
          <p:nvPr/>
        </p:nvSpPr>
        <p:spPr>
          <a:xfrm>
            <a:off x="208374" y="2984425"/>
            <a:ext cx="8614364" cy="923330"/>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马诗译文：枯</a:t>
            </a:r>
            <a:r>
              <a:rPr lang="zh-CN" altLang="en-US" b="1" dirty="0">
                <a:solidFill>
                  <a:srgbClr val="7030A0"/>
                </a:solidFill>
                <a:effectLst>
                  <a:outerShdw blurRad="38100" dist="38100" dir="2700000" algn="tl">
                    <a:srgbClr val="000000">
                      <a:alpha val="43137"/>
                    </a:srgbClr>
                  </a:outerShdw>
                </a:effectLst>
              </a:rPr>
              <a:t>藤缠绕着老树，树枝上栖息着黄昏时归巢的乌鸦</a:t>
            </a:r>
            <a:r>
              <a:rPr lang="zh-CN" altLang="en-US" b="1" dirty="0" smtClean="0">
                <a:solidFill>
                  <a:srgbClr val="7030A0"/>
                </a:solidFill>
                <a:effectLst>
                  <a:outerShdw blurRad="38100" dist="38100" dir="2700000" algn="tl">
                    <a:srgbClr val="000000">
                      <a:alpha val="43137"/>
                    </a:srgbClr>
                  </a:outerShdw>
                </a:effectLst>
              </a:rPr>
              <a:t>。小桥</a:t>
            </a:r>
            <a:r>
              <a:rPr lang="zh-CN" altLang="en-US" b="1" dirty="0">
                <a:solidFill>
                  <a:srgbClr val="7030A0"/>
                </a:solidFill>
                <a:effectLst>
                  <a:outerShdw blurRad="38100" dist="38100" dir="2700000" algn="tl">
                    <a:srgbClr val="000000">
                      <a:alpha val="43137"/>
                    </a:srgbClr>
                  </a:outerShdw>
                </a:effectLst>
              </a:rPr>
              <a:t>下，流水潺潺，旁边有几户人家</a:t>
            </a:r>
            <a:r>
              <a:rPr lang="zh-CN" altLang="en-US" b="1" dirty="0" smtClean="0">
                <a:solidFill>
                  <a:srgbClr val="7030A0"/>
                </a:solidFill>
                <a:effectLst>
                  <a:outerShdw blurRad="38100" dist="38100" dir="2700000" algn="tl">
                    <a:srgbClr val="000000">
                      <a:alpha val="43137"/>
                    </a:srgbClr>
                  </a:outerShdw>
                </a:effectLst>
              </a:rPr>
              <a:t>。在</a:t>
            </a:r>
            <a:r>
              <a:rPr lang="zh-CN" altLang="en-US" b="1" dirty="0">
                <a:solidFill>
                  <a:srgbClr val="7030A0"/>
                </a:solidFill>
                <a:effectLst>
                  <a:outerShdw blurRad="38100" dist="38100" dir="2700000" algn="tl">
                    <a:srgbClr val="000000">
                      <a:alpha val="43137"/>
                    </a:srgbClr>
                  </a:outerShdw>
                </a:effectLst>
              </a:rPr>
              <a:t>古老荒凉的道路上，秋风萧瑟，一匹疲惫的瘦马驮着我前行</a:t>
            </a:r>
            <a:r>
              <a:rPr lang="zh-CN" altLang="en-US" b="1" dirty="0" smtClean="0">
                <a:solidFill>
                  <a:srgbClr val="7030A0"/>
                </a:solidFill>
                <a:effectLst>
                  <a:outerShdw blurRad="38100" dist="38100" dir="2700000" algn="tl">
                    <a:srgbClr val="000000">
                      <a:alpha val="43137"/>
                    </a:srgbClr>
                  </a:outerShdw>
                </a:effectLst>
              </a:rPr>
              <a:t>。夕阳</a:t>
            </a:r>
            <a:r>
              <a:rPr lang="zh-CN" altLang="en-US" b="1" dirty="0">
                <a:solidFill>
                  <a:srgbClr val="7030A0"/>
                </a:solidFill>
                <a:effectLst>
                  <a:outerShdw blurRad="38100" dist="38100" dir="2700000" algn="tl">
                    <a:srgbClr val="000000">
                      <a:alpha val="43137"/>
                    </a:srgbClr>
                  </a:outerShdw>
                </a:effectLst>
              </a:rPr>
              <a:t>向西缓缓落下，极度忧伤的旅人还漂泊在天涯。</a:t>
            </a:r>
          </a:p>
        </p:txBody>
      </p:sp>
      <p:sp>
        <p:nvSpPr>
          <p:cNvPr id="8" name="矩形 7"/>
          <p:cNvSpPr/>
          <p:nvPr/>
        </p:nvSpPr>
        <p:spPr>
          <a:xfrm>
            <a:off x="220351" y="3992092"/>
            <a:ext cx="8859979" cy="1015663"/>
          </a:xfrm>
          <a:prstGeom prst="rect">
            <a:avLst/>
          </a:prstGeom>
        </p:spPr>
        <p:txBody>
          <a:bodyPr wrap="square">
            <a:spAutoFit/>
          </a:bodyPr>
          <a:lstStyle/>
          <a:p>
            <a:r>
              <a:rPr lang="zh-CN" altLang="zh-CN" sz="2000" b="1" dirty="0" smtClean="0">
                <a:solidFill>
                  <a:srgbClr val="00B050"/>
                </a:solidFill>
                <a:effectLst>
                  <a:outerShdw blurRad="38100" dist="38100" dir="2700000" algn="tl">
                    <a:srgbClr val="000000">
                      <a:alpha val="43137"/>
                    </a:srgbClr>
                  </a:outerShdw>
                </a:effectLst>
              </a:rPr>
              <a:t>答案</a:t>
            </a:r>
            <a:r>
              <a:rPr lang="zh-CN" altLang="en-US" sz="2000" b="1" dirty="0">
                <a:solidFill>
                  <a:srgbClr val="00B050"/>
                </a:solidFill>
                <a:effectLst>
                  <a:outerShdw blurRad="38100" dist="38100" dir="2700000" algn="tl">
                    <a:srgbClr val="000000">
                      <a:alpha val="43137"/>
                    </a:srgbClr>
                  </a:outerShdw>
                </a:effectLst>
              </a:rPr>
              <a:t>：</a:t>
            </a:r>
            <a:r>
              <a:rPr lang="en-US" altLang="zh-CN" sz="2000" b="1" dirty="0" smtClean="0">
                <a:solidFill>
                  <a:srgbClr val="00B050"/>
                </a:solidFill>
                <a:effectLst>
                  <a:outerShdw blurRad="38100" dist="38100" dir="2700000" algn="tl">
                    <a:srgbClr val="000000">
                      <a:alpha val="43137"/>
                    </a:srgbClr>
                  </a:outerShdw>
                </a:effectLst>
              </a:rPr>
              <a:t>(</a:t>
            </a:r>
            <a:r>
              <a:rPr lang="en-US" altLang="zh-CN" sz="2000" b="1" dirty="0">
                <a:solidFill>
                  <a:srgbClr val="00B050"/>
                </a:solidFill>
                <a:effectLst>
                  <a:outerShdw blurRad="38100" dist="38100" dir="2700000" algn="tl">
                    <a:srgbClr val="000000">
                      <a:alpha val="43137"/>
                    </a:srgbClr>
                  </a:outerShdw>
                </a:effectLst>
              </a:rPr>
              <a:t>1)</a:t>
            </a:r>
            <a:r>
              <a:rPr lang="zh-CN" altLang="zh-CN" sz="2000" b="1" dirty="0">
                <a:solidFill>
                  <a:srgbClr val="00B050"/>
                </a:solidFill>
                <a:effectLst>
                  <a:outerShdw blurRad="38100" dist="38100" dir="2700000" algn="tl">
                    <a:srgbClr val="000000">
                      <a:alpha val="43137"/>
                    </a:srgbClr>
                  </a:outerShdw>
                </a:effectLst>
              </a:rPr>
              <a:t>作者描绘了一幅</a:t>
            </a:r>
            <a:r>
              <a:rPr lang="zh-CN" altLang="zh-CN" sz="2000" b="1" dirty="0">
                <a:solidFill>
                  <a:srgbClr val="FF0000"/>
                </a:solidFill>
                <a:effectLst>
                  <a:outerShdw blurRad="38100" dist="38100" dir="2700000" algn="tl">
                    <a:srgbClr val="000000">
                      <a:alpha val="43137"/>
                    </a:srgbClr>
                  </a:outerShdw>
                </a:effectLst>
              </a:rPr>
              <a:t>恬淡宁静</a:t>
            </a:r>
            <a:r>
              <a:rPr lang="zh-CN" altLang="zh-CN" sz="2000" b="1" dirty="0">
                <a:solidFill>
                  <a:srgbClr val="00B050"/>
                </a:solidFill>
                <a:effectLst>
                  <a:outerShdw blurRad="38100" dist="38100" dir="2700000" algn="tl">
                    <a:srgbClr val="000000">
                      <a:alpha val="43137"/>
                    </a:srgbClr>
                  </a:outerShdw>
                </a:effectLst>
              </a:rPr>
              <a:t>的</a:t>
            </a:r>
            <a:r>
              <a:rPr lang="zh-CN" altLang="zh-CN" sz="2000" b="1" dirty="0">
                <a:solidFill>
                  <a:srgbClr val="C00000"/>
                </a:solidFill>
                <a:effectLst>
                  <a:outerShdw blurRad="38100" dist="38100" dir="2700000" algn="tl">
                    <a:srgbClr val="000000">
                      <a:alpha val="43137"/>
                    </a:srgbClr>
                  </a:outerShdw>
                </a:effectLst>
              </a:rPr>
              <a:t>江畔夕照图</a:t>
            </a:r>
            <a:r>
              <a:rPr lang="zh-CN" altLang="zh-CN" sz="2000" b="1" dirty="0">
                <a:solidFill>
                  <a:srgbClr val="00B050"/>
                </a:solidFill>
                <a:effectLst>
                  <a:outerShdw blurRad="38100" dist="38100" dir="2700000" algn="tl">
                    <a:srgbClr val="000000">
                      <a:alpha val="43137"/>
                    </a:srgbClr>
                  </a:outerShdw>
                </a:effectLst>
              </a:rPr>
              <a:t>。晚霞似锦，暮霭如烟，遥见江亭远树，芳草含烟，沙岸平缓，近看绿柳阴中拴着悠闲的马儿。夕阳西下，依山傍水的是一户户人家。</a:t>
            </a:r>
            <a:endParaRPr lang="zh-CN" altLang="zh-CN" sz="2000" dirty="0">
              <a:solidFill>
                <a:srgbClr val="00B050"/>
              </a:solidFill>
              <a:effectLst>
                <a:outerShdw blurRad="38100" dist="38100" dir="2700000" algn="tl">
                  <a:srgbClr val="000000">
                    <a:alpha val="43137"/>
                  </a:srgbClr>
                </a:outerShdw>
              </a:effectLst>
            </a:endParaRPr>
          </a:p>
        </p:txBody>
      </p:sp>
      <p:sp>
        <p:nvSpPr>
          <p:cNvPr id="9" name="矩形 8"/>
          <p:cNvSpPr/>
          <p:nvPr/>
        </p:nvSpPr>
        <p:spPr>
          <a:xfrm>
            <a:off x="159577" y="5946168"/>
            <a:ext cx="8861116" cy="707886"/>
          </a:xfrm>
          <a:prstGeom prst="rect">
            <a:avLst/>
          </a:prstGeom>
        </p:spPr>
        <p:txBody>
          <a:bodyPr wrap="square">
            <a:spAutoFit/>
          </a:bodyPr>
          <a:lstStyle/>
          <a:p>
            <a:r>
              <a:rPr lang="en-US" altLang="zh-CN" sz="2000" b="1" dirty="0">
                <a:solidFill>
                  <a:srgbClr val="0070C0"/>
                </a:solidFill>
                <a:effectLst>
                  <a:outerShdw blurRad="38100" dist="38100" dir="2700000" algn="tl">
                    <a:srgbClr val="000000">
                      <a:alpha val="43137"/>
                    </a:srgbClr>
                  </a:outerShdw>
                </a:effectLst>
              </a:rPr>
              <a:t>②</a:t>
            </a:r>
            <a:r>
              <a:rPr lang="zh-CN" altLang="zh-CN" sz="2000" b="1" dirty="0">
                <a:solidFill>
                  <a:srgbClr val="0070C0"/>
                </a:solidFill>
                <a:effectLst>
                  <a:outerShdw blurRad="38100" dist="38100" dir="2700000" algn="tl">
                    <a:srgbClr val="000000">
                      <a:alpha val="43137"/>
                    </a:srgbClr>
                  </a:outerShdw>
                </a:effectLst>
              </a:rPr>
              <a:t>马曲结尾</a:t>
            </a:r>
            <a:r>
              <a:rPr lang="zh-CN" altLang="zh-CN" sz="2000" b="1" dirty="0">
                <a:solidFill>
                  <a:srgbClr val="FF0000"/>
                </a:solidFill>
                <a:effectLst>
                  <a:outerShdw blurRad="38100" dist="38100" dir="2700000" algn="tl">
                    <a:srgbClr val="000000">
                      <a:alpha val="43137"/>
                    </a:srgbClr>
                  </a:outerShdw>
                </a:effectLst>
              </a:rPr>
              <a:t>直抒胸臆</a:t>
            </a:r>
            <a:r>
              <a:rPr lang="zh-CN" altLang="zh-CN" sz="2000" b="1" dirty="0">
                <a:solidFill>
                  <a:srgbClr val="0070C0"/>
                </a:solidFill>
                <a:effectLst>
                  <a:outerShdw blurRad="38100" dist="38100" dir="2700000" algn="tl">
                    <a:srgbClr val="000000">
                      <a:alpha val="43137"/>
                    </a:srgbClr>
                  </a:outerShdw>
                </a:effectLst>
              </a:rPr>
              <a:t>，用</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断肠人</a:t>
            </a:r>
            <a:r>
              <a:rPr lang="en-US" altLang="zh-CN" sz="2000" b="1" dirty="0">
                <a:solidFill>
                  <a:srgbClr val="0070C0"/>
                </a:solidFill>
                <a:effectLst>
                  <a:outerShdw blurRad="38100" dist="38100" dir="2700000" algn="tl">
                    <a:srgbClr val="000000">
                      <a:alpha val="43137"/>
                    </a:srgbClr>
                  </a:outerShdw>
                </a:effectLst>
              </a:rPr>
              <a:t>”</a:t>
            </a:r>
            <a:r>
              <a:rPr lang="zh-CN" altLang="zh-CN" sz="2000" b="1" dirty="0">
                <a:solidFill>
                  <a:srgbClr val="0070C0"/>
                </a:solidFill>
                <a:effectLst>
                  <a:outerShdw blurRad="38100" dist="38100" dir="2700000" algn="tl">
                    <a:srgbClr val="000000">
                      <a:alpha val="43137"/>
                    </a:srgbClr>
                  </a:outerShdw>
                </a:effectLst>
              </a:rPr>
              <a:t>这一词语直接表达了羁旅游子身处异乡的</a:t>
            </a:r>
            <a:r>
              <a:rPr lang="zh-CN" altLang="zh-CN" sz="2000" b="1" dirty="0">
                <a:solidFill>
                  <a:srgbClr val="FF0000"/>
                </a:solidFill>
                <a:effectLst>
                  <a:outerShdw blurRad="38100" dist="38100" dir="2700000" algn="tl">
                    <a:srgbClr val="000000">
                      <a:alpha val="43137"/>
                    </a:srgbClr>
                  </a:outerShdw>
                </a:effectLst>
              </a:rPr>
              <a:t>凄楚悲凉之</a:t>
            </a:r>
            <a:r>
              <a:rPr lang="zh-CN" altLang="zh-CN" sz="2000" b="1" dirty="0">
                <a:solidFill>
                  <a:srgbClr val="0070C0"/>
                </a:solidFill>
                <a:effectLst>
                  <a:outerShdw blurRad="38100" dist="38100" dir="2700000" algn="tl">
                    <a:srgbClr val="000000">
                      <a:alpha val="43137"/>
                    </a:srgbClr>
                  </a:outerShdw>
                </a:effectLst>
              </a:rPr>
              <a:t>情。</a:t>
            </a:r>
            <a:endParaRPr lang="zh-CN" altLang="en-US" sz="2000" dirty="0">
              <a:solidFill>
                <a:srgbClr val="0070C0"/>
              </a:solidFill>
              <a:effectLst>
                <a:outerShdw blurRad="38100" dist="38100" dir="2700000" algn="tl">
                  <a:srgbClr val="000000">
                    <a:alpha val="43137"/>
                  </a:srgbClr>
                </a:outerShdw>
              </a:effectLst>
            </a:endParaRPr>
          </a:p>
        </p:txBody>
      </p:sp>
      <p:sp>
        <p:nvSpPr>
          <p:cNvPr id="10" name="矩形 9"/>
          <p:cNvSpPr/>
          <p:nvPr/>
        </p:nvSpPr>
        <p:spPr>
          <a:xfrm>
            <a:off x="251520" y="14697"/>
            <a:ext cx="4485523" cy="369332"/>
          </a:xfrm>
          <a:prstGeom prst="rect">
            <a:avLst/>
          </a:prstGeom>
        </p:spPr>
        <p:txBody>
          <a:bodyPr wrap="none">
            <a:spAutoFit/>
          </a:bodyPr>
          <a:lstStyle/>
          <a:p>
            <a:r>
              <a:rPr lang="en-US" altLang="zh-CN" b="1" dirty="0"/>
              <a:t>7</a:t>
            </a:r>
            <a:r>
              <a:rPr lang="zh-CN" altLang="zh-CN" b="1" dirty="0"/>
              <a:t>．阅读下面两首元曲，回答后面的问题。</a:t>
            </a:r>
            <a:endParaRPr lang="zh-CN" altLang="zh-CN" dirty="0"/>
          </a:p>
        </p:txBody>
      </p:sp>
    </p:spTree>
    <p:extLst>
      <p:ext uri="{BB962C8B-B14F-4D97-AF65-F5344CB8AC3E}">
        <p14:creationId xmlns:p14="http://schemas.microsoft.com/office/powerpoint/2010/main" val="18893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4882" y="75982"/>
            <a:ext cx="4485523" cy="369332"/>
          </a:xfrm>
          <a:prstGeom prst="rect">
            <a:avLst/>
          </a:prstGeom>
        </p:spPr>
        <p:txBody>
          <a:bodyPr wrap="none">
            <a:spAutoFit/>
          </a:bodyPr>
          <a:lstStyle/>
          <a:p>
            <a:r>
              <a:rPr lang="en-US" altLang="zh-CN" b="1" dirty="0"/>
              <a:t>8</a:t>
            </a:r>
            <a:r>
              <a:rPr lang="zh-CN" altLang="zh-CN" b="1" dirty="0"/>
              <a:t>．阅读下面两首诗歌，完成后面的问题。</a:t>
            </a:r>
            <a:endParaRPr lang="zh-CN" altLang="zh-CN" dirty="0"/>
          </a:p>
        </p:txBody>
      </p:sp>
      <p:sp>
        <p:nvSpPr>
          <p:cNvPr id="3" name="矩形 2"/>
          <p:cNvSpPr/>
          <p:nvPr/>
        </p:nvSpPr>
        <p:spPr>
          <a:xfrm>
            <a:off x="305405" y="332656"/>
            <a:ext cx="4284476" cy="923330"/>
          </a:xfrm>
          <a:prstGeom prst="rect">
            <a:avLst/>
          </a:prstGeom>
        </p:spPr>
        <p:txBody>
          <a:bodyPr wrap="square">
            <a:spAutoFit/>
          </a:bodyPr>
          <a:lstStyle/>
          <a:p>
            <a:r>
              <a:rPr lang="en-US" altLang="zh-CN" b="1" dirty="0" smtClean="0"/>
              <a:t>                         </a:t>
            </a:r>
            <a:r>
              <a:rPr lang="zh-CN" altLang="zh-CN" b="1" dirty="0" smtClean="0"/>
              <a:t>除夜作</a:t>
            </a:r>
            <a:r>
              <a:rPr lang="en-US" altLang="zh-CN" b="1" dirty="0" smtClean="0"/>
              <a:t>    </a:t>
            </a:r>
            <a:r>
              <a:rPr lang="zh-CN" altLang="zh-CN" b="1" dirty="0" smtClean="0"/>
              <a:t>高</a:t>
            </a:r>
            <a:r>
              <a:rPr lang="zh-CN" altLang="zh-CN" b="1" dirty="0"/>
              <a:t>　适</a:t>
            </a:r>
            <a:endParaRPr lang="zh-CN" altLang="zh-CN" dirty="0"/>
          </a:p>
          <a:p>
            <a:r>
              <a:rPr lang="zh-CN" altLang="zh-CN" b="1" dirty="0"/>
              <a:t>旅馆寒灯独不眠，客心何事转凄然？</a:t>
            </a:r>
            <a:endParaRPr lang="zh-CN" altLang="zh-CN" dirty="0"/>
          </a:p>
          <a:p>
            <a:r>
              <a:rPr lang="zh-CN" altLang="zh-CN" b="1" dirty="0"/>
              <a:t>故乡今夜思千里，霜鬓明朝又一年</a:t>
            </a:r>
            <a:r>
              <a:rPr lang="zh-CN" altLang="zh-CN" b="1" dirty="0" smtClean="0"/>
              <a:t>。</a:t>
            </a:r>
            <a:endParaRPr lang="zh-CN" altLang="zh-CN" dirty="0"/>
          </a:p>
        </p:txBody>
      </p:sp>
      <p:sp>
        <p:nvSpPr>
          <p:cNvPr id="4" name="矩形 3"/>
          <p:cNvSpPr/>
          <p:nvPr/>
        </p:nvSpPr>
        <p:spPr>
          <a:xfrm>
            <a:off x="5132701" y="260648"/>
            <a:ext cx="3888432" cy="923330"/>
          </a:xfrm>
          <a:prstGeom prst="rect">
            <a:avLst/>
          </a:prstGeom>
        </p:spPr>
        <p:txBody>
          <a:bodyPr wrap="square">
            <a:spAutoFit/>
          </a:bodyPr>
          <a:lstStyle/>
          <a:p>
            <a:r>
              <a:rPr lang="en-US" altLang="zh-CN" b="1" dirty="0" smtClean="0"/>
              <a:t>              </a:t>
            </a:r>
            <a:r>
              <a:rPr lang="zh-CN" altLang="zh-CN" b="1" dirty="0" smtClean="0"/>
              <a:t>寿</a:t>
            </a:r>
            <a:r>
              <a:rPr lang="zh-CN" altLang="zh-CN" b="1" dirty="0"/>
              <a:t>阳曲</a:t>
            </a:r>
            <a:r>
              <a:rPr lang="en-US" altLang="zh-CN" b="1" dirty="0"/>
              <a:t>·</a:t>
            </a:r>
            <a:r>
              <a:rPr lang="zh-CN" altLang="zh-CN" b="1" dirty="0"/>
              <a:t>潇湘夜</a:t>
            </a:r>
            <a:r>
              <a:rPr lang="zh-CN" altLang="zh-CN" b="1" dirty="0" smtClean="0"/>
              <a:t>雨</a:t>
            </a:r>
            <a:r>
              <a:rPr lang="en-US" altLang="zh-CN" b="1" dirty="0" smtClean="0"/>
              <a:t>    </a:t>
            </a:r>
            <a:r>
              <a:rPr lang="zh-CN" altLang="zh-CN" b="1" dirty="0" smtClean="0"/>
              <a:t>马</a:t>
            </a:r>
            <a:r>
              <a:rPr lang="zh-CN" altLang="zh-CN" b="1" dirty="0"/>
              <a:t>致远</a:t>
            </a:r>
            <a:endParaRPr lang="zh-CN" altLang="zh-CN" dirty="0"/>
          </a:p>
          <a:p>
            <a:r>
              <a:rPr lang="zh-CN" altLang="zh-CN" b="1" dirty="0"/>
              <a:t>渔灯暗，客梦回。一声声滴人心碎。</a:t>
            </a:r>
            <a:endParaRPr lang="zh-CN" altLang="zh-CN" dirty="0"/>
          </a:p>
          <a:p>
            <a:r>
              <a:rPr lang="zh-CN" altLang="zh-CN" b="1" dirty="0"/>
              <a:t>孤舟五更家万里，是离人几行清泪。</a:t>
            </a:r>
            <a:endParaRPr lang="zh-CN" altLang="zh-CN" dirty="0"/>
          </a:p>
        </p:txBody>
      </p:sp>
      <p:sp>
        <p:nvSpPr>
          <p:cNvPr id="5" name="矩形 4"/>
          <p:cNvSpPr/>
          <p:nvPr/>
        </p:nvSpPr>
        <p:spPr>
          <a:xfrm>
            <a:off x="204882" y="1248648"/>
            <a:ext cx="8568952" cy="646331"/>
          </a:xfrm>
          <a:prstGeom prst="rect">
            <a:avLst/>
          </a:prstGeom>
        </p:spPr>
        <p:txBody>
          <a:bodyPr wrap="square">
            <a:spAutoFit/>
          </a:bodyPr>
          <a:lstStyle/>
          <a:p>
            <a:r>
              <a:rPr lang="en-US" altLang="zh-CN" b="1" dirty="0"/>
              <a:t>(1)</a:t>
            </a:r>
            <a:r>
              <a:rPr lang="zh-CN" altLang="zh-CN" b="1" dirty="0"/>
              <a:t>两首诗抒发的情感有何异同？请简要概括。</a:t>
            </a:r>
            <a:endParaRPr lang="zh-CN" altLang="zh-CN" dirty="0"/>
          </a:p>
          <a:p>
            <a:r>
              <a:rPr lang="en-US" altLang="zh-CN" b="1" dirty="0"/>
              <a:t>(2)</a:t>
            </a:r>
            <a:r>
              <a:rPr lang="zh-CN" altLang="zh-CN" b="1" dirty="0"/>
              <a:t>高诗</a:t>
            </a:r>
            <a:r>
              <a:rPr lang="en-US" altLang="zh-CN" b="1" dirty="0"/>
              <a:t>“</a:t>
            </a:r>
            <a:r>
              <a:rPr lang="zh-CN" altLang="zh-CN" b="1" dirty="0"/>
              <a:t>客心何事转凄然</a:t>
            </a:r>
            <a:r>
              <a:rPr lang="en-US" altLang="zh-CN" b="1" dirty="0"/>
              <a:t>”</a:t>
            </a:r>
            <a:r>
              <a:rPr lang="zh-CN" altLang="zh-CN" b="1" dirty="0"/>
              <a:t>一句中，</a:t>
            </a:r>
            <a:r>
              <a:rPr lang="en-US" altLang="zh-CN" b="1" dirty="0"/>
              <a:t>“</a:t>
            </a:r>
            <a:r>
              <a:rPr lang="zh-CN" altLang="zh-CN" b="1" dirty="0"/>
              <a:t>转</a:t>
            </a:r>
            <a:r>
              <a:rPr lang="en-US" altLang="zh-CN" b="1" dirty="0"/>
              <a:t>”</a:t>
            </a:r>
            <a:r>
              <a:rPr lang="zh-CN" altLang="zh-CN" b="1" dirty="0"/>
              <a:t>用得极妙，请简要分析。</a:t>
            </a:r>
            <a:endParaRPr lang="zh-CN" altLang="zh-CN" dirty="0"/>
          </a:p>
        </p:txBody>
      </p:sp>
      <p:sp>
        <p:nvSpPr>
          <p:cNvPr id="6" name="矩形 5"/>
          <p:cNvSpPr/>
          <p:nvPr/>
        </p:nvSpPr>
        <p:spPr>
          <a:xfrm>
            <a:off x="296343" y="2492896"/>
            <a:ext cx="8587075" cy="1569660"/>
          </a:xfrm>
          <a:prstGeom prst="rect">
            <a:avLst/>
          </a:prstGeom>
        </p:spPr>
        <p:txBody>
          <a:bodyPr wrap="square">
            <a:spAutoFit/>
          </a:bodyPr>
          <a:lstStyle/>
          <a:p>
            <a:r>
              <a:rPr lang="zh-CN" altLang="zh-CN" sz="2400" b="1" dirty="0" smtClean="0">
                <a:solidFill>
                  <a:srgbClr val="002060"/>
                </a:solidFill>
                <a:effectLst>
                  <a:outerShdw blurRad="38100" dist="38100" dir="2700000" algn="tl">
                    <a:srgbClr val="000000">
                      <a:alpha val="43137"/>
                    </a:srgbClr>
                  </a:outerShdw>
                </a:effectLst>
              </a:rPr>
              <a:t>高</a:t>
            </a:r>
            <a:r>
              <a:rPr lang="zh-CN" altLang="en-US" sz="2400" b="1" dirty="0" smtClean="0">
                <a:solidFill>
                  <a:srgbClr val="002060"/>
                </a:solidFill>
                <a:effectLst>
                  <a:outerShdw blurRad="38100" dist="38100" dir="2700000" algn="tl">
                    <a:srgbClr val="000000">
                      <a:alpha val="43137"/>
                    </a:srgbClr>
                  </a:outerShdw>
                </a:effectLst>
              </a:rPr>
              <a:t>诗译文：我</a:t>
            </a:r>
            <a:r>
              <a:rPr lang="zh-CN" altLang="en-US" sz="2400" b="1" dirty="0">
                <a:solidFill>
                  <a:srgbClr val="002060"/>
                </a:solidFill>
                <a:effectLst>
                  <a:outerShdw blurRad="38100" dist="38100" dir="2700000" algn="tl">
                    <a:srgbClr val="000000">
                      <a:alpha val="43137"/>
                    </a:srgbClr>
                  </a:outerShdw>
                </a:effectLst>
              </a:rPr>
              <a:t>独自在旅馆里躺着，寒冷的灯光照着我，久久难以入眠。是什么事情，让我这个游客的心里变得凄凉悲伤？故乡的人今夜一定在思念远在千里之外的我；我的鬓发已经变得斑白，到了明天又是新的一年。</a:t>
            </a:r>
          </a:p>
        </p:txBody>
      </p:sp>
      <p:sp>
        <p:nvSpPr>
          <p:cNvPr id="7" name="矩形 6"/>
          <p:cNvSpPr/>
          <p:nvPr/>
        </p:nvSpPr>
        <p:spPr>
          <a:xfrm>
            <a:off x="272013" y="4797152"/>
            <a:ext cx="8213133" cy="1200329"/>
          </a:xfrm>
          <a:prstGeom prst="rect">
            <a:avLst/>
          </a:prstGeom>
        </p:spPr>
        <p:txBody>
          <a:bodyPr wrap="square">
            <a:spAutoFit/>
          </a:bodyPr>
          <a:lstStyle/>
          <a:p>
            <a:r>
              <a:rPr lang="zh-CN" altLang="en-US" sz="2400" b="1" dirty="0" smtClean="0">
                <a:solidFill>
                  <a:srgbClr val="7030A0"/>
                </a:solidFill>
                <a:effectLst>
                  <a:outerShdw blurRad="38100" dist="38100" dir="2700000" algn="tl">
                    <a:srgbClr val="000000">
                      <a:alpha val="43137"/>
                    </a:srgbClr>
                  </a:outerShdw>
                </a:effectLst>
              </a:rPr>
              <a:t>马诗译文：江</a:t>
            </a:r>
            <a:r>
              <a:rPr lang="zh-CN" altLang="en-US" sz="2400" b="1" dirty="0">
                <a:solidFill>
                  <a:srgbClr val="7030A0"/>
                </a:solidFill>
                <a:effectLst>
                  <a:outerShdw blurRad="38100" dist="38100" dir="2700000" algn="tl">
                    <a:srgbClr val="000000">
                      <a:alpha val="43137"/>
                    </a:srgbClr>
                  </a:outerShdw>
                </a:effectLst>
              </a:rPr>
              <a:t>中的渔火若明若暗，我从梦中醒来，是声声夜雨滴得人心碎难眠。深夜，在这孤零零的小舟中离家万里，仿佛那不是雨滴，是远离故乡的人思乡的清泪涟涟。</a:t>
            </a:r>
          </a:p>
        </p:txBody>
      </p:sp>
    </p:spTree>
    <p:extLst>
      <p:ext uri="{BB962C8B-B14F-4D97-AF65-F5344CB8AC3E}">
        <p14:creationId xmlns:p14="http://schemas.microsoft.com/office/powerpoint/2010/main" val="126978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405" y="332656"/>
            <a:ext cx="4284476" cy="923330"/>
          </a:xfrm>
          <a:prstGeom prst="rect">
            <a:avLst/>
          </a:prstGeom>
        </p:spPr>
        <p:txBody>
          <a:bodyPr wrap="square">
            <a:spAutoFit/>
          </a:bodyPr>
          <a:lstStyle/>
          <a:p>
            <a:r>
              <a:rPr lang="en-US" altLang="zh-CN" b="1" dirty="0" smtClean="0"/>
              <a:t>                         </a:t>
            </a:r>
            <a:r>
              <a:rPr lang="zh-CN" altLang="zh-CN" b="1" dirty="0" smtClean="0"/>
              <a:t>除夜作</a:t>
            </a:r>
            <a:r>
              <a:rPr lang="en-US" altLang="zh-CN" b="1" dirty="0" smtClean="0"/>
              <a:t>    </a:t>
            </a:r>
            <a:r>
              <a:rPr lang="zh-CN" altLang="zh-CN" b="1" dirty="0" smtClean="0"/>
              <a:t>高</a:t>
            </a:r>
            <a:r>
              <a:rPr lang="zh-CN" altLang="zh-CN" b="1" dirty="0"/>
              <a:t>　适</a:t>
            </a:r>
            <a:endParaRPr lang="zh-CN" altLang="zh-CN" dirty="0"/>
          </a:p>
          <a:p>
            <a:r>
              <a:rPr lang="zh-CN" altLang="zh-CN" b="1" dirty="0"/>
              <a:t>旅馆寒灯独不眠，客心何事转凄然？</a:t>
            </a:r>
            <a:endParaRPr lang="zh-CN" altLang="zh-CN" dirty="0"/>
          </a:p>
          <a:p>
            <a:r>
              <a:rPr lang="zh-CN" altLang="zh-CN" b="1" dirty="0"/>
              <a:t>故乡今夜思千里，霜鬓明朝又一年</a:t>
            </a:r>
            <a:r>
              <a:rPr lang="zh-CN" altLang="zh-CN" b="1" dirty="0" smtClean="0"/>
              <a:t>。</a:t>
            </a:r>
            <a:endParaRPr lang="zh-CN" altLang="zh-CN" dirty="0"/>
          </a:p>
        </p:txBody>
      </p:sp>
      <p:sp>
        <p:nvSpPr>
          <p:cNvPr id="3" name="矩形 2"/>
          <p:cNvSpPr/>
          <p:nvPr/>
        </p:nvSpPr>
        <p:spPr>
          <a:xfrm>
            <a:off x="160030" y="1988840"/>
            <a:ext cx="8856984" cy="2585323"/>
          </a:xfrm>
          <a:prstGeom prst="rect">
            <a:avLst/>
          </a:prstGeom>
        </p:spPr>
        <p:txBody>
          <a:bodyPr wrap="square">
            <a:spAutoFit/>
          </a:bodyPr>
          <a:lstStyle/>
          <a:p>
            <a:r>
              <a:rPr lang="zh-CN" altLang="zh-CN" b="1" dirty="0" smtClean="0">
                <a:solidFill>
                  <a:srgbClr val="002060"/>
                </a:solidFill>
                <a:effectLst>
                  <a:outerShdw blurRad="38100" dist="38100" dir="2700000" algn="tl">
                    <a:srgbClr val="000000">
                      <a:alpha val="43137"/>
                    </a:srgbClr>
                  </a:outerShdw>
                </a:effectLst>
              </a:rPr>
              <a:t>【答案】</a:t>
            </a:r>
            <a:r>
              <a:rPr lang="en-US" altLang="zh-CN" b="1" dirty="0">
                <a:solidFill>
                  <a:srgbClr val="002060"/>
                </a:solidFill>
                <a:effectLst>
                  <a:outerShdw blurRad="38100" dist="38100" dir="2700000" algn="tl">
                    <a:srgbClr val="000000">
                      <a:alpha val="43137"/>
                    </a:srgbClr>
                  </a:outerShdw>
                </a:effectLst>
              </a:rPr>
              <a:t>(1)</a:t>
            </a:r>
            <a:r>
              <a:rPr lang="zh-CN" altLang="zh-CN" b="1" dirty="0">
                <a:solidFill>
                  <a:srgbClr val="002060"/>
                </a:solidFill>
                <a:effectLst>
                  <a:outerShdw blurRad="38100" dist="38100" dir="2700000" algn="tl">
                    <a:srgbClr val="000000">
                      <a:alpha val="43137"/>
                    </a:srgbClr>
                  </a:outerShdw>
                </a:effectLst>
              </a:rPr>
              <a:t>同：</a:t>
            </a:r>
            <a:r>
              <a:rPr lang="zh-CN" altLang="zh-CN" b="1" dirty="0">
                <a:solidFill>
                  <a:srgbClr val="C00000"/>
                </a:solidFill>
                <a:effectLst>
                  <a:outerShdw blurRad="38100" dist="38100" dir="2700000" algn="tl">
                    <a:srgbClr val="000000">
                      <a:alpha val="43137"/>
                    </a:srgbClr>
                  </a:outerShdw>
                </a:effectLst>
              </a:rPr>
              <a:t>思乡、孤独</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zh-CN" b="1" dirty="0" smtClean="0">
                <a:solidFill>
                  <a:srgbClr val="002060"/>
                </a:solidFill>
                <a:effectLst>
                  <a:outerShdw blurRad="38100" dist="38100" dir="2700000" algn="tl">
                    <a:srgbClr val="000000">
                      <a:alpha val="43137"/>
                    </a:srgbClr>
                  </a:outerShdw>
                </a:effectLst>
              </a:rPr>
              <a:t>异</a:t>
            </a:r>
            <a:r>
              <a:rPr lang="zh-CN" altLang="zh-CN" b="1" dirty="0">
                <a:solidFill>
                  <a:srgbClr val="002060"/>
                </a:solidFill>
                <a:effectLst>
                  <a:outerShdw blurRad="38100" dist="38100" dir="2700000" algn="tl">
                    <a:srgbClr val="000000">
                      <a:alpha val="43137"/>
                    </a:srgbClr>
                  </a:outerShdw>
                </a:effectLst>
              </a:rPr>
              <a:t>：高诗还有岁月流逝的</a:t>
            </a:r>
            <a:r>
              <a:rPr lang="zh-CN" altLang="zh-CN" b="1" dirty="0">
                <a:solidFill>
                  <a:srgbClr val="FF0000"/>
                </a:solidFill>
                <a:effectLst>
                  <a:outerShdw blurRad="38100" dist="38100" dir="2700000" algn="tl">
                    <a:srgbClr val="000000">
                      <a:alpha val="43137"/>
                    </a:srgbClr>
                  </a:outerShdw>
                </a:effectLst>
              </a:rPr>
              <a:t>悲凉</a:t>
            </a:r>
            <a:r>
              <a:rPr lang="zh-CN" altLang="zh-CN" b="1" dirty="0">
                <a:solidFill>
                  <a:srgbClr val="002060"/>
                </a:solidFill>
                <a:effectLst>
                  <a:outerShdw blurRad="38100" dist="38100" dir="2700000" algn="tl">
                    <a:srgbClr val="000000">
                      <a:alpha val="43137"/>
                    </a:srgbClr>
                  </a:outerShdw>
                </a:effectLst>
              </a:rPr>
              <a:t>。</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第一首诗中</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故乡</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一词显然是诗人思乡情感的落点。景语即情语，</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寒灯</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之</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寒</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自然是一写环境二写心情，从</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旅馆</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不眠</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两词可看出。古代诗人往往将思乡思亲的情感与怀才不遇的人生失意写在一起的</a:t>
            </a:r>
            <a:r>
              <a:rPr lang="zh-CN" altLang="zh-CN" b="1" dirty="0" smtClean="0">
                <a:solidFill>
                  <a:srgbClr val="002060"/>
                </a:solidFill>
                <a:effectLst>
                  <a:outerShdw blurRad="38100" dist="38100" dir="2700000" algn="tl">
                    <a:srgbClr val="000000">
                      <a:alpha val="43137"/>
                    </a:srgbClr>
                  </a:outerShdw>
                </a:effectLst>
              </a:rPr>
              <a:t>。</a:t>
            </a:r>
            <a:endParaRPr lang="en-US" altLang="zh-CN" b="1" dirty="0" smtClean="0">
              <a:solidFill>
                <a:srgbClr val="002060"/>
              </a:solidFill>
              <a:effectLst>
                <a:outerShdw blurRad="38100" dist="38100" dir="2700000" algn="tl">
                  <a:srgbClr val="000000">
                    <a:alpha val="43137"/>
                  </a:srgbClr>
                </a:outerShdw>
              </a:effectLst>
            </a:endParaRPr>
          </a:p>
          <a:p>
            <a:r>
              <a:rPr lang="zh-CN" altLang="en-US" b="1" dirty="0" smtClean="0">
                <a:solidFill>
                  <a:srgbClr val="002060"/>
                </a:solidFill>
                <a:effectLst>
                  <a:outerShdw blurRad="38100" dist="38100" dir="2700000" algn="tl">
                    <a:srgbClr val="000000">
                      <a:alpha val="43137"/>
                    </a:srgbClr>
                  </a:outerShdw>
                </a:effectLst>
              </a:rPr>
              <a:t>        马</a:t>
            </a:r>
            <a:r>
              <a:rPr lang="zh-CN" altLang="zh-CN" b="1" dirty="0" smtClean="0">
                <a:solidFill>
                  <a:srgbClr val="002060"/>
                </a:solidFill>
                <a:effectLst>
                  <a:outerShdw blurRad="38100" dist="38100" dir="2700000" algn="tl">
                    <a:srgbClr val="000000">
                      <a:alpha val="43137"/>
                    </a:srgbClr>
                  </a:outerShdw>
                </a:effectLst>
              </a:rPr>
              <a:t>诗</a:t>
            </a:r>
            <a:r>
              <a:rPr lang="zh-CN" altLang="zh-CN" b="1" dirty="0">
                <a:solidFill>
                  <a:srgbClr val="002060"/>
                </a:solidFill>
                <a:effectLst>
                  <a:outerShdw blurRad="38100" dist="38100" dir="2700000" algn="tl">
                    <a:srgbClr val="000000">
                      <a:alpha val="43137"/>
                    </a:srgbClr>
                  </a:outerShdw>
                </a:effectLst>
              </a:rPr>
              <a:t>中开篇一个“暗”字奠定了全曲</a:t>
            </a:r>
            <a:r>
              <a:rPr lang="zh-CN" altLang="zh-CN" b="1" dirty="0">
                <a:solidFill>
                  <a:srgbClr val="FF0000"/>
                </a:solidFill>
                <a:effectLst>
                  <a:outerShdw blurRad="38100" dist="38100" dir="2700000" algn="tl">
                    <a:srgbClr val="000000">
                      <a:alpha val="43137"/>
                    </a:srgbClr>
                  </a:outerShdw>
                </a:effectLst>
              </a:rPr>
              <a:t>暗淡感伤</a:t>
            </a:r>
            <a:r>
              <a:rPr lang="zh-CN" altLang="zh-CN" b="1" dirty="0">
                <a:solidFill>
                  <a:srgbClr val="002060"/>
                </a:solidFill>
                <a:effectLst>
                  <a:outerShdw blurRad="38100" dist="38100" dir="2700000" algn="tl">
                    <a:srgbClr val="000000">
                      <a:alpha val="43137"/>
                    </a:srgbClr>
                  </a:outerShdw>
                </a:effectLst>
              </a:rPr>
              <a:t>的气氛。“孤舟五更家万里”写了离家之远，孤身之苦。“孤舟”照应“渔灯”，“五更”照应“梦回”，“家万里”照应 </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客</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。这句从时间和空间两个方面写出了远离家人的旅客在深夜的孤独寂寞之感，是为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心碎</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之第一层烘托和具体内容的揭示。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是离人几行清泪</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，再写出思家的痛苦，它是</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心碎</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的第二层烘托。</a:t>
            </a:r>
            <a:r>
              <a:rPr lang="en-US" altLang="zh-CN" b="1" dirty="0">
                <a:solidFill>
                  <a:srgbClr val="002060"/>
                </a:solidFill>
                <a:effectLst>
                  <a:outerShdw blurRad="38100" dist="38100" dir="2700000" algn="tl">
                    <a:srgbClr val="000000">
                      <a:alpha val="43137"/>
                    </a:srgbClr>
                  </a:outerShdw>
                </a:effectLst>
              </a:rPr>
              <a:t>)</a:t>
            </a:r>
            <a:endParaRPr lang="zh-CN" altLang="en-US"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169712" y="4574163"/>
            <a:ext cx="8873896" cy="2031325"/>
          </a:xfrm>
          <a:prstGeom prst="rect">
            <a:avLst/>
          </a:prstGeom>
        </p:spPr>
        <p:txBody>
          <a:bodyPr wrap="square">
            <a:spAutoFit/>
          </a:bodyPr>
          <a:lstStyle/>
          <a:p>
            <a:r>
              <a:rPr lang="en-US" altLang="zh-CN" b="1" dirty="0">
                <a:solidFill>
                  <a:srgbClr val="7030A0"/>
                </a:solidFill>
                <a:effectLst>
                  <a:outerShdw blurRad="38100" dist="38100" dir="2700000" algn="tl">
                    <a:srgbClr val="000000">
                      <a:alpha val="43137"/>
                    </a:srgbClr>
                  </a:outerShdw>
                </a:effectLst>
              </a:rPr>
              <a:t>(2)</a:t>
            </a:r>
            <a:r>
              <a:rPr lang="zh-CN" altLang="zh-CN" b="1" dirty="0">
                <a:solidFill>
                  <a:srgbClr val="7030A0"/>
                </a:solidFill>
                <a:effectLst>
                  <a:outerShdw blurRad="38100" dist="38100" dir="2700000" algn="tl">
                    <a:srgbClr val="000000">
                      <a:alpha val="43137"/>
                    </a:srgbClr>
                  </a:outerShdw>
                </a:effectLst>
              </a:rPr>
              <a:t>答案要点：</a:t>
            </a:r>
            <a:r>
              <a:rPr lang="en-US" altLang="zh-CN" b="1" dirty="0">
                <a:solidFill>
                  <a:srgbClr val="7030A0"/>
                </a:solidFill>
                <a:effectLst>
                  <a:outerShdw blurRad="38100" dist="38100" dir="2700000" algn="tl">
                    <a:srgbClr val="000000">
                      <a:alpha val="43137"/>
                    </a:srgbClr>
                  </a:outerShdw>
                </a:effectLst>
              </a:rPr>
              <a:t>①</a:t>
            </a:r>
            <a:r>
              <a:rPr lang="zh-CN" altLang="zh-CN" b="1" dirty="0">
                <a:solidFill>
                  <a:srgbClr val="FF0000"/>
                </a:solidFill>
                <a:effectLst>
                  <a:outerShdw blurRad="38100" dist="38100" dir="2700000" algn="tl">
                    <a:srgbClr val="000000">
                      <a:alpha val="43137"/>
                    </a:srgbClr>
                  </a:outerShdw>
                </a:effectLst>
              </a:rPr>
              <a:t>暗含</a:t>
            </a:r>
            <a:r>
              <a:rPr lang="zh-CN" altLang="zh-CN" b="1" dirty="0">
                <a:solidFill>
                  <a:srgbClr val="7030A0"/>
                </a:solidFill>
                <a:effectLst>
                  <a:outerShdw blurRad="38100" dist="38100" dir="2700000" algn="tl">
                    <a:srgbClr val="000000">
                      <a:alpha val="43137"/>
                    </a:srgbClr>
                  </a:outerShdw>
                </a:effectLst>
              </a:rPr>
              <a:t>除夜的快乐，写出了情感变化；</a:t>
            </a:r>
            <a:r>
              <a:rPr lang="en-US" altLang="zh-CN" b="1" dirty="0">
                <a:solidFill>
                  <a:srgbClr val="7030A0"/>
                </a:solidFill>
                <a:effectLst>
                  <a:outerShdw blurRad="38100" dist="38100" dir="2700000" algn="tl">
                    <a:srgbClr val="000000">
                      <a:alpha val="43137"/>
                    </a:srgbClr>
                  </a:outerShdw>
                </a:effectLst>
              </a:rPr>
              <a:t>②</a:t>
            </a:r>
            <a:r>
              <a:rPr lang="zh-CN" altLang="zh-CN" b="1" dirty="0">
                <a:solidFill>
                  <a:srgbClr val="7030A0"/>
                </a:solidFill>
                <a:effectLst>
                  <a:outerShdw blurRad="38100" dist="38100" dir="2700000" algn="tl">
                    <a:srgbClr val="000000">
                      <a:alpha val="43137"/>
                    </a:srgbClr>
                  </a:outerShdw>
                </a:effectLst>
              </a:rPr>
              <a:t>将他人之乐与自己之</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凄凉</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FF0000"/>
                </a:solidFill>
                <a:effectLst>
                  <a:outerShdw blurRad="38100" dist="38100" dir="2700000" algn="tl">
                    <a:srgbClr val="000000">
                      <a:alpha val="43137"/>
                    </a:srgbClr>
                  </a:outerShdw>
                </a:effectLst>
              </a:rPr>
              <a:t>对比</a:t>
            </a:r>
            <a:r>
              <a:rPr lang="zh-CN" altLang="zh-CN" b="1" dirty="0">
                <a:solidFill>
                  <a:srgbClr val="7030A0"/>
                </a:solidFill>
                <a:effectLst>
                  <a:outerShdw blurRad="38100" dist="38100" dir="2700000" algn="tl">
                    <a:srgbClr val="000000">
                      <a:alpha val="43137"/>
                    </a:srgbClr>
                  </a:outerShdw>
                </a:effectLst>
              </a:rPr>
              <a:t>，突出自己的孤寂凄凉。</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第二句</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客心何事转凄然</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这是一个转承的句子，用提问的形式将思想感情更明朗化，从而逼出下文。“客”是自指，因身在客中，故称“客”。诗中问道，是什么使得客人心里面变得凄凉悲伤？原因就是他身处除夕之夜。晚上那一片浓厚的除夕气氛，把诗人包围在寒灯只影的客舍之中，他的孤寂凄然之感便油然而生了。此句中“转凄然”三个字写出了在除夕之夜，作者单身一人的孤苦；对千里之外故乡亲人的</a:t>
            </a:r>
            <a:r>
              <a:rPr lang="zh-CN" altLang="zh-CN" b="1" dirty="0">
                <a:solidFill>
                  <a:srgbClr val="FF0000"/>
                </a:solidFill>
                <a:effectLst>
                  <a:outerShdw blurRad="38100" dist="38100" dir="2700000" algn="tl">
                    <a:srgbClr val="000000">
                      <a:alpha val="43137"/>
                    </a:srgbClr>
                  </a:outerShdw>
                </a:effectLst>
              </a:rPr>
              <a:t>思念</a:t>
            </a:r>
            <a:r>
              <a:rPr lang="zh-CN" altLang="zh-CN" b="1" dirty="0">
                <a:solidFill>
                  <a:srgbClr val="7030A0"/>
                </a:solidFill>
                <a:effectLst>
                  <a:outerShdw blurRad="38100" dist="38100" dir="2700000" algn="tl">
                    <a:srgbClr val="000000">
                      <a:alpha val="43137"/>
                    </a:srgbClr>
                  </a:outerShdw>
                </a:effectLst>
              </a:rPr>
              <a:t>；以及对</a:t>
            </a:r>
            <a:r>
              <a:rPr lang="zh-CN" altLang="zh-CN" b="1" dirty="0">
                <a:solidFill>
                  <a:srgbClr val="FF0000"/>
                </a:solidFill>
                <a:effectLst>
                  <a:outerShdw blurRad="38100" dist="38100" dir="2700000" algn="tl">
                    <a:srgbClr val="000000">
                      <a:alpha val="43137"/>
                    </a:srgbClr>
                  </a:outerShdw>
                </a:effectLst>
              </a:rPr>
              <a:t>时光流逝之快</a:t>
            </a:r>
            <a:r>
              <a:rPr lang="zh-CN" altLang="zh-CN" b="1" dirty="0">
                <a:solidFill>
                  <a:srgbClr val="7030A0"/>
                </a:solidFill>
                <a:effectLst>
                  <a:outerShdw blurRad="38100" dist="38100" dir="2700000" algn="tl">
                    <a:srgbClr val="000000">
                      <a:alpha val="43137"/>
                    </a:srgbClr>
                  </a:outerShdw>
                </a:effectLst>
              </a:rPr>
              <a:t>的感叹。</a:t>
            </a:r>
            <a:r>
              <a:rPr lang="en-US" altLang="zh-CN" b="1" dirty="0">
                <a:solidFill>
                  <a:srgbClr val="7030A0"/>
                </a:solidFill>
                <a:effectLst>
                  <a:outerShdw blurRad="38100" dist="38100" dir="2700000" algn="tl">
                    <a:srgbClr val="000000">
                      <a:alpha val="43137"/>
                    </a:srgbClr>
                  </a:outerShdw>
                </a:effectLst>
              </a:rPr>
              <a:t>)</a:t>
            </a:r>
            <a:endParaRPr lang="zh-CN" altLang="zh-CN"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204882" y="1248648"/>
            <a:ext cx="8568952" cy="646331"/>
          </a:xfrm>
          <a:prstGeom prst="rect">
            <a:avLst/>
          </a:prstGeom>
        </p:spPr>
        <p:txBody>
          <a:bodyPr wrap="square">
            <a:spAutoFit/>
          </a:bodyPr>
          <a:lstStyle/>
          <a:p>
            <a:r>
              <a:rPr lang="en-US" altLang="zh-CN" b="1" dirty="0"/>
              <a:t>(1)</a:t>
            </a:r>
            <a:r>
              <a:rPr lang="zh-CN" altLang="zh-CN" b="1" dirty="0"/>
              <a:t>两首诗抒发的情感有何异同？请简要概括。</a:t>
            </a:r>
            <a:endParaRPr lang="zh-CN" altLang="zh-CN" dirty="0"/>
          </a:p>
          <a:p>
            <a:r>
              <a:rPr lang="en-US" altLang="zh-CN" b="1" dirty="0"/>
              <a:t>(2)</a:t>
            </a:r>
            <a:r>
              <a:rPr lang="zh-CN" altLang="zh-CN" b="1" dirty="0"/>
              <a:t>高诗</a:t>
            </a:r>
            <a:r>
              <a:rPr lang="en-US" altLang="zh-CN" b="1" dirty="0"/>
              <a:t>“</a:t>
            </a:r>
            <a:r>
              <a:rPr lang="zh-CN" altLang="zh-CN" b="1" dirty="0"/>
              <a:t>客心何事转凄然</a:t>
            </a:r>
            <a:r>
              <a:rPr lang="en-US" altLang="zh-CN" b="1" dirty="0"/>
              <a:t>”</a:t>
            </a:r>
            <a:r>
              <a:rPr lang="zh-CN" altLang="zh-CN" b="1" dirty="0"/>
              <a:t>一句中，</a:t>
            </a:r>
            <a:r>
              <a:rPr lang="en-US" altLang="zh-CN" b="1" dirty="0"/>
              <a:t>“</a:t>
            </a:r>
            <a:r>
              <a:rPr lang="zh-CN" altLang="zh-CN" b="1" dirty="0"/>
              <a:t>转</a:t>
            </a:r>
            <a:r>
              <a:rPr lang="en-US" altLang="zh-CN" b="1" dirty="0"/>
              <a:t>”</a:t>
            </a:r>
            <a:r>
              <a:rPr lang="zh-CN" altLang="zh-CN" b="1" dirty="0"/>
              <a:t>用得极妙，请简要分析。</a:t>
            </a:r>
            <a:endParaRPr lang="zh-CN" altLang="zh-CN" dirty="0"/>
          </a:p>
        </p:txBody>
      </p:sp>
      <p:sp>
        <p:nvSpPr>
          <p:cNvPr id="6" name="矩形 5"/>
          <p:cNvSpPr/>
          <p:nvPr/>
        </p:nvSpPr>
        <p:spPr>
          <a:xfrm>
            <a:off x="5132701" y="260648"/>
            <a:ext cx="3888432" cy="923330"/>
          </a:xfrm>
          <a:prstGeom prst="rect">
            <a:avLst/>
          </a:prstGeom>
        </p:spPr>
        <p:txBody>
          <a:bodyPr wrap="square">
            <a:spAutoFit/>
          </a:bodyPr>
          <a:lstStyle/>
          <a:p>
            <a:r>
              <a:rPr lang="en-US" altLang="zh-CN" b="1" dirty="0" smtClean="0"/>
              <a:t>              </a:t>
            </a:r>
            <a:r>
              <a:rPr lang="zh-CN" altLang="zh-CN" b="1" dirty="0" smtClean="0"/>
              <a:t>寿</a:t>
            </a:r>
            <a:r>
              <a:rPr lang="zh-CN" altLang="zh-CN" b="1" dirty="0"/>
              <a:t>阳曲</a:t>
            </a:r>
            <a:r>
              <a:rPr lang="en-US" altLang="zh-CN" b="1" dirty="0"/>
              <a:t>·</a:t>
            </a:r>
            <a:r>
              <a:rPr lang="zh-CN" altLang="zh-CN" b="1" dirty="0"/>
              <a:t>潇湘夜</a:t>
            </a:r>
            <a:r>
              <a:rPr lang="zh-CN" altLang="zh-CN" b="1" dirty="0" smtClean="0"/>
              <a:t>雨</a:t>
            </a:r>
            <a:r>
              <a:rPr lang="en-US" altLang="zh-CN" b="1" dirty="0" smtClean="0"/>
              <a:t>    </a:t>
            </a:r>
            <a:r>
              <a:rPr lang="zh-CN" altLang="zh-CN" b="1" dirty="0" smtClean="0"/>
              <a:t>马</a:t>
            </a:r>
            <a:r>
              <a:rPr lang="zh-CN" altLang="zh-CN" b="1" dirty="0"/>
              <a:t>致远</a:t>
            </a:r>
            <a:endParaRPr lang="zh-CN" altLang="zh-CN" dirty="0"/>
          </a:p>
          <a:p>
            <a:r>
              <a:rPr lang="zh-CN" altLang="zh-CN" b="1" dirty="0"/>
              <a:t>渔灯暗，客梦回。一声声滴人心碎。</a:t>
            </a:r>
            <a:endParaRPr lang="zh-CN" altLang="zh-CN" dirty="0"/>
          </a:p>
          <a:p>
            <a:r>
              <a:rPr lang="zh-CN" altLang="zh-CN" b="1" dirty="0"/>
              <a:t>孤舟五更家万里，是离人几行清泪。</a:t>
            </a:r>
            <a:endParaRPr lang="zh-CN" altLang="zh-CN" dirty="0"/>
          </a:p>
        </p:txBody>
      </p:sp>
      <p:sp>
        <p:nvSpPr>
          <p:cNvPr id="7" name="矩形 6"/>
          <p:cNvSpPr/>
          <p:nvPr/>
        </p:nvSpPr>
        <p:spPr>
          <a:xfrm>
            <a:off x="204882" y="75982"/>
            <a:ext cx="4485523" cy="369332"/>
          </a:xfrm>
          <a:prstGeom prst="rect">
            <a:avLst/>
          </a:prstGeom>
        </p:spPr>
        <p:txBody>
          <a:bodyPr wrap="none">
            <a:spAutoFit/>
          </a:bodyPr>
          <a:lstStyle/>
          <a:p>
            <a:r>
              <a:rPr lang="en-US" altLang="zh-CN" b="1" dirty="0"/>
              <a:t>8</a:t>
            </a:r>
            <a:r>
              <a:rPr lang="zh-CN" altLang="zh-CN" b="1" dirty="0"/>
              <a:t>．阅读下面两首诗歌，完成后面的问题。</a:t>
            </a:r>
            <a:endParaRPr lang="zh-CN" altLang="zh-CN" dirty="0"/>
          </a:p>
        </p:txBody>
      </p:sp>
    </p:spTree>
    <p:extLst>
      <p:ext uri="{BB962C8B-B14F-4D97-AF65-F5344CB8AC3E}">
        <p14:creationId xmlns:p14="http://schemas.microsoft.com/office/powerpoint/2010/main" val="201397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6632"/>
            <a:ext cx="4356484" cy="1200329"/>
          </a:xfrm>
          <a:prstGeom prst="rect">
            <a:avLst/>
          </a:prstGeom>
        </p:spPr>
        <p:txBody>
          <a:bodyPr wrap="square">
            <a:spAutoFit/>
          </a:bodyPr>
          <a:lstStyle/>
          <a:p>
            <a:r>
              <a:rPr lang="en-US" altLang="zh-CN" b="1" dirty="0"/>
              <a:t>9</a:t>
            </a:r>
            <a:r>
              <a:rPr lang="zh-CN" altLang="zh-CN" b="1" dirty="0"/>
              <a:t>．阅读下面两首唐诗，完成后面的问题。</a:t>
            </a:r>
            <a:endParaRPr lang="zh-CN" altLang="zh-CN" dirty="0"/>
          </a:p>
          <a:p>
            <a:r>
              <a:rPr lang="en-US" altLang="zh-CN" b="1" dirty="0" smtClean="0"/>
              <a:t>                     </a:t>
            </a:r>
            <a:r>
              <a:rPr lang="zh-CN" altLang="zh-CN" b="1" dirty="0" smtClean="0"/>
              <a:t>采莲曲</a:t>
            </a:r>
            <a:r>
              <a:rPr lang="en-US" altLang="zh-CN" b="1" dirty="0" smtClean="0"/>
              <a:t>  </a:t>
            </a:r>
            <a:r>
              <a:rPr lang="zh-CN" altLang="zh-CN" b="1" dirty="0" smtClean="0"/>
              <a:t>王昌龄</a:t>
            </a:r>
            <a:endParaRPr lang="zh-CN" altLang="zh-CN" dirty="0"/>
          </a:p>
          <a:p>
            <a:r>
              <a:rPr lang="zh-CN" altLang="zh-CN" b="1" dirty="0"/>
              <a:t>荷叶罗裙一色裁，芙蓉向脸两边开。</a:t>
            </a:r>
            <a:endParaRPr lang="zh-CN" altLang="zh-CN" dirty="0"/>
          </a:p>
          <a:p>
            <a:r>
              <a:rPr lang="zh-CN" altLang="zh-CN" b="1" dirty="0"/>
              <a:t>乱入池中看不见，闻歌始觉有人来</a:t>
            </a:r>
            <a:r>
              <a:rPr lang="zh-CN" altLang="zh-CN" b="1" dirty="0" smtClean="0"/>
              <a:t>。</a:t>
            </a:r>
            <a:endParaRPr lang="zh-CN" altLang="zh-CN" dirty="0"/>
          </a:p>
        </p:txBody>
      </p:sp>
      <p:sp>
        <p:nvSpPr>
          <p:cNvPr id="3" name="矩形 2"/>
          <p:cNvSpPr/>
          <p:nvPr/>
        </p:nvSpPr>
        <p:spPr>
          <a:xfrm>
            <a:off x="179512" y="4653136"/>
            <a:ext cx="8784976" cy="1938992"/>
          </a:xfrm>
          <a:prstGeom prst="rect">
            <a:avLst/>
          </a:prstGeom>
        </p:spPr>
        <p:txBody>
          <a:bodyPr wrap="square">
            <a:spAutoFit/>
          </a:bodyPr>
          <a:lstStyle/>
          <a:p>
            <a:r>
              <a:rPr lang="en-US" altLang="zh-CN" sz="2000" b="1" dirty="0" smtClean="0">
                <a:solidFill>
                  <a:srgbClr val="00B050"/>
                </a:solidFill>
                <a:effectLst>
                  <a:outerShdw blurRad="38100" dist="38100" dir="2700000" algn="tl">
                    <a:srgbClr val="000000">
                      <a:alpha val="43137"/>
                    </a:srgbClr>
                  </a:outerShdw>
                </a:effectLst>
              </a:rPr>
              <a:t>(</a:t>
            </a:r>
            <a:r>
              <a:rPr lang="en-US" altLang="zh-CN" sz="2000" b="1" dirty="0">
                <a:solidFill>
                  <a:srgbClr val="00B050"/>
                </a:solidFill>
                <a:effectLst>
                  <a:outerShdw blurRad="38100" dist="38100" dir="2700000" algn="tl">
                    <a:srgbClr val="000000">
                      <a:alpha val="43137"/>
                    </a:srgbClr>
                  </a:outerShdw>
                </a:effectLst>
              </a:rPr>
              <a:t>2)</a:t>
            </a:r>
            <a:r>
              <a:rPr lang="zh-CN" altLang="zh-CN" sz="2000" b="1" dirty="0">
                <a:solidFill>
                  <a:srgbClr val="00B050"/>
                </a:solidFill>
                <a:effectLst>
                  <a:outerShdw blurRad="38100" dist="38100" dir="2700000" algn="tl">
                    <a:srgbClr val="000000">
                      <a:alpha val="43137"/>
                    </a:srgbClr>
                  </a:outerShdw>
                </a:effectLst>
              </a:rPr>
              <a:t>王诗采用了</a:t>
            </a:r>
            <a:r>
              <a:rPr lang="zh-CN" altLang="zh-CN" sz="2000" b="1" dirty="0">
                <a:solidFill>
                  <a:srgbClr val="FF0000"/>
                </a:solidFill>
                <a:effectLst>
                  <a:outerShdw blurRad="38100" dist="38100" dir="2700000" algn="tl">
                    <a:srgbClr val="000000">
                      <a:alpha val="43137"/>
                    </a:srgbClr>
                  </a:outerShdw>
                </a:effectLst>
              </a:rPr>
              <a:t>映衬</a:t>
            </a:r>
            <a:r>
              <a:rPr lang="zh-CN" altLang="zh-CN" sz="2000" b="1" dirty="0">
                <a:solidFill>
                  <a:srgbClr val="00B050"/>
                </a:solidFill>
                <a:effectLst>
                  <a:outerShdw blurRad="38100" dist="38100" dir="2700000" algn="tl">
                    <a:srgbClr val="000000">
                      <a:alpha val="43137"/>
                    </a:srgbClr>
                  </a:outerShdw>
                </a:effectLst>
              </a:rPr>
              <a:t>手法。并不正面描写采莲女，而是用荷叶和罗裙一样绿、荷花和脸庞一样红、不见人影而闻歌声加以衬托，巧妙地将采莲女的美丽与大自然融为一体。让我们在这份和谐中感受到采莲女的</a:t>
            </a:r>
            <a:r>
              <a:rPr lang="zh-CN" altLang="zh-CN" sz="2000" b="1" dirty="0">
                <a:solidFill>
                  <a:srgbClr val="0070C0"/>
                </a:solidFill>
                <a:effectLst>
                  <a:outerShdw blurRad="38100" dist="38100" dir="2700000" algn="tl">
                    <a:srgbClr val="000000">
                      <a:alpha val="43137"/>
                    </a:srgbClr>
                  </a:outerShdw>
                </a:effectLst>
              </a:rPr>
              <a:t>快乐与活力</a:t>
            </a:r>
            <a:r>
              <a:rPr lang="zh-CN" altLang="zh-CN" sz="2000" b="1" dirty="0">
                <a:solidFill>
                  <a:srgbClr val="00B050"/>
                </a:solidFill>
                <a:effectLst>
                  <a:outerShdw blurRad="38100" dist="38100" dir="2700000" algn="tl">
                    <a:srgbClr val="000000">
                      <a:alpha val="43137"/>
                    </a:srgbClr>
                  </a:outerShdw>
                </a:effectLst>
              </a:rPr>
              <a:t>。</a:t>
            </a:r>
          </a:p>
          <a:p>
            <a:r>
              <a:rPr lang="en-US" altLang="zh-CN" sz="2000" b="1" dirty="0" smtClean="0">
                <a:solidFill>
                  <a:srgbClr val="00B050"/>
                </a:solidFill>
                <a:effectLst>
                  <a:outerShdw blurRad="38100" dist="38100" dir="2700000" algn="tl">
                    <a:srgbClr val="000000">
                      <a:alpha val="43137"/>
                    </a:srgbClr>
                  </a:outerShdw>
                </a:effectLst>
              </a:rPr>
              <a:t>       </a:t>
            </a:r>
            <a:r>
              <a:rPr lang="zh-CN" altLang="zh-CN" sz="2000" b="1" dirty="0" smtClean="0">
                <a:solidFill>
                  <a:srgbClr val="00B050"/>
                </a:solidFill>
                <a:effectLst>
                  <a:outerShdw blurRad="38100" dist="38100" dir="2700000" algn="tl">
                    <a:srgbClr val="000000">
                      <a:alpha val="43137"/>
                    </a:srgbClr>
                  </a:outerShdw>
                </a:effectLst>
              </a:rPr>
              <a:t>白</a:t>
            </a:r>
            <a:r>
              <a:rPr lang="zh-CN" altLang="zh-CN" sz="2000" b="1" dirty="0">
                <a:solidFill>
                  <a:srgbClr val="00B050"/>
                </a:solidFill>
                <a:effectLst>
                  <a:outerShdw blurRad="38100" dist="38100" dir="2700000" algn="tl">
                    <a:srgbClr val="000000">
                      <a:alpha val="43137"/>
                    </a:srgbClr>
                  </a:outerShdw>
                </a:effectLst>
              </a:rPr>
              <a:t>诗着重通过人物的</a:t>
            </a:r>
            <a:r>
              <a:rPr lang="zh-CN" altLang="zh-CN" sz="2000" b="1" dirty="0">
                <a:solidFill>
                  <a:srgbClr val="FF0000"/>
                </a:solidFill>
                <a:effectLst>
                  <a:outerShdw blurRad="38100" dist="38100" dir="2700000" algn="tl">
                    <a:srgbClr val="000000">
                      <a:alpha val="43137"/>
                    </a:srgbClr>
                  </a:outerShdw>
                </a:effectLst>
              </a:rPr>
              <a:t>动作和神态</a:t>
            </a:r>
            <a:r>
              <a:rPr lang="zh-CN" altLang="zh-CN" sz="2000" b="1" dirty="0">
                <a:solidFill>
                  <a:srgbClr val="00B050"/>
                </a:solidFill>
                <a:effectLst>
                  <a:outerShdw blurRad="38100" dist="38100" dir="2700000" algn="tl">
                    <a:srgbClr val="000000">
                      <a:alpha val="43137"/>
                    </a:srgbClr>
                  </a:outerShdw>
                </a:effectLst>
              </a:rPr>
              <a:t>来表现采莲女。作者抓住采莲姑娘</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逢郎</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欲言又止，羞涩地低头浅笑，玉簪掉入水中等</a:t>
            </a:r>
            <a:r>
              <a:rPr lang="zh-CN" altLang="zh-CN" sz="2000" b="1" dirty="0">
                <a:solidFill>
                  <a:srgbClr val="0070C0"/>
                </a:solidFill>
                <a:effectLst>
                  <a:outerShdw blurRad="38100" dist="38100" dir="2700000" algn="tl">
                    <a:srgbClr val="000000">
                      <a:alpha val="43137"/>
                    </a:srgbClr>
                  </a:outerShdw>
                </a:effectLst>
              </a:rPr>
              <a:t>神情和动作</a:t>
            </a:r>
            <a:r>
              <a:rPr lang="zh-CN" altLang="zh-CN" sz="2000" b="1" dirty="0">
                <a:solidFill>
                  <a:srgbClr val="00B050"/>
                </a:solidFill>
                <a:effectLst>
                  <a:outerShdw blurRad="38100" dist="38100" dir="2700000" algn="tl">
                    <a:srgbClr val="000000">
                      <a:alpha val="43137"/>
                    </a:srgbClr>
                  </a:outerShdw>
                </a:effectLst>
              </a:rPr>
              <a:t>精心刻画，活画出一个</a:t>
            </a:r>
            <a:r>
              <a:rPr lang="zh-CN" altLang="zh-CN" sz="2000" b="1" dirty="0">
                <a:solidFill>
                  <a:srgbClr val="0070C0"/>
                </a:solidFill>
                <a:effectLst>
                  <a:outerShdw blurRad="38100" dist="38100" dir="2700000" algn="tl">
                    <a:srgbClr val="000000">
                      <a:alpha val="43137"/>
                    </a:srgbClr>
                  </a:outerShdw>
                </a:effectLst>
              </a:rPr>
              <a:t>含羞带笑</a:t>
            </a:r>
            <a:r>
              <a:rPr lang="zh-CN" altLang="zh-CN" sz="2000" b="1" dirty="0">
                <a:solidFill>
                  <a:srgbClr val="00B050"/>
                </a:solidFill>
                <a:effectLst>
                  <a:outerShdw blurRad="38100" dist="38100" dir="2700000" algn="tl">
                    <a:srgbClr val="000000">
                      <a:alpha val="43137"/>
                    </a:srgbClr>
                  </a:outerShdw>
                </a:effectLst>
              </a:rPr>
              <a:t>的采莲女子。</a:t>
            </a:r>
          </a:p>
        </p:txBody>
      </p:sp>
      <p:sp>
        <p:nvSpPr>
          <p:cNvPr id="4" name="矩形 3"/>
          <p:cNvSpPr/>
          <p:nvPr/>
        </p:nvSpPr>
        <p:spPr>
          <a:xfrm>
            <a:off x="313955" y="1316961"/>
            <a:ext cx="6390456" cy="646331"/>
          </a:xfrm>
          <a:prstGeom prst="rect">
            <a:avLst/>
          </a:prstGeom>
        </p:spPr>
        <p:txBody>
          <a:bodyPr wrap="square">
            <a:spAutoFit/>
          </a:bodyPr>
          <a:lstStyle/>
          <a:p>
            <a:r>
              <a:rPr lang="en-US" altLang="zh-CN" b="1" dirty="0"/>
              <a:t>(1)</a:t>
            </a:r>
            <a:r>
              <a:rPr lang="zh-CN" altLang="zh-CN" b="1" dirty="0"/>
              <a:t>请简要分析两首诗中采莲女形象的异同。</a:t>
            </a:r>
            <a:endParaRPr lang="zh-CN" altLang="zh-CN" dirty="0"/>
          </a:p>
          <a:p>
            <a:r>
              <a:rPr lang="en-US" altLang="zh-CN" b="1" dirty="0"/>
              <a:t>(2)</a:t>
            </a:r>
            <a:r>
              <a:rPr lang="zh-CN" altLang="zh-CN" b="1" dirty="0"/>
              <a:t>请简要分析这两首诗是怎样刻画采莲女形象的。</a:t>
            </a:r>
            <a:endParaRPr lang="zh-CN" altLang="zh-CN" dirty="0"/>
          </a:p>
        </p:txBody>
      </p:sp>
      <p:sp>
        <p:nvSpPr>
          <p:cNvPr id="5" name="矩形 4"/>
          <p:cNvSpPr/>
          <p:nvPr/>
        </p:nvSpPr>
        <p:spPr>
          <a:xfrm>
            <a:off x="4574005" y="255131"/>
            <a:ext cx="4572000" cy="923330"/>
          </a:xfrm>
          <a:prstGeom prst="rect">
            <a:avLst/>
          </a:prstGeom>
        </p:spPr>
        <p:txBody>
          <a:bodyPr>
            <a:spAutoFit/>
          </a:bodyPr>
          <a:lstStyle/>
          <a:p>
            <a:r>
              <a:rPr lang="en-US" altLang="zh-CN" b="1" dirty="0" smtClean="0"/>
              <a:t>                    </a:t>
            </a:r>
            <a:r>
              <a:rPr lang="zh-CN" altLang="zh-CN" b="1" dirty="0" smtClean="0"/>
              <a:t>采莲</a:t>
            </a:r>
            <a:r>
              <a:rPr lang="zh-CN" altLang="zh-CN" b="1" dirty="0"/>
              <a:t>曲</a:t>
            </a:r>
            <a:r>
              <a:rPr lang="en-US" altLang="zh-CN" b="1" dirty="0"/>
              <a:t>   </a:t>
            </a:r>
            <a:r>
              <a:rPr lang="zh-CN" altLang="zh-CN" b="1" dirty="0"/>
              <a:t>白居易</a:t>
            </a:r>
            <a:endParaRPr lang="zh-CN" altLang="zh-CN" dirty="0"/>
          </a:p>
          <a:p>
            <a:r>
              <a:rPr lang="zh-CN" altLang="zh-CN" b="1" dirty="0"/>
              <a:t>菱叶萦波荷飐风，荷花深处小船通。</a:t>
            </a:r>
            <a:endParaRPr lang="zh-CN" altLang="zh-CN" dirty="0"/>
          </a:p>
          <a:p>
            <a:r>
              <a:rPr lang="zh-CN" altLang="zh-CN" b="1" dirty="0"/>
              <a:t>逢郎欲语低头笑，碧玉搔头落水中。</a:t>
            </a:r>
            <a:endParaRPr lang="zh-CN" altLang="zh-CN" dirty="0"/>
          </a:p>
        </p:txBody>
      </p:sp>
      <p:sp>
        <p:nvSpPr>
          <p:cNvPr id="6" name="矩形 5"/>
          <p:cNvSpPr/>
          <p:nvPr/>
        </p:nvSpPr>
        <p:spPr>
          <a:xfrm>
            <a:off x="255803" y="1963292"/>
            <a:ext cx="4085202" cy="1477328"/>
          </a:xfrm>
          <a:prstGeom prst="rect">
            <a:avLst/>
          </a:prstGeom>
        </p:spPr>
        <p:txBody>
          <a:bodyPr wrap="square">
            <a:spAutoFit/>
          </a:bodyPr>
          <a:lstStyle/>
          <a:p>
            <a:r>
              <a:rPr lang="zh-CN" altLang="en-US" b="1" dirty="0">
                <a:solidFill>
                  <a:srgbClr val="002060"/>
                </a:solidFill>
                <a:effectLst>
                  <a:outerShdw blurRad="38100" dist="38100" dir="2700000" algn="tl">
                    <a:srgbClr val="000000">
                      <a:alpha val="43137"/>
                    </a:srgbClr>
                  </a:outerShdw>
                </a:effectLst>
              </a:rPr>
              <a:t>译文 </a:t>
            </a:r>
            <a:r>
              <a:rPr lang="zh-CN" altLang="en-US" b="1" dirty="0" smtClean="0">
                <a:solidFill>
                  <a:srgbClr val="002060"/>
                </a:solidFill>
                <a:effectLst>
                  <a:outerShdw blurRad="38100" dist="38100" dir="2700000" algn="tl">
                    <a:srgbClr val="000000">
                      <a:alpha val="43137"/>
                    </a:srgbClr>
                  </a:outerShdw>
                </a:effectLst>
              </a:rPr>
              <a:t>：采莲</a:t>
            </a:r>
            <a:r>
              <a:rPr lang="zh-CN" altLang="en-US" b="1" dirty="0">
                <a:solidFill>
                  <a:srgbClr val="002060"/>
                </a:solidFill>
                <a:effectLst>
                  <a:outerShdw blurRad="38100" dist="38100" dir="2700000" algn="tl">
                    <a:srgbClr val="000000">
                      <a:alpha val="43137"/>
                    </a:srgbClr>
                  </a:outerShdw>
                </a:effectLst>
              </a:rPr>
              <a:t>姑娘，绿裙飘飘，色如荷叶，难分彼此。朵朵荷花，迎风盛开，姑娘脸庞，相映成辉。池塘荷叶茂密，一片天然美景，采莲姑娘，隐藏不见。听到歌声，才知她们正在忙着采莲。</a:t>
            </a:r>
          </a:p>
        </p:txBody>
      </p:sp>
      <p:sp>
        <p:nvSpPr>
          <p:cNvPr id="8" name="矩形 7"/>
          <p:cNvSpPr/>
          <p:nvPr/>
        </p:nvSpPr>
        <p:spPr>
          <a:xfrm>
            <a:off x="4572000" y="1968410"/>
            <a:ext cx="4500500" cy="1477328"/>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译文 ：</a:t>
            </a:r>
            <a:r>
              <a:rPr lang="zh-CN" altLang="en-US" b="1" dirty="0" smtClean="0">
                <a:solidFill>
                  <a:srgbClr val="7030A0"/>
                </a:solidFill>
                <a:effectLst>
                  <a:outerShdw blurRad="38100" dist="38100" dir="2700000" algn="tl">
                    <a:srgbClr val="000000">
                      <a:alpha val="43137"/>
                    </a:srgbClr>
                  </a:outerShdw>
                </a:effectLst>
              </a:rPr>
              <a:t>菱</a:t>
            </a:r>
            <a:r>
              <a:rPr lang="zh-CN" altLang="en-US" b="1" dirty="0">
                <a:solidFill>
                  <a:srgbClr val="7030A0"/>
                </a:solidFill>
                <a:effectLst>
                  <a:outerShdw blurRad="38100" dist="38100" dir="2700000" algn="tl">
                    <a:srgbClr val="000000">
                      <a:alpha val="43137"/>
                    </a:srgbClr>
                  </a:outerShdw>
                </a:effectLst>
              </a:rPr>
              <a:t>叶在水面飘荡，荷叶在风中摇曳。荷花深处，采莲的小船轻快飞梭。采莲姑娘碰见自己的心上人，想跟他打招呼又怕人笑话。便低头羞涩微笑，一不留神，头上的玉簪掉落水中。</a:t>
            </a:r>
          </a:p>
        </p:txBody>
      </p:sp>
      <p:sp>
        <p:nvSpPr>
          <p:cNvPr id="10" name="矩形 9"/>
          <p:cNvSpPr/>
          <p:nvPr/>
        </p:nvSpPr>
        <p:spPr>
          <a:xfrm>
            <a:off x="255803" y="3645024"/>
            <a:ext cx="8637457" cy="707886"/>
          </a:xfrm>
          <a:prstGeom prst="rect">
            <a:avLst/>
          </a:prstGeom>
        </p:spPr>
        <p:txBody>
          <a:bodyPr wrap="square">
            <a:spAutoFit/>
          </a:bodyPr>
          <a:lstStyle/>
          <a:p>
            <a:r>
              <a:rPr lang="zh-CN" altLang="zh-CN" sz="2000" b="1" dirty="0" smtClean="0">
                <a:solidFill>
                  <a:srgbClr val="0070C0"/>
                </a:solidFill>
                <a:effectLst>
                  <a:outerShdw blurRad="38100" dist="38100" dir="2700000" algn="tl">
                    <a:srgbClr val="000000">
                      <a:alpha val="43137"/>
                    </a:srgbClr>
                  </a:outerShdw>
                </a:effectLst>
              </a:rPr>
              <a:t>【答案】</a:t>
            </a:r>
            <a:r>
              <a:rPr lang="en-US" altLang="zh-CN" sz="2000" b="1" dirty="0">
                <a:solidFill>
                  <a:srgbClr val="0070C0"/>
                </a:solidFill>
                <a:effectLst>
                  <a:outerShdw blurRad="38100" dist="38100" dir="2700000" algn="tl">
                    <a:srgbClr val="000000">
                      <a:alpha val="43137"/>
                    </a:srgbClr>
                  </a:outerShdw>
                </a:effectLst>
              </a:rPr>
              <a:t>(1)</a:t>
            </a:r>
            <a:r>
              <a:rPr lang="zh-CN" altLang="zh-CN" sz="2000" b="1" dirty="0">
                <a:solidFill>
                  <a:srgbClr val="0070C0"/>
                </a:solidFill>
                <a:effectLst>
                  <a:outerShdw blurRad="38100" dist="38100" dir="2700000" algn="tl">
                    <a:srgbClr val="000000">
                      <a:alpha val="43137"/>
                    </a:srgbClr>
                  </a:outerShdw>
                </a:effectLst>
              </a:rPr>
              <a:t>两首诗中的少女都</a:t>
            </a:r>
            <a:r>
              <a:rPr lang="zh-CN" altLang="zh-CN" sz="2000" b="1" dirty="0">
                <a:solidFill>
                  <a:srgbClr val="FF0000"/>
                </a:solidFill>
                <a:effectLst>
                  <a:outerShdw blurRad="38100" dist="38100" dir="2700000" algn="tl">
                    <a:srgbClr val="000000">
                      <a:alpha val="43137"/>
                    </a:srgbClr>
                  </a:outerShdw>
                </a:effectLst>
              </a:rPr>
              <a:t>辛勤劳作，热爱劳动</a:t>
            </a:r>
            <a:r>
              <a:rPr lang="zh-CN" altLang="zh-CN" sz="2000" b="1" dirty="0">
                <a:solidFill>
                  <a:srgbClr val="0070C0"/>
                </a:solidFill>
                <a:effectLst>
                  <a:outerShdw blurRad="38100" dist="38100" dir="2700000" algn="tl">
                    <a:srgbClr val="000000">
                      <a:alpha val="43137"/>
                    </a:srgbClr>
                  </a:outerShdw>
                </a:effectLst>
              </a:rPr>
              <a:t>。王诗中的少女美丽，欢乐，充满青春活力。白诗中的采莲女羞涩腼腆，纯真，情感真挚。</a:t>
            </a:r>
            <a:endParaRPr lang="zh-CN" altLang="zh-CN" sz="20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365104"/>
            <a:ext cx="8856984" cy="1200329"/>
          </a:xfrm>
          <a:prstGeom prst="rect">
            <a:avLst/>
          </a:prstGeom>
        </p:spPr>
        <p:txBody>
          <a:bodyPr wrap="square">
            <a:spAutoFit/>
          </a:bodyPr>
          <a:lstStyle/>
          <a:p>
            <a:r>
              <a:rPr lang="zh-CN" altLang="zh-CN" b="1" dirty="0" smtClean="0">
                <a:solidFill>
                  <a:srgbClr val="002060"/>
                </a:solidFill>
                <a:effectLst>
                  <a:outerShdw blurRad="38100" dist="38100" dir="2700000" algn="tl">
                    <a:srgbClr val="000000">
                      <a:alpha val="43137"/>
                    </a:srgbClr>
                  </a:outerShdw>
                </a:effectLst>
              </a:rPr>
              <a:t>晏</a:t>
            </a:r>
            <a:r>
              <a:rPr lang="zh-CN" altLang="en-US" b="1" dirty="0" smtClean="0">
                <a:solidFill>
                  <a:srgbClr val="002060"/>
                </a:solidFill>
                <a:effectLst>
                  <a:outerShdw blurRad="38100" dist="38100" dir="2700000" algn="tl">
                    <a:srgbClr val="000000">
                      <a:alpha val="43137"/>
                    </a:srgbClr>
                  </a:outerShdw>
                </a:effectLst>
              </a:rPr>
              <a:t>词译文：梦</a:t>
            </a:r>
            <a:r>
              <a:rPr lang="zh-CN" altLang="en-US" b="1" dirty="0">
                <a:solidFill>
                  <a:srgbClr val="002060"/>
                </a:solidFill>
                <a:effectLst>
                  <a:outerShdw blurRad="38100" dist="38100" dir="2700000" algn="tl">
                    <a:srgbClr val="000000">
                      <a:alpha val="43137"/>
                    </a:srgbClr>
                  </a:outerShdw>
                </a:effectLst>
              </a:rPr>
              <a:t>醒只见高高楼台阁门紧锁，酒意消退但见帷帘重重低垂。去年冬天惹起的恨恚来恼我，恰是落花纷坠斯人孤独伫立，细雨霏霏之中燕儿翩翩双飞。</a:t>
            </a:r>
          </a:p>
          <a:p>
            <a:r>
              <a:rPr lang="zh-CN" altLang="en-US" b="1" dirty="0">
                <a:solidFill>
                  <a:srgbClr val="002060"/>
                </a:solidFill>
                <a:effectLst>
                  <a:outerShdw blurRad="38100" dist="38100" dir="2700000" algn="tl">
                    <a:srgbClr val="000000">
                      <a:alpha val="43137"/>
                    </a:srgbClr>
                  </a:outerShdw>
                </a:effectLst>
              </a:rPr>
              <a:t>依然清晰记得初次见到小蘋，穿着绣有两重心字的小衣衫。拨弹琵琶舞弦诉说相思滋味，当时月光是那样的皎洁如玉，她像一朵美丽的彩云翩然归去</a:t>
            </a:r>
            <a:r>
              <a:rPr lang="zh-CN" altLang="en-US" b="1" dirty="0" smtClean="0">
                <a:solidFill>
                  <a:srgbClr val="002060"/>
                </a:solidFill>
                <a:effectLst>
                  <a:outerShdw blurRad="38100" dist="38100" dir="2700000" algn="tl">
                    <a:srgbClr val="000000">
                      <a:alpha val="43137"/>
                    </a:srgbClr>
                  </a:outerShdw>
                </a:effectLst>
              </a:rPr>
              <a:t>。</a:t>
            </a:r>
            <a:endParaRPr lang="zh-CN" altLang="en-US" b="1" dirty="0">
              <a:solidFill>
                <a:srgbClr val="002060"/>
              </a:solidFill>
              <a:effectLst>
                <a:outerShdw blurRad="38100" dist="38100" dir="2700000" algn="tl">
                  <a:srgbClr val="000000">
                    <a:alpha val="43137"/>
                  </a:srgbClr>
                </a:outerShdw>
              </a:effectLst>
            </a:endParaRPr>
          </a:p>
        </p:txBody>
      </p:sp>
      <p:sp>
        <p:nvSpPr>
          <p:cNvPr id="3" name="矩形 2"/>
          <p:cNvSpPr/>
          <p:nvPr/>
        </p:nvSpPr>
        <p:spPr>
          <a:xfrm>
            <a:off x="179512" y="419325"/>
            <a:ext cx="8568952" cy="923330"/>
          </a:xfrm>
          <a:prstGeom prst="rect">
            <a:avLst/>
          </a:prstGeom>
        </p:spPr>
        <p:txBody>
          <a:bodyPr wrap="square">
            <a:spAutoFit/>
          </a:bodyPr>
          <a:lstStyle/>
          <a:p>
            <a:r>
              <a:rPr lang="zh-CN" altLang="en-US" b="1" dirty="0" smtClean="0"/>
              <a:t>                                                            临江仙</a:t>
            </a:r>
            <a:r>
              <a:rPr lang="zh-CN" altLang="en-US" b="1" baseline="30000" dirty="0"/>
              <a:t> </a:t>
            </a:r>
            <a:r>
              <a:rPr lang="zh-CN" altLang="en-US" b="1" dirty="0" smtClean="0"/>
              <a:t>   </a:t>
            </a:r>
            <a:r>
              <a:rPr lang="zh-CN" altLang="zh-CN" b="1" dirty="0" smtClean="0"/>
              <a:t>晏几道</a:t>
            </a:r>
            <a:endParaRPr lang="zh-CN" altLang="en-US" b="1" dirty="0" smtClean="0"/>
          </a:p>
          <a:p>
            <a:r>
              <a:rPr lang="zh-CN" altLang="en-US" b="1" dirty="0" smtClean="0"/>
              <a:t>梦后楼台高锁，酒醒帘幕低垂。去年春恨却来时，落花人独立，微雨燕双飞。</a:t>
            </a:r>
          </a:p>
          <a:p>
            <a:r>
              <a:rPr lang="zh-CN" altLang="en-US" b="1" dirty="0" smtClean="0"/>
              <a:t>记得小蘋</a:t>
            </a:r>
            <a:r>
              <a:rPr lang="zh-CN" altLang="zh-CN" b="1" baseline="30000" dirty="0"/>
              <a:t>①</a:t>
            </a:r>
            <a:r>
              <a:rPr lang="zh-CN" altLang="en-US" b="1" dirty="0" smtClean="0"/>
              <a:t>初见，两重心字罗衣。琵琶弦上说相思，当时明月在，曾照彩云归</a:t>
            </a:r>
            <a:endParaRPr lang="zh-CN" altLang="en-US" b="1" dirty="0"/>
          </a:p>
        </p:txBody>
      </p:sp>
      <p:sp>
        <p:nvSpPr>
          <p:cNvPr id="4" name="矩形 3"/>
          <p:cNvSpPr/>
          <p:nvPr/>
        </p:nvSpPr>
        <p:spPr>
          <a:xfrm>
            <a:off x="179512" y="5733256"/>
            <a:ext cx="8856984" cy="1015663"/>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纳</a:t>
            </a:r>
            <a:r>
              <a:rPr lang="zh-CN" altLang="zh-CN" sz="2000" b="1" dirty="0">
                <a:solidFill>
                  <a:srgbClr val="7030A0"/>
                </a:solidFill>
              </a:rPr>
              <a:t>兰</a:t>
            </a:r>
            <a:r>
              <a:rPr lang="zh-CN" altLang="en-US" sz="2000" b="1" dirty="0" smtClean="0">
                <a:solidFill>
                  <a:srgbClr val="7030A0"/>
                </a:solidFill>
                <a:effectLst>
                  <a:outerShdw blurRad="38100" dist="38100" dir="2700000" algn="tl">
                    <a:srgbClr val="000000">
                      <a:alpha val="43137"/>
                    </a:srgbClr>
                  </a:outerShdw>
                </a:effectLst>
              </a:rPr>
              <a:t>词译文：秋风</a:t>
            </a:r>
            <a:r>
              <a:rPr lang="zh-CN" altLang="en-US" sz="2000" b="1" dirty="0">
                <a:solidFill>
                  <a:srgbClr val="7030A0"/>
                </a:solidFill>
                <a:effectLst>
                  <a:outerShdw blurRad="38100" dist="38100" dir="2700000" algn="tl">
                    <a:srgbClr val="000000">
                      <a:alpha val="43137"/>
                    </a:srgbClr>
                  </a:outerShdw>
                </a:effectLst>
              </a:rPr>
              <a:t>吹冷，孤独的情怀有谁惦念？看片片黄叶飞舞遮掩了疏窗，伫立夕阳下，往事追忆茫茫。酒后小睡，春日好景正长，闺中赌赛，衣襟满带茶香，昔日平常往事，已不能如愿以偿。</a:t>
            </a:r>
          </a:p>
        </p:txBody>
      </p:sp>
      <p:sp>
        <p:nvSpPr>
          <p:cNvPr id="5" name="矩形 4"/>
          <p:cNvSpPr/>
          <p:nvPr/>
        </p:nvSpPr>
        <p:spPr>
          <a:xfrm>
            <a:off x="180283" y="69237"/>
            <a:ext cx="4572000" cy="646331"/>
          </a:xfrm>
          <a:prstGeom prst="rect">
            <a:avLst/>
          </a:prstGeom>
        </p:spPr>
        <p:txBody>
          <a:bodyPr>
            <a:spAutoFit/>
          </a:bodyPr>
          <a:lstStyle/>
          <a:p>
            <a:r>
              <a:rPr lang="en-US" altLang="zh-CN" b="1" dirty="0"/>
              <a:t>10</a:t>
            </a:r>
            <a:r>
              <a:rPr lang="zh-CN" altLang="zh-CN" b="1" dirty="0"/>
              <a:t>．阅读下面两首词，然后回答问题。</a:t>
            </a:r>
            <a:endParaRPr lang="zh-CN" altLang="zh-CN" dirty="0"/>
          </a:p>
          <a:p>
            <a:endParaRPr lang="zh-CN" altLang="zh-CN" dirty="0"/>
          </a:p>
        </p:txBody>
      </p:sp>
      <p:sp>
        <p:nvSpPr>
          <p:cNvPr id="6" name="矩形 5"/>
          <p:cNvSpPr/>
          <p:nvPr/>
        </p:nvSpPr>
        <p:spPr>
          <a:xfrm>
            <a:off x="132429" y="1340768"/>
            <a:ext cx="8640960" cy="2031325"/>
          </a:xfrm>
          <a:prstGeom prst="rect">
            <a:avLst/>
          </a:prstGeom>
        </p:spPr>
        <p:txBody>
          <a:bodyPr wrap="square">
            <a:spAutoFit/>
          </a:bodyPr>
          <a:lstStyle/>
          <a:p>
            <a:r>
              <a:rPr lang="en-US" altLang="zh-CN" b="1" dirty="0" smtClean="0"/>
              <a:t>                                                     </a:t>
            </a:r>
            <a:r>
              <a:rPr lang="zh-CN" altLang="zh-CN" b="1" dirty="0" smtClean="0"/>
              <a:t>浣</a:t>
            </a:r>
            <a:r>
              <a:rPr lang="zh-CN" altLang="zh-CN" b="1" dirty="0"/>
              <a:t>溪沙</a:t>
            </a:r>
            <a:r>
              <a:rPr lang="zh-CN" altLang="zh-CN" b="1" baseline="30000" dirty="0" smtClean="0"/>
              <a:t>①</a:t>
            </a:r>
            <a:r>
              <a:rPr lang="en-US" altLang="zh-CN" b="1" baseline="30000" dirty="0" smtClean="0"/>
              <a:t>                 </a:t>
            </a:r>
            <a:r>
              <a:rPr lang="zh-CN" altLang="zh-CN" b="1" dirty="0" smtClean="0"/>
              <a:t>纳</a:t>
            </a:r>
            <a:r>
              <a:rPr lang="zh-CN" altLang="zh-CN" b="1" dirty="0"/>
              <a:t>兰性德</a:t>
            </a:r>
            <a:endParaRPr lang="zh-CN" altLang="zh-CN" dirty="0"/>
          </a:p>
          <a:p>
            <a:r>
              <a:rPr lang="en-US" altLang="zh-CN" b="1" dirty="0" smtClean="0"/>
              <a:t>                       </a:t>
            </a:r>
            <a:r>
              <a:rPr lang="zh-CN" altLang="zh-CN" b="1" dirty="0" smtClean="0"/>
              <a:t>谁</a:t>
            </a:r>
            <a:r>
              <a:rPr lang="zh-CN" altLang="zh-CN" b="1" dirty="0"/>
              <a:t>念西风独自凉，萧萧黄叶闭疏窗，沉思往事立残阳。</a:t>
            </a:r>
            <a:endParaRPr lang="zh-CN" altLang="zh-CN" dirty="0"/>
          </a:p>
          <a:p>
            <a:r>
              <a:rPr lang="en-US" altLang="zh-CN" b="1" dirty="0" smtClean="0"/>
              <a:t>                      </a:t>
            </a:r>
            <a:r>
              <a:rPr lang="zh-CN" altLang="zh-CN" b="1" dirty="0" smtClean="0"/>
              <a:t>被</a:t>
            </a:r>
            <a:r>
              <a:rPr lang="zh-CN" altLang="zh-CN" b="1" dirty="0"/>
              <a:t>酒</a:t>
            </a:r>
            <a:r>
              <a:rPr lang="zh-CN" altLang="zh-CN" b="1" baseline="30000" dirty="0"/>
              <a:t>②</a:t>
            </a:r>
            <a:r>
              <a:rPr lang="zh-CN" altLang="zh-CN" b="1" dirty="0"/>
              <a:t>莫惊春睡重，赌书消得泼茶香</a:t>
            </a:r>
            <a:r>
              <a:rPr lang="zh-CN" altLang="zh-CN" b="1" baseline="30000" dirty="0"/>
              <a:t>③</a:t>
            </a:r>
            <a:r>
              <a:rPr lang="zh-CN" altLang="zh-CN" b="1" dirty="0"/>
              <a:t>。当时只道是寻常。</a:t>
            </a:r>
            <a:endParaRPr lang="zh-CN" altLang="zh-CN" dirty="0"/>
          </a:p>
          <a:p>
            <a:r>
              <a:rPr lang="zh-CN" altLang="zh-CN" b="1" dirty="0"/>
              <a:t>【注】</a:t>
            </a:r>
            <a:r>
              <a:rPr lang="en-US" altLang="zh-CN" b="1" dirty="0"/>
              <a:t>①</a:t>
            </a:r>
            <a:r>
              <a:rPr lang="zh-CN" altLang="zh-CN" b="1" dirty="0"/>
              <a:t>本词为纳兰怀念其早逝的妻子卢氏而作。②被酒：醉酒。</a:t>
            </a:r>
            <a:r>
              <a:rPr lang="en-US" altLang="zh-CN" b="1" dirty="0"/>
              <a:t>③</a:t>
            </a:r>
            <a:r>
              <a:rPr lang="zh-CN" altLang="zh-CN" b="1" dirty="0"/>
              <a:t>赌书泼茶：李清照在《金石录后序》中说自己常与丈夫赵明诚比赛看谁的记性好，比记住某事载于某书某卷某页某行。经查原书，胜者可饮茶以示庆贺，有时太过高兴，不觉让茶水泼湿衣裳。</a:t>
            </a:r>
            <a:endParaRPr lang="zh-CN" altLang="zh-CN" dirty="0"/>
          </a:p>
        </p:txBody>
      </p:sp>
      <p:sp>
        <p:nvSpPr>
          <p:cNvPr id="7" name="矩形 6"/>
          <p:cNvSpPr/>
          <p:nvPr/>
        </p:nvSpPr>
        <p:spPr>
          <a:xfrm>
            <a:off x="204437" y="3356713"/>
            <a:ext cx="8568952" cy="923330"/>
          </a:xfrm>
          <a:prstGeom prst="rect">
            <a:avLst/>
          </a:prstGeom>
        </p:spPr>
        <p:txBody>
          <a:bodyPr wrap="square">
            <a:spAutoFit/>
          </a:bodyPr>
          <a:lstStyle/>
          <a:p>
            <a:r>
              <a:rPr lang="en-US" altLang="zh-CN" b="1" dirty="0"/>
              <a:t>(1)</a:t>
            </a:r>
            <a:r>
              <a:rPr lang="zh-CN" altLang="zh-CN" b="1" dirty="0"/>
              <a:t>两首词都用了虚实结合的手法来表情达意，请结合原词分析是如何运用的。</a:t>
            </a:r>
            <a:endParaRPr lang="zh-CN" altLang="zh-CN" dirty="0"/>
          </a:p>
          <a:p>
            <a:r>
              <a:rPr lang="en-US" altLang="zh-CN" b="1" dirty="0" smtClean="0"/>
              <a:t>(</a:t>
            </a:r>
            <a:r>
              <a:rPr lang="en-US" altLang="zh-CN" b="1" dirty="0"/>
              <a:t>2)</a:t>
            </a:r>
            <a:r>
              <a:rPr lang="zh-CN" altLang="zh-CN" b="1" dirty="0"/>
              <a:t>两首词的最后一句都是词人匠心独具之处，都是对往事的追忆，但包含了不同的感情。请具体分析感情有何不同。</a:t>
            </a:r>
            <a:endParaRPr lang="zh-CN" altLang="zh-CN" dirty="0"/>
          </a:p>
        </p:txBody>
      </p:sp>
      <p:sp>
        <p:nvSpPr>
          <p:cNvPr id="8" name="矩形 7"/>
          <p:cNvSpPr/>
          <p:nvPr/>
        </p:nvSpPr>
        <p:spPr>
          <a:xfrm>
            <a:off x="5436096" y="100408"/>
            <a:ext cx="4217141" cy="369332"/>
          </a:xfrm>
          <a:prstGeom prst="rect">
            <a:avLst/>
          </a:prstGeom>
        </p:spPr>
        <p:txBody>
          <a:bodyPr wrap="square">
            <a:spAutoFit/>
          </a:bodyPr>
          <a:lstStyle/>
          <a:p>
            <a:r>
              <a:rPr lang="zh-CN" altLang="zh-CN" b="1" dirty="0"/>
              <a:t>【注】</a:t>
            </a:r>
            <a:r>
              <a:rPr lang="en-US" altLang="zh-CN" b="1" dirty="0"/>
              <a:t>①</a:t>
            </a:r>
            <a:r>
              <a:rPr lang="zh-CN" altLang="zh-CN" b="1" dirty="0" smtClean="0"/>
              <a:t>小</a:t>
            </a:r>
            <a:r>
              <a:rPr lang="zh-CN" altLang="en-US" dirty="0" smtClean="0"/>
              <a:t>蘋</a:t>
            </a:r>
            <a:r>
              <a:rPr lang="zh-CN" altLang="zh-CN" b="1" dirty="0" smtClean="0"/>
              <a:t>，</a:t>
            </a:r>
            <a:r>
              <a:rPr lang="zh-CN" altLang="zh-CN" b="1" dirty="0"/>
              <a:t>歌女</a:t>
            </a:r>
            <a:r>
              <a:rPr lang="zh-CN" altLang="zh-CN" b="1" dirty="0" smtClean="0"/>
              <a:t>名。</a:t>
            </a:r>
            <a:endParaRPr lang="zh-CN" altLang="zh-CN" dirty="0"/>
          </a:p>
        </p:txBody>
      </p:sp>
    </p:spTree>
    <p:extLst>
      <p:ext uri="{BB962C8B-B14F-4D97-AF65-F5344CB8AC3E}">
        <p14:creationId xmlns:p14="http://schemas.microsoft.com/office/powerpoint/2010/main" val="316653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2429" y="27645"/>
            <a:ext cx="4572000" cy="646331"/>
          </a:xfrm>
          <a:prstGeom prst="rect">
            <a:avLst/>
          </a:prstGeom>
        </p:spPr>
        <p:txBody>
          <a:bodyPr>
            <a:spAutoFit/>
          </a:bodyPr>
          <a:lstStyle/>
          <a:p>
            <a:r>
              <a:rPr lang="en-US" altLang="zh-CN" b="1" dirty="0"/>
              <a:t>10</a:t>
            </a:r>
            <a:r>
              <a:rPr lang="zh-CN" altLang="zh-CN" b="1" dirty="0"/>
              <a:t>．阅读下面两首词，然后回答问题。</a:t>
            </a:r>
            <a:endParaRPr lang="zh-CN" altLang="zh-CN" dirty="0"/>
          </a:p>
          <a:p>
            <a:endParaRPr lang="zh-CN" altLang="zh-CN" dirty="0"/>
          </a:p>
        </p:txBody>
      </p:sp>
      <p:sp>
        <p:nvSpPr>
          <p:cNvPr id="18" name="矩形 17"/>
          <p:cNvSpPr/>
          <p:nvPr/>
        </p:nvSpPr>
        <p:spPr>
          <a:xfrm>
            <a:off x="179512" y="476672"/>
            <a:ext cx="8568952" cy="923330"/>
          </a:xfrm>
          <a:prstGeom prst="rect">
            <a:avLst/>
          </a:prstGeom>
        </p:spPr>
        <p:txBody>
          <a:bodyPr wrap="square">
            <a:spAutoFit/>
          </a:bodyPr>
          <a:lstStyle/>
          <a:p>
            <a:r>
              <a:rPr lang="zh-CN" altLang="en-US" b="1" dirty="0" smtClean="0"/>
              <a:t>                                                           临江仙</a:t>
            </a:r>
            <a:r>
              <a:rPr lang="zh-CN" altLang="en-US" b="1" baseline="30000" dirty="0"/>
              <a:t> </a:t>
            </a:r>
            <a:r>
              <a:rPr lang="zh-CN" altLang="en-US" b="1" dirty="0" smtClean="0"/>
              <a:t>   </a:t>
            </a:r>
            <a:r>
              <a:rPr lang="zh-CN" altLang="zh-CN" b="1" dirty="0" smtClean="0"/>
              <a:t>晏几道</a:t>
            </a:r>
            <a:endParaRPr lang="zh-CN" altLang="en-US" b="1" dirty="0" smtClean="0"/>
          </a:p>
          <a:p>
            <a:r>
              <a:rPr lang="zh-CN" altLang="en-US" b="1" dirty="0" smtClean="0"/>
              <a:t>梦后楼台高锁，酒醒帘幕低垂。去年春恨却来时，落花人独立，微雨燕双飞。</a:t>
            </a:r>
          </a:p>
          <a:p>
            <a:r>
              <a:rPr lang="zh-CN" altLang="en-US" b="1" dirty="0" smtClean="0"/>
              <a:t>记得小蘋初见，两重心字罗衣。琵琶弦上说相思，当时明月在，曾照彩云归。</a:t>
            </a:r>
            <a:endParaRPr lang="zh-CN" altLang="en-US" b="1" dirty="0"/>
          </a:p>
        </p:txBody>
      </p:sp>
      <p:sp>
        <p:nvSpPr>
          <p:cNvPr id="19" name="矩形 18"/>
          <p:cNvSpPr/>
          <p:nvPr/>
        </p:nvSpPr>
        <p:spPr>
          <a:xfrm>
            <a:off x="132429" y="1340768"/>
            <a:ext cx="8640960" cy="923330"/>
          </a:xfrm>
          <a:prstGeom prst="rect">
            <a:avLst/>
          </a:prstGeom>
        </p:spPr>
        <p:txBody>
          <a:bodyPr wrap="square">
            <a:spAutoFit/>
          </a:bodyPr>
          <a:lstStyle/>
          <a:p>
            <a:r>
              <a:rPr lang="en-US" altLang="zh-CN" b="1" dirty="0" smtClean="0"/>
              <a:t>                                                        </a:t>
            </a:r>
            <a:r>
              <a:rPr lang="zh-CN" altLang="zh-CN" b="1" dirty="0" smtClean="0"/>
              <a:t>浣</a:t>
            </a:r>
            <a:r>
              <a:rPr lang="zh-CN" altLang="zh-CN" b="1" dirty="0"/>
              <a:t>溪沙</a:t>
            </a:r>
            <a:r>
              <a:rPr lang="zh-CN" altLang="zh-CN" b="1" baseline="30000" dirty="0" smtClean="0"/>
              <a:t>①</a:t>
            </a:r>
            <a:r>
              <a:rPr lang="en-US" altLang="zh-CN" b="1" baseline="30000" dirty="0" smtClean="0"/>
              <a:t>                 </a:t>
            </a:r>
            <a:r>
              <a:rPr lang="zh-CN" altLang="zh-CN" b="1" dirty="0" smtClean="0"/>
              <a:t>纳</a:t>
            </a:r>
            <a:r>
              <a:rPr lang="zh-CN" altLang="zh-CN" b="1" dirty="0"/>
              <a:t>兰性德</a:t>
            </a:r>
            <a:endParaRPr lang="zh-CN" altLang="zh-CN" dirty="0"/>
          </a:p>
          <a:p>
            <a:r>
              <a:rPr lang="en-US" altLang="zh-CN" b="1" dirty="0" smtClean="0"/>
              <a:t>                        </a:t>
            </a:r>
            <a:r>
              <a:rPr lang="zh-CN" altLang="zh-CN" b="1" dirty="0" smtClean="0"/>
              <a:t>谁</a:t>
            </a:r>
            <a:r>
              <a:rPr lang="zh-CN" altLang="zh-CN" b="1" dirty="0"/>
              <a:t>念西风独自凉，萧萧黄叶闭疏窗，沉思往事立残阳。</a:t>
            </a:r>
            <a:endParaRPr lang="zh-CN" altLang="zh-CN" dirty="0"/>
          </a:p>
          <a:p>
            <a:r>
              <a:rPr lang="en-US" altLang="zh-CN" b="1" dirty="0" smtClean="0"/>
              <a:t>                        </a:t>
            </a:r>
            <a:r>
              <a:rPr lang="zh-CN" altLang="zh-CN" b="1" dirty="0" smtClean="0"/>
              <a:t>被</a:t>
            </a:r>
            <a:r>
              <a:rPr lang="zh-CN" altLang="zh-CN" b="1" dirty="0"/>
              <a:t>酒</a:t>
            </a:r>
            <a:r>
              <a:rPr lang="zh-CN" altLang="zh-CN" b="1" baseline="30000" dirty="0"/>
              <a:t>②</a:t>
            </a:r>
            <a:r>
              <a:rPr lang="zh-CN" altLang="zh-CN" b="1" dirty="0"/>
              <a:t>莫惊春睡重，赌书消得泼茶香</a:t>
            </a:r>
            <a:r>
              <a:rPr lang="zh-CN" altLang="zh-CN" b="1" baseline="30000" dirty="0"/>
              <a:t>③</a:t>
            </a:r>
            <a:r>
              <a:rPr lang="zh-CN" altLang="zh-CN" b="1" dirty="0"/>
              <a:t>。当时只道是寻常</a:t>
            </a:r>
            <a:r>
              <a:rPr lang="zh-CN" altLang="zh-CN" b="1" dirty="0" smtClean="0"/>
              <a:t>。</a:t>
            </a:r>
            <a:endParaRPr lang="zh-CN" altLang="zh-CN" dirty="0"/>
          </a:p>
        </p:txBody>
      </p:sp>
      <p:sp>
        <p:nvSpPr>
          <p:cNvPr id="20" name="矩形 19"/>
          <p:cNvSpPr/>
          <p:nvPr/>
        </p:nvSpPr>
        <p:spPr>
          <a:xfrm>
            <a:off x="159921" y="3157009"/>
            <a:ext cx="8847973" cy="923330"/>
          </a:xfrm>
          <a:prstGeom prst="rect">
            <a:avLst/>
          </a:prstGeom>
        </p:spPr>
        <p:txBody>
          <a:bodyPr wrap="square">
            <a:spAutoFit/>
          </a:bodyPr>
          <a:lstStyle/>
          <a:p>
            <a:r>
              <a:rPr lang="en-US" altLang="zh-CN" b="1" dirty="0"/>
              <a:t>(1)</a:t>
            </a:r>
            <a:r>
              <a:rPr lang="zh-CN" altLang="zh-CN" b="1" dirty="0"/>
              <a:t>两首词都用了虚实结合的手法来表情达意，请结合原词分析是如何运用的。</a:t>
            </a:r>
            <a:endParaRPr lang="zh-CN" altLang="zh-CN" dirty="0"/>
          </a:p>
          <a:p>
            <a:r>
              <a:rPr lang="en-US" altLang="zh-CN" b="1" dirty="0" smtClean="0"/>
              <a:t>(</a:t>
            </a:r>
            <a:r>
              <a:rPr lang="en-US" altLang="zh-CN" b="1" dirty="0"/>
              <a:t>2)</a:t>
            </a:r>
            <a:r>
              <a:rPr lang="zh-CN" altLang="zh-CN" b="1" dirty="0"/>
              <a:t>两首词的最后一句都是词人匠心独具之处，都是对往事的追忆，但包含了不同的感情。请具体分析感情有何不同。</a:t>
            </a:r>
            <a:endParaRPr lang="zh-CN" altLang="zh-CN" dirty="0"/>
          </a:p>
        </p:txBody>
      </p:sp>
      <p:sp>
        <p:nvSpPr>
          <p:cNvPr id="24" name="矩形 23"/>
          <p:cNvSpPr/>
          <p:nvPr/>
        </p:nvSpPr>
        <p:spPr>
          <a:xfrm>
            <a:off x="12230" y="5337660"/>
            <a:ext cx="9131769" cy="1323439"/>
          </a:xfrm>
          <a:prstGeom prst="rect">
            <a:avLst/>
          </a:prstGeom>
        </p:spPr>
        <p:txBody>
          <a:bodyPr wrap="square">
            <a:spAutoFit/>
          </a:bodyPr>
          <a:lstStyle/>
          <a:p>
            <a:r>
              <a:rPr lang="en-US" altLang="zh-CN" sz="2000" b="1" dirty="0" smtClean="0">
                <a:solidFill>
                  <a:srgbClr val="7030A0"/>
                </a:solidFill>
                <a:effectLst>
                  <a:outerShdw blurRad="38100" dist="38100" dir="2700000" algn="tl">
                    <a:srgbClr val="000000">
                      <a:alpha val="43137"/>
                    </a:srgbClr>
                  </a:outerShdw>
                </a:effectLst>
              </a:rPr>
              <a:t>(</a:t>
            </a:r>
            <a:r>
              <a:rPr lang="en-US" altLang="zh-CN" sz="2000" b="1" dirty="0">
                <a:solidFill>
                  <a:srgbClr val="7030A0"/>
                </a:solidFill>
                <a:effectLst>
                  <a:outerShdw blurRad="38100" dist="38100" dir="2700000" algn="tl">
                    <a:srgbClr val="000000">
                      <a:alpha val="43137"/>
                    </a:srgbClr>
                  </a:outerShdw>
                </a:effectLst>
              </a:rPr>
              <a:t>2)</a:t>
            </a:r>
            <a:r>
              <a:rPr lang="zh-CN" altLang="zh-CN" sz="2000" b="1" dirty="0">
                <a:solidFill>
                  <a:srgbClr val="FF0000"/>
                </a:solidFill>
                <a:effectLst>
                  <a:outerShdw blurRad="38100" dist="38100" dir="2700000" algn="tl">
                    <a:srgbClr val="000000">
                      <a:alpha val="43137"/>
                    </a:srgbClr>
                  </a:outerShdw>
                </a:effectLst>
              </a:rPr>
              <a:t>晏词</a:t>
            </a:r>
            <a:r>
              <a:rPr lang="zh-CN" altLang="zh-CN" sz="2000" b="1" dirty="0">
                <a:solidFill>
                  <a:srgbClr val="7030A0"/>
                </a:solidFill>
                <a:effectLst>
                  <a:outerShdw blurRad="38100" dist="38100" dir="2700000" algn="tl">
                    <a:srgbClr val="000000">
                      <a:alpha val="43137"/>
                    </a:srgbClr>
                  </a:outerShdw>
                </a:effectLst>
              </a:rPr>
              <a:t>：昔时之月，曾照玉人归楼台。而今月亮仍是那个月亮，而伊人已渺，</a:t>
            </a:r>
            <a:r>
              <a:rPr lang="zh-CN" altLang="zh-CN" sz="2000" b="1" dirty="0" smtClean="0">
                <a:solidFill>
                  <a:srgbClr val="7030A0"/>
                </a:solidFill>
                <a:effectLst>
                  <a:outerShdw blurRad="38100" dist="38100" dir="2700000" algn="tl">
                    <a:srgbClr val="000000">
                      <a:alpha val="43137"/>
                    </a:srgbClr>
                  </a:outerShdw>
                </a:effectLst>
              </a:rPr>
              <a:t>回首</a:t>
            </a:r>
            <a:r>
              <a:rPr lang="zh-CN" altLang="zh-CN" sz="2000" b="1" dirty="0">
                <a:solidFill>
                  <a:srgbClr val="7030A0"/>
                </a:solidFill>
                <a:effectLst>
                  <a:outerShdw blurRad="38100" dist="38100" dir="2700000" algn="tl">
                    <a:srgbClr val="000000">
                      <a:alpha val="43137"/>
                    </a:srgbClr>
                  </a:outerShdw>
                </a:effectLst>
              </a:rPr>
              <a:t>往事，低回不已。通过对</a:t>
            </a:r>
            <a:r>
              <a:rPr lang="zh-CN" altLang="zh-CN" sz="2000" b="1" dirty="0" smtClean="0">
                <a:solidFill>
                  <a:srgbClr val="7030A0"/>
                </a:solidFill>
                <a:effectLst>
                  <a:outerShdw blurRad="38100" dist="38100" dir="2700000" algn="tl">
                    <a:srgbClr val="000000">
                      <a:alpha val="43137"/>
                    </a:srgbClr>
                  </a:outerShdw>
                </a:effectLst>
              </a:rPr>
              <a:t>小</a:t>
            </a:r>
            <a:r>
              <a:rPr lang="zh-CN" altLang="en-US" sz="2000" b="1" dirty="0" smtClean="0">
                <a:solidFill>
                  <a:srgbClr val="7030A0"/>
                </a:solidFill>
                <a:effectLst>
                  <a:outerShdw blurRad="38100" dist="38100" dir="2700000" algn="tl">
                    <a:srgbClr val="000000">
                      <a:alpha val="43137"/>
                    </a:srgbClr>
                  </a:outerShdw>
                </a:effectLst>
              </a:rPr>
              <a:t>蘋</a:t>
            </a:r>
            <a:r>
              <a:rPr lang="zh-CN" altLang="zh-CN" sz="2000" b="1" dirty="0" smtClean="0">
                <a:solidFill>
                  <a:srgbClr val="7030A0"/>
                </a:solidFill>
                <a:effectLst>
                  <a:outerShdw blurRad="38100" dist="38100" dir="2700000" algn="tl">
                    <a:srgbClr val="000000">
                      <a:alpha val="43137"/>
                    </a:srgbClr>
                  </a:outerShdw>
                </a:effectLst>
              </a:rPr>
              <a:t>的</a:t>
            </a:r>
            <a:r>
              <a:rPr lang="zh-CN" altLang="zh-CN" sz="2000" b="1" dirty="0">
                <a:solidFill>
                  <a:srgbClr val="7030A0"/>
                </a:solidFill>
                <a:effectLst>
                  <a:outerShdw blurRad="38100" dist="38100" dir="2700000" algn="tl">
                    <a:srgbClr val="000000">
                      <a:alpha val="43137"/>
                    </a:srgbClr>
                  </a:outerShdw>
                </a:effectLst>
              </a:rPr>
              <a:t>追忆，表达</a:t>
            </a:r>
            <a:r>
              <a:rPr lang="zh-CN" altLang="zh-CN" sz="2000" b="1" dirty="0">
                <a:solidFill>
                  <a:srgbClr val="00B050"/>
                </a:solidFill>
                <a:effectLst>
                  <a:outerShdw blurRad="38100" dist="38100" dir="2700000" algn="tl">
                    <a:srgbClr val="000000">
                      <a:alpha val="43137"/>
                    </a:srgbClr>
                  </a:outerShdw>
                </a:effectLst>
              </a:rPr>
              <a:t>人世无常，欢娱难再</a:t>
            </a:r>
            <a:r>
              <a:rPr lang="zh-CN" altLang="zh-CN" sz="2000" b="1" dirty="0">
                <a:solidFill>
                  <a:srgbClr val="7030A0"/>
                </a:solidFill>
                <a:effectLst>
                  <a:outerShdw blurRad="38100" dist="38100" dir="2700000" algn="tl">
                    <a:srgbClr val="000000">
                      <a:alpha val="43137"/>
                    </a:srgbClr>
                  </a:outerShdw>
                </a:effectLst>
              </a:rPr>
              <a:t>的淡淡哀愁</a:t>
            </a:r>
            <a:r>
              <a:rPr lang="zh-CN" altLang="zh-CN" sz="2000" b="1" dirty="0" smtClean="0">
                <a:solidFill>
                  <a:srgbClr val="7030A0"/>
                </a:solidFill>
                <a:effectLst>
                  <a:outerShdw blurRad="38100" dist="38100" dir="2700000" algn="tl">
                    <a:srgbClr val="000000">
                      <a:alpha val="43137"/>
                    </a:srgbClr>
                  </a:outerShdw>
                </a:effectLst>
              </a:rPr>
              <a:t>。</a:t>
            </a:r>
            <a:endParaRPr lang="en-US" altLang="zh-CN" sz="2000" b="1" dirty="0" smtClean="0">
              <a:solidFill>
                <a:srgbClr val="7030A0"/>
              </a:solidFill>
              <a:effectLst>
                <a:outerShdw blurRad="38100" dist="38100" dir="2700000" algn="tl">
                  <a:srgbClr val="000000">
                    <a:alpha val="43137"/>
                  </a:srgbClr>
                </a:outerShdw>
              </a:effectLst>
            </a:endParaRPr>
          </a:p>
          <a:p>
            <a:r>
              <a:rPr lang="zh-CN" altLang="zh-CN" sz="2000" b="1" dirty="0" smtClean="0">
                <a:solidFill>
                  <a:srgbClr val="FF0000"/>
                </a:solidFill>
                <a:effectLst>
                  <a:outerShdw blurRad="38100" dist="38100" dir="2700000" algn="tl">
                    <a:srgbClr val="000000">
                      <a:alpha val="43137"/>
                    </a:srgbClr>
                  </a:outerShdw>
                </a:effectLst>
              </a:rPr>
              <a:t>纳</a:t>
            </a:r>
            <a:r>
              <a:rPr lang="zh-CN" altLang="zh-CN" sz="2000" b="1" dirty="0">
                <a:solidFill>
                  <a:srgbClr val="FF0000"/>
                </a:solidFill>
                <a:effectLst>
                  <a:outerShdw blurRad="38100" dist="38100" dir="2700000" algn="tl">
                    <a:srgbClr val="000000">
                      <a:alpha val="43137"/>
                    </a:srgbClr>
                  </a:outerShdw>
                </a:effectLst>
              </a:rPr>
              <a:t>兰词</a:t>
            </a:r>
            <a:r>
              <a:rPr lang="zh-CN" altLang="zh-CN" sz="2000" b="1" dirty="0">
                <a:solidFill>
                  <a:srgbClr val="7030A0"/>
                </a:solidFill>
                <a:effectLst>
                  <a:outerShdw blurRad="38100" dist="38100" dir="2700000" algn="tl">
                    <a:srgbClr val="000000">
                      <a:alpha val="43137"/>
                    </a:srgbClr>
                  </a:outerShdw>
                </a:effectLst>
              </a:rPr>
              <a:t>：当时只是寻常情景，只有失去它之后才懂得珍惜。往日的幸福未能</a:t>
            </a:r>
            <a:r>
              <a:rPr lang="zh-CN" altLang="zh-CN" sz="2000" b="1" dirty="0" smtClean="0">
                <a:solidFill>
                  <a:srgbClr val="7030A0"/>
                </a:solidFill>
                <a:effectLst>
                  <a:outerShdw blurRad="38100" dist="38100" dir="2700000" algn="tl">
                    <a:srgbClr val="000000">
                      <a:alpha val="43137"/>
                    </a:srgbClr>
                  </a:outerShdw>
                </a:effectLst>
              </a:rPr>
              <a:t>珍惜，今天</a:t>
            </a:r>
            <a:r>
              <a:rPr lang="zh-CN" altLang="zh-CN" sz="2000" b="1" dirty="0">
                <a:solidFill>
                  <a:srgbClr val="7030A0"/>
                </a:solidFill>
                <a:effectLst>
                  <a:outerShdw blurRad="38100" dist="38100" dir="2700000" algn="tl">
                    <a:srgbClr val="000000">
                      <a:alpha val="43137"/>
                    </a:srgbClr>
                  </a:outerShdw>
                </a:effectLst>
              </a:rPr>
              <a:t>却再也无法挽回。通过对往事的追忆，表现了作者的</a:t>
            </a:r>
            <a:r>
              <a:rPr lang="zh-CN" altLang="zh-CN" sz="2000" b="1" dirty="0">
                <a:solidFill>
                  <a:srgbClr val="00B050"/>
                </a:solidFill>
                <a:effectLst>
                  <a:outerShdw blurRad="38100" dist="38100" dir="2700000" algn="tl">
                    <a:srgbClr val="000000">
                      <a:alpha val="43137"/>
                    </a:srgbClr>
                  </a:outerShdw>
                </a:effectLst>
              </a:rPr>
              <a:t>无奈与后悔</a:t>
            </a:r>
            <a:r>
              <a:rPr lang="zh-CN" altLang="zh-CN" sz="2000" b="1" dirty="0">
                <a:solidFill>
                  <a:srgbClr val="7030A0"/>
                </a:solidFill>
                <a:effectLst>
                  <a:outerShdw blurRad="38100" dist="38100" dir="2700000" algn="tl">
                    <a:srgbClr val="000000">
                      <a:alpha val="43137"/>
                    </a:srgbClr>
                  </a:outerShdw>
                </a:effectLst>
              </a:rPr>
              <a:t>。</a:t>
            </a:r>
          </a:p>
        </p:txBody>
      </p:sp>
      <p:sp>
        <p:nvSpPr>
          <p:cNvPr id="25" name="矩形 24"/>
          <p:cNvSpPr/>
          <p:nvPr/>
        </p:nvSpPr>
        <p:spPr>
          <a:xfrm>
            <a:off x="5868144" y="280127"/>
            <a:ext cx="4217141" cy="369332"/>
          </a:xfrm>
          <a:prstGeom prst="rect">
            <a:avLst/>
          </a:prstGeom>
        </p:spPr>
        <p:txBody>
          <a:bodyPr wrap="square">
            <a:spAutoFit/>
          </a:bodyPr>
          <a:lstStyle/>
          <a:p>
            <a:r>
              <a:rPr lang="zh-CN" altLang="zh-CN" b="1" dirty="0"/>
              <a:t>【注】</a:t>
            </a:r>
            <a:r>
              <a:rPr lang="en-US" altLang="zh-CN" b="1" dirty="0"/>
              <a:t>①</a:t>
            </a:r>
            <a:r>
              <a:rPr lang="zh-CN" altLang="zh-CN" b="1" dirty="0" smtClean="0"/>
              <a:t>小</a:t>
            </a:r>
            <a:r>
              <a:rPr lang="zh-CN" altLang="en-US" dirty="0" smtClean="0"/>
              <a:t>蘋</a:t>
            </a:r>
            <a:r>
              <a:rPr lang="zh-CN" altLang="zh-CN" b="1" dirty="0" smtClean="0"/>
              <a:t>，</a:t>
            </a:r>
            <a:r>
              <a:rPr lang="zh-CN" altLang="zh-CN" b="1" dirty="0"/>
              <a:t>歌女</a:t>
            </a:r>
            <a:r>
              <a:rPr lang="zh-CN" altLang="zh-CN" b="1" dirty="0" smtClean="0"/>
              <a:t>名。</a:t>
            </a:r>
            <a:endParaRPr lang="zh-CN" altLang="zh-CN" dirty="0"/>
          </a:p>
        </p:txBody>
      </p:sp>
      <p:sp>
        <p:nvSpPr>
          <p:cNvPr id="2" name="矩形 1"/>
          <p:cNvSpPr/>
          <p:nvPr/>
        </p:nvSpPr>
        <p:spPr>
          <a:xfrm>
            <a:off x="132429" y="4005064"/>
            <a:ext cx="8760051" cy="1323439"/>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FF0000"/>
                </a:solidFill>
                <a:effectLst>
                  <a:outerShdw blurRad="38100" dist="38100" dir="2700000" algn="tl">
                    <a:srgbClr val="000000">
                      <a:alpha val="43137"/>
                    </a:srgbClr>
                  </a:outerShdw>
                </a:effectLst>
              </a:rPr>
              <a:t>晏词</a:t>
            </a:r>
            <a:r>
              <a:rPr lang="zh-CN" altLang="zh-CN" sz="2000" b="1" dirty="0">
                <a:solidFill>
                  <a:srgbClr val="002060"/>
                </a:solidFill>
                <a:effectLst>
                  <a:outerShdw blurRad="38100" dist="38100" dir="2700000" algn="tl">
                    <a:srgbClr val="000000">
                      <a:alpha val="43137"/>
                    </a:srgbClr>
                  </a:outerShdw>
                </a:effectLst>
              </a:rPr>
              <a:t>上片</a:t>
            </a:r>
            <a:r>
              <a:rPr lang="zh-CN" altLang="zh-CN" sz="2000" b="1" dirty="0">
                <a:solidFill>
                  <a:srgbClr val="00B050"/>
                </a:solidFill>
                <a:effectLst>
                  <a:outerShdw blurRad="38100" dist="38100" dir="2700000" algn="tl">
                    <a:srgbClr val="000000">
                      <a:alpha val="43137"/>
                    </a:srgbClr>
                  </a:outerShdw>
                </a:effectLst>
              </a:rPr>
              <a:t>实写</a:t>
            </a:r>
            <a:r>
              <a:rPr lang="zh-CN" altLang="zh-CN" sz="2000" b="1" dirty="0">
                <a:solidFill>
                  <a:srgbClr val="002060"/>
                </a:solidFill>
                <a:effectLst>
                  <a:outerShdw blurRad="38100" dist="38100" dir="2700000" algn="tl">
                    <a:srgbClr val="000000">
                      <a:alpha val="43137"/>
                    </a:srgbClr>
                  </a:outerShdw>
                </a:effectLst>
              </a:rPr>
              <a:t>梦醒后词人面对高锁的楼台、低垂的帘幕以及楼外暮春</a:t>
            </a:r>
            <a:r>
              <a:rPr lang="zh-CN" altLang="zh-CN" sz="2000" b="1" dirty="0" smtClean="0">
                <a:solidFill>
                  <a:srgbClr val="002060"/>
                </a:solidFill>
                <a:effectLst>
                  <a:outerShdw blurRad="38100" dist="38100" dir="2700000" algn="tl">
                    <a:srgbClr val="000000">
                      <a:alpha val="43137"/>
                    </a:srgbClr>
                  </a:outerShdw>
                </a:effectLst>
              </a:rPr>
              <a:t>景象而</a:t>
            </a:r>
            <a:r>
              <a:rPr lang="zh-CN" altLang="zh-CN" sz="2000" b="1" dirty="0">
                <a:solidFill>
                  <a:srgbClr val="002060"/>
                </a:solidFill>
                <a:effectLst>
                  <a:outerShdw blurRad="38100" dist="38100" dir="2700000" algn="tl">
                    <a:srgbClr val="000000">
                      <a:alpha val="43137"/>
                    </a:srgbClr>
                  </a:outerShdw>
                </a:effectLst>
              </a:rPr>
              <a:t>感伤；下片</a:t>
            </a:r>
            <a:r>
              <a:rPr lang="zh-CN" altLang="zh-CN" sz="2000" b="1" dirty="0">
                <a:solidFill>
                  <a:srgbClr val="00B050"/>
                </a:solidFill>
                <a:effectLst>
                  <a:outerShdw blurRad="38100" dist="38100" dir="2700000" algn="tl">
                    <a:srgbClr val="000000">
                      <a:alpha val="43137"/>
                    </a:srgbClr>
                  </a:outerShdw>
                </a:effectLst>
              </a:rPr>
              <a:t>虚写</a:t>
            </a:r>
            <a:r>
              <a:rPr lang="zh-CN" altLang="zh-CN" sz="2000" b="1" dirty="0">
                <a:solidFill>
                  <a:srgbClr val="002060"/>
                </a:solidFill>
                <a:effectLst>
                  <a:outerShdw blurRad="38100" dist="38100" dir="2700000" algn="tl">
                    <a:srgbClr val="000000">
                      <a:alpha val="43137"/>
                    </a:srgbClr>
                  </a:outerShdw>
                </a:effectLst>
              </a:rPr>
              <a:t>，回忆初见小</a:t>
            </a:r>
            <a:r>
              <a:rPr lang="zh-CN" altLang="en-US" sz="2000" b="1" dirty="0">
                <a:solidFill>
                  <a:srgbClr val="002060"/>
                </a:solidFill>
                <a:effectLst>
                  <a:outerShdw blurRad="38100" dist="38100" dir="2700000" algn="tl">
                    <a:srgbClr val="000000">
                      <a:alpha val="43137"/>
                    </a:srgbClr>
                  </a:outerShdw>
                </a:effectLst>
              </a:rPr>
              <a:t>蘋</a:t>
            </a:r>
            <a:r>
              <a:rPr lang="zh-CN" altLang="zh-CN" sz="2000" b="1" dirty="0">
                <a:solidFill>
                  <a:srgbClr val="002060"/>
                </a:solidFill>
                <a:effectLst>
                  <a:outerShdw blurRad="38100" dist="38100" dir="2700000" algn="tl">
                    <a:srgbClr val="000000">
                      <a:alpha val="43137"/>
                    </a:srgbClr>
                  </a:outerShdw>
                </a:effectLst>
              </a:rPr>
              <a:t>时的情景。</a:t>
            </a:r>
          </a:p>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FF0000"/>
                </a:solidFill>
                <a:effectLst>
                  <a:outerShdw blurRad="38100" dist="38100" dir="2700000" algn="tl">
                    <a:srgbClr val="000000">
                      <a:alpha val="43137"/>
                    </a:srgbClr>
                  </a:outerShdw>
                </a:effectLst>
              </a:rPr>
              <a:t>纳</a:t>
            </a:r>
            <a:r>
              <a:rPr lang="zh-CN" altLang="zh-CN" sz="2000" b="1" dirty="0">
                <a:solidFill>
                  <a:srgbClr val="FF0000"/>
                </a:solidFill>
                <a:effectLst>
                  <a:outerShdw blurRad="38100" dist="38100" dir="2700000" algn="tl">
                    <a:srgbClr val="000000">
                      <a:alpha val="43137"/>
                    </a:srgbClr>
                  </a:outerShdw>
                </a:effectLst>
              </a:rPr>
              <a:t>兰词</a:t>
            </a:r>
            <a:r>
              <a:rPr lang="zh-CN" altLang="zh-CN" sz="2000" b="1" dirty="0">
                <a:solidFill>
                  <a:srgbClr val="002060"/>
                </a:solidFill>
                <a:effectLst>
                  <a:outerShdw blurRad="38100" dist="38100" dir="2700000" algn="tl">
                    <a:srgbClr val="000000">
                      <a:alpha val="43137"/>
                    </a:srgbClr>
                  </a:outerShdw>
                </a:effectLst>
              </a:rPr>
              <a:t>上片实写秋风萧瑟，词人在 </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残阳</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下孑立窗前，面对萧萧黄叶，陷入</a:t>
            </a:r>
            <a:r>
              <a:rPr lang="zh-CN" altLang="zh-CN" sz="2000" b="1" dirty="0" smtClean="0">
                <a:solidFill>
                  <a:srgbClr val="002060"/>
                </a:solidFill>
                <a:effectLst>
                  <a:outerShdw blurRad="38100" dist="38100" dir="2700000" algn="tl">
                    <a:srgbClr val="000000">
                      <a:alpha val="43137"/>
                    </a:srgbClr>
                  </a:outerShdw>
                </a:effectLst>
              </a:rPr>
              <a:t>无限的哀思</a:t>
            </a:r>
            <a:r>
              <a:rPr lang="zh-CN" altLang="zh-CN" sz="2000" b="1" dirty="0">
                <a:solidFill>
                  <a:srgbClr val="002060"/>
                </a:solidFill>
                <a:effectLst>
                  <a:outerShdw blurRad="38100" dist="38100" dir="2700000" algn="tl">
                    <a:srgbClr val="000000">
                      <a:alpha val="43137"/>
                    </a:srgbClr>
                  </a:outerShdw>
                </a:effectLst>
              </a:rPr>
              <a:t>；下片虚写，追忆与妻子充满情趣的生活。</a:t>
            </a:r>
          </a:p>
        </p:txBody>
      </p:sp>
      <p:sp>
        <p:nvSpPr>
          <p:cNvPr id="3" name="矩形 2"/>
          <p:cNvSpPr/>
          <p:nvPr/>
        </p:nvSpPr>
        <p:spPr>
          <a:xfrm>
            <a:off x="12231" y="2264098"/>
            <a:ext cx="8995664" cy="923330"/>
          </a:xfrm>
          <a:prstGeom prst="rect">
            <a:avLst/>
          </a:prstGeom>
        </p:spPr>
        <p:txBody>
          <a:bodyPr wrap="square">
            <a:spAutoFit/>
          </a:bodyPr>
          <a:lstStyle/>
          <a:p>
            <a:r>
              <a:rPr lang="zh-CN" altLang="zh-CN" b="1" dirty="0"/>
              <a:t>【注】</a:t>
            </a:r>
            <a:r>
              <a:rPr lang="en-US" altLang="zh-CN" b="1" dirty="0"/>
              <a:t>①</a:t>
            </a:r>
            <a:r>
              <a:rPr lang="zh-CN" altLang="zh-CN" b="1" dirty="0"/>
              <a:t>本词为纳兰怀念其早逝的妻子卢氏而作。②被酒：醉酒。</a:t>
            </a:r>
            <a:r>
              <a:rPr lang="en-US" altLang="zh-CN" b="1" dirty="0"/>
              <a:t>③</a:t>
            </a:r>
            <a:r>
              <a:rPr lang="zh-CN" altLang="zh-CN" b="1" dirty="0"/>
              <a:t>赌书泼茶：李清照在《金石录后序》中说自己常与丈夫赵明诚比赛看谁的记性好，比记住某事载于某书某卷某页某行。经查原书，胜者可饮茶以示庆贺，有时太过高兴，不觉让茶水泼湿衣裳。</a:t>
            </a:r>
            <a:endParaRPr lang="zh-CN" altLang="zh-CN" dirty="0"/>
          </a:p>
        </p:txBody>
      </p:sp>
    </p:spTree>
    <p:extLst>
      <p:ext uri="{BB962C8B-B14F-4D97-AF65-F5344CB8AC3E}">
        <p14:creationId xmlns:p14="http://schemas.microsoft.com/office/powerpoint/2010/main" val="294636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0" grpId="0"/>
      <p:bldP spid="24" grpId="0"/>
      <p:bldP spid="25"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505" y="4509120"/>
            <a:ext cx="8665005" cy="707886"/>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柳</a:t>
            </a:r>
            <a:r>
              <a:rPr lang="zh-CN" altLang="en-US" sz="2000" b="1" dirty="0" smtClean="0">
                <a:solidFill>
                  <a:srgbClr val="002060"/>
                </a:solidFill>
                <a:effectLst>
                  <a:outerShdw blurRad="38100" dist="38100" dir="2700000" algn="tl">
                    <a:srgbClr val="000000">
                      <a:alpha val="43137"/>
                    </a:srgbClr>
                  </a:outerShdw>
                </a:effectLst>
              </a:rPr>
              <a:t>诗译文：海边</a:t>
            </a:r>
            <a:r>
              <a:rPr lang="zh-CN" altLang="en-US" sz="2000" b="1" dirty="0">
                <a:solidFill>
                  <a:srgbClr val="002060"/>
                </a:solidFill>
                <a:effectLst>
                  <a:outerShdw blurRad="38100" dist="38100" dir="2700000" algn="tl">
                    <a:srgbClr val="000000">
                      <a:alpha val="43137"/>
                    </a:srgbClr>
                  </a:outerShdw>
                </a:effectLst>
              </a:rPr>
              <a:t>的尖山好像利剑锋芒，到秋天处处割断人的愁肠。</a:t>
            </a:r>
          </a:p>
          <a:p>
            <a:r>
              <a:rPr lang="zh-CN" altLang="en-US" sz="2000" b="1" dirty="0" smtClean="0">
                <a:solidFill>
                  <a:srgbClr val="002060"/>
                </a:solidFill>
                <a:effectLst>
                  <a:outerShdw blurRad="38100" dist="38100" dir="2700000" algn="tl">
                    <a:srgbClr val="000000">
                      <a:alpha val="43137"/>
                    </a:srgbClr>
                  </a:outerShdw>
                </a:effectLst>
              </a:rPr>
              <a:t>                      怎</a:t>
            </a:r>
            <a:r>
              <a:rPr lang="zh-CN" altLang="en-US" sz="2000" b="1" dirty="0">
                <a:solidFill>
                  <a:srgbClr val="002060"/>
                </a:solidFill>
                <a:effectLst>
                  <a:outerShdw blurRad="38100" dist="38100" dir="2700000" algn="tl">
                    <a:srgbClr val="000000">
                      <a:alpha val="43137"/>
                    </a:srgbClr>
                  </a:outerShdw>
                </a:effectLst>
              </a:rPr>
              <a:t>能让此身化作千千万万，撒落到每个峰顶眺望故乡！</a:t>
            </a:r>
            <a:r>
              <a:rPr lang="en-US" altLang="zh-CN" sz="2000" b="1" baseline="30000" dirty="0">
                <a:solidFill>
                  <a:srgbClr val="002060"/>
                </a:solidFill>
                <a:effectLst>
                  <a:outerShdw blurRad="38100" dist="38100" dir="2700000" algn="tl">
                    <a:srgbClr val="000000">
                      <a:alpha val="43137"/>
                    </a:srgbClr>
                  </a:outerShdw>
                </a:effectLst>
              </a:rPr>
              <a:t>[</a:t>
            </a:r>
            <a:endParaRPr lang="zh-CN" altLang="en-US" sz="2000" b="1" dirty="0">
              <a:solidFill>
                <a:srgbClr val="002060"/>
              </a:solidFill>
              <a:effectLst>
                <a:outerShdw blurRad="38100" dist="38100" dir="2700000" algn="tl">
                  <a:srgbClr val="000000">
                    <a:alpha val="43137"/>
                  </a:srgbClr>
                </a:outerShdw>
              </a:effectLst>
            </a:endParaRPr>
          </a:p>
        </p:txBody>
      </p:sp>
      <p:sp>
        <p:nvSpPr>
          <p:cNvPr id="3" name="矩形 2"/>
          <p:cNvSpPr/>
          <p:nvPr/>
        </p:nvSpPr>
        <p:spPr>
          <a:xfrm>
            <a:off x="251520" y="188640"/>
            <a:ext cx="8784976" cy="2585323"/>
          </a:xfrm>
          <a:prstGeom prst="rect">
            <a:avLst/>
          </a:prstGeom>
        </p:spPr>
        <p:txBody>
          <a:bodyPr wrap="square">
            <a:spAutoFit/>
          </a:bodyPr>
          <a:lstStyle/>
          <a:p>
            <a:r>
              <a:rPr lang="zh-CN" altLang="zh-CN" b="1" dirty="0"/>
              <a:t>阅读下面两首唐诗，根据提示，完成赏析。</a:t>
            </a:r>
            <a:endParaRPr lang="zh-CN" altLang="zh-CN" dirty="0"/>
          </a:p>
          <a:p>
            <a:r>
              <a:rPr lang="en-US" altLang="zh-CN" b="1" dirty="0" smtClean="0"/>
              <a:t>          </a:t>
            </a:r>
            <a:r>
              <a:rPr lang="zh-CN" altLang="zh-CN" b="1" dirty="0" smtClean="0"/>
              <a:t>与浩初上人同看山寄京华亲故</a:t>
            </a:r>
            <a:r>
              <a:rPr lang="en-US" altLang="zh-CN" b="1" dirty="0" smtClean="0"/>
              <a:t>           </a:t>
            </a:r>
            <a:r>
              <a:rPr lang="zh-CN" altLang="zh-CN" b="1" dirty="0" smtClean="0"/>
              <a:t>柳宗元</a:t>
            </a:r>
            <a:endParaRPr lang="zh-CN" altLang="zh-CN" dirty="0" smtClean="0"/>
          </a:p>
          <a:p>
            <a:r>
              <a:rPr lang="zh-CN" altLang="zh-CN" b="1" dirty="0" smtClean="0"/>
              <a:t>海</a:t>
            </a:r>
            <a:r>
              <a:rPr lang="zh-CN" altLang="zh-CN" b="1" dirty="0"/>
              <a:t>畔尖山似剑铓，秋来处处割愁肠。</a:t>
            </a:r>
            <a:endParaRPr lang="zh-CN" altLang="zh-CN" dirty="0"/>
          </a:p>
          <a:p>
            <a:r>
              <a:rPr lang="zh-CN" altLang="zh-CN" b="1" dirty="0"/>
              <a:t>若为化作身千亿，散向峰头望故乡。</a:t>
            </a:r>
            <a:endParaRPr lang="zh-CN" altLang="zh-CN" dirty="0"/>
          </a:p>
          <a:p>
            <a:r>
              <a:rPr lang="en-US" altLang="zh-CN" b="1" dirty="0" smtClean="0"/>
              <a:t>                 </a:t>
            </a:r>
            <a:r>
              <a:rPr lang="zh-CN" altLang="zh-CN" b="1" dirty="0" smtClean="0"/>
              <a:t>登</a:t>
            </a:r>
            <a:r>
              <a:rPr lang="zh-CN" altLang="zh-CN" b="1" dirty="0"/>
              <a:t>崖州城</a:t>
            </a:r>
            <a:r>
              <a:rPr lang="zh-CN" altLang="zh-CN" b="1" dirty="0" smtClean="0"/>
              <a:t>作</a:t>
            </a:r>
            <a:r>
              <a:rPr lang="en-US" altLang="zh-CN" b="1" dirty="0" smtClean="0"/>
              <a:t>                            </a:t>
            </a:r>
            <a:r>
              <a:rPr lang="zh-CN" altLang="zh-CN" b="1" dirty="0" smtClean="0"/>
              <a:t>李德裕</a:t>
            </a:r>
            <a:endParaRPr lang="zh-CN" altLang="zh-CN" dirty="0"/>
          </a:p>
          <a:p>
            <a:r>
              <a:rPr lang="zh-CN" altLang="zh-CN" b="1" dirty="0"/>
              <a:t>独上高楼望帝京，鸟飞犹是半年程。</a:t>
            </a:r>
            <a:endParaRPr lang="zh-CN" altLang="zh-CN" dirty="0"/>
          </a:p>
          <a:p>
            <a:r>
              <a:rPr lang="zh-CN" altLang="zh-CN" b="1" dirty="0"/>
              <a:t>青山似欲留人住，百匝千遭绕郡城。</a:t>
            </a:r>
            <a:endParaRPr lang="zh-CN" altLang="zh-CN" dirty="0"/>
          </a:p>
          <a:p>
            <a:r>
              <a:rPr lang="en-US" altLang="zh-CN" b="1" dirty="0" smtClean="0"/>
              <a:t>        </a:t>
            </a:r>
            <a:r>
              <a:rPr lang="zh-CN" altLang="zh-CN" b="1" dirty="0" smtClean="0"/>
              <a:t>两</a:t>
            </a:r>
            <a:r>
              <a:rPr lang="zh-CN" altLang="zh-CN" b="1" dirty="0"/>
              <a:t>诗写作之时，作者都是贬谪之身，正值壮年的柳宗元被贬为柳州刺史，曾任宰相的李德裕则在垂暮之年被弃置崖州。从诗中看，两人的处境与心境是有所不同的。</a:t>
            </a:r>
            <a:endParaRPr lang="zh-CN" altLang="zh-CN" dirty="0"/>
          </a:p>
        </p:txBody>
      </p:sp>
      <p:sp>
        <p:nvSpPr>
          <p:cNvPr id="4" name="矩形 3"/>
          <p:cNvSpPr/>
          <p:nvPr/>
        </p:nvSpPr>
        <p:spPr>
          <a:xfrm>
            <a:off x="248843" y="5517232"/>
            <a:ext cx="8640960" cy="707886"/>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李</a:t>
            </a:r>
            <a:r>
              <a:rPr lang="zh-CN" altLang="en-US" sz="2000" b="1" dirty="0" smtClean="0">
                <a:solidFill>
                  <a:srgbClr val="7030A0"/>
                </a:solidFill>
                <a:effectLst>
                  <a:outerShdw blurRad="38100" dist="38100" dir="2700000" algn="tl">
                    <a:srgbClr val="000000">
                      <a:alpha val="43137"/>
                    </a:srgbClr>
                  </a:outerShdw>
                </a:effectLst>
              </a:rPr>
              <a:t>诗译文：独自</a:t>
            </a:r>
            <a:r>
              <a:rPr lang="zh-CN" altLang="en-US" sz="2000" b="1" dirty="0">
                <a:solidFill>
                  <a:srgbClr val="7030A0"/>
                </a:solidFill>
                <a:effectLst>
                  <a:outerShdw blurRad="38100" dist="38100" dir="2700000" algn="tl">
                    <a:srgbClr val="000000">
                      <a:alpha val="43137"/>
                    </a:srgbClr>
                  </a:outerShdw>
                </a:effectLst>
              </a:rPr>
              <a:t>登上高楼，眺望京都长安，就是鸟人归去，估计也要半年。</a:t>
            </a:r>
          </a:p>
          <a:p>
            <a:r>
              <a:rPr lang="zh-CN" altLang="en-US" sz="2000" b="1" dirty="0" smtClean="0">
                <a:solidFill>
                  <a:srgbClr val="7030A0"/>
                </a:solidFill>
                <a:effectLst>
                  <a:outerShdw blurRad="38100" dist="38100" dir="2700000" algn="tl">
                    <a:srgbClr val="000000">
                      <a:alpha val="43137"/>
                    </a:srgbClr>
                  </a:outerShdw>
                </a:effectLst>
              </a:rPr>
              <a:t>                       此处</a:t>
            </a:r>
            <a:r>
              <a:rPr lang="zh-CN" altLang="en-US" sz="2000" b="1" dirty="0">
                <a:solidFill>
                  <a:srgbClr val="7030A0"/>
                </a:solidFill>
                <a:effectLst>
                  <a:outerShdw blurRad="38100" dist="38100" dir="2700000" algn="tl">
                    <a:srgbClr val="000000">
                      <a:alpha val="43137"/>
                    </a:srgbClr>
                  </a:outerShdw>
                </a:effectLst>
              </a:rPr>
              <a:t>青山多情，像是硬要留我，密密匝匝环绕，紧紧捆住崖州。</a:t>
            </a:r>
          </a:p>
        </p:txBody>
      </p:sp>
      <p:sp>
        <p:nvSpPr>
          <p:cNvPr id="5" name="矩形 4"/>
          <p:cNvSpPr/>
          <p:nvPr/>
        </p:nvSpPr>
        <p:spPr>
          <a:xfrm>
            <a:off x="107504" y="2773963"/>
            <a:ext cx="8856984" cy="1477328"/>
          </a:xfrm>
          <a:prstGeom prst="rect">
            <a:avLst/>
          </a:prstGeom>
        </p:spPr>
        <p:txBody>
          <a:bodyPr wrap="square">
            <a:spAutoFit/>
          </a:bodyPr>
          <a:lstStyle/>
          <a:p>
            <a:r>
              <a:rPr lang="en-US" altLang="zh-CN" b="1" dirty="0"/>
              <a:t>(1)</a:t>
            </a:r>
            <a:r>
              <a:rPr lang="zh-CN" altLang="zh-CN" b="1" dirty="0"/>
              <a:t>两诗都着一</a:t>
            </a:r>
            <a:r>
              <a:rPr lang="en-US" altLang="zh-CN" b="1" dirty="0"/>
              <a:t>“</a:t>
            </a:r>
            <a:r>
              <a:rPr lang="zh-CN" altLang="zh-CN" b="1" dirty="0"/>
              <a:t>望</a:t>
            </a:r>
            <a:r>
              <a:rPr lang="en-US" altLang="zh-CN" b="1" dirty="0"/>
              <a:t>”</a:t>
            </a:r>
            <a:r>
              <a:rPr lang="zh-CN" altLang="zh-CN" b="1" dirty="0"/>
              <a:t>字。李诗之</a:t>
            </a:r>
            <a:r>
              <a:rPr lang="en-US" altLang="zh-CN" b="1" dirty="0"/>
              <a:t>“</a:t>
            </a:r>
            <a:r>
              <a:rPr lang="zh-CN" altLang="zh-CN" b="1" dirty="0"/>
              <a:t>望</a:t>
            </a:r>
            <a:r>
              <a:rPr lang="en-US" altLang="zh-CN" b="1" dirty="0"/>
              <a:t>”</a:t>
            </a:r>
            <a:r>
              <a:rPr lang="zh-CN" altLang="zh-CN" b="1" dirty="0"/>
              <a:t>在首句，实写登楼，引领全篇，既表达了对君国的眷念与向往，又蕴含了对</a:t>
            </a:r>
            <a:r>
              <a:rPr lang="en-US" altLang="zh-CN" b="1" dirty="0"/>
              <a:t>“</a:t>
            </a:r>
            <a:r>
              <a:rPr lang="zh-CN" altLang="zh-CN" b="1" dirty="0"/>
              <a:t>帝京</a:t>
            </a:r>
            <a:r>
              <a:rPr lang="en-US" altLang="zh-CN" b="1" dirty="0"/>
              <a:t>”</a:t>
            </a:r>
            <a:r>
              <a:rPr lang="zh-CN" altLang="zh-CN" b="1" dirty="0"/>
              <a:t>遥不可及的感伤。柳诗之</a:t>
            </a:r>
            <a:r>
              <a:rPr lang="en-US" altLang="zh-CN" b="1" dirty="0"/>
              <a:t>“</a:t>
            </a:r>
            <a:r>
              <a:rPr lang="zh-CN" altLang="zh-CN" b="1" dirty="0"/>
              <a:t>望</a:t>
            </a:r>
            <a:r>
              <a:rPr lang="en-US" altLang="zh-CN" b="1" dirty="0" smtClean="0"/>
              <a:t>”____</a:t>
            </a:r>
          </a:p>
          <a:p>
            <a:r>
              <a:rPr lang="en-US" altLang="zh-CN" b="1" dirty="0" smtClean="0"/>
              <a:t> (</a:t>
            </a:r>
            <a:r>
              <a:rPr lang="en-US" altLang="zh-CN" b="1" dirty="0"/>
              <a:t>2)</a:t>
            </a:r>
            <a:r>
              <a:rPr lang="zh-CN" altLang="zh-CN" b="1" dirty="0"/>
              <a:t>两诗都写到了</a:t>
            </a:r>
            <a:r>
              <a:rPr lang="en-US" altLang="zh-CN" b="1" dirty="0"/>
              <a:t>“</a:t>
            </a:r>
            <a:r>
              <a:rPr lang="zh-CN" altLang="zh-CN" b="1" dirty="0"/>
              <a:t>山</a:t>
            </a:r>
            <a:r>
              <a:rPr lang="en-US" altLang="zh-CN" b="1" dirty="0"/>
              <a:t>”</a:t>
            </a:r>
            <a:r>
              <a:rPr lang="zh-CN" altLang="zh-CN" b="1" dirty="0"/>
              <a:t>。李诗曰</a:t>
            </a:r>
            <a:r>
              <a:rPr lang="en-US" altLang="zh-CN" b="1" dirty="0"/>
              <a:t>“</a:t>
            </a:r>
            <a:r>
              <a:rPr lang="zh-CN" altLang="zh-CN" b="1" dirty="0"/>
              <a:t>青山留人</a:t>
            </a:r>
            <a:r>
              <a:rPr lang="en-US" altLang="zh-CN" b="1" dirty="0"/>
              <a:t>”</a:t>
            </a:r>
            <a:r>
              <a:rPr lang="zh-CN" altLang="zh-CN" b="1" dirty="0"/>
              <a:t>，是面对群山阻隔欲归不能的自我安慰。诗人运用拟人和象征手法，抒发了看似平静超然，实则深沉悲凉的情感。柳诗曰</a:t>
            </a:r>
            <a:r>
              <a:rPr lang="en-US" altLang="zh-CN" b="1" dirty="0"/>
              <a:t>“</a:t>
            </a:r>
            <a:r>
              <a:rPr lang="zh-CN" altLang="zh-CN" b="1" dirty="0"/>
              <a:t>尖山似剑</a:t>
            </a:r>
            <a:r>
              <a:rPr lang="en-US" altLang="zh-CN" b="1" dirty="0"/>
              <a:t>”</a:t>
            </a:r>
            <a:r>
              <a:rPr lang="zh-CN" altLang="zh-CN" b="1" dirty="0"/>
              <a:t>，</a:t>
            </a:r>
            <a:r>
              <a:rPr lang="en-US" altLang="zh-CN" b="1" dirty="0" smtClean="0"/>
              <a:t>_________</a:t>
            </a:r>
            <a:endParaRPr lang="zh-CN" altLang="zh-CN" dirty="0"/>
          </a:p>
        </p:txBody>
      </p:sp>
    </p:spTree>
    <p:extLst>
      <p:ext uri="{BB962C8B-B14F-4D97-AF65-F5344CB8AC3E}">
        <p14:creationId xmlns:p14="http://schemas.microsoft.com/office/powerpoint/2010/main" val="11021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88640"/>
            <a:ext cx="8784976" cy="2585323"/>
          </a:xfrm>
          <a:prstGeom prst="rect">
            <a:avLst/>
          </a:prstGeom>
        </p:spPr>
        <p:txBody>
          <a:bodyPr wrap="square">
            <a:spAutoFit/>
          </a:bodyPr>
          <a:lstStyle/>
          <a:p>
            <a:r>
              <a:rPr lang="zh-CN" altLang="zh-CN" b="1" dirty="0"/>
              <a:t>阅读下面两首唐诗，根据提示，完成赏析。</a:t>
            </a:r>
            <a:endParaRPr lang="zh-CN" altLang="zh-CN" dirty="0"/>
          </a:p>
          <a:p>
            <a:r>
              <a:rPr lang="en-US" altLang="zh-CN" b="1" dirty="0" smtClean="0"/>
              <a:t>          </a:t>
            </a:r>
            <a:r>
              <a:rPr lang="zh-CN" altLang="zh-CN" b="1" dirty="0" smtClean="0"/>
              <a:t>与浩初上人同看山寄京华亲故</a:t>
            </a:r>
            <a:r>
              <a:rPr lang="en-US" altLang="zh-CN" b="1" dirty="0" smtClean="0"/>
              <a:t>           </a:t>
            </a:r>
            <a:r>
              <a:rPr lang="zh-CN" altLang="zh-CN" b="1" dirty="0" smtClean="0"/>
              <a:t>柳宗元</a:t>
            </a:r>
            <a:endParaRPr lang="zh-CN" altLang="zh-CN" dirty="0" smtClean="0"/>
          </a:p>
          <a:p>
            <a:r>
              <a:rPr lang="zh-CN" altLang="zh-CN" b="1" dirty="0" smtClean="0"/>
              <a:t>海</a:t>
            </a:r>
            <a:r>
              <a:rPr lang="zh-CN" altLang="zh-CN" b="1" dirty="0"/>
              <a:t>畔尖山似剑铓，秋来处处割愁肠。</a:t>
            </a:r>
            <a:endParaRPr lang="zh-CN" altLang="zh-CN" dirty="0"/>
          </a:p>
          <a:p>
            <a:r>
              <a:rPr lang="zh-CN" altLang="zh-CN" b="1" dirty="0"/>
              <a:t>若为化作身千亿，散向峰头望故乡。</a:t>
            </a:r>
            <a:endParaRPr lang="zh-CN" altLang="zh-CN" dirty="0"/>
          </a:p>
          <a:p>
            <a:r>
              <a:rPr lang="en-US" altLang="zh-CN" b="1" dirty="0" smtClean="0"/>
              <a:t>                 </a:t>
            </a:r>
            <a:r>
              <a:rPr lang="zh-CN" altLang="zh-CN" b="1" dirty="0" smtClean="0"/>
              <a:t>登</a:t>
            </a:r>
            <a:r>
              <a:rPr lang="zh-CN" altLang="zh-CN" b="1" dirty="0"/>
              <a:t>崖州城</a:t>
            </a:r>
            <a:r>
              <a:rPr lang="zh-CN" altLang="zh-CN" b="1" dirty="0" smtClean="0"/>
              <a:t>作</a:t>
            </a:r>
            <a:r>
              <a:rPr lang="en-US" altLang="zh-CN" b="1" dirty="0" smtClean="0"/>
              <a:t>                            </a:t>
            </a:r>
            <a:r>
              <a:rPr lang="zh-CN" altLang="zh-CN" b="1" dirty="0" smtClean="0"/>
              <a:t>李德裕</a:t>
            </a:r>
            <a:endParaRPr lang="zh-CN" altLang="zh-CN" dirty="0"/>
          </a:p>
          <a:p>
            <a:r>
              <a:rPr lang="zh-CN" altLang="zh-CN" b="1" dirty="0"/>
              <a:t>独上高楼望帝京，鸟飞犹是半年程。</a:t>
            </a:r>
            <a:endParaRPr lang="zh-CN" altLang="zh-CN" dirty="0"/>
          </a:p>
          <a:p>
            <a:r>
              <a:rPr lang="zh-CN" altLang="zh-CN" b="1" dirty="0"/>
              <a:t>青山似欲留人住，百匝千遭绕郡城。</a:t>
            </a:r>
            <a:endParaRPr lang="zh-CN" altLang="zh-CN" dirty="0"/>
          </a:p>
          <a:p>
            <a:r>
              <a:rPr lang="zh-CN" altLang="zh-CN" b="1" dirty="0"/>
              <a:t>两诗写作之时，作者都是贬谪之身，正值壮年的柳宗元被贬为柳州刺史，曾任宰相的李德裕则在垂暮之年被弃置崖州。从诗中看，两人的处境与心境是有所不同的。</a:t>
            </a:r>
            <a:endParaRPr lang="zh-CN" altLang="zh-CN" dirty="0"/>
          </a:p>
        </p:txBody>
      </p:sp>
      <p:sp>
        <p:nvSpPr>
          <p:cNvPr id="3" name="矩形 2"/>
          <p:cNvSpPr/>
          <p:nvPr/>
        </p:nvSpPr>
        <p:spPr>
          <a:xfrm>
            <a:off x="75892" y="2756406"/>
            <a:ext cx="8856984" cy="1477328"/>
          </a:xfrm>
          <a:prstGeom prst="rect">
            <a:avLst/>
          </a:prstGeom>
        </p:spPr>
        <p:txBody>
          <a:bodyPr wrap="square">
            <a:spAutoFit/>
          </a:bodyPr>
          <a:lstStyle/>
          <a:p>
            <a:r>
              <a:rPr lang="en-US" altLang="zh-CN" b="1" dirty="0"/>
              <a:t>(1)</a:t>
            </a:r>
            <a:r>
              <a:rPr lang="zh-CN" altLang="zh-CN" b="1" dirty="0"/>
              <a:t>两诗都着一</a:t>
            </a:r>
            <a:r>
              <a:rPr lang="en-US" altLang="zh-CN" b="1" dirty="0"/>
              <a:t>“</a:t>
            </a:r>
            <a:r>
              <a:rPr lang="zh-CN" altLang="zh-CN" b="1" dirty="0"/>
              <a:t>望</a:t>
            </a:r>
            <a:r>
              <a:rPr lang="en-US" altLang="zh-CN" b="1" dirty="0"/>
              <a:t>”</a:t>
            </a:r>
            <a:r>
              <a:rPr lang="zh-CN" altLang="zh-CN" b="1" dirty="0"/>
              <a:t>字。李诗之</a:t>
            </a:r>
            <a:r>
              <a:rPr lang="en-US" altLang="zh-CN" b="1" dirty="0"/>
              <a:t>“</a:t>
            </a:r>
            <a:r>
              <a:rPr lang="zh-CN" altLang="zh-CN" b="1" dirty="0"/>
              <a:t>望</a:t>
            </a:r>
            <a:r>
              <a:rPr lang="en-US" altLang="zh-CN" b="1" dirty="0"/>
              <a:t>”</a:t>
            </a:r>
            <a:r>
              <a:rPr lang="zh-CN" altLang="zh-CN" b="1" dirty="0"/>
              <a:t>在首句，实写登楼，引领全篇，既表达了对君国的眷念与向往，又蕴含了对</a:t>
            </a:r>
            <a:r>
              <a:rPr lang="en-US" altLang="zh-CN" b="1" dirty="0"/>
              <a:t>“</a:t>
            </a:r>
            <a:r>
              <a:rPr lang="zh-CN" altLang="zh-CN" b="1" dirty="0"/>
              <a:t>帝京</a:t>
            </a:r>
            <a:r>
              <a:rPr lang="en-US" altLang="zh-CN" b="1" dirty="0"/>
              <a:t>”</a:t>
            </a:r>
            <a:r>
              <a:rPr lang="zh-CN" altLang="zh-CN" b="1" dirty="0"/>
              <a:t>遥不可及的感伤。柳诗之</a:t>
            </a:r>
            <a:r>
              <a:rPr lang="en-US" altLang="zh-CN" b="1" dirty="0"/>
              <a:t>“</a:t>
            </a:r>
            <a:r>
              <a:rPr lang="zh-CN" altLang="zh-CN" b="1" dirty="0"/>
              <a:t>望</a:t>
            </a:r>
            <a:r>
              <a:rPr lang="en-US" altLang="zh-CN" b="1" dirty="0" smtClean="0"/>
              <a:t>”____</a:t>
            </a:r>
          </a:p>
          <a:p>
            <a:r>
              <a:rPr lang="en-US" altLang="zh-CN" b="1" dirty="0" smtClean="0"/>
              <a:t> (</a:t>
            </a:r>
            <a:r>
              <a:rPr lang="en-US" altLang="zh-CN" b="1" dirty="0"/>
              <a:t>2)</a:t>
            </a:r>
            <a:r>
              <a:rPr lang="zh-CN" altLang="zh-CN" b="1" dirty="0"/>
              <a:t>两诗都写到了</a:t>
            </a:r>
            <a:r>
              <a:rPr lang="en-US" altLang="zh-CN" b="1" dirty="0"/>
              <a:t>“</a:t>
            </a:r>
            <a:r>
              <a:rPr lang="zh-CN" altLang="zh-CN" b="1" dirty="0"/>
              <a:t>山</a:t>
            </a:r>
            <a:r>
              <a:rPr lang="en-US" altLang="zh-CN" b="1" dirty="0"/>
              <a:t>”</a:t>
            </a:r>
            <a:r>
              <a:rPr lang="zh-CN" altLang="zh-CN" b="1" dirty="0"/>
              <a:t>。李诗曰</a:t>
            </a:r>
            <a:r>
              <a:rPr lang="en-US" altLang="zh-CN" b="1" dirty="0"/>
              <a:t>“</a:t>
            </a:r>
            <a:r>
              <a:rPr lang="zh-CN" altLang="zh-CN" b="1" dirty="0"/>
              <a:t>青山留人</a:t>
            </a:r>
            <a:r>
              <a:rPr lang="en-US" altLang="zh-CN" b="1" dirty="0"/>
              <a:t>”</a:t>
            </a:r>
            <a:r>
              <a:rPr lang="zh-CN" altLang="zh-CN" b="1" dirty="0"/>
              <a:t>，是面对群山阻隔欲归不能的自我安慰。诗人运用拟人和象征手法，抒发了看似平静超然，实则深沉悲凉的情感。柳诗曰</a:t>
            </a:r>
            <a:r>
              <a:rPr lang="en-US" altLang="zh-CN" b="1" dirty="0"/>
              <a:t>“</a:t>
            </a:r>
            <a:r>
              <a:rPr lang="zh-CN" altLang="zh-CN" b="1" dirty="0"/>
              <a:t>尖山似剑</a:t>
            </a:r>
            <a:r>
              <a:rPr lang="en-US" altLang="zh-CN" b="1" dirty="0"/>
              <a:t>”</a:t>
            </a:r>
            <a:r>
              <a:rPr lang="zh-CN" altLang="zh-CN" b="1" dirty="0"/>
              <a:t>，</a:t>
            </a:r>
            <a:r>
              <a:rPr lang="en-US" altLang="zh-CN" b="1" dirty="0" smtClean="0"/>
              <a:t>_________</a:t>
            </a:r>
            <a:endParaRPr lang="zh-CN" altLang="zh-CN" dirty="0"/>
          </a:p>
        </p:txBody>
      </p:sp>
      <p:sp>
        <p:nvSpPr>
          <p:cNvPr id="4" name="矩形 3"/>
          <p:cNvSpPr/>
          <p:nvPr/>
        </p:nvSpPr>
        <p:spPr>
          <a:xfrm>
            <a:off x="183206" y="4126451"/>
            <a:ext cx="8897824" cy="923330"/>
          </a:xfrm>
          <a:prstGeom prst="rect">
            <a:avLst/>
          </a:prstGeom>
        </p:spPr>
        <p:txBody>
          <a:bodyPr wrap="square">
            <a:spAutoFit/>
          </a:bodyPr>
          <a:lstStyle/>
          <a:p>
            <a:r>
              <a:rPr lang="zh-CN" altLang="zh-CN" b="1" dirty="0">
                <a:solidFill>
                  <a:srgbClr val="002060"/>
                </a:solidFill>
              </a:rPr>
              <a:t>【解析】题目明确告诉我们，两人的处境与心境有所不同，其实，这就提示我们，从处境的不同去把握心境的不同。而处境的不同就在于：一个是</a:t>
            </a:r>
            <a:r>
              <a:rPr lang="zh-CN" altLang="zh-CN" b="1" dirty="0">
                <a:solidFill>
                  <a:srgbClr val="C00000"/>
                </a:solidFill>
                <a:effectLst>
                  <a:outerShdw blurRad="38100" dist="38100" dir="2700000" algn="tl">
                    <a:srgbClr val="000000">
                      <a:alpha val="43137"/>
                    </a:srgbClr>
                  </a:outerShdw>
                </a:effectLst>
              </a:rPr>
              <a:t>壮年被贬</a:t>
            </a:r>
            <a:r>
              <a:rPr lang="zh-CN" altLang="zh-CN" b="1" dirty="0">
                <a:solidFill>
                  <a:srgbClr val="002060"/>
                </a:solidFill>
              </a:rPr>
              <a:t>，一个是</a:t>
            </a:r>
            <a:r>
              <a:rPr lang="zh-CN" altLang="zh-CN" b="1" dirty="0">
                <a:solidFill>
                  <a:srgbClr val="C00000"/>
                </a:solidFill>
              </a:rPr>
              <a:t>暮年遭弃</a:t>
            </a:r>
            <a:r>
              <a:rPr lang="zh-CN" altLang="zh-CN" b="1" dirty="0">
                <a:solidFill>
                  <a:srgbClr val="002060"/>
                </a:solidFill>
              </a:rPr>
              <a:t>。明确了这点，自然就能体会不同心境</a:t>
            </a:r>
            <a:r>
              <a:rPr lang="zh-CN" altLang="zh-CN" b="1" dirty="0" smtClean="0">
                <a:solidFill>
                  <a:srgbClr val="002060"/>
                </a:solidFill>
              </a:rPr>
              <a:t>。</a:t>
            </a:r>
            <a:endParaRPr lang="zh-CN" altLang="zh-CN" dirty="0">
              <a:solidFill>
                <a:srgbClr val="002060"/>
              </a:solidFill>
            </a:endParaRPr>
          </a:p>
        </p:txBody>
      </p:sp>
      <p:sp>
        <p:nvSpPr>
          <p:cNvPr id="5" name="矩形 4"/>
          <p:cNvSpPr/>
          <p:nvPr/>
        </p:nvSpPr>
        <p:spPr>
          <a:xfrm>
            <a:off x="193005" y="5040880"/>
            <a:ext cx="8739871" cy="707886"/>
          </a:xfrm>
          <a:prstGeom prst="rect">
            <a:avLst/>
          </a:prstGeom>
        </p:spPr>
        <p:txBody>
          <a:bodyPr wrap="square">
            <a:spAutoFit/>
          </a:bodyPr>
          <a:lstStyle/>
          <a:p>
            <a:r>
              <a:rPr lang="zh-CN" altLang="en-US" sz="2000" b="1" dirty="0" smtClean="0"/>
              <a:t>答案：</a:t>
            </a:r>
            <a:r>
              <a:rPr lang="en-US" altLang="zh-CN" sz="2000" b="1" dirty="0"/>
              <a:t> (1)</a:t>
            </a:r>
            <a:r>
              <a:rPr lang="zh-CN" altLang="zh-CN" sz="2000" b="1" dirty="0" smtClean="0"/>
              <a:t>柳</a:t>
            </a:r>
            <a:r>
              <a:rPr lang="zh-CN" altLang="zh-CN" sz="2000" b="1" dirty="0"/>
              <a:t>诗之</a:t>
            </a:r>
            <a:r>
              <a:rPr lang="en-US" altLang="zh-CN" sz="2000" b="1" dirty="0"/>
              <a:t>“</a:t>
            </a:r>
            <a:r>
              <a:rPr lang="zh-CN" altLang="zh-CN" sz="2000" b="1" dirty="0"/>
              <a:t>望</a:t>
            </a:r>
            <a:r>
              <a:rPr lang="en-US" altLang="zh-CN" sz="2000" b="1" dirty="0"/>
              <a:t>”</a:t>
            </a:r>
            <a:r>
              <a:rPr lang="zh-CN" altLang="zh-CN" sz="2000" b="1" dirty="0">
                <a:solidFill>
                  <a:srgbClr val="00B050"/>
                </a:solidFill>
                <a:effectLst>
                  <a:outerShdw blurRad="38100" dist="38100" dir="2700000" algn="tl">
                    <a:srgbClr val="000000">
                      <a:alpha val="43137"/>
                    </a:srgbClr>
                  </a:outerShdw>
                </a:effectLst>
              </a:rPr>
              <a:t>在末句，虚写置身峰头，收束全篇。既表现了对故乡的</a:t>
            </a:r>
            <a:r>
              <a:rPr lang="zh-CN" altLang="zh-CN" sz="2000" b="1" dirty="0">
                <a:solidFill>
                  <a:srgbClr val="FF0000"/>
                </a:solidFill>
                <a:effectLst>
                  <a:outerShdw blurRad="38100" dist="38100" dir="2700000" algn="tl">
                    <a:srgbClr val="000000">
                      <a:alpha val="43137"/>
                    </a:srgbClr>
                  </a:outerShdw>
                </a:effectLst>
              </a:rPr>
              <a:t>思念</a:t>
            </a:r>
            <a:r>
              <a:rPr lang="zh-CN" altLang="zh-CN" sz="2000" b="1" dirty="0">
                <a:solidFill>
                  <a:srgbClr val="00B050"/>
                </a:solidFill>
                <a:effectLst>
                  <a:outerShdw blurRad="38100" dist="38100" dir="2700000" algn="tl">
                    <a:srgbClr val="000000">
                      <a:alpha val="43137"/>
                    </a:srgbClr>
                  </a:outerShdw>
                </a:effectLst>
              </a:rPr>
              <a:t>，更表达了对</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京华亲故</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的</a:t>
            </a:r>
            <a:r>
              <a:rPr lang="zh-CN" altLang="zh-CN" sz="2000" b="1" dirty="0">
                <a:solidFill>
                  <a:srgbClr val="FF0000"/>
                </a:solidFill>
                <a:effectLst>
                  <a:outerShdw blurRad="38100" dist="38100" dir="2700000" algn="tl">
                    <a:srgbClr val="000000">
                      <a:alpha val="43137"/>
                    </a:srgbClr>
                  </a:outerShdw>
                </a:effectLst>
              </a:rPr>
              <a:t>急切期待</a:t>
            </a:r>
            <a:r>
              <a:rPr lang="zh-CN" altLang="zh-CN" sz="2000" b="1" dirty="0" smtClean="0">
                <a:solidFill>
                  <a:srgbClr val="00B050"/>
                </a:solidFill>
                <a:effectLst>
                  <a:outerShdw blurRad="38100" dist="38100" dir="2700000" algn="tl">
                    <a:srgbClr val="000000">
                      <a:alpha val="43137"/>
                    </a:srgbClr>
                  </a:outerShdw>
                </a:effectLst>
              </a:rPr>
              <a:t>。</a:t>
            </a:r>
            <a:endParaRPr lang="zh-CN" altLang="en-US" sz="2000" dirty="0">
              <a:solidFill>
                <a:srgbClr val="7030A0"/>
              </a:solidFill>
            </a:endParaRPr>
          </a:p>
        </p:txBody>
      </p:sp>
      <p:sp>
        <p:nvSpPr>
          <p:cNvPr id="6" name="矩形 5"/>
          <p:cNvSpPr/>
          <p:nvPr/>
        </p:nvSpPr>
        <p:spPr>
          <a:xfrm>
            <a:off x="170452" y="5756560"/>
            <a:ext cx="8784976" cy="1015663"/>
          </a:xfrm>
          <a:prstGeom prst="rect">
            <a:avLst/>
          </a:prstGeom>
        </p:spPr>
        <p:txBody>
          <a:bodyPr wrap="square">
            <a:spAutoFit/>
          </a:bodyPr>
          <a:lstStyle/>
          <a:p>
            <a:r>
              <a:rPr lang="en-US" altLang="zh-CN" sz="2000" b="1" dirty="0">
                <a:effectLst>
                  <a:outerShdw blurRad="38100" dist="38100" dir="2700000" algn="tl">
                    <a:srgbClr val="000000">
                      <a:alpha val="43137"/>
                    </a:srgbClr>
                  </a:outerShdw>
                </a:effectLst>
              </a:rPr>
              <a:t>(2)</a:t>
            </a:r>
            <a:r>
              <a:rPr lang="zh-CN" altLang="zh-CN" sz="2000" b="1" dirty="0" smtClean="0">
                <a:effectLst>
                  <a:outerShdw blurRad="38100" dist="38100" dir="2700000" algn="tl">
                    <a:srgbClr val="000000">
                      <a:alpha val="43137"/>
                    </a:srgbClr>
                  </a:outerShdw>
                </a:effectLst>
              </a:rPr>
              <a:t>柳</a:t>
            </a:r>
            <a:r>
              <a:rPr lang="zh-CN" altLang="zh-CN" sz="2000" b="1" dirty="0">
                <a:effectLst>
                  <a:outerShdw blurRad="38100" dist="38100" dir="2700000" algn="tl">
                    <a:srgbClr val="000000">
                      <a:alpha val="43137"/>
                    </a:srgbClr>
                  </a:outerShdw>
                </a:effectLst>
              </a:rPr>
              <a:t>诗曰</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尖山似剑</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表达的是在草木变衰的秋天，思念家国，愁肠如割的痛楚。诗人在运用</a:t>
            </a:r>
            <a:r>
              <a:rPr lang="zh-CN" altLang="zh-CN" sz="2000" b="1" dirty="0">
                <a:solidFill>
                  <a:srgbClr val="FF0000"/>
                </a:solidFill>
                <a:effectLst>
                  <a:outerShdw blurRad="38100" dist="38100" dir="2700000" algn="tl">
                    <a:srgbClr val="000000">
                      <a:alpha val="43137"/>
                    </a:srgbClr>
                  </a:outerShdw>
                </a:effectLst>
              </a:rPr>
              <a:t>比喻</a:t>
            </a:r>
            <a:r>
              <a:rPr lang="zh-CN" altLang="zh-CN" sz="2000" b="1" dirty="0">
                <a:solidFill>
                  <a:srgbClr val="7030A0"/>
                </a:solidFill>
                <a:effectLst>
                  <a:outerShdw blurRad="38100" dist="38100" dir="2700000" algn="tl">
                    <a:srgbClr val="000000">
                      <a:alpha val="43137"/>
                    </a:srgbClr>
                  </a:outerShdw>
                </a:effectLst>
              </a:rPr>
              <a:t>手法的基础上展开想象，</a:t>
            </a:r>
            <a:r>
              <a:rPr lang="zh-CN" altLang="zh-CN" sz="2000" b="1" dirty="0">
                <a:solidFill>
                  <a:srgbClr val="FF0000"/>
                </a:solidFill>
                <a:effectLst>
                  <a:outerShdw blurRad="38100" dist="38100" dir="2700000" algn="tl">
                    <a:srgbClr val="000000">
                      <a:alpha val="43137"/>
                    </a:srgbClr>
                  </a:outerShdw>
                </a:effectLst>
              </a:rPr>
              <a:t>直接抒发</a:t>
            </a:r>
            <a:r>
              <a:rPr lang="zh-CN" altLang="zh-CN" sz="2000" b="1" dirty="0">
                <a:solidFill>
                  <a:srgbClr val="7030A0"/>
                </a:solidFill>
                <a:effectLst>
                  <a:outerShdw blurRad="38100" dist="38100" dir="2700000" algn="tl">
                    <a:srgbClr val="000000">
                      <a:alpha val="43137"/>
                    </a:srgbClr>
                  </a:outerShdw>
                </a:effectLst>
              </a:rPr>
              <a:t>了奔泻而出的强烈感情。</a:t>
            </a:r>
            <a:endParaRPr lang="zh-CN" altLang="en-US" sz="20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581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616" y="2636912"/>
            <a:ext cx="8712968" cy="1015663"/>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杜诗译文 ：站</a:t>
            </a:r>
            <a:r>
              <a:rPr lang="zh-CN" altLang="en-US" sz="2000" b="1" dirty="0">
                <a:solidFill>
                  <a:srgbClr val="7030A0"/>
                </a:solidFill>
                <a:effectLst>
                  <a:outerShdw blurRad="38100" dist="38100" dir="2700000" algn="tl">
                    <a:srgbClr val="000000">
                      <a:alpha val="43137"/>
                    </a:srgbClr>
                  </a:outerShdw>
                </a:effectLst>
              </a:rPr>
              <a:t>在溪桥远眺，落日西斜，距地两竿，对岸杨柳含烟，淡影朦胧。水面上，荷叶亭亭、相簇相拥，一阵西风吹过，满溪荷叶随风翻转，似含无限愁情。</a:t>
            </a:r>
          </a:p>
        </p:txBody>
      </p:sp>
      <p:sp>
        <p:nvSpPr>
          <p:cNvPr id="3" name="矩形 2"/>
          <p:cNvSpPr/>
          <p:nvPr/>
        </p:nvSpPr>
        <p:spPr>
          <a:xfrm>
            <a:off x="251520" y="148727"/>
            <a:ext cx="8712968" cy="2585323"/>
          </a:xfrm>
          <a:prstGeom prst="rect">
            <a:avLst/>
          </a:prstGeom>
        </p:spPr>
        <p:txBody>
          <a:bodyPr wrap="square">
            <a:spAutoFit/>
          </a:bodyPr>
          <a:lstStyle/>
          <a:p>
            <a:r>
              <a:rPr lang="zh-CN" altLang="zh-CN" b="1" dirty="0"/>
              <a:t>阅读下面两首古诗，然后回答问题。</a:t>
            </a:r>
            <a:endParaRPr lang="zh-CN" altLang="zh-CN" dirty="0"/>
          </a:p>
          <a:p>
            <a:r>
              <a:rPr lang="en-US" altLang="zh-CN" b="1" dirty="0" smtClean="0"/>
              <a:t>                                       </a:t>
            </a:r>
            <a:r>
              <a:rPr lang="zh-CN" altLang="zh-CN" b="1" dirty="0" smtClean="0"/>
              <a:t>齐安郡</a:t>
            </a:r>
            <a:r>
              <a:rPr lang="zh-CN" altLang="zh-CN" b="1" dirty="0"/>
              <a:t>中偶</a:t>
            </a:r>
            <a:r>
              <a:rPr lang="zh-CN" altLang="zh-CN" b="1" dirty="0" smtClean="0"/>
              <a:t>题</a:t>
            </a:r>
            <a:r>
              <a:rPr lang="en-US" altLang="zh-CN" b="1" dirty="0" smtClean="0"/>
              <a:t>      </a:t>
            </a:r>
            <a:r>
              <a:rPr lang="zh-CN" altLang="zh-CN" b="1" dirty="0" smtClean="0"/>
              <a:t>杜</a:t>
            </a:r>
            <a:r>
              <a:rPr lang="zh-CN" altLang="zh-CN" b="1" dirty="0"/>
              <a:t>牧</a:t>
            </a:r>
            <a:endParaRPr lang="zh-CN" altLang="zh-CN" dirty="0"/>
          </a:p>
          <a:p>
            <a:r>
              <a:rPr lang="en-US" altLang="zh-CN" b="1" dirty="0" smtClean="0"/>
              <a:t>                   </a:t>
            </a:r>
            <a:r>
              <a:rPr lang="zh-CN" altLang="zh-CN" b="1" dirty="0" smtClean="0"/>
              <a:t>两</a:t>
            </a:r>
            <a:r>
              <a:rPr lang="zh-CN" altLang="zh-CN" b="1" dirty="0"/>
              <a:t>竿落日溪桥上，半缕轻烟柳影中。</a:t>
            </a:r>
            <a:endParaRPr lang="zh-CN" altLang="zh-CN" dirty="0"/>
          </a:p>
          <a:p>
            <a:r>
              <a:rPr lang="en-US" altLang="zh-CN" b="1" dirty="0" smtClean="0"/>
              <a:t>                  </a:t>
            </a:r>
            <a:r>
              <a:rPr lang="zh-CN" altLang="zh-CN" b="1" dirty="0" smtClean="0"/>
              <a:t>多少</a:t>
            </a:r>
            <a:r>
              <a:rPr lang="zh-CN" altLang="zh-CN" b="1" dirty="0"/>
              <a:t>绿荷相倚恨，一时回首背西风。</a:t>
            </a:r>
            <a:endParaRPr lang="zh-CN" altLang="zh-CN" dirty="0"/>
          </a:p>
          <a:p>
            <a:r>
              <a:rPr lang="en-US" altLang="zh-CN" b="1" dirty="0" smtClean="0"/>
              <a:t>                                     </a:t>
            </a:r>
            <a:r>
              <a:rPr lang="zh-CN" altLang="zh-CN" b="1" dirty="0" smtClean="0"/>
              <a:t>暮</a:t>
            </a:r>
            <a:r>
              <a:rPr lang="zh-CN" altLang="zh-CN" b="1" dirty="0"/>
              <a:t>热游荷池</a:t>
            </a:r>
            <a:r>
              <a:rPr lang="zh-CN" altLang="zh-CN" b="1" dirty="0" smtClean="0"/>
              <a:t>上</a:t>
            </a:r>
            <a:r>
              <a:rPr lang="en-US" altLang="zh-CN" b="1" dirty="0" smtClean="0"/>
              <a:t>        </a:t>
            </a:r>
            <a:r>
              <a:rPr lang="zh-CN" altLang="zh-CN" b="1" dirty="0" smtClean="0"/>
              <a:t>杨</a:t>
            </a:r>
            <a:r>
              <a:rPr lang="zh-CN" altLang="zh-CN" b="1" dirty="0"/>
              <a:t>万里</a:t>
            </a:r>
            <a:endParaRPr lang="zh-CN" altLang="zh-CN" dirty="0"/>
          </a:p>
          <a:p>
            <a:r>
              <a:rPr lang="en-US" altLang="zh-CN" b="1" dirty="0" smtClean="0"/>
              <a:t>                  </a:t>
            </a:r>
            <a:r>
              <a:rPr lang="zh-CN" altLang="zh-CN" b="1" dirty="0" smtClean="0"/>
              <a:t>细</a:t>
            </a:r>
            <a:r>
              <a:rPr lang="zh-CN" altLang="zh-CN" b="1" dirty="0"/>
              <a:t>草摇头忽报侬，披襟拦得一西风。</a:t>
            </a:r>
            <a:endParaRPr lang="zh-CN" altLang="zh-CN" dirty="0"/>
          </a:p>
          <a:p>
            <a:r>
              <a:rPr lang="en-US" altLang="zh-CN" b="1" dirty="0" smtClean="0"/>
              <a:t>                  </a:t>
            </a:r>
            <a:r>
              <a:rPr lang="zh-CN" altLang="zh-CN" b="1" dirty="0" smtClean="0"/>
              <a:t>荷花</a:t>
            </a:r>
            <a:r>
              <a:rPr lang="zh-CN" altLang="zh-CN" b="1" dirty="0"/>
              <a:t>入暮犹愁热，低面深藏碧伞中。</a:t>
            </a:r>
            <a:endParaRPr lang="zh-CN" altLang="zh-CN" dirty="0"/>
          </a:p>
          <a:p>
            <a:r>
              <a:rPr lang="zh-CN" altLang="zh-CN" b="1" dirty="0"/>
              <a:t>这两首诗都运用了什么表现手法来刻画</a:t>
            </a:r>
            <a:r>
              <a:rPr lang="en-US" altLang="zh-CN" b="1" dirty="0"/>
              <a:t>“</a:t>
            </a:r>
            <a:r>
              <a:rPr lang="zh-CN" altLang="zh-CN" b="1" dirty="0"/>
              <a:t>荷</a:t>
            </a:r>
            <a:r>
              <a:rPr lang="en-US" altLang="zh-CN" b="1" dirty="0"/>
              <a:t>”</a:t>
            </a:r>
            <a:r>
              <a:rPr lang="zh-CN" altLang="zh-CN" b="1" dirty="0"/>
              <a:t>的形象？请指出两首诗中</a:t>
            </a:r>
            <a:r>
              <a:rPr lang="en-US" altLang="zh-CN" b="1" dirty="0"/>
              <a:t>“</a:t>
            </a:r>
            <a:r>
              <a:rPr lang="zh-CN" altLang="zh-CN" b="1" dirty="0"/>
              <a:t>荷</a:t>
            </a:r>
            <a:r>
              <a:rPr lang="en-US" altLang="zh-CN" b="1" dirty="0"/>
              <a:t>”</a:t>
            </a:r>
            <a:r>
              <a:rPr lang="zh-CN" altLang="zh-CN" b="1" dirty="0"/>
              <a:t>所表现出来的不同情感特点，并作简要分析。</a:t>
            </a:r>
            <a:endParaRPr lang="zh-CN" altLang="zh-CN" dirty="0"/>
          </a:p>
        </p:txBody>
      </p:sp>
      <p:sp>
        <p:nvSpPr>
          <p:cNvPr id="4" name="矩形 3"/>
          <p:cNvSpPr/>
          <p:nvPr/>
        </p:nvSpPr>
        <p:spPr>
          <a:xfrm>
            <a:off x="110616" y="3652575"/>
            <a:ext cx="8856984" cy="1323439"/>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杨诗大意：酷暑</a:t>
            </a:r>
            <a:r>
              <a:rPr lang="zh-CN" altLang="en-US" sz="2000" b="1" dirty="0">
                <a:solidFill>
                  <a:srgbClr val="002060"/>
                </a:solidFill>
                <a:effectLst>
                  <a:outerShdw blurRad="38100" dist="38100" dir="2700000" algn="tl">
                    <a:srgbClr val="000000">
                      <a:alpha val="43137"/>
                    </a:srgbClr>
                  </a:outerShdw>
                </a:effectLst>
              </a:rPr>
              <a:t>的傍晚，诗人来到荷池边乘凉。池边的小草摇头晃脑，向诗人报告“风来了”。诗人急忙敞开衣襟，企图把这阵西风全拦住，不让它溜走一点，好尽情享受这难得的凉风。虽然已经到了傍晚，那些娇嫩的荷花还是害怕天气的炎热，低着头在碧绿的荷叶下躲躲藏藏，不敢抬起脸来呢！</a:t>
            </a:r>
          </a:p>
        </p:txBody>
      </p:sp>
      <p:sp>
        <p:nvSpPr>
          <p:cNvPr id="5" name="矩形 4"/>
          <p:cNvSpPr/>
          <p:nvPr/>
        </p:nvSpPr>
        <p:spPr>
          <a:xfrm>
            <a:off x="117630" y="4919008"/>
            <a:ext cx="8788088" cy="1938992"/>
          </a:xfrm>
          <a:prstGeom prst="rect">
            <a:avLst/>
          </a:prstGeom>
        </p:spPr>
        <p:txBody>
          <a:bodyPr wrap="square">
            <a:spAutoFit/>
          </a:bodyPr>
          <a:lstStyle/>
          <a:p>
            <a:r>
              <a:rPr lang="zh-CN" altLang="zh-CN" sz="2000" b="1" dirty="0" smtClean="0">
                <a:solidFill>
                  <a:srgbClr val="0070C0"/>
                </a:solidFill>
              </a:rPr>
              <a:t>【</a:t>
            </a:r>
            <a:r>
              <a:rPr lang="zh-CN" altLang="en-US" sz="2000" b="1" dirty="0" smtClean="0">
                <a:solidFill>
                  <a:srgbClr val="0070C0"/>
                </a:solidFill>
              </a:rPr>
              <a:t>答案</a:t>
            </a:r>
            <a:r>
              <a:rPr lang="zh-CN" altLang="zh-CN" sz="2000" b="1" dirty="0" smtClean="0">
                <a:solidFill>
                  <a:srgbClr val="0070C0"/>
                </a:solidFill>
              </a:rPr>
              <a:t>】</a:t>
            </a:r>
            <a:r>
              <a:rPr lang="zh-CN" altLang="zh-CN" sz="2000" b="1" dirty="0">
                <a:solidFill>
                  <a:srgbClr val="0070C0"/>
                </a:solidFill>
              </a:rPr>
              <a:t>两首诗都运用了</a:t>
            </a:r>
            <a:r>
              <a:rPr lang="zh-CN" altLang="zh-CN" sz="2000" b="1" dirty="0">
                <a:solidFill>
                  <a:srgbClr val="FF0000"/>
                </a:solidFill>
              </a:rPr>
              <a:t>拟人</a:t>
            </a:r>
            <a:r>
              <a:rPr lang="zh-CN" altLang="zh-CN" sz="2000" b="1" dirty="0"/>
              <a:t>的表现手法</a:t>
            </a:r>
            <a:r>
              <a:rPr lang="zh-CN" altLang="zh-CN" sz="2000" b="1" dirty="0">
                <a:solidFill>
                  <a:srgbClr val="0070C0"/>
                </a:solidFill>
              </a:rPr>
              <a:t>来刻画荷的形象，但其形象特征不同，因而，所表达的情感也就不同，只要抓住了不同的形象特征，即可把握不同情感。</a:t>
            </a:r>
            <a:r>
              <a:rPr lang="zh-CN" altLang="zh-CN" sz="2000" b="1" dirty="0">
                <a:solidFill>
                  <a:srgbClr val="00B050"/>
                </a:solidFill>
                <a:effectLst>
                  <a:outerShdw blurRad="38100" dist="38100" dir="2700000" algn="tl">
                    <a:srgbClr val="000000">
                      <a:alpha val="43137"/>
                    </a:srgbClr>
                  </a:outerShdw>
                </a:effectLst>
              </a:rPr>
              <a:t>杜牧笔下的荷是</a:t>
            </a:r>
            <a:r>
              <a:rPr lang="en-US" altLang="zh-CN" sz="2000" b="1" dirty="0">
                <a:solidFill>
                  <a:srgbClr val="00B05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倚恨”“回首背西风”，而杨万里笔下的荷是“愁热”“低面深藏碧伞中”</a:t>
            </a:r>
            <a:r>
              <a:rPr lang="zh-CN" altLang="zh-CN" sz="2000" b="1" dirty="0">
                <a:solidFill>
                  <a:srgbClr val="0070C0"/>
                </a:solidFill>
              </a:rPr>
              <a:t>。</a:t>
            </a:r>
            <a:r>
              <a:rPr lang="zh-CN" altLang="zh-CN" sz="2000" b="1" dirty="0">
                <a:solidFill>
                  <a:srgbClr val="C00000"/>
                </a:solidFill>
                <a:effectLst>
                  <a:outerShdw blurRad="38100" dist="38100" dir="2700000" algn="tl">
                    <a:srgbClr val="000000">
                      <a:alpha val="43137"/>
                    </a:srgbClr>
                  </a:outerShdw>
                </a:effectLst>
              </a:rPr>
              <a:t>“回首背西风”是</a:t>
            </a:r>
            <a:r>
              <a:rPr lang="zh-CN" altLang="zh-CN" sz="2000" b="1" dirty="0">
                <a:effectLst>
                  <a:outerShdw blurRad="38100" dist="38100" dir="2700000" algn="tl">
                    <a:srgbClr val="000000">
                      <a:alpha val="43137"/>
                    </a:srgbClr>
                  </a:outerShdw>
                </a:effectLst>
              </a:rPr>
              <a:t>因恨</a:t>
            </a:r>
            <a:r>
              <a:rPr lang="zh-CN" altLang="zh-CN" sz="2000" b="1" dirty="0">
                <a:solidFill>
                  <a:srgbClr val="C00000"/>
                </a:solidFill>
                <a:effectLst>
                  <a:outerShdw blurRad="38100" dist="38100" dir="2700000" algn="tl">
                    <a:srgbClr val="000000">
                      <a:alpha val="43137"/>
                    </a:srgbClr>
                  </a:outerShdw>
                </a:effectLst>
              </a:rPr>
              <a:t>而显得决绝，</a:t>
            </a:r>
            <a:r>
              <a:rPr lang="zh-CN" altLang="zh-CN" sz="2000" b="1" dirty="0">
                <a:effectLst>
                  <a:outerShdw blurRad="38100" dist="38100" dir="2700000" algn="tl">
                    <a:srgbClr val="000000">
                      <a:alpha val="43137"/>
                    </a:srgbClr>
                  </a:outerShdw>
                </a:effectLst>
              </a:rPr>
              <a:t>恨恨不平之情</a:t>
            </a:r>
            <a:r>
              <a:rPr lang="zh-CN" altLang="zh-CN" sz="2000" b="1" dirty="0">
                <a:solidFill>
                  <a:srgbClr val="C00000"/>
                </a:solidFill>
                <a:effectLst>
                  <a:outerShdw blurRad="38100" dist="38100" dir="2700000" algn="tl">
                    <a:srgbClr val="000000">
                      <a:alpha val="43137"/>
                    </a:srgbClr>
                  </a:outerShdw>
                </a:effectLst>
              </a:rPr>
              <a:t>凄怨低沉</a:t>
            </a:r>
            <a:r>
              <a:rPr lang="zh-CN" altLang="zh-CN" sz="2000" b="1" dirty="0">
                <a:solidFill>
                  <a:srgbClr val="0070C0"/>
                </a:solidFill>
              </a:rPr>
              <a:t>。而“</a:t>
            </a:r>
            <a:r>
              <a:rPr lang="zh-CN" altLang="zh-CN" sz="2000" b="1" dirty="0">
                <a:solidFill>
                  <a:srgbClr val="7030A0"/>
                </a:solidFill>
              </a:rPr>
              <a:t>低面深藏碧伞中”似是“愁热”，却呈现</a:t>
            </a:r>
            <a:r>
              <a:rPr lang="zh-CN" altLang="zh-CN" sz="2000" b="1" dirty="0"/>
              <a:t>娇羞</a:t>
            </a:r>
            <a:r>
              <a:rPr lang="zh-CN" altLang="zh-CN" sz="2000" b="1" dirty="0">
                <a:solidFill>
                  <a:srgbClr val="7030A0"/>
                </a:solidFill>
              </a:rPr>
              <a:t>之态，表露了作者的</a:t>
            </a:r>
            <a:r>
              <a:rPr lang="zh-CN" altLang="zh-CN" sz="2000" b="1" dirty="0"/>
              <a:t>怜爱喜悦</a:t>
            </a:r>
            <a:r>
              <a:rPr lang="zh-CN" altLang="zh-CN" sz="2000" b="1" dirty="0">
                <a:solidFill>
                  <a:srgbClr val="7030A0"/>
                </a:solidFill>
              </a:rPr>
              <a:t>之情，基调活泼有趣。</a:t>
            </a:r>
            <a:endParaRPr lang="zh-CN" altLang="zh-CN" sz="2000" dirty="0">
              <a:solidFill>
                <a:srgbClr val="7030A0"/>
              </a:solidFill>
            </a:endParaRPr>
          </a:p>
        </p:txBody>
      </p:sp>
    </p:spTree>
    <p:extLst>
      <p:ext uri="{BB962C8B-B14F-4D97-AF65-F5344CB8AC3E}">
        <p14:creationId xmlns:p14="http://schemas.microsoft.com/office/powerpoint/2010/main" val="137345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929" y="188640"/>
            <a:ext cx="8784976" cy="1477328"/>
          </a:xfrm>
          <a:prstGeom prst="rect">
            <a:avLst/>
          </a:prstGeom>
        </p:spPr>
        <p:txBody>
          <a:bodyPr wrap="square">
            <a:spAutoFit/>
          </a:bodyPr>
          <a:lstStyle/>
          <a:p>
            <a:r>
              <a:rPr lang="zh-CN" altLang="zh-CN" b="1" dirty="0"/>
              <a:t>阅读下面这首诗，然后回答问题。</a:t>
            </a:r>
            <a:endParaRPr lang="zh-CN" altLang="zh-CN" dirty="0"/>
          </a:p>
          <a:p>
            <a:r>
              <a:rPr lang="en-US" altLang="zh-CN" b="1" dirty="0" smtClean="0"/>
              <a:t>                                                        </a:t>
            </a:r>
            <a:r>
              <a:rPr lang="zh-CN" altLang="zh-CN" b="1" dirty="0" smtClean="0"/>
              <a:t>湖州</a:t>
            </a:r>
            <a:r>
              <a:rPr lang="zh-CN" altLang="zh-CN" b="1" dirty="0"/>
              <a:t>歌</a:t>
            </a:r>
            <a:r>
              <a:rPr lang="en-US" altLang="zh-CN" b="1" dirty="0"/>
              <a:t>(</a:t>
            </a:r>
            <a:r>
              <a:rPr lang="zh-CN" altLang="zh-CN" b="1" dirty="0"/>
              <a:t>其六</a:t>
            </a:r>
            <a:r>
              <a:rPr lang="en-US" altLang="zh-CN" b="1" dirty="0" smtClean="0"/>
              <a:t>)          </a:t>
            </a:r>
            <a:r>
              <a:rPr lang="zh-CN" altLang="zh-CN" b="1" dirty="0" smtClean="0"/>
              <a:t>汪</a:t>
            </a:r>
            <a:r>
              <a:rPr lang="zh-CN" altLang="zh-CN" b="1" dirty="0"/>
              <a:t>元量</a:t>
            </a:r>
            <a:endParaRPr lang="zh-CN" altLang="zh-CN" dirty="0"/>
          </a:p>
          <a:p>
            <a:r>
              <a:rPr lang="en-US" altLang="zh-CN" b="1" dirty="0" smtClean="0"/>
              <a:t>                                     </a:t>
            </a:r>
            <a:r>
              <a:rPr lang="zh-CN" altLang="zh-CN" b="1" dirty="0" smtClean="0"/>
              <a:t>北</a:t>
            </a:r>
            <a:r>
              <a:rPr lang="zh-CN" altLang="zh-CN" b="1" dirty="0"/>
              <a:t>望烟云不尽头，大江东去水悠悠。</a:t>
            </a:r>
            <a:endParaRPr lang="zh-CN" altLang="zh-CN" dirty="0"/>
          </a:p>
          <a:p>
            <a:r>
              <a:rPr lang="en-US" altLang="zh-CN" b="1" dirty="0" smtClean="0"/>
              <a:t>                                    </a:t>
            </a:r>
            <a:r>
              <a:rPr lang="zh-CN" altLang="zh-CN" b="1" dirty="0" smtClean="0"/>
              <a:t>夕阳</a:t>
            </a:r>
            <a:r>
              <a:rPr lang="zh-CN" altLang="zh-CN" b="1" dirty="0"/>
              <a:t>一片寒鸦外，目断东西四百州。</a:t>
            </a:r>
            <a:endParaRPr lang="zh-CN" altLang="zh-CN" dirty="0"/>
          </a:p>
          <a:p>
            <a:r>
              <a:rPr lang="zh-CN" altLang="zh-CN" b="1" dirty="0"/>
              <a:t>【注】此诗是元灭南宋时，作者被元军押解北上途中所作。</a:t>
            </a:r>
            <a:endParaRPr lang="zh-CN" altLang="zh-CN" dirty="0"/>
          </a:p>
        </p:txBody>
      </p:sp>
      <p:sp>
        <p:nvSpPr>
          <p:cNvPr id="3" name="矩形 2"/>
          <p:cNvSpPr/>
          <p:nvPr/>
        </p:nvSpPr>
        <p:spPr>
          <a:xfrm>
            <a:off x="237936" y="5517232"/>
            <a:ext cx="8784975" cy="1200329"/>
          </a:xfrm>
          <a:prstGeom prst="rect">
            <a:avLst/>
          </a:prstGeom>
        </p:spPr>
        <p:txBody>
          <a:bodyPr wrap="square">
            <a:spAutoFit/>
          </a:bodyPr>
          <a:lstStyle/>
          <a:p>
            <a:r>
              <a:rPr lang="zh-CN" altLang="zh-CN" b="1" dirty="0" smtClean="0">
                <a:solidFill>
                  <a:srgbClr val="002060"/>
                </a:solidFill>
                <a:effectLst>
                  <a:outerShdw blurRad="38100" dist="38100" dir="2700000" algn="tl">
                    <a:srgbClr val="000000">
                      <a:alpha val="43137"/>
                    </a:srgbClr>
                  </a:outerShdw>
                </a:effectLst>
              </a:rPr>
              <a:t>【</a:t>
            </a:r>
            <a:r>
              <a:rPr lang="zh-CN" altLang="en-US" b="1" dirty="0" smtClean="0">
                <a:solidFill>
                  <a:srgbClr val="002060"/>
                </a:solidFill>
                <a:effectLst>
                  <a:outerShdw blurRad="38100" dist="38100" dir="2700000" algn="tl">
                    <a:srgbClr val="000000">
                      <a:alpha val="43137"/>
                    </a:srgbClr>
                  </a:outerShdw>
                </a:effectLst>
              </a:rPr>
              <a:t>答案</a:t>
            </a:r>
            <a:r>
              <a:rPr lang="zh-CN" altLang="zh-CN" b="1" dirty="0" smtClean="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汪诗中的</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不尽头</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烟云”“夕阳”“寒鸦”“目断”都在给人传递伤感的情绪，结合背景，即可断定，诗人是在表达一种家国之痛，与苏诗对英雄人物的呼唤自是不同。</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大江东去水悠悠</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抒发了</a:t>
            </a:r>
            <a:r>
              <a:rPr lang="zh-CN" altLang="zh-CN" b="1" dirty="0">
                <a:solidFill>
                  <a:srgbClr val="FF0000"/>
                </a:solidFill>
                <a:effectLst>
                  <a:outerShdw blurRad="38100" dist="38100" dir="2700000" algn="tl">
                    <a:srgbClr val="000000">
                      <a:alpha val="43137"/>
                    </a:srgbClr>
                  </a:outerShdw>
                </a:effectLst>
              </a:rPr>
              <a:t>作者身处国家衰亡不可挽救之时的悲痛心情</a:t>
            </a:r>
            <a:r>
              <a:rPr lang="zh-CN" altLang="zh-CN" b="1" dirty="0">
                <a:solidFill>
                  <a:srgbClr val="002060"/>
                </a:solidFill>
                <a:effectLst>
                  <a:outerShdw blurRad="38100" dist="38100" dir="2700000" algn="tl">
                    <a:srgbClr val="000000">
                      <a:alpha val="43137"/>
                    </a:srgbClr>
                  </a:outerShdw>
                </a:effectLst>
              </a:rPr>
              <a:t>，侧重</a:t>
            </a:r>
            <a:r>
              <a:rPr lang="zh-CN" altLang="zh-CN" b="1" dirty="0">
                <a:solidFill>
                  <a:srgbClr val="00B050"/>
                </a:solidFill>
                <a:effectLst>
                  <a:outerShdw blurRad="38100" dist="38100" dir="2700000" algn="tl">
                    <a:srgbClr val="000000">
                      <a:alpha val="43137"/>
                    </a:srgbClr>
                  </a:outerShdw>
                </a:effectLst>
              </a:rPr>
              <a:t>现实</a:t>
            </a:r>
            <a:r>
              <a:rPr lang="zh-CN" altLang="zh-CN" b="1" dirty="0">
                <a:solidFill>
                  <a:srgbClr val="00206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苏轼的诗句</a:t>
            </a:r>
            <a:r>
              <a:rPr lang="zh-CN" altLang="zh-CN" b="1" dirty="0">
                <a:solidFill>
                  <a:srgbClr val="002060"/>
                </a:solidFill>
                <a:effectLst>
                  <a:outerShdw blurRad="38100" dist="38100" dir="2700000" algn="tl">
                    <a:srgbClr val="000000">
                      <a:alpha val="43137"/>
                    </a:srgbClr>
                  </a:outerShdw>
                </a:effectLst>
              </a:rPr>
              <a:t>表达了</a:t>
            </a:r>
            <a:r>
              <a:rPr lang="zh-CN" altLang="zh-CN" b="1" dirty="0">
                <a:solidFill>
                  <a:srgbClr val="FF0000"/>
                </a:solidFill>
                <a:effectLst>
                  <a:outerShdw blurRad="38100" dist="38100" dir="2700000" algn="tl">
                    <a:srgbClr val="000000">
                      <a:alpha val="43137"/>
                    </a:srgbClr>
                  </a:outerShdw>
                </a:effectLst>
              </a:rPr>
              <a:t>对历史流转，英雄不再的感慨</a:t>
            </a:r>
            <a:r>
              <a:rPr lang="zh-CN" altLang="zh-CN" b="1" dirty="0">
                <a:solidFill>
                  <a:srgbClr val="002060"/>
                </a:solidFill>
                <a:effectLst>
                  <a:outerShdw blurRad="38100" dist="38100" dir="2700000" algn="tl">
                    <a:srgbClr val="000000">
                      <a:alpha val="43137"/>
                    </a:srgbClr>
                  </a:outerShdw>
                </a:effectLst>
              </a:rPr>
              <a:t>，侧重</a:t>
            </a:r>
            <a:r>
              <a:rPr lang="zh-CN" altLang="zh-CN" b="1" dirty="0">
                <a:solidFill>
                  <a:srgbClr val="00B050"/>
                </a:solidFill>
                <a:effectLst>
                  <a:outerShdw blurRad="38100" dist="38100" dir="2700000" algn="tl">
                    <a:srgbClr val="000000">
                      <a:alpha val="43137"/>
                    </a:srgbClr>
                  </a:outerShdw>
                </a:effectLst>
              </a:rPr>
              <a:t>怀古</a:t>
            </a:r>
            <a:r>
              <a:rPr lang="zh-CN" altLang="zh-CN" b="1" dirty="0">
                <a:solidFill>
                  <a:srgbClr val="002060"/>
                </a:solidFill>
                <a:effectLst>
                  <a:outerShdw blurRad="38100" dist="38100" dir="2700000" algn="tl">
                    <a:srgbClr val="000000">
                      <a:alpha val="43137"/>
                    </a:srgbClr>
                  </a:outerShdw>
                </a:effectLst>
              </a:rPr>
              <a:t>。</a:t>
            </a:r>
            <a:endParaRPr lang="zh-CN" altLang="zh-CN"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200536" y="1678208"/>
            <a:ext cx="8411352" cy="369332"/>
          </a:xfrm>
          <a:prstGeom prst="rect">
            <a:avLst/>
          </a:prstGeom>
        </p:spPr>
        <p:txBody>
          <a:bodyPr wrap="square">
            <a:spAutoFit/>
          </a:bodyPr>
          <a:lstStyle/>
          <a:p>
            <a:r>
              <a:rPr lang="zh-CN" altLang="zh-CN" b="1" dirty="0" smtClean="0"/>
              <a:t>简析</a:t>
            </a:r>
            <a:r>
              <a:rPr lang="en-US" altLang="zh-CN" b="1" dirty="0" smtClean="0"/>
              <a:t>“</a:t>
            </a:r>
            <a:r>
              <a:rPr lang="zh-CN" altLang="zh-CN" b="1" dirty="0" smtClean="0"/>
              <a:t>大江东去水悠悠</a:t>
            </a:r>
            <a:r>
              <a:rPr lang="en-US" altLang="zh-CN" b="1" dirty="0" smtClean="0"/>
              <a:t>”</a:t>
            </a:r>
            <a:r>
              <a:rPr lang="zh-CN" altLang="zh-CN" b="1" dirty="0" smtClean="0"/>
              <a:t>与苏轼</a:t>
            </a:r>
            <a:r>
              <a:rPr lang="en-US" altLang="zh-CN" b="1" dirty="0" smtClean="0"/>
              <a:t>“</a:t>
            </a:r>
            <a:r>
              <a:rPr lang="zh-CN" altLang="zh-CN" b="1" dirty="0" smtClean="0"/>
              <a:t>大江东去，浪淘尽，千古风流人物</a:t>
            </a:r>
            <a:r>
              <a:rPr lang="en-US" altLang="zh-CN" b="1" dirty="0" smtClean="0"/>
              <a:t>”</a:t>
            </a:r>
            <a:r>
              <a:rPr lang="zh-CN" altLang="zh-CN" b="1" dirty="0" smtClean="0"/>
              <a:t>表达的不同情感。</a:t>
            </a:r>
            <a:endParaRPr lang="zh-CN" altLang="zh-CN" dirty="0" smtClean="0"/>
          </a:p>
        </p:txBody>
      </p:sp>
      <p:sp>
        <p:nvSpPr>
          <p:cNvPr id="5" name="矩形 4"/>
          <p:cNvSpPr/>
          <p:nvPr/>
        </p:nvSpPr>
        <p:spPr>
          <a:xfrm>
            <a:off x="176784" y="2093340"/>
            <a:ext cx="8907278" cy="3416320"/>
          </a:xfrm>
          <a:prstGeom prst="rect">
            <a:avLst/>
          </a:prstGeom>
        </p:spPr>
        <p:txBody>
          <a:bodyPr wrap="square">
            <a:spAutoFit/>
          </a:bodyPr>
          <a:lstStyle/>
          <a:p>
            <a:r>
              <a:rPr lang="zh-CN" altLang="en-US" b="1" dirty="0" smtClean="0">
                <a:solidFill>
                  <a:srgbClr val="7030A0"/>
                </a:solidFill>
              </a:rPr>
              <a:t>赏析：</a:t>
            </a:r>
            <a:r>
              <a:rPr lang="zh-CN" altLang="en-US" b="1" dirty="0" smtClean="0">
                <a:solidFill>
                  <a:srgbClr val="00B050"/>
                </a:solidFill>
                <a:effectLst>
                  <a:outerShdw blurRad="38100" dist="38100" dir="2700000" algn="tl">
                    <a:srgbClr val="000000">
                      <a:alpha val="43137"/>
                    </a:srgbClr>
                  </a:outerShdw>
                </a:effectLst>
              </a:rPr>
              <a:t>首句写</a:t>
            </a:r>
            <a:r>
              <a:rPr lang="zh-CN" altLang="zh-CN" b="1" dirty="0" smtClean="0">
                <a:solidFill>
                  <a:srgbClr val="7030A0"/>
                </a:solidFill>
              </a:rPr>
              <a:t>诗人</a:t>
            </a:r>
            <a:r>
              <a:rPr lang="zh-CN" altLang="zh-CN" b="1" dirty="0">
                <a:solidFill>
                  <a:srgbClr val="7030A0"/>
                </a:solidFill>
              </a:rPr>
              <a:t>与被俘人众怀着凄恻的心情被押往北方，途中步履维艰，却</a:t>
            </a:r>
            <a:r>
              <a:rPr lang="zh-CN" altLang="zh-CN" b="1" dirty="0" smtClean="0">
                <a:solidFill>
                  <a:srgbClr val="7030A0"/>
                </a:solidFill>
              </a:rPr>
              <a:t>后退</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不得。</a:t>
            </a:r>
            <a:r>
              <a:rPr lang="en-US" altLang="zh-CN" b="1" dirty="0" smtClean="0">
                <a:solidFill>
                  <a:srgbClr val="7030A0"/>
                </a:solidFill>
              </a:rPr>
              <a:t> </a:t>
            </a:r>
            <a:r>
              <a:rPr lang="zh-CN" altLang="zh-CN" b="1" dirty="0" smtClean="0">
                <a:solidFill>
                  <a:srgbClr val="7030A0"/>
                </a:solidFill>
              </a:rPr>
              <a:t>举目</a:t>
            </a:r>
            <a:r>
              <a:rPr lang="en-US" altLang="zh-CN" b="1" dirty="0" err="1">
                <a:solidFill>
                  <a:srgbClr val="7030A0"/>
                </a:solidFill>
              </a:rPr>
              <a:t>北望</a:t>
            </a:r>
            <a:r>
              <a:rPr lang="zh-CN" altLang="zh-CN" b="1" dirty="0">
                <a:solidFill>
                  <a:srgbClr val="7030A0"/>
                </a:solidFill>
              </a:rPr>
              <a:t>，哪里是个尽头</a:t>
            </a:r>
            <a:r>
              <a:rPr lang="zh-CN" altLang="zh-CN" b="1" dirty="0" smtClean="0">
                <a:solidFill>
                  <a:srgbClr val="7030A0"/>
                </a:solidFill>
              </a:rPr>
              <a:t>？</a:t>
            </a:r>
            <a:endParaRPr lang="zh-CN" altLang="zh-CN" b="1" dirty="0">
              <a:solidFill>
                <a:srgbClr val="7030A0"/>
              </a:solidFill>
            </a:endParaRPr>
          </a:p>
          <a:p>
            <a:r>
              <a:rPr lang="zh-CN" altLang="zh-CN" b="1" dirty="0">
                <a:solidFill>
                  <a:srgbClr val="00B050"/>
                </a:solidFill>
                <a:effectLst>
                  <a:outerShdw blurRad="38100" dist="38100" dir="2700000" algn="tl">
                    <a:srgbClr val="000000">
                      <a:alpha val="43137"/>
                    </a:srgbClr>
                  </a:outerShdw>
                </a:effectLst>
              </a:rPr>
              <a:t>第二句</a:t>
            </a:r>
            <a:r>
              <a:rPr lang="zh-CN" altLang="zh-CN" b="1" dirty="0">
                <a:solidFill>
                  <a:srgbClr val="7030A0"/>
                </a:solidFill>
              </a:rPr>
              <a:t>写大江东流的壮阔之景。诗人面对这永不停歇的江水，感慨万千。</a:t>
            </a:r>
            <a:r>
              <a:rPr lang="en-US" altLang="zh-CN" b="1" dirty="0">
                <a:solidFill>
                  <a:srgbClr val="7030A0"/>
                </a:solidFill>
              </a:rPr>
              <a:t>“</a:t>
            </a:r>
            <a:r>
              <a:rPr lang="zh-CN" altLang="zh-CN" b="1" dirty="0">
                <a:solidFill>
                  <a:srgbClr val="7030A0"/>
                </a:solidFill>
              </a:rPr>
              <a:t>水悠悠</a:t>
            </a:r>
            <a:r>
              <a:rPr lang="en-US" altLang="zh-CN" b="1" dirty="0">
                <a:solidFill>
                  <a:srgbClr val="7030A0"/>
                </a:solidFill>
              </a:rPr>
              <a:t>”</a:t>
            </a:r>
            <a:r>
              <a:rPr lang="zh-CN" altLang="zh-CN" b="1" dirty="0" smtClean="0">
                <a:solidFill>
                  <a:srgbClr val="7030A0"/>
                </a:solidFill>
              </a:rPr>
              <a:t>似</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乎</a:t>
            </a:r>
            <a:r>
              <a:rPr lang="zh-CN" altLang="zh-CN" b="1" dirty="0">
                <a:solidFill>
                  <a:srgbClr val="7030A0"/>
                </a:solidFill>
              </a:rPr>
              <a:t>说诗人的痛苦永无断绝，象悠悠的东流水一样。</a:t>
            </a:r>
          </a:p>
          <a:p>
            <a:r>
              <a:rPr lang="en-US" altLang="zh-CN" b="1" dirty="0">
                <a:solidFill>
                  <a:srgbClr val="7030A0"/>
                </a:solidFill>
              </a:rPr>
              <a:t> “</a:t>
            </a:r>
            <a:r>
              <a:rPr lang="zh-CN" altLang="zh-CN" b="1" dirty="0">
                <a:solidFill>
                  <a:srgbClr val="00B050"/>
                </a:solidFill>
                <a:effectLst>
                  <a:outerShdw blurRad="38100" dist="38100" dir="2700000" algn="tl">
                    <a:srgbClr val="000000">
                      <a:alpha val="43137"/>
                    </a:srgbClr>
                  </a:outerShdw>
                </a:effectLst>
              </a:rPr>
              <a:t>夕阳一片寒鸦外</a:t>
            </a:r>
            <a:r>
              <a:rPr lang="en-US" altLang="zh-CN" b="1" dirty="0">
                <a:solidFill>
                  <a:srgbClr val="7030A0"/>
                </a:solidFill>
              </a:rPr>
              <a:t>”</a:t>
            </a:r>
            <a:r>
              <a:rPr lang="zh-CN" altLang="zh-CN" b="1" dirty="0">
                <a:solidFill>
                  <a:srgbClr val="7030A0"/>
                </a:solidFill>
              </a:rPr>
              <a:t>，化用</a:t>
            </a:r>
            <a:r>
              <a:rPr lang="en-US" altLang="zh-CN" b="1" dirty="0" err="1">
                <a:solidFill>
                  <a:srgbClr val="7030A0"/>
                </a:solidFill>
              </a:rPr>
              <a:t>秦观</a:t>
            </a:r>
            <a:r>
              <a:rPr lang="zh-CN" altLang="zh-CN" b="1" dirty="0">
                <a:solidFill>
                  <a:srgbClr val="7030A0"/>
                </a:solidFill>
              </a:rPr>
              <a:t>的词：</a:t>
            </a:r>
            <a:r>
              <a:rPr lang="en-US" altLang="zh-CN" b="1" dirty="0">
                <a:solidFill>
                  <a:srgbClr val="7030A0"/>
                </a:solidFill>
              </a:rPr>
              <a:t>“</a:t>
            </a:r>
            <a:r>
              <a:rPr lang="zh-CN" altLang="zh-CN" b="1" dirty="0">
                <a:solidFill>
                  <a:srgbClr val="7030A0"/>
                </a:solidFill>
              </a:rPr>
              <a:t>斜阳外，寒鸦数点，流水绕孤村。</a:t>
            </a:r>
            <a:r>
              <a:rPr lang="en-US" altLang="zh-CN" b="1" dirty="0">
                <a:solidFill>
                  <a:srgbClr val="7030A0"/>
                </a:solidFill>
              </a:rPr>
              <a:t>”</a:t>
            </a:r>
            <a:r>
              <a:rPr lang="zh-CN" altLang="zh-CN" b="1" dirty="0">
                <a:solidFill>
                  <a:srgbClr val="7030A0"/>
                </a:solidFill>
              </a:rPr>
              <a:t>因正是</a:t>
            </a:r>
            <a:r>
              <a:rPr lang="zh-CN" altLang="zh-CN" b="1" dirty="0" smtClean="0">
                <a:solidFill>
                  <a:srgbClr val="7030A0"/>
                </a:solidFill>
              </a:rPr>
              <a:t>眼</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中</a:t>
            </a:r>
            <a:r>
              <a:rPr lang="zh-CN" altLang="zh-CN" b="1" dirty="0">
                <a:solidFill>
                  <a:srgbClr val="7030A0"/>
                </a:solidFill>
              </a:rPr>
              <a:t>所见，真情实景，夕阳渐沉，暮色苍茫，寒鸦归巢。但那种孤寂清冷、悲凉</a:t>
            </a:r>
            <a:r>
              <a:rPr lang="zh-CN" altLang="zh-CN" b="1" dirty="0" smtClean="0">
                <a:solidFill>
                  <a:srgbClr val="7030A0"/>
                </a:solidFill>
              </a:rPr>
              <a:t>凄</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恻</a:t>
            </a:r>
            <a:r>
              <a:rPr lang="zh-CN" altLang="zh-CN" b="1" dirty="0">
                <a:solidFill>
                  <a:srgbClr val="7030A0"/>
                </a:solidFill>
              </a:rPr>
              <a:t>的情绪却深入人心。</a:t>
            </a:r>
          </a:p>
          <a:p>
            <a:r>
              <a:rPr lang="en-US" altLang="zh-CN" b="1" dirty="0">
                <a:solidFill>
                  <a:srgbClr val="7030A0"/>
                </a:solidFill>
              </a:rPr>
              <a:t> “</a:t>
            </a:r>
            <a:r>
              <a:rPr lang="zh-CN" altLang="zh-CN" b="1" dirty="0">
                <a:solidFill>
                  <a:srgbClr val="00B050"/>
                </a:solidFill>
                <a:effectLst>
                  <a:outerShdw blurRad="38100" dist="38100" dir="2700000" algn="tl">
                    <a:srgbClr val="000000">
                      <a:alpha val="43137"/>
                    </a:srgbClr>
                  </a:outerShdw>
                </a:effectLst>
              </a:rPr>
              <a:t>目断东西</a:t>
            </a:r>
            <a:r>
              <a:rPr lang="en-US" altLang="zh-CN" b="1" dirty="0" err="1">
                <a:solidFill>
                  <a:srgbClr val="00B050"/>
                </a:solidFill>
                <a:effectLst>
                  <a:outerShdw blurRad="38100" dist="38100" dir="2700000" algn="tl">
                    <a:srgbClr val="000000">
                      <a:alpha val="43137"/>
                    </a:srgbClr>
                  </a:outerShdw>
                </a:effectLst>
              </a:rPr>
              <a:t>四百州</a:t>
            </a:r>
            <a:r>
              <a:rPr lang="en-US" altLang="zh-CN" b="1" dirty="0">
                <a:solidFill>
                  <a:srgbClr val="7030A0"/>
                </a:solidFill>
              </a:rPr>
              <a:t>”</a:t>
            </a:r>
            <a:r>
              <a:rPr lang="zh-CN" altLang="zh-CN" b="1" dirty="0">
                <a:solidFill>
                  <a:srgbClr val="7030A0"/>
                </a:solidFill>
              </a:rPr>
              <a:t>，环顾四野，高天长云，大江东流，夕阳寒鸦，暮色暝暝，</a:t>
            </a:r>
            <a:r>
              <a:rPr lang="zh-CN" altLang="zh-CN" b="1" dirty="0" smtClean="0">
                <a:solidFill>
                  <a:srgbClr val="7030A0"/>
                </a:solidFill>
              </a:rPr>
              <a:t>故国</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神州</a:t>
            </a:r>
            <a:r>
              <a:rPr lang="zh-CN" altLang="zh-CN" b="1" dirty="0">
                <a:solidFill>
                  <a:srgbClr val="7030A0"/>
                </a:solidFill>
              </a:rPr>
              <a:t>何处？</a:t>
            </a:r>
            <a:r>
              <a:rPr lang="en-US" altLang="zh-CN" b="1" dirty="0" err="1">
                <a:solidFill>
                  <a:srgbClr val="7030A0"/>
                </a:solidFill>
              </a:rPr>
              <a:t>我身</a:t>
            </a:r>
            <a:r>
              <a:rPr lang="zh-CN" altLang="zh-CN" b="1" dirty="0">
                <a:solidFill>
                  <a:srgbClr val="7030A0"/>
                </a:solidFill>
              </a:rPr>
              <a:t>何处？</a:t>
            </a:r>
            <a:r>
              <a:rPr lang="en-US" altLang="zh-CN" b="1" dirty="0">
                <a:solidFill>
                  <a:srgbClr val="7030A0"/>
                </a:solidFill>
              </a:rPr>
              <a:t>“</a:t>
            </a:r>
            <a:r>
              <a:rPr lang="en-US" altLang="zh-CN" b="1" dirty="0" err="1">
                <a:solidFill>
                  <a:srgbClr val="7030A0"/>
                </a:solidFill>
              </a:rPr>
              <a:t>目断</a:t>
            </a:r>
            <a:r>
              <a:rPr lang="en-US" altLang="zh-CN" b="1" dirty="0">
                <a:solidFill>
                  <a:srgbClr val="7030A0"/>
                </a:solidFill>
              </a:rPr>
              <a:t>”</a:t>
            </a:r>
            <a:r>
              <a:rPr lang="zh-CN" altLang="zh-CN" b="1" dirty="0">
                <a:solidFill>
                  <a:srgbClr val="7030A0"/>
                </a:solidFill>
              </a:rPr>
              <a:t>是思而望，望而不见。从诗的第一句起，诗人就</a:t>
            </a:r>
            <a:r>
              <a:rPr lang="zh-CN" altLang="zh-CN" b="1" dirty="0" smtClean="0">
                <a:solidFill>
                  <a:srgbClr val="7030A0"/>
                </a:solidFill>
              </a:rPr>
              <a:t>开</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始</a:t>
            </a:r>
            <a:r>
              <a:rPr lang="zh-CN" altLang="zh-CN" b="1" dirty="0">
                <a:solidFill>
                  <a:srgbClr val="7030A0"/>
                </a:solidFill>
              </a:rPr>
              <a:t>了寻找，东西南北望断，只落得心中一声无奈的叹息。</a:t>
            </a:r>
            <a:r>
              <a:rPr lang="en-US" altLang="zh-CN" b="1" dirty="0">
                <a:solidFill>
                  <a:srgbClr val="7030A0"/>
                </a:solidFill>
              </a:rPr>
              <a:t>“</a:t>
            </a:r>
            <a:r>
              <a:rPr lang="en-US" altLang="zh-CN" b="1" dirty="0" err="1">
                <a:solidFill>
                  <a:srgbClr val="7030A0"/>
                </a:solidFill>
              </a:rPr>
              <a:t>四百州</a:t>
            </a:r>
            <a:r>
              <a:rPr lang="en-US" altLang="zh-CN" b="1" dirty="0">
                <a:solidFill>
                  <a:srgbClr val="7030A0"/>
                </a:solidFill>
              </a:rPr>
              <a:t>”</a:t>
            </a:r>
            <a:r>
              <a:rPr lang="zh-CN" altLang="zh-CN" b="1" dirty="0">
                <a:solidFill>
                  <a:srgbClr val="7030A0"/>
                </a:solidFill>
              </a:rPr>
              <a:t>说明了魂牵</a:t>
            </a:r>
            <a:r>
              <a:rPr lang="zh-CN" altLang="zh-CN" b="1" dirty="0" smtClean="0">
                <a:solidFill>
                  <a:srgbClr val="7030A0"/>
                </a:solidFill>
              </a:rPr>
              <a:t>梦</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绕</a:t>
            </a:r>
            <a:r>
              <a:rPr lang="zh-CN" altLang="zh-CN" b="1" dirty="0">
                <a:solidFill>
                  <a:srgbClr val="7030A0"/>
                </a:solidFill>
              </a:rPr>
              <a:t>的故国曾经是地大物博、国强民盛，而今再也寻不见了。国势衰微至此，连</a:t>
            </a:r>
            <a:r>
              <a:rPr lang="zh-CN" altLang="zh-CN" b="1" dirty="0" smtClean="0">
                <a:solidFill>
                  <a:srgbClr val="7030A0"/>
                </a:solidFill>
              </a:rPr>
              <a:t>皇</a:t>
            </a:r>
            <a:endParaRPr lang="en-US" altLang="zh-CN" b="1" dirty="0" smtClean="0">
              <a:solidFill>
                <a:srgbClr val="7030A0"/>
              </a:solidFill>
            </a:endParaRPr>
          </a:p>
          <a:p>
            <a:r>
              <a:rPr lang="en-US" altLang="zh-CN" b="1" dirty="0">
                <a:solidFill>
                  <a:srgbClr val="7030A0"/>
                </a:solidFill>
              </a:rPr>
              <a:t> </a:t>
            </a:r>
            <a:r>
              <a:rPr lang="en-US" altLang="zh-CN" b="1" dirty="0" smtClean="0">
                <a:solidFill>
                  <a:srgbClr val="7030A0"/>
                </a:solidFill>
              </a:rPr>
              <a:t>     </a:t>
            </a:r>
            <a:r>
              <a:rPr lang="zh-CN" altLang="zh-CN" b="1" dirty="0" smtClean="0">
                <a:solidFill>
                  <a:srgbClr val="7030A0"/>
                </a:solidFill>
              </a:rPr>
              <a:t>帝都</a:t>
            </a:r>
            <a:r>
              <a:rPr lang="zh-CN" altLang="zh-CN" b="1" dirty="0">
                <a:solidFill>
                  <a:srgbClr val="7030A0"/>
                </a:solidFill>
              </a:rPr>
              <a:t>成了敌人的俘虏，想想真是泪眼望穿，愁肠寸断</a:t>
            </a:r>
            <a:r>
              <a:rPr lang="zh-CN" altLang="zh-CN" b="1" dirty="0" smtClean="0">
                <a:solidFill>
                  <a:srgbClr val="7030A0"/>
                </a:solidFill>
              </a:rPr>
              <a:t>。</a:t>
            </a:r>
            <a:r>
              <a:rPr lang="en-US" altLang="zh-CN" b="1" dirty="0">
                <a:solidFill>
                  <a:srgbClr val="7030A0"/>
                </a:solidFill>
              </a:rPr>
              <a:t> </a:t>
            </a:r>
            <a:endParaRPr lang="zh-CN" altLang="zh-CN" b="1" dirty="0">
              <a:solidFill>
                <a:srgbClr val="7030A0"/>
              </a:solidFill>
            </a:endParaRPr>
          </a:p>
        </p:txBody>
      </p:sp>
    </p:spTree>
    <p:extLst>
      <p:ext uri="{BB962C8B-B14F-4D97-AF65-F5344CB8AC3E}">
        <p14:creationId xmlns:p14="http://schemas.microsoft.com/office/powerpoint/2010/main" val="230898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446" y="116632"/>
            <a:ext cx="8856984" cy="2031325"/>
          </a:xfrm>
          <a:prstGeom prst="rect">
            <a:avLst/>
          </a:prstGeom>
        </p:spPr>
        <p:txBody>
          <a:bodyPr wrap="square">
            <a:spAutoFit/>
          </a:bodyPr>
          <a:lstStyle/>
          <a:p>
            <a:r>
              <a:rPr lang="zh-CN" altLang="zh-CN" b="1" dirty="0"/>
              <a:t>阅读下面两首诗，然后回答问题。</a:t>
            </a:r>
            <a:endParaRPr lang="zh-CN" altLang="zh-CN" dirty="0"/>
          </a:p>
          <a:p>
            <a:r>
              <a:rPr lang="en-US" altLang="zh-CN" b="1" dirty="0" smtClean="0"/>
              <a:t>                                               </a:t>
            </a:r>
            <a:r>
              <a:rPr lang="zh-CN" altLang="zh-CN" b="1" dirty="0" smtClean="0"/>
              <a:t>江</a:t>
            </a:r>
            <a:r>
              <a:rPr lang="zh-CN" altLang="zh-CN" b="1" dirty="0"/>
              <a:t>宁夹口三首</a:t>
            </a:r>
            <a:r>
              <a:rPr lang="en-US" altLang="zh-CN" b="1" dirty="0"/>
              <a:t>(</a:t>
            </a:r>
            <a:r>
              <a:rPr lang="zh-CN" altLang="zh-CN" b="1" dirty="0"/>
              <a:t>其三</a:t>
            </a:r>
            <a:r>
              <a:rPr lang="en-US" altLang="zh-CN" b="1" dirty="0" smtClean="0"/>
              <a:t>)           </a:t>
            </a:r>
            <a:r>
              <a:rPr lang="zh-CN" altLang="zh-CN" b="1" dirty="0" smtClean="0"/>
              <a:t>王安石</a:t>
            </a:r>
            <a:endParaRPr lang="zh-CN" altLang="zh-CN" dirty="0"/>
          </a:p>
          <a:p>
            <a:r>
              <a:rPr lang="en-US" altLang="zh-CN" b="1" dirty="0" smtClean="0"/>
              <a:t>                                     </a:t>
            </a:r>
            <a:r>
              <a:rPr lang="zh-CN" altLang="zh-CN" b="1" dirty="0" smtClean="0"/>
              <a:t>落</a:t>
            </a:r>
            <a:r>
              <a:rPr lang="zh-CN" altLang="zh-CN" b="1" dirty="0"/>
              <a:t>帆江口月黄昏，小店无灯欲闭门。</a:t>
            </a:r>
            <a:endParaRPr lang="zh-CN" altLang="zh-CN" dirty="0"/>
          </a:p>
          <a:p>
            <a:r>
              <a:rPr lang="en-US" altLang="zh-CN" b="1" dirty="0" smtClean="0"/>
              <a:t>                                     </a:t>
            </a:r>
            <a:r>
              <a:rPr lang="zh-CN" altLang="zh-CN" b="1" dirty="0" smtClean="0"/>
              <a:t>侧</a:t>
            </a:r>
            <a:r>
              <a:rPr lang="zh-CN" altLang="zh-CN" b="1" dirty="0"/>
              <a:t>出岸沙枫半死，系船应有去年痕。</a:t>
            </a:r>
            <a:endParaRPr lang="zh-CN" altLang="zh-CN" dirty="0"/>
          </a:p>
          <a:p>
            <a:r>
              <a:rPr lang="en-US" altLang="zh-CN" b="1" dirty="0" smtClean="0"/>
              <a:t>                                                       </a:t>
            </a:r>
            <a:r>
              <a:rPr lang="zh-CN" altLang="zh-CN" b="1" dirty="0" smtClean="0"/>
              <a:t>舟</a:t>
            </a:r>
            <a:r>
              <a:rPr lang="zh-CN" altLang="zh-CN" b="1" dirty="0"/>
              <a:t>下建</a:t>
            </a:r>
            <a:r>
              <a:rPr lang="zh-CN" altLang="zh-CN" b="1" dirty="0" smtClean="0"/>
              <a:t>溪</a:t>
            </a:r>
            <a:r>
              <a:rPr lang="en-US" altLang="zh-CN" b="1" dirty="0" smtClean="0"/>
              <a:t>               </a:t>
            </a:r>
            <a:r>
              <a:rPr lang="zh-CN" altLang="zh-CN" b="1" dirty="0" smtClean="0"/>
              <a:t>方</a:t>
            </a:r>
            <a:r>
              <a:rPr lang="zh-CN" altLang="zh-CN" b="1" dirty="0"/>
              <a:t>惟深</a:t>
            </a:r>
            <a:endParaRPr lang="zh-CN" altLang="zh-CN" dirty="0"/>
          </a:p>
          <a:p>
            <a:r>
              <a:rPr lang="en-US" altLang="zh-CN" b="1" dirty="0" smtClean="0"/>
              <a:t>                                     </a:t>
            </a:r>
            <a:r>
              <a:rPr lang="zh-CN" altLang="zh-CN" b="1" dirty="0" smtClean="0"/>
              <a:t>客</a:t>
            </a:r>
            <a:r>
              <a:rPr lang="zh-CN" altLang="zh-CN" b="1" dirty="0"/>
              <a:t>航收浦月黄昏，野店无灯欲闭门。</a:t>
            </a:r>
            <a:endParaRPr lang="zh-CN" altLang="zh-CN" dirty="0"/>
          </a:p>
          <a:p>
            <a:r>
              <a:rPr lang="en-US" altLang="zh-CN" b="1" dirty="0" smtClean="0"/>
              <a:t>                                     </a:t>
            </a:r>
            <a:r>
              <a:rPr lang="zh-CN" altLang="zh-CN" b="1" dirty="0" smtClean="0"/>
              <a:t>侧</a:t>
            </a:r>
            <a:r>
              <a:rPr lang="zh-CN" altLang="zh-CN" b="1" dirty="0"/>
              <a:t>出岸沙枫半死，系舟犹有去年痕</a:t>
            </a:r>
            <a:r>
              <a:rPr lang="zh-CN" altLang="zh-CN" b="1" dirty="0" smtClean="0"/>
              <a:t>。</a:t>
            </a:r>
            <a:endParaRPr lang="zh-CN" altLang="zh-CN" dirty="0"/>
          </a:p>
        </p:txBody>
      </p:sp>
      <p:sp>
        <p:nvSpPr>
          <p:cNvPr id="3" name="矩形 2"/>
          <p:cNvSpPr/>
          <p:nvPr/>
        </p:nvSpPr>
        <p:spPr>
          <a:xfrm>
            <a:off x="79190" y="2150960"/>
            <a:ext cx="8929269" cy="2308324"/>
          </a:xfrm>
          <a:prstGeom prst="rect">
            <a:avLst/>
          </a:prstGeom>
        </p:spPr>
        <p:txBody>
          <a:bodyPr wrap="square">
            <a:spAutoFit/>
          </a:bodyPr>
          <a:lstStyle/>
          <a:p>
            <a:r>
              <a:rPr lang="zh-CN" altLang="en-US" sz="1600" b="1" dirty="0" smtClean="0">
                <a:solidFill>
                  <a:srgbClr val="002060"/>
                </a:solidFill>
                <a:effectLst>
                  <a:outerShdw blurRad="38100" dist="38100" dir="2700000" algn="tl">
                    <a:srgbClr val="000000">
                      <a:alpha val="43137"/>
                    </a:srgbClr>
                  </a:outerShdw>
                </a:effectLst>
              </a:rPr>
              <a:t>         王</a:t>
            </a:r>
            <a:r>
              <a:rPr lang="zh-CN" altLang="zh-CN" sz="1600" b="1" dirty="0" smtClean="0">
                <a:solidFill>
                  <a:srgbClr val="002060"/>
                </a:solidFill>
                <a:effectLst>
                  <a:outerShdw blurRad="38100" dist="38100" dir="2700000" algn="tl">
                    <a:srgbClr val="000000">
                      <a:alpha val="43137"/>
                    </a:srgbClr>
                  </a:outerShdw>
                </a:effectLst>
              </a:rPr>
              <a:t>诗</a:t>
            </a:r>
            <a:r>
              <a:rPr lang="zh-CN" altLang="zh-CN" sz="1600" b="1" dirty="0">
                <a:solidFill>
                  <a:srgbClr val="002060"/>
                </a:solidFill>
                <a:effectLst>
                  <a:outerShdw blurRad="38100" dist="38100" dir="2700000" algn="tl">
                    <a:srgbClr val="000000">
                      <a:alpha val="43137"/>
                    </a:srgbClr>
                  </a:outerShdw>
                </a:effectLst>
              </a:rPr>
              <a:t>开头写泊船落帆之后，呈现在诗人眼前的：舱里一灯荧荧，窗外夜色茫茫。波光浩渺，月轮孤</a:t>
            </a:r>
            <a:r>
              <a:rPr lang="zh-CN" altLang="zh-CN" sz="1600" b="1" dirty="0" smtClean="0">
                <a:solidFill>
                  <a:srgbClr val="002060"/>
                </a:solidFill>
                <a:effectLst>
                  <a:outerShdw blurRad="38100" dist="38100" dir="2700000" algn="tl">
                    <a:srgbClr val="000000">
                      <a:alpha val="43137"/>
                    </a:srgbClr>
                  </a:outerShdw>
                </a:effectLst>
              </a:rPr>
              <a:t>悬</a:t>
            </a:r>
            <a:r>
              <a:rPr lang="zh-CN" altLang="en-US" sz="1600" b="1" dirty="0" smtClean="0">
                <a:solidFill>
                  <a:srgbClr val="002060"/>
                </a:solidFill>
                <a:effectLst>
                  <a:outerShdw blurRad="38100" dist="38100" dir="2700000" algn="tl">
                    <a:srgbClr val="000000">
                      <a:alpha val="43137"/>
                    </a:srgbClr>
                  </a:outerShdw>
                </a:effectLst>
              </a:rPr>
              <a:t>，</a:t>
            </a:r>
            <a:r>
              <a:rPr lang="zh-CN" altLang="zh-CN" sz="1600" b="1" dirty="0" smtClean="0">
                <a:solidFill>
                  <a:srgbClr val="002060"/>
                </a:solidFill>
                <a:effectLst>
                  <a:outerShdw blurRad="38100" dist="38100" dir="2700000" algn="tl">
                    <a:srgbClr val="000000">
                      <a:alpha val="43137"/>
                    </a:srgbClr>
                  </a:outerShdw>
                </a:effectLst>
              </a:rPr>
              <a:t>一切</a:t>
            </a:r>
            <a:r>
              <a:rPr lang="zh-CN" altLang="zh-CN" sz="1600" b="1" dirty="0">
                <a:solidFill>
                  <a:srgbClr val="002060"/>
                </a:solidFill>
                <a:effectLst>
                  <a:outerShdw blurRad="38100" dist="38100" dir="2700000" algn="tl">
                    <a:srgbClr val="000000">
                      <a:alpha val="43137"/>
                    </a:srgbClr>
                  </a:outerShdw>
                </a:effectLst>
              </a:rPr>
              <a:t>都披上了一层轻纱，江上景物若隐若现，似有似无。</a:t>
            </a:r>
          </a:p>
          <a:p>
            <a:r>
              <a:rPr lang="en-US" altLang="zh-CN" sz="1600" b="1" dirty="0" smtClean="0">
                <a:solidFill>
                  <a:srgbClr val="002060"/>
                </a:solidFill>
                <a:effectLst>
                  <a:outerShdw blurRad="38100" dist="38100" dir="2700000" algn="tl">
                    <a:srgbClr val="000000">
                      <a:alpha val="43137"/>
                    </a:srgbClr>
                  </a:outerShdw>
                </a:effectLst>
              </a:rPr>
              <a:t>         </a:t>
            </a:r>
            <a:r>
              <a:rPr lang="zh-CN" altLang="zh-CN" sz="1600" b="1" dirty="0" smtClean="0">
                <a:solidFill>
                  <a:srgbClr val="002060"/>
                </a:solidFill>
                <a:effectLst>
                  <a:outerShdw blurRad="38100" dist="38100" dir="2700000" algn="tl">
                    <a:srgbClr val="000000">
                      <a:alpha val="43137"/>
                    </a:srgbClr>
                  </a:outerShdw>
                </a:effectLst>
              </a:rPr>
              <a:t>关门</a:t>
            </a:r>
            <a:r>
              <a:rPr lang="zh-CN" altLang="zh-CN" sz="1600" b="1" dirty="0">
                <a:solidFill>
                  <a:srgbClr val="002060"/>
                </a:solidFill>
                <a:effectLst>
                  <a:outerShdw blurRad="38100" dist="38100" dir="2700000" algn="tl">
                    <a:srgbClr val="000000">
                      <a:alpha val="43137"/>
                    </a:srgbClr>
                  </a:outerShdw>
                </a:effectLst>
              </a:rPr>
              <a:t>的咿哑声打破了江边的寂静，诗人多次来往此地，知道附近有家小店，只是在朦胧月色中，才迟迟没有辨认出来。而</a:t>
            </a:r>
            <a:r>
              <a:rPr lang="en-US" altLang="zh-CN" sz="1600" b="1" dirty="0">
                <a:solidFill>
                  <a:srgbClr val="002060"/>
                </a:solidFill>
                <a:effectLst>
                  <a:outerShdw blurRad="38100" dist="38100" dir="2700000" algn="tl">
                    <a:srgbClr val="000000">
                      <a:alpha val="43137"/>
                    </a:srgbClr>
                  </a:outerShdw>
                </a:effectLst>
              </a:rPr>
              <a:t>“</a:t>
            </a:r>
            <a:r>
              <a:rPr lang="zh-CN" altLang="zh-CN" sz="1600" b="1" dirty="0">
                <a:solidFill>
                  <a:srgbClr val="002060"/>
                </a:solidFill>
                <a:effectLst>
                  <a:outerShdw blurRad="38100" dist="38100" dir="2700000" algn="tl">
                    <a:srgbClr val="000000">
                      <a:alpha val="43137"/>
                    </a:srgbClr>
                  </a:outerShdw>
                </a:effectLst>
              </a:rPr>
              <a:t>无灯</a:t>
            </a:r>
            <a:r>
              <a:rPr lang="en-US" altLang="zh-CN" sz="1600" b="1" dirty="0">
                <a:solidFill>
                  <a:srgbClr val="002060"/>
                </a:solidFill>
                <a:effectLst>
                  <a:outerShdw blurRad="38100" dist="38100" dir="2700000" algn="tl">
                    <a:srgbClr val="000000">
                      <a:alpha val="43137"/>
                    </a:srgbClr>
                  </a:outerShdw>
                </a:effectLst>
              </a:rPr>
              <a:t>”</a:t>
            </a:r>
            <a:r>
              <a:rPr lang="zh-CN" altLang="zh-CN" sz="1600" b="1" dirty="0">
                <a:solidFill>
                  <a:srgbClr val="002060"/>
                </a:solidFill>
                <a:effectLst>
                  <a:outerShdw blurRad="38100" dist="38100" dir="2700000" algn="tl">
                    <a:srgbClr val="000000">
                      <a:alpha val="43137"/>
                    </a:srgbClr>
                  </a:outerShdw>
                </a:effectLst>
              </a:rPr>
              <a:t>又说明了小店主人的孤贫。</a:t>
            </a:r>
          </a:p>
          <a:p>
            <a:r>
              <a:rPr lang="en-US" altLang="zh-CN" sz="1600" b="1" dirty="0" smtClean="0">
                <a:solidFill>
                  <a:srgbClr val="002060"/>
                </a:solidFill>
                <a:effectLst>
                  <a:outerShdw blurRad="38100" dist="38100" dir="2700000" algn="tl">
                    <a:srgbClr val="000000">
                      <a:alpha val="43137"/>
                    </a:srgbClr>
                  </a:outerShdw>
                </a:effectLst>
              </a:rPr>
              <a:t>         </a:t>
            </a:r>
            <a:r>
              <a:rPr lang="zh-CN" altLang="zh-CN" sz="1600" b="1" dirty="0" smtClean="0">
                <a:solidFill>
                  <a:srgbClr val="002060"/>
                </a:solidFill>
                <a:effectLst>
                  <a:outerShdw blurRad="38100" dist="38100" dir="2700000" algn="tl">
                    <a:srgbClr val="000000">
                      <a:alpha val="43137"/>
                    </a:srgbClr>
                  </a:outerShdw>
                </a:effectLst>
              </a:rPr>
              <a:t>第三</a:t>
            </a:r>
            <a:r>
              <a:rPr lang="zh-CN" altLang="zh-CN" sz="1600" b="1" dirty="0">
                <a:solidFill>
                  <a:srgbClr val="002060"/>
                </a:solidFill>
                <a:effectLst>
                  <a:outerShdw blurRad="38100" dist="38100" dir="2700000" algn="tl">
                    <a:srgbClr val="000000">
                      <a:alpha val="43137"/>
                    </a:srgbClr>
                  </a:outerShdw>
                </a:effectLst>
              </a:rPr>
              <a:t>句仍然写景，诗人过去他看到的是此树绿叶婆娑、生机蓬勃的形象，而此时因江水冲刷，岸沙崩坍，已是根半露，枝干倾侧，快要死去了。</a:t>
            </a:r>
          </a:p>
          <a:p>
            <a:r>
              <a:rPr lang="en-US" altLang="zh-CN" sz="1600" b="1" dirty="0" smtClean="0">
                <a:solidFill>
                  <a:srgbClr val="002060"/>
                </a:solidFill>
                <a:effectLst>
                  <a:outerShdw blurRad="38100" dist="38100" dir="2700000" algn="tl">
                    <a:srgbClr val="000000">
                      <a:alpha val="43137"/>
                    </a:srgbClr>
                  </a:outerShdw>
                </a:effectLst>
              </a:rPr>
              <a:t>        </a:t>
            </a:r>
            <a:r>
              <a:rPr lang="zh-CN" altLang="zh-CN" sz="1600" b="1" dirty="0" smtClean="0">
                <a:solidFill>
                  <a:srgbClr val="002060"/>
                </a:solidFill>
                <a:effectLst>
                  <a:outerShdw blurRad="38100" dist="38100" dir="2700000" algn="tl">
                    <a:srgbClr val="000000">
                      <a:alpha val="43137"/>
                    </a:srgbClr>
                  </a:outerShdw>
                </a:effectLst>
              </a:rPr>
              <a:t>第四</a:t>
            </a:r>
            <a:r>
              <a:rPr lang="zh-CN" altLang="zh-CN" sz="1600" b="1" dirty="0">
                <a:solidFill>
                  <a:srgbClr val="002060"/>
                </a:solidFill>
                <a:effectLst>
                  <a:outerShdw blurRad="38100" dist="38100" dir="2700000" algn="tl">
                    <a:srgbClr val="000000">
                      <a:alpha val="43137"/>
                    </a:srgbClr>
                  </a:outerShdw>
                </a:effectLst>
              </a:rPr>
              <a:t>句正面写出诗人的感想：</a:t>
            </a:r>
            <a:r>
              <a:rPr lang="en-US" altLang="zh-CN" sz="1600" b="1" dirty="0">
                <a:solidFill>
                  <a:srgbClr val="002060"/>
                </a:solidFill>
                <a:effectLst>
                  <a:outerShdw blurRad="38100" dist="38100" dir="2700000" algn="tl">
                    <a:srgbClr val="000000">
                      <a:alpha val="43137"/>
                    </a:srgbClr>
                  </a:outerShdw>
                </a:effectLst>
              </a:rPr>
              <a:t>“</a:t>
            </a:r>
            <a:r>
              <a:rPr lang="zh-CN" altLang="zh-CN" sz="1600" b="1" dirty="0">
                <a:solidFill>
                  <a:srgbClr val="002060"/>
                </a:solidFill>
                <a:effectLst>
                  <a:outerShdw blurRad="38100" dist="38100" dir="2700000" algn="tl">
                    <a:srgbClr val="000000">
                      <a:alpha val="43137"/>
                    </a:srgbClr>
                  </a:outerShdw>
                </a:effectLst>
              </a:rPr>
              <a:t>既为曾经之地、旧识之物，那么，为什么不能找到我去年停泊时的系船之痕？</a:t>
            </a:r>
            <a:r>
              <a:rPr lang="en-US" altLang="zh-CN" sz="1600" b="1" dirty="0">
                <a:solidFill>
                  <a:srgbClr val="002060"/>
                </a:solidFill>
                <a:effectLst>
                  <a:outerShdw blurRad="38100" dist="38100" dir="2700000" algn="tl">
                    <a:srgbClr val="000000">
                      <a:alpha val="43137"/>
                    </a:srgbClr>
                  </a:outerShdw>
                </a:effectLst>
              </a:rPr>
              <a:t>”“</a:t>
            </a:r>
            <a:r>
              <a:rPr lang="zh-CN" altLang="zh-CN" sz="1600" b="1" dirty="0">
                <a:solidFill>
                  <a:srgbClr val="002060"/>
                </a:solidFill>
                <a:effectLst>
                  <a:outerShdw blurRad="38100" dist="38100" dir="2700000" algn="tl">
                    <a:srgbClr val="000000">
                      <a:alpha val="43137"/>
                    </a:srgbClr>
                  </a:outerShdw>
                </a:effectLst>
              </a:rPr>
              <a:t>应有</a:t>
            </a:r>
            <a:r>
              <a:rPr lang="en-US" altLang="zh-CN" sz="1600" b="1" dirty="0">
                <a:solidFill>
                  <a:srgbClr val="002060"/>
                </a:solidFill>
                <a:effectLst>
                  <a:outerShdw blurRad="38100" dist="38100" dir="2700000" algn="tl">
                    <a:srgbClr val="000000">
                      <a:alpha val="43137"/>
                    </a:srgbClr>
                  </a:outerShdw>
                </a:effectLst>
              </a:rPr>
              <a:t>”</a:t>
            </a:r>
            <a:r>
              <a:rPr lang="zh-CN" altLang="zh-CN" sz="1600" b="1" dirty="0">
                <a:solidFill>
                  <a:srgbClr val="002060"/>
                </a:solidFill>
                <a:effectLst>
                  <a:outerShdw blurRad="38100" dist="38100" dir="2700000" algn="tl">
                    <a:srgbClr val="000000">
                      <a:alpha val="43137"/>
                    </a:srgbClr>
                  </a:outerShdw>
                </a:effectLst>
              </a:rPr>
              <a:t>二字，十分武断，看似无理，实则表达了诗人在孤寂愁苦中力求开拓的一种心情。同时，又告诉了读者：大江日夜奔流，过去的一切早被冲刷得干干净净。</a:t>
            </a:r>
          </a:p>
        </p:txBody>
      </p:sp>
      <p:sp>
        <p:nvSpPr>
          <p:cNvPr id="5" name="矩形 4"/>
          <p:cNvSpPr/>
          <p:nvPr/>
        </p:nvSpPr>
        <p:spPr>
          <a:xfrm>
            <a:off x="79852" y="4459284"/>
            <a:ext cx="9001554" cy="2308324"/>
          </a:xfrm>
          <a:prstGeom prst="rect">
            <a:avLst/>
          </a:prstGeom>
        </p:spPr>
        <p:txBody>
          <a:bodyPr wrap="square">
            <a:spAutoFit/>
          </a:bodyPr>
          <a:lstStyle/>
          <a:p>
            <a:r>
              <a:rPr lang="zh-CN" altLang="en-US" sz="1600" b="1" dirty="0" smtClean="0">
                <a:solidFill>
                  <a:srgbClr val="7030A0"/>
                </a:solidFill>
                <a:effectLst>
                  <a:outerShdw blurRad="38100" dist="38100" dir="2700000" algn="tl">
                    <a:srgbClr val="000000">
                      <a:alpha val="43137"/>
                    </a:srgbClr>
                  </a:outerShdw>
                </a:effectLst>
              </a:rPr>
              <a:t>      方诗</a:t>
            </a:r>
            <a:r>
              <a:rPr lang="zh-CN" altLang="zh-CN" sz="1600" b="1" dirty="0" smtClean="0">
                <a:solidFill>
                  <a:srgbClr val="7030A0"/>
                </a:solidFill>
                <a:effectLst>
                  <a:outerShdw blurRad="38100" dist="38100" dir="2700000" algn="tl">
                    <a:srgbClr val="000000">
                      <a:alpha val="43137"/>
                    </a:srgbClr>
                  </a:outerShdw>
                </a:effectLst>
              </a:rPr>
              <a:t>开头</a:t>
            </a:r>
            <a:r>
              <a:rPr lang="zh-CN" altLang="zh-CN" sz="1600" b="1" dirty="0">
                <a:solidFill>
                  <a:srgbClr val="7030A0"/>
                </a:solidFill>
                <a:effectLst>
                  <a:outerShdw blurRad="38100" dist="38100" dir="2700000" algn="tl">
                    <a:srgbClr val="000000">
                      <a:alpha val="43137"/>
                    </a:srgbClr>
                  </a:outerShdw>
                </a:effectLst>
              </a:rPr>
              <a:t>写泊舟的时间和望山所见。</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客航</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，表明是离家远行。</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收浦</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即停船靠岸，</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浦</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是水滨。昏黄的月光，洒在平静的溪水上，一只小船划破水面，摇碎了月影，慢慢靠近岸边。孤舟夜泊，最关心的是客店，所以船一靠岸，就在张望，看见客房并无灯光，正准备关门。 </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无灯</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，并不是说没有置备灯火，而是说没有点灯，一是表明这个夜晚还没有客人，二是表明入夜已久，主人以为不可能再有客至， </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欲</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字下得很妙，正是在这欲闭未闭之际，才使投宿者感到欣喜。</a:t>
            </a:r>
          </a:p>
          <a:p>
            <a:r>
              <a:rPr lang="en-US" altLang="zh-CN" sz="1600" b="1" dirty="0" smtClean="0">
                <a:solidFill>
                  <a:srgbClr val="7030A0"/>
                </a:solidFill>
                <a:effectLst>
                  <a:outerShdw blurRad="38100" dist="38100" dir="2700000" algn="tl">
                    <a:srgbClr val="000000">
                      <a:alpha val="43137"/>
                    </a:srgbClr>
                  </a:outerShdw>
                </a:effectLst>
              </a:rPr>
              <a:t>      </a:t>
            </a:r>
            <a:r>
              <a:rPr lang="zh-CN" altLang="zh-CN" sz="1600" b="1" dirty="0" smtClean="0">
                <a:solidFill>
                  <a:srgbClr val="7030A0"/>
                </a:solidFill>
                <a:effectLst>
                  <a:outerShdw blurRad="38100" dist="38100" dir="2700000" algn="tl">
                    <a:srgbClr val="000000">
                      <a:alpha val="43137"/>
                    </a:srgbClr>
                  </a:outerShdw>
                </a:effectLst>
              </a:rPr>
              <a:t>下面</a:t>
            </a:r>
            <a:r>
              <a:rPr lang="zh-CN" altLang="zh-CN" sz="1600" b="1" dirty="0">
                <a:solidFill>
                  <a:srgbClr val="7030A0"/>
                </a:solidFill>
                <a:effectLst>
                  <a:outerShdw blurRad="38100" dist="38100" dir="2700000" algn="tl">
                    <a:srgbClr val="000000">
                      <a:alpha val="43137"/>
                    </a:srgbClr>
                  </a:outerShdw>
                </a:effectLst>
              </a:rPr>
              <a:t>两句写系舟，既是</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野店</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，并无专门系舟的设备，只能把舟系在岸上的一株枫树上。枫树则是将死未死，是奇。</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倒出岸沙</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是说溪水在枫树根部冲出一个缺口，枫树一半的根得不到泥土的养料，又被系舟时的摇晃弄坏，所以</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半死</a:t>
            </a:r>
            <a:r>
              <a:rPr lang="en-US" altLang="zh-CN" sz="1600" b="1" dirty="0">
                <a:solidFill>
                  <a:srgbClr val="7030A0"/>
                </a:solidFill>
                <a:effectLst>
                  <a:outerShdw blurRad="38100" dist="38100" dir="2700000" algn="tl">
                    <a:srgbClr val="000000">
                      <a:alpha val="43137"/>
                    </a:srgbClr>
                  </a:outerShdw>
                </a:effectLst>
              </a:rPr>
              <a:t>”</a:t>
            </a:r>
            <a:r>
              <a:rPr lang="zh-CN" altLang="zh-CN" sz="1600" b="1" dirty="0">
                <a:solidFill>
                  <a:srgbClr val="7030A0"/>
                </a:solidFill>
                <a:effectLst>
                  <a:outerShdw blurRad="38100" dist="38100" dir="2700000" algn="tl">
                    <a:srgbClr val="000000">
                      <a:alpha val="43137"/>
                    </a:srgbClr>
                  </a:outerShdw>
                </a:effectLst>
              </a:rPr>
              <a:t>了。即偏枯，这是树木的一种特异现象。末句写系舟时所见，更加新奇。痕迹还保存到此时，说明停泊的客人不多。这是荒村野店的地方才会有的景象。</a:t>
            </a:r>
          </a:p>
        </p:txBody>
      </p:sp>
    </p:spTree>
    <p:extLst>
      <p:ext uri="{BB962C8B-B14F-4D97-AF65-F5344CB8AC3E}">
        <p14:creationId xmlns:p14="http://schemas.microsoft.com/office/powerpoint/2010/main" val="40739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2068</TotalTime>
  <Words>18159</Words>
  <Application>Microsoft Office PowerPoint</Application>
  <PresentationFormat>全屏显示(4:3)</PresentationFormat>
  <Paragraphs>625</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74</cp:revision>
  <dcterms:created xsi:type="dcterms:W3CDTF">2015-11-27T02:50:21Z</dcterms:created>
  <dcterms:modified xsi:type="dcterms:W3CDTF">2015-12-22T00:34:29Z</dcterms:modified>
</cp:coreProperties>
</file>