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43" r:id="rId3"/>
    <p:sldId id="313" r:id="rId4"/>
    <p:sldId id="261" r:id="rId5"/>
    <p:sldId id="314" r:id="rId6"/>
    <p:sldId id="315" r:id="rId7"/>
    <p:sldId id="316" r:id="rId8"/>
    <p:sldId id="317" r:id="rId9"/>
    <p:sldId id="318" r:id="rId10"/>
    <p:sldId id="320" r:id="rId11"/>
    <p:sldId id="319" r:id="rId12"/>
    <p:sldId id="321" r:id="rId13"/>
    <p:sldId id="322" r:id="rId14"/>
    <p:sldId id="344" r:id="rId15"/>
    <p:sldId id="323" r:id="rId16"/>
    <p:sldId id="324" r:id="rId17"/>
    <p:sldId id="325" r:id="rId18"/>
    <p:sldId id="341" r:id="rId19"/>
    <p:sldId id="345" r:id="rId20"/>
    <p:sldId id="326" r:id="rId21"/>
    <p:sldId id="327" r:id="rId22"/>
    <p:sldId id="346" r:id="rId23"/>
    <p:sldId id="328" r:id="rId24"/>
    <p:sldId id="347" r:id="rId25"/>
    <p:sldId id="329" r:id="rId26"/>
    <p:sldId id="330" r:id="rId27"/>
    <p:sldId id="331" r:id="rId28"/>
    <p:sldId id="293" r:id="rId29"/>
    <p:sldId id="348" r:id="rId30"/>
    <p:sldId id="332" r:id="rId31"/>
    <p:sldId id="349" r:id="rId32"/>
    <p:sldId id="333" r:id="rId33"/>
    <p:sldId id="350" r:id="rId34"/>
    <p:sldId id="334" r:id="rId35"/>
    <p:sldId id="335" r:id="rId36"/>
    <p:sldId id="342" r:id="rId37"/>
    <p:sldId id="351" r:id="rId38"/>
    <p:sldId id="336" r:id="rId39"/>
    <p:sldId id="352" r:id="rId40"/>
    <p:sldId id="337" r:id="rId41"/>
    <p:sldId id="353" r:id="rId42"/>
    <p:sldId id="338" r:id="rId43"/>
    <p:sldId id="354" r:id="rId44"/>
    <p:sldId id="339" r:id="rId45"/>
    <p:sldId id="355" r:id="rId46"/>
    <p:sldId id="340" r:id="rId4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B71D-BB96-49E0-9930-1F8CC22D1041}" type="datetimeFigureOut">
              <a:rPr lang="zh-CN" altLang="en-US" smtClean="0"/>
              <a:t>2015-10-26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95C0F-DDAD-45F1-939E-2AEF10A10B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1899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B71D-BB96-49E0-9930-1F8CC22D1041}" type="datetimeFigureOut">
              <a:rPr lang="zh-CN" altLang="en-US" smtClean="0"/>
              <a:t>2015-10-26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95C0F-DDAD-45F1-939E-2AEF10A10B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9403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B71D-BB96-49E0-9930-1F8CC22D1041}" type="datetimeFigureOut">
              <a:rPr lang="zh-CN" altLang="en-US" smtClean="0"/>
              <a:t>2015-10-26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95C0F-DDAD-45F1-939E-2AEF10A10B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250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B71D-BB96-49E0-9930-1F8CC22D1041}" type="datetimeFigureOut">
              <a:rPr lang="zh-CN" altLang="en-US" smtClean="0"/>
              <a:t>2015-10-26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95C0F-DDAD-45F1-939E-2AEF10A10B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3760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B71D-BB96-49E0-9930-1F8CC22D1041}" type="datetimeFigureOut">
              <a:rPr lang="zh-CN" altLang="en-US" smtClean="0"/>
              <a:t>2015-10-26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95C0F-DDAD-45F1-939E-2AEF10A10B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5051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B71D-BB96-49E0-9930-1F8CC22D1041}" type="datetimeFigureOut">
              <a:rPr lang="zh-CN" altLang="en-US" smtClean="0"/>
              <a:t>2015-10-26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95C0F-DDAD-45F1-939E-2AEF10A10B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245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B71D-BB96-49E0-9930-1F8CC22D1041}" type="datetimeFigureOut">
              <a:rPr lang="zh-CN" altLang="en-US" smtClean="0"/>
              <a:t>2015-10-26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95C0F-DDAD-45F1-939E-2AEF10A10B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5663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B71D-BB96-49E0-9930-1F8CC22D1041}" type="datetimeFigureOut">
              <a:rPr lang="zh-CN" altLang="en-US" smtClean="0"/>
              <a:t>2015-10-26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95C0F-DDAD-45F1-939E-2AEF10A10B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97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B71D-BB96-49E0-9930-1F8CC22D1041}" type="datetimeFigureOut">
              <a:rPr lang="zh-CN" altLang="en-US" smtClean="0"/>
              <a:t>2015-10-26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95C0F-DDAD-45F1-939E-2AEF10A10B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561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B71D-BB96-49E0-9930-1F8CC22D1041}" type="datetimeFigureOut">
              <a:rPr lang="zh-CN" altLang="en-US" smtClean="0"/>
              <a:t>2015-10-26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95C0F-DDAD-45F1-939E-2AEF10A10B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4222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B71D-BB96-49E0-9930-1F8CC22D1041}" type="datetimeFigureOut">
              <a:rPr lang="zh-CN" altLang="en-US" smtClean="0"/>
              <a:t>2015-10-26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95C0F-DDAD-45F1-939E-2AEF10A10B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838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FB71D-BB96-49E0-9930-1F8CC22D1041}" type="datetimeFigureOut">
              <a:rPr lang="zh-CN" altLang="en-US" smtClean="0"/>
              <a:t>2015-10-26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95C0F-DDAD-45F1-939E-2AEF10A10B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5362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1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.png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e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9863470"/>
              </p:ext>
            </p:extLst>
          </p:nvPr>
        </p:nvGraphicFramePr>
        <p:xfrm>
          <a:off x="251520" y="764704"/>
          <a:ext cx="8352927" cy="45365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8" name="文档" r:id="rId3" imgW="7070870" imgH="1153828" progId="Word.Document.8">
                  <p:embed/>
                </p:oleObj>
              </mc:Choice>
              <mc:Fallback>
                <p:oleObj name="文档" r:id="rId3" imgW="7070870" imgH="115382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764704"/>
                        <a:ext cx="8352927" cy="45365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1" name="Rectangle 4"/>
          <p:cNvSpPr>
            <a:spLocks noChangeArrowheads="1"/>
          </p:cNvSpPr>
          <p:nvPr/>
        </p:nvSpPr>
        <p:spPr bwMode="auto">
          <a:xfrm>
            <a:off x="1979613" y="3141663"/>
            <a:ext cx="5899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6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第二节　鉴赏古诗词的语言 </a:t>
            </a:r>
          </a:p>
        </p:txBody>
      </p:sp>
    </p:spTree>
    <p:extLst>
      <p:ext uri="{BB962C8B-B14F-4D97-AF65-F5344CB8AC3E}">
        <p14:creationId xmlns:p14="http://schemas.microsoft.com/office/powerpoint/2010/main" val="2686754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1520" y="650305"/>
            <a:ext cx="835292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/>
              <a:t>         </a:t>
            </a:r>
            <a:r>
              <a:rPr lang="zh-CN" altLang="zh-CN" sz="2000" b="1" dirty="0" smtClean="0"/>
              <a:t>应该说，古诗中的诗眼的确</a:t>
            </a:r>
            <a:r>
              <a:rPr lang="zh-CN" altLang="zh-CN" sz="20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主要</a:t>
            </a:r>
            <a:r>
              <a:rPr lang="zh-CN" altLang="zh-CN" sz="2000" b="1" dirty="0" smtClean="0"/>
              <a:t>是</a:t>
            </a:r>
            <a:r>
              <a:rPr lang="zh-CN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实词</a:t>
            </a:r>
            <a:r>
              <a:rPr lang="zh-CN" altLang="zh-CN" sz="2000" b="1" dirty="0" smtClean="0"/>
              <a:t>，比如</a:t>
            </a:r>
            <a:r>
              <a:rPr lang="en-US" altLang="zh-CN" sz="2000" b="1" dirty="0" smtClean="0"/>
              <a:t>“</a:t>
            </a:r>
            <a:r>
              <a:rPr lang="zh-CN" altLang="zh-CN" sz="2000" b="1" dirty="0" smtClean="0"/>
              <a:t>红杏枝头春意闹</a:t>
            </a:r>
            <a:r>
              <a:rPr lang="en-US" altLang="zh-CN" sz="2000" b="1" dirty="0" smtClean="0"/>
              <a:t>”</a:t>
            </a:r>
            <a:r>
              <a:rPr lang="zh-CN" altLang="zh-CN" sz="2000" b="1" dirty="0" smtClean="0"/>
              <a:t>的</a:t>
            </a:r>
            <a:r>
              <a:rPr lang="en-US" altLang="zh-CN" sz="2000" b="1" dirty="0" smtClean="0"/>
              <a:t>“</a:t>
            </a:r>
            <a:r>
              <a:rPr lang="zh-CN" altLang="zh-CN" sz="2000" b="1" dirty="0" smtClean="0">
                <a:solidFill>
                  <a:srgbClr val="FF0000"/>
                </a:solidFill>
              </a:rPr>
              <a:t>闹</a:t>
            </a:r>
            <a:r>
              <a:rPr lang="en-US" altLang="zh-CN" sz="2000" b="1" dirty="0" smtClean="0"/>
              <a:t>”</a:t>
            </a:r>
            <a:r>
              <a:rPr lang="zh-CN" altLang="zh-CN" sz="2000" b="1" dirty="0" smtClean="0"/>
              <a:t>、</a:t>
            </a:r>
            <a:r>
              <a:rPr lang="en-US" altLang="zh-CN" sz="2000" b="1" dirty="0" smtClean="0"/>
              <a:t>“</a:t>
            </a:r>
            <a:r>
              <a:rPr lang="zh-CN" altLang="zh-CN" sz="2000" b="1" dirty="0" smtClean="0"/>
              <a:t>春风又绿江南岸</a:t>
            </a:r>
            <a:r>
              <a:rPr lang="en-US" altLang="zh-CN" sz="2000" b="1" dirty="0" smtClean="0"/>
              <a:t>”</a:t>
            </a:r>
            <a:r>
              <a:rPr lang="zh-CN" altLang="zh-CN" sz="2000" b="1" dirty="0" smtClean="0"/>
              <a:t>的</a:t>
            </a:r>
            <a:r>
              <a:rPr lang="en-US" altLang="zh-CN" sz="2000" b="1" dirty="0" smtClean="0"/>
              <a:t>“</a:t>
            </a:r>
            <a:r>
              <a:rPr lang="zh-CN" altLang="zh-CN" sz="2000" b="1" dirty="0" smtClean="0">
                <a:solidFill>
                  <a:srgbClr val="FF0000"/>
                </a:solidFill>
              </a:rPr>
              <a:t>绿</a:t>
            </a:r>
            <a:r>
              <a:rPr lang="en-US" altLang="zh-CN" sz="2000" b="1" dirty="0" smtClean="0"/>
              <a:t>”</a:t>
            </a:r>
            <a:r>
              <a:rPr lang="zh-CN" altLang="zh-CN" sz="2000" b="1" dirty="0" smtClean="0"/>
              <a:t>等。但这并不意味着虚词就不能成为诗眼，虚词用得好，同样可以产生超强的表现力，同样可以令读者久久回味。</a:t>
            </a:r>
            <a:endParaRPr lang="zh-CN" altLang="zh-CN" sz="2000" dirty="0" smtClean="0"/>
          </a:p>
        </p:txBody>
      </p:sp>
      <p:sp>
        <p:nvSpPr>
          <p:cNvPr id="3" name="矩形 2"/>
          <p:cNvSpPr/>
          <p:nvPr/>
        </p:nvSpPr>
        <p:spPr>
          <a:xfrm>
            <a:off x="395536" y="188640"/>
            <a:ext cx="33169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(4)</a:t>
            </a:r>
            <a:r>
              <a:rPr lang="zh-CN" altLang="zh-CN" sz="2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虚词也能成为诗眼。</a:t>
            </a:r>
            <a:endParaRPr lang="zh-CN" altLang="zh-CN" sz="24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9512" y="4117351"/>
            <a:ext cx="878497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/>
              <a:t>         </a:t>
            </a:r>
            <a:r>
              <a:rPr lang="zh-CN" altLang="zh-CN" sz="2000" b="1" dirty="0" smtClean="0"/>
              <a:t>刘禹锡</a:t>
            </a:r>
            <a:r>
              <a:rPr lang="zh-CN" altLang="zh-CN" sz="2000" b="1" dirty="0"/>
              <a:t>也是运用虚词的高手。比如其《石头城》：“</a:t>
            </a:r>
            <a:r>
              <a:rPr lang="zh-CN" altLang="zh-CN" sz="2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山围故国周遭在，潮打空城寂寞回。淮水东边旧时月，夜深还过女墙来。</a:t>
            </a:r>
            <a:r>
              <a:rPr lang="en-US" altLang="zh-CN" sz="2000" b="1" dirty="0"/>
              <a:t>”</a:t>
            </a:r>
            <a:r>
              <a:rPr lang="zh-CN" altLang="zh-CN" sz="2000" b="1" dirty="0"/>
              <a:t>诗中的</a:t>
            </a:r>
            <a:r>
              <a:rPr lang="en-US" altLang="zh-CN" sz="2000" b="1" dirty="0"/>
              <a:t>“</a:t>
            </a:r>
            <a:r>
              <a:rPr lang="zh-CN" altLang="zh-CN" sz="2400" b="1" dirty="0">
                <a:solidFill>
                  <a:srgbClr val="FF0000"/>
                </a:solidFill>
              </a:rPr>
              <a:t>还</a:t>
            </a:r>
            <a:r>
              <a:rPr lang="en-US" altLang="zh-CN" sz="2400" b="1" dirty="0">
                <a:solidFill>
                  <a:srgbClr val="FF0000"/>
                </a:solidFill>
              </a:rPr>
              <a:t>”</a:t>
            </a:r>
            <a:r>
              <a:rPr lang="zh-CN" altLang="zh-CN" sz="2000" b="1" dirty="0"/>
              <a:t>这个虚词就很有味道。其实，潮水还是当年的潮水，它的涨落来去还是一如既往，</a:t>
            </a:r>
            <a:r>
              <a:rPr lang="en-US" altLang="zh-CN" sz="2000" b="1" dirty="0"/>
              <a:t>“</a:t>
            </a:r>
            <a:r>
              <a:rPr lang="zh-CN" altLang="zh-CN" sz="2000" b="1" dirty="0"/>
              <a:t>寂寞</a:t>
            </a:r>
            <a:r>
              <a:rPr lang="en-US" altLang="zh-CN" sz="2000" b="1" dirty="0"/>
              <a:t>”</a:t>
            </a:r>
            <a:r>
              <a:rPr lang="zh-CN" altLang="zh-CN" sz="2000" b="1" dirty="0"/>
              <a:t>的只是周围的环境。环境已发生了很大的变化，没有了人声，没有了车马。现在</a:t>
            </a:r>
            <a:r>
              <a:rPr lang="en-US" altLang="zh-CN" sz="2000" b="1" dirty="0"/>
              <a:t>“</a:t>
            </a:r>
            <a:r>
              <a:rPr lang="zh-CN" altLang="zh-CN" sz="2000" b="1" dirty="0"/>
              <a:t>夜深还过女墙来</a:t>
            </a:r>
            <a:r>
              <a:rPr lang="en-US" altLang="zh-CN" sz="2000" b="1" dirty="0"/>
              <a:t>”</a:t>
            </a:r>
            <a:r>
              <a:rPr lang="zh-CN" altLang="zh-CN" sz="2000" b="1" dirty="0"/>
              <a:t>是与当年曾过女墙来相对的。当年的明月深夜照过女墙来看到的是繁华的都城，是夜深仍如同白昼的热闹；而今却只有荡来荡去的潮水，潮水的荡漾声更显得整座石头城</a:t>
            </a:r>
            <a:r>
              <a:rPr lang="zh-CN" altLang="zh-CN" sz="2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寂寞冷清，繁华不再</a:t>
            </a:r>
            <a:r>
              <a:rPr lang="zh-CN" altLang="zh-CN" sz="2000" b="1" dirty="0"/>
              <a:t>。</a:t>
            </a:r>
            <a:endParaRPr lang="zh-CN" altLang="zh-CN" sz="2000" dirty="0"/>
          </a:p>
        </p:txBody>
      </p:sp>
      <p:sp>
        <p:nvSpPr>
          <p:cNvPr id="5" name="矩形 4"/>
          <p:cNvSpPr/>
          <p:nvPr/>
        </p:nvSpPr>
        <p:spPr>
          <a:xfrm>
            <a:off x="251520" y="1859340"/>
            <a:ext cx="864096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/>
              <a:t>           </a:t>
            </a:r>
            <a:r>
              <a:rPr lang="zh-CN" altLang="zh-CN" sz="2000" b="1" dirty="0" smtClean="0"/>
              <a:t>比如</a:t>
            </a:r>
            <a:r>
              <a:rPr lang="zh-CN" altLang="zh-CN" sz="2000" b="1" dirty="0"/>
              <a:t>杜甫的《蜀相》中“</a:t>
            </a:r>
            <a:r>
              <a:rPr lang="zh-CN" altLang="zh-CN" sz="2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映阶碧草自春色，隔叶黄鹂空好音</a:t>
            </a:r>
            <a:r>
              <a:rPr lang="en-US" altLang="zh-CN" sz="2000" b="1" dirty="0"/>
              <a:t>”</a:t>
            </a:r>
            <a:r>
              <a:rPr lang="zh-CN" altLang="zh-CN" sz="2000" b="1" dirty="0"/>
              <a:t>一句，通过虚词</a:t>
            </a:r>
            <a:r>
              <a:rPr lang="en-US" altLang="zh-CN" sz="2000" b="1" dirty="0">
                <a:solidFill>
                  <a:srgbClr val="FF0000"/>
                </a:solidFill>
              </a:rPr>
              <a:t>“</a:t>
            </a:r>
            <a:r>
              <a:rPr lang="zh-CN" altLang="zh-CN" sz="2000" b="1" dirty="0">
                <a:solidFill>
                  <a:srgbClr val="FF0000"/>
                </a:solidFill>
              </a:rPr>
              <a:t>自</a:t>
            </a:r>
            <a:r>
              <a:rPr lang="en-US" altLang="zh-CN" sz="2000" b="1" dirty="0">
                <a:solidFill>
                  <a:srgbClr val="FF0000"/>
                </a:solidFill>
              </a:rPr>
              <a:t>”</a:t>
            </a:r>
            <a:r>
              <a:rPr lang="zh-CN" altLang="zh-CN" sz="2000" b="1" dirty="0"/>
              <a:t>以及</a:t>
            </a:r>
            <a:r>
              <a:rPr lang="en-US" altLang="zh-CN" sz="2000" b="1" dirty="0">
                <a:solidFill>
                  <a:srgbClr val="FF0000"/>
                </a:solidFill>
              </a:rPr>
              <a:t>“</a:t>
            </a:r>
            <a:r>
              <a:rPr lang="zh-CN" altLang="zh-CN" sz="2000" b="1" dirty="0">
                <a:solidFill>
                  <a:srgbClr val="FF0000"/>
                </a:solidFill>
              </a:rPr>
              <a:t>空</a:t>
            </a:r>
            <a:r>
              <a:rPr lang="en-US" altLang="zh-CN" sz="2000" b="1" dirty="0">
                <a:solidFill>
                  <a:srgbClr val="FF0000"/>
                </a:solidFill>
              </a:rPr>
              <a:t>”</a:t>
            </a:r>
            <a:r>
              <a:rPr lang="zh-CN" altLang="zh-CN" sz="2000" b="1" dirty="0"/>
              <a:t>的运用，</a:t>
            </a:r>
            <a:r>
              <a:rPr lang="zh-CN" altLang="zh-CN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渲染</a:t>
            </a:r>
            <a:r>
              <a:rPr lang="zh-CN" altLang="zh-CN" sz="2000" b="1" dirty="0"/>
              <a:t>涂抹出情感层次，将自然美景同失落怅惘的情感对立起来，抒情效果极为突出。与台阶相映的草再碧也没有人欣赏，隔着树叶传过来的黄鹂的叫声再动听也没有人听。这不仅写出了诸葛亮死后的</a:t>
            </a:r>
            <a:r>
              <a:rPr lang="zh-CN" altLang="zh-CN" sz="2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寂寞</a:t>
            </a:r>
            <a:r>
              <a:rPr lang="zh-CN" altLang="zh-CN" sz="2000" b="1" dirty="0"/>
              <a:t>，表现了杜甫对一代伟人死后寂寥的</a:t>
            </a:r>
            <a:r>
              <a:rPr lang="zh-CN" altLang="zh-CN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不平</a:t>
            </a:r>
            <a:r>
              <a:rPr lang="zh-CN" altLang="zh-CN" sz="2000" b="1" dirty="0"/>
              <a:t>，而且也间接地写出了杜甫自己当时的</a:t>
            </a:r>
            <a:r>
              <a:rPr lang="zh-CN" altLang="zh-CN" sz="20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失落惆怅</a:t>
            </a:r>
            <a:r>
              <a:rPr lang="zh-CN" altLang="zh-CN" sz="2000" b="1" dirty="0"/>
              <a:t>之感，他是由诸葛亮的身世想到自身的境遇，从而产生共鸣的。</a:t>
            </a:r>
            <a:endParaRPr lang="zh-CN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123902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1520" y="565611"/>
            <a:ext cx="87129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b="1" dirty="0" smtClean="0"/>
              <a:t>例</a:t>
            </a:r>
            <a:r>
              <a:rPr lang="zh-CN" altLang="zh-CN" b="1" dirty="0"/>
              <a:t>：</a:t>
            </a:r>
            <a:r>
              <a:rPr lang="zh-CN" altLang="zh-CN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云霞出海曙，梅柳渡江春</a:t>
            </a:r>
            <a:r>
              <a:rPr lang="zh-CN" altLang="zh-CN" b="1" dirty="0" smtClean="0"/>
              <a:t>。</a:t>
            </a:r>
            <a:endParaRPr lang="zh-CN" altLang="zh-CN" dirty="0"/>
          </a:p>
        </p:txBody>
      </p:sp>
      <p:sp>
        <p:nvSpPr>
          <p:cNvPr id="3" name="矩形 2"/>
          <p:cNvSpPr/>
          <p:nvPr/>
        </p:nvSpPr>
        <p:spPr>
          <a:xfrm>
            <a:off x="0" y="57779"/>
            <a:ext cx="37433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zh-CN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．从句式变化上鉴赏诗眼</a:t>
            </a:r>
            <a:endParaRPr lang="zh-CN" altLang="zh-CN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2052" y="5370271"/>
            <a:ext cx="892267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         </a:t>
            </a:r>
            <a:r>
              <a:rPr lang="zh-CN" altLang="zh-CN" b="1" dirty="0" smtClean="0"/>
              <a:t>再</a:t>
            </a:r>
            <a:r>
              <a:rPr lang="zh-CN" altLang="zh-CN" b="1" dirty="0"/>
              <a:t>看下句“</a:t>
            </a:r>
            <a:r>
              <a:rPr lang="zh-CN" altLang="zh-CN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渡</a:t>
            </a:r>
            <a:r>
              <a:rPr lang="zh-CN" altLang="zh-CN" b="1" dirty="0"/>
              <a:t>”字亦写得极妙，既有力量，又显得生动，它不但把“梅柳”</a:t>
            </a:r>
            <a:r>
              <a:rPr lang="zh-CN" altLang="zh-CN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拟人化</a:t>
            </a:r>
            <a:r>
              <a:rPr lang="zh-CN" altLang="zh-CN" b="1" dirty="0"/>
              <a:t>，而且把生气勃勃的</a:t>
            </a:r>
            <a:r>
              <a:rPr lang="zh-CN" altLang="zh-CN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江南春意写活</a:t>
            </a:r>
            <a:r>
              <a:rPr lang="zh-CN" altLang="zh-CN" b="1" dirty="0"/>
              <a:t>了：梅花凌寒怒放，垂柳抽芽吐绿，原应在江南，但借着旭日金光的照射，这梅柳之色已映到了江北，使长江两岸都春意盎然了。一个“渡”字与“江春”巧妙配合，意为梅柳似有情，殷勤渡江送“春”，更表示了作者对江北的无限情意。</a:t>
            </a:r>
            <a:endParaRPr lang="zh-CN" altLang="zh-CN" dirty="0"/>
          </a:p>
        </p:txBody>
      </p:sp>
      <p:sp>
        <p:nvSpPr>
          <p:cNvPr id="5" name="矩形 4"/>
          <p:cNvSpPr/>
          <p:nvPr/>
        </p:nvSpPr>
        <p:spPr>
          <a:xfrm>
            <a:off x="216904" y="4173854"/>
            <a:ext cx="87129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         </a:t>
            </a:r>
            <a:r>
              <a:rPr lang="zh-CN" altLang="zh-CN" b="1" dirty="0" smtClean="0"/>
              <a:t>一般</a:t>
            </a:r>
            <a:r>
              <a:rPr lang="zh-CN" altLang="zh-CN" b="1" dirty="0"/>
              <a:t>人写太阳会用“升”字，而作者用“出”字，显得非常准确。“出”与“升”原是一对概念差别大的动向动词，“升”指太阳正升上天空，天已大亮了；而“出”则指太阳刚露出海面，还未升上天空，比“升”的时间早。作者用“出”而不用“升”，这就强调了“新春伊始”“江南春早”。用心何其良苦！</a:t>
            </a:r>
            <a:endParaRPr lang="zh-CN" altLang="zh-CN" dirty="0"/>
          </a:p>
        </p:txBody>
      </p:sp>
      <p:sp>
        <p:nvSpPr>
          <p:cNvPr id="6" name="矩形 5"/>
          <p:cNvSpPr/>
          <p:nvPr/>
        </p:nvSpPr>
        <p:spPr>
          <a:xfrm>
            <a:off x="216904" y="3527523"/>
            <a:ext cx="90730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      </a:t>
            </a:r>
            <a:r>
              <a:rPr lang="zh-CN" altLang="zh-CN" b="1" dirty="0" smtClean="0"/>
              <a:t>首先</a:t>
            </a:r>
            <a:r>
              <a:rPr lang="zh-CN" altLang="zh-CN" b="1" dirty="0"/>
              <a:t>看句子成分的颠倒错位和省略：</a:t>
            </a:r>
            <a:r>
              <a:rPr lang="en-US" altLang="zh-CN" b="1" dirty="0"/>
              <a:t>“</a:t>
            </a:r>
            <a:r>
              <a:rPr lang="zh-CN" altLang="zh-CN" b="1" dirty="0"/>
              <a:t>云霞出海曙</a:t>
            </a:r>
            <a:r>
              <a:rPr lang="en-US" altLang="zh-CN" b="1" dirty="0"/>
              <a:t>”</a:t>
            </a:r>
            <a:r>
              <a:rPr lang="zh-CN" altLang="zh-CN" b="1" dirty="0"/>
              <a:t>成分补全应是</a:t>
            </a:r>
            <a:r>
              <a:rPr lang="en-US" altLang="zh-CN" b="1" dirty="0"/>
              <a:t>“</a:t>
            </a:r>
            <a:r>
              <a:rPr lang="zh-CN" altLang="zh-CN" b="1" dirty="0"/>
              <a:t>曙</a:t>
            </a:r>
            <a:r>
              <a:rPr lang="en-US" altLang="zh-CN" b="1" dirty="0"/>
              <a:t>(</a:t>
            </a:r>
            <a:r>
              <a:rPr lang="zh-CN" altLang="zh-CN" b="1" dirty="0"/>
              <a:t>旭日</a:t>
            </a:r>
            <a:r>
              <a:rPr lang="en-US" altLang="zh-CN" b="1" dirty="0"/>
              <a:t>)</a:t>
            </a:r>
            <a:r>
              <a:rPr lang="zh-CN" altLang="zh-CN" b="1" dirty="0"/>
              <a:t>出</a:t>
            </a:r>
            <a:r>
              <a:rPr lang="en-US" altLang="zh-CN" b="1" dirty="0"/>
              <a:t>(</a:t>
            </a:r>
            <a:r>
              <a:rPr lang="zh-CN" altLang="zh-CN" b="1" dirty="0"/>
              <a:t>于</a:t>
            </a:r>
            <a:r>
              <a:rPr lang="en-US" altLang="zh-CN" b="1" dirty="0"/>
              <a:t>)</a:t>
            </a:r>
            <a:r>
              <a:rPr lang="zh-CN" altLang="zh-CN" b="1" dirty="0"/>
              <a:t>海，</a:t>
            </a:r>
            <a:r>
              <a:rPr lang="en-US" altLang="zh-CN" b="1" dirty="0"/>
              <a:t>(</a:t>
            </a:r>
            <a:r>
              <a:rPr lang="zh-CN" altLang="zh-CN" b="1" dirty="0"/>
              <a:t>映得</a:t>
            </a:r>
            <a:r>
              <a:rPr lang="en-US" altLang="zh-CN" b="1" dirty="0"/>
              <a:t>)</a:t>
            </a:r>
            <a:r>
              <a:rPr lang="zh-CN" altLang="zh-CN" b="1" dirty="0"/>
              <a:t>云霞</a:t>
            </a:r>
            <a:r>
              <a:rPr lang="en-US" altLang="zh-CN" b="1" dirty="0"/>
              <a:t>(</a:t>
            </a:r>
            <a:r>
              <a:rPr lang="zh-CN" altLang="zh-CN" b="1" dirty="0"/>
              <a:t>灿烂</a:t>
            </a:r>
            <a:r>
              <a:rPr lang="en-US" altLang="zh-CN" b="1" dirty="0"/>
              <a:t>)”</a:t>
            </a:r>
            <a:r>
              <a:rPr lang="zh-CN" altLang="zh-CN" b="1" dirty="0"/>
              <a:t>；下句</a:t>
            </a:r>
            <a:r>
              <a:rPr lang="en-US" altLang="zh-CN" b="1" dirty="0"/>
              <a:t>“</a:t>
            </a:r>
            <a:r>
              <a:rPr lang="zh-CN" altLang="zh-CN" b="1" dirty="0"/>
              <a:t>梅柳渡江春</a:t>
            </a:r>
            <a:r>
              <a:rPr lang="en-US" altLang="zh-CN" b="1" dirty="0"/>
              <a:t>”</a:t>
            </a:r>
            <a:r>
              <a:rPr lang="zh-CN" altLang="zh-CN" b="1" dirty="0"/>
              <a:t>应是</a:t>
            </a:r>
            <a:r>
              <a:rPr lang="en-US" altLang="zh-CN" b="1" dirty="0"/>
              <a:t>“</a:t>
            </a:r>
            <a:r>
              <a:rPr lang="zh-CN" altLang="zh-CN" b="1" dirty="0"/>
              <a:t>梅柳</a:t>
            </a:r>
            <a:r>
              <a:rPr lang="en-US" altLang="zh-CN" b="1" dirty="0"/>
              <a:t>(</a:t>
            </a:r>
            <a:r>
              <a:rPr lang="zh-CN" altLang="zh-CN" b="1" dirty="0"/>
              <a:t>枝头</a:t>
            </a:r>
            <a:r>
              <a:rPr lang="en-US" altLang="zh-CN" b="1" dirty="0"/>
              <a:t>)</a:t>
            </a:r>
            <a:r>
              <a:rPr lang="zh-CN" altLang="zh-CN" b="1" dirty="0"/>
              <a:t>春</a:t>
            </a:r>
            <a:r>
              <a:rPr lang="en-US" altLang="zh-CN" b="1" dirty="0"/>
              <a:t>(</a:t>
            </a:r>
            <a:r>
              <a:rPr lang="zh-CN" altLang="zh-CN" b="1" dirty="0"/>
              <a:t>闹</a:t>
            </a:r>
            <a:r>
              <a:rPr lang="en-US" altLang="zh-CN" b="1" dirty="0"/>
              <a:t>)</a:t>
            </a:r>
            <a:r>
              <a:rPr lang="zh-CN" altLang="zh-CN" b="1" dirty="0"/>
              <a:t>，渡</a:t>
            </a:r>
            <a:r>
              <a:rPr lang="en-US" altLang="zh-CN" b="1" dirty="0"/>
              <a:t>(</a:t>
            </a:r>
            <a:r>
              <a:rPr lang="zh-CN" altLang="zh-CN" b="1" dirty="0"/>
              <a:t>至</a:t>
            </a:r>
            <a:r>
              <a:rPr lang="en-US" altLang="zh-CN" b="1" dirty="0"/>
              <a:t>)</a:t>
            </a:r>
            <a:r>
              <a:rPr lang="zh-CN" altLang="zh-CN" b="1" dirty="0"/>
              <a:t>江</a:t>
            </a:r>
            <a:r>
              <a:rPr lang="en-US" altLang="zh-CN" b="1" dirty="0"/>
              <a:t>(</a:t>
            </a:r>
            <a:r>
              <a:rPr lang="zh-CN" altLang="zh-CN" b="1" dirty="0"/>
              <a:t>北</a:t>
            </a:r>
            <a:r>
              <a:rPr lang="en-US" altLang="zh-CN" b="1" dirty="0"/>
              <a:t>)(</a:t>
            </a:r>
            <a:r>
              <a:rPr lang="zh-CN" altLang="zh-CN" b="1" dirty="0"/>
              <a:t>又</a:t>
            </a:r>
            <a:r>
              <a:rPr lang="zh-CN" altLang="zh-CN" b="1" dirty="0" smtClean="0"/>
              <a:t>成春</a:t>
            </a:r>
            <a:r>
              <a:rPr lang="en-US" altLang="zh-CN" b="1" dirty="0" smtClean="0"/>
              <a:t>)</a:t>
            </a:r>
            <a:r>
              <a:rPr lang="zh-CN" altLang="zh-CN" b="1" dirty="0"/>
              <a:t>”。</a:t>
            </a:r>
            <a:endParaRPr lang="zh-CN" altLang="zh-CN" dirty="0"/>
          </a:p>
        </p:txBody>
      </p:sp>
      <p:sp>
        <p:nvSpPr>
          <p:cNvPr id="7" name="矩形 6"/>
          <p:cNvSpPr/>
          <p:nvPr/>
        </p:nvSpPr>
        <p:spPr>
          <a:xfrm>
            <a:off x="3563888" y="-8558"/>
            <a:ext cx="5638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/>
              <a:t>　　　　　　　和</a:t>
            </a:r>
            <a:r>
              <a:rPr lang="zh-CN" altLang="en-US" b="1" dirty="0"/>
              <a:t>晋陵陆丞早春游</a:t>
            </a:r>
            <a:r>
              <a:rPr lang="zh-CN" altLang="en-US" b="1" dirty="0" smtClean="0"/>
              <a:t>望</a:t>
            </a:r>
            <a:endParaRPr lang="zh-CN" altLang="en-US" b="1" dirty="0"/>
          </a:p>
          <a:p>
            <a:r>
              <a:rPr lang="zh-CN" altLang="en-US" b="1" dirty="0"/>
              <a:t>独有宦游</a:t>
            </a:r>
            <a:r>
              <a:rPr lang="zh-CN" altLang="en-US" b="1" dirty="0" smtClean="0"/>
              <a:t>人，</a:t>
            </a:r>
            <a:r>
              <a:rPr lang="zh-CN" altLang="en-US" b="1" dirty="0"/>
              <a:t>偏惊物候</a:t>
            </a:r>
            <a:r>
              <a:rPr lang="zh-CN" altLang="en-US" b="1" dirty="0" smtClean="0"/>
              <a:t>新。云霞</a:t>
            </a:r>
            <a:r>
              <a:rPr lang="zh-CN" altLang="en-US" b="1" dirty="0"/>
              <a:t>出海曙，梅柳渡江春。</a:t>
            </a:r>
          </a:p>
          <a:p>
            <a:r>
              <a:rPr lang="zh-CN" altLang="en-US" b="1" dirty="0"/>
              <a:t>淑气催</a:t>
            </a:r>
            <a:r>
              <a:rPr lang="zh-CN" altLang="en-US" b="1" dirty="0" smtClean="0"/>
              <a:t>黄鸟，</a:t>
            </a:r>
            <a:r>
              <a:rPr lang="zh-CN" altLang="en-US" b="1" dirty="0"/>
              <a:t>晴光转绿</a:t>
            </a:r>
            <a:r>
              <a:rPr lang="zh-CN" altLang="en-US" b="1" dirty="0" smtClean="0"/>
              <a:t>蘋。忽</a:t>
            </a:r>
            <a:r>
              <a:rPr lang="zh-CN" altLang="en-US" b="1" dirty="0"/>
              <a:t>闻歌古</a:t>
            </a:r>
            <a:r>
              <a:rPr lang="zh-CN" altLang="en-US" b="1" dirty="0" smtClean="0"/>
              <a:t>调，</a:t>
            </a:r>
            <a:r>
              <a:rPr lang="zh-CN" altLang="en-US" b="1" dirty="0"/>
              <a:t>归思欲沾</a:t>
            </a:r>
            <a:r>
              <a:rPr lang="zh-CN" altLang="en-US" b="1" dirty="0" smtClean="0"/>
              <a:t>巾。</a:t>
            </a:r>
            <a:endParaRPr lang="zh-CN" altLang="en-US" b="1" dirty="0"/>
          </a:p>
        </p:txBody>
      </p:sp>
      <p:sp>
        <p:nvSpPr>
          <p:cNvPr id="8" name="矩形 7"/>
          <p:cNvSpPr/>
          <p:nvPr/>
        </p:nvSpPr>
        <p:spPr>
          <a:xfrm>
            <a:off x="146668" y="934943"/>
            <a:ext cx="892267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b="1" dirty="0"/>
              <a:t>这是初唐诗人杜审言《和晋陵陆丞早春游望》的颔联。首联写的是只有离别家乡、奔走仕途的游子，才会对异乡的景物气候感到新奇而大惊小怪，表现出了诗人仕途失意、宦游江南的矛盾心情。颔联的</a:t>
            </a:r>
            <a:r>
              <a:rPr lang="zh-CN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上句写新春伊始，下句写早春绽放的花木</a:t>
            </a:r>
            <a:r>
              <a:rPr lang="zh-CN" altLang="zh-CN" b="1" dirty="0"/>
              <a:t>。颔联两句诗的语法结构和词法运用巧妙，突出了诗眼</a:t>
            </a:r>
            <a:r>
              <a:rPr lang="en-US" altLang="zh-CN" b="1" dirty="0"/>
              <a:t>“</a:t>
            </a:r>
            <a:r>
              <a:rPr lang="zh-CN" altLang="zh-CN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出</a:t>
            </a:r>
            <a:r>
              <a:rPr lang="en-US" altLang="zh-CN" b="1" dirty="0"/>
              <a:t>”</a:t>
            </a:r>
            <a:r>
              <a:rPr lang="zh-CN" altLang="zh-CN" b="1" dirty="0"/>
              <a:t>字和</a:t>
            </a:r>
            <a:r>
              <a:rPr lang="en-US" altLang="zh-CN" b="1" dirty="0"/>
              <a:t>“</a:t>
            </a:r>
            <a:r>
              <a:rPr lang="zh-CN" altLang="zh-CN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渡</a:t>
            </a:r>
            <a:r>
              <a:rPr lang="en-US" altLang="zh-CN" b="1" dirty="0"/>
              <a:t>”</a:t>
            </a:r>
            <a:r>
              <a:rPr lang="zh-CN" altLang="zh-CN" b="1" dirty="0"/>
              <a:t>字，对开阔、优美、深远的意境起到了重要的作用。</a:t>
            </a:r>
            <a:endParaRPr lang="zh-CN" altLang="zh-CN" dirty="0"/>
          </a:p>
        </p:txBody>
      </p:sp>
      <p:sp>
        <p:nvSpPr>
          <p:cNvPr id="9" name="矩形 8"/>
          <p:cNvSpPr/>
          <p:nvPr/>
        </p:nvSpPr>
        <p:spPr>
          <a:xfrm>
            <a:off x="899592" y="2327194"/>
            <a:ext cx="80648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译文 </a:t>
            </a:r>
            <a:r>
              <a:rPr lang="zh-CN" altLang="en-US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　　只有</a:t>
            </a:r>
            <a:r>
              <a:rPr lang="zh-CN" alt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远离故里外出做官之人，特别敏感自然物候转化更新。</a:t>
            </a:r>
          </a:p>
          <a:p>
            <a:r>
              <a:rPr lang="zh-CN" altLang="en-US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　　　　　海上</a:t>
            </a:r>
            <a:r>
              <a:rPr lang="zh-CN" alt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云霞灿烂旭日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即将东升</a:t>
            </a:r>
            <a:r>
              <a:rPr lang="zh-CN" alt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，江南梅红柳绿江北却才回春。</a:t>
            </a:r>
          </a:p>
          <a:p>
            <a:r>
              <a:rPr lang="zh-CN" altLang="en-US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　　　　　和暖</a:t>
            </a:r>
            <a:r>
              <a:rPr lang="zh-CN" alt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的春气催促着黄莺歌唱，晴朗的阳光下绿萍颜色转深。</a:t>
            </a:r>
          </a:p>
          <a:p>
            <a:r>
              <a:rPr lang="zh-CN" altLang="en-US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　　　　　忽然</a:t>
            </a:r>
            <a:r>
              <a:rPr lang="zh-CN" alt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听到你歌吟古朴的曲调，勾起归思情怀令人落泪沾襟</a:t>
            </a:r>
            <a:r>
              <a:rPr lang="zh-CN" altLang="en-US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  <a:endParaRPr lang="zh-CN" altLang="en-US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11351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15344" y="692696"/>
            <a:ext cx="856895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/>
              <a:t>(</a:t>
            </a:r>
            <a:r>
              <a:rPr lang="en-US" altLang="zh-CN" sz="2000" b="1" dirty="0"/>
              <a:t>1)</a:t>
            </a:r>
            <a:r>
              <a:rPr lang="zh-CN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省略</a:t>
            </a:r>
            <a:r>
              <a:rPr lang="zh-CN" altLang="zh-CN" sz="2000" b="1" dirty="0"/>
              <a:t>。古诗词中省主语、宾语、动词、介词、连词等是常见的现象</a:t>
            </a:r>
            <a:r>
              <a:rPr lang="zh-CN" altLang="zh-CN" sz="2000" b="1" dirty="0" smtClean="0"/>
              <a:t>。</a:t>
            </a:r>
            <a:endParaRPr lang="en-US" altLang="zh-CN" sz="2000" b="1" dirty="0" smtClean="0"/>
          </a:p>
          <a:p>
            <a:r>
              <a:rPr lang="en-US" altLang="zh-CN" sz="2000" b="1" dirty="0"/>
              <a:t> </a:t>
            </a:r>
            <a:r>
              <a:rPr lang="en-US" altLang="zh-CN" sz="2000" b="1" dirty="0" smtClean="0"/>
              <a:t> </a:t>
            </a:r>
            <a:r>
              <a:rPr lang="zh-CN" altLang="zh-CN" sz="2000" b="1" dirty="0" smtClean="0"/>
              <a:t>如</a:t>
            </a:r>
            <a:r>
              <a:rPr lang="zh-CN" altLang="zh-CN" sz="2000" b="1" dirty="0"/>
              <a:t>：</a:t>
            </a:r>
            <a:r>
              <a:rPr lang="en-US" altLang="zh-CN" sz="2000" b="1" dirty="0"/>
              <a:t>“</a:t>
            </a:r>
            <a:r>
              <a:rPr lang="zh-CN" altLang="zh-CN" sz="2000" b="1" dirty="0"/>
              <a:t>蓬头稚子学垂纶，侧坐莓苔草映身。路人借问遥招手，怕得鱼惊不应人。</a:t>
            </a:r>
            <a:r>
              <a:rPr lang="en-US" altLang="zh-CN" sz="2000" b="1" dirty="0"/>
              <a:t>”(</a:t>
            </a:r>
            <a:r>
              <a:rPr lang="zh-CN" altLang="zh-CN" sz="2000" b="1" dirty="0"/>
              <a:t>胡令能《小儿垂钓》</a:t>
            </a:r>
            <a:r>
              <a:rPr lang="en-US" altLang="zh-CN" sz="2000" b="1" dirty="0"/>
              <a:t>)</a:t>
            </a:r>
            <a:r>
              <a:rPr lang="zh-CN" altLang="zh-CN" sz="2000" b="1" dirty="0"/>
              <a:t>其中，</a:t>
            </a:r>
            <a:r>
              <a:rPr lang="en-US" altLang="zh-CN" sz="2000" b="1" dirty="0"/>
              <a:t>“</a:t>
            </a:r>
            <a:r>
              <a:rPr lang="zh-CN" altLang="zh-CN" sz="2000" b="1" dirty="0"/>
              <a:t>遥招手</a:t>
            </a:r>
            <a:r>
              <a:rPr lang="en-US" altLang="zh-CN" sz="2000" b="1" dirty="0"/>
              <a:t>”</a:t>
            </a:r>
            <a:r>
              <a:rPr lang="zh-CN" altLang="zh-CN" sz="2000" b="1" dirty="0"/>
              <a:t>的</a:t>
            </a:r>
            <a:r>
              <a:rPr lang="zh-CN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主语</a:t>
            </a:r>
            <a:r>
              <a:rPr lang="en-US" altLang="zh-CN" sz="2000" b="1" dirty="0"/>
              <a:t>“</a:t>
            </a:r>
            <a:r>
              <a:rPr lang="zh-CN" altLang="zh-CN" sz="2000" b="1" dirty="0"/>
              <a:t>蓬头稚子</a:t>
            </a:r>
            <a:r>
              <a:rPr lang="en-US" altLang="zh-CN" sz="2000" b="1" dirty="0"/>
              <a:t>”</a:t>
            </a:r>
            <a:r>
              <a:rPr lang="zh-CN" altLang="zh-CN" sz="2000" b="1" dirty="0"/>
              <a:t>就被省略了。</a:t>
            </a:r>
            <a:endParaRPr lang="zh-CN" altLang="zh-CN" sz="2000" dirty="0"/>
          </a:p>
        </p:txBody>
      </p:sp>
      <p:sp>
        <p:nvSpPr>
          <p:cNvPr id="3" name="矩形 2"/>
          <p:cNvSpPr/>
          <p:nvPr/>
        </p:nvSpPr>
        <p:spPr>
          <a:xfrm>
            <a:off x="272209" y="2492896"/>
            <a:ext cx="828092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/>
              <a:t>(</a:t>
            </a:r>
            <a:r>
              <a:rPr lang="en-US" altLang="zh-CN" sz="2000" b="1" dirty="0"/>
              <a:t>3)</a:t>
            </a:r>
            <a:r>
              <a:rPr lang="zh-CN" altLang="zh-CN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倒装</a:t>
            </a:r>
            <a:r>
              <a:rPr lang="zh-CN" altLang="zh-CN" sz="2000" b="1" dirty="0"/>
              <a:t>。为了适应格律的要求，或者为了取得特殊的效果，句子里常有语序倒置的现象：一是</a:t>
            </a:r>
            <a:r>
              <a:rPr lang="zh-CN" altLang="zh-CN" sz="2000" b="1" dirty="0">
                <a:solidFill>
                  <a:srgbClr val="FF0000"/>
                </a:solidFill>
              </a:rPr>
              <a:t>定语与中心词</a:t>
            </a:r>
            <a:r>
              <a:rPr lang="zh-CN" altLang="zh-CN" sz="2000" b="1" dirty="0"/>
              <a:t>倒置，如</a:t>
            </a:r>
            <a:r>
              <a:rPr lang="en-US" altLang="zh-CN" sz="2000" b="1" dirty="0"/>
              <a:t>“</a:t>
            </a:r>
            <a:r>
              <a:rPr lang="zh-CN" altLang="zh-CN" sz="2000" b="1" dirty="0"/>
              <a:t>疏影横斜水清浅，暗香浮动月黄昏</a:t>
            </a:r>
            <a:r>
              <a:rPr lang="en-US" altLang="zh-CN" sz="2000" b="1" dirty="0"/>
              <a:t>”(</a:t>
            </a:r>
            <a:r>
              <a:rPr lang="zh-CN" altLang="zh-CN" sz="2000" b="1" dirty="0"/>
              <a:t>林逋《山园小梅》</a:t>
            </a:r>
            <a:r>
              <a:rPr lang="en-US" altLang="zh-CN" sz="2000" b="1" dirty="0"/>
              <a:t>)</a:t>
            </a:r>
            <a:r>
              <a:rPr lang="zh-CN" altLang="zh-CN" sz="2000" b="1" dirty="0"/>
              <a:t>，</a:t>
            </a:r>
            <a:r>
              <a:rPr lang="en-US" altLang="zh-CN" sz="2000" b="1" dirty="0">
                <a:solidFill>
                  <a:srgbClr val="00B050"/>
                </a:solidFill>
              </a:rPr>
              <a:t>“</a:t>
            </a:r>
            <a:r>
              <a:rPr lang="zh-CN" altLang="zh-CN" sz="2000" b="1" dirty="0">
                <a:solidFill>
                  <a:srgbClr val="00B050"/>
                </a:solidFill>
              </a:rPr>
              <a:t>水清浅</a:t>
            </a:r>
            <a:r>
              <a:rPr lang="en-US" altLang="zh-CN" sz="2000" b="1" dirty="0">
                <a:solidFill>
                  <a:srgbClr val="00B050"/>
                </a:solidFill>
              </a:rPr>
              <a:t>”</a:t>
            </a:r>
            <a:r>
              <a:rPr lang="zh-CN" altLang="zh-CN" sz="2000" b="1" dirty="0">
                <a:solidFill>
                  <a:srgbClr val="00B050"/>
                </a:solidFill>
              </a:rPr>
              <a:t>即</a:t>
            </a:r>
            <a:r>
              <a:rPr lang="en-US" altLang="zh-CN" sz="2000" b="1" dirty="0">
                <a:solidFill>
                  <a:srgbClr val="00B050"/>
                </a:solidFill>
              </a:rPr>
              <a:t>“</a:t>
            </a:r>
            <a:r>
              <a:rPr lang="zh-CN" altLang="zh-CN" sz="2000" b="1" dirty="0">
                <a:solidFill>
                  <a:srgbClr val="00B050"/>
                </a:solidFill>
              </a:rPr>
              <a:t>清浅水</a:t>
            </a:r>
            <a:r>
              <a:rPr lang="en-US" altLang="zh-CN" sz="2000" b="1" dirty="0"/>
              <a:t>”</a:t>
            </a:r>
            <a:r>
              <a:rPr lang="zh-CN" altLang="zh-CN" sz="2000" b="1" dirty="0"/>
              <a:t>，</a:t>
            </a:r>
            <a:r>
              <a:rPr lang="en-US" altLang="zh-CN" sz="2000" b="1" dirty="0"/>
              <a:t>“</a:t>
            </a:r>
            <a:r>
              <a:rPr lang="zh-CN" altLang="zh-CN" sz="2000" b="1" dirty="0">
                <a:solidFill>
                  <a:srgbClr val="00B050"/>
                </a:solidFill>
              </a:rPr>
              <a:t>月黄昏</a:t>
            </a:r>
            <a:r>
              <a:rPr lang="en-US" altLang="zh-CN" sz="2000" b="1" dirty="0">
                <a:solidFill>
                  <a:srgbClr val="00B050"/>
                </a:solidFill>
              </a:rPr>
              <a:t>”</a:t>
            </a:r>
            <a:r>
              <a:rPr lang="zh-CN" altLang="zh-CN" sz="2000" b="1" dirty="0">
                <a:solidFill>
                  <a:srgbClr val="00B050"/>
                </a:solidFill>
              </a:rPr>
              <a:t>即</a:t>
            </a:r>
            <a:r>
              <a:rPr lang="en-US" altLang="zh-CN" sz="2000" b="1" dirty="0">
                <a:solidFill>
                  <a:srgbClr val="00B050"/>
                </a:solidFill>
              </a:rPr>
              <a:t>“</a:t>
            </a:r>
            <a:r>
              <a:rPr lang="zh-CN" altLang="zh-CN" sz="2000" b="1" dirty="0">
                <a:solidFill>
                  <a:srgbClr val="00B050"/>
                </a:solidFill>
              </a:rPr>
              <a:t>黄昏月</a:t>
            </a:r>
            <a:r>
              <a:rPr lang="en-US" altLang="zh-CN" sz="2000" b="1" dirty="0">
                <a:solidFill>
                  <a:srgbClr val="00B050"/>
                </a:solidFill>
              </a:rPr>
              <a:t>”</a:t>
            </a:r>
            <a:r>
              <a:rPr lang="zh-CN" altLang="zh-CN" sz="2000" b="1" dirty="0"/>
              <a:t>；二是</a:t>
            </a:r>
            <a:r>
              <a:rPr lang="zh-CN" altLang="zh-CN" sz="2000" b="1" dirty="0">
                <a:solidFill>
                  <a:srgbClr val="FF0000"/>
                </a:solidFill>
              </a:rPr>
              <a:t>主语与宾语</a:t>
            </a:r>
            <a:r>
              <a:rPr lang="zh-CN" altLang="zh-CN" sz="2000" b="1" dirty="0"/>
              <a:t>倒置，如</a:t>
            </a:r>
            <a:r>
              <a:rPr lang="en-US" altLang="zh-CN" sz="2000" b="1" dirty="0"/>
              <a:t>“</a:t>
            </a:r>
            <a:r>
              <a:rPr lang="zh-CN" altLang="zh-CN" sz="2000" b="1" dirty="0">
                <a:solidFill>
                  <a:srgbClr val="00B0F0"/>
                </a:solidFill>
              </a:rPr>
              <a:t>泉声咽危石</a:t>
            </a:r>
            <a:r>
              <a:rPr lang="zh-CN" altLang="zh-CN" sz="2000" b="1" dirty="0"/>
              <a:t>，</a:t>
            </a:r>
            <a:r>
              <a:rPr lang="zh-CN" altLang="zh-CN" sz="2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日色冷青松</a:t>
            </a:r>
            <a:r>
              <a:rPr lang="en-US" altLang="zh-CN" sz="2000" b="1" dirty="0"/>
              <a:t>”(</a:t>
            </a:r>
            <a:r>
              <a:rPr lang="zh-CN" altLang="zh-CN" sz="2000" b="1" dirty="0"/>
              <a:t>王维《过香积寺》</a:t>
            </a:r>
            <a:r>
              <a:rPr lang="en-US" altLang="zh-CN" sz="2000" b="1" dirty="0"/>
              <a:t>)</a:t>
            </a:r>
            <a:r>
              <a:rPr lang="zh-CN" altLang="zh-CN" sz="2000" b="1" dirty="0"/>
              <a:t>，上句即</a:t>
            </a:r>
            <a:r>
              <a:rPr lang="en-US" altLang="zh-CN" sz="2000" b="1" dirty="0"/>
              <a:t>“</a:t>
            </a:r>
            <a:r>
              <a:rPr lang="zh-CN" altLang="zh-CN" sz="2000" b="1" dirty="0">
                <a:solidFill>
                  <a:srgbClr val="00B0F0"/>
                </a:solidFill>
              </a:rPr>
              <a:t>危石咽泉声</a:t>
            </a:r>
            <a:r>
              <a:rPr lang="en-US" altLang="zh-CN" sz="2000" b="1" dirty="0"/>
              <a:t>”</a:t>
            </a:r>
            <a:r>
              <a:rPr lang="zh-CN" altLang="zh-CN" sz="2000" b="1" dirty="0"/>
              <a:t>，下句即</a:t>
            </a:r>
            <a:r>
              <a:rPr lang="en-US" altLang="zh-CN" sz="2000" b="1" dirty="0"/>
              <a:t>“</a:t>
            </a:r>
            <a:r>
              <a:rPr lang="zh-CN" altLang="zh-CN" sz="2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青松冷日色</a:t>
            </a:r>
            <a:r>
              <a:rPr lang="en-US" altLang="zh-CN" sz="2000" b="1" dirty="0"/>
              <a:t>”</a:t>
            </a:r>
            <a:r>
              <a:rPr lang="zh-CN" altLang="zh-CN" sz="2000" b="1" dirty="0"/>
              <a:t>；三是</a:t>
            </a:r>
            <a:r>
              <a:rPr lang="zh-CN" altLang="zh-CN" sz="2000" b="1" dirty="0">
                <a:solidFill>
                  <a:srgbClr val="FF0000"/>
                </a:solidFill>
              </a:rPr>
              <a:t>动词和宾语</a:t>
            </a:r>
            <a:r>
              <a:rPr lang="zh-CN" altLang="zh-CN" sz="2000" b="1" dirty="0"/>
              <a:t>倒置，如</a:t>
            </a:r>
            <a:r>
              <a:rPr lang="en-US" altLang="zh-CN" sz="2000" b="1" dirty="0"/>
              <a:t>“</a:t>
            </a:r>
            <a:r>
              <a:rPr lang="zh-CN" altLang="zh-CN" sz="20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故国神游</a:t>
            </a:r>
            <a:r>
              <a:rPr lang="zh-CN" altLang="zh-CN" sz="2000" b="1" dirty="0"/>
              <a:t>，</a:t>
            </a:r>
            <a:r>
              <a:rPr lang="zh-CN" altLang="zh-CN" sz="2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多情应笑我</a:t>
            </a:r>
            <a:r>
              <a:rPr lang="en-US" altLang="zh-CN" sz="2000" b="1" dirty="0"/>
              <a:t>”(</a:t>
            </a:r>
            <a:r>
              <a:rPr lang="zh-CN" altLang="zh-CN" sz="2000" b="1" dirty="0"/>
              <a:t>苏轼《念奴娇</a:t>
            </a:r>
            <a:r>
              <a:rPr lang="en-US" altLang="zh-CN" sz="2000" b="1" dirty="0"/>
              <a:t>·</a:t>
            </a:r>
            <a:r>
              <a:rPr lang="zh-CN" altLang="zh-CN" sz="2000" b="1" dirty="0"/>
              <a:t>赤壁怀古》</a:t>
            </a:r>
            <a:r>
              <a:rPr lang="en-US" altLang="zh-CN" sz="2000" b="1" dirty="0"/>
              <a:t>)</a:t>
            </a:r>
            <a:r>
              <a:rPr lang="zh-CN" altLang="zh-CN" sz="2000" b="1" dirty="0"/>
              <a:t>，即</a:t>
            </a:r>
            <a:r>
              <a:rPr lang="en-US" altLang="zh-CN" sz="2000" b="1" dirty="0"/>
              <a:t>“</a:t>
            </a:r>
            <a:r>
              <a:rPr lang="zh-CN" altLang="zh-CN" sz="20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神游故国</a:t>
            </a:r>
            <a:r>
              <a:rPr lang="zh-CN" altLang="zh-CN" sz="2000" b="1" dirty="0"/>
              <a:t>，</a:t>
            </a:r>
            <a:r>
              <a:rPr lang="zh-CN" altLang="zh-CN" sz="2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应笑我多情</a:t>
            </a:r>
            <a:r>
              <a:rPr lang="en-US" altLang="zh-CN" sz="2000" b="1" dirty="0"/>
              <a:t>”</a:t>
            </a:r>
            <a:r>
              <a:rPr lang="zh-CN" altLang="zh-CN" sz="2000" b="1" dirty="0"/>
              <a:t>。</a:t>
            </a:r>
            <a:endParaRPr lang="zh-CN" altLang="zh-CN" sz="2000" dirty="0"/>
          </a:p>
        </p:txBody>
      </p:sp>
      <p:sp>
        <p:nvSpPr>
          <p:cNvPr id="4" name="矩形 3"/>
          <p:cNvSpPr/>
          <p:nvPr/>
        </p:nvSpPr>
        <p:spPr>
          <a:xfrm>
            <a:off x="435378" y="188640"/>
            <a:ext cx="37433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zh-CN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．赏析古诗词的句式特点</a:t>
            </a:r>
            <a:endParaRPr lang="zh-CN" altLang="zh-CN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215562" y="1772816"/>
            <a:ext cx="83130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/>
              <a:t>(2)</a:t>
            </a:r>
            <a:r>
              <a:rPr lang="zh-CN" altLang="zh-CN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对仗</a:t>
            </a:r>
            <a:r>
              <a:rPr lang="zh-CN" altLang="zh-CN" sz="2000" b="1" dirty="0" smtClean="0"/>
              <a:t>。律诗一般由八句组成，其中颔联与颈联一定要对仗。</a:t>
            </a:r>
            <a:endParaRPr lang="zh-CN" altLang="zh-CN" sz="2000" dirty="0"/>
          </a:p>
        </p:txBody>
      </p:sp>
      <p:sp>
        <p:nvSpPr>
          <p:cNvPr id="6" name="矩形 5"/>
          <p:cNvSpPr/>
          <p:nvPr/>
        </p:nvSpPr>
        <p:spPr>
          <a:xfrm>
            <a:off x="371047" y="5013176"/>
            <a:ext cx="846456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(4)</a:t>
            </a:r>
            <a:r>
              <a:rPr lang="zh-CN" altLang="zh-CN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互文</a:t>
            </a:r>
            <a:r>
              <a:rPr lang="zh-CN" altLang="zh-CN" sz="2400" b="1" dirty="0"/>
              <a:t>。</a:t>
            </a:r>
            <a:r>
              <a:rPr lang="zh-CN" altLang="zh-CN" sz="2000" b="1" dirty="0"/>
              <a:t>古诗因受字数的限制，或从</a:t>
            </a:r>
            <a:r>
              <a:rPr lang="zh-CN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章节、对仗</a:t>
            </a:r>
            <a:r>
              <a:rPr lang="zh-CN" altLang="zh-CN" sz="2000" b="1" dirty="0"/>
              <a:t>等方面考虑，常把一个完整的意思拆开分置。读时必须前后互为补充，或互相拼合。如</a:t>
            </a:r>
            <a:r>
              <a:rPr lang="en-US" altLang="zh-CN" sz="2000" b="1" dirty="0"/>
              <a:t>“</a:t>
            </a:r>
            <a:r>
              <a:rPr lang="zh-CN" altLang="zh-CN" sz="2000" b="1" dirty="0"/>
              <a:t>秦时明月汉时关</a:t>
            </a:r>
            <a:r>
              <a:rPr lang="en-US" altLang="zh-CN" sz="2000" b="1" dirty="0"/>
              <a:t>”(</a:t>
            </a:r>
            <a:r>
              <a:rPr lang="zh-CN" altLang="zh-CN" sz="2000" b="1" dirty="0"/>
              <a:t>王昌龄《出塞》</a:t>
            </a:r>
            <a:r>
              <a:rPr lang="en-US" altLang="zh-CN" sz="2000" b="1" dirty="0"/>
              <a:t>)</a:t>
            </a:r>
            <a:r>
              <a:rPr lang="zh-CN" altLang="zh-CN" sz="2000" b="1" dirty="0"/>
              <a:t>、</a:t>
            </a:r>
            <a:r>
              <a:rPr lang="en-US" altLang="zh-CN" sz="2000" b="1" dirty="0"/>
              <a:t>“</a:t>
            </a:r>
            <a:r>
              <a:rPr lang="zh-CN" altLang="zh-CN" sz="2000" b="1" dirty="0"/>
              <a:t>主人下马客在船</a:t>
            </a:r>
            <a:r>
              <a:rPr lang="en-US" altLang="zh-CN" sz="2000" b="1" dirty="0"/>
              <a:t>”(</a:t>
            </a:r>
            <a:r>
              <a:rPr lang="zh-CN" altLang="zh-CN" sz="2000" b="1" dirty="0"/>
              <a:t>白居易《琵琶行》</a:t>
            </a:r>
            <a:r>
              <a:rPr lang="en-US" altLang="zh-CN" sz="2000" b="1" dirty="0"/>
              <a:t>)</a:t>
            </a:r>
            <a:r>
              <a:rPr lang="zh-CN" altLang="zh-CN" sz="2000" b="1" dirty="0"/>
              <a:t>、</a:t>
            </a:r>
            <a:r>
              <a:rPr lang="en-US" altLang="zh-CN" sz="2000" b="1" dirty="0"/>
              <a:t>“</a:t>
            </a:r>
            <a:r>
              <a:rPr lang="zh-CN" altLang="zh-CN" sz="2000" b="1" dirty="0"/>
              <a:t>迢迢牵牛星，皎皎河汉女</a:t>
            </a:r>
            <a:r>
              <a:rPr lang="en-US" altLang="zh-CN" sz="2000" b="1" dirty="0"/>
              <a:t>”(</a:t>
            </a:r>
            <a:r>
              <a:rPr lang="zh-CN" altLang="zh-CN" sz="2000" b="1" dirty="0"/>
              <a:t>《古诗十九首》</a:t>
            </a:r>
            <a:r>
              <a:rPr lang="en-US" altLang="zh-CN" sz="2000" b="1" dirty="0"/>
              <a:t>)</a:t>
            </a:r>
            <a:r>
              <a:rPr lang="zh-CN" altLang="zh-CN" sz="2000" b="1" dirty="0"/>
              <a:t>，都是互文见义。</a:t>
            </a:r>
            <a:endParaRPr lang="zh-CN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161977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5536" y="3501008"/>
            <a:ext cx="843981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 smtClean="0"/>
              <a:t>【答题要点】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①</a:t>
            </a:r>
            <a:r>
              <a:rPr lang="zh-CN" altLang="zh-CN" sz="2400" b="1" dirty="0"/>
              <a:t>要注意结合</a:t>
            </a:r>
            <a:r>
              <a:rPr lang="zh-CN" altLang="zh-CN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比喻、双关、借代、比拟</a:t>
            </a:r>
            <a:r>
              <a:rPr lang="zh-CN" altLang="zh-CN" sz="2400" b="1" dirty="0"/>
              <a:t>等修辞手法来</a:t>
            </a:r>
            <a:r>
              <a:rPr lang="zh-CN" altLang="zh-CN" sz="2400" b="1" dirty="0" smtClean="0"/>
              <a:t>阐明</a:t>
            </a:r>
            <a:endParaRPr lang="en-US" altLang="zh-CN" sz="2400" b="1" dirty="0" smtClean="0"/>
          </a:p>
          <a:p>
            <a:r>
              <a:rPr lang="en-US" altLang="zh-CN" sz="2400" b="1" dirty="0"/>
              <a:t> </a:t>
            </a:r>
            <a:r>
              <a:rPr lang="en-US" altLang="zh-CN" sz="2400" b="1" dirty="0" smtClean="0"/>
              <a:t>     </a:t>
            </a:r>
            <a:r>
              <a:rPr lang="zh-CN" altLang="zh-CN" sz="2400" b="1" dirty="0" smtClean="0"/>
              <a:t>句子</a:t>
            </a:r>
            <a:r>
              <a:rPr lang="zh-CN" altLang="zh-CN" sz="2400" b="1" dirty="0"/>
              <a:t>的含意</a:t>
            </a:r>
            <a:r>
              <a:rPr lang="zh-CN" altLang="zh-CN" sz="2400" b="1" dirty="0" smtClean="0"/>
              <a:t>。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②</a:t>
            </a:r>
            <a:r>
              <a:rPr lang="zh-CN" altLang="zh-CN" sz="2400" b="1" dirty="0"/>
              <a:t>要注意词语的</a:t>
            </a:r>
            <a:r>
              <a:rPr lang="zh-CN" altLang="zh-CN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语表义和语境义、情韵义</a:t>
            </a:r>
            <a:r>
              <a:rPr lang="zh-CN" altLang="zh-CN" sz="2400" b="1" dirty="0" smtClean="0"/>
              <a:t>。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③</a:t>
            </a:r>
            <a:r>
              <a:rPr lang="zh-CN" altLang="zh-CN" sz="2400" b="1" dirty="0"/>
              <a:t>要注意某些句子</a:t>
            </a:r>
            <a:r>
              <a:rPr lang="zh-CN" altLang="zh-CN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表意委婉</a:t>
            </a:r>
            <a:r>
              <a:rPr lang="zh-CN" altLang="zh-CN" sz="2400" b="1" dirty="0"/>
              <a:t>的特点，发掘它的</a:t>
            </a:r>
            <a:r>
              <a:rPr lang="zh-CN" altLang="zh-CN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深层含意</a:t>
            </a:r>
            <a:r>
              <a:rPr lang="zh-CN" altLang="zh-CN" sz="2400" b="1" dirty="0"/>
              <a:t>。</a:t>
            </a:r>
            <a:endParaRPr lang="zh-CN" altLang="zh-CN" sz="2400" dirty="0"/>
          </a:p>
        </p:txBody>
      </p:sp>
      <p:pic>
        <p:nvPicPr>
          <p:cNvPr id="3" name="Picture 3" descr="课堂导练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BFBFB"/>
              </a:clrFrom>
              <a:clrTo>
                <a:srgbClr val="FBFB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669" y="188640"/>
            <a:ext cx="3522662" cy="79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395536" y="1196752"/>
            <a:ext cx="770485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b="1" dirty="0" smtClean="0"/>
              <a:t>设题角度</a:t>
            </a:r>
            <a:r>
              <a:rPr lang="en-US" altLang="zh-CN" sz="2000" b="1" dirty="0" smtClean="0"/>
              <a:t>Ⅰ</a:t>
            </a:r>
            <a:r>
              <a:rPr lang="zh-CN" altLang="zh-CN" sz="2000" b="1" dirty="0" smtClean="0"/>
              <a:t>：分析句意</a:t>
            </a:r>
            <a:endParaRPr lang="zh-CN" altLang="zh-CN" sz="2000" dirty="0" smtClean="0"/>
          </a:p>
          <a:p>
            <a:r>
              <a:rPr lang="zh-CN" altLang="zh-CN" sz="2000" b="1" dirty="0" smtClean="0"/>
              <a:t>【命题方式】</a:t>
            </a:r>
            <a:endParaRPr lang="en-US" altLang="zh-CN" sz="2000" b="1" dirty="0" smtClean="0"/>
          </a:p>
          <a:p>
            <a:r>
              <a:rPr lang="zh-CN" altLang="zh-CN" sz="2000" b="1" dirty="0" smtClean="0"/>
              <a:t>①某句诗是什么意思？</a:t>
            </a:r>
            <a:endParaRPr lang="en-US" altLang="zh-CN" sz="2000" b="1" dirty="0" smtClean="0"/>
          </a:p>
          <a:p>
            <a:r>
              <a:rPr lang="zh-CN" altLang="zh-CN" sz="2000" b="1" dirty="0" smtClean="0"/>
              <a:t>②结合全诗谈谈你对第几联或第几句的理解。</a:t>
            </a:r>
            <a:endParaRPr lang="en-US" altLang="zh-CN" sz="2000" b="1" dirty="0" smtClean="0"/>
          </a:p>
          <a:p>
            <a:r>
              <a:rPr lang="zh-CN" altLang="zh-CN" sz="2000" b="1" dirty="0" smtClean="0"/>
              <a:t>③某句诗的言外之意是什么？</a:t>
            </a:r>
            <a:endParaRPr lang="zh-CN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09728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23528" y="165822"/>
            <a:ext cx="5061001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6127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61277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．阅读下面的这首唐诗，完成赏析。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6127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49" charset="-122"/>
                <a:ea typeface="黑体" pitchFamily="49" charset="-122"/>
                <a:cs typeface="Times New Roman" pitchFamily="18" charset="0"/>
              </a:rPr>
              <a:t>    淇上送赵仙舟   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/>
                <a:cs typeface="Times New Roman" pitchFamily="18" charset="0"/>
              </a:rPr>
              <a:t>王维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6127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仿宋_GB2312"/>
                <a:cs typeface="Times New Roman" pitchFamily="18" charset="0"/>
              </a:rPr>
              <a:t>相逢方一笑，相送还成泣。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6127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仿宋_GB2312"/>
                <a:cs typeface="Times New Roman" pitchFamily="18" charset="0"/>
              </a:rPr>
              <a:t>祖帐已伤离，荒城复愁入。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6127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仿宋_GB2312"/>
                <a:cs typeface="Times New Roman" pitchFamily="18" charset="0"/>
              </a:rPr>
              <a:t>天寒远山净，日暮长河急。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6127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仿宋_GB2312"/>
                <a:cs typeface="Times New Roman" pitchFamily="18" charset="0"/>
              </a:rPr>
              <a:t>解缆君已遥，望君犹伫立。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6184" y="2109605"/>
            <a:ext cx="84969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61277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latin typeface="Times New Roman" pitchFamily="18" charset="0"/>
                <a:cs typeface="Times New Roman" pitchFamily="18" charset="0"/>
              </a:rPr>
              <a:t>本诗最后一句在</a:t>
            </a: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《</a:t>
            </a:r>
            <a:r>
              <a:rPr lang="zh-CN" altLang="en-US" sz="2000" b="1" dirty="0">
                <a:latin typeface="Times New Roman" pitchFamily="18" charset="0"/>
                <a:cs typeface="Times New Roman" pitchFamily="18" charset="0"/>
              </a:rPr>
              <a:t>唐文粹</a:t>
            </a: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》</a:t>
            </a:r>
            <a:r>
              <a:rPr lang="zh-CN" altLang="en-US" sz="2000" b="1" dirty="0">
                <a:latin typeface="Times New Roman" pitchFamily="18" charset="0"/>
                <a:cs typeface="Times New Roman" pitchFamily="18" charset="0"/>
              </a:rPr>
              <a:t>中是</a:t>
            </a:r>
            <a:r>
              <a:rPr lang="zh-CN" altLang="en-US" sz="2000" b="1" dirty="0">
                <a:latin typeface="宋体"/>
                <a:cs typeface="Times New Roman" pitchFamily="18" charset="0"/>
              </a:rPr>
              <a:t>“</a:t>
            </a:r>
            <a:r>
              <a:rPr lang="zh-CN" altLang="en-US" sz="2000" b="1" dirty="0">
                <a:latin typeface="Times New Roman" pitchFamily="18" charset="0"/>
                <a:cs typeface="Times New Roman" pitchFamily="18" charset="0"/>
              </a:rPr>
              <a:t>望君空伫立</a:t>
            </a:r>
            <a:r>
              <a:rPr lang="zh-CN" altLang="en-US" sz="2000" b="1" dirty="0">
                <a:latin typeface="宋体"/>
                <a:cs typeface="Times New Roman" pitchFamily="18" charset="0"/>
              </a:rPr>
              <a:t>”</a:t>
            </a:r>
            <a:r>
              <a:rPr lang="zh-CN" altLang="en-US" sz="2000" b="1" dirty="0">
                <a:latin typeface="Times New Roman" pitchFamily="18" charset="0"/>
                <a:cs typeface="Times New Roman" pitchFamily="18" charset="0"/>
              </a:rPr>
              <a:t>，你认为是</a:t>
            </a:r>
            <a:r>
              <a:rPr lang="zh-CN" altLang="en-US" sz="2000" b="1" dirty="0">
                <a:latin typeface="宋体"/>
                <a:cs typeface="Times New Roman" pitchFamily="18" charset="0"/>
              </a:rPr>
              <a:t>“</a:t>
            </a:r>
            <a:r>
              <a:rPr lang="zh-CN" altLang="en-US" sz="2000" b="1" dirty="0">
                <a:latin typeface="Times New Roman" pitchFamily="18" charset="0"/>
                <a:cs typeface="Times New Roman" pitchFamily="18" charset="0"/>
              </a:rPr>
              <a:t>犹</a:t>
            </a:r>
            <a:r>
              <a:rPr lang="zh-CN" altLang="en-US" sz="2000" b="1" dirty="0">
                <a:latin typeface="宋体"/>
                <a:cs typeface="Times New Roman" pitchFamily="18" charset="0"/>
              </a:rPr>
              <a:t>”</a:t>
            </a:r>
            <a:r>
              <a:rPr lang="zh-CN" altLang="en-US" sz="2000" b="1" dirty="0">
                <a:latin typeface="Times New Roman" pitchFamily="18" charset="0"/>
                <a:cs typeface="Times New Roman" pitchFamily="18" charset="0"/>
              </a:rPr>
              <a:t>字好</a:t>
            </a:r>
            <a:r>
              <a:rPr lang="zh-CN" altLang="en-US" sz="2000" b="1" dirty="0" smtClean="0">
                <a:latin typeface="Times New Roman" pitchFamily="18" charset="0"/>
                <a:cs typeface="Times New Roman" pitchFamily="18" charset="0"/>
              </a:rPr>
              <a:t>，还是</a:t>
            </a:r>
            <a:r>
              <a:rPr lang="zh-CN" altLang="en-US" sz="2000" b="1" dirty="0">
                <a:latin typeface="宋体"/>
                <a:cs typeface="Times New Roman" pitchFamily="18" charset="0"/>
              </a:rPr>
              <a:t>“</a:t>
            </a:r>
            <a:r>
              <a:rPr lang="zh-CN" altLang="en-US" sz="2000" b="1" dirty="0">
                <a:latin typeface="Times New Roman" pitchFamily="18" charset="0"/>
                <a:cs typeface="Times New Roman" pitchFamily="18" charset="0"/>
              </a:rPr>
              <a:t>空</a:t>
            </a:r>
            <a:r>
              <a:rPr lang="zh-CN" altLang="en-US" sz="2000" b="1" dirty="0">
                <a:latin typeface="宋体"/>
                <a:cs typeface="Times New Roman" pitchFamily="18" charset="0"/>
              </a:rPr>
              <a:t>”</a:t>
            </a:r>
            <a:r>
              <a:rPr lang="zh-CN" altLang="en-US" sz="2000" b="1" dirty="0">
                <a:latin typeface="Times New Roman" pitchFamily="18" charset="0"/>
                <a:cs typeface="Times New Roman" pitchFamily="18" charset="0"/>
              </a:rPr>
              <a:t>字好？为什么？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256184" y="2817491"/>
            <a:ext cx="86409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首联</a:t>
            </a:r>
            <a:r>
              <a:rPr lang="zh-CN" altLang="zh-CN" dirty="0"/>
              <a:t>平易如话，</a:t>
            </a:r>
            <a:r>
              <a:rPr lang="zh-CN" altLang="zh-CN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写两人才相逢又相别了，刚高兴了一会，现在又悲伤了起来。 </a:t>
            </a:r>
            <a:r>
              <a:rPr lang="en-US" altLang="zh-CN" dirty="0"/>
              <a:t>“</a:t>
            </a:r>
            <a:r>
              <a:rPr lang="zh-CN" altLang="zh-CN" dirty="0"/>
              <a:t>还</a:t>
            </a:r>
            <a:r>
              <a:rPr lang="en-US" altLang="zh-CN" dirty="0"/>
              <a:t>”</a:t>
            </a:r>
            <a:r>
              <a:rPr lang="zh-CN" altLang="zh-CN" dirty="0"/>
              <a:t>传达出来去匆匆的遗憾。</a:t>
            </a:r>
            <a:r>
              <a:rPr lang="en-US" altLang="zh-CN" dirty="0"/>
              <a:t>“</a:t>
            </a:r>
            <a:r>
              <a:rPr lang="zh-CN" altLang="zh-CN" dirty="0"/>
              <a:t>还成泣</a:t>
            </a:r>
            <a:r>
              <a:rPr lang="en-US" altLang="zh-CN" dirty="0"/>
              <a:t>”</a:t>
            </a:r>
            <a:r>
              <a:rPr lang="zh-CN" altLang="zh-CN" dirty="0"/>
              <a:t>一方面表明友情是多么真挚、深厚；另一方面短暂的</a:t>
            </a:r>
            <a:r>
              <a:rPr lang="en-US" altLang="zh-CN" dirty="0"/>
              <a:t>“</a:t>
            </a:r>
            <a:r>
              <a:rPr lang="zh-CN" altLang="zh-CN" dirty="0"/>
              <a:t>笑</a:t>
            </a:r>
            <a:r>
              <a:rPr lang="en-US" altLang="zh-CN" dirty="0"/>
              <a:t>”</a:t>
            </a:r>
            <a:r>
              <a:rPr lang="zh-CN" altLang="zh-CN" dirty="0"/>
              <a:t>对</a:t>
            </a:r>
            <a:r>
              <a:rPr lang="en-US" altLang="zh-CN" dirty="0"/>
              <a:t>“</a:t>
            </a:r>
            <a:r>
              <a:rPr lang="zh-CN" altLang="zh-CN" dirty="0"/>
              <a:t>泣</a:t>
            </a:r>
            <a:r>
              <a:rPr lang="en-US" altLang="zh-CN" dirty="0"/>
              <a:t>”</a:t>
            </a:r>
            <a:r>
              <a:rPr lang="zh-CN" altLang="zh-CN" dirty="0"/>
              <a:t>又起了</a:t>
            </a:r>
            <a:r>
              <a:rPr lang="zh-CN" altLang="zh-CN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反衬</a:t>
            </a:r>
            <a:r>
              <a:rPr lang="zh-CN" altLang="zh-CN" dirty="0"/>
              <a:t>、加强的作用。</a:t>
            </a:r>
          </a:p>
        </p:txBody>
      </p:sp>
      <p:sp>
        <p:nvSpPr>
          <p:cNvPr id="5" name="矩形 4"/>
          <p:cNvSpPr/>
          <p:nvPr/>
        </p:nvSpPr>
        <p:spPr>
          <a:xfrm>
            <a:off x="281898" y="3861048"/>
            <a:ext cx="8640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颔联</a:t>
            </a:r>
            <a:r>
              <a:rPr lang="zh-CN" altLang="zh-CN" dirty="0"/>
              <a:t>亦是叙别，</a:t>
            </a:r>
            <a:r>
              <a:rPr lang="en-US" altLang="zh-CN" dirty="0"/>
              <a:t>“</a:t>
            </a:r>
            <a:r>
              <a:rPr lang="zh-CN" altLang="zh-CN" dirty="0"/>
              <a:t>祖帐</a:t>
            </a:r>
            <a:r>
              <a:rPr lang="en-US" altLang="zh-CN" dirty="0"/>
              <a:t>”</a:t>
            </a:r>
            <a:r>
              <a:rPr lang="zh-CN" altLang="zh-CN" dirty="0"/>
              <a:t>，即饯别，</a:t>
            </a:r>
            <a:r>
              <a:rPr lang="en-US" altLang="zh-CN" dirty="0"/>
              <a:t>“</a:t>
            </a:r>
            <a:r>
              <a:rPr lang="zh-CN" altLang="zh-CN" dirty="0"/>
              <a:t>荒城</a:t>
            </a:r>
            <a:r>
              <a:rPr lang="en-US" altLang="zh-CN" dirty="0"/>
              <a:t>”</a:t>
            </a:r>
            <a:r>
              <a:rPr lang="zh-CN" altLang="zh-CN" dirty="0"/>
              <a:t>，指济州，这里指边城。这两句说</a:t>
            </a:r>
            <a:r>
              <a:rPr lang="zh-CN" altLang="zh-CN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饯别时我已悲伤不已，哪堪别你之后独自进城呢 </a:t>
            </a:r>
            <a:r>
              <a:rPr lang="zh-CN" altLang="zh-CN" dirty="0"/>
              <a:t>。愁入荒城，也含有不甘于这种境遇的意思。</a:t>
            </a:r>
          </a:p>
        </p:txBody>
      </p:sp>
      <p:sp>
        <p:nvSpPr>
          <p:cNvPr id="6" name="矩形 5"/>
          <p:cNvSpPr/>
          <p:nvPr/>
        </p:nvSpPr>
        <p:spPr>
          <a:xfrm>
            <a:off x="254070" y="4581128"/>
            <a:ext cx="86409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颈联</a:t>
            </a:r>
            <a:r>
              <a:rPr lang="zh-CN" altLang="zh-CN" dirty="0"/>
              <a:t>写到环境，仿佛一路絮谈，周围环境都未顾及</a:t>
            </a:r>
            <a:r>
              <a:rPr lang="zh-CN" altLang="zh-CN" dirty="0" smtClean="0"/>
              <a:t>，这</a:t>
            </a:r>
            <a:r>
              <a:rPr lang="zh-CN" altLang="zh-CN" dirty="0"/>
              <a:t>两句使人产生时间感 ，</a:t>
            </a:r>
            <a:r>
              <a:rPr lang="en-US" altLang="zh-CN" dirty="0"/>
              <a:t>“</a:t>
            </a:r>
            <a:r>
              <a:rPr lang="zh-CN" altLang="zh-CN" dirty="0"/>
              <a:t>祖帐</a:t>
            </a:r>
            <a:r>
              <a:rPr lang="en-US" altLang="zh-CN" dirty="0"/>
              <a:t>”</a:t>
            </a:r>
            <a:r>
              <a:rPr lang="zh-CN" altLang="zh-CN" dirty="0"/>
              <a:t>进行了多长时间啊。</a:t>
            </a:r>
            <a:r>
              <a:rPr lang="zh-CN" altLang="zh-CN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表现出友人离去造成自己的空虚感、落寞感</a:t>
            </a:r>
            <a:r>
              <a:rPr lang="zh-CN" altLang="zh-CN" dirty="0"/>
              <a:t>，而</a:t>
            </a:r>
            <a:r>
              <a:rPr lang="en-US" altLang="zh-CN" dirty="0"/>
              <a:t>“</a:t>
            </a:r>
            <a:r>
              <a:rPr lang="zh-CN" altLang="zh-CN" dirty="0"/>
              <a:t>日暮长河急</a:t>
            </a:r>
            <a:r>
              <a:rPr lang="en-US" altLang="zh-CN" dirty="0"/>
              <a:t>”</a:t>
            </a:r>
            <a:r>
              <a:rPr lang="zh-CN" altLang="zh-CN" dirty="0"/>
              <a:t>更加重了心绪的撩乱。</a:t>
            </a:r>
          </a:p>
        </p:txBody>
      </p:sp>
      <p:sp>
        <p:nvSpPr>
          <p:cNvPr id="7" name="矩形 6"/>
          <p:cNvSpPr/>
          <p:nvPr/>
        </p:nvSpPr>
        <p:spPr>
          <a:xfrm>
            <a:off x="268395" y="5733256"/>
            <a:ext cx="86409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尾联</a:t>
            </a:r>
            <a:r>
              <a:rPr lang="zh-CN" altLang="zh-CN" dirty="0"/>
              <a:t>写船快，实则怨船快；</a:t>
            </a:r>
            <a:r>
              <a:rPr lang="en-US" altLang="zh-CN" dirty="0"/>
              <a:t>“</a:t>
            </a:r>
            <a:r>
              <a:rPr lang="zh-CN" altLang="zh-CN" dirty="0"/>
              <a:t>望君犹伫立</a:t>
            </a:r>
            <a:r>
              <a:rPr lang="en-US" altLang="zh-CN" dirty="0"/>
              <a:t>”</a:t>
            </a:r>
            <a:r>
              <a:rPr lang="zh-CN" altLang="zh-CN" dirty="0"/>
              <a:t>，一个</a:t>
            </a:r>
            <a:r>
              <a:rPr lang="en-US" altLang="zh-CN" dirty="0"/>
              <a:t>“</a:t>
            </a:r>
            <a:r>
              <a:rPr lang="zh-CN" altLang="zh-CN" dirty="0"/>
              <a:t>犹</a:t>
            </a:r>
            <a:r>
              <a:rPr lang="en-US" altLang="zh-CN" dirty="0"/>
              <a:t>”</a:t>
            </a:r>
            <a:r>
              <a:rPr lang="zh-CN" altLang="zh-CN" dirty="0"/>
              <a:t>可见他是何等</a:t>
            </a:r>
            <a:r>
              <a:rPr lang="zh-CN" altLang="zh-CN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执着</a:t>
            </a:r>
            <a:r>
              <a:rPr lang="zh-CN" altLang="zh-CN" dirty="0" smtClean="0"/>
              <a:t>，王</a:t>
            </a:r>
            <a:r>
              <a:rPr lang="zh-CN" altLang="zh-CN" dirty="0"/>
              <a:t>维这两句用两个</a:t>
            </a:r>
            <a:r>
              <a:rPr lang="en-US" altLang="zh-CN" dirty="0"/>
              <a:t>“</a:t>
            </a:r>
            <a:r>
              <a:rPr lang="zh-CN" altLang="zh-CN" dirty="0"/>
              <a:t>君</a:t>
            </a:r>
            <a:r>
              <a:rPr lang="en-US" altLang="zh-CN" dirty="0"/>
              <a:t>”</a:t>
            </a:r>
            <a:r>
              <a:rPr lang="zh-CN" altLang="zh-CN" dirty="0"/>
              <a:t>分明是</a:t>
            </a:r>
            <a:r>
              <a:rPr lang="zh-CN" altLang="zh-CN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谈话口吻</a:t>
            </a:r>
            <a:r>
              <a:rPr lang="zh-CN" altLang="zh-CN" dirty="0"/>
              <a:t>，仿佛此时他在心里默默地与友人在交谈。这首诗</a:t>
            </a:r>
            <a:r>
              <a:rPr lang="zh-CN" altLang="zh-CN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叙别</a:t>
            </a:r>
            <a:r>
              <a:rPr lang="zh-CN" altLang="zh-CN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情</a:t>
            </a:r>
            <a:r>
              <a:rPr lang="zh-CN" altLang="zh-CN" dirty="0" smtClean="0"/>
              <a:t>，</a:t>
            </a:r>
            <a:r>
              <a:rPr lang="zh-CN" altLang="zh-CN" dirty="0"/>
              <a:t>显得特别浓挚深至，而语言表达又很自然素朴 </a:t>
            </a:r>
            <a:r>
              <a:rPr lang="zh-CN" altLang="en-US" dirty="0"/>
              <a:t>。</a:t>
            </a:r>
            <a:endParaRPr lang="zh-CN" altLang="zh-CN" dirty="0"/>
          </a:p>
        </p:txBody>
      </p:sp>
      <p:sp>
        <p:nvSpPr>
          <p:cNvPr id="8" name="矩形 7"/>
          <p:cNvSpPr/>
          <p:nvPr/>
        </p:nvSpPr>
        <p:spPr>
          <a:xfrm>
            <a:off x="4542955" y="764704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/>
              <a:t>注释：</a:t>
            </a:r>
            <a:endParaRPr lang="en-US" altLang="zh-CN" dirty="0" smtClean="0"/>
          </a:p>
          <a:p>
            <a:r>
              <a:rPr lang="zh-CN" altLang="en-US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祖</a:t>
            </a:r>
            <a:r>
              <a:rPr lang="zh-CN" alt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帐</a:t>
            </a:r>
            <a:r>
              <a:rPr lang="zh-CN" altLang="en-US" dirty="0"/>
              <a:t>：</a:t>
            </a:r>
            <a:r>
              <a:rPr lang="zh-CN" alt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古代送人远行，在郊外</a:t>
            </a:r>
            <a:r>
              <a:rPr lang="zh-CN" alt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路旁</a:t>
            </a:r>
            <a:r>
              <a:rPr lang="zh-CN" alt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为</a:t>
            </a:r>
            <a:r>
              <a:rPr lang="zh-CN" alt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饯别</a:t>
            </a:r>
            <a:endParaRPr lang="en-US" altLang="zh-CN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而</a:t>
            </a:r>
            <a:r>
              <a:rPr lang="zh-CN" alt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设的帷帐</a:t>
            </a:r>
            <a:r>
              <a:rPr lang="zh-CN" altLang="en-US" dirty="0"/>
              <a:t>。亦指送行的酒筵</a:t>
            </a:r>
            <a:r>
              <a:rPr lang="zh-CN" altLang="en-US" dirty="0" smtClean="0"/>
              <a:t>。意</a:t>
            </a:r>
            <a:r>
              <a:rPr lang="zh-CN" altLang="en-US" dirty="0"/>
              <a:t>同“</a:t>
            </a:r>
            <a:r>
              <a:rPr lang="zh-CN" altLang="en-US" b="1" dirty="0"/>
              <a:t>祖席”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620512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115616" y="188640"/>
            <a:ext cx="5061001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6127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61277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．阅读下面的这首唐诗，完成赏析。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6127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49" charset="-122"/>
                <a:ea typeface="黑体" pitchFamily="49" charset="-122"/>
                <a:cs typeface="Times New Roman" pitchFamily="18" charset="0"/>
              </a:rPr>
              <a:t>    淇上送赵仙舟   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/>
                <a:cs typeface="Times New Roman" pitchFamily="18" charset="0"/>
              </a:rPr>
              <a:t>王维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6127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仿宋_GB2312"/>
                <a:cs typeface="Times New Roman" pitchFamily="18" charset="0"/>
              </a:rPr>
              <a:t>相逢方一笑，相送还成泣。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6127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仿宋_GB2312"/>
                <a:cs typeface="Times New Roman" pitchFamily="18" charset="0"/>
              </a:rPr>
              <a:t>祖帐已伤离，荒城复愁入。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6127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仿宋_GB2312"/>
                <a:cs typeface="Times New Roman" pitchFamily="18" charset="0"/>
              </a:rPr>
              <a:t>天寒远山净，日暮长河急。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6127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仿宋_GB2312"/>
                <a:cs typeface="Times New Roman" pitchFamily="18" charset="0"/>
              </a:rPr>
              <a:t>解缆君已遥，望君犹伫立。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42946" y="3501008"/>
            <a:ext cx="828092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b="1" dirty="0" smtClean="0"/>
              <a:t>【答案】</a:t>
            </a:r>
            <a:r>
              <a:rPr lang="en-US" altLang="zh-CN" sz="2000" b="1" dirty="0"/>
              <a:t>“</a:t>
            </a:r>
            <a:r>
              <a:rPr lang="zh-CN" altLang="zh-CN" sz="2000" b="1" dirty="0"/>
              <a:t>犹</a:t>
            </a:r>
            <a:r>
              <a:rPr lang="en-US" altLang="zh-CN" sz="2000" b="1" dirty="0"/>
              <a:t>”</a:t>
            </a:r>
            <a:r>
              <a:rPr lang="zh-CN" altLang="zh-CN" sz="2000" b="1" dirty="0"/>
              <a:t>字好。孤舟远逝，诗人仍然伫立原地，目送远去的朋友。</a:t>
            </a:r>
            <a:r>
              <a:rPr lang="en-US" altLang="zh-CN" sz="2000" b="1" dirty="0"/>
              <a:t>“</a:t>
            </a:r>
            <a:r>
              <a:rPr lang="zh-CN" altLang="zh-CN" sz="2000" b="1" dirty="0"/>
              <a:t>犹</a:t>
            </a:r>
            <a:r>
              <a:rPr lang="en-US" altLang="zh-CN" sz="2000" b="1" dirty="0"/>
              <a:t>”</a:t>
            </a:r>
            <a:r>
              <a:rPr lang="zh-CN" altLang="zh-CN" sz="2000" b="1" dirty="0"/>
              <a:t>字侧重表现</a:t>
            </a:r>
            <a:r>
              <a:rPr lang="zh-CN" altLang="zh-CN" sz="2000" b="1" dirty="0">
                <a:solidFill>
                  <a:srgbClr val="C00000"/>
                </a:solidFill>
              </a:rPr>
              <a:t>伫立时间之长</a:t>
            </a:r>
            <a:r>
              <a:rPr lang="zh-CN" altLang="zh-CN" sz="2000" b="1" dirty="0"/>
              <a:t>，以及诗人主观上的不愿离去，写出</a:t>
            </a:r>
            <a:r>
              <a:rPr lang="zh-CN" altLang="zh-CN" sz="2000" b="1" dirty="0">
                <a:solidFill>
                  <a:srgbClr val="C00000"/>
                </a:solidFill>
              </a:rPr>
              <a:t>不舍的深情</a:t>
            </a:r>
            <a:r>
              <a:rPr lang="zh-CN" altLang="zh-CN" sz="2000" b="1" dirty="0" smtClean="0"/>
              <a:t>。</a:t>
            </a:r>
            <a:endParaRPr lang="zh-CN" altLang="zh-CN" sz="2000" dirty="0"/>
          </a:p>
        </p:txBody>
      </p:sp>
      <p:sp>
        <p:nvSpPr>
          <p:cNvPr id="4" name="矩形 3"/>
          <p:cNvSpPr/>
          <p:nvPr/>
        </p:nvSpPr>
        <p:spPr>
          <a:xfrm>
            <a:off x="251520" y="2276872"/>
            <a:ext cx="84969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61277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latin typeface="Times New Roman" pitchFamily="18" charset="0"/>
                <a:cs typeface="Times New Roman" pitchFamily="18" charset="0"/>
              </a:rPr>
              <a:t>本诗最后一句在</a:t>
            </a: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《</a:t>
            </a:r>
            <a:r>
              <a:rPr lang="zh-CN" altLang="en-US" sz="2000" b="1" dirty="0">
                <a:latin typeface="Times New Roman" pitchFamily="18" charset="0"/>
                <a:cs typeface="Times New Roman" pitchFamily="18" charset="0"/>
              </a:rPr>
              <a:t>唐文粹</a:t>
            </a: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》</a:t>
            </a:r>
            <a:r>
              <a:rPr lang="zh-CN" altLang="en-US" sz="2000" b="1" dirty="0">
                <a:latin typeface="Times New Roman" pitchFamily="18" charset="0"/>
                <a:cs typeface="Times New Roman" pitchFamily="18" charset="0"/>
              </a:rPr>
              <a:t>中是</a:t>
            </a:r>
            <a:r>
              <a:rPr lang="zh-CN" altLang="en-US" sz="2000" b="1" dirty="0">
                <a:latin typeface="宋体"/>
                <a:cs typeface="Times New Roman" pitchFamily="18" charset="0"/>
              </a:rPr>
              <a:t>“</a:t>
            </a:r>
            <a:r>
              <a:rPr lang="zh-CN" altLang="en-US" sz="2000" b="1" dirty="0">
                <a:latin typeface="Times New Roman" pitchFamily="18" charset="0"/>
                <a:cs typeface="Times New Roman" pitchFamily="18" charset="0"/>
              </a:rPr>
              <a:t>望君空伫立</a:t>
            </a:r>
            <a:r>
              <a:rPr lang="zh-CN" altLang="en-US" sz="2000" b="1" dirty="0">
                <a:latin typeface="宋体"/>
                <a:cs typeface="Times New Roman" pitchFamily="18" charset="0"/>
              </a:rPr>
              <a:t>”</a:t>
            </a:r>
            <a:r>
              <a:rPr lang="zh-CN" altLang="en-US" sz="2000" b="1" dirty="0">
                <a:latin typeface="Times New Roman" pitchFamily="18" charset="0"/>
                <a:cs typeface="Times New Roman" pitchFamily="18" charset="0"/>
              </a:rPr>
              <a:t>，你认为是</a:t>
            </a:r>
            <a:r>
              <a:rPr lang="zh-CN" altLang="en-US" sz="2000" b="1" dirty="0">
                <a:latin typeface="宋体"/>
                <a:cs typeface="Times New Roman" pitchFamily="18" charset="0"/>
              </a:rPr>
              <a:t>“</a:t>
            </a:r>
            <a:r>
              <a:rPr lang="zh-CN" altLang="en-US" sz="2000" b="1" dirty="0">
                <a:latin typeface="Times New Roman" pitchFamily="18" charset="0"/>
                <a:cs typeface="Times New Roman" pitchFamily="18" charset="0"/>
              </a:rPr>
              <a:t>犹</a:t>
            </a:r>
            <a:r>
              <a:rPr lang="zh-CN" altLang="en-US" sz="2000" b="1" dirty="0">
                <a:latin typeface="宋体"/>
                <a:cs typeface="Times New Roman" pitchFamily="18" charset="0"/>
              </a:rPr>
              <a:t>”</a:t>
            </a:r>
            <a:r>
              <a:rPr lang="zh-CN" altLang="en-US" sz="2000" b="1" dirty="0">
                <a:latin typeface="Times New Roman" pitchFamily="18" charset="0"/>
                <a:cs typeface="Times New Roman" pitchFamily="18" charset="0"/>
              </a:rPr>
              <a:t>字好</a:t>
            </a:r>
            <a:r>
              <a:rPr lang="zh-CN" altLang="en-US" sz="2000" b="1" dirty="0" smtClean="0">
                <a:latin typeface="Times New Roman" pitchFamily="18" charset="0"/>
                <a:cs typeface="Times New Roman" pitchFamily="18" charset="0"/>
              </a:rPr>
              <a:t>，还是</a:t>
            </a:r>
            <a:r>
              <a:rPr lang="zh-CN" altLang="en-US" sz="2000" b="1" dirty="0">
                <a:latin typeface="宋体"/>
                <a:cs typeface="Times New Roman" pitchFamily="18" charset="0"/>
              </a:rPr>
              <a:t>“</a:t>
            </a:r>
            <a:r>
              <a:rPr lang="zh-CN" altLang="en-US" sz="2000" b="1" dirty="0">
                <a:latin typeface="Times New Roman" pitchFamily="18" charset="0"/>
                <a:cs typeface="Times New Roman" pitchFamily="18" charset="0"/>
              </a:rPr>
              <a:t>空</a:t>
            </a:r>
            <a:r>
              <a:rPr lang="zh-CN" altLang="en-US" sz="2000" b="1" dirty="0">
                <a:latin typeface="宋体"/>
                <a:cs typeface="Times New Roman" pitchFamily="18" charset="0"/>
              </a:rPr>
              <a:t>”</a:t>
            </a:r>
            <a:r>
              <a:rPr lang="zh-CN" altLang="en-US" sz="2000" b="1" dirty="0">
                <a:latin typeface="Times New Roman" pitchFamily="18" charset="0"/>
                <a:cs typeface="Times New Roman" pitchFamily="18" charset="0"/>
              </a:rPr>
              <a:t>字好？为什么？</a:t>
            </a:r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539552" y="4869160"/>
            <a:ext cx="806489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/>
              <a:t>“</a:t>
            </a:r>
            <a:r>
              <a:rPr lang="zh-CN" altLang="zh-CN" sz="2000" b="1" dirty="0"/>
              <a:t>空</a:t>
            </a:r>
            <a:r>
              <a:rPr lang="en-US" altLang="zh-CN" sz="2000" b="1" dirty="0"/>
              <a:t>”</a:t>
            </a:r>
            <a:r>
              <a:rPr lang="zh-CN" altLang="zh-CN" sz="2000" b="1" dirty="0"/>
              <a:t>字好。</a:t>
            </a:r>
            <a:r>
              <a:rPr lang="en-US" altLang="zh-CN" sz="2000" b="1" dirty="0"/>
              <a:t>“</a:t>
            </a:r>
            <a:r>
              <a:rPr lang="zh-CN" altLang="zh-CN" sz="2000" b="1" dirty="0"/>
              <a:t>空</a:t>
            </a:r>
            <a:r>
              <a:rPr lang="en-US" altLang="zh-CN" sz="2000" b="1" dirty="0"/>
              <a:t>”</a:t>
            </a:r>
            <a:r>
              <a:rPr lang="zh-CN" altLang="zh-CN" sz="2000" b="1" dirty="0"/>
              <a:t>字表明朋友的孤舟在视野中已经消失，诗人空对无际的天空。</a:t>
            </a:r>
            <a:r>
              <a:rPr lang="en-US" altLang="zh-CN" sz="2000" b="1" dirty="0"/>
              <a:t>“</a:t>
            </a:r>
            <a:r>
              <a:rPr lang="zh-CN" altLang="zh-CN" sz="2000" b="1" dirty="0"/>
              <a:t>空</a:t>
            </a:r>
            <a:r>
              <a:rPr lang="en-US" altLang="zh-CN" sz="2000" b="1" dirty="0"/>
              <a:t>”</a:t>
            </a:r>
            <a:r>
              <a:rPr lang="zh-CN" altLang="zh-CN" sz="2000" b="1" dirty="0"/>
              <a:t>字侧重表现出诗人</a:t>
            </a:r>
            <a:r>
              <a:rPr lang="zh-CN" altLang="zh-CN" sz="2000" b="1" dirty="0">
                <a:solidFill>
                  <a:srgbClr val="C00000"/>
                </a:solidFill>
              </a:rPr>
              <a:t>失神落魄的神情</a:t>
            </a:r>
            <a:r>
              <a:rPr lang="zh-CN" altLang="zh-CN" sz="2000" b="1" dirty="0"/>
              <a:t>，更强烈传达出诗人对友人离去的</a:t>
            </a:r>
            <a:r>
              <a:rPr lang="zh-CN" altLang="zh-CN" sz="2000" b="1" dirty="0">
                <a:solidFill>
                  <a:srgbClr val="0070C0"/>
                </a:solidFill>
              </a:rPr>
              <a:t>惆怅、失落之情</a:t>
            </a:r>
            <a:r>
              <a:rPr lang="zh-CN" altLang="zh-CN" sz="2000" b="1" dirty="0"/>
              <a:t>。</a:t>
            </a:r>
            <a:endParaRPr lang="zh-CN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483416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9512" y="88038"/>
            <a:ext cx="8568952" cy="2154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/>
              <a:t>2</a:t>
            </a:r>
            <a:r>
              <a:rPr lang="zh-CN" altLang="zh-CN" sz="2000" b="1" dirty="0"/>
              <a:t>．阅读下面这首唐诗，回答后面的问题。</a:t>
            </a:r>
            <a:endParaRPr lang="zh-CN" altLang="zh-CN" sz="2000" dirty="0"/>
          </a:p>
          <a:p>
            <a:r>
              <a:rPr lang="en-US" altLang="zh-CN" sz="2000" b="1" dirty="0" smtClean="0"/>
              <a:t>                                                   </a:t>
            </a:r>
            <a:r>
              <a:rPr lang="zh-CN" altLang="zh-CN" sz="2000" b="1" dirty="0" smtClean="0"/>
              <a:t>初冬</a:t>
            </a:r>
            <a:r>
              <a:rPr lang="zh-CN" altLang="zh-CN" sz="2000" b="1" dirty="0"/>
              <a:t>夜</a:t>
            </a:r>
            <a:r>
              <a:rPr lang="zh-CN" altLang="zh-CN" sz="2000" b="1" dirty="0" smtClean="0"/>
              <a:t>饮</a:t>
            </a:r>
            <a:r>
              <a:rPr lang="en-US" altLang="zh-CN" sz="2000" b="1" dirty="0" smtClean="0"/>
              <a:t>      </a:t>
            </a:r>
            <a:r>
              <a:rPr lang="zh-CN" altLang="zh-CN" sz="2000" b="1" dirty="0" smtClean="0"/>
              <a:t>杜</a:t>
            </a:r>
            <a:r>
              <a:rPr lang="zh-CN" altLang="zh-CN" sz="2000" b="1" dirty="0"/>
              <a:t>牧</a:t>
            </a:r>
            <a:endParaRPr lang="zh-CN" altLang="zh-CN" sz="2000" dirty="0"/>
          </a:p>
          <a:p>
            <a:r>
              <a:rPr lang="en-US" altLang="zh-CN" sz="2000" b="1" dirty="0" smtClean="0"/>
              <a:t>                                </a:t>
            </a:r>
            <a:r>
              <a:rPr lang="zh-CN" altLang="zh-CN" sz="2000" b="1" dirty="0" smtClean="0"/>
              <a:t>淮</a:t>
            </a:r>
            <a:r>
              <a:rPr lang="zh-CN" altLang="zh-CN" sz="2000" b="1" dirty="0"/>
              <a:t>阳多病偶求欢，客袖侵霜与烛盘。</a:t>
            </a:r>
            <a:endParaRPr lang="zh-CN" altLang="zh-CN" sz="2000" dirty="0"/>
          </a:p>
          <a:p>
            <a:r>
              <a:rPr lang="en-US" altLang="zh-CN" sz="2000" b="1" dirty="0" smtClean="0"/>
              <a:t>                                </a:t>
            </a:r>
            <a:r>
              <a:rPr lang="zh-CN" altLang="zh-CN" sz="2000" b="1" dirty="0" smtClean="0"/>
              <a:t>砌</a:t>
            </a:r>
            <a:r>
              <a:rPr lang="zh-CN" altLang="zh-CN" sz="2000" b="1" dirty="0"/>
              <a:t>下梨花一堆雪，明年谁此凭栏干</a:t>
            </a:r>
            <a:r>
              <a:rPr lang="zh-CN" altLang="zh-CN" sz="2000" b="1" dirty="0" smtClean="0"/>
              <a:t>？</a:t>
            </a:r>
            <a:endParaRPr lang="zh-CN" altLang="zh-CN" sz="2000" dirty="0"/>
          </a:p>
          <a:p>
            <a:r>
              <a:rPr lang="zh-CN" altLang="zh-CN" b="1" dirty="0"/>
              <a:t>【注】杜牧，刚直敢言，屡次进谏，多次被流放。会昌二年</a:t>
            </a:r>
            <a:r>
              <a:rPr lang="en-US" altLang="zh-CN" b="1" dirty="0"/>
              <a:t>(842)</a:t>
            </a:r>
            <a:r>
              <a:rPr lang="zh-CN" altLang="zh-CN" b="1" dirty="0"/>
              <a:t>，杜牧四十岁时，受当时宰相李德裕的排挤，被外放为黄州刺史，其后又转池州、睦州等地。此诗可能作于睦州</a:t>
            </a:r>
            <a:r>
              <a:rPr lang="zh-CN" altLang="zh-CN" b="1" dirty="0" smtClean="0"/>
              <a:t>。</a:t>
            </a:r>
            <a:endParaRPr lang="zh-CN" altLang="zh-CN" dirty="0"/>
          </a:p>
        </p:txBody>
      </p:sp>
      <p:sp>
        <p:nvSpPr>
          <p:cNvPr id="3" name="矩形 2"/>
          <p:cNvSpPr/>
          <p:nvPr/>
        </p:nvSpPr>
        <p:spPr>
          <a:xfrm>
            <a:off x="173277" y="5013176"/>
            <a:ext cx="878497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b="1" dirty="0" smtClean="0"/>
              <a:t>【答案】</a:t>
            </a:r>
            <a:endParaRPr lang="en-US" altLang="zh-CN" sz="2000" b="1" dirty="0" smtClean="0"/>
          </a:p>
          <a:p>
            <a:r>
              <a:rPr lang="en-US" altLang="zh-CN" sz="2000" b="1" dirty="0"/>
              <a:t> </a:t>
            </a:r>
            <a:r>
              <a:rPr lang="en-US" altLang="zh-CN" sz="2000" b="1" dirty="0" smtClean="0"/>
              <a:t>        </a:t>
            </a:r>
            <a:r>
              <a:rPr lang="zh-CN" altLang="zh-CN" sz="2000" b="1" dirty="0" smtClean="0"/>
              <a:t>末</a:t>
            </a:r>
            <a:r>
              <a:rPr lang="zh-CN" altLang="zh-CN" sz="2000" b="1" dirty="0"/>
              <a:t>句诗人自问：明年凭靠着栏杆在这里欣赏雪景的，将会是谁呢？言外之意是，</a:t>
            </a:r>
            <a:r>
              <a:rPr lang="zh-CN" altLang="zh-CN" sz="2000" b="1" dirty="0">
                <a:solidFill>
                  <a:srgbClr val="0070C0"/>
                </a:solidFill>
              </a:rPr>
              <a:t>明年在这里赏雪的人也许就不再是我了，我不知道将辗转何方。</a:t>
            </a:r>
            <a:r>
              <a:rPr lang="zh-CN" altLang="zh-CN" sz="2000" b="1" dirty="0"/>
              <a:t>结尾一问，凝聚着诗人颠沛流离的</a:t>
            </a:r>
            <a:r>
              <a:rPr lang="zh-CN" altLang="zh-CN" sz="2000" b="1" dirty="0">
                <a:solidFill>
                  <a:srgbClr val="FF0000"/>
                </a:solidFill>
              </a:rPr>
              <a:t>困苦</a:t>
            </a:r>
            <a:r>
              <a:rPr lang="zh-CN" altLang="zh-CN" sz="2000" b="1" dirty="0"/>
              <a:t>，思念故园的</a:t>
            </a:r>
            <a:r>
              <a:rPr lang="zh-CN" altLang="zh-CN" sz="2000" b="1" dirty="0">
                <a:solidFill>
                  <a:srgbClr val="FF0000"/>
                </a:solidFill>
              </a:rPr>
              <a:t>情思</a:t>
            </a:r>
            <a:r>
              <a:rPr lang="zh-CN" altLang="zh-CN" sz="2000" b="1" dirty="0"/>
              <a:t>，仕途不遇的</a:t>
            </a:r>
            <a:r>
              <a:rPr lang="zh-CN" altLang="zh-CN" sz="2000" b="1" dirty="0">
                <a:solidFill>
                  <a:srgbClr val="FF0000"/>
                </a:solidFill>
              </a:rPr>
              <a:t>愤慨</a:t>
            </a:r>
            <a:r>
              <a:rPr lang="zh-CN" altLang="zh-CN" sz="2000" b="1" dirty="0"/>
              <a:t>和壮志难酬的</a:t>
            </a:r>
            <a:r>
              <a:rPr lang="zh-CN" altLang="zh-CN" sz="2000" b="1" dirty="0">
                <a:solidFill>
                  <a:srgbClr val="FF0000"/>
                </a:solidFill>
              </a:rPr>
              <a:t>隐痛</a:t>
            </a:r>
            <a:r>
              <a:rPr lang="zh-CN" altLang="zh-CN" sz="2000" b="1" dirty="0"/>
              <a:t>。</a:t>
            </a:r>
            <a:endParaRPr lang="zh-CN" altLang="zh-CN" sz="2000" dirty="0"/>
          </a:p>
        </p:txBody>
      </p:sp>
      <p:sp>
        <p:nvSpPr>
          <p:cNvPr id="4" name="矩形 3"/>
          <p:cNvSpPr/>
          <p:nvPr/>
        </p:nvSpPr>
        <p:spPr>
          <a:xfrm>
            <a:off x="204555" y="2348880"/>
            <a:ext cx="82809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/>
              <a:t>这首诗的末句的言外之意是什么？它表达了诗人怎样的情感？</a:t>
            </a:r>
            <a:endParaRPr lang="zh-CN" altLang="zh-CN" sz="2400" dirty="0"/>
          </a:p>
        </p:txBody>
      </p:sp>
      <p:sp>
        <p:nvSpPr>
          <p:cNvPr id="5" name="矩形 4"/>
          <p:cNvSpPr/>
          <p:nvPr/>
        </p:nvSpPr>
        <p:spPr>
          <a:xfrm>
            <a:off x="179512" y="3686705"/>
            <a:ext cx="828092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译文</a:t>
            </a:r>
            <a:r>
              <a:rPr lang="en-US" altLang="zh-CN" sz="2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zh-CN" altLang="en-US" sz="20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我</a:t>
            </a:r>
            <a:r>
              <a:rPr lang="zh-CN" altLang="en-US" sz="2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像淮阳太守汲黯经常卧病，偶而喝杯酒解忧愁</a:t>
            </a:r>
            <a:r>
              <a:rPr lang="zh-CN" altLang="en-US" sz="20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</a:t>
            </a:r>
            <a:endParaRPr lang="en-US" altLang="zh-CN" sz="2000" b="1" dirty="0" smtClean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sz="20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客居</a:t>
            </a:r>
            <a:r>
              <a:rPr lang="zh-CN" altLang="en-US" sz="2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异乡衣袖上结满清霜，只有与灯烛作伴</a:t>
            </a:r>
            <a:r>
              <a:rPr lang="zh-CN" altLang="en-US" sz="20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  <a:endParaRPr lang="en-US" altLang="zh-CN" sz="2000" b="1" dirty="0" smtClean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sz="20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台阶</a:t>
            </a:r>
            <a:r>
              <a:rPr lang="zh-CN" altLang="en-US" sz="2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下的积雪像是堆簇着的洁白的梨花</a:t>
            </a:r>
            <a:r>
              <a:rPr lang="zh-CN" altLang="en-US" sz="20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</a:t>
            </a:r>
            <a:endParaRPr lang="en-US" altLang="zh-CN" sz="2000" b="1" dirty="0" smtClean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sz="20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明年</a:t>
            </a:r>
            <a:r>
              <a:rPr lang="zh-CN" altLang="en-US" sz="2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又有谁在此凭依栏杆</a:t>
            </a:r>
            <a:r>
              <a:rPr lang="zh-CN" altLang="en-US" sz="20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？</a:t>
            </a:r>
            <a:endParaRPr lang="zh-CN" altLang="en-US" sz="20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4555" y="2816344"/>
            <a:ext cx="89289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淮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阳多病</a:t>
            </a:r>
            <a:r>
              <a:rPr lang="zh-CN" alt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：用汉代汲黯自喻。</a:t>
            </a:r>
            <a:r>
              <a:rPr lang="en-US" altLang="zh-CN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《</a:t>
            </a:r>
            <a:r>
              <a:rPr lang="zh-CN" alt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汉书</a:t>
            </a:r>
            <a:r>
              <a:rPr lang="en-US" altLang="zh-CN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·</a:t>
            </a:r>
            <a:r>
              <a:rPr lang="zh-CN" alt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汲黯传</a:t>
            </a:r>
            <a:r>
              <a:rPr lang="en-US" altLang="zh-CN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》</a:t>
            </a:r>
            <a:r>
              <a:rPr lang="zh-CN" alt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：汲黯因屡谏而出为东海太守，“多病，卧阁内不出”。后徙为淮</a:t>
            </a:r>
            <a:r>
              <a:rPr lang="zh-CN" alt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阳太守</a:t>
            </a:r>
            <a:r>
              <a:rPr lang="en-US" altLang="zh-CN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</a:t>
            </a: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求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欢</a:t>
            </a:r>
            <a:r>
              <a:rPr lang="zh-CN" alt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：指饮酒。</a:t>
            </a:r>
          </a:p>
        </p:txBody>
      </p:sp>
    </p:spTree>
    <p:extLst>
      <p:ext uri="{BB962C8B-B14F-4D97-AF65-F5344CB8AC3E}">
        <p14:creationId xmlns:p14="http://schemas.microsoft.com/office/powerpoint/2010/main" val="2634422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9552" y="5013176"/>
            <a:ext cx="83529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 smtClean="0"/>
              <a:t>后</a:t>
            </a:r>
            <a:r>
              <a:rPr lang="zh-CN" altLang="zh-CN" sz="2400" b="1" dirty="0"/>
              <a:t>一种问题的回答方法</a:t>
            </a:r>
            <a:r>
              <a:rPr lang="zh-CN" altLang="zh-CN" sz="2400" b="1" dirty="0" smtClean="0"/>
              <a:t>：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1</a:t>
            </a:r>
            <a:r>
              <a:rPr lang="zh-CN" altLang="en-US" sz="2400" b="1" dirty="0" smtClean="0"/>
              <a:t>、</a:t>
            </a:r>
            <a:r>
              <a:rPr lang="zh-CN" altLang="zh-CN" sz="2400" b="1" dirty="0" smtClean="0"/>
              <a:t>可</a:t>
            </a:r>
            <a:r>
              <a:rPr lang="zh-CN" altLang="zh-CN" sz="2400" b="1" dirty="0"/>
              <a:t>从该词在</a:t>
            </a:r>
            <a:r>
              <a:rPr lang="zh-CN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表达思想情感</a:t>
            </a:r>
            <a:r>
              <a:rPr lang="zh-CN" altLang="zh-CN" sz="2400" b="1" dirty="0"/>
              <a:t>上</a:t>
            </a:r>
            <a:r>
              <a:rPr lang="zh-CN" altLang="zh-CN" sz="2400" b="1" dirty="0">
                <a:solidFill>
                  <a:srgbClr val="00B050"/>
                </a:solidFill>
              </a:rPr>
              <a:t>所起的作用</a:t>
            </a:r>
            <a:r>
              <a:rPr lang="zh-CN" altLang="zh-CN" sz="2400" b="1" dirty="0"/>
              <a:t>着眼分析</a:t>
            </a:r>
            <a:r>
              <a:rPr lang="zh-CN" altLang="zh-CN" sz="2400" b="1" dirty="0" smtClean="0"/>
              <a:t>；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2</a:t>
            </a:r>
            <a:r>
              <a:rPr lang="zh-CN" altLang="en-US" sz="2400" b="1" dirty="0" smtClean="0"/>
              <a:t>、</a:t>
            </a:r>
            <a:r>
              <a:rPr lang="zh-CN" altLang="zh-CN" sz="2400" b="1" dirty="0" smtClean="0"/>
              <a:t>也</a:t>
            </a:r>
            <a:r>
              <a:rPr lang="zh-CN" altLang="zh-CN" sz="2400" b="1" dirty="0"/>
              <a:t>可从该词</a:t>
            </a:r>
            <a:r>
              <a:rPr lang="zh-CN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在诗中结构上</a:t>
            </a:r>
            <a:r>
              <a:rPr lang="zh-CN" altLang="zh-CN" sz="2400" b="1" dirty="0">
                <a:solidFill>
                  <a:srgbClr val="00B050"/>
                </a:solidFill>
              </a:rPr>
              <a:t>所起的作用</a:t>
            </a:r>
            <a:r>
              <a:rPr lang="zh-CN" altLang="zh-CN" sz="2400" b="1" dirty="0"/>
              <a:t>考虑。</a:t>
            </a:r>
            <a:endParaRPr lang="zh-CN" altLang="zh-CN" sz="2400" dirty="0"/>
          </a:p>
        </p:txBody>
      </p:sp>
      <p:sp>
        <p:nvSpPr>
          <p:cNvPr id="3" name="矩形 2"/>
          <p:cNvSpPr/>
          <p:nvPr/>
        </p:nvSpPr>
        <p:spPr>
          <a:xfrm>
            <a:off x="899592" y="188640"/>
            <a:ext cx="45127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设题角度</a:t>
            </a:r>
            <a:r>
              <a:rPr lang="en-US" altLang="zh-CN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Ⅱ</a:t>
            </a:r>
            <a:r>
              <a:rPr lang="zh-CN" altLang="zh-CN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：单个词语赏析</a:t>
            </a:r>
            <a:endParaRPr lang="zh-CN" altLang="zh-CN" sz="2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836712"/>
            <a:ext cx="856895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 smtClean="0"/>
              <a:t>【命题方式】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①</a:t>
            </a:r>
            <a:r>
              <a:rPr lang="zh-CN" altLang="zh-CN" sz="2400" b="1" dirty="0" smtClean="0"/>
              <a:t>诗中的某词用得妙，为什么？你认为某联中的哪个词用得</a:t>
            </a:r>
            <a:endParaRPr lang="en-US" altLang="zh-CN" sz="2400" b="1" dirty="0" smtClean="0"/>
          </a:p>
          <a:p>
            <a:r>
              <a:rPr lang="en-US" altLang="zh-CN" sz="2400" b="1" dirty="0"/>
              <a:t> </a:t>
            </a:r>
            <a:r>
              <a:rPr lang="en-US" altLang="zh-CN" sz="2400" b="1" dirty="0" smtClean="0"/>
              <a:t>      </a:t>
            </a:r>
            <a:r>
              <a:rPr lang="zh-CN" altLang="zh-CN" sz="2400" b="1" dirty="0" smtClean="0"/>
              <a:t>特别好，为什么？</a:t>
            </a:r>
            <a:endParaRPr lang="en-US" altLang="zh-CN" sz="2400" b="1" dirty="0" smtClean="0"/>
          </a:p>
          <a:p>
            <a:r>
              <a:rPr lang="zh-CN" altLang="zh-CN" sz="2400" b="1" dirty="0" smtClean="0"/>
              <a:t>②某个词语在诗中是关键，为什么？</a:t>
            </a:r>
            <a:endParaRPr lang="zh-CN" altLang="zh-CN" sz="2400" dirty="0"/>
          </a:p>
        </p:txBody>
      </p:sp>
      <p:sp>
        <p:nvSpPr>
          <p:cNvPr id="5" name="矩形 4"/>
          <p:cNvSpPr/>
          <p:nvPr/>
        </p:nvSpPr>
        <p:spPr>
          <a:xfrm>
            <a:off x="539552" y="2690336"/>
            <a:ext cx="828092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/>
              <a:t>【答题要点】前一种问题的回答方法</a:t>
            </a:r>
            <a:r>
              <a:rPr lang="zh-CN" altLang="zh-CN" sz="2400" b="1" dirty="0" smtClean="0"/>
              <a:t>：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1</a:t>
            </a:r>
            <a:r>
              <a:rPr lang="zh-CN" altLang="en-US" sz="2400" b="1" dirty="0" smtClean="0"/>
              <a:t>、</a:t>
            </a:r>
            <a:r>
              <a:rPr lang="zh-CN" altLang="zh-CN" sz="2400" b="1" dirty="0" smtClean="0"/>
              <a:t>先</a:t>
            </a:r>
            <a:r>
              <a:rPr lang="zh-CN" altLang="zh-CN" sz="2400" b="1" dirty="0"/>
              <a:t>指出哪一个词</a:t>
            </a:r>
            <a:r>
              <a:rPr lang="en-US" altLang="zh-CN" sz="2400" b="1" dirty="0"/>
              <a:t>“</a:t>
            </a:r>
            <a:r>
              <a:rPr lang="zh-CN" altLang="zh-CN" sz="2400" b="1" dirty="0"/>
              <a:t>好</a:t>
            </a:r>
            <a:r>
              <a:rPr lang="en-US" altLang="zh-CN" sz="2400" b="1" dirty="0"/>
              <a:t>”</a:t>
            </a:r>
            <a:r>
              <a:rPr lang="zh-CN" altLang="zh-CN" sz="2400" b="1" dirty="0"/>
              <a:t>；指出该词所用的</a:t>
            </a:r>
            <a:r>
              <a:rPr lang="zh-CN" altLang="zh-CN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修辞格</a:t>
            </a:r>
            <a:r>
              <a:rPr lang="zh-CN" altLang="zh-CN" sz="2400" b="1" dirty="0" smtClean="0"/>
              <a:t>；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2</a:t>
            </a:r>
            <a:r>
              <a:rPr lang="zh-CN" altLang="en-US" sz="2400" b="1" dirty="0" smtClean="0"/>
              <a:t>、</a:t>
            </a:r>
            <a:r>
              <a:rPr lang="zh-CN" altLang="zh-CN" sz="2400" b="1" dirty="0" smtClean="0"/>
              <a:t>然后</a:t>
            </a:r>
            <a:r>
              <a:rPr lang="zh-CN" altLang="zh-CN" sz="2400" b="1" dirty="0"/>
              <a:t>展开</a:t>
            </a:r>
            <a:r>
              <a:rPr lang="zh-CN" altLang="zh-CN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联想和想象</a:t>
            </a:r>
            <a:r>
              <a:rPr lang="zh-CN" altLang="zh-CN" sz="2400" b="1" dirty="0"/>
              <a:t>，还原诗中所描绘的</a:t>
            </a:r>
            <a:r>
              <a:rPr lang="zh-CN" altLang="zh-CN" sz="2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意境</a:t>
            </a:r>
            <a:r>
              <a:rPr lang="zh-CN" altLang="zh-CN" sz="2400" b="1" dirty="0" smtClean="0"/>
              <a:t>；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3</a:t>
            </a:r>
            <a:r>
              <a:rPr lang="zh-CN" altLang="en-US" sz="2400" b="1" dirty="0" smtClean="0"/>
              <a:t>、</a:t>
            </a:r>
            <a:r>
              <a:rPr lang="zh-CN" altLang="zh-CN" sz="2400" b="1" dirty="0" smtClean="0"/>
              <a:t>最后</a:t>
            </a:r>
            <a:r>
              <a:rPr lang="zh-CN" altLang="zh-CN" sz="2400" b="1" dirty="0"/>
              <a:t>指出该词写出了</a:t>
            </a:r>
            <a:r>
              <a:rPr lang="zh-CN" altLang="zh-CN" sz="2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事物的什么特点</a:t>
            </a:r>
            <a:r>
              <a:rPr lang="zh-CN" altLang="zh-CN" sz="2400" b="1" dirty="0"/>
              <a:t>，或者指出</a:t>
            </a:r>
            <a:r>
              <a:rPr lang="zh-CN" altLang="zh-CN" sz="2400" b="1" dirty="0" smtClean="0"/>
              <a:t>这个</a:t>
            </a:r>
            <a:endParaRPr lang="en-US" altLang="zh-CN" sz="2400" b="1" dirty="0" smtClean="0"/>
          </a:p>
          <a:p>
            <a:r>
              <a:rPr lang="en-US" altLang="zh-CN" sz="2400" b="1" dirty="0"/>
              <a:t> </a:t>
            </a:r>
            <a:r>
              <a:rPr lang="en-US" altLang="zh-CN" sz="2400" b="1" dirty="0" smtClean="0"/>
              <a:t>      </a:t>
            </a:r>
            <a:r>
              <a:rPr lang="zh-CN" altLang="zh-CN" sz="2400" b="1" dirty="0" smtClean="0"/>
              <a:t>词表</a:t>
            </a:r>
            <a:r>
              <a:rPr lang="zh-CN" altLang="zh-CN" sz="2400" b="1" dirty="0"/>
              <a:t>达了</a:t>
            </a:r>
            <a:r>
              <a:rPr lang="zh-CN" altLang="zh-CN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诗人怎样的情感</a:t>
            </a:r>
            <a:r>
              <a:rPr lang="zh-CN" altLang="zh-CN" sz="2400" b="1" dirty="0"/>
              <a:t>。</a:t>
            </a:r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4213917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71600" y="94540"/>
            <a:ext cx="712879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3</a:t>
            </a:r>
            <a:r>
              <a:rPr lang="zh-CN" altLang="zh-CN" sz="2400" b="1" dirty="0"/>
              <a:t>．阅读下面这首唐诗，完成题目。</a:t>
            </a:r>
            <a:endParaRPr lang="zh-CN" altLang="zh-CN" sz="2400" dirty="0"/>
          </a:p>
          <a:p>
            <a:r>
              <a:rPr lang="en-US" altLang="zh-CN" sz="2400" b="1" dirty="0" smtClean="0"/>
              <a:t>                              </a:t>
            </a:r>
            <a:r>
              <a:rPr lang="zh-CN" altLang="zh-CN" sz="2400" b="1" dirty="0" smtClean="0"/>
              <a:t>春雪</a:t>
            </a:r>
            <a:r>
              <a:rPr lang="en-US" altLang="zh-CN" sz="2400" b="1" dirty="0" smtClean="0"/>
              <a:t>     </a:t>
            </a:r>
            <a:r>
              <a:rPr lang="zh-CN" altLang="zh-CN" sz="2400" b="1" dirty="0" smtClean="0"/>
              <a:t>韩愈</a:t>
            </a:r>
            <a:endParaRPr lang="zh-CN" altLang="zh-CN" sz="2400" dirty="0"/>
          </a:p>
          <a:p>
            <a:r>
              <a:rPr lang="zh-CN" altLang="zh-CN" sz="2400" b="1" dirty="0"/>
              <a:t>新年都未有芳华，二月初惊见草芽。</a:t>
            </a:r>
            <a:endParaRPr lang="zh-CN" altLang="zh-CN" sz="2400" dirty="0"/>
          </a:p>
          <a:p>
            <a:r>
              <a:rPr lang="zh-CN" altLang="zh-CN" sz="2400" b="1" dirty="0"/>
              <a:t>白雪却嫌春色晚，故穿庭树作飞花</a:t>
            </a:r>
            <a:r>
              <a:rPr lang="zh-CN" altLang="zh-CN" sz="2400" b="1" dirty="0" smtClean="0"/>
              <a:t>。</a:t>
            </a:r>
            <a:endParaRPr lang="zh-CN" altLang="zh-CN" sz="2400" dirty="0"/>
          </a:p>
        </p:txBody>
      </p:sp>
      <p:sp>
        <p:nvSpPr>
          <p:cNvPr id="3" name="矩形 2"/>
          <p:cNvSpPr/>
          <p:nvPr/>
        </p:nvSpPr>
        <p:spPr>
          <a:xfrm>
            <a:off x="256868" y="5856952"/>
            <a:ext cx="832442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/>
              <a:t>【答案】</a:t>
            </a:r>
            <a:r>
              <a:rPr lang="en-US" altLang="zh-CN" sz="2400" b="1" dirty="0"/>
              <a:t>“</a:t>
            </a:r>
            <a:r>
              <a:rPr lang="zh-CN" altLang="zh-CN" sz="2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惊</a:t>
            </a:r>
            <a:r>
              <a:rPr lang="en-US" altLang="zh-CN" sz="2400" b="1" dirty="0"/>
              <a:t>”</a:t>
            </a:r>
            <a:r>
              <a:rPr lang="zh-CN" altLang="zh-CN" sz="2400" b="1" dirty="0"/>
              <a:t>字用得最好。准确地表达了诗人</a:t>
            </a:r>
            <a:r>
              <a:rPr lang="en-US" altLang="zh-CN" sz="2400" b="1" dirty="0"/>
              <a:t>“</a:t>
            </a:r>
            <a:r>
              <a:rPr lang="zh-CN" altLang="zh-CN" sz="2400" b="1" dirty="0"/>
              <a:t>见草芽</a:t>
            </a:r>
            <a:r>
              <a:rPr lang="en-US" altLang="zh-CN" sz="2400" b="1" dirty="0"/>
              <a:t>”</a:t>
            </a:r>
            <a:r>
              <a:rPr lang="zh-CN" altLang="zh-CN" sz="2400" b="1" dirty="0"/>
              <a:t>时的</a:t>
            </a:r>
            <a:r>
              <a:rPr lang="zh-CN" altLang="zh-CN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内心感受</a:t>
            </a:r>
            <a:r>
              <a:rPr lang="zh-CN" altLang="zh-CN" sz="2400" b="1" dirty="0"/>
              <a:t>：</a:t>
            </a:r>
            <a:r>
              <a:rPr lang="zh-CN" altLang="zh-CN" sz="2400" b="1" dirty="0">
                <a:solidFill>
                  <a:srgbClr val="FF0000"/>
                </a:solidFill>
              </a:rPr>
              <a:t>新奇、惊讶、欣喜</a:t>
            </a:r>
            <a:r>
              <a:rPr lang="zh-CN" altLang="zh-CN" sz="2400" b="1" dirty="0"/>
              <a:t>。</a:t>
            </a:r>
            <a:r>
              <a:rPr lang="en-US" altLang="zh-CN" sz="2400" b="1" dirty="0"/>
              <a:t>(</a:t>
            </a:r>
            <a:r>
              <a:rPr lang="zh-CN" altLang="zh-CN" sz="2400" b="1" dirty="0"/>
              <a:t>答其它言之成理也可</a:t>
            </a:r>
            <a:r>
              <a:rPr lang="en-US" altLang="zh-CN" sz="2400" b="1" dirty="0"/>
              <a:t>)</a:t>
            </a:r>
            <a:endParaRPr lang="zh-CN" altLang="zh-CN" sz="2400" dirty="0"/>
          </a:p>
        </p:txBody>
      </p:sp>
      <p:sp>
        <p:nvSpPr>
          <p:cNvPr id="4" name="矩形 3"/>
          <p:cNvSpPr/>
          <p:nvPr/>
        </p:nvSpPr>
        <p:spPr>
          <a:xfrm>
            <a:off x="511052" y="1628800"/>
            <a:ext cx="79208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b="1" dirty="0"/>
              <a:t>诗歌一、二句中最值得品味的是哪一个字？为什么？</a:t>
            </a:r>
            <a:endParaRPr lang="zh-CN" altLang="zh-CN" sz="2000" dirty="0"/>
          </a:p>
        </p:txBody>
      </p:sp>
      <p:sp>
        <p:nvSpPr>
          <p:cNvPr id="5" name="矩形 4"/>
          <p:cNvSpPr/>
          <p:nvPr/>
        </p:nvSpPr>
        <p:spPr>
          <a:xfrm>
            <a:off x="467542" y="2051612"/>
            <a:ext cx="82809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注释 </a:t>
            </a:r>
            <a:r>
              <a:rPr lang="en-US" altLang="zh-CN" b="1" dirty="0" smtClean="0"/>
              <a:t>:</a:t>
            </a: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新年</a:t>
            </a:r>
            <a:r>
              <a:rPr lang="zh-CN" altLang="en-US" dirty="0"/>
              <a:t>：指农历正月初一</a:t>
            </a:r>
            <a:r>
              <a:rPr lang="zh-CN" altLang="en-US" dirty="0" smtClean="0"/>
              <a:t>。   </a:t>
            </a: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芳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华</a:t>
            </a:r>
            <a:r>
              <a:rPr lang="zh-CN" altLang="en-US" dirty="0"/>
              <a:t>：泛指芬芳的</a:t>
            </a:r>
            <a:r>
              <a:rPr lang="zh-CN" altLang="en-US" dirty="0" smtClean="0"/>
              <a:t>花朵 。           </a:t>
            </a: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初</a:t>
            </a:r>
            <a:r>
              <a:rPr lang="zh-CN" altLang="en-US" dirty="0"/>
              <a:t>：刚刚。</a:t>
            </a:r>
          </a:p>
          <a:p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惊</a:t>
            </a:r>
            <a:r>
              <a:rPr lang="zh-CN" altLang="en-US" dirty="0"/>
              <a:t>：新奇，惊讶</a:t>
            </a:r>
            <a:r>
              <a:rPr lang="zh-CN" altLang="en-US" dirty="0" smtClean="0"/>
              <a:t>。                  </a:t>
            </a: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嫌</a:t>
            </a:r>
            <a:r>
              <a:rPr lang="zh-CN" altLang="en-US" dirty="0"/>
              <a:t>：嫌怨；怨恨</a:t>
            </a:r>
            <a:r>
              <a:rPr lang="zh-CN" altLang="en-US" dirty="0" smtClean="0"/>
              <a:t>。                       </a:t>
            </a:r>
            <a:r>
              <a:rPr lang="zh-CN" altLang="en-US" b="1" dirty="0" smtClean="0">
                <a:solidFill>
                  <a:srgbClr val="FF0000"/>
                </a:solidFill>
              </a:rPr>
              <a:t>故</a:t>
            </a:r>
            <a:r>
              <a:rPr lang="zh-CN" altLang="en-US" dirty="0"/>
              <a:t>：故意</a:t>
            </a:r>
            <a:r>
              <a:rPr lang="zh-CN" altLang="en-US" dirty="0" smtClean="0"/>
              <a:t>。</a:t>
            </a:r>
            <a:r>
              <a:rPr lang="zh-CN" altLang="en-US" dirty="0"/>
              <a:t>  </a:t>
            </a:r>
          </a:p>
        </p:txBody>
      </p:sp>
      <p:sp>
        <p:nvSpPr>
          <p:cNvPr id="6" name="矩形 5"/>
          <p:cNvSpPr/>
          <p:nvPr/>
        </p:nvSpPr>
        <p:spPr>
          <a:xfrm>
            <a:off x="511052" y="2697943"/>
            <a:ext cx="659302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/>
              <a:t>译文</a:t>
            </a:r>
            <a:r>
              <a:rPr lang="en-US" altLang="zh-CN" b="1" dirty="0" smtClean="0"/>
              <a:t>:     </a:t>
            </a:r>
            <a:r>
              <a:rPr lang="zh-CN" altLang="en-US" sz="20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新年</a:t>
            </a:r>
            <a:r>
              <a:rPr lang="zh-CN" altLang="en-US" sz="2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都已来到，但还看不到芬芳的鲜花</a:t>
            </a:r>
            <a:r>
              <a:rPr lang="zh-CN" altLang="en-US" sz="20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</a:t>
            </a:r>
            <a:endParaRPr lang="en-US" altLang="zh-CN" sz="2000" b="1" dirty="0" smtClean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sz="20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到</a:t>
            </a:r>
            <a:r>
              <a:rPr lang="zh-CN" altLang="en-US" sz="2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二月，才惊喜地发现有小草冒出了新芽。</a:t>
            </a:r>
          </a:p>
          <a:p>
            <a:r>
              <a:rPr lang="zh-CN" altLang="en-US" sz="20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白雪</a:t>
            </a:r>
            <a:r>
              <a:rPr lang="zh-CN" altLang="en-US" sz="2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也嫌春色来得太晚了</a:t>
            </a:r>
            <a:r>
              <a:rPr lang="zh-CN" altLang="en-US" sz="20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</a:t>
            </a:r>
            <a:endParaRPr lang="en-US" altLang="zh-CN" sz="2000" b="1" dirty="0" smtClean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sz="20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所以</a:t>
            </a:r>
            <a:r>
              <a:rPr lang="zh-CN" altLang="en-US" sz="2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有意化作花儿在庭院树间穿飞。</a:t>
            </a:r>
          </a:p>
        </p:txBody>
      </p:sp>
      <p:sp>
        <p:nvSpPr>
          <p:cNvPr id="7" name="矩形 6"/>
          <p:cNvSpPr/>
          <p:nvPr/>
        </p:nvSpPr>
        <p:spPr>
          <a:xfrm>
            <a:off x="236724" y="4102626"/>
            <a:ext cx="878497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/>
              <a:t>        这</a:t>
            </a:r>
            <a:r>
              <a:rPr lang="zh-CN" altLang="en-US" b="1" dirty="0"/>
              <a:t>首诗构思新颖，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联想</a:t>
            </a:r>
            <a:r>
              <a:rPr lang="zh-CN" altLang="en-US" b="1" dirty="0"/>
              <a:t>奇妙。首句写人们在漫漫寒冬中久盼春色的焦急心情。一个“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都</a:t>
            </a:r>
            <a:r>
              <a:rPr lang="zh-CN" altLang="en-US" b="1" dirty="0"/>
              <a:t>”字，透露出这种</a:t>
            </a:r>
            <a:r>
              <a:rPr lang="zh-CN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急切的心情</a:t>
            </a:r>
            <a:r>
              <a:rPr lang="zh-CN" altLang="en-US" b="1" dirty="0"/>
              <a:t>。第二句中，“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惊</a:t>
            </a:r>
            <a:r>
              <a:rPr lang="zh-CN" altLang="en-US" b="1" dirty="0"/>
              <a:t>”字最宜玩味，它写出了人们在焦急的期待中终于见到“春色”萌芽而</a:t>
            </a:r>
            <a:r>
              <a:rPr lang="zh-CN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新奇、惊讶、欣喜的神情</a:t>
            </a:r>
            <a:r>
              <a:rPr lang="zh-CN" altLang="en-US" b="1" dirty="0"/>
              <a:t>，十分传神。诗句表达了这样一种感情：虽然春色姗姗来迟，但毕竟就要来了。三、四句表面是说有雪无花，实际是说白雪比人更等不住，穿树飞花作春色。这实际是</a:t>
            </a:r>
            <a:r>
              <a:rPr lang="zh-CN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诗人期盼春天</a:t>
            </a:r>
            <a:r>
              <a:rPr lang="zh-CN" altLang="en-US" b="1" dirty="0"/>
              <a:t>，在自然界还没有春色时幻化出的一片春色，富有浓烈的</a:t>
            </a:r>
            <a:r>
              <a:rPr lang="zh-CN" alt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浪漫主义</a:t>
            </a:r>
            <a:r>
              <a:rPr lang="zh-CN" altLang="en-US" b="1" dirty="0"/>
              <a:t>色彩。</a:t>
            </a:r>
          </a:p>
        </p:txBody>
      </p:sp>
    </p:spTree>
    <p:extLst>
      <p:ext uri="{BB962C8B-B14F-4D97-AF65-F5344CB8AC3E}">
        <p14:creationId xmlns:p14="http://schemas.microsoft.com/office/powerpoint/2010/main" val="1556072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45114" y="116632"/>
            <a:ext cx="856895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/>
              <a:t>4</a:t>
            </a:r>
            <a:r>
              <a:rPr lang="zh-CN" altLang="zh-CN" sz="2000" b="1" dirty="0"/>
              <a:t>．阅读下面这首词，回答后面的问题。</a:t>
            </a:r>
            <a:endParaRPr lang="zh-CN" altLang="zh-CN" sz="2000" dirty="0"/>
          </a:p>
          <a:p>
            <a:r>
              <a:rPr lang="en-US" altLang="zh-CN" sz="2000" b="1" dirty="0" smtClean="0"/>
              <a:t>                                                                       </a:t>
            </a:r>
            <a:r>
              <a:rPr lang="zh-CN" altLang="zh-CN" sz="2000" b="1" dirty="0" smtClean="0"/>
              <a:t>天仙子</a:t>
            </a:r>
            <a:r>
              <a:rPr lang="en-US" altLang="zh-CN" sz="2000" b="1" dirty="0" smtClean="0"/>
              <a:t>          </a:t>
            </a:r>
            <a:r>
              <a:rPr lang="zh-CN" altLang="zh-CN" sz="2000" b="1" dirty="0" smtClean="0"/>
              <a:t>张先</a:t>
            </a:r>
            <a:endParaRPr lang="zh-CN" altLang="zh-CN" sz="2000" dirty="0"/>
          </a:p>
          <a:p>
            <a:r>
              <a:rPr lang="zh-CN" altLang="zh-CN" sz="2000" b="1" dirty="0"/>
              <a:t>水调数声持酒听，午醉醒来愁未醒。送春春去几时回？临晚镜，伤流景，往事后期空记省。</a:t>
            </a:r>
            <a:endParaRPr lang="zh-CN" altLang="zh-CN" sz="2000" dirty="0"/>
          </a:p>
          <a:p>
            <a:r>
              <a:rPr lang="zh-CN" altLang="zh-CN" sz="2000" b="1" dirty="0"/>
              <a:t>沙上并禽池上暝，云破月来花弄影。重重帘幕密遮灯，风不定，人初静。明日落红应满径</a:t>
            </a:r>
            <a:r>
              <a:rPr lang="zh-CN" altLang="zh-CN" sz="2000" b="1" dirty="0" smtClean="0"/>
              <a:t>。</a:t>
            </a:r>
            <a:endParaRPr lang="zh-CN" altLang="zh-CN" sz="2000" dirty="0"/>
          </a:p>
        </p:txBody>
      </p:sp>
      <p:sp>
        <p:nvSpPr>
          <p:cNvPr id="3" name="矩形 2"/>
          <p:cNvSpPr/>
          <p:nvPr/>
        </p:nvSpPr>
        <p:spPr>
          <a:xfrm>
            <a:off x="179512" y="2055624"/>
            <a:ext cx="844652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b="1" dirty="0"/>
              <a:t>下阕 </a:t>
            </a:r>
            <a:r>
              <a:rPr lang="en-US" altLang="zh-CN" sz="2000" b="1" dirty="0"/>
              <a:t>“</a:t>
            </a:r>
            <a:r>
              <a:rPr lang="zh-CN" altLang="zh-CN" sz="2000" b="1" dirty="0"/>
              <a:t>云破月来花弄影</a:t>
            </a:r>
            <a:r>
              <a:rPr lang="en-US" altLang="zh-CN" sz="2000" b="1" dirty="0"/>
              <a:t>”</a:t>
            </a:r>
            <a:r>
              <a:rPr lang="zh-CN" altLang="zh-CN" sz="2000" b="1" dirty="0"/>
              <a:t>为本词千古名句，王国维在《人间词话》中说：</a:t>
            </a:r>
            <a:r>
              <a:rPr lang="en-US" altLang="zh-CN" sz="2000" b="1" dirty="0"/>
              <a:t>“</a:t>
            </a:r>
            <a:r>
              <a:rPr lang="zh-CN" altLang="zh-CN" sz="2000" b="1" dirty="0"/>
              <a:t>著一</a:t>
            </a:r>
            <a:r>
              <a:rPr lang="en-US" altLang="zh-CN" sz="2000" b="1" dirty="0"/>
              <a:t>‘</a:t>
            </a:r>
            <a:r>
              <a:rPr lang="zh-CN" altLang="zh-CN" sz="2000" b="1" dirty="0"/>
              <a:t>弄</a:t>
            </a:r>
            <a:r>
              <a:rPr lang="en-US" altLang="zh-CN" sz="2000" b="1" dirty="0"/>
              <a:t>’</a:t>
            </a:r>
            <a:r>
              <a:rPr lang="zh-CN" altLang="zh-CN" sz="2000" b="1" dirty="0"/>
              <a:t>字而境界全出矣。</a:t>
            </a:r>
            <a:r>
              <a:rPr lang="en-US" altLang="zh-CN" sz="2000" b="1" dirty="0"/>
              <a:t>”</a:t>
            </a:r>
            <a:r>
              <a:rPr lang="zh-CN" altLang="zh-CN" sz="2000" b="1" dirty="0"/>
              <a:t>请说说</a:t>
            </a:r>
            <a:r>
              <a:rPr lang="en-US" altLang="zh-CN" sz="2000" b="1" dirty="0"/>
              <a:t>“</a:t>
            </a:r>
            <a:r>
              <a:rPr lang="zh-CN" altLang="zh-CN" sz="2000" b="1" dirty="0"/>
              <a:t>弄</a:t>
            </a:r>
            <a:r>
              <a:rPr lang="en-US" altLang="zh-CN" sz="2000" b="1" dirty="0"/>
              <a:t>”</a:t>
            </a:r>
            <a:r>
              <a:rPr lang="zh-CN" altLang="zh-CN" sz="2000" b="1" dirty="0"/>
              <a:t>字在此的妙处。</a:t>
            </a:r>
            <a:endParaRPr lang="zh-CN" altLang="zh-CN" sz="2000" dirty="0"/>
          </a:p>
        </p:txBody>
      </p:sp>
      <p:sp>
        <p:nvSpPr>
          <p:cNvPr id="4" name="矩形 3"/>
          <p:cNvSpPr/>
          <p:nvPr/>
        </p:nvSpPr>
        <p:spPr>
          <a:xfrm>
            <a:off x="174386" y="2763510"/>
            <a:ext cx="896961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注释 </a:t>
            </a:r>
          </a:p>
          <a:p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天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仙子</a:t>
            </a:r>
            <a:r>
              <a:rPr lang="zh-CN" altLang="en-US" b="1" dirty="0"/>
              <a:t>，唐教坊舞曲，后用为词牌</a:t>
            </a:r>
            <a:r>
              <a:rPr lang="zh-CN" altLang="en-US" b="1" dirty="0" smtClean="0"/>
              <a:t>。</a:t>
            </a: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水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调</a:t>
            </a:r>
            <a:r>
              <a:rPr lang="zh-CN" altLang="en-US" b="1" dirty="0"/>
              <a:t>：曲调名</a:t>
            </a:r>
            <a:r>
              <a:rPr lang="zh-CN" altLang="en-US" b="1" dirty="0" smtClean="0"/>
              <a:t>。</a:t>
            </a: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流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景</a:t>
            </a:r>
            <a:r>
              <a:rPr lang="zh-CN" altLang="en-US" b="1" dirty="0"/>
              <a:t>：像水一样的年华，逝去的光阴。景，日光</a:t>
            </a:r>
            <a:r>
              <a:rPr lang="zh-CN" altLang="en-US" b="1" dirty="0" smtClean="0"/>
              <a:t>。</a:t>
            </a: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后期</a:t>
            </a:r>
            <a:r>
              <a:rPr lang="zh-CN" altLang="en-US" b="1" dirty="0"/>
              <a:t>：以后的约会。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记省</a:t>
            </a:r>
            <a:r>
              <a:rPr lang="zh-CN" altLang="en-US" b="1" dirty="0"/>
              <a:t>：记志省识。记：思念。省（</a:t>
            </a:r>
            <a:r>
              <a:rPr lang="en-US" altLang="zh-CN" b="1" dirty="0" err="1"/>
              <a:t>xǐng</a:t>
            </a:r>
            <a:r>
              <a:rPr lang="zh-CN" altLang="en-US" b="1" dirty="0"/>
              <a:t>）：省悟</a:t>
            </a:r>
            <a:r>
              <a:rPr lang="zh-CN" altLang="en-US" b="1" dirty="0" smtClean="0"/>
              <a:t>。</a:t>
            </a: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并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禽</a:t>
            </a:r>
            <a:r>
              <a:rPr lang="zh-CN" altLang="en-US" b="1" dirty="0"/>
              <a:t>：成对的鸟儿。这里指鸳鸯。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暝</a:t>
            </a:r>
            <a:r>
              <a:rPr lang="zh-CN" altLang="en-US" b="1" dirty="0"/>
              <a:t>：日落，天黑，暮色笼罩。</a:t>
            </a:r>
          </a:p>
          <a:p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弄影</a:t>
            </a:r>
            <a:r>
              <a:rPr lang="zh-CN" altLang="en-US" b="1" dirty="0"/>
              <a:t>：谓物动使影子也随着摇晃或移动。弄，摆弄</a:t>
            </a:r>
            <a:r>
              <a:rPr lang="zh-CN" altLang="en-US" b="1" dirty="0" smtClean="0"/>
              <a:t>。</a:t>
            </a: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落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红</a:t>
            </a:r>
            <a:r>
              <a:rPr lang="zh-CN" altLang="en-US" b="1" dirty="0"/>
              <a:t>：落花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</p:txBody>
      </p:sp>
      <p:sp>
        <p:nvSpPr>
          <p:cNvPr id="5" name="矩形 4"/>
          <p:cNvSpPr/>
          <p:nvPr/>
        </p:nvSpPr>
        <p:spPr>
          <a:xfrm>
            <a:off x="339217" y="4437112"/>
            <a:ext cx="845164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译文：手</a:t>
            </a:r>
            <a:r>
              <a:rPr lang="zh-CN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执酒杯细听那</a:t>
            </a:r>
            <a:r>
              <a:rPr lang="en-US" altLang="zh-CN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《</a:t>
            </a:r>
            <a:r>
              <a:rPr lang="zh-CN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水调歌</a:t>
            </a:r>
            <a:r>
              <a:rPr lang="en-US" altLang="zh-CN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》</a:t>
            </a:r>
            <a:r>
              <a:rPr lang="zh-CN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声声，午间醉酒虽醒愁还没有醒。送走了春天，春天何时再回来？临近傍晚照镜，感伤逝去的年景，如烟往事在日后空自让人沉吟。</a:t>
            </a:r>
          </a:p>
          <a:p>
            <a:r>
              <a:rPr lang="zh-CN" altLang="en-US" sz="2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鸳鸯</a:t>
            </a:r>
            <a:r>
              <a:rPr lang="zh-CN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于黄昏后在池边并眠，花枝在月光下舞弄自己的倩影。一重重帘幕密密地遮住灯光，风儿还没有停，人声已安静，明日落花定然铺满园中小径。</a:t>
            </a:r>
          </a:p>
        </p:txBody>
      </p:sp>
    </p:spTree>
    <p:extLst>
      <p:ext uri="{BB962C8B-B14F-4D97-AF65-F5344CB8AC3E}">
        <p14:creationId xmlns:p14="http://schemas.microsoft.com/office/powerpoint/2010/main" val="3340698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96870" y="4733625"/>
            <a:ext cx="828092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/>
              <a:t>译文： </a:t>
            </a:r>
            <a:endParaRPr lang="zh-CN" altLang="en-US" sz="2000" b="1" dirty="0"/>
          </a:p>
          <a:p>
            <a:r>
              <a:rPr lang="zh-CN" altLang="en-US" sz="2000" b="1" dirty="0" smtClean="0"/>
              <a:t>              </a:t>
            </a:r>
            <a:r>
              <a:rPr lang="zh-CN" altLang="en-US" sz="2000" b="1" dirty="0" smtClean="0">
                <a:solidFill>
                  <a:srgbClr val="7030A0"/>
                </a:solidFill>
              </a:rPr>
              <a:t>一路上</a:t>
            </a:r>
            <a:r>
              <a:rPr lang="zh-CN" altLang="en-US" sz="2000" b="1" dirty="0">
                <a:solidFill>
                  <a:srgbClr val="7030A0"/>
                </a:solidFill>
              </a:rPr>
              <a:t>经过的地方，青苔小道留下鞋痕</a:t>
            </a:r>
            <a:r>
              <a:rPr lang="zh-CN" altLang="en-US" sz="2000" b="1" dirty="0" smtClean="0">
                <a:solidFill>
                  <a:srgbClr val="7030A0"/>
                </a:solidFill>
              </a:rPr>
              <a:t>。</a:t>
            </a:r>
            <a:endParaRPr lang="zh-CN" altLang="en-US" sz="2000" b="1" dirty="0">
              <a:solidFill>
                <a:srgbClr val="7030A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78060" y="764704"/>
            <a:ext cx="85689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(2014</a:t>
            </a:r>
            <a:r>
              <a:rPr lang="zh-CN" altLang="zh-CN" b="1" dirty="0"/>
              <a:t>年全国大纲卷第</a:t>
            </a:r>
            <a:r>
              <a:rPr lang="en-US" altLang="zh-CN" b="1" dirty="0"/>
              <a:t>12</a:t>
            </a:r>
            <a:r>
              <a:rPr lang="zh-CN" altLang="zh-CN" b="1" dirty="0"/>
              <a:t>题</a:t>
            </a:r>
            <a:r>
              <a:rPr lang="en-US" altLang="zh-CN" b="1" dirty="0"/>
              <a:t>)</a:t>
            </a:r>
            <a:r>
              <a:rPr lang="zh-CN" altLang="zh-CN" b="1" dirty="0"/>
              <a:t>阅读下面的诗歌，完成后面题目。</a:t>
            </a:r>
            <a:endParaRPr lang="zh-CN" altLang="zh-CN" dirty="0"/>
          </a:p>
          <a:p>
            <a:r>
              <a:rPr lang="en-US" altLang="zh-CN" b="1" dirty="0" smtClean="0"/>
              <a:t>                                                    </a:t>
            </a:r>
            <a:r>
              <a:rPr lang="zh-CN" altLang="zh-CN" sz="1600" b="1" dirty="0" smtClean="0"/>
              <a:t>寻</a:t>
            </a:r>
            <a:r>
              <a:rPr lang="zh-CN" altLang="zh-CN" sz="1600" b="1" dirty="0"/>
              <a:t>南溪常山道人</a:t>
            </a:r>
            <a:r>
              <a:rPr lang="zh-CN" altLang="zh-CN" sz="1600" b="1" dirty="0" smtClean="0"/>
              <a:t>隐居</a:t>
            </a:r>
            <a:r>
              <a:rPr lang="en-US" altLang="zh-CN" sz="1600" b="1" dirty="0" smtClean="0"/>
              <a:t>     </a:t>
            </a:r>
            <a:r>
              <a:rPr lang="zh-CN" altLang="zh-CN" sz="1400" b="1" dirty="0" smtClean="0"/>
              <a:t>刘</a:t>
            </a:r>
            <a:r>
              <a:rPr lang="zh-CN" altLang="zh-CN" sz="1400" b="1" dirty="0"/>
              <a:t>长卿</a:t>
            </a:r>
            <a:endParaRPr lang="zh-CN" altLang="zh-CN" dirty="0"/>
          </a:p>
          <a:p>
            <a:r>
              <a:rPr lang="en-US" altLang="zh-CN" b="1" dirty="0" smtClean="0"/>
              <a:t>                                             </a:t>
            </a:r>
            <a:r>
              <a:rPr lang="zh-CN" altLang="zh-CN" b="1" dirty="0" smtClean="0"/>
              <a:t>一路</a:t>
            </a:r>
            <a:r>
              <a:rPr lang="zh-CN" altLang="zh-CN" b="1" dirty="0"/>
              <a:t>经行处，莓苔见履痕。</a:t>
            </a:r>
            <a:endParaRPr lang="zh-CN" altLang="zh-CN" dirty="0"/>
          </a:p>
          <a:p>
            <a:r>
              <a:rPr lang="en-US" altLang="zh-CN" b="1" dirty="0" smtClean="0"/>
              <a:t>                                             </a:t>
            </a:r>
            <a:r>
              <a:rPr lang="zh-CN" altLang="zh-CN" b="1" dirty="0" smtClean="0"/>
              <a:t>白云</a:t>
            </a:r>
            <a:r>
              <a:rPr lang="zh-CN" altLang="zh-CN" b="1" dirty="0"/>
              <a:t>依静渚，春草闭闲门。</a:t>
            </a:r>
            <a:endParaRPr lang="zh-CN" altLang="zh-CN" dirty="0"/>
          </a:p>
          <a:p>
            <a:r>
              <a:rPr lang="en-US" altLang="zh-CN" b="1" dirty="0" smtClean="0"/>
              <a:t>                                             </a:t>
            </a:r>
            <a:r>
              <a:rPr lang="zh-CN" altLang="zh-CN" b="1" dirty="0" smtClean="0"/>
              <a:t>过</a:t>
            </a:r>
            <a:r>
              <a:rPr lang="zh-CN" altLang="zh-CN" b="1" dirty="0"/>
              <a:t>雨看松色，随山到水源。</a:t>
            </a:r>
            <a:endParaRPr lang="zh-CN" altLang="zh-CN" dirty="0"/>
          </a:p>
          <a:p>
            <a:r>
              <a:rPr lang="en-US" altLang="zh-CN" b="1" dirty="0" smtClean="0"/>
              <a:t>                                             </a:t>
            </a:r>
            <a:r>
              <a:rPr lang="zh-CN" altLang="zh-CN" b="1" dirty="0" smtClean="0"/>
              <a:t>溪</a:t>
            </a:r>
            <a:r>
              <a:rPr lang="zh-CN" altLang="zh-CN" b="1" dirty="0"/>
              <a:t>花与禅意，相对亦忘言。</a:t>
            </a:r>
            <a:endParaRPr lang="zh-CN" altLang="zh-CN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4453227"/>
              </p:ext>
            </p:extLst>
          </p:nvPr>
        </p:nvGraphicFramePr>
        <p:xfrm>
          <a:off x="3203575" y="-100013"/>
          <a:ext cx="3600450" cy="8445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91" name="Image" r:id="rId3" imgW="1866588" imgH="438839" progId="Photoshop.Image.7">
                  <p:embed/>
                </p:oleObj>
              </mc:Choice>
              <mc:Fallback>
                <p:oleObj name="Image" r:id="rId3" imgW="1866588" imgH="438839" progId="Photoshop.Image.7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clrChange>
                          <a:clrFrom>
                            <a:srgbClr val="FEFEFE"/>
                          </a:clrFrom>
                          <a:clrTo>
                            <a:srgbClr val="FEFEFE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-100013"/>
                        <a:ext cx="3600450" cy="8445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179512" y="2530826"/>
            <a:ext cx="828092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/>
              <a:t>(1)</a:t>
            </a:r>
            <a:r>
              <a:rPr lang="zh-CN" altLang="zh-CN" sz="2000" b="1" dirty="0"/>
              <a:t>诗人眼中常山道人隐居地周围环境的最大特色是什么？请简要说明。</a:t>
            </a:r>
            <a:endParaRPr lang="zh-CN" altLang="zh-CN" sz="2000" dirty="0"/>
          </a:p>
          <a:p>
            <a:r>
              <a:rPr lang="en-US" altLang="zh-CN" sz="2000" b="1" dirty="0" smtClean="0"/>
              <a:t>(</a:t>
            </a:r>
            <a:r>
              <a:rPr lang="en-US" altLang="zh-CN" sz="2000" b="1" dirty="0"/>
              <a:t>2)</a:t>
            </a:r>
            <a:r>
              <a:rPr lang="zh-CN" altLang="zh-CN" sz="2000" b="1" dirty="0"/>
              <a:t>请分别对第三联中</a:t>
            </a:r>
            <a:r>
              <a:rPr lang="en-US" altLang="zh-CN" sz="2000" b="1" dirty="0"/>
              <a:t>“</a:t>
            </a:r>
            <a:r>
              <a:rPr lang="zh-CN" altLang="zh-CN" sz="2000" b="1" dirty="0"/>
              <a:t>过</a:t>
            </a:r>
            <a:r>
              <a:rPr lang="en-US" altLang="zh-CN" sz="2000" b="1" dirty="0"/>
              <a:t>”“</a:t>
            </a:r>
            <a:r>
              <a:rPr lang="zh-CN" altLang="zh-CN" sz="2000" b="1" dirty="0"/>
              <a:t>随</a:t>
            </a:r>
            <a:r>
              <a:rPr lang="en-US" altLang="zh-CN" sz="2000" b="1" dirty="0"/>
              <a:t>”</a:t>
            </a:r>
            <a:r>
              <a:rPr lang="zh-CN" altLang="zh-CN" sz="2000" b="1" dirty="0"/>
              <a:t>两个字作简要赏析。</a:t>
            </a:r>
            <a:endParaRPr lang="zh-CN" altLang="zh-CN" sz="2000" dirty="0"/>
          </a:p>
        </p:txBody>
      </p:sp>
      <p:sp>
        <p:nvSpPr>
          <p:cNvPr id="6" name="矩形 5"/>
          <p:cNvSpPr/>
          <p:nvPr/>
        </p:nvSpPr>
        <p:spPr>
          <a:xfrm>
            <a:off x="179512" y="3256297"/>
            <a:ext cx="885698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70C0"/>
                </a:solidFill>
              </a:rPr>
              <a:t>注释 </a:t>
            </a:r>
          </a:p>
          <a:p>
            <a:r>
              <a:rPr lang="zh-CN" altLang="en-US" b="1" dirty="0">
                <a:solidFill>
                  <a:srgbClr val="0070C0"/>
                </a:solidFill>
              </a:rPr>
              <a:t>⑴</a:t>
            </a:r>
            <a:r>
              <a:rPr lang="zh-CN" altLang="en-US" b="1" dirty="0">
                <a:solidFill>
                  <a:srgbClr val="FF0000"/>
                </a:solidFill>
              </a:rPr>
              <a:t>莓苔</a:t>
            </a:r>
            <a:r>
              <a:rPr lang="zh-CN" altLang="en-US" b="1" dirty="0">
                <a:solidFill>
                  <a:srgbClr val="0070C0"/>
                </a:solidFill>
              </a:rPr>
              <a:t>：一作“苍苔”，即青苔</a:t>
            </a:r>
            <a:r>
              <a:rPr lang="zh-CN" altLang="en-US" b="1" dirty="0" smtClean="0">
                <a:solidFill>
                  <a:srgbClr val="0070C0"/>
                </a:solidFill>
              </a:rPr>
              <a:t>。     </a:t>
            </a:r>
            <a:r>
              <a:rPr lang="zh-CN" altLang="en-US" b="1" dirty="0" smtClean="0">
                <a:solidFill>
                  <a:srgbClr val="FF0000"/>
                </a:solidFill>
              </a:rPr>
              <a:t>履</a:t>
            </a:r>
            <a:r>
              <a:rPr lang="zh-CN" altLang="en-US" b="1" dirty="0">
                <a:solidFill>
                  <a:srgbClr val="FF0000"/>
                </a:solidFill>
              </a:rPr>
              <a:t>痕</a:t>
            </a:r>
            <a:r>
              <a:rPr lang="zh-CN" altLang="en-US" b="1" dirty="0">
                <a:solidFill>
                  <a:srgbClr val="0070C0"/>
                </a:solidFill>
              </a:rPr>
              <a:t>：一作“屐痕”，木屐的印迹，此处指足迹。</a:t>
            </a:r>
          </a:p>
          <a:p>
            <a:r>
              <a:rPr lang="zh-CN" altLang="en-US" b="1" dirty="0">
                <a:solidFill>
                  <a:srgbClr val="0070C0"/>
                </a:solidFill>
              </a:rPr>
              <a:t>⑵</a:t>
            </a:r>
            <a:r>
              <a:rPr lang="zh-CN" altLang="en-US" b="1" dirty="0">
                <a:solidFill>
                  <a:srgbClr val="FF0000"/>
                </a:solidFill>
              </a:rPr>
              <a:t>渚</a:t>
            </a:r>
            <a:r>
              <a:rPr lang="zh-CN" altLang="en-US" b="1" dirty="0">
                <a:solidFill>
                  <a:srgbClr val="0070C0"/>
                </a:solidFill>
              </a:rPr>
              <a:t>：水中的小洲。一作“者”。</a:t>
            </a:r>
          </a:p>
          <a:p>
            <a:r>
              <a:rPr lang="zh-CN" altLang="en-US" b="1" dirty="0">
                <a:solidFill>
                  <a:srgbClr val="0070C0"/>
                </a:solidFill>
              </a:rPr>
              <a:t>⑶</a:t>
            </a:r>
            <a:r>
              <a:rPr lang="zh-CN" altLang="en-US" b="1" dirty="0">
                <a:solidFill>
                  <a:srgbClr val="FF0000"/>
                </a:solidFill>
              </a:rPr>
              <a:t>春草</a:t>
            </a:r>
            <a:r>
              <a:rPr lang="zh-CN" altLang="en-US" b="1" dirty="0">
                <a:solidFill>
                  <a:srgbClr val="0070C0"/>
                </a:solidFill>
              </a:rPr>
              <a:t>：一作“芳草”。</a:t>
            </a:r>
          </a:p>
          <a:p>
            <a:r>
              <a:rPr lang="zh-CN" altLang="en-US" b="1" dirty="0">
                <a:solidFill>
                  <a:srgbClr val="0070C0"/>
                </a:solidFill>
              </a:rPr>
              <a:t>⑷“</a:t>
            </a:r>
            <a:r>
              <a:rPr lang="zh-CN" altLang="en-US" b="1" dirty="0">
                <a:solidFill>
                  <a:srgbClr val="FF0000"/>
                </a:solidFill>
              </a:rPr>
              <a:t>溪花</a:t>
            </a:r>
            <a:r>
              <a:rPr lang="zh-CN" altLang="en-US" b="1" dirty="0">
                <a:solidFill>
                  <a:srgbClr val="0070C0"/>
                </a:solidFill>
              </a:rPr>
              <a:t>”两句：因悟禅意，故也相对忘言。</a:t>
            </a:r>
            <a:r>
              <a:rPr lang="zh-CN" altLang="en-US" b="1" dirty="0">
                <a:solidFill>
                  <a:srgbClr val="FF0000"/>
                </a:solidFill>
              </a:rPr>
              <a:t>禅</a:t>
            </a:r>
            <a:r>
              <a:rPr lang="zh-CN" altLang="en-US" b="1" dirty="0">
                <a:solidFill>
                  <a:srgbClr val="0070C0"/>
                </a:solidFill>
              </a:rPr>
              <a:t>：佛教指清寂凝定的心境</a:t>
            </a:r>
            <a:r>
              <a:rPr lang="zh-CN" altLang="en-US" b="1" dirty="0" smtClean="0">
                <a:solidFill>
                  <a:srgbClr val="0070C0"/>
                </a:solidFill>
              </a:rPr>
              <a:t>。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37756" y="6278234"/>
            <a:ext cx="48301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/>
              <a:t>看到溪花心神澄静，凝神相对默默无言。</a:t>
            </a:r>
            <a:endParaRPr lang="zh-CN" altLang="en-US" sz="2000" dirty="0"/>
          </a:p>
        </p:txBody>
      </p:sp>
      <p:sp>
        <p:nvSpPr>
          <p:cNvPr id="8" name="矩形 7"/>
          <p:cNvSpPr/>
          <p:nvPr/>
        </p:nvSpPr>
        <p:spPr>
          <a:xfrm>
            <a:off x="1115616" y="5878124"/>
            <a:ext cx="48301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新雨过后松色青翠，循着山路来到水源。</a:t>
            </a:r>
          </a:p>
        </p:txBody>
      </p:sp>
      <p:sp>
        <p:nvSpPr>
          <p:cNvPr id="9" name="矩形 8"/>
          <p:cNvSpPr/>
          <p:nvPr/>
        </p:nvSpPr>
        <p:spPr>
          <a:xfrm>
            <a:off x="1115616" y="5457998"/>
            <a:ext cx="48301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白云依偎安静沙洲，春草环绕道院闲门。</a:t>
            </a:r>
          </a:p>
        </p:txBody>
      </p:sp>
    </p:spTree>
    <p:extLst>
      <p:ext uri="{BB962C8B-B14F-4D97-AF65-F5344CB8AC3E}">
        <p14:creationId xmlns:p14="http://schemas.microsoft.com/office/powerpoint/2010/main" val="2302834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6" grpId="0"/>
      <p:bldP spid="7" grpId="0"/>
      <p:bldP spid="8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45114" y="116632"/>
            <a:ext cx="856895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/>
              <a:t>4</a:t>
            </a:r>
            <a:r>
              <a:rPr lang="zh-CN" altLang="zh-CN" sz="2000" b="1" dirty="0"/>
              <a:t>．阅读下面这首词，回答后面的问题。</a:t>
            </a:r>
            <a:endParaRPr lang="zh-CN" altLang="zh-CN" sz="2000" dirty="0"/>
          </a:p>
          <a:p>
            <a:r>
              <a:rPr lang="en-US" altLang="zh-CN" sz="2000" b="1" dirty="0" smtClean="0"/>
              <a:t>                                                                       </a:t>
            </a:r>
            <a:r>
              <a:rPr lang="zh-CN" altLang="zh-CN" sz="2000" b="1" dirty="0" smtClean="0"/>
              <a:t>天仙子</a:t>
            </a:r>
            <a:r>
              <a:rPr lang="en-US" altLang="zh-CN" sz="2000" b="1" dirty="0" smtClean="0"/>
              <a:t>          </a:t>
            </a:r>
            <a:r>
              <a:rPr lang="zh-CN" altLang="zh-CN" sz="2000" b="1" dirty="0" smtClean="0"/>
              <a:t>张先</a:t>
            </a:r>
            <a:endParaRPr lang="zh-CN" altLang="zh-CN" sz="2000" dirty="0"/>
          </a:p>
          <a:p>
            <a:r>
              <a:rPr lang="zh-CN" altLang="zh-CN" sz="2000" b="1" dirty="0"/>
              <a:t>水调数声持酒听，午醉醒来愁未醒。送春春去几时回？临晚镜，伤流景，往事后期空记省。</a:t>
            </a:r>
            <a:endParaRPr lang="zh-CN" altLang="zh-CN" sz="2000" dirty="0"/>
          </a:p>
          <a:p>
            <a:r>
              <a:rPr lang="zh-CN" altLang="zh-CN" sz="2000" b="1" dirty="0"/>
              <a:t>沙上并禽池上暝，云破月来花弄影。重重帘幕密遮灯，风不定，人初静。明日落红应满径</a:t>
            </a:r>
            <a:r>
              <a:rPr lang="zh-CN" altLang="zh-CN" sz="2000" b="1" dirty="0" smtClean="0"/>
              <a:t>。</a:t>
            </a:r>
            <a:endParaRPr lang="zh-CN" altLang="zh-CN" sz="2000" dirty="0"/>
          </a:p>
        </p:txBody>
      </p:sp>
      <p:sp>
        <p:nvSpPr>
          <p:cNvPr id="3" name="矩形 2"/>
          <p:cNvSpPr/>
          <p:nvPr/>
        </p:nvSpPr>
        <p:spPr>
          <a:xfrm>
            <a:off x="179512" y="2996952"/>
            <a:ext cx="871974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 smtClean="0"/>
              <a:t>【答案】</a:t>
            </a:r>
            <a:r>
              <a:rPr lang="en-US" altLang="zh-CN" sz="2400" b="1" dirty="0"/>
              <a:t>(1)“</a:t>
            </a:r>
            <a:r>
              <a:rPr lang="zh-CN" altLang="zh-CN" sz="2400" b="1" dirty="0"/>
              <a:t>弄</a:t>
            </a:r>
            <a:r>
              <a:rPr lang="en-US" altLang="zh-CN" sz="2400" b="1" dirty="0"/>
              <a:t>”</a:t>
            </a:r>
            <a:r>
              <a:rPr lang="zh-CN" altLang="zh-CN" sz="2400" b="1" dirty="0"/>
              <a:t>字运用了</a:t>
            </a:r>
            <a:r>
              <a:rPr lang="zh-CN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拟人</a:t>
            </a:r>
            <a:r>
              <a:rPr lang="zh-CN" altLang="zh-CN" sz="2400" b="1" dirty="0"/>
              <a:t>手法，写出了风吹云开，在月光之下，花枝摇动、花影妩媚的动人画面。</a:t>
            </a:r>
            <a:endParaRPr lang="zh-CN" altLang="zh-CN" sz="2400" dirty="0"/>
          </a:p>
          <a:p>
            <a:r>
              <a:rPr lang="en-US" altLang="zh-CN" sz="2400" b="1" dirty="0"/>
              <a:t>(2)“</a:t>
            </a:r>
            <a:r>
              <a:rPr lang="zh-CN" altLang="zh-CN" sz="2400" b="1" dirty="0"/>
              <a:t>弄</a:t>
            </a:r>
            <a:r>
              <a:rPr lang="en-US" altLang="zh-CN" sz="2400" b="1" dirty="0"/>
              <a:t>”</a:t>
            </a:r>
            <a:r>
              <a:rPr lang="zh-CN" altLang="zh-CN" sz="2400" b="1" dirty="0"/>
              <a:t>字还写出一种</a:t>
            </a:r>
            <a:r>
              <a:rPr lang="zh-CN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主动性</a:t>
            </a:r>
            <a:r>
              <a:rPr lang="zh-CN" altLang="zh-CN" sz="2400" b="1" dirty="0"/>
              <a:t>，好像是花主动要在月下翩跹起舞，显现出一种生命的激情与活力。上阕忧郁低迷的情绪在此有所提振，使情感的表达更有层次。</a:t>
            </a:r>
            <a:endParaRPr lang="zh-CN" altLang="zh-CN" sz="2400" dirty="0"/>
          </a:p>
          <a:p>
            <a:r>
              <a:rPr lang="en-US" altLang="zh-CN" sz="2400" b="1" dirty="0"/>
              <a:t>(3)</a:t>
            </a:r>
            <a:r>
              <a:rPr lang="zh-CN" altLang="zh-CN" sz="2400" b="1" dirty="0"/>
              <a:t>同时</a:t>
            </a:r>
            <a:r>
              <a:rPr lang="en-US" altLang="zh-CN" sz="2400" b="1" dirty="0"/>
              <a:t>“</a:t>
            </a:r>
            <a:r>
              <a:rPr lang="zh-CN" altLang="zh-CN" sz="2400" b="1" dirty="0"/>
              <a:t>弄</a:t>
            </a:r>
            <a:r>
              <a:rPr lang="en-US" altLang="zh-CN" sz="2400" b="1" dirty="0"/>
              <a:t>”</a:t>
            </a:r>
            <a:r>
              <a:rPr lang="zh-CN" altLang="zh-CN" sz="2400" b="1" dirty="0"/>
              <a:t>字</a:t>
            </a:r>
            <a:r>
              <a:rPr lang="zh-CN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动感十足</a:t>
            </a:r>
            <a:r>
              <a:rPr lang="zh-CN" altLang="zh-CN" sz="2400" b="1" dirty="0"/>
              <a:t>，仿佛是花与月、与影的嬉戏，禅意十足地写出了</a:t>
            </a:r>
            <a:r>
              <a:rPr lang="en-US" altLang="zh-CN" sz="2400" b="1" dirty="0"/>
              <a:t>“</a:t>
            </a:r>
            <a:r>
              <a:rPr lang="zh-CN" altLang="zh-CN" sz="2400" b="1" dirty="0"/>
              <a:t>静中之动</a:t>
            </a:r>
            <a:r>
              <a:rPr lang="en-US" altLang="zh-CN" sz="2400" b="1" dirty="0"/>
              <a:t>”</a:t>
            </a:r>
            <a:r>
              <a:rPr lang="zh-CN" altLang="zh-CN" sz="2400" b="1" dirty="0"/>
              <a:t>和</a:t>
            </a:r>
            <a:r>
              <a:rPr lang="en-US" altLang="zh-CN" sz="2400" b="1" dirty="0"/>
              <a:t>“</a:t>
            </a:r>
            <a:r>
              <a:rPr lang="zh-CN" altLang="zh-CN" sz="2400" b="1" dirty="0"/>
              <a:t>寂中之欢</a:t>
            </a:r>
            <a:r>
              <a:rPr lang="en-US" altLang="zh-CN" sz="2400" b="1" dirty="0"/>
              <a:t>”</a:t>
            </a:r>
            <a:r>
              <a:rPr lang="zh-CN" altLang="zh-CN" sz="2400" b="1" dirty="0"/>
              <a:t>。</a:t>
            </a:r>
            <a:endParaRPr lang="zh-CN" altLang="zh-CN" sz="2400" dirty="0"/>
          </a:p>
          <a:p>
            <a:r>
              <a:rPr lang="en-US" altLang="zh-CN" sz="2400" b="1" dirty="0"/>
              <a:t>(4)</a:t>
            </a:r>
            <a:r>
              <a:rPr lang="zh-CN" altLang="zh-CN" sz="2400" b="1" dirty="0"/>
              <a:t>在</a:t>
            </a:r>
            <a:r>
              <a:rPr lang="zh-CN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结构上</a:t>
            </a:r>
            <a:r>
              <a:rPr lang="zh-CN" altLang="zh-CN" sz="2400" b="1" dirty="0"/>
              <a:t>，</a:t>
            </a:r>
            <a:r>
              <a:rPr lang="en-US" altLang="zh-CN" sz="2400" b="1" dirty="0"/>
              <a:t>“</a:t>
            </a:r>
            <a:r>
              <a:rPr lang="zh-CN" altLang="zh-CN" sz="2400" b="1" dirty="0"/>
              <a:t>弄</a:t>
            </a:r>
            <a:r>
              <a:rPr lang="en-US" altLang="zh-CN" sz="2400" b="1" dirty="0"/>
              <a:t>”</a:t>
            </a:r>
            <a:r>
              <a:rPr lang="zh-CN" altLang="zh-CN" sz="2400" b="1" dirty="0"/>
              <a:t>字的动态与上句所述鸟类的安眠形成</a:t>
            </a:r>
            <a:r>
              <a:rPr lang="zh-CN" altLang="zh-CN" sz="2400" b="1" dirty="0">
                <a:solidFill>
                  <a:srgbClr val="FF0000"/>
                </a:solidFill>
              </a:rPr>
              <a:t>动静对比</a:t>
            </a:r>
            <a:r>
              <a:rPr lang="zh-CN" altLang="zh-CN" sz="2400" b="1" dirty="0"/>
              <a:t>；同时它还和</a:t>
            </a:r>
            <a:r>
              <a:rPr lang="en-US" altLang="zh-CN" sz="2400" b="1" dirty="0"/>
              <a:t>“</a:t>
            </a:r>
            <a:r>
              <a:rPr lang="zh-CN" altLang="zh-CN" sz="2400" b="1" dirty="0"/>
              <a:t>破</a:t>
            </a:r>
            <a:r>
              <a:rPr lang="en-US" altLang="zh-CN" sz="2400" b="1" dirty="0"/>
              <a:t>”</a:t>
            </a:r>
            <a:r>
              <a:rPr lang="zh-CN" altLang="zh-CN" sz="2400" b="1" dirty="0"/>
              <a:t>字共同暗示着</a:t>
            </a:r>
            <a:r>
              <a:rPr lang="en-US" altLang="zh-CN" sz="2400" b="1" dirty="0"/>
              <a:t>“</a:t>
            </a:r>
            <a:r>
              <a:rPr lang="zh-CN" altLang="zh-CN" sz="2400" b="1" dirty="0"/>
              <a:t>风</a:t>
            </a:r>
            <a:r>
              <a:rPr lang="en-US" altLang="zh-CN" sz="2400" b="1" dirty="0"/>
              <a:t>”</a:t>
            </a:r>
            <a:r>
              <a:rPr lang="zh-CN" altLang="zh-CN" sz="2400" b="1" dirty="0"/>
              <a:t>的到来，给末四句</a:t>
            </a:r>
            <a:r>
              <a:rPr lang="zh-CN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做出铺垫</a:t>
            </a:r>
            <a:r>
              <a:rPr lang="zh-CN" altLang="zh-CN" sz="2400" b="1" dirty="0"/>
              <a:t>。</a:t>
            </a:r>
            <a:endParaRPr lang="zh-CN" altLang="zh-CN" sz="2400" dirty="0"/>
          </a:p>
        </p:txBody>
      </p:sp>
      <p:sp>
        <p:nvSpPr>
          <p:cNvPr id="4" name="矩形 3"/>
          <p:cNvSpPr/>
          <p:nvPr/>
        </p:nvSpPr>
        <p:spPr>
          <a:xfrm>
            <a:off x="467544" y="2127632"/>
            <a:ext cx="844652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b="1" dirty="0"/>
              <a:t>下阕 </a:t>
            </a:r>
            <a:r>
              <a:rPr lang="en-US" altLang="zh-CN" sz="2000" b="1" dirty="0"/>
              <a:t>“</a:t>
            </a:r>
            <a:r>
              <a:rPr lang="zh-CN" altLang="zh-CN" sz="2000" b="1" dirty="0"/>
              <a:t>云破月来花弄影</a:t>
            </a:r>
            <a:r>
              <a:rPr lang="en-US" altLang="zh-CN" sz="2000" b="1" dirty="0"/>
              <a:t>”</a:t>
            </a:r>
            <a:r>
              <a:rPr lang="zh-CN" altLang="zh-CN" sz="2000" b="1" dirty="0"/>
              <a:t>为本词千古名句，王国维在《人间词话》中说：</a:t>
            </a:r>
            <a:r>
              <a:rPr lang="en-US" altLang="zh-CN" sz="2000" b="1" dirty="0"/>
              <a:t>“</a:t>
            </a:r>
            <a:r>
              <a:rPr lang="zh-CN" altLang="zh-CN" sz="2000" b="1" dirty="0"/>
              <a:t>著一</a:t>
            </a:r>
            <a:r>
              <a:rPr lang="en-US" altLang="zh-CN" sz="2000" b="1" dirty="0"/>
              <a:t>‘</a:t>
            </a:r>
            <a:r>
              <a:rPr lang="zh-CN" altLang="zh-CN" sz="2000" b="1" dirty="0"/>
              <a:t>弄</a:t>
            </a:r>
            <a:r>
              <a:rPr lang="en-US" altLang="zh-CN" sz="2000" b="1" dirty="0"/>
              <a:t>’</a:t>
            </a:r>
            <a:r>
              <a:rPr lang="zh-CN" altLang="zh-CN" sz="2000" b="1" dirty="0"/>
              <a:t>字而境界全出矣。</a:t>
            </a:r>
            <a:r>
              <a:rPr lang="en-US" altLang="zh-CN" sz="2000" b="1" dirty="0"/>
              <a:t>”</a:t>
            </a:r>
            <a:r>
              <a:rPr lang="zh-CN" altLang="zh-CN" sz="2000" b="1" dirty="0"/>
              <a:t>请说说</a:t>
            </a:r>
            <a:r>
              <a:rPr lang="en-US" altLang="zh-CN" sz="2000" b="1" dirty="0"/>
              <a:t>“</a:t>
            </a:r>
            <a:r>
              <a:rPr lang="zh-CN" altLang="zh-CN" sz="2000" b="1" dirty="0"/>
              <a:t>弄</a:t>
            </a:r>
            <a:r>
              <a:rPr lang="en-US" altLang="zh-CN" sz="2000" b="1" dirty="0"/>
              <a:t>”</a:t>
            </a:r>
            <a:r>
              <a:rPr lang="zh-CN" altLang="zh-CN" sz="2000" b="1" dirty="0"/>
              <a:t>字在此的妙处。</a:t>
            </a:r>
            <a:endParaRPr lang="zh-CN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370642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11560" y="4293096"/>
            <a:ext cx="8136903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 smtClean="0"/>
              <a:t>常用</a:t>
            </a:r>
            <a:r>
              <a:rPr lang="zh-CN" altLang="zh-CN" sz="2800" b="1" dirty="0"/>
              <a:t>来形容语言风格的词语有</a:t>
            </a:r>
            <a:r>
              <a:rPr lang="zh-CN" altLang="zh-CN" sz="2800" b="1" dirty="0" smtClean="0"/>
              <a:t>：</a:t>
            </a:r>
            <a:endParaRPr lang="en-US" altLang="zh-CN" sz="2800" b="1" dirty="0" smtClean="0"/>
          </a:p>
          <a:p>
            <a:r>
              <a:rPr lang="zh-CN" altLang="zh-CN" sz="3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清新</a:t>
            </a:r>
            <a:r>
              <a:rPr lang="zh-CN" altLang="zh-CN" sz="32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、淡雅、自然、明快、浅显、辞藻华丽</a:t>
            </a:r>
            <a:r>
              <a:rPr lang="zh-CN" altLang="zh-CN" sz="3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</a:t>
            </a:r>
            <a:endParaRPr lang="en-US" altLang="zh-CN" sz="3200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zh-CN" sz="3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委婉</a:t>
            </a:r>
            <a:r>
              <a:rPr lang="zh-CN" altLang="zh-CN" sz="32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、含蓄、简洁、洗练、沉郁顿挫、浑厚</a:t>
            </a:r>
            <a:r>
              <a:rPr lang="zh-CN" altLang="zh-CN" sz="3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</a:t>
            </a:r>
            <a:endParaRPr lang="en-US" altLang="zh-CN" sz="3200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zh-CN" sz="3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雄壮</a:t>
            </a:r>
            <a:r>
              <a:rPr lang="zh-CN" altLang="zh-CN" sz="32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、多用口语、明白如话。</a:t>
            </a:r>
            <a:endParaRPr lang="zh-CN" altLang="zh-CN" sz="320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833682" y="116632"/>
            <a:ext cx="45127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设题角度</a:t>
            </a:r>
            <a:r>
              <a:rPr lang="en-US" altLang="zh-CN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Ⅲ</a:t>
            </a:r>
            <a:r>
              <a:rPr lang="zh-CN" altLang="zh-CN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：品味语言风格</a:t>
            </a:r>
            <a:endParaRPr lang="zh-CN" altLang="zh-CN" sz="2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511279" y="653426"/>
            <a:ext cx="80648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 smtClean="0"/>
              <a:t>【命题方式】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①</a:t>
            </a:r>
            <a:r>
              <a:rPr lang="zh-CN" altLang="zh-CN" sz="2400" b="1" dirty="0" smtClean="0"/>
              <a:t>这首诗歌在语言上有何特色？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②</a:t>
            </a:r>
            <a:r>
              <a:rPr lang="zh-CN" altLang="zh-CN" sz="2400" b="1" dirty="0" smtClean="0"/>
              <a:t>谈谈这首诗歌的语言风格。</a:t>
            </a:r>
            <a:endParaRPr lang="zh-CN" altLang="zh-CN" sz="2400" dirty="0"/>
          </a:p>
        </p:txBody>
      </p:sp>
      <p:sp>
        <p:nvSpPr>
          <p:cNvPr id="5" name="矩形 4"/>
          <p:cNvSpPr/>
          <p:nvPr/>
        </p:nvSpPr>
        <p:spPr>
          <a:xfrm>
            <a:off x="405471" y="2060847"/>
            <a:ext cx="827651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 smtClean="0"/>
              <a:t>【答题要点】</a:t>
            </a:r>
            <a:endParaRPr lang="en-US" altLang="zh-CN" sz="2400" b="1" dirty="0" smtClean="0"/>
          </a:p>
          <a:p>
            <a:r>
              <a:rPr lang="zh-CN" altLang="zh-CN" sz="2400" b="1" dirty="0" smtClean="0"/>
              <a:t>第一步用一两个词准确点明</a:t>
            </a:r>
            <a:r>
              <a:rPr lang="zh-CN" altLang="zh-CN" sz="24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语言特色</a:t>
            </a:r>
            <a:r>
              <a:rPr lang="zh-CN" altLang="zh-CN" sz="2400" b="1" dirty="0" smtClean="0"/>
              <a:t>。</a:t>
            </a:r>
            <a:endParaRPr lang="en-US" altLang="zh-CN" sz="2400" b="1" dirty="0" smtClean="0"/>
          </a:p>
          <a:p>
            <a:r>
              <a:rPr lang="zh-CN" altLang="zh-CN" sz="2400" b="1" dirty="0" smtClean="0"/>
              <a:t>第二步</a:t>
            </a:r>
            <a:r>
              <a:rPr lang="zh-CN" altLang="zh-CN" sz="24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用诗中有关语句</a:t>
            </a:r>
            <a:r>
              <a:rPr lang="zh-CN" altLang="zh-CN" sz="2400" b="1" dirty="0" smtClean="0"/>
              <a:t>具体分析这种特色。</a:t>
            </a:r>
            <a:endParaRPr lang="en-US" altLang="zh-CN" sz="2400" b="1" dirty="0" smtClean="0"/>
          </a:p>
          <a:p>
            <a:r>
              <a:rPr lang="zh-CN" altLang="zh-CN" sz="2400" b="1" dirty="0" smtClean="0"/>
              <a:t>第三步指出这些诗句表现了作者怎样的</a:t>
            </a:r>
            <a:r>
              <a:rPr lang="zh-CN" altLang="zh-CN" sz="2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思想感情</a:t>
            </a:r>
            <a:r>
              <a:rPr lang="zh-CN" altLang="zh-CN" sz="2400" b="1" dirty="0" smtClean="0"/>
              <a:t>。</a:t>
            </a:r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917001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65998" y="4437112"/>
            <a:ext cx="852648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译文 </a:t>
            </a:r>
            <a:r>
              <a:rPr lang="zh-CN" altLang="en-US" sz="20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</a:t>
            </a:r>
            <a:endParaRPr lang="zh-CN" altLang="en-US" sz="20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sz="20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绿树</a:t>
            </a:r>
            <a:r>
              <a:rPr lang="zh-CN" altLang="en-US" sz="2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绕着村庄，春水溢满池塘，淋浴着东风，带着豪兴我信步而行。小园很小，却收尽春光。桃花正红，李花雪白，菜花金黄。</a:t>
            </a:r>
          </a:p>
          <a:p>
            <a:r>
              <a:rPr lang="zh-CN" altLang="en-US" sz="20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远远</a:t>
            </a:r>
            <a:r>
              <a:rPr lang="zh-CN" altLang="en-US" sz="2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一带围墙，隐约有几间茅草屋。青色的旗帜在风中飞扬，小桥矗立在溪水旁。偶然乘着游兴，走过东面的山冈。莺儿鸣啼，燕儿飞舞，蝶儿匆忙，一派大好</a:t>
            </a:r>
            <a:r>
              <a:rPr lang="zh-CN" altLang="en-US" sz="20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春光。</a:t>
            </a:r>
            <a:endParaRPr lang="zh-CN" altLang="en-US" sz="20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1520" y="188640"/>
            <a:ext cx="849694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/>
              <a:t>5</a:t>
            </a:r>
            <a:r>
              <a:rPr lang="zh-CN" altLang="zh-CN" sz="2000" b="1" dirty="0"/>
              <a:t>．阅读下面的宋词，然后回答问题。</a:t>
            </a:r>
            <a:endParaRPr lang="zh-CN" altLang="zh-CN" sz="2000" dirty="0"/>
          </a:p>
          <a:p>
            <a:r>
              <a:rPr lang="en-US" altLang="zh-CN" sz="2000" b="1" dirty="0" smtClean="0"/>
              <a:t>                                                 </a:t>
            </a:r>
            <a:r>
              <a:rPr lang="zh-CN" altLang="zh-CN" sz="2000" b="1" dirty="0" smtClean="0"/>
              <a:t>行</a:t>
            </a:r>
            <a:r>
              <a:rPr lang="zh-CN" altLang="zh-CN" sz="2000" b="1" dirty="0"/>
              <a:t>香子</a:t>
            </a:r>
            <a:r>
              <a:rPr lang="en-US" altLang="zh-CN" sz="2000" b="1" dirty="0"/>
              <a:t>·</a:t>
            </a:r>
            <a:r>
              <a:rPr lang="zh-CN" altLang="zh-CN" sz="2000" b="1" dirty="0"/>
              <a:t>树绕</a:t>
            </a:r>
            <a:r>
              <a:rPr lang="zh-CN" altLang="zh-CN" sz="2000" b="1" dirty="0" smtClean="0"/>
              <a:t>村庄</a:t>
            </a:r>
            <a:r>
              <a:rPr lang="en-US" altLang="zh-CN" sz="2000" b="1" dirty="0" smtClean="0"/>
              <a:t>          </a:t>
            </a:r>
            <a:r>
              <a:rPr lang="zh-CN" altLang="zh-CN" sz="2000" b="1" dirty="0" smtClean="0"/>
              <a:t>秦</a:t>
            </a:r>
            <a:r>
              <a:rPr lang="zh-CN" altLang="zh-CN" sz="2000" b="1" dirty="0"/>
              <a:t>观</a:t>
            </a:r>
            <a:endParaRPr lang="zh-CN" altLang="zh-CN" sz="2000" dirty="0"/>
          </a:p>
          <a:p>
            <a:r>
              <a:rPr lang="en-US" altLang="zh-CN" sz="2000" b="1" dirty="0" smtClean="0"/>
              <a:t>          </a:t>
            </a:r>
            <a:r>
              <a:rPr lang="zh-CN" altLang="zh-CN" sz="2000" b="1" dirty="0" smtClean="0"/>
              <a:t>树</a:t>
            </a:r>
            <a:r>
              <a:rPr lang="zh-CN" altLang="zh-CN" sz="2000" b="1" dirty="0"/>
              <a:t>绕村庄，水满陂塘。倚东风、豪兴徜徉。小园几许，收尽春光。有桃花红，李花白，菜花黄。</a:t>
            </a:r>
            <a:endParaRPr lang="zh-CN" altLang="zh-CN" sz="2000" dirty="0"/>
          </a:p>
          <a:p>
            <a:r>
              <a:rPr lang="en-US" altLang="zh-CN" sz="2000" b="1" dirty="0" smtClean="0"/>
              <a:t>          </a:t>
            </a:r>
            <a:r>
              <a:rPr lang="zh-CN" altLang="zh-CN" sz="2000" b="1" dirty="0" smtClean="0"/>
              <a:t>远远</a:t>
            </a:r>
            <a:r>
              <a:rPr lang="zh-CN" altLang="zh-CN" sz="2000" b="1" dirty="0"/>
              <a:t>围墙，隐隐茅堂。飏青旗、流水桥旁。偶然乘兴，步过东冈。正莺儿啼，燕儿舞，蝶儿忙</a:t>
            </a:r>
            <a:r>
              <a:rPr lang="zh-CN" altLang="zh-CN" sz="2000" b="1" dirty="0" smtClean="0"/>
              <a:t>。</a:t>
            </a:r>
            <a:endParaRPr lang="zh-CN" altLang="zh-CN" sz="2000" dirty="0"/>
          </a:p>
        </p:txBody>
      </p:sp>
      <p:sp>
        <p:nvSpPr>
          <p:cNvPr id="4" name="矩形 3"/>
          <p:cNvSpPr/>
          <p:nvPr/>
        </p:nvSpPr>
        <p:spPr>
          <a:xfrm>
            <a:off x="365999" y="2127632"/>
            <a:ext cx="82089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/>
              <a:t>这首词的语言风格有什么特色？请结合具体内容简要分析。</a:t>
            </a:r>
            <a:endParaRPr lang="zh-CN" altLang="zh-CN" sz="2400" dirty="0"/>
          </a:p>
        </p:txBody>
      </p:sp>
      <p:sp>
        <p:nvSpPr>
          <p:cNvPr id="5" name="矩形 4"/>
          <p:cNvSpPr/>
          <p:nvPr/>
        </p:nvSpPr>
        <p:spPr>
          <a:xfrm>
            <a:off x="365998" y="2780928"/>
            <a:ext cx="792088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/>
              <a:t>注释 </a:t>
            </a:r>
          </a:p>
          <a:p>
            <a:r>
              <a:rPr lang="zh-CN" altLang="en-US" sz="2000" b="1" dirty="0"/>
              <a:t>①陂（</a:t>
            </a:r>
            <a:r>
              <a:rPr lang="en-US" altLang="zh-CN" sz="2000" b="1" dirty="0" err="1"/>
              <a:t>bēi</a:t>
            </a:r>
            <a:r>
              <a:rPr lang="zh-CN" altLang="en-US" sz="2000" b="1" dirty="0"/>
              <a:t>）塘：池塘。</a:t>
            </a:r>
          </a:p>
          <a:p>
            <a:r>
              <a:rPr lang="zh-CN" altLang="en-US" sz="2000" b="1" dirty="0"/>
              <a:t>②徜（</a:t>
            </a:r>
            <a:r>
              <a:rPr lang="en-US" altLang="zh-CN" sz="2000" b="1" dirty="0" err="1"/>
              <a:t>cháng</a:t>
            </a:r>
            <a:r>
              <a:rPr lang="zh-CN" altLang="en-US" sz="2000" b="1" dirty="0"/>
              <a:t>）徉（</a:t>
            </a:r>
            <a:r>
              <a:rPr lang="en-US" altLang="zh-CN" sz="2000" b="1" dirty="0" err="1"/>
              <a:t>yáng</a:t>
            </a:r>
            <a:r>
              <a:rPr lang="zh-CN" altLang="en-US" sz="2000" b="1" dirty="0"/>
              <a:t>）：自由自在来回地走动。</a:t>
            </a:r>
          </a:p>
          <a:p>
            <a:r>
              <a:rPr lang="zh-CN" altLang="en-US" sz="2000" b="1" dirty="0"/>
              <a:t>③飚（</a:t>
            </a:r>
            <a:r>
              <a:rPr lang="en-US" altLang="zh-CN" sz="2000" b="1" dirty="0" err="1"/>
              <a:t>yáng</a:t>
            </a:r>
            <a:r>
              <a:rPr lang="zh-CN" altLang="en-US" sz="2000" b="1" dirty="0"/>
              <a:t>）：飞扬，飘扬。青旗：青色的酒幌子。</a:t>
            </a:r>
            <a:r>
              <a:rPr lang="en-US" altLang="zh-CN" sz="2000" b="1" baseline="30000" dirty="0"/>
              <a:t>[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352566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1520" y="188640"/>
            <a:ext cx="849694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/>
              <a:t>5</a:t>
            </a:r>
            <a:r>
              <a:rPr lang="zh-CN" altLang="zh-CN" sz="2000" b="1" dirty="0"/>
              <a:t>．阅读下面的宋词，然后回答问题。</a:t>
            </a:r>
            <a:endParaRPr lang="zh-CN" altLang="zh-CN" sz="2000" dirty="0"/>
          </a:p>
          <a:p>
            <a:r>
              <a:rPr lang="en-US" altLang="zh-CN" sz="2000" b="1" dirty="0" smtClean="0"/>
              <a:t>                                                 </a:t>
            </a:r>
            <a:r>
              <a:rPr lang="zh-CN" altLang="zh-CN" sz="2000" b="1" dirty="0" smtClean="0"/>
              <a:t>行</a:t>
            </a:r>
            <a:r>
              <a:rPr lang="zh-CN" altLang="zh-CN" sz="2000" b="1" dirty="0"/>
              <a:t>香子</a:t>
            </a:r>
            <a:r>
              <a:rPr lang="en-US" altLang="zh-CN" sz="2000" b="1" dirty="0"/>
              <a:t>·</a:t>
            </a:r>
            <a:r>
              <a:rPr lang="zh-CN" altLang="zh-CN" sz="2000" b="1" dirty="0"/>
              <a:t>树绕</a:t>
            </a:r>
            <a:r>
              <a:rPr lang="zh-CN" altLang="zh-CN" sz="2000" b="1" dirty="0" smtClean="0"/>
              <a:t>村庄</a:t>
            </a:r>
            <a:r>
              <a:rPr lang="en-US" altLang="zh-CN" sz="2000" b="1" dirty="0" smtClean="0"/>
              <a:t>          </a:t>
            </a:r>
            <a:r>
              <a:rPr lang="zh-CN" altLang="zh-CN" sz="2000" b="1" dirty="0" smtClean="0"/>
              <a:t>秦</a:t>
            </a:r>
            <a:r>
              <a:rPr lang="zh-CN" altLang="zh-CN" sz="2000" b="1" dirty="0"/>
              <a:t>观</a:t>
            </a:r>
            <a:endParaRPr lang="zh-CN" altLang="zh-CN" sz="2000" dirty="0"/>
          </a:p>
          <a:p>
            <a:r>
              <a:rPr lang="en-US" altLang="zh-CN" sz="2000" b="1" dirty="0" smtClean="0"/>
              <a:t>          </a:t>
            </a:r>
            <a:r>
              <a:rPr lang="zh-CN" altLang="zh-CN" sz="2000" b="1" dirty="0" smtClean="0"/>
              <a:t>树</a:t>
            </a:r>
            <a:r>
              <a:rPr lang="zh-CN" altLang="zh-CN" sz="2000" b="1" dirty="0"/>
              <a:t>绕村庄，水满陂塘。倚东风、豪兴徜徉。小园几许，收尽春光。有桃花红，李花白，菜花黄。</a:t>
            </a:r>
            <a:endParaRPr lang="zh-CN" altLang="zh-CN" sz="2000" dirty="0"/>
          </a:p>
          <a:p>
            <a:r>
              <a:rPr lang="en-US" altLang="zh-CN" sz="2000" b="1" dirty="0" smtClean="0"/>
              <a:t>          </a:t>
            </a:r>
            <a:r>
              <a:rPr lang="zh-CN" altLang="zh-CN" sz="2000" b="1" dirty="0" smtClean="0"/>
              <a:t>远远</a:t>
            </a:r>
            <a:r>
              <a:rPr lang="zh-CN" altLang="zh-CN" sz="2000" b="1" dirty="0"/>
              <a:t>围墙，隐隐茅堂。飏青旗、流水桥旁。偶然乘兴，步过东冈。正莺儿啼，燕儿舞，蝶儿忙</a:t>
            </a:r>
            <a:r>
              <a:rPr lang="zh-CN" altLang="zh-CN" sz="2000" b="1" dirty="0" smtClean="0"/>
              <a:t>。</a:t>
            </a:r>
            <a:endParaRPr lang="zh-CN" altLang="zh-CN" sz="2000" dirty="0"/>
          </a:p>
        </p:txBody>
      </p:sp>
      <p:sp>
        <p:nvSpPr>
          <p:cNvPr id="3" name="矩形 2"/>
          <p:cNvSpPr/>
          <p:nvPr/>
        </p:nvSpPr>
        <p:spPr>
          <a:xfrm>
            <a:off x="251520" y="3284984"/>
            <a:ext cx="856895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 smtClean="0"/>
              <a:t>【答案】</a:t>
            </a:r>
            <a:r>
              <a:rPr lang="zh-CN" altLang="zh-CN" sz="2400" b="1" dirty="0"/>
              <a:t>这首词的语言特点是</a:t>
            </a:r>
            <a:r>
              <a:rPr lang="zh-CN" altLang="zh-CN" sz="2400" b="1" dirty="0">
                <a:solidFill>
                  <a:srgbClr val="FF0000"/>
                </a:solidFill>
              </a:rPr>
              <a:t>通俗、生动、朴素、清新</a:t>
            </a:r>
            <a:r>
              <a:rPr lang="zh-CN" altLang="zh-CN" sz="2400" b="1" dirty="0" smtClean="0"/>
              <a:t>。</a:t>
            </a:r>
            <a:endParaRPr lang="en-US" altLang="zh-CN" sz="2400" b="1" dirty="0" smtClean="0"/>
          </a:p>
          <a:p>
            <a:r>
              <a:rPr lang="en-US" altLang="zh-CN" sz="2400" b="1" dirty="0"/>
              <a:t> </a:t>
            </a:r>
            <a:r>
              <a:rPr lang="en-US" altLang="zh-CN" sz="2400" b="1" dirty="0" smtClean="0"/>
              <a:t>          </a:t>
            </a:r>
            <a:r>
              <a:rPr lang="zh-CN" altLang="zh-CN" sz="2400" b="1" dirty="0" smtClean="0"/>
              <a:t>如</a:t>
            </a:r>
            <a:r>
              <a:rPr lang="en-US" altLang="zh-CN" sz="2400" b="1" dirty="0"/>
              <a:t>“</a:t>
            </a:r>
            <a:r>
              <a:rPr lang="zh-CN" altLang="zh-CN" sz="2400" b="1" dirty="0"/>
              <a:t>树绕村庄，水满陂塘</a:t>
            </a:r>
            <a:r>
              <a:rPr lang="en-US" altLang="zh-CN" sz="2400" b="1" dirty="0"/>
              <a:t>”</a:t>
            </a:r>
            <a:r>
              <a:rPr lang="zh-CN" altLang="zh-CN" sz="2400" b="1" dirty="0"/>
              <a:t>、</a:t>
            </a:r>
            <a:r>
              <a:rPr lang="en-US" altLang="zh-CN" sz="2400" b="1" dirty="0"/>
              <a:t>“</a:t>
            </a:r>
            <a:r>
              <a:rPr lang="zh-CN" altLang="zh-CN" sz="2400" b="1" dirty="0"/>
              <a:t>远远围墙，隐隐茅堂</a:t>
            </a:r>
            <a:r>
              <a:rPr lang="en-US" altLang="zh-CN" sz="2400" b="1" dirty="0"/>
              <a:t>”</a:t>
            </a:r>
            <a:r>
              <a:rPr lang="zh-CN" altLang="zh-CN" sz="2400" b="1" dirty="0"/>
              <a:t>，作者用</a:t>
            </a:r>
            <a:r>
              <a:rPr lang="zh-CN" altLang="zh-CN" sz="2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朴素自然</a:t>
            </a:r>
            <a:r>
              <a:rPr lang="zh-CN" altLang="zh-CN" sz="2400" b="1" dirty="0"/>
              <a:t>的语言勾勒出一幅</a:t>
            </a:r>
            <a:r>
              <a:rPr lang="zh-CN" altLang="zh-CN" sz="2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田园风光图</a:t>
            </a:r>
            <a:r>
              <a:rPr lang="zh-CN" altLang="zh-CN" sz="2400" b="1" dirty="0" smtClean="0"/>
              <a:t>。</a:t>
            </a:r>
            <a:endParaRPr lang="en-US" altLang="zh-CN" sz="2400" b="1" dirty="0" smtClean="0"/>
          </a:p>
          <a:p>
            <a:r>
              <a:rPr lang="en-US" altLang="zh-CN" sz="2400" b="1" dirty="0"/>
              <a:t> </a:t>
            </a:r>
            <a:r>
              <a:rPr lang="en-US" altLang="zh-CN" sz="2400" b="1" dirty="0" smtClean="0"/>
              <a:t>         “</a:t>
            </a:r>
            <a:r>
              <a:rPr lang="zh-CN" altLang="zh-CN" sz="2400" b="1" dirty="0"/>
              <a:t>桃花红，李花白，菜花黄”“莺儿啼，燕儿舞，蝶儿忙”，作者用</a:t>
            </a:r>
            <a:r>
              <a:rPr lang="zh-CN" altLang="zh-CN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生动形象</a:t>
            </a:r>
            <a:r>
              <a:rPr lang="zh-CN" altLang="zh-CN" sz="2400" b="1" dirty="0"/>
              <a:t>的语言描绘了春天</a:t>
            </a:r>
            <a:r>
              <a:rPr lang="zh-CN" altLang="zh-CN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生机勃勃的景象</a:t>
            </a:r>
            <a:r>
              <a:rPr lang="zh-CN" altLang="zh-CN" sz="2400" b="1" dirty="0"/>
              <a:t>，使</a:t>
            </a:r>
            <a:r>
              <a:rPr lang="zh-CN" altLang="zh-CN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质朴自然的村野春光</a:t>
            </a:r>
            <a:r>
              <a:rPr lang="zh-CN" altLang="zh-CN" sz="2400" b="1" dirty="0"/>
              <a:t>随着词人</a:t>
            </a:r>
            <a:r>
              <a:rPr lang="zh-CN" altLang="zh-CN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轻松</a:t>
            </a:r>
            <a:r>
              <a:rPr lang="zh-CN" altLang="zh-CN" sz="2400" b="1" dirty="0"/>
              <a:t>的脚步、</a:t>
            </a:r>
            <a:r>
              <a:rPr lang="zh-CN" altLang="zh-CN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欢快</a:t>
            </a:r>
            <a:r>
              <a:rPr lang="zh-CN" altLang="zh-CN" sz="2400" b="1" dirty="0"/>
              <a:t>的情绪</a:t>
            </a:r>
            <a:r>
              <a:rPr lang="zh-CN" altLang="zh-CN" sz="2400" b="1" dirty="0" smtClean="0"/>
              <a:t>次第</a:t>
            </a:r>
            <a:endParaRPr lang="en-US" altLang="zh-CN" sz="2400" b="1" dirty="0" smtClean="0"/>
          </a:p>
          <a:p>
            <a:r>
              <a:rPr lang="zh-CN" altLang="zh-CN" sz="2400" b="1" dirty="0" smtClean="0"/>
              <a:t>展现</a:t>
            </a:r>
            <a:r>
              <a:rPr lang="zh-CN" altLang="zh-CN" sz="2400" b="1" dirty="0"/>
              <a:t>，达到词的节奏与词人的感情之间的和谐统一。</a:t>
            </a:r>
            <a:endParaRPr lang="zh-CN" altLang="zh-CN" sz="2400" dirty="0"/>
          </a:p>
        </p:txBody>
      </p:sp>
      <p:sp>
        <p:nvSpPr>
          <p:cNvPr id="4" name="矩形 3"/>
          <p:cNvSpPr/>
          <p:nvPr/>
        </p:nvSpPr>
        <p:spPr>
          <a:xfrm>
            <a:off x="395536" y="2448370"/>
            <a:ext cx="82089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/>
              <a:t>这首词的语言风格有什么特色？请结合具体内容简要分析。</a:t>
            </a:r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016408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7544" y="116632"/>
            <a:ext cx="828092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6</a:t>
            </a:r>
            <a:r>
              <a:rPr lang="zh-CN" altLang="zh-CN" b="1" dirty="0"/>
              <a:t>．阅读下面一首唐诗，然后回答问题。</a:t>
            </a:r>
            <a:endParaRPr lang="zh-CN" altLang="zh-CN" dirty="0"/>
          </a:p>
          <a:p>
            <a:r>
              <a:rPr lang="en-US" altLang="zh-CN" b="1" dirty="0" smtClean="0"/>
              <a:t>                                                      </a:t>
            </a:r>
            <a:r>
              <a:rPr lang="zh-CN" altLang="zh-CN" b="1" dirty="0" smtClean="0"/>
              <a:t>题</a:t>
            </a:r>
            <a:r>
              <a:rPr lang="zh-CN" altLang="zh-CN" b="1" dirty="0"/>
              <a:t>农</a:t>
            </a:r>
            <a:r>
              <a:rPr lang="zh-CN" altLang="zh-CN" b="1" dirty="0" smtClean="0"/>
              <a:t>庐舍</a:t>
            </a:r>
            <a:r>
              <a:rPr lang="en-US" altLang="zh-CN" b="1" dirty="0" smtClean="0"/>
              <a:t>     </a:t>
            </a:r>
            <a:r>
              <a:rPr lang="zh-CN" altLang="zh-CN" b="1" dirty="0" smtClean="0"/>
              <a:t>丘</a:t>
            </a:r>
            <a:r>
              <a:rPr lang="zh-CN" altLang="zh-CN" b="1" dirty="0"/>
              <a:t>为</a:t>
            </a:r>
            <a:endParaRPr lang="zh-CN" altLang="zh-CN" dirty="0"/>
          </a:p>
          <a:p>
            <a:r>
              <a:rPr lang="en-US" altLang="zh-CN" b="1" dirty="0" smtClean="0"/>
              <a:t>                                             </a:t>
            </a:r>
            <a:r>
              <a:rPr lang="zh-CN" altLang="zh-CN" b="1" dirty="0" smtClean="0"/>
              <a:t>东风</a:t>
            </a:r>
            <a:r>
              <a:rPr lang="zh-CN" altLang="zh-CN" b="1" dirty="0"/>
              <a:t>何时至？已绿湖上山。</a:t>
            </a:r>
            <a:endParaRPr lang="zh-CN" altLang="zh-CN" dirty="0"/>
          </a:p>
          <a:p>
            <a:r>
              <a:rPr lang="en-US" altLang="zh-CN" b="1" dirty="0" smtClean="0"/>
              <a:t>                                             </a:t>
            </a:r>
            <a:r>
              <a:rPr lang="zh-CN" altLang="zh-CN" b="1" dirty="0" smtClean="0"/>
              <a:t>湖</a:t>
            </a:r>
            <a:r>
              <a:rPr lang="zh-CN" altLang="zh-CN" b="1" dirty="0"/>
              <a:t>上春既早，田家日不闲。</a:t>
            </a:r>
            <a:endParaRPr lang="zh-CN" altLang="zh-CN" dirty="0"/>
          </a:p>
          <a:p>
            <a:r>
              <a:rPr lang="en-US" altLang="zh-CN" b="1" dirty="0" smtClean="0"/>
              <a:t>                                             </a:t>
            </a:r>
            <a:r>
              <a:rPr lang="zh-CN" altLang="zh-CN" b="1" dirty="0" smtClean="0"/>
              <a:t>沟</a:t>
            </a:r>
            <a:r>
              <a:rPr lang="zh-CN" altLang="zh-CN" b="1" dirty="0"/>
              <a:t>塍</a:t>
            </a:r>
            <a:r>
              <a:rPr lang="zh-CN" altLang="zh-CN" b="1" baseline="30000" dirty="0"/>
              <a:t>①</a:t>
            </a:r>
            <a:r>
              <a:rPr lang="zh-CN" altLang="zh-CN" b="1" dirty="0"/>
              <a:t>流水处，耒耜</a:t>
            </a:r>
            <a:r>
              <a:rPr lang="zh-CN" altLang="zh-CN" b="1" baseline="30000" dirty="0"/>
              <a:t>②</a:t>
            </a:r>
            <a:r>
              <a:rPr lang="zh-CN" altLang="zh-CN" b="1" dirty="0"/>
              <a:t>平芜间。</a:t>
            </a:r>
            <a:endParaRPr lang="zh-CN" altLang="zh-CN" dirty="0"/>
          </a:p>
          <a:p>
            <a:r>
              <a:rPr lang="en-US" altLang="zh-CN" b="1" dirty="0" smtClean="0"/>
              <a:t>                                             </a:t>
            </a:r>
            <a:r>
              <a:rPr lang="zh-CN" altLang="zh-CN" b="1" dirty="0" smtClean="0"/>
              <a:t>薄暮</a:t>
            </a:r>
            <a:r>
              <a:rPr lang="zh-CN" altLang="zh-CN" b="1" dirty="0"/>
              <a:t>饭牛罢，归来还闭关</a:t>
            </a:r>
            <a:r>
              <a:rPr lang="zh-CN" altLang="zh-CN" b="1" baseline="30000" dirty="0"/>
              <a:t>③</a:t>
            </a:r>
            <a:r>
              <a:rPr lang="zh-CN" altLang="zh-CN" b="1" dirty="0" smtClean="0"/>
              <a:t>。</a:t>
            </a:r>
            <a:endParaRPr lang="zh-CN" altLang="zh-CN" dirty="0"/>
          </a:p>
          <a:p>
            <a:r>
              <a:rPr lang="zh-CN" altLang="zh-CN" b="1" dirty="0"/>
              <a:t>【注】</a:t>
            </a:r>
            <a:r>
              <a:rPr lang="en-US" altLang="zh-CN" b="1" dirty="0"/>
              <a:t>①</a:t>
            </a:r>
            <a:r>
              <a:rPr lang="zh-CN" altLang="zh-CN" b="1" dirty="0"/>
              <a:t>塍：田埂。</a:t>
            </a:r>
            <a:r>
              <a:rPr lang="en-US" altLang="zh-CN" b="1" dirty="0"/>
              <a:t>②</a:t>
            </a:r>
            <a:r>
              <a:rPr lang="zh-CN" altLang="zh-CN" b="1" dirty="0"/>
              <a:t>耒耜：这里泛指农具。③关：门闩</a:t>
            </a:r>
            <a:r>
              <a:rPr lang="zh-CN" altLang="zh-CN" b="1" dirty="0" smtClean="0"/>
              <a:t>。</a:t>
            </a:r>
            <a:endParaRPr lang="zh-CN" altLang="zh-CN" dirty="0"/>
          </a:p>
        </p:txBody>
      </p:sp>
      <p:sp>
        <p:nvSpPr>
          <p:cNvPr id="3" name="矩形 2"/>
          <p:cNvSpPr/>
          <p:nvPr/>
        </p:nvSpPr>
        <p:spPr>
          <a:xfrm>
            <a:off x="268218" y="2060848"/>
            <a:ext cx="79928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/>
              <a:t>这首诗的语言特色鲜明，请结合具体内容简要分析。</a:t>
            </a:r>
            <a:endParaRPr lang="zh-CN" altLang="zh-CN" sz="2400" dirty="0"/>
          </a:p>
        </p:txBody>
      </p:sp>
      <p:sp>
        <p:nvSpPr>
          <p:cNvPr id="4" name="矩形 3"/>
          <p:cNvSpPr/>
          <p:nvPr/>
        </p:nvSpPr>
        <p:spPr>
          <a:xfrm>
            <a:off x="284563" y="2522513"/>
            <a:ext cx="87849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b="1" dirty="0">
                <a:solidFill>
                  <a:srgbClr val="00B050"/>
                </a:solidFill>
              </a:rPr>
              <a:t>首联</a:t>
            </a:r>
            <a:r>
              <a:rPr lang="zh-CN" altLang="zh-CN" b="1" dirty="0">
                <a:solidFill>
                  <a:srgbClr val="7030A0"/>
                </a:solidFill>
              </a:rPr>
              <a:t>在不知不觉之间，春风悄然而至，带给漫山遍野一片春色盎然的景象。诗句如口头语、家常话</a:t>
            </a:r>
            <a:r>
              <a:rPr lang="zh-CN" altLang="zh-CN" b="1" dirty="0" smtClean="0">
                <a:solidFill>
                  <a:srgbClr val="7030A0"/>
                </a:solidFill>
              </a:rPr>
              <a:t>。</a:t>
            </a:r>
            <a:endParaRPr lang="zh-CN" altLang="zh-CN" b="1" dirty="0">
              <a:solidFill>
                <a:srgbClr val="7030A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8218" y="6021288"/>
            <a:ext cx="87849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b="1" dirty="0">
                <a:solidFill>
                  <a:srgbClr val="002060"/>
                </a:solidFill>
              </a:rPr>
              <a:t>诗人是以一个旁观者的欣赏态度来</a:t>
            </a:r>
            <a:r>
              <a:rPr lang="zh-CN" altLang="zh-CN" b="1" dirty="0">
                <a:solidFill>
                  <a:srgbClr val="FF0000"/>
                </a:solidFill>
              </a:rPr>
              <a:t>赞美</a:t>
            </a:r>
            <a:r>
              <a:rPr lang="zh-CN" altLang="zh-CN" b="1" dirty="0">
                <a:solidFill>
                  <a:srgbClr val="002060"/>
                </a:solidFill>
              </a:rPr>
              <a:t>农家生活的。也可隐约看出诗人与世无争的向往一种</a:t>
            </a:r>
            <a:r>
              <a:rPr lang="zh-CN" altLang="zh-CN" b="1" dirty="0">
                <a:solidFill>
                  <a:srgbClr val="FF0000"/>
                </a:solidFill>
              </a:rPr>
              <a:t>宁静闲适</a:t>
            </a:r>
            <a:r>
              <a:rPr lang="zh-CN" altLang="zh-CN" b="1" dirty="0">
                <a:solidFill>
                  <a:srgbClr val="002060"/>
                </a:solidFill>
              </a:rPr>
              <a:t>的生活的心态。</a:t>
            </a:r>
          </a:p>
        </p:txBody>
      </p:sp>
      <p:sp>
        <p:nvSpPr>
          <p:cNvPr id="6" name="矩形 5"/>
          <p:cNvSpPr/>
          <p:nvPr/>
        </p:nvSpPr>
        <p:spPr>
          <a:xfrm>
            <a:off x="321862" y="4750192"/>
            <a:ext cx="862426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b="1" dirty="0">
                <a:solidFill>
                  <a:srgbClr val="7030A0"/>
                </a:solidFill>
              </a:rPr>
              <a:t>结句</a:t>
            </a:r>
            <a:r>
              <a:rPr lang="en-US" altLang="zh-CN" b="1" dirty="0">
                <a:solidFill>
                  <a:srgbClr val="7030A0"/>
                </a:solidFill>
              </a:rPr>
              <a:t>“</a:t>
            </a:r>
            <a:r>
              <a:rPr lang="zh-CN" altLang="zh-CN" b="1" dirty="0">
                <a:solidFill>
                  <a:srgbClr val="FF0000"/>
                </a:solidFill>
              </a:rPr>
              <a:t>归来还闭关</a:t>
            </a:r>
            <a:r>
              <a:rPr lang="en-US" altLang="zh-CN" b="1" dirty="0">
                <a:solidFill>
                  <a:srgbClr val="7030A0"/>
                </a:solidFill>
              </a:rPr>
              <a:t>”</a:t>
            </a:r>
            <a:r>
              <a:rPr lang="zh-CN" altLang="zh-CN" b="1" dirty="0">
                <a:solidFill>
                  <a:srgbClr val="7030A0"/>
                </a:solidFill>
              </a:rPr>
              <a:t>，一方面是写农人劳累了一天，第二天还要早起出工，需要及早休息，这从一个侧面含蓄地写出了</a:t>
            </a:r>
            <a:r>
              <a:rPr lang="zh-CN" altLang="zh-CN" b="1" dirty="0">
                <a:solidFill>
                  <a:srgbClr val="00B0F0"/>
                </a:solidFill>
              </a:rPr>
              <a:t>春忙</a:t>
            </a:r>
            <a:r>
              <a:rPr lang="zh-CN" altLang="zh-CN" b="1" dirty="0">
                <a:solidFill>
                  <a:srgbClr val="7030A0"/>
                </a:solidFill>
              </a:rPr>
              <a:t>；另一方面也表现出了农人们</a:t>
            </a:r>
            <a:r>
              <a:rPr lang="zh-CN" altLang="zh-CN" b="1" dirty="0">
                <a:solidFill>
                  <a:srgbClr val="00B0F0"/>
                </a:solidFill>
              </a:rPr>
              <a:t>无事不相往来、互不相扰、闭关自守</a:t>
            </a:r>
            <a:r>
              <a:rPr lang="zh-CN" altLang="zh-CN" b="1" dirty="0">
                <a:solidFill>
                  <a:srgbClr val="7030A0"/>
                </a:solidFill>
              </a:rPr>
              <a:t>的心理状态。整首诗生动地展示了在社会安定时期，农民</a:t>
            </a:r>
            <a:r>
              <a:rPr lang="en-US" altLang="zh-CN" b="1" dirty="0">
                <a:solidFill>
                  <a:srgbClr val="7030A0"/>
                </a:solidFill>
              </a:rPr>
              <a:t>“</a:t>
            </a:r>
            <a:r>
              <a:rPr lang="zh-CN" altLang="zh-CN" b="1" dirty="0">
                <a:solidFill>
                  <a:srgbClr val="7030A0"/>
                </a:solidFill>
              </a:rPr>
              <a:t>日出而作，日入而息</a:t>
            </a:r>
            <a:r>
              <a:rPr lang="en-US" altLang="zh-CN" b="1" dirty="0">
                <a:solidFill>
                  <a:srgbClr val="7030A0"/>
                </a:solidFill>
              </a:rPr>
              <a:t>”</a:t>
            </a:r>
            <a:r>
              <a:rPr lang="zh-CN" altLang="zh-CN" b="1" dirty="0">
                <a:solidFill>
                  <a:srgbClr val="7030A0"/>
                </a:solidFill>
              </a:rPr>
              <a:t>的宁静生活。</a:t>
            </a:r>
            <a:r>
              <a:rPr lang="en-US" altLang="zh-CN" b="1" dirty="0">
                <a:solidFill>
                  <a:srgbClr val="7030A0"/>
                </a:solidFill>
              </a:rPr>
              <a:t> </a:t>
            </a:r>
            <a:endParaRPr lang="zh-CN" altLang="zh-CN" b="1" dirty="0">
              <a:solidFill>
                <a:srgbClr val="7030A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15183" y="3826862"/>
            <a:ext cx="867790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b="1" dirty="0">
                <a:solidFill>
                  <a:srgbClr val="00B050"/>
                </a:solidFill>
              </a:rPr>
              <a:t>结尾两句是写农人结束了一天的劳动，收工回家休息。饭牛就是喂牛。关即门闩，闭关就是闭门。傍晚时分，农人们给勤劳，一天的耕牛喂饮后，关上柴门回到家中休息。</a:t>
            </a:r>
          </a:p>
        </p:txBody>
      </p:sp>
      <p:sp>
        <p:nvSpPr>
          <p:cNvPr id="8" name="矩形 7"/>
          <p:cNvSpPr/>
          <p:nvPr/>
        </p:nvSpPr>
        <p:spPr>
          <a:xfrm>
            <a:off x="340226" y="3168844"/>
            <a:ext cx="79208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b="1" dirty="0">
                <a:solidFill>
                  <a:srgbClr val="00B0F0"/>
                </a:solidFill>
              </a:rPr>
              <a:t>接下来的四句是写农家春忙。</a:t>
            </a:r>
            <a:r>
              <a:rPr lang="en-US" altLang="zh-CN" b="1" dirty="0">
                <a:solidFill>
                  <a:srgbClr val="00B0F0"/>
                </a:solidFill>
              </a:rPr>
              <a:t>“</a:t>
            </a:r>
            <a:r>
              <a:rPr lang="zh-CN" altLang="zh-CN" b="1" dirty="0">
                <a:solidFill>
                  <a:srgbClr val="FF0000"/>
                </a:solidFill>
              </a:rPr>
              <a:t>湖上青既早，田家日不闲</a:t>
            </a:r>
            <a:r>
              <a:rPr lang="en-US" altLang="zh-CN" b="1" dirty="0">
                <a:solidFill>
                  <a:srgbClr val="00B0F0"/>
                </a:solidFill>
              </a:rPr>
              <a:t>”</a:t>
            </a:r>
            <a:r>
              <a:rPr lang="zh-CN" altLang="zh-CN" b="1" dirty="0">
                <a:solidFill>
                  <a:srgbClr val="00B0F0"/>
                </a:solidFill>
              </a:rPr>
              <a:t>是概括地写。</a:t>
            </a:r>
            <a:r>
              <a:rPr lang="en-US" altLang="zh-CN" b="1" dirty="0">
                <a:solidFill>
                  <a:srgbClr val="00B0F0"/>
                </a:solidFill>
              </a:rPr>
              <a:t>“</a:t>
            </a:r>
            <a:r>
              <a:rPr lang="zh-CN" altLang="zh-CN" b="1" dirty="0">
                <a:solidFill>
                  <a:srgbClr val="FF0000"/>
                </a:solidFill>
              </a:rPr>
              <a:t>沟塍流水处，耒耜平芜间</a:t>
            </a:r>
            <a:r>
              <a:rPr lang="en-US" altLang="zh-CN" b="1" dirty="0">
                <a:solidFill>
                  <a:srgbClr val="00B0F0"/>
                </a:solidFill>
              </a:rPr>
              <a:t>”</a:t>
            </a:r>
            <a:r>
              <a:rPr lang="zh-CN" altLang="zh-CN" b="1" dirty="0">
                <a:solidFill>
                  <a:srgbClr val="00B0F0"/>
                </a:solidFill>
              </a:rPr>
              <a:t>是具体地写。湖色青青，农人们在田间躬耕不辍。</a:t>
            </a:r>
          </a:p>
        </p:txBody>
      </p:sp>
    </p:spTree>
    <p:extLst>
      <p:ext uri="{BB962C8B-B14F-4D97-AF65-F5344CB8AC3E}">
        <p14:creationId xmlns:p14="http://schemas.microsoft.com/office/powerpoint/2010/main" val="1750359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7544" y="116632"/>
            <a:ext cx="828092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6</a:t>
            </a:r>
            <a:r>
              <a:rPr lang="zh-CN" altLang="zh-CN" b="1" dirty="0"/>
              <a:t>．阅读下面一首唐诗，然后回答问题。</a:t>
            </a:r>
            <a:endParaRPr lang="zh-CN" altLang="zh-CN" dirty="0"/>
          </a:p>
          <a:p>
            <a:r>
              <a:rPr lang="en-US" altLang="zh-CN" b="1" dirty="0" smtClean="0"/>
              <a:t>                                                      </a:t>
            </a:r>
            <a:r>
              <a:rPr lang="zh-CN" altLang="zh-CN" b="1" dirty="0" smtClean="0"/>
              <a:t>题</a:t>
            </a:r>
            <a:r>
              <a:rPr lang="zh-CN" altLang="zh-CN" b="1" dirty="0"/>
              <a:t>农</a:t>
            </a:r>
            <a:r>
              <a:rPr lang="zh-CN" altLang="zh-CN" b="1" dirty="0" smtClean="0"/>
              <a:t>庐舍</a:t>
            </a:r>
            <a:r>
              <a:rPr lang="en-US" altLang="zh-CN" b="1" dirty="0" smtClean="0"/>
              <a:t>     </a:t>
            </a:r>
            <a:r>
              <a:rPr lang="zh-CN" altLang="zh-CN" b="1" dirty="0" smtClean="0"/>
              <a:t>丘</a:t>
            </a:r>
            <a:r>
              <a:rPr lang="zh-CN" altLang="zh-CN" b="1" dirty="0"/>
              <a:t>为</a:t>
            </a:r>
            <a:endParaRPr lang="zh-CN" altLang="zh-CN" dirty="0"/>
          </a:p>
          <a:p>
            <a:r>
              <a:rPr lang="en-US" altLang="zh-CN" b="1" dirty="0" smtClean="0"/>
              <a:t>                                             </a:t>
            </a:r>
            <a:r>
              <a:rPr lang="zh-CN" altLang="zh-CN" b="1" dirty="0" smtClean="0"/>
              <a:t>东风</a:t>
            </a:r>
            <a:r>
              <a:rPr lang="zh-CN" altLang="zh-CN" b="1" dirty="0"/>
              <a:t>何时至？已绿湖上山。</a:t>
            </a:r>
            <a:endParaRPr lang="zh-CN" altLang="zh-CN" dirty="0"/>
          </a:p>
          <a:p>
            <a:r>
              <a:rPr lang="en-US" altLang="zh-CN" b="1" dirty="0" smtClean="0"/>
              <a:t>                                             </a:t>
            </a:r>
            <a:r>
              <a:rPr lang="zh-CN" altLang="zh-CN" b="1" dirty="0" smtClean="0"/>
              <a:t>湖</a:t>
            </a:r>
            <a:r>
              <a:rPr lang="zh-CN" altLang="zh-CN" b="1" dirty="0"/>
              <a:t>上春既早，田家日不闲。</a:t>
            </a:r>
            <a:endParaRPr lang="zh-CN" altLang="zh-CN" dirty="0"/>
          </a:p>
          <a:p>
            <a:r>
              <a:rPr lang="en-US" altLang="zh-CN" b="1" dirty="0" smtClean="0"/>
              <a:t>                                             </a:t>
            </a:r>
            <a:r>
              <a:rPr lang="zh-CN" altLang="zh-CN" b="1" dirty="0" smtClean="0"/>
              <a:t>沟</a:t>
            </a:r>
            <a:r>
              <a:rPr lang="zh-CN" altLang="zh-CN" b="1" dirty="0"/>
              <a:t>塍</a:t>
            </a:r>
            <a:r>
              <a:rPr lang="zh-CN" altLang="zh-CN" b="1" baseline="30000" dirty="0"/>
              <a:t>①</a:t>
            </a:r>
            <a:r>
              <a:rPr lang="zh-CN" altLang="zh-CN" b="1" dirty="0"/>
              <a:t>流水处，耒耜</a:t>
            </a:r>
            <a:r>
              <a:rPr lang="zh-CN" altLang="zh-CN" b="1" baseline="30000" dirty="0"/>
              <a:t>②</a:t>
            </a:r>
            <a:r>
              <a:rPr lang="zh-CN" altLang="zh-CN" b="1" dirty="0"/>
              <a:t>平芜间。</a:t>
            </a:r>
            <a:endParaRPr lang="zh-CN" altLang="zh-CN" dirty="0"/>
          </a:p>
          <a:p>
            <a:r>
              <a:rPr lang="en-US" altLang="zh-CN" b="1" dirty="0" smtClean="0"/>
              <a:t>                                             </a:t>
            </a:r>
            <a:r>
              <a:rPr lang="zh-CN" altLang="zh-CN" b="1" dirty="0" smtClean="0"/>
              <a:t>薄暮</a:t>
            </a:r>
            <a:r>
              <a:rPr lang="zh-CN" altLang="zh-CN" b="1" dirty="0"/>
              <a:t>饭牛罢，归来还闭关</a:t>
            </a:r>
            <a:r>
              <a:rPr lang="zh-CN" altLang="zh-CN" b="1" baseline="30000" dirty="0"/>
              <a:t>③</a:t>
            </a:r>
            <a:r>
              <a:rPr lang="zh-CN" altLang="zh-CN" b="1" dirty="0" smtClean="0"/>
              <a:t>。</a:t>
            </a:r>
            <a:endParaRPr lang="en-US" altLang="zh-CN" b="1" dirty="0" smtClean="0"/>
          </a:p>
          <a:p>
            <a:endParaRPr lang="zh-CN" altLang="zh-CN" dirty="0"/>
          </a:p>
          <a:p>
            <a:r>
              <a:rPr lang="zh-CN" altLang="zh-CN" b="1" dirty="0"/>
              <a:t>【注】</a:t>
            </a:r>
            <a:r>
              <a:rPr lang="en-US" altLang="zh-CN" b="1" dirty="0"/>
              <a:t>①</a:t>
            </a:r>
            <a:r>
              <a:rPr lang="zh-CN" altLang="zh-CN" b="1" dirty="0"/>
              <a:t>塍：田埂。</a:t>
            </a:r>
            <a:r>
              <a:rPr lang="en-US" altLang="zh-CN" b="1" dirty="0"/>
              <a:t>②</a:t>
            </a:r>
            <a:r>
              <a:rPr lang="zh-CN" altLang="zh-CN" b="1" dirty="0"/>
              <a:t>耒耜：这里泛指农具。③关：门闩</a:t>
            </a:r>
            <a:r>
              <a:rPr lang="zh-CN" altLang="zh-CN" b="1" dirty="0" smtClean="0"/>
              <a:t>。</a:t>
            </a:r>
            <a:endParaRPr lang="zh-CN" altLang="zh-CN" dirty="0"/>
          </a:p>
        </p:txBody>
      </p:sp>
      <p:sp>
        <p:nvSpPr>
          <p:cNvPr id="3" name="矩形 2"/>
          <p:cNvSpPr/>
          <p:nvPr/>
        </p:nvSpPr>
        <p:spPr>
          <a:xfrm>
            <a:off x="539552" y="3501008"/>
            <a:ext cx="820891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b="1" dirty="0" smtClean="0"/>
              <a:t>【答案】</a:t>
            </a:r>
            <a:r>
              <a:rPr lang="zh-CN" altLang="zh-CN" sz="2000" b="1" dirty="0"/>
              <a:t>语言特色：</a:t>
            </a:r>
            <a:r>
              <a:rPr lang="en-US" altLang="zh-CN" sz="2000" b="1" dirty="0"/>
              <a:t>①</a:t>
            </a:r>
            <a:r>
              <a:rPr lang="zh-CN" altLang="zh-CN" sz="2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平易质朴，清新自然</a:t>
            </a:r>
            <a:r>
              <a:rPr lang="zh-CN" altLang="zh-CN" sz="2000" b="1" dirty="0"/>
              <a:t>；②</a:t>
            </a:r>
            <a:r>
              <a:rPr lang="zh-CN" altLang="zh-CN" sz="2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讲究炼字</a:t>
            </a:r>
            <a:r>
              <a:rPr lang="zh-CN" altLang="zh-CN" sz="2000" b="1" dirty="0" smtClean="0"/>
              <a:t>。</a:t>
            </a:r>
            <a:endParaRPr lang="en-US" altLang="zh-CN" sz="2000" b="1" dirty="0" smtClean="0"/>
          </a:p>
          <a:p>
            <a:r>
              <a:rPr lang="en-US" altLang="zh-CN" sz="2000" b="1" dirty="0"/>
              <a:t> </a:t>
            </a:r>
            <a:r>
              <a:rPr lang="en-US" altLang="zh-CN" sz="2000" b="1" dirty="0" smtClean="0"/>
              <a:t> </a:t>
            </a:r>
            <a:r>
              <a:rPr lang="zh-CN" altLang="zh-CN" sz="2000" b="1" dirty="0" smtClean="0"/>
              <a:t>分析</a:t>
            </a:r>
            <a:r>
              <a:rPr lang="zh-CN" altLang="zh-CN" sz="2000" b="1" dirty="0"/>
              <a:t>：这首诗并无华丽的词藻，只是将日常所见朴实地记录下来，</a:t>
            </a:r>
            <a:r>
              <a:rPr lang="en-US" altLang="zh-CN" sz="2000" b="1" dirty="0"/>
              <a:t>“</a:t>
            </a:r>
            <a:r>
              <a:rPr lang="zh-CN" altLang="zh-CN" sz="2000" b="1" dirty="0"/>
              <a:t>湖上春既早，田家日不闲</a:t>
            </a:r>
            <a:r>
              <a:rPr lang="en-US" altLang="zh-CN" sz="2000" b="1" dirty="0"/>
              <a:t>”</a:t>
            </a:r>
            <a:r>
              <a:rPr lang="zh-CN" altLang="zh-CN" sz="2000" b="1" dirty="0"/>
              <a:t>一语概写春来农忙，</a:t>
            </a:r>
            <a:r>
              <a:rPr lang="en-US" altLang="zh-CN" sz="2000" b="1" dirty="0"/>
              <a:t>“</a:t>
            </a:r>
            <a:r>
              <a:rPr lang="zh-CN" altLang="zh-CN" sz="2000" b="1" dirty="0"/>
              <a:t>沟塍流水处，耒耜平芜间。薄暮饭牛罢，归来还闭关</a:t>
            </a:r>
            <a:r>
              <a:rPr lang="en-US" altLang="zh-CN" sz="2000" b="1" dirty="0"/>
              <a:t>”</a:t>
            </a:r>
            <a:r>
              <a:rPr lang="zh-CN" altLang="zh-CN" sz="2000" b="1" dirty="0"/>
              <a:t>以</a:t>
            </a:r>
            <a:r>
              <a:rPr lang="zh-CN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平淡的笔调</a:t>
            </a:r>
            <a:r>
              <a:rPr lang="zh-CN" altLang="zh-CN" sz="2000" b="1" dirty="0"/>
              <a:t>写出农人的具体生活。</a:t>
            </a:r>
            <a:r>
              <a:rPr lang="zh-CN" altLang="zh-CN" sz="20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文字简单、清淡</a:t>
            </a:r>
            <a:r>
              <a:rPr lang="zh-CN" altLang="zh-CN" sz="2000" b="1" dirty="0"/>
              <a:t>，给人</a:t>
            </a:r>
            <a:r>
              <a:rPr lang="zh-CN" altLang="zh-CN" sz="2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自然朴实</a:t>
            </a:r>
            <a:r>
              <a:rPr lang="zh-CN" altLang="zh-CN" sz="2000" b="1" dirty="0"/>
              <a:t>的感觉</a:t>
            </a:r>
            <a:r>
              <a:rPr lang="zh-CN" altLang="zh-CN" sz="2000" b="1" dirty="0" smtClean="0"/>
              <a:t>。</a:t>
            </a:r>
            <a:endParaRPr lang="en-US" altLang="zh-CN" sz="2000" b="1" dirty="0" smtClean="0"/>
          </a:p>
          <a:p>
            <a:r>
              <a:rPr lang="en-US" altLang="zh-CN" sz="2000" b="1" dirty="0"/>
              <a:t> </a:t>
            </a:r>
            <a:r>
              <a:rPr lang="en-US" altLang="zh-CN" sz="2000" b="1" dirty="0" smtClean="0"/>
              <a:t>             </a:t>
            </a:r>
            <a:r>
              <a:rPr lang="zh-CN" altLang="zh-CN" sz="2000" b="1" dirty="0" smtClean="0"/>
              <a:t>而</a:t>
            </a:r>
            <a:r>
              <a:rPr lang="zh-CN" altLang="zh-CN" sz="2000" b="1" dirty="0"/>
              <a:t>“东风何时至？已绿湖上山”的“绿”字，则显示出作者对用字的选择和锤炼，一个“绿”字既写出春来时充满生机的景象，又抒发了诗人对这种美好生活的</a:t>
            </a:r>
            <a:r>
              <a:rPr lang="zh-CN" altLang="zh-CN" sz="2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无限向往和期待</a:t>
            </a:r>
            <a:r>
              <a:rPr lang="zh-CN" altLang="zh-CN" sz="2000" b="1" dirty="0"/>
              <a:t>，表现了诗人对田园生活的</a:t>
            </a:r>
            <a:r>
              <a:rPr lang="zh-CN" altLang="zh-CN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由衷喜爱</a:t>
            </a:r>
            <a:r>
              <a:rPr lang="zh-CN" altLang="zh-CN" sz="2000" b="1" dirty="0"/>
              <a:t>。</a:t>
            </a:r>
            <a:endParaRPr lang="zh-CN" altLang="zh-CN" sz="2000" dirty="0"/>
          </a:p>
        </p:txBody>
      </p:sp>
      <p:sp>
        <p:nvSpPr>
          <p:cNvPr id="4" name="矩形 3"/>
          <p:cNvSpPr/>
          <p:nvPr/>
        </p:nvSpPr>
        <p:spPr>
          <a:xfrm>
            <a:off x="391634" y="2564904"/>
            <a:ext cx="79928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/>
              <a:t>这首诗的语言特色鲜明，请结合具体内容简要分析。</a:t>
            </a:r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704163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63370" y="3645024"/>
            <a:ext cx="860111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 smtClean="0"/>
              <a:t>结合</a:t>
            </a:r>
            <a:r>
              <a:rPr lang="zh-CN" altLang="zh-CN" sz="2400" b="1" dirty="0"/>
              <a:t>诗歌语言特征，规范答题用语</a:t>
            </a:r>
            <a:r>
              <a:rPr lang="zh-CN" altLang="zh-CN" sz="2400" b="1" dirty="0" smtClean="0"/>
              <a:t>。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①</a:t>
            </a:r>
            <a:r>
              <a:rPr lang="zh-CN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典故性</a:t>
            </a:r>
            <a:r>
              <a:rPr lang="zh-CN" altLang="zh-CN" sz="2400" b="1" dirty="0"/>
              <a:t>语言，答题时注意采用</a:t>
            </a:r>
            <a:r>
              <a:rPr lang="en-US" altLang="zh-CN" sz="2400" b="1" dirty="0"/>
              <a:t>“</a:t>
            </a:r>
            <a:r>
              <a:rPr lang="zh-CN" altLang="zh-CN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委婉</a:t>
            </a:r>
            <a:r>
              <a:rPr lang="en-US" altLang="zh-CN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”“</a:t>
            </a:r>
            <a:r>
              <a:rPr lang="zh-CN" altLang="zh-CN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含蓄</a:t>
            </a:r>
            <a:r>
              <a:rPr lang="en-US" altLang="zh-CN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”“</a:t>
            </a:r>
            <a:r>
              <a:rPr lang="zh-CN" altLang="zh-CN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蕴藉</a:t>
            </a:r>
            <a:r>
              <a:rPr lang="en-US" altLang="zh-CN" sz="2400" b="1" dirty="0"/>
              <a:t>”</a:t>
            </a:r>
            <a:r>
              <a:rPr lang="zh-CN" altLang="zh-CN" sz="2400" b="1" dirty="0"/>
              <a:t>等词语；</a:t>
            </a:r>
            <a:r>
              <a:rPr lang="en-US" altLang="zh-CN" sz="2400" b="1" dirty="0"/>
              <a:t>②</a:t>
            </a:r>
            <a:r>
              <a:rPr lang="zh-CN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描写性</a:t>
            </a:r>
            <a:r>
              <a:rPr lang="zh-CN" altLang="zh-CN" sz="2400" b="1" dirty="0"/>
              <a:t>语言，答题时注意采用</a:t>
            </a:r>
            <a:r>
              <a:rPr lang="en-US" altLang="zh-CN" sz="2400" b="1" dirty="0"/>
              <a:t>“</a:t>
            </a:r>
            <a:r>
              <a:rPr lang="zh-CN" altLang="zh-CN" sz="2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准确</a:t>
            </a:r>
            <a:r>
              <a:rPr lang="en-US" altLang="zh-CN" sz="2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”“</a:t>
            </a:r>
            <a:r>
              <a:rPr lang="zh-CN" altLang="zh-CN" sz="2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生动</a:t>
            </a:r>
            <a:r>
              <a:rPr lang="en-US" altLang="zh-CN" sz="2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”“</a:t>
            </a:r>
            <a:r>
              <a:rPr lang="zh-CN" altLang="zh-CN" sz="2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传神</a:t>
            </a:r>
            <a:r>
              <a:rPr lang="en-US" altLang="zh-CN" sz="2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”“</a:t>
            </a:r>
            <a:r>
              <a:rPr lang="zh-CN" altLang="zh-CN" sz="24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清新</a:t>
            </a:r>
            <a:endParaRPr lang="en-US" altLang="zh-CN" sz="2400" b="1" dirty="0" smtClean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2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4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</a:t>
            </a:r>
            <a:r>
              <a:rPr lang="zh-CN" altLang="zh-CN" sz="24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质朴</a:t>
            </a:r>
            <a:r>
              <a:rPr lang="en-US" altLang="zh-CN" sz="2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”“</a:t>
            </a:r>
            <a:r>
              <a:rPr lang="zh-CN" altLang="zh-CN" sz="2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含蕴丰富</a:t>
            </a:r>
            <a:r>
              <a:rPr lang="en-US" altLang="zh-CN" sz="2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”“</a:t>
            </a:r>
            <a:r>
              <a:rPr lang="zh-CN" altLang="zh-CN" sz="2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耐人寻味</a:t>
            </a:r>
            <a:r>
              <a:rPr lang="en-US" altLang="zh-CN" sz="2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”“</a:t>
            </a:r>
            <a:r>
              <a:rPr lang="zh-CN" altLang="zh-CN" sz="2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朴实</a:t>
            </a:r>
            <a:r>
              <a:rPr lang="en-US" altLang="zh-CN" sz="2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”“</a:t>
            </a:r>
            <a:r>
              <a:rPr lang="zh-CN" altLang="zh-CN" sz="2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隽永</a:t>
            </a:r>
            <a:r>
              <a:rPr lang="en-US" altLang="zh-CN" sz="2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r>
              <a:rPr lang="zh-CN" altLang="zh-CN" sz="2400" b="1" dirty="0"/>
              <a:t>等词语</a:t>
            </a:r>
            <a:r>
              <a:rPr lang="zh-CN" altLang="zh-CN" sz="2400" b="1" dirty="0" smtClean="0"/>
              <a:t>；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③</a:t>
            </a:r>
            <a:r>
              <a:rPr lang="zh-CN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动作性</a:t>
            </a:r>
            <a:r>
              <a:rPr lang="zh-CN" altLang="zh-CN" sz="2400" b="1" dirty="0"/>
              <a:t>语言，答题时注意采用</a:t>
            </a:r>
            <a:r>
              <a:rPr lang="en-US" altLang="zh-CN" sz="2400" b="1" dirty="0"/>
              <a:t>“</a:t>
            </a:r>
            <a:r>
              <a:rPr lang="zh-CN" altLang="zh-CN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生动</a:t>
            </a:r>
            <a:r>
              <a:rPr lang="en-US" altLang="zh-CN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”“</a:t>
            </a:r>
            <a:r>
              <a:rPr lang="zh-CN" altLang="zh-CN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形象</a:t>
            </a:r>
            <a:r>
              <a:rPr lang="en-US" altLang="zh-CN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”“</a:t>
            </a:r>
            <a:r>
              <a:rPr lang="zh-CN" altLang="zh-CN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简练</a:t>
            </a:r>
            <a:r>
              <a:rPr lang="en-US" altLang="zh-CN" sz="2400" b="1" dirty="0"/>
              <a:t>”</a:t>
            </a:r>
            <a:r>
              <a:rPr lang="zh-CN" altLang="zh-CN" sz="2400" b="1" dirty="0"/>
              <a:t>等词语。</a:t>
            </a:r>
            <a:endParaRPr lang="zh-CN" altLang="zh-CN" sz="2400" dirty="0"/>
          </a:p>
        </p:txBody>
      </p:sp>
      <p:pic>
        <p:nvPicPr>
          <p:cNvPr id="3" name="Picture 3" descr="技巧导津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BFBFB"/>
              </a:clrFrom>
              <a:clrTo>
                <a:srgbClr val="FBFB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6632"/>
            <a:ext cx="3576637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395536" y="1052736"/>
            <a:ext cx="864096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b="1" dirty="0" smtClean="0"/>
              <a:t>掌握语言鉴赏思维途径：</a:t>
            </a:r>
            <a:endParaRPr lang="en-US" altLang="zh-CN" sz="2000" b="1" dirty="0" smtClean="0"/>
          </a:p>
          <a:p>
            <a:r>
              <a:rPr lang="en-US" altLang="zh-CN" sz="2000" b="1" dirty="0" smtClean="0"/>
              <a:t>①</a:t>
            </a:r>
            <a:r>
              <a:rPr lang="zh-CN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典故性</a:t>
            </a:r>
            <a:r>
              <a:rPr lang="zh-CN" altLang="zh-CN" sz="2000" b="1" dirty="0" smtClean="0"/>
              <a:t>语言，挖掘典故之本义，探寻作者之用意</a:t>
            </a:r>
            <a:r>
              <a:rPr lang="en-US" altLang="zh-CN" sz="2000" b="1" dirty="0" smtClean="0"/>
              <a:t>——</a:t>
            </a:r>
            <a:r>
              <a:rPr lang="zh-CN" altLang="zh-CN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内蕴</a:t>
            </a:r>
            <a:r>
              <a:rPr lang="zh-CN" altLang="zh-CN" sz="2000" b="1" dirty="0" smtClean="0"/>
              <a:t>；</a:t>
            </a:r>
            <a:endParaRPr lang="en-US" altLang="zh-CN" sz="2000" b="1" dirty="0" smtClean="0"/>
          </a:p>
          <a:p>
            <a:r>
              <a:rPr lang="en-US" altLang="zh-CN" sz="2000" b="1" dirty="0" smtClean="0"/>
              <a:t>②</a:t>
            </a:r>
            <a:r>
              <a:rPr lang="zh-CN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描写性</a:t>
            </a:r>
            <a:r>
              <a:rPr lang="zh-CN" altLang="zh-CN" sz="2000" b="1" dirty="0" smtClean="0"/>
              <a:t>语言，确定</a:t>
            </a:r>
            <a:r>
              <a:rPr lang="zh-CN" altLang="zh-CN" sz="20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语体之基调</a:t>
            </a:r>
            <a:r>
              <a:rPr lang="zh-CN" altLang="zh-CN" sz="2000" b="1" dirty="0" smtClean="0"/>
              <a:t>，分析所塑造的意境</a:t>
            </a:r>
            <a:r>
              <a:rPr lang="en-US" altLang="zh-CN" sz="2000" b="1" dirty="0" smtClean="0"/>
              <a:t>(</a:t>
            </a:r>
            <a:r>
              <a:rPr lang="zh-CN" altLang="zh-CN" sz="2000" b="1" dirty="0" smtClean="0"/>
              <a:t>其中注意</a:t>
            </a:r>
            <a:r>
              <a:rPr lang="zh-CN" altLang="zh-CN" sz="20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反衬和</a:t>
            </a:r>
            <a:endParaRPr lang="en-US" altLang="zh-CN" sz="20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20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</a:t>
            </a:r>
            <a:r>
              <a:rPr lang="zh-CN" altLang="zh-CN" sz="20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正衬</a:t>
            </a:r>
            <a:r>
              <a:rPr lang="zh-CN" altLang="zh-CN" sz="2000" b="1" dirty="0" smtClean="0"/>
              <a:t>手法</a:t>
            </a:r>
            <a:r>
              <a:rPr lang="en-US" altLang="zh-CN" sz="2000" b="1" dirty="0" smtClean="0"/>
              <a:t>)</a:t>
            </a:r>
            <a:r>
              <a:rPr lang="zh-CN" altLang="zh-CN" sz="2000" b="1" dirty="0" smtClean="0"/>
              <a:t>，体会流露的情感；</a:t>
            </a:r>
            <a:endParaRPr lang="en-US" altLang="zh-CN" sz="2000" b="1" dirty="0" smtClean="0"/>
          </a:p>
          <a:p>
            <a:r>
              <a:rPr lang="zh-CN" altLang="zh-CN" sz="2000" b="1" dirty="0" smtClean="0"/>
              <a:t>③</a:t>
            </a:r>
            <a:r>
              <a:rPr lang="zh-CN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动作性</a:t>
            </a:r>
            <a:r>
              <a:rPr lang="zh-CN" altLang="zh-CN" sz="2000" b="1" dirty="0" smtClean="0"/>
              <a:t>语言，采用</a:t>
            </a:r>
            <a:r>
              <a:rPr lang="zh-CN" altLang="zh-CN" sz="20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对照法</a:t>
            </a:r>
            <a:r>
              <a:rPr lang="en-US" altLang="zh-CN" sz="2000" b="1" dirty="0" smtClean="0"/>
              <a:t>(</a:t>
            </a:r>
            <a:r>
              <a:rPr lang="zh-CN" altLang="zh-CN" sz="2000" b="1" dirty="0" smtClean="0"/>
              <a:t>属性词与非属性词</a:t>
            </a:r>
            <a:r>
              <a:rPr lang="en-US" altLang="zh-CN" sz="2000" b="1" dirty="0" smtClean="0"/>
              <a:t>)</a:t>
            </a:r>
            <a:r>
              <a:rPr lang="zh-CN" altLang="zh-CN" sz="2000" b="1" dirty="0" smtClean="0"/>
              <a:t>，分析其传神之处，以</a:t>
            </a:r>
            <a:endParaRPr lang="en-US" altLang="zh-CN" sz="2000" b="1" dirty="0" smtClean="0"/>
          </a:p>
          <a:p>
            <a:r>
              <a:rPr lang="en-US" altLang="zh-CN" sz="2000" b="1" dirty="0"/>
              <a:t> </a:t>
            </a:r>
            <a:r>
              <a:rPr lang="en-US" altLang="zh-CN" sz="2000" b="1" dirty="0" smtClean="0"/>
              <a:t>     </a:t>
            </a:r>
            <a:r>
              <a:rPr lang="zh-CN" altLang="zh-CN" sz="2000" b="1" dirty="0" smtClean="0"/>
              <a:t>寻求作者所要表达的情感。</a:t>
            </a:r>
            <a:endParaRPr lang="zh-CN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90636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7544" y="1340768"/>
            <a:ext cx="77048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/>
              <a:t>“古诗词语言鉴赏</a:t>
            </a:r>
            <a:r>
              <a:rPr lang="en-US" altLang="zh-CN" sz="2400" b="1" dirty="0"/>
              <a:t>”</a:t>
            </a:r>
            <a:r>
              <a:rPr lang="zh-CN" altLang="zh-CN" sz="2400" b="1" dirty="0"/>
              <a:t>的考查，主要在以下几方面</a:t>
            </a:r>
            <a:r>
              <a:rPr lang="zh-CN" altLang="zh-CN" sz="2400" b="1" dirty="0" smtClean="0"/>
              <a:t>：</a:t>
            </a:r>
            <a:endParaRPr lang="zh-CN" altLang="zh-CN" sz="2400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6976144"/>
              </p:ext>
            </p:extLst>
          </p:nvPr>
        </p:nvGraphicFramePr>
        <p:xfrm>
          <a:off x="314325" y="116632"/>
          <a:ext cx="4257675" cy="1030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5" name="Image" r:id="rId3" imgW="1935320" imgH="467631" progId="Photoshop.Image.7">
                  <p:embed/>
                </p:oleObj>
              </mc:Choice>
              <mc:Fallback>
                <p:oleObj name="Image" r:id="rId3" imgW="1935320" imgH="467631" progId="Photoshop.Image.7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clrChange>
                          <a:clrFrom>
                            <a:srgbClr val="FBFBFB"/>
                          </a:clrFrom>
                          <a:clrTo>
                            <a:srgbClr val="FBFBFB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" y="116632"/>
                        <a:ext cx="4257675" cy="1030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460638" y="1988840"/>
            <a:ext cx="835983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/>
              <a:t>(1)“</a:t>
            </a:r>
            <a:r>
              <a:rPr lang="zh-CN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诗眼</a:t>
            </a:r>
            <a:r>
              <a:rPr lang="en-US" altLang="zh-CN" sz="2400" b="1" dirty="0" smtClean="0"/>
              <a:t>”</a:t>
            </a:r>
            <a:r>
              <a:rPr lang="zh-CN" altLang="zh-CN" sz="2400" b="1" dirty="0" smtClean="0"/>
              <a:t>的考查。语言考查因为以理解诗句含义为基础，</a:t>
            </a:r>
            <a:endParaRPr lang="en-US" altLang="zh-CN" sz="2400" b="1" dirty="0" smtClean="0"/>
          </a:p>
          <a:p>
            <a:r>
              <a:rPr lang="en-US" altLang="zh-CN" sz="2400" b="1" dirty="0"/>
              <a:t> </a:t>
            </a:r>
            <a:r>
              <a:rPr lang="en-US" altLang="zh-CN" sz="2400" b="1" dirty="0" smtClean="0"/>
              <a:t>      </a:t>
            </a:r>
            <a:r>
              <a:rPr lang="zh-CN" altLang="zh-CN" sz="2400" b="1" dirty="0" smtClean="0"/>
              <a:t>同时也往往和对情感的把握、艺术手法的运用以及文章</a:t>
            </a:r>
            <a:endParaRPr lang="en-US" altLang="zh-CN" sz="2400" b="1" dirty="0" smtClean="0"/>
          </a:p>
          <a:p>
            <a:r>
              <a:rPr lang="en-US" altLang="zh-CN" sz="2400" b="1" dirty="0"/>
              <a:t> </a:t>
            </a:r>
            <a:r>
              <a:rPr lang="en-US" altLang="zh-CN" sz="2400" b="1" dirty="0" smtClean="0"/>
              <a:t>     </a:t>
            </a:r>
            <a:r>
              <a:rPr lang="zh-CN" altLang="zh-CN" sz="2400" b="1" dirty="0" smtClean="0"/>
              <a:t>的谋篇布局等联系在一起，其中尤其要注意诗眼的考查，</a:t>
            </a:r>
            <a:endParaRPr lang="en-US" altLang="zh-CN" sz="2400" b="1" dirty="0" smtClean="0"/>
          </a:p>
          <a:p>
            <a:r>
              <a:rPr lang="en-US" altLang="zh-CN" sz="2400" b="1" dirty="0"/>
              <a:t> </a:t>
            </a:r>
            <a:r>
              <a:rPr lang="en-US" altLang="zh-CN" sz="2400" b="1" dirty="0" smtClean="0"/>
              <a:t>     </a:t>
            </a:r>
            <a:r>
              <a:rPr lang="zh-CN" altLang="zh-CN" sz="2400" b="1" dirty="0" smtClean="0"/>
              <a:t>它角度小，辐射面广，有利于学生的细细揣摩和深入挖掘，</a:t>
            </a:r>
            <a:endParaRPr lang="en-US" altLang="zh-CN" sz="2400" b="1" dirty="0" smtClean="0"/>
          </a:p>
          <a:p>
            <a:r>
              <a:rPr lang="en-US" altLang="zh-CN" sz="2400" b="1" dirty="0"/>
              <a:t> </a:t>
            </a:r>
            <a:r>
              <a:rPr lang="en-US" altLang="zh-CN" sz="2400" b="1" dirty="0" smtClean="0"/>
              <a:t>     </a:t>
            </a:r>
            <a:r>
              <a:rPr lang="zh-CN" altLang="zh-CN" sz="2400" b="1" dirty="0" smtClean="0"/>
              <a:t>便于操作，所以是近年来考查的热点。</a:t>
            </a:r>
            <a:r>
              <a:rPr lang="en-US" altLang="zh-CN" sz="2400" b="1" dirty="0" smtClean="0"/>
              <a:t>“</a:t>
            </a:r>
            <a:r>
              <a:rPr lang="zh-CN" altLang="zh-CN" sz="2400" b="1" dirty="0" smtClean="0"/>
              <a:t>诗眼</a:t>
            </a:r>
            <a:r>
              <a:rPr lang="en-US" altLang="zh-CN" sz="2400" b="1" dirty="0" smtClean="0"/>
              <a:t>”</a:t>
            </a:r>
            <a:r>
              <a:rPr lang="zh-CN" altLang="zh-CN" sz="2400" b="1" dirty="0" smtClean="0"/>
              <a:t>包括两方面：</a:t>
            </a:r>
            <a:r>
              <a:rPr lang="en-US" altLang="zh-CN" sz="2400" b="1" dirty="0" smtClean="0"/>
              <a:t>        </a:t>
            </a:r>
          </a:p>
          <a:p>
            <a:r>
              <a:rPr lang="en-US" altLang="zh-CN" sz="2400" b="1" dirty="0"/>
              <a:t> </a:t>
            </a:r>
            <a:r>
              <a:rPr lang="en-US" altLang="zh-CN" sz="2400" b="1" dirty="0" smtClean="0"/>
              <a:t>     </a:t>
            </a:r>
            <a:r>
              <a:rPr lang="zh-CN" altLang="zh-CN" sz="2400" b="1" dirty="0" smtClean="0"/>
              <a:t>一是</a:t>
            </a:r>
            <a:r>
              <a:rPr lang="en-US" altLang="zh-CN" sz="2400" b="1" dirty="0" smtClean="0"/>
              <a:t>“</a:t>
            </a:r>
            <a:r>
              <a:rPr lang="zh-CN" altLang="zh-CN" sz="24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文眼</a:t>
            </a:r>
            <a:r>
              <a:rPr lang="en-US" altLang="zh-CN" sz="2400" b="1" dirty="0" smtClean="0"/>
              <a:t>”</a:t>
            </a:r>
            <a:r>
              <a:rPr lang="zh-CN" altLang="zh-CN" sz="2400" b="1" dirty="0" smtClean="0"/>
              <a:t>，一是</a:t>
            </a:r>
            <a:r>
              <a:rPr lang="en-US" altLang="zh-CN" sz="2400" b="1" dirty="0" smtClean="0"/>
              <a:t>“</a:t>
            </a:r>
            <a:r>
              <a:rPr lang="zh-CN" altLang="zh-CN" sz="24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句眼</a:t>
            </a:r>
            <a:r>
              <a:rPr lang="en-US" altLang="zh-CN" sz="2400" b="1" dirty="0" smtClean="0"/>
              <a:t>”</a:t>
            </a:r>
            <a:r>
              <a:rPr lang="zh-CN" altLang="zh-CN" sz="2400" b="1" dirty="0" smtClean="0"/>
              <a:t>。</a:t>
            </a:r>
            <a:endParaRPr lang="zh-CN" altLang="zh-CN" sz="2400" dirty="0"/>
          </a:p>
        </p:txBody>
      </p:sp>
      <p:sp>
        <p:nvSpPr>
          <p:cNvPr id="5" name="矩形 4"/>
          <p:cNvSpPr/>
          <p:nvPr/>
        </p:nvSpPr>
        <p:spPr>
          <a:xfrm>
            <a:off x="460639" y="4458508"/>
            <a:ext cx="23887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/>
              <a:t>(2)</a:t>
            </a:r>
            <a:r>
              <a:rPr lang="zh-CN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虚词</a:t>
            </a:r>
            <a:r>
              <a:rPr lang="zh-CN" altLang="zh-CN" sz="2400" b="1" dirty="0" smtClean="0"/>
              <a:t>的考查。</a:t>
            </a:r>
            <a:endParaRPr lang="zh-CN" altLang="zh-CN" sz="2400" dirty="0"/>
          </a:p>
        </p:txBody>
      </p:sp>
      <p:sp>
        <p:nvSpPr>
          <p:cNvPr id="6" name="矩形 5"/>
          <p:cNvSpPr/>
          <p:nvPr/>
        </p:nvSpPr>
        <p:spPr>
          <a:xfrm>
            <a:off x="539552" y="5642665"/>
            <a:ext cx="51732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/>
              <a:t>(3)</a:t>
            </a:r>
            <a:r>
              <a:rPr lang="zh-CN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语言风格</a:t>
            </a:r>
            <a:r>
              <a:rPr lang="zh-CN" altLang="zh-CN" sz="2400" b="1" dirty="0" smtClean="0"/>
              <a:t>的考查。多在用例论说。</a:t>
            </a:r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686231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14" name="Object 2"/>
          <p:cNvGraphicFramePr>
            <a:graphicFrameLocks noChangeAspect="1"/>
          </p:cNvGraphicFramePr>
          <p:nvPr/>
        </p:nvGraphicFramePr>
        <p:xfrm>
          <a:off x="928688" y="1103313"/>
          <a:ext cx="7097712" cy="396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33" name="文档" r:id="rId3" imgW="7070870" imgH="1153828" progId="Word.Document.8">
                  <p:embed/>
                </p:oleObj>
              </mc:Choice>
              <mc:Fallback>
                <p:oleObj name="文档" r:id="rId3" imgW="7070870" imgH="115382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1103313"/>
                        <a:ext cx="7097712" cy="396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6" name="Rectangle 5"/>
          <p:cNvSpPr>
            <a:spLocks noChangeArrowheads="1"/>
          </p:cNvSpPr>
          <p:nvPr/>
        </p:nvSpPr>
        <p:spPr bwMode="auto">
          <a:xfrm>
            <a:off x="1619672" y="1993631"/>
            <a:ext cx="574388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3600" b="1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鉴赏古诗词的语言课时训练</a:t>
            </a:r>
          </a:p>
          <a:p>
            <a:pPr algn="ctr" eaLnBrk="1" hangingPunct="1"/>
            <a:r>
              <a:rPr lang="en-US" altLang="zh-CN" sz="3600" b="1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(</a:t>
            </a:r>
            <a:r>
              <a:rPr lang="zh-CN" altLang="en-US" sz="3600" b="1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选诗词</a:t>
            </a:r>
            <a:r>
              <a:rPr lang="en-US" altLang="zh-CN" sz="3600" b="1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10</a:t>
            </a:r>
            <a:r>
              <a:rPr lang="zh-CN" altLang="en-US" sz="3600" b="1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首，共</a:t>
            </a:r>
            <a:r>
              <a:rPr lang="en-US" altLang="zh-CN" sz="3600" b="1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10</a:t>
            </a:r>
            <a:r>
              <a:rPr lang="zh-CN" altLang="en-US" sz="3600" b="1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道题</a:t>
            </a:r>
            <a:r>
              <a:rPr lang="en-US" altLang="zh-CN" sz="3600" b="1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)</a:t>
            </a:r>
            <a:endParaRPr lang="en-US" altLang="zh-CN" sz="36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0752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33980" y="2756019"/>
            <a:ext cx="881001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/>
              <a:t>注释 </a:t>
            </a:r>
          </a:p>
          <a:p>
            <a:r>
              <a:rPr lang="zh-CN" altLang="en-US" sz="2000" b="1" dirty="0"/>
              <a:t>⑴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湖</a:t>
            </a:r>
            <a:r>
              <a:rPr lang="zh-CN" altLang="en-US" sz="2000" b="1" dirty="0"/>
              <a:t>：指杭州</a:t>
            </a:r>
            <a:r>
              <a:rPr lang="zh-CN" altLang="en-US" sz="2000" b="1" dirty="0" smtClean="0"/>
              <a:t>西湖                                    ⑵</a:t>
            </a:r>
            <a:r>
              <a:rPr lang="zh-CN" altLang="en-US" sz="2000" b="1" dirty="0"/>
              <a:t>夹岸：两岸。</a:t>
            </a:r>
          </a:p>
          <a:p>
            <a:r>
              <a:rPr lang="zh-CN" altLang="en-US" sz="2000" b="1" dirty="0"/>
              <a:t>⑶</a:t>
            </a:r>
            <a:r>
              <a:rPr lang="zh-CN" altLang="en-US" sz="2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蘸（</a:t>
            </a:r>
            <a:r>
              <a:rPr lang="en-US" altLang="zh-CN" sz="2000" b="1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zhàn</a:t>
            </a:r>
            <a:r>
              <a:rPr lang="zh-CN" altLang="en-US" sz="2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）水</a:t>
            </a:r>
            <a:r>
              <a:rPr lang="zh-CN" altLang="en-US" sz="2000" b="1" dirty="0"/>
              <a:t>：贴着水面开放。湖中水满，岸边桃树枝条弯下来碰到水面，桃花好像是蘸着水开放</a:t>
            </a:r>
            <a:r>
              <a:rPr lang="zh-CN" altLang="en-US" sz="2000" b="1" dirty="0" smtClean="0"/>
              <a:t>。                        ⑷</a:t>
            </a:r>
            <a:r>
              <a:rPr lang="zh-CN" altLang="en-US" sz="20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断桥</a:t>
            </a:r>
            <a:r>
              <a:rPr lang="zh-CN" altLang="en-US" sz="2000" b="1" dirty="0"/>
              <a:t>：指湖水漫过桥面。</a:t>
            </a:r>
          </a:p>
          <a:p>
            <a:r>
              <a:rPr lang="zh-CN" altLang="en-US" sz="2000" b="1" dirty="0"/>
              <a:t>⑸</a:t>
            </a:r>
            <a:r>
              <a:rPr lang="zh-CN" altLang="en-US" sz="2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度</a:t>
            </a:r>
            <a:r>
              <a:rPr lang="zh-CN" altLang="en-US" sz="2000" b="1" dirty="0"/>
              <a:t>：与“渡”通用，走过</a:t>
            </a:r>
            <a:r>
              <a:rPr lang="zh-CN" altLang="en-US" sz="2000" b="1" dirty="0" smtClean="0"/>
              <a:t>。               ⑹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撑</a:t>
            </a:r>
            <a:r>
              <a:rPr lang="zh-CN" altLang="en-US" sz="2000" b="1" dirty="0"/>
              <a:t>：撑船篙，就是用船篙推船前进</a:t>
            </a:r>
            <a:r>
              <a:rPr lang="zh-CN" altLang="en-US" sz="2000" b="1" dirty="0" smtClean="0"/>
              <a:t>。</a:t>
            </a:r>
            <a:r>
              <a:rPr lang="zh-CN" altLang="en-US" sz="2000" b="1" dirty="0"/>
              <a:t>  </a:t>
            </a:r>
          </a:p>
        </p:txBody>
      </p:sp>
      <p:sp>
        <p:nvSpPr>
          <p:cNvPr id="3" name="矩形 2"/>
          <p:cNvSpPr/>
          <p:nvPr/>
        </p:nvSpPr>
        <p:spPr>
          <a:xfrm>
            <a:off x="356021" y="263028"/>
            <a:ext cx="849694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/>
              <a:t>1</a:t>
            </a:r>
            <a:r>
              <a:rPr lang="zh-CN" altLang="zh-CN" sz="2000" b="1" dirty="0"/>
              <a:t>．阅读下面的宋诗，完成题目。</a:t>
            </a:r>
            <a:endParaRPr lang="zh-CN" altLang="zh-CN" sz="2000" dirty="0"/>
          </a:p>
          <a:p>
            <a:r>
              <a:rPr lang="en-US" altLang="zh-CN" sz="2000" b="1" dirty="0" smtClean="0"/>
              <a:t>                                                                </a:t>
            </a:r>
            <a:r>
              <a:rPr lang="zh-CN" altLang="zh-CN" sz="2000" b="1" dirty="0" smtClean="0"/>
              <a:t>春游湖</a:t>
            </a:r>
            <a:r>
              <a:rPr lang="en-US" altLang="zh-CN" sz="2000" b="1" dirty="0" smtClean="0"/>
              <a:t>              </a:t>
            </a:r>
            <a:r>
              <a:rPr lang="zh-CN" altLang="zh-CN" sz="2000" b="1" dirty="0" smtClean="0"/>
              <a:t>徐</a:t>
            </a:r>
            <a:r>
              <a:rPr lang="zh-CN" altLang="zh-CN" sz="2000" b="1" dirty="0"/>
              <a:t>府</a:t>
            </a:r>
            <a:endParaRPr lang="zh-CN" altLang="zh-CN" sz="2000" dirty="0"/>
          </a:p>
          <a:p>
            <a:r>
              <a:rPr lang="en-US" altLang="zh-CN" sz="2000" b="1" dirty="0" smtClean="0"/>
              <a:t>                                         </a:t>
            </a:r>
            <a:r>
              <a:rPr lang="zh-CN" altLang="zh-CN" sz="2000" b="1" dirty="0" smtClean="0"/>
              <a:t>双</a:t>
            </a:r>
            <a:r>
              <a:rPr lang="zh-CN" altLang="zh-CN" sz="2000" b="1" dirty="0"/>
              <a:t>飞燕子几时回？夹岸桃花蘸水开。</a:t>
            </a:r>
            <a:endParaRPr lang="zh-CN" altLang="zh-CN" sz="2000" dirty="0"/>
          </a:p>
          <a:p>
            <a:r>
              <a:rPr lang="en-US" altLang="zh-CN" sz="2000" b="1" dirty="0" smtClean="0"/>
              <a:t>                                        </a:t>
            </a:r>
            <a:r>
              <a:rPr lang="zh-CN" altLang="zh-CN" sz="2000" b="1" dirty="0" smtClean="0"/>
              <a:t>春雨</a:t>
            </a:r>
            <a:r>
              <a:rPr lang="zh-CN" altLang="zh-CN" sz="2000" b="1" dirty="0"/>
              <a:t>断桥人不度，小舟撑出柳阴来</a:t>
            </a:r>
            <a:r>
              <a:rPr lang="zh-CN" altLang="zh-CN" sz="2000" b="1" dirty="0" smtClean="0"/>
              <a:t>。</a:t>
            </a:r>
            <a:endParaRPr lang="zh-CN" altLang="zh-CN" sz="2000" dirty="0"/>
          </a:p>
        </p:txBody>
      </p:sp>
      <p:sp>
        <p:nvSpPr>
          <p:cNvPr id="4" name="矩形 3"/>
          <p:cNvSpPr/>
          <p:nvPr/>
        </p:nvSpPr>
        <p:spPr>
          <a:xfrm>
            <a:off x="333981" y="1740356"/>
            <a:ext cx="851898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/>
              <a:t>(1)“</a:t>
            </a:r>
            <a:r>
              <a:rPr lang="zh-CN" altLang="zh-CN" sz="2000" b="1" dirty="0"/>
              <a:t>夹岸桃花蘸水开</a:t>
            </a:r>
            <a:r>
              <a:rPr lang="en-US" altLang="zh-CN" sz="2000" b="1" dirty="0"/>
              <a:t>”</a:t>
            </a:r>
            <a:r>
              <a:rPr lang="zh-CN" altLang="zh-CN" sz="2000" b="1" dirty="0"/>
              <a:t>一句中最传神的字是哪一个？找出来并作简要分析。</a:t>
            </a:r>
            <a:endParaRPr lang="zh-CN" altLang="zh-CN" sz="2000" dirty="0"/>
          </a:p>
          <a:p>
            <a:r>
              <a:rPr lang="en-US" altLang="zh-CN" sz="2000" b="1" dirty="0"/>
              <a:t>(2)</a:t>
            </a:r>
            <a:r>
              <a:rPr lang="zh-CN" altLang="zh-CN" sz="2000" b="1" dirty="0"/>
              <a:t>富有理趣是宋诗的一大特色，请简要分析</a:t>
            </a:r>
            <a:r>
              <a:rPr lang="en-US" altLang="zh-CN" sz="2000" b="1" dirty="0"/>
              <a:t>“</a:t>
            </a:r>
            <a:r>
              <a:rPr lang="zh-CN" altLang="zh-CN" sz="2000" b="1" dirty="0"/>
              <a:t>春雨断桥人不度，小舟撑出柳阴来</a:t>
            </a:r>
            <a:r>
              <a:rPr lang="en-US" altLang="zh-CN" sz="2000" b="1" dirty="0"/>
              <a:t>”</a:t>
            </a:r>
            <a:r>
              <a:rPr lang="zh-CN" altLang="zh-CN" sz="2000" b="1" dirty="0"/>
              <a:t>中蕴含的哲理。</a:t>
            </a:r>
            <a:endParaRPr lang="zh-CN" altLang="zh-CN" sz="2000" dirty="0"/>
          </a:p>
        </p:txBody>
      </p:sp>
      <p:sp>
        <p:nvSpPr>
          <p:cNvPr id="5" name="矩形 4"/>
          <p:cNvSpPr/>
          <p:nvPr/>
        </p:nvSpPr>
        <p:spPr>
          <a:xfrm>
            <a:off x="179512" y="4387235"/>
            <a:ext cx="809738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译文 ：</a:t>
            </a:r>
            <a:endParaRPr lang="zh-CN" altLang="en-US" sz="20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2" y="6237312"/>
            <a:ext cx="43685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正在这时候，一叶小舟从柳阴下缓缓驶出</a:t>
            </a:r>
          </a:p>
        </p:txBody>
      </p:sp>
      <p:sp>
        <p:nvSpPr>
          <p:cNvPr id="7" name="矩形 6"/>
          <p:cNvSpPr/>
          <p:nvPr/>
        </p:nvSpPr>
        <p:spPr>
          <a:xfrm>
            <a:off x="539552" y="5775647"/>
            <a:ext cx="56886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下了几天雨，河水涨起来淹没了小桥，人不能过河，</a:t>
            </a:r>
          </a:p>
        </p:txBody>
      </p:sp>
      <p:sp>
        <p:nvSpPr>
          <p:cNvPr id="8" name="矩形 7"/>
          <p:cNvSpPr/>
          <p:nvPr/>
        </p:nvSpPr>
        <p:spPr>
          <a:xfrm>
            <a:off x="539552" y="5279787"/>
            <a:ext cx="61597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小河两岸的桃树枝条浸在水里，鲜红的桃花已经开放。</a:t>
            </a:r>
          </a:p>
        </p:txBody>
      </p:sp>
      <p:sp>
        <p:nvSpPr>
          <p:cNvPr id="9" name="矩形 8"/>
          <p:cNvSpPr/>
          <p:nvPr/>
        </p:nvSpPr>
        <p:spPr>
          <a:xfrm>
            <a:off x="655769" y="4787345"/>
            <a:ext cx="41360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一对对燕子，你们什么时候飞回来的？</a:t>
            </a:r>
          </a:p>
        </p:txBody>
      </p:sp>
    </p:spTree>
    <p:extLst>
      <p:ext uri="{BB962C8B-B14F-4D97-AF65-F5344CB8AC3E}">
        <p14:creationId xmlns:p14="http://schemas.microsoft.com/office/powerpoint/2010/main" val="1573949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78060" y="764704"/>
            <a:ext cx="85689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(2014</a:t>
            </a:r>
            <a:r>
              <a:rPr lang="zh-CN" altLang="zh-CN" b="1" dirty="0"/>
              <a:t>年全国大纲卷第</a:t>
            </a:r>
            <a:r>
              <a:rPr lang="en-US" altLang="zh-CN" b="1" dirty="0"/>
              <a:t>12</a:t>
            </a:r>
            <a:r>
              <a:rPr lang="zh-CN" altLang="zh-CN" b="1" dirty="0"/>
              <a:t>题</a:t>
            </a:r>
            <a:r>
              <a:rPr lang="en-US" altLang="zh-CN" b="1" dirty="0"/>
              <a:t>)</a:t>
            </a:r>
            <a:r>
              <a:rPr lang="zh-CN" altLang="zh-CN" b="1" dirty="0"/>
              <a:t>阅读下面的诗歌，完成后面题目。</a:t>
            </a:r>
            <a:endParaRPr lang="zh-CN" altLang="zh-CN" dirty="0"/>
          </a:p>
          <a:p>
            <a:r>
              <a:rPr lang="en-US" altLang="zh-CN" b="1" dirty="0" smtClean="0"/>
              <a:t>                                                      </a:t>
            </a:r>
            <a:r>
              <a:rPr lang="zh-CN" altLang="zh-CN" sz="1600" b="1" dirty="0" smtClean="0"/>
              <a:t>寻</a:t>
            </a:r>
            <a:r>
              <a:rPr lang="zh-CN" altLang="zh-CN" sz="1600" b="1" dirty="0"/>
              <a:t>南溪常山道人</a:t>
            </a:r>
            <a:r>
              <a:rPr lang="zh-CN" altLang="zh-CN" sz="1600" b="1" dirty="0" smtClean="0"/>
              <a:t>隐居</a:t>
            </a:r>
            <a:r>
              <a:rPr lang="en-US" altLang="zh-CN" sz="1600" b="1" dirty="0" smtClean="0"/>
              <a:t>       </a:t>
            </a:r>
            <a:r>
              <a:rPr lang="zh-CN" altLang="zh-CN" sz="1400" b="1" dirty="0" smtClean="0"/>
              <a:t>刘</a:t>
            </a:r>
            <a:r>
              <a:rPr lang="zh-CN" altLang="zh-CN" sz="1400" b="1" dirty="0"/>
              <a:t>长卿</a:t>
            </a:r>
            <a:endParaRPr lang="zh-CN" altLang="zh-CN" dirty="0"/>
          </a:p>
          <a:p>
            <a:r>
              <a:rPr lang="en-US" altLang="zh-CN" b="1" dirty="0" smtClean="0"/>
              <a:t>                                             </a:t>
            </a:r>
            <a:r>
              <a:rPr lang="zh-CN" altLang="zh-CN" b="1" dirty="0" smtClean="0"/>
              <a:t>一路</a:t>
            </a:r>
            <a:r>
              <a:rPr lang="zh-CN" altLang="zh-CN" b="1" dirty="0"/>
              <a:t>经行处，莓苔见履痕。</a:t>
            </a:r>
            <a:endParaRPr lang="zh-CN" altLang="zh-CN" dirty="0"/>
          </a:p>
          <a:p>
            <a:r>
              <a:rPr lang="en-US" altLang="zh-CN" b="1" dirty="0" smtClean="0"/>
              <a:t>                                             </a:t>
            </a:r>
            <a:r>
              <a:rPr lang="zh-CN" altLang="zh-CN" b="1" dirty="0" smtClean="0"/>
              <a:t>白云</a:t>
            </a:r>
            <a:r>
              <a:rPr lang="zh-CN" altLang="zh-CN" b="1" dirty="0"/>
              <a:t>依静渚，春草闭闲门。</a:t>
            </a:r>
            <a:endParaRPr lang="zh-CN" altLang="zh-CN" dirty="0"/>
          </a:p>
          <a:p>
            <a:r>
              <a:rPr lang="en-US" altLang="zh-CN" b="1" dirty="0" smtClean="0"/>
              <a:t>                                             </a:t>
            </a:r>
            <a:r>
              <a:rPr lang="zh-CN" altLang="zh-CN" b="1" dirty="0" smtClean="0"/>
              <a:t>过</a:t>
            </a:r>
            <a:r>
              <a:rPr lang="zh-CN" altLang="zh-CN" b="1" dirty="0"/>
              <a:t>雨看松色，随山到水源。</a:t>
            </a:r>
            <a:endParaRPr lang="zh-CN" altLang="zh-CN" dirty="0"/>
          </a:p>
          <a:p>
            <a:r>
              <a:rPr lang="en-US" altLang="zh-CN" b="1" dirty="0" smtClean="0"/>
              <a:t>                                             </a:t>
            </a:r>
            <a:r>
              <a:rPr lang="zh-CN" altLang="zh-CN" b="1" dirty="0" smtClean="0"/>
              <a:t>溪</a:t>
            </a:r>
            <a:r>
              <a:rPr lang="zh-CN" altLang="zh-CN" b="1" dirty="0"/>
              <a:t>花与禅意，相对亦忘言。</a:t>
            </a:r>
            <a:endParaRPr lang="zh-CN" altLang="zh-CN" dirty="0"/>
          </a:p>
        </p:txBody>
      </p:sp>
      <p:sp>
        <p:nvSpPr>
          <p:cNvPr id="3" name="矩形 2"/>
          <p:cNvSpPr/>
          <p:nvPr/>
        </p:nvSpPr>
        <p:spPr>
          <a:xfrm>
            <a:off x="343944" y="2530196"/>
            <a:ext cx="828092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/>
              <a:t>(1)</a:t>
            </a:r>
            <a:r>
              <a:rPr lang="zh-CN" altLang="zh-CN" sz="2000" b="1" dirty="0"/>
              <a:t>诗人眼中常山道人隐居地周围环境的最大特色是什么？请简要说明。</a:t>
            </a:r>
            <a:endParaRPr lang="zh-CN" altLang="zh-CN" sz="2000" dirty="0"/>
          </a:p>
          <a:p>
            <a:r>
              <a:rPr lang="en-US" altLang="zh-CN" sz="2000" b="1" dirty="0" smtClean="0"/>
              <a:t>(</a:t>
            </a:r>
            <a:r>
              <a:rPr lang="en-US" altLang="zh-CN" sz="2000" b="1" dirty="0"/>
              <a:t>2)</a:t>
            </a:r>
            <a:r>
              <a:rPr lang="zh-CN" altLang="zh-CN" sz="2000" b="1" dirty="0"/>
              <a:t>请分别对第三联中</a:t>
            </a:r>
            <a:r>
              <a:rPr lang="en-US" altLang="zh-CN" sz="2000" b="1" dirty="0"/>
              <a:t>“</a:t>
            </a:r>
            <a:r>
              <a:rPr lang="zh-CN" altLang="zh-CN" sz="2000" b="1" dirty="0"/>
              <a:t>过</a:t>
            </a:r>
            <a:r>
              <a:rPr lang="en-US" altLang="zh-CN" sz="2000" b="1" dirty="0"/>
              <a:t>”“</a:t>
            </a:r>
            <a:r>
              <a:rPr lang="zh-CN" altLang="zh-CN" sz="2000" b="1" dirty="0"/>
              <a:t>随</a:t>
            </a:r>
            <a:r>
              <a:rPr lang="en-US" altLang="zh-CN" sz="2000" b="1" dirty="0"/>
              <a:t>”</a:t>
            </a:r>
            <a:r>
              <a:rPr lang="zh-CN" altLang="zh-CN" sz="2000" b="1" dirty="0"/>
              <a:t>两个字作简要赏析。</a:t>
            </a:r>
            <a:endParaRPr lang="zh-CN" altLang="zh-CN" sz="2000" dirty="0"/>
          </a:p>
        </p:txBody>
      </p:sp>
      <p:sp>
        <p:nvSpPr>
          <p:cNvPr id="4" name="矩形 3"/>
          <p:cNvSpPr/>
          <p:nvPr/>
        </p:nvSpPr>
        <p:spPr>
          <a:xfrm>
            <a:off x="303321" y="4797152"/>
            <a:ext cx="864369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/>
              <a:t>[(</a:t>
            </a:r>
            <a:r>
              <a:rPr lang="en-US" altLang="zh-CN" sz="2000" b="1" dirty="0"/>
              <a:t>1)</a:t>
            </a:r>
            <a:r>
              <a:rPr lang="zh-CN" altLang="zh-CN" sz="2000" b="1" dirty="0"/>
              <a:t>本题从环境描写的角度考查对诗歌形象的鉴赏。</a:t>
            </a:r>
            <a:r>
              <a:rPr lang="en-US" altLang="zh-CN" sz="2000" b="1" dirty="0"/>
              <a:t>“</a:t>
            </a:r>
            <a:r>
              <a:rPr lang="zh-CN" altLang="zh-CN" sz="2000" b="1" dirty="0"/>
              <a:t>莓苔</a:t>
            </a:r>
            <a:r>
              <a:rPr lang="en-US" altLang="zh-CN" sz="2000" b="1" dirty="0"/>
              <a:t>”“</a:t>
            </a:r>
            <a:r>
              <a:rPr lang="zh-CN" altLang="zh-CN" sz="2000" b="1" dirty="0"/>
              <a:t>履痕</a:t>
            </a:r>
            <a:r>
              <a:rPr lang="en-US" altLang="zh-CN" sz="2000" b="1" dirty="0"/>
              <a:t>”“</a:t>
            </a:r>
            <a:r>
              <a:rPr lang="zh-CN" altLang="zh-CN" sz="2000" b="1" dirty="0"/>
              <a:t>白云</a:t>
            </a:r>
            <a:r>
              <a:rPr lang="en-US" altLang="zh-CN" sz="2000" b="1" dirty="0" smtClean="0"/>
              <a:t>”</a:t>
            </a:r>
          </a:p>
          <a:p>
            <a:r>
              <a:rPr lang="en-US" altLang="zh-CN" sz="2000" b="1" dirty="0"/>
              <a:t> </a:t>
            </a:r>
            <a:r>
              <a:rPr lang="en-US" altLang="zh-CN" sz="2000" b="1" dirty="0" smtClean="0"/>
              <a:t>      “</a:t>
            </a:r>
            <a:r>
              <a:rPr lang="zh-CN" altLang="zh-CN" sz="2000" b="1" dirty="0"/>
              <a:t>闲门</a:t>
            </a:r>
            <a:r>
              <a:rPr lang="en-US" altLang="zh-CN" sz="2000" b="1" dirty="0"/>
              <a:t>”“</a:t>
            </a:r>
            <a:r>
              <a:rPr lang="zh-CN" altLang="zh-CN" sz="2000" b="1" dirty="0"/>
              <a:t>松色</a:t>
            </a:r>
            <a:r>
              <a:rPr lang="en-US" altLang="zh-CN" sz="2000" b="1" dirty="0"/>
              <a:t>”</a:t>
            </a:r>
            <a:r>
              <a:rPr lang="zh-CN" altLang="zh-CN" sz="2000" b="1" dirty="0"/>
              <a:t>等意象，营造出</a:t>
            </a:r>
            <a:r>
              <a:rPr lang="zh-CN" altLang="zh-CN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隐居环境</a:t>
            </a:r>
            <a:r>
              <a:rPr lang="zh-CN" altLang="zh-CN" sz="2000" b="1" dirty="0"/>
              <a:t>幽静的特点</a:t>
            </a:r>
            <a:r>
              <a:rPr lang="zh-CN" altLang="zh-CN" sz="2000" b="1" dirty="0" smtClean="0"/>
              <a:t>。</a:t>
            </a:r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323528" y="3238082"/>
            <a:ext cx="86409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b="1" dirty="0" smtClean="0"/>
              <a:t>【答案】</a:t>
            </a:r>
            <a:r>
              <a:rPr lang="en-US" altLang="zh-CN" sz="2000" b="1" dirty="0" smtClean="0"/>
              <a:t>(1)</a:t>
            </a:r>
            <a:r>
              <a:rPr lang="zh-CN" altLang="zh-CN" sz="2000" b="1" dirty="0" smtClean="0">
                <a:solidFill>
                  <a:srgbClr val="FF0000"/>
                </a:solidFill>
              </a:rPr>
              <a:t>幽静</a:t>
            </a:r>
            <a:r>
              <a:rPr lang="zh-CN" altLang="zh-CN" sz="2000" b="1" dirty="0" smtClean="0"/>
              <a:t>。沿途是莓苔，</a:t>
            </a:r>
            <a:r>
              <a:rPr lang="zh-CN" altLang="zh-CN" sz="20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远望</a:t>
            </a:r>
            <a:r>
              <a:rPr lang="zh-CN" altLang="zh-CN" sz="2000" b="1" dirty="0" smtClean="0"/>
              <a:t>白云缭绕，</a:t>
            </a:r>
            <a:r>
              <a:rPr lang="zh-CN" altLang="zh-CN" sz="20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近看</a:t>
            </a:r>
            <a:r>
              <a:rPr lang="zh-CN" altLang="zh-CN" sz="2000" b="1" dirty="0" smtClean="0"/>
              <a:t>芳草当门。</a:t>
            </a:r>
            <a:r>
              <a:rPr lang="zh-CN" altLang="zh-CN" sz="20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白云、静渚、春草、闲门</a:t>
            </a:r>
            <a:r>
              <a:rPr lang="zh-CN" altLang="zh-CN" sz="2000" b="1" dirty="0" smtClean="0"/>
              <a:t>都营造出一种</a:t>
            </a:r>
            <a:r>
              <a:rPr lang="zh-CN" altLang="zh-CN" sz="2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静谧</a:t>
            </a:r>
            <a:r>
              <a:rPr lang="zh-CN" altLang="zh-CN" sz="2000" b="1" dirty="0" smtClean="0"/>
              <a:t>的气氛。</a:t>
            </a:r>
            <a:endParaRPr lang="zh-CN" alt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205326" y="4029452"/>
            <a:ext cx="878497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/>
              <a:t>(2)“</a:t>
            </a:r>
            <a:r>
              <a:rPr lang="zh-CN" altLang="zh-CN" sz="2000" b="1" dirty="0" smtClean="0"/>
              <a:t>过</a:t>
            </a:r>
            <a:r>
              <a:rPr lang="en-US" altLang="zh-CN" sz="2000" b="1" dirty="0" smtClean="0"/>
              <a:t>”</a:t>
            </a:r>
            <a:r>
              <a:rPr lang="zh-CN" altLang="zh-CN" sz="2000" b="1" dirty="0" smtClean="0"/>
              <a:t>字把雨后松树</a:t>
            </a:r>
            <a:r>
              <a:rPr lang="zh-CN" altLang="zh-CN" sz="2000" b="1" dirty="0" smtClean="0">
                <a:solidFill>
                  <a:srgbClr val="FF0000"/>
                </a:solidFill>
              </a:rPr>
              <a:t>翠绿的景色</a:t>
            </a:r>
            <a:r>
              <a:rPr lang="zh-CN" altLang="zh-CN" sz="2000" b="1" dirty="0" smtClean="0"/>
              <a:t>显现了出来。“随”字形象地表现了</a:t>
            </a:r>
            <a:r>
              <a:rPr lang="zh-CN" altLang="zh-CN" sz="2000" b="1" dirty="0" smtClean="0">
                <a:solidFill>
                  <a:srgbClr val="FF0000"/>
                </a:solidFill>
              </a:rPr>
              <a:t>山道峰回路转</a:t>
            </a:r>
            <a:r>
              <a:rPr lang="zh-CN" altLang="zh-CN" sz="2000" b="1" dirty="0" smtClean="0"/>
              <a:t>，人在随山转折、缘山寻找“水源”，令人有</a:t>
            </a:r>
            <a:r>
              <a:rPr lang="zh-CN" altLang="zh-CN" sz="2000" b="1" dirty="0" smtClean="0">
                <a:solidFill>
                  <a:srgbClr val="00B0F0"/>
                </a:solidFill>
              </a:rPr>
              <a:t>曲径探幽的遐想</a:t>
            </a:r>
            <a:r>
              <a:rPr lang="zh-CN" altLang="zh-CN" sz="2000" b="1" dirty="0" smtClean="0"/>
              <a:t>。</a:t>
            </a:r>
            <a:endParaRPr lang="zh-CN" altLang="zh-CN" sz="2000" dirty="0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4453227"/>
              </p:ext>
            </p:extLst>
          </p:nvPr>
        </p:nvGraphicFramePr>
        <p:xfrm>
          <a:off x="3203848" y="-99392"/>
          <a:ext cx="3600450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8" name="Image" r:id="rId3" imgW="1866588" imgH="438839" progId="Photoshop.Image.7">
                  <p:embed/>
                </p:oleObj>
              </mc:Choice>
              <mc:Fallback>
                <p:oleObj name="Image" r:id="rId3" imgW="1866588" imgH="438839" progId="Photoshop.Image.7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clrChange>
                          <a:clrFrom>
                            <a:srgbClr val="FEFEFE"/>
                          </a:clrFrom>
                          <a:clrTo>
                            <a:srgbClr val="FEFEFE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848" y="-99392"/>
                        <a:ext cx="3600450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215516" y="5445224"/>
            <a:ext cx="878497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/>
              <a:t>(2)</a:t>
            </a:r>
            <a:r>
              <a:rPr lang="zh-CN" altLang="zh-CN" sz="2000" b="1" dirty="0" smtClean="0"/>
              <a:t>从炼字的角度考查对诗歌语言的鉴赏。用一</a:t>
            </a:r>
            <a:r>
              <a:rPr lang="en-US" altLang="zh-CN" sz="2000" b="1" dirty="0" smtClean="0"/>
              <a:t>“</a:t>
            </a:r>
            <a:r>
              <a:rPr lang="zh-CN" altLang="zh-CN" sz="2000" b="1" dirty="0" smtClean="0"/>
              <a:t>过</a:t>
            </a:r>
            <a:r>
              <a:rPr lang="en-US" altLang="zh-CN" sz="2000" b="1" dirty="0" smtClean="0"/>
              <a:t>”</a:t>
            </a:r>
            <a:r>
              <a:rPr lang="zh-CN" altLang="zh-CN" sz="2000" b="1" dirty="0" smtClean="0"/>
              <a:t>字着意表达</a:t>
            </a:r>
            <a:r>
              <a:rPr lang="zh-CN" altLang="zh-CN" sz="2000" b="1" dirty="0" smtClean="0">
                <a:solidFill>
                  <a:srgbClr val="FF0000"/>
                </a:solidFill>
              </a:rPr>
              <a:t>雨霁云收</a:t>
            </a:r>
            <a:r>
              <a:rPr lang="zh-CN" altLang="zh-CN" sz="2000" b="1" dirty="0" smtClean="0"/>
              <a:t>之</a:t>
            </a:r>
            <a:endParaRPr lang="en-US" altLang="zh-CN" sz="2000" b="1" dirty="0" smtClean="0"/>
          </a:p>
          <a:p>
            <a:r>
              <a:rPr lang="en-US" altLang="zh-CN" sz="2000" b="1" dirty="0"/>
              <a:t> </a:t>
            </a:r>
            <a:r>
              <a:rPr lang="en-US" altLang="zh-CN" sz="2000" b="1" dirty="0" smtClean="0"/>
              <a:t>    </a:t>
            </a:r>
            <a:r>
              <a:rPr lang="zh-CN" altLang="zh-CN" sz="2000" b="1" dirty="0" smtClean="0"/>
              <a:t>后</a:t>
            </a:r>
            <a:r>
              <a:rPr lang="zh-CN" altLang="zh-CN" sz="20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翠绿生新</a:t>
            </a:r>
            <a:r>
              <a:rPr lang="zh-CN" altLang="zh-CN" sz="2000" b="1" dirty="0" smtClean="0"/>
              <a:t>的松色。</a:t>
            </a:r>
            <a:r>
              <a:rPr lang="en-US" altLang="zh-CN" sz="2000" b="1" dirty="0" smtClean="0"/>
              <a:t>“</a:t>
            </a:r>
            <a:r>
              <a:rPr lang="zh-CN" altLang="zh-CN" sz="2000" b="1" dirty="0" smtClean="0"/>
              <a:t>过</a:t>
            </a:r>
            <a:r>
              <a:rPr lang="en-US" altLang="zh-CN" sz="2000" b="1" dirty="0" smtClean="0"/>
              <a:t>”</a:t>
            </a:r>
            <a:r>
              <a:rPr lang="zh-CN" altLang="zh-CN" sz="2000" b="1" dirty="0" smtClean="0"/>
              <a:t>字把阵雨</a:t>
            </a:r>
            <a:r>
              <a:rPr lang="zh-CN" altLang="zh-CN" sz="2000" b="1" dirty="0" smtClean="0">
                <a:solidFill>
                  <a:srgbClr val="FF0000"/>
                </a:solidFill>
              </a:rPr>
              <a:t>带来</a:t>
            </a:r>
            <a:r>
              <a:rPr lang="zh-CN" altLang="zh-CN" sz="2000" b="1" dirty="0" smtClean="0"/>
              <a:t>的</a:t>
            </a:r>
            <a:r>
              <a:rPr lang="zh-CN" altLang="zh-CN" sz="2000" b="1" dirty="0" smtClean="0">
                <a:solidFill>
                  <a:srgbClr val="00B050"/>
                </a:solidFill>
              </a:rPr>
              <a:t>清新宜人</a:t>
            </a:r>
            <a:r>
              <a:rPr lang="zh-CN" altLang="zh-CN" sz="2000" b="1" dirty="0" smtClean="0"/>
              <a:t>的气息、物色，轻松</a:t>
            </a:r>
            <a:endParaRPr lang="en-US" altLang="zh-CN" sz="2000" b="1" dirty="0" smtClean="0"/>
          </a:p>
          <a:p>
            <a:r>
              <a:rPr lang="en-US" altLang="zh-CN" sz="2000" b="1" dirty="0"/>
              <a:t> </a:t>
            </a:r>
            <a:r>
              <a:rPr lang="en-US" altLang="zh-CN" sz="2000" b="1" dirty="0" smtClean="0"/>
              <a:t>    </a:t>
            </a:r>
            <a:r>
              <a:rPr lang="zh-CN" altLang="zh-CN" sz="2000" b="1" dirty="0" smtClean="0"/>
              <a:t>自然地托显出来。</a:t>
            </a:r>
            <a:r>
              <a:rPr lang="en-US" altLang="zh-CN" sz="2000" b="1" dirty="0" smtClean="0"/>
              <a:t>“</a:t>
            </a:r>
            <a:r>
              <a:rPr lang="zh-CN" altLang="zh-CN" sz="2000" b="1" dirty="0" smtClean="0"/>
              <a:t>随</a:t>
            </a:r>
            <a:r>
              <a:rPr lang="en-US" altLang="zh-CN" sz="2000" b="1" dirty="0" smtClean="0"/>
              <a:t>”</a:t>
            </a:r>
            <a:r>
              <a:rPr lang="zh-CN" altLang="zh-CN" sz="2000" b="1" dirty="0" smtClean="0"/>
              <a:t>字写</a:t>
            </a:r>
            <a:r>
              <a:rPr lang="zh-CN" altLang="zh-CN" sz="2000" b="1" dirty="0" smtClean="0">
                <a:solidFill>
                  <a:srgbClr val="7030A0"/>
                </a:solidFill>
              </a:rPr>
              <a:t>山道纡绕，峰回路转，随山探源</a:t>
            </a:r>
            <a:r>
              <a:rPr lang="zh-CN" altLang="zh-CN" sz="2000" b="1" dirty="0" smtClean="0"/>
              <a:t>。其间林壑</a:t>
            </a:r>
            <a:endParaRPr lang="en-US" altLang="zh-CN" sz="2000" b="1" dirty="0" smtClean="0"/>
          </a:p>
          <a:p>
            <a:r>
              <a:rPr lang="en-US" altLang="zh-CN" sz="2000" b="1" dirty="0"/>
              <a:t> </a:t>
            </a:r>
            <a:r>
              <a:rPr lang="en-US" altLang="zh-CN" sz="2000" b="1" dirty="0" smtClean="0"/>
              <a:t>     </a:t>
            </a:r>
            <a:r>
              <a:rPr lang="zh-CN" altLang="zh-CN" sz="2000" b="1" dirty="0" smtClean="0"/>
              <a:t>深秀，水声潺潺，都由这个</a:t>
            </a:r>
            <a:r>
              <a:rPr lang="en-US" altLang="zh-CN" sz="2000" b="1" dirty="0" smtClean="0"/>
              <a:t>“</a:t>
            </a:r>
            <a:r>
              <a:rPr lang="zh-CN" altLang="zh-CN" sz="2000" b="1" dirty="0" smtClean="0"/>
              <a:t>随</a:t>
            </a:r>
            <a:r>
              <a:rPr lang="en-US" altLang="zh-CN" sz="2000" b="1" dirty="0" smtClean="0"/>
              <a:t>”</a:t>
            </a:r>
            <a:r>
              <a:rPr lang="zh-CN" altLang="zh-CN" sz="2000" b="1" dirty="0" smtClean="0"/>
              <a:t>字导出，令人有</a:t>
            </a:r>
            <a:r>
              <a:rPr lang="en-US" altLang="zh-CN" sz="2000" b="1" dirty="0" smtClean="0"/>
              <a:t>“</a:t>
            </a:r>
            <a:r>
              <a:rPr lang="zh-CN" altLang="zh-CN" sz="2000" b="1" dirty="0" smtClean="0"/>
              <a:t>曲径探幽</a:t>
            </a:r>
            <a:r>
              <a:rPr lang="en-US" altLang="zh-CN" sz="2000" b="1" dirty="0" smtClean="0"/>
              <a:t>”</a:t>
            </a:r>
            <a:r>
              <a:rPr lang="zh-CN" altLang="zh-CN" sz="2000" b="1" dirty="0" smtClean="0"/>
              <a:t>的想象。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58662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6021" y="263028"/>
            <a:ext cx="849694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/>
              <a:t>1</a:t>
            </a:r>
            <a:r>
              <a:rPr lang="zh-CN" altLang="zh-CN" sz="2000" b="1" dirty="0"/>
              <a:t>．阅读下面的宋诗，完成题目。</a:t>
            </a:r>
            <a:endParaRPr lang="zh-CN" altLang="zh-CN" sz="2000" dirty="0"/>
          </a:p>
          <a:p>
            <a:r>
              <a:rPr lang="en-US" altLang="zh-CN" sz="2000" b="1" dirty="0" smtClean="0"/>
              <a:t>                                                                </a:t>
            </a:r>
            <a:r>
              <a:rPr lang="zh-CN" altLang="zh-CN" sz="2000" b="1" dirty="0" smtClean="0"/>
              <a:t>春游湖</a:t>
            </a:r>
            <a:r>
              <a:rPr lang="en-US" altLang="zh-CN" sz="2000" b="1" dirty="0" smtClean="0"/>
              <a:t>              </a:t>
            </a:r>
            <a:r>
              <a:rPr lang="zh-CN" altLang="zh-CN" sz="2000" b="1" dirty="0" smtClean="0"/>
              <a:t>徐</a:t>
            </a:r>
            <a:r>
              <a:rPr lang="zh-CN" altLang="zh-CN" sz="2000" b="1" dirty="0"/>
              <a:t>府</a:t>
            </a:r>
            <a:endParaRPr lang="zh-CN" altLang="zh-CN" sz="2000" dirty="0"/>
          </a:p>
          <a:p>
            <a:r>
              <a:rPr lang="en-US" altLang="zh-CN" sz="2000" b="1" dirty="0" smtClean="0"/>
              <a:t>                                         </a:t>
            </a:r>
            <a:r>
              <a:rPr lang="zh-CN" altLang="zh-CN" sz="2000" b="1" dirty="0" smtClean="0"/>
              <a:t>双</a:t>
            </a:r>
            <a:r>
              <a:rPr lang="zh-CN" altLang="zh-CN" sz="2000" b="1" dirty="0"/>
              <a:t>飞燕子几时回？夹岸桃花蘸水开。</a:t>
            </a:r>
            <a:endParaRPr lang="zh-CN" altLang="zh-CN" sz="2000" dirty="0"/>
          </a:p>
          <a:p>
            <a:r>
              <a:rPr lang="en-US" altLang="zh-CN" sz="2000" b="1" dirty="0" smtClean="0"/>
              <a:t>                                        </a:t>
            </a:r>
            <a:r>
              <a:rPr lang="zh-CN" altLang="zh-CN" sz="2000" b="1" dirty="0" smtClean="0"/>
              <a:t>春雨</a:t>
            </a:r>
            <a:r>
              <a:rPr lang="zh-CN" altLang="zh-CN" sz="2000" b="1" dirty="0"/>
              <a:t>断桥人不度，小舟撑出柳阴来</a:t>
            </a:r>
            <a:r>
              <a:rPr lang="zh-CN" altLang="zh-CN" sz="2000" b="1" dirty="0" smtClean="0"/>
              <a:t>。</a:t>
            </a:r>
            <a:endParaRPr lang="zh-CN" altLang="zh-CN" sz="2000" dirty="0"/>
          </a:p>
        </p:txBody>
      </p:sp>
      <p:sp>
        <p:nvSpPr>
          <p:cNvPr id="3" name="矩形 2"/>
          <p:cNvSpPr/>
          <p:nvPr/>
        </p:nvSpPr>
        <p:spPr>
          <a:xfrm>
            <a:off x="478224" y="3140968"/>
            <a:ext cx="820891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b="1" dirty="0" smtClean="0"/>
              <a:t>【答案】</a:t>
            </a:r>
            <a:r>
              <a:rPr lang="en-US" altLang="zh-CN" sz="2000" b="1" dirty="0"/>
              <a:t>(1)“</a:t>
            </a:r>
            <a:r>
              <a:rPr lang="zh-CN" altLang="zh-CN" sz="2000" b="1" dirty="0"/>
              <a:t>蘸</a:t>
            </a:r>
            <a:r>
              <a:rPr lang="en-US" altLang="zh-CN" sz="2000" b="1" dirty="0"/>
              <a:t>”</a:t>
            </a:r>
            <a:r>
              <a:rPr lang="zh-CN" altLang="zh-CN" sz="2000" b="1" dirty="0"/>
              <a:t>字，运用</a:t>
            </a:r>
            <a:r>
              <a:rPr lang="zh-CN" altLang="zh-CN" sz="2000" b="1" dirty="0">
                <a:solidFill>
                  <a:srgbClr val="FF0000"/>
                </a:solidFill>
              </a:rPr>
              <a:t>拟人</a:t>
            </a:r>
            <a:r>
              <a:rPr lang="zh-CN" altLang="zh-CN" sz="2000" b="1" dirty="0"/>
              <a:t>手法，一方面生动形象地写出桃花开得繁密，把</a:t>
            </a:r>
            <a:r>
              <a:rPr lang="zh-CN" altLang="zh-CN" sz="2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树枝压弯了后贴着水面的</a:t>
            </a:r>
            <a:r>
              <a:rPr lang="zh-CN" altLang="zh-CN" sz="2000" b="1" dirty="0"/>
              <a:t>情景，另一方面也表明下过春雨，桃花是湿的，形象地表现了</a:t>
            </a:r>
            <a:r>
              <a:rPr lang="en-US" altLang="zh-CN" sz="2000" b="1" dirty="0"/>
              <a:t>“</a:t>
            </a:r>
            <a:r>
              <a:rPr lang="zh-CN" altLang="zh-CN" sz="20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桃花带雨</a:t>
            </a:r>
            <a:r>
              <a:rPr lang="en-US" altLang="zh-CN" sz="2000" b="1" dirty="0"/>
              <a:t>”</a:t>
            </a:r>
            <a:r>
              <a:rPr lang="zh-CN" altLang="zh-CN" sz="2000" b="1" dirty="0"/>
              <a:t>的动人情形，表达了作者</a:t>
            </a:r>
            <a:r>
              <a:rPr lang="zh-CN" altLang="zh-CN" sz="2000" b="1" dirty="0">
                <a:solidFill>
                  <a:srgbClr val="FF0000"/>
                </a:solidFill>
              </a:rPr>
              <a:t>喜悦</a:t>
            </a:r>
            <a:r>
              <a:rPr lang="zh-CN" altLang="zh-CN" sz="2000" b="1" dirty="0"/>
              <a:t>的心情。 </a:t>
            </a:r>
            <a:endParaRPr lang="zh-CN" altLang="zh-CN" sz="2000" dirty="0"/>
          </a:p>
        </p:txBody>
      </p:sp>
      <p:sp>
        <p:nvSpPr>
          <p:cNvPr id="4" name="矩形 3"/>
          <p:cNvSpPr/>
          <p:nvPr/>
        </p:nvSpPr>
        <p:spPr>
          <a:xfrm>
            <a:off x="333981" y="1740356"/>
            <a:ext cx="851898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/>
              <a:t>(1)“</a:t>
            </a:r>
            <a:r>
              <a:rPr lang="zh-CN" altLang="zh-CN" sz="2000" b="1" dirty="0"/>
              <a:t>夹岸桃花蘸水开</a:t>
            </a:r>
            <a:r>
              <a:rPr lang="en-US" altLang="zh-CN" sz="2000" b="1" dirty="0"/>
              <a:t>”</a:t>
            </a:r>
            <a:r>
              <a:rPr lang="zh-CN" altLang="zh-CN" sz="2000" b="1" dirty="0"/>
              <a:t>一句中最传神的字是哪一个？找出来并作简要分析。</a:t>
            </a:r>
            <a:endParaRPr lang="zh-CN" altLang="zh-CN" sz="2000" dirty="0"/>
          </a:p>
          <a:p>
            <a:r>
              <a:rPr lang="en-US" altLang="zh-CN" sz="2000" b="1" dirty="0"/>
              <a:t>(2)</a:t>
            </a:r>
            <a:r>
              <a:rPr lang="zh-CN" altLang="zh-CN" sz="2000" b="1" dirty="0"/>
              <a:t>富有理趣是宋诗的一大特色，请简要分析</a:t>
            </a:r>
            <a:r>
              <a:rPr lang="en-US" altLang="zh-CN" sz="2000" b="1" dirty="0"/>
              <a:t>“</a:t>
            </a:r>
            <a:r>
              <a:rPr lang="zh-CN" altLang="zh-CN" sz="2000" b="1" dirty="0"/>
              <a:t>春雨断桥人不度，小舟撑出柳阴来</a:t>
            </a:r>
            <a:r>
              <a:rPr lang="en-US" altLang="zh-CN" sz="2000" b="1" dirty="0"/>
              <a:t>”</a:t>
            </a:r>
            <a:r>
              <a:rPr lang="zh-CN" altLang="zh-CN" sz="2000" b="1" dirty="0"/>
              <a:t>中蕴含的哲理。</a:t>
            </a:r>
            <a:endParaRPr lang="zh-CN" altLang="zh-CN" sz="2000" dirty="0"/>
          </a:p>
        </p:txBody>
      </p:sp>
      <p:sp>
        <p:nvSpPr>
          <p:cNvPr id="5" name="矩形 4"/>
          <p:cNvSpPr/>
          <p:nvPr/>
        </p:nvSpPr>
        <p:spPr>
          <a:xfrm>
            <a:off x="467544" y="4725144"/>
            <a:ext cx="8208912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/>
              <a:t>(2)</a:t>
            </a:r>
            <a:r>
              <a:rPr lang="zh-CN" altLang="zh-CN" sz="2000" b="1" dirty="0"/>
              <a:t>春水上涨，没过桥面，正当游人无法过去之际，一只小船从绿荫深处撑过来，诗句告诉人们，</a:t>
            </a:r>
            <a:r>
              <a:rPr lang="zh-CN" altLang="zh-CN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困境中仍然蕴含着希望</a:t>
            </a:r>
            <a:r>
              <a:rPr lang="zh-CN" altLang="zh-CN" sz="2000" b="1" dirty="0"/>
              <a:t>，也道出了</a:t>
            </a:r>
            <a:r>
              <a:rPr lang="zh-CN" altLang="zh-CN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世间事物消长变化</a:t>
            </a:r>
            <a:r>
              <a:rPr lang="zh-CN" altLang="zh-CN" sz="2000" b="1" dirty="0"/>
              <a:t>的哲理，体现了宋诗特有的</a:t>
            </a:r>
            <a:r>
              <a:rPr lang="zh-CN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理趣</a:t>
            </a:r>
            <a:r>
              <a:rPr lang="zh-CN" altLang="zh-CN" sz="2000" b="1" dirty="0"/>
              <a:t>。</a:t>
            </a:r>
            <a:endParaRPr lang="zh-CN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419789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9512" y="3284984"/>
            <a:ext cx="87129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注释 </a:t>
            </a:r>
            <a:r>
              <a:rPr lang="zh-CN" alt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：①</a:t>
            </a:r>
            <a:r>
              <a:rPr lang="zh-CN" alt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未央：汉朝宫殿名。故址在今陕西西安。</a:t>
            </a:r>
          </a:p>
          <a:p>
            <a:r>
              <a:rPr lang="zh-CN" alt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②三杰：指汉代张良、萧何、韩信三人，他们帮助刘邦统一中国。</a:t>
            </a:r>
          </a:p>
          <a:p>
            <a:r>
              <a:rPr lang="zh-CN" alt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③纳谏：古代君主采纳臣下的进谏</a:t>
            </a:r>
            <a:r>
              <a:rPr lang="zh-CN" alt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。④</a:t>
            </a:r>
            <a:r>
              <a:rPr lang="zh-CN" alt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遗基：指残留的未央宫废墟。</a:t>
            </a:r>
          </a:p>
          <a:p>
            <a:r>
              <a:rPr lang="zh-CN" alt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⑤闲坐地：闲坐着</a:t>
            </a:r>
            <a:r>
              <a:rPr lang="zh-CN" alt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  <a:endParaRPr lang="zh-CN" altLang="en-US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323528" y="188640"/>
            <a:ext cx="864096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/>
              <a:t>2</a:t>
            </a:r>
            <a:r>
              <a:rPr lang="zh-CN" altLang="zh-CN" sz="2000" b="1" dirty="0"/>
              <a:t>．阅读下面这首元曲，完成题目。</a:t>
            </a:r>
            <a:endParaRPr lang="zh-CN" altLang="zh-CN" sz="2000" dirty="0"/>
          </a:p>
          <a:p>
            <a:r>
              <a:rPr lang="en-US" altLang="zh-CN" sz="2000" b="1" dirty="0" smtClean="0"/>
              <a:t>                                                      </a:t>
            </a:r>
            <a:r>
              <a:rPr lang="zh-CN" altLang="zh-CN" sz="2000" b="1" dirty="0" smtClean="0"/>
              <a:t>山坡</a:t>
            </a:r>
            <a:r>
              <a:rPr lang="zh-CN" altLang="zh-CN" sz="2000" b="1" dirty="0"/>
              <a:t>羊</a:t>
            </a:r>
            <a:r>
              <a:rPr lang="en-US" altLang="zh-CN" sz="2000" b="1" dirty="0"/>
              <a:t>·</a:t>
            </a:r>
            <a:r>
              <a:rPr lang="zh-CN" altLang="zh-CN" sz="2000" b="1" dirty="0"/>
              <a:t>未央</a:t>
            </a:r>
            <a:r>
              <a:rPr lang="zh-CN" altLang="zh-CN" sz="2000" b="1" baseline="30000" dirty="0"/>
              <a:t>①</a:t>
            </a:r>
            <a:r>
              <a:rPr lang="zh-CN" altLang="zh-CN" sz="2000" b="1" dirty="0" smtClean="0"/>
              <a:t>怀古</a:t>
            </a:r>
            <a:r>
              <a:rPr lang="en-US" altLang="zh-CN" sz="2000" b="1" dirty="0" smtClean="0"/>
              <a:t>        </a:t>
            </a:r>
            <a:r>
              <a:rPr lang="zh-CN" altLang="zh-CN" sz="2000" b="1" dirty="0" smtClean="0"/>
              <a:t>张</a:t>
            </a:r>
            <a:r>
              <a:rPr lang="zh-CN" altLang="zh-CN" sz="2000" b="1" dirty="0"/>
              <a:t>养浩</a:t>
            </a:r>
            <a:endParaRPr lang="zh-CN" altLang="zh-CN" sz="2000" dirty="0"/>
          </a:p>
          <a:p>
            <a:r>
              <a:rPr lang="zh-CN" altLang="zh-CN" sz="2000" b="1" dirty="0"/>
              <a:t>三杰</a:t>
            </a:r>
            <a:r>
              <a:rPr lang="zh-CN" altLang="zh-CN" sz="2000" b="1" baseline="30000" dirty="0"/>
              <a:t>②</a:t>
            </a:r>
            <a:r>
              <a:rPr lang="zh-CN" altLang="zh-CN" sz="2000" b="1" dirty="0"/>
              <a:t>当日，俱曾此地，殷勤纳谏论兴废。见遗基，怎不伤悲！</a:t>
            </a:r>
            <a:endParaRPr lang="zh-CN" altLang="zh-CN" sz="2000" dirty="0"/>
          </a:p>
          <a:p>
            <a:r>
              <a:rPr lang="zh-CN" altLang="zh-CN" sz="2000" b="1" dirty="0"/>
              <a:t>山河犹带英雄气，试上最高处闲坐地。东，也在图画里；西，也在图画里</a:t>
            </a:r>
            <a:r>
              <a:rPr lang="zh-CN" altLang="zh-CN" sz="2000" b="1" dirty="0" smtClean="0"/>
              <a:t>。</a:t>
            </a:r>
            <a:endParaRPr lang="en-US" altLang="zh-CN" sz="2000" b="1" dirty="0" smtClean="0"/>
          </a:p>
          <a:p>
            <a:endParaRPr lang="zh-CN" altLang="zh-CN" sz="2000" dirty="0"/>
          </a:p>
          <a:p>
            <a:r>
              <a:rPr lang="zh-CN" altLang="zh-CN" b="1" dirty="0"/>
              <a:t>【注】</a:t>
            </a:r>
            <a:r>
              <a:rPr lang="en-US" altLang="zh-CN" b="1" dirty="0"/>
              <a:t>①</a:t>
            </a:r>
            <a:r>
              <a:rPr lang="zh-CN" altLang="zh-CN" b="1" dirty="0"/>
              <a:t>未央：未央宫，在汉长安西南部的西安门内，为刘邦的开国宰相萧何负责监修而成，由四十多个宫殿台阁组成。前殿遗址的高大土台基，在十几里之外即可望见。</a:t>
            </a:r>
            <a:r>
              <a:rPr lang="en-US" altLang="zh-CN" b="1" dirty="0"/>
              <a:t>②</a:t>
            </a:r>
            <a:r>
              <a:rPr lang="zh-CN" altLang="zh-CN" b="1" dirty="0"/>
              <a:t>三杰：指张良、萧何、韩信</a:t>
            </a:r>
            <a:r>
              <a:rPr lang="zh-CN" altLang="zh-CN" b="1" dirty="0" smtClean="0"/>
              <a:t>。</a:t>
            </a:r>
            <a:endParaRPr lang="zh-CN" altLang="zh-CN" dirty="0"/>
          </a:p>
        </p:txBody>
      </p:sp>
      <p:sp>
        <p:nvSpPr>
          <p:cNvPr id="4" name="矩形 3"/>
          <p:cNvSpPr/>
          <p:nvPr/>
        </p:nvSpPr>
        <p:spPr>
          <a:xfrm>
            <a:off x="362150" y="2583868"/>
            <a:ext cx="834769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/>
              <a:t>1)</a:t>
            </a:r>
            <a:r>
              <a:rPr lang="zh-CN" altLang="zh-CN" sz="2000" b="1" dirty="0"/>
              <a:t>结合全曲，分析</a:t>
            </a:r>
            <a:r>
              <a:rPr lang="en-US" altLang="zh-CN" sz="2000" b="1" dirty="0"/>
              <a:t>“</a:t>
            </a:r>
            <a:r>
              <a:rPr lang="zh-CN" altLang="zh-CN" sz="2000" b="1" dirty="0"/>
              <a:t>试上最高处闲坐地</a:t>
            </a:r>
            <a:r>
              <a:rPr lang="en-US" altLang="zh-CN" sz="2000" b="1" dirty="0"/>
              <a:t>”</a:t>
            </a:r>
            <a:r>
              <a:rPr lang="zh-CN" altLang="zh-CN" sz="2000" b="1" dirty="0"/>
              <a:t>一句中</a:t>
            </a:r>
            <a:r>
              <a:rPr lang="en-US" altLang="zh-CN" sz="2000" b="1" dirty="0"/>
              <a:t>“</a:t>
            </a:r>
            <a:r>
              <a:rPr lang="zh-CN" altLang="zh-CN" sz="2000" b="1" dirty="0"/>
              <a:t>闲</a:t>
            </a:r>
            <a:r>
              <a:rPr lang="en-US" altLang="zh-CN" sz="2000" b="1" dirty="0"/>
              <a:t>”</a:t>
            </a:r>
            <a:r>
              <a:rPr lang="zh-CN" altLang="zh-CN" sz="2000" b="1" dirty="0"/>
              <a:t>字的妙处。</a:t>
            </a:r>
            <a:endParaRPr lang="zh-CN" altLang="zh-CN" sz="2000" dirty="0"/>
          </a:p>
          <a:p>
            <a:r>
              <a:rPr lang="en-US" altLang="zh-CN" sz="2000" b="1" dirty="0"/>
              <a:t>(2)</a:t>
            </a:r>
            <a:r>
              <a:rPr lang="zh-CN" altLang="zh-CN" sz="2000" b="1" dirty="0"/>
              <a:t>试简要赏析这首元曲在对比手法运用上的妙处。</a:t>
            </a:r>
            <a:endParaRPr lang="zh-CN" altLang="zh-CN" sz="2000" dirty="0"/>
          </a:p>
        </p:txBody>
      </p:sp>
      <p:sp>
        <p:nvSpPr>
          <p:cNvPr id="5" name="矩形 4"/>
          <p:cNvSpPr/>
          <p:nvPr/>
        </p:nvSpPr>
        <p:spPr>
          <a:xfrm>
            <a:off x="161764" y="4725144"/>
            <a:ext cx="880272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译文：当年</a:t>
            </a:r>
            <a:r>
              <a:rPr lang="zh-CN" altLang="en-US" sz="2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汉室三杰，都曾在这里聚会，汉朝建立后，他们还经常向刘邦诚挚地进谏，谈论历朝历代的交替兴废。一千多年过去了，如今看到他们当年的遗迹，往事涌上心头，怎不令人无限伤悲！人事沧桑不断，而这里的山河还到处诱发着他们当年的英雄气概，“鸟尽弓藏”令人悲！登上这未央宫遗址的最高处，坐地观看：东面，也是如画的</a:t>
            </a:r>
            <a:r>
              <a:rPr lang="zh-CN" altLang="en-US" sz="20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河山；</a:t>
            </a:r>
            <a:r>
              <a:rPr lang="zh-CN" altLang="en-US" sz="2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西面，也是如画的河山。可是，有谁能保有这壮丽的河山永在！</a:t>
            </a:r>
          </a:p>
        </p:txBody>
      </p:sp>
    </p:spTree>
    <p:extLst>
      <p:ext uri="{BB962C8B-B14F-4D97-AF65-F5344CB8AC3E}">
        <p14:creationId xmlns:p14="http://schemas.microsoft.com/office/powerpoint/2010/main" val="1876356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3528" y="188640"/>
            <a:ext cx="864096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/>
              <a:t>2</a:t>
            </a:r>
            <a:r>
              <a:rPr lang="zh-CN" altLang="zh-CN" sz="2000" b="1" dirty="0"/>
              <a:t>．阅读下面这首元曲，完成题目。</a:t>
            </a:r>
            <a:endParaRPr lang="zh-CN" altLang="zh-CN" sz="2000" dirty="0"/>
          </a:p>
          <a:p>
            <a:r>
              <a:rPr lang="en-US" altLang="zh-CN" sz="2000" b="1" dirty="0" smtClean="0"/>
              <a:t>                                                      </a:t>
            </a:r>
            <a:r>
              <a:rPr lang="zh-CN" altLang="zh-CN" sz="2000" b="1" dirty="0" smtClean="0"/>
              <a:t>山坡</a:t>
            </a:r>
            <a:r>
              <a:rPr lang="zh-CN" altLang="zh-CN" sz="2000" b="1" dirty="0"/>
              <a:t>羊</a:t>
            </a:r>
            <a:r>
              <a:rPr lang="en-US" altLang="zh-CN" sz="2000" b="1" dirty="0"/>
              <a:t>·</a:t>
            </a:r>
            <a:r>
              <a:rPr lang="zh-CN" altLang="zh-CN" sz="2000" b="1" dirty="0"/>
              <a:t>未央</a:t>
            </a:r>
            <a:r>
              <a:rPr lang="zh-CN" altLang="zh-CN" sz="2000" b="1" baseline="30000" dirty="0"/>
              <a:t>①</a:t>
            </a:r>
            <a:r>
              <a:rPr lang="zh-CN" altLang="zh-CN" sz="2000" b="1" dirty="0" smtClean="0"/>
              <a:t>怀古</a:t>
            </a:r>
            <a:r>
              <a:rPr lang="en-US" altLang="zh-CN" sz="2000" b="1" dirty="0" smtClean="0"/>
              <a:t>        </a:t>
            </a:r>
            <a:r>
              <a:rPr lang="zh-CN" altLang="zh-CN" sz="2000" b="1" dirty="0" smtClean="0"/>
              <a:t>张</a:t>
            </a:r>
            <a:r>
              <a:rPr lang="zh-CN" altLang="zh-CN" sz="2000" b="1" dirty="0"/>
              <a:t>养浩</a:t>
            </a:r>
            <a:endParaRPr lang="zh-CN" altLang="zh-CN" sz="2000" dirty="0"/>
          </a:p>
          <a:p>
            <a:r>
              <a:rPr lang="zh-CN" altLang="zh-CN" sz="2000" b="1" dirty="0"/>
              <a:t>三杰</a:t>
            </a:r>
            <a:r>
              <a:rPr lang="zh-CN" altLang="zh-CN" sz="2000" b="1" baseline="30000" dirty="0"/>
              <a:t>②</a:t>
            </a:r>
            <a:r>
              <a:rPr lang="zh-CN" altLang="zh-CN" sz="2000" b="1" dirty="0"/>
              <a:t>当日，俱曾此地，殷勤纳谏论兴废。见遗基，怎不伤悲！</a:t>
            </a:r>
            <a:endParaRPr lang="zh-CN" altLang="zh-CN" sz="2000" dirty="0"/>
          </a:p>
          <a:p>
            <a:r>
              <a:rPr lang="zh-CN" altLang="zh-CN" sz="2000" b="1" dirty="0"/>
              <a:t>山河犹带英雄气，试上最高处闲坐地。东，也在图画里；西，也在图画里</a:t>
            </a:r>
            <a:r>
              <a:rPr lang="zh-CN" altLang="zh-CN" sz="2000" b="1" dirty="0" smtClean="0"/>
              <a:t>。</a:t>
            </a:r>
            <a:endParaRPr lang="en-US" altLang="zh-CN" sz="2000" b="1" dirty="0" smtClean="0"/>
          </a:p>
          <a:p>
            <a:endParaRPr lang="zh-CN" altLang="zh-CN" sz="2000" dirty="0"/>
          </a:p>
          <a:p>
            <a:r>
              <a:rPr lang="zh-CN" altLang="zh-CN" b="1" dirty="0"/>
              <a:t>【注】</a:t>
            </a:r>
            <a:r>
              <a:rPr lang="en-US" altLang="zh-CN" b="1" dirty="0"/>
              <a:t>①</a:t>
            </a:r>
            <a:r>
              <a:rPr lang="zh-CN" altLang="zh-CN" b="1" dirty="0"/>
              <a:t>未央：未央宫，在汉长安西南部的西安门内，为刘邦的开国宰相萧何负责监修而成，由四十多个宫殿台阁组成。前殿遗址的高大土台基，在十几里之外即可望见。</a:t>
            </a:r>
            <a:r>
              <a:rPr lang="en-US" altLang="zh-CN" b="1" dirty="0"/>
              <a:t>②</a:t>
            </a:r>
            <a:r>
              <a:rPr lang="zh-CN" altLang="zh-CN" b="1" dirty="0"/>
              <a:t>三杰：指张良、萧何、韩信</a:t>
            </a:r>
            <a:r>
              <a:rPr lang="zh-CN" altLang="zh-CN" b="1" dirty="0" smtClean="0"/>
              <a:t>。</a:t>
            </a:r>
            <a:endParaRPr lang="zh-CN" altLang="zh-CN" dirty="0"/>
          </a:p>
        </p:txBody>
      </p:sp>
      <p:sp>
        <p:nvSpPr>
          <p:cNvPr id="3" name="矩形 2"/>
          <p:cNvSpPr/>
          <p:nvPr/>
        </p:nvSpPr>
        <p:spPr>
          <a:xfrm>
            <a:off x="279671" y="3924760"/>
            <a:ext cx="864619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 smtClean="0"/>
              <a:t>【答案】</a:t>
            </a:r>
            <a:r>
              <a:rPr lang="en-US" altLang="zh-CN" sz="2400" b="1" dirty="0"/>
              <a:t>(1)“</a:t>
            </a:r>
            <a:r>
              <a:rPr lang="zh-CN" altLang="zh-CN" sz="2400" b="1" dirty="0"/>
              <a:t>闲</a:t>
            </a:r>
            <a:r>
              <a:rPr lang="en-US" altLang="zh-CN" sz="2400" b="1" dirty="0"/>
              <a:t>”</a:t>
            </a:r>
            <a:r>
              <a:rPr lang="zh-CN" altLang="zh-CN" sz="2400" b="1" dirty="0"/>
              <a:t>字描写了诗人登上未央宫遗址那高大的土台基，无所事事地闲坐在此，表现了诗人得不到重用的</a:t>
            </a:r>
            <a:r>
              <a:rPr lang="zh-CN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闲闷</a:t>
            </a:r>
            <a:r>
              <a:rPr lang="zh-CN" altLang="zh-CN" sz="2400" b="1" dirty="0"/>
              <a:t>的心情</a:t>
            </a:r>
            <a:r>
              <a:rPr lang="zh-CN" altLang="zh-CN" sz="2400" b="1" dirty="0" smtClean="0"/>
              <a:t>。</a:t>
            </a:r>
            <a:endParaRPr lang="zh-CN" altLang="zh-CN" sz="2400" dirty="0"/>
          </a:p>
        </p:txBody>
      </p:sp>
      <p:sp>
        <p:nvSpPr>
          <p:cNvPr id="4" name="矩形 3"/>
          <p:cNvSpPr/>
          <p:nvPr/>
        </p:nvSpPr>
        <p:spPr>
          <a:xfrm>
            <a:off x="323528" y="5013176"/>
            <a:ext cx="856895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(2)</a:t>
            </a:r>
            <a:r>
              <a:rPr lang="zh-CN" altLang="zh-CN" sz="2400" b="1" dirty="0"/>
              <a:t>诗人以三杰的建功立业与自己的壮志未酬，三杰殷勤进谏论兴废的</a:t>
            </a:r>
            <a:r>
              <a:rPr lang="zh-CN" altLang="zh-CN" sz="2400" b="1" dirty="0">
                <a:solidFill>
                  <a:srgbClr val="FF0000"/>
                </a:solidFill>
              </a:rPr>
              <a:t>盛况</a:t>
            </a:r>
            <a:r>
              <a:rPr lang="zh-CN" altLang="zh-CN" sz="2400" b="1" dirty="0"/>
              <a:t>与现在只遗基的</a:t>
            </a:r>
            <a:r>
              <a:rPr lang="zh-CN" altLang="zh-CN" sz="2400" b="1" dirty="0">
                <a:solidFill>
                  <a:srgbClr val="FF0000"/>
                </a:solidFill>
              </a:rPr>
              <a:t>凄凉</a:t>
            </a:r>
            <a:r>
              <a:rPr lang="zh-CN" altLang="zh-CN" sz="2400" b="1" dirty="0"/>
              <a:t>，见遗基的</a:t>
            </a:r>
            <a:r>
              <a:rPr lang="zh-CN" altLang="zh-CN" sz="2400" b="1" dirty="0">
                <a:solidFill>
                  <a:srgbClr val="7030A0"/>
                </a:solidFill>
              </a:rPr>
              <a:t>伤悲</a:t>
            </a:r>
            <a:r>
              <a:rPr lang="zh-CN" altLang="zh-CN" sz="2400" b="1" dirty="0"/>
              <a:t>与见带英雄气的美丽山河的</a:t>
            </a:r>
            <a:r>
              <a:rPr lang="zh-CN" altLang="zh-CN" sz="2400" b="1" dirty="0">
                <a:solidFill>
                  <a:srgbClr val="7030A0"/>
                </a:solidFill>
              </a:rPr>
              <a:t>喜悦</a:t>
            </a:r>
            <a:r>
              <a:rPr lang="zh-CN" altLang="zh-CN" sz="2400" b="1" dirty="0"/>
              <a:t>进行对比，表现了诗人</a:t>
            </a:r>
            <a:r>
              <a:rPr lang="zh-CN" altLang="zh-CN" sz="2400" b="1" dirty="0">
                <a:solidFill>
                  <a:srgbClr val="00B0F0"/>
                </a:solidFill>
              </a:rPr>
              <a:t>壮志未酬</a:t>
            </a:r>
            <a:r>
              <a:rPr lang="zh-CN" altLang="zh-CN" sz="2400" b="1" dirty="0"/>
              <a:t>的悲伤之深和</a:t>
            </a:r>
            <a:r>
              <a:rPr lang="zh-CN" altLang="zh-CN" sz="2400" b="1" dirty="0">
                <a:solidFill>
                  <a:srgbClr val="7030A0"/>
                </a:solidFill>
              </a:rPr>
              <a:t>渴望建功立业</a:t>
            </a:r>
            <a:r>
              <a:rPr lang="zh-CN" altLang="zh-CN" sz="2400" b="1" dirty="0"/>
              <a:t>的雄心壮志之切。</a:t>
            </a:r>
            <a:endParaRPr lang="zh-CN" altLang="zh-CN" sz="2400" dirty="0"/>
          </a:p>
        </p:txBody>
      </p:sp>
      <p:sp>
        <p:nvSpPr>
          <p:cNvPr id="5" name="矩形 4"/>
          <p:cNvSpPr/>
          <p:nvPr/>
        </p:nvSpPr>
        <p:spPr>
          <a:xfrm>
            <a:off x="390301" y="2808964"/>
            <a:ext cx="834769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/>
              <a:t>1)</a:t>
            </a:r>
            <a:r>
              <a:rPr lang="zh-CN" altLang="zh-CN" sz="2000" b="1" dirty="0"/>
              <a:t>结合全曲，分析</a:t>
            </a:r>
            <a:r>
              <a:rPr lang="en-US" altLang="zh-CN" sz="2000" b="1" dirty="0"/>
              <a:t>“</a:t>
            </a:r>
            <a:r>
              <a:rPr lang="zh-CN" altLang="zh-CN" sz="2000" b="1" dirty="0"/>
              <a:t>试上最高处闲坐地</a:t>
            </a:r>
            <a:r>
              <a:rPr lang="en-US" altLang="zh-CN" sz="2000" b="1" dirty="0"/>
              <a:t>”</a:t>
            </a:r>
            <a:r>
              <a:rPr lang="zh-CN" altLang="zh-CN" sz="2000" b="1" dirty="0"/>
              <a:t>一句中</a:t>
            </a:r>
            <a:r>
              <a:rPr lang="en-US" altLang="zh-CN" sz="2000" b="1" dirty="0"/>
              <a:t>“</a:t>
            </a:r>
            <a:r>
              <a:rPr lang="zh-CN" altLang="zh-CN" sz="2000" b="1" dirty="0"/>
              <a:t>闲</a:t>
            </a:r>
            <a:r>
              <a:rPr lang="en-US" altLang="zh-CN" sz="2000" b="1" dirty="0"/>
              <a:t>”</a:t>
            </a:r>
            <a:r>
              <a:rPr lang="zh-CN" altLang="zh-CN" sz="2000" b="1" dirty="0"/>
              <a:t>字的妙处。</a:t>
            </a:r>
            <a:endParaRPr lang="zh-CN" altLang="zh-CN" sz="2000" dirty="0"/>
          </a:p>
          <a:p>
            <a:r>
              <a:rPr lang="en-US" altLang="zh-CN" sz="2000" b="1" dirty="0"/>
              <a:t>(2)</a:t>
            </a:r>
            <a:r>
              <a:rPr lang="zh-CN" altLang="zh-CN" sz="2000" b="1" dirty="0"/>
              <a:t>试简要赏析这首元曲在对比手法运用上的妙处。</a:t>
            </a:r>
            <a:endParaRPr lang="zh-CN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84114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3144" y="2483457"/>
            <a:ext cx="864096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00B050"/>
                </a:solidFill>
              </a:rPr>
              <a:t>注释 </a:t>
            </a:r>
          </a:p>
          <a:p>
            <a:r>
              <a:rPr lang="zh-CN" altLang="en-US" sz="2000" b="1" dirty="0">
                <a:solidFill>
                  <a:srgbClr val="00B050"/>
                </a:solidFill>
              </a:rPr>
              <a:t>⑴魏二：作者友人。排行第二，名字及生平均不详。</a:t>
            </a:r>
          </a:p>
          <a:p>
            <a:r>
              <a:rPr lang="zh-CN" altLang="en-US" sz="2000" b="1" dirty="0">
                <a:solidFill>
                  <a:srgbClr val="00B050"/>
                </a:solidFill>
              </a:rPr>
              <a:t>⑵潇湘月：一作“湘江上”。潇湘：潇水在零陵县与湘水会合，称潇湘</a:t>
            </a:r>
            <a:r>
              <a:rPr lang="zh-CN" altLang="en-US" sz="2000" b="1" dirty="0" smtClean="0">
                <a:solidFill>
                  <a:srgbClr val="00B050"/>
                </a:solidFill>
              </a:rPr>
              <a:t>。</a:t>
            </a:r>
            <a:endParaRPr lang="en-US" altLang="zh-CN" sz="2000" b="1" dirty="0" smtClean="0">
              <a:solidFill>
                <a:srgbClr val="00B050"/>
              </a:solidFill>
            </a:endParaRPr>
          </a:p>
          <a:p>
            <a:r>
              <a:rPr lang="en-US" altLang="zh-CN" sz="2000" b="1" dirty="0">
                <a:solidFill>
                  <a:srgbClr val="00B050"/>
                </a:solidFill>
              </a:rPr>
              <a:t> </a:t>
            </a:r>
            <a:r>
              <a:rPr lang="en-US" altLang="zh-CN" sz="2000" b="1" dirty="0" smtClean="0">
                <a:solidFill>
                  <a:srgbClr val="00B050"/>
                </a:solidFill>
              </a:rPr>
              <a:t>                   </a:t>
            </a:r>
            <a:r>
              <a:rPr lang="zh-CN" altLang="en-US" sz="2000" b="1" dirty="0" smtClean="0">
                <a:solidFill>
                  <a:srgbClr val="00B050"/>
                </a:solidFill>
              </a:rPr>
              <a:t>泛指</a:t>
            </a:r>
            <a:r>
              <a:rPr lang="zh-CN" altLang="en-US" sz="2000" b="1" dirty="0">
                <a:solidFill>
                  <a:srgbClr val="00B050"/>
                </a:solidFill>
              </a:rPr>
              <a:t>今湖南一带。</a:t>
            </a:r>
          </a:p>
          <a:p>
            <a:r>
              <a:rPr lang="zh-CN" altLang="en-US" sz="2000" b="1" dirty="0">
                <a:solidFill>
                  <a:srgbClr val="00B050"/>
                </a:solidFill>
              </a:rPr>
              <a:t>⑶清猿：即猿。因其啼声凄清，故称</a:t>
            </a:r>
            <a:r>
              <a:rPr lang="zh-CN" altLang="en-US" sz="2000" b="1" dirty="0" smtClean="0">
                <a:solidFill>
                  <a:srgbClr val="00B050"/>
                </a:solidFill>
              </a:rPr>
              <a:t>。</a:t>
            </a:r>
            <a:endParaRPr lang="zh-CN" altLang="en-US" sz="2000" b="1" dirty="0">
              <a:solidFill>
                <a:srgbClr val="00B05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23528" y="116632"/>
            <a:ext cx="856895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/>
              <a:t>3</a:t>
            </a:r>
            <a:r>
              <a:rPr lang="zh-CN" altLang="zh-CN" sz="2000" b="1" dirty="0"/>
              <a:t>．阅读下面这首诗，完成题目。</a:t>
            </a:r>
            <a:endParaRPr lang="zh-CN" altLang="zh-CN" sz="2000" dirty="0"/>
          </a:p>
          <a:p>
            <a:r>
              <a:rPr lang="en-US" altLang="zh-CN" sz="2000" b="1" dirty="0" smtClean="0"/>
              <a:t>                                                        </a:t>
            </a:r>
            <a:r>
              <a:rPr lang="zh-CN" altLang="zh-CN" sz="2000" b="1" dirty="0" smtClean="0"/>
              <a:t>送</a:t>
            </a:r>
            <a:r>
              <a:rPr lang="zh-CN" altLang="zh-CN" sz="2000" b="1" dirty="0"/>
              <a:t>魏</a:t>
            </a:r>
            <a:r>
              <a:rPr lang="zh-CN" altLang="zh-CN" sz="2000" b="1" dirty="0" smtClean="0"/>
              <a:t>二</a:t>
            </a:r>
            <a:r>
              <a:rPr lang="en-US" altLang="zh-CN" sz="2000" b="1" dirty="0" smtClean="0"/>
              <a:t>        </a:t>
            </a:r>
            <a:r>
              <a:rPr lang="zh-CN" altLang="zh-CN" sz="2000" b="1" dirty="0" smtClean="0"/>
              <a:t>王昌龄</a:t>
            </a:r>
            <a:endParaRPr lang="zh-CN" altLang="zh-CN" sz="2000" dirty="0"/>
          </a:p>
          <a:p>
            <a:r>
              <a:rPr lang="en-US" altLang="zh-CN" sz="2000" b="1" dirty="0" smtClean="0"/>
              <a:t>                                 </a:t>
            </a:r>
            <a:r>
              <a:rPr lang="zh-CN" altLang="zh-CN" sz="2000" b="1" dirty="0" smtClean="0"/>
              <a:t>醉</a:t>
            </a:r>
            <a:r>
              <a:rPr lang="zh-CN" altLang="zh-CN" sz="2000" b="1" dirty="0"/>
              <a:t>别江楼橘柚香， 江风引雨入舟凉。</a:t>
            </a:r>
            <a:endParaRPr lang="zh-CN" altLang="zh-CN" sz="2000" dirty="0"/>
          </a:p>
          <a:p>
            <a:r>
              <a:rPr lang="en-US" altLang="zh-CN" sz="2000" b="1" dirty="0"/>
              <a:t> </a:t>
            </a:r>
            <a:r>
              <a:rPr lang="en-US" altLang="zh-CN" sz="2000" b="1" dirty="0" smtClean="0"/>
              <a:t>                                </a:t>
            </a:r>
            <a:r>
              <a:rPr lang="zh-CN" altLang="zh-CN" sz="2000" b="1" dirty="0" smtClean="0"/>
              <a:t>忆</a:t>
            </a:r>
            <a:r>
              <a:rPr lang="zh-CN" altLang="zh-CN" sz="2000" b="1" dirty="0"/>
              <a:t>君遥在潇湘月， 愁听清猿梦里长</a:t>
            </a:r>
            <a:r>
              <a:rPr lang="zh-CN" altLang="zh-CN" sz="2000" b="1" dirty="0" smtClean="0"/>
              <a:t>。</a:t>
            </a:r>
            <a:endParaRPr lang="zh-CN" altLang="zh-CN" sz="2000" dirty="0"/>
          </a:p>
        </p:txBody>
      </p:sp>
      <p:sp>
        <p:nvSpPr>
          <p:cNvPr id="4" name="矩形 3"/>
          <p:cNvSpPr/>
          <p:nvPr/>
        </p:nvSpPr>
        <p:spPr>
          <a:xfrm>
            <a:off x="396090" y="1441347"/>
            <a:ext cx="849639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/>
              <a:t>(1)</a:t>
            </a:r>
            <a:r>
              <a:rPr lang="zh-CN" altLang="zh-CN" sz="2000" b="1" dirty="0"/>
              <a:t>一、二两句诗中</a:t>
            </a:r>
            <a:r>
              <a:rPr lang="en-US" altLang="zh-CN" sz="2000" b="1" dirty="0"/>
              <a:t>“</a:t>
            </a:r>
            <a:r>
              <a:rPr lang="zh-CN" altLang="zh-CN" sz="2000" b="1" dirty="0"/>
              <a:t>醉别</a:t>
            </a:r>
            <a:r>
              <a:rPr lang="en-US" altLang="zh-CN" sz="2000" b="1" dirty="0"/>
              <a:t>”</a:t>
            </a:r>
            <a:r>
              <a:rPr lang="zh-CN" altLang="zh-CN" sz="2000" b="1" dirty="0"/>
              <a:t>、</a:t>
            </a:r>
            <a:r>
              <a:rPr lang="en-US" altLang="zh-CN" sz="2000" b="1" dirty="0"/>
              <a:t>“</a:t>
            </a:r>
            <a:r>
              <a:rPr lang="zh-CN" altLang="zh-CN" sz="2000" b="1" dirty="0"/>
              <a:t>江风引雨</a:t>
            </a:r>
            <a:r>
              <a:rPr lang="en-US" altLang="zh-CN" sz="2000" b="1" dirty="0"/>
              <a:t>”</a:t>
            </a:r>
            <a:r>
              <a:rPr lang="zh-CN" altLang="zh-CN" sz="2000" b="1" dirty="0"/>
              <a:t>表达了惜别深情，请作简要说明。</a:t>
            </a:r>
            <a:endParaRPr lang="zh-CN" altLang="zh-CN" sz="2000" dirty="0"/>
          </a:p>
          <a:p>
            <a:r>
              <a:rPr lang="en-US" altLang="zh-CN" sz="2000" b="1" dirty="0" smtClean="0"/>
              <a:t>(</a:t>
            </a:r>
            <a:r>
              <a:rPr lang="en-US" altLang="zh-CN" sz="2000" b="1" dirty="0"/>
              <a:t>2)</a:t>
            </a:r>
            <a:r>
              <a:rPr lang="zh-CN" altLang="zh-CN" sz="2000" b="1" dirty="0"/>
              <a:t>三、四两句诗，明人陆时雍在《诗镜总论》云：</a:t>
            </a:r>
            <a:r>
              <a:rPr lang="en-US" altLang="zh-CN" sz="2000" b="1" dirty="0"/>
              <a:t>“</a:t>
            </a:r>
            <a:r>
              <a:rPr lang="zh-CN" altLang="zh-CN" sz="2000" b="1" dirty="0"/>
              <a:t>代为之思，其情</a:t>
            </a:r>
            <a:r>
              <a:rPr lang="zh-CN" altLang="zh-CN" sz="2000" b="1" dirty="0" smtClean="0"/>
              <a:t>更</a:t>
            </a:r>
            <a:endParaRPr lang="en-US" altLang="zh-CN" sz="2000" b="1" dirty="0" smtClean="0"/>
          </a:p>
          <a:p>
            <a:r>
              <a:rPr lang="en-US" altLang="zh-CN" sz="2000" b="1" dirty="0"/>
              <a:t> </a:t>
            </a:r>
            <a:r>
              <a:rPr lang="en-US" altLang="zh-CN" sz="2000" b="1" dirty="0" smtClean="0"/>
              <a:t>      </a:t>
            </a:r>
            <a:r>
              <a:rPr lang="zh-CN" altLang="zh-CN" sz="2000" b="1" dirty="0" smtClean="0"/>
              <a:t>远</a:t>
            </a:r>
            <a:r>
              <a:rPr lang="zh-CN" altLang="zh-CN" sz="2000" b="1" dirty="0"/>
              <a:t>。</a:t>
            </a:r>
            <a:r>
              <a:rPr lang="en-US" altLang="zh-CN" sz="2000" b="1" dirty="0"/>
              <a:t>”</a:t>
            </a:r>
            <a:r>
              <a:rPr lang="zh-CN" altLang="zh-CN" sz="2000" b="1" dirty="0"/>
              <a:t>请作具体分析。</a:t>
            </a:r>
            <a:endParaRPr lang="zh-CN" altLang="zh-CN" sz="2000" dirty="0"/>
          </a:p>
        </p:txBody>
      </p:sp>
      <p:sp>
        <p:nvSpPr>
          <p:cNvPr id="5" name="矩形 4"/>
          <p:cNvSpPr/>
          <p:nvPr/>
        </p:nvSpPr>
        <p:spPr>
          <a:xfrm>
            <a:off x="233144" y="4244475"/>
            <a:ext cx="77048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译文 </a:t>
            </a:r>
          </a:p>
        </p:txBody>
      </p:sp>
      <p:sp>
        <p:nvSpPr>
          <p:cNvPr id="6" name="矩形 5"/>
          <p:cNvSpPr/>
          <p:nvPr/>
        </p:nvSpPr>
        <p:spPr>
          <a:xfrm>
            <a:off x="539552" y="6165304"/>
            <a:ext cx="3206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满怀愁绪梦里静听猿啼悠长。</a:t>
            </a:r>
          </a:p>
        </p:txBody>
      </p:sp>
      <p:sp>
        <p:nvSpPr>
          <p:cNvPr id="7" name="矩形 6"/>
          <p:cNvSpPr/>
          <p:nvPr/>
        </p:nvSpPr>
        <p:spPr>
          <a:xfrm>
            <a:off x="539551" y="5661248"/>
            <a:ext cx="3206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想象你独自远在潇湘明月下，</a:t>
            </a:r>
          </a:p>
        </p:txBody>
      </p:sp>
      <p:sp>
        <p:nvSpPr>
          <p:cNvPr id="8" name="矩形 7"/>
          <p:cNvSpPr/>
          <p:nvPr/>
        </p:nvSpPr>
        <p:spPr>
          <a:xfrm>
            <a:off x="534290" y="5121687"/>
            <a:ext cx="3206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江风吹洒细雨带给小船凄凉。</a:t>
            </a:r>
          </a:p>
        </p:txBody>
      </p:sp>
      <p:sp>
        <p:nvSpPr>
          <p:cNvPr id="9" name="矩形 8"/>
          <p:cNvSpPr/>
          <p:nvPr/>
        </p:nvSpPr>
        <p:spPr>
          <a:xfrm>
            <a:off x="539552" y="4668238"/>
            <a:ext cx="3206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江楼上醉饮话别橘柚正飘香，</a:t>
            </a:r>
          </a:p>
        </p:txBody>
      </p:sp>
    </p:spTree>
    <p:extLst>
      <p:ext uri="{BB962C8B-B14F-4D97-AF65-F5344CB8AC3E}">
        <p14:creationId xmlns:p14="http://schemas.microsoft.com/office/powerpoint/2010/main" val="2584286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3528" y="116632"/>
            <a:ext cx="856895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/>
              <a:t>3</a:t>
            </a:r>
            <a:r>
              <a:rPr lang="zh-CN" altLang="zh-CN" sz="2000" b="1" dirty="0"/>
              <a:t>．阅读下面这首诗，完成题目。</a:t>
            </a:r>
            <a:endParaRPr lang="zh-CN" altLang="zh-CN" sz="2000" dirty="0"/>
          </a:p>
          <a:p>
            <a:r>
              <a:rPr lang="en-US" altLang="zh-CN" sz="2000" b="1" dirty="0" smtClean="0"/>
              <a:t>                                                        </a:t>
            </a:r>
            <a:r>
              <a:rPr lang="zh-CN" altLang="zh-CN" sz="2000" b="1" dirty="0" smtClean="0"/>
              <a:t>送</a:t>
            </a:r>
            <a:r>
              <a:rPr lang="zh-CN" altLang="zh-CN" sz="2000" b="1" dirty="0"/>
              <a:t>魏</a:t>
            </a:r>
            <a:r>
              <a:rPr lang="zh-CN" altLang="zh-CN" sz="2000" b="1" dirty="0" smtClean="0"/>
              <a:t>二</a:t>
            </a:r>
            <a:r>
              <a:rPr lang="en-US" altLang="zh-CN" sz="2000" b="1" dirty="0" smtClean="0"/>
              <a:t>        </a:t>
            </a:r>
            <a:r>
              <a:rPr lang="zh-CN" altLang="zh-CN" sz="2000" b="1" dirty="0" smtClean="0"/>
              <a:t>王昌龄</a:t>
            </a:r>
            <a:endParaRPr lang="zh-CN" altLang="zh-CN" sz="2000" dirty="0"/>
          </a:p>
          <a:p>
            <a:r>
              <a:rPr lang="en-US" altLang="zh-CN" sz="2000" b="1" dirty="0" smtClean="0"/>
              <a:t>                                 </a:t>
            </a:r>
            <a:r>
              <a:rPr lang="zh-CN" altLang="zh-CN" sz="2000" b="1" dirty="0" smtClean="0"/>
              <a:t>醉</a:t>
            </a:r>
            <a:r>
              <a:rPr lang="zh-CN" altLang="zh-CN" sz="2000" b="1" dirty="0"/>
              <a:t>别江楼橘柚香， 江风引雨入舟凉。</a:t>
            </a:r>
            <a:endParaRPr lang="zh-CN" altLang="zh-CN" sz="2000" dirty="0"/>
          </a:p>
          <a:p>
            <a:r>
              <a:rPr lang="en-US" altLang="zh-CN" sz="2000" b="1" dirty="0"/>
              <a:t> </a:t>
            </a:r>
            <a:r>
              <a:rPr lang="en-US" altLang="zh-CN" sz="2000" b="1" dirty="0" smtClean="0"/>
              <a:t>                                </a:t>
            </a:r>
            <a:r>
              <a:rPr lang="zh-CN" altLang="zh-CN" sz="2000" b="1" dirty="0" smtClean="0"/>
              <a:t>忆</a:t>
            </a:r>
            <a:r>
              <a:rPr lang="zh-CN" altLang="zh-CN" sz="2000" b="1" dirty="0"/>
              <a:t>君遥在潇湘月， 愁听清猿梦里长</a:t>
            </a:r>
            <a:r>
              <a:rPr lang="zh-CN" altLang="zh-CN" sz="2000" b="1" dirty="0" smtClean="0"/>
              <a:t>。</a:t>
            </a:r>
            <a:endParaRPr lang="zh-CN" altLang="zh-CN" sz="2000" dirty="0"/>
          </a:p>
        </p:txBody>
      </p:sp>
      <p:sp>
        <p:nvSpPr>
          <p:cNvPr id="3" name="矩形 2"/>
          <p:cNvSpPr/>
          <p:nvPr/>
        </p:nvSpPr>
        <p:spPr>
          <a:xfrm>
            <a:off x="359809" y="3068397"/>
            <a:ext cx="84963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 smtClean="0"/>
              <a:t>【答案】</a:t>
            </a:r>
            <a:r>
              <a:rPr lang="en-US" altLang="zh-CN" sz="2400" b="1" dirty="0"/>
              <a:t>(1)</a:t>
            </a:r>
            <a:r>
              <a:rPr lang="zh-CN" altLang="zh-CN" sz="2400" b="1" dirty="0"/>
              <a:t>惜别知音，借酒浇愁；凄凄风雨</a:t>
            </a:r>
            <a:r>
              <a:rPr lang="zh-CN" altLang="zh-CN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烘托</a:t>
            </a:r>
            <a:r>
              <a:rPr lang="zh-CN" altLang="zh-CN" sz="2400" b="1" dirty="0"/>
              <a:t>悲凉的心情</a:t>
            </a:r>
            <a:r>
              <a:rPr lang="zh-CN" altLang="zh-CN" sz="2400" b="1" dirty="0" smtClean="0"/>
              <a:t>。</a:t>
            </a:r>
            <a:endParaRPr lang="zh-CN" altLang="zh-CN" sz="2400" dirty="0"/>
          </a:p>
        </p:txBody>
      </p:sp>
      <p:sp>
        <p:nvSpPr>
          <p:cNvPr id="4" name="矩形 3"/>
          <p:cNvSpPr/>
          <p:nvPr/>
        </p:nvSpPr>
        <p:spPr>
          <a:xfrm>
            <a:off x="359809" y="4005064"/>
            <a:ext cx="856895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(2)</a:t>
            </a:r>
            <a:r>
              <a:rPr lang="zh-CN" altLang="zh-CN" sz="2400" b="1" dirty="0"/>
              <a:t>由眼前情景转为设想对方抵达后的</a:t>
            </a:r>
            <a:r>
              <a:rPr lang="zh-CN" altLang="zh-CN" sz="2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孤寂与愁苦</a:t>
            </a:r>
            <a:r>
              <a:rPr lang="zh-CN" altLang="zh-CN" sz="2400" b="1" dirty="0"/>
              <a:t>。在不久的将来，朋友夜泊在潇湘之上，那时</a:t>
            </a:r>
            <a:r>
              <a:rPr lang="zh-CN" altLang="zh-CN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风散雨收，一轮孤月高照</a:t>
            </a:r>
            <a:r>
              <a:rPr lang="zh-CN" altLang="zh-CN" sz="2400" b="1" dirty="0"/>
              <a:t>，行人恐难成眠吧。即使他暂时入梦，两岸</a:t>
            </a:r>
            <a:r>
              <a:rPr lang="zh-CN" altLang="zh-CN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猿啼也会一声一声闯入梦境，令他睡不安恬</a:t>
            </a:r>
            <a:r>
              <a:rPr lang="zh-CN" altLang="zh-CN" sz="2400" b="1" dirty="0"/>
              <a:t>，因而在梦中也摆不脱愁绪。诗人从</a:t>
            </a:r>
            <a:r>
              <a:rPr lang="zh-CN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视觉和听觉</a:t>
            </a:r>
            <a:r>
              <a:rPr lang="zh-CN" altLang="zh-CN" sz="2400" b="1" dirty="0"/>
              <a:t>两个方面通过想象拓展意境，刻画出一个典型的旅夜孤寂的环境，使主客双方</a:t>
            </a:r>
            <a:r>
              <a:rPr lang="zh-CN" altLang="zh-CN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惜别深情</a:t>
            </a:r>
            <a:r>
              <a:rPr lang="zh-CN" altLang="zh-CN" sz="2400" b="1" dirty="0"/>
              <a:t>表达得更为深远。</a:t>
            </a:r>
            <a:endParaRPr lang="zh-CN" altLang="zh-CN" sz="2400" dirty="0"/>
          </a:p>
        </p:txBody>
      </p:sp>
      <p:sp>
        <p:nvSpPr>
          <p:cNvPr id="5" name="矩形 4"/>
          <p:cNvSpPr/>
          <p:nvPr/>
        </p:nvSpPr>
        <p:spPr>
          <a:xfrm>
            <a:off x="396090" y="1844824"/>
            <a:ext cx="849639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/>
              <a:t>(1)</a:t>
            </a:r>
            <a:r>
              <a:rPr lang="zh-CN" altLang="zh-CN" sz="2000" b="1" dirty="0"/>
              <a:t>一、二两句诗中</a:t>
            </a:r>
            <a:r>
              <a:rPr lang="en-US" altLang="zh-CN" sz="2000" b="1" dirty="0"/>
              <a:t>“</a:t>
            </a:r>
            <a:r>
              <a:rPr lang="zh-CN" altLang="zh-CN" sz="2000" b="1" dirty="0"/>
              <a:t>醉别</a:t>
            </a:r>
            <a:r>
              <a:rPr lang="en-US" altLang="zh-CN" sz="2000" b="1" dirty="0"/>
              <a:t>”</a:t>
            </a:r>
            <a:r>
              <a:rPr lang="zh-CN" altLang="zh-CN" sz="2000" b="1" dirty="0"/>
              <a:t>、</a:t>
            </a:r>
            <a:r>
              <a:rPr lang="en-US" altLang="zh-CN" sz="2000" b="1" dirty="0"/>
              <a:t>“</a:t>
            </a:r>
            <a:r>
              <a:rPr lang="zh-CN" altLang="zh-CN" sz="2000" b="1" dirty="0"/>
              <a:t>江风引雨</a:t>
            </a:r>
            <a:r>
              <a:rPr lang="en-US" altLang="zh-CN" sz="2000" b="1" dirty="0"/>
              <a:t>”</a:t>
            </a:r>
            <a:r>
              <a:rPr lang="zh-CN" altLang="zh-CN" sz="2000" b="1" dirty="0"/>
              <a:t>表达了惜别深情，请作简要说明。</a:t>
            </a:r>
            <a:endParaRPr lang="zh-CN" altLang="zh-CN" sz="2000" dirty="0"/>
          </a:p>
          <a:p>
            <a:r>
              <a:rPr lang="en-US" altLang="zh-CN" sz="2000" b="1" dirty="0" smtClean="0"/>
              <a:t>(</a:t>
            </a:r>
            <a:r>
              <a:rPr lang="en-US" altLang="zh-CN" sz="2000" b="1" dirty="0"/>
              <a:t>2)</a:t>
            </a:r>
            <a:r>
              <a:rPr lang="zh-CN" altLang="zh-CN" sz="2000" b="1" dirty="0"/>
              <a:t>三、四两句诗，明人陆时雍在《诗镜总论》云：</a:t>
            </a:r>
            <a:r>
              <a:rPr lang="en-US" altLang="zh-CN" sz="2000" b="1" dirty="0"/>
              <a:t>“</a:t>
            </a:r>
            <a:r>
              <a:rPr lang="zh-CN" altLang="zh-CN" sz="2000" b="1" dirty="0"/>
              <a:t>代为之思，其情</a:t>
            </a:r>
            <a:r>
              <a:rPr lang="zh-CN" altLang="zh-CN" sz="2000" b="1" dirty="0" smtClean="0"/>
              <a:t>更</a:t>
            </a:r>
            <a:endParaRPr lang="en-US" altLang="zh-CN" sz="2000" b="1" dirty="0" smtClean="0"/>
          </a:p>
          <a:p>
            <a:r>
              <a:rPr lang="en-US" altLang="zh-CN" sz="2000" b="1" dirty="0"/>
              <a:t> </a:t>
            </a:r>
            <a:r>
              <a:rPr lang="en-US" altLang="zh-CN" sz="2000" b="1" dirty="0" smtClean="0"/>
              <a:t>      </a:t>
            </a:r>
            <a:r>
              <a:rPr lang="zh-CN" altLang="zh-CN" sz="2000" b="1" dirty="0" smtClean="0"/>
              <a:t>远</a:t>
            </a:r>
            <a:r>
              <a:rPr lang="zh-CN" altLang="zh-CN" sz="2000" b="1" dirty="0"/>
              <a:t>。</a:t>
            </a:r>
            <a:r>
              <a:rPr lang="en-US" altLang="zh-CN" sz="2000" b="1" dirty="0"/>
              <a:t>”</a:t>
            </a:r>
            <a:r>
              <a:rPr lang="zh-CN" altLang="zh-CN" sz="2000" b="1" dirty="0"/>
              <a:t>请作具体分析。</a:t>
            </a:r>
            <a:endParaRPr lang="zh-CN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716777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3528" y="153082"/>
            <a:ext cx="8568952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/>
              <a:t>4</a:t>
            </a:r>
            <a:r>
              <a:rPr lang="zh-CN" altLang="zh-CN" sz="2000" b="1" dirty="0"/>
              <a:t>．阅读下面这首词，回答问题。</a:t>
            </a:r>
            <a:endParaRPr lang="zh-CN" altLang="zh-CN" sz="2000" dirty="0"/>
          </a:p>
          <a:p>
            <a:r>
              <a:rPr lang="en-US" altLang="zh-CN" sz="2000" b="1" dirty="0" smtClean="0"/>
              <a:t>                                                                    </a:t>
            </a:r>
            <a:r>
              <a:rPr lang="zh-CN" altLang="zh-CN" sz="2000" b="1" dirty="0" smtClean="0"/>
              <a:t>虞美人</a:t>
            </a:r>
            <a:r>
              <a:rPr lang="en-US" altLang="zh-CN" sz="2000" b="1" dirty="0" smtClean="0"/>
              <a:t>          </a:t>
            </a:r>
            <a:r>
              <a:rPr lang="zh-CN" altLang="zh-CN" sz="2000" b="1" dirty="0" smtClean="0"/>
              <a:t>蒋春霖</a:t>
            </a:r>
            <a:r>
              <a:rPr lang="zh-CN" altLang="zh-CN" sz="2000" b="1" baseline="30000" dirty="0"/>
              <a:t>①</a:t>
            </a:r>
            <a:endParaRPr lang="zh-CN" altLang="zh-CN" sz="2000" dirty="0"/>
          </a:p>
          <a:p>
            <a:r>
              <a:rPr lang="zh-CN" altLang="zh-CN" sz="2000" b="1" dirty="0"/>
              <a:t>水晶帘卷澄浓雾，夜静凉生树。病来身似瘦梧桐，觉道一枝一叶怕秋风。</a:t>
            </a:r>
            <a:endParaRPr lang="zh-CN" altLang="zh-CN" sz="2000" dirty="0"/>
          </a:p>
          <a:p>
            <a:r>
              <a:rPr lang="zh-CN" altLang="zh-CN" sz="2000" b="1" dirty="0"/>
              <a:t>银潢</a:t>
            </a:r>
            <a:r>
              <a:rPr lang="zh-CN" altLang="zh-CN" sz="2000" b="1" baseline="30000" dirty="0"/>
              <a:t>②</a:t>
            </a:r>
            <a:r>
              <a:rPr lang="zh-CN" altLang="zh-CN" sz="2000" b="1" dirty="0"/>
              <a:t>何日销兵气？剑指寒星碎。遥凭南斗</a:t>
            </a:r>
            <a:r>
              <a:rPr lang="zh-CN" altLang="zh-CN" sz="2000" b="1" baseline="30000" dirty="0"/>
              <a:t>③</a:t>
            </a:r>
            <a:r>
              <a:rPr lang="zh-CN" altLang="zh-CN" sz="2000" b="1" dirty="0"/>
              <a:t>望京华，忘却满身清露在天涯</a:t>
            </a:r>
            <a:r>
              <a:rPr lang="zh-CN" altLang="zh-CN" sz="2000" b="1" dirty="0" smtClean="0"/>
              <a:t>。</a:t>
            </a:r>
            <a:endParaRPr lang="en-US" altLang="zh-CN" sz="2000" b="1" dirty="0" smtClean="0"/>
          </a:p>
          <a:p>
            <a:endParaRPr lang="zh-CN" altLang="zh-CN" sz="2000" dirty="0"/>
          </a:p>
          <a:p>
            <a:r>
              <a:rPr lang="zh-CN" altLang="zh-CN" b="1" dirty="0"/>
              <a:t>【注】</a:t>
            </a:r>
            <a:r>
              <a:rPr lang="en-US" altLang="zh-CN" b="1" dirty="0"/>
              <a:t>①</a:t>
            </a:r>
            <a:r>
              <a:rPr lang="zh-CN" altLang="zh-CN" b="1" dirty="0"/>
              <a:t>蒋春霖，晚清词人。曾亲历咸丰间兵事，漂泊江淮间，多感伤之作。</a:t>
            </a:r>
            <a:r>
              <a:rPr lang="en-US" altLang="zh-CN" b="1" dirty="0"/>
              <a:t>②</a:t>
            </a:r>
            <a:r>
              <a:rPr lang="zh-CN" altLang="zh-CN" b="1" dirty="0"/>
              <a:t>银潢：银河。该句化自杜甫《洗兵马》：“安得壮士挽天河，尽洗甲兵长不用！” </a:t>
            </a:r>
            <a:r>
              <a:rPr lang="en-US" altLang="zh-CN" b="1" dirty="0"/>
              <a:t>③</a:t>
            </a:r>
            <a:r>
              <a:rPr lang="zh-CN" altLang="zh-CN" b="1" dirty="0"/>
              <a:t>南斗：即斗宿，南斗六星</a:t>
            </a:r>
            <a:r>
              <a:rPr lang="zh-CN" altLang="zh-CN" b="1" dirty="0" smtClean="0"/>
              <a:t>。</a:t>
            </a:r>
            <a:endParaRPr lang="zh-CN" altLang="zh-CN" dirty="0"/>
          </a:p>
        </p:txBody>
      </p:sp>
      <p:sp>
        <p:nvSpPr>
          <p:cNvPr id="3" name="矩形 2"/>
          <p:cNvSpPr/>
          <p:nvPr/>
        </p:nvSpPr>
        <p:spPr>
          <a:xfrm>
            <a:off x="321754" y="3498173"/>
            <a:ext cx="84969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 smtClean="0"/>
              <a:t>【答案】</a:t>
            </a:r>
            <a:r>
              <a:rPr lang="en-US" altLang="zh-CN" sz="2400" b="1" dirty="0"/>
              <a:t>“</a:t>
            </a:r>
            <a:r>
              <a:rPr lang="zh-CN" altLang="zh-CN" sz="2400" b="1" dirty="0"/>
              <a:t>病来</a:t>
            </a:r>
            <a:r>
              <a:rPr lang="en-US" altLang="zh-CN" sz="2400" b="1" dirty="0"/>
              <a:t>”</a:t>
            </a:r>
            <a:r>
              <a:rPr lang="zh-CN" altLang="zh-CN" sz="2400" b="1" dirty="0"/>
              <a:t>二句诗人以</a:t>
            </a:r>
            <a:r>
              <a:rPr lang="zh-CN" altLang="zh-CN" sz="2400" b="1" dirty="0">
                <a:solidFill>
                  <a:srgbClr val="00B0F0"/>
                </a:solidFill>
              </a:rPr>
              <a:t>梧桐自比</a:t>
            </a:r>
            <a:r>
              <a:rPr lang="zh-CN" altLang="zh-CN" sz="2400" b="1" dirty="0"/>
              <a:t>，通过风中梧桐萧索枯瘦的形象，生动地刻画了诗人病后憔悴之态，委婉含蓄地抒发了</a:t>
            </a:r>
            <a:r>
              <a:rPr lang="zh-CN" altLang="zh-CN" sz="2400" b="1" dirty="0">
                <a:solidFill>
                  <a:srgbClr val="FF0000"/>
                </a:solidFill>
              </a:rPr>
              <a:t>漂泊之苦和离乱之痛</a:t>
            </a:r>
            <a:r>
              <a:rPr lang="zh-CN" altLang="zh-CN" sz="2400" b="1" dirty="0"/>
              <a:t>。</a:t>
            </a:r>
            <a:endParaRPr lang="zh-CN" altLang="zh-CN" sz="2400" dirty="0"/>
          </a:p>
        </p:txBody>
      </p:sp>
      <p:sp>
        <p:nvSpPr>
          <p:cNvPr id="4" name="矩形 3"/>
          <p:cNvSpPr/>
          <p:nvPr/>
        </p:nvSpPr>
        <p:spPr>
          <a:xfrm>
            <a:off x="395536" y="2867744"/>
            <a:ext cx="82089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/>
              <a:t>“病来</a:t>
            </a:r>
            <a:r>
              <a:rPr lang="en-US" altLang="zh-CN" sz="2400" b="1" dirty="0"/>
              <a:t>”</a:t>
            </a:r>
            <a:r>
              <a:rPr lang="zh-CN" altLang="zh-CN" sz="2400" b="1" dirty="0"/>
              <a:t>二句表意生动哀婉，堪称神来之笔，请赏析。</a:t>
            </a:r>
            <a:endParaRPr lang="zh-CN" altLang="zh-CN" sz="2400" dirty="0"/>
          </a:p>
        </p:txBody>
      </p:sp>
      <p:sp>
        <p:nvSpPr>
          <p:cNvPr id="5" name="矩形 4"/>
          <p:cNvSpPr/>
          <p:nvPr/>
        </p:nvSpPr>
        <p:spPr>
          <a:xfrm>
            <a:off x="321754" y="4797152"/>
            <a:ext cx="74168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7030A0"/>
                </a:solidFill>
              </a:rPr>
              <a:t>词的下片表达了怎样的思想感情？请简要概括</a:t>
            </a:r>
            <a:r>
              <a:rPr lang="zh-CN" altLang="en-US" sz="2400" b="1" dirty="0" smtClean="0">
                <a:solidFill>
                  <a:srgbClr val="7030A0"/>
                </a:solidFill>
              </a:rPr>
              <a:t>。</a:t>
            </a:r>
            <a:endParaRPr lang="zh-CN" altLang="en-US" sz="2400" b="1" dirty="0">
              <a:solidFill>
                <a:srgbClr val="7030A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84904" y="5343599"/>
            <a:ext cx="84075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①</a:t>
            </a:r>
            <a:r>
              <a:rPr lang="zh-CN" altLang="en-US" sz="2400" b="1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战乱平息的渴望；②山河破碎的悲愤；③对帝都京城的思念，对朝廷的忠情；④漂泊天涯的愁苦。</a:t>
            </a:r>
            <a:endParaRPr lang="zh-CN" altLang="en-US" sz="24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69508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3528" y="260648"/>
            <a:ext cx="856895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5</a:t>
            </a:r>
            <a:r>
              <a:rPr lang="zh-CN" altLang="zh-CN" sz="2400" b="1" dirty="0"/>
              <a:t>．阅读下面的唐诗，完成后面的题目。</a:t>
            </a:r>
            <a:endParaRPr lang="zh-CN" altLang="zh-CN" sz="2400" dirty="0"/>
          </a:p>
          <a:p>
            <a:r>
              <a:rPr lang="en-US" altLang="zh-CN" sz="2400" b="1" dirty="0" smtClean="0"/>
              <a:t>                           </a:t>
            </a:r>
            <a:r>
              <a:rPr lang="zh-CN" altLang="zh-CN" sz="2000" b="1" dirty="0" smtClean="0"/>
              <a:t>岭</a:t>
            </a:r>
            <a:r>
              <a:rPr lang="zh-CN" altLang="zh-CN" sz="2000" b="1" dirty="0"/>
              <a:t>上逢久别者又</a:t>
            </a:r>
            <a:r>
              <a:rPr lang="zh-CN" altLang="zh-CN" sz="2000" b="1" dirty="0" smtClean="0"/>
              <a:t>别</a:t>
            </a:r>
            <a:r>
              <a:rPr lang="en-US" altLang="zh-CN" sz="2000" b="1" dirty="0" smtClean="0"/>
              <a:t>   </a:t>
            </a:r>
            <a:r>
              <a:rPr lang="zh-CN" altLang="zh-CN" b="1" dirty="0" smtClean="0"/>
              <a:t>权</a:t>
            </a:r>
            <a:r>
              <a:rPr lang="zh-CN" altLang="zh-CN" b="1" dirty="0"/>
              <a:t>德舆</a:t>
            </a:r>
            <a:endParaRPr lang="zh-CN" altLang="zh-CN" sz="2000" dirty="0"/>
          </a:p>
          <a:p>
            <a:r>
              <a:rPr lang="en-US" altLang="zh-CN" sz="2400" b="1" dirty="0" smtClean="0"/>
              <a:t>                        </a:t>
            </a:r>
            <a:r>
              <a:rPr lang="zh-CN" altLang="zh-CN" sz="2400" b="1" dirty="0" smtClean="0"/>
              <a:t>十年</a:t>
            </a:r>
            <a:r>
              <a:rPr lang="zh-CN" altLang="zh-CN" sz="2400" b="1" dirty="0"/>
              <a:t>曾一别，征路此相逢。</a:t>
            </a:r>
            <a:endParaRPr lang="zh-CN" altLang="zh-CN" sz="2400" dirty="0"/>
          </a:p>
          <a:p>
            <a:r>
              <a:rPr lang="en-US" altLang="zh-CN" sz="2400" b="1" dirty="0" smtClean="0"/>
              <a:t>                        </a:t>
            </a:r>
            <a:r>
              <a:rPr lang="zh-CN" altLang="zh-CN" sz="2400" b="1" dirty="0" smtClean="0"/>
              <a:t>马</a:t>
            </a:r>
            <a:r>
              <a:rPr lang="zh-CN" altLang="zh-CN" sz="2400" b="1" dirty="0"/>
              <a:t>首向何处？夕阳千万峰</a:t>
            </a:r>
            <a:r>
              <a:rPr lang="zh-CN" altLang="zh-CN" sz="2400" b="1" dirty="0" smtClean="0"/>
              <a:t>。</a:t>
            </a:r>
            <a:endParaRPr lang="zh-CN" altLang="zh-CN" sz="2400" dirty="0"/>
          </a:p>
        </p:txBody>
      </p:sp>
      <p:sp>
        <p:nvSpPr>
          <p:cNvPr id="3" name="矩形 2"/>
          <p:cNvSpPr/>
          <p:nvPr/>
        </p:nvSpPr>
        <p:spPr>
          <a:xfrm>
            <a:off x="323528" y="5157192"/>
            <a:ext cx="85689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 smtClean="0"/>
              <a:t>【答案】</a:t>
            </a:r>
            <a:r>
              <a:rPr lang="zh-CN" altLang="zh-CN" sz="2400" b="1" dirty="0"/>
              <a:t>这首诗的语言</a:t>
            </a:r>
            <a:r>
              <a:rPr lang="zh-CN" altLang="zh-CN" sz="2400" b="1" dirty="0">
                <a:solidFill>
                  <a:srgbClr val="FF0000"/>
                </a:solidFill>
              </a:rPr>
              <a:t>平实质朴</a:t>
            </a:r>
            <a:r>
              <a:rPr lang="zh-CN" altLang="zh-CN" sz="2400" b="1" dirty="0"/>
              <a:t>。诗人用</a:t>
            </a:r>
            <a:r>
              <a:rPr lang="zh-CN" altLang="zh-CN" sz="2400" b="1" dirty="0">
                <a:solidFill>
                  <a:srgbClr val="00B050"/>
                </a:solidFill>
              </a:rPr>
              <a:t>朴素</a:t>
            </a:r>
            <a:r>
              <a:rPr lang="zh-CN" altLang="zh-CN" sz="2400" b="1" dirty="0"/>
              <a:t>的语言写一次与友人久别重逢后的离别。通篇</a:t>
            </a:r>
            <a:r>
              <a:rPr lang="zh-CN" altLang="zh-CN" sz="2400" b="1" dirty="0">
                <a:solidFill>
                  <a:srgbClr val="00B0F0"/>
                </a:solidFill>
              </a:rPr>
              <a:t>淡淡着笔，不事雕饰</a:t>
            </a:r>
            <a:r>
              <a:rPr lang="zh-CN" altLang="zh-CN" sz="2400" b="1" dirty="0"/>
              <a:t>，而平淡中蕴涵着深切的情味。</a:t>
            </a:r>
            <a:endParaRPr lang="zh-CN" altLang="zh-CN" sz="2400" dirty="0"/>
          </a:p>
        </p:txBody>
      </p:sp>
      <p:sp>
        <p:nvSpPr>
          <p:cNvPr id="4" name="矩形 3"/>
          <p:cNvSpPr/>
          <p:nvPr/>
        </p:nvSpPr>
        <p:spPr>
          <a:xfrm>
            <a:off x="609238" y="1795413"/>
            <a:ext cx="38972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请谈谈这首诗的语言艺术。</a:t>
            </a:r>
            <a:endParaRPr lang="zh-CN" altLang="zh-CN" sz="2400" dirty="0"/>
          </a:p>
        </p:txBody>
      </p:sp>
      <p:sp>
        <p:nvSpPr>
          <p:cNvPr id="5" name="矩形 4"/>
          <p:cNvSpPr/>
          <p:nvPr/>
        </p:nvSpPr>
        <p:spPr>
          <a:xfrm>
            <a:off x="264006" y="3441774"/>
            <a:ext cx="84249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7030A0"/>
                </a:solidFill>
              </a:rPr>
              <a:t>译文： </a:t>
            </a:r>
            <a:endParaRPr lang="zh-CN" altLang="en-US" sz="2400" b="1" dirty="0">
              <a:solidFill>
                <a:srgbClr val="7030A0"/>
              </a:solidFill>
            </a:endParaRPr>
          </a:p>
          <a:p>
            <a:r>
              <a:rPr lang="zh-CN" altLang="en-US" sz="2400" b="1" dirty="0">
                <a:solidFill>
                  <a:srgbClr val="7030A0"/>
                </a:solidFill>
              </a:rPr>
              <a:t>十年之前我们曾经分别，在漫漫征途上再次相遇。</a:t>
            </a:r>
          </a:p>
          <a:p>
            <a:r>
              <a:rPr lang="zh-CN" altLang="en-US" sz="2400" b="1" dirty="0">
                <a:solidFill>
                  <a:srgbClr val="7030A0"/>
                </a:solidFill>
              </a:rPr>
              <a:t>驱马作别又将去向何处？看那夕阳下的万壑千峰</a:t>
            </a:r>
            <a:r>
              <a:rPr lang="zh-CN" altLang="en-US" sz="2400" b="1" dirty="0" smtClean="0">
                <a:solidFill>
                  <a:srgbClr val="7030A0"/>
                </a:solidFill>
              </a:rPr>
              <a:t>。</a:t>
            </a:r>
            <a:endParaRPr lang="zh-CN" altLang="en-US" sz="2400" b="1" dirty="0">
              <a:solidFill>
                <a:srgbClr val="7030A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7987" y="2420888"/>
            <a:ext cx="84969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B050"/>
                </a:solidFill>
              </a:rPr>
              <a:t>注释 </a:t>
            </a:r>
          </a:p>
          <a:p>
            <a:r>
              <a:rPr lang="zh-CN" altLang="en-US" b="1" dirty="0">
                <a:solidFill>
                  <a:srgbClr val="00B050"/>
                </a:solidFill>
              </a:rPr>
              <a:t>⑴征路：远行的路途；征途；行程</a:t>
            </a:r>
            <a:r>
              <a:rPr lang="zh-CN" altLang="en-US" b="1" dirty="0" smtClean="0">
                <a:solidFill>
                  <a:srgbClr val="00B050"/>
                </a:solidFill>
              </a:rPr>
              <a:t>。路</a:t>
            </a:r>
            <a:r>
              <a:rPr lang="zh-CN" altLang="en-US" b="1" dirty="0">
                <a:solidFill>
                  <a:srgbClr val="00B050"/>
                </a:solidFill>
              </a:rPr>
              <a:t>，一作“旆”。</a:t>
            </a:r>
          </a:p>
          <a:p>
            <a:r>
              <a:rPr lang="zh-CN" altLang="en-US" b="1" dirty="0">
                <a:solidFill>
                  <a:srgbClr val="00B050"/>
                </a:solidFill>
              </a:rPr>
              <a:t>⑵“马首”句：马头的方向，</a:t>
            </a:r>
            <a:r>
              <a:rPr lang="zh-CN" altLang="en-US" b="1" dirty="0" smtClean="0">
                <a:solidFill>
                  <a:srgbClr val="00B050"/>
                </a:solidFill>
              </a:rPr>
              <a:t>即将驱马</a:t>
            </a:r>
            <a:r>
              <a:rPr lang="zh-CN" altLang="en-US" b="1" dirty="0">
                <a:solidFill>
                  <a:srgbClr val="00B050"/>
                </a:solidFill>
              </a:rPr>
              <a:t>而去的方向。马首：马头</a:t>
            </a:r>
            <a:r>
              <a:rPr lang="zh-CN" altLang="en-US" b="1" dirty="0" smtClean="0">
                <a:solidFill>
                  <a:srgbClr val="00B050"/>
                </a:solidFill>
              </a:rPr>
              <a:t>。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2847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6264" y="4982404"/>
            <a:ext cx="871296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译文 </a:t>
            </a:r>
            <a:r>
              <a:rPr lang="zh-CN" altLang="en-US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：少年</a:t>
            </a:r>
            <a:r>
              <a:rPr lang="zh-CN" alt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时代，一旦春天来临，就会纵情狂欢，插花、骑马疾驰，还要喝上些酒。年老的时候，春天来了，觉得毫无兴味，就像因喝酒过量而感到难受一样。而今只能在自己的小房子里烧一盘香，喝上几杯茶来消磨时光。</a:t>
            </a:r>
            <a:br>
              <a:rPr lang="zh-CN" alt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CN" alt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　　春风把剩下的花瓣也给卷走了，但它还是没有停息。可是我不恨它，因为花儿开放是由于春风的吹拂。想问一下，谁又看见春天离去了？离此而去的春天，被飞来的燕子在金色的夕阳中碰上了</a:t>
            </a:r>
          </a:p>
        </p:txBody>
      </p:sp>
      <p:sp>
        <p:nvSpPr>
          <p:cNvPr id="3" name="矩形 2"/>
          <p:cNvSpPr/>
          <p:nvPr/>
        </p:nvSpPr>
        <p:spPr>
          <a:xfrm>
            <a:off x="107504" y="188640"/>
            <a:ext cx="892899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6</a:t>
            </a:r>
            <a:r>
              <a:rPr lang="zh-CN" altLang="zh-CN" b="1" dirty="0"/>
              <a:t>．阅读下面这首宋词，完成题目。</a:t>
            </a:r>
            <a:endParaRPr lang="zh-CN" altLang="zh-CN" dirty="0"/>
          </a:p>
          <a:p>
            <a:r>
              <a:rPr lang="en-US" altLang="zh-CN" b="1" dirty="0" smtClean="0"/>
              <a:t>                                                              </a:t>
            </a:r>
            <a:r>
              <a:rPr lang="zh-CN" altLang="zh-CN" b="1" dirty="0" smtClean="0"/>
              <a:t>定</a:t>
            </a:r>
            <a:r>
              <a:rPr lang="zh-CN" altLang="zh-CN" b="1" dirty="0"/>
              <a:t>风波</a:t>
            </a:r>
            <a:r>
              <a:rPr lang="en-US" altLang="zh-CN" b="1" dirty="0"/>
              <a:t>·</a:t>
            </a:r>
            <a:r>
              <a:rPr lang="zh-CN" altLang="zh-CN" b="1" dirty="0"/>
              <a:t>暮春漫</a:t>
            </a:r>
            <a:r>
              <a:rPr lang="zh-CN" altLang="zh-CN" b="1" dirty="0" smtClean="0"/>
              <a:t>兴</a:t>
            </a:r>
            <a:r>
              <a:rPr lang="en-US" altLang="zh-CN" b="1" dirty="0" smtClean="0"/>
              <a:t>       </a:t>
            </a:r>
            <a:r>
              <a:rPr lang="zh-CN" altLang="zh-CN" b="1" dirty="0" smtClean="0"/>
              <a:t>辛弃疾</a:t>
            </a:r>
            <a:endParaRPr lang="zh-CN" altLang="zh-CN" dirty="0"/>
          </a:p>
          <a:p>
            <a:r>
              <a:rPr lang="zh-CN" altLang="zh-CN" b="1" dirty="0"/>
              <a:t>少日春怀似酒浓，插花走马醉千钟。老去逢春如病酒</a:t>
            </a:r>
            <a:r>
              <a:rPr lang="zh-CN" altLang="zh-CN" b="1" baseline="30000" dirty="0"/>
              <a:t>①</a:t>
            </a:r>
            <a:r>
              <a:rPr lang="zh-CN" altLang="zh-CN" b="1" dirty="0"/>
              <a:t>，唯有，茶瓯</a:t>
            </a:r>
            <a:r>
              <a:rPr lang="zh-CN" altLang="zh-CN" b="1" baseline="30000" dirty="0"/>
              <a:t>②</a:t>
            </a:r>
            <a:r>
              <a:rPr lang="zh-CN" altLang="zh-CN" b="1" dirty="0"/>
              <a:t>香篆</a:t>
            </a:r>
            <a:r>
              <a:rPr lang="zh-CN" altLang="zh-CN" b="1" baseline="30000" dirty="0"/>
              <a:t>③</a:t>
            </a:r>
            <a:r>
              <a:rPr lang="zh-CN" altLang="zh-CN" b="1" dirty="0"/>
              <a:t>小帘栊。</a:t>
            </a:r>
            <a:r>
              <a:rPr lang="en-US" altLang="zh-CN" b="1" dirty="0"/>
              <a:t>  </a:t>
            </a:r>
            <a:endParaRPr lang="zh-CN" altLang="zh-CN" dirty="0"/>
          </a:p>
          <a:p>
            <a:r>
              <a:rPr lang="zh-CN" altLang="zh-CN" b="1" dirty="0"/>
              <a:t>卷尽残花风未定，休恨，花开元自要春风。试问春归谁得见？飞燕，来时相遇夕阳中</a:t>
            </a:r>
            <a:r>
              <a:rPr lang="zh-CN" altLang="zh-CN" b="1" dirty="0" smtClean="0"/>
              <a:t>。</a:t>
            </a:r>
            <a:endParaRPr lang="en-US" altLang="zh-CN" b="1" dirty="0" smtClean="0"/>
          </a:p>
          <a:p>
            <a:endParaRPr lang="zh-CN" altLang="zh-CN" dirty="0"/>
          </a:p>
          <a:p>
            <a:r>
              <a:rPr lang="zh-CN" altLang="zh-CN" b="1" dirty="0"/>
              <a:t>【注】</a:t>
            </a:r>
            <a:r>
              <a:rPr lang="en-US" altLang="zh-CN" b="1" dirty="0"/>
              <a:t>①</a:t>
            </a:r>
            <a:r>
              <a:rPr lang="zh-CN" altLang="zh-CN" b="1" dirty="0"/>
              <a:t>本诗写于作者闲居带湖之时。病酒：指因喝酒过量而生病。</a:t>
            </a:r>
            <a:r>
              <a:rPr lang="en-US" altLang="zh-CN" b="1" dirty="0"/>
              <a:t>②</a:t>
            </a:r>
            <a:r>
              <a:rPr lang="zh-CN" altLang="zh-CN" b="1" dirty="0"/>
              <a:t>茶瓯：一种茶具。</a:t>
            </a:r>
            <a:r>
              <a:rPr lang="en-US" altLang="zh-CN" b="1" dirty="0"/>
              <a:t>③</a:t>
            </a:r>
            <a:r>
              <a:rPr lang="zh-CN" altLang="zh-CN" b="1" dirty="0"/>
              <a:t>香篆</a:t>
            </a:r>
            <a:r>
              <a:rPr lang="en-US" altLang="zh-CN" b="1" dirty="0"/>
              <a:t>(</a:t>
            </a:r>
            <a:r>
              <a:rPr lang="en-US" altLang="zh-CN" b="1" dirty="0" err="1"/>
              <a:t>zhuàn</a:t>
            </a:r>
            <a:r>
              <a:rPr lang="en-US" altLang="zh-CN" b="1" dirty="0"/>
              <a:t>)</a:t>
            </a:r>
            <a:r>
              <a:rPr lang="zh-CN" altLang="zh-CN" b="1" dirty="0"/>
              <a:t>：焚香时所起的烟雾</a:t>
            </a:r>
            <a:r>
              <a:rPr lang="zh-CN" altLang="zh-CN" b="1" dirty="0" smtClean="0"/>
              <a:t>。</a:t>
            </a:r>
            <a:endParaRPr lang="zh-CN" altLang="zh-CN" dirty="0"/>
          </a:p>
        </p:txBody>
      </p:sp>
      <p:sp>
        <p:nvSpPr>
          <p:cNvPr id="4" name="矩形 3"/>
          <p:cNvSpPr/>
          <p:nvPr/>
        </p:nvSpPr>
        <p:spPr>
          <a:xfrm>
            <a:off x="215516" y="2219965"/>
            <a:ext cx="871296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/>
              <a:t>(1)</a:t>
            </a:r>
            <a:r>
              <a:rPr lang="zh-CN" altLang="zh-CN" sz="2000" b="1" dirty="0"/>
              <a:t>词的上阕作者运用了哪些修辞手法？表达了怎样的思想感情？</a:t>
            </a:r>
            <a:endParaRPr lang="zh-CN" altLang="zh-CN" sz="2000" dirty="0"/>
          </a:p>
          <a:p>
            <a:r>
              <a:rPr lang="en-US" altLang="zh-CN" sz="2000" b="1" dirty="0"/>
              <a:t>(2)</a:t>
            </a:r>
            <a:r>
              <a:rPr lang="zh-CN" altLang="zh-CN" sz="2000" b="1" dirty="0"/>
              <a:t>词的下阕的</a:t>
            </a:r>
            <a:r>
              <a:rPr lang="en-US" altLang="zh-CN" sz="2000" b="1" dirty="0"/>
              <a:t>“</a:t>
            </a:r>
            <a:r>
              <a:rPr lang="zh-CN" altLang="zh-CN" sz="2000" b="1" dirty="0"/>
              <a:t>飞燕，来时相遇夕阳中</a:t>
            </a:r>
            <a:r>
              <a:rPr lang="en-US" altLang="zh-CN" sz="2000" b="1" dirty="0"/>
              <a:t>”</a:t>
            </a:r>
            <a:r>
              <a:rPr lang="zh-CN" altLang="zh-CN" sz="2000" b="1" dirty="0"/>
              <a:t>一句中独特的抒情表达历来为人称道</a:t>
            </a:r>
            <a:r>
              <a:rPr lang="zh-CN" altLang="zh-CN" sz="2000" b="1" dirty="0" smtClean="0"/>
              <a:t>。</a:t>
            </a:r>
            <a:endParaRPr lang="en-US" altLang="zh-CN" sz="2000" b="1" dirty="0" smtClean="0"/>
          </a:p>
          <a:p>
            <a:r>
              <a:rPr lang="en-US" altLang="zh-CN" sz="2000" b="1" dirty="0"/>
              <a:t> </a:t>
            </a:r>
            <a:r>
              <a:rPr lang="en-US" altLang="zh-CN" sz="2000" b="1" dirty="0" smtClean="0"/>
              <a:t>     </a:t>
            </a:r>
            <a:r>
              <a:rPr lang="zh-CN" altLang="zh-CN" sz="2000" b="1" dirty="0" smtClean="0"/>
              <a:t>试</a:t>
            </a:r>
            <a:r>
              <a:rPr lang="zh-CN" altLang="zh-CN" sz="2000" b="1" dirty="0"/>
              <a:t>分析其妙处。</a:t>
            </a:r>
            <a:endParaRPr lang="zh-CN" altLang="zh-CN" sz="2000" dirty="0"/>
          </a:p>
        </p:txBody>
      </p:sp>
      <p:sp>
        <p:nvSpPr>
          <p:cNvPr id="5" name="矩形 4"/>
          <p:cNvSpPr/>
          <p:nvPr/>
        </p:nvSpPr>
        <p:spPr>
          <a:xfrm>
            <a:off x="269756" y="3220988"/>
            <a:ext cx="878497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zh-CN" b="1" dirty="0">
                <a:solidFill>
                  <a:srgbClr val="FF0000"/>
                </a:solidFill>
              </a:rPr>
              <a:t>暮春</a:t>
            </a:r>
            <a:r>
              <a:rPr lang="zh-CN" altLang="zh-CN" b="1" dirty="0">
                <a:solidFill>
                  <a:srgbClr val="00B050"/>
                </a:solidFill>
              </a:rPr>
              <a:t>：春末，农历</a:t>
            </a:r>
            <a:r>
              <a:rPr lang="zh-CN" altLang="zh-CN" b="1" dirty="0" smtClean="0">
                <a:solidFill>
                  <a:srgbClr val="00B050"/>
                </a:solidFill>
              </a:rPr>
              <a:t>三月</a:t>
            </a:r>
            <a:r>
              <a:rPr lang="en-US" altLang="zh-CN" b="1" dirty="0" smtClean="0">
                <a:solidFill>
                  <a:srgbClr val="00B050"/>
                </a:solidFill>
              </a:rPr>
              <a:t>           </a:t>
            </a:r>
            <a:r>
              <a:rPr lang="zh-CN" altLang="zh-CN" b="1" dirty="0" smtClean="0">
                <a:solidFill>
                  <a:srgbClr val="FF0000"/>
                </a:solidFill>
              </a:rPr>
              <a:t>漫</a:t>
            </a:r>
            <a:r>
              <a:rPr lang="zh-CN" altLang="zh-CN" b="1" dirty="0">
                <a:solidFill>
                  <a:srgbClr val="FF0000"/>
                </a:solidFill>
              </a:rPr>
              <a:t>兴</a:t>
            </a:r>
            <a:r>
              <a:rPr lang="zh-CN" altLang="zh-CN" b="1" dirty="0">
                <a:solidFill>
                  <a:srgbClr val="00B050"/>
                </a:solidFill>
              </a:rPr>
              <a:t>：漫不经意，兴到之作</a:t>
            </a:r>
            <a:r>
              <a:rPr lang="zh-CN" altLang="zh-CN" b="1" dirty="0" smtClean="0">
                <a:solidFill>
                  <a:srgbClr val="00B050"/>
                </a:solidFill>
              </a:rPr>
              <a:t>。</a:t>
            </a:r>
            <a:r>
              <a:rPr lang="zh-CN" altLang="zh-CN" b="1" dirty="0" smtClean="0">
                <a:solidFill>
                  <a:srgbClr val="FF0000"/>
                </a:solidFill>
              </a:rPr>
              <a:t>少</a:t>
            </a:r>
            <a:r>
              <a:rPr lang="zh-CN" altLang="zh-CN" b="1" dirty="0">
                <a:solidFill>
                  <a:srgbClr val="FF0000"/>
                </a:solidFill>
              </a:rPr>
              <a:t>日</a:t>
            </a:r>
            <a:r>
              <a:rPr lang="zh-CN" altLang="zh-CN" b="1" dirty="0">
                <a:solidFill>
                  <a:srgbClr val="00B050"/>
                </a:solidFill>
              </a:rPr>
              <a:t>：少年之时</a:t>
            </a:r>
            <a:r>
              <a:rPr lang="zh-CN" altLang="zh-CN" b="1" dirty="0" smtClean="0">
                <a:solidFill>
                  <a:srgbClr val="00B050"/>
                </a:solidFill>
              </a:rPr>
              <a:t>。</a:t>
            </a:r>
            <a:r>
              <a:rPr lang="en-US" altLang="zh-CN" b="1" dirty="0" smtClean="0">
                <a:solidFill>
                  <a:srgbClr val="00B050"/>
                </a:solidFill>
              </a:rPr>
              <a:t>   </a:t>
            </a:r>
          </a:p>
          <a:p>
            <a:pPr lvl="0"/>
            <a:r>
              <a:rPr lang="zh-CN" altLang="zh-CN" b="1" dirty="0" smtClean="0">
                <a:solidFill>
                  <a:srgbClr val="FF0000"/>
                </a:solidFill>
              </a:rPr>
              <a:t>插花</a:t>
            </a:r>
            <a:r>
              <a:rPr lang="zh-CN" altLang="zh-CN" b="1" dirty="0">
                <a:solidFill>
                  <a:srgbClr val="00B050"/>
                </a:solidFill>
              </a:rPr>
              <a:t>：戴花</a:t>
            </a:r>
            <a:r>
              <a:rPr lang="zh-CN" altLang="zh-CN" b="1" dirty="0" smtClean="0">
                <a:solidFill>
                  <a:srgbClr val="00B050"/>
                </a:solidFill>
              </a:rPr>
              <a:t>。</a:t>
            </a:r>
            <a:r>
              <a:rPr lang="en-US" altLang="zh-CN" b="1" dirty="0" smtClean="0">
                <a:solidFill>
                  <a:srgbClr val="00B050"/>
                </a:solidFill>
              </a:rPr>
              <a:t>     </a:t>
            </a:r>
            <a:r>
              <a:rPr lang="zh-CN" altLang="zh-CN" b="1" dirty="0" smtClean="0">
                <a:solidFill>
                  <a:srgbClr val="FF0000"/>
                </a:solidFill>
              </a:rPr>
              <a:t>走马</a:t>
            </a:r>
            <a:r>
              <a:rPr lang="zh-CN" altLang="zh-CN" b="1" dirty="0">
                <a:solidFill>
                  <a:srgbClr val="00B050"/>
                </a:solidFill>
              </a:rPr>
              <a:t>：骑马疾走</a:t>
            </a:r>
            <a:r>
              <a:rPr lang="zh-CN" altLang="zh-CN" b="1" dirty="0" smtClean="0">
                <a:solidFill>
                  <a:srgbClr val="00B050"/>
                </a:solidFill>
              </a:rPr>
              <a:t>；</a:t>
            </a:r>
            <a:r>
              <a:rPr lang="zh-CN" altLang="zh-CN" b="1" dirty="0" smtClean="0">
                <a:solidFill>
                  <a:srgbClr val="FF0000"/>
                </a:solidFill>
              </a:rPr>
              <a:t>钟</a:t>
            </a:r>
            <a:r>
              <a:rPr lang="zh-CN" altLang="zh-CN" b="1" dirty="0">
                <a:solidFill>
                  <a:srgbClr val="00B050"/>
                </a:solidFill>
              </a:rPr>
              <a:t>：酒杯。千钟极言粮多</a:t>
            </a:r>
            <a:r>
              <a:rPr lang="zh-CN" altLang="zh-CN" b="1" dirty="0" smtClean="0">
                <a:solidFill>
                  <a:srgbClr val="00B050"/>
                </a:solidFill>
              </a:rPr>
              <a:t>。</a:t>
            </a:r>
            <a:r>
              <a:rPr lang="zh-CN" altLang="zh-CN" b="1" dirty="0" smtClean="0">
                <a:solidFill>
                  <a:srgbClr val="FF0000"/>
                </a:solidFill>
              </a:rPr>
              <a:t>病</a:t>
            </a:r>
            <a:r>
              <a:rPr lang="zh-CN" altLang="zh-CN" b="1" dirty="0">
                <a:solidFill>
                  <a:srgbClr val="FF0000"/>
                </a:solidFill>
              </a:rPr>
              <a:t>酒</a:t>
            </a:r>
            <a:r>
              <a:rPr lang="zh-CN" altLang="zh-CN" b="1" dirty="0">
                <a:solidFill>
                  <a:srgbClr val="00B050"/>
                </a:solidFill>
              </a:rPr>
              <a:t>：饮酒沉醉</a:t>
            </a:r>
            <a:r>
              <a:rPr lang="zh-CN" altLang="zh-CN" b="1" dirty="0" smtClean="0">
                <a:solidFill>
                  <a:srgbClr val="00B050"/>
                </a:solidFill>
              </a:rPr>
              <a:t>。</a:t>
            </a:r>
            <a:endParaRPr lang="en-US" altLang="zh-CN" b="1" dirty="0" smtClean="0">
              <a:solidFill>
                <a:srgbClr val="00B050"/>
              </a:solidFill>
            </a:endParaRPr>
          </a:p>
          <a:p>
            <a:pPr lvl="0"/>
            <a:r>
              <a:rPr lang="zh-CN" altLang="zh-CN" b="1" dirty="0" smtClean="0">
                <a:solidFill>
                  <a:srgbClr val="FF0000"/>
                </a:solidFill>
              </a:rPr>
              <a:t>茶</a:t>
            </a:r>
            <a:r>
              <a:rPr lang="zh-CN" altLang="zh-CN" b="1" dirty="0">
                <a:solidFill>
                  <a:srgbClr val="FF0000"/>
                </a:solidFill>
              </a:rPr>
              <a:t>瓯</a:t>
            </a:r>
            <a:r>
              <a:rPr lang="zh-CN" altLang="zh-CN" b="1" dirty="0">
                <a:solidFill>
                  <a:srgbClr val="00B050"/>
                </a:solidFill>
              </a:rPr>
              <a:t>：一种茶具</a:t>
            </a:r>
            <a:r>
              <a:rPr lang="zh-CN" altLang="zh-CN" b="1" dirty="0" smtClean="0">
                <a:solidFill>
                  <a:srgbClr val="00B050"/>
                </a:solidFill>
              </a:rPr>
              <a:t>。</a:t>
            </a:r>
            <a:r>
              <a:rPr lang="zh-CN" altLang="zh-CN" b="1" dirty="0" smtClean="0">
                <a:solidFill>
                  <a:srgbClr val="FF0000"/>
                </a:solidFill>
              </a:rPr>
              <a:t>香</a:t>
            </a:r>
            <a:r>
              <a:rPr lang="zh-CN" altLang="zh-CN" b="1" dirty="0">
                <a:solidFill>
                  <a:srgbClr val="FF0000"/>
                </a:solidFill>
              </a:rPr>
              <a:t>篆</a:t>
            </a:r>
            <a:r>
              <a:rPr lang="zh-CN" altLang="zh-CN" b="1" dirty="0">
                <a:solidFill>
                  <a:srgbClr val="00B050"/>
                </a:solidFill>
              </a:rPr>
              <a:t>：指焚香时所起的烟缕</a:t>
            </a:r>
            <a:r>
              <a:rPr lang="zh-CN" altLang="zh-CN" b="1" dirty="0" smtClean="0">
                <a:solidFill>
                  <a:srgbClr val="00B050"/>
                </a:solidFill>
              </a:rPr>
              <a:t>。</a:t>
            </a:r>
            <a:endParaRPr lang="en-US" altLang="zh-CN" b="1" dirty="0" smtClean="0">
              <a:solidFill>
                <a:srgbClr val="00B050"/>
              </a:solidFill>
            </a:endParaRPr>
          </a:p>
          <a:p>
            <a:pPr lvl="0"/>
            <a:r>
              <a:rPr lang="zh-CN" altLang="zh-CN" b="1" dirty="0" smtClean="0">
                <a:solidFill>
                  <a:srgbClr val="FF0000"/>
                </a:solidFill>
              </a:rPr>
              <a:t>帘栊</a:t>
            </a:r>
            <a:r>
              <a:rPr lang="zh-CN" altLang="zh-CN" b="1" dirty="0">
                <a:solidFill>
                  <a:srgbClr val="00B050"/>
                </a:solidFill>
              </a:rPr>
              <a:t>：挂有帘子的窗户。亦作</a:t>
            </a:r>
            <a:r>
              <a:rPr lang="en-US" altLang="zh-CN" b="1" dirty="0">
                <a:solidFill>
                  <a:srgbClr val="00B050"/>
                </a:solidFill>
              </a:rPr>
              <a:t>“ </a:t>
            </a:r>
            <a:r>
              <a:rPr lang="zh-CN" altLang="zh-CN" b="1" dirty="0">
                <a:solidFill>
                  <a:srgbClr val="00B050"/>
                </a:solidFill>
              </a:rPr>
              <a:t>帘笼</a:t>
            </a:r>
            <a:r>
              <a:rPr lang="en-US" altLang="zh-CN" b="1" dirty="0">
                <a:solidFill>
                  <a:srgbClr val="00B050"/>
                </a:solidFill>
              </a:rPr>
              <a:t> ”</a:t>
            </a:r>
            <a:r>
              <a:rPr lang="zh-CN" altLang="zh-CN" b="1" dirty="0">
                <a:solidFill>
                  <a:srgbClr val="00B050"/>
                </a:solidFill>
              </a:rPr>
              <a:t>。窗帘和窗牖。也泛指门窗的帘子</a:t>
            </a:r>
            <a:r>
              <a:rPr lang="zh-CN" altLang="zh-CN" b="1" dirty="0" smtClean="0">
                <a:solidFill>
                  <a:srgbClr val="00B050"/>
                </a:solidFill>
              </a:rPr>
              <a:t>。</a:t>
            </a:r>
            <a:endParaRPr lang="en-US" altLang="zh-CN" b="1" dirty="0" smtClean="0">
              <a:solidFill>
                <a:srgbClr val="00B050"/>
              </a:solidFill>
            </a:endParaRPr>
          </a:p>
          <a:p>
            <a:pPr lvl="0"/>
            <a:r>
              <a:rPr lang="zh-CN" altLang="zh-CN" b="1" dirty="0" smtClean="0">
                <a:solidFill>
                  <a:srgbClr val="FF0000"/>
                </a:solidFill>
              </a:rPr>
              <a:t>残</a:t>
            </a:r>
            <a:r>
              <a:rPr lang="zh-CN" altLang="zh-CN" b="1" dirty="0">
                <a:solidFill>
                  <a:srgbClr val="FF0000"/>
                </a:solidFill>
              </a:rPr>
              <a:t>花</a:t>
            </a:r>
            <a:r>
              <a:rPr lang="zh-CN" altLang="zh-CN" b="1" dirty="0">
                <a:solidFill>
                  <a:srgbClr val="00B050"/>
                </a:solidFill>
              </a:rPr>
              <a:t>：将谢的花；未落尽的花</a:t>
            </a:r>
            <a:r>
              <a:rPr lang="zh-CN" altLang="zh-CN" b="1" dirty="0" smtClean="0">
                <a:solidFill>
                  <a:srgbClr val="00B050"/>
                </a:solidFill>
              </a:rPr>
              <a:t>。</a:t>
            </a:r>
            <a:r>
              <a:rPr lang="zh-CN" altLang="zh-CN" b="1" dirty="0" smtClean="0">
                <a:solidFill>
                  <a:srgbClr val="FF0000"/>
                </a:solidFill>
              </a:rPr>
              <a:t>元</a:t>
            </a:r>
            <a:r>
              <a:rPr lang="zh-CN" altLang="zh-CN" b="1" dirty="0">
                <a:solidFill>
                  <a:srgbClr val="FF0000"/>
                </a:solidFill>
              </a:rPr>
              <a:t>自</a:t>
            </a:r>
            <a:r>
              <a:rPr lang="zh-CN" altLang="zh-CN" b="1" dirty="0">
                <a:solidFill>
                  <a:srgbClr val="00B050"/>
                </a:solidFill>
              </a:rPr>
              <a:t>：原来，本来</a:t>
            </a:r>
            <a:r>
              <a:rPr lang="zh-CN" altLang="zh-CN" b="1" dirty="0" smtClean="0">
                <a:solidFill>
                  <a:srgbClr val="00B050"/>
                </a:solidFill>
              </a:rPr>
              <a:t>。</a:t>
            </a:r>
            <a:r>
              <a:rPr lang="zh-CN" altLang="zh-CN" b="1" dirty="0" smtClean="0">
                <a:solidFill>
                  <a:srgbClr val="FF0000"/>
                </a:solidFill>
              </a:rPr>
              <a:t>飞燕</a:t>
            </a:r>
            <a:r>
              <a:rPr lang="zh-CN" altLang="zh-CN" b="1" dirty="0">
                <a:solidFill>
                  <a:srgbClr val="00B050"/>
                </a:solidFill>
              </a:rPr>
              <a:t>：飞翔的燕子。</a:t>
            </a:r>
          </a:p>
        </p:txBody>
      </p:sp>
    </p:spTree>
    <p:extLst>
      <p:ext uri="{BB962C8B-B14F-4D97-AF65-F5344CB8AC3E}">
        <p14:creationId xmlns:p14="http://schemas.microsoft.com/office/powerpoint/2010/main" val="3109080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7504" y="188640"/>
            <a:ext cx="892899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6</a:t>
            </a:r>
            <a:r>
              <a:rPr lang="zh-CN" altLang="zh-CN" b="1" dirty="0"/>
              <a:t>．阅读下面这首宋词，完成题目。</a:t>
            </a:r>
            <a:endParaRPr lang="zh-CN" altLang="zh-CN" dirty="0"/>
          </a:p>
          <a:p>
            <a:r>
              <a:rPr lang="en-US" altLang="zh-CN" b="1" dirty="0" smtClean="0"/>
              <a:t>                                                              </a:t>
            </a:r>
            <a:r>
              <a:rPr lang="zh-CN" altLang="zh-CN" b="1" dirty="0" smtClean="0"/>
              <a:t>定</a:t>
            </a:r>
            <a:r>
              <a:rPr lang="zh-CN" altLang="zh-CN" b="1" dirty="0"/>
              <a:t>风波</a:t>
            </a:r>
            <a:r>
              <a:rPr lang="en-US" altLang="zh-CN" b="1" dirty="0"/>
              <a:t>·</a:t>
            </a:r>
            <a:r>
              <a:rPr lang="zh-CN" altLang="zh-CN" b="1" dirty="0"/>
              <a:t>暮春漫</a:t>
            </a:r>
            <a:r>
              <a:rPr lang="zh-CN" altLang="zh-CN" b="1" dirty="0" smtClean="0"/>
              <a:t>兴</a:t>
            </a:r>
            <a:r>
              <a:rPr lang="en-US" altLang="zh-CN" b="1" dirty="0" smtClean="0"/>
              <a:t>       </a:t>
            </a:r>
            <a:r>
              <a:rPr lang="zh-CN" altLang="zh-CN" b="1" dirty="0" smtClean="0"/>
              <a:t>辛弃疾</a:t>
            </a:r>
            <a:endParaRPr lang="zh-CN" altLang="zh-CN" dirty="0"/>
          </a:p>
          <a:p>
            <a:r>
              <a:rPr lang="zh-CN" altLang="zh-CN" b="1" dirty="0"/>
              <a:t>少日春怀似酒浓，插花走马醉千钟。老去逢春如病酒</a:t>
            </a:r>
            <a:r>
              <a:rPr lang="zh-CN" altLang="zh-CN" b="1" baseline="30000" dirty="0"/>
              <a:t>①</a:t>
            </a:r>
            <a:r>
              <a:rPr lang="zh-CN" altLang="zh-CN" b="1" dirty="0"/>
              <a:t>，唯有，茶瓯</a:t>
            </a:r>
            <a:r>
              <a:rPr lang="zh-CN" altLang="zh-CN" b="1" baseline="30000" dirty="0"/>
              <a:t>②</a:t>
            </a:r>
            <a:r>
              <a:rPr lang="zh-CN" altLang="zh-CN" b="1" dirty="0"/>
              <a:t>香篆</a:t>
            </a:r>
            <a:r>
              <a:rPr lang="zh-CN" altLang="zh-CN" b="1" baseline="30000" dirty="0"/>
              <a:t>③</a:t>
            </a:r>
            <a:r>
              <a:rPr lang="zh-CN" altLang="zh-CN" b="1" dirty="0"/>
              <a:t>小帘栊。</a:t>
            </a:r>
            <a:r>
              <a:rPr lang="en-US" altLang="zh-CN" b="1" dirty="0"/>
              <a:t>  </a:t>
            </a:r>
            <a:endParaRPr lang="zh-CN" altLang="zh-CN" dirty="0"/>
          </a:p>
          <a:p>
            <a:r>
              <a:rPr lang="zh-CN" altLang="zh-CN" b="1" dirty="0"/>
              <a:t>卷尽残花风未定，休恨，花开元自要春风。试问春归谁得见？飞燕，来时相遇夕阳中</a:t>
            </a:r>
            <a:r>
              <a:rPr lang="zh-CN" altLang="zh-CN" b="1" dirty="0" smtClean="0"/>
              <a:t>。</a:t>
            </a:r>
            <a:endParaRPr lang="en-US" altLang="zh-CN" b="1" dirty="0" smtClean="0"/>
          </a:p>
          <a:p>
            <a:endParaRPr lang="zh-CN" altLang="zh-CN" dirty="0"/>
          </a:p>
          <a:p>
            <a:r>
              <a:rPr lang="zh-CN" altLang="zh-CN" b="1" dirty="0"/>
              <a:t>【注】</a:t>
            </a:r>
            <a:r>
              <a:rPr lang="en-US" altLang="zh-CN" b="1" dirty="0"/>
              <a:t>①</a:t>
            </a:r>
            <a:r>
              <a:rPr lang="zh-CN" altLang="zh-CN" b="1" dirty="0"/>
              <a:t>本诗写于作者闲居带湖之时。病酒：指因喝酒过量而生病。</a:t>
            </a:r>
            <a:r>
              <a:rPr lang="en-US" altLang="zh-CN" b="1" dirty="0"/>
              <a:t>②</a:t>
            </a:r>
            <a:r>
              <a:rPr lang="zh-CN" altLang="zh-CN" b="1" dirty="0"/>
              <a:t>茶瓯：一种茶具。</a:t>
            </a:r>
            <a:r>
              <a:rPr lang="en-US" altLang="zh-CN" b="1" dirty="0"/>
              <a:t>③</a:t>
            </a:r>
            <a:r>
              <a:rPr lang="zh-CN" altLang="zh-CN" b="1" dirty="0"/>
              <a:t>香篆</a:t>
            </a:r>
            <a:r>
              <a:rPr lang="en-US" altLang="zh-CN" b="1" dirty="0"/>
              <a:t>(</a:t>
            </a:r>
            <a:r>
              <a:rPr lang="en-US" altLang="zh-CN" b="1" dirty="0" err="1"/>
              <a:t>zhuàn</a:t>
            </a:r>
            <a:r>
              <a:rPr lang="en-US" altLang="zh-CN" b="1" dirty="0"/>
              <a:t>)</a:t>
            </a:r>
            <a:r>
              <a:rPr lang="zh-CN" altLang="zh-CN" b="1" dirty="0"/>
              <a:t>：焚香时所起的烟雾</a:t>
            </a:r>
            <a:r>
              <a:rPr lang="zh-CN" altLang="zh-CN" b="1" dirty="0" smtClean="0"/>
              <a:t>。</a:t>
            </a:r>
            <a:endParaRPr lang="zh-CN" altLang="zh-CN" dirty="0"/>
          </a:p>
        </p:txBody>
      </p:sp>
      <p:sp>
        <p:nvSpPr>
          <p:cNvPr id="3" name="矩形 2"/>
          <p:cNvSpPr/>
          <p:nvPr/>
        </p:nvSpPr>
        <p:spPr>
          <a:xfrm>
            <a:off x="395536" y="3933056"/>
            <a:ext cx="828092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b="1" dirty="0" smtClean="0"/>
              <a:t>【答案】</a:t>
            </a:r>
            <a:r>
              <a:rPr lang="en-US" altLang="zh-CN" sz="2000" b="1" dirty="0"/>
              <a:t>(1)</a:t>
            </a:r>
            <a:r>
              <a:rPr lang="zh-CN" altLang="zh-CN" sz="2000" b="1" dirty="0"/>
              <a:t>作者运用</a:t>
            </a:r>
            <a:r>
              <a:rPr lang="zh-CN" altLang="zh-CN" sz="2000" b="1" dirty="0">
                <a:solidFill>
                  <a:srgbClr val="FF0000"/>
                </a:solidFill>
              </a:rPr>
              <a:t>对比、比喻</a:t>
            </a:r>
            <a:r>
              <a:rPr lang="zh-CN" altLang="zh-CN" sz="2000" b="1" dirty="0"/>
              <a:t>的修辞手法，通过对</a:t>
            </a:r>
            <a:r>
              <a:rPr lang="en-US" altLang="zh-CN" sz="2000" b="1" dirty="0"/>
              <a:t>“</a:t>
            </a:r>
            <a:r>
              <a:rPr lang="zh-CN" altLang="zh-CN" sz="2000" b="1" dirty="0"/>
              <a:t>少日</a:t>
            </a:r>
            <a:r>
              <a:rPr lang="en-US" altLang="zh-CN" sz="2000" b="1" dirty="0"/>
              <a:t>”</a:t>
            </a:r>
            <a:r>
              <a:rPr lang="zh-CN" altLang="zh-CN" sz="2000" b="1" dirty="0"/>
              <a:t>和</a:t>
            </a:r>
            <a:r>
              <a:rPr lang="en-US" altLang="zh-CN" sz="2000" b="1" dirty="0"/>
              <a:t>“</a:t>
            </a:r>
            <a:r>
              <a:rPr lang="zh-CN" altLang="zh-CN" sz="2000" b="1" dirty="0"/>
              <a:t>老去</a:t>
            </a:r>
            <a:r>
              <a:rPr lang="en-US" altLang="zh-CN" sz="2000" b="1" dirty="0"/>
              <a:t>”</a:t>
            </a:r>
            <a:r>
              <a:rPr lang="zh-CN" altLang="zh-CN" sz="2000" b="1" dirty="0"/>
              <a:t>时行为表现和内心感受的对比，抒发了</a:t>
            </a:r>
            <a:r>
              <a:rPr lang="zh-CN" altLang="zh-CN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时光易逝、人生易老的感慨</a:t>
            </a:r>
            <a:r>
              <a:rPr lang="zh-CN" altLang="zh-CN" sz="2000" b="1" dirty="0"/>
              <a:t>以及</a:t>
            </a:r>
            <a:r>
              <a:rPr lang="zh-CN" altLang="zh-CN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闲居的无奈</a:t>
            </a:r>
            <a:r>
              <a:rPr lang="zh-CN" altLang="zh-CN" sz="2000" b="1" dirty="0"/>
              <a:t>。 </a:t>
            </a:r>
            <a:endParaRPr lang="zh-CN" altLang="zh-CN" sz="2000" dirty="0"/>
          </a:p>
        </p:txBody>
      </p:sp>
      <p:sp>
        <p:nvSpPr>
          <p:cNvPr id="4" name="矩形 3"/>
          <p:cNvSpPr/>
          <p:nvPr/>
        </p:nvSpPr>
        <p:spPr>
          <a:xfrm>
            <a:off x="539552" y="5229200"/>
            <a:ext cx="813690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/>
              <a:t>(2)</a:t>
            </a:r>
            <a:r>
              <a:rPr lang="zh-CN" altLang="zh-CN" sz="2000" b="1" dirty="0"/>
              <a:t>离去的春天，与飞来的燕子在金色的夕阳中相遇，作者运用</a:t>
            </a:r>
            <a:r>
              <a:rPr lang="zh-CN" altLang="zh-CN" sz="20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拟人</a:t>
            </a:r>
            <a:r>
              <a:rPr lang="zh-CN" altLang="zh-CN" sz="2000" b="1" dirty="0"/>
              <a:t>手法，</a:t>
            </a:r>
            <a:r>
              <a:rPr lang="zh-CN" altLang="zh-CN" sz="20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想象</a:t>
            </a:r>
            <a:r>
              <a:rPr lang="zh-CN" altLang="zh-CN" sz="2000" b="1" dirty="0"/>
              <a:t>奇特，生动形象地表明了</a:t>
            </a:r>
            <a:r>
              <a:rPr lang="zh-CN" altLang="zh-CN" sz="2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无奈中的一缕欣慰</a:t>
            </a:r>
            <a:r>
              <a:rPr lang="zh-CN" altLang="zh-CN" sz="2000" b="1" dirty="0"/>
              <a:t>情思。</a:t>
            </a:r>
            <a:endParaRPr lang="zh-CN" altLang="zh-CN" sz="2000" dirty="0"/>
          </a:p>
        </p:txBody>
      </p:sp>
      <p:sp>
        <p:nvSpPr>
          <p:cNvPr id="5" name="矩形 4"/>
          <p:cNvSpPr/>
          <p:nvPr/>
        </p:nvSpPr>
        <p:spPr>
          <a:xfrm>
            <a:off x="215516" y="2636912"/>
            <a:ext cx="871296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/>
              <a:t>(1)</a:t>
            </a:r>
            <a:r>
              <a:rPr lang="zh-CN" altLang="zh-CN" sz="2000" b="1" dirty="0"/>
              <a:t>词的上阕作者运用了哪些修辞手法？表达了怎样的思想感情？</a:t>
            </a:r>
            <a:endParaRPr lang="zh-CN" altLang="zh-CN" sz="2000" dirty="0"/>
          </a:p>
          <a:p>
            <a:r>
              <a:rPr lang="en-US" altLang="zh-CN" sz="2000" b="1" dirty="0"/>
              <a:t>(2)</a:t>
            </a:r>
            <a:r>
              <a:rPr lang="zh-CN" altLang="zh-CN" sz="2000" b="1" dirty="0"/>
              <a:t>词的下阕的</a:t>
            </a:r>
            <a:r>
              <a:rPr lang="en-US" altLang="zh-CN" sz="2000" b="1" dirty="0"/>
              <a:t>“</a:t>
            </a:r>
            <a:r>
              <a:rPr lang="zh-CN" altLang="zh-CN" sz="2000" b="1" dirty="0"/>
              <a:t>飞燕，来时相遇夕阳中</a:t>
            </a:r>
            <a:r>
              <a:rPr lang="en-US" altLang="zh-CN" sz="2000" b="1" dirty="0"/>
              <a:t>”</a:t>
            </a:r>
            <a:r>
              <a:rPr lang="zh-CN" altLang="zh-CN" sz="2000" b="1" dirty="0"/>
              <a:t>一句中独特的抒情表达历来为人称道</a:t>
            </a:r>
            <a:r>
              <a:rPr lang="zh-CN" altLang="zh-CN" sz="2000" b="1" dirty="0" smtClean="0"/>
              <a:t>。</a:t>
            </a:r>
            <a:endParaRPr lang="en-US" altLang="zh-CN" sz="2000" b="1" dirty="0" smtClean="0"/>
          </a:p>
          <a:p>
            <a:r>
              <a:rPr lang="en-US" altLang="zh-CN" sz="2000" b="1" dirty="0"/>
              <a:t> </a:t>
            </a:r>
            <a:r>
              <a:rPr lang="en-US" altLang="zh-CN" sz="2000" b="1" dirty="0" smtClean="0"/>
              <a:t>     </a:t>
            </a:r>
            <a:r>
              <a:rPr lang="zh-CN" altLang="zh-CN" sz="2000" b="1" dirty="0" smtClean="0"/>
              <a:t>试</a:t>
            </a:r>
            <a:r>
              <a:rPr lang="zh-CN" altLang="zh-CN" sz="2000" b="1" dirty="0"/>
              <a:t>分析其妙处。</a:t>
            </a:r>
            <a:endParaRPr lang="zh-CN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779042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7463" y="3860573"/>
            <a:ext cx="87849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译文：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23528" y="188640"/>
            <a:ext cx="835292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7</a:t>
            </a:r>
            <a:r>
              <a:rPr lang="zh-CN" altLang="zh-CN" b="1" dirty="0"/>
              <a:t>．阅读下面一首宋诗，然后回答问题。</a:t>
            </a:r>
            <a:endParaRPr lang="zh-CN" altLang="zh-CN" dirty="0"/>
          </a:p>
          <a:p>
            <a:r>
              <a:rPr lang="en-US" altLang="zh-CN" b="1" dirty="0" smtClean="0"/>
              <a:t>                                                          </a:t>
            </a:r>
            <a:r>
              <a:rPr lang="zh-CN" altLang="zh-CN" b="1" dirty="0" smtClean="0"/>
              <a:t>夏日</a:t>
            </a:r>
            <a:r>
              <a:rPr lang="zh-CN" altLang="zh-CN" b="1" dirty="0"/>
              <a:t>三首</a:t>
            </a:r>
            <a:r>
              <a:rPr lang="en-US" altLang="zh-CN" b="1" dirty="0"/>
              <a:t>(</a:t>
            </a:r>
            <a:r>
              <a:rPr lang="zh-CN" altLang="zh-CN" b="1" dirty="0"/>
              <a:t>其一</a:t>
            </a:r>
            <a:r>
              <a:rPr lang="en-US" altLang="zh-CN" b="1" dirty="0" smtClean="0"/>
              <a:t>)         </a:t>
            </a:r>
            <a:r>
              <a:rPr lang="zh-CN" altLang="zh-CN" b="1" dirty="0" smtClean="0"/>
              <a:t>张耒</a:t>
            </a:r>
            <a:endParaRPr lang="zh-CN" altLang="zh-CN" dirty="0"/>
          </a:p>
          <a:p>
            <a:r>
              <a:rPr lang="en-US" altLang="zh-CN" b="1" dirty="0" smtClean="0"/>
              <a:t>                                            </a:t>
            </a:r>
            <a:r>
              <a:rPr lang="zh-CN" altLang="zh-CN" b="1" dirty="0" smtClean="0"/>
              <a:t>长</a:t>
            </a:r>
            <a:r>
              <a:rPr lang="zh-CN" altLang="zh-CN" b="1" dirty="0"/>
              <a:t>夏村墟风日清，檐牙燕雀已生成。</a:t>
            </a:r>
            <a:endParaRPr lang="zh-CN" altLang="zh-CN" dirty="0"/>
          </a:p>
          <a:p>
            <a:r>
              <a:rPr lang="en-US" altLang="zh-CN" b="1" dirty="0" smtClean="0"/>
              <a:t>                                            </a:t>
            </a:r>
            <a:r>
              <a:rPr lang="zh-CN" altLang="zh-CN" b="1" dirty="0" smtClean="0"/>
              <a:t>蝶</a:t>
            </a:r>
            <a:r>
              <a:rPr lang="zh-CN" altLang="zh-CN" b="1" dirty="0"/>
              <a:t>衣晒粉花枝舞，蛛网添丝屋角晴。</a:t>
            </a:r>
            <a:endParaRPr lang="zh-CN" altLang="zh-CN" dirty="0"/>
          </a:p>
          <a:p>
            <a:r>
              <a:rPr lang="en-US" altLang="zh-CN" b="1" dirty="0" smtClean="0"/>
              <a:t>                                            </a:t>
            </a:r>
            <a:r>
              <a:rPr lang="zh-CN" altLang="zh-CN" b="1" dirty="0" smtClean="0"/>
              <a:t>落落</a:t>
            </a:r>
            <a:r>
              <a:rPr lang="zh-CN" altLang="zh-CN" b="1" dirty="0"/>
              <a:t>疏帘邀月影，嘈嘈虚枕纳溪声。</a:t>
            </a:r>
            <a:endParaRPr lang="zh-CN" altLang="zh-CN" dirty="0"/>
          </a:p>
          <a:p>
            <a:r>
              <a:rPr lang="en-US" altLang="zh-CN" b="1" dirty="0" smtClean="0"/>
              <a:t>                                            </a:t>
            </a:r>
            <a:r>
              <a:rPr lang="zh-CN" altLang="zh-CN" b="1" dirty="0" smtClean="0"/>
              <a:t>久</a:t>
            </a:r>
            <a:r>
              <a:rPr lang="zh-CN" altLang="zh-CN" b="1" dirty="0"/>
              <a:t>斑两鬓如霜雪，直欲渔樵过此生</a:t>
            </a:r>
            <a:r>
              <a:rPr lang="zh-CN" altLang="zh-CN" b="1" dirty="0" smtClean="0"/>
              <a:t>。</a:t>
            </a:r>
            <a:endParaRPr lang="zh-CN" altLang="zh-CN" dirty="0"/>
          </a:p>
        </p:txBody>
      </p:sp>
      <p:sp>
        <p:nvSpPr>
          <p:cNvPr id="4" name="矩形 3"/>
          <p:cNvSpPr/>
          <p:nvPr/>
        </p:nvSpPr>
        <p:spPr>
          <a:xfrm>
            <a:off x="371164" y="1939040"/>
            <a:ext cx="840167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/>
              <a:t>(1)</a:t>
            </a:r>
            <a:r>
              <a:rPr lang="zh-CN" altLang="zh-CN" sz="2000" b="1" dirty="0"/>
              <a:t>这首诗是如何表现环境的</a:t>
            </a:r>
            <a:r>
              <a:rPr lang="en-US" altLang="zh-CN" sz="2000" b="1" dirty="0"/>
              <a:t>“</a:t>
            </a:r>
            <a:r>
              <a:rPr lang="zh-CN" altLang="zh-CN" sz="2000" b="1" dirty="0"/>
              <a:t>清</a:t>
            </a:r>
            <a:r>
              <a:rPr lang="en-US" altLang="zh-CN" sz="2000" b="1" dirty="0"/>
              <a:t>”</a:t>
            </a:r>
            <a:r>
              <a:rPr lang="zh-CN" altLang="zh-CN" sz="2000" b="1" dirty="0"/>
              <a:t>的？</a:t>
            </a:r>
            <a:endParaRPr lang="zh-CN" altLang="zh-CN" sz="2000" dirty="0"/>
          </a:p>
          <a:p>
            <a:r>
              <a:rPr lang="en-US" altLang="zh-CN" sz="2000" b="1" dirty="0"/>
              <a:t>(2)</a:t>
            </a:r>
            <a:r>
              <a:rPr lang="zh-CN" altLang="zh-CN" sz="2000" b="1" dirty="0"/>
              <a:t>颈联中</a:t>
            </a:r>
            <a:r>
              <a:rPr lang="en-US" altLang="zh-CN" sz="2000" b="1" dirty="0"/>
              <a:t>“</a:t>
            </a:r>
            <a:r>
              <a:rPr lang="zh-CN" altLang="zh-CN" sz="2000" b="1" dirty="0"/>
              <a:t>邀</a:t>
            </a:r>
            <a:r>
              <a:rPr lang="en-US" altLang="zh-CN" sz="2000" b="1" dirty="0"/>
              <a:t>”“</a:t>
            </a:r>
            <a:r>
              <a:rPr lang="zh-CN" altLang="zh-CN" sz="2000" b="1" dirty="0"/>
              <a:t>纳</a:t>
            </a:r>
            <a:r>
              <a:rPr lang="en-US" altLang="zh-CN" sz="2000" b="1" dirty="0"/>
              <a:t>”</a:t>
            </a:r>
            <a:r>
              <a:rPr lang="zh-CN" altLang="zh-CN" sz="2000" b="1" dirty="0"/>
              <a:t>二字极为传神，请简要分析。</a:t>
            </a:r>
            <a:endParaRPr lang="zh-CN" altLang="zh-CN" sz="2000" dirty="0"/>
          </a:p>
          <a:p>
            <a:r>
              <a:rPr lang="en-US" altLang="zh-CN" sz="2000" b="1" dirty="0"/>
              <a:t>(3)</a:t>
            </a:r>
            <a:r>
              <a:rPr lang="zh-CN" altLang="zh-CN" sz="2000" b="1" dirty="0"/>
              <a:t>这首诗抒发了诗人什么样的情感？</a:t>
            </a:r>
            <a:endParaRPr lang="zh-CN" altLang="zh-CN" sz="2000" dirty="0"/>
          </a:p>
        </p:txBody>
      </p:sp>
      <p:sp>
        <p:nvSpPr>
          <p:cNvPr id="5" name="矩形 4"/>
          <p:cNvSpPr/>
          <p:nvPr/>
        </p:nvSpPr>
        <p:spPr>
          <a:xfrm>
            <a:off x="371163" y="2981345"/>
            <a:ext cx="840167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/>
              <a:t>注释：（</a:t>
            </a:r>
            <a:r>
              <a:rPr lang="en-US" altLang="zh-CN" sz="2000" b="1" dirty="0"/>
              <a:t>1</a:t>
            </a:r>
            <a:r>
              <a:rPr lang="zh-CN" altLang="en-US" sz="2000" b="1" dirty="0"/>
              <a:t>）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檐牙</a:t>
            </a:r>
            <a:r>
              <a:rPr lang="zh-CN" altLang="en-US" sz="2000" b="1" dirty="0"/>
              <a:t>：屋檐如牙齿一般。（</a:t>
            </a:r>
            <a:r>
              <a:rPr lang="en-US" altLang="zh-CN" sz="2000" b="1" dirty="0"/>
              <a:t>2</a:t>
            </a:r>
            <a:r>
              <a:rPr lang="zh-CN" altLang="en-US" sz="2000" b="1" dirty="0"/>
              <a:t>）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蝶衣</a:t>
            </a:r>
            <a:r>
              <a:rPr lang="zh-CN" altLang="en-US" sz="2000" b="1" dirty="0"/>
              <a:t>：蝴蝶的翅膀。 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晒粉</a:t>
            </a:r>
            <a:r>
              <a:rPr lang="zh-CN" altLang="en-US" sz="2000" b="1" dirty="0"/>
              <a:t>：蝴蝶的翅膀上多粉。（</a:t>
            </a:r>
            <a:r>
              <a:rPr lang="en-US" altLang="zh-CN" sz="2000" b="1" dirty="0"/>
              <a:t>3</a:t>
            </a:r>
            <a:r>
              <a:rPr lang="zh-CN" altLang="en-US" sz="2000" b="1" dirty="0"/>
              <a:t>）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落落</a:t>
            </a:r>
            <a:r>
              <a:rPr lang="zh-CN" altLang="en-US" sz="2000" b="1" dirty="0"/>
              <a:t>：稀疏的样子。（</a:t>
            </a:r>
            <a:r>
              <a:rPr lang="en-US" altLang="zh-CN" sz="2000" b="1" dirty="0"/>
              <a:t>4</a:t>
            </a:r>
            <a:r>
              <a:rPr lang="zh-CN" altLang="en-US" sz="2000" b="1" dirty="0"/>
              <a:t>）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嘈嘈</a:t>
            </a:r>
            <a:r>
              <a:rPr lang="zh-CN" altLang="en-US" sz="2000" b="1" dirty="0"/>
              <a:t>：杂乱的声音。</a:t>
            </a:r>
          </a:p>
        </p:txBody>
      </p:sp>
      <p:sp>
        <p:nvSpPr>
          <p:cNvPr id="6" name="矩形 5"/>
          <p:cNvSpPr/>
          <p:nvPr/>
        </p:nvSpPr>
        <p:spPr>
          <a:xfrm>
            <a:off x="419906" y="6083973"/>
            <a:ext cx="86525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久已花白的头发如今像霜雪一般白了，一直想做个樵夫或渔翁混过这一生！</a:t>
            </a:r>
          </a:p>
        </p:txBody>
      </p:sp>
      <p:sp>
        <p:nvSpPr>
          <p:cNvPr id="7" name="矩形 6"/>
          <p:cNvSpPr/>
          <p:nvPr/>
        </p:nvSpPr>
        <p:spPr>
          <a:xfrm>
            <a:off x="527919" y="5428684"/>
            <a:ext cx="77768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月光照射在疏疏落落的帘子上，斜倚枕上，听着潺潺溪水声。</a:t>
            </a:r>
          </a:p>
        </p:txBody>
      </p:sp>
      <p:sp>
        <p:nvSpPr>
          <p:cNvPr id="8" name="矩形 7"/>
          <p:cNvSpPr/>
          <p:nvPr/>
        </p:nvSpPr>
        <p:spPr>
          <a:xfrm>
            <a:off x="419907" y="4841855"/>
            <a:ext cx="79928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蝴蝶展翅停在午间的花枝上，在晴朗的天气里，蜘蛛在屋角悠然织网。</a:t>
            </a:r>
          </a:p>
        </p:txBody>
      </p:sp>
      <p:sp>
        <p:nvSpPr>
          <p:cNvPr id="9" name="矩形 8"/>
          <p:cNvSpPr/>
          <p:nvPr/>
        </p:nvSpPr>
        <p:spPr>
          <a:xfrm>
            <a:off x="431540" y="4253507"/>
            <a:ext cx="79928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夏日昼长，江村风日清丽，屋檐上栖息着许多小燕雀，羽翼都已长成。</a:t>
            </a:r>
          </a:p>
        </p:txBody>
      </p:sp>
    </p:spTree>
    <p:extLst>
      <p:ext uri="{BB962C8B-B14F-4D97-AF65-F5344CB8AC3E}">
        <p14:creationId xmlns:p14="http://schemas.microsoft.com/office/powerpoint/2010/main" val="3921229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3786693"/>
              </p:ext>
            </p:extLst>
          </p:nvPr>
        </p:nvGraphicFramePr>
        <p:xfrm>
          <a:off x="251520" y="1340768"/>
          <a:ext cx="8712968" cy="49493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6" name="Document" r:id="rId3" imgW="7086283" imgH="4153346" progId="Word.Document.8">
                  <p:embed/>
                </p:oleObj>
              </mc:Choice>
              <mc:Fallback>
                <p:oleObj name="Document" r:id="rId3" imgW="7086283" imgH="415334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1340768"/>
                        <a:ext cx="8712968" cy="49493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8520663"/>
              </p:ext>
            </p:extLst>
          </p:nvPr>
        </p:nvGraphicFramePr>
        <p:xfrm>
          <a:off x="755576" y="332656"/>
          <a:ext cx="3743325" cy="84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7" name="Image" r:id="rId5" imgW="1865143" imgH="421917" progId="Photoshop.Image.7">
                  <p:embed/>
                </p:oleObj>
              </mc:Choice>
              <mc:Fallback>
                <p:oleObj name="Image" r:id="rId5" imgW="1865143" imgH="421917" progId="Photoshop.Image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332656"/>
                        <a:ext cx="3743325" cy="849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06191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3528" y="188640"/>
            <a:ext cx="835292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7</a:t>
            </a:r>
            <a:r>
              <a:rPr lang="zh-CN" altLang="zh-CN" b="1" dirty="0"/>
              <a:t>．阅读下面一首宋诗，然后回答问题。</a:t>
            </a:r>
            <a:endParaRPr lang="zh-CN" altLang="zh-CN" dirty="0"/>
          </a:p>
          <a:p>
            <a:r>
              <a:rPr lang="en-US" altLang="zh-CN" b="1" dirty="0" smtClean="0"/>
              <a:t>                                                          </a:t>
            </a:r>
            <a:r>
              <a:rPr lang="zh-CN" altLang="zh-CN" b="1" dirty="0" smtClean="0"/>
              <a:t>夏日</a:t>
            </a:r>
            <a:r>
              <a:rPr lang="zh-CN" altLang="zh-CN" b="1" dirty="0"/>
              <a:t>三首</a:t>
            </a:r>
            <a:r>
              <a:rPr lang="en-US" altLang="zh-CN" b="1" dirty="0"/>
              <a:t>(</a:t>
            </a:r>
            <a:r>
              <a:rPr lang="zh-CN" altLang="zh-CN" b="1" dirty="0"/>
              <a:t>其一</a:t>
            </a:r>
            <a:r>
              <a:rPr lang="en-US" altLang="zh-CN" b="1" dirty="0" smtClean="0"/>
              <a:t>)         </a:t>
            </a:r>
            <a:r>
              <a:rPr lang="zh-CN" altLang="zh-CN" b="1" dirty="0" smtClean="0"/>
              <a:t>张耒</a:t>
            </a:r>
            <a:endParaRPr lang="zh-CN" altLang="zh-CN" dirty="0"/>
          </a:p>
          <a:p>
            <a:r>
              <a:rPr lang="en-US" altLang="zh-CN" b="1" dirty="0" smtClean="0"/>
              <a:t>                                            </a:t>
            </a:r>
            <a:r>
              <a:rPr lang="zh-CN" altLang="zh-CN" b="1" dirty="0" smtClean="0"/>
              <a:t>长</a:t>
            </a:r>
            <a:r>
              <a:rPr lang="zh-CN" altLang="zh-CN" b="1" dirty="0"/>
              <a:t>夏村墟风日清，檐牙燕雀已生成。</a:t>
            </a:r>
            <a:endParaRPr lang="zh-CN" altLang="zh-CN" dirty="0"/>
          </a:p>
          <a:p>
            <a:r>
              <a:rPr lang="en-US" altLang="zh-CN" b="1" dirty="0" smtClean="0"/>
              <a:t>                                            </a:t>
            </a:r>
            <a:r>
              <a:rPr lang="zh-CN" altLang="zh-CN" b="1" dirty="0" smtClean="0"/>
              <a:t>蝶</a:t>
            </a:r>
            <a:r>
              <a:rPr lang="zh-CN" altLang="zh-CN" b="1" dirty="0"/>
              <a:t>衣晒粉花枝舞，蛛网添丝屋角晴。</a:t>
            </a:r>
            <a:endParaRPr lang="zh-CN" altLang="zh-CN" dirty="0"/>
          </a:p>
          <a:p>
            <a:r>
              <a:rPr lang="en-US" altLang="zh-CN" b="1" dirty="0" smtClean="0"/>
              <a:t>                                            </a:t>
            </a:r>
            <a:r>
              <a:rPr lang="zh-CN" altLang="zh-CN" b="1" dirty="0" smtClean="0"/>
              <a:t>落落</a:t>
            </a:r>
            <a:r>
              <a:rPr lang="zh-CN" altLang="zh-CN" b="1" dirty="0"/>
              <a:t>疏帘邀月影，嘈嘈虚枕纳溪声。</a:t>
            </a:r>
            <a:endParaRPr lang="zh-CN" altLang="zh-CN" dirty="0"/>
          </a:p>
          <a:p>
            <a:r>
              <a:rPr lang="en-US" altLang="zh-CN" b="1" dirty="0" smtClean="0"/>
              <a:t>                                            </a:t>
            </a:r>
            <a:r>
              <a:rPr lang="zh-CN" altLang="zh-CN" b="1" dirty="0" smtClean="0"/>
              <a:t>久</a:t>
            </a:r>
            <a:r>
              <a:rPr lang="zh-CN" altLang="zh-CN" b="1" dirty="0"/>
              <a:t>斑两鬓如霜雪，直欲渔樵过此生</a:t>
            </a:r>
            <a:r>
              <a:rPr lang="zh-CN" altLang="zh-CN" b="1" dirty="0" smtClean="0"/>
              <a:t>。</a:t>
            </a:r>
            <a:endParaRPr lang="zh-CN" altLang="zh-CN" dirty="0"/>
          </a:p>
        </p:txBody>
      </p:sp>
      <p:sp>
        <p:nvSpPr>
          <p:cNvPr id="3" name="矩形 2"/>
          <p:cNvSpPr/>
          <p:nvPr/>
        </p:nvSpPr>
        <p:spPr>
          <a:xfrm>
            <a:off x="327530" y="5517232"/>
            <a:ext cx="856495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/>
              <a:t>(</a:t>
            </a:r>
            <a:r>
              <a:rPr lang="en-US" altLang="zh-CN" sz="2000" b="1" dirty="0"/>
              <a:t>3)</a:t>
            </a:r>
            <a:r>
              <a:rPr lang="zh-CN" altLang="zh-CN" sz="2000" b="1" dirty="0"/>
              <a:t>这首诗表现出诗人对月影、溪声的</a:t>
            </a:r>
            <a:r>
              <a:rPr lang="zh-CN" altLang="zh-CN" sz="2000" b="1" dirty="0">
                <a:solidFill>
                  <a:srgbClr val="FF0000"/>
                </a:solidFill>
              </a:rPr>
              <a:t>喜爱</a:t>
            </a:r>
            <a:r>
              <a:rPr lang="zh-CN" altLang="zh-CN" sz="2000" b="1" dirty="0"/>
              <a:t>之情，</a:t>
            </a:r>
            <a:r>
              <a:rPr lang="zh-CN" altLang="zh-CN" sz="2000" b="1" dirty="0">
                <a:solidFill>
                  <a:srgbClr val="FF0000"/>
                </a:solidFill>
              </a:rPr>
              <a:t>清闲</a:t>
            </a:r>
            <a:r>
              <a:rPr lang="zh-CN" altLang="zh-CN" sz="2000" b="1" dirty="0"/>
              <a:t>的心境以及</a:t>
            </a:r>
            <a:r>
              <a:rPr lang="zh-CN" altLang="zh-CN" sz="2000" b="1" dirty="0">
                <a:solidFill>
                  <a:srgbClr val="FF0000"/>
                </a:solidFill>
              </a:rPr>
              <a:t>归隐村野</a:t>
            </a:r>
            <a:r>
              <a:rPr lang="zh-CN" altLang="zh-CN" sz="2000" b="1" dirty="0" smtClean="0">
                <a:solidFill>
                  <a:srgbClr val="FF0000"/>
                </a:solidFill>
              </a:rPr>
              <a:t>、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r>
              <a:rPr lang="en-US" altLang="zh-CN" sz="2000" b="1" dirty="0">
                <a:solidFill>
                  <a:srgbClr val="FF0000"/>
                </a:solidFill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    </a:t>
            </a:r>
            <a:r>
              <a:rPr lang="zh-CN" altLang="zh-CN" sz="2000" b="1" dirty="0" smtClean="0">
                <a:solidFill>
                  <a:srgbClr val="FF0000"/>
                </a:solidFill>
              </a:rPr>
              <a:t>终老</a:t>
            </a:r>
            <a:r>
              <a:rPr lang="zh-CN" altLang="zh-CN" sz="2000" b="1" dirty="0">
                <a:solidFill>
                  <a:srgbClr val="FF0000"/>
                </a:solidFill>
              </a:rPr>
              <a:t>乡间</a:t>
            </a:r>
            <a:r>
              <a:rPr lang="zh-CN" altLang="zh-CN" sz="2000" b="1" dirty="0"/>
              <a:t>的愿望。</a:t>
            </a:r>
            <a:endParaRPr lang="zh-CN" altLang="zh-CN" sz="2000" dirty="0"/>
          </a:p>
        </p:txBody>
      </p:sp>
      <p:sp>
        <p:nvSpPr>
          <p:cNvPr id="4" name="矩形 3"/>
          <p:cNvSpPr/>
          <p:nvPr/>
        </p:nvSpPr>
        <p:spPr>
          <a:xfrm>
            <a:off x="107504" y="3346530"/>
            <a:ext cx="889247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b="1" dirty="0" smtClean="0"/>
              <a:t>【答案】</a:t>
            </a:r>
            <a:r>
              <a:rPr lang="en-US" altLang="zh-CN" sz="2000" b="1" dirty="0"/>
              <a:t>(1)</a:t>
            </a:r>
            <a:r>
              <a:rPr lang="zh-CN" altLang="zh-CN" sz="2000" b="1" dirty="0"/>
              <a:t>幼雀雏燕在檐前飞舞，</a:t>
            </a:r>
            <a:r>
              <a:rPr lang="zh-CN" altLang="zh-CN" sz="2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反衬</a:t>
            </a:r>
            <a:r>
              <a:rPr lang="zh-CN" altLang="zh-CN" sz="2000" b="1" dirty="0"/>
              <a:t>村居环境的清幽；蝴蝶飞舞</a:t>
            </a:r>
            <a:r>
              <a:rPr lang="zh-CN" altLang="zh-CN" sz="2000" b="1" dirty="0" smtClean="0"/>
              <a:t>，</a:t>
            </a:r>
            <a:r>
              <a:rPr lang="en-US" altLang="zh-CN" sz="2000" b="1" dirty="0" smtClean="0"/>
              <a:t> </a:t>
            </a:r>
          </a:p>
          <a:p>
            <a:r>
              <a:rPr lang="en-US" altLang="zh-CN" sz="2000" b="1" dirty="0"/>
              <a:t> </a:t>
            </a:r>
            <a:r>
              <a:rPr lang="en-US" altLang="zh-CN" sz="2000" b="1" dirty="0" smtClean="0"/>
              <a:t>              </a:t>
            </a:r>
            <a:r>
              <a:rPr lang="zh-CN" altLang="zh-CN" sz="2000" b="1" dirty="0" smtClean="0"/>
              <a:t>蜘蛛</a:t>
            </a:r>
            <a:r>
              <a:rPr lang="zh-CN" altLang="zh-CN" sz="2000" b="1" dirty="0"/>
              <a:t>织网，</a:t>
            </a:r>
            <a:r>
              <a:rPr lang="zh-CN" altLang="zh-CN" sz="2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反衬</a:t>
            </a:r>
            <a:r>
              <a:rPr lang="zh-CN" altLang="zh-CN" sz="2000" b="1" dirty="0"/>
              <a:t>白天的清静；风吹帘动，溪声嘈嘈，</a:t>
            </a:r>
            <a:r>
              <a:rPr lang="zh-CN" altLang="zh-CN" sz="2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反衬</a:t>
            </a:r>
            <a:r>
              <a:rPr lang="zh-CN" altLang="zh-CN" sz="2000" b="1" dirty="0"/>
              <a:t>夜晚的清静。</a:t>
            </a:r>
            <a:endParaRPr lang="zh-CN" altLang="zh-CN" sz="2000" dirty="0"/>
          </a:p>
        </p:txBody>
      </p:sp>
      <p:sp>
        <p:nvSpPr>
          <p:cNvPr id="5" name="矩形 4"/>
          <p:cNvSpPr/>
          <p:nvPr/>
        </p:nvSpPr>
        <p:spPr>
          <a:xfrm>
            <a:off x="395537" y="4221088"/>
            <a:ext cx="860444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/>
              <a:t>(2)“</a:t>
            </a:r>
            <a:r>
              <a:rPr lang="zh-CN" altLang="zh-CN" sz="2000" b="1" dirty="0"/>
              <a:t>邀</a:t>
            </a:r>
            <a:r>
              <a:rPr lang="en-US" altLang="zh-CN" sz="2000" b="1" dirty="0"/>
              <a:t>”</a:t>
            </a:r>
            <a:r>
              <a:rPr lang="zh-CN" altLang="zh-CN" sz="2000" b="1" dirty="0"/>
              <a:t>字是</a:t>
            </a:r>
            <a:r>
              <a:rPr lang="zh-CN" altLang="zh-CN" sz="20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拟人</a:t>
            </a:r>
            <a:r>
              <a:rPr lang="zh-CN" altLang="zh-CN" sz="2000" b="1" dirty="0"/>
              <a:t>手法，晃动的月影好像是疏帘请来的一样，把月光写</a:t>
            </a:r>
            <a:r>
              <a:rPr lang="zh-CN" altLang="zh-CN" sz="2000" b="1" dirty="0" smtClean="0"/>
              <a:t>得</a:t>
            </a:r>
            <a:endParaRPr lang="en-US" altLang="zh-CN" sz="2000" b="1" dirty="0" smtClean="0"/>
          </a:p>
          <a:p>
            <a:r>
              <a:rPr lang="en-US" altLang="zh-CN" sz="2000" b="1" dirty="0"/>
              <a:t> </a:t>
            </a:r>
            <a:r>
              <a:rPr lang="en-US" altLang="zh-CN" sz="2000" b="1" dirty="0" smtClean="0"/>
              <a:t>       </a:t>
            </a:r>
            <a:r>
              <a:rPr lang="zh-CN" altLang="zh-CN" sz="2000" b="1" dirty="0" smtClean="0"/>
              <a:t>很</a:t>
            </a:r>
            <a:r>
              <a:rPr lang="zh-CN" altLang="zh-CN" sz="2000" b="1" dirty="0"/>
              <a:t>有人情味</a:t>
            </a:r>
            <a:r>
              <a:rPr lang="zh-CN" altLang="zh-CN" sz="2000" b="1" dirty="0" smtClean="0"/>
              <a:t>；</a:t>
            </a:r>
            <a:endParaRPr lang="en-US" altLang="zh-CN" sz="2000" b="1" dirty="0" smtClean="0"/>
          </a:p>
          <a:p>
            <a:r>
              <a:rPr lang="en-US" altLang="zh-CN" sz="2000" b="1" dirty="0" smtClean="0"/>
              <a:t>   “</a:t>
            </a:r>
            <a:r>
              <a:rPr lang="zh-CN" altLang="zh-CN" sz="2000" b="1" dirty="0"/>
              <a:t>纳</a:t>
            </a:r>
            <a:r>
              <a:rPr lang="en-US" altLang="zh-CN" sz="2000" b="1" dirty="0"/>
              <a:t>”</a:t>
            </a:r>
            <a:r>
              <a:rPr lang="zh-CN" altLang="zh-CN" sz="2000" b="1" dirty="0"/>
              <a:t>字</a:t>
            </a:r>
            <a:r>
              <a:rPr lang="zh-CN" altLang="zh-CN" sz="20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化虚为实</a:t>
            </a:r>
            <a:r>
              <a:rPr lang="zh-CN" altLang="zh-CN" sz="2000" b="1" dirty="0"/>
              <a:t>，溪声好像可以用虚枕装起来一样，</a:t>
            </a:r>
            <a:r>
              <a:rPr lang="zh-CN" altLang="zh-CN" sz="20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化抽象为具体</a:t>
            </a:r>
            <a:r>
              <a:rPr lang="zh-CN" altLang="zh-CN" sz="2000" b="1" dirty="0"/>
              <a:t>。</a:t>
            </a:r>
            <a:endParaRPr lang="zh-CN" altLang="zh-CN" sz="2000" dirty="0"/>
          </a:p>
        </p:txBody>
      </p:sp>
      <p:sp>
        <p:nvSpPr>
          <p:cNvPr id="6" name="矩形 5"/>
          <p:cNvSpPr/>
          <p:nvPr/>
        </p:nvSpPr>
        <p:spPr>
          <a:xfrm>
            <a:off x="299156" y="2060848"/>
            <a:ext cx="840167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/>
              <a:t>(1)</a:t>
            </a:r>
            <a:r>
              <a:rPr lang="zh-CN" altLang="zh-CN" sz="2000" b="1" dirty="0"/>
              <a:t>这首诗是如何表现环境的</a:t>
            </a:r>
            <a:r>
              <a:rPr lang="en-US" altLang="zh-CN" sz="2000" b="1" dirty="0"/>
              <a:t>“</a:t>
            </a:r>
            <a:r>
              <a:rPr lang="zh-CN" altLang="zh-CN" sz="2000" b="1" dirty="0"/>
              <a:t>清</a:t>
            </a:r>
            <a:r>
              <a:rPr lang="en-US" altLang="zh-CN" sz="2000" b="1" dirty="0"/>
              <a:t>”</a:t>
            </a:r>
            <a:r>
              <a:rPr lang="zh-CN" altLang="zh-CN" sz="2000" b="1" dirty="0"/>
              <a:t>的？</a:t>
            </a:r>
            <a:endParaRPr lang="zh-CN" altLang="zh-CN" sz="2000" dirty="0"/>
          </a:p>
          <a:p>
            <a:r>
              <a:rPr lang="en-US" altLang="zh-CN" sz="2000" b="1" dirty="0"/>
              <a:t>(2)</a:t>
            </a:r>
            <a:r>
              <a:rPr lang="zh-CN" altLang="zh-CN" sz="2000" b="1" dirty="0"/>
              <a:t>颈联中</a:t>
            </a:r>
            <a:r>
              <a:rPr lang="en-US" altLang="zh-CN" sz="2000" b="1" dirty="0"/>
              <a:t>“</a:t>
            </a:r>
            <a:r>
              <a:rPr lang="zh-CN" altLang="zh-CN" sz="2000" b="1" dirty="0"/>
              <a:t>邀</a:t>
            </a:r>
            <a:r>
              <a:rPr lang="en-US" altLang="zh-CN" sz="2000" b="1" dirty="0"/>
              <a:t>”“</a:t>
            </a:r>
            <a:r>
              <a:rPr lang="zh-CN" altLang="zh-CN" sz="2000" b="1" dirty="0"/>
              <a:t>纳</a:t>
            </a:r>
            <a:r>
              <a:rPr lang="en-US" altLang="zh-CN" sz="2000" b="1" dirty="0"/>
              <a:t>”</a:t>
            </a:r>
            <a:r>
              <a:rPr lang="zh-CN" altLang="zh-CN" sz="2000" b="1" dirty="0"/>
              <a:t>二字极为传神，请简要分析。</a:t>
            </a:r>
            <a:endParaRPr lang="zh-CN" altLang="zh-CN" sz="2000" dirty="0"/>
          </a:p>
          <a:p>
            <a:r>
              <a:rPr lang="en-US" altLang="zh-CN" sz="2000" b="1" dirty="0"/>
              <a:t>(3)</a:t>
            </a:r>
            <a:r>
              <a:rPr lang="zh-CN" altLang="zh-CN" sz="2000" b="1" dirty="0"/>
              <a:t>这首诗抒发了诗人什么样的情感？</a:t>
            </a:r>
            <a:endParaRPr lang="zh-CN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559804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1520" y="141818"/>
            <a:ext cx="8496944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/>
              <a:t>8</a:t>
            </a:r>
            <a:r>
              <a:rPr lang="zh-CN" altLang="zh-CN" sz="2000" b="1" dirty="0"/>
              <a:t>．阅读下面这首宋词，回答后面的问题。</a:t>
            </a:r>
            <a:endParaRPr lang="zh-CN" altLang="zh-CN" sz="2000" dirty="0"/>
          </a:p>
          <a:p>
            <a:r>
              <a:rPr lang="en-US" altLang="zh-CN" sz="2000" b="1" dirty="0" smtClean="0"/>
              <a:t>                                                                 </a:t>
            </a:r>
            <a:r>
              <a:rPr lang="zh-CN" altLang="zh-CN" sz="2000" b="1" dirty="0" smtClean="0"/>
              <a:t>浪</a:t>
            </a:r>
            <a:r>
              <a:rPr lang="zh-CN" altLang="zh-CN" sz="2000" b="1" dirty="0"/>
              <a:t>淘</a:t>
            </a:r>
            <a:r>
              <a:rPr lang="zh-CN" altLang="zh-CN" sz="2000" b="1" dirty="0" smtClean="0"/>
              <a:t>沙</a:t>
            </a:r>
            <a:r>
              <a:rPr lang="en-US" altLang="zh-CN" sz="2000" b="1" dirty="0" smtClean="0"/>
              <a:t>        </a:t>
            </a:r>
            <a:r>
              <a:rPr lang="zh-CN" altLang="zh-CN" sz="2000" b="1" dirty="0" smtClean="0"/>
              <a:t>石</a:t>
            </a:r>
            <a:r>
              <a:rPr lang="zh-CN" altLang="zh-CN" sz="2000" b="1" dirty="0"/>
              <a:t>孝友</a:t>
            </a:r>
            <a:endParaRPr lang="zh-CN" altLang="zh-CN" sz="2000" dirty="0"/>
          </a:p>
          <a:p>
            <a:r>
              <a:rPr lang="zh-CN" altLang="zh-CN" sz="2000" b="1" dirty="0"/>
              <a:t>好恨这风儿，催俺分离！船儿吹得去如飞，因甚眉儿吹不展？叵耐风儿！</a:t>
            </a:r>
            <a:endParaRPr lang="zh-CN" altLang="zh-CN" sz="2000" dirty="0"/>
          </a:p>
          <a:p>
            <a:r>
              <a:rPr lang="zh-CN" altLang="zh-CN" sz="2000" b="1" dirty="0"/>
              <a:t>不是这船儿，载起相思？船儿若念我孤恓？载取人人</a:t>
            </a:r>
            <a:r>
              <a:rPr lang="zh-CN" altLang="zh-CN" sz="2000" b="1" baseline="30000" dirty="0"/>
              <a:t>①</a:t>
            </a:r>
            <a:r>
              <a:rPr lang="zh-CN" altLang="zh-CN" sz="2000" b="1" dirty="0"/>
              <a:t>篷底睡，感谢风儿</a:t>
            </a:r>
            <a:r>
              <a:rPr lang="zh-CN" altLang="zh-CN" sz="2000" b="1" dirty="0" smtClean="0"/>
              <a:t>！</a:t>
            </a:r>
            <a:endParaRPr lang="zh-CN" altLang="zh-CN" sz="2000" dirty="0"/>
          </a:p>
          <a:p>
            <a:r>
              <a:rPr lang="zh-CN" altLang="zh-CN" b="1" dirty="0"/>
              <a:t>【注】</a:t>
            </a:r>
            <a:r>
              <a:rPr lang="en-US" altLang="zh-CN" b="1" dirty="0"/>
              <a:t>①</a:t>
            </a:r>
            <a:r>
              <a:rPr lang="zh-CN" altLang="zh-CN" b="1" dirty="0"/>
              <a:t>人人：即那人</a:t>
            </a:r>
            <a:r>
              <a:rPr lang="zh-CN" altLang="zh-CN" b="1" dirty="0" smtClean="0"/>
              <a:t>。</a:t>
            </a:r>
            <a:endParaRPr lang="zh-CN" altLang="zh-CN" dirty="0"/>
          </a:p>
        </p:txBody>
      </p:sp>
      <p:sp>
        <p:nvSpPr>
          <p:cNvPr id="3" name="矩形 2"/>
          <p:cNvSpPr/>
          <p:nvPr/>
        </p:nvSpPr>
        <p:spPr>
          <a:xfrm>
            <a:off x="276523" y="1742263"/>
            <a:ext cx="852220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/>
              <a:t>(1)</a:t>
            </a:r>
            <a:r>
              <a:rPr lang="zh-CN" altLang="zh-CN" sz="2000" b="1" dirty="0"/>
              <a:t>开篇说</a:t>
            </a:r>
            <a:r>
              <a:rPr lang="en-US" altLang="zh-CN" sz="2000" b="1" dirty="0"/>
              <a:t>“</a:t>
            </a:r>
            <a:r>
              <a:rPr lang="zh-CN" altLang="zh-CN" sz="2000" b="1" dirty="0"/>
              <a:t>好恨这风儿</a:t>
            </a:r>
            <a:r>
              <a:rPr lang="en-US" altLang="zh-CN" sz="2000" b="1" dirty="0"/>
              <a:t>”</a:t>
            </a:r>
            <a:r>
              <a:rPr lang="zh-CN" altLang="zh-CN" sz="2000" b="1" dirty="0"/>
              <a:t>，结尾又说</a:t>
            </a:r>
            <a:r>
              <a:rPr lang="en-US" altLang="zh-CN" sz="2000" b="1" dirty="0"/>
              <a:t>“</a:t>
            </a:r>
            <a:r>
              <a:rPr lang="zh-CN" altLang="zh-CN" sz="2000" b="1" dirty="0"/>
              <a:t>感谢风儿</a:t>
            </a:r>
            <a:r>
              <a:rPr lang="en-US" altLang="zh-CN" sz="2000" b="1" dirty="0"/>
              <a:t>”</a:t>
            </a:r>
            <a:r>
              <a:rPr lang="zh-CN" altLang="zh-CN" sz="2000" b="1" dirty="0"/>
              <a:t>，请说明缘由。</a:t>
            </a:r>
            <a:endParaRPr lang="zh-CN" altLang="zh-CN" sz="2000" dirty="0"/>
          </a:p>
          <a:p>
            <a:r>
              <a:rPr lang="en-US" altLang="zh-CN" sz="2000" b="1" dirty="0"/>
              <a:t>(2)“</a:t>
            </a:r>
            <a:r>
              <a:rPr lang="zh-CN" altLang="zh-CN" sz="2000" b="1" dirty="0"/>
              <a:t>船儿吹得去如飞，因甚眉儿吹不展</a:t>
            </a:r>
            <a:r>
              <a:rPr lang="en-US" altLang="zh-CN" sz="2000" b="1" dirty="0"/>
              <a:t>”</a:t>
            </a:r>
            <a:r>
              <a:rPr lang="zh-CN" altLang="zh-CN" sz="2000" b="1" dirty="0"/>
              <a:t>两句运用什么方法，表达什么情感？</a:t>
            </a:r>
            <a:endParaRPr lang="zh-CN" altLang="zh-CN" sz="2000" dirty="0"/>
          </a:p>
          <a:p>
            <a:r>
              <a:rPr lang="en-US" altLang="zh-CN" sz="2000" b="1" dirty="0"/>
              <a:t>(3)</a:t>
            </a:r>
            <a:r>
              <a:rPr lang="zh-CN" altLang="zh-CN" sz="2000" b="1" dirty="0"/>
              <a:t>分析这首词的语言风格。</a:t>
            </a:r>
            <a:endParaRPr lang="zh-CN" altLang="zh-CN" sz="2000" dirty="0"/>
          </a:p>
        </p:txBody>
      </p:sp>
      <p:sp>
        <p:nvSpPr>
          <p:cNvPr id="4" name="矩形 3"/>
          <p:cNvSpPr/>
          <p:nvPr/>
        </p:nvSpPr>
        <p:spPr>
          <a:xfrm>
            <a:off x="99807" y="2757926"/>
            <a:ext cx="896448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b="1" dirty="0">
                <a:solidFill>
                  <a:srgbClr val="0070C0"/>
                </a:solidFill>
              </a:rPr>
              <a:t> </a:t>
            </a:r>
            <a:r>
              <a:rPr lang="en-US" altLang="zh-CN" sz="2000" b="1" dirty="0" smtClean="0">
                <a:solidFill>
                  <a:srgbClr val="0070C0"/>
                </a:solidFill>
              </a:rPr>
              <a:t>       “</a:t>
            </a:r>
            <a:r>
              <a:rPr lang="zh-CN" altLang="zh-CN" sz="2000" b="1" dirty="0">
                <a:solidFill>
                  <a:srgbClr val="0070C0"/>
                </a:solidFill>
              </a:rPr>
              <a:t>好恨这风儿，催俺分离！</a:t>
            </a:r>
            <a:r>
              <a:rPr lang="en-US" altLang="zh-CN" sz="2000" b="1" dirty="0">
                <a:solidFill>
                  <a:srgbClr val="0070C0"/>
                </a:solidFill>
              </a:rPr>
              <a:t>”</a:t>
            </a:r>
            <a:r>
              <a:rPr lang="zh-CN" altLang="zh-CN" sz="2000" b="1" dirty="0">
                <a:solidFill>
                  <a:srgbClr val="0070C0"/>
                </a:solidFill>
              </a:rPr>
              <a:t>催他与恋人分别的并不真是风，然而他却怪罪于风，这种</a:t>
            </a:r>
            <a:r>
              <a:rPr lang="en-US" altLang="zh-CN" sz="2000" b="1" dirty="0">
                <a:solidFill>
                  <a:srgbClr val="0070C0"/>
                </a:solidFill>
              </a:rPr>
              <a:t>“</a:t>
            </a:r>
            <a:r>
              <a:rPr lang="zh-CN" altLang="zh-CN" sz="2000" b="1" dirty="0">
                <a:solidFill>
                  <a:srgbClr val="0070C0"/>
                </a:solidFill>
              </a:rPr>
              <a:t>正理歪说</a:t>
            </a:r>
            <a:r>
              <a:rPr lang="en-US" altLang="zh-CN" sz="2000" b="1" dirty="0">
                <a:solidFill>
                  <a:srgbClr val="0070C0"/>
                </a:solidFill>
              </a:rPr>
              <a:t>”</a:t>
            </a:r>
            <a:r>
              <a:rPr lang="zh-CN" altLang="zh-CN" sz="2000" b="1" dirty="0">
                <a:solidFill>
                  <a:srgbClr val="0070C0"/>
                </a:solidFill>
              </a:rPr>
              <a:t>的风趣话中其实包含着难以言传的</a:t>
            </a:r>
            <a:r>
              <a:rPr lang="zh-CN" altLang="zh-CN" sz="2000" b="1" dirty="0">
                <a:solidFill>
                  <a:srgbClr val="FF0000"/>
                </a:solidFill>
              </a:rPr>
              <a:t>离别之痛</a:t>
            </a:r>
            <a:r>
              <a:rPr lang="zh-CN" altLang="zh-CN" sz="2000" b="1" dirty="0">
                <a:solidFill>
                  <a:srgbClr val="0070C0"/>
                </a:solidFill>
              </a:rPr>
              <a:t>。以下三句意谓：</a:t>
            </a:r>
            <a:r>
              <a:rPr lang="zh-CN" altLang="zh-CN" sz="2000" b="1" dirty="0">
                <a:solidFill>
                  <a:srgbClr val="00B050"/>
                </a:solidFill>
              </a:rPr>
              <a:t>既然你能把船儿吹得像张了翅膀一样飞去，那你又为什么不把我的眉结吹散</a:t>
            </a:r>
            <a:r>
              <a:rPr lang="zh-CN" altLang="zh-CN" sz="2000" b="1" dirty="0">
                <a:solidFill>
                  <a:srgbClr val="0070C0"/>
                </a:solidFill>
              </a:rPr>
              <a:t>（侧面交代作者的愁颜不展、双眉打结），真是</a:t>
            </a:r>
            <a:r>
              <a:rPr lang="en-US" altLang="zh-CN" sz="2000" b="1" dirty="0">
                <a:solidFill>
                  <a:srgbClr val="0070C0"/>
                </a:solidFill>
              </a:rPr>
              <a:t>“</a:t>
            </a:r>
            <a:r>
              <a:rPr lang="zh-CN" altLang="zh-CN" sz="2000" b="1" dirty="0">
                <a:solidFill>
                  <a:srgbClr val="0070C0"/>
                </a:solidFill>
              </a:rPr>
              <a:t>可恨可恶</a:t>
            </a:r>
            <a:r>
              <a:rPr lang="en-US" altLang="zh-CN" sz="2000" b="1" dirty="0">
                <a:solidFill>
                  <a:srgbClr val="0070C0"/>
                </a:solidFill>
              </a:rPr>
              <a:t>”</a:t>
            </a:r>
            <a:r>
              <a:rPr lang="zh-CN" altLang="zh-CN" sz="2000" b="1" dirty="0">
                <a:solidFill>
                  <a:srgbClr val="0070C0"/>
                </a:solidFill>
              </a:rPr>
              <a:t>（</a:t>
            </a:r>
            <a:r>
              <a:rPr lang="en-US" altLang="zh-CN" sz="2000" b="1" dirty="0">
                <a:solidFill>
                  <a:srgbClr val="0070C0"/>
                </a:solidFill>
              </a:rPr>
              <a:t>“</a:t>
            </a:r>
            <a:r>
              <a:rPr lang="zh-CN" altLang="zh-CN" sz="2000" b="1" dirty="0">
                <a:solidFill>
                  <a:srgbClr val="0070C0"/>
                </a:solidFill>
              </a:rPr>
              <a:t>叵耐</a:t>
            </a:r>
            <a:r>
              <a:rPr lang="en-US" altLang="zh-CN" sz="2000" b="1" dirty="0">
                <a:solidFill>
                  <a:srgbClr val="0070C0"/>
                </a:solidFill>
              </a:rPr>
              <a:t>”</a:t>
            </a:r>
            <a:r>
              <a:rPr lang="zh-CN" altLang="zh-CN" sz="2000" b="1" dirty="0">
                <a:solidFill>
                  <a:srgbClr val="0070C0"/>
                </a:solidFill>
              </a:rPr>
              <a:t>本指</a:t>
            </a:r>
            <a:r>
              <a:rPr lang="en-US" altLang="zh-CN" sz="2000" b="1" dirty="0">
                <a:solidFill>
                  <a:srgbClr val="0070C0"/>
                </a:solidFill>
              </a:rPr>
              <a:t>“</a:t>
            </a:r>
            <a:r>
              <a:rPr lang="zh-CN" altLang="zh-CN" sz="2000" b="1" dirty="0">
                <a:solidFill>
                  <a:srgbClr val="0070C0"/>
                </a:solidFill>
              </a:rPr>
              <a:t>不可耐</a:t>
            </a:r>
            <a:r>
              <a:rPr lang="en-US" altLang="zh-CN" sz="2000" b="1" dirty="0">
                <a:solidFill>
                  <a:srgbClr val="0070C0"/>
                </a:solidFill>
              </a:rPr>
              <a:t>”</a:t>
            </a:r>
            <a:r>
              <a:rPr lang="zh-CN" altLang="zh-CN" sz="2000" b="1" dirty="0">
                <a:solidFill>
                  <a:srgbClr val="0070C0"/>
                </a:solidFill>
              </a:rPr>
              <a:t>之义，这里含有</a:t>
            </a:r>
            <a:r>
              <a:rPr lang="en-US" altLang="zh-CN" sz="2000" b="1" dirty="0">
                <a:solidFill>
                  <a:srgbClr val="0070C0"/>
                </a:solidFill>
              </a:rPr>
              <a:t>“</a:t>
            </a:r>
            <a:r>
              <a:rPr lang="zh-CN" altLang="zh-CN" sz="2000" b="1" dirty="0">
                <a:solidFill>
                  <a:srgbClr val="0070C0"/>
                </a:solidFill>
              </a:rPr>
              <a:t>可恨</a:t>
            </a:r>
            <a:r>
              <a:rPr lang="en-US" altLang="zh-CN" sz="2000" b="1" dirty="0">
                <a:solidFill>
                  <a:srgbClr val="0070C0"/>
                </a:solidFill>
              </a:rPr>
              <a:t>”</a:t>
            </a:r>
            <a:r>
              <a:rPr lang="zh-CN" altLang="zh-CN" sz="2000" b="1" dirty="0">
                <a:solidFill>
                  <a:srgbClr val="0070C0"/>
                </a:solidFill>
              </a:rPr>
              <a:t>之意）透顶！眉心打结，本是词人自己的心境使然。词人不言自己无法解脱离别的苦恼，却恨起风马牛不相及的</a:t>
            </a:r>
            <a:r>
              <a:rPr lang="en-US" altLang="zh-CN" sz="2000" b="1" dirty="0">
                <a:solidFill>
                  <a:srgbClr val="0070C0"/>
                </a:solidFill>
              </a:rPr>
              <a:t>“</a:t>
            </a:r>
            <a:r>
              <a:rPr lang="zh-CN" altLang="zh-CN" sz="2000" b="1" dirty="0">
                <a:solidFill>
                  <a:srgbClr val="0070C0"/>
                </a:solidFill>
              </a:rPr>
              <a:t>风儿</a:t>
            </a:r>
            <a:r>
              <a:rPr lang="en-US" altLang="zh-CN" sz="2000" b="1" dirty="0">
                <a:solidFill>
                  <a:srgbClr val="0070C0"/>
                </a:solidFill>
              </a:rPr>
              <a:t>”</a:t>
            </a:r>
            <a:r>
              <a:rPr lang="zh-CN" altLang="zh-CN" sz="2000" b="1" dirty="0" smtClean="0">
                <a:solidFill>
                  <a:srgbClr val="0070C0"/>
                </a:solidFill>
              </a:rPr>
              <a:t>来</a:t>
            </a:r>
            <a:r>
              <a:rPr lang="zh-CN" altLang="en-US" sz="2000" b="1" dirty="0" smtClean="0">
                <a:solidFill>
                  <a:srgbClr val="0070C0"/>
                </a:solidFill>
              </a:rPr>
              <a:t>。</a:t>
            </a:r>
            <a:r>
              <a:rPr lang="en-US" altLang="zh-CN" sz="2000" b="1" dirty="0" smtClean="0">
                <a:solidFill>
                  <a:srgbClr val="0070C0"/>
                </a:solidFill>
              </a:rPr>
              <a:t> </a:t>
            </a:r>
            <a:endParaRPr lang="zh-CN" altLang="zh-CN" sz="2000" b="1" dirty="0">
              <a:solidFill>
                <a:srgbClr val="0070C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99807" y="4715593"/>
            <a:ext cx="896448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rgbClr val="7030A0"/>
                </a:solidFill>
              </a:rPr>
              <a:t>        “</a:t>
            </a:r>
            <a:r>
              <a:rPr lang="zh-CN" altLang="zh-CN" sz="2000" b="1" dirty="0">
                <a:solidFill>
                  <a:srgbClr val="7030A0"/>
                </a:solidFill>
              </a:rPr>
              <a:t>不是这船儿，载起相思？</a:t>
            </a:r>
            <a:r>
              <a:rPr lang="en-US" altLang="zh-CN" sz="2000" b="1" dirty="0">
                <a:solidFill>
                  <a:srgbClr val="7030A0"/>
                </a:solidFill>
              </a:rPr>
              <a:t>”</a:t>
            </a:r>
            <a:r>
              <a:rPr lang="zh-CN" altLang="zh-CN" sz="2000" b="1" dirty="0">
                <a:solidFill>
                  <a:srgbClr val="7030A0"/>
                </a:solidFill>
              </a:rPr>
              <a:t>意谓：若不是偌大一个船儿，自己这一腔相思怎能装得下、载得起？</a:t>
            </a:r>
            <a:r>
              <a:rPr lang="en-US" altLang="zh-CN" sz="2000" b="1" dirty="0">
                <a:solidFill>
                  <a:srgbClr val="7030A0"/>
                </a:solidFill>
              </a:rPr>
              <a:t>“</a:t>
            </a:r>
            <a:r>
              <a:rPr lang="zh-CN" altLang="zh-CN" sz="2000" b="1" dirty="0">
                <a:solidFill>
                  <a:srgbClr val="7030A0"/>
                </a:solidFill>
              </a:rPr>
              <a:t>相思</a:t>
            </a:r>
            <a:r>
              <a:rPr lang="en-US" altLang="zh-CN" sz="2000" b="1" dirty="0">
                <a:solidFill>
                  <a:srgbClr val="7030A0"/>
                </a:solidFill>
              </a:rPr>
              <a:t>”</a:t>
            </a:r>
            <a:r>
              <a:rPr lang="zh-CN" altLang="zh-CN" sz="2000" b="1" dirty="0">
                <a:solidFill>
                  <a:srgbClr val="7030A0"/>
                </a:solidFill>
              </a:rPr>
              <a:t>本无</a:t>
            </a:r>
            <a:r>
              <a:rPr lang="en-US" altLang="zh-CN" sz="2000" b="1" dirty="0">
                <a:solidFill>
                  <a:srgbClr val="7030A0"/>
                </a:solidFill>
              </a:rPr>
              <a:t>“</a:t>
            </a:r>
            <a:r>
              <a:rPr lang="zh-CN" altLang="zh-CN" sz="2000" b="1" dirty="0">
                <a:solidFill>
                  <a:srgbClr val="7030A0"/>
                </a:solidFill>
              </a:rPr>
              <a:t>重量</a:t>
            </a:r>
            <a:r>
              <a:rPr lang="en-US" altLang="zh-CN" sz="2000" b="1" dirty="0">
                <a:solidFill>
                  <a:srgbClr val="7030A0"/>
                </a:solidFill>
              </a:rPr>
              <a:t>”</a:t>
            </a:r>
            <a:r>
              <a:rPr lang="zh-CN" altLang="zh-CN" sz="2000" b="1" dirty="0">
                <a:solidFill>
                  <a:srgbClr val="7030A0"/>
                </a:solidFill>
              </a:rPr>
              <a:t>可言，这里便用</a:t>
            </a:r>
            <a:r>
              <a:rPr lang="zh-CN" altLang="zh-CN" sz="2000" b="1" dirty="0">
                <a:solidFill>
                  <a:srgbClr val="FF0000"/>
                </a:solidFill>
              </a:rPr>
              <a:t>形象化</a:t>
            </a:r>
            <a:r>
              <a:rPr lang="zh-CN" altLang="zh-CN" sz="2000" b="1" dirty="0">
                <a:solidFill>
                  <a:srgbClr val="7030A0"/>
                </a:solidFill>
              </a:rPr>
              <a:t>的方法把它夸张为巨石一般的东西。说只有船儿才能把它载起。 </a:t>
            </a:r>
            <a:r>
              <a:rPr lang="en-US" altLang="zh-CN" sz="2000" b="1" dirty="0">
                <a:solidFill>
                  <a:srgbClr val="7030A0"/>
                </a:solidFill>
              </a:rPr>
              <a:t>“</a:t>
            </a:r>
            <a:r>
              <a:rPr lang="zh-CN" altLang="zh-CN" sz="2000" b="1" dirty="0">
                <a:solidFill>
                  <a:srgbClr val="7030A0"/>
                </a:solidFill>
              </a:rPr>
              <a:t>船儿若念我孤恓？载取人人篷底睡</a:t>
            </a:r>
            <a:r>
              <a:rPr lang="en-US" altLang="zh-CN" sz="2000" b="1" dirty="0">
                <a:solidFill>
                  <a:srgbClr val="7030A0"/>
                </a:solidFill>
              </a:rPr>
              <a:t>”</a:t>
            </a:r>
            <a:r>
              <a:rPr lang="zh-CN" altLang="zh-CN" sz="2000" b="1" dirty="0">
                <a:solidFill>
                  <a:srgbClr val="7030A0"/>
                </a:solidFill>
              </a:rPr>
              <a:t>。意谓：</a:t>
            </a:r>
            <a:r>
              <a:rPr lang="zh-CN" altLang="zh-CN" sz="2000" b="1" dirty="0">
                <a:solidFill>
                  <a:srgbClr val="00B050"/>
                </a:solidFill>
              </a:rPr>
              <a:t>你若真念我孤寂烦恼得慌，何不把那个人儿（她）也一起带来与我共眠在一个船篷下呢？</a:t>
            </a:r>
            <a:r>
              <a:rPr lang="zh-CN" altLang="zh-CN" sz="2000" b="1" dirty="0">
                <a:solidFill>
                  <a:srgbClr val="7030A0"/>
                </a:solidFill>
              </a:rPr>
              <a:t>但这件事儿光靠</a:t>
            </a:r>
            <a:r>
              <a:rPr lang="en-US" altLang="zh-CN" sz="2000" b="1" dirty="0">
                <a:solidFill>
                  <a:srgbClr val="7030A0"/>
                </a:solidFill>
              </a:rPr>
              <a:t>“</a:t>
            </a:r>
            <a:r>
              <a:rPr lang="zh-CN" altLang="zh-CN" sz="2000" b="1" dirty="0">
                <a:solidFill>
                  <a:srgbClr val="7030A0"/>
                </a:solidFill>
              </a:rPr>
              <a:t>船儿</a:t>
            </a:r>
            <a:r>
              <a:rPr lang="en-US" altLang="zh-CN" sz="2000" b="1" dirty="0">
                <a:solidFill>
                  <a:srgbClr val="7030A0"/>
                </a:solidFill>
              </a:rPr>
              <a:t>”</a:t>
            </a:r>
            <a:r>
              <a:rPr lang="zh-CN" altLang="zh-CN" sz="2000" b="1" dirty="0">
                <a:solidFill>
                  <a:srgbClr val="7030A0"/>
                </a:solidFill>
              </a:rPr>
              <a:t>还不行，那就又要转而乞求</a:t>
            </a:r>
            <a:r>
              <a:rPr lang="en-US" altLang="zh-CN" sz="2000" b="1" dirty="0">
                <a:solidFill>
                  <a:srgbClr val="7030A0"/>
                </a:solidFill>
              </a:rPr>
              <a:t>“</a:t>
            </a:r>
            <a:r>
              <a:rPr lang="zh-CN" altLang="zh-CN" sz="2000" b="1" dirty="0">
                <a:solidFill>
                  <a:srgbClr val="7030A0"/>
                </a:solidFill>
              </a:rPr>
              <a:t>风神</a:t>
            </a:r>
            <a:r>
              <a:rPr lang="en-US" altLang="zh-CN" sz="2000" b="1" dirty="0">
                <a:solidFill>
                  <a:srgbClr val="7030A0"/>
                </a:solidFill>
              </a:rPr>
              <a:t>”——</a:t>
            </a:r>
            <a:r>
              <a:rPr lang="zh-CN" altLang="zh-CN" sz="2000" b="1" dirty="0">
                <a:solidFill>
                  <a:srgbClr val="7030A0"/>
                </a:solidFill>
              </a:rPr>
              <a:t>请它刮起一阵怪风，把她从远处的岸边飞载到这儿来吧。</a:t>
            </a:r>
          </a:p>
        </p:txBody>
      </p:sp>
    </p:spTree>
    <p:extLst>
      <p:ext uri="{BB962C8B-B14F-4D97-AF65-F5344CB8AC3E}">
        <p14:creationId xmlns:p14="http://schemas.microsoft.com/office/powerpoint/2010/main" val="3087539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1520" y="141818"/>
            <a:ext cx="8496944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/>
              <a:t>8</a:t>
            </a:r>
            <a:r>
              <a:rPr lang="zh-CN" altLang="zh-CN" sz="2000" b="1" dirty="0"/>
              <a:t>．阅读下面这首宋词，回答后面的问题。</a:t>
            </a:r>
            <a:endParaRPr lang="zh-CN" altLang="zh-CN" sz="2000" dirty="0"/>
          </a:p>
          <a:p>
            <a:r>
              <a:rPr lang="en-US" altLang="zh-CN" sz="2000" b="1" dirty="0" smtClean="0"/>
              <a:t>                                                                 </a:t>
            </a:r>
            <a:r>
              <a:rPr lang="zh-CN" altLang="zh-CN" sz="2000" b="1" dirty="0" smtClean="0"/>
              <a:t>浪</a:t>
            </a:r>
            <a:r>
              <a:rPr lang="zh-CN" altLang="zh-CN" sz="2000" b="1" dirty="0"/>
              <a:t>淘</a:t>
            </a:r>
            <a:r>
              <a:rPr lang="zh-CN" altLang="zh-CN" sz="2000" b="1" dirty="0" smtClean="0"/>
              <a:t>沙</a:t>
            </a:r>
            <a:r>
              <a:rPr lang="en-US" altLang="zh-CN" sz="2000" b="1" dirty="0" smtClean="0"/>
              <a:t>        </a:t>
            </a:r>
            <a:r>
              <a:rPr lang="zh-CN" altLang="zh-CN" sz="2000" b="1" dirty="0" smtClean="0"/>
              <a:t>石</a:t>
            </a:r>
            <a:r>
              <a:rPr lang="zh-CN" altLang="zh-CN" sz="2000" b="1" dirty="0"/>
              <a:t>孝友</a:t>
            </a:r>
            <a:endParaRPr lang="zh-CN" altLang="zh-CN" sz="2000" dirty="0"/>
          </a:p>
          <a:p>
            <a:r>
              <a:rPr lang="zh-CN" altLang="zh-CN" sz="2000" b="1" dirty="0"/>
              <a:t>好恨这风儿，催俺分离！船儿吹得去如飞，因甚眉儿吹不展？叵耐风儿！</a:t>
            </a:r>
            <a:endParaRPr lang="zh-CN" altLang="zh-CN" sz="2000" dirty="0"/>
          </a:p>
          <a:p>
            <a:r>
              <a:rPr lang="zh-CN" altLang="zh-CN" sz="2000" b="1" dirty="0"/>
              <a:t>不是这船儿，载起相思？船儿若念我孤恓？载取人人</a:t>
            </a:r>
            <a:r>
              <a:rPr lang="zh-CN" altLang="zh-CN" sz="2000" b="1" baseline="30000" dirty="0"/>
              <a:t>①</a:t>
            </a:r>
            <a:r>
              <a:rPr lang="zh-CN" altLang="zh-CN" sz="2000" b="1" dirty="0"/>
              <a:t>篷底睡，感谢风儿</a:t>
            </a:r>
            <a:r>
              <a:rPr lang="zh-CN" altLang="zh-CN" sz="2000" b="1" dirty="0" smtClean="0"/>
              <a:t>！</a:t>
            </a:r>
            <a:endParaRPr lang="en-US" altLang="zh-CN" sz="2000" b="1" dirty="0" smtClean="0"/>
          </a:p>
          <a:p>
            <a:endParaRPr lang="zh-CN" altLang="zh-CN" sz="2000" dirty="0"/>
          </a:p>
          <a:p>
            <a:r>
              <a:rPr lang="zh-CN" altLang="zh-CN" b="1" dirty="0"/>
              <a:t>【注】</a:t>
            </a:r>
            <a:r>
              <a:rPr lang="en-US" altLang="zh-CN" b="1" dirty="0"/>
              <a:t>①</a:t>
            </a:r>
            <a:r>
              <a:rPr lang="zh-CN" altLang="zh-CN" b="1" dirty="0"/>
              <a:t>人人：即那人</a:t>
            </a:r>
            <a:r>
              <a:rPr lang="zh-CN" altLang="zh-CN" b="1" dirty="0" smtClean="0"/>
              <a:t>。</a:t>
            </a:r>
            <a:endParaRPr lang="zh-CN" altLang="zh-CN" dirty="0"/>
          </a:p>
        </p:txBody>
      </p:sp>
      <p:sp>
        <p:nvSpPr>
          <p:cNvPr id="3" name="矩形 2"/>
          <p:cNvSpPr/>
          <p:nvPr/>
        </p:nvSpPr>
        <p:spPr>
          <a:xfrm>
            <a:off x="283459" y="5517232"/>
            <a:ext cx="8704956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/>
              <a:t>(</a:t>
            </a:r>
            <a:r>
              <a:rPr lang="en-US" altLang="zh-CN" sz="2000" b="1" dirty="0"/>
              <a:t>3)①</a:t>
            </a:r>
            <a:r>
              <a:rPr lang="zh-CN" altLang="zh-CN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通俗</a:t>
            </a:r>
            <a:r>
              <a:rPr lang="zh-CN" altLang="zh-CN" sz="2000" b="1" dirty="0"/>
              <a:t>。这是一首俚俗之作，通篇以</a:t>
            </a:r>
            <a:r>
              <a:rPr lang="zh-CN" altLang="zh-CN" sz="2000" b="1" dirty="0">
                <a:solidFill>
                  <a:srgbClr val="00B050"/>
                </a:solidFill>
              </a:rPr>
              <a:t>白话</a:t>
            </a:r>
            <a:r>
              <a:rPr lang="zh-CN" altLang="zh-CN" sz="2000" b="1" dirty="0"/>
              <a:t>入词，显得</a:t>
            </a:r>
            <a:r>
              <a:rPr lang="zh-CN" altLang="zh-CN" sz="2000" b="1" dirty="0">
                <a:solidFill>
                  <a:srgbClr val="00B050"/>
                </a:solidFill>
              </a:rPr>
              <a:t>直白朴实</a:t>
            </a:r>
            <a:r>
              <a:rPr lang="zh-CN" altLang="zh-CN" sz="2000" b="1" dirty="0" smtClean="0"/>
              <a:t>。</a:t>
            </a:r>
            <a:endParaRPr lang="en-US" altLang="zh-CN" sz="2000" b="1" dirty="0" smtClean="0"/>
          </a:p>
          <a:p>
            <a:r>
              <a:rPr lang="en-US" altLang="zh-CN" sz="2000" b="1" dirty="0"/>
              <a:t> </a:t>
            </a:r>
            <a:r>
              <a:rPr lang="en-US" altLang="zh-CN" sz="2000" b="1" dirty="0" smtClean="0"/>
              <a:t>    ②</a:t>
            </a:r>
            <a:r>
              <a:rPr lang="zh-CN" altLang="zh-CN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风趣</a:t>
            </a:r>
            <a:r>
              <a:rPr lang="zh-CN" altLang="zh-CN" sz="2000" b="1" dirty="0"/>
              <a:t>。催他与恋人分别的并不真是风，然而他却故意怪罪于风，读</a:t>
            </a:r>
            <a:r>
              <a:rPr lang="zh-CN" altLang="zh-CN" sz="2000" b="1" dirty="0" smtClean="0"/>
              <a:t>来</a:t>
            </a:r>
            <a:endParaRPr lang="en-US" altLang="zh-CN" sz="2000" b="1" dirty="0" smtClean="0"/>
          </a:p>
          <a:p>
            <a:r>
              <a:rPr lang="en-US" altLang="zh-CN" sz="2000" b="1" dirty="0"/>
              <a:t> </a:t>
            </a:r>
            <a:r>
              <a:rPr lang="en-US" altLang="zh-CN" sz="2000" b="1" dirty="0" smtClean="0"/>
              <a:t>        </a:t>
            </a:r>
            <a:r>
              <a:rPr lang="zh-CN" altLang="zh-CN" sz="2000" b="1" dirty="0" smtClean="0"/>
              <a:t>无</a:t>
            </a:r>
            <a:r>
              <a:rPr lang="zh-CN" altLang="zh-CN" sz="2000" b="1" dirty="0"/>
              <a:t>造作之痕，有</a:t>
            </a:r>
            <a:r>
              <a:rPr lang="zh-CN" altLang="zh-CN" sz="2000" b="1" dirty="0">
                <a:solidFill>
                  <a:srgbClr val="00B050"/>
                </a:solidFill>
              </a:rPr>
              <a:t>生动</a:t>
            </a:r>
            <a:r>
              <a:rPr lang="zh-CN" altLang="zh-CN" sz="2000" b="1" dirty="0"/>
              <a:t>之趣。</a:t>
            </a:r>
            <a:endParaRPr lang="zh-CN" altLang="zh-CN" sz="2000" dirty="0"/>
          </a:p>
        </p:txBody>
      </p:sp>
      <p:sp>
        <p:nvSpPr>
          <p:cNvPr id="4" name="矩形 3"/>
          <p:cNvSpPr/>
          <p:nvPr/>
        </p:nvSpPr>
        <p:spPr>
          <a:xfrm>
            <a:off x="70384" y="3284984"/>
            <a:ext cx="885698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b="1" dirty="0" smtClean="0"/>
              <a:t>【答案】</a:t>
            </a:r>
            <a:r>
              <a:rPr lang="en-US" altLang="zh-CN" sz="2000" b="1" dirty="0"/>
              <a:t>(1)①</a:t>
            </a:r>
            <a:r>
              <a:rPr lang="zh-CN" altLang="zh-CN" sz="2000" b="1" dirty="0"/>
              <a:t>主人公认为是</a:t>
            </a:r>
            <a:r>
              <a:rPr lang="zh-CN" altLang="zh-CN" sz="2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风吹得船</a:t>
            </a:r>
            <a:r>
              <a:rPr lang="zh-CN" altLang="zh-CN" sz="2000" b="1" dirty="0"/>
              <a:t>去如飞，让离别更快，所以</a:t>
            </a:r>
            <a:r>
              <a:rPr lang="en-US" altLang="zh-CN" sz="2000" b="1" dirty="0"/>
              <a:t>“</a:t>
            </a:r>
            <a:r>
              <a:rPr lang="zh-CN" altLang="zh-CN" sz="2000" b="1" dirty="0"/>
              <a:t>恨</a:t>
            </a:r>
            <a:r>
              <a:rPr lang="en-US" altLang="zh-CN" sz="2000" b="1" dirty="0"/>
              <a:t>”</a:t>
            </a:r>
            <a:r>
              <a:rPr lang="zh-CN" altLang="zh-CN" sz="2000" b="1" dirty="0" smtClean="0"/>
              <a:t>。</a:t>
            </a:r>
            <a:endParaRPr lang="en-US" altLang="zh-CN" sz="2000" b="1" dirty="0" smtClean="0"/>
          </a:p>
          <a:p>
            <a:r>
              <a:rPr lang="en-US" altLang="zh-CN" sz="2000" b="1" dirty="0" smtClean="0"/>
              <a:t>                       ②</a:t>
            </a:r>
            <a:r>
              <a:rPr lang="zh-CN" altLang="zh-CN" sz="2000" b="1" dirty="0"/>
              <a:t>最后又祈求</a:t>
            </a:r>
            <a:r>
              <a:rPr lang="zh-CN" altLang="zh-CN" sz="2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风把那人吹载到</a:t>
            </a:r>
            <a:r>
              <a:rPr lang="en-US" altLang="zh-CN" sz="2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zh-CN" altLang="zh-CN" sz="2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我</a:t>
            </a:r>
            <a:r>
              <a:rPr lang="en-US" altLang="zh-CN" sz="2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r>
              <a:rPr lang="zh-CN" altLang="zh-CN" sz="2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的船篷</a:t>
            </a:r>
            <a:r>
              <a:rPr lang="zh-CN" altLang="zh-CN" sz="2000" b="1" dirty="0"/>
              <a:t>中，故曰：</a:t>
            </a:r>
            <a:r>
              <a:rPr lang="en-US" altLang="zh-CN" sz="2000" b="1" dirty="0"/>
              <a:t>“</a:t>
            </a:r>
            <a:r>
              <a:rPr lang="zh-CN" altLang="zh-CN" sz="2000" b="1" dirty="0"/>
              <a:t>感谢风儿</a:t>
            </a:r>
            <a:r>
              <a:rPr lang="en-US" altLang="zh-CN" sz="2000" b="1" dirty="0"/>
              <a:t>”</a:t>
            </a:r>
            <a:r>
              <a:rPr lang="zh-CN" altLang="zh-CN" sz="2000" b="1" dirty="0" smtClean="0"/>
              <a:t>。</a:t>
            </a:r>
            <a:endParaRPr lang="en-US" altLang="zh-CN" sz="2000" b="1" dirty="0" smtClean="0"/>
          </a:p>
          <a:p>
            <a:r>
              <a:rPr lang="en-US" altLang="zh-CN" sz="2000" b="1" dirty="0" smtClean="0"/>
              <a:t>                       ③</a:t>
            </a:r>
            <a:r>
              <a:rPr lang="zh-CN" altLang="zh-CN" sz="2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风本无情意，因人之情意</a:t>
            </a:r>
            <a:r>
              <a:rPr lang="zh-CN" altLang="zh-CN" sz="2000" b="1" dirty="0"/>
              <a:t>而顿生情趣。</a:t>
            </a:r>
            <a:endParaRPr lang="zh-CN" altLang="zh-CN" sz="2000" dirty="0"/>
          </a:p>
        </p:txBody>
      </p:sp>
      <p:sp>
        <p:nvSpPr>
          <p:cNvPr id="5" name="矩形 4"/>
          <p:cNvSpPr/>
          <p:nvPr/>
        </p:nvSpPr>
        <p:spPr>
          <a:xfrm>
            <a:off x="251520" y="4365104"/>
            <a:ext cx="849694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/>
              <a:t>(2)①</a:t>
            </a:r>
            <a:r>
              <a:rPr lang="zh-CN" altLang="zh-CN" sz="2000" b="1" dirty="0"/>
              <a:t>上句用</a:t>
            </a:r>
            <a:r>
              <a:rPr lang="zh-CN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夸张</a:t>
            </a:r>
            <a:r>
              <a:rPr lang="zh-CN" altLang="zh-CN" sz="2000" b="1" dirty="0"/>
              <a:t>手法埋怨分别之快</a:t>
            </a:r>
            <a:r>
              <a:rPr lang="zh-CN" altLang="zh-CN" sz="2000" b="1" dirty="0" smtClean="0"/>
              <a:t>，</a:t>
            </a:r>
            <a:endParaRPr lang="en-US" altLang="zh-CN" sz="2000" b="1" dirty="0" smtClean="0"/>
          </a:p>
          <a:p>
            <a:r>
              <a:rPr lang="en-US" altLang="zh-CN" sz="2000" b="1" dirty="0" smtClean="0"/>
              <a:t>     </a:t>
            </a:r>
            <a:r>
              <a:rPr lang="zh-CN" altLang="zh-CN" sz="2000" b="1" dirty="0" smtClean="0"/>
              <a:t>②</a:t>
            </a:r>
            <a:r>
              <a:rPr lang="zh-CN" altLang="zh-CN" sz="2000" b="1" dirty="0"/>
              <a:t>下句</a:t>
            </a:r>
            <a:r>
              <a:rPr lang="zh-CN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侧面</a:t>
            </a:r>
            <a:r>
              <a:rPr lang="zh-CN" altLang="zh-CN" sz="2000" b="1" dirty="0"/>
              <a:t>交代作者的愁颜不展</a:t>
            </a:r>
            <a:r>
              <a:rPr lang="zh-CN" altLang="zh-CN" sz="2000" b="1" dirty="0" smtClean="0"/>
              <a:t>，</a:t>
            </a:r>
            <a:endParaRPr lang="en-US" altLang="zh-CN" sz="2000" b="1" dirty="0" smtClean="0"/>
          </a:p>
          <a:p>
            <a:r>
              <a:rPr lang="en-US" altLang="zh-CN" sz="2000" b="1" dirty="0" smtClean="0"/>
              <a:t>     </a:t>
            </a:r>
            <a:r>
              <a:rPr lang="zh-CN" altLang="zh-CN" sz="2000" b="1" dirty="0" smtClean="0"/>
              <a:t>③</a:t>
            </a:r>
            <a:r>
              <a:rPr lang="zh-CN" altLang="zh-CN" sz="2000" b="1" dirty="0"/>
              <a:t>两句借对风的责备表达离别时的</a:t>
            </a:r>
            <a:r>
              <a:rPr lang="zh-CN" altLang="zh-CN" sz="2000" b="1" dirty="0">
                <a:solidFill>
                  <a:srgbClr val="FF0000"/>
                </a:solidFill>
              </a:rPr>
              <a:t>不舍和痛苦</a:t>
            </a:r>
            <a:r>
              <a:rPr lang="zh-CN" altLang="zh-CN" sz="2000" b="1" dirty="0"/>
              <a:t>之情。</a:t>
            </a:r>
            <a:endParaRPr lang="zh-CN" altLang="zh-CN" sz="2000" dirty="0"/>
          </a:p>
        </p:txBody>
      </p:sp>
      <p:sp>
        <p:nvSpPr>
          <p:cNvPr id="6" name="矩形 5"/>
          <p:cNvSpPr/>
          <p:nvPr/>
        </p:nvSpPr>
        <p:spPr>
          <a:xfrm>
            <a:off x="283459" y="2050033"/>
            <a:ext cx="852220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/>
              <a:t>(1)</a:t>
            </a:r>
            <a:r>
              <a:rPr lang="zh-CN" altLang="zh-CN" sz="2000" b="1" dirty="0"/>
              <a:t>开篇说</a:t>
            </a:r>
            <a:r>
              <a:rPr lang="en-US" altLang="zh-CN" sz="2000" b="1" dirty="0"/>
              <a:t>“</a:t>
            </a:r>
            <a:r>
              <a:rPr lang="zh-CN" altLang="zh-CN" sz="2000" b="1" dirty="0"/>
              <a:t>好恨这风儿</a:t>
            </a:r>
            <a:r>
              <a:rPr lang="en-US" altLang="zh-CN" sz="2000" b="1" dirty="0"/>
              <a:t>”</a:t>
            </a:r>
            <a:r>
              <a:rPr lang="zh-CN" altLang="zh-CN" sz="2000" b="1" dirty="0"/>
              <a:t>，结尾又说</a:t>
            </a:r>
            <a:r>
              <a:rPr lang="en-US" altLang="zh-CN" sz="2000" b="1" dirty="0"/>
              <a:t>“</a:t>
            </a:r>
            <a:r>
              <a:rPr lang="zh-CN" altLang="zh-CN" sz="2000" b="1" dirty="0"/>
              <a:t>感谢风儿</a:t>
            </a:r>
            <a:r>
              <a:rPr lang="en-US" altLang="zh-CN" sz="2000" b="1" dirty="0"/>
              <a:t>”</a:t>
            </a:r>
            <a:r>
              <a:rPr lang="zh-CN" altLang="zh-CN" sz="2000" b="1" dirty="0"/>
              <a:t>，请说明缘由。</a:t>
            </a:r>
            <a:endParaRPr lang="zh-CN" altLang="zh-CN" sz="2000" dirty="0"/>
          </a:p>
          <a:p>
            <a:r>
              <a:rPr lang="en-US" altLang="zh-CN" sz="2000" b="1" dirty="0"/>
              <a:t>(2)“</a:t>
            </a:r>
            <a:r>
              <a:rPr lang="zh-CN" altLang="zh-CN" sz="2000" b="1" dirty="0"/>
              <a:t>船儿吹得去如飞，因甚眉儿吹不展</a:t>
            </a:r>
            <a:r>
              <a:rPr lang="en-US" altLang="zh-CN" sz="2000" b="1" dirty="0"/>
              <a:t>”</a:t>
            </a:r>
            <a:r>
              <a:rPr lang="zh-CN" altLang="zh-CN" sz="2000" b="1" dirty="0"/>
              <a:t>两句运用什么方法，表达什么情感？</a:t>
            </a:r>
            <a:endParaRPr lang="zh-CN" altLang="zh-CN" sz="2000" dirty="0"/>
          </a:p>
          <a:p>
            <a:r>
              <a:rPr lang="en-US" altLang="zh-CN" sz="2000" b="1" dirty="0"/>
              <a:t>(3)</a:t>
            </a:r>
            <a:r>
              <a:rPr lang="zh-CN" altLang="zh-CN" sz="2000" b="1" dirty="0"/>
              <a:t>分析这首词的语言风格。</a:t>
            </a:r>
            <a:endParaRPr lang="zh-CN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843025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1520" y="116632"/>
            <a:ext cx="8712968" cy="2154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/>
              <a:t>9</a:t>
            </a:r>
            <a:r>
              <a:rPr lang="zh-CN" altLang="zh-CN" sz="2000" b="1" dirty="0"/>
              <a:t>．阅读下面这首明诗，完成题目。</a:t>
            </a:r>
            <a:endParaRPr lang="zh-CN" altLang="zh-CN" sz="2000" dirty="0"/>
          </a:p>
          <a:p>
            <a:r>
              <a:rPr lang="en-US" altLang="zh-CN" sz="2000" b="1" dirty="0" smtClean="0"/>
              <a:t>                                                                </a:t>
            </a:r>
            <a:r>
              <a:rPr lang="zh-CN" altLang="zh-CN" sz="2000" b="1" dirty="0" smtClean="0"/>
              <a:t>题</a:t>
            </a:r>
            <a:r>
              <a:rPr lang="zh-CN" altLang="zh-CN" sz="2000" b="1" dirty="0"/>
              <a:t>墨葡萄</a:t>
            </a:r>
            <a:r>
              <a:rPr lang="zh-CN" altLang="zh-CN" sz="2000" b="1" dirty="0" smtClean="0"/>
              <a:t>诗</a:t>
            </a:r>
            <a:r>
              <a:rPr lang="en-US" altLang="zh-CN" sz="2000" b="1" dirty="0" smtClean="0"/>
              <a:t>      </a:t>
            </a:r>
            <a:r>
              <a:rPr lang="zh-CN" altLang="zh-CN" sz="2000" b="1" dirty="0" smtClean="0"/>
              <a:t>徐</a:t>
            </a:r>
            <a:r>
              <a:rPr lang="zh-CN" altLang="zh-CN" sz="2000" b="1" dirty="0"/>
              <a:t>渭</a:t>
            </a:r>
            <a:endParaRPr lang="zh-CN" altLang="zh-CN" sz="2000" dirty="0"/>
          </a:p>
          <a:p>
            <a:r>
              <a:rPr lang="en-US" altLang="zh-CN" sz="2000" b="1" dirty="0" smtClean="0"/>
              <a:t>                                                </a:t>
            </a:r>
            <a:r>
              <a:rPr lang="zh-CN" altLang="zh-CN" sz="2000" b="1" dirty="0" smtClean="0"/>
              <a:t>半生</a:t>
            </a:r>
            <a:r>
              <a:rPr lang="zh-CN" altLang="zh-CN" sz="2000" b="1" dirty="0"/>
              <a:t>落魄已成翁， 独立书斋啸晚风。</a:t>
            </a:r>
            <a:endParaRPr lang="zh-CN" altLang="zh-CN" sz="2000" dirty="0"/>
          </a:p>
          <a:p>
            <a:r>
              <a:rPr lang="en-US" altLang="zh-CN" sz="2000" b="1" dirty="0" smtClean="0"/>
              <a:t>                                                </a:t>
            </a:r>
            <a:r>
              <a:rPr lang="zh-CN" altLang="zh-CN" sz="2000" b="1" dirty="0" smtClean="0"/>
              <a:t>笔</a:t>
            </a:r>
            <a:r>
              <a:rPr lang="zh-CN" altLang="zh-CN" sz="2000" b="1" dirty="0"/>
              <a:t>底明珠无处卖， 闲抛闲掷野藤中</a:t>
            </a:r>
            <a:r>
              <a:rPr lang="zh-CN" altLang="zh-CN" sz="2000" b="1" dirty="0" smtClean="0"/>
              <a:t>。</a:t>
            </a:r>
            <a:endParaRPr lang="zh-CN" altLang="zh-CN" sz="2000" dirty="0"/>
          </a:p>
          <a:p>
            <a:r>
              <a:rPr lang="zh-CN" altLang="zh-CN" b="1" dirty="0"/>
              <a:t>【注】徐渭，山阴人，字文长，号天池人，晚年号青藤道士。他性情纵放，少年屡试不第。他是文学家兼书画家，诗文、戏曲著作颇丰，中年以后开始学画，擅长画花鸟，兼山水、人物，水墨写意，气势纵横奔放，不拘绳墨。</a:t>
            </a:r>
            <a:endParaRPr lang="zh-CN" altLang="zh-CN" dirty="0"/>
          </a:p>
        </p:txBody>
      </p:sp>
      <p:sp>
        <p:nvSpPr>
          <p:cNvPr id="3" name="矩形 2"/>
          <p:cNvSpPr/>
          <p:nvPr/>
        </p:nvSpPr>
        <p:spPr>
          <a:xfrm>
            <a:off x="158806" y="3286731"/>
            <a:ext cx="87129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rgbClr val="7030A0"/>
                </a:solidFill>
              </a:rPr>
              <a:t>    </a:t>
            </a:r>
            <a:r>
              <a:rPr lang="zh-CN" altLang="zh-CN" sz="2000" b="1" dirty="0" smtClean="0">
                <a:solidFill>
                  <a:srgbClr val="7030A0"/>
                </a:solidFill>
              </a:rPr>
              <a:t>第一</a:t>
            </a:r>
            <a:r>
              <a:rPr lang="zh-CN" altLang="zh-CN" sz="2000" b="1" dirty="0">
                <a:solidFill>
                  <a:srgbClr val="7030A0"/>
                </a:solidFill>
              </a:rPr>
              <a:t>，二句刻画了诗人晚年</a:t>
            </a:r>
            <a:r>
              <a:rPr lang="zh-CN" altLang="zh-CN" sz="2000" b="1" dirty="0">
                <a:solidFill>
                  <a:srgbClr val="00B050"/>
                </a:solidFill>
              </a:rPr>
              <a:t>苍凉，孤苦伶仃</a:t>
            </a:r>
            <a:r>
              <a:rPr lang="zh-CN" altLang="zh-CN" sz="2000" b="1" dirty="0">
                <a:solidFill>
                  <a:srgbClr val="7030A0"/>
                </a:solidFill>
              </a:rPr>
              <a:t>，从</a:t>
            </a:r>
            <a:r>
              <a:rPr lang="en-US" altLang="zh-CN" sz="2000" b="1" dirty="0">
                <a:solidFill>
                  <a:srgbClr val="7030A0"/>
                </a:solidFill>
              </a:rPr>
              <a:t>“</a:t>
            </a:r>
            <a:r>
              <a:rPr lang="zh-CN" altLang="zh-CN" sz="2000" b="1" dirty="0">
                <a:solidFill>
                  <a:srgbClr val="7030A0"/>
                </a:solidFill>
              </a:rPr>
              <a:t>翁</a:t>
            </a:r>
            <a:r>
              <a:rPr lang="en-US" altLang="zh-CN" sz="2000" b="1" dirty="0">
                <a:solidFill>
                  <a:srgbClr val="7030A0"/>
                </a:solidFill>
              </a:rPr>
              <a:t>”“</a:t>
            </a:r>
            <a:r>
              <a:rPr lang="zh-CN" altLang="zh-CN" sz="2000" b="1" dirty="0">
                <a:solidFill>
                  <a:srgbClr val="7030A0"/>
                </a:solidFill>
              </a:rPr>
              <a:t>独立</a:t>
            </a:r>
            <a:r>
              <a:rPr lang="en-US" altLang="zh-CN" sz="2000" b="1" dirty="0">
                <a:solidFill>
                  <a:srgbClr val="7030A0"/>
                </a:solidFill>
              </a:rPr>
              <a:t>”“</a:t>
            </a:r>
            <a:r>
              <a:rPr lang="zh-CN" altLang="zh-CN" sz="2000" b="1" dirty="0">
                <a:solidFill>
                  <a:srgbClr val="7030A0"/>
                </a:solidFill>
              </a:rPr>
              <a:t>啸</a:t>
            </a:r>
            <a:r>
              <a:rPr lang="en-US" altLang="zh-CN" sz="2000" b="1" dirty="0">
                <a:solidFill>
                  <a:srgbClr val="7030A0"/>
                </a:solidFill>
              </a:rPr>
              <a:t>”</a:t>
            </a:r>
            <a:r>
              <a:rPr lang="zh-CN" altLang="zh-CN" sz="2000" b="1" dirty="0">
                <a:solidFill>
                  <a:srgbClr val="7030A0"/>
                </a:solidFill>
              </a:rPr>
              <a:t>可以看出</a:t>
            </a:r>
            <a:r>
              <a:rPr lang="zh-CN" altLang="zh-CN" sz="2000" b="1" dirty="0" smtClean="0">
                <a:solidFill>
                  <a:srgbClr val="7030A0"/>
                </a:solidFill>
              </a:rPr>
              <a:t>。</a:t>
            </a:r>
            <a:endParaRPr lang="zh-CN" altLang="zh-CN" sz="2000" b="1" dirty="0">
              <a:solidFill>
                <a:srgbClr val="7030A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7504" y="2271068"/>
            <a:ext cx="9001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/>
              <a:t>(1)</a:t>
            </a:r>
            <a:r>
              <a:rPr lang="zh-CN" altLang="zh-CN" sz="2000" b="1" dirty="0"/>
              <a:t>第三句</a:t>
            </a:r>
            <a:r>
              <a:rPr lang="en-US" altLang="zh-CN" sz="2000" b="1" dirty="0"/>
              <a:t>“</a:t>
            </a:r>
            <a:r>
              <a:rPr lang="zh-CN" altLang="zh-CN" sz="2000" b="1" dirty="0"/>
              <a:t>笔底明珠无处卖</a:t>
            </a:r>
            <a:r>
              <a:rPr lang="en-US" altLang="zh-CN" sz="2000" b="1" dirty="0"/>
              <a:t>”</a:t>
            </a:r>
            <a:r>
              <a:rPr lang="zh-CN" altLang="zh-CN" sz="2000" b="1" dirty="0"/>
              <a:t>中的</a:t>
            </a:r>
            <a:r>
              <a:rPr lang="en-US" altLang="zh-CN" sz="2000" b="1" dirty="0"/>
              <a:t>“</a:t>
            </a:r>
            <a:r>
              <a:rPr lang="zh-CN" altLang="zh-CN" sz="2000" b="1" dirty="0"/>
              <a:t>明珠</a:t>
            </a:r>
            <a:r>
              <a:rPr lang="en-US" altLang="zh-CN" sz="2000" b="1" dirty="0"/>
              <a:t>”</a:t>
            </a:r>
            <a:r>
              <a:rPr lang="zh-CN" altLang="zh-CN" sz="2000" b="1" dirty="0"/>
              <a:t>指什么？这句诗表达了作者怎样</a:t>
            </a:r>
            <a:r>
              <a:rPr lang="zh-CN" altLang="zh-CN" sz="2000" b="1" dirty="0" smtClean="0"/>
              <a:t>的</a:t>
            </a:r>
            <a:endParaRPr lang="en-US" altLang="zh-CN" sz="2000" b="1" dirty="0" smtClean="0"/>
          </a:p>
          <a:p>
            <a:r>
              <a:rPr lang="en-US" altLang="zh-CN" sz="2000" b="1" dirty="0"/>
              <a:t> </a:t>
            </a:r>
            <a:r>
              <a:rPr lang="en-US" altLang="zh-CN" sz="2000" b="1" dirty="0" smtClean="0"/>
              <a:t>     </a:t>
            </a:r>
            <a:r>
              <a:rPr lang="zh-CN" altLang="zh-CN" sz="2000" b="1" dirty="0" smtClean="0"/>
              <a:t>思想感情</a:t>
            </a:r>
            <a:r>
              <a:rPr lang="zh-CN" altLang="zh-CN" sz="2000" b="1" dirty="0"/>
              <a:t>？</a:t>
            </a:r>
            <a:endParaRPr lang="zh-CN" altLang="zh-CN" sz="2000" dirty="0"/>
          </a:p>
          <a:p>
            <a:r>
              <a:rPr lang="en-US" altLang="zh-CN" sz="2000" b="1" dirty="0" smtClean="0"/>
              <a:t>(</a:t>
            </a:r>
            <a:r>
              <a:rPr lang="en-US" altLang="zh-CN" sz="2000" b="1" dirty="0"/>
              <a:t>2)</a:t>
            </a:r>
            <a:r>
              <a:rPr lang="zh-CN" altLang="zh-CN" sz="2000" b="1" dirty="0"/>
              <a:t>古人写诗讲究炼字，你认为第四句诗中最精彩的一个字是什么？请简述理由。</a:t>
            </a:r>
            <a:endParaRPr lang="zh-CN" altLang="zh-CN" sz="2000" dirty="0"/>
          </a:p>
        </p:txBody>
      </p:sp>
      <p:sp>
        <p:nvSpPr>
          <p:cNvPr id="5" name="矩形 4"/>
          <p:cNvSpPr/>
          <p:nvPr/>
        </p:nvSpPr>
        <p:spPr>
          <a:xfrm>
            <a:off x="251520" y="5980694"/>
            <a:ext cx="84249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7030A0"/>
                </a:solidFill>
              </a:rPr>
              <a:t>       </a:t>
            </a:r>
            <a:r>
              <a:rPr lang="zh-CN" altLang="zh-CN" b="1" dirty="0" smtClean="0">
                <a:solidFill>
                  <a:srgbClr val="7030A0"/>
                </a:solidFill>
              </a:rPr>
              <a:t>这</a:t>
            </a:r>
            <a:r>
              <a:rPr lang="zh-CN" altLang="zh-CN" b="1" dirty="0">
                <a:solidFill>
                  <a:srgbClr val="7030A0"/>
                </a:solidFill>
              </a:rPr>
              <a:t>一</a:t>
            </a:r>
            <a:r>
              <a:rPr lang="en-US" altLang="zh-CN" b="1" dirty="0">
                <a:solidFill>
                  <a:srgbClr val="7030A0"/>
                </a:solidFill>
              </a:rPr>
              <a:t>“</a:t>
            </a:r>
            <a:r>
              <a:rPr lang="zh-CN" altLang="zh-CN" b="1" dirty="0">
                <a:solidFill>
                  <a:srgbClr val="7030A0"/>
                </a:solidFill>
              </a:rPr>
              <a:t>啸</a:t>
            </a:r>
            <a:r>
              <a:rPr lang="en-US" altLang="zh-CN" b="1" dirty="0">
                <a:solidFill>
                  <a:srgbClr val="7030A0"/>
                </a:solidFill>
              </a:rPr>
              <a:t>”</a:t>
            </a:r>
            <a:r>
              <a:rPr lang="zh-CN" altLang="zh-CN" b="1" dirty="0">
                <a:solidFill>
                  <a:srgbClr val="7030A0"/>
                </a:solidFill>
              </a:rPr>
              <a:t>，是作者对自己多舛命运的无尽悲叹。这一</a:t>
            </a:r>
            <a:r>
              <a:rPr lang="en-US" altLang="zh-CN" b="1" dirty="0">
                <a:solidFill>
                  <a:srgbClr val="7030A0"/>
                </a:solidFill>
              </a:rPr>
              <a:t>“</a:t>
            </a:r>
            <a:r>
              <a:rPr lang="zh-CN" altLang="zh-CN" b="1" dirty="0">
                <a:solidFill>
                  <a:srgbClr val="7030A0"/>
                </a:solidFill>
              </a:rPr>
              <a:t>啸</a:t>
            </a:r>
            <a:r>
              <a:rPr lang="en-US" altLang="zh-CN" b="1" dirty="0">
                <a:solidFill>
                  <a:srgbClr val="7030A0"/>
                </a:solidFill>
              </a:rPr>
              <a:t>”</a:t>
            </a:r>
            <a:r>
              <a:rPr lang="zh-CN" altLang="zh-CN" b="1" dirty="0">
                <a:solidFill>
                  <a:srgbClr val="7030A0"/>
                </a:solidFill>
              </a:rPr>
              <a:t>，也是作者对自己一生落寞命运的抒发。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30814" y="5013176"/>
            <a:ext cx="86409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030A0"/>
                </a:solidFill>
              </a:rPr>
              <a:t> </a:t>
            </a:r>
            <a:r>
              <a:rPr lang="en-US" altLang="zh-CN" b="1" dirty="0" smtClean="0">
                <a:solidFill>
                  <a:srgbClr val="7030A0"/>
                </a:solidFill>
              </a:rPr>
              <a:t>       “</a:t>
            </a:r>
            <a:r>
              <a:rPr lang="zh-CN" altLang="zh-CN" b="1" dirty="0">
                <a:solidFill>
                  <a:srgbClr val="7030A0"/>
                </a:solidFill>
              </a:rPr>
              <a:t>独立书斋啸晚风</a:t>
            </a:r>
            <a:r>
              <a:rPr lang="en-US" altLang="zh-CN" b="1" dirty="0" smtClean="0">
                <a:solidFill>
                  <a:srgbClr val="7030A0"/>
                </a:solidFill>
              </a:rPr>
              <a:t>”</a:t>
            </a:r>
            <a:r>
              <a:rPr lang="zh-CN" altLang="zh-CN" b="1" dirty="0" smtClean="0">
                <a:solidFill>
                  <a:srgbClr val="7030A0"/>
                </a:solidFill>
              </a:rPr>
              <a:t>，</a:t>
            </a:r>
            <a:r>
              <a:rPr lang="zh-CN" altLang="zh-CN" b="1" dirty="0">
                <a:solidFill>
                  <a:srgbClr val="7030A0"/>
                </a:solidFill>
              </a:rPr>
              <a:t>仿佛画出了一个一生</a:t>
            </a:r>
            <a:r>
              <a:rPr lang="zh-CN" altLang="zh-CN" b="1" dirty="0">
                <a:solidFill>
                  <a:srgbClr val="00B050"/>
                </a:solidFill>
              </a:rPr>
              <a:t>怀才不遇、落魄失意</a:t>
            </a:r>
            <a:r>
              <a:rPr lang="zh-CN" altLang="zh-CN" b="1" dirty="0">
                <a:solidFill>
                  <a:srgbClr val="7030A0"/>
                </a:solidFill>
              </a:rPr>
              <a:t>的倔强老人，在面对命运的多次捉弄后，仍</a:t>
            </a:r>
            <a:r>
              <a:rPr lang="zh-CN" altLang="zh-CN" b="1" dirty="0">
                <a:solidFill>
                  <a:srgbClr val="00B0F0"/>
                </a:solidFill>
              </a:rPr>
              <a:t>不失傲骨，不肯向命运低头</a:t>
            </a:r>
            <a:r>
              <a:rPr lang="zh-CN" altLang="zh-CN" b="1" dirty="0">
                <a:solidFill>
                  <a:srgbClr val="7030A0"/>
                </a:solidFill>
              </a:rPr>
              <a:t>的形象。尽管已是白发苍苍，却仍要在书斋前，夕阳西下的晚风中，独立啸傲。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79512" y="3686841"/>
            <a:ext cx="87129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7030A0"/>
                </a:solidFill>
              </a:rPr>
              <a:t>        “</a:t>
            </a:r>
            <a:r>
              <a:rPr lang="zh-CN" altLang="zh-CN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明珠</a:t>
            </a:r>
            <a:r>
              <a:rPr lang="en-US" altLang="zh-CN" b="1" dirty="0">
                <a:solidFill>
                  <a:srgbClr val="7030A0"/>
                </a:solidFill>
              </a:rPr>
              <a:t>”</a:t>
            </a:r>
            <a:r>
              <a:rPr lang="zh-CN" altLang="zh-CN" b="1" dirty="0">
                <a:solidFill>
                  <a:srgbClr val="7030A0"/>
                </a:solidFill>
              </a:rPr>
              <a:t>就是指葡萄，作者借葡萄画无处卖，抒发了自己</a:t>
            </a:r>
            <a:r>
              <a:rPr lang="zh-CN" altLang="zh-CN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无人赏识，</a:t>
            </a:r>
            <a:r>
              <a:rPr lang="en-US" altLang="zh-CN" b="1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壮志未酬</a:t>
            </a:r>
            <a:r>
              <a:rPr lang="zh-CN" altLang="zh-CN" b="1" dirty="0">
                <a:solidFill>
                  <a:srgbClr val="7030A0"/>
                </a:solidFill>
              </a:rPr>
              <a:t>的无限感慨和年老力衰，孤苦伶仃的凄凉之情</a:t>
            </a:r>
            <a:r>
              <a:rPr lang="zh-CN" altLang="en-US" b="1" dirty="0">
                <a:solidFill>
                  <a:srgbClr val="7030A0"/>
                </a:solidFill>
              </a:rPr>
              <a:t>。</a:t>
            </a:r>
            <a:r>
              <a:rPr lang="en-US" altLang="zh-CN" b="1" dirty="0">
                <a:solidFill>
                  <a:srgbClr val="7030A0"/>
                </a:solidFill>
              </a:rPr>
              <a:t>“</a:t>
            </a:r>
            <a:r>
              <a:rPr lang="zh-CN" altLang="zh-CN" b="1" dirty="0">
                <a:solidFill>
                  <a:srgbClr val="7030A0"/>
                </a:solidFill>
              </a:rPr>
              <a:t>闲</a:t>
            </a:r>
            <a:r>
              <a:rPr lang="en-US" altLang="zh-CN" b="1" dirty="0">
                <a:solidFill>
                  <a:srgbClr val="7030A0"/>
                </a:solidFill>
              </a:rPr>
              <a:t>”</a:t>
            </a:r>
            <a:r>
              <a:rPr lang="zh-CN" altLang="zh-CN" b="1" dirty="0">
                <a:solidFill>
                  <a:srgbClr val="7030A0"/>
                </a:solidFill>
              </a:rPr>
              <a:t>字。诗人运用</a:t>
            </a:r>
            <a:r>
              <a:rPr lang="en-US" altLang="zh-CN" b="1" dirty="0" err="1">
                <a:solidFill>
                  <a:srgbClr val="FF0000"/>
                </a:solidFill>
              </a:rPr>
              <a:t>反复</a:t>
            </a:r>
            <a:r>
              <a:rPr lang="en-US" altLang="zh-CN" b="1" dirty="0" err="1">
                <a:solidFill>
                  <a:srgbClr val="7030A0"/>
                </a:solidFill>
              </a:rPr>
              <a:t>手法</a:t>
            </a:r>
            <a:r>
              <a:rPr lang="zh-CN" altLang="zh-CN" b="1" dirty="0">
                <a:solidFill>
                  <a:srgbClr val="7030A0"/>
                </a:solidFill>
              </a:rPr>
              <a:t>，旨在表现诗人</a:t>
            </a:r>
            <a:r>
              <a:rPr lang="zh-CN" altLang="zh-CN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一生飘零、寂寞孤苦</a:t>
            </a:r>
            <a:r>
              <a:rPr lang="zh-CN" altLang="zh-CN" b="1" dirty="0">
                <a:solidFill>
                  <a:srgbClr val="7030A0"/>
                </a:solidFill>
              </a:rPr>
              <a:t>的境遇，表达了诗人</a:t>
            </a:r>
            <a:r>
              <a:rPr lang="en-US" altLang="zh-CN" b="1" dirty="0">
                <a:solidFill>
                  <a:srgbClr val="7030A0"/>
                </a:solidFill>
              </a:rPr>
              <a:t>“</a:t>
            </a:r>
            <a:r>
              <a:rPr lang="en-US" altLang="zh-CN" b="1" dirty="0" err="1">
                <a:solidFill>
                  <a:srgbClr val="7030A0"/>
                </a:solidFill>
              </a:rPr>
              <a:t>英雄无用武之地</a:t>
            </a:r>
            <a:r>
              <a:rPr lang="en-US" altLang="zh-CN" b="1" dirty="0">
                <a:solidFill>
                  <a:srgbClr val="7030A0"/>
                </a:solidFill>
              </a:rPr>
              <a:t>”</a:t>
            </a:r>
            <a:r>
              <a:rPr lang="zh-CN" altLang="zh-CN" b="1" dirty="0">
                <a:solidFill>
                  <a:srgbClr val="7030A0"/>
                </a:solidFill>
              </a:rPr>
              <a:t>的</a:t>
            </a:r>
            <a:r>
              <a:rPr lang="zh-CN" altLang="zh-CN" b="1" dirty="0">
                <a:solidFill>
                  <a:srgbClr val="00B0F0"/>
                </a:solidFill>
              </a:rPr>
              <a:t>怅惘与不平</a:t>
            </a:r>
            <a:r>
              <a:rPr lang="zh-CN" altLang="zh-CN" b="1" dirty="0">
                <a:solidFill>
                  <a:srgbClr val="7030A0"/>
                </a:solidFill>
              </a:rPr>
              <a:t>。本该一展抱负，却遭</a:t>
            </a:r>
            <a:r>
              <a:rPr lang="en-US" altLang="zh-CN" b="1" dirty="0">
                <a:solidFill>
                  <a:srgbClr val="7030A0"/>
                </a:solidFill>
              </a:rPr>
              <a:t>“</a:t>
            </a:r>
            <a:r>
              <a:rPr lang="zh-CN" altLang="zh-CN" b="1" dirty="0">
                <a:solidFill>
                  <a:srgbClr val="7030A0"/>
                </a:solidFill>
              </a:rPr>
              <a:t>闲抛闲掷</a:t>
            </a:r>
            <a:r>
              <a:rPr lang="en-US" altLang="zh-CN" b="1" dirty="0">
                <a:solidFill>
                  <a:srgbClr val="7030A0"/>
                </a:solidFill>
              </a:rPr>
              <a:t>”</a:t>
            </a:r>
            <a:r>
              <a:rPr lang="zh-CN" altLang="zh-CN" b="1" dirty="0">
                <a:solidFill>
                  <a:srgbClr val="7030A0"/>
                </a:solidFill>
              </a:rPr>
              <a:t>，各种遗憾与愤懑，均借这一</a:t>
            </a:r>
            <a:r>
              <a:rPr lang="en-US" altLang="zh-CN" b="1" dirty="0">
                <a:solidFill>
                  <a:srgbClr val="7030A0"/>
                </a:solidFill>
              </a:rPr>
              <a:t>“</a:t>
            </a:r>
            <a:r>
              <a:rPr lang="zh-CN" altLang="zh-CN" b="1" dirty="0">
                <a:solidFill>
                  <a:srgbClr val="7030A0"/>
                </a:solidFill>
              </a:rPr>
              <a:t>闲</a:t>
            </a:r>
            <a:r>
              <a:rPr lang="en-US" altLang="zh-CN" b="1" dirty="0">
                <a:solidFill>
                  <a:srgbClr val="7030A0"/>
                </a:solidFill>
              </a:rPr>
              <a:t>”</a:t>
            </a:r>
            <a:r>
              <a:rPr lang="zh-CN" altLang="zh-CN" b="1" dirty="0">
                <a:solidFill>
                  <a:srgbClr val="7030A0"/>
                </a:solidFill>
              </a:rPr>
              <a:t>字言出来了。</a:t>
            </a:r>
            <a:r>
              <a:rPr lang="en-US" altLang="zh-CN" b="1" dirty="0">
                <a:solidFill>
                  <a:srgbClr val="7030A0"/>
                </a:solidFill>
              </a:rPr>
              <a:t> </a:t>
            </a:r>
            <a:endParaRPr lang="zh-CN" altLang="zh-CN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536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1520" y="116632"/>
            <a:ext cx="8712968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/>
              <a:t>9</a:t>
            </a:r>
            <a:r>
              <a:rPr lang="zh-CN" altLang="zh-CN" sz="2000" b="1" dirty="0"/>
              <a:t>．阅读下面这首明诗，完成题目。</a:t>
            </a:r>
            <a:endParaRPr lang="zh-CN" altLang="zh-CN" sz="2000" dirty="0"/>
          </a:p>
          <a:p>
            <a:r>
              <a:rPr lang="en-US" altLang="zh-CN" sz="2000" b="1" dirty="0" smtClean="0"/>
              <a:t>                                                                </a:t>
            </a:r>
            <a:r>
              <a:rPr lang="zh-CN" altLang="zh-CN" sz="2000" b="1" dirty="0" smtClean="0"/>
              <a:t>题</a:t>
            </a:r>
            <a:r>
              <a:rPr lang="zh-CN" altLang="zh-CN" sz="2000" b="1" dirty="0"/>
              <a:t>墨葡萄</a:t>
            </a:r>
            <a:r>
              <a:rPr lang="zh-CN" altLang="zh-CN" sz="2000" b="1" dirty="0" smtClean="0"/>
              <a:t>诗</a:t>
            </a:r>
            <a:r>
              <a:rPr lang="en-US" altLang="zh-CN" sz="2000" b="1" dirty="0" smtClean="0"/>
              <a:t>      </a:t>
            </a:r>
            <a:r>
              <a:rPr lang="zh-CN" altLang="zh-CN" sz="2000" b="1" dirty="0" smtClean="0"/>
              <a:t>徐</a:t>
            </a:r>
            <a:r>
              <a:rPr lang="zh-CN" altLang="zh-CN" sz="2000" b="1" dirty="0"/>
              <a:t>渭</a:t>
            </a:r>
            <a:endParaRPr lang="zh-CN" altLang="zh-CN" sz="2000" dirty="0"/>
          </a:p>
          <a:p>
            <a:r>
              <a:rPr lang="en-US" altLang="zh-CN" sz="2000" b="1" dirty="0" smtClean="0"/>
              <a:t>                                                </a:t>
            </a:r>
            <a:r>
              <a:rPr lang="zh-CN" altLang="zh-CN" sz="2000" b="1" dirty="0" smtClean="0"/>
              <a:t>半生</a:t>
            </a:r>
            <a:r>
              <a:rPr lang="zh-CN" altLang="zh-CN" sz="2000" b="1" dirty="0"/>
              <a:t>落魄已成翁， 独立书斋啸晚风。</a:t>
            </a:r>
            <a:endParaRPr lang="zh-CN" altLang="zh-CN" sz="2000" dirty="0"/>
          </a:p>
          <a:p>
            <a:r>
              <a:rPr lang="en-US" altLang="zh-CN" sz="2000" b="1" dirty="0" smtClean="0"/>
              <a:t>                                                </a:t>
            </a:r>
            <a:r>
              <a:rPr lang="zh-CN" altLang="zh-CN" sz="2000" b="1" dirty="0" smtClean="0"/>
              <a:t>笔</a:t>
            </a:r>
            <a:r>
              <a:rPr lang="zh-CN" altLang="zh-CN" sz="2000" b="1" dirty="0"/>
              <a:t>底明珠无处卖， 闲抛闲掷野藤中</a:t>
            </a:r>
            <a:r>
              <a:rPr lang="zh-CN" altLang="zh-CN" sz="2000" b="1" dirty="0" smtClean="0"/>
              <a:t>。</a:t>
            </a:r>
            <a:endParaRPr lang="en-US" altLang="zh-CN" sz="2000" b="1" dirty="0" smtClean="0"/>
          </a:p>
          <a:p>
            <a:endParaRPr lang="zh-CN" altLang="zh-CN" sz="2000" dirty="0"/>
          </a:p>
          <a:p>
            <a:r>
              <a:rPr lang="zh-CN" altLang="zh-CN" b="1" dirty="0"/>
              <a:t>【注】徐渭，山阴人，字文长，号天池人，晚年号青藤道士。他性情纵放，少年屡试不第。他是文学家兼书画家，诗文、戏曲著作颇丰，中年以后开始学画，擅长画花鸟，兼山水、人物，水墨写意，气势纵横奔放，不拘绳墨。</a:t>
            </a:r>
            <a:endParaRPr lang="zh-CN" altLang="zh-CN" dirty="0"/>
          </a:p>
        </p:txBody>
      </p:sp>
      <p:sp>
        <p:nvSpPr>
          <p:cNvPr id="3" name="矩形 2"/>
          <p:cNvSpPr/>
          <p:nvPr/>
        </p:nvSpPr>
        <p:spPr>
          <a:xfrm>
            <a:off x="107504" y="2708920"/>
            <a:ext cx="9001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/>
              <a:t>(1)</a:t>
            </a:r>
            <a:r>
              <a:rPr lang="zh-CN" altLang="zh-CN" sz="2000" b="1" dirty="0"/>
              <a:t>第三句</a:t>
            </a:r>
            <a:r>
              <a:rPr lang="en-US" altLang="zh-CN" sz="2000" b="1" dirty="0"/>
              <a:t>“</a:t>
            </a:r>
            <a:r>
              <a:rPr lang="zh-CN" altLang="zh-CN" sz="2000" b="1" dirty="0"/>
              <a:t>笔底明珠无处卖</a:t>
            </a:r>
            <a:r>
              <a:rPr lang="en-US" altLang="zh-CN" sz="2000" b="1" dirty="0"/>
              <a:t>”</a:t>
            </a:r>
            <a:r>
              <a:rPr lang="zh-CN" altLang="zh-CN" sz="2000" b="1" dirty="0"/>
              <a:t>中的</a:t>
            </a:r>
            <a:r>
              <a:rPr lang="en-US" altLang="zh-CN" sz="2000" b="1" dirty="0"/>
              <a:t>“</a:t>
            </a:r>
            <a:r>
              <a:rPr lang="zh-CN" altLang="zh-CN" sz="2000" b="1" dirty="0"/>
              <a:t>明珠</a:t>
            </a:r>
            <a:r>
              <a:rPr lang="en-US" altLang="zh-CN" sz="2000" b="1" dirty="0"/>
              <a:t>”</a:t>
            </a:r>
            <a:r>
              <a:rPr lang="zh-CN" altLang="zh-CN" sz="2000" b="1" dirty="0"/>
              <a:t>指什么？这句诗表达了作者怎样</a:t>
            </a:r>
            <a:r>
              <a:rPr lang="zh-CN" altLang="zh-CN" sz="2000" b="1" dirty="0" smtClean="0"/>
              <a:t>的</a:t>
            </a:r>
            <a:endParaRPr lang="en-US" altLang="zh-CN" sz="2000" b="1" dirty="0" smtClean="0"/>
          </a:p>
          <a:p>
            <a:r>
              <a:rPr lang="en-US" altLang="zh-CN" sz="2000" b="1" dirty="0"/>
              <a:t> </a:t>
            </a:r>
            <a:r>
              <a:rPr lang="en-US" altLang="zh-CN" sz="2000" b="1" dirty="0" smtClean="0"/>
              <a:t>     </a:t>
            </a:r>
            <a:r>
              <a:rPr lang="zh-CN" altLang="zh-CN" sz="2000" b="1" dirty="0" smtClean="0"/>
              <a:t>思想感情</a:t>
            </a:r>
            <a:r>
              <a:rPr lang="zh-CN" altLang="zh-CN" sz="2000" b="1" dirty="0"/>
              <a:t>？</a:t>
            </a:r>
            <a:endParaRPr lang="zh-CN" altLang="zh-CN" sz="2000" dirty="0"/>
          </a:p>
          <a:p>
            <a:r>
              <a:rPr lang="en-US" altLang="zh-CN" sz="2000" b="1" dirty="0" smtClean="0"/>
              <a:t>(</a:t>
            </a:r>
            <a:r>
              <a:rPr lang="en-US" altLang="zh-CN" sz="2000" b="1" dirty="0"/>
              <a:t>2)</a:t>
            </a:r>
            <a:r>
              <a:rPr lang="zh-CN" altLang="zh-CN" sz="2000" b="1" dirty="0"/>
              <a:t>古人写诗讲究炼字，你认为第四句诗中最精彩的一个字是什么？请简述理由。</a:t>
            </a:r>
            <a:endParaRPr lang="zh-CN" altLang="zh-CN" sz="2000" dirty="0"/>
          </a:p>
        </p:txBody>
      </p:sp>
      <p:sp>
        <p:nvSpPr>
          <p:cNvPr id="4" name="矩形 3"/>
          <p:cNvSpPr/>
          <p:nvPr/>
        </p:nvSpPr>
        <p:spPr>
          <a:xfrm>
            <a:off x="179512" y="5013176"/>
            <a:ext cx="864096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/>
              <a:t>(</a:t>
            </a:r>
            <a:r>
              <a:rPr lang="en-US" altLang="zh-CN" sz="2000" b="1" dirty="0"/>
              <a:t>2)“</a:t>
            </a:r>
            <a:r>
              <a:rPr lang="zh-CN" altLang="zh-CN" sz="2000" b="1" dirty="0"/>
              <a:t>闲</a:t>
            </a:r>
            <a:r>
              <a:rPr lang="en-US" altLang="zh-CN" sz="2000" b="1" dirty="0"/>
              <a:t>”</a:t>
            </a:r>
            <a:r>
              <a:rPr lang="zh-CN" altLang="zh-CN" sz="2000" b="1" dirty="0"/>
              <a:t>字。诗人运用</a:t>
            </a:r>
            <a:r>
              <a:rPr lang="zh-CN" altLang="zh-CN" sz="2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反复</a:t>
            </a:r>
            <a:r>
              <a:rPr lang="zh-CN" altLang="zh-CN" sz="2000" b="1" dirty="0"/>
              <a:t>手法，突出这个</a:t>
            </a:r>
            <a:r>
              <a:rPr lang="en-US" altLang="zh-CN" sz="2000" b="1" dirty="0"/>
              <a:t>“</a:t>
            </a:r>
            <a:r>
              <a:rPr lang="zh-CN" altLang="zh-CN" sz="2000" b="1" dirty="0"/>
              <a:t>闲</a:t>
            </a:r>
            <a:r>
              <a:rPr lang="en-US" altLang="zh-CN" sz="2000" b="1" dirty="0"/>
              <a:t>”</a:t>
            </a:r>
            <a:r>
              <a:rPr lang="zh-CN" altLang="zh-CN" sz="2000" b="1" dirty="0"/>
              <a:t>字，旨在表现诗人</a:t>
            </a:r>
            <a:r>
              <a:rPr lang="zh-CN" altLang="zh-CN" sz="20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一生飘零</a:t>
            </a:r>
            <a:r>
              <a:rPr lang="zh-CN" altLang="zh-CN" sz="20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</a:t>
            </a:r>
            <a:endParaRPr lang="en-US" altLang="zh-CN" sz="2000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20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0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</a:t>
            </a:r>
            <a:r>
              <a:rPr lang="zh-CN" altLang="zh-CN" sz="20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寂寞</a:t>
            </a:r>
            <a:r>
              <a:rPr lang="zh-CN" altLang="zh-CN" sz="20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孤苦</a:t>
            </a:r>
            <a:r>
              <a:rPr lang="zh-CN" altLang="zh-CN" sz="2000" b="1" dirty="0"/>
              <a:t>的境遇，表达了诗人</a:t>
            </a:r>
            <a:r>
              <a:rPr lang="en-US" altLang="zh-CN" sz="2000" b="1" dirty="0"/>
              <a:t>“</a:t>
            </a:r>
            <a:r>
              <a:rPr lang="zh-CN" altLang="zh-CN" sz="2000" b="1" dirty="0"/>
              <a:t>英雄无用武之地</a:t>
            </a:r>
            <a:r>
              <a:rPr lang="en-US" altLang="zh-CN" sz="2000" b="1" dirty="0"/>
              <a:t>”</a:t>
            </a:r>
            <a:r>
              <a:rPr lang="zh-CN" altLang="zh-CN" sz="2000" b="1" dirty="0"/>
              <a:t>的</a:t>
            </a:r>
            <a:r>
              <a:rPr lang="zh-CN" altLang="zh-CN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怅惘与不平</a:t>
            </a:r>
            <a:r>
              <a:rPr lang="zh-CN" altLang="zh-CN" sz="2000" b="1" dirty="0"/>
              <a:t>。</a:t>
            </a:r>
            <a:r>
              <a:rPr lang="zh-CN" altLang="zh-CN" sz="2000" b="1" dirty="0" smtClean="0"/>
              <a:t>本该</a:t>
            </a:r>
            <a:endParaRPr lang="en-US" altLang="zh-CN" sz="2000" b="1" dirty="0" smtClean="0"/>
          </a:p>
          <a:p>
            <a:r>
              <a:rPr lang="en-US" altLang="zh-CN" sz="2000" b="1" dirty="0"/>
              <a:t> </a:t>
            </a:r>
            <a:r>
              <a:rPr lang="en-US" altLang="zh-CN" sz="2000" b="1" dirty="0" smtClean="0"/>
              <a:t>       </a:t>
            </a:r>
            <a:r>
              <a:rPr lang="zh-CN" altLang="zh-CN" sz="2000" b="1" dirty="0" smtClean="0"/>
              <a:t>一</a:t>
            </a:r>
            <a:r>
              <a:rPr lang="zh-CN" altLang="zh-CN" sz="2000" b="1" dirty="0"/>
              <a:t>展抱负，却遭</a:t>
            </a:r>
            <a:r>
              <a:rPr lang="en-US" altLang="zh-CN" sz="2000" b="1" dirty="0"/>
              <a:t>“</a:t>
            </a:r>
            <a:r>
              <a:rPr lang="zh-CN" altLang="zh-CN" sz="2000" b="1" dirty="0"/>
              <a:t>闲抛闲掷</a:t>
            </a:r>
            <a:r>
              <a:rPr lang="en-US" altLang="zh-CN" sz="2000" b="1" dirty="0"/>
              <a:t>”</a:t>
            </a:r>
            <a:r>
              <a:rPr lang="zh-CN" altLang="zh-CN" sz="2000" b="1" dirty="0"/>
              <a:t>，个中遗憾与愤懑，均借这一</a:t>
            </a:r>
            <a:r>
              <a:rPr lang="en-US" altLang="zh-CN" sz="2000" b="1" dirty="0"/>
              <a:t>“</a:t>
            </a:r>
            <a:r>
              <a:rPr lang="zh-CN" altLang="zh-CN" sz="2000" b="1" dirty="0"/>
              <a:t>闲</a:t>
            </a:r>
            <a:r>
              <a:rPr lang="en-US" altLang="zh-CN" sz="2000" b="1" dirty="0"/>
              <a:t>”</a:t>
            </a:r>
            <a:r>
              <a:rPr lang="zh-CN" altLang="zh-CN" sz="2000" b="1" dirty="0"/>
              <a:t>字言出。</a:t>
            </a:r>
            <a:endParaRPr lang="zh-CN" altLang="zh-CN" sz="2000" dirty="0"/>
          </a:p>
        </p:txBody>
      </p:sp>
      <p:sp>
        <p:nvSpPr>
          <p:cNvPr id="5" name="矩形 4"/>
          <p:cNvSpPr/>
          <p:nvPr/>
        </p:nvSpPr>
        <p:spPr>
          <a:xfrm>
            <a:off x="0" y="3933056"/>
            <a:ext cx="896448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b="1" dirty="0" smtClean="0"/>
              <a:t>【答案】</a:t>
            </a:r>
            <a:r>
              <a:rPr lang="en-US" altLang="zh-CN" sz="2000" b="1" dirty="0"/>
              <a:t>(1)</a:t>
            </a:r>
            <a:r>
              <a:rPr lang="zh-CN" altLang="zh-CN" sz="2000" b="1" dirty="0"/>
              <a:t>诗中的</a:t>
            </a:r>
            <a:r>
              <a:rPr lang="en-US" altLang="zh-CN" sz="2000" b="1" dirty="0"/>
              <a:t>“</a:t>
            </a:r>
            <a:r>
              <a:rPr lang="zh-CN" altLang="zh-CN" sz="2000" b="1" dirty="0"/>
              <a:t>明珠</a:t>
            </a:r>
            <a:r>
              <a:rPr lang="en-US" altLang="zh-CN" sz="2000" b="1" dirty="0"/>
              <a:t>”</a:t>
            </a:r>
            <a:r>
              <a:rPr lang="zh-CN" altLang="zh-CN" sz="2000" b="1" dirty="0"/>
              <a:t>表面上是比喻所画的</a:t>
            </a:r>
            <a:r>
              <a:rPr lang="en-US" altLang="zh-CN" sz="2000" b="1" dirty="0"/>
              <a:t>“</a:t>
            </a:r>
            <a:r>
              <a:rPr lang="zh-CN" altLang="zh-CN" sz="2000" b="1" dirty="0"/>
              <a:t>墨葡萄</a:t>
            </a:r>
            <a:r>
              <a:rPr lang="en-US" altLang="zh-CN" sz="2000" b="1" dirty="0"/>
              <a:t>”</a:t>
            </a:r>
            <a:r>
              <a:rPr lang="zh-CN" altLang="zh-CN" sz="2000" b="1" dirty="0"/>
              <a:t>，实际上喻指</a:t>
            </a:r>
            <a:r>
              <a:rPr lang="zh-CN" altLang="zh-CN" sz="2000" b="1" dirty="0" smtClean="0"/>
              <a:t>诗人</a:t>
            </a:r>
            <a:endParaRPr lang="en-US" altLang="zh-CN" sz="2000" b="1" dirty="0" smtClean="0"/>
          </a:p>
          <a:p>
            <a:r>
              <a:rPr lang="en-US" altLang="zh-CN" sz="2000" b="1" dirty="0"/>
              <a:t> </a:t>
            </a:r>
            <a:r>
              <a:rPr lang="en-US" altLang="zh-CN" sz="2000" b="1" dirty="0" smtClean="0"/>
              <a:t>                 </a:t>
            </a:r>
            <a:r>
              <a:rPr lang="zh-CN" altLang="zh-CN" sz="2000" b="1" dirty="0" smtClean="0"/>
              <a:t>自己</a:t>
            </a:r>
            <a:r>
              <a:rPr lang="zh-CN" altLang="zh-CN" sz="2000" b="1" dirty="0"/>
              <a:t>肚里的才识。这句诗表达了诗人</a:t>
            </a:r>
            <a:r>
              <a:rPr lang="zh-CN" altLang="zh-CN" sz="2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怀才不遇</a:t>
            </a:r>
            <a:r>
              <a:rPr lang="zh-CN" altLang="zh-CN" sz="2000" b="1" dirty="0"/>
              <a:t>的深沉感喟。</a:t>
            </a:r>
            <a:endParaRPr lang="zh-CN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876273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41057" y="260648"/>
            <a:ext cx="8136904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6127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61277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10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．阅读下面的唐诗，完成赏析。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6127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49" charset="-122"/>
                <a:ea typeface="黑体" pitchFamily="49" charset="-122"/>
                <a:cs typeface="Times New Roman" pitchFamily="18" charset="0"/>
              </a:rPr>
              <a:t>                 同王徵君湘中有怀    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/>
                <a:cs typeface="Times New Roman" pitchFamily="18" charset="0"/>
              </a:rPr>
              <a:t>张谓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6127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仿宋_GB2312"/>
                <a:cs typeface="Times New Roman" pitchFamily="18" charset="0"/>
              </a:rPr>
              <a:t>                         八月洞庭秋，潇湘水北流。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6127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仿宋_GB2312"/>
                <a:cs typeface="Times New Roman" pitchFamily="18" charset="0"/>
              </a:rPr>
              <a:t>                         还家万里梦，为客五更愁。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6127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仿宋_GB2312"/>
                <a:cs typeface="Times New Roman" pitchFamily="18" charset="0"/>
              </a:rPr>
              <a:t>                        </a:t>
            </a:r>
            <a:r>
              <a:rPr kumimoji="0" lang="zh-CN" altLang="en-US" sz="2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仿宋_GB2312"/>
                <a:cs typeface="Times New Roman" pitchFamily="18" charset="0"/>
              </a:rPr>
              <a:t> 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仿宋_GB2312"/>
                <a:cs typeface="Times New Roman" pitchFamily="18" charset="0"/>
              </a:rPr>
              <a:t>不用开书帙，偏宜上酒楼。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6127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仿宋_GB2312"/>
                <a:cs typeface="Times New Roman" pitchFamily="18" charset="0"/>
              </a:rPr>
              <a:t>                         故人京洛满，何日复同游？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57081" y="2304027"/>
            <a:ext cx="79208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61277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这首诗在语言上有何特色？请简要分析。</a:t>
            </a:r>
            <a:endParaRPr lang="zh-CN" altLang="en-US" sz="1600" dirty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41057" y="2554459"/>
            <a:ext cx="865142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b="1" dirty="0"/>
              <a:t>注释 </a:t>
            </a:r>
          </a:p>
          <a:p>
            <a:r>
              <a:rPr lang="zh-CN" altLang="zh-CN" sz="2000" b="1" dirty="0"/>
              <a:t>⑴</a:t>
            </a:r>
            <a:r>
              <a:rPr lang="zh-CN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同</a:t>
            </a:r>
            <a:r>
              <a:rPr lang="zh-CN" altLang="zh-CN" sz="2000" b="1" dirty="0"/>
              <a:t>：即</a:t>
            </a:r>
            <a:r>
              <a:rPr lang="en-US" altLang="zh-CN" sz="2000" b="1" dirty="0"/>
              <a:t>“</a:t>
            </a:r>
            <a:r>
              <a:rPr lang="zh-CN" altLang="zh-CN" sz="2000" b="1" dirty="0"/>
              <a:t>和</a:t>
            </a:r>
            <a:r>
              <a:rPr lang="en-US" altLang="zh-CN" sz="2000" b="1" dirty="0"/>
              <a:t>”</a:t>
            </a:r>
            <a:r>
              <a:rPr lang="zh-CN" altLang="zh-CN" sz="2000" b="1" dirty="0"/>
              <a:t>的意思。这是一首唱和之作。⑵</a:t>
            </a:r>
            <a:r>
              <a:rPr lang="zh-CN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洞庭</a:t>
            </a:r>
            <a:r>
              <a:rPr lang="zh-CN" altLang="zh-CN" sz="2000" b="1" dirty="0"/>
              <a:t>：湖</a:t>
            </a:r>
            <a:r>
              <a:rPr lang="zh-CN" altLang="zh-CN" sz="2000" b="1" dirty="0" smtClean="0"/>
              <a:t>名</a:t>
            </a:r>
            <a:endParaRPr lang="en-US" altLang="zh-CN" sz="2000" b="1" dirty="0" smtClean="0"/>
          </a:p>
          <a:p>
            <a:r>
              <a:rPr lang="zh-CN" altLang="zh-CN" sz="2000" b="1" dirty="0" smtClean="0"/>
              <a:t>⑶</a:t>
            </a:r>
            <a:r>
              <a:rPr lang="zh-CN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潇湘</a:t>
            </a:r>
            <a:r>
              <a:rPr lang="zh-CN" altLang="zh-CN" sz="2000" b="1" dirty="0"/>
              <a:t>：湘江与潇水的并称</a:t>
            </a:r>
            <a:r>
              <a:rPr lang="zh-CN" altLang="zh-CN" sz="2000" b="1" dirty="0" smtClean="0"/>
              <a:t>。</a:t>
            </a:r>
            <a:r>
              <a:rPr lang="en-US" altLang="zh-CN" sz="2000" b="1" dirty="0" smtClean="0"/>
              <a:t>                         </a:t>
            </a:r>
            <a:r>
              <a:rPr lang="zh-CN" altLang="zh-CN" sz="2000" b="1" dirty="0" smtClean="0"/>
              <a:t>⑷</a:t>
            </a:r>
            <a:r>
              <a:rPr lang="zh-CN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还家</a:t>
            </a:r>
            <a:r>
              <a:rPr lang="zh-CN" altLang="zh-CN" sz="2000" b="1" dirty="0"/>
              <a:t>：回家</a:t>
            </a:r>
            <a:r>
              <a:rPr lang="zh-CN" altLang="zh-CN" sz="2000" b="1" dirty="0" smtClean="0"/>
              <a:t>。</a:t>
            </a:r>
            <a:endParaRPr lang="en-US" altLang="zh-CN" sz="2000" b="1" dirty="0" smtClean="0"/>
          </a:p>
          <a:p>
            <a:r>
              <a:rPr lang="zh-CN" altLang="zh-CN" sz="2000" b="1" dirty="0" smtClean="0"/>
              <a:t>⑸</a:t>
            </a:r>
            <a:r>
              <a:rPr lang="zh-CN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为客</a:t>
            </a:r>
            <a:r>
              <a:rPr lang="zh-CN" altLang="zh-CN" sz="2000" b="1" dirty="0"/>
              <a:t>：作客他乡。五更：特指第五更的时候。即天将明时</a:t>
            </a:r>
            <a:r>
              <a:rPr lang="zh-CN" altLang="zh-CN" sz="2000" b="1" dirty="0" smtClean="0"/>
              <a:t>。</a:t>
            </a:r>
            <a:endParaRPr lang="en-US" altLang="zh-CN" sz="2000" b="1" dirty="0" smtClean="0"/>
          </a:p>
          <a:p>
            <a:r>
              <a:rPr lang="zh-CN" altLang="zh-CN" sz="2000" b="1" dirty="0" smtClean="0"/>
              <a:t>⑹</a:t>
            </a:r>
            <a:r>
              <a:rPr lang="zh-CN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书帙</a:t>
            </a:r>
            <a:r>
              <a:rPr lang="zh-CN" altLang="zh-CN" sz="2000" b="1" dirty="0"/>
              <a:t>（</a:t>
            </a:r>
            <a:r>
              <a:rPr lang="en-US" altLang="zh-CN" sz="2000" b="1" dirty="0" err="1"/>
              <a:t>zhì</a:t>
            </a:r>
            <a:r>
              <a:rPr lang="zh-CN" altLang="zh-CN" sz="2000" b="1" dirty="0"/>
              <a:t>）：书卷的外套</a:t>
            </a:r>
            <a:r>
              <a:rPr lang="zh-CN" altLang="zh-CN" sz="2000" b="1" dirty="0" smtClean="0"/>
              <a:t>。</a:t>
            </a:r>
            <a:r>
              <a:rPr lang="en-US" altLang="zh-CN" sz="2000" b="1" dirty="0" smtClean="0"/>
              <a:t>          </a:t>
            </a:r>
            <a:r>
              <a:rPr lang="zh-CN" altLang="zh-CN" sz="2000" b="1" dirty="0" smtClean="0"/>
              <a:t>⑺</a:t>
            </a:r>
            <a:r>
              <a:rPr lang="zh-CN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偏宜</a:t>
            </a:r>
            <a:r>
              <a:rPr lang="zh-CN" altLang="zh-CN" sz="2000" b="1" dirty="0"/>
              <a:t>：只应当；最宜；特别合适</a:t>
            </a:r>
            <a:r>
              <a:rPr lang="zh-CN" altLang="zh-CN" sz="2000" b="1" dirty="0" smtClean="0"/>
              <a:t>。</a:t>
            </a:r>
            <a:endParaRPr lang="en-US" altLang="zh-CN" sz="2000" b="1" dirty="0" smtClean="0"/>
          </a:p>
          <a:p>
            <a:r>
              <a:rPr lang="zh-CN" altLang="zh-CN" sz="2000" b="1" dirty="0" smtClean="0"/>
              <a:t>⑻</a:t>
            </a:r>
            <a:r>
              <a:rPr lang="zh-CN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故人</a:t>
            </a:r>
            <a:r>
              <a:rPr lang="zh-CN" altLang="zh-CN" sz="2000" b="1" dirty="0"/>
              <a:t>：旧交；老友</a:t>
            </a:r>
            <a:r>
              <a:rPr lang="zh-CN" altLang="zh-CN" sz="2000" b="1" dirty="0" smtClean="0"/>
              <a:t>。</a:t>
            </a:r>
            <a:r>
              <a:rPr lang="en-US" altLang="zh-CN" sz="2000" b="1" dirty="0" smtClean="0"/>
              <a:t>                        </a:t>
            </a:r>
            <a:r>
              <a:rPr lang="zh-CN" altLang="zh-CN" sz="2000" b="1" dirty="0" smtClean="0"/>
              <a:t>⑼</a:t>
            </a:r>
            <a:r>
              <a:rPr lang="zh-CN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同游</a:t>
            </a:r>
            <a:r>
              <a:rPr lang="zh-CN" altLang="zh-CN" sz="2000" b="1" dirty="0"/>
              <a:t>：一同游览。 </a:t>
            </a:r>
          </a:p>
        </p:txBody>
      </p:sp>
      <p:sp>
        <p:nvSpPr>
          <p:cNvPr id="5" name="矩形 4"/>
          <p:cNvSpPr/>
          <p:nvPr/>
        </p:nvSpPr>
        <p:spPr>
          <a:xfrm>
            <a:off x="241057" y="4458772"/>
            <a:ext cx="720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b="1" dirty="0" smtClean="0"/>
              <a:t>译文 </a:t>
            </a:r>
            <a:endParaRPr lang="zh-CN" altLang="zh-CN" dirty="0"/>
          </a:p>
        </p:txBody>
      </p:sp>
      <p:sp>
        <p:nvSpPr>
          <p:cNvPr id="6" name="矩形 5"/>
          <p:cNvSpPr/>
          <p:nvPr/>
        </p:nvSpPr>
        <p:spPr>
          <a:xfrm>
            <a:off x="459712" y="6205954"/>
            <a:ext cx="83104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长安洛阳亲朋故旧无数，什么时候再与他们同游？</a:t>
            </a:r>
            <a:r>
              <a:rPr lang="en-US" altLang="zh-CN" sz="2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zh-CN" altLang="zh-CN" sz="20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459712" y="5757937"/>
            <a:ext cx="66967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无须打开书卷细细品味，只应开怀畅饮醉卧酒楼。</a:t>
            </a:r>
          </a:p>
        </p:txBody>
      </p:sp>
      <p:sp>
        <p:nvSpPr>
          <p:cNvPr id="8" name="矩形 7"/>
          <p:cNvSpPr/>
          <p:nvPr/>
        </p:nvSpPr>
        <p:spPr>
          <a:xfrm>
            <a:off x="459712" y="5301735"/>
            <a:ext cx="57606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关山万里做着回家之梦，他乡为客难奈五更离愁。</a:t>
            </a:r>
          </a:p>
        </p:txBody>
      </p:sp>
      <p:sp>
        <p:nvSpPr>
          <p:cNvPr id="9" name="矩形 8"/>
          <p:cNvSpPr/>
          <p:nvPr/>
        </p:nvSpPr>
        <p:spPr>
          <a:xfrm>
            <a:off x="520439" y="4849384"/>
            <a:ext cx="56391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八月的洞庭湖一片清秋，辽阔的潇湘水滔滔北流。</a:t>
            </a:r>
          </a:p>
        </p:txBody>
      </p:sp>
    </p:spTree>
    <p:extLst>
      <p:ext uri="{BB962C8B-B14F-4D97-AF65-F5344CB8AC3E}">
        <p14:creationId xmlns:p14="http://schemas.microsoft.com/office/powerpoint/2010/main" val="3534075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51520" y="517322"/>
            <a:ext cx="8136904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6127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61277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10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．阅读下面的唐诗，完成赏析。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6127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49" charset="-122"/>
                <a:ea typeface="黑体" pitchFamily="49" charset="-122"/>
                <a:cs typeface="Times New Roman" pitchFamily="18" charset="0"/>
              </a:rPr>
              <a:t>                 同王徵君湘中有怀    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/>
                <a:cs typeface="Times New Roman" pitchFamily="18" charset="0"/>
              </a:rPr>
              <a:t>张谓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6127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仿宋_GB2312"/>
                <a:cs typeface="Times New Roman" pitchFamily="18" charset="0"/>
              </a:rPr>
              <a:t>                         八月洞庭秋，潇湘水北流。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6127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仿宋_GB2312"/>
                <a:cs typeface="Times New Roman" pitchFamily="18" charset="0"/>
              </a:rPr>
              <a:t>                         还家万里梦，为客五更愁。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6127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仿宋_GB2312"/>
                <a:cs typeface="Times New Roman" pitchFamily="18" charset="0"/>
              </a:rPr>
              <a:t>                        </a:t>
            </a:r>
            <a:r>
              <a:rPr kumimoji="0" lang="zh-CN" altLang="en-US" sz="2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仿宋_GB2312"/>
                <a:cs typeface="Times New Roman" pitchFamily="18" charset="0"/>
              </a:rPr>
              <a:t> 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仿宋_GB2312"/>
                <a:cs typeface="Times New Roman" pitchFamily="18" charset="0"/>
              </a:rPr>
              <a:t>不用开书帙，偏宜上酒楼。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6127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仿宋_GB2312"/>
                <a:cs typeface="Times New Roman" pitchFamily="18" charset="0"/>
              </a:rPr>
              <a:t>                         故人京洛满，何日复同游？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77226" y="3717032"/>
            <a:ext cx="875927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b="1" dirty="0" smtClean="0"/>
              <a:t>【答案】</a:t>
            </a:r>
            <a:r>
              <a:rPr lang="zh-CN" altLang="zh-CN" sz="2000" b="1" dirty="0"/>
              <a:t>本诗语言</a:t>
            </a:r>
            <a:r>
              <a:rPr lang="zh-CN" altLang="zh-CN" sz="20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浅白如话，通俗平淡</a:t>
            </a:r>
            <a:r>
              <a:rPr lang="zh-CN" altLang="zh-CN" sz="2000" b="1" dirty="0"/>
              <a:t>，却</a:t>
            </a:r>
            <a:r>
              <a:rPr lang="zh-CN" altLang="zh-CN" sz="2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意蕴深长</a:t>
            </a:r>
            <a:r>
              <a:rPr lang="zh-CN" altLang="zh-CN" sz="2000" b="1" dirty="0" smtClean="0"/>
              <a:t>。</a:t>
            </a:r>
            <a:endParaRPr lang="en-US" altLang="zh-CN" sz="2000" b="1" dirty="0" smtClean="0"/>
          </a:p>
          <a:p>
            <a:r>
              <a:rPr lang="en-US" altLang="zh-CN" sz="2000" b="1" dirty="0" smtClean="0"/>
              <a:t>①</a:t>
            </a:r>
            <a:r>
              <a:rPr lang="en-US" altLang="zh-CN" sz="2000" b="1" dirty="0"/>
              <a:t>“</a:t>
            </a:r>
            <a:r>
              <a:rPr lang="zh-CN" altLang="zh-CN" sz="2000" b="1" dirty="0"/>
              <a:t>八月洞庭秋</a:t>
            </a:r>
            <a:r>
              <a:rPr lang="en-US" altLang="zh-CN" sz="2000" b="1" dirty="0"/>
              <a:t>”</a:t>
            </a:r>
            <a:r>
              <a:rPr lang="zh-CN" altLang="zh-CN" sz="2000" b="1" dirty="0"/>
              <a:t>， 点明时间；</a:t>
            </a:r>
            <a:r>
              <a:rPr lang="en-US" altLang="zh-CN" sz="2000" b="1" dirty="0"/>
              <a:t>“</a:t>
            </a:r>
            <a:r>
              <a:rPr lang="zh-CN" altLang="zh-CN" sz="2000" b="1" dirty="0"/>
              <a:t>潇湘水北流”， 表面上是写眼前景物</a:t>
            </a:r>
            <a:r>
              <a:rPr lang="zh-CN" altLang="zh-CN" sz="2000" b="1" dirty="0" smtClean="0"/>
              <a:t>，</a:t>
            </a:r>
            <a:endParaRPr lang="en-US" altLang="zh-CN" sz="2000" b="1" dirty="0" smtClean="0"/>
          </a:p>
          <a:p>
            <a:r>
              <a:rPr lang="en-US" altLang="zh-CN" sz="2000" b="1" dirty="0"/>
              <a:t> </a:t>
            </a:r>
            <a:r>
              <a:rPr lang="en-US" altLang="zh-CN" sz="2000" b="1" dirty="0" smtClean="0"/>
              <a:t>      </a:t>
            </a:r>
            <a:r>
              <a:rPr lang="zh-CN" altLang="zh-CN" sz="2000" b="1" dirty="0" smtClean="0"/>
              <a:t>实际</a:t>
            </a:r>
            <a:r>
              <a:rPr lang="zh-CN" altLang="zh-CN" sz="2000" b="1" dirty="0"/>
              <a:t>却蕴藉着丰富的感情</a:t>
            </a:r>
            <a:r>
              <a:rPr lang="zh-CN" altLang="zh-CN" sz="2000" b="1" dirty="0" smtClean="0"/>
              <a:t>。</a:t>
            </a:r>
            <a:endParaRPr lang="en-US" altLang="zh-CN" sz="2000" b="1" dirty="0" smtClean="0"/>
          </a:p>
          <a:p>
            <a:r>
              <a:rPr lang="en-US" altLang="zh-CN" sz="2000" b="1" dirty="0" smtClean="0"/>
              <a:t>②</a:t>
            </a:r>
            <a:r>
              <a:rPr lang="zh-CN" altLang="zh-CN" sz="2000" b="1" dirty="0"/>
              <a:t>颔联和颈联</a:t>
            </a:r>
            <a:r>
              <a:rPr lang="zh-CN" altLang="zh-CN" sz="2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直抒胸臆</a:t>
            </a:r>
            <a:r>
              <a:rPr lang="zh-CN" altLang="zh-CN" sz="2000" b="1" dirty="0"/>
              <a:t>，以</a:t>
            </a:r>
            <a:r>
              <a:rPr lang="en-US" altLang="zh-CN" sz="2000" b="1" dirty="0"/>
              <a:t>“</a:t>
            </a:r>
            <a:r>
              <a:rPr lang="zh-CN" altLang="zh-CN" sz="2000" b="1" dirty="0"/>
              <a:t>万里梦</a:t>
            </a:r>
            <a:r>
              <a:rPr lang="en-US" altLang="zh-CN" sz="2000" b="1" dirty="0"/>
              <a:t>”“</a:t>
            </a:r>
            <a:r>
              <a:rPr lang="zh-CN" altLang="zh-CN" sz="2000" b="1" dirty="0"/>
              <a:t>五更愁</a:t>
            </a:r>
            <a:r>
              <a:rPr lang="en-US" altLang="zh-CN" sz="2000" b="1" dirty="0"/>
              <a:t>”</a:t>
            </a:r>
            <a:r>
              <a:rPr lang="zh-CN" altLang="zh-CN" sz="2000" b="1" dirty="0"/>
              <a:t>形象生动地表现出诗人</a:t>
            </a:r>
            <a:r>
              <a:rPr lang="zh-CN" altLang="zh-CN" sz="2000" b="1" dirty="0" smtClean="0"/>
              <a:t>对</a:t>
            </a:r>
            <a:endParaRPr lang="en-US" altLang="zh-CN" sz="2000" b="1" dirty="0" smtClean="0"/>
          </a:p>
          <a:p>
            <a:r>
              <a:rPr lang="en-US" altLang="zh-CN" sz="2000" b="1" dirty="0"/>
              <a:t> </a:t>
            </a:r>
            <a:r>
              <a:rPr lang="en-US" altLang="zh-CN" sz="2000" b="1" dirty="0" smtClean="0"/>
              <a:t>     </a:t>
            </a:r>
            <a:r>
              <a:rPr lang="zh-CN" altLang="zh-CN" sz="2000" b="1" dirty="0" smtClean="0"/>
              <a:t>故乡</a:t>
            </a:r>
            <a:r>
              <a:rPr lang="zh-CN" altLang="zh-CN" sz="2000" b="1" dirty="0"/>
              <a:t>的满腔思念；以</a:t>
            </a:r>
            <a:r>
              <a:rPr lang="en-US" altLang="zh-CN" sz="2000" b="1" dirty="0"/>
              <a:t>“</a:t>
            </a:r>
            <a:r>
              <a:rPr lang="zh-CN" altLang="zh-CN" sz="2000" b="1" dirty="0"/>
              <a:t>不用</a:t>
            </a:r>
            <a:r>
              <a:rPr lang="en-US" altLang="zh-CN" sz="2000" b="1" dirty="0"/>
              <a:t>”“</a:t>
            </a:r>
            <a:r>
              <a:rPr lang="zh-CN" altLang="zh-CN" sz="2000" b="1" dirty="0"/>
              <a:t>偏宜</a:t>
            </a:r>
            <a:r>
              <a:rPr lang="en-US" altLang="zh-CN" sz="2000" b="1" dirty="0"/>
              <a:t>”</a:t>
            </a:r>
            <a:r>
              <a:rPr lang="zh-CN" altLang="zh-CN" sz="2000" b="1" dirty="0"/>
              <a:t>的</a:t>
            </a:r>
            <a:r>
              <a:rPr lang="zh-CN" altLang="zh-CN" sz="2000" b="1" dirty="0">
                <a:solidFill>
                  <a:srgbClr val="FF0000"/>
                </a:solidFill>
              </a:rPr>
              <a:t>口语化语言</a:t>
            </a:r>
            <a:r>
              <a:rPr lang="zh-CN" altLang="zh-CN" sz="2000" b="1" dirty="0"/>
              <a:t>进一步抒发自己</a:t>
            </a:r>
            <a:r>
              <a:rPr lang="zh-CN" altLang="zh-CN" sz="2000" b="1" dirty="0" smtClean="0"/>
              <a:t>的</a:t>
            </a:r>
            <a:endParaRPr lang="en-US" altLang="zh-CN" sz="2000" b="1" dirty="0" smtClean="0"/>
          </a:p>
          <a:p>
            <a:r>
              <a:rPr lang="en-US" altLang="zh-CN" sz="2000" b="1" dirty="0"/>
              <a:t> </a:t>
            </a:r>
            <a:r>
              <a:rPr lang="en-US" altLang="zh-CN" sz="2000" b="1" dirty="0" smtClean="0"/>
              <a:t>     </a:t>
            </a:r>
            <a:r>
              <a:rPr lang="zh-CN" altLang="zh-CN" sz="2000" b="1" dirty="0" smtClean="0"/>
              <a:t>愁</a:t>
            </a:r>
            <a:r>
              <a:rPr lang="zh-CN" altLang="zh-CN" sz="2000" b="1" dirty="0"/>
              <a:t>情，不事雕琢</a:t>
            </a:r>
            <a:r>
              <a:rPr lang="zh-CN" altLang="zh-CN" sz="2000" b="1" dirty="0" smtClean="0"/>
              <a:t>。</a:t>
            </a:r>
            <a:endParaRPr lang="en-US" altLang="zh-CN" sz="2000" b="1" dirty="0" smtClean="0"/>
          </a:p>
          <a:p>
            <a:r>
              <a:rPr lang="en-US" altLang="zh-CN" sz="2000" b="1" dirty="0" smtClean="0"/>
              <a:t>③</a:t>
            </a:r>
            <a:r>
              <a:rPr lang="zh-CN" altLang="zh-CN" sz="2000" b="1" dirty="0"/>
              <a:t>尾联以</a:t>
            </a:r>
            <a:r>
              <a:rPr lang="zh-CN" altLang="zh-CN" sz="2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问句</a:t>
            </a:r>
            <a:r>
              <a:rPr lang="zh-CN" altLang="zh-CN" sz="2000" b="1" dirty="0"/>
              <a:t>作结，没有华丽的词藻，文字</a:t>
            </a:r>
            <a:r>
              <a:rPr lang="zh-CN" altLang="zh-CN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朴实自然</a:t>
            </a:r>
            <a:r>
              <a:rPr lang="zh-CN" altLang="zh-CN" sz="2000" b="1" dirty="0"/>
              <a:t>，一片</a:t>
            </a:r>
            <a:r>
              <a:rPr lang="zh-CN" altLang="zh-CN" sz="2000" b="1" dirty="0">
                <a:solidFill>
                  <a:srgbClr val="FF0000"/>
                </a:solidFill>
              </a:rPr>
              <a:t>思乡之</a:t>
            </a:r>
            <a:r>
              <a:rPr lang="zh-CN" altLang="zh-CN" sz="2000" b="1" dirty="0" smtClean="0">
                <a:solidFill>
                  <a:srgbClr val="FF0000"/>
                </a:solidFill>
              </a:rPr>
              <a:t>情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r>
              <a:rPr lang="en-US" altLang="zh-CN" sz="2000" b="1" dirty="0"/>
              <a:t> </a:t>
            </a:r>
            <a:r>
              <a:rPr lang="en-US" altLang="zh-CN" sz="2000" b="1" dirty="0" smtClean="0"/>
              <a:t>    </a:t>
            </a:r>
            <a:r>
              <a:rPr lang="zh-CN" altLang="zh-CN" sz="2000" b="1" dirty="0" smtClean="0"/>
              <a:t>跃然纸上</a:t>
            </a:r>
            <a:r>
              <a:rPr lang="zh-CN" altLang="zh-CN" sz="2000" b="1" dirty="0"/>
              <a:t>。</a:t>
            </a:r>
            <a:endParaRPr lang="zh-CN" altLang="zh-CN" sz="2000" dirty="0"/>
          </a:p>
        </p:txBody>
      </p:sp>
      <p:sp>
        <p:nvSpPr>
          <p:cNvPr id="4" name="矩形 3"/>
          <p:cNvSpPr/>
          <p:nvPr/>
        </p:nvSpPr>
        <p:spPr>
          <a:xfrm>
            <a:off x="467544" y="2708920"/>
            <a:ext cx="79208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61277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这首诗在语言上有何特色？请简要分析。</a:t>
            </a:r>
            <a:endParaRPr lang="zh-CN" altLang="en-US" sz="1600" dirty="0"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2602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4156" y="47698"/>
            <a:ext cx="887069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一、理解古诗词的语意</a:t>
            </a:r>
            <a:endParaRPr lang="zh-CN" altLang="zh-CN" sz="24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zh-CN" sz="2000" b="1" dirty="0"/>
              <a:t>鉴赏诗歌的语言包括准确理解有关词语的</a:t>
            </a:r>
            <a:r>
              <a:rPr lang="zh-CN" altLang="zh-CN" sz="2000" b="1" dirty="0">
                <a:solidFill>
                  <a:srgbClr val="FF0000"/>
                </a:solidFill>
              </a:rPr>
              <a:t>特定意义、比喻意义、隐含意义、暗示意义</a:t>
            </a:r>
            <a:r>
              <a:rPr lang="zh-CN" altLang="zh-CN" sz="2000" b="1" dirty="0"/>
              <a:t>，还包括准确理解重要词语的</a:t>
            </a:r>
            <a:r>
              <a:rPr lang="zh-CN" altLang="zh-CN" sz="2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深层含义和言外之意</a:t>
            </a:r>
            <a:r>
              <a:rPr lang="zh-CN" altLang="zh-CN" sz="2000" b="1" dirty="0"/>
              <a:t>。而准确理解词语的关键是要</a:t>
            </a:r>
            <a:r>
              <a:rPr lang="zh-CN" altLang="zh-CN" sz="20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结合语境</a:t>
            </a:r>
            <a:r>
              <a:rPr lang="zh-CN" altLang="zh-CN" sz="2000" b="1" dirty="0" smtClean="0"/>
              <a:t>。</a:t>
            </a:r>
            <a:endParaRPr lang="en-US" altLang="zh-CN" sz="2000" b="1" dirty="0" smtClean="0"/>
          </a:p>
        </p:txBody>
      </p:sp>
      <p:sp>
        <p:nvSpPr>
          <p:cNvPr id="4" name="矩形 3"/>
          <p:cNvSpPr/>
          <p:nvPr/>
        </p:nvSpPr>
        <p:spPr>
          <a:xfrm>
            <a:off x="261101" y="4919008"/>
            <a:ext cx="869115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/>
              <a:t>             </a:t>
            </a:r>
            <a:r>
              <a:rPr lang="zh-CN" altLang="zh-CN" sz="2000" b="1" dirty="0" smtClean="0"/>
              <a:t>诗</a:t>
            </a:r>
            <a:r>
              <a:rPr lang="zh-CN" altLang="zh-CN" sz="2000" b="1" dirty="0"/>
              <a:t>贵含蓄。含蓄就是</a:t>
            </a:r>
            <a:r>
              <a:rPr lang="zh-CN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不把意思明白说出</a:t>
            </a:r>
            <a:r>
              <a:rPr lang="zh-CN" altLang="zh-CN" sz="2000" b="1" dirty="0"/>
              <a:t>，含在所写的形象里，注重</a:t>
            </a:r>
            <a:r>
              <a:rPr lang="zh-CN" altLang="zh-CN" sz="2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言外之意</a:t>
            </a:r>
            <a:r>
              <a:rPr lang="zh-CN" altLang="zh-CN" sz="2000" b="1" dirty="0"/>
              <a:t>或</a:t>
            </a:r>
            <a:r>
              <a:rPr lang="zh-CN" altLang="zh-CN" sz="2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弦外之音</a:t>
            </a:r>
            <a:r>
              <a:rPr lang="zh-CN" altLang="zh-CN" sz="2000" b="1" dirty="0"/>
              <a:t>。含蓄的手法，可以使诗所表现的</a:t>
            </a:r>
            <a:r>
              <a:rPr lang="zh-CN" altLang="zh-CN" sz="20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情更深，意更重，味更浓</a:t>
            </a:r>
            <a:r>
              <a:rPr lang="zh-CN" altLang="zh-CN" sz="2000" b="1" dirty="0"/>
              <a:t>。比如，李白的《黄鹤楼送孟浩然之广陵》：“故人西辞黄鹤楼，烟花三月下扬州。孤帆远影碧空尽，唯见长江天际流。</a:t>
            </a:r>
            <a:r>
              <a:rPr lang="en-US" altLang="zh-CN" sz="2000" b="1" dirty="0"/>
              <a:t>”</a:t>
            </a:r>
            <a:r>
              <a:rPr lang="zh-CN" altLang="zh-CN" sz="2000" b="1" dirty="0"/>
              <a:t>孟浩然乘舟远去，而送行的作者却久久不肯回转，伫立目送，直到船帆在遥远的天际消逝无踪。这里借</a:t>
            </a:r>
            <a:r>
              <a:rPr lang="zh-CN" altLang="zh-CN" sz="2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形象的图景</a:t>
            </a:r>
            <a:r>
              <a:rPr lang="zh-CN" altLang="zh-CN" sz="2000" b="1" dirty="0"/>
              <a:t>表达诗人与孟浩然的</a:t>
            </a:r>
            <a:r>
              <a:rPr lang="zh-CN" altLang="zh-CN" sz="2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感情之深</a:t>
            </a:r>
            <a:r>
              <a:rPr lang="zh-CN" altLang="zh-CN" sz="2000" b="1" dirty="0"/>
              <a:t>。</a:t>
            </a:r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87488" y="1797817"/>
            <a:ext cx="898651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         </a:t>
            </a:r>
            <a:r>
              <a:rPr lang="zh-CN" altLang="zh-CN" b="1" dirty="0" smtClean="0"/>
              <a:t>如果</a:t>
            </a:r>
            <a:r>
              <a:rPr lang="zh-CN" altLang="zh-CN" b="1" dirty="0"/>
              <a:t>对该诗三、四句作这样的分析：“写秋色不如春色繁华浓艳，凄清入骨的悲秋之感溢于言表”，这便是对诗中“清入骨”的意思理解不当，“清入骨”应是不冷不热、凉爽宜人的清幽之感，而不同于“冷入骨”“凄清入骨”，因为这首诗不是悲秋，而是</a:t>
            </a:r>
            <a:r>
              <a:rPr lang="zh-CN" altLang="zh-CN" b="1" dirty="0">
                <a:solidFill>
                  <a:srgbClr val="FF0000"/>
                </a:solidFill>
              </a:rPr>
              <a:t>赞秋</a:t>
            </a:r>
            <a:r>
              <a:rPr lang="zh-CN" altLang="zh-CN" b="1" dirty="0"/>
              <a:t>。</a:t>
            </a:r>
            <a:endParaRPr lang="zh-CN" altLang="zh-CN" dirty="0"/>
          </a:p>
        </p:txBody>
      </p:sp>
      <p:sp>
        <p:nvSpPr>
          <p:cNvPr id="6" name="矩形 5"/>
          <p:cNvSpPr/>
          <p:nvPr/>
        </p:nvSpPr>
        <p:spPr>
          <a:xfrm>
            <a:off x="2771800" y="1180166"/>
            <a:ext cx="80648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 </a:t>
            </a:r>
            <a:r>
              <a:rPr lang="zh-CN" altLang="zh-CN" b="1" dirty="0" smtClean="0"/>
              <a:t>如刘禹锡</a:t>
            </a:r>
            <a:r>
              <a:rPr lang="zh-CN" altLang="zh-CN" b="1" dirty="0"/>
              <a:t>的《秋词》</a:t>
            </a:r>
            <a:r>
              <a:rPr lang="zh-CN" altLang="zh-CN" b="1" dirty="0" smtClean="0"/>
              <a:t>：</a:t>
            </a:r>
            <a:r>
              <a:rPr lang="en-US" altLang="zh-CN" b="1" dirty="0" smtClean="0"/>
              <a:t>  </a:t>
            </a:r>
            <a:r>
              <a:rPr lang="zh-CN" altLang="zh-CN" b="1" dirty="0" smtClean="0"/>
              <a:t>山</a:t>
            </a:r>
            <a:r>
              <a:rPr lang="zh-CN" altLang="zh-CN" b="1" dirty="0"/>
              <a:t>明水静夜来霜，数树深红出浅黄</a:t>
            </a:r>
            <a:r>
              <a:rPr lang="zh-CN" altLang="zh-CN" b="1" dirty="0" smtClean="0"/>
              <a:t>。</a:t>
            </a:r>
            <a:endParaRPr lang="en-US" altLang="zh-CN" b="1" dirty="0" smtClean="0"/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                                              </a:t>
            </a:r>
            <a:r>
              <a:rPr lang="zh-CN" altLang="zh-CN" b="1" dirty="0" smtClean="0"/>
              <a:t>试</a:t>
            </a:r>
            <a:r>
              <a:rPr lang="zh-CN" altLang="zh-CN" b="1" dirty="0"/>
              <a:t>上高楼清入骨，岂如春色嗾人狂</a:t>
            </a:r>
            <a:r>
              <a:rPr lang="zh-CN" altLang="zh-CN" b="1" dirty="0" smtClean="0"/>
              <a:t>。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23868" y="2898734"/>
            <a:ext cx="90379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译文：秋天</a:t>
            </a:r>
            <a:r>
              <a:rPr lang="zh-CN" alt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了，山明水净，夜晚已经有霜；树叶由绿转为浇黄色，其中却有几棵树叶成红色，在浅黄色中格外显眼</a:t>
            </a:r>
            <a:r>
              <a:rPr lang="zh-CN" altLang="en-US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；登上</a:t>
            </a:r>
            <a:r>
              <a:rPr lang="zh-CN" alt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高楼，四望清秋入骨；才不会象春色那样使人发狂</a:t>
            </a:r>
            <a:r>
              <a:rPr lang="zh-CN" altLang="en-US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  <a:endParaRPr lang="zh-CN" altLang="en-US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4157" y="3441680"/>
            <a:ext cx="893734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　　　前</a:t>
            </a:r>
            <a:r>
              <a:rPr lang="zh-CN" alt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二句写秋天景色，诗人只是如实地勾勒其本色，显示其特色，明净清白，有红有黄，略有色彩，流露出高雅闲淡的情韵，泠然如文质彬彬的君子风度，令人敬肃</a:t>
            </a:r>
            <a:r>
              <a:rPr lang="zh-CN" alt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。试</a:t>
            </a:r>
            <a:r>
              <a:rPr lang="zh-CN" alt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上高楼一望，便使人感到清澈入骨，思想澄净，心情肃然深沉，不会像那繁华浓艳的春色，教人轻浮若狂。末句用“春色</a:t>
            </a:r>
            <a:r>
              <a:rPr lang="zh-CN" alt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嗾（</a:t>
            </a:r>
            <a:r>
              <a:rPr lang="en-US" altLang="zh-CN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 ǒ </a:t>
            </a:r>
            <a:r>
              <a:rPr lang="en-US" altLang="zh-CN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</a:t>
            </a:r>
            <a:r>
              <a:rPr lang="zh-CN" alt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</a:t>
            </a:r>
            <a:r>
              <a:rPr lang="zh-CN" alt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人</a:t>
            </a:r>
            <a:r>
              <a:rPr lang="zh-CN" alt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狂</a:t>
            </a:r>
            <a:r>
              <a:rPr lang="zh-CN" alt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衬托</a:t>
            </a:r>
            <a:r>
              <a:rPr lang="zh-CN" alt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出诗旨，点出全诗暗用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拟人</a:t>
            </a:r>
            <a:r>
              <a:rPr lang="zh-CN" alt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手法，生动形象，运用巧妙。</a:t>
            </a:r>
          </a:p>
        </p:txBody>
      </p:sp>
    </p:spTree>
    <p:extLst>
      <p:ext uri="{BB962C8B-B14F-4D97-AF65-F5344CB8AC3E}">
        <p14:creationId xmlns:p14="http://schemas.microsoft.com/office/powerpoint/2010/main" val="3109864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3528" y="188640"/>
            <a:ext cx="8640960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b="1" dirty="0"/>
              <a:t>诗歌的含蓄，往往就在于不直截了当地说出感情，有时甚至采取</a:t>
            </a:r>
            <a:r>
              <a:rPr lang="zh-CN" altLang="zh-CN" sz="2000" b="1" dirty="0">
                <a:solidFill>
                  <a:srgbClr val="FF0000"/>
                </a:solidFill>
              </a:rPr>
              <a:t>曲笔</a:t>
            </a:r>
            <a:r>
              <a:rPr lang="zh-CN" altLang="zh-CN" sz="2000" b="1" dirty="0"/>
              <a:t>的形式，“正话反说”，“指桑骂槐”，那就更应注意仔细体会诗中的“</a:t>
            </a:r>
            <a:r>
              <a:rPr lang="zh-CN" altLang="zh-CN" sz="20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潜台词</a:t>
            </a:r>
            <a:r>
              <a:rPr lang="zh-CN" altLang="zh-CN" sz="2000" b="1" dirty="0"/>
              <a:t>”。杜牧的《泊秦淮》：“烟笼寒水月笼沙，夜泊秦淮近酒家。商女不知亡国恨，隔江犹唱《后庭花》。</a:t>
            </a:r>
            <a:r>
              <a:rPr lang="en-US" altLang="zh-CN" sz="2000" b="1" dirty="0"/>
              <a:t>”</a:t>
            </a:r>
            <a:r>
              <a:rPr lang="zh-CN" altLang="zh-CN" sz="2000" b="1" dirty="0"/>
              <a:t>从字面看，此诗似乎在</a:t>
            </a:r>
            <a:r>
              <a:rPr lang="zh-CN" altLang="zh-CN" sz="2000" b="1" dirty="0" smtClean="0"/>
              <a:t>指</a:t>
            </a:r>
            <a:r>
              <a:rPr lang="zh-CN" altLang="zh-CN" sz="2000" b="1" dirty="0"/>
              <a:t>责酒家卖唱的</a:t>
            </a:r>
            <a:r>
              <a:rPr lang="zh-CN" altLang="zh-CN" sz="2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歌女</a:t>
            </a:r>
            <a:r>
              <a:rPr lang="zh-CN" altLang="zh-CN" sz="2000" b="1" dirty="0"/>
              <a:t>，实际上诗人抨击的对象却是</a:t>
            </a:r>
            <a:r>
              <a:rPr lang="zh-CN" altLang="zh-CN" sz="2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征歌买笑、寻欢作乐的达官贵人</a:t>
            </a:r>
            <a:r>
              <a:rPr lang="zh-CN" altLang="zh-CN" sz="2000" b="1" dirty="0"/>
              <a:t>，因为商女所唱，正是这帮上层官僚所点。看不到这一点，就难免会错怪那些原本值得同情的</a:t>
            </a:r>
            <a:r>
              <a:rPr lang="en-US" altLang="zh-CN" sz="2000" b="1" dirty="0"/>
              <a:t>“</a:t>
            </a:r>
            <a:r>
              <a:rPr lang="zh-CN" altLang="zh-CN" sz="2000" b="1" dirty="0"/>
              <a:t>商女</a:t>
            </a:r>
            <a:r>
              <a:rPr lang="en-US" altLang="zh-CN" sz="2000" b="1" dirty="0"/>
              <a:t>”</a:t>
            </a:r>
            <a:r>
              <a:rPr lang="zh-CN" altLang="zh-CN" sz="2000" b="1" dirty="0"/>
              <a:t>们了。</a:t>
            </a:r>
            <a:endParaRPr lang="zh-CN" altLang="zh-CN" sz="2000" dirty="0"/>
          </a:p>
          <a:p>
            <a:endParaRPr lang="zh-CN" altLang="zh-CN" sz="2000" dirty="0"/>
          </a:p>
        </p:txBody>
      </p:sp>
      <p:sp>
        <p:nvSpPr>
          <p:cNvPr id="3" name="矩形 2"/>
          <p:cNvSpPr/>
          <p:nvPr/>
        </p:nvSpPr>
        <p:spPr>
          <a:xfrm>
            <a:off x="161510" y="2420888"/>
            <a:ext cx="885698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二、鉴赏古诗词中的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zh-CN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诗眼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r>
              <a:rPr lang="zh-CN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和句法</a:t>
            </a:r>
            <a:endParaRPr lang="zh-CN" altLang="zh-CN" sz="2400" dirty="0" smtClean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zh-CN" sz="2000" b="1" dirty="0" smtClean="0"/>
              <a:t>中国古代诗人很重视炼字，往往</a:t>
            </a:r>
            <a:r>
              <a:rPr lang="en-US" altLang="zh-CN" sz="2000" b="1" dirty="0" smtClean="0"/>
              <a:t>“</a:t>
            </a:r>
            <a:r>
              <a:rPr lang="zh-CN" altLang="zh-CN" sz="2000" b="1" dirty="0" smtClean="0"/>
              <a:t>为求一字稳，耐得半宵寒</a:t>
            </a:r>
            <a:r>
              <a:rPr lang="en-US" altLang="zh-CN" sz="2000" b="1" dirty="0" smtClean="0"/>
              <a:t>”</a:t>
            </a:r>
            <a:r>
              <a:rPr lang="zh-CN" altLang="zh-CN" sz="2000" b="1" dirty="0" smtClean="0"/>
              <a:t>。他们主要是锤炼诗句中最关键的一个字，</a:t>
            </a:r>
            <a:r>
              <a:rPr lang="zh-CN" altLang="zh-CN" sz="20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最精练传神</a:t>
            </a:r>
            <a:r>
              <a:rPr lang="zh-CN" altLang="zh-CN" sz="2000" b="1" dirty="0" smtClean="0"/>
              <a:t>的一个字，使句中有</a:t>
            </a:r>
            <a:r>
              <a:rPr lang="en-US" altLang="zh-CN" sz="2000" b="1" dirty="0" smtClean="0"/>
              <a:t>“</a:t>
            </a:r>
            <a:r>
              <a:rPr lang="zh-CN" altLang="zh-CN" sz="2000" b="1" dirty="0" smtClean="0"/>
              <a:t>眼</a:t>
            </a:r>
            <a:r>
              <a:rPr lang="en-US" altLang="zh-CN" sz="2000" b="1" dirty="0" smtClean="0"/>
              <a:t>”</a:t>
            </a:r>
            <a:r>
              <a:rPr lang="zh-CN" altLang="zh-CN" sz="2000" b="1" dirty="0" smtClean="0"/>
              <a:t>，称之为</a:t>
            </a:r>
            <a:r>
              <a:rPr lang="en-US" altLang="zh-CN" sz="2000" b="1" dirty="0" smtClean="0"/>
              <a:t>“</a:t>
            </a:r>
            <a:r>
              <a:rPr lang="zh-CN" altLang="zh-CN" sz="2000" b="1" dirty="0" smtClean="0"/>
              <a:t>诗眼</a:t>
            </a:r>
            <a:r>
              <a:rPr lang="en-US" altLang="zh-CN" sz="2000" b="1" dirty="0" smtClean="0"/>
              <a:t>”</a:t>
            </a:r>
            <a:r>
              <a:rPr lang="zh-CN" altLang="zh-CN" sz="2000" b="1" dirty="0" smtClean="0"/>
              <a:t>。</a:t>
            </a:r>
            <a:endParaRPr lang="zh-CN" altLang="zh-CN" sz="2000" dirty="0"/>
          </a:p>
        </p:txBody>
      </p:sp>
      <p:sp>
        <p:nvSpPr>
          <p:cNvPr id="4" name="矩形 3"/>
          <p:cNvSpPr/>
          <p:nvPr/>
        </p:nvSpPr>
        <p:spPr>
          <a:xfrm>
            <a:off x="107504" y="3995678"/>
            <a:ext cx="896499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b="1" dirty="0" smtClean="0"/>
              <a:t>例</a:t>
            </a:r>
            <a:r>
              <a:rPr lang="zh-CN" altLang="zh-CN" sz="2000" b="1" dirty="0"/>
              <a:t>：身轻一鸟过，枪疾万人呼。</a:t>
            </a:r>
            <a:endParaRPr lang="zh-CN" altLang="zh-CN" sz="2000" dirty="0"/>
          </a:p>
          <a:p>
            <a:r>
              <a:rPr lang="zh-CN" altLang="zh-CN" sz="2000" b="1" dirty="0"/>
              <a:t>此为杜甫《送蔡都尉诗》中的一句，原本是虞世南的</a:t>
            </a:r>
            <a:r>
              <a:rPr lang="en-US" altLang="zh-CN" sz="2000" b="1" dirty="0"/>
              <a:t>“</a:t>
            </a:r>
            <a:r>
              <a:rPr lang="zh-CN" altLang="zh-CN" sz="2000" b="1" dirty="0"/>
              <a:t>横空一鸟度，照水百花燃</a:t>
            </a:r>
            <a:r>
              <a:rPr lang="en-US" altLang="zh-CN" sz="2000" b="1" dirty="0"/>
              <a:t>”</a:t>
            </a:r>
            <a:r>
              <a:rPr lang="zh-CN" altLang="zh-CN" sz="2000" b="1" dirty="0"/>
              <a:t>。从全诗看，杜甫所写诗句是赞美蔡希鲁的武艺高强的。上句讲他善于腾越的轻身功夫，跳得又高、又快、又轻，</a:t>
            </a:r>
            <a:r>
              <a:rPr lang="zh-CN" altLang="zh-CN" sz="2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像一只鸟飞过那样毫无声息</a:t>
            </a:r>
            <a:r>
              <a:rPr lang="zh-CN" altLang="zh-CN" sz="2000" b="1" dirty="0"/>
              <a:t>。“过”虽然是一个平常的字，却是此联的诗眼。它把蔡的高超本领写出来了。据说有一个本子，“身轻一鸟”后边的一字，漫灭难辨，有人说是“疾”字，有人说是“落”字，有人说是“起”字，有人说是“下”字，还有人说是“度”字，等等。待找到一个善本后发现，原来是个“过”字，大家遂叹赏诚服，以为无一字可替代。</a:t>
            </a:r>
            <a:endParaRPr lang="zh-CN" altLang="zh-CN" sz="2000" dirty="0"/>
          </a:p>
        </p:txBody>
      </p:sp>
      <p:sp>
        <p:nvSpPr>
          <p:cNvPr id="5" name="矩形 4"/>
          <p:cNvSpPr/>
          <p:nvPr/>
        </p:nvSpPr>
        <p:spPr>
          <a:xfrm>
            <a:off x="323528" y="3573016"/>
            <a:ext cx="37433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zh-CN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．从诗句内容上鉴赏诗眼</a:t>
            </a:r>
            <a:endParaRPr lang="zh-CN" altLang="zh-CN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06631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3528" y="188640"/>
            <a:ext cx="864096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b="1" dirty="0"/>
              <a:t>分析起来，“过”字主要指</a:t>
            </a:r>
            <a:r>
              <a:rPr lang="zh-CN" altLang="zh-CN" sz="2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快捷</a:t>
            </a:r>
            <a:r>
              <a:rPr lang="zh-CN" altLang="zh-CN" sz="2000" b="1" dirty="0"/>
              <a:t>，“落”、“起”、“下”，重在指动作的开始或结束，杜甫的诗句显然不是讲他纵跳的开始或结束，所以用这些字皆不够恰当。再把“横空一鸟度”与“身轻一鸟过”这具有渊源关系的二句加以比较，就觉得“过”字是对“度”字的一个发展，一个创造</a:t>
            </a:r>
            <a:r>
              <a:rPr lang="zh-CN" altLang="zh-CN" sz="2000" b="1" dirty="0" smtClean="0"/>
              <a:t>。</a:t>
            </a:r>
            <a:endParaRPr lang="zh-CN" altLang="zh-CN" sz="2000" dirty="0"/>
          </a:p>
        </p:txBody>
      </p:sp>
      <p:sp>
        <p:nvSpPr>
          <p:cNvPr id="3" name="矩形 2"/>
          <p:cNvSpPr/>
          <p:nvPr/>
        </p:nvSpPr>
        <p:spPr>
          <a:xfrm>
            <a:off x="395536" y="4293096"/>
            <a:ext cx="85689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b="1" dirty="0" smtClean="0"/>
              <a:t>例</a:t>
            </a:r>
            <a:r>
              <a:rPr lang="zh-CN" altLang="zh-CN" sz="2000" b="1" dirty="0"/>
              <a:t>：</a:t>
            </a:r>
            <a:r>
              <a:rPr lang="zh-CN" altLang="zh-CN" sz="2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水面清圆，一一风荷举</a:t>
            </a:r>
            <a:r>
              <a:rPr lang="zh-CN" altLang="zh-CN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  <a:endParaRPr lang="zh-CN" altLang="zh-CN" sz="20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275002" y="2492896"/>
            <a:ext cx="871296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b="1" dirty="0" smtClean="0"/>
              <a:t>古</a:t>
            </a:r>
            <a:r>
              <a:rPr lang="zh-CN" altLang="zh-CN" sz="2000" b="1" dirty="0"/>
              <a:t>诗词中的诗眼，以动词为多。因此古诗中的炼字，特别重视对</a:t>
            </a:r>
            <a:r>
              <a:rPr lang="zh-CN" altLang="zh-CN" sz="2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动词</a:t>
            </a:r>
            <a:r>
              <a:rPr lang="zh-CN" altLang="zh-CN" sz="2000" b="1" dirty="0"/>
              <a:t>的推敲、提炼。如果是名词或形容词，则往往改变词性，活用词语。或把名词用作动词，或把形容词用作动词。</a:t>
            </a:r>
            <a:endParaRPr lang="zh-CN" altLang="zh-CN" sz="2000" dirty="0"/>
          </a:p>
        </p:txBody>
      </p:sp>
      <p:sp>
        <p:nvSpPr>
          <p:cNvPr id="5" name="矩形 4"/>
          <p:cNvSpPr/>
          <p:nvPr/>
        </p:nvSpPr>
        <p:spPr>
          <a:xfrm>
            <a:off x="467544" y="1916832"/>
            <a:ext cx="31245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zh-CN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．从词性上鉴赏诗眼</a:t>
            </a:r>
            <a:endParaRPr lang="zh-CN" altLang="zh-CN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502931" y="3717032"/>
            <a:ext cx="36263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(1)</a:t>
            </a:r>
            <a:r>
              <a:rPr lang="zh-CN" altLang="zh-CN" sz="2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运用动词，神灵魄动。</a:t>
            </a:r>
            <a:endParaRPr lang="zh-CN" altLang="zh-CN" sz="24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560" y="4869160"/>
            <a:ext cx="79928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水面上的荷花清润圆正，荷叶迎着晨风，每一片荷叶都挺出水面。</a:t>
            </a:r>
          </a:p>
        </p:txBody>
      </p:sp>
      <p:sp>
        <p:nvSpPr>
          <p:cNvPr id="8" name="矩形 7"/>
          <p:cNvSpPr/>
          <p:nvPr/>
        </p:nvSpPr>
        <p:spPr>
          <a:xfrm>
            <a:off x="470429" y="5445224"/>
            <a:ext cx="842493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b="1" dirty="0"/>
              <a:t>此为周邦彦词《苏幕遮</a:t>
            </a:r>
            <a:r>
              <a:rPr lang="en-US" altLang="zh-CN" sz="2000" b="1" dirty="0"/>
              <a:t>·</a:t>
            </a:r>
            <a:r>
              <a:rPr lang="zh-CN" altLang="zh-CN" sz="2000" b="1" dirty="0"/>
              <a:t>燎沉香》中的名句。一个</a:t>
            </a:r>
            <a:r>
              <a:rPr lang="en-US" altLang="zh-CN" sz="2000" b="1" dirty="0"/>
              <a:t>“</a:t>
            </a:r>
            <a:r>
              <a:rPr lang="zh-CN" altLang="zh-CN" sz="2000" b="1" dirty="0">
                <a:solidFill>
                  <a:srgbClr val="FF0000"/>
                </a:solidFill>
              </a:rPr>
              <a:t>举</a:t>
            </a:r>
            <a:r>
              <a:rPr lang="en-US" altLang="zh-CN" sz="2000" b="1" dirty="0"/>
              <a:t>”</a:t>
            </a:r>
            <a:r>
              <a:rPr lang="zh-CN" altLang="zh-CN" sz="2000" b="1" dirty="0"/>
              <a:t>字最为人称道，它把荷茎</a:t>
            </a:r>
            <a:r>
              <a:rPr lang="zh-CN" altLang="zh-CN" sz="20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修长挺拔、英姿飒爽的</a:t>
            </a:r>
            <a:r>
              <a:rPr lang="zh-CN" altLang="zh-CN" sz="2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精神气</a:t>
            </a:r>
            <a:r>
              <a:rPr lang="zh-CN" altLang="zh-CN" sz="2000" b="1" dirty="0"/>
              <a:t>表现得淋漓尽致，</a:t>
            </a:r>
            <a:r>
              <a:rPr lang="en-US" altLang="zh-CN" sz="2000" b="1" dirty="0"/>
              <a:t>“</a:t>
            </a:r>
            <a:r>
              <a:rPr lang="zh-CN" altLang="zh-CN" sz="2000" b="1" dirty="0">
                <a:solidFill>
                  <a:srgbClr val="FF0000"/>
                </a:solidFill>
              </a:rPr>
              <a:t>风</a:t>
            </a:r>
            <a:r>
              <a:rPr lang="en-US" altLang="zh-CN" sz="2000" b="1" dirty="0"/>
              <a:t>”</a:t>
            </a:r>
            <a:r>
              <a:rPr lang="zh-CN" altLang="zh-CN" sz="2000" b="1" dirty="0"/>
              <a:t>造成左右摇摆的力，</a:t>
            </a:r>
            <a:r>
              <a:rPr lang="en-US" altLang="zh-CN" sz="2000" b="1" dirty="0"/>
              <a:t>“</a:t>
            </a:r>
            <a:r>
              <a:rPr lang="zh-CN" altLang="zh-CN" sz="2000" b="1" dirty="0"/>
              <a:t>举</a:t>
            </a:r>
            <a:r>
              <a:rPr lang="en-US" altLang="zh-CN" sz="2000" b="1" dirty="0"/>
              <a:t>”</a:t>
            </a:r>
            <a:r>
              <a:rPr lang="zh-CN" altLang="zh-CN" sz="2000" b="1" dirty="0"/>
              <a:t>代表</a:t>
            </a:r>
            <a:r>
              <a:rPr lang="zh-CN" altLang="zh-CN" sz="2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向上的力</a:t>
            </a:r>
            <a:r>
              <a:rPr lang="zh-CN" altLang="zh-CN" sz="2000" b="1" dirty="0"/>
              <a:t>，荷在风中</a:t>
            </a:r>
            <a:r>
              <a:rPr lang="en-US" altLang="zh-CN" sz="2000" b="1" dirty="0"/>
              <a:t>“</a:t>
            </a:r>
            <a:r>
              <a:rPr lang="zh-CN" altLang="zh-CN" sz="2000" b="1" dirty="0"/>
              <a:t>举</a:t>
            </a:r>
            <a:r>
              <a:rPr lang="en-US" altLang="zh-CN" sz="2000" b="1" dirty="0"/>
              <a:t>”</a:t>
            </a:r>
            <a:r>
              <a:rPr lang="zh-CN" altLang="zh-CN" sz="2000" b="1" dirty="0"/>
              <a:t>，具有</a:t>
            </a:r>
            <a:r>
              <a:rPr lang="zh-CN" altLang="zh-CN" sz="2000" b="1" dirty="0">
                <a:solidFill>
                  <a:srgbClr val="00B050"/>
                </a:solidFill>
              </a:rPr>
              <a:t>动感</a:t>
            </a:r>
            <a:r>
              <a:rPr lang="zh-CN" altLang="zh-CN" sz="2000" b="1" dirty="0"/>
              <a:t>，尤见精神。</a:t>
            </a:r>
            <a:endParaRPr lang="zh-CN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516299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0421" y="1268760"/>
            <a:ext cx="86409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b="1" dirty="0" smtClean="0"/>
              <a:t>例</a:t>
            </a:r>
            <a:r>
              <a:rPr lang="zh-CN" altLang="zh-CN" sz="2000" b="1" dirty="0"/>
              <a:t>：</a:t>
            </a:r>
            <a:r>
              <a:rPr lang="zh-CN" altLang="zh-CN" sz="2000" b="1" dirty="0">
                <a:solidFill>
                  <a:srgbClr val="00B050"/>
                </a:solidFill>
              </a:rPr>
              <a:t>有风自南，翼彼新苗</a:t>
            </a:r>
            <a:r>
              <a:rPr lang="zh-CN" altLang="zh-CN" sz="2000" b="1" dirty="0"/>
              <a:t>。</a:t>
            </a:r>
            <a:endParaRPr lang="zh-CN" altLang="zh-CN" sz="2000" dirty="0"/>
          </a:p>
          <a:p>
            <a:r>
              <a:rPr lang="zh-CN" altLang="zh-CN" sz="2000" b="1" dirty="0"/>
              <a:t>此诗句出自东晋大诗人陶潜的《时运》</a:t>
            </a:r>
            <a:r>
              <a:rPr lang="en-US" altLang="zh-CN" sz="2000" b="1" dirty="0"/>
              <a:t>(</a:t>
            </a:r>
            <a:r>
              <a:rPr lang="zh-CN" altLang="zh-CN" sz="2000" b="1" dirty="0"/>
              <a:t>其一</a:t>
            </a:r>
            <a:r>
              <a:rPr lang="en-US" altLang="zh-CN" sz="2000" b="1" dirty="0"/>
              <a:t>)</a:t>
            </a:r>
            <a:r>
              <a:rPr lang="zh-CN" altLang="zh-CN" sz="2000" b="1" dirty="0"/>
              <a:t>，是该诗的尾联</a:t>
            </a:r>
            <a:r>
              <a:rPr lang="zh-CN" altLang="zh-CN" sz="2000" b="1" dirty="0" smtClean="0"/>
              <a:t>。</a:t>
            </a:r>
            <a:endParaRPr lang="en-US" altLang="zh-CN" sz="2000" b="1" dirty="0" smtClean="0"/>
          </a:p>
        </p:txBody>
      </p:sp>
      <p:sp>
        <p:nvSpPr>
          <p:cNvPr id="3" name="矩形 2"/>
          <p:cNvSpPr/>
          <p:nvPr/>
        </p:nvSpPr>
        <p:spPr>
          <a:xfrm>
            <a:off x="395536" y="476672"/>
            <a:ext cx="26981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(2)</a:t>
            </a:r>
            <a:r>
              <a:rPr lang="zh-CN" altLang="zh-CN" sz="2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名词用作动词。</a:t>
            </a:r>
            <a:endParaRPr lang="zh-CN" altLang="zh-CN" sz="24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467544" y="4221088"/>
            <a:ext cx="763284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/>
              <a:t> </a:t>
            </a:r>
            <a:r>
              <a:rPr lang="en-US" altLang="zh-CN" sz="2000" b="1" dirty="0" smtClean="0"/>
              <a:t>      “</a:t>
            </a:r>
            <a:r>
              <a:rPr lang="zh-CN" altLang="zh-CN" sz="2000" b="1" dirty="0"/>
              <a:t>翼</a:t>
            </a:r>
            <a:r>
              <a:rPr lang="en-US" altLang="zh-CN" sz="2000" b="1" dirty="0"/>
              <a:t>”</a:t>
            </a:r>
            <a:r>
              <a:rPr lang="zh-CN" altLang="zh-CN" sz="2000" b="1" dirty="0"/>
              <a:t>字在这里，是此联的诗眼。</a:t>
            </a:r>
            <a:r>
              <a:rPr lang="en-US" altLang="zh-CN" sz="2000" b="1" dirty="0"/>
              <a:t>“</a:t>
            </a:r>
            <a:r>
              <a:rPr lang="zh-CN" altLang="zh-CN" sz="2000" b="1" dirty="0"/>
              <a:t>翼</a:t>
            </a:r>
            <a:r>
              <a:rPr lang="en-US" altLang="zh-CN" sz="2000" b="1" dirty="0"/>
              <a:t>”</a:t>
            </a:r>
            <a:r>
              <a:rPr lang="zh-CN" altLang="zh-CN" sz="2000" b="1" dirty="0"/>
              <a:t>本来是</a:t>
            </a:r>
            <a:r>
              <a:rPr lang="zh-CN" altLang="zh-CN" sz="20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名词</a:t>
            </a:r>
            <a:r>
              <a:rPr lang="zh-CN" altLang="zh-CN" sz="2000" b="1" dirty="0"/>
              <a:t>，指鸟儿的翅膀，此处用作动词，</a:t>
            </a:r>
            <a:r>
              <a:rPr lang="en-US" altLang="zh-CN" sz="2000" b="1" dirty="0"/>
              <a:t>“</a:t>
            </a:r>
            <a:r>
              <a:rPr lang="zh-CN" altLang="zh-CN" sz="2000" b="1" dirty="0"/>
              <a:t>南风吹拂，有如鸟翼之爱抚新苗</a:t>
            </a:r>
            <a:r>
              <a:rPr lang="en-US" altLang="zh-CN" sz="2000" b="1" dirty="0"/>
              <a:t>”(</a:t>
            </a:r>
            <a:r>
              <a:rPr lang="zh-CN" altLang="zh-CN" sz="2000" b="1" dirty="0"/>
              <a:t>《陶渊明诗文校笺》</a:t>
            </a:r>
            <a:r>
              <a:rPr lang="en-US" altLang="zh-CN" sz="2000" b="1" dirty="0"/>
              <a:t>)</a:t>
            </a:r>
            <a:r>
              <a:rPr lang="zh-CN" altLang="zh-CN" sz="2000" b="1" dirty="0"/>
              <a:t>。因此，新苗在南风吹拂下的</a:t>
            </a:r>
            <a:r>
              <a:rPr lang="zh-CN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形象和神态</a:t>
            </a:r>
            <a:r>
              <a:rPr lang="zh-CN" altLang="zh-CN" sz="2000" b="1" dirty="0"/>
              <a:t>跃然纸上，使人感受到它们富有感情和灵性，充满勃勃生机，从而反映出诗人</a:t>
            </a:r>
            <a:r>
              <a:rPr lang="zh-CN" altLang="zh-CN" sz="2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对春天的喜爱和归隐田园的愉悦心情</a:t>
            </a:r>
            <a:r>
              <a:rPr lang="zh-CN" altLang="zh-CN" sz="2000" b="1" dirty="0"/>
              <a:t>。</a:t>
            </a:r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443499" y="2420888"/>
            <a:ext cx="74888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b="1" dirty="0"/>
              <a:t>写的是田野风物：</a:t>
            </a:r>
            <a:r>
              <a:rPr lang="zh-CN" altLang="zh-CN" sz="2400" b="1" dirty="0">
                <a:solidFill>
                  <a:srgbClr val="00B0F0"/>
                </a:solidFill>
              </a:rPr>
              <a:t>阵阵和畅的南风吹过来，吹拂着田野上大片正在抽发的绿色新苗，苗儿们欢欣鼓舞，好像鸟儿扇动着翅膀一样。</a:t>
            </a:r>
            <a:endParaRPr lang="en-US" altLang="zh-CN" sz="24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039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8630" y="3429000"/>
            <a:ext cx="864096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61277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元丰年间，苏轼在徐州知州任上，建楼于城东门上，称为黄楼。陈师道于元祐三年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(1088)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，登楼作此诗。负山居士为师道友人张仲年的别号，故此诗是登高寄友之作，前六句写的都是登高所见。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r>
              <a:rPr lang="zh-CN" altLang="zh-CN" sz="2000" b="1" dirty="0" smtClean="0"/>
              <a:t>此</a:t>
            </a:r>
            <a:r>
              <a:rPr lang="zh-CN" altLang="zh-CN" sz="2000" b="1" dirty="0"/>
              <a:t>诗首联写的是一幅雪后黄昏</a:t>
            </a:r>
            <a:r>
              <a:rPr lang="zh-CN" altLang="zh-CN" sz="2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空明澄净</a:t>
            </a:r>
            <a:r>
              <a:rPr lang="zh-CN" altLang="zh-CN" sz="2000" b="1" dirty="0"/>
              <a:t>的图画，颔联描绘的是楼头</a:t>
            </a:r>
            <a:r>
              <a:rPr lang="zh-CN" altLang="zh-CN" sz="2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远眺所见雪景</a:t>
            </a:r>
            <a:r>
              <a:rPr lang="zh-CN" altLang="zh-CN" sz="2000" b="1" dirty="0"/>
              <a:t>，我们单看第一句就可以发现作者运用诗眼的良苦用心：</a:t>
            </a:r>
            <a:r>
              <a:rPr lang="zh-CN" altLang="zh-CN" sz="2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日光透过薄薄的云层，映照着松枝上的积雪，显得格外明亮；晚风吹进溪水流淌的山间，又带来了阵阵寒意</a:t>
            </a:r>
            <a:r>
              <a:rPr lang="zh-CN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  <a:endParaRPr lang="zh-CN" altLang="zh-CN" sz="2000" dirty="0"/>
          </a:p>
        </p:txBody>
      </p:sp>
      <p:sp>
        <p:nvSpPr>
          <p:cNvPr id="3" name="矩形 2"/>
          <p:cNvSpPr/>
          <p:nvPr/>
        </p:nvSpPr>
        <p:spPr>
          <a:xfrm>
            <a:off x="539552" y="332656"/>
            <a:ext cx="36375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indent="61277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_GB2312"/>
                <a:cs typeface="Times New Roman" pitchFamily="18" charset="0"/>
              </a:rPr>
              <a:t>(3)</a:t>
            </a:r>
            <a:r>
              <a:rPr lang="zh-CN" altLang="en-US" sz="2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_GB2312"/>
                <a:cs typeface="Times New Roman" pitchFamily="18" charset="0"/>
              </a:rPr>
              <a:t>形容词用作动词。</a:t>
            </a:r>
            <a:endParaRPr lang="zh-CN" altLang="en-US" sz="6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6654" y="2492895"/>
            <a:ext cx="790318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61277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latin typeface="Times New Roman" pitchFamily="18" charset="0"/>
                <a:ea typeface="楷体_GB2312"/>
                <a:cs typeface="Times New Roman" pitchFamily="18" charset="0"/>
              </a:rPr>
              <a:t>例：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云日明松雪，溪山进晚风。</a:t>
            </a:r>
            <a:endParaRPr lang="zh-CN" altLang="en-US" sz="600" dirty="0">
              <a:solidFill>
                <a:srgbClr val="FF0000"/>
              </a:solidFill>
              <a:latin typeface="Arial" pitchFamily="34" charset="0"/>
              <a:ea typeface="宋体" pitchFamily="2" charset="-122"/>
            </a:endParaRPr>
          </a:p>
          <a:p>
            <a:pPr lvl="0" indent="61277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这是宋代诗人陈师道的五律</a:t>
            </a:r>
            <a:r>
              <a:rPr lang="en-US" altLang="zh-CN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《</a:t>
            </a:r>
            <a:r>
              <a:rPr lang="zh-CN" altLang="en-US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雪后黄楼寄负山居士</a:t>
            </a:r>
            <a:r>
              <a:rPr lang="en-US" altLang="zh-CN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》</a:t>
            </a:r>
            <a:r>
              <a:rPr lang="zh-CN" altLang="en-US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的颔联。</a:t>
            </a:r>
            <a:endParaRPr lang="zh-CN" altLang="en-US" sz="500" dirty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66654" y="5733256"/>
            <a:ext cx="8797833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/>
              <a:t>　　</a:t>
            </a:r>
            <a:r>
              <a:rPr lang="zh-CN" altLang="zh-CN" b="1" dirty="0" smtClean="0"/>
              <a:t>此</a:t>
            </a:r>
            <a:r>
              <a:rPr lang="zh-CN" altLang="zh-CN" b="1" dirty="0"/>
              <a:t>联中上句“日”是“云日”，“雪”是“松雪”，作者将一个形容词“明”用作动词，使得此句诗既表现了</a:t>
            </a:r>
            <a:r>
              <a:rPr lang="zh-CN" altLang="zh-CN" b="1" dirty="0">
                <a:solidFill>
                  <a:srgbClr val="0070C0"/>
                </a:solidFill>
              </a:rPr>
              <a:t>薄云遮掩的日光</a:t>
            </a:r>
            <a:r>
              <a:rPr lang="zh-CN" altLang="zh-CN" b="1" dirty="0"/>
              <a:t>照射松雪的</a:t>
            </a:r>
            <a:r>
              <a:rPr lang="zh-CN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静态</a:t>
            </a:r>
            <a:r>
              <a:rPr lang="zh-CN" altLang="zh-CN" b="1" dirty="0"/>
              <a:t>，又描绘出</a:t>
            </a:r>
            <a:r>
              <a:rPr lang="zh-CN" altLang="zh-CN" b="1" dirty="0">
                <a:solidFill>
                  <a:srgbClr val="0070C0"/>
                </a:solidFill>
              </a:rPr>
              <a:t>青白交映的松雪</a:t>
            </a:r>
            <a:r>
              <a:rPr lang="zh-CN" altLang="zh-CN" b="1" dirty="0"/>
              <a:t>在阳光照射下</a:t>
            </a:r>
            <a:r>
              <a:rPr lang="zh-CN" altLang="zh-CN" b="1" dirty="0">
                <a:solidFill>
                  <a:srgbClr val="0070C0"/>
                </a:solidFill>
              </a:rPr>
              <a:t>明亮耀眼</a:t>
            </a:r>
            <a:r>
              <a:rPr lang="zh-CN" altLang="zh-CN" b="1" dirty="0"/>
              <a:t>的</a:t>
            </a:r>
            <a:r>
              <a:rPr lang="zh-CN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动态</a:t>
            </a:r>
            <a:r>
              <a:rPr lang="zh-CN" altLang="zh-CN" b="1" dirty="0"/>
              <a:t>。着一“明”字，全句皆活，令人如见雪景。</a:t>
            </a:r>
            <a:endParaRPr lang="zh-CN" altLang="zh-CN" dirty="0"/>
          </a:p>
        </p:txBody>
      </p:sp>
      <p:sp>
        <p:nvSpPr>
          <p:cNvPr id="6" name="矩形 5"/>
          <p:cNvSpPr/>
          <p:nvPr/>
        </p:nvSpPr>
        <p:spPr>
          <a:xfrm>
            <a:off x="238630" y="794321"/>
            <a:ext cx="318124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雪后黄楼寄负山</a:t>
            </a:r>
            <a:r>
              <a:rPr lang="zh-CN" altLang="en-US" b="1" dirty="0" smtClean="0"/>
              <a:t>居士     </a:t>
            </a:r>
            <a:r>
              <a:rPr lang="zh-CN" altLang="en-US" b="1" baseline="-25000" dirty="0" smtClean="0"/>
              <a:t>陈师道</a:t>
            </a:r>
            <a:endParaRPr lang="zh-CN" altLang="en-US" b="1" dirty="0"/>
          </a:p>
          <a:p>
            <a:r>
              <a:rPr lang="zh-CN" altLang="en-US" b="1" dirty="0"/>
              <a:t>林庐烟不</a:t>
            </a:r>
            <a:r>
              <a:rPr lang="zh-CN" altLang="en-US" b="1" dirty="0" smtClean="0"/>
              <a:t>起，</a:t>
            </a:r>
            <a:r>
              <a:rPr lang="zh-CN" altLang="en-US" b="1" dirty="0"/>
              <a:t>城郭岁将</a:t>
            </a:r>
            <a:r>
              <a:rPr lang="zh-CN" altLang="en-US" b="1" dirty="0" smtClean="0"/>
              <a:t>穷。</a:t>
            </a:r>
            <a:endParaRPr lang="zh-CN" altLang="en-US" b="1" dirty="0"/>
          </a:p>
          <a:p>
            <a:r>
              <a:rPr lang="zh-CN" altLang="en-US" b="1" dirty="0"/>
              <a:t>云日明松</a:t>
            </a:r>
            <a:r>
              <a:rPr lang="zh-CN" altLang="en-US" b="1" dirty="0" smtClean="0"/>
              <a:t>雪，</a:t>
            </a:r>
            <a:r>
              <a:rPr lang="zh-CN" altLang="en-US" b="1" dirty="0"/>
              <a:t>溪山进</a:t>
            </a:r>
            <a:r>
              <a:rPr lang="zh-CN" altLang="en-US" b="1" dirty="0" smtClean="0"/>
              <a:t>晚风。</a:t>
            </a:r>
            <a:endParaRPr lang="zh-CN" altLang="en-US" b="1" dirty="0"/>
          </a:p>
          <a:p>
            <a:r>
              <a:rPr lang="zh-CN" altLang="en-US" b="1" dirty="0"/>
              <a:t>人行图画里，鸟度醉吟</a:t>
            </a:r>
            <a:r>
              <a:rPr lang="zh-CN" altLang="en-US" b="1" dirty="0" smtClean="0"/>
              <a:t>中。</a:t>
            </a:r>
            <a:endParaRPr lang="zh-CN" altLang="en-US" b="1" dirty="0"/>
          </a:p>
          <a:p>
            <a:r>
              <a:rPr lang="zh-CN" altLang="en-US" b="1" dirty="0"/>
              <a:t>不尽山阴兴，天留忆戴</a:t>
            </a:r>
            <a:r>
              <a:rPr lang="zh-CN" altLang="en-US" b="1" dirty="0" smtClean="0"/>
              <a:t>公。</a:t>
            </a:r>
            <a:endParaRPr lang="zh-CN" altLang="en-US" b="1" dirty="0"/>
          </a:p>
        </p:txBody>
      </p:sp>
      <p:sp>
        <p:nvSpPr>
          <p:cNvPr id="7" name="矩形 6"/>
          <p:cNvSpPr/>
          <p:nvPr/>
        </p:nvSpPr>
        <p:spPr>
          <a:xfrm>
            <a:off x="3101562" y="794321"/>
            <a:ext cx="604867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7030A0"/>
                </a:solidFill>
              </a:rPr>
              <a:t>译文 </a:t>
            </a:r>
            <a:r>
              <a:rPr lang="zh-CN" altLang="en-US" b="1" dirty="0" smtClean="0">
                <a:solidFill>
                  <a:srgbClr val="7030A0"/>
                </a:solidFill>
              </a:rPr>
              <a:t>：登上</a:t>
            </a:r>
            <a:r>
              <a:rPr lang="zh-CN" altLang="en-US" b="1" dirty="0">
                <a:solidFill>
                  <a:srgbClr val="7030A0"/>
                </a:solidFill>
              </a:rPr>
              <a:t>黄楼</a:t>
            </a:r>
            <a:r>
              <a:rPr lang="zh-CN" altLang="en-US" b="1" dirty="0" smtClean="0">
                <a:solidFill>
                  <a:srgbClr val="7030A0"/>
                </a:solidFill>
              </a:rPr>
              <a:t>，林</a:t>
            </a:r>
            <a:r>
              <a:rPr lang="zh-CN" altLang="en-US" b="1" dirty="0">
                <a:solidFill>
                  <a:srgbClr val="7030A0"/>
                </a:solidFill>
              </a:rPr>
              <a:t>中房舍已无炊烟缭绕，</a:t>
            </a:r>
            <a:r>
              <a:rPr lang="zh-CN" altLang="en-US" b="1" dirty="0" smtClean="0">
                <a:solidFill>
                  <a:srgbClr val="7030A0"/>
                </a:solidFill>
              </a:rPr>
              <a:t>年终一</a:t>
            </a:r>
            <a:r>
              <a:rPr lang="zh-CN" altLang="en-US" b="1" dirty="0">
                <a:solidFill>
                  <a:srgbClr val="7030A0"/>
                </a:solidFill>
              </a:rPr>
              <a:t>场大雪</a:t>
            </a:r>
            <a:r>
              <a:rPr lang="zh-CN" altLang="en-US" b="1" dirty="0" smtClean="0">
                <a:solidFill>
                  <a:srgbClr val="7030A0"/>
                </a:solidFill>
              </a:rPr>
              <a:t>，</a:t>
            </a:r>
            <a:endParaRPr lang="en-US" altLang="zh-CN" b="1" dirty="0" smtClean="0">
              <a:solidFill>
                <a:srgbClr val="7030A0"/>
              </a:solidFill>
            </a:endParaRPr>
          </a:p>
          <a:p>
            <a:r>
              <a:rPr lang="zh-CN" altLang="en-US" b="1" dirty="0" smtClean="0">
                <a:solidFill>
                  <a:srgbClr val="7030A0"/>
                </a:solidFill>
              </a:rPr>
              <a:t>把</a:t>
            </a:r>
            <a:r>
              <a:rPr lang="zh-CN" altLang="en-US" b="1" dirty="0">
                <a:solidFill>
                  <a:srgbClr val="7030A0"/>
                </a:solidFill>
              </a:rPr>
              <a:t>城郭打扮得分外妖娆！夕阳的金辉透过薄薄的云层，</a:t>
            </a:r>
            <a:r>
              <a:rPr lang="zh-CN" altLang="en-US" b="1" dirty="0" smtClean="0">
                <a:solidFill>
                  <a:srgbClr val="7030A0"/>
                </a:solidFill>
              </a:rPr>
              <a:t>照</a:t>
            </a:r>
            <a:endParaRPr lang="en-US" altLang="zh-CN" b="1" dirty="0" smtClean="0">
              <a:solidFill>
                <a:srgbClr val="7030A0"/>
              </a:solidFill>
            </a:endParaRPr>
          </a:p>
          <a:p>
            <a:r>
              <a:rPr lang="zh-CN" altLang="en-US" b="1" dirty="0" smtClean="0">
                <a:solidFill>
                  <a:srgbClr val="7030A0"/>
                </a:solidFill>
              </a:rPr>
              <a:t>在</a:t>
            </a:r>
            <a:r>
              <a:rPr lang="zh-CN" altLang="en-US" b="1" dirty="0">
                <a:solidFill>
                  <a:srgbClr val="7030A0"/>
                </a:solidFill>
              </a:rPr>
              <a:t>松枝积雪上明光闪耀</a:t>
            </a:r>
            <a:r>
              <a:rPr lang="zh-CN" altLang="en-US" b="1" dirty="0" smtClean="0">
                <a:solidFill>
                  <a:srgbClr val="7030A0"/>
                </a:solidFill>
              </a:rPr>
              <a:t>，晚风</a:t>
            </a:r>
            <a:r>
              <a:rPr lang="zh-CN" altLang="en-US" b="1" dirty="0">
                <a:solidFill>
                  <a:srgbClr val="7030A0"/>
                </a:solidFill>
              </a:rPr>
              <a:t>吹来，溪水波光闪，青</a:t>
            </a:r>
            <a:r>
              <a:rPr lang="zh-CN" altLang="en-US" b="1" dirty="0" smtClean="0">
                <a:solidFill>
                  <a:srgbClr val="7030A0"/>
                </a:solidFill>
              </a:rPr>
              <a:t>山响</a:t>
            </a:r>
            <a:endParaRPr lang="en-US" altLang="zh-CN" b="1" dirty="0" smtClean="0">
              <a:solidFill>
                <a:srgbClr val="7030A0"/>
              </a:solidFill>
            </a:endParaRPr>
          </a:p>
          <a:p>
            <a:r>
              <a:rPr lang="zh-CN" altLang="en-US" b="1" dirty="0" smtClean="0">
                <a:solidFill>
                  <a:srgbClr val="7030A0"/>
                </a:solidFill>
              </a:rPr>
              <a:t>松涛</a:t>
            </a:r>
            <a:r>
              <a:rPr lang="zh-CN" altLang="en-US" b="1" dirty="0">
                <a:solidFill>
                  <a:srgbClr val="7030A0"/>
                </a:solidFill>
              </a:rPr>
              <a:t>。</a:t>
            </a:r>
            <a:r>
              <a:rPr lang="zh-CN" altLang="en-US" b="1" dirty="0" smtClean="0">
                <a:solidFill>
                  <a:srgbClr val="7030A0"/>
                </a:solidFill>
              </a:rPr>
              <a:t>行进在羊肠小道，一群飞鸟归来</a:t>
            </a:r>
            <a:r>
              <a:rPr lang="zh-CN" altLang="en-US" b="1" dirty="0">
                <a:solidFill>
                  <a:srgbClr val="7030A0"/>
                </a:solidFill>
              </a:rPr>
              <a:t>，不由我诗兴大</a:t>
            </a:r>
            <a:r>
              <a:rPr lang="zh-CN" altLang="en-US" b="1" dirty="0" smtClean="0">
                <a:solidFill>
                  <a:srgbClr val="7030A0"/>
                </a:solidFill>
              </a:rPr>
              <a:t>发，</a:t>
            </a:r>
            <a:endParaRPr lang="en-US" altLang="zh-CN" b="1" dirty="0" smtClean="0">
              <a:solidFill>
                <a:srgbClr val="7030A0"/>
              </a:solidFill>
            </a:endParaRPr>
          </a:p>
          <a:p>
            <a:r>
              <a:rPr lang="zh-CN" altLang="en-US" b="1" dirty="0" smtClean="0">
                <a:solidFill>
                  <a:srgbClr val="7030A0"/>
                </a:solidFill>
              </a:rPr>
              <a:t>为</a:t>
            </a:r>
            <a:r>
              <a:rPr lang="zh-CN" altLang="en-US" b="1" dirty="0">
                <a:solidFill>
                  <a:srgbClr val="7030A0"/>
                </a:solidFill>
              </a:rPr>
              <a:t>眼前的美景所倾倒</a:t>
            </a:r>
            <a:r>
              <a:rPr lang="zh-CN" altLang="en-US" b="1" dirty="0" smtClean="0">
                <a:solidFill>
                  <a:srgbClr val="7030A0"/>
                </a:solidFill>
              </a:rPr>
              <a:t>。我观赏</a:t>
            </a:r>
            <a:r>
              <a:rPr lang="zh-CN" altLang="en-US" b="1" dirty="0">
                <a:solidFill>
                  <a:srgbClr val="7030A0"/>
                </a:solidFill>
              </a:rPr>
              <a:t>山阴之兴不尽</a:t>
            </a:r>
            <a:r>
              <a:rPr lang="zh-CN" altLang="en-US" b="1" dirty="0" smtClean="0">
                <a:solidFill>
                  <a:srgbClr val="7030A0"/>
                </a:solidFill>
              </a:rPr>
              <a:t>，在</a:t>
            </a:r>
            <a:r>
              <a:rPr lang="zh-CN" altLang="en-US" b="1" dirty="0">
                <a:solidFill>
                  <a:srgbClr val="7030A0"/>
                </a:solidFill>
              </a:rPr>
              <a:t>这天赐</a:t>
            </a:r>
            <a:r>
              <a:rPr lang="zh-CN" altLang="en-US" b="1" dirty="0" smtClean="0">
                <a:solidFill>
                  <a:srgbClr val="7030A0"/>
                </a:solidFill>
              </a:rPr>
              <a:t>的</a:t>
            </a:r>
            <a:endParaRPr lang="en-US" altLang="zh-CN" b="1" dirty="0" smtClean="0">
              <a:solidFill>
                <a:srgbClr val="7030A0"/>
              </a:solidFill>
            </a:endParaRPr>
          </a:p>
          <a:p>
            <a:r>
              <a:rPr lang="zh-CN" altLang="en-US" b="1" dirty="0" smtClean="0">
                <a:solidFill>
                  <a:srgbClr val="7030A0"/>
                </a:solidFill>
              </a:rPr>
              <a:t>秀</a:t>
            </a:r>
            <a:r>
              <a:rPr lang="zh-CN" altLang="en-US" b="1" dirty="0">
                <a:solidFill>
                  <a:srgbClr val="7030A0"/>
                </a:solidFill>
              </a:rPr>
              <a:t>山丽水里任逍遥</a:t>
            </a:r>
            <a:r>
              <a:rPr lang="zh-CN" altLang="en-US" b="1" dirty="0" smtClean="0">
                <a:solidFill>
                  <a:srgbClr val="7030A0"/>
                </a:solidFill>
              </a:rPr>
              <a:t>！</a:t>
            </a:r>
            <a:endParaRPr lang="zh-CN" alt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4938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1067</TotalTime>
  <Words>11873</Words>
  <Application>Microsoft Office PowerPoint</Application>
  <PresentationFormat>全屏显示(4:3)</PresentationFormat>
  <Paragraphs>509</Paragraphs>
  <Slides>46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46</vt:i4>
      </vt:variant>
    </vt:vector>
  </HeadingPairs>
  <TitlesOfParts>
    <vt:vector size="50" baseType="lpstr">
      <vt:lpstr>Office 主题​​</vt:lpstr>
      <vt:lpstr>文档</vt:lpstr>
      <vt:lpstr>Image</vt:lpstr>
      <vt:lpstr>Document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Lenovo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56</cp:revision>
  <dcterms:created xsi:type="dcterms:W3CDTF">2015-10-08T07:16:52Z</dcterms:created>
  <dcterms:modified xsi:type="dcterms:W3CDTF">2015-10-26T12:11:09Z</dcterms:modified>
</cp:coreProperties>
</file>