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71" r:id="rId12"/>
    <p:sldId id="272" r:id="rId13"/>
    <p:sldId id="273" r:id="rId14"/>
    <p:sldId id="274" r:id="rId15"/>
    <p:sldId id="275" r:id="rId16"/>
    <p:sldId id="276" r:id="rId17"/>
    <p:sldId id="292" r:id="rId18"/>
    <p:sldId id="277" r:id="rId19"/>
    <p:sldId id="278" r:id="rId20"/>
    <p:sldId id="293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2CD25-9B9C-4326-8B4E-D96D351F478A}" type="datetimeFigureOut">
              <a:rPr lang="zh-CN" altLang="en-US" smtClean="0"/>
              <a:t>2017-02-06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5AFB-D5E8-4D89-93A4-A292497616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227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2CD25-9B9C-4326-8B4E-D96D351F478A}" type="datetimeFigureOut">
              <a:rPr lang="zh-CN" altLang="en-US" smtClean="0"/>
              <a:t>2017-02-06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5AFB-D5E8-4D89-93A4-A292497616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06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2CD25-9B9C-4326-8B4E-D96D351F478A}" type="datetimeFigureOut">
              <a:rPr lang="zh-CN" altLang="en-US" smtClean="0"/>
              <a:t>2017-02-06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5AFB-D5E8-4D89-93A4-A292497616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203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2CD25-9B9C-4326-8B4E-D96D351F478A}" type="datetimeFigureOut">
              <a:rPr lang="zh-CN" altLang="en-US" smtClean="0"/>
              <a:t>2017-02-06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5AFB-D5E8-4D89-93A4-A292497616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919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2CD25-9B9C-4326-8B4E-D96D351F478A}" type="datetimeFigureOut">
              <a:rPr lang="zh-CN" altLang="en-US" smtClean="0"/>
              <a:t>2017-02-06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5AFB-D5E8-4D89-93A4-A292497616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793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2CD25-9B9C-4326-8B4E-D96D351F478A}" type="datetimeFigureOut">
              <a:rPr lang="zh-CN" altLang="en-US" smtClean="0"/>
              <a:t>2017-02-06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5AFB-D5E8-4D89-93A4-A292497616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515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2CD25-9B9C-4326-8B4E-D96D351F478A}" type="datetimeFigureOut">
              <a:rPr lang="zh-CN" altLang="en-US" smtClean="0"/>
              <a:t>2017-02-06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5AFB-D5E8-4D89-93A4-A292497616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557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2CD25-9B9C-4326-8B4E-D96D351F478A}" type="datetimeFigureOut">
              <a:rPr lang="zh-CN" altLang="en-US" smtClean="0"/>
              <a:t>2017-02-06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5AFB-D5E8-4D89-93A4-A292497616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371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2CD25-9B9C-4326-8B4E-D96D351F478A}" type="datetimeFigureOut">
              <a:rPr lang="zh-CN" altLang="en-US" smtClean="0"/>
              <a:t>2017-02-06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5AFB-D5E8-4D89-93A4-A292497616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911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2CD25-9B9C-4326-8B4E-D96D351F478A}" type="datetimeFigureOut">
              <a:rPr lang="zh-CN" altLang="en-US" smtClean="0"/>
              <a:t>2017-02-06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5AFB-D5E8-4D89-93A4-A292497616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695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2CD25-9B9C-4326-8B4E-D96D351F478A}" type="datetimeFigureOut">
              <a:rPr lang="zh-CN" altLang="en-US" smtClean="0"/>
              <a:t>2017-02-06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5AFB-D5E8-4D89-93A4-A292497616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988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2CD25-9B9C-4326-8B4E-D96D351F478A}" type="datetimeFigureOut">
              <a:rPr lang="zh-CN" altLang="en-US" smtClean="0"/>
              <a:t>2017-02-06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75AFB-D5E8-4D89-93A4-A292497616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759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" Target="slide16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hi.baidu.com/huyinggeng/album/item/bd005e73b6c5c40f8601b077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32lu.com/jiaoyu/chatu/rjkbb/200705/28269.html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://diy.craftworkshop.com/user1/491/archives/2007/36197.shtml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gi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5.gi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gi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gi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gif"/><Relationship Id="rId3" Type="http://schemas.openxmlformats.org/officeDocument/2006/relationships/image" Target="../media/image4.jpeg"/><Relationship Id="rId7" Type="http://schemas.openxmlformats.org/officeDocument/2006/relationships/slide" Target="slide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hyperlink" Target="../Flash&#35838;&#20214;/&#34560;&#36947;&#38590;.swf" TargetMode="External"/><Relationship Id="rId5" Type="http://schemas.openxmlformats.org/officeDocument/2006/relationships/audio" Target="../media/audio1.wav"/><Relationship Id="rId4" Type="http://schemas.openxmlformats.org/officeDocument/2006/relationships/hyperlink" Target="&#34560;&#36947;&#38590;&#35270;&#39057;&#26391;&#35835;2.wmv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www.suayo.com/bbs/dispbbs.asp?boardid=16&amp;id=1377&amp;Star=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Wcv14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3622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zh-CN" altLang="en-US" sz="9600" b="1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华文彩云" pitchFamily="2" charset="-122"/>
              </a:rPr>
              <a:t>蜀    道    难</a:t>
            </a:r>
            <a:r>
              <a:rPr lang="zh-CN" altLang="en-US"/>
              <a:t> 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4495800"/>
            <a:ext cx="6400800" cy="1219200"/>
          </a:xfrm>
        </p:spPr>
        <p:txBody>
          <a:bodyPr/>
          <a:lstStyle/>
          <a:p>
            <a:r>
              <a:rPr lang="zh-CN" altLang="en-US" sz="6600" b="1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华文彩云" pitchFamily="2" charset="-122"/>
              </a:rPr>
              <a:t>李     白</a:t>
            </a:r>
          </a:p>
        </p:txBody>
      </p:sp>
      <p:sp>
        <p:nvSpPr>
          <p:cNvPr id="39939" name="Text Box 1027"/>
          <p:cNvSpPr txBox="1">
            <a:spLocks noChangeArrowheads="1"/>
          </p:cNvSpPr>
          <p:nvPr/>
        </p:nvSpPr>
        <p:spPr bwMode="auto">
          <a:xfrm>
            <a:off x="3111500" y="60213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/>
          </a:p>
        </p:txBody>
      </p:sp>
      <p:sp>
        <p:nvSpPr>
          <p:cNvPr id="39941" name="Text Box 1029"/>
          <p:cNvSpPr txBox="1">
            <a:spLocks noChangeArrowheads="1"/>
          </p:cNvSpPr>
          <p:nvPr/>
        </p:nvSpPr>
        <p:spPr bwMode="auto">
          <a:xfrm>
            <a:off x="2535238" y="5826125"/>
            <a:ext cx="3308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制作：眉县中学 付晓红</a:t>
            </a:r>
          </a:p>
        </p:txBody>
      </p:sp>
    </p:spTree>
    <p:extLst>
      <p:ext uri="{BB962C8B-B14F-4D97-AF65-F5344CB8AC3E}">
        <p14:creationId xmlns:p14="http://schemas.microsoft.com/office/powerpoint/2010/main" val="237338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6" name="Picture 4" descr="bd005e73b6c5c40f8601b077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79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735013" y="534988"/>
            <a:ext cx="2012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3600" b="1">
                <a:solidFill>
                  <a:srgbClr val="800000"/>
                </a:solidFill>
                <a:latin typeface="Verdana" pitchFamily="34" charset="0"/>
              </a:rPr>
              <a:t>在末尾：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0" y="1648558"/>
            <a:ext cx="5760764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0"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则表现无可奈何，只得作罢</a:t>
            </a:r>
          </a:p>
          <a:p>
            <a:r>
              <a:rPr kumimoji="0"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的情绪，使全诗通过这样的</a:t>
            </a:r>
          </a:p>
          <a:p>
            <a:r>
              <a:rPr kumimoji="0"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一唱三叹，让主调在读者心</a:t>
            </a:r>
          </a:p>
          <a:p>
            <a:r>
              <a:rPr kumimoji="0"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目中留下极为深刻的印象。</a:t>
            </a:r>
          </a:p>
        </p:txBody>
      </p:sp>
      <p:pic>
        <p:nvPicPr>
          <p:cNvPr id="54277" name="Picture 5" descr="山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0"/>
            <a:ext cx="36353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016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32" name="Picture 8" descr="山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0" y="1003915"/>
            <a:ext cx="9144000" cy="4862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开篇：    主旨句一见</a:t>
            </a:r>
            <a:br>
              <a:rPr lang="zh-CN" altLang="en-US" sz="3200" b="1" dirty="0">
                <a:solidFill>
                  <a:schemeClr val="bg1"/>
                </a:solidFill>
              </a:rPr>
            </a:br>
            <a:r>
              <a:rPr lang="zh-CN" altLang="en-US" sz="3200" b="1" dirty="0">
                <a:solidFill>
                  <a:schemeClr val="bg1"/>
                </a:solidFill>
              </a:rPr>
              <a:t>          一 叹      高        蜀道来历</a:t>
            </a:r>
            <a:br>
              <a:rPr lang="zh-CN" altLang="en-US" sz="3200" b="1" dirty="0">
                <a:solidFill>
                  <a:schemeClr val="bg1"/>
                </a:solidFill>
              </a:rPr>
            </a:br>
            <a:r>
              <a:rPr lang="zh-CN" altLang="en-US" sz="3200" b="1" dirty="0">
                <a:solidFill>
                  <a:schemeClr val="bg1"/>
                </a:solidFill>
              </a:rPr>
              <a:t>                难      行        蜀道高峻</a:t>
            </a:r>
            <a:br>
              <a:rPr lang="zh-CN" altLang="en-US" sz="3200" b="1" dirty="0">
                <a:solidFill>
                  <a:schemeClr val="bg1"/>
                </a:solidFill>
              </a:rPr>
            </a:br>
            <a:r>
              <a:rPr lang="zh-CN" altLang="en-US" sz="3200" b="1" dirty="0">
                <a:solidFill>
                  <a:schemeClr val="bg1"/>
                </a:solidFill>
              </a:rPr>
              <a:t>          二 叹      险     景物凄清</a:t>
            </a:r>
            <a:r>
              <a:rPr lang="en-US" altLang="zh-CN" sz="3200" b="1" dirty="0">
                <a:solidFill>
                  <a:schemeClr val="bg1"/>
                </a:solidFill>
              </a:rPr>
              <a:t>——</a:t>
            </a:r>
            <a:r>
              <a:rPr lang="zh-CN" altLang="en-US" sz="3200" b="1" dirty="0">
                <a:solidFill>
                  <a:schemeClr val="bg1"/>
                </a:solidFill>
              </a:rPr>
              <a:t>以“何时还”起</a:t>
            </a:r>
            <a:br>
              <a:rPr lang="zh-CN" altLang="en-US" sz="3200" b="1" dirty="0">
                <a:solidFill>
                  <a:schemeClr val="bg1"/>
                </a:solidFill>
              </a:rPr>
            </a:br>
            <a:r>
              <a:rPr lang="zh-CN" altLang="en-US" sz="3200" b="1" dirty="0">
                <a:solidFill>
                  <a:schemeClr val="bg1"/>
                </a:solidFill>
              </a:rPr>
              <a:t>               可      畏     山水险恶     主旨句二见</a:t>
            </a:r>
            <a:br>
              <a:rPr lang="zh-CN" altLang="en-US" sz="3200" b="1" dirty="0">
                <a:solidFill>
                  <a:schemeClr val="bg1"/>
                </a:solidFill>
              </a:rPr>
            </a:br>
            <a:r>
              <a:rPr lang="zh-CN" altLang="en-US" sz="3200" b="1" dirty="0">
                <a:solidFill>
                  <a:schemeClr val="bg1"/>
                </a:solidFill>
              </a:rPr>
              <a:t>          三 叹战祸之烈   剑阁险要</a:t>
            </a:r>
            <a:br>
              <a:rPr lang="zh-CN" altLang="en-US" sz="3200" b="1" dirty="0">
                <a:solidFill>
                  <a:schemeClr val="bg1"/>
                </a:solidFill>
              </a:rPr>
            </a:br>
            <a:r>
              <a:rPr lang="zh-CN" altLang="en-US" sz="3200" b="1" dirty="0">
                <a:solidFill>
                  <a:schemeClr val="bg1"/>
                </a:solidFill>
              </a:rPr>
              <a:t>               申      戒      杀人惨景</a:t>
            </a:r>
            <a:r>
              <a:rPr lang="en-US" altLang="zh-CN" sz="3200" b="1" dirty="0">
                <a:solidFill>
                  <a:schemeClr val="bg1"/>
                </a:solidFill>
              </a:rPr>
              <a:t>——</a:t>
            </a:r>
            <a:r>
              <a:rPr lang="zh-CN" altLang="en-US" sz="3200" b="1" dirty="0">
                <a:solidFill>
                  <a:schemeClr val="bg1"/>
                </a:solidFill>
              </a:rPr>
              <a:t>以“早还家”结</a:t>
            </a:r>
            <a:br>
              <a:rPr lang="zh-CN" altLang="en-US" sz="3200" b="1" dirty="0">
                <a:solidFill>
                  <a:schemeClr val="bg1"/>
                </a:solidFill>
              </a:rPr>
            </a:br>
            <a:r>
              <a:rPr lang="zh-CN" altLang="en-US" sz="3200" b="1" dirty="0">
                <a:solidFill>
                  <a:schemeClr val="bg1"/>
                </a:solidFill>
              </a:rPr>
              <a:t>                         结尾：主旨句三见</a:t>
            </a:r>
            <a:br>
              <a:rPr lang="zh-CN" altLang="en-US" sz="3200" b="1" dirty="0">
                <a:solidFill>
                  <a:schemeClr val="bg1"/>
                </a:solidFill>
              </a:rPr>
            </a:br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zh-CN" altLang="en-US" b="1" dirty="0"/>
              <a:t/>
            </a:r>
            <a:br>
              <a:rPr lang="zh-CN" altLang="en-US" b="1" dirty="0"/>
            </a:br>
            <a:endParaRPr lang="zh-CN" altLang="en-US" b="1" dirty="0"/>
          </a:p>
        </p:txBody>
      </p:sp>
      <p:pic>
        <p:nvPicPr>
          <p:cNvPr id="52230" name="Picture 6" descr="20070513125252107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52963"/>
            <a:ext cx="2025650" cy="220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231" name="Picture 7" descr="图片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0"/>
            <a:ext cx="2124075" cy="242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73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0" y="95250"/>
            <a:ext cx="8510588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4800" b="1"/>
              <a:t>思考：</a:t>
            </a:r>
          </a:p>
          <a:p>
            <a:r>
              <a:rPr lang="zh-CN" altLang="en-US" sz="4800" b="1"/>
              <a:t>      这首诗的主要内容是什么</a:t>
            </a:r>
            <a:r>
              <a:rPr lang="zh-CN" altLang="en-US"/>
              <a:t/>
            </a:r>
            <a:br>
              <a:rPr lang="zh-CN" altLang="en-US"/>
            </a:br>
            <a:r>
              <a:rPr lang="zh-CN" altLang="en-US"/>
              <a:t/>
            </a:r>
            <a:br>
              <a:rPr lang="zh-CN" altLang="en-US"/>
            </a:br>
            <a:endParaRPr lang="zh-CN" altLang="en-US"/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179512" y="2060848"/>
            <a:ext cx="914400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4000" b="1" dirty="0"/>
              <a:t>这首诗以咏叹为基调，一叹蜀道之高，二叹蜀道之险，三叹蜀中战祸之烈，而战祸之烈是由于蜀道高险给割据者创造了良好条件的缘故。因此，对军事叛乱的警惕正是诗人的主旨所在。 </a:t>
            </a:r>
          </a:p>
        </p:txBody>
      </p:sp>
    </p:spTree>
    <p:extLst>
      <p:ext uri="{BB962C8B-B14F-4D97-AF65-F5344CB8AC3E}">
        <p14:creationId xmlns:p14="http://schemas.microsoft.com/office/powerpoint/2010/main" val="313188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7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7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59395" name="Picture 3" descr="山19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noFill/>
          <a:ln/>
        </p:spPr>
      </p:pic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2268538" y="1125538"/>
            <a:ext cx="3816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0" lang="zh-CN" altLang="zh-CN" sz="1800">
              <a:latin typeface="Arial" charset="0"/>
            </a:endParaRPr>
          </a:p>
        </p:txBody>
      </p:sp>
      <p:sp>
        <p:nvSpPr>
          <p:cNvPr id="59397" name="AutoShape 5"/>
          <p:cNvSpPr>
            <a:spLocks noChangeArrowheads="1"/>
          </p:cNvSpPr>
          <p:nvPr/>
        </p:nvSpPr>
        <p:spPr bwMode="auto">
          <a:xfrm>
            <a:off x="0" y="5921375"/>
            <a:ext cx="755650" cy="936625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2463800" y="1725613"/>
            <a:ext cx="354965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6600" b="1">
                <a:solidFill>
                  <a:srgbClr val="FF3300"/>
                </a:solidFill>
              </a:rPr>
              <a:t>第二课时</a:t>
            </a:r>
          </a:p>
        </p:txBody>
      </p:sp>
    </p:spTree>
    <p:extLst>
      <p:ext uri="{BB962C8B-B14F-4D97-AF65-F5344CB8AC3E}">
        <p14:creationId xmlns:p14="http://schemas.microsoft.com/office/powerpoint/2010/main" val="3150548689"/>
      </p:ext>
    </p:extLst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63" name="Picture 7" descr="Wcv141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381000" y="228600"/>
            <a:ext cx="5791200" cy="3389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chemeClr val="accent2"/>
                </a:solidFill>
              </a:rPr>
              <a:t>课堂练习：</a:t>
            </a:r>
          </a:p>
          <a:p>
            <a:pPr>
              <a:spcBef>
                <a:spcPct val="50000"/>
              </a:spcBef>
            </a:pPr>
            <a:r>
              <a:rPr lang="zh-CN" altLang="en-US" sz="3600" b="1"/>
              <a:t>指出</a:t>
            </a:r>
            <a:r>
              <a:rPr lang="zh-CN" altLang="en-US" sz="3600" b="1">
                <a:solidFill>
                  <a:srgbClr val="FF3300"/>
                </a:solidFill>
              </a:rPr>
              <a:t>红色字</a:t>
            </a:r>
            <a:r>
              <a:rPr lang="zh-CN" altLang="en-US" sz="3600" b="1"/>
              <a:t>的意义和用法。</a:t>
            </a:r>
          </a:p>
          <a:p>
            <a:pPr>
              <a:spcBef>
                <a:spcPct val="50000"/>
              </a:spcBef>
            </a:pPr>
            <a:r>
              <a:rPr lang="zh-CN" altLang="en-US" sz="2800" b="1"/>
              <a:t>黄鹤之飞</a:t>
            </a:r>
            <a:r>
              <a:rPr lang="zh-CN" altLang="en-US" sz="2800" b="1">
                <a:solidFill>
                  <a:srgbClr val="FF3300"/>
                </a:solidFill>
              </a:rPr>
              <a:t>尚</a:t>
            </a:r>
            <a:r>
              <a:rPr lang="zh-CN" altLang="en-US" sz="2800" b="1"/>
              <a:t>不得过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</a:rPr>
              <a:t>尚</a:t>
            </a:r>
            <a:r>
              <a:rPr lang="zh-CN" altLang="en-US" sz="2800" b="1"/>
              <a:t>贤使能</a:t>
            </a:r>
          </a:p>
          <a:p>
            <a:pPr>
              <a:spcBef>
                <a:spcPct val="50000"/>
              </a:spcBef>
            </a:pPr>
            <a:r>
              <a:rPr lang="zh-CN" altLang="en-US" sz="2800" b="1"/>
              <a:t>赵王使使视廉颇</a:t>
            </a:r>
            <a:r>
              <a:rPr lang="zh-CN" altLang="en-US" sz="2800" b="1">
                <a:solidFill>
                  <a:srgbClr val="FF3300"/>
                </a:solidFill>
              </a:rPr>
              <a:t>尚</a:t>
            </a:r>
            <a:r>
              <a:rPr lang="zh-CN" altLang="en-US" sz="2800" b="1"/>
              <a:t>能饭否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1908175" y="3860800"/>
            <a:ext cx="3276600" cy="244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</a:rPr>
              <a:t>危</a:t>
            </a:r>
            <a:r>
              <a:rPr lang="zh-CN" altLang="en-US" sz="2800" b="1"/>
              <a:t>乎高哉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</a:rPr>
              <a:t>危</a:t>
            </a:r>
            <a:r>
              <a:rPr lang="zh-CN" altLang="en-US" sz="2800" b="1"/>
              <a:t>如累卵</a:t>
            </a:r>
          </a:p>
          <a:p>
            <a:pPr>
              <a:spcBef>
                <a:spcPct val="50000"/>
              </a:spcBef>
            </a:pPr>
            <a:r>
              <a:rPr lang="zh-CN" altLang="en-US" sz="2800" b="1"/>
              <a:t>正襟</a:t>
            </a:r>
            <a:r>
              <a:rPr lang="zh-CN" altLang="en-US" sz="2800" b="1">
                <a:solidFill>
                  <a:srgbClr val="FF3300"/>
                </a:solidFill>
              </a:rPr>
              <a:t>危</a:t>
            </a:r>
            <a:r>
              <a:rPr lang="zh-CN" altLang="en-US" sz="2800" b="1"/>
              <a:t>坐</a:t>
            </a:r>
          </a:p>
          <a:p>
            <a:pPr>
              <a:spcBef>
                <a:spcPct val="50000"/>
              </a:spcBef>
            </a:pPr>
            <a:r>
              <a:rPr lang="zh-CN" altLang="en-US" sz="2800" b="1"/>
              <a:t>上屋骑</a:t>
            </a:r>
            <a:r>
              <a:rPr lang="zh-CN" altLang="en-US" sz="2800" b="1">
                <a:solidFill>
                  <a:srgbClr val="FF3300"/>
                </a:solidFill>
              </a:rPr>
              <a:t>危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5791200" y="1905000"/>
            <a:ext cx="2590800" cy="180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尚且</a:t>
            </a:r>
          </a:p>
          <a:p>
            <a:pPr>
              <a:spcBef>
                <a:spcPct val="50000"/>
              </a:spcBef>
            </a:pPr>
            <a:r>
              <a:rPr lang="zh-CN" altLang="en-US" sz="2800" b="1"/>
              <a:t>崇尚，尊重</a:t>
            </a:r>
          </a:p>
          <a:p>
            <a:pPr>
              <a:spcBef>
                <a:spcPct val="50000"/>
              </a:spcBef>
            </a:pPr>
            <a:r>
              <a:rPr lang="zh-CN" altLang="en-US" sz="2800" b="1"/>
              <a:t>还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4572000" y="3860800"/>
            <a:ext cx="3505200" cy="244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高</a:t>
            </a:r>
          </a:p>
          <a:p>
            <a:pPr>
              <a:spcBef>
                <a:spcPct val="50000"/>
              </a:spcBef>
            </a:pPr>
            <a:r>
              <a:rPr lang="zh-CN" altLang="en-US" sz="2800" b="1"/>
              <a:t>危险</a:t>
            </a:r>
          </a:p>
          <a:p>
            <a:pPr>
              <a:spcBef>
                <a:spcPct val="50000"/>
              </a:spcBef>
            </a:pPr>
            <a:r>
              <a:rPr lang="zh-CN" altLang="en-US" sz="2800" b="1"/>
              <a:t>正，端正</a:t>
            </a:r>
          </a:p>
          <a:p>
            <a:pPr>
              <a:spcBef>
                <a:spcPct val="50000"/>
              </a:spcBef>
            </a:pPr>
            <a:r>
              <a:rPr lang="zh-CN" altLang="en-US" sz="2800" b="1"/>
              <a:t>屋脊</a:t>
            </a:r>
          </a:p>
        </p:txBody>
      </p:sp>
    </p:spTree>
    <p:extLst>
      <p:ext uri="{BB962C8B-B14F-4D97-AF65-F5344CB8AC3E}">
        <p14:creationId xmlns:p14="http://schemas.microsoft.com/office/powerpoint/2010/main" val="388031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5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5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5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50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 autoUpdateAnimBg="0"/>
      <p:bldP spid="45059" grpId="0" autoUpdateAnimBg="0"/>
      <p:bldP spid="45060" grpId="0" build="p" autoUpdateAnimBg="0"/>
      <p:bldP spid="45061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7" name="Picture 7" descr="Wcv141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304800" y="228600"/>
            <a:ext cx="5715000" cy="244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</a:rPr>
              <a:t>去</a:t>
            </a:r>
            <a:r>
              <a:rPr lang="zh-CN" altLang="en-US" sz="2800" b="1"/>
              <a:t>门十里以为界</a:t>
            </a:r>
          </a:p>
          <a:p>
            <a:pPr>
              <a:spcBef>
                <a:spcPct val="50000"/>
              </a:spcBef>
            </a:pPr>
            <a:r>
              <a:rPr lang="zh-CN" altLang="en-US" sz="2800" b="1"/>
              <a:t>阳虎</a:t>
            </a:r>
            <a:r>
              <a:rPr lang="zh-CN" altLang="en-US" sz="2800" b="1">
                <a:solidFill>
                  <a:srgbClr val="FF3300"/>
                </a:solidFill>
              </a:rPr>
              <a:t>去</a:t>
            </a:r>
            <a:r>
              <a:rPr lang="zh-CN" altLang="en-US" sz="2800" b="1"/>
              <a:t>齐走赵</a:t>
            </a:r>
          </a:p>
          <a:p>
            <a:pPr>
              <a:spcBef>
                <a:spcPct val="50000"/>
              </a:spcBef>
            </a:pPr>
            <a:r>
              <a:rPr lang="zh-CN" altLang="en-US" sz="2800" b="1"/>
              <a:t>除残</a:t>
            </a:r>
            <a:r>
              <a:rPr lang="zh-CN" altLang="en-US" sz="2800" b="1">
                <a:solidFill>
                  <a:srgbClr val="FF3300"/>
                </a:solidFill>
              </a:rPr>
              <a:t>去</a:t>
            </a:r>
            <a:r>
              <a:rPr lang="zh-CN" altLang="en-US" sz="2800" b="1"/>
              <a:t>秽</a:t>
            </a:r>
          </a:p>
          <a:p>
            <a:pPr>
              <a:spcBef>
                <a:spcPct val="50000"/>
              </a:spcBef>
            </a:pPr>
            <a:r>
              <a:rPr lang="zh-CN" altLang="en-US" sz="2800" b="1"/>
              <a:t>有敢</a:t>
            </a:r>
            <a:r>
              <a:rPr lang="zh-CN" altLang="en-US" sz="2800" b="1">
                <a:solidFill>
                  <a:srgbClr val="FF3300"/>
                </a:solidFill>
              </a:rPr>
              <a:t>去</a:t>
            </a:r>
            <a:r>
              <a:rPr lang="zh-CN" altLang="en-US" sz="2800" b="1"/>
              <a:t>柳下季垄而采樵者，死不赦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304800" y="3200400"/>
            <a:ext cx="3733800" cy="244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宋体" pitchFamily="2" charset="-122"/>
              </a:rPr>
              <a:t>猿猱欲度</a:t>
            </a:r>
            <a:r>
              <a:rPr lang="zh-CN" altLang="en-US" sz="2800" b="1">
                <a:solidFill>
                  <a:srgbClr val="FF3300"/>
                </a:solidFill>
                <a:latin typeface="宋体" pitchFamily="2" charset="-122"/>
              </a:rPr>
              <a:t>愁</a:t>
            </a:r>
            <a:r>
              <a:rPr lang="zh-CN" altLang="en-US" sz="2800" b="1">
                <a:latin typeface="宋体" pitchFamily="2" charset="-122"/>
              </a:rPr>
              <a:t>攀援 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latin typeface="宋体" pitchFamily="2" charset="-122"/>
              </a:rPr>
              <a:t>使人听此</a:t>
            </a:r>
            <a:r>
              <a:rPr lang="zh-CN" altLang="en-US" sz="2800" b="1">
                <a:solidFill>
                  <a:srgbClr val="FF3300"/>
                </a:solidFill>
                <a:latin typeface="宋体" pitchFamily="2" charset="-122"/>
              </a:rPr>
              <a:t>凋</a:t>
            </a:r>
            <a:r>
              <a:rPr lang="zh-CN" altLang="en-US" sz="2800" b="1">
                <a:latin typeface="宋体" pitchFamily="2" charset="-122"/>
              </a:rPr>
              <a:t>朱颜 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latin typeface="宋体" pitchFamily="2" charset="-122"/>
              </a:rPr>
              <a:t>砯崖</a:t>
            </a:r>
            <a:r>
              <a:rPr lang="zh-CN" altLang="en-US" sz="2800" b="1">
                <a:solidFill>
                  <a:srgbClr val="FF3300"/>
                </a:solidFill>
                <a:latin typeface="宋体" pitchFamily="2" charset="-122"/>
              </a:rPr>
              <a:t>转</a:t>
            </a:r>
            <a:r>
              <a:rPr lang="zh-CN" altLang="en-US" sz="2800" b="1">
                <a:latin typeface="宋体" pitchFamily="2" charset="-122"/>
              </a:rPr>
              <a:t>石万壑雷 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latin typeface="宋体" pitchFamily="2" charset="-122"/>
              </a:rPr>
              <a:t>侧身</a:t>
            </a:r>
            <a:r>
              <a:rPr lang="zh-CN" altLang="en-US" sz="2800" b="1">
                <a:solidFill>
                  <a:srgbClr val="FF3300"/>
                </a:solidFill>
                <a:latin typeface="宋体" pitchFamily="2" charset="-122"/>
              </a:rPr>
              <a:t>西</a:t>
            </a:r>
            <a:r>
              <a:rPr lang="zh-CN" altLang="en-US" sz="2800" b="1">
                <a:latin typeface="宋体" pitchFamily="2" charset="-122"/>
              </a:rPr>
              <a:t>望长咨嗟</a:t>
            </a:r>
            <a:r>
              <a:rPr lang="zh-CN" altLang="en-US" sz="2800" b="1"/>
              <a:t> 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6096000" y="228600"/>
            <a:ext cx="2667000" cy="244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距，距离</a:t>
            </a:r>
          </a:p>
          <a:p>
            <a:pPr>
              <a:spcBef>
                <a:spcPct val="50000"/>
              </a:spcBef>
            </a:pPr>
            <a:r>
              <a:rPr lang="zh-CN" altLang="en-US" sz="2800" b="1"/>
              <a:t>离开</a:t>
            </a:r>
          </a:p>
          <a:p>
            <a:pPr>
              <a:spcBef>
                <a:spcPct val="50000"/>
              </a:spcBef>
            </a:pPr>
            <a:r>
              <a:rPr lang="zh-CN" altLang="en-US" sz="2800" b="1"/>
              <a:t>除掉，去掉</a:t>
            </a:r>
          </a:p>
          <a:p>
            <a:pPr>
              <a:spcBef>
                <a:spcPct val="50000"/>
              </a:spcBef>
            </a:pPr>
            <a:r>
              <a:rPr lang="zh-CN" altLang="en-US" sz="2800" b="1"/>
              <a:t>前往，到</a:t>
            </a:r>
            <a:r>
              <a:rPr lang="en-US" altLang="zh-CN" sz="2800" b="1"/>
              <a:t>---</a:t>
            </a:r>
            <a:r>
              <a:rPr lang="zh-CN" altLang="en-US" sz="2800" b="1"/>
              <a:t>去</a:t>
            </a: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4114800" y="3276600"/>
            <a:ext cx="4343400" cy="244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为</a:t>
            </a:r>
            <a:r>
              <a:rPr lang="en-US" altLang="zh-CN" sz="2800" b="1"/>
              <a:t>---</a:t>
            </a:r>
            <a:r>
              <a:rPr lang="zh-CN" altLang="en-US" sz="2800" b="1"/>
              <a:t>发愁，为动用法</a:t>
            </a:r>
          </a:p>
          <a:p>
            <a:pPr>
              <a:spcBef>
                <a:spcPct val="50000"/>
              </a:spcBef>
            </a:pPr>
            <a:r>
              <a:rPr lang="zh-CN" altLang="en-US" sz="2800" b="1"/>
              <a:t>使</a:t>
            </a:r>
            <a:r>
              <a:rPr lang="en-US" altLang="zh-CN" sz="2800" b="1"/>
              <a:t>---</a:t>
            </a:r>
            <a:r>
              <a:rPr lang="zh-CN" altLang="en-US" sz="2800" b="1"/>
              <a:t>凋谢，使动用法</a:t>
            </a:r>
          </a:p>
          <a:p>
            <a:pPr>
              <a:spcBef>
                <a:spcPct val="50000"/>
              </a:spcBef>
            </a:pPr>
            <a:r>
              <a:rPr lang="zh-CN" altLang="en-US" sz="2800" b="1"/>
              <a:t>使</a:t>
            </a:r>
            <a:r>
              <a:rPr lang="en-US" altLang="zh-CN" sz="2800" b="1"/>
              <a:t>---</a:t>
            </a:r>
            <a:r>
              <a:rPr lang="zh-CN" altLang="en-US" sz="2800" b="1"/>
              <a:t>滚动，使动用法</a:t>
            </a:r>
          </a:p>
          <a:p>
            <a:pPr>
              <a:spcBef>
                <a:spcPct val="50000"/>
              </a:spcBef>
            </a:pPr>
            <a:r>
              <a:rPr lang="zh-CN" altLang="en-US" sz="2800" b="1"/>
              <a:t>向西，名作状</a:t>
            </a:r>
          </a:p>
        </p:txBody>
      </p:sp>
    </p:spTree>
    <p:extLst>
      <p:ext uri="{BB962C8B-B14F-4D97-AF65-F5344CB8AC3E}">
        <p14:creationId xmlns:p14="http://schemas.microsoft.com/office/powerpoint/2010/main" val="966844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4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46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46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460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 autoUpdateAnimBg="0"/>
      <p:bldP spid="46083" grpId="0" autoUpdateAnimBg="0"/>
      <p:bldP spid="46084" grpId="0" build="p" autoUpdateAnimBg="0"/>
      <p:bldP spid="46085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3" name="Picture 5" descr="185057_454852905_whcbuzdk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3021697"/>
            <a:ext cx="8712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zh-CN" altLang="en-US" dirty="0">
                <a:solidFill>
                  <a:srgbClr val="0000FF"/>
                </a:solidFill>
              </a:rPr>
              <a:t/>
            </a:r>
            <a:br>
              <a:rPr lang="zh-CN" altLang="en-US" dirty="0">
                <a:solidFill>
                  <a:srgbClr val="0000FF"/>
                </a:solidFill>
              </a:rPr>
            </a:b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59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1196752"/>
            <a:ext cx="813690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0000FF"/>
                </a:solidFill>
              </a:rPr>
              <a:t>理解</a:t>
            </a:r>
          </a:p>
          <a:p>
            <a:r>
              <a:rPr lang="zh-CN" altLang="en-US" sz="2800" dirty="0" smtClean="0">
                <a:solidFill>
                  <a:srgbClr val="0000FF"/>
                </a:solidFill>
              </a:rPr>
              <a:t>         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方法：在反复诵读的基础上，引导学生探究各段间的内在联系。可用点拨法，让学生在反复诵读中自行领悟。 </a:t>
            </a:r>
            <a:br>
              <a:rPr lang="zh-CN" altLang="en-US" sz="2800" b="1" dirty="0" smtClean="0">
                <a:solidFill>
                  <a:srgbClr val="0000FF"/>
                </a:solidFill>
              </a:rPr>
            </a:br>
            <a:r>
              <a:rPr lang="zh-CN" altLang="en-US" sz="2800" b="1" dirty="0" smtClean="0">
                <a:solidFill>
                  <a:srgbClr val="0000FF"/>
                </a:solidFill>
              </a:rPr>
              <a:t>　提示：这首诗按由古及今、自秦入蜀的线索，抓住各处山水特点来描写，以展示蜀道之难。 </a:t>
            </a:r>
            <a:br>
              <a:rPr lang="zh-CN" altLang="en-US" sz="2800" b="1" dirty="0" smtClean="0">
                <a:solidFill>
                  <a:srgbClr val="0000FF"/>
                </a:solidFill>
              </a:rPr>
            </a:b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12951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Wcv141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1">
            <a:hlinkClick r:id="rId3" action="ppaction://hlinksldjump"/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5334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876300" y="1600200"/>
            <a:ext cx="7391400" cy="429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buFontTx/>
              <a:buChar char="•"/>
            </a:pPr>
            <a:r>
              <a:rPr lang="zh-CN" altLang="en-US" sz="4800" b="1"/>
              <a:t>诗的线索：这首诗是按</a:t>
            </a:r>
            <a:r>
              <a:rPr lang="zh-CN" altLang="en-US" sz="4800" b="1">
                <a:solidFill>
                  <a:srgbClr val="FF3300"/>
                </a:solidFill>
              </a:rPr>
              <a:t>由古及今的思路</a:t>
            </a:r>
            <a:r>
              <a:rPr lang="zh-CN" altLang="en-US" sz="4800" b="1"/>
              <a:t>，由</a:t>
            </a:r>
            <a:r>
              <a:rPr lang="zh-CN" altLang="en-US" sz="4800" b="1">
                <a:solidFill>
                  <a:srgbClr val="FF3300"/>
                </a:solidFill>
              </a:rPr>
              <a:t>秦入蜀的线索</a:t>
            </a:r>
            <a:r>
              <a:rPr lang="zh-CN" altLang="en-US" sz="4800" b="1"/>
              <a:t>，抓住各处山水特点来描写，以展示蜀道之难。</a:t>
            </a:r>
          </a:p>
          <a:p>
            <a:pPr>
              <a:spcBef>
                <a:spcPct val="50000"/>
              </a:spcBef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615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Wcv1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5" descr="04">
            <a:hlinkClick r:id="rId3" action="ppaction://hlinksldjump"/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0292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971550" y="1412875"/>
            <a:ext cx="7239000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buFontTx/>
              <a:buChar char="•"/>
            </a:pPr>
            <a:r>
              <a:rPr lang="zh-CN" altLang="en-US" sz="4800" b="1">
                <a:solidFill>
                  <a:srgbClr val="00FF00"/>
                </a:solidFill>
              </a:rPr>
              <a:t>写蜀道难，为什么要引用传说中的蚕从、鱼凫的开国和五丁开山？表达了诗人的什么愿望？</a:t>
            </a:r>
          </a:p>
          <a:p>
            <a:pPr>
              <a:spcBef>
                <a:spcPct val="20000"/>
              </a:spcBef>
            </a:pPr>
            <a:endParaRPr lang="en-US" altLang="zh-CN"/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879475" y="188913"/>
            <a:ext cx="1676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4000" b="1">
                <a:solidFill>
                  <a:srgbClr val="FF3300"/>
                </a:solidFill>
              </a:rPr>
              <a:t>讨论</a:t>
            </a:r>
            <a:r>
              <a:rPr lang="en-US" altLang="zh-CN" sz="4000" b="1">
                <a:solidFill>
                  <a:srgbClr val="FF3300"/>
                </a:solidFill>
              </a:rPr>
              <a:t>1</a:t>
            </a:r>
            <a:r>
              <a:rPr lang="zh-CN" altLang="en-US" sz="4000" b="1">
                <a:solidFill>
                  <a:srgbClr val="FF3300"/>
                </a:solidFill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261825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[1]李白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0"/>
            <a:ext cx="9144000" cy="708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27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1219200" y="1101664"/>
            <a:ext cx="72390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4800" b="1" dirty="0"/>
              <a:t>明确：引用远古蜀君开国是叙述蜀国长期闭塞的状况；五</a:t>
            </a:r>
            <a:r>
              <a:rPr lang="zh-CN" altLang="en-US" sz="4400" b="1" dirty="0"/>
              <a:t>丁开山的传说是说明蜀道的来由，表达诗人改造自然的强烈愿望，赞扬神力和开路者的勇力，赞扬劳动人民改造自然的勇敢精神。</a:t>
            </a:r>
          </a:p>
          <a:p>
            <a:pPr>
              <a:spcBef>
                <a:spcPct val="50000"/>
              </a:spcBef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19486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Wcv1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5" name="Picture 5" descr="28">
            <a:hlinkClick r:id="rId3" action="ppaction://hlinksldjump"/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5486400"/>
            <a:ext cx="1905000" cy="123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847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388074"/>
            <a:ext cx="91440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600" b="1" dirty="0"/>
              <a:t>              </a:t>
            </a:r>
            <a:r>
              <a:rPr lang="zh-CN" altLang="en-US" sz="3600" b="1" dirty="0">
                <a:solidFill>
                  <a:srgbClr val="FF3300"/>
                </a:solidFill>
              </a:rPr>
              <a:t>讨论</a:t>
            </a:r>
            <a:r>
              <a:rPr lang="en-US" altLang="zh-CN" sz="3600" b="1" dirty="0">
                <a:solidFill>
                  <a:srgbClr val="FF3300"/>
                </a:solidFill>
              </a:rPr>
              <a:t>2</a:t>
            </a:r>
          </a:p>
          <a:p>
            <a:r>
              <a:rPr lang="zh-CN" altLang="en-US" sz="3600" b="1" dirty="0"/>
              <a:t>研读“上有六龙</a:t>
            </a:r>
            <a:r>
              <a:rPr lang="en-US" altLang="zh-CN" sz="3600" b="1" dirty="0"/>
              <a:t>……</a:t>
            </a:r>
            <a:r>
              <a:rPr lang="zh-CN" altLang="en-US" sz="3600" b="1" dirty="0"/>
              <a:t>坐长叹”几句。 </a:t>
            </a:r>
            <a:br>
              <a:rPr lang="zh-CN" altLang="en-US" sz="3600" b="1" dirty="0"/>
            </a:br>
            <a:r>
              <a:rPr lang="zh-CN" altLang="en-US" sz="3600" b="1" dirty="0"/>
              <a:t>　引导学生体会诗人想象的丰富和奇特</a:t>
            </a:r>
            <a:r>
              <a:rPr lang="zh-CN" altLang="en-US" sz="2400" dirty="0"/>
              <a:t>。 </a:t>
            </a: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0" y="2492375"/>
            <a:ext cx="9144000" cy="466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 b="1" dirty="0"/>
              <a:t>明确：这几句极写山势的高危，突出路之难行。“上有六龙回日之高标，下有冲波逆折之回川”句是诗人想象自己在蜀道中所见。诗人不但把夸张和神话融为一体，直写山高，而且衬以“回川”之险。水险，更见山势的高危。又借黄鹤与猿猱来反衬，山高得连黄鹤也不能飞度，猿猱也愁于攀援，不言而喻，人行走就难上加难了。这是用虚写层层映衬。接着具体描写青泥岭的难行。以“百步九抑萦岩峦”的危险来表现人行其上的艰难情状和畏惧心理。诗人从星星中穿过，有时还好奇地触摸他们，想象何等奇特。 </a:t>
            </a:r>
            <a:br>
              <a:rPr lang="zh-CN" altLang="en-US" sz="2800" b="1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110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9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Wcv141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63" name="Picture 3" descr="04">
            <a:hlinkClick r:id="rId3" action="ppaction://hlinksldjump"/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0292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914400" y="838200"/>
            <a:ext cx="79248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buFontTx/>
              <a:buChar char="•"/>
            </a:pPr>
            <a:r>
              <a:rPr lang="zh-CN" altLang="en-US" sz="3600" b="1"/>
              <a:t>这一段的第三层诗人是如何把想象、夸张和反衬融为一体的？</a:t>
            </a:r>
            <a:endParaRPr lang="zh-CN" altLang="en-US" sz="3600"/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685800" y="2590800"/>
            <a:ext cx="7924800" cy="301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buFontTx/>
              <a:buChar char="•"/>
            </a:pPr>
            <a:r>
              <a:rPr lang="zh-CN" altLang="en-US" sz="3200" b="1">
                <a:solidFill>
                  <a:srgbClr val="0000FF"/>
                </a:solidFill>
              </a:rPr>
              <a:t>明确：这几句主要是写山势的高危，突出路之难行。先用想象和夸张写山之高，水之险；又用“黄鹤飞不过去，”“猿猱攀不上去”来反衬山势的高危惊险。接着又用想象，人在高危的蜀道上行走，是从星星中穿过，还可以用手触摸到星星！</a:t>
            </a:r>
            <a:endParaRPr lang="zh-CN" altLang="en-US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18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 autoUpdateAnimBg="0"/>
      <p:bldP spid="40965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8" name="Picture 6" descr="Wcv141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04">
            <a:hlinkClick r:id="rId3" action="ppaction://hlinksldjump"/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0292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0" y="765175"/>
            <a:ext cx="5580063" cy="310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buFontTx/>
              <a:buChar char="•"/>
            </a:pPr>
            <a:r>
              <a:rPr lang="zh-CN" altLang="en-US" sz="5400" b="1">
                <a:solidFill>
                  <a:srgbClr val="0000FF"/>
                </a:solidFill>
              </a:rPr>
              <a:t>诗人给这个“畏途”营造了怎样的气氛？</a:t>
            </a:r>
          </a:p>
          <a:p>
            <a:pPr>
              <a:spcBef>
                <a:spcPct val="50000"/>
              </a:spcBef>
            </a:pPr>
            <a:endParaRPr lang="en-US" altLang="zh-CN"/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0" y="3108325"/>
            <a:ext cx="5329238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6000" b="1"/>
              <a:t>“</a:t>
            </a:r>
            <a:r>
              <a:rPr lang="zh-CN" altLang="en-US" sz="6000" b="1"/>
              <a:t>但见”四句渲染凄凉气氛，“连峰”四句渲染惊险气氛。</a:t>
            </a: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1095375" y="0"/>
            <a:ext cx="15843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4400" b="1">
                <a:solidFill>
                  <a:srgbClr val="FF3300"/>
                </a:solidFill>
              </a:rPr>
              <a:t>讨论</a:t>
            </a:r>
            <a:r>
              <a:rPr lang="en-US" altLang="zh-CN" sz="4400" b="1">
                <a:solidFill>
                  <a:srgbClr val="FF3300"/>
                </a:solidFill>
              </a:rPr>
              <a:t>3</a:t>
            </a:r>
          </a:p>
        </p:txBody>
      </p:sp>
      <p:pic>
        <p:nvPicPr>
          <p:cNvPr id="13323" name="Picture 11" descr="山2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0"/>
            <a:ext cx="36353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72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0" grpId="0" autoUpdateAnimBg="0"/>
      <p:bldP spid="13321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 descr="0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0" y="549275"/>
            <a:ext cx="914400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800" b="1">
                <a:latin typeface="宋体" pitchFamily="2" charset="-122"/>
              </a:rPr>
              <a:t>全诗最后一段写剑阁，对天宝初年的唐朝社会有什么</a:t>
            </a:r>
          </a:p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800" b="1">
                <a:latin typeface="宋体" pitchFamily="2" charset="-122"/>
              </a:rPr>
              <a:t>现实意义</a:t>
            </a:r>
            <a:r>
              <a:rPr lang="en-US" altLang="zh-CN" sz="2800" b="1"/>
              <a:t>?  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0" y="1524000"/>
            <a:ext cx="914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Char char="§"/>
            </a:pPr>
            <a:endParaRPr lang="zh-CN" altLang="zh-CN" sz="2800"/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395288" y="2708275"/>
            <a:ext cx="24384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800" b="1">
                <a:solidFill>
                  <a:srgbClr val="FF7C80"/>
                </a:solidFill>
                <a:latin typeface="宋体" pitchFamily="2" charset="-122"/>
              </a:rPr>
              <a:t>劝人引以为鉴戒，警惕战乱的发生</a:t>
            </a:r>
          </a:p>
        </p:txBody>
      </p:sp>
      <p:pic>
        <p:nvPicPr>
          <p:cNvPr id="51206" name="Picture 6" descr="0134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6248400"/>
            <a:ext cx="685800" cy="41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07" name="Text Box 7"/>
          <p:cNvSpPr txBox="1">
            <a:spLocks noChangeArrowheads="1"/>
          </p:cNvSpPr>
          <p:nvPr/>
        </p:nvSpPr>
        <p:spPr bwMode="auto">
          <a:xfrm>
            <a:off x="4067175" y="2708275"/>
            <a:ext cx="4495800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800" b="1">
                <a:solidFill>
                  <a:srgbClr val="FF7C80"/>
                </a:solidFill>
                <a:latin typeface="宋体" pitchFamily="2" charset="-122"/>
              </a:rPr>
              <a:t>表达了对国事的忧虑与关切，为诗篇增加了现实的内涵、深厚的意蕴</a:t>
            </a:r>
            <a:r>
              <a:rPr lang="zh-CN" altLang="en-US" sz="2800" b="1">
                <a:latin typeface="宋体" pitchFamily="2" charset="-122"/>
              </a:rPr>
              <a:t>。</a:t>
            </a:r>
            <a:r>
              <a:rPr lang="zh-CN" altLang="en-US" sz="2800" b="1"/>
              <a:t> </a:t>
            </a:r>
          </a:p>
          <a:p>
            <a:pPr algn="ctr">
              <a:spcBef>
                <a:spcPct val="50000"/>
              </a:spcBef>
              <a:buFont typeface="Wingdings" pitchFamily="2" charset="2"/>
              <a:buChar char="§"/>
            </a:pPr>
            <a:endParaRPr lang="en-US" altLang="zh-CN" sz="2800" b="1"/>
          </a:p>
        </p:txBody>
      </p:sp>
      <p:sp>
        <p:nvSpPr>
          <p:cNvPr id="51208" name="Line 8"/>
          <p:cNvSpPr>
            <a:spLocks noChangeShapeType="1"/>
          </p:cNvSpPr>
          <p:nvPr/>
        </p:nvSpPr>
        <p:spPr bwMode="auto">
          <a:xfrm flipH="1">
            <a:off x="1547813" y="1773238"/>
            <a:ext cx="2057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09" name="Line 9"/>
          <p:cNvSpPr>
            <a:spLocks noChangeShapeType="1"/>
          </p:cNvSpPr>
          <p:nvPr/>
        </p:nvSpPr>
        <p:spPr bwMode="auto">
          <a:xfrm>
            <a:off x="5148263" y="1773238"/>
            <a:ext cx="1905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0" y="0"/>
            <a:ext cx="13303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>
                <a:solidFill>
                  <a:srgbClr val="FF3300"/>
                </a:solidFill>
              </a:rPr>
              <a:t>讨论</a:t>
            </a:r>
            <a:r>
              <a:rPr lang="en-US" altLang="zh-CN" sz="3600" b="1">
                <a:solidFill>
                  <a:srgbClr val="FF3300"/>
                </a:solidFill>
              </a:rPr>
              <a:t>4</a:t>
            </a:r>
          </a:p>
        </p:txBody>
      </p:sp>
      <p:pic>
        <p:nvPicPr>
          <p:cNvPr id="51211" name="Picture 11" descr="山2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4221163"/>
            <a:ext cx="3132137" cy="2636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14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5" grpId="0" autoUpdateAnimBg="0"/>
      <p:bldP spid="51207" grpId="0" autoUpdateAnimBg="0"/>
      <p:bldP spid="51208" grpId="0" animBg="1"/>
      <p:bldP spid="5120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6" name="Picture 4" descr="Wcv141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7" name="Picture 5" descr="04">
            <a:hlinkClick r:id="rId3" action="ppaction://hlinksldjump"/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0292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684213" y="333375"/>
            <a:ext cx="723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FF"/>
                </a:solidFill>
              </a:rPr>
              <a:t>1</a:t>
            </a:r>
            <a:r>
              <a:rPr lang="zh-CN" altLang="en-US" b="1">
                <a:solidFill>
                  <a:srgbClr val="0000FF"/>
                </a:solidFill>
              </a:rPr>
              <a:t>．诗人是怎样来表现蜀道的雄奇险峻的</a:t>
            </a:r>
            <a:r>
              <a:rPr lang="en-US" altLang="zh-CN" b="1">
                <a:solidFill>
                  <a:srgbClr val="0000FF"/>
                </a:solidFill>
              </a:rPr>
              <a:t>?</a:t>
            </a: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0" y="741363"/>
            <a:ext cx="9144000" cy="575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000FF"/>
                </a:solidFill>
              </a:rPr>
              <a:t>神话传说：</a:t>
            </a:r>
            <a:r>
              <a:rPr lang="zh-CN" altLang="en-US" b="1"/>
              <a:t>五丁开山、六龙回日</a:t>
            </a:r>
            <a:r>
              <a:rPr lang="en-US" altLang="zh-CN" b="1"/>
              <a:t>——</a:t>
            </a:r>
            <a:r>
              <a:rPr lang="zh-CN" altLang="en-US" b="1"/>
              <a:t>写出历史上蜀道不可逾越之险阻。</a:t>
            </a:r>
          </a:p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000FF"/>
                </a:solidFill>
              </a:rPr>
              <a:t>虚写映衬</a:t>
            </a:r>
            <a:r>
              <a:rPr lang="zh-CN" altLang="en-US" b="1"/>
              <a:t>：黄鹤不得飞渡、猿猱愁于攀缘</a:t>
            </a:r>
            <a:r>
              <a:rPr lang="en-US" altLang="zh-CN" b="1"/>
              <a:t>——</a:t>
            </a:r>
            <a:r>
              <a:rPr lang="zh-CN" altLang="en-US" b="1"/>
              <a:t>映衬人行走难上加难。</a:t>
            </a:r>
          </a:p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000FF"/>
                </a:solidFill>
              </a:rPr>
              <a:t>摹写神情、动作：</a:t>
            </a:r>
            <a:r>
              <a:rPr lang="zh-CN" altLang="en-US" b="1"/>
              <a:t>手扪星辰、呼吸紧张、抚胸长叹、步履艰难、神情惶悚</a:t>
            </a:r>
            <a:r>
              <a:rPr lang="en-US" altLang="zh-CN" b="1"/>
              <a:t>——</a:t>
            </a:r>
            <a:r>
              <a:rPr lang="zh-CN" altLang="en-US" b="1"/>
              <a:t>困危之状如在眼前。</a:t>
            </a:r>
          </a:p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000FF"/>
                </a:solidFill>
              </a:rPr>
              <a:t>借景抒情</a:t>
            </a:r>
            <a:r>
              <a:rPr lang="zh-CN" altLang="en-US" b="1"/>
              <a:t>：古木荒凉、鸟声悲凄</a:t>
            </a:r>
            <a:r>
              <a:rPr lang="en-US" altLang="zh-CN" b="1"/>
              <a:t>(</a:t>
            </a:r>
            <a:r>
              <a:rPr lang="zh-CN" altLang="en-US" b="1"/>
              <a:t>悲鸟号古木，子规啼夜月</a:t>
            </a:r>
            <a:r>
              <a:rPr lang="en-US" altLang="zh-CN" b="1"/>
              <a:t>)——</a:t>
            </a:r>
            <a:r>
              <a:rPr lang="zh-CN" altLang="en-US" b="1"/>
              <a:t>使人闻声失色，渲染了旅愁和蜀道上空寂苍凉的环境氛围，有力地烘托了蜀道之难。</a:t>
            </a:r>
          </a:p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000FF"/>
                </a:solidFill>
              </a:rPr>
              <a:t>运用夸张</a:t>
            </a:r>
            <a:r>
              <a:rPr lang="zh-CN" altLang="en-US" b="1"/>
              <a:t>：“连峰去天不盈尺”“枯松倒挂倚绝壁”</a:t>
            </a:r>
            <a:r>
              <a:rPr lang="en-US" altLang="zh-CN" b="1"/>
              <a:t>——</a:t>
            </a:r>
            <a:r>
              <a:rPr lang="zh-CN" altLang="en-US" b="1"/>
              <a:t>极言山峰之高，绝壁之险，渲染了惊险的气氛。</a:t>
            </a:r>
          </a:p>
          <a:p>
            <a:pPr>
              <a:spcBef>
                <a:spcPct val="50000"/>
              </a:spcBef>
            </a:pPr>
            <a:r>
              <a:rPr lang="zh-CN" altLang="en-US" b="1"/>
              <a:t>李白正是以变幻莫测的笔法，淋漓尽致地刻画了蜀道之难，艺术地展现了古老蜀道逶迤、峥嵘、高峻、崎岖的面貌，描绘出了一幅色彩绚丽的山水画卷。</a:t>
            </a: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0" y="0"/>
            <a:ext cx="16049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FF3300"/>
                </a:solidFill>
              </a:rPr>
              <a:t>鉴赏</a:t>
            </a:r>
          </a:p>
        </p:txBody>
      </p:sp>
    </p:spTree>
    <p:extLst>
      <p:ext uri="{BB962C8B-B14F-4D97-AF65-F5344CB8AC3E}">
        <p14:creationId xmlns:p14="http://schemas.microsoft.com/office/powerpoint/2010/main" val="92101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/>
      <p:bldP spid="1843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3" name="Picture 5" descr="Wcv141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28">
            <a:hlinkClick r:id="rId3" action="ppaction://hlinksldjump"/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5105400"/>
            <a:ext cx="1905000" cy="123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304800" y="381000"/>
            <a:ext cx="8305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00FF"/>
                </a:solidFill>
              </a:rPr>
              <a:t>2</a:t>
            </a:r>
            <a:r>
              <a:rPr lang="zh-CN" altLang="en-US" sz="3200" b="1">
                <a:solidFill>
                  <a:srgbClr val="0000FF"/>
                </a:solidFill>
              </a:rPr>
              <a:t>．“连峰去天不盈尺</a:t>
            </a:r>
            <a:r>
              <a:rPr lang="en-US" altLang="zh-CN" sz="3200" b="1">
                <a:solidFill>
                  <a:srgbClr val="0000FF"/>
                </a:solidFill>
              </a:rPr>
              <a:t>……</a:t>
            </a:r>
            <a:r>
              <a:rPr lang="zh-CN" altLang="en-US" sz="3200" b="1">
                <a:solidFill>
                  <a:srgbClr val="0000FF"/>
                </a:solidFill>
              </a:rPr>
              <a:t>砯崖转石万壑雷”这几句描写好在哪里</a:t>
            </a:r>
            <a:r>
              <a:rPr lang="en-US" altLang="zh-CN" sz="3200" b="1">
                <a:solidFill>
                  <a:srgbClr val="0000FF"/>
                </a:solidFill>
              </a:rPr>
              <a:t>?</a:t>
            </a: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250825" y="1557338"/>
            <a:ext cx="5551488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诗人先托出山势的高险，然后由静而动，写出水石激荡，山谷轰鸣的惊险场景，好像一串电影镜头：开始是山峦起伏，连峰接天的远景图画；接着平缓地推出枯松倒挂绝壁的特写；而后，跟踪而来的是一组快镜头：飞湍、瀑流、悬崖、转石，配合着万壑雷鸣的音响，飞快地从眼前闪过，惊险万状，目不暇接，从而造成一种势若排山倒海的强烈艺术效果，使蜀道之难的描写，简直达到了登峰造极的地步。如果说上面山势的高危已使人望而生畏，那么此处山川的险要更令人惊心动魄了。</a:t>
            </a:r>
          </a:p>
        </p:txBody>
      </p:sp>
      <p:pic>
        <p:nvPicPr>
          <p:cNvPr id="12297" name="Picture 9" descr="山2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1484313"/>
            <a:ext cx="3492500" cy="5373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95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5" grpId="0"/>
      <p:bldP spid="1229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5" descr="Wcv1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28">
            <a:hlinkClick r:id="rId3" action="ppaction://hlinksldjump"/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953000"/>
            <a:ext cx="1905000" cy="123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762000" y="3200400"/>
            <a:ext cx="7620000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7200" b="1">
                <a:solidFill>
                  <a:srgbClr val="FFFF00"/>
                </a:solidFill>
                <a:latin typeface="宋体" pitchFamily="2" charset="-122"/>
              </a:rPr>
              <a:t>这首诗的艺术特色</a:t>
            </a:r>
          </a:p>
        </p:txBody>
      </p:sp>
    </p:spTree>
    <p:extLst>
      <p:ext uri="{BB962C8B-B14F-4D97-AF65-F5344CB8AC3E}">
        <p14:creationId xmlns:p14="http://schemas.microsoft.com/office/powerpoint/2010/main" val="188425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723900" y="461963"/>
            <a:ext cx="7696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</a:rPr>
              <a:t>“</a:t>
            </a:r>
            <a:r>
              <a:rPr lang="zh-CN" altLang="en-US" sz="2800" b="1">
                <a:solidFill>
                  <a:srgbClr val="0000FF"/>
                </a:solidFill>
              </a:rPr>
              <a:t>蜀道难”这样一个难以表述的事物，李白为什么描绘得如此动人</a:t>
            </a:r>
            <a:r>
              <a:rPr lang="en-US" altLang="zh-CN" sz="2800" b="1">
                <a:solidFill>
                  <a:srgbClr val="0000FF"/>
                </a:solidFill>
              </a:rPr>
              <a:t>?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685800" y="1828800"/>
            <a:ext cx="7696200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李白之所以描绘得如此动人，还在于他融贯其间的浪漫主义激情。诗人寄情山水，放浪形骸，他对自然景物不是冷漠地观赏，而是热情地赞叹，借以抒发自己的理想、感受。那飞流惊湍，奇峰险壑，赋予了诗人的情感气质，因而才呈现出飞动的灵魂和瑰伟的姿态。诗人善于把想像、夸张和神话传说融为一体写景抒情。言山之高峻，则曰：“上有六龙回日之高标”；状道之险阻，则曰：“地崩山摧壮士死，然后天梯石栈相钩连”</a:t>
            </a:r>
            <a:r>
              <a:rPr lang="en-US" altLang="zh-CN" b="1"/>
              <a:t>……</a:t>
            </a:r>
            <a:r>
              <a:rPr lang="zh-CN" altLang="en-US" b="1"/>
              <a:t>诗人从蚕丛开国说到五丁开山，由六龙回日写到子规夜啼，天马行空般地驰骋想像，创造出博大浩渺的艺术境界，充满了浪漫主义色彩，让我们透过奇丽峭拔的山川景物，仿佛看到诗人那“落笔摇五岳，笑傲凌沧州”的高大形象。</a:t>
            </a:r>
          </a:p>
        </p:txBody>
      </p:sp>
    </p:spTree>
    <p:extLst>
      <p:ext uri="{BB962C8B-B14F-4D97-AF65-F5344CB8AC3E}">
        <p14:creationId xmlns:p14="http://schemas.microsoft.com/office/powerpoint/2010/main" val="96600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/>
      <p:bldP spid="430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23528" y="685800"/>
            <a:ext cx="8424936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 smtClean="0">
                <a:ea typeface="隶书" pitchFamily="49" charset="-122"/>
              </a:rPr>
              <a:t>         李白</a:t>
            </a:r>
            <a:r>
              <a:rPr lang="zh-CN" altLang="en-US" sz="3600" b="1" dirty="0">
                <a:ea typeface="隶书" pitchFamily="49" charset="-122"/>
              </a:rPr>
              <a:t>，字太白，号青莲居士，有“诗仙”之美誉。诗风雄奇豪迈，感情奔放，幻想丰富，形象鲜明，是我国诗歌史上继屈原后又一伟大的诗人，与杜甫并称“李杜”。有</a:t>
            </a:r>
            <a:r>
              <a:rPr lang="en-US" altLang="zh-CN" sz="3600" b="1" dirty="0">
                <a:ea typeface="隶书" pitchFamily="49" charset="-122"/>
              </a:rPr>
              <a:t>《</a:t>
            </a:r>
            <a:r>
              <a:rPr lang="zh-CN" altLang="en-US" sz="3600" b="1" dirty="0">
                <a:ea typeface="隶书" pitchFamily="49" charset="-122"/>
              </a:rPr>
              <a:t>李太白集</a:t>
            </a:r>
            <a:r>
              <a:rPr lang="en-US" altLang="zh-CN" sz="3600" b="1" dirty="0">
                <a:ea typeface="隶书" pitchFamily="49" charset="-122"/>
              </a:rPr>
              <a:t>》</a:t>
            </a:r>
            <a:r>
              <a:rPr lang="zh-CN" altLang="en-US" sz="3600" b="1" dirty="0">
                <a:ea typeface="隶书" pitchFamily="49" charset="-122"/>
              </a:rPr>
              <a:t>，代表作有</a:t>
            </a:r>
            <a:r>
              <a:rPr lang="en-US" altLang="zh-CN" sz="3600" b="1" dirty="0">
                <a:ea typeface="隶书" pitchFamily="49" charset="-122"/>
              </a:rPr>
              <a:t>《</a:t>
            </a:r>
            <a:r>
              <a:rPr lang="zh-CN" altLang="en-US" sz="3600" b="1" dirty="0">
                <a:ea typeface="隶书" pitchFamily="49" charset="-122"/>
              </a:rPr>
              <a:t>蜀道难</a:t>
            </a:r>
            <a:r>
              <a:rPr lang="en-US" altLang="zh-CN" sz="3600" b="1" dirty="0">
                <a:ea typeface="隶书" pitchFamily="49" charset="-122"/>
              </a:rPr>
              <a:t>》</a:t>
            </a:r>
            <a:r>
              <a:rPr lang="zh-CN" altLang="en-US" sz="3600" b="1" dirty="0">
                <a:ea typeface="隶书" pitchFamily="49" charset="-122"/>
              </a:rPr>
              <a:t>、</a:t>
            </a:r>
            <a:r>
              <a:rPr lang="en-US" altLang="zh-CN" sz="3600" b="1" dirty="0">
                <a:ea typeface="隶书" pitchFamily="49" charset="-122"/>
              </a:rPr>
              <a:t>《</a:t>
            </a:r>
            <a:r>
              <a:rPr lang="zh-CN" altLang="en-US" sz="3600" b="1" dirty="0">
                <a:ea typeface="隶书" pitchFamily="49" charset="-122"/>
              </a:rPr>
              <a:t>将进酒</a:t>
            </a:r>
            <a:r>
              <a:rPr lang="en-US" altLang="zh-CN" sz="3600" b="1" dirty="0">
                <a:ea typeface="隶书" pitchFamily="49" charset="-122"/>
              </a:rPr>
              <a:t>》</a:t>
            </a:r>
            <a:r>
              <a:rPr lang="zh-CN" altLang="en-US" sz="3600" b="1" dirty="0">
                <a:ea typeface="隶书" pitchFamily="49" charset="-122"/>
              </a:rPr>
              <a:t>、</a:t>
            </a:r>
            <a:r>
              <a:rPr lang="en-US" altLang="zh-CN" sz="3600" b="1" dirty="0">
                <a:ea typeface="隶书" pitchFamily="49" charset="-122"/>
              </a:rPr>
              <a:t>《</a:t>
            </a:r>
            <a:r>
              <a:rPr lang="zh-CN" altLang="en-US" sz="3600" b="1" dirty="0">
                <a:ea typeface="隶书" pitchFamily="49" charset="-122"/>
              </a:rPr>
              <a:t>行路难</a:t>
            </a:r>
            <a:r>
              <a:rPr lang="en-US" altLang="zh-CN" sz="3600" b="1" dirty="0">
                <a:ea typeface="隶书" pitchFamily="49" charset="-122"/>
              </a:rPr>
              <a:t>》</a:t>
            </a:r>
            <a:r>
              <a:rPr lang="zh-CN" altLang="en-US" sz="3600" b="1" dirty="0">
                <a:ea typeface="隶书" pitchFamily="49" charset="-122"/>
              </a:rPr>
              <a:t>、</a:t>
            </a:r>
            <a:r>
              <a:rPr lang="en-US" altLang="zh-CN" sz="3600" b="1" dirty="0">
                <a:ea typeface="隶书" pitchFamily="49" charset="-122"/>
              </a:rPr>
              <a:t>《</a:t>
            </a:r>
            <a:r>
              <a:rPr lang="zh-CN" altLang="en-US" sz="3600" b="1" dirty="0">
                <a:ea typeface="隶书" pitchFamily="49" charset="-122"/>
              </a:rPr>
              <a:t>梦游天姥吟留别</a:t>
            </a:r>
            <a:r>
              <a:rPr lang="en-US" altLang="zh-CN" sz="3600" b="1" dirty="0">
                <a:ea typeface="隶书" pitchFamily="49" charset="-122"/>
              </a:rPr>
              <a:t>》</a:t>
            </a:r>
            <a:r>
              <a:rPr lang="zh-CN" altLang="en-US" sz="3600" b="1" dirty="0">
                <a:ea typeface="隶书" pitchFamily="49" charset="-122"/>
              </a:rPr>
              <a:t>、</a:t>
            </a:r>
            <a:r>
              <a:rPr lang="en-US" altLang="zh-CN" sz="3600" b="1" dirty="0">
                <a:ea typeface="隶书" pitchFamily="49" charset="-122"/>
              </a:rPr>
              <a:t>《</a:t>
            </a:r>
            <a:r>
              <a:rPr lang="zh-CN" altLang="en-US" sz="3600" b="1" dirty="0">
                <a:ea typeface="隶书" pitchFamily="49" charset="-122"/>
              </a:rPr>
              <a:t>静夜思</a:t>
            </a:r>
            <a:r>
              <a:rPr lang="en-US" altLang="zh-CN" sz="3600" b="1" dirty="0">
                <a:ea typeface="隶书" pitchFamily="49" charset="-122"/>
              </a:rPr>
              <a:t>》</a:t>
            </a:r>
            <a:r>
              <a:rPr lang="zh-CN" altLang="en-US" sz="3600" b="1" dirty="0">
                <a:ea typeface="隶书" pitchFamily="49" charset="-122"/>
              </a:rPr>
              <a:t>、</a:t>
            </a:r>
            <a:r>
              <a:rPr lang="en-US" altLang="zh-CN" sz="3600" b="1" dirty="0">
                <a:ea typeface="隶书" pitchFamily="49" charset="-122"/>
              </a:rPr>
              <a:t>《</a:t>
            </a:r>
            <a:r>
              <a:rPr lang="zh-CN" altLang="en-US" sz="3600" b="1" dirty="0">
                <a:ea typeface="隶书" pitchFamily="49" charset="-122"/>
              </a:rPr>
              <a:t>早发白帝城</a:t>
            </a:r>
            <a:r>
              <a:rPr lang="en-US" altLang="zh-CN" sz="3600" b="1" dirty="0">
                <a:ea typeface="隶书" pitchFamily="49" charset="-122"/>
              </a:rPr>
              <a:t>》</a:t>
            </a:r>
            <a:r>
              <a:rPr lang="zh-CN" altLang="en-US" sz="3600" b="1" dirty="0">
                <a:ea typeface="隶书" pitchFamily="49" charset="-122"/>
              </a:rPr>
              <a:t>等。</a:t>
            </a:r>
            <a:br>
              <a:rPr lang="zh-CN" altLang="en-US" sz="3600" b="1" dirty="0">
                <a:ea typeface="隶书" pitchFamily="49" charset="-122"/>
              </a:rPr>
            </a:br>
            <a:endParaRPr lang="zh-CN" altLang="en-US" sz="3600" b="1" dirty="0">
              <a:ea typeface="隶书" pitchFamily="49" charset="-122"/>
            </a:endParaRPr>
          </a:p>
          <a:p>
            <a:pPr>
              <a:spcBef>
                <a:spcPct val="50000"/>
              </a:spcBef>
            </a:pPr>
            <a:endParaRPr lang="en-US" altLang="zh-CN" sz="3600" b="1" dirty="0"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340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7" name="Picture 11" descr="Wcv141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762000" y="3200400"/>
            <a:ext cx="1676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0" lang="zh-CN" altLang="en-US" sz="2800" b="1">
                <a:solidFill>
                  <a:schemeClr val="tx2"/>
                </a:solidFill>
                <a:latin typeface="Arial" charset="0"/>
              </a:rPr>
              <a:t>想像离奇</a:t>
            </a:r>
          </a:p>
          <a:p>
            <a:pPr eaLnBrk="0" hangingPunct="0"/>
            <a:endParaRPr kumimoji="0" lang="en-US" altLang="zh-CN" sz="2800" b="1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762000" y="4343400"/>
            <a:ext cx="1841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0" lang="zh-CN" altLang="en-US" sz="2800" b="1">
                <a:solidFill>
                  <a:schemeClr val="tx2"/>
                </a:solidFill>
                <a:latin typeface="Arial" charset="0"/>
              </a:rPr>
              <a:t>运笔如神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762000" y="3733800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0" lang="zh-CN" altLang="en-US" sz="2800" b="1">
                <a:solidFill>
                  <a:schemeClr val="tx2"/>
                </a:solidFill>
                <a:latin typeface="Arial" charset="0"/>
              </a:rPr>
              <a:t>运用夸张</a:t>
            </a:r>
          </a:p>
        </p:txBody>
      </p:sp>
      <p:sp>
        <p:nvSpPr>
          <p:cNvPr id="50181" name="AutoShape 5"/>
          <p:cNvSpPr>
            <a:spLocks/>
          </p:cNvSpPr>
          <p:nvPr/>
        </p:nvSpPr>
        <p:spPr bwMode="auto">
          <a:xfrm rot="10800000">
            <a:off x="2667000" y="2743200"/>
            <a:ext cx="533400" cy="1905000"/>
          </a:xfrm>
          <a:prstGeom prst="leftBrace">
            <a:avLst>
              <a:gd name="adj1" fmla="val 6613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3200400" y="3429000"/>
            <a:ext cx="40354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b="1">
                <a:latin typeface="Garamond" pitchFamily="18" charset="0"/>
              </a:rPr>
              <a:t>     </a:t>
            </a:r>
            <a:r>
              <a:rPr kumimoji="0" lang="zh-CN" altLang="en-US" sz="3600" b="1">
                <a:solidFill>
                  <a:srgbClr val="FF0000"/>
                </a:solidFill>
                <a:latin typeface="Garamond" pitchFamily="18" charset="0"/>
              </a:rPr>
              <a:t>飘逸、雄奇</a:t>
            </a:r>
          </a:p>
        </p:txBody>
      </p:sp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2895600" y="914400"/>
            <a:ext cx="2667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endParaRPr kumimoji="0" lang="zh-CN" altLang="zh-CN" sz="3200" b="1">
              <a:solidFill>
                <a:srgbClr val="0000FF"/>
              </a:solidFill>
              <a:latin typeface="Arial" charset="0"/>
              <a:ea typeface="幼圆" pitchFamily="49" charset="-122"/>
            </a:endParaRPr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 bwMode="auto">
          <a:xfrm>
            <a:off x="762000" y="2590800"/>
            <a:ext cx="220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0" lang="zh-CN" altLang="en-US" sz="2800" b="1">
                <a:solidFill>
                  <a:schemeClr val="tx2"/>
                </a:solidFill>
                <a:latin typeface="Arial" charset="0"/>
              </a:rPr>
              <a:t>浪漫色彩</a:t>
            </a:r>
          </a:p>
        </p:txBody>
      </p:sp>
      <p:sp>
        <p:nvSpPr>
          <p:cNvPr id="50185" name="Rectangle 9"/>
          <p:cNvSpPr>
            <a:spLocks noChangeArrowheads="1"/>
          </p:cNvSpPr>
          <p:nvPr/>
        </p:nvSpPr>
        <p:spPr bwMode="auto">
          <a:xfrm>
            <a:off x="468313" y="549275"/>
            <a:ext cx="8142287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0" lang="en-US" altLang="zh-CN" sz="3600" b="1">
                <a:solidFill>
                  <a:srgbClr val="003300"/>
                </a:solidFill>
                <a:latin typeface="Arial" charset="0"/>
              </a:rPr>
              <a:t>     </a:t>
            </a:r>
            <a:r>
              <a:rPr kumimoji="0" lang="zh-CN" altLang="en-US" sz="3600" b="1">
                <a:solidFill>
                  <a:srgbClr val="003300"/>
                </a:solidFill>
                <a:latin typeface="Arial" charset="0"/>
              </a:rPr>
              <a:t>从对文章的诗句分析，我们可以看出作者行文的一些特点，这些特点是什么？显示了作者的什么风格？</a:t>
            </a:r>
          </a:p>
        </p:txBody>
      </p:sp>
      <p:sp>
        <p:nvSpPr>
          <p:cNvPr id="50186" name="Rectangle 10"/>
          <p:cNvSpPr>
            <a:spLocks noChangeArrowheads="1"/>
          </p:cNvSpPr>
          <p:nvPr/>
        </p:nvSpPr>
        <p:spPr bwMode="auto">
          <a:xfrm>
            <a:off x="971550" y="4941888"/>
            <a:ext cx="6985000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</a:pPr>
            <a:r>
              <a:rPr kumimoji="0" lang="en-US" altLang="zh-CN" b="1">
                <a:solidFill>
                  <a:srgbClr val="FF3300"/>
                </a:solidFill>
                <a:latin typeface="Arial" charset="0"/>
              </a:rPr>
              <a:t>1</a:t>
            </a:r>
            <a:r>
              <a:rPr kumimoji="0" lang="zh-CN" altLang="en-US" b="1">
                <a:solidFill>
                  <a:srgbClr val="FF3300"/>
                </a:solidFill>
                <a:latin typeface="Arial" charset="0"/>
              </a:rPr>
              <a:t>、李白正是以变幻莫测的笔法，淋漓尽致地刻画了蜀道之难，艺术地展现了古老蜀道逶迤、峥嵘、高峻、崎岖的面貌，描绘出了一幅色彩绚丽的山水画卷。</a:t>
            </a:r>
            <a:br>
              <a:rPr kumimoji="0" lang="zh-CN" altLang="en-US" b="1">
                <a:solidFill>
                  <a:srgbClr val="FF3300"/>
                </a:solidFill>
                <a:latin typeface="Arial" charset="0"/>
              </a:rPr>
            </a:br>
            <a:r>
              <a:rPr kumimoji="0" lang="en-US" altLang="zh-CN" b="1">
                <a:solidFill>
                  <a:srgbClr val="FF3300"/>
                </a:solidFill>
                <a:latin typeface="Arial" charset="0"/>
              </a:rPr>
              <a:t>2</a:t>
            </a:r>
            <a:r>
              <a:rPr kumimoji="0" lang="zh-CN" altLang="en-US" b="1">
                <a:solidFill>
                  <a:srgbClr val="FF3300"/>
                </a:solidFill>
                <a:latin typeface="Arial" charset="0"/>
              </a:rPr>
              <a:t>、</a:t>
            </a:r>
            <a:r>
              <a:rPr lang="zh-CN" altLang="en-US" b="1">
                <a:solidFill>
                  <a:srgbClr val="FF3300"/>
                </a:solidFill>
              </a:rPr>
              <a:t>发展了乐府古题，字数参差错落，句子长短不一。</a:t>
            </a:r>
          </a:p>
        </p:txBody>
      </p:sp>
    </p:spTree>
    <p:extLst>
      <p:ext uri="{BB962C8B-B14F-4D97-AF65-F5344CB8AC3E}">
        <p14:creationId xmlns:p14="http://schemas.microsoft.com/office/powerpoint/2010/main" val="10105559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0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0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0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30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0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30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5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/>
      <p:bldP spid="50179" grpId="0"/>
      <p:bldP spid="50180" grpId="0"/>
      <p:bldP spid="50181" grpId="0" animBg="1"/>
      <p:bldP spid="50182" grpId="0"/>
      <p:bldP spid="50184" grpId="0"/>
      <p:bldP spid="50185" grpId="0"/>
      <p:bldP spid="5018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4" name="Picture 4" descr="Wcv141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0" y="0"/>
            <a:ext cx="9144000" cy="574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zh-CN" altLang="en-US" sz="3200" b="1" dirty="0">
                <a:solidFill>
                  <a:srgbClr val="0000FF"/>
                </a:solidFill>
              </a:rPr>
              <a:t>课堂练习：</a:t>
            </a:r>
          </a:p>
          <a:p>
            <a:pPr algn="just">
              <a:spcBef>
                <a:spcPct val="20000"/>
              </a:spcBef>
              <a:buFontTx/>
              <a:buChar char="•"/>
            </a:pPr>
            <a:r>
              <a:rPr lang="zh-CN" altLang="en-US" sz="3200" b="1" dirty="0">
                <a:solidFill>
                  <a:srgbClr val="0000FF"/>
                </a:solidFill>
              </a:rPr>
              <a:t>比较</a:t>
            </a:r>
            <a:r>
              <a:rPr lang="en-US" altLang="zh-CN" sz="3200" b="1" dirty="0">
                <a:solidFill>
                  <a:srgbClr val="0000FF"/>
                </a:solidFill>
              </a:rPr>
              <a:t>《</a:t>
            </a:r>
            <a:r>
              <a:rPr lang="zh-CN" altLang="en-US" sz="3200" b="1" dirty="0">
                <a:solidFill>
                  <a:srgbClr val="0000FF"/>
                </a:solidFill>
              </a:rPr>
              <a:t>蜀道难</a:t>
            </a:r>
            <a:r>
              <a:rPr lang="en-US" altLang="zh-CN" sz="3200" b="1" dirty="0">
                <a:solidFill>
                  <a:srgbClr val="0000FF"/>
                </a:solidFill>
              </a:rPr>
              <a:t>》</a:t>
            </a:r>
            <a:r>
              <a:rPr lang="zh-CN" altLang="en-US" sz="3200" b="1" dirty="0">
                <a:solidFill>
                  <a:srgbClr val="0000FF"/>
                </a:solidFill>
              </a:rPr>
              <a:t>诗与</a:t>
            </a:r>
            <a:r>
              <a:rPr lang="en-US" altLang="zh-CN" sz="3200" b="1" dirty="0">
                <a:solidFill>
                  <a:srgbClr val="0000FF"/>
                </a:solidFill>
              </a:rPr>
              <a:t>《</a:t>
            </a:r>
            <a:r>
              <a:rPr lang="zh-CN" altLang="en-US" sz="3200" b="1" dirty="0">
                <a:solidFill>
                  <a:srgbClr val="0000FF"/>
                </a:solidFill>
              </a:rPr>
              <a:t>送友人入蜀</a:t>
            </a:r>
            <a:r>
              <a:rPr lang="en-US" altLang="zh-CN" sz="3200" b="1" dirty="0">
                <a:solidFill>
                  <a:srgbClr val="0000FF"/>
                </a:solidFill>
              </a:rPr>
              <a:t>》</a:t>
            </a:r>
            <a:r>
              <a:rPr lang="zh-CN" altLang="en-US" sz="3200" b="1" dirty="0">
                <a:solidFill>
                  <a:srgbClr val="0000FF"/>
                </a:solidFill>
              </a:rPr>
              <a:t>诗的异同点：</a:t>
            </a:r>
          </a:p>
          <a:p>
            <a:pPr algn="just">
              <a:spcBef>
                <a:spcPct val="20000"/>
              </a:spcBef>
              <a:buFontTx/>
              <a:buChar char="•"/>
            </a:pPr>
            <a:r>
              <a:rPr lang="zh-CN" altLang="en-US" b="1" dirty="0">
                <a:solidFill>
                  <a:srgbClr val="0000FF"/>
                </a:solidFill>
              </a:rPr>
              <a:t>                           </a:t>
            </a:r>
            <a:r>
              <a:rPr lang="zh-CN" altLang="en-US" sz="3200" b="1" dirty="0">
                <a:solidFill>
                  <a:srgbClr val="0000FF"/>
                </a:solidFill>
              </a:rPr>
              <a:t>送友人入蜀</a:t>
            </a:r>
          </a:p>
          <a:p>
            <a:pPr algn="just">
              <a:spcBef>
                <a:spcPct val="20000"/>
              </a:spcBef>
              <a:buFontTx/>
              <a:buChar char="•"/>
            </a:pPr>
            <a:r>
              <a:rPr lang="zh-CN" altLang="en-US" sz="3200" b="1" dirty="0">
                <a:solidFill>
                  <a:srgbClr val="0000FF"/>
                </a:solidFill>
              </a:rPr>
              <a:t>见说蚕从路，崎岖不易行。</a:t>
            </a:r>
          </a:p>
          <a:p>
            <a:pPr algn="just">
              <a:spcBef>
                <a:spcPct val="20000"/>
              </a:spcBef>
              <a:buFontTx/>
              <a:buChar char="•"/>
            </a:pPr>
            <a:r>
              <a:rPr lang="zh-CN" altLang="en-US" sz="3200" b="1" dirty="0">
                <a:solidFill>
                  <a:srgbClr val="0000FF"/>
                </a:solidFill>
              </a:rPr>
              <a:t>山从人面起，云傍马头生。</a:t>
            </a:r>
          </a:p>
          <a:p>
            <a:pPr algn="just">
              <a:spcBef>
                <a:spcPct val="20000"/>
              </a:spcBef>
              <a:buFontTx/>
              <a:buChar char="•"/>
            </a:pPr>
            <a:r>
              <a:rPr lang="zh-CN" altLang="en-US" sz="3200" b="1" dirty="0">
                <a:solidFill>
                  <a:srgbClr val="0000FF"/>
                </a:solidFill>
              </a:rPr>
              <a:t>芳树笼秦栈，春流绕蜀城。</a:t>
            </a:r>
          </a:p>
          <a:p>
            <a:pPr algn="just">
              <a:spcBef>
                <a:spcPct val="20000"/>
              </a:spcBef>
              <a:buFontTx/>
              <a:buChar char="•"/>
            </a:pPr>
            <a:r>
              <a:rPr lang="zh-CN" altLang="en-US" sz="3200" b="1" dirty="0">
                <a:solidFill>
                  <a:srgbClr val="0000FF"/>
                </a:solidFill>
              </a:rPr>
              <a:t>升沉应已定，何必问君平</a:t>
            </a:r>
          </a:p>
          <a:p>
            <a:pPr algn="just">
              <a:spcBef>
                <a:spcPct val="20000"/>
              </a:spcBef>
            </a:pPr>
            <a:r>
              <a:rPr lang="zh-CN" altLang="en-US" sz="3200" b="1" dirty="0">
                <a:solidFill>
                  <a:srgbClr val="0000FF"/>
                </a:solidFill>
              </a:rPr>
              <a:t>注：君平：汉代的隐仕，后来在成都站卜算命为生。</a:t>
            </a:r>
          </a:p>
          <a:p>
            <a:pPr algn="just">
              <a:spcBef>
                <a:spcPct val="20000"/>
              </a:spcBef>
            </a:pPr>
            <a:endParaRPr lang="en-US" altLang="zh-CN" sz="3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4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10" name="Picture 6" descr="Wcv141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1" name="Picture 7" descr="1">
            <a:hlinkClick r:id="rId3" action="ppaction://hlinksldjump"/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5334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647700" y="338138"/>
            <a:ext cx="7848600" cy="6180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3600" b="1">
                <a:solidFill>
                  <a:srgbClr val="0000FF"/>
                </a:solidFill>
              </a:rPr>
              <a:t>相同点：都是写蜀道的惊险难行，都是借景抒情。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3600" b="1">
                <a:solidFill>
                  <a:srgbClr val="0000FF"/>
                </a:solidFill>
              </a:rPr>
              <a:t>不同点：（１）体裁不同：</a:t>
            </a:r>
            <a:r>
              <a:rPr lang="en-US" altLang="zh-CN" sz="3600" b="1">
                <a:solidFill>
                  <a:srgbClr val="0000FF"/>
                </a:solidFill>
              </a:rPr>
              <a:t>《</a:t>
            </a:r>
            <a:r>
              <a:rPr lang="zh-CN" altLang="en-US" sz="3600" b="1">
                <a:solidFill>
                  <a:srgbClr val="0000FF"/>
                </a:solidFill>
              </a:rPr>
              <a:t>蜀</a:t>
            </a:r>
            <a:r>
              <a:rPr lang="en-US" altLang="zh-CN" sz="3600" b="1">
                <a:solidFill>
                  <a:srgbClr val="0000FF"/>
                </a:solidFill>
              </a:rPr>
              <a:t>》</a:t>
            </a:r>
            <a:r>
              <a:rPr lang="zh-CN" altLang="en-US" sz="3600" b="1">
                <a:solidFill>
                  <a:srgbClr val="0000FF"/>
                </a:solidFill>
              </a:rPr>
              <a:t>诗是乐府古题，</a:t>
            </a:r>
            <a:r>
              <a:rPr lang="en-US" altLang="zh-CN" sz="3600" b="1">
                <a:solidFill>
                  <a:srgbClr val="0000FF"/>
                </a:solidFill>
              </a:rPr>
              <a:t>《</a:t>
            </a:r>
            <a:r>
              <a:rPr lang="zh-CN" altLang="en-US" sz="3600" b="1">
                <a:solidFill>
                  <a:srgbClr val="0000FF"/>
                </a:solidFill>
              </a:rPr>
              <a:t>送</a:t>
            </a:r>
            <a:r>
              <a:rPr lang="en-US" altLang="zh-CN" sz="3600" b="1">
                <a:solidFill>
                  <a:srgbClr val="0000FF"/>
                </a:solidFill>
              </a:rPr>
              <a:t>》</a:t>
            </a:r>
            <a:r>
              <a:rPr lang="zh-CN" altLang="en-US" sz="3600" b="1">
                <a:solidFill>
                  <a:srgbClr val="0000FF"/>
                </a:solidFill>
              </a:rPr>
              <a:t>诗是五言律诗。（２）主旨不同：</a:t>
            </a:r>
            <a:r>
              <a:rPr lang="en-US" altLang="zh-CN" sz="3600" b="1">
                <a:solidFill>
                  <a:srgbClr val="0000FF"/>
                </a:solidFill>
              </a:rPr>
              <a:t>《</a:t>
            </a:r>
            <a:r>
              <a:rPr lang="zh-CN" altLang="en-US" sz="3600" b="1">
                <a:solidFill>
                  <a:srgbClr val="0000FF"/>
                </a:solidFill>
              </a:rPr>
              <a:t>蜀</a:t>
            </a:r>
            <a:r>
              <a:rPr lang="en-US" altLang="zh-CN" sz="3600" b="1">
                <a:solidFill>
                  <a:srgbClr val="0000FF"/>
                </a:solidFill>
              </a:rPr>
              <a:t>》</a:t>
            </a:r>
            <a:r>
              <a:rPr lang="zh-CN" altLang="en-US" sz="3600" b="1">
                <a:solidFill>
                  <a:srgbClr val="0000FF"/>
                </a:solidFill>
              </a:rPr>
              <a:t>诗是借蜀道的高危，对国家某种命运的关注。</a:t>
            </a:r>
            <a:r>
              <a:rPr lang="en-US" altLang="zh-CN" sz="3600" b="1">
                <a:solidFill>
                  <a:srgbClr val="0000FF"/>
                </a:solidFill>
              </a:rPr>
              <a:t>《</a:t>
            </a:r>
            <a:r>
              <a:rPr lang="zh-CN" altLang="en-US" sz="3600" b="1">
                <a:solidFill>
                  <a:srgbClr val="0000FF"/>
                </a:solidFill>
              </a:rPr>
              <a:t>送</a:t>
            </a:r>
            <a:r>
              <a:rPr lang="en-US" altLang="zh-CN" sz="3600" b="1">
                <a:solidFill>
                  <a:srgbClr val="0000FF"/>
                </a:solidFill>
              </a:rPr>
              <a:t>》</a:t>
            </a:r>
            <a:r>
              <a:rPr lang="zh-CN" altLang="en-US" sz="3600" b="1">
                <a:solidFill>
                  <a:srgbClr val="0000FF"/>
                </a:solidFill>
              </a:rPr>
              <a:t>诗是借蜀道的艰险，表达诗人对友人的规劝，说明仕途的艰险，不要过于追求仕途功名。（３）艺术风格不同：</a:t>
            </a:r>
            <a:r>
              <a:rPr lang="en-US" altLang="zh-CN" sz="3600" b="1">
                <a:solidFill>
                  <a:srgbClr val="0000FF"/>
                </a:solidFill>
              </a:rPr>
              <a:t>《</a:t>
            </a:r>
            <a:r>
              <a:rPr lang="zh-CN" altLang="en-US" sz="3600" b="1">
                <a:solidFill>
                  <a:srgbClr val="0000FF"/>
                </a:solidFill>
              </a:rPr>
              <a:t>蜀</a:t>
            </a:r>
            <a:r>
              <a:rPr lang="en-US" altLang="zh-CN" sz="3600" b="1">
                <a:solidFill>
                  <a:srgbClr val="0000FF"/>
                </a:solidFill>
              </a:rPr>
              <a:t>》</a:t>
            </a:r>
            <a:r>
              <a:rPr lang="zh-CN" altLang="en-US" sz="3600" b="1">
                <a:solidFill>
                  <a:srgbClr val="0000FF"/>
                </a:solidFill>
              </a:rPr>
              <a:t>诗雄放飘逸，</a:t>
            </a:r>
            <a:r>
              <a:rPr lang="en-US" altLang="zh-CN" sz="3600" b="1">
                <a:solidFill>
                  <a:srgbClr val="0000FF"/>
                </a:solidFill>
              </a:rPr>
              <a:t>《</a:t>
            </a:r>
            <a:r>
              <a:rPr lang="zh-CN" altLang="en-US" sz="3600" b="1">
                <a:solidFill>
                  <a:srgbClr val="0000FF"/>
                </a:solidFill>
              </a:rPr>
              <a:t>送</a:t>
            </a:r>
            <a:r>
              <a:rPr lang="en-US" altLang="zh-CN" sz="3600" b="1">
                <a:solidFill>
                  <a:srgbClr val="0000FF"/>
                </a:solidFill>
              </a:rPr>
              <a:t>》</a:t>
            </a:r>
            <a:r>
              <a:rPr lang="zh-CN" altLang="en-US" sz="3600" b="1">
                <a:solidFill>
                  <a:srgbClr val="0000FF"/>
                </a:solidFill>
              </a:rPr>
              <a:t>诗清新俊逸。</a:t>
            </a:r>
            <a:endParaRPr lang="zh-CN" altLang="en-US" sz="3600" b="1"/>
          </a:p>
          <a:p>
            <a:pPr>
              <a:spcBef>
                <a:spcPct val="50000"/>
              </a:spcBef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576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-762000" y="0"/>
            <a:ext cx="5029200" cy="7016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808080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4000">
                <a:solidFill>
                  <a:srgbClr val="FF3300"/>
                </a:solidFill>
                <a:ea typeface="隶书" pitchFamily="49" charset="-122"/>
              </a:rPr>
              <a:t>写作背景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0" y="685800"/>
            <a:ext cx="9296400" cy="547842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808080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 dirty="0"/>
              <a:t>     </a:t>
            </a:r>
            <a:r>
              <a:rPr lang="zh-CN" altLang="en-US" sz="2800" b="1" dirty="0"/>
              <a:t>这首诗大约作于</a:t>
            </a:r>
            <a:r>
              <a:rPr lang="zh-CN" altLang="en-US" sz="2800" b="1" dirty="0">
                <a:solidFill>
                  <a:schemeClr val="accent2"/>
                </a:solidFill>
              </a:rPr>
              <a:t>唐玄宗天宝初诗人在长安之时。</a:t>
            </a:r>
            <a:r>
              <a:rPr lang="en-US" altLang="zh-CN" sz="2800" b="1" dirty="0"/>
              <a:t>《</a:t>
            </a:r>
            <a:r>
              <a:rPr lang="zh-CN" altLang="en-US" sz="2800" b="1" dirty="0"/>
              <a:t>唐摭言</a:t>
            </a:r>
            <a:r>
              <a:rPr lang="en-US" altLang="zh-CN" sz="2800" b="1" dirty="0"/>
              <a:t>》</a:t>
            </a:r>
            <a:r>
              <a:rPr lang="zh-CN" altLang="en-US" sz="2800" b="1" dirty="0"/>
              <a:t>第七卷中有如下记载：“李太白始自西蜀至京，名未甚振，因以所业贽谒贺知章。知章览</a:t>
            </a:r>
            <a:r>
              <a:rPr lang="en-US" altLang="zh-CN" sz="2800" b="1" dirty="0"/>
              <a:t>《</a:t>
            </a:r>
            <a:r>
              <a:rPr lang="zh-CN" altLang="en-US" sz="2800" b="1" dirty="0"/>
              <a:t>蜀道难</a:t>
            </a:r>
            <a:r>
              <a:rPr lang="en-US" altLang="zh-CN" sz="2800" b="1" dirty="0"/>
              <a:t>》</a:t>
            </a:r>
            <a:r>
              <a:rPr lang="zh-CN" altLang="en-US" sz="2800" b="1" dirty="0"/>
              <a:t>一篇，扬眉谓之曰：‘公非人世之人，可不是太白星精耶</a:t>
            </a:r>
            <a:r>
              <a:rPr lang="en-US" altLang="zh-CN" sz="2800" b="1" dirty="0"/>
              <a:t>?’”</a:t>
            </a:r>
            <a:r>
              <a:rPr lang="zh-CN" altLang="en-US" sz="2800" b="1" dirty="0"/>
              <a:t>书的作者王定保是唐末进士，活了八十多岁，一生只有此作，其说当有根据。再验之于诗，亦可证明此说可靠：其一，诗中写蜀道，先提太白山，次说青泥岭，再说剑阁，最后说到锦城即成都，这些都是由长安入蜀的必经之地，而且被排列得如此有序，决非偶然；其二，诗中又多次出现“西”字，如“西当太白”“问君西游”“侧身西望”，如果诗人当时不在长安，就不会这么说。 </a:t>
            </a:r>
          </a:p>
          <a:p>
            <a:pPr algn="ctr" eaLnBrk="0" hangingPunct="0">
              <a:spcBef>
                <a:spcPct val="50000"/>
              </a:spcBef>
            </a:pP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3703423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autoUpdateAnimBg="0"/>
      <p:bldP spid="37891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755576" y="188640"/>
            <a:ext cx="5867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chemeClr val="accent2"/>
                </a:solidFill>
              </a:rPr>
              <a:t>古体诗常识简介：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395536" y="1341438"/>
            <a:ext cx="8424936" cy="531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3600" b="1" dirty="0" smtClean="0"/>
              <a:t>         本</a:t>
            </a:r>
            <a:r>
              <a:rPr lang="zh-CN" altLang="en-US" sz="3600" b="1" dirty="0"/>
              <a:t>诗是一首七言乐府诗。乐府本是汉武帝时开始设立的掌管音乐的机关，任务是制定乐谱、采集歌词、训练乐工，以备朝廷祭祀、宴飨或举行其他仪式时演奏；另一任务是采集民歌，供统治阶级“观风俗”。后来其含义逐渐演变，</a:t>
            </a:r>
            <a:r>
              <a:rPr lang="zh-CN" altLang="en-US" sz="3600" b="1" dirty="0">
                <a:solidFill>
                  <a:schemeClr val="accent2"/>
                </a:solidFill>
              </a:rPr>
              <a:t>指一种合乐的诗歌</a:t>
            </a:r>
            <a:r>
              <a:rPr lang="zh-CN" altLang="en-US" sz="3600" b="1" dirty="0"/>
              <a:t>，即“乐府诗”，简称“乐府”。</a:t>
            </a:r>
            <a:endParaRPr lang="en-US" altLang="en-US" sz="3600" b="1" dirty="0"/>
          </a:p>
          <a:p>
            <a:pPr>
              <a:spcBef>
                <a:spcPct val="50000"/>
              </a:spcBef>
            </a:pPr>
            <a:endParaRPr lang="en-US" altLang="zh-CN" sz="3600" b="1" dirty="0"/>
          </a:p>
        </p:txBody>
      </p:sp>
    </p:spTree>
    <p:extLst>
      <p:ext uri="{BB962C8B-B14F-4D97-AF65-F5344CB8AC3E}">
        <p14:creationId xmlns:p14="http://schemas.microsoft.com/office/powerpoint/2010/main" val="20777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autoUpdateAnimBg="0"/>
      <p:bldP spid="3584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395536" y="1143000"/>
            <a:ext cx="8424936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zh-CN" sz="3200" b="1" dirty="0"/>
              <a:t>《</a:t>
            </a:r>
            <a:r>
              <a:rPr lang="zh-CN" altLang="en-US" sz="3200" b="1" dirty="0"/>
              <a:t>蜀道难</a:t>
            </a:r>
            <a:r>
              <a:rPr lang="en-US" altLang="zh-CN" sz="3200" b="1" dirty="0"/>
              <a:t>》</a:t>
            </a:r>
            <a:r>
              <a:rPr lang="zh-CN" altLang="en-US" sz="3200" b="1" dirty="0"/>
              <a:t>是乐府</a:t>
            </a:r>
            <a:r>
              <a:rPr lang="en-US" altLang="zh-CN" sz="3200" b="1" dirty="0"/>
              <a:t>《</a:t>
            </a:r>
            <a:r>
              <a:rPr lang="zh-CN" altLang="en-US" sz="3200" b="1" dirty="0"/>
              <a:t>相和歌辞瑟调曲</a:t>
            </a:r>
            <a:r>
              <a:rPr lang="en-US" altLang="zh-CN" sz="3200" b="1" dirty="0"/>
              <a:t>》</a:t>
            </a:r>
            <a:r>
              <a:rPr lang="zh-CN" altLang="en-US" sz="3200" b="1" dirty="0"/>
              <a:t>旧题，内容多以山川之险言蜀道之难。本篇诗人袭用乐府古题而推陈出新，以丰富的想像、奔放的语言、雄健的笔调生动地描绘了由秦入蜀道路上奇丽险峻的山川景色。既写了蜀道的艰难，又写了人生旅程的艰难，并寄予了对国事的忧虑和担心。</a:t>
            </a:r>
            <a:endParaRPr lang="en-US" altLang="en-US" sz="3200" b="1" dirty="0"/>
          </a:p>
          <a:p>
            <a:pPr>
              <a:spcBef>
                <a:spcPct val="50000"/>
              </a:spcBef>
            </a:pPr>
            <a:endParaRPr lang="en-US" altLang="zh-CN" sz="3200" b="1" dirty="0"/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1311275" y="287338"/>
            <a:ext cx="13049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400" b="1">
                <a:solidFill>
                  <a:srgbClr val="FF3300"/>
                </a:solidFill>
              </a:rPr>
              <a:t>解题</a:t>
            </a:r>
          </a:p>
        </p:txBody>
      </p:sp>
    </p:spTree>
    <p:extLst>
      <p:ext uri="{BB962C8B-B14F-4D97-AF65-F5344CB8AC3E}">
        <p14:creationId xmlns:p14="http://schemas.microsoft.com/office/powerpoint/2010/main" val="27544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 descr="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66800" y="-152400"/>
            <a:ext cx="102108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519" name="Picture 7" descr="图片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0" y="685800"/>
            <a:ext cx="3810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3600">
                <a:solidFill>
                  <a:srgbClr val="FF3300"/>
                </a:solidFill>
                <a:latin typeface="宋体" pitchFamily="2" charset="-122"/>
                <a:hlinkClick r:id="rId4" action="ppaction://hlinkfile"/>
              </a:rPr>
              <a:t>朗读欣赏</a:t>
            </a:r>
            <a:endParaRPr lang="zh-CN" altLang="en-US" sz="3600">
              <a:solidFill>
                <a:srgbClr val="FF3300"/>
              </a:solidFill>
              <a:latin typeface="宋体" pitchFamily="2" charset="-122"/>
            </a:endParaRPr>
          </a:p>
        </p:txBody>
      </p:sp>
      <p:sp>
        <p:nvSpPr>
          <p:cNvPr id="64516" name="AutoShape 4">
            <a:hlinkClick r:id="rId6" action="ppaction://hlinkfile" highlightClick="1">
              <a:snd r:embed="rId5" name="laser.wav"/>
            </a:hlinkClick>
          </p:cNvPr>
          <p:cNvSpPr>
            <a:spLocks noChangeArrowheads="1"/>
          </p:cNvSpPr>
          <p:nvPr/>
        </p:nvSpPr>
        <p:spPr bwMode="auto">
          <a:xfrm>
            <a:off x="2133600" y="1752600"/>
            <a:ext cx="1524000" cy="762000"/>
          </a:xfrm>
          <a:prstGeom prst="actionButtonSound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64518" name="Picture 6" descr="0134">
            <a:hlinkClick r:id="rId7" action="ppaction://hlinksldjump"/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6248400"/>
            <a:ext cx="685800" cy="41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85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 descr="2007820102934284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250825" y="620713"/>
            <a:ext cx="2012950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6000">
                <a:solidFill>
                  <a:srgbClr val="FF3300"/>
                </a:solidFill>
                <a:latin typeface="Arial" charset="0"/>
                <a:ea typeface="华文新魏" pitchFamily="2" charset="-122"/>
              </a:rPr>
              <a:t>蜀道之难，难于上青天。</a:t>
            </a:r>
          </a:p>
        </p:txBody>
      </p:sp>
    </p:spTree>
    <p:extLst>
      <p:ext uri="{BB962C8B-B14F-4D97-AF65-F5344CB8AC3E}">
        <p14:creationId xmlns:p14="http://schemas.microsoft.com/office/powerpoint/2010/main" val="175651225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7" name="Picture 9" descr="Wcv141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395288" y="260350"/>
            <a:ext cx="8353425" cy="186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</a:rPr>
              <a:t>       </a:t>
            </a:r>
            <a:r>
              <a:rPr lang="zh-CN" altLang="en-US" sz="4400" b="1">
                <a:solidFill>
                  <a:srgbClr val="FF3300"/>
                </a:solidFill>
              </a:rPr>
              <a:t>思考   </a:t>
            </a:r>
            <a:r>
              <a:rPr lang="zh-CN" altLang="en-US" sz="3600" b="1">
                <a:solidFill>
                  <a:srgbClr val="800000"/>
                </a:solidFill>
              </a:rPr>
              <a:t>“蜀道之难，难于上青天”这句诗有什么含义？它出现了三次，各有什么作用？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685800" y="2209800"/>
            <a:ext cx="739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        </a:t>
            </a:r>
            <a:endParaRPr lang="en-US" altLang="zh-CN" sz="2800" b="1">
              <a:solidFill>
                <a:schemeClr val="accent2"/>
              </a:solidFill>
            </a:endParaRP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827088" y="2060575"/>
            <a:ext cx="79565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3600" b="1">
                <a:solidFill>
                  <a:srgbClr val="000066"/>
                </a:solidFill>
                <a:latin typeface="Verdana" pitchFamily="34" charset="0"/>
              </a:rPr>
              <a:t>这一句是该诗的主调，重复出现三次，</a:t>
            </a:r>
          </a:p>
          <a:p>
            <a:r>
              <a:rPr kumimoji="0" lang="zh-CN" altLang="en-US" sz="3600" b="1">
                <a:solidFill>
                  <a:srgbClr val="000066"/>
                </a:solidFill>
                <a:latin typeface="Verdana" pitchFamily="34" charset="0"/>
              </a:rPr>
              <a:t>每次的作用不尽相同。</a:t>
            </a: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684213" y="3357563"/>
            <a:ext cx="2012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3600" b="1">
                <a:solidFill>
                  <a:srgbClr val="800000"/>
                </a:solidFill>
                <a:latin typeface="Verdana" pitchFamily="34" charset="0"/>
              </a:rPr>
              <a:t>在开头：</a:t>
            </a:r>
          </a:p>
        </p:txBody>
      </p:sp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2843213" y="3357563"/>
            <a:ext cx="56705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3600" b="1">
                <a:solidFill>
                  <a:srgbClr val="000066"/>
                </a:solidFill>
                <a:latin typeface="Verdana" pitchFamily="34" charset="0"/>
              </a:rPr>
              <a:t>重在表现蓦然惊讶的感觉，</a:t>
            </a:r>
          </a:p>
          <a:p>
            <a:r>
              <a:rPr kumimoji="0" lang="zh-CN" altLang="en-US" sz="3600" b="1">
                <a:solidFill>
                  <a:srgbClr val="000066"/>
                </a:solidFill>
                <a:latin typeface="Verdana" pitchFamily="34" charset="0"/>
              </a:rPr>
              <a:t>也使文势更为突兀。</a:t>
            </a:r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684213" y="4797425"/>
            <a:ext cx="2012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3600" b="1">
                <a:solidFill>
                  <a:srgbClr val="800000"/>
                </a:solidFill>
                <a:latin typeface="Verdana" pitchFamily="34" charset="0"/>
              </a:rPr>
              <a:t>在中间：</a:t>
            </a:r>
          </a:p>
        </p:txBody>
      </p:sp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2771775" y="4797425"/>
            <a:ext cx="567055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3600" b="1">
                <a:solidFill>
                  <a:srgbClr val="000066"/>
                </a:solidFill>
                <a:latin typeface="Verdana" pitchFamily="34" charset="0"/>
              </a:rPr>
              <a:t>是表现一种畏惧和发愁的心</a:t>
            </a:r>
          </a:p>
          <a:p>
            <a:r>
              <a:rPr kumimoji="0" lang="zh-CN" altLang="en-US" sz="3600" b="1">
                <a:solidFill>
                  <a:srgbClr val="000066"/>
                </a:solidFill>
                <a:latin typeface="Verdana" pitchFamily="34" charset="0"/>
              </a:rPr>
              <a:t>理，在文势上有换气和振气</a:t>
            </a:r>
          </a:p>
          <a:p>
            <a:r>
              <a:rPr kumimoji="0" lang="zh-CN" altLang="en-US" sz="3600" b="1">
                <a:solidFill>
                  <a:srgbClr val="000066"/>
                </a:solidFill>
                <a:latin typeface="Verdana" pitchFamily="34" charset="0"/>
              </a:rPr>
              <a:t>的作用。</a:t>
            </a:r>
          </a:p>
        </p:txBody>
      </p:sp>
    </p:spTree>
    <p:extLst>
      <p:ext uri="{BB962C8B-B14F-4D97-AF65-F5344CB8AC3E}">
        <p14:creationId xmlns:p14="http://schemas.microsoft.com/office/powerpoint/2010/main" val="218289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70" decel="100000"/>
                                        <p:tgtEl>
                                          <p:spTgt spid="53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770" decel="100000"/>
                                        <p:tgtEl>
                                          <p:spTgt spid="53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2" dur="770" fill="hold"/>
                                        <p:tgtEl>
                                          <p:spTgt spid="53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4" dur="770" fill="hold"/>
                                        <p:tgtEl>
                                          <p:spTgt spid="53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0" dur="20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70" decel="100000"/>
                                        <p:tgtEl>
                                          <p:spTgt spid="53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770" decel="100000"/>
                                        <p:tgtEl>
                                          <p:spTgt spid="53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3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8" dur="770" fill="hold"/>
                                        <p:tgtEl>
                                          <p:spTgt spid="53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3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0" dur="770" fill="hold"/>
                                        <p:tgtEl>
                                          <p:spTgt spid="53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4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3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autoUpdateAnimBg="0"/>
      <p:bldP spid="53252" grpId="0"/>
      <p:bldP spid="53254" grpId="0"/>
      <p:bldP spid="53256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2260</Words>
  <Application>Microsoft Office PowerPoint</Application>
  <PresentationFormat>全屏显示(4:3)</PresentationFormat>
  <Paragraphs>115</Paragraphs>
  <Slides>32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Office 主题​​</vt:lpstr>
      <vt:lpstr>蜀    道    难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蜀    道    难 </dc:title>
  <dc:creator>USER</dc:creator>
  <cp:lastModifiedBy>USER</cp:lastModifiedBy>
  <cp:revision>2</cp:revision>
  <dcterms:created xsi:type="dcterms:W3CDTF">2017-02-05T01:32:49Z</dcterms:created>
  <dcterms:modified xsi:type="dcterms:W3CDTF">2017-02-06T00:02:26Z</dcterms:modified>
</cp:coreProperties>
</file>