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716" r:id="rId3"/>
    <p:sldId id="587" r:id="rId4"/>
    <p:sldId id="591" r:id="rId5"/>
    <p:sldId id="592" r:id="rId6"/>
    <p:sldId id="717" r:id="rId7"/>
    <p:sldId id="593" r:id="rId8"/>
    <p:sldId id="594" r:id="rId9"/>
    <p:sldId id="595" r:id="rId10"/>
    <p:sldId id="596" r:id="rId11"/>
    <p:sldId id="597" r:id="rId12"/>
    <p:sldId id="718" r:id="rId13"/>
    <p:sldId id="598" r:id="rId14"/>
    <p:sldId id="599" r:id="rId15"/>
    <p:sldId id="600" r:id="rId16"/>
    <p:sldId id="602" r:id="rId17"/>
    <p:sldId id="603" r:id="rId18"/>
    <p:sldId id="719" r:id="rId19"/>
    <p:sldId id="604" r:id="rId20"/>
    <p:sldId id="605" r:id="rId21"/>
    <p:sldId id="606" r:id="rId22"/>
    <p:sldId id="607" r:id="rId23"/>
    <p:sldId id="608" r:id="rId24"/>
    <p:sldId id="609" r:id="rId25"/>
    <p:sldId id="610" r:id="rId26"/>
    <p:sldId id="611" r:id="rId27"/>
    <p:sldId id="612" r:id="rId28"/>
    <p:sldId id="613" r:id="rId29"/>
    <p:sldId id="614" r:id="rId30"/>
    <p:sldId id="615" r:id="rId31"/>
    <p:sldId id="725" r:id="rId32"/>
    <p:sldId id="688" r:id="rId33"/>
    <p:sldId id="689" r:id="rId34"/>
    <p:sldId id="691" r:id="rId35"/>
    <p:sldId id="692" r:id="rId36"/>
    <p:sldId id="693" r:id="rId37"/>
    <p:sldId id="381"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2" descr="E:\文语\2\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11.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17" Type="http://schemas.openxmlformats.org/officeDocument/2006/relationships/image" Target="../media/image7.TIF"/><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1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13.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14.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15.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16.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17.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18.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19.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0.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1.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3.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17" Type="http://schemas.openxmlformats.org/officeDocument/2006/relationships/image" Target="../media/image8.TIF"/><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4.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5.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6.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7.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8.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29.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3.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30.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31.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3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33.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34.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17" Type="http://schemas.openxmlformats.org/officeDocument/2006/relationships/image" Target="../media/image9.TIF"/><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35.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36.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5.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6.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7.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8.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_rels/slide9.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5.xml"/><Relationship Id="rId2" Type="http://schemas.openxmlformats.org/officeDocument/2006/relationships/slide" Target="slide2.xml"/><Relationship Id="rId16" Type="http://schemas.openxmlformats.org/officeDocument/2006/relationships/slide" Target="slide34.xml"/><Relationship Id="rId1" Type="http://schemas.openxmlformats.org/officeDocument/2006/relationships/slideLayout" Target="../slideLayouts/slideLayout8.x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slide" Target="slide9.xml"/><Relationship Id="rId15" Type="http://schemas.openxmlformats.org/officeDocument/2006/relationships/slide" Target="slide32.xml"/><Relationship Id="rId10" Type="http://schemas.openxmlformats.org/officeDocument/2006/relationships/slide" Target="slide21.xml"/><Relationship Id="rId4" Type="http://schemas.openxmlformats.org/officeDocument/2006/relationships/slide" Target="slide7.xml"/><Relationship Id="rId9" Type="http://schemas.openxmlformats.org/officeDocument/2006/relationships/slide" Target="slide19.xml"/><Relationship Id="rId14" Type="http://schemas.openxmlformats.org/officeDocument/2006/relationships/slide" Target="slide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50827" y="2211710"/>
            <a:ext cx="4631397" cy="707886"/>
          </a:xfrm>
          <a:prstGeom prst="rect">
            <a:avLst/>
          </a:prstGeom>
          <a:noFill/>
        </p:spPr>
        <p:txBody>
          <a:bodyPr wrap="none" rtlCol="0">
            <a:spAutoFit/>
          </a:bodyPr>
          <a:lstStyle/>
          <a:p>
            <a:pPr algn="ctr"/>
            <a:r>
              <a:rPr lang="zh-CN" altLang="zh-CN" sz="4000" b="1" dirty="0">
                <a:solidFill>
                  <a:srgbClr val="FF1111"/>
                </a:solidFill>
                <a:latin typeface="Times New Roman" pitchFamily="18" charset="0"/>
                <a:ea typeface="微软雅黑" pitchFamily="34" charset="-122"/>
                <a:cs typeface="Times New Roman" pitchFamily="18" charset="0"/>
              </a:rPr>
              <a:t>考点综合提升</a:t>
            </a:r>
            <a:r>
              <a:rPr lang="zh-CN" altLang="zh-CN" sz="4000" b="1" dirty="0" smtClean="0">
                <a:solidFill>
                  <a:srgbClr val="FF1111"/>
                </a:solidFill>
                <a:latin typeface="Times New Roman" pitchFamily="18" charset="0"/>
                <a:ea typeface="微软雅黑" pitchFamily="34" charset="-122"/>
                <a:cs typeface="Times New Roman" pitchFamily="18" charset="0"/>
              </a:rPr>
              <a:t>练</a:t>
            </a:r>
            <a:r>
              <a:rPr lang="en-US" altLang="zh-CN" sz="4000" b="1" dirty="0" smtClean="0">
                <a:solidFill>
                  <a:srgbClr val="FF1111"/>
                </a:solidFill>
                <a:latin typeface="Times New Roman" pitchFamily="18" charset="0"/>
                <a:ea typeface="微软雅黑" pitchFamily="34" charset="-122"/>
                <a:cs typeface="Times New Roman" pitchFamily="18" charset="0"/>
              </a:rPr>
              <a:t>(</a:t>
            </a:r>
            <a:r>
              <a:rPr lang="zh-CN" altLang="en-US" sz="4000" b="1" dirty="0" smtClean="0">
                <a:solidFill>
                  <a:srgbClr val="FF1111"/>
                </a:solidFill>
                <a:latin typeface="Times New Roman" pitchFamily="18" charset="0"/>
                <a:ea typeface="微软雅黑" pitchFamily="34" charset="-122"/>
                <a:cs typeface="Times New Roman" pitchFamily="18" charset="0"/>
              </a:rPr>
              <a:t>一</a:t>
            </a:r>
            <a:r>
              <a:rPr lang="en-US" altLang="zh-CN" sz="4000" b="1" dirty="0" smtClean="0">
                <a:solidFill>
                  <a:srgbClr val="FF1111"/>
                </a:solidFill>
                <a:latin typeface="Times New Roman" pitchFamily="18" charset="0"/>
                <a:ea typeface="微软雅黑" pitchFamily="34" charset="-122"/>
                <a:cs typeface="Times New Roman" pitchFamily="18" charset="0"/>
              </a:rPr>
              <a:t>)</a:t>
            </a:r>
            <a:endParaRPr lang="zh-CN" altLang="zh-CN" sz="4000" b="1" dirty="0">
              <a:solidFill>
                <a:srgbClr val="FF111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879" y="720159"/>
            <a:ext cx="8596501"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韩愈在中国散文史上被誉为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唐宋八大家之首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并且还被后人称为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百代文宗</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他的作品《祭十二郎文》流露出的悲恸之情催人泪下。</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《祭十二郎文》流露出的悲恸之情催人泪下。</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其作者韩愈在中国散文史上被誉为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唐宋八大家之首</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他并且还被后人称为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百代文宗</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Times New Roman"/>
                <a:ea typeface="华文细黑"/>
                <a:cs typeface="Courier New"/>
              </a:rPr>
              <a:t>)</a:t>
            </a:r>
            <a:endParaRPr lang="zh-CN" altLang="zh-CN" sz="105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2981785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115605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296" y="498758"/>
            <a:ext cx="8769291" cy="1706878"/>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阅读下面的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绿色化学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示意图，为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绿色化学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拟写一个恰切的定义。要求内容完整，表述准确，语言连贯，不超过</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个字。</a:t>
            </a:r>
            <a:endParaRPr lang="zh-CN" altLang="zh-CN" sz="1050" kern="100" dirty="0">
              <a:effectLst/>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22981785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pic>
        <p:nvPicPr>
          <p:cNvPr id="22" name="图片 21" descr="\\杨绘绘\f\杨绘绘\幻灯片原文件\一轮语文（全国）\XK3.TIF"/>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463896" y="2101602"/>
            <a:ext cx="4216207" cy="2303805"/>
          </a:xfrm>
          <a:prstGeom prst="rect">
            <a:avLst/>
          </a:prstGeom>
          <a:noFill/>
          <a:ln>
            <a:noFill/>
          </a:ln>
        </p:spPr>
      </p:pic>
    </p:spTree>
    <p:extLst>
      <p:ext uri="{BB962C8B-B14F-4D97-AF65-F5344CB8AC3E}">
        <p14:creationId xmlns:p14="http://schemas.microsoft.com/office/powerpoint/2010/main" val="3405922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9502"/>
            <a:ext cx="842711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解答此题，应注意观察示意图的结构和相关要素。以中间的圆形为中心，上边主要有</a:t>
            </a:r>
            <a:r>
              <a:rPr lang="en-US" altLang="zh-CN" sz="2600" kern="100" dirty="0">
                <a:latin typeface="+mj-ea"/>
                <a:ea typeface="+mj-ea"/>
                <a:cs typeface="Courier New"/>
              </a:rPr>
              <a:t>“</a:t>
            </a:r>
            <a:r>
              <a:rPr lang="zh-CN" altLang="zh-CN" sz="2600" kern="100" dirty="0">
                <a:latin typeface="Times New Roman"/>
                <a:ea typeface="华文细黑"/>
                <a:cs typeface="Times New Roman"/>
              </a:rPr>
              <a:t>安全的生产工艺</a:t>
            </a:r>
            <a:r>
              <a:rPr lang="en-US" altLang="zh-CN" sz="2600" kern="100" dirty="0">
                <a:latin typeface="+mj-ea"/>
                <a:ea typeface="+mj-ea"/>
                <a:cs typeface="Courier New"/>
              </a:rPr>
              <a:t>”“</a:t>
            </a:r>
            <a:r>
              <a:rPr lang="zh-CN" altLang="zh-CN" sz="2600" kern="100" dirty="0">
                <a:latin typeface="Times New Roman"/>
                <a:ea typeface="华文细黑"/>
                <a:cs typeface="Times New Roman"/>
              </a:rPr>
              <a:t>提高能源的利用率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，下边是</a:t>
            </a:r>
            <a:r>
              <a:rPr lang="en-US" altLang="zh-CN" sz="2600" kern="100" dirty="0">
                <a:latin typeface="+mj-ea"/>
                <a:ea typeface="+mj-ea"/>
                <a:cs typeface="Courier New"/>
              </a:rPr>
              <a:t>“</a:t>
            </a:r>
            <a:r>
              <a:rPr lang="zh-CN" altLang="zh-CN" sz="2600" kern="100" dirty="0">
                <a:latin typeface="Times New Roman"/>
                <a:ea typeface="华文细黑"/>
                <a:cs typeface="Times New Roman"/>
              </a:rPr>
              <a:t>应用无毒无害的催化剂</a:t>
            </a:r>
            <a:r>
              <a:rPr lang="en-US" altLang="zh-CN" sz="2600" kern="100" dirty="0">
                <a:latin typeface="+mj-ea"/>
                <a:ea typeface="+mj-ea"/>
                <a:cs typeface="Courier New"/>
              </a:rPr>
              <a:t>”“</a:t>
            </a:r>
            <a:r>
              <a:rPr lang="zh-CN" altLang="zh-CN" sz="2600" kern="100" dirty="0">
                <a:latin typeface="Times New Roman"/>
                <a:ea typeface="华文细黑"/>
                <a:cs typeface="Times New Roman"/>
              </a:rPr>
              <a:t>应用无毒无害的溶剂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，左边是反应物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无毒无害的原料，右边是反应产物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环境友好产品。根据化学工业的流程可知，应该是先</a:t>
            </a:r>
            <a:r>
              <a:rPr lang="en-US" altLang="zh-CN" sz="2600" kern="100" dirty="0">
                <a:latin typeface="+mj-ea"/>
                <a:ea typeface="+mj-ea"/>
                <a:cs typeface="Courier New"/>
              </a:rPr>
              <a:t>“</a:t>
            </a:r>
            <a:r>
              <a:rPr lang="zh-CN" altLang="zh-CN" sz="2600" kern="100" dirty="0">
                <a:latin typeface="Times New Roman"/>
                <a:ea typeface="华文细黑"/>
                <a:cs typeface="Times New Roman"/>
              </a:rPr>
              <a:t>生产工艺</a:t>
            </a:r>
            <a:r>
              <a:rPr lang="en-US" altLang="zh-CN" sz="2600" kern="100" dirty="0">
                <a:latin typeface="+mj-ea"/>
                <a:ea typeface="+mj-ea"/>
                <a:cs typeface="Courier New"/>
              </a:rPr>
              <a:t>”</a:t>
            </a:r>
            <a:r>
              <a:rPr lang="zh-CN" altLang="zh-CN" sz="2600" kern="100" dirty="0">
                <a:latin typeface="Times New Roman"/>
                <a:ea typeface="华文细黑"/>
                <a:cs typeface="Times New Roman"/>
              </a:rPr>
              <a:t>，然后</a:t>
            </a:r>
            <a:r>
              <a:rPr lang="en-US" altLang="zh-CN" sz="2600" kern="100" dirty="0">
                <a:latin typeface="+mj-ea"/>
                <a:ea typeface="+mj-ea"/>
                <a:cs typeface="Courier New"/>
              </a:rPr>
              <a:t>“</a:t>
            </a:r>
            <a:r>
              <a:rPr lang="zh-CN" altLang="zh-CN" sz="2600" kern="100" dirty="0">
                <a:latin typeface="Times New Roman"/>
                <a:ea typeface="华文细黑"/>
                <a:cs typeface="Times New Roman"/>
              </a:rPr>
              <a:t>工艺流程</a:t>
            </a:r>
            <a:r>
              <a:rPr lang="en-US" altLang="zh-CN" sz="2600" kern="100" dirty="0">
                <a:latin typeface="+mj-ea"/>
                <a:ea typeface="+mj-ea"/>
                <a:cs typeface="Courier New"/>
              </a:rPr>
              <a:t>”</a:t>
            </a:r>
            <a:r>
              <a:rPr lang="zh-CN" altLang="zh-CN" sz="2600" kern="100" dirty="0">
                <a:latin typeface="Times New Roman"/>
                <a:ea typeface="华文细黑"/>
                <a:cs typeface="Times New Roman"/>
              </a:rPr>
              <a:t>，最后</a:t>
            </a:r>
            <a:r>
              <a:rPr lang="en-US" altLang="zh-CN" sz="2600" kern="100" dirty="0">
                <a:latin typeface="+mj-ea"/>
                <a:ea typeface="+mj-ea"/>
                <a:cs typeface="Courier New"/>
              </a:rPr>
              <a:t>“</a:t>
            </a:r>
            <a:r>
              <a:rPr lang="zh-CN" altLang="zh-CN" sz="2600" kern="100" dirty="0">
                <a:latin typeface="Times New Roman"/>
                <a:ea typeface="华文细黑"/>
                <a:cs typeface="Times New Roman"/>
              </a:rPr>
              <a:t>反应产物</a:t>
            </a:r>
            <a:r>
              <a:rPr lang="en-US" altLang="zh-CN" sz="2600" kern="100" dirty="0">
                <a:latin typeface="+mj-ea"/>
                <a:ea typeface="+mj-ea"/>
                <a:cs typeface="Courier New"/>
              </a:rPr>
              <a:t>”</a:t>
            </a:r>
            <a:r>
              <a:rPr lang="zh-CN" altLang="zh-CN" sz="2600" kern="100" dirty="0">
                <a:latin typeface="Times New Roman"/>
                <a:ea typeface="华文细黑"/>
                <a:cs typeface="Times New Roman"/>
              </a:rPr>
              <a:t>。用下定义的方法概括示意图中的信息即可。</a:t>
            </a:r>
            <a:endParaRPr lang="zh-CN" altLang="zh-CN" sz="1050" kern="100" dirty="0">
              <a:effectLst/>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529305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5099" y="967031"/>
            <a:ext cx="8511387"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绿色化学指使用安全的生产工艺提高能源的利用率，使用无毒无害的原料，应用无毒无害的催化剂和溶剂进行原子经济性反应</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高选择性反应</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来生产出环境友好产品的一种化学工业生产。</a:t>
            </a:r>
            <a:endParaRPr lang="zh-CN" altLang="zh-CN" sz="105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706077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377" y="661442"/>
            <a:ext cx="8714896" cy="3093154"/>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题组二</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仿照下面的示例，另选本体和喻体写两句话。要求：句式与示例相似，语意连贯。</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示例：生活犹如泉源，文章犹如溪水，泉源丰盈而不枯竭，溪水自然活泼地流动不歇</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280508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39534995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7" name="TextBox 36"/>
          <p:cNvSpPr txBox="1"/>
          <p:nvPr/>
        </p:nvSpPr>
        <p:spPr>
          <a:xfrm>
            <a:off x="188341" y="949474"/>
            <a:ext cx="8769291"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信任犹如大海，友谊犹如浪花，大海浩瀚而无边无际，浪花自然永远地翻腾不止。</a:t>
            </a:r>
            <a:endParaRPr lang="zh-CN" altLang="zh-CN" sz="260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知识犹如天空，梦想犹如星辰，天空浩淼而广袤无边，梦想自然璀璨地闪耀不息。</a:t>
            </a:r>
            <a:endParaRPr lang="zh-CN" altLang="zh-CN" sz="2600" kern="100" dirty="0">
              <a:effectLst/>
              <a:latin typeface="宋体"/>
              <a:cs typeface="Courier New"/>
            </a:endParaRPr>
          </a:p>
        </p:txBody>
      </p:sp>
    </p:spTree>
    <p:extLst>
      <p:ext uri="{BB962C8B-B14F-4D97-AF65-F5344CB8AC3E}">
        <p14:creationId xmlns:p14="http://schemas.microsoft.com/office/powerpoint/2010/main" val="1865222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007" y="586114"/>
            <a:ext cx="8769291" cy="4413516"/>
          </a:xfrm>
          <a:prstGeom prst="rect">
            <a:avLst/>
          </a:prstGeom>
          <a:noFill/>
        </p:spPr>
        <p:txBody>
          <a:bodyPr wrap="square" rtlCol="0">
            <a:spAutoFit/>
          </a:bodyPr>
          <a:lstStyle/>
          <a:p>
            <a:pPr algn="just">
              <a:lnSpc>
                <a:spcPct val="130000"/>
              </a:lnSpc>
              <a:spcAft>
                <a:spcPts val="0"/>
              </a:spcAft>
            </a:pPr>
            <a:r>
              <a:rPr lang="en-US" altLang="zh-CN" sz="2400" kern="100" dirty="0">
                <a:latin typeface="Times New Roman"/>
                <a:ea typeface="华文细黑"/>
                <a:cs typeface="Courier New"/>
              </a:rPr>
              <a:t>7.</a:t>
            </a:r>
            <a:r>
              <a:rPr lang="zh-CN" altLang="zh-CN" sz="2400" kern="100" dirty="0">
                <a:latin typeface="Times New Roman"/>
                <a:ea typeface="华文细黑"/>
                <a:cs typeface="Times New Roman"/>
              </a:rPr>
              <a:t>在下面一段文字横线处补写恰当的语句，使整段文字语意完整连贯，内容贴切，逻辑严密。每处不超过</a:t>
            </a:r>
            <a:r>
              <a:rPr lang="en-US" altLang="zh-CN" sz="2400" kern="100" dirty="0">
                <a:latin typeface="Times New Roman"/>
                <a:ea typeface="华文细黑"/>
                <a:cs typeface="Courier New"/>
              </a:rPr>
              <a:t>15</a:t>
            </a:r>
            <a:r>
              <a:rPr lang="zh-CN" altLang="zh-CN" sz="2400" kern="100" dirty="0">
                <a:latin typeface="Times New Roman"/>
                <a:ea typeface="华文细黑"/>
                <a:cs typeface="Times New Roman"/>
              </a:rPr>
              <a:t>个字。</a:t>
            </a:r>
            <a:endParaRPr lang="zh-CN" altLang="zh-CN" sz="2400" kern="100" dirty="0">
              <a:latin typeface="宋体"/>
              <a:cs typeface="Courier New"/>
            </a:endParaRPr>
          </a:p>
          <a:p>
            <a:pPr algn="just">
              <a:lnSpc>
                <a:spcPct val="13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行百里者半九十</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①</a:t>
            </a:r>
            <a:r>
              <a:rPr lang="en-US" altLang="zh-CN" sz="2400" kern="100" dirty="0">
                <a:latin typeface="Times New Roman"/>
                <a:ea typeface="华文细黑"/>
                <a:cs typeface="Courier New"/>
              </a:rPr>
              <a:t>________________________</a:t>
            </a:r>
            <a:r>
              <a:rPr lang="zh-CN" altLang="zh-CN" sz="2400" kern="100" dirty="0">
                <a:latin typeface="Times New Roman"/>
                <a:ea typeface="华文细黑"/>
                <a:cs typeface="Times New Roman"/>
              </a:rPr>
              <a:t>，越可能会面临不同寻常的考验。极限运动如此，人的奋斗如此，</a:t>
            </a:r>
            <a:r>
              <a:rPr lang="en-US" altLang="zh-CN" sz="2400" kern="100" dirty="0" smtClean="0">
                <a:latin typeface="宋体"/>
                <a:ea typeface="华文细黑"/>
                <a:cs typeface="Times New Roman"/>
              </a:rPr>
              <a:t>②</a:t>
            </a:r>
            <a:r>
              <a:rPr lang="en-US" altLang="zh-CN" sz="2400" kern="100" dirty="0" smtClean="0">
                <a:latin typeface="Times New Roman" pitchFamily="18" charset="0"/>
                <a:ea typeface="华文细黑"/>
                <a:cs typeface="Times New Roman" pitchFamily="18" charset="0"/>
              </a:rPr>
              <a:t>______</a:t>
            </a:r>
          </a:p>
          <a:p>
            <a:pPr algn="just">
              <a:lnSpc>
                <a:spcPct val="130000"/>
              </a:lnSpc>
              <a:spcAft>
                <a:spcPts val="0"/>
              </a:spcAft>
            </a:pPr>
            <a:r>
              <a:rPr lang="en-US" altLang="zh-CN" sz="2400" kern="100" dirty="0" smtClean="0">
                <a:latin typeface="Times New Roman"/>
                <a:ea typeface="华文细黑"/>
                <a:cs typeface="Courier New"/>
              </a:rPr>
              <a:t>_________________________</a:t>
            </a:r>
            <a:r>
              <a:rPr lang="zh-CN" altLang="zh-CN" sz="2400" kern="100" dirty="0" smtClean="0">
                <a:latin typeface="Times New Roman"/>
                <a:ea typeface="华文细黑"/>
                <a:cs typeface="Times New Roman"/>
              </a:rPr>
              <a:t>。</a:t>
            </a:r>
            <a:r>
              <a:rPr lang="zh-CN" altLang="zh-CN" sz="2400" kern="100" dirty="0">
                <a:latin typeface="Times New Roman"/>
                <a:ea typeface="华文细黑"/>
                <a:cs typeface="Times New Roman"/>
              </a:rPr>
              <a:t>无论是艰难转变发展方式，还是深水区的深化改革，抑或是爬坡过坎的关键发展阶段，都是对我们耐力的一次集中检阅。正如习近平总书记所说：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再高的山、再长的路，只要我们锲而不舍前进，就有达到目的的那一天。</a:t>
            </a:r>
            <a:r>
              <a:rPr lang="en-US" altLang="zh-CN" sz="2400" kern="100" dirty="0" smtClean="0">
                <a:latin typeface="宋体"/>
                <a:ea typeface="华文细黑"/>
                <a:cs typeface="Times New Roman"/>
              </a:rPr>
              <a:t>”</a:t>
            </a:r>
          </a:p>
          <a:p>
            <a:pPr algn="just">
              <a:lnSpc>
                <a:spcPct val="130000"/>
              </a:lnSpc>
              <a:spcAft>
                <a:spcPts val="0"/>
              </a:spcAft>
            </a:pPr>
            <a:r>
              <a:rPr lang="en-US" altLang="zh-CN" sz="2400" kern="100" dirty="0" smtClean="0">
                <a:latin typeface="宋体"/>
                <a:ea typeface="华文细黑"/>
                <a:cs typeface="Times New Roman"/>
              </a:rPr>
              <a:t>③</a:t>
            </a:r>
            <a:r>
              <a:rPr lang="en-US" altLang="zh-CN" sz="2400" kern="100" dirty="0" smtClean="0">
                <a:latin typeface="Times New Roman"/>
                <a:ea typeface="华文细黑"/>
                <a:cs typeface="Courier New"/>
              </a:rPr>
              <a:t>__________________</a:t>
            </a:r>
            <a:r>
              <a:rPr lang="zh-CN" altLang="zh-CN" sz="2400" kern="100" dirty="0">
                <a:latin typeface="Times New Roman"/>
                <a:ea typeface="华文细黑"/>
                <a:cs typeface="Times New Roman"/>
              </a:rPr>
              <a:t>，我们不仅能抵达梦想，还将收获更多。</a:t>
            </a:r>
            <a:endParaRPr lang="zh-CN" altLang="zh-CN" sz="24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39534995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0858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007" y="604674"/>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空，根据</a:t>
            </a:r>
            <a:r>
              <a:rPr lang="en-US" altLang="zh-CN" sz="2600" kern="100" dirty="0">
                <a:latin typeface="+mj-ea"/>
                <a:ea typeface="+mj-ea"/>
                <a:cs typeface="Courier New"/>
              </a:rPr>
              <a:t>“</a:t>
            </a:r>
            <a:r>
              <a:rPr lang="zh-CN" altLang="zh-CN" sz="2600" kern="100" dirty="0">
                <a:latin typeface="Times New Roman"/>
                <a:ea typeface="华文细黑"/>
                <a:cs typeface="Times New Roman"/>
              </a:rPr>
              <a:t>行百里者半九十</a:t>
            </a:r>
            <a:r>
              <a:rPr lang="en-US" altLang="zh-CN" sz="2600" kern="100" dirty="0">
                <a:latin typeface="+mj-ea"/>
                <a:ea typeface="+mj-ea"/>
                <a:cs typeface="Courier New"/>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越可能会面临不同寻常的考验</a:t>
            </a:r>
            <a:r>
              <a:rPr lang="en-US" altLang="zh-CN" sz="2600" kern="100" dirty="0">
                <a:latin typeface="+mj-ea"/>
                <a:ea typeface="+mj-ea"/>
                <a:cs typeface="Courier New"/>
              </a:rPr>
              <a:t>”“</a:t>
            </a:r>
            <a:r>
              <a:rPr lang="zh-CN" altLang="zh-CN" sz="2600" kern="100" dirty="0">
                <a:latin typeface="Times New Roman"/>
                <a:ea typeface="华文细黑"/>
                <a:cs typeface="Times New Roman"/>
              </a:rPr>
              <a:t>爬坡过坎的关键发展阶段</a:t>
            </a:r>
            <a:r>
              <a:rPr lang="en-US" altLang="zh-CN" sz="2600" kern="100" dirty="0">
                <a:latin typeface="+mj-ea"/>
                <a:ea typeface="+mj-ea"/>
                <a:cs typeface="Courier New"/>
              </a:rPr>
              <a:t>”</a:t>
            </a:r>
            <a:r>
              <a:rPr lang="zh-CN" altLang="zh-CN" sz="2600" kern="100" dirty="0">
                <a:latin typeface="Times New Roman"/>
                <a:ea typeface="华文细黑"/>
                <a:cs typeface="Times New Roman"/>
              </a:rPr>
              <a:t>可以看出，此空应填</a:t>
            </a:r>
            <a:r>
              <a:rPr lang="en-US" altLang="zh-CN" sz="2600" kern="100" dirty="0">
                <a:latin typeface="+mj-ea"/>
                <a:ea typeface="+mj-ea"/>
                <a:cs typeface="Courier New"/>
              </a:rPr>
              <a:t>“</a:t>
            </a:r>
            <a:r>
              <a:rPr lang="zh-CN" altLang="zh-CN" sz="2600" kern="100" dirty="0">
                <a:latin typeface="Times New Roman"/>
                <a:ea typeface="华文细黑"/>
                <a:cs typeface="Times New Roman"/>
              </a:rPr>
              <a:t>越是在关键时刻</a:t>
            </a:r>
            <a:r>
              <a:rPr lang="en-US" altLang="zh-CN" sz="2600" kern="100" dirty="0">
                <a:latin typeface="+mj-ea"/>
                <a:ea typeface="+mj-ea"/>
                <a:cs typeface="Courier New"/>
              </a:rPr>
              <a:t>”</a:t>
            </a:r>
            <a:r>
              <a:rPr lang="zh-CN" altLang="zh-CN" sz="2600" kern="100" dirty="0">
                <a:latin typeface="Times New Roman"/>
                <a:ea typeface="华文细黑"/>
                <a:cs typeface="Times New Roman"/>
              </a:rPr>
              <a:t>之类的语句。</a:t>
            </a:r>
            <a:r>
              <a:rPr lang="zh-CN" altLang="zh-CN" sz="2600" kern="100" dirty="0">
                <a:latin typeface="宋体"/>
                <a:cs typeface="宋体"/>
              </a:rPr>
              <a:t>②</a:t>
            </a:r>
            <a:r>
              <a:rPr lang="zh-CN" altLang="zh-CN" sz="2600" kern="100" dirty="0">
                <a:latin typeface="Times New Roman"/>
                <a:ea typeface="华文细黑"/>
                <a:cs typeface="Times New Roman"/>
              </a:rPr>
              <a:t>空，根据其后面的文字，确定话题是</a:t>
            </a:r>
            <a:r>
              <a:rPr lang="en-US" altLang="zh-CN" sz="2600" kern="100" dirty="0">
                <a:latin typeface="+mj-ea"/>
                <a:ea typeface="+mj-ea"/>
                <a:cs typeface="Courier New"/>
              </a:rPr>
              <a:t>“</a:t>
            </a:r>
            <a:r>
              <a:rPr lang="zh-CN" altLang="zh-CN" sz="2600" kern="100" dirty="0">
                <a:latin typeface="Times New Roman"/>
                <a:ea typeface="华文细黑"/>
                <a:cs typeface="Times New Roman"/>
              </a:rPr>
              <a:t>国家的发展</a:t>
            </a:r>
            <a:r>
              <a:rPr lang="en-US" altLang="zh-CN" sz="2600" kern="100" dirty="0">
                <a:latin typeface="+mj-ea"/>
                <a:ea typeface="+mj-ea"/>
                <a:cs typeface="Courier New"/>
              </a:rPr>
              <a:t>”</a:t>
            </a:r>
            <a:r>
              <a:rPr lang="zh-CN" altLang="zh-CN" sz="2600" kern="100" dirty="0">
                <a:latin typeface="Times New Roman"/>
                <a:ea typeface="华文细黑"/>
                <a:cs typeface="Times New Roman"/>
              </a:rPr>
              <a:t>；根据</a:t>
            </a:r>
            <a:r>
              <a:rPr lang="en-US" altLang="zh-CN" sz="2600" kern="100" dirty="0">
                <a:latin typeface="+mj-ea"/>
                <a:ea typeface="+mj-ea"/>
                <a:cs typeface="Courier New"/>
              </a:rPr>
              <a:t>“</a:t>
            </a:r>
            <a:r>
              <a:rPr lang="zh-CN" altLang="zh-CN" sz="2600" kern="100" dirty="0">
                <a:latin typeface="Times New Roman"/>
                <a:ea typeface="华文细黑"/>
                <a:cs typeface="Times New Roman"/>
              </a:rPr>
              <a:t>极限运动如此，人的奋斗如此</a:t>
            </a:r>
            <a:r>
              <a:rPr lang="en-US" altLang="zh-CN" sz="2600" kern="100" dirty="0">
                <a:latin typeface="+mj-ea"/>
                <a:ea typeface="+mj-ea"/>
                <a:cs typeface="Courier New"/>
              </a:rPr>
              <a:t>”</a:t>
            </a:r>
            <a:r>
              <a:rPr lang="zh-CN" altLang="zh-CN" sz="2600" kern="100" dirty="0">
                <a:latin typeface="Times New Roman"/>
                <a:ea typeface="华文细黑"/>
                <a:cs typeface="Times New Roman"/>
              </a:rPr>
              <a:t>，可以确定句式。</a:t>
            </a:r>
            <a:r>
              <a:rPr lang="zh-CN" altLang="zh-CN" sz="2600" kern="100" dirty="0">
                <a:latin typeface="宋体"/>
                <a:cs typeface="宋体"/>
              </a:rPr>
              <a:t>③</a:t>
            </a:r>
            <a:r>
              <a:rPr lang="zh-CN" altLang="zh-CN" sz="2600" kern="100" dirty="0">
                <a:latin typeface="Times New Roman"/>
                <a:ea typeface="华文细黑"/>
                <a:cs typeface="Times New Roman"/>
              </a:rPr>
              <a:t>空，根据习近平总书记强调的</a:t>
            </a:r>
            <a:r>
              <a:rPr lang="en-US" altLang="zh-CN" sz="2600" kern="100" dirty="0">
                <a:latin typeface="+mj-ea"/>
                <a:ea typeface="+mj-ea"/>
                <a:cs typeface="Courier New"/>
              </a:rPr>
              <a:t>“</a:t>
            </a:r>
            <a:r>
              <a:rPr lang="zh-CN" altLang="zh-CN" sz="2600" kern="100" dirty="0">
                <a:latin typeface="Times New Roman"/>
                <a:ea typeface="华文细黑"/>
                <a:cs typeface="Times New Roman"/>
              </a:rPr>
              <a:t>我们锲而不舍前进</a:t>
            </a:r>
            <a:r>
              <a:rPr lang="en-US" altLang="zh-CN" sz="2600" kern="100" dirty="0">
                <a:latin typeface="+mj-ea"/>
                <a:ea typeface="+mj-ea"/>
                <a:cs typeface="Courier New"/>
              </a:rPr>
              <a:t>”</a:t>
            </a:r>
            <a:r>
              <a:rPr lang="zh-CN" altLang="zh-CN" sz="2600" kern="100" dirty="0">
                <a:latin typeface="Times New Roman"/>
                <a:ea typeface="华文细黑"/>
                <a:cs typeface="Times New Roman"/>
              </a:rPr>
              <a:t>可知，所填语句和</a:t>
            </a:r>
            <a:r>
              <a:rPr lang="en-US" altLang="zh-CN" sz="2600" kern="100" dirty="0">
                <a:latin typeface="+mj-ea"/>
                <a:ea typeface="+mj-ea"/>
                <a:cs typeface="Courier New"/>
              </a:rPr>
              <a:t>“</a:t>
            </a:r>
            <a:r>
              <a:rPr lang="zh-CN" altLang="zh-CN" sz="2600" kern="100" dirty="0">
                <a:latin typeface="Times New Roman"/>
                <a:ea typeface="华文细黑"/>
                <a:cs typeface="Times New Roman"/>
              </a:rPr>
              <a:t>不仅能抵达梦想，还将收获更多</a:t>
            </a:r>
            <a:r>
              <a:rPr lang="en-US" altLang="zh-CN" sz="2600" kern="100" dirty="0">
                <a:latin typeface="+mj-ea"/>
                <a:ea typeface="+mj-ea"/>
                <a:cs typeface="Courier New"/>
              </a:rPr>
              <a:t>”</a:t>
            </a:r>
            <a:r>
              <a:rPr lang="zh-CN" altLang="zh-CN" sz="2600" kern="100" dirty="0">
                <a:latin typeface="Times New Roman"/>
                <a:ea typeface="华文细黑"/>
                <a:cs typeface="Times New Roman"/>
              </a:rPr>
              <a:t>构成条件关系</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98775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7782" y="851784"/>
            <a:ext cx="8596501" cy="1215910"/>
          </a:xfrm>
          <a:prstGeom prst="rect">
            <a:avLst/>
          </a:prstGeom>
          <a:noFill/>
        </p:spPr>
        <p:txBody>
          <a:bodyPr wrap="square" rtlCol="0">
            <a:spAutoFit/>
          </a:bodyPr>
          <a:lstStyle/>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越是在抵达梦想的关键时刻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国家的前行同样如此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锤炼好耐力</a:t>
            </a:r>
            <a:endParaRPr lang="zh-CN" altLang="zh-CN" sz="2600" kern="100" dirty="0">
              <a:solidFill>
                <a:prstClr val="black"/>
              </a:solidFill>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25374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211" y="579160"/>
            <a:ext cx="8769291" cy="4413516"/>
          </a:xfrm>
          <a:prstGeom prst="rect">
            <a:avLst/>
          </a:prstGeom>
          <a:noFill/>
        </p:spPr>
        <p:txBody>
          <a:bodyPr wrap="square" rtlCol="0">
            <a:spAutoFit/>
          </a:bodyPr>
          <a:lstStyle/>
          <a:p>
            <a:pPr algn="just">
              <a:lnSpc>
                <a:spcPct val="130000"/>
              </a:lnSpc>
              <a:spcAft>
                <a:spcPts val="0"/>
              </a:spcAft>
            </a:pPr>
            <a:r>
              <a:rPr lang="en-US" altLang="zh-CN" sz="2400" kern="100" dirty="0">
                <a:latin typeface="Times New Roman"/>
                <a:ea typeface="华文细黑"/>
                <a:cs typeface="Courier New"/>
              </a:rPr>
              <a:t>8.</a:t>
            </a:r>
            <a:r>
              <a:rPr lang="zh-CN" altLang="zh-CN" sz="2400" kern="100" dirty="0">
                <a:latin typeface="Times New Roman"/>
                <a:ea typeface="华文细黑"/>
                <a:cs typeface="Times New Roman"/>
              </a:rPr>
              <a:t>认真阅读下面一段文字，找出其中三处表达不够简明的地方并修改。</a:t>
            </a:r>
            <a:endParaRPr lang="zh-CN" altLang="zh-CN" sz="2400" kern="100" dirty="0">
              <a:latin typeface="宋体"/>
              <a:cs typeface="Courier New"/>
            </a:endParaRPr>
          </a:p>
          <a:p>
            <a:pPr algn="just">
              <a:lnSpc>
                <a:spcPct val="130000"/>
              </a:lnSpc>
              <a:spcAft>
                <a:spcPts val="0"/>
              </a:spcAft>
            </a:pPr>
            <a:r>
              <a:rPr lang="en-US" altLang="zh-CN" sz="2400" kern="100" dirty="0" smtClean="0">
                <a:latin typeface="宋体"/>
                <a:ea typeface="华文细黑"/>
                <a:cs typeface="Times New Roman"/>
              </a:rPr>
              <a:t>    ①</a:t>
            </a:r>
            <a:r>
              <a:rPr lang="zh-CN" altLang="zh-CN" sz="2400" kern="100" dirty="0">
                <a:latin typeface="Times New Roman"/>
                <a:ea typeface="华文细黑"/>
                <a:cs typeface="Times New Roman"/>
              </a:rPr>
              <a:t>燕子是我们身边很常见且深受人们喜爱的夏候鸟，</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我国自古以来很早就有保护燕子的习俗和传统，</a:t>
            </a: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人们认为它们能给自己和家庭带来好运。</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概括地说，燕子有两大类：即燕和雨燕</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30000"/>
              </a:lnSpc>
              <a:spcAft>
                <a:spcPts val="0"/>
              </a:spcAft>
            </a:pPr>
            <a:r>
              <a:rPr lang="en-US" altLang="zh-CN" sz="2400" kern="100" dirty="0" smtClean="0">
                <a:latin typeface="宋体"/>
                <a:ea typeface="华文细黑"/>
                <a:cs typeface="Times New Roman"/>
              </a:rPr>
              <a:t>⑤</a:t>
            </a:r>
            <a:r>
              <a:rPr lang="zh-CN" altLang="zh-CN" sz="2400" kern="100" dirty="0">
                <a:latin typeface="Times New Roman"/>
                <a:ea typeface="华文细黑"/>
                <a:cs typeface="Times New Roman"/>
              </a:rPr>
              <a:t>虽然长相和行为看起来好像有很多相似的地方，实际上两者亲缘关系其实较远，</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在分类学上也是完全不同的两个类群：燕隶属于雀形目、燕科；雨燕隶属于雨燕目、雨燕科和凤头雨燕科</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30000"/>
              </a:lnSpc>
              <a:spcAft>
                <a:spcPts val="0"/>
              </a:spcAft>
            </a:pPr>
            <a:endParaRPr lang="en-US" altLang="zh-CN" sz="2400" kern="100" dirty="0" smtClean="0">
              <a:latin typeface="Times New Roman"/>
              <a:ea typeface="华文细黑"/>
              <a:cs typeface="Times New Roman"/>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705359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221464" y="718210"/>
            <a:ext cx="8682466" cy="3093154"/>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题组一</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结合初高中学过的古诗文，参照下面的例句，仿写两个句子。要求：</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句式大致相同；</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突出作品中的作者形象；</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每句不超过</a:t>
            </a:r>
            <a:r>
              <a:rPr lang="en-US" altLang="zh-CN" sz="2600" kern="100" dirty="0">
                <a:latin typeface="Times New Roman"/>
                <a:ea typeface="华文细黑"/>
                <a:cs typeface="Courier New"/>
              </a:rPr>
              <a:t>16</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例句：清秋、落日，稼轩拍遍栏杆报国无门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7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val="40121498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7" name="TextBox 76">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8" name="TextBox 7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9" name="TextBox 78">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80" name="TextBox 7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81" name="TextBox 80">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82" name="TextBox 81">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83" name="TextBox 82">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84" name="TextBox 83">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85" name="TextBox 8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86" name="TextBox 8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87" name="TextBox 86">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88" name="TextBox 87">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89" name="TextBox 88">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90" name="TextBox 89">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91" name="TextBox 90">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620" y="748690"/>
            <a:ext cx="8596501"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解答此类试题，需要结合语法知识对每一句话进行仔细分析和推敲，找出句中同属一类成分且重复出现的内容。通过分析，</a:t>
            </a:r>
            <a:r>
              <a:rPr lang="zh-CN" altLang="zh-CN" sz="2600" kern="100" dirty="0">
                <a:latin typeface="宋体"/>
                <a:cs typeface="宋体"/>
              </a:rPr>
              <a:t>②④⑤</a:t>
            </a:r>
            <a:r>
              <a:rPr lang="zh-CN" altLang="zh-CN" sz="2600" kern="100" dirty="0">
                <a:latin typeface="Times New Roman"/>
                <a:ea typeface="华文细黑"/>
                <a:cs typeface="Times New Roman"/>
              </a:rPr>
              <a:t>这三句中都有重复赘余的词语，各需要去掉一个，才能使整个文段简明顺畅。</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自古以来</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很早</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去掉一个。</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处，去掉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⑤</a:t>
            </a:r>
            <a:r>
              <a:rPr lang="zh-CN" altLang="zh-CN" sz="2600" kern="100" dirty="0">
                <a:solidFill>
                  <a:srgbClr val="E46C0A"/>
                </a:solidFill>
                <a:latin typeface="Times New Roman"/>
                <a:ea typeface="华文细黑"/>
                <a:cs typeface="Times New Roman"/>
              </a:rPr>
              <a:t>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实际上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其实</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去掉一个。</a:t>
            </a:r>
            <a:endParaRPr lang="zh-CN" altLang="zh-CN" sz="260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4497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369" y="653822"/>
            <a:ext cx="8682466" cy="3416320"/>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9.</a:t>
            </a:r>
            <a:r>
              <a:rPr lang="zh-CN" altLang="zh-CN" sz="2400" kern="100" dirty="0">
                <a:latin typeface="Times New Roman"/>
                <a:ea typeface="华文细黑"/>
                <a:cs typeface="Times New Roman"/>
              </a:rPr>
              <a:t>从下列材料中选取必要的信息，为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龙井茶</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下定义。</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龙井茶色泽翠绿，香气浓郁，甘醇爽口，形如雀舌，即有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色绿、香郁、味甘、形美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四绝的特点。</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龙井茶是我国著名的绿茶。</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龙井茶产于浙江省杭州西湖一带，已有一千二百余年历史。</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龙井茶得名于古地名龙井</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2" name="TextBox 5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3" name="TextBox 5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4" name="TextBox 5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5" name="TextBox 5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6" name="TextBox 5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7" name="TextBox 5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8" name="TextBox 5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0514225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147" y="578331"/>
            <a:ext cx="859650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首先要分析各个句子，确定一个主干句，然后将其他小短句通过增删等方法变换成定语或者状语，之后修改使之通顺并符合题目要求。</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龙井茶是产于浙江省杭州西湖一带，已有一千二百余年历史，得名于古地名龙井，茶色泽翠绿，香气浓郁，甘醇爽口，形如雀舌，即有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色绿、香郁、味甘、形美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特点的我国著名的绿茶。</a:t>
            </a:r>
            <a:endParaRPr lang="zh-CN" altLang="zh-CN" sz="105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37057481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2814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52" y="574194"/>
            <a:ext cx="8769291" cy="241707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陕西省第十五届运动会于</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日至</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日在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青铜器之乡</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宝鸡举行，下面是本次运动会的会徽，请指出该会徽除文字、数字之外的构图要素及其寓意。要求：语言简明、连贯，不超过</a:t>
            </a:r>
            <a:r>
              <a:rPr lang="en-US" altLang="zh-CN" sz="2600" kern="100" dirty="0">
                <a:latin typeface="Times New Roman"/>
                <a:ea typeface="华文细黑"/>
                <a:cs typeface="Courier New"/>
              </a:rPr>
              <a:t>70</a:t>
            </a:r>
            <a:r>
              <a:rPr lang="zh-CN" altLang="zh-CN" sz="2600" kern="100" dirty="0">
                <a:latin typeface="Times New Roman"/>
                <a:ea typeface="华文细黑"/>
                <a:cs typeface="Times New Roman"/>
              </a:rPr>
              <a:t>字。</a:t>
            </a:r>
            <a:endParaRPr lang="zh-CN" altLang="zh-CN" sz="260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37057481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pic>
        <p:nvPicPr>
          <p:cNvPr id="24" name="图片 23" descr="\\杨绘绘\f\杨绘绘\幻灯片原文件\一轮语文（全国）\XK1.TIF"/>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236296" y="2499742"/>
            <a:ext cx="1321110" cy="1904033"/>
          </a:xfrm>
          <a:prstGeom prst="rect">
            <a:avLst/>
          </a:prstGeom>
          <a:noFill/>
          <a:ln>
            <a:noFill/>
          </a:ln>
        </p:spPr>
      </p:pic>
    </p:spTree>
    <p:extLst>
      <p:ext uri="{BB962C8B-B14F-4D97-AF65-F5344CB8AC3E}">
        <p14:creationId xmlns:p14="http://schemas.microsoft.com/office/powerpoint/2010/main" val="404346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320" y="547906"/>
            <a:ext cx="8682466" cy="4573560"/>
          </a:xfrm>
          <a:prstGeom prst="rect">
            <a:avLst/>
          </a:prstGeom>
          <a:noFill/>
        </p:spPr>
        <p:txBody>
          <a:bodyPr wrap="square" rtlCol="0">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该会徽除文字、数字之外的构图要素主要有上面的像数字</a:t>
            </a:r>
            <a:r>
              <a:rPr lang="en-US" altLang="zh-CN" sz="2600" kern="100" dirty="0">
                <a:latin typeface="+mj-ea"/>
                <a:ea typeface="+mj-ea"/>
                <a:cs typeface="Courier New"/>
              </a:rPr>
              <a:t>“</a:t>
            </a:r>
            <a:r>
              <a:rPr lang="en-US" altLang="zh-CN" sz="2600" kern="100" dirty="0">
                <a:latin typeface="Times New Roman"/>
                <a:ea typeface="华文细黑"/>
                <a:cs typeface="Courier New"/>
              </a:rPr>
              <a:t>15</a:t>
            </a:r>
            <a:r>
              <a:rPr lang="en-US" altLang="zh-CN" sz="2600" kern="100" dirty="0">
                <a:latin typeface="+mj-ea"/>
                <a:ea typeface="+mj-ea"/>
                <a:cs typeface="Courier New"/>
              </a:rPr>
              <a:t>”</a:t>
            </a:r>
            <a:r>
              <a:rPr lang="zh-CN" altLang="zh-CN" sz="2600" kern="100" dirty="0">
                <a:latin typeface="Times New Roman"/>
                <a:ea typeface="华文细黑"/>
                <a:cs typeface="Times New Roman"/>
              </a:rPr>
              <a:t>的圣火和下面的青铜器。回答本题时要注意发挥想象和联想，尤其要注意到上面的圣火既代表</a:t>
            </a:r>
            <a:r>
              <a:rPr lang="en-US" altLang="zh-CN" sz="2600" kern="100" dirty="0">
                <a:latin typeface="+mj-ea"/>
                <a:ea typeface="+mj-ea"/>
                <a:cs typeface="Courier New"/>
              </a:rPr>
              <a:t>“</a:t>
            </a:r>
            <a:r>
              <a:rPr lang="en-US" altLang="zh-CN" sz="2600" kern="100" dirty="0">
                <a:latin typeface="Times New Roman"/>
                <a:ea typeface="华文细黑"/>
                <a:cs typeface="Courier New"/>
              </a:rPr>
              <a:t>15</a:t>
            </a:r>
            <a:r>
              <a:rPr lang="en-US" altLang="zh-CN" sz="2600" kern="100" dirty="0">
                <a:latin typeface="+mj-ea"/>
                <a:ea typeface="+mj-ea"/>
                <a:cs typeface="Courier New"/>
              </a:rPr>
              <a:t>”</a:t>
            </a:r>
            <a:r>
              <a:rPr lang="zh-CN" altLang="zh-CN" sz="2600" kern="100" dirty="0">
                <a:latin typeface="Times New Roman"/>
                <a:ea typeface="华文细黑"/>
                <a:cs typeface="Times New Roman"/>
              </a:rPr>
              <a:t>，又像一只凤凰，而由下面的青铜鼎则可以联想到宝鸡的城市文化底蕴等。</a:t>
            </a:r>
            <a:endParaRPr lang="zh-CN" altLang="zh-CN" sz="260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燃烧的圣火既像数字</a:t>
            </a:r>
            <a:r>
              <a:rPr lang="en-US" altLang="zh-CN" sz="2600" kern="100" dirty="0">
                <a:solidFill>
                  <a:srgbClr val="E46C0A"/>
                </a:solidFill>
                <a:latin typeface="宋体"/>
                <a:ea typeface="华文细黑"/>
                <a:cs typeface="Times New Roman"/>
              </a:rPr>
              <a:t>“</a:t>
            </a:r>
            <a:r>
              <a:rPr lang="en-US" altLang="zh-CN" sz="2600" kern="100" dirty="0">
                <a:solidFill>
                  <a:srgbClr val="E46C0A"/>
                </a:solidFill>
                <a:latin typeface="Times New Roman"/>
                <a:ea typeface="华文细黑"/>
                <a:cs typeface="Courier New"/>
              </a:rPr>
              <a:t>15</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，又似一只飞翔的凤凰，代表着举办地宝鸡；下面的三足青铜鼎突出了宝鸡这一</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青铜器之乡</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的城市文化底蕴。</a:t>
            </a:r>
            <a:endParaRPr lang="zh-CN" altLang="zh-CN" sz="26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156516303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5891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792" y="532774"/>
            <a:ext cx="8682466" cy="3933384"/>
          </a:xfrm>
          <a:prstGeom prst="rect">
            <a:avLst/>
          </a:prstGeom>
          <a:noFill/>
        </p:spPr>
        <p:txBody>
          <a:bodyPr wrap="square" rtlCol="0">
            <a:spAutoFit/>
          </a:bodyPr>
          <a:lstStyle/>
          <a:p>
            <a:pPr algn="just">
              <a:lnSpc>
                <a:spcPct val="130000"/>
              </a:lnSpc>
              <a:spcAft>
                <a:spcPts val="0"/>
              </a:spcAft>
            </a:pPr>
            <a:r>
              <a:rPr lang="zh-CN" altLang="zh-CN" sz="2400" kern="100" dirty="0">
                <a:latin typeface="Times New Roman"/>
                <a:ea typeface="华文细黑"/>
                <a:cs typeface="Times New Roman"/>
              </a:rPr>
              <a:t>题组三</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11.</a:t>
            </a:r>
            <a:r>
              <a:rPr lang="zh-CN" altLang="zh-CN" sz="2400" kern="100" dirty="0">
                <a:latin typeface="Times New Roman"/>
                <a:ea typeface="华文细黑"/>
                <a:cs typeface="Times New Roman"/>
              </a:rPr>
              <a:t>仿照下面画线的句子，另选两位人物续写，要求内容贴切，句式相同。</a:t>
            </a:r>
            <a:endParaRPr lang="zh-CN" altLang="zh-CN" sz="2400" kern="100" dirty="0">
              <a:latin typeface="宋体"/>
              <a:cs typeface="Courier New"/>
            </a:endParaRPr>
          </a:p>
          <a:p>
            <a:pPr algn="just">
              <a:lnSpc>
                <a:spcPct val="13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面对</a:t>
            </a:r>
            <a:r>
              <a:rPr lang="zh-CN" altLang="zh-CN" sz="2400" kern="100" dirty="0">
                <a:latin typeface="Times New Roman"/>
                <a:ea typeface="华文细黑"/>
                <a:cs typeface="Times New Roman"/>
              </a:rPr>
              <a:t>人生世事，许多人发出了心底的呼声。</a:t>
            </a:r>
            <a:r>
              <a:rPr lang="zh-CN" altLang="zh-CN" sz="2400" u="heavy" kern="100" dirty="0">
                <a:latin typeface="Times New Roman"/>
                <a:ea typeface="华文细黑"/>
                <a:cs typeface="Times New Roman"/>
              </a:rPr>
              <a:t>诸葛亮：</a:t>
            </a:r>
            <a:r>
              <a:rPr lang="en-US" altLang="zh-CN" sz="2400" u="heavy" kern="100" dirty="0">
                <a:latin typeface="宋体"/>
                <a:ea typeface="华文细黑"/>
                <a:cs typeface="Times New Roman"/>
              </a:rPr>
              <a:t>“</a:t>
            </a:r>
            <a:r>
              <a:rPr lang="zh-CN" altLang="zh-CN" sz="2400" u="heavy" kern="100" dirty="0">
                <a:latin typeface="Times New Roman"/>
                <a:ea typeface="华文细黑"/>
                <a:cs typeface="Times New Roman"/>
              </a:rPr>
              <a:t>鞠躬尽瘁，死而后已。</a:t>
            </a:r>
            <a:r>
              <a:rPr lang="en-US" altLang="zh-CN" sz="2400" u="heavy" kern="100" dirty="0">
                <a:latin typeface="宋体"/>
                <a:ea typeface="华文细黑"/>
                <a:cs typeface="Times New Roman"/>
              </a:rPr>
              <a:t>”</a:t>
            </a:r>
            <a:r>
              <a:rPr lang="zh-CN" altLang="zh-CN" sz="2400" u="heavy" kern="100" dirty="0">
                <a:latin typeface="Times New Roman"/>
                <a:ea typeface="华文细黑"/>
                <a:cs typeface="Times New Roman"/>
              </a:rPr>
              <a:t>这是他许身社稷的誓言，也是他两朝辅臣忠心报国的见证。李白：</a:t>
            </a:r>
            <a:r>
              <a:rPr lang="en-US" altLang="zh-CN" sz="2400" u="heavy" kern="100" dirty="0">
                <a:latin typeface="宋体"/>
                <a:ea typeface="华文细黑"/>
                <a:cs typeface="Times New Roman"/>
              </a:rPr>
              <a:t>“</a:t>
            </a:r>
            <a:r>
              <a:rPr lang="zh-CN" altLang="zh-CN" sz="2400" u="heavy" kern="100" dirty="0">
                <a:latin typeface="Times New Roman"/>
                <a:ea typeface="华文细黑"/>
                <a:cs typeface="Times New Roman"/>
              </a:rPr>
              <a:t>天生我材必有用，千金散尽还复来</a:t>
            </a:r>
            <a:r>
              <a:rPr lang="zh-CN" altLang="zh-CN" sz="2400" u="heavy" kern="100" dirty="0" smtClean="0">
                <a:latin typeface="Times New Roman"/>
                <a:ea typeface="华文细黑"/>
                <a:cs typeface="Times New Roman"/>
              </a:rPr>
              <a:t>。</a:t>
            </a:r>
            <a:r>
              <a:rPr lang="en-US" altLang="zh-CN" sz="2400" u="heavy" kern="100" dirty="0" smtClean="0">
                <a:latin typeface="宋体"/>
                <a:ea typeface="华文细黑"/>
                <a:cs typeface="Times New Roman"/>
              </a:rPr>
              <a:t>”</a:t>
            </a:r>
            <a:r>
              <a:rPr lang="zh-CN" altLang="zh-CN" sz="2400" u="heavy" kern="100" dirty="0" smtClean="0">
                <a:latin typeface="Times New Roman"/>
                <a:ea typeface="华文细黑"/>
                <a:cs typeface="Times New Roman"/>
              </a:rPr>
              <a:t>这</a:t>
            </a:r>
            <a:r>
              <a:rPr lang="zh-CN" altLang="zh-CN" sz="2400" u="heavy" kern="100" dirty="0">
                <a:latin typeface="Times New Roman"/>
                <a:ea typeface="华文细黑"/>
                <a:cs typeface="Times New Roman"/>
              </a:rPr>
              <a:t>是他人生价值的宣言，也是他作为一个天才诗人高度自信达观豪放的写照</a:t>
            </a:r>
            <a:r>
              <a:rPr lang="zh-CN" altLang="zh-CN" sz="2400" u="heavy" kern="100" dirty="0" smtClean="0">
                <a:latin typeface="Times New Roman"/>
                <a:ea typeface="华文细黑"/>
                <a:cs typeface="Times New Roman"/>
              </a:rPr>
              <a:t>。</a:t>
            </a:r>
            <a:endParaRPr lang="zh-CN" altLang="zh-CN" sz="2400" u="heavy" kern="100" dirty="0">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56516303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115604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3424" y="931119"/>
            <a:ext cx="8427116"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鲁迅：</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横眉冷对千夫指，俯首甘为孺子牛。</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这是他自己的写照，也是他作为一个作家的全部人格的伟大体现。陆游：</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王师北定中原日，家祭无忘告乃翁。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这是他临终的遗言，也是他作为一位爱国诗人终身追求然而无果的梦想。</a:t>
            </a:r>
            <a:endParaRPr lang="zh-CN" altLang="zh-CN" sz="105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475861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577" y="689664"/>
            <a:ext cx="8769291"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12.</a:t>
            </a:r>
            <a:r>
              <a:rPr lang="zh-CN" altLang="zh-CN" sz="2400" kern="100" dirty="0">
                <a:latin typeface="Times New Roman"/>
                <a:ea typeface="华文细黑"/>
                <a:cs typeface="Times New Roman"/>
              </a:rPr>
              <a:t>在下面一段文字横线处补写恰当的语句，使整段文字语意完整连贯，内容贴切，逻辑严密。每处不超过</a:t>
            </a:r>
            <a:r>
              <a:rPr lang="en-US" altLang="zh-CN" sz="2400" kern="100" dirty="0">
                <a:latin typeface="Times New Roman"/>
                <a:ea typeface="华文细黑"/>
                <a:cs typeface="Courier New"/>
              </a:rPr>
              <a:t>15</a:t>
            </a:r>
            <a:r>
              <a:rPr lang="zh-CN" altLang="zh-CN" sz="2400" kern="100" dirty="0">
                <a:latin typeface="Times New Roman"/>
                <a:ea typeface="华文细黑"/>
                <a:cs typeface="Times New Roman"/>
              </a:rPr>
              <a:t>个字。</a:t>
            </a:r>
            <a:endParaRPr lang="zh-CN" altLang="zh-CN" sz="1000" kern="100" dirty="0">
              <a:latin typeface="宋体"/>
              <a:cs typeface="Courier New"/>
            </a:endParaRPr>
          </a:p>
          <a:p>
            <a:pPr>
              <a:lnSpc>
                <a:spcPct val="150000"/>
              </a:lnSpc>
            </a:pPr>
            <a:r>
              <a:rPr lang="en-US" altLang="zh-CN" sz="2400" dirty="0" smtClean="0">
                <a:latin typeface="Times New Roman"/>
                <a:ea typeface="华文细黑"/>
              </a:rPr>
              <a:t>        2014</a:t>
            </a:r>
            <a:r>
              <a:rPr lang="zh-CN" altLang="zh-CN" sz="2400" dirty="0">
                <a:latin typeface="Times New Roman"/>
                <a:ea typeface="华文细黑"/>
                <a:cs typeface="Times New Roman"/>
              </a:rPr>
              <a:t>年</a:t>
            </a:r>
            <a:r>
              <a:rPr lang="en-US" altLang="zh-CN" sz="2400" dirty="0">
                <a:latin typeface="Times New Roman"/>
                <a:ea typeface="华文细黑"/>
              </a:rPr>
              <a:t>9</a:t>
            </a:r>
            <a:r>
              <a:rPr lang="zh-CN" altLang="zh-CN" sz="2400" dirty="0">
                <a:latin typeface="Times New Roman"/>
                <a:ea typeface="华文细黑"/>
                <a:cs typeface="Times New Roman"/>
              </a:rPr>
              <a:t>月</a:t>
            </a:r>
            <a:r>
              <a:rPr lang="en-US" altLang="zh-CN" sz="2400" dirty="0">
                <a:latin typeface="Times New Roman"/>
                <a:ea typeface="华文细黑"/>
              </a:rPr>
              <a:t>4</a:t>
            </a:r>
            <a:r>
              <a:rPr lang="zh-CN" altLang="zh-CN" sz="2400" dirty="0">
                <a:latin typeface="Times New Roman"/>
                <a:ea typeface="华文细黑"/>
                <a:cs typeface="Times New Roman"/>
              </a:rPr>
              <a:t>日，教育部公布了高考改革方案，这是我国恢复高考之后对高考制度力度最大的一次改革。不过，近几年备受社会各界关注的学生体质下降的问题，</a:t>
            </a:r>
            <a:r>
              <a:rPr lang="en-US" altLang="zh-CN" sz="2400" dirty="0">
                <a:latin typeface="宋体"/>
                <a:ea typeface="华文细黑"/>
                <a:cs typeface="Times New Roman"/>
              </a:rPr>
              <a:t>①</a:t>
            </a:r>
            <a:r>
              <a:rPr lang="en-US" altLang="zh-CN" sz="2400" dirty="0">
                <a:latin typeface="Times New Roman"/>
                <a:ea typeface="华文细黑"/>
              </a:rPr>
              <a:t>______________</a:t>
            </a:r>
            <a:r>
              <a:rPr lang="zh-CN" altLang="zh-CN" sz="2400" dirty="0">
                <a:latin typeface="Times New Roman"/>
                <a:ea typeface="华文细黑"/>
                <a:cs typeface="Times New Roman"/>
              </a:rPr>
              <a:t>。对此，人们议论纷纷，见仁见智</a:t>
            </a:r>
            <a:r>
              <a:rPr lang="zh-CN" altLang="zh-CN" sz="2400" dirty="0" smtClean="0">
                <a:latin typeface="Times New Roman"/>
                <a:ea typeface="华文细黑"/>
                <a:cs typeface="Times New Roman"/>
              </a:rPr>
              <a:t>。</a:t>
            </a:r>
            <a:r>
              <a:rPr lang="zh-CN" altLang="zh-CN" sz="2400" dirty="0">
                <a:latin typeface="Times New Roman"/>
                <a:ea typeface="华文细黑"/>
                <a:cs typeface="Times New Roman"/>
              </a:rPr>
              <a:t>专家称，</a:t>
            </a:r>
            <a:r>
              <a:rPr lang="en-US" altLang="zh-CN" sz="2400" dirty="0">
                <a:latin typeface="宋体"/>
                <a:ea typeface="华文细黑"/>
                <a:cs typeface="Times New Roman"/>
              </a:rPr>
              <a:t>②</a:t>
            </a:r>
            <a:r>
              <a:rPr lang="en-US" altLang="zh-CN" sz="2400" dirty="0">
                <a:latin typeface="Times New Roman"/>
                <a:ea typeface="华文细黑"/>
              </a:rPr>
              <a:t>______________</a:t>
            </a:r>
            <a:r>
              <a:rPr lang="zh-CN" altLang="zh-CN" sz="2400" dirty="0">
                <a:latin typeface="Times New Roman"/>
                <a:ea typeface="华文细黑"/>
                <a:cs typeface="Times New Roman"/>
              </a:rPr>
              <a:t>，将体育纳入高考是唯一出路</a:t>
            </a:r>
            <a:r>
              <a:rPr lang="zh-CN" altLang="zh-CN" sz="2400" dirty="0" smtClean="0">
                <a:latin typeface="Times New Roman"/>
                <a:ea typeface="华文细黑"/>
                <a:cs typeface="Times New Roman"/>
              </a:rPr>
              <a:t>；</a:t>
            </a:r>
            <a:r>
              <a:rPr lang="zh-CN" altLang="zh-CN" sz="2400" dirty="0">
                <a:latin typeface="Times New Roman"/>
                <a:ea typeface="华文细黑"/>
                <a:cs typeface="Times New Roman"/>
              </a:rPr>
              <a:t>有人说，体育进入高考的推进阻力特别大</a:t>
            </a:r>
            <a:r>
              <a:rPr lang="zh-CN" altLang="zh-CN" sz="2400" dirty="0" smtClean="0">
                <a:latin typeface="Times New Roman"/>
                <a:ea typeface="华文细黑"/>
                <a:cs typeface="Times New Roman"/>
              </a:rPr>
              <a:t>，</a:t>
            </a:r>
            <a:endParaRPr lang="en-US" altLang="zh-CN" sz="2400" dirty="0" smtClean="0">
              <a:latin typeface="Times New Roman"/>
              <a:ea typeface="华文细黑"/>
              <a:cs typeface="Times New Roman"/>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5204688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817" y="796374"/>
            <a:ext cx="8769291" cy="3416320"/>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没有教育主管部门和分管教育的地方最高行政领导的强力推进，</a:t>
            </a:r>
            <a:r>
              <a:rPr lang="en-US" altLang="zh-CN" sz="2400" kern="100" dirty="0">
                <a:latin typeface="宋体"/>
                <a:ea typeface="华文细黑"/>
                <a:cs typeface="Times New Roman"/>
              </a:rPr>
              <a:t>③</a:t>
            </a:r>
            <a:r>
              <a:rPr lang="en-US" altLang="zh-CN" sz="2400" kern="100" dirty="0">
                <a:latin typeface="Times New Roman"/>
                <a:ea typeface="华文细黑"/>
                <a:cs typeface="Courier New"/>
              </a:rPr>
              <a:t>______________</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a:p>
            <a:pPr algn="just">
              <a:lnSpc>
                <a:spcPct val="150000"/>
              </a:lnSpc>
              <a:spcAft>
                <a:spcPts val="0"/>
              </a:spcAft>
            </a:pPr>
            <a:r>
              <a:rPr lang="zh-CN" altLang="zh-CN" sz="2400" dirty="0">
                <a:solidFill>
                  <a:srgbClr val="0000FF"/>
                </a:solidFill>
                <a:latin typeface="Times New Roman"/>
                <a:ea typeface="华文细黑"/>
                <a:cs typeface="Times New Roman"/>
              </a:rPr>
              <a:t>解析</a:t>
            </a:r>
            <a:r>
              <a:rPr lang="zh-CN" altLang="zh-CN" sz="2400" dirty="0">
                <a:latin typeface="Times New Roman"/>
                <a:ea typeface="华文细黑"/>
                <a:cs typeface="Times New Roman"/>
              </a:rPr>
              <a:t>　作答此题，一方面要弄明白语段的大概内容，另一方面要把握语段的论述思路和前后语句的关联性。由</a:t>
            </a:r>
            <a:r>
              <a:rPr lang="en-US" altLang="zh-CN" sz="2400" dirty="0">
                <a:latin typeface="宋体"/>
                <a:ea typeface="华文细黑"/>
                <a:cs typeface="Times New Roman"/>
              </a:rPr>
              <a:t>“</a:t>
            </a:r>
            <a:r>
              <a:rPr lang="zh-CN" altLang="zh-CN" sz="2400" dirty="0">
                <a:latin typeface="Times New Roman"/>
                <a:ea typeface="华文细黑"/>
                <a:cs typeface="Times New Roman"/>
              </a:rPr>
              <a:t>不过</a:t>
            </a:r>
            <a:r>
              <a:rPr lang="en-US" altLang="zh-CN" sz="2400" dirty="0">
                <a:latin typeface="宋体"/>
                <a:ea typeface="华文细黑"/>
                <a:cs typeface="Times New Roman"/>
              </a:rPr>
              <a:t>”</a:t>
            </a:r>
            <a:r>
              <a:rPr lang="zh-CN" altLang="zh-CN" sz="2400" dirty="0">
                <a:latin typeface="Times New Roman"/>
                <a:ea typeface="华文细黑"/>
                <a:cs typeface="Times New Roman"/>
              </a:rPr>
              <a:t>一词可知，</a:t>
            </a:r>
            <a:r>
              <a:rPr lang="en-US" altLang="zh-CN" sz="2400" dirty="0">
                <a:latin typeface="宋体"/>
                <a:ea typeface="华文细黑"/>
                <a:cs typeface="Times New Roman"/>
              </a:rPr>
              <a:t>①</a:t>
            </a:r>
            <a:r>
              <a:rPr lang="zh-CN" altLang="zh-CN" sz="2400" dirty="0">
                <a:latin typeface="Times New Roman"/>
                <a:ea typeface="华文细黑"/>
                <a:cs typeface="Times New Roman"/>
              </a:rPr>
              <a:t>处的意思应为体育在此次改革中没有得到重视</a:t>
            </a:r>
            <a:r>
              <a:rPr lang="zh-CN" altLang="zh-CN" sz="2400" dirty="0" smtClean="0">
                <a:latin typeface="Times New Roman"/>
                <a:ea typeface="华文细黑"/>
                <a:cs typeface="Times New Roman"/>
              </a:rPr>
              <a:t>；</a:t>
            </a:r>
            <a:r>
              <a:rPr lang="zh-CN" altLang="zh-CN" sz="2400" dirty="0">
                <a:latin typeface="Times New Roman"/>
                <a:ea typeface="华文细黑"/>
                <a:cs typeface="Times New Roman"/>
              </a:rPr>
              <a:t>而</a:t>
            </a:r>
            <a:r>
              <a:rPr lang="en-US" altLang="zh-CN" sz="2400" dirty="0">
                <a:latin typeface="宋体"/>
                <a:ea typeface="华文细黑"/>
                <a:cs typeface="Times New Roman"/>
              </a:rPr>
              <a:t>②</a:t>
            </a:r>
            <a:r>
              <a:rPr lang="zh-CN" altLang="zh-CN" sz="2400" dirty="0">
                <a:latin typeface="Times New Roman"/>
                <a:ea typeface="华文细黑"/>
                <a:cs typeface="Times New Roman"/>
              </a:rPr>
              <a:t>应是呼应前面</a:t>
            </a:r>
            <a:r>
              <a:rPr lang="en-US" altLang="zh-CN" sz="2400" dirty="0">
                <a:latin typeface="宋体"/>
                <a:ea typeface="华文细黑"/>
                <a:cs typeface="Times New Roman"/>
              </a:rPr>
              <a:t>“</a:t>
            </a:r>
            <a:r>
              <a:rPr lang="zh-CN" altLang="zh-CN" sz="2400" dirty="0">
                <a:latin typeface="Times New Roman"/>
                <a:ea typeface="华文细黑"/>
                <a:cs typeface="Times New Roman"/>
              </a:rPr>
              <a:t>近几年备受社会各界关注的学生体质下降的问题</a:t>
            </a:r>
            <a:r>
              <a:rPr lang="en-US" altLang="zh-CN" sz="2400" dirty="0">
                <a:latin typeface="宋体"/>
                <a:ea typeface="华文细黑"/>
                <a:cs typeface="Times New Roman"/>
              </a:rPr>
              <a:t>”</a:t>
            </a:r>
            <a:r>
              <a:rPr lang="zh-CN" altLang="zh-CN" sz="2400" dirty="0">
                <a:latin typeface="Times New Roman"/>
                <a:ea typeface="华文细黑"/>
                <a:cs typeface="Times New Roman"/>
              </a:rPr>
              <a:t>一句</a:t>
            </a:r>
            <a:r>
              <a:rPr lang="zh-CN" altLang="zh-CN" sz="24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53344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695" y="755790"/>
            <a:ext cx="8741089" cy="3017236"/>
          </a:xfrm>
          <a:prstGeom prst="rect">
            <a:avLst/>
          </a:prstGeom>
          <a:noFill/>
        </p:spPr>
        <p:txBody>
          <a:bodyPr wrap="square" rtlCol="0">
            <a:spAutoFit/>
          </a:bodyPr>
          <a:lstStyle/>
          <a:p>
            <a:pPr algn="just">
              <a:lnSpc>
                <a:spcPct val="150000"/>
              </a:lnSpc>
              <a:spcAft>
                <a:spcPts val="0"/>
              </a:spcAft>
            </a:pPr>
            <a:r>
              <a:rPr lang="en-US" altLang="zh-CN" sz="2600" dirty="0" smtClean="0">
                <a:solidFill>
                  <a:prstClr val="black"/>
                </a:solidFill>
                <a:latin typeface="宋体"/>
                <a:ea typeface="华文细黑"/>
                <a:cs typeface="Times New Roman"/>
              </a:rPr>
              <a:t>③</a:t>
            </a:r>
            <a:r>
              <a:rPr lang="zh-CN" altLang="zh-CN" sz="2600" dirty="0" smtClean="0">
                <a:solidFill>
                  <a:prstClr val="black"/>
                </a:solidFill>
                <a:latin typeface="Times New Roman"/>
                <a:ea typeface="华文细黑"/>
                <a:cs typeface="Times New Roman"/>
              </a:rPr>
              <a:t>应顺应前面</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体育进入高考的推进阻力特别大，</a:t>
            </a:r>
            <a:r>
              <a:rPr lang="zh-CN" altLang="zh-CN" sz="2600" kern="100" dirty="0">
                <a:latin typeface="Times New Roman"/>
                <a:ea typeface="华文细黑"/>
                <a:cs typeface="Times New Roman"/>
              </a:rPr>
              <a:t>没有教育主管部门和分管教育的地方最高行政领导的强力推进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一句，说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体育进高考是不可能的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在此次高考改革中没有体现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要改变全民族身体素质下滑的现状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体育进高考是不可能的</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意思对即可</a:t>
            </a:r>
            <a:r>
              <a:rPr lang="en-US" altLang="zh-CN" sz="2600" kern="100" dirty="0" smtClean="0">
                <a:solidFill>
                  <a:srgbClr val="E46C0A"/>
                </a:solidFill>
                <a:latin typeface="Times New Roman"/>
                <a:ea typeface="华文细黑"/>
                <a:cs typeface="Courier New"/>
              </a:rPr>
              <a:t>)</a:t>
            </a:r>
            <a:endParaRPr lang="zh-CN" altLang="zh-CN" sz="2600" kern="100" dirty="0">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99076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944" y="915566"/>
            <a:ext cx="8770682" cy="301723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仿写要求句式大致相同，意脉相承，风格近似，符合事理逻辑。特别要注意的是在学过的古诗文中找仿写的内容，而且前面两个词需出自诗文本身。</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明月、江天，苏子饮酒而歌泛舟赤壁。</a:t>
            </a:r>
            <a:endParaRPr lang="zh-CN" altLang="zh-CN" sz="260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黄河、大海，李白斗酒十千对月狂歌。</a:t>
            </a:r>
            <a:endParaRPr lang="zh-CN" altLang="zh-CN" sz="260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43456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682" y="616594"/>
            <a:ext cx="8769291" cy="3933384"/>
          </a:xfrm>
          <a:prstGeom prst="rect">
            <a:avLst/>
          </a:prstGeom>
          <a:noFill/>
        </p:spPr>
        <p:txBody>
          <a:bodyPr wrap="square" rtlCol="0">
            <a:spAutoFit/>
          </a:bodyPr>
          <a:lstStyle/>
          <a:p>
            <a:pPr algn="just">
              <a:lnSpc>
                <a:spcPct val="130000"/>
              </a:lnSpc>
              <a:spcAft>
                <a:spcPts val="0"/>
              </a:spcAft>
            </a:pPr>
            <a:r>
              <a:rPr lang="en-US" altLang="zh-CN" sz="2400" kern="100" dirty="0">
                <a:latin typeface="Times New Roman"/>
                <a:ea typeface="华文细黑"/>
                <a:cs typeface="Courier New"/>
              </a:rPr>
              <a:t>13.</a:t>
            </a:r>
            <a:r>
              <a:rPr lang="zh-CN" altLang="zh-CN" sz="2400" kern="100" dirty="0">
                <a:latin typeface="Times New Roman"/>
                <a:ea typeface="华文细黑"/>
                <a:cs typeface="Times New Roman"/>
              </a:rPr>
              <a:t>以下是某学校学生获得</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校园十佳学生</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称号的获奖感言，其中语言表达有不当之处，请找出四处并加以修改。</a:t>
            </a:r>
            <a:endParaRPr lang="zh-CN" altLang="zh-CN" sz="2400" kern="100" dirty="0">
              <a:latin typeface="宋体"/>
              <a:cs typeface="Courier New"/>
            </a:endParaRPr>
          </a:p>
          <a:p>
            <a:pPr algn="just">
              <a:lnSpc>
                <a:spcPct val="130000"/>
              </a:lnSpc>
              <a:spcAft>
                <a:spcPts val="0"/>
              </a:spcAft>
            </a:pPr>
            <a:r>
              <a:rPr lang="zh-CN" altLang="zh-CN" sz="2400" kern="100" dirty="0">
                <a:latin typeface="Times New Roman"/>
                <a:ea typeface="华文细黑"/>
                <a:cs typeface="Times New Roman"/>
              </a:rPr>
              <a:t>尊敬的各位领导、教师，亲爱的同学们：</a:t>
            </a:r>
            <a:endParaRPr lang="zh-CN" altLang="zh-CN" sz="2400" kern="100" dirty="0">
              <a:latin typeface="宋体"/>
              <a:cs typeface="Courier New"/>
            </a:endParaRPr>
          </a:p>
          <a:p>
            <a:pPr lvl="0" algn="just">
              <a:lnSpc>
                <a:spcPct val="130000"/>
              </a:lnSpc>
            </a:pP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大家早上好！我是高三</a:t>
            </a:r>
            <a:r>
              <a:rPr lang="en-US" altLang="zh-CN" sz="2400" dirty="0" smtClean="0">
                <a:latin typeface="Times New Roman"/>
                <a:ea typeface="华文细黑"/>
              </a:rPr>
              <a:t>·</a:t>
            </a:r>
            <a:r>
              <a:rPr lang="zh-CN" altLang="zh-CN" sz="2400" dirty="0" smtClean="0">
                <a:latin typeface="Times New Roman"/>
                <a:ea typeface="华文细黑"/>
                <a:cs typeface="Times New Roman"/>
              </a:rPr>
              <a:t>六班的</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，很荣幸能获得</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校园十佳学生</a:t>
            </a:r>
            <a:r>
              <a:rPr lang="en-US" altLang="zh-CN" sz="2400" dirty="0" smtClean="0">
                <a:latin typeface="宋体"/>
                <a:ea typeface="华文细黑"/>
                <a:cs typeface="Times New Roman"/>
              </a:rPr>
              <a:t>”</a:t>
            </a:r>
            <a:r>
              <a:rPr lang="zh-CN" altLang="zh-CN" sz="2400" dirty="0" smtClean="0">
                <a:latin typeface="Times New Roman"/>
                <a:ea typeface="华文细黑"/>
                <a:cs typeface="Times New Roman"/>
              </a:rPr>
              <a:t>。请允许我代表获奖同学对辛勤养育我们的师长表示衷心的感谢和诚挚的敬意！对他们的恩情我们会铭记心中。作为获奖者，我将把这次获奖作为鞭策，</a:t>
            </a:r>
            <a:r>
              <a:rPr lang="zh-CN" altLang="zh-CN" sz="2400" kern="100" dirty="0">
                <a:solidFill>
                  <a:prstClr val="black"/>
                </a:solidFill>
                <a:latin typeface="Times New Roman"/>
                <a:ea typeface="华文细黑"/>
                <a:cs typeface="Times New Roman"/>
              </a:rPr>
              <a:t>从自身做起并带动其他同学为祖国的繁荣振兴奉献青春</a:t>
            </a:r>
            <a:r>
              <a:rPr lang="zh-CN" altLang="zh-CN" sz="2400" kern="100" dirty="0" smtClean="0">
                <a:solidFill>
                  <a:prstClr val="black"/>
                </a:solidFill>
                <a:latin typeface="Times New Roman"/>
                <a:ea typeface="华文细黑"/>
                <a:cs typeface="Times New Roman"/>
              </a:rPr>
              <a:t>！</a:t>
            </a:r>
            <a:endParaRPr lang="en-US" altLang="zh-CN" sz="2400" kern="100" dirty="0" smtClean="0">
              <a:solidFill>
                <a:prstClr val="black"/>
              </a:solidFill>
              <a:latin typeface="Times New Roman"/>
              <a:ea typeface="华文细黑"/>
              <a:cs typeface="Times New Roman"/>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547864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4" name="矩形 3"/>
          <p:cNvSpPr/>
          <p:nvPr/>
        </p:nvSpPr>
        <p:spPr>
          <a:xfrm>
            <a:off x="342960" y="979954"/>
            <a:ext cx="8428453"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教师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老师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在</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校园十佳学生</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后面加上</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的称号</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Times New Roman"/>
                <a:ea typeface="华文细黑"/>
                <a:cs typeface="Courier New"/>
              </a:rPr>
              <a:t>(3) </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养育</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培育</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Times New Roman"/>
                <a:ea typeface="华文细黑"/>
                <a:cs typeface="Courier New"/>
              </a:rPr>
              <a:t>(4) </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对他们的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改成</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你们的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839720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7060" y="540286"/>
            <a:ext cx="8769291"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将下面的句子改写成一组句式整齐的句子。</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天空</a:t>
            </a:r>
            <a:r>
              <a:rPr lang="zh-CN" altLang="zh-CN" sz="2600" kern="100" dirty="0">
                <a:latin typeface="Times New Roman"/>
                <a:ea typeface="华文细黑"/>
                <a:cs typeface="Times New Roman"/>
              </a:rPr>
              <a:t>不是最高的，最高的是我们的要求；最远的不是天边，而是永不能实现的目标；最广的不是海洋，是人们的胸怀；我们的心灵是最美的，而不是天上的彩虹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5" name="表格 34"/>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6" name="TextBox 35">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7" name="TextBox 3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8" name="TextBox 3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9" name="TextBox 3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4" name="TextBox 4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5" name="TextBox 4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6" name="TextBox 4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7" name="TextBox 4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8" name="TextBox 4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9" name="TextBox 48">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0" name="TextBox 4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026520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4752" y="589434"/>
            <a:ext cx="8769291" cy="421673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解答本题，首先选择出恰当的句子作为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标本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，然后将其他句子按照统一结构和句式进行调整。如可以选择如下的句式：最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。句式确定之后，再调整各句句式即可。</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最高的不是天空，是我们的要求；最远的不是天边，而是永不能实现的目标；最广的不是海洋，是人们的胸怀；最美的不是天上的彩虹，而是我们的心灵！</a:t>
            </a:r>
            <a:endParaRPr lang="zh-CN" altLang="zh-CN" sz="2600" kern="100" dirty="0">
              <a:effectLst/>
              <a:latin typeface="宋体"/>
              <a:cs typeface="Courier New"/>
            </a:endParaRPr>
          </a:p>
        </p:txBody>
      </p:sp>
      <p:sp>
        <p:nvSpPr>
          <p:cNvPr id="3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4" name="表格 33"/>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4" name="TextBox 43">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5" name="TextBox 44">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6" name="TextBox 45">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7" name="TextBox 46">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8" name="TextBox 47">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9" name="TextBox 48">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2437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4633" y="475134"/>
            <a:ext cx="8682466" cy="57624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15.</a:t>
            </a:r>
            <a:r>
              <a:rPr lang="zh-CN" altLang="zh-CN" sz="2400" kern="100" dirty="0">
                <a:latin typeface="Times New Roman"/>
                <a:ea typeface="华文细黑"/>
                <a:cs typeface="Times New Roman"/>
              </a:rPr>
              <a:t>请看下面一幅国家领导人的漫画，根据要求答题。</a:t>
            </a:r>
            <a:endParaRPr lang="zh-CN" altLang="zh-CN" sz="240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pic>
        <p:nvPicPr>
          <p:cNvPr id="22" name="图片 21" descr="\\杨绘绘\f\杨绘绘\幻灯片原文件\一轮语文（全国）\XL20.TIF"/>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378089" y="1101110"/>
            <a:ext cx="1740592" cy="1606622"/>
          </a:xfrm>
          <a:prstGeom prst="rect">
            <a:avLst/>
          </a:prstGeom>
          <a:noFill/>
          <a:ln>
            <a:noFill/>
          </a:ln>
        </p:spPr>
      </p:pic>
      <p:sp>
        <p:nvSpPr>
          <p:cNvPr id="3" name="矩形 2"/>
          <p:cNvSpPr/>
          <p:nvPr/>
        </p:nvSpPr>
        <p:spPr>
          <a:xfrm>
            <a:off x="188468" y="2677610"/>
            <a:ext cx="8720333" cy="1532727"/>
          </a:xfrm>
          <a:prstGeom prst="rect">
            <a:avLst/>
          </a:prstGeom>
        </p:spPr>
        <p:txBody>
          <a:bodyPr>
            <a:spAutoFit/>
          </a:bodyPr>
          <a:lstStyle/>
          <a:p>
            <a:pPr algn="just">
              <a:lnSpc>
                <a:spcPct val="13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请用简洁的语言介绍漫画的内容。</a:t>
            </a:r>
            <a:endParaRPr lang="zh-CN" altLang="zh-CN" sz="2400" kern="100" dirty="0">
              <a:latin typeface="宋体"/>
              <a:cs typeface="Courier New"/>
            </a:endParaRPr>
          </a:p>
          <a:p>
            <a:pPr algn="just">
              <a:lnSpc>
                <a:spcPct val="130000"/>
              </a:lnSpc>
              <a:spcAft>
                <a:spcPts val="0"/>
              </a:spcAft>
            </a:pPr>
            <a:r>
              <a:rPr lang="en-US" altLang="zh-CN" sz="2400" kern="100" dirty="0" smtClean="0">
                <a:latin typeface="Times New Roman"/>
                <a:ea typeface="华文细黑"/>
                <a:cs typeface="Courier New"/>
              </a:rPr>
              <a:t>(</a:t>
            </a: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请用一句话揭示这幅漫画表现出来的习主席的治国理念。不超过</a:t>
            </a:r>
            <a:r>
              <a:rPr lang="en-US" altLang="zh-CN" sz="2400" kern="100" dirty="0">
                <a:latin typeface="Times New Roman"/>
                <a:ea typeface="华文细黑"/>
                <a:cs typeface="Courier New"/>
              </a:rPr>
              <a:t>10</a:t>
            </a:r>
            <a:r>
              <a:rPr lang="zh-CN" altLang="zh-CN" sz="2400" kern="100" dirty="0">
                <a:latin typeface="Times New Roman"/>
                <a:ea typeface="华文细黑"/>
                <a:cs typeface="Times New Roman"/>
              </a:rPr>
              <a:t>个字。</a:t>
            </a:r>
            <a:r>
              <a:rPr lang="zh-CN" altLang="zh-CN" sz="2400" kern="100" dirty="0">
                <a:latin typeface="宋体"/>
                <a:ea typeface="Times New Roman"/>
                <a:cs typeface="Courier New"/>
              </a:rPr>
              <a:t> </a:t>
            </a:r>
            <a:endParaRPr lang="zh-CN" altLang="zh-CN" sz="2400" kern="100" dirty="0">
              <a:latin typeface="宋体"/>
              <a:cs typeface="Courier New"/>
            </a:endParaRPr>
          </a:p>
        </p:txBody>
      </p:sp>
    </p:spTree>
    <p:extLst>
      <p:ext uri="{BB962C8B-B14F-4D97-AF65-F5344CB8AC3E}">
        <p14:creationId xmlns:p14="http://schemas.microsoft.com/office/powerpoint/2010/main" val="587558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5981" y="588578"/>
            <a:ext cx="8769291" cy="421673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此题考查图文转换的表达应用能力。要紧紧抓住漫画内容，如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习主席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笼子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图章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概括漫画内容一定要全，概括的过程要按顺序来，免得遗漏，又可避免无序；介绍过程要有重点，尤其是反映画面主题的点要详细介绍；最后，组织文字要兼顾简明、连贯、得体的要求，注意字数限制。严格按照题目要求来组织文字，必须围绕治国理念这一中心。</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202381968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31142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8288" y="778650"/>
            <a:ext cx="8769291" cy="301723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图片以习主席高大的形象为中心，他的右手紧紧按在一个笼子上，笼子里边是代表权力的图章，上方有一只自由飞翔的鸟儿。</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意思对即可</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将权力锁进制度的笼子里。</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IPAPANNEW"/>
                <a:ea typeface="华文细黑"/>
                <a:cs typeface="Times New Roman"/>
              </a:rPr>
              <a:t>把权力装进笼子里。</a:t>
            </a:r>
            <a:r>
              <a:rPr lang="en-US" altLang="zh-CN" sz="2600" kern="100" dirty="0">
                <a:solidFill>
                  <a:srgbClr val="E46C0A"/>
                </a:solidFill>
                <a:latin typeface="IPAPANNEW"/>
                <a:ea typeface="华文细黑"/>
                <a:cs typeface="Times New Roman"/>
              </a:rPr>
              <a:t>/</a:t>
            </a:r>
            <a:r>
              <a:rPr lang="zh-CN" altLang="zh-CN" sz="2600" kern="100" dirty="0">
                <a:solidFill>
                  <a:srgbClr val="E46C0A"/>
                </a:solidFill>
                <a:latin typeface="Times New Roman"/>
                <a:ea typeface="华文细黑"/>
                <a:cs typeface="Times New Roman"/>
              </a:rPr>
              <a:t>把权力锁起来。</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限制滥用国家权力。</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202381968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7523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9" name="直接连接符 8"/>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0"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435">
                                          <p:stCondLst>
                                            <p:cond delay="0"/>
                                          </p:stCondLst>
                                        </p:cTn>
                                        <p:tgtEl>
                                          <p:spTgt spid="10"/>
                                        </p:tgtEl>
                                      </p:cBhvr>
                                    </p:animEffect>
                                    <p:anim calcmode="lin" valueType="num">
                                      <p:cBhvr>
                                        <p:cTn id="8"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3" dur="20">
                                          <p:stCondLst>
                                            <p:cond delay="487"/>
                                          </p:stCondLst>
                                        </p:cTn>
                                        <p:tgtEl>
                                          <p:spTgt spid="10"/>
                                        </p:tgtEl>
                                      </p:cBhvr>
                                      <p:to x="100000" y="60000"/>
                                    </p:animScale>
                                    <p:animScale>
                                      <p:cBhvr>
                                        <p:cTn id="14" dur="124" decel="50000">
                                          <p:stCondLst>
                                            <p:cond delay="507"/>
                                          </p:stCondLst>
                                        </p:cTn>
                                        <p:tgtEl>
                                          <p:spTgt spid="10"/>
                                        </p:tgtEl>
                                      </p:cBhvr>
                                      <p:to x="100000" y="100000"/>
                                    </p:animScale>
                                    <p:animScale>
                                      <p:cBhvr>
                                        <p:cTn id="15" dur="20">
                                          <p:stCondLst>
                                            <p:cond delay="984"/>
                                          </p:stCondLst>
                                        </p:cTn>
                                        <p:tgtEl>
                                          <p:spTgt spid="10"/>
                                        </p:tgtEl>
                                      </p:cBhvr>
                                      <p:to x="100000" y="80000"/>
                                    </p:animScale>
                                    <p:animScale>
                                      <p:cBhvr>
                                        <p:cTn id="16" dur="124" decel="50000">
                                          <p:stCondLst>
                                            <p:cond delay="1004"/>
                                          </p:stCondLst>
                                        </p:cTn>
                                        <p:tgtEl>
                                          <p:spTgt spid="10"/>
                                        </p:tgtEl>
                                      </p:cBhvr>
                                      <p:to x="100000" y="100000"/>
                                    </p:animScale>
                                    <p:animScale>
                                      <p:cBhvr>
                                        <p:cTn id="17" dur="20">
                                          <p:stCondLst>
                                            <p:cond delay="1231"/>
                                          </p:stCondLst>
                                        </p:cTn>
                                        <p:tgtEl>
                                          <p:spTgt spid="10"/>
                                        </p:tgtEl>
                                      </p:cBhvr>
                                      <p:to x="100000" y="90000"/>
                                    </p:animScale>
                                    <p:animScale>
                                      <p:cBhvr>
                                        <p:cTn id="18" dur="124" decel="50000">
                                          <p:stCondLst>
                                            <p:cond delay="1251"/>
                                          </p:stCondLst>
                                        </p:cTn>
                                        <p:tgtEl>
                                          <p:spTgt spid="10"/>
                                        </p:tgtEl>
                                      </p:cBhvr>
                                      <p:to x="100000" y="100000"/>
                                    </p:animScale>
                                    <p:animScale>
                                      <p:cBhvr>
                                        <p:cTn id="19" dur="20">
                                          <p:stCondLst>
                                            <p:cond delay="1356"/>
                                          </p:stCondLst>
                                        </p:cTn>
                                        <p:tgtEl>
                                          <p:spTgt spid="10"/>
                                        </p:tgtEl>
                                      </p:cBhvr>
                                      <p:to x="100000" y="95000"/>
                                    </p:animScale>
                                    <p:animScale>
                                      <p:cBhvr>
                                        <p:cTn id="20" dur="124" decel="50000">
                                          <p:stCondLst>
                                            <p:cond delay="137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130" y="604674"/>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在下面一段文字横线处补写恰当的语句，使整段文字语意完整连贯，内容贴切，逻辑严密。每处不超过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文学</a:t>
            </a:r>
            <a:r>
              <a:rPr lang="zh-CN" altLang="zh-CN" sz="2600" dirty="0">
                <a:latin typeface="Times New Roman"/>
                <a:ea typeface="华文细黑"/>
                <a:cs typeface="Times New Roman"/>
              </a:rPr>
              <a:t>创作是一种具有明显内省色彩的个人行为。因为它是艺术创作，</a:t>
            </a:r>
            <a:r>
              <a:rPr lang="en-US" altLang="zh-CN" sz="2600" dirty="0">
                <a:latin typeface="宋体"/>
                <a:ea typeface="华文细黑"/>
                <a:cs typeface="Times New Roman"/>
              </a:rPr>
              <a:t>①</a:t>
            </a:r>
            <a:r>
              <a:rPr lang="en-US" altLang="zh-CN" sz="2600" dirty="0">
                <a:latin typeface="Times New Roman"/>
                <a:ea typeface="华文细黑"/>
              </a:rPr>
              <a:t>__________________________</a:t>
            </a:r>
            <a:r>
              <a:rPr lang="zh-CN" altLang="zh-CN" sz="2600" dirty="0">
                <a:latin typeface="Times New Roman"/>
                <a:ea typeface="华文细黑"/>
                <a:cs typeface="Times New Roman"/>
              </a:rPr>
              <a:t>。我们曾经历过的一个痛苦的历史阶段，让作家消除个性，否认自我在文学创作中的基础作用</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经过拨乱反正，</a:t>
            </a:r>
            <a:r>
              <a:rPr lang="en-US" altLang="zh-CN" sz="2600" dirty="0" smtClean="0">
                <a:latin typeface="宋体"/>
                <a:ea typeface="华文细黑"/>
                <a:cs typeface="Times New Roman"/>
              </a:rPr>
              <a:t>②</a:t>
            </a:r>
            <a:r>
              <a:rPr lang="en-US" altLang="zh-CN" sz="2600" dirty="0" smtClean="0">
                <a:latin typeface="Times New Roman" pitchFamily="18" charset="0"/>
                <a:ea typeface="华文细黑"/>
                <a:cs typeface="Times New Roman" pitchFamily="18" charset="0"/>
              </a:rPr>
              <a:t>________________</a:t>
            </a:r>
            <a:endParaRPr lang="en-US" altLang="zh-CN" sz="2600" dirty="0" smtClean="0">
              <a:latin typeface="宋体"/>
              <a:ea typeface="华文细黑"/>
              <a:cs typeface="Times New Roman"/>
            </a:endParaRPr>
          </a:p>
          <a:p>
            <a:pPr>
              <a:lnSpc>
                <a:spcPct val="150000"/>
              </a:lnSpc>
            </a:pPr>
            <a:r>
              <a:rPr lang="en-US" altLang="zh-CN" sz="2600" dirty="0" smtClean="0">
                <a:latin typeface="Times New Roman"/>
                <a:ea typeface="华文细黑"/>
              </a:rPr>
              <a:t>______________________</a:t>
            </a:r>
            <a:r>
              <a:rPr lang="zh-CN" altLang="zh-CN" sz="2600" dirty="0">
                <a:latin typeface="Times New Roman"/>
                <a:ea typeface="华文细黑"/>
                <a:cs typeface="Times New Roman"/>
              </a:rPr>
              <a:t>，文学事业拥有了一个灿烂的春天。</a:t>
            </a:r>
            <a:endParaRPr lang="zh-CN" altLang="zh-CN" sz="2600" kern="100" dirty="0">
              <a:latin typeface="宋体"/>
              <a:cs typeface="Courier New"/>
            </a:endParaRPr>
          </a:p>
        </p:txBody>
      </p:sp>
      <p:sp>
        <p:nvSpPr>
          <p:cNvPr id="3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3" name="表格 32"/>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9" name="TextBox 5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0" name="TextBox 59">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61" name="TextBox 6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62" name="TextBox 6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3" name="TextBox 6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4" name="TextBox 6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5" name="TextBox 6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6" name="TextBox 6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7" name="TextBox 6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8" name="TextBox 6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9" name="TextBox 6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0" name="TextBox 6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1" name="TextBox 7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2" name="TextBox 7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3" name="TextBox 7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232993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147" y="517426"/>
            <a:ext cx="8769291" cy="4524315"/>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又因为作家的文学创作是以作品的形式发表、出版面世的，这就决定了作品和作家必须带有公共性。因此</a:t>
            </a:r>
            <a:r>
              <a:rPr lang="zh-CN" altLang="zh-CN" sz="2400" kern="100" dirty="0" smtClean="0">
                <a:latin typeface="Times New Roman"/>
                <a:ea typeface="华文细黑"/>
                <a:cs typeface="Times New Roman"/>
              </a:rPr>
              <a:t>，</a:t>
            </a:r>
            <a:r>
              <a:rPr lang="en-US" altLang="zh-CN" sz="2400" kern="100" dirty="0" smtClean="0">
                <a:latin typeface="宋体"/>
                <a:ea typeface="华文细黑"/>
                <a:cs typeface="Times New Roman"/>
              </a:rPr>
              <a:t>③</a:t>
            </a:r>
            <a:r>
              <a:rPr lang="en-US" altLang="zh-CN" sz="2400" kern="100" dirty="0" smtClean="0">
                <a:latin typeface="Times New Roman"/>
                <a:ea typeface="华文细黑"/>
                <a:cs typeface="Courier New"/>
              </a:rPr>
              <a:t>________________</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空，根据前面的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个人行为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因为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和后面的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让作家消除个性</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可得出答案；</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空，根据</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否认自我在文学创作中的基础作用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拨乱反正</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可推出答案；</a:t>
            </a: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空，根据前面的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因此</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，可知应是对上文的总结，而上文中主要谈了两个方面的内容，</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因为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又因为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是重要的提示语，注意到了这些，答案就不难得出了</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5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3" name="表格 52"/>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4" name="TextBox 53">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5" name="TextBox 54">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6" name="TextBox 55">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7" name="TextBox 56">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8" name="TextBox 57">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9" name="TextBox 58">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0" name="TextBox 59">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1" name="TextBox 6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2" name="TextBox 6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3" name="TextBox 6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4" name="TextBox 6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5" name="TextBox 6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6" name="TextBox 6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7" name="TextBox 6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8" name="TextBox 6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8854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482" y="908552"/>
            <a:ext cx="8769291" cy="1215910"/>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所以它呈现出作家的个人特色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作家找回了自我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作家和作品要有个性也要有共性</a:t>
            </a:r>
            <a:endParaRPr lang="zh-CN" altLang="zh-CN" sz="1050" kern="100" dirty="0">
              <a:effectLst/>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49210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666" y="525046"/>
            <a:ext cx="8682466"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某学校校园广播站将开播《心灵导航》栏目，请你为这个栏目的主持人设计一段开头语，要求运用两种修辞手法，不少于</a:t>
            </a:r>
            <a:r>
              <a:rPr lang="en-US" altLang="zh-CN" sz="2400" kern="100" dirty="0">
                <a:latin typeface="Times New Roman"/>
                <a:ea typeface="华文细黑"/>
                <a:cs typeface="Courier New"/>
              </a:rPr>
              <a:t>60</a:t>
            </a:r>
            <a:r>
              <a:rPr lang="zh-CN" altLang="zh-CN" sz="2400" kern="100" dirty="0">
                <a:latin typeface="Times New Roman"/>
                <a:ea typeface="华文细黑"/>
                <a:cs typeface="Times New Roman"/>
              </a:rPr>
              <a:t>个字。</a:t>
            </a:r>
            <a:endParaRPr lang="zh-CN" altLang="zh-CN" sz="1000" kern="100" dirty="0">
              <a:latin typeface="宋体"/>
              <a:cs typeface="Courier New"/>
            </a:endParaRPr>
          </a:p>
          <a:p>
            <a:pPr algn="just">
              <a:lnSpc>
                <a:spcPct val="150000"/>
              </a:lnSpc>
              <a:spcAft>
                <a:spcPts val="0"/>
              </a:spcAft>
            </a:pPr>
            <a:r>
              <a:rPr lang="zh-CN" altLang="zh-CN" sz="2400" kern="100" dirty="0" smtClean="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解答此类题目需注意题干要求，开头语要根据栏目特点来写，融入自己的感情和风格，让听众对主持人产生亲近的感觉。要突出栏目的内容和特色，语言要生动，富有意蕴，能打动听众。同时要注意修辞手法的恰当运用</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3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1" name="TextBox 6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2" name="TextBox 6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63" name="TextBox 62">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64" name="TextBox 6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5" name="TextBox 6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6" name="TextBox 6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7" name="TextBox 6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8" name="TextBox 6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9" name="TextBox 6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70" name="TextBox 6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1" name="TextBox 7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2" name="TextBox 7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3" name="TextBox 7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4" name="TextBox 7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5" name="TextBox 7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33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6387" y="852731"/>
            <a:ext cx="8596501"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敞开您的心扉，诉说您的故事，解开您的心结，分担您的烦恼。</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人有悲欢离合，月有阴晴圆缺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，世事难料，在重重迷雾中，不妨停下脚步，静心聆听心灵的声音。现在是校园广播栏目《心灵导航》时间，今天的内容有</a:t>
            </a:r>
            <a:r>
              <a:rPr lang="en-US" altLang="zh-CN" sz="2600" kern="100" dirty="0">
                <a:solidFill>
                  <a:srgbClr val="E46C0A"/>
                </a:solidFill>
                <a:latin typeface="宋体"/>
                <a:ea typeface="华文细黑"/>
                <a:cs typeface="Times New Roman"/>
              </a:rPr>
              <a:t>……</a:t>
            </a:r>
            <a:endParaRPr lang="zh-CN" altLang="zh-CN" sz="1050" kern="100" dirty="0">
              <a:effectLst/>
              <a:latin typeface="宋体"/>
              <a:cs typeface="Courier New"/>
            </a:endParaRPr>
          </a:p>
        </p:txBody>
      </p:sp>
      <p:sp>
        <p:nvSpPr>
          <p:cNvPr id="2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1" name="表格 30"/>
          <p:cNvGraphicFramePr>
            <a:graphicFrameLocks noGrp="1"/>
          </p:cNvGraphicFramePr>
          <p:nvPr>
            <p:extLst>
              <p:ext uri="{D42A27DB-BD31-4B8C-83A1-F6EECF244321}">
                <p14:modId xmlns:p14="http://schemas.microsoft.com/office/powerpoint/2010/main" val="111626824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TextBox 3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3" name="TextBox 3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4" name="TextBox 33">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5" name="TextBox 3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0" name="TextBox 5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1" name="TextBox 6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2" name="TextBox 6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3" name="TextBox 6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4" name="TextBox 6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5" name="TextBox 6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6" name="TextBox 6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7" name="TextBox 6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8" name="TextBox 6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9" name="TextBox 68">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0" name="TextBox 6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396707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337" y="585951"/>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请将下面的长单句改写成三个连贯的短句。</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中国散文史上被誉为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唐宋八大家之首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的且被后人称为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百代文宗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的韩愈的作品《祭十二郎文》流露出的悲恸之情催人泪下。</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smtClean="0">
                <a:latin typeface="Times New Roman"/>
                <a:ea typeface="华文细黑"/>
                <a:cs typeface="Courier New"/>
              </a:rPr>
              <a:t>________________________________________________</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en-US" altLang="zh-CN" sz="2600" kern="100" dirty="0" smtClean="0">
                <a:latin typeface="Times New Roman"/>
                <a:ea typeface="华文细黑"/>
                <a:cs typeface="Courier New"/>
              </a:rPr>
              <a:t>________________________________________________</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en-US" altLang="zh-CN" sz="2600" kern="100" dirty="0" smtClean="0">
                <a:latin typeface="Times New Roman"/>
                <a:ea typeface="华文细黑"/>
                <a:cs typeface="Courier New"/>
              </a:rPr>
              <a:t>________________________________________________</a:t>
            </a:r>
            <a:endParaRPr lang="zh-CN" altLang="zh-CN" sz="2600" kern="100" dirty="0">
              <a:effectLst/>
              <a:latin typeface="宋体"/>
              <a:cs typeface="Courier New"/>
            </a:endParaRPr>
          </a:p>
        </p:txBody>
      </p:sp>
      <p:sp>
        <p:nvSpPr>
          <p:cNvPr id="3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0" name="表格 39"/>
          <p:cNvGraphicFramePr>
            <a:graphicFrameLocks noGrp="1"/>
          </p:cNvGraphicFramePr>
          <p:nvPr>
            <p:extLst>
              <p:ext uri="{D42A27DB-BD31-4B8C-83A1-F6EECF244321}">
                <p14:modId xmlns:p14="http://schemas.microsoft.com/office/powerpoint/2010/main" val="111626824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TextBox 4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2" name="TextBox 4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3" name="TextBox 4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4" name="TextBox 43">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5" name="TextBox 4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6" name="TextBox 4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7" name="TextBox 4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8" name="TextBox 4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140865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2810</TotalTime>
  <Words>1896</Words>
  <Application>Microsoft Office PowerPoint</Application>
  <PresentationFormat>全屏显示(16:9)</PresentationFormat>
  <Paragraphs>603</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268</cp:revision>
  <dcterms:created xsi:type="dcterms:W3CDTF">2014-12-15T01:46:29Z</dcterms:created>
  <dcterms:modified xsi:type="dcterms:W3CDTF">2015-04-15T07:09:06Z</dcterms:modified>
</cp:coreProperties>
</file>