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9"/>
  </p:notesMasterIdLst>
  <p:handoutMasterIdLst>
    <p:handoutMasterId r:id="rId20"/>
  </p:handoutMasterIdLst>
  <p:sldIdLst>
    <p:sldId id="307" r:id="rId2"/>
    <p:sldId id="444" r:id="rId3"/>
    <p:sldId id="850" r:id="rId4"/>
    <p:sldId id="309" r:id="rId5"/>
    <p:sldId id="842" r:id="rId6"/>
    <p:sldId id="851" r:id="rId7"/>
    <p:sldId id="467" r:id="rId8"/>
    <p:sldId id="852" r:id="rId9"/>
    <p:sldId id="849" r:id="rId10"/>
    <p:sldId id="840" r:id="rId11"/>
    <p:sldId id="792" r:id="rId12"/>
    <p:sldId id="843" r:id="rId13"/>
    <p:sldId id="846" r:id="rId14"/>
    <p:sldId id="844" r:id="rId15"/>
    <p:sldId id="847" r:id="rId16"/>
    <p:sldId id="848" r:id="rId17"/>
    <p:sldId id="441" r:id="rId18"/>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2254" autoAdjust="0"/>
  </p:normalViewPr>
  <p:slideViewPr>
    <p:cSldViewPr>
      <p:cViewPr>
        <p:scale>
          <a:sx n="66" d="100"/>
          <a:sy n="66" d="100"/>
        </p:scale>
        <p:origin x="-1478" y="-46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820605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3789849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3</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9258131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31286847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9865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Administrator\Desktop\新建文件夹\799232_20151016072832192400_1_看图王.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483" y="-98598"/>
            <a:ext cx="12287895" cy="708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36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1077918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75872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13232612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8579043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探究高考　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86225" y="2768075"/>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077819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51030" y="2768075"/>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075095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12" r:id="rId15"/>
    <p:sldLayoutId id="2147483813" r:id="rId16"/>
    <p:sldLayoutId id="2147483817" r:id="rId17"/>
    <p:sldLayoutId id="2147483815" r:id="rId18"/>
    <p:sldLayoutId id="2147483816" r:id="rId19"/>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11.docx"/><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package" Target="../embeddings/Microsoft_Word___12.docx"/><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__13.docx"/><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package" Target="../embeddings/Microsoft_Word___14.docx"/><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15.docx"/><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package" Target="../embeddings/Microsoft_Word___16.docx"/><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__17.docx"/><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slide" Target="slide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slide" Target="slide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package" Target="../embeddings/Microsoft_Word___2.docx"/><Relationship Id="rId7" Type="http://schemas.openxmlformats.org/officeDocument/2006/relationships/package" Target="../embeddings/Microsoft_Word___4.docx"/><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package" Target="../embeddings/Microsoft_Word___3.docx"/><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package" Target="../embeddings/Microsoft_Word___5.docx"/><Relationship Id="rId7" Type="http://schemas.openxmlformats.org/officeDocument/2006/relationships/package" Target="../embeddings/Microsoft_Word___7.docx"/><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package" Target="../embeddings/Microsoft_Word___6.docx"/><Relationship Id="rId4" Type="http://schemas.openxmlformats.org/officeDocument/2006/relationships/image" Target="../media/image9.emf"/><Relationship Id="rId9"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package" Target="../embeddings/Microsoft_Word___8.docx"/><Relationship Id="rId7" Type="http://schemas.openxmlformats.org/officeDocument/2006/relationships/package" Target="../embeddings/Microsoft_Word___10.docx"/><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package" Target="../embeddings/Microsoft_Word___9.docx"/><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59622" y="4480883"/>
            <a:ext cx="5519460" cy="632866"/>
          </a:xfrm>
          <a:prstGeom prst="rect">
            <a:avLst/>
          </a:prstGeom>
        </p:spPr>
        <p:txBody>
          <a:bodyPr wrap="none">
            <a:spAutoFit/>
          </a:bodyPr>
          <a:lstStyle/>
          <a:p>
            <a:pPr algn="just">
              <a:lnSpc>
                <a:spcPct val="120000"/>
              </a:lnSpc>
            </a:pPr>
            <a:r>
              <a:rPr lang="zh-CN" altLang="zh-CN" sz="3200" b="1" dirty="0">
                <a:solidFill>
                  <a:schemeClr val="bg1"/>
                </a:solidFill>
                <a:latin typeface="Times New Roman" pitchFamily="18" charset="0"/>
                <a:ea typeface="微软雅黑"/>
                <a:cs typeface="Times New Roman" pitchFamily="18" charset="0"/>
              </a:rPr>
              <a:t>排查落实练</a:t>
            </a:r>
            <a:r>
              <a:rPr lang="zh-CN" altLang="en-US" sz="3200" b="1" dirty="0">
                <a:solidFill>
                  <a:schemeClr val="bg1"/>
                </a:solidFill>
                <a:latin typeface="Times New Roman" pitchFamily="18" charset="0"/>
                <a:ea typeface="微软雅黑"/>
                <a:cs typeface="Times New Roman" pitchFamily="18" charset="0"/>
              </a:rPr>
              <a:t>一</a:t>
            </a:r>
            <a:r>
              <a:rPr lang="zh-CN" altLang="zh-CN" sz="3200" b="1" dirty="0">
                <a:solidFill>
                  <a:schemeClr val="bg1"/>
                </a:solidFill>
                <a:latin typeface="Times New Roman" pitchFamily="18" charset="0"/>
                <a:ea typeface="微软雅黑"/>
                <a:cs typeface="Times New Roman" pitchFamily="18" charset="0"/>
              </a:rPr>
              <a:t>　氧化还原反应</a:t>
            </a:r>
          </a:p>
        </p:txBody>
      </p:sp>
      <p:grpSp>
        <p:nvGrpSpPr>
          <p:cNvPr id="7" name="组合 6"/>
          <p:cNvGrpSpPr/>
          <p:nvPr/>
        </p:nvGrpSpPr>
        <p:grpSpPr>
          <a:xfrm>
            <a:off x="-25474" y="4082529"/>
            <a:ext cx="936104" cy="1507504"/>
            <a:chOff x="1636272" y="4786031"/>
            <a:chExt cx="839787" cy="1212851"/>
          </a:xfrm>
        </p:grpSpPr>
        <p:sp>
          <p:nvSpPr>
            <p:cNvPr id="8" name="矩形 7"/>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31351"/>
            <a:ext cx="11163760" cy="1436395"/>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将适量的</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溶液中，溶液逐渐由棕黄色变为浅绿色，但又立即变为棕黄色，请写出该过程中的离子方程式。</a:t>
            </a:r>
            <a:endParaRPr lang="zh-CN" altLang="zh-CN" sz="280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80400137"/>
              </p:ext>
            </p:extLst>
          </p:nvPr>
        </p:nvGraphicFramePr>
        <p:xfrm>
          <a:off x="556765" y="1909639"/>
          <a:ext cx="8037513" cy="882650"/>
        </p:xfrm>
        <a:graphic>
          <a:graphicData uri="http://schemas.openxmlformats.org/presentationml/2006/ole">
            <mc:AlternateContent xmlns:mc="http://schemas.openxmlformats.org/markup-compatibility/2006">
              <mc:Choice xmlns:v="urn:schemas-microsoft-com:vml" Requires="v">
                <p:oleObj spid="_x0000_s10346" name="文档" r:id="rId3" imgW="8038009" imgH="883417" progId="Word.Document.12">
                  <p:embed/>
                </p:oleObj>
              </mc:Choice>
              <mc:Fallback>
                <p:oleObj name="文档" r:id="rId3" imgW="8038009" imgH="883417" progId="Word.Document.12">
                  <p:embed/>
                  <p:pic>
                    <p:nvPicPr>
                      <p:cNvPr id="0" name=""/>
                      <p:cNvPicPr/>
                      <p:nvPr/>
                    </p:nvPicPr>
                    <p:blipFill>
                      <a:blip r:embed="rId4"/>
                      <a:stretch>
                        <a:fillRect/>
                      </a:stretch>
                    </p:blipFill>
                    <p:spPr>
                      <a:xfrm>
                        <a:off x="556765" y="1909639"/>
                        <a:ext cx="8037513" cy="8826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94188828"/>
              </p:ext>
            </p:extLst>
          </p:nvPr>
        </p:nvGraphicFramePr>
        <p:xfrm>
          <a:off x="537910" y="2772693"/>
          <a:ext cx="10982325" cy="873125"/>
        </p:xfrm>
        <a:graphic>
          <a:graphicData uri="http://schemas.openxmlformats.org/presentationml/2006/ole">
            <mc:AlternateContent xmlns:mc="http://schemas.openxmlformats.org/markup-compatibility/2006">
              <mc:Choice xmlns:v="urn:schemas-microsoft-com:vml" Requires="v">
                <p:oleObj spid="_x0000_s10347" name="文档" r:id="rId5" imgW="10984272" imgH="884707" progId="Word.Document.12">
                  <p:embed/>
                </p:oleObj>
              </mc:Choice>
              <mc:Fallback>
                <p:oleObj name="文档" r:id="rId5" imgW="10984272" imgH="884707" progId="Word.Document.12">
                  <p:embed/>
                  <p:pic>
                    <p:nvPicPr>
                      <p:cNvPr id="0" name=""/>
                      <p:cNvPicPr/>
                      <p:nvPr/>
                    </p:nvPicPr>
                    <p:blipFill>
                      <a:blip r:embed="rId6"/>
                      <a:stretch>
                        <a:fillRect/>
                      </a:stretch>
                    </p:blipFill>
                    <p:spPr>
                      <a:xfrm>
                        <a:off x="537910" y="2772693"/>
                        <a:ext cx="10982325" cy="87312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1772" y="143134"/>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研究表明，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是一种高效多功能水处理剂，应用前景广阔，可用</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反应制备，在反应中，</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既是氧化剂，又是还原剂，已知产物中，除</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外，还有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等，试写出该反应的化学方程式</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被氧化成</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FeO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中被氧化的氧为</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，依据电子守恒得：</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Times New Roman"/>
              </a:rPr>
              <a:t>   </a:t>
            </a:r>
            <a:r>
              <a:rPr lang="en-US" altLang="zh-CN" sz="2800" kern="100" dirty="0" err="1" smtClean="0">
                <a:latin typeface="Times New Roman"/>
                <a:ea typeface="华文细黑"/>
                <a:cs typeface="Courier New"/>
              </a:rPr>
              <a:t>mol</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，反应方程式为</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2FeSO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FeO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en-US" altLang="zh-CN" sz="2800" kern="100" dirty="0" smtClean="0">
                <a:solidFill>
                  <a:srgbClr val="E36C0A"/>
                </a:solidFill>
                <a:latin typeface="宋体"/>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146653055"/>
              </p:ext>
            </p:extLst>
          </p:nvPr>
        </p:nvGraphicFramePr>
        <p:xfrm>
          <a:off x="11046861" y="3239478"/>
          <a:ext cx="428625" cy="1158875"/>
        </p:xfrm>
        <a:graphic>
          <a:graphicData uri="http://schemas.openxmlformats.org/presentationml/2006/ole">
            <mc:AlternateContent xmlns:mc="http://schemas.openxmlformats.org/markup-compatibility/2006">
              <mc:Choice xmlns:v="urn:schemas-microsoft-com:vml" Requires="v">
                <p:oleObj spid="_x0000_s11373" name="文档" r:id="rId3" imgW="428072" imgH="1158162" progId="Word.Document.12">
                  <p:embed/>
                </p:oleObj>
              </mc:Choice>
              <mc:Fallback>
                <p:oleObj name="文档" r:id="rId3" imgW="428072" imgH="1158162" progId="Word.Document.12">
                  <p:embed/>
                  <p:pic>
                    <p:nvPicPr>
                      <p:cNvPr id="0" name=""/>
                      <p:cNvPicPr/>
                      <p:nvPr/>
                    </p:nvPicPr>
                    <p:blipFill>
                      <a:blip r:embed="rId4"/>
                      <a:stretch>
                        <a:fillRect/>
                      </a:stretch>
                    </p:blipFill>
                    <p:spPr>
                      <a:xfrm>
                        <a:off x="11046861" y="3239478"/>
                        <a:ext cx="428625" cy="11588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24338490"/>
              </p:ext>
            </p:extLst>
          </p:nvPr>
        </p:nvGraphicFramePr>
        <p:xfrm>
          <a:off x="7632005" y="3867230"/>
          <a:ext cx="428625" cy="1158875"/>
        </p:xfrm>
        <a:graphic>
          <a:graphicData uri="http://schemas.openxmlformats.org/presentationml/2006/ole">
            <mc:AlternateContent xmlns:mc="http://schemas.openxmlformats.org/markup-compatibility/2006">
              <mc:Choice xmlns:v="urn:schemas-microsoft-com:vml" Requires="v">
                <p:oleObj spid="_x0000_s11374" name="文档" r:id="rId5" imgW="428072" imgH="1158162" progId="Word.Document.12">
                  <p:embed/>
                </p:oleObj>
              </mc:Choice>
              <mc:Fallback>
                <p:oleObj name="文档" r:id="rId5" imgW="428072" imgH="1158162" progId="Word.Document.12">
                  <p:embed/>
                  <p:pic>
                    <p:nvPicPr>
                      <p:cNvPr id="0" name=""/>
                      <p:cNvPicPr/>
                      <p:nvPr/>
                    </p:nvPicPr>
                    <p:blipFill>
                      <a:blip r:embed="rId6"/>
                      <a:stretch>
                        <a:fillRect/>
                      </a:stretch>
                    </p:blipFill>
                    <p:spPr>
                      <a:xfrm>
                        <a:off x="7632005" y="3867230"/>
                        <a:ext cx="428625" cy="1158875"/>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xEl>
                                              <p:pRg st="1" end="1"/>
                                            </p:txEl>
                                          </p:spTgt>
                                        </p:tgtEl>
                                      </p:cBhvr>
                                    </p:animEffect>
                                    <p:set>
                                      <p:cBhvr>
                                        <p:cTn id="26" dur="1" fill="hold">
                                          <p:stCondLst>
                                            <p:cond delay="499"/>
                                          </p:stCondLst>
                                        </p:cTn>
                                        <p:tgtEl>
                                          <p:spTgt spid="5">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xEl>
                                              <p:pRg st="2" end="2"/>
                                            </p:txEl>
                                          </p:spTgt>
                                        </p:tgtEl>
                                      </p:cBhvr>
                                    </p:animEffect>
                                    <p:set>
                                      <p:cBhvr>
                                        <p:cTn id="29" dur="1" fill="hold">
                                          <p:stCondLst>
                                            <p:cond delay="499"/>
                                          </p:stCondLst>
                                        </p:cTn>
                                        <p:tgtEl>
                                          <p:spTgt spid="5">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
                                            <p:txEl>
                                              <p:pRg st="3" end="3"/>
                                            </p:txEl>
                                          </p:spTgt>
                                        </p:tgtEl>
                                      </p:cBhvr>
                                    </p:animEffect>
                                    <p:set>
                                      <p:cBhvr>
                                        <p:cTn id="32" dur="1" fill="hold">
                                          <p:stCondLst>
                                            <p:cond delay="499"/>
                                          </p:stCondLst>
                                        </p:cTn>
                                        <p:tgtEl>
                                          <p:spTgt spid="5">
                                            <p:txEl>
                                              <p:pRg st="3" end="3"/>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273" y="117426"/>
            <a:ext cx="11755638" cy="5262979"/>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某反应中反应物与生成物有</a:t>
            </a:r>
            <a:r>
              <a:rPr lang="en-US" altLang="zh-CN" sz="2800" kern="100" dirty="0" smtClean="0">
                <a:latin typeface="Times New Roman"/>
                <a:ea typeface="华文细黑"/>
                <a:cs typeface="Courier New"/>
              </a:rPr>
              <a:t>AsH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KBrO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K</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和一种未知物</a:t>
            </a:r>
            <a:r>
              <a:rPr lang="en-US" altLang="zh-CN" sz="2800" i="1" kern="100" dirty="0" smtClean="0">
                <a:latin typeface="Times New Roman"/>
                <a:ea typeface="华文细黑"/>
                <a:cs typeface="Courier New"/>
              </a:rPr>
              <a:t>x</a:t>
            </a:r>
            <a:r>
              <a:rPr lang="zh-CN" altLang="zh-CN" sz="2800" kern="100" dirty="0" smtClean="0">
                <a:latin typeface="Times New Roman"/>
                <a:ea typeface="华文细黑"/>
                <a:cs typeface="Times New Roman"/>
              </a:rPr>
              <a:t>。已知</a:t>
            </a:r>
            <a:r>
              <a:rPr lang="en-US" altLang="zh-CN" sz="2800" kern="100" dirty="0" smtClean="0">
                <a:latin typeface="Times New Roman"/>
                <a:ea typeface="华文细黑"/>
                <a:cs typeface="Courier New"/>
              </a:rPr>
              <a:t>0.2 </a:t>
            </a:r>
            <a:r>
              <a:rPr lang="en-US" altLang="zh-CN" sz="2800" kern="100" dirty="0" err="1" smtClean="0">
                <a:latin typeface="Times New Roman"/>
                <a:ea typeface="华文细黑"/>
                <a:cs typeface="Courier New"/>
              </a:rPr>
              <a:t>mol</a:t>
            </a:r>
            <a:r>
              <a:rPr lang="en-US" altLang="zh-CN" sz="2800" kern="100" dirty="0" smtClean="0">
                <a:latin typeface="Times New Roman"/>
                <a:ea typeface="华文细黑"/>
                <a:cs typeface="Courier New"/>
              </a:rPr>
              <a:t> KBrO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在反应中得到</a:t>
            </a:r>
            <a:r>
              <a:rPr lang="en-US" altLang="zh-CN" sz="2800" kern="100" dirty="0" smtClean="0">
                <a:latin typeface="Times New Roman"/>
                <a:ea typeface="华文细黑"/>
                <a:cs typeface="Courier New"/>
              </a:rPr>
              <a:t>1 </a:t>
            </a:r>
            <a:r>
              <a:rPr lang="en-US" altLang="zh-CN" sz="2800" kern="100" dirty="0" err="1" smtClean="0">
                <a:latin typeface="Times New Roman"/>
                <a:ea typeface="华文细黑"/>
                <a:cs typeface="Courier New"/>
              </a:rPr>
              <a:t>mol</a:t>
            </a:r>
            <a:r>
              <a:rPr lang="en-US" altLang="zh-CN" sz="2800" kern="100" dirty="0" smtClean="0">
                <a:latin typeface="Times New Roman"/>
                <a:ea typeface="华文细黑"/>
                <a:cs typeface="Courier New"/>
              </a:rPr>
              <a:t> e</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生成</a:t>
            </a:r>
            <a:r>
              <a:rPr lang="en-US" altLang="zh-CN" sz="2800" i="1" kern="100" dirty="0" smtClean="0">
                <a:latin typeface="Times New Roman"/>
                <a:ea typeface="华文细黑"/>
                <a:cs typeface="Courier New"/>
              </a:rPr>
              <a:t>x</a:t>
            </a:r>
            <a:r>
              <a:rPr lang="zh-CN" altLang="zh-CN" sz="2800" kern="100" dirty="0" smtClean="0">
                <a:latin typeface="Times New Roman"/>
                <a:ea typeface="华文细黑"/>
                <a:cs typeface="Times New Roman"/>
              </a:rPr>
              <a:t>，则</a:t>
            </a:r>
            <a:r>
              <a:rPr lang="en-US" altLang="zh-CN" sz="2800" i="1" kern="100" dirty="0" smtClean="0">
                <a:latin typeface="Times New Roman"/>
                <a:ea typeface="华文细黑"/>
                <a:cs typeface="Courier New"/>
              </a:rPr>
              <a:t>x</a:t>
            </a:r>
            <a:r>
              <a:rPr lang="zh-CN" altLang="zh-CN" sz="2800" kern="100" dirty="0" smtClean="0">
                <a:latin typeface="Times New Roman"/>
                <a:ea typeface="华文细黑"/>
                <a:cs typeface="Times New Roman"/>
              </a:rPr>
              <a:t>的化学式：</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，试写出该反应的化学方程式：</a:t>
            </a:r>
            <a:r>
              <a:rPr lang="zh-CN" altLang="zh-CN" sz="2800" kern="100" dirty="0" smtClean="0">
                <a:latin typeface="宋体"/>
                <a:ea typeface="Times New Roman"/>
                <a:cs typeface="Courier New"/>
              </a:rPr>
              <a:t> </a:t>
            </a:r>
            <a:r>
              <a:rPr lang="en-US" altLang="zh-CN" sz="2800" kern="100" dirty="0" smtClean="0">
                <a:latin typeface="宋体"/>
                <a:ea typeface="Times New Roman"/>
                <a:cs typeface="Courier New"/>
              </a:rPr>
              <a:t>______________________________</a:t>
            </a:r>
          </a:p>
          <a:p>
            <a:pPr algn="just">
              <a:lnSpc>
                <a:spcPct val="150000"/>
              </a:lnSpc>
              <a:spcAft>
                <a:spcPts val="0"/>
              </a:spcAft>
            </a:pPr>
            <a:r>
              <a:rPr lang="en-US" altLang="zh-CN" sz="2800" kern="100" dirty="0" smtClean="0">
                <a:latin typeface="宋体"/>
                <a:ea typeface="Times New Roman"/>
                <a:cs typeface="Courier New"/>
              </a:rPr>
              <a:t>_______________________________</a:t>
            </a:r>
            <a:r>
              <a:rPr lang="en-US" altLang="zh-CN" sz="2800" kern="100" dirty="0">
                <a:latin typeface="宋体"/>
                <a:ea typeface="Times New Roman"/>
                <a:cs typeface="Courier New"/>
              </a:rPr>
              <a:t>_____</a:t>
            </a:r>
            <a:r>
              <a:rPr lang="en-US" altLang="zh-CN" sz="2800" kern="100" dirty="0" smtClean="0">
                <a:latin typeface="宋体"/>
                <a:ea typeface="Times New Roman"/>
                <a:cs typeface="Courier New"/>
              </a:rPr>
              <a:t>_ </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根据电子守恒得：</a:t>
            </a:r>
            <a:r>
              <a:rPr lang="en-US" altLang="zh-CN" sz="2800" kern="100" dirty="0">
                <a:latin typeface="Times New Roman"/>
                <a:ea typeface="华文细黑"/>
                <a:cs typeface="Courier New"/>
              </a:rPr>
              <a:t>0.2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KBrO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被还原成</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。在该氧化还原反应中，</a:t>
            </a:r>
            <a:r>
              <a:rPr lang="en-US" altLang="zh-CN" sz="2800" kern="100" dirty="0">
                <a:latin typeface="Times New Roman"/>
                <a:ea typeface="华文细黑"/>
                <a:cs typeface="Courier New"/>
              </a:rPr>
              <a:t>KBrO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是氧化剂，其还原产物为</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AsH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为还原剂，其氧化产物为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作为反应物提供酸性环境，根据化合价升降相等即可</a:t>
            </a:r>
            <a:r>
              <a:rPr lang="zh-CN" altLang="zh-CN" sz="2800" kern="100" dirty="0" smtClean="0">
                <a:latin typeface="Times New Roman"/>
                <a:ea typeface="华文细黑"/>
                <a:cs typeface="Times New Roman"/>
              </a:rPr>
              <a:t>配平。</a:t>
            </a:r>
            <a:endParaRPr lang="zh-CN" altLang="zh-CN" sz="1050" kern="100" dirty="0">
              <a:latin typeface="宋体"/>
              <a:cs typeface="Courier New"/>
            </a:endParaRPr>
          </a:p>
        </p:txBody>
      </p:sp>
      <p:sp>
        <p:nvSpPr>
          <p:cNvPr id="5" name="矩形 4"/>
          <p:cNvSpPr/>
          <p:nvPr/>
        </p:nvSpPr>
        <p:spPr>
          <a:xfrm>
            <a:off x="458262" y="1444050"/>
            <a:ext cx="663964" cy="523220"/>
          </a:xfrm>
          <a:prstGeom prst="rect">
            <a:avLst/>
          </a:prstGeom>
        </p:spPr>
        <p:txBody>
          <a:bodyPr wrap="none">
            <a:spAutoFit/>
          </a:bodyPr>
          <a:lstStyle/>
          <a:p>
            <a:r>
              <a:rPr lang="en-US" altLang="zh-CN" sz="2800" kern="100" dirty="0">
                <a:solidFill>
                  <a:srgbClr val="E36C0A"/>
                </a:solidFill>
                <a:latin typeface="Times New Roman"/>
                <a:ea typeface="华文细黑"/>
              </a:rPr>
              <a:t>Br</a:t>
            </a:r>
            <a:r>
              <a:rPr lang="en-US" altLang="zh-CN" sz="2800" kern="100" baseline="-25000" dirty="0">
                <a:solidFill>
                  <a:srgbClr val="E36C0A"/>
                </a:solidFill>
                <a:latin typeface="Times New Roman"/>
                <a:ea typeface="华文细黑"/>
              </a:rPr>
              <a:t>2</a:t>
            </a:r>
            <a:endParaRPr lang="zh-CN" altLang="en-US" sz="2800" dirty="0"/>
          </a:p>
        </p:txBody>
      </p:sp>
      <p:sp>
        <p:nvSpPr>
          <p:cNvPr id="7" name="矩形 6"/>
          <p:cNvSpPr/>
          <p:nvPr/>
        </p:nvSpPr>
        <p:spPr>
          <a:xfrm>
            <a:off x="6578942" y="1310194"/>
            <a:ext cx="5322805" cy="738664"/>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4H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5AsH</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8KBrO</a:t>
            </a:r>
            <a:r>
              <a:rPr lang="en-US" altLang="zh-CN" sz="2800" kern="100" baseline="-25000" dirty="0">
                <a:solidFill>
                  <a:srgbClr val="E36C0A"/>
                </a:solidFill>
                <a:latin typeface="Times New Roman"/>
                <a:ea typeface="华文细黑"/>
                <a:cs typeface="Courier New"/>
              </a:rPr>
              <a:t>3</a:t>
            </a:r>
            <a:r>
              <a:rPr lang="en-US" altLang="zh-CN" sz="2800" kern="100" spc="-80" dirty="0" smtClean="0">
                <a:solidFill>
                  <a:srgbClr val="E36C0A"/>
                </a:solidFill>
                <a:latin typeface="Times New Roman"/>
                <a:ea typeface="华文细黑"/>
                <a:cs typeface="Courier New"/>
              </a:rPr>
              <a:t>==</a:t>
            </a:r>
            <a:r>
              <a:rPr lang="en-US" altLang="zh-CN" sz="2800" kern="100" dirty="0" smtClean="0">
                <a:solidFill>
                  <a:srgbClr val="E36C0A"/>
                </a:solidFill>
                <a:latin typeface="Times New Roman"/>
                <a:ea typeface="华文细黑"/>
                <a:cs typeface="Courier New"/>
              </a:rPr>
              <a:t>=</a:t>
            </a:r>
            <a:endParaRPr lang="zh-CN" altLang="zh-CN" sz="2800" kern="100" dirty="0">
              <a:effectLst/>
              <a:latin typeface="宋体"/>
              <a:cs typeface="Courier New"/>
            </a:endParaRPr>
          </a:p>
        </p:txBody>
      </p:sp>
      <p:sp>
        <p:nvSpPr>
          <p:cNvPr id="9" name="矩形 8"/>
          <p:cNvSpPr/>
          <p:nvPr/>
        </p:nvSpPr>
        <p:spPr>
          <a:xfrm>
            <a:off x="386254" y="1937946"/>
            <a:ext cx="5218095" cy="738664"/>
          </a:xfrm>
          <a:prstGeom prst="rect">
            <a:avLst/>
          </a:prstGeom>
        </p:spPr>
        <p:txBody>
          <a:bodyPr wrap="none">
            <a:spAutoFit/>
          </a:bodyPr>
          <a:lstStyle/>
          <a:p>
            <a:pPr lvl="0" algn="just">
              <a:lnSpc>
                <a:spcPct val="150000"/>
              </a:lnSpc>
            </a:pPr>
            <a:r>
              <a:rPr lang="en-US" altLang="zh-CN" sz="2800" kern="100">
                <a:solidFill>
                  <a:srgbClr val="E36C0A"/>
                </a:solidFill>
                <a:latin typeface="Times New Roman"/>
                <a:ea typeface="华文细黑"/>
                <a:cs typeface="Courier New"/>
              </a:rPr>
              <a:t>5H</a:t>
            </a:r>
            <a:r>
              <a:rPr lang="en-US" altLang="zh-CN" sz="2800" kern="100" baseline="-25000">
                <a:solidFill>
                  <a:srgbClr val="E36C0A"/>
                </a:solidFill>
                <a:latin typeface="Times New Roman"/>
                <a:ea typeface="华文细黑"/>
                <a:cs typeface="Courier New"/>
              </a:rPr>
              <a:t>3</a:t>
            </a:r>
            <a:r>
              <a:rPr lang="en-US" altLang="zh-CN" sz="2800" kern="100">
                <a:solidFill>
                  <a:srgbClr val="E36C0A"/>
                </a:solidFill>
                <a:latin typeface="Times New Roman"/>
                <a:ea typeface="华文细黑"/>
                <a:cs typeface="Courier New"/>
              </a:rPr>
              <a:t>AsO</a:t>
            </a:r>
            <a:r>
              <a:rPr lang="en-US" altLang="zh-CN" sz="2800" kern="100" baseline="-2500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4Br</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4K</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2800" kern="100" dirty="0">
              <a:solidFill>
                <a:prstClr val="black"/>
              </a:solidFill>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82029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89434"/>
            <a:ext cx="11409907"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已知在过量的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溶液中滴入几滴</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溶液，并加入过量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，溶液立即变黄，试写出该反应的离子方程式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a:t>
            </a:r>
          </a:p>
          <a:p>
            <a:pPr algn="just">
              <a:lnSpc>
                <a:spcPts val="5500"/>
              </a:lnSpc>
              <a:spcAft>
                <a:spcPts val="0"/>
              </a:spcAft>
            </a:pP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过量，所以</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的还原产物只能是</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，而不是</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，因为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不能共存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439217" y="1551569"/>
            <a:ext cx="3017173" cy="738664"/>
          </a:xfrm>
          <a:prstGeom prst="rect">
            <a:avLst/>
          </a:prstGeom>
        </p:spPr>
        <p:txBody>
          <a:bodyPr wrap="none">
            <a:spAutoFit/>
          </a:bodyPr>
          <a:lstStyle/>
          <a:p>
            <a:pPr algn="just">
              <a:lnSpc>
                <a:spcPct val="150000"/>
              </a:lnSpc>
              <a:spcAft>
                <a:spcPts val="0"/>
              </a:spcAft>
            </a:pPr>
            <a:r>
              <a:rPr lang="en-US" altLang="zh-CN" sz="2800" kern="100" dirty="0" smtClean="0">
                <a:solidFill>
                  <a:srgbClr val="E36C0A"/>
                </a:solidFill>
                <a:latin typeface="Times New Roman"/>
                <a:ea typeface="华文细黑"/>
                <a:cs typeface="Courier New"/>
              </a:rPr>
              <a:t>2Fe</a:t>
            </a:r>
            <a:r>
              <a:rPr lang="en-US" altLang="zh-CN" sz="2800" kern="100" baseline="30000" dirty="0" smtClean="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cs typeface="Courier New"/>
              </a:rPr>
              <a:t>Cl</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2800" kern="100" dirty="0">
              <a:effectLst/>
              <a:latin typeface="宋体"/>
              <a:cs typeface="Courier New"/>
            </a:endParaRPr>
          </a:p>
        </p:txBody>
      </p:sp>
      <p:sp>
        <p:nvSpPr>
          <p:cNvPr id="4" name="矩形 3"/>
          <p:cNvSpPr/>
          <p:nvPr/>
        </p:nvSpPr>
        <p:spPr>
          <a:xfrm>
            <a:off x="7568009" y="1038509"/>
            <a:ext cx="3900748" cy="523220"/>
          </a:xfrm>
          <a:prstGeom prst="rect">
            <a:avLst/>
          </a:prstGeom>
        </p:spPr>
        <p:txBody>
          <a:bodyPr wrap="none">
            <a:spAutoFit/>
          </a:bodyPr>
          <a:lstStyle/>
          <a:p>
            <a:r>
              <a:rPr lang="en-US" altLang="zh-CN" sz="2800" kern="100" dirty="0">
                <a:solidFill>
                  <a:srgbClr val="E36C0A"/>
                </a:solidFill>
                <a:latin typeface="Times New Roman"/>
                <a:ea typeface="华文细黑"/>
                <a:cs typeface="Courier New"/>
              </a:rPr>
              <a:t>2Fe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cs typeface="Courier New"/>
              </a:rPr>
              <a:t>ClO</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a:t>
            </a:r>
            <a:endParaRPr lang="zh-CN" altLang="en-US"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073977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p:bldP spid="5"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8197" y="189434"/>
            <a:ext cx="11572430"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溶解在水中的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在碱性条件下可以将</a:t>
            </a:r>
            <a:r>
              <a:rPr lang="en-US" altLang="zh-CN" sz="2800" kern="100" dirty="0">
                <a:latin typeface="Times New Roman"/>
                <a:ea typeface="华文细黑"/>
                <a:cs typeface="Courier New"/>
              </a:rPr>
              <a:t>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err="1">
                <a:latin typeface="Times New Roman"/>
                <a:ea typeface="华文细黑"/>
                <a:cs typeface="Courier New"/>
              </a:rPr>
              <a:t>MnO</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可以将</a:t>
            </a:r>
            <a:r>
              <a:rPr lang="en-US" altLang="zh-CN" sz="2800" kern="100" dirty="0" err="1">
                <a:latin typeface="Times New Roman"/>
                <a:ea typeface="华文细黑"/>
                <a:cs typeface="Courier New"/>
              </a:rPr>
              <a:t>MnO</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还原成</a:t>
            </a:r>
            <a:r>
              <a:rPr lang="en-US" altLang="zh-CN" sz="2800" kern="100" dirty="0">
                <a:latin typeface="Times New Roman"/>
                <a:ea typeface="华文细黑"/>
                <a:cs typeface="Courier New"/>
              </a:rPr>
              <a:t>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被氧化成</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_________________</a:t>
            </a:r>
          </a:p>
          <a:p>
            <a:pPr algn="just">
              <a:lnSpc>
                <a:spcPts val="5500"/>
              </a:lnSpc>
              <a:spcAft>
                <a:spcPts val="0"/>
              </a:spcAft>
            </a:pPr>
            <a:r>
              <a:rPr lang="en-US" altLang="zh-CN" sz="2800" kern="100" dirty="0" smtClean="0">
                <a:latin typeface="Times New Roman"/>
                <a:ea typeface="华文细黑"/>
                <a:cs typeface="Times New Roman"/>
              </a:rPr>
              <a:t>______________________</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7.NaClO</a:t>
            </a:r>
            <a:r>
              <a:rPr lang="zh-CN" altLang="zh-CN" sz="2800" kern="100" dirty="0">
                <a:latin typeface="Times New Roman"/>
                <a:ea typeface="华文细黑"/>
                <a:cs typeface="Times New Roman"/>
              </a:rPr>
              <a:t>可以将</a:t>
            </a:r>
            <a:r>
              <a:rPr lang="en-US" altLang="zh-CN" sz="2800" kern="100" dirty="0">
                <a:latin typeface="Times New Roman"/>
                <a:ea typeface="华文细黑"/>
                <a:cs typeface="Courier New"/>
              </a:rPr>
              <a:t>MnSO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沉淀，试写出该反应的离子方程式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_______________________________________</a:t>
            </a:r>
            <a:r>
              <a:rPr lang="zh-CN" altLang="zh-CN" sz="2800" kern="100" dirty="0">
                <a:latin typeface="Times New Roman"/>
                <a:ea typeface="华文细黑"/>
                <a:cs typeface="Times New Roman"/>
              </a:rPr>
              <a:t>。</a:t>
            </a:r>
            <a:endParaRPr lang="en-US" altLang="zh-CN" sz="2800" kern="100" dirty="0">
              <a:latin typeface="宋体"/>
              <a:cs typeface="Courier New"/>
            </a:endParaRPr>
          </a:p>
        </p:txBody>
      </p:sp>
      <p:sp>
        <p:nvSpPr>
          <p:cNvPr id="5" name="矩形 4"/>
          <p:cNvSpPr/>
          <p:nvPr/>
        </p:nvSpPr>
        <p:spPr>
          <a:xfrm>
            <a:off x="2254881" y="970906"/>
            <a:ext cx="5660845" cy="523220"/>
          </a:xfrm>
          <a:prstGeom prst="rect">
            <a:avLst/>
          </a:prstGeom>
        </p:spPr>
        <p:txBody>
          <a:bodyPr wrap="none">
            <a:spAutoFit/>
          </a:bodyPr>
          <a:lstStyle/>
          <a:p>
            <a:r>
              <a:rPr lang="en-US" altLang="zh-CN" sz="2800" kern="100" dirty="0">
                <a:solidFill>
                  <a:srgbClr val="E36C0A"/>
                </a:solidFill>
                <a:latin typeface="Times New Roman"/>
                <a:ea typeface="华文细黑"/>
              </a:rPr>
              <a:t>2Mn</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4OH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=2MnO(OH)</a:t>
            </a:r>
            <a:r>
              <a:rPr lang="en-US" altLang="zh-CN" sz="2800" kern="100" baseline="-25000" dirty="0">
                <a:solidFill>
                  <a:srgbClr val="E36C0A"/>
                </a:solidFill>
                <a:latin typeface="Times New Roman"/>
                <a:ea typeface="华文细黑"/>
              </a:rPr>
              <a:t>2</a:t>
            </a:r>
            <a:endParaRPr lang="zh-CN" altLang="en-US" sz="2800" dirty="0"/>
          </a:p>
        </p:txBody>
      </p:sp>
      <p:sp>
        <p:nvSpPr>
          <p:cNvPr id="7" name="矩形 6"/>
          <p:cNvSpPr/>
          <p:nvPr/>
        </p:nvSpPr>
        <p:spPr>
          <a:xfrm>
            <a:off x="354886" y="2382918"/>
            <a:ext cx="4083490" cy="523220"/>
          </a:xfrm>
          <a:prstGeom prst="rect">
            <a:avLst/>
          </a:prstGeom>
        </p:spPr>
        <p:txBody>
          <a:bodyPr wrap="none">
            <a:spAutoFit/>
          </a:bodyPr>
          <a:lstStyle/>
          <a:p>
            <a:r>
              <a:rPr lang="en-US" altLang="zh-CN" sz="2800" kern="100" dirty="0" smtClean="0">
                <a:solidFill>
                  <a:srgbClr val="E36C0A"/>
                </a:solidFill>
                <a:latin typeface="Times New Roman"/>
                <a:ea typeface="华文细黑"/>
              </a:rPr>
              <a:t>4H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=Mn</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I</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p>
        </p:txBody>
      </p:sp>
      <p:sp>
        <p:nvSpPr>
          <p:cNvPr id="9" name="矩形 8"/>
          <p:cNvSpPr/>
          <p:nvPr/>
        </p:nvSpPr>
        <p:spPr>
          <a:xfrm>
            <a:off x="388814" y="3769058"/>
            <a:ext cx="7033016" cy="523220"/>
          </a:xfrm>
          <a:prstGeom prst="rect">
            <a:avLst/>
          </a:prstGeom>
        </p:spPr>
        <p:txBody>
          <a:bodyPr wrap="none">
            <a:spAutoFit/>
          </a:bodyPr>
          <a:lstStyle/>
          <a:p>
            <a:r>
              <a:rPr lang="en-US" altLang="zh-CN" sz="2800" kern="100" dirty="0">
                <a:solidFill>
                  <a:srgbClr val="E36C0A"/>
                </a:solidFill>
                <a:latin typeface="Times New Roman"/>
                <a:ea typeface="华文细黑"/>
              </a:rPr>
              <a:t>Mn</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rPr>
              <a:t>ClO</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=MnO</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rPr>
              <a:t>Cl</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4" name="矩形 3"/>
          <p:cNvSpPr/>
          <p:nvPr/>
        </p:nvSpPr>
        <p:spPr>
          <a:xfrm>
            <a:off x="8533318" y="1722354"/>
            <a:ext cx="3079689" cy="523220"/>
          </a:xfrm>
          <a:prstGeom prst="rect">
            <a:avLst/>
          </a:prstGeom>
        </p:spPr>
        <p:txBody>
          <a:bodyPr wrap="none">
            <a:spAutoFit/>
          </a:bodyPr>
          <a:lstStyle/>
          <a:p>
            <a:r>
              <a:rPr lang="en-US" altLang="zh-CN" sz="2800" kern="100" dirty="0" err="1">
                <a:solidFill>
                  <a:srgbClr val="E36C0A"/>
                </a:solidFill>
                <a:latin typeface="Times New Roman"/>
                <a:ea typeface="华文细黑"/>
              </a:rPr>
              <a:t>MnO</a:t>
            </a:r>
            <a:r>
              <a:rPr lang="en-US" altLang="zh-CN" sz="2800" kern="100" dirty="0">
                <a:solidFill>
                  <a:srgbClr val="E36C0A"/>
                </a:solidFill>
                <a:latin typeface="Times New Roman"/>
                <a:ea typeface="华文细黑"/>
              </a:rPr>
              <a:t>(OH)</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2I</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endParaRPr lang="zh-CN" altLang="en-US"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51953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5" grpId="0"/>
      <p:bldP spid="5" grpId="1"/>
      <p:bldP spid="7" grpId="0"/>
      <p:bldP spid="7" grpId="1"/>
      <p:bldP spid="9" grpId="0"/>
      <p:bldP spid="9"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89434"/>
            <a:ext cx="1163924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尖晶石型锰酸锂</a:t>
            </a:r>
            <a:r>
              <a:rPr lang="en-US" altLang="zh-CN" sz="2800" kern="100" dirty="0">
                <a:latin typeface="Times New Roman"/>
                <a:ea typeface="华文细黑"/>
                <a:cs typeface="Courier New"/>
              </a:rPr>
              <a:t>(LiMn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是一种环保绿色能源新型材料。实验室通过下列方法制取：将</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Li</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按</a:t>
            </a: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的物质的量比配料，球磨</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小时，然后升温至</a:t>
            </a:r>
            <a:r>
              <a:rPr lang="en-US" altLang="zh-CN" sz="2800" kern="100" dirty="0">
                <a:latin typeface="Times New Roman"/>
                <a:ea typeface="华文细黑"/>
                <a:cs typeface="Courier New"/>
              </a:rPr>
              <a:t>600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，保温</a:t>
            </a:r>
            <a:r>
              <a:rPr lang="en-US" altLang="zh-CN" sz="2800" kern="100" dirty="0">
                <a:latin typeface="Times New Roman"/>
                <a:ea typeface="华文细黑"/>
                <a:cs typeface="Courier New"/>
              </a:rPr>
              <a:t>24</a:t>
            </a:r>
            <a:r>
              <a:rPr lang="zh-CN" altLang="zh-CN" sz="2800" kern="100" dirty="0">
                <a:latin typeface="Times New Roman"/>
                <a:ea typeface="华文细黑"/>
                <a:cs typeface="Times New Roman"/>
              </a:rPr>
              <a:t>小时，自然冷却到室温得产品，写出该反应的化学方程式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因为</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为氧化剂，失电子的只能为－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价的氧离子，设生成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05387403"/>
              </p:ext>
            </p:extLst>
          </p:nvPr>
        </p:nvGraphicFramePr>
        <p:xfrm>
          <a:off x="5159102" y="3645818"/>
          <a:ext cx="346075" cy="1189038"/>
        </p:xfrm>
        <a:graphic>
          <a:graphicData uri="http://schemas.openxmlformats.org/presentationml/2006/ole">
            <mc:AlternateContent xmlns:mc="http://schemas.openxmlformats.org/markup-compatibility/2006">
              <mc:Choice xmlns:v="urn:schemas-microsoft-com:vml" Requires="v">
                <p:oleObj spid="_x0000_s12396" name="文档" r:id="rId3" imgW="346706" imgH="1188403" progId="Word.Document.12">
                  <p:embed/>
                </p:oleObj>
              </mc:Choice>
              <mc:Fallback>
                <p:oleObj name="文档" r:id="rId3" imgW="346706" imgH="1188403" progId="Word.Document.12">
                  <p:embed/>
                  <p:pic>
                    <p:nvPicPr>
                      <p:cNvPr id="0" name=""/>
                      <p:cNvPicPr/>
                      <p:nvPr/>
                    </p:nvPicPr>
                    <p:blipFill>
                      <a:blip r:embed="rId4"/>
                      <a:stretch>
                        <a:fillRect/>
                      </a:stretch>
                    </p:blipFill>
                    <p:spPr>
                      <a:xfrm>
                        <a:off x="5159102" y="3645818"/>
                        <a:ext cx="346075" cy="1189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80283018"/>
              </p:ext>
            </p:extLst>
          </p:nvPr>
        </p:nvGraphicFramePr>
        <p:xfrm>
          <a:off x="3558043" y="2185680"/>
          <a:ext cx="8575675" cy="1057275"/>
        </p:xfrm>
        <a:graphic>
          <a:graphicData uri="http://schemas.openxmlformats.org/presentationml/2006/ole">
            <mc:AlternateContent xmlns:mc="http://schemas.openxmlformats.org/markup-compatibility/2006">
              <mc:Choice xmlns:v="urn:schemas-microsoft-com:vml" Requires="v">
                <p:oleObj spid="_x0000_s12397" name="文档" r:id="rId5" imgW="8577347" imgH="1057754" progId="Word.Document.12">
                  <p:embed/>
                </p:oleObj>
              </mc:Choice>
              <mc:Fallback>
                <p:oleObj name="文档" r:id="rId5" imgW="8577347" imgH="1057754" progId="Word.Document.12">
                  <p:embed/>
                  <p:pic>
                    <p:nvPicPr>
                      <p:cNvPr id="0" name=""/>
                      <p:cNvPicPr/>
                      <p:nvPr/>
                    </p:nvPicPr>
                    <p:blipFill>
                      <a:blip r:embed="rId6"/>
                      <a:stretch>
                        <a:fillRect/>
                      </a:stretch>
                    </p:blipFill>
                    <p:spPr>
                      <a:xfrm>
                        <a:off x="3558043" y="2185680"/>
                        <a:ext cx="8575675" cy="105727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711480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070" y="477466"/>
            <a:ext cx="1175563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联氨</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是航天飞船常用的高能燃料，联氨可以用尿素</a:t>
            </a:r>
            <a:r>
              <a:rPr lang="en-US" altLang="zh-CN" sz="2800" kern="100" dirty="0">
                <a:latin typeface="IPAPANNEW"/>
                <a:ea typeface="华文细黑"/>
                <a:cs typeface="Times New Roman"/>
              </a:rPr>
              <a:t>[CO(NH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为原料制取，方法是在</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催化剂存在下，尿素</a:t>
            </a:r>
            <a:r>
              <a:rPr lang="en-US" altLang="zh-CN" sz="2800" kern="100" dirty="0">
                <a:latin typeface="IPAPANNEW"/>
                <a:ea typeface="华文细黑"/>
                <a:cs typeface="Times New Roman"/>
              </a:rPr>
              <a:t>[CO(NH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和次氯酸钠、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溶液反应生成联氨、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、另一种钠盐和水，写出其反应的化学方程式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a:t>
            </a:r>
            <a:endParaRPr lang="en-US"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cs typeface="Times New Roman"/>
              </a:rPr>
              <a:t>___________</a:t>
            </a:r>
            <a:r>
              <a:rPr lang="zh-CN" altLang="zh-CN" sz="2800" kern="100" dirty="0" smtClean="0">
                <a:latin typeface="Times New Roman"/>
                <a:ea typeface="华文细黑"/>
                <a:cs typeface="Times New Roman"/>
              </a:rPr>
              <a:t>。</a:t>
            </a:r>
            <a:endParaRPr lang="en-US" altLang="zh-CN" sz="2800" kern="100" dirty="0" smtClean="0">
              <a:latin typeface="Times New Roman"/>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CO(NH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元素的化合价为－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价，化合价升高</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元素的化合价为＋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价，它应该被还原成</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，所以另一种钠盐为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，根据化合价升降总数相等即可配平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具体过程略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6600253"/>
              </p:ext>
            </p:extLst>
          </p:nvPr>
        </p:nvGraphicFramePr>
        <p:xfrm>
          <a:off x="1838325" y="2280925"/>
          <a:ext cx="9774238" cy="1047750"/>
        </p:xfrm>
        <a:graphic>
          <a:graphicData uri="http://schemas.openxmlformats.org/presentationml/2006/ole">
            <mc:AlternateContent xmlns:mc="http://schemas.openxmlformats.org/markup-compatibility/2006">
              <mc:Choice xmlns:v="urn:schemas-microsoft-com:vml" Requires="v">
                <p:oleObj spid="_x0000_s13364" name="文档" r:id="rId3" imgW="9775592" imgH="1047660" progId="Word.Document.12">
                  <p:embed/>
                </p:oleObj>
              </mc:Choice>
              <mc:Fallback>
                <p:oleObj name="文档" r:id="rId3" imgW="9775592" imgH="1047660" progId="Word.Document.12">
                  <p:embed/>
                  <p:pic>
                    <p:nvPicPr>
                      <p:cNvPr id="0" name=""/>
                      <p:cNvPicPr/>
                      <p:nvPr/>
                    </p:nvPicPr>
                    <p:blipFill>
                      <a:blip r:embed="rId4"/>
                      <a:stretch>
                        <a:fillRect/>
                      </a:stretch>
                    </p:blipFill>
                    <p:spPr>
                      <a:xfrm>
                        <a:off x="1838325" y="2280925"/>
                        <a:ext cx="9774238" cy="1047750"/>
                      </a:xfrm>
                      <a:prstGeom prst="rect">
                        <a:avLst/>
                      </a:prstGeom>
                    </p:spPr>
                  </p:pic>
                </p:oleObj>
              </mc:Fallback>
            </mc:AlternateContent>
          </a:graphicData>
        </a:graphic>
      </p:graphicFrame>
      <p:sp>
        <p:nvSpPr>
          <p:cNvPr id="6" name="矩形 5"/>
          <p:cNvSpPr/>
          <p:nvPr/>
        </p:nvSpPr>
        <p:spPr>
          <a:xfrm>
            <a:off x="318507" y="3111783"/>
            <a:ext cx="1939955" cy="523220"/>
          </a:xfrm>
          <a:prstGeom prst="rect">
            <a:avLst/>
          </a:prstGeom>
        </p:spPr>
        <p:txBody>
          <a:bodyPr wrap="none">
            <a:spAutoFit/>
          </a:bodyPr>
          <a:lstStyle/>
          <a:p>
            <a:r>
              <a:rPr lang="en-US" altLang="zh-CN" sz="2800" kern="100" dirty="0" err="1">
                <a:solidFill>
                  <a:srgbClr val="E36C0A"/>
                </a:solidFill>
                <a:latin typeface="Times New Roman"/>
                <a:ea typeface="华文细黑"/>
              </a:rPr>
              <a:t>NaCl</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5"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0" name="圆角矩形 9">
            <a:hlinkClick r:id="" action="ppaction://noaction"/>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39905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23528" y="0"/>
            <a:ext cx="1091158" cy="11998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TextBox 37"/>
          <p:cNvSpPr txBox="1"/>
          <p:nvPr/>
        </p:nvSpPr>
        <p:spPr>
          <a:xfrm>
            <a:off x="395873" y="127586"/>
            <a:ext cx="936645" cy="954107"/>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内容索引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 name="矩形 9">
            <a:hlinkClick r:id="rId3" action="ppaction://hlinksldjump"/>
          </p:cNvPr>
          <p:cNvSpPr/>
          <p:nvPr/>
        </p:nvSpPr>
        <p:spPr>
          <a:xfrm>
            <a:off x="634884" y="2709715"/>
            <a:ext cx="3260001" cy="1199065"/>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defRPr/>
            </a:pPr>
            <a:r>
              <a:rPr lang="zh-CN" altLang="zh-CN" b="1" dirty="0">
                <a:latin typeface="微软雅黑" pitchFamily="34" charset="-122"/>
                <a:ea typeface="微软雅黑" pitchFamily="34" charset="-122"/>
              </a:rPr>
              <a:t>一、氧化还原</a:t>
            </a:r>
            <a:r>
              <a:rPr lang="zh-CN" altLang="zh-CN" b="1" dirty="0" smtClean="0">
                <a:latin typeface="微软雅黑" pitchFamily="34" charset="-122"/>
                <a:ea typeface="微软雅黑" pitchFamily="34" charset="-122"/>
              </a:rPr>
              <a:t>反应概念</a:t>
            </a:r>
            <a:endParaRPr lang="en-US" altLang="zh-CN" b="1" dirty="0" smtClean="0">
              <a:latin typeface="微软雅黑" pitchFamily="34" charset="-122"/>
              <a:ea typeface="微软雅黑" pitchFamily="34" charset="-122"/>
            </a:endParaRPr>
          </a:p>
          <a:p>
            <a:pPr>
              <a:lnSpc>
                <a:spcPct val="130000"/>
              </a:lnSpc>
              <a:defRPr/>
            </a:pP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正误</a:t>
            </a:r>
            <a:r>
              <a:rPr lang="zh-CN" altLang="zh-CN" b="1" dirty="0">
                <a:latin typeface="微软雅黑" pitchFamily="34" charset="-122"/>
                <a:ea typeface="微软雅黑" pitchFamily="34" charset="-122"/>
              </a:rPr>
              <a:t>判断</a:t>
            </a:r>
          </a:p>
        </p:txBody>
      </p:sp>
      <p:sp>
        <p:nvSpPr>
          <p:cNvPr id="11" name="矩形 10">
            <a:hlinkClick r:id="rId4" action="ppaction://hlinksldjump"/>
          </p:cNvPr>
          <p:cNvSpPr/>
          <p:nvPr/>
        </p:nvSpPr>
        <p:spPr>
          <a:xfrm>
            <a:off x="4481169" y="2709714"/>
            <a:ext cx="3260001" cy="1199065"/>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defRPr/>
            </a:pPr>
            <a:r>
              <a:rPr lang="zh-CN" altLang="zh-CN" b="1" dirty="0">
                <a:latin typeface="微软雅黑" pitchFamily="34" charset="-122"/>
                <a:ea typeface="微软雅黑" pitchFamily="34" charset="-122"/>
              </a:rPr>
              <a:t>二、氧化还原</a:t>
            </a:r>
            <a:r>
              <a:rPr lang="zh-CN" altLang="zh-CN" b="1" dirty="0" smtClean="0">
                <a:latin typeface="微软雅黑" pitchFamily="34" charset="-122"/>
                <a:ea typeface="微软雅黑" pitchFamily="34" charset="-122"/>
              </a:rPr>
              <a:t>反应方</a:t>
            </a:r>
            <a:endParaRPr lang="en-US" altLang="zh-CN" b="1" dirty="0" smtClean="0">
              <a:latin typeface="微软雅黑" pitchFamily="34" charset="-122"/>
              <a:ea typeface="微软雅黑" pitchFamily="34" charset="-122"/>
            </a:endParaRPr>
          </a:p>
          <a:p>
            <a:pPr>
              <a:lnSpc>
                <a:spcPct val="130000"/>
              </a:lnSpc>
              <a:defRPr/>
            </a:pPr>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程式书写正误判断</a:t>
            </a:r>
            <a:endParaRPr lang="zh-CN" altLang="zh-CN" b="1" dirty="0">
              <a:latin typeface="微软雅黑" pitchFamily="34" charset="-122"/>
              <a:ea typeface="微软雅黑" pitchFamily="34" charset="-122"/>
            </a:endParaRPr>
          </a:p>
        </p:txBody>
      </p:sp>
      <p:sp>
        <p:nvSpPr>
          <p:cNvPr id="12" name="矩形 11">
            <a:hlinkClick r:id="rId5" action="ppaction://hlinksldjump"/>
          </p:cNvPr>
          <p:cNvSpPr/>
          <p:nvPr/>
        </p:nvSpPr>
        <p:spPr>
          <a:xfrm>
            <a:off x="8327454" y="2709715"/>
            <a:ext cx="3260001" cy="1199065"/>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zh-CN" b="1" dirty="0">
                <a:latin typeface="微软雅黑" pitchFamily="34" charset="-122"/>
                <a:ea typeface="微软雅黑" pitchFamily="34" charset="-122"/>
              </a:rPr>
              <a:t>三、推导型</a:t>
            </a:r>
            <a:r>
              <a:rPr lang="zh-CN" altLang="zh-CN" b="1" dirty="0" smtClean="0">
                <a:latin typeface="微软雅黑" pitchFamily="34" charset="-122"/>
                <a:ea typeface="微软雅黑" pitchFamily="34" charset="-122"/>
              </a:rPr>
              <a:t>氧化还原</a:t>
            </a:r>
            <a:endParaRPr lang="en-US" altLang="zh-CN" b="1" dirty="0" smtClean="0">
              <a:latin typeface="微软雅黑" pitchFamily="34" charset="-122"/>
              <a:ea typeface="微软雅黑" pitchFamily="34" charset="-122"/>
            </a:endParaRPr>
          </a:p>
          <a:p>
            <a:pPr>
              <a:lnSpc>
                <a:spcPct val="130000"/>
              </a:lnSpc>
            </a:pPr>
            <a:r>
              <a:rPr lang="en-US" altLang="zh-CN"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反应</a:t>
            </a:r>
            <a:r>
              <a:rPr lang="zh-CN" altLang="zh-CN" b="1" dirty="0">
                <a:latin typeface="微软雅黑" pitchFamily="34" charset="-122"/>
                <a:ea typeface="微软雅黑" pitchFamily="34" charset="-122"/>
              </a:rPr>
              <a:t>方程式的书写</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78975" y="690250"/>
            <a:ext cx="11617054"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氧化还原反应是指有元素化合价升降的化学反应，其实质是有电子转移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得失或偏移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的反应。其中氧化反应是指物质失去电子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或电子对偏离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的反应，还原反应是指物质得到电子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或电子对偏向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置换反应全部属于氧化还原反应。因为有单质参加和生成，化合价发生了变化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复分解反应全部属于非氧化还原反应。因为反应前后元素的化合价没有变化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有单质参加的化合反应属于氧化还原反应。因为单质中元素化合价必然发生变化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sp>
        <p:nvSpPr>
          <p:cNvPr id="2" name="矩形 1"/>
          <p:cNvSpPr/>
          <p:nvPr/>
        </p:nvSpPr>
        <p:spPr>
          <a:xfrm>
            <a:off x="9231663" y="2125528"/>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9" name="矩形 8"/>
          <p:cNvSpPr/>
          <p:nvPr/>
        </p:nvSpPr>
        <p:spPr>
          <a:xfrm>
            <a:off x="1547369" y="3398671"/>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2" name="矩形 11"/>
          <p:cNvSpPr/>
          <p:nvPr/>
        </p:nvSpPr>
        <p:spPr>
          <a:xfrm>
            <a:off x="1187087" y="4697496"/>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5" name="矩形 14"/>
          <p:cNvSpPr/>
          <p:nvPr/>
        </p:nvSpPr>
        <p:spPr>
          <a:xfrm>
            <a:off x="1866527" y="5952112"/>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矩形 12"/>
          <p:cNvSpPr/>
          <p:nvPr/>
        </p:nvSpPr>
        <p:spPr>
          <a:xfrm>
            <a:off x="1714780" y="-45640"/>
            <a:ext cx="5604562" cy="670120"/>
          </a:xfrm>
          <a:prstGeom prst="rect">
            <a:avLst/>
          </a:prstGeom>
        </p:spPr>
        <p:txBody>
          <a:bodyPr wrap="square">
            <a:spAutoFit/>
          </a:bodyPr>
          <a:lstStyle/>
          <a:p>
            <a:pPr>
              <a:lnSpc>
                <a:spcPct val="130000"/>
              </a:lnSpc>
              <a:defRPr/>
            </a:pPr>
            <a:r>
              <a:rPr lang="zh-CN" altLang="zh-CN" sz="3200" b="1" dirty="0" smtClean="0">
                <a:solidFill>
                  <a:schemeClr val="bg1"/>
                </a:solidFill>
                <a:latin typeface="+mj-ea"/>
                <a:ea typeface="+mj-ea"/>
              </a:rPr>
              <a:t>氧化还原</a:t>
            </a:r>
            <a:r>
              <a:rPr lang="zh-CN" altLang="zh-CN" sz="3200" b="1" dirty="0">
                <a:solidFill>
                  <a:schemeClr val="bg1"/>
                </a:solidFill>
                <a:latin typeface="+mj-ea"/>
                <a:ea typeface="+mj-ea"/>
              </a:rPr>
              <a:t>反应</a:t>
            </a:r>
            <a:r>
              <a:rPr lang="zh-CN" altLang="zh-CN" sz="3200" b="1" dirty="0" smtClean="0">
                <a:solidFill>
                  <a:schemeClr val="bg1"/>
                </a:solidFill>
                <a:latin typeface="+mj-ea"/>
                <a:ea typeface="+mj-ea"/>
              </a:rPr>
              <a:t>概念正误</a:t>
            </a:r>
            <a:r>
              <a:rPr lang="zh-CN" altLang="zh-CN" sz="3200" b="1" dirty="0">
                <a:solidFill>
                  <a:schemeClr val="bg1"/>
                </a:solidFill>
                <a:latin typeface="+mj-ea"/>
                <a:ea typeface="+mj-ea"/>
              </a:rPr>
              <a:t>判断</a:t>
            </a:r>
          </a:p>
        </p:txBody>
      </p:sp>
    </p:spTree>
    <p:extLst>
      <p:ext uri="{BB962C8B-B14F-4D97-AF65-F5344CB8AC3E}">
        <p14:creationId xmlns:p14="http://schemas.microsoft.com/office/powerpoint/2010/main" val="32084916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P spid="9" grpId="0"/>
      <p:bldP spid="9" grpId="1"/>
      <p:bldP spid="12" grpId="0"/>
      <p:bldP spid="12" grpId="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0707" y="45418"/>
            <a:ext cx="11733225"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有单质生成的分解反应属于氧化还原反应。因为单质中元素化合价必然发生变化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氧化剂具有氧化性，反应时本身被氧化，发生氧化反应；还原剂具有还原性，反应时本身被还原，发生还原反应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在浓度相差不大的溶液中，一种氧化剂和几种还原剂反应时将按照还原性由强到弱的顺序依次反应；同理一种还原剂和几种氧化剂反应时将按照氧化性由强到弱的顺序依次反应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280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元素处于最高价态时一定有强氧化性，</a:t>
            </a: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同理，元素处于最低价态时一定具有强还原性，如</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；元素处于中间价态时，既有氧化性又有还原性，如</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70063637"/>
              </p:ext>
            </p:extLst>
          </p:nvPr>
        </p:nvGraphicFramePr>
        <p:xfrm>
          <a:off x="6989782" y="4685298"/>
          <a:ext cx="1260475" cy="873125"/>
        </p:xfrm>
        <a:graphic>
          <a:graphicData uri="http://schemas.openxmlformats.org/presentationml/2006/ole">
            <mc:AlternateContent xmlns:mc="http://schemas.openxmlformats.org/markup-compatibility/2006">
              <mc:Choice xmlns:v="urn:schemas-microsoft-com:vml" Requires="v">
                <p:oleObj spid="_x0000_s7229" name="文档" r:id="rId3" imgW="1261174" imgH="873391" progId="Word.Document.12">
                  <p:embed/>
                </p:oleObj>
              </mc:Choice>
              <mc:Fallback>
                <p:oleObj name="文档" r:id="rId3" imgW="1261174" imgH="873391" progId="Word.Document.12">
                  <p:embed/>
                  <p:pic>
                    <p:nvPicPr>
                      <p:cNvPr id="0" name=""/>
                      <p:cNvPicPr/>
                      <p:nvPr/>
                    </p:nvPicPr>
                    <p:blipFill>
                      <a:blip r:embed="rId4"/>
                      <a:stretch>
                        <a:fillRect/>
                      </a:stretch>
                    </p:blipFill>
                    <p:spPr>
                      <a:xfrm>
                        <a:off x="6989782" y="4685298"/>
                        <a:ext cx="1260475" cy="873125"/>
                      </a:xfrm>
                      <a:prstGeom prst="rect">
                        <a:avLst/>
                      </a:prstGeom>
                    </p:spPr>
                  </p:pic>
                </p:oleObj>
              </mc:Fallback>
            </mc:AlternateContent>
          </a:graphicData>
        </a:graphic>
      </p:graphicFrame>
      <p:sp>
        <p:nvSpPr>
          <p:cNvPr id="8" name="矩形 7"/>
          <p:cNvSpPr/>
          <p:nvPr/>
        </p:nvSpPr>
        <p:spPr>
          <a:xfrm>
            <a:off x="1846734" y="857826"/>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9" name="矩形 8"/>
          <p:cNvSpPr/>
          <p:nvPr/>
        </p:nvSpPr>
        <p:spPr>
          <a:xfrm>
            <a:off x="6887294" y="2134538"/>
            <a:ext cx="543739" cy="523220"/>
          </a:xfrm>
          <a:prstGeom prst="rect">
            <a:avLst/>
          </a:prstGeom>
        </p:spPr>
        <p:txBody>
          <a:bodyPr wrap="none">
            <a:spAutoFit/>
          </a:bodyPr>
          <a:lstStyle/>
          <a:p>
            <a:r>
              <a:rPr lang="en-US" altLang="zh-CN" sz="2800" b="1" kern="100" dirty="0" smtClean="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5405606" y="4058702"/>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3883278" y="597128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8" grpId="1"/>
      <p:bldP spid="9" grpId="0"/>
      <p:bldP spid="9" grpId="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726" y="189434"/>
            <a:ext cx="11388152"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根据反应化学方程式判断氧化性、还原性强弱时，还原性：还原剂</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还原产物；氧化性：氧化剂</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氧化产物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元素从化合态变为游离态，该元素不一定被还原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失电子越多，还原性越强，得电子越多，氧化性越强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金属元素被还原，不一定得到金属单质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含氧酸的价态越高，氧化性一定越强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在原电池中，作负极的金属一定比作正极的金属活泼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不容易得到电子的物质，肯定容易失去电子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7" name="矩形 6"/>
          <p:cNvSpPr/>
          <p:nvPr/>
        </p:nvSpPr>
        <p:spPr>
          <a:xfrm>
            <a:off x="6177616" y="1105998"/>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9" name="矩形 8"/>
          <p:cNvSpPr/>
          <p:nvPr/>
        </p:nvSpPr>
        <p:spPr>
          <a:xfrm>
            <a:off x="8543478" y="1785438"/>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9367891" y="2501396"/>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7123638" y="321455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3" name="矩形 12"/>
          <p:cNvSpPr/>
          <p:nvPr/>
        </p:nvSpPr>
        <p:spPr>
          <a:xfrm>
            <a:off x="6755283" y="390415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4" name="矩形 13"/>
          <p:cNvSpPr/>
          <p:nvPr/>
        </p:nvSpPr>
        <p:spPr>
          <a:xfrm>
            <a:off x="9233078" y="461407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5" name="矩形 14"/>
          <p:cNvSpPr/>
          <p:nvPr/>
        </p:nvSpPr>
        <p:spPr>
          <a:xfrm>
            <a:off x="7833558" y="531409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8" name="圆角矩形 17"/>
          <p:cNvSpPr/>
          <p:nvPr/>
        </p:nvSpPr>
        <p:spPr>
          <a:xfrm>
            <a:off x="10271670"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7" grpId="1"/>
      <p:bldP spid="9" grpId="0"/>
      <p:bldP spid="9" grpId="1"/>
      <p:bldP spid="10" grpId="0"/>
      <p:bldP spid="10" grpId="1"/>
      <p:bldP spid="11" grpId="0"/>
      <p:bldP spid="11" grpId="1"/>
      <p:bldP spid="13" grpId="0"/>
      <p:bldP spid="13" grpId="1"/>
      <p:bldP spid="14" grpId="0"/>
      <p:bldP spid="14" grpId="1"/>
      <p:bldP spid="15" grpId="0"/>
      <p:bldP spid="1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6737" y="944373"/>
            <a:ext cx="11502034"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(ClO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溶液中通入</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=CaSO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2HClO(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铁与稀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4.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少量</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中加入足量的稀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溶于氢碘酸：</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17657431"/>
              </p:ext>
            </p:extLst>
          </p:nvPr>
        </p:nvGraphicFramePr>
        <p:xfrm>
          <a:off x="7803078" y="2374373"/>
          <a:ext cx="1038225" cy="660400"/>
        </p:xfrm>
        <a:graphic>
          <a:graphicData uri="http://schemas.openxmlformats.org/presentationml/2006/ole">
            <mc:AlternateContent xmlns:mc="http://schemas.openxmlformats.org/markup-compatibility/2006">
              <mc:Choice xmlns:v="urn:schemas-microsoft-com:vml" Requires="v">
                <p:oleObj spid="_x0000_s15452" name="文档" r:id="rId3" imgW="1037597" imgH="659904" progId="Word.Document.12">
                  <p:embed/>
                </p:oleObj>
              </mc:Choice>
              <mc:Fallback>
                <p:oleObj name="文档" r:id="rId3" imgW="1037597" imgH="659904" progId="Word.Document.12">
                  <p:embed/>
                  <p:pic>
                    <p:nvPicPr>
                      <p:cNvPr id="0" name=""/>
                      <p:cNvPicPr/>
                      <p:nvPr/>
                    </p:nvPicPr>
                    <p:blipFill>
                      <a:blip r:embed="rId4"/>
                      <a:stretch>
                        <a:fillRect/>
                      </a:stretch>
                    </p:blipFill>
                    <p:spPr>
                      <a:xfrm>
                        <a:off x="7803078" y="2374373"/>
                        <a:ext cx="1038225" cy="6604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66655569"/>
              </p:ext>
            </p:extLst>
          </p:nvPr>
        </p:nvGraphicFramePr>
        <p:xfrm>
          <a:off x="766614" y="3638821"/>
          <a:ext cx="1503362" cy="649288"/>
        </p:xfrm>
        <a:graphic>
          <a:graphicData uri="http://schemas.openxmlformats.org/presentationml/2006/ole">
            <mc:AlternateContent xmlns:mc="http://schemas.openxmlformats.org/markup-compatibility/2006">
              <mc:Choice xmlns:v="urn:schemas-microsoft-com:vml" Requires="v">
                <p:oleObj spid="_x0000_s15453" name="文档" r:id="rId5" imgW="1504912" imgH="649823" progId="Word.Document.12">
                  <p:embed/>
                </p:oleObj>
              </mc:Choice>
              <mc:Fallback>
                <p:oleObj name="文档" r:id="rId5" imgW="1504912" imgH="649823" progId="Word.Document.12">
                  <p:embed/>
                  <p:pic>
                    <p:nvPicPr>
                      <p:cNvPr id="0" name=""/>
                      <p:cNvPicPr/>
                      <p:nvPr/>
                    </p:nvPicPr>
                    <p:blipFill>
                      <a:blip r:embed="rId6"/>
                      <a:stretch>
                        <a:fillRect/>
                      </a:stretch>
                    </p:blipFill>
                    <p:spPr>
                      <a:xfrm>
                        <a:off x="766614" y="3638821"/>
                        <a:ext cx="1503362" cy="6492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60722286"/>
              </p:ext>
            </p:extLst>
          </p:nvPr>
        </p:nvGraphicFramePr>
        <p:xfrm>
          <a:off x="3758694" y="3628661"/>
          <a:ext cx="1503362" cy="649288"/>
        </p:xfrm>
        <a:graphic>
          <a:graphicData uri="http://schemas.openxmlformats.org/presentationml/2006/ole">
            <mc:AlternateContent xmlns:mc="http://schemas.openxmlformats.org/markup-compatibility/2006">
              <mc:Choice xmlns:v="urn:schemas-microsoft-com:vml" Requires="v">
                <p:oleObj spid="_x0000_s15454" name="文档" r:id="rId7" imgW="1504912" imgH="649463" progId="Word.Document.12">
                  <p:embed/>
                </p:oleObj>
              </mc:Choice>
              <mc:Fallback>
                <p:oleObj name="文档" r:id="rId7" imgW="1504912" imgH="649463" progId="Word.Document.12">
                  <p:embed/>
                  <p:pic>
                    <p:nvPicPr>
                      <p:cNvPr id="0" name=""/>
                      <p:cNvPicPr/>
                      <p:nvPr/>
                    </p:nvPicPr>
                    <p:blipFill>
                      <a:blip r:embed="rId8"/>
                      <a:stretch>
                        <a:fillRect/>
                      </a:stretch>
                    </p:blipFill>
                    <p:spPr>
                      <a:xfrm>
                        <a:off x="3758694" y="3628661"/>
                        <a:ext cx="1503362" cy="649288"/>
                      </a:xfrm>
                      <a:prstGeom prst="rect">
                        <a:avLst/>
                      </a:prstGeom>
                    </p:spPr>
                  </p:pic>
                </p:oleObj>
              </mc:Fallback>
            </mc:AlternateContent>
          </a:graphicData>
        </a:graphic>
      </p:graphicFrame>
      <p:sp>
        <p:nvSpPr>
          <p:cNvPr id="4" name="矩形 3"/>
          <p:cNvSpPr/>
          <p:nvPr/>
        </p:nvSpPr>
        <p:spPr>
          <a:xfrm>
            <a:off x="1570707" y="1756781"/>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6" name="矩形 5"/>
          <p:cNvSpPr/>
          <p:nvPr/>
        </p:nvSpPr>
        <p:spPr>
          <a:xfrm>
            <a:off x="10611390" y="2394693"/>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8" name="矩形 7"/>
          <p:cNvSpPr/>
          <p:nvPr/>
        </p:nvSpPr>
        <p:spPr>
          <a:xfrm>
            <a:off x="7567691" y="3022445"/>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7803078" y="3653759"/>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2" name="矩形 11"/>
          <p:cNvSpPr/>
          <p:nvPr/>
        </p:nvSpPr>
        <p:spPr>
          <a:xfrm>
            <a:off x="7679624" y="4309585"/>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3" name="矩形 12"/>
          <p:cNvSpPr/>
          <p:nvPr/>
        </p:nvSpPr>
        <p:spPr>
          <a:xfrm>
            <a:off x="10817254" y="4976821"/>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5" name="矩形 14"/>
          <p:cNvSpPr/>
          <p:nvPr/>
        </p:nvSpPr>
        <p:spPr>
          <a:xfrm>
            <a:off x="8903518" y="5605729"/>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7" name="矩形 16"/>
          <p:cNvSpPr/>
          <p:nvPr/>
        </p:nvSpPr>
        <p:spPr>
          <a:xfrm>
            <a:off x="1714780" y="-45640"/>
            <a:ext cx="6510186" cy="732508"/>
          </a:xfrm>
          <a:prstGeom prst="rect">
            <a:avLst/>
          </a:prstGeom>
        </p:spPr>
        <p:txBody>
          <a:bodyPr wrap="square">
            <a:spAutoFit/>
          </a:bodyPr>
          <a:lstStyle/>
          <a:p>
            <a:pPr>
              <a:lnSpc>
                <a:spcPct val="130000"/>
              </a:lnSpc>
              <a:defRPr/>
            </a:pPr>
            <a:r>
              <a:rPr lang="zh-CN" altLang="zh-CN" sz="3200" b="1" dirty="0" smtClean="0">
                <a:solidFill>
                  <a:schemeClr val="bg1"/>
                </a:solidFill>
                <a:latin typeface="+mj-ea"/>
                <a:ea typeface="+mj-ea"/>
              </a:rPr>
              <a:t>氧化还原</a:t>
            </a:r>
            <a:r>
              <a:rPr lang="zh-CN" altLang="zh-CN" sz="3200" b="1" dirty="0">
                <a:solidFill>
                  <a:schemeClr val="bg1"/>
                </a:solidFill>
                <a:latin typeface="+mj-ea"/>
                <a:ea typeface="+mj-ea"/>
              </a:rPr>
              <a:t>反应</a:t>
            </a:r>
            <a:r>
              <a:rPr lang="zh-CN" altLang="zh-CN" sz="3200" b="1" dirty="0" smtClean="0">
                <a:solidFill>
                  <a:schemeClr val="bg1"/>
                </a:solidFill>
                <a:latin typeface="+mj-ea"/>
                <a:ea typeface="+mj-ea"/>
              </a:rPr>
              <a:t>方程式</a:t>
            </a:r>
            <a:r>
              <a:rPr lang="zh-CN" altLang="zh-CN" sz="3200" b="1" dirty="0">
                <a:solidFill>
                  <a:schemeClr val="bg1"/>
                </a:solidFill>
                <a:latin typeface="+mj-ea"/>
                <a:ea typeface="+mj-ea"/>
              </a:rPr>
              <a:t>书写正误判断</a:t>
            </a:r>
          </a:p>
        </p:txBody>
      </p:sp>
    </p:spTree>
    <p:extLst>
      <p:ext uri="{BB962C8B-B14F-4D97-AF65-F5344CB8AC3E}">
        <p14:creationId xmlns:p14="http://schemas.microsoft.com/office/powerpoint/2010/main" val="41707372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4" grpId="0"/>
      <p:bldP spid="4" grpId="1"/>
      <p:bldP spid="6" grpId="0"/>
      <p:bldP spid="6" grpId="1"/>
      <p:bldP spid="8" grpId="0"/>
      <p:bldP spid="8" grpId="1"/>
      <p:bldP spid="11" grpId="0"/>
      <p:bldP spid="11" grpId="1"/>
      <p:bldP spid="12" grpId="0"/>
      <p:bldP spid="12" grpId="1"/>
      <p:bldP spid="13" grpId="0"/>
      <p:bldP spid="13"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473" y="261442"/>
            <a:ext cx="11733225"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8.FeS</a:t>
            </a:r>
            <a:r>
              <a:rPr lang="zh-CN" altLang="zh-CN" sz="2800" kern="100" dirty="0">
                <a:latin typeface="Times New Roman"/>
                <a:ea typeface="华文细黑"/>
                <a:cs typeface="Times New Roman"/>
              </a:rPr>
              <a:t>溶于稀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将磁性氧化铁溶于稀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用稀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酸化的</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反应，证明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具有还原性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6H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浓硝酸中加入过量铁粉并加热：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57410212"/>
              </p:ext>
            </p:extLst>
          </p:nvPr>
        </p:nvGraphicFramePr>
        <p:xfrm>
          <a:off x="7380302" y="1666743"/>
          <a:ext cx="1017588" cy="630238"/>
        </p:xfrm>
        <a:graphic>
          <a:graphicData uri="http://schemas.openxmlformats.org/presentationml/2006/ole">
            <mc:AlternateContent xmlns:mc="http://schemas.openxmlformats.org/markup-compatibility/2006">
              <mc:Choice xmlns:v="urn:schemas-microsoft-com:vml" Requires="v">
                <p:oleObj spid="_x0000_s3304" name="文档" r:id="rId3" imgW="1017436" imgH="629663" progId="Word.Document.12">
                  <p:embed/>
                </p:oleObj>
              </mc:Choice>
              <mc:Fallback>
                <p:oleObj name="文档" r:id="rId3" imgW="1017436" imgH="629663" progId="Word.Document.12">
                  <p:embed/>
                  <p:pic>
                    <p:nvPicPr>
                      <p:cNvPr id="0" name=""/>
                      <p:cNvPicPr/>
                      <p:nvPr/>
                    </p:nvPicPr>
                    <p:blipFill>
                      <a:blip r:embed="rId4"/>
                      <a:stretch>
                        <a:fillRect/>
                      </a:stretch>
                    </p:blipFill>
                    <p:spPr>
                      <a:xfrm>
                        <a:off x="7380302" y="1666743"/>
                        <a:ext cx="1017588" cy="6302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86397222"/>
              </p:ext>
            </p:extLst>
          </p:nvPr>
        </p:nvGraphicFramePr>
        <p:xfrm>
          <a:off x="435952" y="3610959"/>
          <a:ext cx="1493838" cy="771525"/>
        </p:xfrm>
        <a:graphic>
          <a:graphicData uri="http://schemas.openxmlformats.org/presentationml/2006/ole">
            <mc:AlternateContent xmlns:mc="http://schemas.openxmlformats.org/markup-compatibility/2006">
              <mc:Choice xmlns:v="urn:schemas-microsoft-com:vml" Requires="v">
                <p:oleObj spid="_x0000_s3305" name="文档" r:id="rId5" imgW="1494832" imgH="771868" progId="Word.Document.12">
                  <p:embed/>
                </p:oleObj>
              </mc:Choice>
              <mc:Fallback>
                <p:oleObj name="文档" r:id="rId5" imgW="1494832" imgH="771868" progId="Word.Document.12">
                  <p:embed/>
                  <p:pic>
                    <p:nvPicPr>
                      <p:cNvPr id="0" name=""/>
                      <p:cNvPicPr/>
                      <p:nvPr/>
                    </p:nvPicPr>
                    <p:blipFill>
                      <a:blip r:embed="rId6"/>
                      <a:stretch>
                        <a:fillRect/>
                      </a:stretch>
                    </p:blipFill>
                    <p:spPr>
                      <a:xfrm>
                        <a:off x="435952" y="3610959"/>
                        <a:ext cx="1493838" cy="7715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21425148"/>
              </p:ext>
            </p:extLst>
          </p:nvPr>
        </p:nvGraphicFramePr>
        <p:xfrm>
          <a:off x="7617534" y="4259031"/>
          <a:ext cx="1493838" cy="771525"/>
        </p:xfrm>
        <a:graphic>
          <a:graphicData uri="http://schemas.openxmlformats.org/presentationml/2006/ole">
            <mc:AlternateContent xmlns:mc="http://schemas.openxmlformats.org/markup-compatibility/2006">
              <mc:Choice xmlns:v="urn:schemas-microsoft-com:vml" Requires="v">
                <p:oleObj spid="_x0000_s3306" name="文档" r:id="rId7" imgW="1494832" imgH="771508" progId="Word.Document.12">
                  <p:embed/>
                </p:oleObj>
              </mc:Choice>
              <mc:Fallback>
                <p:oleObj name="文档" r:id="rId7" imgW="1494832" imgH="771508" progId="Word.Document.12">
                  <p:embed/>
                  <p:pic>
                    <p:nvPicPr>
                      <p:cNvPr id="0" name=""/>
                      <p:cNvPicPr/>
                      <p:nvPr/>
                    </p:nvPicPr>
                    <p:blipFill>
                      <a:blip r:embed="rId8"/>
                      <a:stretch>
                        <a:fillRect/>
                      </a:stretch>
                    </p:blipFill>
                    <p:spPr>
                      <a:xfrm>
                        <a:off x="7617534" y="4259031"/>
                        <a:ext cx="1493838" cy="771525"/>
                      </a:xfrm>
                      <a:prstGeom prst="rect">
                        <a:avLst/>
                      </a:prstGeom>
                    </p:spPr>
                  </p:pic>
                </p:oleObj>
              </mc:Fallback>
            </mc:AlternateContent>
          </a:graphicData>
        </a:graphic>
      </p:graphicFrame>
      <p:sp>
        <p:nvSpPr>
          <p:cNvPr id="9" name="矩形 8"/>
          <p:cNvSpPr/>
          <p:nvPr/>
        </p:nvSpPr>
        <p:spPr>
          <a:xfrm>
            <a:off x="8131750" y="442607"/>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10765566" y="1071515"/>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11037435" y="2377819"/>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2" name="矩形 11"/>
          <p:cNvSpPr/>
          <p:nvPr/>
        </p:nvSpPr>
        <p:spPr>
          <a:xfrm>
            <a:off x="8029262" y="3610959"/>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3" name="矩形 12"/>
          <p:cNvSpPr/>
          <p:nvPr/>
        </p:nvSpPr>
        <p:spPr>
          <a:xfrm>
            <a:off x="1322358" y="4904919"/>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6" name="圆角矩形 15"/>
          <p:cNvSpPr/>
          <p:nvPr/>
        </p:nvSpPr>
        <p:spPr>
          <a:xfrm>
            <a:off x="10271670"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9" grpId="0"/>
      <p:bldP spid="9" grpId="1"/>
      <p:bldP spid="10" grpId="0"/>
      <p:bldP spid="10" grpId="1"/>
      <p:bldP spid="11" grpId="0"/>
      <p:bldP spid="11" grpId="1"/>
      <p:bldP spid="12" grpId="0"/>
      <p:bldP spid="12" grpId="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2578" y="824114"/>
            <a:ext cx="11053228" cy="3253752"/>
          </a:xfrm>
          <a:prstGeom prst="rect">
            <a:avLst/>
          </a:prstGeom>
        </p:spPr>
        <p:txBody>
          <a:bodyPr wrap="square" lIns="121898" tIns="60948" rIns="121898" bIns="60948">
            <a:spAutoFit/>
          </a:bodyPr>
          <a:lstStyle/>
          <a:p>
            <a:pPr algn="just">
              <a:lnSpc>
                <a:spcPct val="150000"/>
              </a:lnSpc>
              <a:spcAft>
                <a:spcPts val="0"/>
              </a:spcAft>
              <a:tabLst>
                <a:tab pos="2610485" algn="l"/>
              </a:tabLs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实验室可由软锰矿</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主要成分为</a:t>
            </a:r>
            <a:r>
              <a:rPr lang="en-US" altLang="zh-CN" sz="2800" kern="100" dirty="0">
                <a:latin typeface="Times New Roman"/>
                <a:ea typeface="华文细黑" pitchFamily="2" charset="-122"/>
                <a:cs typeface="Courier New"/>
              </a:rPr>
              <a:t>MnO</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制备</a:t>
            </a:r>
            <a:r>
              <a:rPr lang="en-US" altLang="zh-CN" sz="2800" kern="100" dirty="0">
                <a:latin typeface="Times New Roman"/>
                <a:ea typeface="华文细黑" pitchFamily="2" charset="-122"/>
                <a:cs typeface="Courier New"/>
              </a:rPr>
              <a:t>KMnO</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，方法如下：软锰矿和过量的固体</a:t>
            </a:r>
            <a:r>
              <a:rPr lang="en-US" altLang="zh-CN" sz="2800" kern="100" dirty="0">
                <a:latin typeface="Times New Roman"/>
                <a:ea typeface="华文细黑" pitchFamily="2" charset="-122"/>
                <a:cs typeface="Courier New"/>
              </a:rPr>
              <a:t>KOH</a:t>
            </a:r>
            <a:r>
              <a:rPr lang="zh-CN" altLang="zh-CN" sz="2800" kern="100" dirty="0">
                <a:latin typeface="Times New Roman"/>
                <a:ea typeface="华文细黑" pitchFamily="2" charset="-122"/>
                <a:cs typeface="Times New Roman"/>
              </a:rPr>
              <a:t>和</a:t>
            </a:r>
            <a:r>
              <a:rPr lang="en-US" altLang="zh-CN" sz="2800" kern="100" dirty="0">
                <a:latin typeface="Times New Roman"/>
                <a:ea typeface="华文细黑" pitchFamily="2" charset="-122"/>
                <a:cs typeface="Courier New"/>
              </a:rPr>
              <a:t>KClO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在高温下反应，生成锰酸钾</a:t>
            </a:r>
            <a:r>
              <a:rPr lang="en-US" altLang="zh-CN" sz="2800" kern="100" dirty="0">
                <a:latin typeface="Times New Roman"/>
                <a:ea typeface="华文细黑" pitchFamily="2" charset="-122"/>
                <a:cs typeface="Courier New"/>
              </a:rPr>
              <a:t>(K</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MnO</a:t>
            </a:r>
            <a:r>
              <a:rPr lang="en-US" altLang="zh-CN" sz="2800" kern="100" baseline="-25000" dirty="0">
                <a:latin typeface="Times New Roman"/>
                <a:ea typeface="华文细黑" pitchFamily="2" charset="-122"/>
                <a:cs typeface="Courier New"/>
              </a:rPr>
              <a:t>4</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和</a:t>
            </a:r>
            <a:r>
              <a:rPr lang="en-US" altLang="zh-CN" sz="2800" kern="100" dirty="0" err="1">
                <a:latin typeface="Times New Roman"/>
                <a:ea typeface="华文细黑" pitchFamily="2" charset="-122"/>
                <a:cs typeface="Courier New"/>
              </a:rPr>
              <a:t>KCl</a:t>
            </a:r>
            <a:r>
              <a:rPr lang="zh-CN" altLang="zh-CN" sz="2800" kern="100" dirty="0">
                <a:latin typeface="Times New Roman"/>
                <a:ea typeface="华文细黑" pitchFamily="2" charset="-122"/>
                <a:cs typeface="Times New Roman"/>
              </a:rPr>
              <a:t>；用水溶解，滤去残渣，滤液酸化后，</a:t>
            </a:r>
            <a:r>
              <a:rPr lang="en-US" altLang="zh-CN" sz="2800" kern="100" dirty="0">
                <a:latin typeface="Times New Roman"/>
                <a:ea typeface="华文细黑" pitchFamily="2" charset="-122"/>
                <a:cs typeface="Courier New"/>
              </a:rPr>
              <a:t>K</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MnO</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转变为</a:t>
            </a:r>
            <a:r>
              <a:rPr lang="en-US" altLang="zh-CN" sz="2800" kern="100" dirty="0">
                <a:latin typeface="Times New Roman"/>
                <a:ea typeface="华文细黑" pitchFamily="2" charset="-122"/>
                <a:cs typeface="Courier New"/>
              </a:rPr>
              <a:t>MnO</a:t>
            </a:r>
            <a:r>
              <a:rPr lang="en-US" altLang="zh-CN" sz="2800" kern="100" baseline="-250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和</a:t>
            </a:r>
            <a:r>
              <a:rPr lang="en-US" altLang="zh-CN" sz="2800" kern="100" dirty="0">
                <a:latin typeface="Times New Roman"/>
                <a:ea typeface="华文细黑" pitchFamily="2" charset="-122"/>
                <a:cs typeface="Courier New"/>
              </a:rPr>
              <a:t>KMnO</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；滤去</a:t>
            </a:r>
            <a:r>
              <a:rPr lang="en-US" altLang="zh-CN" sz="2800" kern="100" dirty="0">
                <a:latin typeface="Times New Roman"/>
                <a:ea typeface="华文细黑" pitchFamily="2" charset="-122"/>
                <a:cs typeface="Courier New"/>
              </a:rPr>
              <a:t>MnO</a:t>
            </a:r>
            <a:r>
              <a:rPr lang="en-US" altLang="zh-CN" sz="2800" kern="100" baseline="-250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沉淀，浓缩溶液，结晶得到深紫色的针状</a:t>
            </a:r>
            <a:r>
              <a:rPr lang="en-US" altLang="zh-CN" sz="2800" kern="100" dirty="0">
                <a:latin typeface="Times New Roman"/>
                <a:ea typeface="华文细黑" pitchFamily="2" charset="-122"/>
                <a:cs typeface="Courier New"/>
              </a:rPr>
              <a:t>KMnO</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。试回答：</a:t>
            </a:r>
            <a:endParaRPr lang="zh-CN" altLang="zh-CN" sz="2800" kern="100" dirty="0">
              <a:effectLst/>
              <a:latin typeface="宋体"/>
              <a:ea typeface="华文细黑" pitchFamily="2" charset="-122"/>
              <a:cs typeface="Courier New"/>
            </a:endParaRPr>
          </a:p>
        </p:txBody>
      </p:sp>
      <p:sp>
        <p:nvSpPr>
          <p:cNvPr id="3" name="矩形 2"/>
          <p:cNvSpPr/>
          <p:nvPr/>
        </p:nvSpPr>
        <p:spPr>
          <a:xfrm>
            <a:off x="1714780" y="-45640"/>
            <a:ext cx="6396650" cy="732508"/>
          </a:xfrm>
          <a:prstGeom prst="rect">
            <a:avLst/>
          </a:prstGeom>
        </p:spPr>
        <p:txBody>
          <a:bodyPr wrap="square">
            <a:spAutoFit/>
          </a:bodyPr>
          <a:lstStyle/>
          <a:p>
            <a:pPr>
              <a:lnSpc>
                <a:spcPct val="130000"/>
              </a:lnSpc>
              <a:defRPr/>
            </a:pPr>
            <a:r>
              <a:rPr lang="zh-CN" altLang="zh-CN" sz="3200" b="1" dirty="0" smtClean="0">
                <a:solidFill>
                  <a:schemeClr val="bg1"/>
                </a:solidFill>
                <a:latin typeface="+mj-ea"/>
                <a:ea typeface="+mj-ea"/>
              </a:rPr>
              <a:t>推导</a:t>
            </a:r>
            <a:r>
              <a:rPr lang="zh-CN" altLang="zh-CN" sz="3200" b="1" dirty="0">
                <a:solidFill>
                  <a:schemeClr val="bg1"/>
                </a:solidFill>
                <a:latin typeface="+mj-ea"/>
                <a:ea typeface="+mj-ea"/>
              </a:rPr>
              <a:t>型</a:t>
            </a:r>
            <a:r>
              <a:rPr lang="zh-CN" altLang="zh-CN" sz="3200" b="1" dirty="0" smtClean="0">
                <a:solidFill>
                  <a:schemeClr val="bg1"/>
                </a:solidFill>
                <a:latin typeface="+mj-ea"/>
                <a:ea typeface="+mj-ea"/>
              </a:rPr>
              <a:t>氧化还原反应</a:t>
            </a:r>
            <a:r>
              <a:rPr lang="zh-CN" altLang="zh-CN" sz="3200" b="1" dirty="0">
                <a:solidFill>
                  <a:schemeClr val="bg1"/>
                </a:solidFill>
                <a:latin typeface="+mj-ea"/>
                <a:ea typeface="+mj-ea"/>
              </a:rPr>
              <a:t>方程式的书写</a:t>
            </a:r>
          </a:p>
        </p:txBody>
      </p:sp>
    </p:spTree>
    <p:extLst>
      <p:ext uri="{BB962C8B-B14F-4D97-AF65-F5344CB8AC3E}">
        <p14:creationId xmlns:p14="http://schemas.microsoft.com/office/powerpoint/2010/main" val="272835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0785" y="261442"/>
            <a:ext cx="11275398" cy="5411714"/>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软锰矿制备</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制备</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的离子方程式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能与热的稀硫酸酸化的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Times New Roman"/>
              </a:rPr>
              <a:t>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59384127"/>
              </p:ext>
            </p:extLst>
          </p:nvPr>
        </p:nvGraphicFramePr>
        <p:xfrm>
          <a:off x="521895" y="880924"/>
          <a:ext cx="8689975" cy="1098550"/>
        </p:xfrm>
        <a:graphic>
          <a:graphicData uri="http://schemas.openxmlformats.org/presentationml/2006/ole">
            <mc:AlternateContent xmlns:mc="http://schemas.openxmlformats.org/markup-compatibility/2006">
              <mc:Choice xmlns:v="urn:schemas-microsoft-com:vml" Requires="v">
                <p:oleObj spid="_x0000_s14458" name="文档" r:id="rId3" imgW="8689255" imgH="1098853" progId="Word.Document.12">
                  <p:embed/>
                </p:oleObj>
              </mc:Choice>
              <mc:Fallback>
                <p:oleObj name="文档" r:id="rId3" imgW="8689255" imgH="1098853" progId="Word.Document.12">
                  <p:embed/>
                  <p:pic>
                    <p:nvPicPr>
                      <p:cNvPr id="0" name=""/>
                      <p:cNvPicPr/>
                      <p:nvPr/>
                    </p:nvPicPr>
                    <p:blipFill>
                      <a:blip r:embed="rId4"/>
                      <a:stretch>
                        <a:fillRect/>
                      </a:stretch>
                    </p:blipFill>
                    <p:spPr>
                      <a:xfrm>
                        <a:off x="521895" y="880924"/>
                        <a:ext cx="8689975" cy="109855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40937743"/>
              </p:ext>
            </p:extLst>
          </p:nvPr>
        </p:nvGraphicFramePr>
        <p:xfrm>
          <a:off x="549275" y="2401923"/>
          <a:ext cx="8331200" cy="801687"/>
        </p:xfrm>
        <a:graphic>
          <a:graphicData uri="http://schemas.openxmlformats.org/presentationml/2006/ole">
            <mc:AlternateContent xmlns:mc="http://schemas.openxmlformats.org/markup-compatibility/2006">
              <mc:Choice xmlns:v="urn:schemas-microsoft-com:vml" Requires="v">
                <p:oleObj spid="_x0000_s14459" name="文档" r:id="rId5" imgW="8337899" imgH="802419" progId="Word.Document.12">
                  <p:embed/>
                </p:oleObj>
              </mc:Choice>
              <mc:Fallback>
                <p:oleObj name="文档" r:id="rId5" imgW="8337899" imgH="802419" progId="Word.Document.12">
                  <p:embed/>
                  <p:pic>
                    <p:nvPicPr>
                      <p:cNvPr id="0" name=""/>
                      <p:cNvPicPr/>
                      <p:nvPr/>
                    </p:nvPicPr>
                    <p:blipFill>
                      <a:blip r:embed="rId6"/>
                      <a:stretch>
                        <a:fillRect/>
                      </a:stretch>
                    </p:blipFill>
                    <p:spPr>
                      <a:xfrm>
                        <a:off x="549275" y="2401923"/>
                        <a:ext cx="8331200" cy="8016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12385995"/>
              </p:ext>
            </p:extLst>
          </p:nvPr>
        </p:nvGraphicFramePr>
        <p:xfrm>
          <a:off x="530270" y="4077866"/>
          <a:ext cx="10952162" cy="1676400"/>
        </p:xfrm>
        <a:graphic>
          <a:graphicData uri="http://schemas.openxmlformats.org/presentationml/2006/ole">
            <mc:AlternateContent xmlns:mc="http://schemas.openxmlformats.org/markup-compatibility/2006">
              <mc:Choice xmlns:v="urn:schemas-microsoft-com:vml" Requires="v">
                <p:oleObj spid="_x0000_s14460" name="文档" r:id="rId7" imgW="11076750" imgH="1705962" progId="Word.Document.12">
                  <p:embed/>
                </p:oleObj>
              </mc:Choice>
              <mc:Fallback>
                <p:oleObj name="文档" r:id="rId7" imgW="11076750" imgH="1705962" progId="Word.Document.12">
                  <p:embed/>
                  <p:pic>
                    <p:nvPicPr>
                      <p:cNvPr id="0" name=""/>
                      <p:cNvPicPr/>
                      <p:nvPr/>
                    </p:nvPicPr>
                    <p:blipFill>
                      <a:blip r:embed="rId8"/>
                      <a:stretch>
                        <a:fillRect/>
                      </a:stretch>
                    </p:blipFill>
                    <p:spPr>
                      <a:xfrm>
                        <a:off x="530270" y="4077866"/>
                        <a:ext cx="10952162" cy="16764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122073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4546</TotalTime>
  <Words>864</Words>
  <Application>Microsoft Office PowerPoint</Application>
  <PresentationFormat>自定义</PresentationFormat>
  <Paragraphs>123</Paragraphs>
  <Slides>17</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918</cp:revision>
  <dcterms:created xsi:type="dcterms:W3CDTF">2014-11-27T01:03:08Z</dcterms:created>
  <dcterms:modified xsi:type="dcterms:W3CDTF">2016-02-29T09:32:48Z</dcterms:modified>
</cp:coreProperties>
</file>