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19" r:id="rId2"/>
    <p:sldMasterId id="2147483828" r:id="rId3"/>
  </p:sldMasterIdLst>
  <p:notesMasterIdLst>
    <p:notesMasterId r:id="rId27"/>
  </p:notesMasterIdLst>
  <p:handoutMasterIdLst>
    <p:handoutMasterId r:id="rId28"/>
  </p:handoutMasterIdLst>
  <p:sldIdLst>
    <p:sldId id="307" r:id="rId4"/>
    <p:sldId id="983" r:id="rId5"/>
    <p:sldId id="984" r:id="rId6"/>
    <p:sldId id="309" r:id="rId7"/>
    <p:sldId id="985" r:id="rId8"/>
    <p:sldId id="846" r:id="rId9"/>
    <p:sldId id="849" r:id="rId10"/>
    <p:sldId id="986" r:id="rId11"/>
    <p:sldId id="86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7" r:id="rId21"/>
    <p:sldId id="887" r:id="rId22"/>
    <p:sldId id="981" r:id="rId23"/>
    <p:sldId id="989" r:id="rId24"/>
    <p:sldId id="982" r:id="rId25"/>
    <p:sldId id="988" r:id="rId26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2254" autoAdjust="0"/>
  </p:normalViewPr>
  <p:slideViewPr>
    <p:cSldViewPr>
      <p:cViewPr>
        <p:scale>
          <a:sx n="75" d="100"/>
          <a:sy n="75" d="100"/>
        </p:scale>
        <p:origin x="-605" y="-34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06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9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7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54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912254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8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4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44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90550" y="-45640"/>
            <a:ext cx="6756690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一、       概念正误判断</a:t>
            </a:r>
          </a:p>
        </p:txBody>
      </p:sp>
    </p:spTree>
    <p:extLst>
      <p:ext uri="{BB962C8B-B14F-4D97-AF65-F5344CB8AC3E}">
        <p14:creationId xmlns:p14="http://schemas.microsoft.com/office/powerpoint/2010/main" val="169078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8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92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2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20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3477748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36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2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90550" y="-45640"/>
            <a:ext cx="6756690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一、       概念正误判断</a:t>
            </a:r>
          </a:p>
        </p:txBody>
      </p:sp>
    </p:spTree>
    <p:extLst>
      <p:ext uri="{BB962C8B-B14F-4D97-AF65-F5344CB8AC3E}">
        <p14:creationId xmlns:p14="http://schemas.microsoft.com/office/powerpoint/2010/main" val="133926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90550" y="-45640"/>
            <a:ext cx="675669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en-US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       概念</a:t>
            </a: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正误判断</a:t>
            </a: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83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3" r:id="rId4"/>
    <p:sldLayoutId id="2147483817" r:id="rId5"/>
    <p:sldLayoutId id="2147483815" r:id="rId6"/>
    <p:sldLayoutId id="2147483816" r:id="rId7"/>
    <p:sldLayoutId id="2147483818" r:id="rId8"/>
    <p:sldLayoutId id="2147483837" r:id="rId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64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5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6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7.doc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__9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8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11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13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14.doc"/><Relationship Id="rId9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2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标题 4"/>
          <p:cNvSpPr txBox="1">
            <a:spLocks/>
          </p:cNvSpPr>
          <p:nvPr/>
        </p:nvSpPr>
        <p:spPr>
          <a:xfrm>
            <a:off x="638187" y="4389656"/>
            <a:ext cx="6787071" cy="1056362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排查落实</a:t>
            </a:r>
            <a:r>
              <a:rPr lang="zh-CN" altLang="en-US" sz="3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练六</a:t>
            </a:r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化学反应与能量</a:t>
            </a:r>
          </a:p>
        </p:txBody>
      </p: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15214"/>
              </p:ext>
            </p:extLst>
          </p:nvPr>
        </p:nvGraphicFramePr>
        <p:xfrm>
          <a:off x="334566" y="850429"/>
          <a:ext cx="1099343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2" name="Document" r:id="rId4" imgW="10998733" imgH="2152710" progId="Word.Document.8">
                  <p:embed/>
                </p:oleObj>
              </mc:Choice>
              <mc:Fallback>
                <p:oleObj name="Document" r:id="rId4" imgW="10998733" imgH="2152710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6" y="850429"/>
                        <a:ext cx="1099343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90550" y="2560057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2637706"/>
            <a:ext cx="240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=Li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6694" y="3257089"/>
            <a:ext cx="4641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FePO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=LiFePO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6694" y="3958119"/>
            <a:ext cx="240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=Li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72921" y="4591333"/>
            <a:ext cx="4641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LiFePO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e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=FePO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Li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5505"/>
              </p:ext>
            </p:extLst>
          </p:nvPr>
        </p:nvGraphicFramePr>
        <p:xfrm>
          <a:off x="334566" y="850429"/>
          <a:ext cx="1099343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5" name="Document" r:id="rId4" imgW="10998733" imgH="2152710" progId="Word.Document.8">
                  <p:embed/>
                </p:oleObj>
              </mc:Choice>
              <mc:Fallback>
                <p:oleObj name="Document" r:id="rId4" imgW="10998733" imgH="2152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6" y="850429"/>
                        <a:ext cx="1099343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9600" y="2556173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4686" y="2603798"/>
            <a:ext cx="5040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3Zn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=3Zn(OH)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6694" y="3274086"/>
            <a:ext cx="686554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2FeO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10OH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3943261"/>
            <a:ext cx="5040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3Zn(OH)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=3Zn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0239" y="4568038"/>
            <a:ext cx="736079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2Fe(OH)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6e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10OH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=2FeO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8H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117426"/>
            <a:ext cx="11458743" cy="647097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氢氧燃料电池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4686" y="1629594"/>
            <a:ext cx="4381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2203" y="2292524"/>
            <a:ext cx="4202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90" y="2997746"/>
            <a:ext cx="28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2309" y="4403998"/>
            <a:ext cx="2943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0710" y="5119886"/>
            <a:ext cx="3942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0790" y="5796419"/>
            <a:ext cx="28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1485578"/>
            <a:ext cx="11458743" cy="3434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电解质是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18" y="2565698"/>
            <a:ext cx="2943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726" y="3338622"/>
            <a:ext cx="4202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4265201"/>
            <a:ext cx="28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25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1053530"/>
            <a:ext cx="11458743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甲烷燃料电池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铂为两极、正极通入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、负极通入甲烷、电解液有三种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电解质是熔融碳酸盐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en-US" sz="2800" u="sng" kern="100" dirty="0" smtClean="0">
                <a:latin typeface="Times New Roman"/>
                <a:ea typeface="华文细黑"/>
                <a:cs typeface="Courier New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4726" y="3031654"/>
            <a:ext cx="4101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=4CO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726" y="3679612"/>
            <a:ext cx="5338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4CO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=5CO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8909" y="4293890"/>
            <a:ext cx="4104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8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693490"/>
            <a:ext cx="1145874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94" y="1398712"/>
            <a:ext cx="412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6694" y="2042478"/>
            <a:ext cx="5159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6774" y="2637706"/>
            <a:ext cx="4104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8702" y="3943261"/>
            <a:ext cx="4381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=8OH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3207" y="4653816"/>
            <a:ext cx="5478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10OH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7H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022" y="5263788"/>
            <a:ext cx="580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2KOH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=K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333450"/>
            <a:ext cx="1145874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甲醇燃料电池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铂为两极、电解液为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铂为两极、电解液为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94" y="1648644"/>
            <a:ext cx="4740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=12OH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6694" y="2292524"/>
            <a:ext cx="721575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16OH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9978" y="2932897"/>
            <a:ext cx="686554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4KOH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8702" y="4246151"/>
            <a:ext cx="4481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6870" y="4832901"/>
            <a:ext cx="686554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=12H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8782" y="5527551"/>
            <a:ext cx="498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2CH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=2CO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178" y="2207399"/>
            <a:ext cx="149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087" y="522135"/>
            <a:ext cx="1145874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燃料电池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总反应方程式均为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=2CO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熔融盐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铂为两极、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的熔融盐作电解质，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为负极燃气，空气与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的混合气为正极助燃气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铂为两极、电解液为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4686" y="2493690"/>
            <a:ext cx="437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    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4686" y="3148340"/>
            <a:ext cx="484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2CO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5161" y="4428267"/>
            <a:ext cx="3942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14686" y="5119772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2CO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4e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=2CO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4H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4061" y="2399040"/>
            <a:ext cx="149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9553" y="3069754"/>
            <a:ext cx="149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0" grpId="0"/>
      <p:bldP spid="10" grpId="1"/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62558" y="36707"/>
            <a:ext cx="6160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电解池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电极反应式的书写</a:t>
            </a:r>
          </a:p>
        </p:txBody>
      </p:sp>
      <p:sp>
        <p:nvSpPr>
          <p:cNvPr id="24" name="矩形 23"/>
          <p:cNvSpPr/>
          <p:nvPr/>
        </p:nvSpPr>
        <p:spPr>
          <a:xfrm>
            <a:off x="175973" y="693490"/>
            <a:ext cx="1168906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用惰性电极电解下列溶液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24211" y="2052117"/>
            <a:ext cx="3123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33736" y="2681139"/>
            <a:ext cx="328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5905" y="4639072"/>
            <a:ext cx="326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=2Cu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34021" y="5201419"/>
            <a:ext cx="4561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52829"/>
              </p:ext>
            </p:extLst>
          </p:nvPr>
        </p:nvGraphicFramePr>
        <p:xfrm>
          <a:off x="2051719" y="3141762"/>
          <a:ext cx="84359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0" name="Document" r:id="rId5" imgW="8436522" imgH="1171530" progId="Word.Document.8">
                  <p:embed/>
                </p:oleObj>
              </mc:Choice>
              <mc:Fallback>
                <p:oleObj name="Document" r:id="rId5" imgW="8436522" imgH="117153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19" y="3141762"/>
                        <a:ext cx="8435975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83115"/>
              </p:ext>
            </p:extLst>
          </p:nvPr>
        </p:nvGraphicFramePr>
        <p:xfrm>
          <a:off x="2134766" y="5738986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1" name="Document" r:id="rId8" imgW="8436522" imgH="1171530" progId="Word.Document.8">
                  <p:embed/>
                </p:oleObj>
              </mc:Choice>
              <mc:Fallback>
                <p:oleObj name="Document" r:id="rId8" imgW="8436522" imgH="1171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66" y="5738986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451868"/>
            <a:ext cx="1145874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用惰性电极电解下列熔融态物质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(1)MgCl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(2)Al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6694" y="1783135"/>
            <a:ext cx="328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794" y="2440732"/>
            <a:ext cx="306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=Mg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8702" y="4390167"/>
            <a:ext cx="360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6O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8702" y="5028714"/>
            <a:ext cx="3322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4Al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=4Al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51180"/>
              </p:ext>
            </p:extLst>
          </p:nvPr>
        </p:nvGraphicFramePr>
        <p:xfrm>
          <a:off x="1990750" y="2878113"/>
          <a:ext cx="84359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8" name="Document" r:id="rId4" imgW="8436522" imgH="1171530" progId="Word.Document.8">
                  <p:embed/>
                </p:oleObj>
              </mc:Choice>
              <mc:Fallback>
                <p:oleObj name="Document" r:id="rId4" imgW="8436522" imgH="1171530" progId="Word.Document.8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50" y="2878113"/>
                        <a:ext cx="84359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62882"/>
              </p:ext>
            </p:extLst>
          </p:nvPr>
        </p:nvGraphicFramePr>
        <p:xfrm>
          <a:off x="2062758" y="5445621"/>
          <a:ext cx="84359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9" name="Document" r:id="rId7" imgW="8436522" imgH="1171530" progId="Word.Document.8">
                  <p:embed/>
                </p:oleObj>
              </mc:Choice>
              <mc:Fallback>
                <p:oleObj name="Document" r:id="rId7" imgW="8436522" imgH="1171530" progId="Word.Document.8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758" y="5445621"/>
                        <a:ext cx="84359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8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774618" y="1485578"/>
            <a:ext cx="4017756" cy="1656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一、概念正误判断</a:t>
            </a: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5953641" y="1485578"/>
            <a:ext cx="4462045" cy="1656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二、热化学方程式的书写</a:t>
            </a:r>
          </a:p>
        </p:txBody>
      </p:sp>
      <p:sp>
        <p:nvSpPr>
          <p:cNvPr id="14" name="矩形 13">
            <a:hlinkClick r:id="rId5" action="ppaction://hlinksldjump"/>
          </p:cNvPr>
          <p:cNvSpPr/>
          <p:nvPr/>
        </p:nvSpPr>
        <p:spPr>
          <a:xfrm>
            <a:off x="774618" y="3717826"/>
            <a:ext cx="3894474" cy="1656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三、电池电极反应式或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总反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应式的书写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rId6" action="ppaction://hlinksldjump"/>
          </p:cNvPr>
          <p:cNvSpPr/>
          <p:nvPr/>
        </p:nvSpPr>
        <p:spPr>
          <a:xfrm>
            <a:off x="5985098" y="3693443"/>
            <a:ext cx="4462045" cy="1656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四、电解池电极反应式的书写</a:t>
            </a:r>
          </a:p>
        </p:txBody>
      </p:sp>
    </p:spTree>
    <p:extLst>
      <p:ext uri="{BB962C8B-B14F-4D97-AF65-F5344CB8AC3E}">
        <p14:creationId xmlns:p14="http://schemas.microsoft.com/office/powerpoint/2010/main" val="6160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405458"/>
            <a:ext cx="1145874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用铜作电极电解下列溶液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1755" y="1735510"/>
            <a:ext cx="3123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9177" y="2421682"/>
            <a:ext cx="2902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6694" y="4327684"/>
            <a:ext cx="3123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6694" y="4975756"/>
            <a:ext cx="2902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59465"/>
              </p:ext>
            </p:extLst>
          </p:nvPr>
        </p:nvGraphicFramePr>
        <p:xfrm>
          <a:off x="2130077" y="2844205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5" name="Document" r:id="rId4" imgW="8436522" imgH="1171530" progId="Word.Document.8">
                  <p:embed/>
                </p:oleObj>
              </mc:Choice>
              <mc:Fallback>
                <p:oleObj name="Document" r:id="rId4" imgW="8436522" imgH="1171530" progId="Word.Document.8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077" y="2844205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96461"/>
              </p:ext>
            </p:extLst>
          </p:nvPr>
        </p:nvGraphicFramePr>
        <p:xfrm>
          <a:off x="2154460" y="5393060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6" name="Document" r:id="rId7" imgW="8436522" imgH="1171530" progId="Word.Document.8">
                  <p:embed/>
                </p:oleObj>
              </mc:Choice>
              <mc:Fallback>
                <p:oleObj name="Document" r:id="rId7" imgW="8436522" imgH="1171530" progId="Word.Document.8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60" y="5393060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939730"/>
            <a:ext cx="11458743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(3)</a:t>
            </a:r>
            <a:r>
              <a:rPr lang="en-US" altLang="zh-CN" sz="2800" kern="100" dirty="0" err="1">
                <a:latin typeface="Times New Roman"/>
                <a:ea typeface="华文细黑"/>
                <a:cs typeface="Times New Roman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宋体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宋体"/>
              </a:rPr>
              <a:t>						</a:t>
            </a:r>
            <a:r>
              <a:rPr lang="zh-CN" altLang="zh-CN" sz="2800" dirty="0" smtClean="0">
                <a:latin typeface="Times New Roman"/>
                <a:ea typeface="宋体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1989634"/>
            <a:ext cx="4561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=H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5156" y="2853730"/>
            <a:ext cx="507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=Cu(OH)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↓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09962"/>
              </p:ext>
            </p:extLst>
          </p:nvPr>
        </p:nvGraphicFramePr>
        <p:xfrm>
          <a:off x="2278782" y="3372014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0" name="Document" r:id="rId4" imgW="8430214" imgH="1171176" progId="Word.Document.8">
                  <p:embed/>
                </p:oleObj>
              </mc:Choice>
              <mc:Fallback>
                <p:oleObj name="Document" r:id="rId4" imgW="8430214" imgH="1171176" progId="Word.Document.8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82" y="3372014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2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4" grpId="0"/>
      <p:bldP spid="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333450"/>
            <a:ext cx="1145874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作电极电解下列溶液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5744" y="1701602"/>
            <a:ext cx="330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6694" y="2349674"/>
            <a:ext cx="3142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2Al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=2Al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0710" y="4193193"/>
            <a:ext cx="4740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3133" y="4888890"/>
            <a:ext cx="5518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2Al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=2AlO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267218"/>
              </p:ext>
            </p:extLst>
          </p:nvPr>
        </p:nvGraphicFramePr>
        <p:xfrm>
          <a:off x="2130425" y="2757339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7" name="Document" r:id="rId4" imgW="8436522" imgH="1171530" progId="Word.Document.8">
                  <p:embed/>
                </p:oleObj>
              </mc:Choice>
              <mc:Fallback>
                <p:oleObj name="Document" r:id="rId4" imgW="8436522" imgH="1171530" progId="Word.Document.8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757339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69574"/>
              </p:ext>
            </p:extLst>
          </p:nvPr>
        </p:nvGraphicFramePr>
        <p:xfrm>
          <a:off x="2183035" y="5339705"/>
          <a:ext cx="84296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8" name="Document" r:id="rId7" imgW="8436522" imgH="1171530" progId="Word.Document.8">
                  <p:embed/>
                </p:oleObj>
              </mc:Choice>
              <mc:Fallback>
                <p:oleObj name="Document" r:id="rId7" imgW="8436522" imgH="1171530" progId="Word.Document.8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35" y="5339705"/>
                        <a:ext cx="84296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637" y="1160397"/>
            <a:ext cx="1173322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反应的中和热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57.3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反应的中和热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57.3)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2.CO(g)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的燃烧热是</a:t>
            </a:r>
            <a:r>
              <a:rPr lang="en-US" altLang="zh-CN" sz="2800" dirty="0">
                <a:latin typeface="Times New Roman"/>
                <a:ea typeface="华文细黑"/>
              </a:rPr>
              <a:t>283.0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，则反应</a:t>
            </a:r>
            <a:r>
              <a:rPr lang="en-US" altLang="zh-CN" sz="2800" dirty="0">
                <a:latin typeface="Times New Roman"/>
                <a:ea typeface="华文细黑"/>
              </a:rPr>
              <a:t>2CO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latin typeface="Times New Roman"/>
                <a:ea typeface="华文细黑"/>
              </a:rPr>
              <a:t>=2CO(g)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latin typeface="Times New Roman"/>
                <a:ea typeface="华文细黑"/>
              </a:rPr>
              <a:t>O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的反应热</a:t>
            </a:r>
            <a:r>
              <a:rPr lang="en-US" altLang="zh-CN" sz="2800" dirty="0">
                <a:latin typeface="Times New Roman"/>
                <a:ea typeface="华文细黑"/>
              </a:rPr>
              <a:t>Δ</a:t>
            </a:r>
            <a:r>
              <a:rPr lang="en-US" altLang="zh-CN" sz="2800" i="1" dirty="0"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＝＋</a:t>
            </a:r>
            <a:r>
              <a:rPr lang="en-US" altLang="zh-CN" sz="28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dirty="0">
                <a:latin typeface="Times New Roman"/>
                <a:ea typeface="华文细黑"/>
              </a:rPr>
              <a:t>283.0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甲烷燃烧生成气态水和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所放出的热量是甲烷的燃烧热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4.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应用盖斯定律，可计算某些难以直接测量的反应的焓变</a:t>
            </a:r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5.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同温同压下，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latin typeface="Times New Roman"/>
                <a:ea typeface="华文细黑"/>
              </a:rPr>
              <a:t>Cl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latin typeface="Times New Roman"/>
                <a:ea typeface="华文细黑"/>
              </a:rPr>
              <a:t>=2HCl(g)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在光照和点燃条件下的</a:t>
            </a:r>
            <a:r>
              <a:rPr lang="en-US" altLang="zh-CN" sz="2800" dirty="0">
                <a:latin typeface="Times New Roman"/>
                <a:ea typeface="华文细黑"/>
              </a:rPr>
              <a:t>Δ</a:t>
            </a:r>
            <a:r>
              <a:rPr lang="en-US" altLang="zh-CN" sz="2800" i="1" dirty="0"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不同</a:t>
            </a:r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7880" y="191762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0894" y="320505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81274" y="384846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38592" y="446181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23215" y="512232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7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792" y="693490"/>
            <a:ext cx="1161705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某反应的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，则正反应活化能不小于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根据电流方向或电子流向可判断原电池正负极；外电路中，电流由正极流向负极，电子由负极流向正极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根据两极发生的反应类型可判断原电池的正负极：负极上总是发生氧化反应，正极上总是发生还原反应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9.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电解池的工作原理：电解池中与直流电源正极相连的是阳极，阳极发生氧化反应；与电源负极相连的是阴极，阴极发生还原反应。通电时，电子的流向为负极</a:t>
            </a:r>
            <a:r>
              <a:rPr lang="en-US" altLang="zh-CN" sz="2800" spc="-125" dirty="0">
                <a:latin typeface="Times New Roman" pitchFamily="18" charset="0"/>
                <a:ea typeface="华文细黑"/>
                <a:cs typeface="Times New Roman" pitchFamily="18" charset="0"/>
              </a:rPr>
              <a:t>―</a:t>
            </a:r>
            <a:r>
              <a:rPr lang="en-US" altLang="zh-CN" sz="2800" dirty="0">
                <a:latin typeface="Times New Roman" pitchFamily="18" charset="0"/>
                <a:ea typeface="华文细黑"/>
                <a:cs typeface="Times New Roman" pitchFamily="18" charset="0"/>
              </a:rPr>
              <a:t>→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阴极</a:t>
            </a:r>
            <a:r>
              <a:rPr lang="en-US" altLang="zh-CN" sz="2800" spc="-125" dirty="0">
                <a:latin typeface="Times New Roman" pitchFamily="18" charset="0"/>
                <a:ea typeface="华文细黑"/>
                <a:cs typeface="Times New Roman" pitchFamily="18" charset="0"/>
              </a:rPr>
              <a:t>―</a:t>
            </a:r>
            <a:r>
              <a:rPr lang="en-US" altLang="zh-CN" sz="2800" dirty="0">
                <a:latin typeface="Times New Roman" pitchFamily="18" charset="0"/>
                <a:ea typeface="华文细黑"/>
                <a:cs typeface="Times New Roman" pitchFamily="18" charset="0"/>
              </a:rPr>
              <a:t>→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电解质</a:t>
            </a:r>
            <a:r>
              <a:rPr lang="en-US" altLang="zh-CN" sz="2800" spc="-125" dirty="0">
                <a:latin typeface="Times New Roman" pitchFamily="18" charset="0"/>
                <a:ea typeface="华文细黑"/>
                <a:cs typeface="Times New Roman" pitchFamily="18" charset="0"/>
              </a:rPr>
              <a:t>―</a:t>
            </a:r>
            <a:r>
              <a:rPr lang="en-US" altLang="zh-CN" sz="2800" dirty="0">
                <a:latin typeface="Times New Roman" pitchFamily="18" charset="0"/>
                <a:ea typeface="华文细黑"/>
                <a:cs typeface="Times New Roman" pitchFamily="18" charset="0"/>
              </a:rPr>
              <a:t>→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阳极</a:t>
            </a:r>
            <a:r>
              <a:rPr lang="en-US" altLang="zh-CN" sz="2800" spc="-125" dirty="0">
                <a:latin typeface="Times New Roman" pitchFamily="18" charset="0"/>
                <a:ea typeface="华文细黑"/>
                <a:cs typeface="Times New Roman" pitchFamily="18" charset="0"/>
              </a:rPr>
              <a:t>―</a:t>
            </a:r>
            <a:r>
              <a:rPr lang="en-US" altLang="zh-CN" sz="2800" dirty="0">
                <a:latin typeface="Times New Roman" pitchFamily="18" charset="0"/>
                <a:ea typeface="华文细黑"/>
                <a:cs typeface="Times New Roman" pitchFamily="18" charset="0"/>
              </a:rPr>
              <a:t>→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正极</a:t>
            </a:r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54312" y="75597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3672" y="210588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03118" y="338298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93489" y="530200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62558" y="36707"/>
            <a:ext cx="5339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热化学方程式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的书写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566" y="1341562"/>
            <a:ext cx="11231786" cy="400107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沼气是一种能源，它的主要成分是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完全燃烧生成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和液态水时，放出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445 kJ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热量，则热化学方程式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2.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S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完全燃烧生成</a:t>
            </a:r>
            <a:r>
              <a:rPr lang="en-US" altLang="zh-CN" sz="2800" dirty="0">
                <a:latin typeface="Times New Roman"/>
                <a:ea typeface="华文细黑"/>
              </a:rPr>
              <a:t>SO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O(l)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S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的燃烧热为</a:t>
            </a:r>
            <a:r>
              <a:rPr lang="en-US" altLang="zh-CN" sz="2800" i="1" dirty="0">
                <a:latin typeface="Times New Roman"/>
                <a:ea typeface="华文细黑"/>
              </a:rPr>
              <a:t>a</a:t>
            </a:r>
            <a:r>
              <a:rPr lang="en-US" altLang="zh-CN" sz="2800" dirty="0">
                <a:latin typeface="Times New Roman"/>
                <a:ea typeface="华文细黑"/>
              </a:rPr>
              <a:t>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，写出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S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燃烧的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热化学方程式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2690550"/>
            <a:ext cx="5704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(g)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(g)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(g)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O(l)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9222" y="2666847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890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714" y="3808884"/>
            <a:ext cx="10959223" cy="13070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			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　　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S(g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=2SO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O(l)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Δ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149220"/>
            <a:ext cx="11458743" cy="19844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3.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dirty="0">
                <a:latin typeface="Times New Roman"/>
                <a:ea typeface="华文细黑"/>
              </a:rPr>
              <a:t>H—H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键能</a:t>
            </a:r>
            <a:r>
              <a:rPr lang="en-US" altLang="zh-CN" sz="2800" dirty="0">
                <a:latin typeface="Times New Roman"/>
                <a:ea typeface="华文细黑"/>
              </a:rPr>
              <a:t>436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ea typeface="华文细黑"/>
              </a:rPr>
              <a:t>H—N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键能</a:t>
            </a:r>
            <a:r>
              <a:rPr lang="en-US" altLang="zh-CN" sz="2800" dirty="0">
                <a:latin typeface="Times New Roman"/>
                <a:ea typeface="华文细黑"/>
              </a:rPr>
              <a:t>391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ea typeface="华文细黑"/>
              </a:rPr>
              <a:t>N</a:t>
            </a:r>
            <a:r>
              <a:rPr lang="en-US" altLang="zh-CN" sz="2800" dirty="0">
                <a:latin typeface="宋体"/>
                <a:ea typeface="华文细黑"/>
                <a:cs typeface="Times New Roman"/>
              </a:rPr>
              <a:t>≡</a:t>
            </a:r>
            <a:r>
              <a:rPr lang="en-US" altLang="zh-CN" sz="2800" dirty="0">
                <a:latin typeface="Times New Roman"/>
                <a:ea typeface="华文细黑"/>
              </a:rPr>
              <a:t>N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键能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>
                <a:latin typeface="Times New Roman"/>
                <a:ea typeface="华文细黑"/>
              </a:rPr>
              <a:t>945.6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，试写出</a:t>
            </a:r>
            <a:r>
              <a:rPr lang="en-US" altLang="zh-CN" sz="2800" dirty="0">
                <a:latin typeface="Times New Roman"/>
                <a:ea typeface="华文细黑"/>
              </a:rPr>
              <a:t>N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dirty="0">
                <a:latin typeface="Times New Roman"/>
                <a:ea typeface="华文细黑"/>
              </a:rPr>
              <a:t>NH</a:t>
            </a:r>
            <a:r>
              <a:rPr lang="en-US" altLang="zh-CN" sz="28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热化学方程式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dirty="0" smtClean="0">
                <a:latin typeface="Times New Roman"/>
                <a:ea typeface="华文细黑"/>
              </a:rPr>
              <a:t>	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23758"/>
              </p:ext>
            </p:extLst>
          </p:nvPr>
        </p:nvGraphicFramePr>
        <p:xfrm>
          <a:off x="352425" y="2209800"/>
          <a:ext cx="109918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7" name="Document" r:id="rId4" imgW="10995855" imgH="1656707" progId="Word.Document.8">
                  <p:embed/>
                </p:oleObj>
              </mc:Choice>
              <mc:Fallback>
                <p:oleObj name="Document" r:id="rId4" imgW="10995855" imgH="1656707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209800"/>
                        <a:ext cx="1099185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62558" y="3223295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N(g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3H(g)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(g)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dirty="0">
                <a:latin typeface="Times New Roman"/>
                <a:ea typeface="华文细黑"/>
              </a:rPr>
              <a:t>N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dirty="0">
                <a:latin typeface="Times New Roman"/>
                <a:ea typeface="华文细黑"/>
              </a:rPr>
              <a:t>H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反应生成液氨的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热化学方程式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15" y="5216277"/>
            <a:ext cx="9023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Δ</a:t>
            </a:r>
            <a:r>
              <a:rPr lang="en-US" altLang="zh-CN" sz="2800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2(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7849" y="4549155"/>
            <a:ext cx="4511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N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=2NH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(l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949" y="1485578"/>
            <a:ext cx="9383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N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=2NH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Δ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92.4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8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804" y="103094"/>
            <a:ext cx="11232960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=F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O(l)</a:t>
            </a:r>
            <a:r>
              <a:rPr lang="en-US" altLang="zh-CN" sz="1050" kern="100" dirty="0">
                <a:latin typeface="宋体"/>
                <a:cs typeface="Courier New"/>
              </a:rPr>
              <a:t> </a:t>
            </a:r>
            <a:r>
              <a:rPr lang="en-US" altLang="zh-CN" sz="1050" kern="100" dirty="0" smtClean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67.7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O(l)</a:t>
            </a:r>
            <a:r>
              <a:rPr lang="en-US" altLang="zh-CN" sz="1050" kern="100" dirty="0">
                <a:latin typeface="宋体"/>
                <a:cs typeface="Courier New"/>
              </a:rPr>
              <a:t> </a:t>
            </a:r>
            <a:r>
              <a:rPr lang="en-US" altLang="zh-CN" sz="1050" kern="100" dirty="0" smtClean="0">
                <a:latin typeface="宋体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57.3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试写出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电离的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热化学方程式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/>
                <a:ea typeface="华文细黑"/>
              </a:rPr>
              <a:t>6.SF</a:t>
            </a:r>
            <a:r>
              <a:rPr lang="en-US" altLang="zh-CN" sz="2800" baseline="-25000" dirty="0">
                <a:latin typeface="Times New Roman"/>
                <a:ea typeface="华文细黑"/>
              </a:rPr>
              <a:t>6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是一种优良的绝缘气体，分子结构中，只存在</a:t>
            </a:r>
            <a:r>
              <a:rPr lang="en-US" altLang="zh-CN" sz="2800" dirty="0">
                <a:latin typeface="Times New Roman"/>
                <a:ea typeface="华文细黑"/>
              </a:rPr>
              <a:t>S—F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键，已知</a:t>
            </a:r>
            <a:r>
              <a:rPr lang="en-US" altLang="zh-CN" sz="2800" dirty="0">
                <a:latin typeface="Times New Roman"/>
                <a:ea typeface="华文细黑"/>
              </a:rPr>
              <a:t>1 </a:t>
            </a:r>
            <a:r>
              <a:rPr lang="en-US" altLang="zh-CN" sz="2800" dirty="0" err="1">
                <a:latin typeface="Times New Roman"/>
                <a:ea typeface="华文细黑"/>
              </a:rPr>
              <a:t>mol</a:t>
            </a:r>
            <a:r>
              <a:rPr lang="en-US" altLang="zh-CN" sz="2800" dirty="0">
                <a:latin typeface="Times New Roman"/>
                <a:ea typeface="华文细黑"/>
              </a:rPr>
              <a:t> S(s)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转化为气态硫原子吸收能量</a:t>
            </a:r>
            <a:r>
              <a:rPr lang="en-US" altLang="zh-CN" sz="2800" dirty="0">
                <a:latin typeface="Times New Roman"/>
                <a:ea typeface="华文细黑"/>
              </a:rPr>
              <a:t>280 kJ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ea typeface="华文细黑"/>
              </a:rPr>
              <a:t>F—F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键能为</a:t>
            </a:r>
            <a:r>
              <a:rPr lang="en-US" altLang="zh-CN" sz="2800" dirty="0">
                <a:latin typeface="Times New Roman"/>
                <a:ea typeface="华文细黑"/>
              </a:rPr>
              <a:t>160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/>
                <a:ea typeface="华文细黑"/>
              </a:rPr>
              <a:t>S—F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键能为</a:t>
            </a:r>
            <a:r>
              <a:rPr lang="en-US" altLang="zh-CN" sz="2800" dirty="0">
                <a:latin typeface="Times New Roman"/>
                <a:ea typeface="华文细黑"/>
              </a:rPr>
              <a:t>330 </a:t>
            </a:r>
            <a:r>
              <a:rPr lang="en-US" altLang="zh-CN" sz="2800" dirty="0" err="1"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，试写出</a:t>
            </a:r>
            <a:r>
              <a:rPr lang="en-US" altLang="zh-CN" sz="2800" dirty="0">
                <a:latin typeface="Times New Roman"/>
                <a:ea typeface="华文细黑"/>
              </a:rPr>
              <a:t>S(s)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dirty="0">
                <a:latin typeface="Times New Roman"/>
                <a:ea typeface="华文细黑"/>
              </a:rPr>
              <a:t>F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dirty="0">
                <a:latin typeface="Times New Roman"/>
                <a:ea typeface="华文细黑"/>
              </a:rPr>
              <a:t>SF</a:t>
            </a:r>
            <a:r>
              <a:rPr lang="en-US" altLang="zh-CN" sz="2800" baseline="-25000" dirty="0">
                <a:latin typeface="Times New Roman"/>
                <a:ea typeface="华文细黑"/>
              </a:rPr>
              <a:t>6</a:t>
            </a:r>
            <a:r>
              <a:rPr lang="en-US" altLang="zh-CN" sz="2800" dirty="0"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热化学方程式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6232" y="1461195"/>
            <a:ext cx="9455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HF(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ZBFH"/>
                <a:ea typeface="华文细黑"/>
                <a:cs typeface="Courier New"/>
              </a:rPr>
              <a:t>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67" y="2084770"/>
            <a:ext cx="3826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10.4 </a:t>
            </a:r>
            <a:r>
              <a:rPr lang="en-US" altLang="zh-CN" sz="2800" kern="100" dirty="0" err="1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38079"/>
              </p:ext>
            </p:extLst>
          </p:nvPr>
        </p:nvGraphicFramePr>
        <p:xfrm>
          <a:off x="6296372" y="1389187"/>
          <a:ext cx="1219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9" name="Document" r:id="rId4" imgW="1219650" imgH="839970" progId="Word.Document.8">
                  <p:embed/>
                </p:oleObj>
              </mc:Choice>
              <mc:Fallback>
                <p:oleObj name="Document" r:id="rId4" imgW="1219650" imgH="839970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372" y="1389187"/>
                        <a:ext cx="12192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02718" y="4587255"/>
            <a:ext cx="781363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S(s)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3F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=SF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(g)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Δ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1 220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kJ·mol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9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62558" y="36707"/>
            <a:ext cx="796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电池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电极反应式或总反应式的书写</a:t>
            </a:r>
          </a:p>
        </p:txBody>
      </p:sp>
      <p:sp>
        <p:nvSpPr>
          <p:cNvPr id="11" name="矩形 10"/>
          <p:cNvSpPr/>
          <p:nvPr/>
        </p:nvSpPr>
        <p:spPr>
          <a:xfrm>
            <a:off x="262558" y="1043697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镍电池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—Ni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，电解液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2137" y="3679726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铝电池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，电解液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总反应离子方程式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02718" y="1783135"/>
            <a:ext cx="3322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4Al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=4Al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0710" y="2421682"/>
            <a:ext cx="4740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=12OH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8307" y="3050704"/>
            <a:ext cx="4824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4Al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=4Al(OH)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58702" y="4418742"/>
            <a:ext cx="5518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2Al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=2AlO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4726" y="4994806"/>
            <a:ext cx="4740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=3H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19965" y="5667261"/>
            <a:ext cx="6138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2Al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2OH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spc="-8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            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99019"/>
              </p:ext>
            </p:extLst>
          </p:nvPr>
        </p:nvGraphicFramePr>
        <p:xfrm>
          <a:off x="7391350" y="5636288"/>
          <a:ext cx="18192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3" name="Document" r:id="rId5" imgW="1826369" imgH="676080" progId="Word.Document.8">
                  <p:embed/>
                </p:oleObj>
              </mc:Choice>
              <mc:Fallback>
                <p:oleObj name="Document" r:id="rId5" imgW="1826369" imgH="67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350" y="5636288"/>
                        <a:ext cx="18192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2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-122981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锂电池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—Li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石墨，电解液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—LiAlCl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—SOCl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已知电池总反应式：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4Li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2SOCl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4LiCl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558" y="2469307"/>
            <a:ext cx="1145874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4.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铁</a:t>
            </a:r>
            <a:r>
              <a:rPr lang="en-US" altLang="zh-CN" sz="2800" dirty="0">
                <a:latin typeface="Times New Roman"/>
                <a:ea typeface="华文细黑"/>
              </a:rPr>
              <a:t>—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镍电池</a:t>
            </a:r>
            <a:r>
              <a:rPr lang="en-US" altLang="zh-CN" sz="2800" dirty="0">
                <a:latin typeface="Times New Roman"/>
                <a:ea typeface="华文细黑"/>
              </a:rPr>
              <a:t>(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en-US" altLang="zh-CN" sz="2800" dirty="0">
                <a:latin typeface="Times New Roman"/>
                <a:ea typeface="华文细黑"/>
              </a:rPr>
              <a:t>—Fe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，正极</a:t>
            </a:r>
            <a:r>
              <a:rPr lang="en-US" altLang="zh-CN" sz="2800" dirty="0">
                <a:latin typeface="Times New Roman"/>
                <a:ea typeface="华文细黑"/>
              </a:rPr>
              <a:t>—NiO</a:t>
            </a:r>
            <a:r>
              <a:rPr lang="en-US" altLang="zh-CN" sz="28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，电解液</a:t>
            </a:r>
            <a:r>
              <a:rPr lang="en-US" altLang="zh-CN" sz="2800" dirty="0">
                <a:latin typeface="Times New Roman"/>
                <a:ea typeface="华文细黑"/>
              </a:rPr>
              <a:t>—KOH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dirty="0">
                <a:latin typeface="Times New Roman"/>
                <a:ea typeface="华文细黑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05649"/>
              </p:ext>
            </p:extLst>
          </p:nvPr>
        </p:nvGraphicFramePr>
        <p:xfrm>
          <a:off x="350838" y="3117379"/>
          <a:ext cx="1099343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1" name="Document" r:id="rId4" imgW="10998733" imgH="2152710" progId="Word.Document.8">
                  <p:embed/>
                </p:oleObj>
              </mc:Choice>
              <mc:Fallback>
                <p:oleObj name="Document" r:id="rId4" imgW="10998733" imgH="215271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17379"/>
                        <a:ext cx="1099343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3562" y="3981475"/>
            <a:ext cx="1145874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阳极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dirty="0" smtClean="0">
                <a:latin typeface="Times New Roman"/>
                <a:ea typeface="华文细黑"/>
              </a:rPr>
              <a:t>							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702" y="1226121"/>
            <a:ext cx="29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4Li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=4Li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0710" y="1874193"/>
            <a:ext cx="541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2SOCl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4e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S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4Cl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8702" y="4034319"/>
            <a:ext cx="4601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3616" y="4664502"/>
            <a:ext cx="621529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NiO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=Ni(OH)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58702" y="5340102"/>
            <a:ext cx="4601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=Fe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2874" y="5997699"/>
            <a:ext cx="7151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Ni(OH)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2e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2OH</a:t>
            </a:r>
            <a:r>
              <a:rPr lang="zh-CN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=NiO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1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1419</Words>
  <Application>Microsoft Office PowerPoint</Application>
  <PresentationFormat>自定义</PresentationFormat>
  <Paragraphs>263</Paragraphs>
  <Slides>23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6_Office 主题</vt:lpstr>
      <vt:lpstr>7_Office 主题</vt:lpstr>
      <vt:lpstr>8_Office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734</cp:revision>
  <dcterms:created xsi:type="dcterms:W3CDTF">2014-11-27T01:03:08Z</dcterms:created>
  <dcterms:modified xsi:type="dcterms:W3CDTF">2016-02-27T03:57:08Z</dcterms:modified>
</cp:coreProperties>
</file>