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7"/>
  </p:notesMasterIdLst>
  <p:handoutMasterIdLst>
    <p:handoutMasterId r:id="rId28"/>
  </p:handoutMasterIdLst>
  <p:sldIdLst>
    <p:sldId id="855" r:id="rId2"/>
    <p:sldId id="444" r:id="rId3"/>
    <p:sldId id="836" r:id="rId4"/>
    <p:sldId id="309" r:id="rId5"/>
    <p:sldId id="842" r:id="rId6"/>
    <p:sldId id="843" r:id="rId7"/>
    <p:sldId id="844" r:id="rId8"/>
    <p:sldId id="845" r:id="rId9"/>
    <p:sldId id="847" r:id="rId10"/>
    <p:sldId id="848" r:id="rId11"/>
    <p:sldId id="841" r:id="rId12"/>
    <p:sldId id="467" r:id="rId13"/>
    <p:sldId id="850" r:id="rId14"/>
    <p:sldId id="849" r:id="rId15"/>
    <p:sldId id="851" r:id="rId16"/>
    <p:sldId id="489" r:id="rId17"/>
    <p:sldId id="840" r:id="rId18"/>
    <p:sldId id="792" r:id="rId19"/>
    <p:sldId id="799" r:id="rId20"/>
    <p:sldId id="805" r:id="rId21"/>
    <p:sldId id="800" r:id="rId22"/>
    <p:sldId id="806" r:id="rId23"/>
    <p:sldId id="852" r:id="rId24"/>
    <p:sldId id="853" r:id="rId25"/>
    <p:sldId id="854" r:id="rId26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2254" autoAdjust="0"/>
  </p:normalViewPr>
  <p:slideViewPr>
    <p:cSldViewPr>
      <p:cViewPr>
        <p:scale>
          <a:sx n="66" d="100"/>
          <a:sy n="66" d="100"/>
        </p:scale>
        <p:origin x="-1555" y="-54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2016/2/29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2016/2/29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2" r:id="rId3"/>
    <p:sldLayoutId id="2147483813" r:id="rId4"/>
    <p:sldLayoutId id="2147483817" r:id="rId5"/>
    <p:sldLayoutId id="2147483815" r:id="rId6"/>
    <p:sldLayoutId id="2147483816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__7.docx"/><Relationship Id="rId12" Type="http://schemas.openxmlformats.org/officeDocument/2006/relationships/slide" Target="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6.emf"/><Relationship Id="rId5" Type="http://schemas.openxmlformats.org/officeDocument/2006/relationships/image" Target="../media/image44.emf"/><Relationship Id="rId10" Type="http://schemas.openxmlformats.org/officeDocument/2006/relationships/package" Target="../embeddings/Microsoft_Word___8.docx"/><Relationship Id="rId4" Type="http://schemas.openxmlformats.org/officeDocument/2006/relationships/package" Target="../embeddings/Microsoft_Word___6.docx"/><Relationship Id="rId9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1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.bin"/><Relationship Id="rId7" Type="http://schemas.openxmlformats.org/officeDocument/2006/relationships/package" Target="../embeddings/Microsoft_Word___4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3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3" b="7441"/>
          <a:stretch/>
        </p:blipFill>
        <p:spPr>
          <a:xfrm>
            <a:off x="-21034" y="0"/>
            <a:ext cx="12321541" cy="6859588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482" y="0"/>
            <a:ext cx="12457385" cy="688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11" name="矩形 10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标题 4"/>
          <p:cNvSpPr txBox="1">
            <a:spLocks/>
          </p:cNvSpPr>
          <p:nvPr/>
        </p:nvSpPr>
        <p:spPr>
          <a:xfrm>
            <a:off x="910630" y="4448939"/>
            <a:ext cx="6336704" cy="1069087"/>
          </a:xfrm>
          <a:prstGeom prst="rect">
            <a:avLst/>
          </a:prstGeom>
        </p:spPr>
        <p:txBody>
          <a:bodyPr lIns="121898" tIns="60948" rIns="121898" bIns="60948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00"/>
              </a:lnSpc>
            </a:pPr>
            <a:r>
              <a:rPr lang="zh-CN" altLang="zh-CN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排查落实练</a:t>
            </a:r>
            <a:r>
              <a:rPr lang="zh-CN" altLang="en-US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十</a:t>
            </a:r>
            <a:r>
              <a:rPr lang="zh-CN" altLang="zh-CN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CN" altLang="en-US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有机化学基础</a:t>
            </a:r>
            <a:endParaRPr lang="zh-CN" altLang="en-US" sz="3500" b="1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81" y="909514"/>
            <a:ext cx="656825" cy="14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24000" y="1485578"/>
            <a:ext cx="41360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   </a:t>
            </a:r>
            <a:r>
              <a:rPr lang="en-US" altLang="zh-CN" sz="2800" kern="100" dirty="0" smtClean="0">
                <a:latin typeface="宋体"/>
                <a:ea typeface="华文细黑"/>
                <a:cs typeface="Courier New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HCHO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23" y="2829279"/>
            <a:ext cx="5826294" cy="14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869" y="3429794"/>
            <a:ext cx="1753417" cy="34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54646" y="3336295"/>
            <a:ext cx="1266693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183858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  <p:sp>
        <p:nvSpPr>
          <p:cNvPr id="10" name="圆角矩形 9">
            <a:hlinkClick r:id="rId5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20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90550" y="1518696"/>
            <a:ext cx="1144927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卤代烃中卤素的检验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取样，滴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入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，加热至分层现象消失，冷却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后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再滴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入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，观察沉淀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确定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何种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烯醛中碳碳双键的检验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若是纯净的液态样品，则可向所取试样中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加入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，若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则证明含有碳碳双键。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6774" y="2205658"/>
            <a:ext cx="1122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NaOH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582" y="285373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加入稀硝酸酸化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62669" y="2906574"/>
            <a:ext cx="1263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AgNO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28899" y="29257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颜色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96051" y="355464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卤素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90487" y="472593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溴的四氯化碳溶液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574" y="54460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褪色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714780" y="-45640"/>
            <a:ext cx="4380426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有机物的检验辨析</a:t>
            </a:r>
          </a:p>
        </p:txBody>
      </p:sp>
      <p:sp>
        <p:nvSpPr>
          <p:cNvPr id="24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1292" y="1525023"/>
            <a:ext cx="11250537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若样品为水溶液，则先向样品中加入足量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悬浊液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，加热煮沸，充分反应后冷却过滤，向滤液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加入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则证明含有碳碳双键。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提醒：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若直接向样品水溶液中滴加溴水，则会有反应：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—CHO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Br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125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―</a:t>
            </a:r>
            <a:r>
              <a:rPr lang="en-US" altLang="zh-CN" sz="2800" kern="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—COOH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2HBr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而使溴水褪色。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51390" y="1610430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新制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Cu(OH)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19342" y="225850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加入稀硝酸酸化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606" y="29257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溴水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8822" y="290657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褪色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8582" y="371154"/>
            <a:ext cx="1108923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二糖或多糖水解产物的检验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若二糖或多糖是在稀硫酸作用下水解的，则先向冷却后的水解液中加入足量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，中和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然后再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加入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或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加热，观察现象，作出判断。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590" y="3056394"/>
            <a:ext cx="10636914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如何检验溶解在苯中的苯酚？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取样，向试样中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加入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，振荡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后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向水溶液中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加入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酸化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，再滴入几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滴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，若溶液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呈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，则说明有苯酚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66814" y="1754446"/>
            <a:ext cx="1840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07174" y="1629594"/>
            <a:ext cx="126669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稀硫酸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70793" y="177361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银氨溶液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2598" y="234967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新制的氢氧化铜悬浊液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8982" y="3770670"/>
            <a:ext cx="1122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NaOH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79382" y="371782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静置、分液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62758" y="441874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盐酸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73129" y="4418742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70670" y="50859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过量饱和溴水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07174" y="506681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紫色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79382" y="501397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白色沉淀生成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401109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6" grpId="0"/>
      <p:bldP spid="16" grpId="1"/>
      <p:bldP spid="17" grpId="0"/>
      <p:bldP spid="17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7263" y="1372939"/>
            <a:ext cx="10656535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n-ea"/>
                <a:cs typeface="Times New Roman"/>
              </a:rPr>
              <a:t>提醒：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若向样品中直接滴入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溶液，则由于苯酚仍溶解在苯中，不能进入水溶液中与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进行离子反应；若向样品中直接加入饱和溴水，则生成的三溴苯酚会溶解在苯中而看不到白色沉淀。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若所用溴水太稀，则一方面可能由于生成溶解度相对较大的一溴苯酚或二溴苯酚，另一方面可能生成的三溴苯酚溶解在过量的苯酚之中而看不到沉淀。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10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8582" y="693490"/>
            <a:ext cx="11377264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检验实验室制得的乙烯气体中含有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，可将气体依次通过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无水硫酸铜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→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   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→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→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检验水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___________        ___________               </a:t>
            </a:r>
            <a:r>
              <a:rPr lang="en-US" altLang="zh-CN" sz="2800" u="sng" kern="100" dirty="0" smtClean="0">
                <a:latin typeface="Symbol"/>
                <a:ea typeface="华文细黑"/>
                <a:cs typeface="Times New Roman"/>
              </a:rPr>
              <a:t>	</a:t>
            </a:r>
            <a:r>
              <a:rPr lang="en-US" altLang="zh-CN" sz="2800" u="sng" kern="100" dirty="0">
                <a:latin typeface="Symbol"/>
                <a:ea typeface="华文细黑"/>
                <a:cs typeface="Times New Roman"/>
              </a:rPr>
              <a:t>	</a:t>
            </a:r>
            <a:r>
              <a:rPr lang="en-US" altLang="zh-CN" sz="2800" u="sng" kern="100" dirty="0" smtClean="0">
                <a:latin typeface="Symbol"/>
                <a:ea typeface="华文细黑"/>
                <a:cs typeface="Times New Roman"/>
              </a:rPr>
              <a:t>	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→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→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1050" u="sng" kern="100" dirty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　　　　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2838" y="204247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品红溶液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5086" y="1989634"/>
            <a:ext cx="3041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饱和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22721" y="19896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品红溶液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2758" y="2637706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检验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61255" y="2656295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Symbol"/>
                <a:ea typeface="华文细黑"/>
                <a:cs typeface="Times New Roman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确认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已除尽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Symbol"/>
                <a:ea typeface="华文细黑"/>
                <a:cs typeface="Times New Roman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2638" y="33914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澄清石灰水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8902" y="3338622"/>
            <a:ext cx="7366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溴水或溴的四氯化碳溶液或酸性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高锰酸钾溶液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92825" y="4005858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检验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9102" y="3914686"/>
            <a:ext cx="2764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检验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183858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圆角矩形 17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23785" y="2637706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除去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7" grpId="0"/>
      <p:bldP spid="7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7" grpId="0"/>
      <p:bldP spid="17" grpId="1"/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558" y="1629594"/>
            <a:ext cx="1152128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有机物命名要规范，熟悉烷烃等的系统命名法。请指出下列命名中的错误，并订正。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(1)(CH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CHC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，甲基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­-1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，丁炔或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2-­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甲基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-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­3-­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炔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91495" y="2961783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­-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甲基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-­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1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­-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丁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炔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94" y="3743122"/>
            <a:ext cx="2118320" cy="8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34566" y="3807295"/>
            <a:ext cx="108732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氧基甲醛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54369" y="380671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甲酸甲酯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5070" y="4833991"/>
            <a:ext cx="79303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Cl—CH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：二氯乙烷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49545" y="4814827"/>
            <a:ext cx="2190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1,2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­-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二氯乙烷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9" name="矩形 18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19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630710" y="-45640"/>
            <a:ext cx="5388538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有机化学问题的答题规范</a:t>
            </a:r>
          </a:p>
        </p:txBody>
      </p:sp>
      <p:sp>
        <p:nvSpPr>
          <p:cNvPr id="22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30353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  <p:bldP spid="12" grpId="1"/>
      <p:bldP spid="17" grpId="0"/>
      <p:bldP spid="1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124" y="881053"/>
            <a:ext cx="1074865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化学式、键线式、结构式、结构简式等不能混同，勿多氢少氢。请订正下面的错误。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乙醇的化学式为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(2)1,4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­-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二溴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-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­2-­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丁烯的键线式：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BrCH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Br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 </a:t>
            </a:r>
            <a:endParaRPr lang="zh-CN" altLang="zh-CN" sz="1050" u="sng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3740" y="2190557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338" name="Picture 2" descr="去年745B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936" y="2691814"/>
            <a:ext cx="1732060" cy="5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0468236" y="2838629"/>
            <a:ext cx="543739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582" y="3630717"/>
            <a:ext cx="10120658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葡萄糖的结构简式：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CHO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u="sng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98" y="4850790"/>
            <a:ext cx="3700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(OH)(CHOH)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30775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2" grpId="0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590" y="458302"/>
            <a:ext cx="11010769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官能团、取代基及原子间的连接方式要正确，官能团写在左边时要特别注意。请订正下面的错误。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丙二醛：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CHOCH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5465" y="2906574"/>
            <a:ext cx="2040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华文细黑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对苯二酚</a:t>
            </a:r>
            <a:endParaRPr lang="zh-CN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16" y="2762558"/>
            <a:ext cx="2946329" cy="77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768" y="2612653"/>
            <a:ext cx="2931703" cy="79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985437" y="283456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5121078" y="1682438"/>
            <a:ext cx="2319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OHCCH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35167" y="3103434"/>
            <a:ext cx="3877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			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0184" y="3833904"/>
            <a:ext cx="7930376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甘氨酸：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96038" y="3842678"/>
            <a:ext cx="2460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COOH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41" y="5082570"/>
            <a:ext cx="2928616" cy="43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556" y="5066814"/>
            <a:ext cx="2440795" cy="111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613887" y="4907456"/>
            <a:ext cx="11363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聚丙烯：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87567" y="5858902"/>
            <a:ext cx="3877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			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3064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578" y="621482"/>
            <a:ext cx="11053228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有机反应条件要记清。请填写由已知有机物生成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等产物的反应条件。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(1)BrCH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OH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BrCH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7034" y="2565698"/>
            <a:ext cx="2917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NaOH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、醇，加热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7034" y="3194606"/>
            <a:ext cx="2581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浓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，加热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4285349"/>
            <a:ext cx="2176491" cy="195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15945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23528" y="0"/>
            <a:ext cx="1091158" cy="1199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5873" y="127586"/>
            <a:ext cx="93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内容索引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860884" y="3069754"/>
            <a:ext cx="2808000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一、构建知识网络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•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熟记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重要反应</a:t>
            </a:r>
          </a:p>
        </p:txBody>
      </p:sp>
      <p:sp>
        <p:nvSpPr>
          <p:cNvPr id="11" name="矩形 10">
            <a:hlinkClick r:id="rId4" action="ppaction://hlinksldjump"/>
          </p:cNvPr>
          <p:cNvSpPr/>
          <p:nvPr/>
        </p:nvSpPr>
        <p:spPr>
          <a:xfrm>
            <a:off x="4728448" y="3069754"/>
            <a:ext cx="2808000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二、有机物的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检验   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辨析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hlinkClick r:id="rId5" action="ppaction://hlinksldjump"/>
          </p:cNvPr>
          <p:cNvSpPr/>
          <p:nvPr/>
        </p:nvSpPr>
        <p:spPr>
          <a:xfrm>
            <a:off x="8665166" y="3069754"/>
            <a:ext cx="2808000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三、有机化学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答题规范</a:t>
            </a:r>
          </a:p>
        </p:txBody>
      </p:sp>
    </p:spTree>
    <p:extLst>
      <p:ext uri="{BB962C8B-B14F-4D97-AF65-F5344CB8AC3E}">
        <p14:creationId xmlns:p14="http://schemas.microsoft.com/office/powerpoint/2010/main" val="1349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6432" y="1136951"/>
            <a:ext cx="11275398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621482"/>
            <a:ext cx="1079307" cy="143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06774" y="117838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光照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73" y="2349674"/>
            <a:ext cx="1187352" cy="139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80205" y="2914119"/>
            <a:ext cx="9071385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BrCH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CHBrCH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CHCHO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OOCCH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02373" y="2925738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粉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FeBr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67014" y="427472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溴水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90950" y="4922798"/>
            <a:ext cx="1680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Cu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，加热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59102" y="5498862"/>
            <a:ext cx="2581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浓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，加热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32003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66614" y="1989634"/>
            <a:ext cx="10207471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CHBrCOOCH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CH(OH)COOK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CHBrCOOH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6277" y="2637706"/>
            <a:ext cx="275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KOH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溶液，加热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8186" y="3285778"/>
            <a:ext cx="2581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，加热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10797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678" y="512457"/>
            <a:ext cx="11388152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书写有机化学方程式时，有机物一般要写成结构简式或结构式，并注明反应条件，反应前后原子要守恒。请订正下面方程式的错误。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2083891"/>
            <a:ext cx="7879777" cy="11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70" y="2260039"/>
            <a:ext cx="2089526" cy="52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478582" y="413071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endParaRPr lang="zh-CN" altLang="en-US" sz="2800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16" y="3995934"/>
            <a:ext cx="4784014" cy="116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48" y="4206097"/>
            <a:ext cx="4066030" cy="89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36286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73" y="1197546"/>
            <a:ext cx="6266529" cy="77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7461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73" y="2293991"/>
            <a:ext cx="4819581" cy="77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94606" y="3501802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endParaRPr lang="zh-CN" altLang="en-US" sz="2800" dirty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3323358"/>
            <a:ext cx="5370291" cy="75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76" y="4606128"/>
            <a:ext cx="5370446" cy="70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397401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7461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365" y="189434"/>
            <a:ext cx="9346257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(3)2CH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CHCH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CHCHO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125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―</a:t>
            </a:r>
            <a:r>
              <a:rPr lang="en-US" altLang="zh-CN" sz="2800" kern="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→</a:t>
            </a:r>
            <a:endParaRPr lang="zh-CN" altLang="zh-CN" sz="2800" kern="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CHCH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=CHCOOH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507189"/>
              </p:ext>
            </p:extLst>
          </p:nvPr>
        </p:nvGraphicFramePr>
        <p:xfrm>
          <a:off x="478582" y="1701602"/>
          <a:ext cx="984567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文档" r:id="rId4" imgW="9841802" imgH="1782031" progId="Word.Document.12">
                  <p:embed/>
                </p:oleObj>
              </mc:Choice>
              <mc:Fallback>
                <p:oleObj name="文档" r:id="rId4" imgW="9841802" imgH="1782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1701602"/>
                        <a:ext cx="9845675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22598" y="2700940"/>
            <a:ext cx="4772140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spc="-8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CHCH</a:t>
            </a:r>
            <a:r>
              <a:rPr lang="en-US" altLang="zh-CN" sz="2800" kern="100" spc="-8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CHCOOH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851247"/>
              </p:ext>
            </p:extLst>
          </p:nvPr>
        </p:nvGraphicFramePr>
        <p:xfrm>
          <a:off x="478582" y="3505150"/>
          <a:ext cx="947578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文档" r:id="rId7" imgW="9476211" imgH="1220708" progId="Word.Document.12">
                  <p:embed/>
                </p:oleObj>
              </mc:Choice>
              <mc:Fallback>
                <p:oleObj name="文档" r:id="rId7" imgW="9476211" imgH="12207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582" y="3505150"/>
                        <a:ext cx="9475787" cy="122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06574" y="4509914"/>
            <a:ext cx="6232796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HOOCCH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CH(OH)COOH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NaBr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71723"/>
              </p:ext>
            </p:extLst>
          </p:nvPr>
        </p:nvGraphicFramePr>
        <p:xfrm>
          <a:off x="478582" y="5229994"/>
          <a:ext cx="8724900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文档" r:id="rId10" imgW="8724519" imgH="1627370" progId="Word.Document.12">
                  <p:embed/>
                </p:oleObj>
              </mc:Choice>
              <mc:Fallback>
                <p:oleObj name="文档" r:id="rId10" imgW="8724519" imgH="16273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582" y="5229994"/>
                        <a:ext cx="8724900" cy="162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45599" y="6022082"/>
            <a:ext cx="6729727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NaOOCCH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CH(OH)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COONa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NaBr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199662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  <p:sp>
        <p:nvSpPr>
          <p:cNvPr id="17" name="圆角矩形 16">
            <a:hlinkClick r:id="rId1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8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5" grpId="0"/>
      <p:bldP spid="1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13" name="标题 1">
            <a:hlinkClick r:id="rId2"/>
          </p:cNvPr>
          <p:cNvSpPr txBox="1">
            <a:spLocks/>
          </p:cNvSpPr>
          <p:nvPr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7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09796" y="1125538"/>
            <a:ext cx="11502034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构建知识网络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去年745A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31" y="837506"/>
            <a:ext cx="4388161" cy="57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8" name="矩形 7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14780" y="-45640"/>
            <a:ext cx="560456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构建知识网络</a:t>
            </a:r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熟记重要反应</a:t>
            </a:r>
          </a:p>
        </p:txBody>
      </p:sp>
      <p:sp>
        <p:nvSpPr>
          <p:cNvPr id="11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6056" y="514067"/>
            <a:ext cx="11617054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熟记重要反应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539" y="1485578"/>
            <a:ext cx="450347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spc="-125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―</a:t>
            </a:r>
            <a:r>
              <a:rPr lang="en-US" altLang="zh-CN" sz="2800" kern="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466920"/>
              </p:ext>
            </p:extLst>
          </p:nvPr>
        </p:nvGraphicFramePr>
        <p:xfrm>
          <a:off x="262558" y="2289324"/>
          <a:ext cx="99060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文档" r:id="rId4" imgW="9905132" imgH="1864950" progId="Word.Document.12">
                  <p:embed/>
                </p:oleObj>
              </mc:Choice>
              <mc:Fallback>
                <p:oleObj name="文档" r:id="rId4" imgW="9905132" imgH="18649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558" y="2289324"/>
                        <a:ext cx="9906000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91539" y="3429794"/>
            <a:ext cx="468461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en-US" altLang="zh-CN" sz="2800" kern="100" spc="-125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―</a:t>
            </a:r>
            <a:r>
              <a:rPr lang="en-US" altLang="zh-CN" sz="2800" kern="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 smtClean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865604"/>
              </p:ext>
            </p:extLst>
          </p:nvPr>
        </p:nvGraphicFramePr>
        <p:xfrm>
          <a:off x="262558" y="4377556"/>
          <a:ext cx="99060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文档" r:id="rId7" imgW="9905132" imgH="1871079" progId="Word.Document.12">
                  <p:embed/>
                </p:oleObj>
              </mc:Choice>
              <mc:Fallback>
                <p:oleObj name="文档" r:id="rId7" imgW="9905132" imgH="18710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558" y="4377556"/>
                        <a:ext cx="9906000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3302" y="909514"/>
            <a:ext cx="44406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en-US" altLang="zh-CN" sz="2800" kern="100" spc="-125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―</a:t>
            </a:r>
            <a:r>
              <a:rPr lang="en-US" altLang="zh-CN" sz="2800" kern="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CHO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647898"/>
              </p:ext>
            </p:extLst>
          </p:nvPr>
        </p:nvGraphicFramePr>
        <p:xfrm>
          <a:off x="593302" y="1892523"/>
          <a:ext cx="9424987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文档" r:id="rId4" imgW="9425474" imgH="1465138" progId="Word.Document.12">
                  <p:embed/>
                </p:oleObj>
              </mc:Choice>
              <mc:Fallback>
                <p:oleObj name="文档" r:id="rId4" imgW="9425474" imgH="14651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302" y="1892523"/>
                        <a:ext cx="9424987" cy="146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93302" y="2853730"/>
            <a:ext cx="651171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生成乙酸乙酯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377450"/>
              </p:ext>
            </p:extLst>
          </p:nvPr>
        </p:nvGraphicFramePr>
        <p:xfrm>
          <a:off x="593302" y="3645818"/>
          <a:ext cx="10758488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文档" r:id="rId7" imgW="10760816" imgH="1966615" progId="Word.Document.12">
                  <p:embed/>
                </p:oleObj>
              </mc:Choice>
              <mc:Fallback>
                <p:oleObj name="文档" r:id="rId7" imgW="10760816" imgH="19666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302" y="3645818"/>
                        <a:ext cx="10758488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1414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46030" y="981522"/>
            <a:ext cx="55771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(5)OHC—CHO</a:t>
            </a:r>
            <a:r>
              <a:rPr lang="en-US" altLang="zh-CN" sz="2800" kern="100" spc="-125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―</a:t>
            </a:r>
            <a:r>
              <a:rPr lang="en-US" altLang="zh-CN" sz="2800" kern="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HOOC—COOH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452299"/>
              </p:ext>
            </p:extLst>
          </p:nvPr>
        </p:nvGraphicFramePr>
        <p:xfrm>
          <a:off x="550590" y="1882849"/>
          <a:ext cx="9947275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文档" r:id="rId4" imgW="9943274" imgH="3066550" progId="Word.Document.12">
                  <p:embed/>
                </p:oleObj>
              </mc:Choice>
              <mc:Fallback>
                <p:oleObj name="文档" r:id="rId4" imgW="9943274" imgH="3066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590" y="1882849"/>
                        <a:ext cx="9947275" cy="305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78582" y="3132988"/>
            <a:ext cx="45544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乙二醇和乙二酸生成聚酯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582" y="436589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endParaRPr lang="zh-CN" altLang="en-US" sz="2800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70" y="4211158"/>
            <a:ext cx="6825927" cy="73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4" y="5243274"/>
            <a:ext cx="6537360" cy="96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2232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15651" y="1188772"/>
            <a:ext cx="419537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乙醛和银氨溶液的反应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2009" y="2199491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endParaRPr lang="zh-CN" altLang="en-US" sz="2800" dirty="0"/>
          </a:p>
        </p:txBody>
      </p:sp>
      <p:pic>
        <p:nvPicPr>
          <p:cNvPr id="1111" name="Picture 87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41" y="2061642"/>
            <a:ext cx="7930674" cy="80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2" name="Picture 88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2" y="3020260"/>
            <a:ext cx="3728128" cy="54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262558" y="3861842"/>
            <a:ext cx="585288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乙醛和新制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悬浊液的反应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542" y="4797946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endParaRPr lang="zh-CN" altLang="en-US" sz="2800" dirty="0"/>
          </a:p>
        </p:txBody>
      </p:sp>
      <p:pic>
        <p:nvPicPr>
          <p:cNvPr id="1113" name="Picture 89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21" y="4634368"/>
            <a:ext cx="7265841" cy="73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4" name="Picture 90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035" y="4869954"/>
            <a:ext cx="2631731" cy="33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296100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8" name="Picture 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909514"/>
            <a:ext cx="3636820" cy="104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940081" y="2546534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endParaRPr lang="zh-CN" altLang="en-US" sz="2800" dirty="0"/>
          </a:p>
        </p:txBody>
      </p:sp>
      <p:pic>
        <p:nvPicPr>
          <p:cNvPr id="2129" name="Picture 8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38" y="2230348"/>
            <a:ext cx="6051384" cy="101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8115741" y="2340900"/>
            <a:ext cx="100380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2130" name="Picture 8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91" y="3828661"/>
            <a:ext cx="3924895" cy="104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1012089" y="5498862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endParaRPr lang="zh-CN" altLang="en-US" sz="2800" dirty="0"/>
          </a:p>
        </p:txBody>
      </p:sp>
      <p:pic>
        <p:nvPicPr>
          <p:cNvPr id="2131" name="Picture 8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66" y="5168299"/>
            <a:ext cx="5040572" cy="102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4855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38" y="452042"/>
            <a:ext cx="763844" cy="132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94606" y="1053530"/>
            <a:ext cx="9145016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饱和溴水的反应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606" y="2834566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endParaRPr lang="zh-CN" altLang="en-US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19" y="2258699"/>
            <a:ext cx="4805309" cy="169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02" y="3861842"/>
            <a:ext cx="771482" cy="139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66614" y="4312973"/>
            <a:ext cx="79622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溴蒸气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光照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065" y="5786894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endParaRPr lang="zh-CN" altLang="en-US" sz="2800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6" y="5206621"/>
            <a:ext cx="4186748" cy="13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1870"/>
            <a:ext cx="807892" cy="21234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25554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8" grpId="0"/>
      <p:bldP spid="18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819</Words>
  <Application>Microsoft Office PowerPoint</Application>
  <PresentationFormat>自定义</PresentationFormat>
  <Paragraphs>177</Paragraphs>
  <Slides>25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6_Office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848</cp:revision>
  <dcterms:created xsi:type="dcterms:W3CDTF">2014-11-27T01:03:08Z</dcterms:created>
  <dcterms:modified xsi:type="dcterms:W3CDTF">2016-02-29T09:03:24Z</dcterms:modified>
</cp:coreProperties>
</file>