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3" r:id="rId1"/>
  </p:sldMasterIdLst>
  <p:notesMasterIdLst>
    <p:notesMasterId r:id="rId59"/>
  </p:notesMasterIdLst>
  <p:handoutMasterIdLst>
    <p:handoutMasterId r:id="rId60"/>
  </p:handoutMasterIdLst>
  <p:sldIdLst>
    <p:sldId id="307" r:id="rId2"/>
    <p:sldId id="836" r:id="rId3"/>
    <p:sldId id="868" r:id="rId4"/>
    <p:sldId id="309" r:id="rId5"/>
    <p:sldId id="738" r:id="rId6"/>
    <p:sldId id="607" r:id="rId7"/>
    <p:sldId id="748" r:id="rId8"/>
    <p:sldId id="315" r:id="rId9"/>
    <p:sldId id="469" r:id="rId10"/>
    <p:sldId id="618" r:id="rId11"/>
    <p:sldId id="753" r:id="rId12"/>
    <p:sldId id="841" r:id="rId13"/>
    <p:sldId id="869" r:id="rId14"/>
    <p:sldId id="467" r:id="rId15"/>
    <p:sldId id="845" r:id="rId16"/>
    <p:sldId id="844" r:id="rId17"/>
    <p:sldId id="864" r:id="rId18"/>
    <p:sldId id="865" r:id="rId19"/>
    <p:sldId id="477" r:id="rId20"/>
    <p:sldId id="478" r:id="rId21"/>
    <p:sldId id="784" r:id="rId22"/>
    <p:sldId id="785" r:id="rId23"/>
    <p:sldId id="635" r:id="rId24"/>
    <p:sldId id="636" r:id="rId25"/>
    <p:sldId id="786" r:id="rId26"/>
    <p:sldId id="787" r:id="rId27"/>
    <p:sldId id="866" r:id="rId28"/>
    <p:sldId id="846" r:id="rId29"/>
    <p:sldId id="847" r:id="rId30"/>
    <p:sldId id="788" r:id="rId31"/>
    <p:sldId id="489" r:id="rId32"/>
    <p:sldId id="870" r:id="rId33"/>
    <p:sldId id="840" r:id="rId34"/>
    <p:sldId id="792" r:id="rId35"/>
    <p:sldId id="799" r:id="rId36"/>
    <p:sldId id="805" r:id="rId37"/>
    <p:sldId id="800" r:id="rId38"/>
    <p:sldId id="806" r:id="rId39"/>
    <p:sldId id="873" r:id="rId40"/>
    <p:sldId id="848" r:id="rId41"/>
    <p:sldId id="849" r:id="rId42"/>
    <p:sldId id="852" r:id="rId43"/>
    <p:sldId id="854" r:id="rId44"/>
    <p:sldId id="657" r:id="rId45"/>
    <p:sldId id="871" r:id="rId46"/>
    <p:sldId id="816" r:id="rId47"/>
    <p:sldId id="817" r:id="rId48"/>
    <p:sldId id="818" r:id="rId49"/>
    <p:sldId id="819" r:id="rId50"/>
    <p:sldId id="857" r:id="rId51"/>
    <p:sldId id="820" r:id="rId52"/>
    <p:sldId id="821" r:id="rId53"/>
    <p:sldId id="823" r:id="rId54"/>
    <p:sldId id="824" r:id="rId55"/>
    <p:sldId id="825" r:id="rId56"/>
    <p:sldId id="826" r:id="rId57"/>
    <p:sldId id="867" r:id="rId58"/>
  </p:sldIdLst>
  <p:sldSz cx="12190413" cy="6859588"/>
  <p:notesSz cx="6858000" cy="9144000"/>
  <p:embeddedFontLst>
    <p:embeddedFont>
      <p:font typeface="Impact" panose="020B0806030902050204" pitchFamily="34" charset="0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黑体" panose="02010609060101010101" pitchFamily="49" charset="-122"/>
      <p:regular r:id="rId66"/>
    </p:embeddedFont>
    <p:embeddedFont>
      <p:font typeface="Broadway" panose="04040905080B02020502" pitchFamily="82" charset="0"/>
      <p:regular r:id="rId67"/>
    </p:embeddedFont>
    <p:embeddedFont>
      <p:font typeface="楷体" panose="02010609060101010101" pitchFamily="49" charset="-122"/>
      <p:regular r:id="rId68"/>
    </p:embeddedFont>
    <p:embeddedFont>
      <p:font typeface="微软雅黑" panose="020B0503020204020204" pitchFamily="34" charset="-122"/>
      <p:regular r:id="rId69"/>
      <p:bold r:id="rId70"/>
    </p:embeddedFont>
    <p:embeddedFont>
      <p:font typeface="华文细黑" panose="02010600040101010101" pitchFamily="2" charset="-122"/>
      <p:regular r:id="rId71"/>
    </p:embeddedFont>
  </p:embeddedFontLst>
  <p:custDataLst>
    <p:tags r:id="rId72"/>
  </p:custDataLst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CCFF"/>
    <a:srgbClr val="0000CC"/>
    <a:srgbClr val="0066FF"/>
    <a:srgbClr val="0033CC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2254" autoAdjust="0"/>
  </p:normalViewPr>
  <p:slideViewPr>
    <p:cSldViewPr>
      <p:cViewPr>
        <p:scale>
          <a:sx n="66" d="100"/>
          <a:sy n="66" d="100"/>
        </p:scale>
        <p:origin x="-1332" y="-105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9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归纳总结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75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33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9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2" name="Picture 2" descr="\\莫成程\e\一轮幻灯片用人教\2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b="9246"/>
          <a:stretch/>
        </p:blipFill>
        <p:spPr bwMode="auto">
          <a:xfrm>
            <a:off x="-22064" y="-26591"/>
            <a:ext cx="12214800" cy="68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50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0" y="-26591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5" y="991413"/>
              <a:ext cx="1315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95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055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57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2" r:id="rId4"/>
    <p:sldLayoutId id="2147483818" r:id="rId5"/>
    <p:sldLayoutId id="2147483819" r:id="rId6"/>
    <p:sldLayoutId id="2147483826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13" r:id="rId14"/>
    <p:sldLayoutId id="2147483817" r:id="rId15"/>
    <p:sldLayoutId id="2147483815" r:id="rId16"/>
    <p:sldLayoutId id="2147483816" r:id="rId1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.docx"/><Relationship Id="rId13" Type="http://schemas.openxmlformats.org/officeDocument/2006/relationships/slide" Target="slide11.xml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3.emf"/><Relationship Id="rId12" Type="http://schemas.openxmlformats.org/officeDocument/2006/relationships/slide" Target="slide10.xml"/><Relationship Id="rId17" Type="http://schemas.openxmlformats.org/officeDocument/2006/relationships/hyperlink" Target="http://baike.baidu.com/view/1121874.htm" TargetMode="External"/><Relationship Id="rId2" Type="http://schemas.openxmlformats.org/officeDocument/2006/relationships/tags" Target="../tags/tag11.xml"/><Relationship Id="rId16" Type="http://schemas.openxmlformats.org/officeDocument/2006/relationships/hyperlink" Target="http://baike.baidu.com/subview/13930/5063889.htm" TargetMode="Externa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6.docx"/><Relationship Id="rId11" Type="http://schemas.openxmlformats.org/officeDocument/2006/relationships/slide" Target="slide9.xml"/><Relationship Id="rId5" Type="http://schemas.openxmlformats.org/officeDocument/2006/relationships/image" Target="../media/image12.emf"/><Relationship Id="rId15" Type="http://schemas.openxmlformats.org/officeDocument/2006/relationships/hyperlink" Target="http://baike.baidu.com/view/1784554.htm" TargetMode="External"/><Relationship Id="rId10" Type="http://schemas.openxmlformats.org/officeDocument/2006/relationships/slide" Target="slide8.xml"/><Relationship Id="rId4" Type="http://schemas.openxmlformats.org/officeDocument/2006/relationships/package" Target="../embeddings/Microsoft_Word_Document5.docx"/><Relationship Id="rId9" Type="http://schemas.openxmlformats.org/officeDocument/2006/relationships/image" Target="../media/image14.emf"/><Relationship Id="rId14" Type="http://schemas.openxmlformats.org/officeDocument/2006/relationships/hyperlink" Target="http://baike.baidu.com/view/21855.ht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Layout" Target="../slideLayouts/slideLayout14.xml"/><Relationship Id="rId7" Type="http://schemas.openxmlformats.org/officeDocument/2006/relationships/slide" Target="slide9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slide" Target="slide8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8.docx"/><Relationship Id="rId9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9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0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9.emf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1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1.emf"/><Relationship Id="rId12" Type="http://schemas.openxmlformats.org/officeDocument/2006/relationships/slide" Target="slide28.xml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14.docx"/><Relationship Id="rId11" Type="http://schemas.openxmlformats.org/officeDocument/2006/relationships/slide" Target="slide25.xml"/><Relationship Id="rId5" Type="http://schemas.openxmlformats.org/officeDocument/2006/relationships/image" Target="../media/image20.emf"/><Relationship Id="rId10" Type="http://schemas.openxmlformats.org/officeDocument/2006/relationships/slide" Target="slide23.xml"/><Relationship Id="rId4" Type="http://schemas.openxmlformats.org/officeDocument/2006/relationships/package" Target="../embeddings/Microsoft_Word_Document13.docx"/><Relationship Id="rId9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7.docx"/><Relationship Id="rId13" Type="http://schemas.openxmlformats.org/officeDocument/2006/relationships/slide" Target="slide25.xml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3.emf"/><Relationship Id="rId12" Type="http://schemas.openxmlformats.org/officeDocument/2006/relationships/slide" Target="slide2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16.docx"/><Relationship Id="rId11" Type="http://schemas.openxmlformats.org/officeDocument/2006/relationships/slide" Target="slide22.xml"/><Relationship Id="rId5" Type="http://schemas.openxmlformats.org/officeDocument/2006/relationships/image" Target="../media/image22.emf"/><Relationship Id="rId10" Type="http://schemas.openxmlformats.org/officeDocument/2006/relationships/slide" Target="slide19.xml"/><Relationship Id="rId4" Type="http://schemas.openxmlformats.org/officeDocument/2006/relationships/package" Target="../embeddings/Microsoft_Word_Document15.docx"/><Relationship Id="rId9" Type="http://schemas.openxmlformats.org/officeDocument/2006/relationships/image" Target="../media/image24.emf"/><Relationship Id="rId14" Type="http://schemas.openxmlformats.org/officeDocument/2006/relationships/slide" Target="slid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6.emf"/><Relationship Id="rId12" Type="http://schemas.openxmlformats.org/officeDocument/2006/relationships/slide" Target="slide28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19.docx"/><Relationship Id="rId11" Type="http://schemas.openxmlformats.org/officeDocument/2006/relationships/slide" Target="slide25.xml"/><Relationship Id="rId5" Type="http://schemas.openxmlformats.org/officeDocument/2006/relationships/image" Target="../media/image25.emf"/><Relationship Id="rId10" Type="http://schemas.openxmlformats.org/officeDocument/2006/relationships/slide" Target="slide23.xml"/><Relationship Id="rId4" Type="http://schemas.openxmlformats.org/officeDocument/2006/relationships/package" Target="../embeddings/Microsoft_Word_Document18.docx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Layout" Target="../slideLayouts/slideLayout14.xml"/><Relationship Id="rId7" Type="http://schemas.openxmlformats.org/officeDocument/2006/relationships/slide" Target="slide2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slide" Target="slide19.xml"/><Relationship Id="rId5" Type="http://schemas.openxmlformats.org/officeDocument/2006/relationships/image" Target="../media/image27.emf"/><Relationship Id="rId10" Type="http://schemas.openxmlformats.org/officeDocument/2006/relationships/slide" Target="slide28.xml"/><Relationship Id="rId4" Type="http://schemas.openxmlformats.org/officeDocument/2006/relationships/package" Target="../embeddings/Microsoft_Word_Document20.docx"/><Relationship Id="rId9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9.emf"/><Relationship Id="rId12" Type="http://schemas.openxmlformats.org/officeDocument/2006/relationships/slide" Target="slide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22.docx"/><Relationship Id="rId11" Type="http://schemas.openxmlformats.org/officeDocument/2006/relationships/slide" Target="slide25.xml"/><Relationship Id="rId5" Type="http://schemas.openxmlformats.org/officeDocument/2006/relationships/image" Target="../media/image28.emf"/><Relationship Id="rId10" Type="http://schemas.openxmlformats.org/officeDocument/2006/relationships/slide" Target="slide23.xml"/><Relationship Id="rId4" Type="http://schemas.openxmlformats.org/officeDocument/2006/relationships/package" Target="../embeddings/Microsoft_Word_Document21.docx"/><Relationship Id="rId9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1.emf"/><Relationship Id="rId12" Type="http://schemas.openxmlformats.org/officeDocument/2006/relationships/slide" Target="slide28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24.docx"/><Relationship Id="rId11" Type="http://schemas.openxmlformats.org/officeDocument/2006/relationships/slide" Target="slide25.xml"/><Relationship Id="rId5" Type="http://schemas.openxmlformats.org/officeDocument/2006/relationships/image" Target="../media/image30.emf"/><Relationship Id="rId10" Type="http://schemas.openxmlformats.org/officeDocument/2006/relationships/slide" Target="slide23.xml"/><Relationship Id="rId4" Type="http://schemas.openxmlformats.org/officeDocument/2006/relationships/package" Target="../embeddings/Microsoft_Word_Document23.docx"/><Relationship Id="rId9" Type="http://schemas.openxmlformats.org/officeDocument/2006/relationships/slide" Target="slide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Layout" Target="../slideLayouts/slideLayout14.xml"/><Relationship Id="rId7" Type="http://schemas.openxmlformats.org/officeDocument/2006/relationships/slide" Target="slide2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slide" Target="slide19.xml"/><Relationship Id="rId5" Type="http://schemas.openxmlformats.org/officeDocument/2006/relationships/image" Target="../media/image32.emf"/><Relationship Id="rId10" Type="http://schemas.openxmlformats.org/officeDocument/2006/relationships/slide" Target="slide28.xml"/><Relationship Id="rId4" Type="http://schemas.openxmlformats.org/officeDocument/2006/relationships/package" Target="../embeddings/Microsoft_Word_Document25.docx"/><Relationship Id="rId9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6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slide" Target="slide2.x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Relationship Id="rId6" Type="http://schemas.microsoft.com/office/2007/relationships/hdphoto" Target="../media/hdphoto1.wdp"/><Relationship Id="rId5" Type="http://schemas.openxmlformats.org/officeDocument/2006/relationships/image" Target="../media/image35.jpeg"/><Relationship Id="rId4" Type="http://schemas.openxmlformats.org/officeDocument/2006/relationships/image" Target="../media/image34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9.jpg"/><Relationship Id="rId2" Type="http://schemas.openxmlformats.org/officeDocument/2006/relationships/tags" Target="../tags/tag3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8.png"/><Relationship Id="rId9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2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28.docx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slide" Target="slide53.xml"/><Relationship Id="rId3" Type="http://schemas.openxmlformats.org/officeDocument/2006/relationships/package" Target="../embeddings/Microsoft_Word_Document29.docx"/><Relationship Id="rId7" Type="http://schemas.openxmlformats.org/officeDocument/2006/relationships/package" Target="../embeddings/Microsoft_Word_Document31.docx"/><Relationship Id="rId12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emf"/><Relationship Id="rId11" Type="http://schemas.openxmlformats.org/officeDocument/2006/relationships/slide" Target="slide49.xml"/><Relationship Id="rId5" Type="http://schemas.openxmlformats.org/officeDocument/2006/relationships/package" Target="../embeddings/Microsoft_Word_Document30.docx"/><Relationship Id="rId10" Type="http://schemas.openxmlformats.org/officeDocument/2006/relationships/slide" Target="slide47.xml"/><Relationship Id="rId4" Type="http://schemas.openxmlformats.org/officeDocument/2006/relationships/image" Target="../media/image45.emf"/><Relationship Id="rId9" Type="http://schemas.openxmlformats.org/officeDocument/2006/relationships/slide" Target="slide45.xml"/><Relationship Id="rId14" Type="http://schemas.openxmlformats.org/officeDocument/2006/relationships/slide" Target="slide5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slide" Target="slide53.xml"/><Relationship Id="rId3" Type="http://schemas.openxmlformats.org/officeDocument/2006/relationships/package" Target="../embeddings/Microsoft_Word_Document32.docx"/><Relationship Id="rId7" Type="http://schemas.openxmlformats.org/officeDocument/2006/relationships/package" Target="../embeddings/Microsoft_Word_Document34.docx"/><Relationship Id="rId12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emf"/><Relationship Id="rId11" Type="http://schemas.openxmlformats.org/officeDocument/2006/relationships/slide" Target="slide49.xml"/><Relationship Id="rId5" Type="http://schemas.openxmlformats.org/officeDocument/2006/relationships/package" Target="../embeddings/Microsoft_Word_Document33.docx"/><Relationship Id="rId10" Type="http://schemas.openxmlformats.org/officeDocument/2006/relationships/slide" Target="slide47.xml"/><Relationship Id="rId4" Type="http://schemas.openxmlformats.org/officeDocument/2006/relationships/image" Target="../media/image48.emf"/><Relationship Id="rId9" Type="http://schemas.openxmlformats.org/officeDocument/2006/relationships/slide" Target="slide45.xml"/><Relationship Id="rId14" Type="http://schemas.openxmlformats.org/officeDocument/2006/relationships/slide" Target="slide5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package" Target="../embeddings/Microsoft_Word_Document35.docx"/><Relationship Id="rId7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47.xml"/><Relationship Id="rId5" Type="http://schemas.openxmlformats.org/officeDocument/2006/relationships/slide" Target="slide45.xml"/><Relationship Id="rId10" Type="http://schemas.openxmlformats.org/officeDocument/2006/relationships/slide" Target="slide55.xml"/><Relationship Id="rId4" Type="http://schemas.openxmlformats.org/officeDocument/2006/relationships/image" Target="../media/image51.emf"/><Relationship Id="rId9" Type="http://schemas.openxmlformats.org/officeDocument/2006/relationships/slide" Target="slide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package" Target="../embeddings/Microsoft_Word_Document36.docx"/><Relationship Id="rId7" Type="http://schemas.openxmlformats.org/officeDocument/2006/relationships/slide" Target="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slide" Target="slide45.xml"/><Relationship Id="rId11" Type="http://schemas.openxmlformats.org/officeDocument/2006/relationships/slide" Target="slide55.xml"/><Relationship Id="rId5" Type="http://schemas.openxmlformats.org/officeDocument/2006/relationships/package" Target="../embeddings/Microsoft_Word_Document37.docx"/><Relationship Id="rId10" Type="http://schemas.openxmlformats.org/officeDocument/2006/relationships/slide" Target="slide53.xml"/><Relationship Id="rId4" Type="http://schemas.openxmlformats.org/officeDocument/2006/relationships/image" Target="../media/image52.emf"/><Relationship Id="rId9" Type="http://schemas.openxmlformats.org/officeDocument/2006/relationships/slide" Target="slide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package" Target="../embeddings/Microsoft_Word_Document38.docx"/><Relationship Id="rId7" Type="http://schemas.openxmlformats.org/officeDocument/2006/relationships/slide" Target="slide45.xml"/><Relationship Id="rId12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emf"/><Relationship Id="rId11" Type="http://schemas.openxmlformats.org/officeDocument/2006/relationships/slide" Target="slide53.xml"/><Relationship Id="rId5" Type="http://schemas.openxmlformats.org/officeDocument/2006/relationships/package" Target="../embeddings/Microsoft_Word_Document39.docx"/><Relationship Id="rId10" Type="http://schemas.openxmlformats.org/officeDocument/2006/relationships/slide" Target="slide51.xml"/><Relationship Id="rId4" Type="http://schemas.openxmlformats.org/officeDocument/2006/relationships/image" Target="../media/image53.emf"/><Relationship Id="rId9" Type="http://schemas.openxmlformats.org/officeDocument/2006/relationships/slide" Target="slide4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4.docx"/><Relationship Id="rId11" Type="http://schemas.openxmlformats.org/officeDocument/2006/relationships/slide" Target="slide11.xml"/><Relationship Id="rId5" Type="http://schemas.openxmlformats.org/officeDocument/2006/relationships/image" Target="../media/image10.emf"/><Relationship Id="rId10" Type="http://schemas.openxmlformats.org/officeDocument/2006/relationships/slide" Target="slide10.xml"/><Relationship Id="rId4" Type="http://schemas.openxmlformats.org/officeDocument/2006/relationships/package" Target="../embeddings/Microsoft_Word_Document3.docx"/><Relationship Id="rId9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8938" y="4501203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</a:t>
            </a:r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讲　物质的量　气体</a:t>
            </a:r>
            <a:r>
              <a:rPr lang="zh-CN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摩尔体积</a:t>
            </a:r>
            <a:endParaRPr lang="zh-CN" altLang="zh-CN" sz="32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8" name="矩形 7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542" y="601707"/>
            <a:ext cx="11561314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某氯原子的质量是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g,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表示阿伏加德罗常数的值，下列说法中正确的是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该氯原子的相对原子质量为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该氯原子的物质的量为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该氯原子的摩尔质量是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en-US" altLang="zh-CN" sz="2800" kern="100" dirty="0">
                <a:latin typeface="宋体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cs typeface="Courier New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该氯原子所含的电子数为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17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               B.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②④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	     C.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	                 D.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②③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中摩尔质量的单位错误；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由于该氯原子的质量是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该氯原子所含的电子数为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错。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920547"/>
              </p:ext>
            </p:extLst>
          </p:nvPr>
        </p:nvGraphicFramePr>
        <p:xfrm>
          <a:off x="213146" y="-71437"/>
          <a:ext cx="98425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" name="文档" r:id="rId4" imgW="9842879" imgH="1196556" progId="Word.Document.12">
                  <p:embed/>
                </p:oleObj>
              </mc:Choice>
              <mc:Fallback>
                <p:oleObj name="文档" r:id="rId4" imgW="9842879" imgH="1196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146" y="-71437"/>
                        <a:ext cx="9842500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06004"/>
              </p:ext>
            </p:extLst>
          </p:nvPr>
        </p:nvGraphicFramePr>
        <p:xfrm>
          <a:off x="4887916" y="2020476"/>
          <a:ext cx="76358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" name="文档" r:id="rId6" imgW="763010" imgH="1119222" progId="Word.Document.12">
                  <p:embed/>
                </p:oleObj>
              </mc:Choice>
              <mc:Fallback>
                <p:oleObj name="文档" r:id="rId6" imgW="763010" imgH="1119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87916" y="2020476"/>
                        <a:ext cx="763588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5056"/>
              </p:ext>
            </p:extLst>
          </p:nvPr>
        </p:nvGraphicFramePr>
        <p:xfrm>
          <a:off x="10301544" y="1978948"/>
          <a:ext cx="762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" name="文档" r:id="rId8" imgW="763010" imgH="1121025" progId="Word.Document.12">
                  <p:embed/>
                </p:oleObj>
              </mc:Choice>
              <mc:Fallback>
                <p:oleObj name="文档" r:id="rId8" imgW="763010" imgH="11210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01544" y="1978948"/>
                        <a:ext cx="762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37214" y="150714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6665581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899" y="4400585"/>
            <a:ext cx="11857457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原子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的实际质量很小，如果人们用它们的实际质量来计算的话那就非常的麻烦，例如一个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氢原子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质量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1.674×10⁻²⁷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千克，一个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氧原子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的质量为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2.657×10⁻²⁶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千克。一个碳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原子的质量为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1.993×10⁻²⁶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241498" y="4237303"/>
            <a:ext cx="12311570" cy="2792891"/>
            <a:chOff x="-241498" y="4237303"/>
            <a:chExt cx="12311570" cy="2792891"/>
          </a:xfrm>
        </p:grpSpPr>
        <p:sp>
          <p:nvSpPr>
            <p:cNvPr id="7" name="矩形 6"/>
            <p:cNvSpPr/>
            <p:nvPr/>
          </p:nvSpPr>
          <p:spPr>
            <a:xfrm>
              <a:off x="190550" y="4277331"/>
              <a:ext cx="11879522" cy="22488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48"/>
            <p:cNvSpPr>
              <a:spLocks noChangeArrowheads="1"/>
            </p:cNvSpPr>
            <p:nvPr/>
          </p:nvSpPr>
          <p:spPr bwMode="auto">
            <a:xfrm>
              <a:off x="-241498" y="4237303"/>
              <a:ext cx="12257164" cy="2792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41167" tIns="0" rIns="0" bIns="571320" numCol="1" anchor="ctr" anchorCtr="0" compatLnSpc="1">
              <a:prstTxWarp prst="textNoShape">
                <a:avLst/>
              </a:prstTxWarp>
              <a:spAutoFit/>
            </a:bodyPr>
            <a:lstStyle>
              <a:lvl1pPr indent="812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defTabSz="914400">
                <a:lnSpc>
                  <a:spcPct val="150000"/>
                </a:lnSpc>
              </a:pPr>
              <a:r>
                <a:rPr kumimoji="0" lang="zh-CN" altLang="zh-CN" sz="3200" b="1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相对原子质量</a:t>
              </a: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是指以一个</a:t>
              </a:r>
              <a:r>
                <a:rPr kumimoji="0" lang="en-US" altLang="zh-CN" sz="3200" b="1" i="0" u="none" strike="noStrike" cap="none" normalizeH="0" baseline="3000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原子质量的1/12作为标准，任何一种原子的原子质量跟一个</a:t>
              </a:r>
              <a:r>
                <a:rPr lang="en-US" altLang="zh-CN" sz="32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原子质量的1/12的比值，称为该原子的相对原子质量。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8911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510061"/>
            <a:ext cx="11275398" cy="49637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最近材料科学家研究发现了首例带结晶水的晶体在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 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下呈现超导性。据报道，该晶体的化学式为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0.35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·1.3H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。若用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表示阿伏加德罗常数，试计算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该晶体中含氧原子数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，氢原子的物质的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量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晶体的摩尔质量约为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，故氧原子数目＝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mol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60723"/>
              </p:ext>
            </p:extLst>
          </p:nvPr>
        </p:nvGraphicFramePr>
        <p:xfrm>
          <a:off x="7607374" y="3174357"/>
          <a:ext cx="20129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9" name="文档" r:id="rId4" imgW="2012618" imgH="1149510" progId="Word.Document.12">
                  <p:embed/>
                </p:oleObj>
              </mc:Choice>
              <mc:Fallback>
                <p:oleObj name="文档" r:id="rId4" imgW="2012618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7374" y="3174357"/>
                        <a:ext cx="2012950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092020" y="1898533"/>
            <a:ext cx="124585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0.33</a:t>
            </a:r>
            <a:r>
              <a:rPr lang="en-US" altLang="zh-CN" sz="28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8437" y="2641207"/>
            <a:ext cx="81304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0.26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 rot="17491928">
            <a:off x="6792354" y="2571110"/>
            <a:ext cx="504056" cy="65684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19342" y="2629701"/>
            <a:ext cx="902811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个数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332146" y="2600673"/>
            <a:ext cx="174126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0368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/>
          <p:nvPr/>
        </p:nvSpPr>
        <p:spPr>
          <a:xfrm>
            <a:off x="546848" y="2096276"/>
            <a:ext cx="11020966" cy="26930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考点二　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气体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摩尔体积　阿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伏</a:t>
            </a:r>
            <a:endParaRPr lang="en-US" altLang="zh-CN" sz="65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65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             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加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德罗定律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50590" y="693490"/>
            <a:ext cx="10666568" cy="2847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影响物质体积大小的因素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微粒的大小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物质的本性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微粒间距的大小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由温度与压强共同决定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微粒的数目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物质的量的大小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2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117426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气体摩尔体积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含义：单位物质的量的气体所占的体积，符号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约为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基本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关系式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影响因素：气体摩尔体积的数值不是固定不变的，它决定于气体所处的温度和压强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242643"/>
              </p:ext>
            </p:extLst>
          </p:nvPr>
        </p:nvGraphicFramePr>
        <p:xfrm>
          <a:off x="555971" y="2897503"/>
          <a:ext cx="305911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" name="文档" r:id="rId4" imgW="3058518" imgH="1180159" progId="Word.Document.12">
                  <p:embed/>
                </p:oleObj>
              </mc:Choice>
              <mc:Fallback>
                <p:oleObj name="文档" r:id="rId4" imgW="3058518" imgH="1180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971" y="2897503"/>
                        <a:ext cx="3059113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410350" y="782327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b="1" kern="100" baseline="-250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8678" y="1491359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Courier New"/>
              </a:rPr>
              <a:t>22.4 </a:t>
            </a:r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Courier New"/>
              </a:rPr>
              <a:t>L·mol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8047" y="107266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阿伏加德罗定律及其推论应用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阿伏加德罗定律：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同温同压下，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相同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任何气体，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数目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或气体的物质的量相同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阿伏加德罗定律的推论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63053"/>
              </p:ext>
            </p:extLst>
          </p:nvPr>
        </p:nvGraphicFramePr>
        <p:xfrm>
          <a:off x="493590" y="2828274"/>
          <a:ext cx="10827720" cy="3064376"/>
        </p:xfrm>
        <a:graphic>
          <a:graphicData uri="http://schemas.openxmlformats.org/drawingml/2006/table">
            <a:tbl>
              <a:tblPr/>
              <a:tblGrid>
                <a:gridCol w="2294100"/>
                <a:gridCol w="3637076"/>
                <a:gridCol w="4896544"/>
              </a:tblGrid>
              <a:tr h="7660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相同条件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结论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66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公式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语言叙述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同温、同压下，气体的体积与其物质的量成正比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570707" y="729282"/>
            <a:ext cx="9028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  <a:defRPr/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体积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56651" y="739442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相同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96747"/>
              </p:ext>
            </p:extLst>
          </p:nvPr>
        </p:nvGraphicFramePr>
        <p:xfrm>
          <a:off x="4073525" y="4445000"/>
          <a:ext cx="1320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文档" r:id="rId4" imgW="1342540" imgH="1139801" progId="Word.Document.12">
                  <p:embed/>
                </p:oleObj>
              </mc:Choice>
              <mc:Fallback>
                <p:oleObj name="文档" r:id="rId4" imgW="1342540" imgH="1139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3525" y="4445000"/>
                        <a:ext cx="1320800" cy="112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23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23797"/>
              </p:ext>
            </p:extLst>
          </p:nvPr>
        </p:nvGraphicFramePr>
        <p:xfrm>
          <a:off x="503750" y="261442"/>
          <a:ext cx="10827720" cy="4464496"/>
        </p:xfrm>
        <a:graphic>
          <a:graphicData uri="http://schemas.openxmlformats.org/drawingml/2006/table">
            <a:tbl>
              <a:tblPr/>
              <a:tblGrid>
                <a:gridCol w="2294100"/>
                <a:gridCol w="3637076"/>
                <a:gridCol w="4896544"/>
              </a:tblGrid>
              <a:tr h="1894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V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温度、体积相同的气体，其压强与其物质的量成正比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同温、同压下，气体的密度与其摩尔质量</a:t>
                      </a:r>
                      <a:r>
                        <a:rPr lang="en-US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或相对分子质量</a:t>
                      </a:r>
                      <a:r>
                        <a:rPr lang="en-US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成正比</a:t>
                      </a:r>
                      <a:endParaRPr lang="zh-CN" sz="2800" kern="100" baseline="0" dirty="0">
                        <a:solidFill>
                          <a:srgbClr val="FF0000"/>
                        </a:solidFill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91300"/>
              </p:ext>
            </p:extLst>
          </p:nvPr>
        </p:nvGraphicFramePr>
        <p:xfrm>
          <a:off x="4005263" y="485775"/>
          <a:ext cx="12144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" name="文档" r:id="rId4" imgW="1220491" imgH="1200283" progId="Word.Document.12">
                  <p:embed/>
                </p:oleObj>
              </mc:Choice>
              <mc:Fallback>
                <p:oleObj name="文档" r:id="rId4" imgW="1220491" imgH="1200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5263" y="485775"/>
                        <a:ext cx="1214437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01186"/>
              </p:ext>
            </p:extLst>
          </p:nvPr>
        </p:nvGraphicFramePr>
        <p:xfrm>
          <a:off x="3862958" y="2736604"/>
          <a:ext cx="19335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" name="文档" r:id="rId6" imgW="1935144" imgH="1495494" progId="Word.Document.12">
                  <p:embed/>
                </p:oleObj>
              </mc:Choice>
              <mc:Fallback>
                <p:oleObj name="文档" r:id="rId6" imgW="1935144" imgH="1495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2958" y="2736604"/>
                        <a:ext cx="1933575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093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509" y="17690"/>
            <a:ext cx="11923086" cy="65084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深度思考</a:t>
            </a:r>
            <a:endParaRPr lang="en-US" altLang="zh-CN" sz="32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“×”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 SO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的体积相同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气体的体积约是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22.4 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，在非标准状况下，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气体的体积则一定不是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22.4 L(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(3)22.4 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气体在标准状况下是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，在非标准状况下一定不是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在相同条件下，相同物质的量的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的混合气体与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的分子个数相同，原子个数也相同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在相同条件下，相同物质的量的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，所含分子个数相同，而相同质量时，它们所含的原子个数相同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(6)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某气体在标准状况下的密度为</a:t>
            </a:r>
            <a:r>
              <a:rPr lang="en-US" altLang="zh-CN" sz="2800" i="1" kern="100" spc="-100" dirty="0">
                <a:latin typeface="Times New Roman"/>
                <a:ea typeface="华文细黑" pitchFamily="2" charset="-122"/>
                <a:cs typeface="Courier New"/>
              </a:rPr>
              <a:t>d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，则在</a:t>
            </a: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个大气压、</a:t>
            </a: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273 </a:t>
            </a:r>
            <a:r>
              <a:rPr lang="en-US" altLang="zh-CN" sz="2800" kern="100" spc="-100" dirty="0">
                <a:latin typeface="宋体"/>
                <a:ea typeface="华文细黑" pitchFamily="2" charset="-122"/>
                <a:cs typeface="Times New Roman"/>
              </a:rPr>
              <a:t>℃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时的密度为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en-US" altLang="zh-CN" sz="2800" i="1" kern="100" spc="-100" dirty="0" smtClean="0">
                <a:latin typeface="Times New Roman"/>
                <a:ea typeface="华文细黑" pitchFamily="2" charset="-122"/>
                <a:cs typeface="Courier New"/>
              </a:rPr>
              <a:t>d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spc="-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43755" y="134156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1347" y="252442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75726" y="310049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2678" y="418061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7052" y="533274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19465" y="596164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70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4566" y="117426"/>
            <a:ext cx="11392076" cy="42269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由阿伏加德罗常数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和一个水分子的质量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m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、一个水分子的体积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不能确定的物理量是</a:t>
            </a:r>
            <a:r>
              <a:rPr lang="en-US" altLang="zh-CN" sz="2800" u="sng" kern="100" dirty="0">
                <a:latin typeface="Times New Roman"/>
                <a:ea typeface="华文细黑" pitchFamily="2" charset="-122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。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摩尔水的质量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摩尔水蒸气的质量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摩尔水蒸气的体积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中，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摩尔水或水蒸气的质量都为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m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 pitchFamily="2" charset="-122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 pitchFamily="2" charset="-122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 pitchFamily="2" charset="-122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中，水蒸气分子间间距比分子直径大的多，仅由题给条件不能确定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摩尔水蒸气的体积。</a:t>
            </a:r>
            <a:endParaRPr lang="zh-CN" altLang="zh-CN" sz="280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9339" y="785818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 pitchFamily="2" charset="-122"/>
                <a:cs typeface="Times New Roman"/>
              </a:rPr>
              <a:t>③</a:t>
            </a:r>
            <a:endParaRPr lang="zh-CN" altLang="zh-CN" sz="2800" kern="100" dirty="0">
              <a:solidFill>
                <a:srgbClr val="FF0000"/>
              </a:solidFill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2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590" y="1746257"/>
            <a:ext cx="11010769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为阿伏加德罗常数，如果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某气态双原子分子的分子数为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该气体在标准状况下的体积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(L)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33348"/>
              </p:ext>
            </p:extLst>
          </p:nvPr>
        </p:nvGraphicFramePr>
        <p:xfrm>
          <a:off x="667831" y="693490"/>
          <a:ext cx="81216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3" name="文档" r:id="rId4" imgW="8121364" imgH="1179656" progId="Word.Document.12">
                  <p:embed/>
                </p:oleObj>
              </mc:Choice>
              <mc:Fallback>
                <p:oleObj name="文档" r:id="rId4" imgW="8121364" imgH="11796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831" y="693490"/>
                        <a:ext cx="8121650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29829"/>
              </p:ext>
            </p:extLst>
          </p:nvPr>
        </p:nvGraphicFramePr>
        <p:xfrm>
          <a:off x="697423" y="3301305"/>
          <a:ext cx="7356475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4" name="文档" r:id="rId6" imgW="7359744" imgH="2146264" progId="Word.Document.12">
                  <p:embed/>
                </p:oleObj>
              </mc:Choice>
              <mc:Fallback>
                <p:oleObj name="文档" r:id="rId6" imgW="7359744" imgH="2146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7423" y="3301305"/>
                        <a:ext cx="7356475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378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 txBox="1"/>
          <p:nvPr/>
        </p:nvSpPr>
        <p:spPr>
          <a:xfrm>
            <a:off x="524882" y="2769235"/>
            <a:ext cx="11020966" cy="10926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考点一　物质的量　摩尔质量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070" y="621482"/>
            <a:ext cx="1116376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解法一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公式法：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201592"/>
              </p:ext>
            </p:extLst>
          </p:nvPr>
        </p:nvGraphicFramePr>
        <p:xfrm>
          <a:off x="609888" y="1276944"/>
          <a:ext cx="8258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" name="文档" r:id="rId4" imgW="8258478" imgH="1209931" progId="Word.Document.12">
                  <p:embed/>
                </p:oleObj>
              </mc:Choice>
              <mc:Fallback>
                <p:oleObj name="文档" r:id="rId4" imgW="8258478" imgH="1209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888" y="1276944"/>
                        <a:ext cx="825817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363087"/>
              </p:ext>
            </p:extLst>
          </p:nvPr>
        </p:nvGraphicFramePr>
        <p:xfrm>
          <a:off x="609888" y="2335574"/>
          <a:ext cx="8261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7" name="文档" r:id="rId6" imgW="8258478" imgH="1566027" progId="Word.Document.12">
                  <p:embed/>
                </p:oleObj>
              </mc:Choice>
              <mc:Fallback>
                <p:oleObj name="文档" r:id="rId6" imgW="8258478" imgH="1566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888" y="2335574"/>
                        <a:ext cx="826135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09888" y="3572426"/>
            <a:ext cx="566052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气体在标准状况下的体积为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87693"/>
              </p:ext>
            </p:extLst>
          </p:nvPr>
        </p:nvGraphicFramePr>
        <p:xfrm>
          <a:off x="609888" y="4454037"/>
          <a:ext cx="8261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8" name="文档" r:id="rId8" imgW="8258478" imgH="1567108" progId="Word.Document.12">
                  <p:embed/>
                </p:oleObj>
              </mc:Choice>
              <mc:Fallback>
                <p:oleObj name="文档" r:id="rId8" imgW="8258478" imgH="15671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888" y="4454037"/>
                        <a:ext cx="826135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27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621482"/>
            <a:ext cx="11163760" cy="2847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解法二　比例法：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同种气体其分子数与质量成正比，设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～　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～　　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17420"/>
              </p:ext>
            </p:extLst>
          </p:nvPr>
        </p:nvGraphicFramePr>
        <p:xfrm>
          <a:off x="497998" y="3573810"/>
          <a:ext cx="8096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8" name="文档" r:id="rId4" imgW="8096173" imgH="1077657" progId="Word.Document.12">
                  <p:embed/>
                </p:oleObj>
              </mc:Choice>
              <mc:Fallback>
                <p:oleObj name="文档" r:id="rId4" imgW="8096173" imgH="1077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998" y="3573810"/>
                        <a:ext cx="80962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70113"/>
              </p:ext>
            </p:extLst>
          </p:nvPr>
        </p:nvGraphicFramePr>
        <p:xfrm>
          <a:off x="478552" y="4581922"/>
          <a:ext cx="8096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9" name="文档" r:id="rId6" imgW="8096173" imgH="1079099" progId="Word.Document.12">
                  <p:embed/>
                </p:oleObj>
              </mc:Choice>
              <mc:Fallback>
                <p:oleObj name="文档" r:id="rId6" imgW="8096173" imgH="10790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552" y="4581922"/>
                        <a:ext cx="80962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16704" y="5590034"/>
            <a:ext cx="152638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35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1404" y="621482"/>
            <a:ext cx="1138815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某气体的摩尔质量为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表示阿伏加德罗常数的值，在一定的温度和压强下，体积为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的该气体所含有的分子数为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表示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该气体中所含的分子数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为该气体的物质的量；然后乘以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表示其质量；最后除以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39509"/>
              </p:ext>
            </p:extLst>
          </p:nvPr>
        </p:nvGraphicFramePr>
        <p:xfrm>
          <a:off x="10590931" y="1163723"/>
          <a:ext cx="9048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0" name="文档" r:id="rId4" imgW="905174" imgH="1149510" progId="Word.Document.12">
                  <p:embed/>
                </p:oleObj>
              </mc:Choice>
              <mc:Fallback>
                <p:oleObj name="文档" r:id="rId4" imgW="905174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90931" y="1163723"/>
                        <a:ext cx="9048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680668" y="1773610"/>
            <a:ext cx="526106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zh-CN" altLang="zh-CN" sz="40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534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605456"/>
            <a:ext cx="11162534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阿伏加德罗定律及推论的应用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在两个密闭容器中，分别充有质量相等的甲、乙两种气体，它们的温度和密度均相同。根据甲、乙的摩尔质量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的关系判断，下列说法中正确的是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，则分子数：甲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，则气体摩尔体积：甲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，则气体的压强：甲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，则气体的体积：甲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062" y="621482"/>
            <a:ext cx="1116376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等质量的气体，其摩尔质量与物质的量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或分子数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成反比，若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，则分子数：甲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，则物质的量：甲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乙，又气体体积相等，故气体摩尔体积：甲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温同体积同质量的气体或混合气体，压强与摩尔质量成反比，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质量和密度相等可知气体体积相等，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052" y="662668"/>
            <a:ext cx="11322778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等温等压下，有质子数相等的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三种气体，下列叙述中正确的是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0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2621" y="693490"/>
            <a:ext cx="11733225" cy="56643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三种气体，物质的量相等，等温等压下，气体的体积与其物质的量成正比，所以三者体积之比为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摩尔质量分别为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26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，等温等压下，气体摩尔体积相同，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，密度与摩尔质量成正比，则密度之比为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三种气体，物质的量相等，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知：质量之比与摩尔质量成正比为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70534"/>
              </p:ext>
            </p:extLst>
          </p:nvPr>
        </p:nvGraphicFramePr>
        <p:xfrm>
          <a:off x="6880186" y="2709714"/>
          <a:ext cx="803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2" name="文档" r:id="rId4" imgW="803680" imgH="1159967" progId="Word.Document.12">
                  <p:embed/>
                </p:oleObj>
              </mc:Choice>
              <mc:Fallback>
                <p:oleObj name="文档" r:id="rId4" imgW="803680" imgH="11599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0186" y="2709714"/>
                        <a:ext cx="8032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6416"/>
              </p:ext>
            </p:extLst>
          </p:nvPr>
        </p:nvGraphicFramePr>
        <p:xfrm>
          <a:off x="7899485" y="2781722"/>
          <a:ext cx="803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3" name="文档" r:id="rId6" imgW="803680" imgH="1162491" progId="Word.Document.12">
                  <p:embed/>
                </p:oleObj>
              </mc:Choice>
              <mc:Fallback>
                <p:oleObj name="文档" r:id="rId6" imgW="803680" imgH="1162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9485" y="2781722"/>
                        <a:ext cx="8032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248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621482"/>
            <a:ext cx="11163760" cy="39395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三种气体，物质的量相等，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分别含原子数为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，所以三种气体原子数之比为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错误。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zh-CN" altLang="zh-CN" sz="40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2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50" y="405458"/>
            <a:ext cx="11500770" cy="56690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题组三　气体的摩尔质量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按要求计算。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8 g 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g 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组成的混合气体的平均摩尔质量是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>
              <a:effectLst/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某气体中含分子数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个，已知阿伏加德罗常数为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，则该气体的摩尔质量为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870321"/>
              </p:ext>
            </p:extLst>
          </p:nvPr>
        </p:nvGraphicFramePr>
        <p:xfrm>
          <a:off x="359535" y="2762182"/>
          <a:ext cx="77406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" name="文档" r:id="rId4" imgW="7740614" imgH="1668026" progId="Word.Document.12">
                  <p:embed/>
                </p:oleObj>
              </mc:Choice>
              <mc:Fallback>
                <p:oleObj name="文档" r:id="rId4" imgW="7740614" imgH="1668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535" y="2762182"/>
                        <a:ext cx="7740650" cy="166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02297" y="1796984"/>
            <a:ext cx="211949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28.8 </a:t>
            </a:r>
            <a:r>
              <a:rPr lang="en-US" altLang="zh-CN" sz="2800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60237"/>
              </p:ext>
            </p:extLst>
          </p:nvPr>
        </p:nvGraphicFramePr>
        <p:xfrm>
          <a:off x="2303751" y="5079629"/>
          <a:ext cx="2997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8" name="文档" r:id="rId6" imgW="2997693" imgH="1190255" progId="Word.Document.12">
                  <p:embed/>
                </p:oleObj>
              </mc:Choice>
              <mc:Fallback>
                <p:oleObj name="文档" r:id="rId6" imgW="2997693" imgH="1190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3751" y="5079629"/>
                        <a:ext cx="29972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432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542" y="630499"/>
            <a:ext cx="11733225" cy="56643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在一定条件下，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 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完全分解生成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O(g)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，按要求填空。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若所得混合气体对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的相对密度为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，则混合气体的物质的量为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的代数式表示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所得混合气体的密度折合成标准状况为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，则混合气体的平均摩尔质量为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在空气中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的体积分数分别约为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78%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，则空气的平均摩尔质量为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78%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28.96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00190"/>
              </p:ext>
            </p:extLst>
          </p:nvPr>
        </p:nvGraphicFramePr>
        <p:xfrm>
          <a:off x="10487694" y="1350850"/>
          <a:ext cx="14335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name="文档" r:id="rId4" imgW="1433523" imgH="1271385" progId="Word.Document.12">
                  <p:embed/>
                </p:oleObj>
              </mc:Choice>
              <mc:Fallback>
                <p:oleObj name="文档" r:id="rId4" imgW="1433523" imgH="1271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7694" y="1350850"/>
                        <a:ext cx="14335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34966" y="2334406"/>
            <a:ext cx="1871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6</a:t>
            </a:r>
            <a:r>
              <a:rPr lang="en-US" altLang="zh-CN" sz="2800" b="1" i="1" kern="100" dirty="0">
                <a:solidFill>
                  <a:srgbClr val="FF0000"/>
                </a:solidFill>
                <a:latin typeface="Times New Roman"/>
                <a:ea typeface="华文细黑"/>
              </a:rPr>
              <a:t>d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</a:rPr>
              <a:t>g·mol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9412" y="3261736"/>
            <a:ext cx="232467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22.4</a:t>
            </a:r>
            <a:r>
              <a:rPr lang="en-US" altLang="zh-CN" sz="28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7610" y="4413864"/>
            <a:ext cx="2299027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28.96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46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66209" y="681915"/>
            <a:ext cx="11733225" cy="58015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物质的量是表示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物理量，单位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物质的量的规范表示方法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0.012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kg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所含的碳原子数为阿伏加德罗常数，其数值约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026" name="Picture 2" descr="hx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91" y="3304683"/>
            <a:ext cx="5140411" cy="11273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67099" y="201932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一定数目粒子的集合体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89464" y="2030903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摩尔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en-US" altLang="zh-CN" sz="2800" kern="100" dirty="0" err="1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mol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8382" y="5166731"/>
            <a:ext cx="66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</a:rPr>
              <a:t>12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C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06788" y="5127247"/>
            <a:ext cx="1771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23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4797" y="5762847"/>
            <a:ext cx="1101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642886"/>
              </p:ext>
            </p:extLst>
          </p:nvPr>
        </p:nvGraphicFramePr>
        <p:xfrm>
          <a:off x="2856261" y="5565427"/>
          <a:ext cx="23225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0" name="文档" r:id="rId6" imgW="2321781" imgH="1103357" progId="Word.Document.12">
                  <p:embed/>
                </p:oleObj>
              </mc:Choice>
              <mc:Fallback>
                <p:oleObj name="文档" r:id="rId6" imgW="2321781" imgH="1103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6261" y="5565427"/>
                        <a:ext cx="2322513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580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9298" y="656207"/>
            <a:ext cx="11409907" cy="59683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求气体的摩尔质量</a:t>
            </a:r>
            <a:r>
              <a:rPr lang="en-US" altLang="zh-CN" sz="2800" b="1" i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M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的常用方法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根据物质的质量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根据一定质量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的物质中微粒数目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根据标准状况下气体的密度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根据气体的相对密度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IPAPANNEW"/>
                <a:ea typeface="华文细黑"/>
                <a:cs typeface="Times New Roman"/>
              </a:rPr>
              <a:t>M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5.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对于混合气体，求其平均摩尔质量，上述计算式仍然成立；还可以用下式计算：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指混合物中各成分的物质的量分数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或体积分数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96286"/>
              </p:ext>
            </p:extLst>
          </p:nvPr>
        </p:nvGraphicFramePr>
        <p:xfrm>
          <a:off x="2125339" y="5327990"/>
          <a:ext cx="66341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文档" r:id="rId3" imgW="6633629" imgH="742466" progId="Word.Document.12">
                  <p:embed/>
                </p:oleObj>
              </mc:Choice>
              <mc:Fallback>
                <p:oleObj name="文档" r:id="rId3" imgW="6633629" imgH="7424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5339" y="5327990"/>
                        <a:ext cx="6634163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hlinkClick r:id="rId5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151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8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"/>
          <p:cNvSpPr txBox="1"/>
          <p:nvPr/>
        </p:nvSpPr>
        <p:spPr>
          <a:xfrm>
            <a:off x="1001504" y="2322568"/>
            <a:ext cx="10187404" cy="22144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考点三　突破阿伏加德罗常数</a:t>
            </a:r>
            <a:endParaRPr lang="en-US" altLang="zh-CN" sz="6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             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应用的</a:t>
            </a: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六个</a:t>
            </a: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陷阱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590" y="261442"/>
            <a:ext cx="11275398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气体摩尔体积的适用条件及物质的聚集状态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(1)2.24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中含有的原子数为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甲烷气体含有的甲烷分子数为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77212" y="187272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9502" y="25858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27491" y="32754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9501" y="398535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54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842" y="4566821"/>
            <a:ext cx="795762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两种经典错误：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说体积是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22.4L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，但未说明是标况；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说体积是</a:t>
            </a:r>
            <a:r>
              <a:rPr lang="en-US" altLang="zh-CN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22.4L</a:t>
            </a: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，也说明了标况，但不是气体。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463358" y="2134335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55445" y="1721969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说明标况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551590" y="2822748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271670" y="2410382"/>
            <a:ext cx="19800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说明标况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46177" y="3149046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标况下不是气体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46177" y="3843258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标况下不是气体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7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/>
      <p:bldP spid="11" grpId="0"/>
      <p:bldP spid="14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054" y="662855"/>
            <a:ext cx="11163760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抓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两看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，突破气体与状况陷阱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一看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气体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是否处在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标准状况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二看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标准状况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下，物质是否为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气体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[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如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CCl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CHCl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CH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Cl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(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注：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CH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Cl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为气体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、溴、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SO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、己烷、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HF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、苯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等在标准状况下均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不</a:t>
            </a:r>
            <a:r>
              <a:rPr lang="zh-CN" altLang="en-US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是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气体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167345"/>
            <a:ext cx="11275398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物质的量或质量与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状况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没有关系</a:t>
            </a:r>
            <a:endParaRPr lang="zh-CN" altLang="zh-CN" sz="2800" b="1" kern="1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3.2 g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所含的氧原子数目为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含氧原子数为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3238" y="1773610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5848" y="2452162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5406" y="3150766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70750" y="3819158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4509914"/>
            <a:ext cx="961352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正确理解：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标况下，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32g 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1mol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；常温常压下，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32g 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还是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1mol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况只影响气体的体积，不影响物质的质量或物质的量。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0915" y="1633975"/>
            <a:ext cx="1790875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59502" y="2061642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953740" y="2304364"/>
            <a:ext cx="19021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161692" y="2732031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  <p:bldP spid="10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370" y="1086813"/>
            <a:ext cx="10835436" cy="309826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排</a:t>
            </a:r>
            <a:r>
              <a:rPr lang="en-US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干扰</a:t>
            </a:r>
            <a:r>
              <a:rPr lang="en-US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，突破</a:t>
            </a:r>
            <a:r>
              <a:rPr lang="zh-CN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质量</a:t>
            </a:r>
            <a:r>
              <a:rPr lang="en-US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(</a:t>
            </a:r>
            <a:r>
              <a:rPr lang="zh-CN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或物质的量</a:t>
            </a:r>
            <a:r>
              <a:rPr lang="en-US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)</a:t>
            </a:r>
            <a:r>
              <a:rPr lang="zh-CN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与状况</a:t>
            </a: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无关陷阱</a:t>
            </a:r>
          </a:p>
          <a:p>
            <a:pPr algn="just">
              <a:lnSpc>
                <a:spcPts val="5500"/>
              </a:lnSpc>
              <a:spcBef>
                <a:spcPts val="1200"/>
              </a:spcBef>
              <a:spcAft>
                <a:spcPts val="600"/>
              </a:spcAft>
              <a:tabLst>
                <a:tab pos="1890395" algn="l"/>
              </a:tabLst>
            </a:pPr>
            <a:r>
              <a:rPr lang="en-US" altLang="zh-CN" sz="32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3200" kern="100" dirty="0" smtClean="0">
                <a:latin typeface="Times New Roman"/>
                <a:ea typeface="华文细黑"/>
                <a:cs typeface="Times New Roman"/>
              </a:rPr>
              <a:t>给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出</a:t>
            </a:r>
            <a:r>
              <a:rPr lang="zh-CN" altLang="zh-CN" sz="32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非标准状况下气体的物质的量或质量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32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干扰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学生的正确判断，</a:t>
            </a:r>
            <a:r>
              <a:rPr lang="zh-CN" altLang="zh-CN" sz="32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误以为无法求解物质所含的粒子数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，实际上，此时物质所含的粒子数与温度、压强</a:t>
            </a:r>
            <a:r>
              <a:rPr lang="zh-CN" altLang="zh-CN" sz="32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等外界条件无关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32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5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r="52650" b="9564"/>
          <a:stretch/>
        </p:blipFill>
        <p:spPr>
          <a:xfrm>
            <a:off x="10300698" y="4005858"/>
            <a:ext cx="1886222" cy="18233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4424" y="-150246"/>
            <a:ext cx="11275398" cy="5765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题组三　物质的组成与结构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所含电子数均为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相同质量的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，所含分子数、原子数均相同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(3)17 g 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 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所含电子数均为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(4)31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白磷中所含共价键数目为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(5)30 g 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中含有硅氧键个数为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(6)15 g 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中含有共价键数目为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9942" y="13845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87494" y="211481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1390" y="279541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9222" y="353465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1227" y="422337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7254" y="488160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92171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756656" y="569834"/>
            <a:ext cx="792088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3158" y="-134721"/>
            <a:ext cx="205056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693" y="-120207"/>
            <a:ext cx="196880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电子数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15486" y="2586058"/>
            <a:ext cx="3230372" cy="13031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羟基电子数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氢氧根电子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061133" y="4030456"/>
            <a:ext cx="1595560" cy="1929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603484" y="3853174"/>
            <a:ext cx="28696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共价键数为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61294" y="1171684"/>
            <a:ext cx="3237768" cy="2976658"/>
            <a:chOff x="1561294" y="1367348"/>
            <a:chExt cx="3237768" cy="297665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294" y="1367348"/>
              <a:ext cx="3237768" cy="2976658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2610356" y="1975120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5314" y="2493690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970447" y="4785145"/>
            <a:ext cx="1595560" cy="1929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483720" y="4616796"/>
            <a:ext cx="26003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共价键数为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67" r="39533"/>
          <a:stretch/>
        </p:blipFill>
        <p:spPr>
          <a:xfrm>
            <a:off x="4965868" y="1319122"/>
            <a:ext cx="3564353" cy="269682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矩形 27"/>
          <p:cNvSpPr/>
          <p:nvPr/>
        </p:nvSpPr>
        <p:spPr>
          <a:xfrm>
            <a:off x="262558" y="5500584"/>
            <a:ext cx="418415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83038" y="5518026"/>
            <a:ext cx="6675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其中，极性共价键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个，非极性共价键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7214" y="6013308"/>
            <a:ext cx="1204176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C-H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endParaRPr lang="zh-CN" altLang="zh-CN" sz="2800" b="1" kern="100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51470" y="6013308"/>
            <a:ext cx="1204176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C-C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endParaRPr lang="zh-CN" altLang="zh-CN" sz="2800" b="1" kern="100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3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10" grpId="0"/>
      <p:bldP spid="12" grpId="0"/>
      <p:bldP spid="13" grpId="0"/>
      <p:bldP spid="14" grpId="0"/>
      <p:bldP spid="19" grpId="0"/>
      <p:bldP spid="26" grpId="0"/>
      <p:bldP spid="28" grpId="0"/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7507" y="-204834"/>
            <a:ext cx="11053228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(7)32 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甲醇中所含共价键数目为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(8)30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甲醛中含有共用电子对数目为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(9)56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乙烯中所含共用电子对数目为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(10)78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苯中含有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碳碳双键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30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(11)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14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乙烯与丙烯的混合气体中所含氢原子数目为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24365" y="227214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6544" y="1523358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47821" y="2818699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23238" y="4072104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6479" y="5390895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4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8075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4352" r="57261" b="15214"/>
          <a:stretch/>
        </p:blipFill>
        <p:spPr>
          <a:xfrm>
            <a:off x="9939576" y="875286"/>
            <a:ext cx="1395750" cy="167650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983763"/>
              </p:ext>
            </p:extLst>
          </p:nvPr>
        </p:nvGraphicFramePr>
        <p:xfrm>
          <a:off x="7444818" y="70468"/>
          <a:ext cx="1818740" cy="130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CS ChemDraw Drawing" r:id="rId5" imgW="1308240" imgH="941040" progId="ChemDraw.Document.6.0">
                  <p:embed/>
                </p:oleObj>
              </mc:Choice>
              <mc:Fallback>
                <p:oleObj name="CS ChemDraw Drawing" r:id="rId5" imgW="1308240" imgH="9410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4818" y="70468"/>
                        <a:ext cx="1818740" cy="1308874"/>
                      </a:xfrm>
                      <a:prstGeom prst="rect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06" y="2635534"/>
            <a:ext cx="1944216" cy="148011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14" name="组合 33"/>
          <p:cNvGrpSpPr>
            <a:grpSpLocks/>
          </p:cNvGrpSpPr>
          <p:nvPr/>
        </p:nvGrpSpPr>
        <p:grpSpPr bwMode="auto">
          <a:xfrm>
            <a:off x="6224569" y="3924045"/>
            <a:ext cx="1295400" cy="1466850"/>
            <a:chOff x="6024709" y="3545090"/>
            <a:chExt cx="2362200" cy="2674938"/>
          </a:xfrm>
        </p:grpSpPr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415228"/>
                </p:ext>
              </p:extLst>
            </p:nvPr>
          </p:nvGraphicFramePr>
          <p:xfrm>
            <a:off x="6024709" y="3545090"/>
            <a:ext cx="2362200" cy="2674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6" name="ChemSketch" r:id="rId8" imgW="649080" imgH="734400" progId="ACD.ChemSketch.20">
                    <p:embed/>
                  </p:oleObj>
                </mc:Choice>
                <mc:Fallback>
                  <p:oleObj name="ChemSketch" r:id="rId8" imgW="649080" imgH="734400" progId="ACD.ChemSketch.2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4709" y="3545090"/>
                          <a:ext cx="2362200" cy="2674938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6537325" y="4297363"/>
              <a:ext cx="1171575" cy="11715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679076" y="4364899"/>
            <a:ext cx="34307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苯分子中无碳碳双键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4806" y="5988984"/>
            <a:ext cx="55948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无论以何种比例，因为最简式相同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797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  <p:bldP spid="7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88" y="590430"/>
            <a:ext cx="12088754" cy="564767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记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组成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，突破物质与结构陷阱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记摩尔质量相同的物质，如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巧用成键电子数，突破共用电子对数的判断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共用电子对数＝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                  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(1)1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硅中含硅硅键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en-US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SiO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中含硅氧键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en-US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石墨中含碳碳键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1.5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(2)1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其中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极性键，</a:t>
            </a:r>
            <a:endParaRPr lang="en-US" altLang="zh-CN" sz="28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1)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非极性键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56244"/>
              </p:ext>
            </p:extLst>
          </p:nvPr>
        </p:nvGraphicFramePr>
        <p:xfrm>
          <a:off x="9813368" y="1814566"/>
          <a:ext cx="205263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3" name="文档" r:id="rId4" imgW="2052928" imgH="1078117" progId="Word.Document.12">
                  <p:embed/>
                </p:oleObj>
              </mc:Choice>
              <mc:Fallback>
                <p:oleObj name="文档" r:id="rId4" imgW="2052928" imgH="1078117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368" y="1814566"/>
                        <a:ext cx="2052638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286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5"/>
          <a:stretch/>
        </p:blipFill>
        <p:spPr bwMode="auto">
          <a:xfrm>
            <a:off x="70842" y="1228178"/>
            <a:ext cx="5088260" cy="56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65211" y="477466"/>
            <a:ext cx="4233851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单质的空间网状结构</a:t>
            </a:r>
            <a:endParaRPr lang="zh-CN" altLang="zh-CN" sz="32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6" y="1604426"/>
            <a:ext cx="4519195" cy="4905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51270" y="549474"/>
            <a:ext cx="34804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石墨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烯的平面结构</a:t>
            </a:r>
            <a:endParaRPr lang="zh-CN" altLang="zh-CN" sz="32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6604" y="142609"/>
            <a:ext cx="11163760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	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物质所具有的质量。常用的单位是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endParaRPr lang="en-US" altLang="zh-CN" sz="2800" kern="100" dirty="0" smtClean="0">
              <a:latin typeface="宋体"/>
              <a:ea typeface="Times New Roman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公式：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数值：以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单位时，任何粒子的摩尔质量在数值上都等于该粒子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11929"/>
              </p:ext>
            </p:extLst>
          </p:nvPr>
        </p:nvGraphicFramePr>
        <p:xfrm>
          <a:off x="4569569" y="1535497"/>
          <a:ext cx="5175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" name="文档" r:id="rId4" imgW="516831" imgH="1103357" progId="Word.Document.12">
                  <p:embed/>
                </p:oleObj>
              </mc:Choice>
              <mc:Fallback>
                <p:oleObj name="文档" r:id="rId4" imgW="516831" imgH="1103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9569" y="1535497"/>
                        <a:ext cx="517525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892008" y="98064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单位物质的量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412" y="1660349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8342" y="2327585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5620" y="3089193"/>
            <a:ext cx="3297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相对分子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质量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804" y="189434"/>
            <a:ext cx="1150203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题组四　电解质溶液中粒子数目的判断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(1)0.1 L 3.0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等体积、等物质的量浓度的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溶液中，阴、阳离子数目之和均为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溶液中，阳离子的数目之和为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1.0 L 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(5)1 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溶液中所含氧原子数目为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508238"/>
              </p:ext>
            </p:extLst>
          </p:nvPr>
        </p:nvGraphicFramePr>
        <p:xfrm>
          <a:off x="7175326" y="1579379"/>
          <a:ext cx="925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" name="文档" r:id="rId4" imgW="925689" imgH="742783" progId="Word.Document.12">
                  <p:embed/>
                </p:oleObj>
              </mc:Choice>
              <mc:Fallback>
                <p:oleObj name="文档" r:id="rId4" imgW="925689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5326" y="1579379"/>
                        <a:ext cx="925513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405526" y="159969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6574" y="28578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87934" y="351459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387" y="415134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51590" y="479968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0594" y="5362962"/>
            <a:ext cx="116992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经典错误：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计算物质的量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：给浓度，但不给体积；算离子要考虑水解</a:t>
            </a: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5259" y="985969"/>
            <a:ext cx="169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&lt; 0.3N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6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0830" y="285373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无体积、无浓度</a:t>
            </a:r>
            <a:endParaRPr lang="zh-CN" altLang="en-US" sz="32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25227" y="313305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无体积</a:t>
            </a:r>
            <a:endParaRPr lang="zh-CN" altLang="en-US" sz="32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59702" y="4653930"/>
            <a:ext cx="1317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0.1N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6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23398" y="5303743"/>
            <a:ext cx="169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&gt; 0.3N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600" b="1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854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2" grpId="0"/>
      <p:bldP spid="11" grpId="0"/>
      <p:bldP spid="13" grpId="0"/>
      <p:bldP spid="14" grpId="0"/>
      <p:bldP spid="15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594" y="765498"/>
            <a:ext cx="11053228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审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组成、体积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因素，突破电解质溶液中粒子数目陷阱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是否有弱离子的水解。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是否指明了溶液的体积。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所给条件是否与电解质的组成有关，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b="1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，与电解质的组成无关；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0.05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Ba(OH)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溶液，</a:t>
            </a:r>
            <a:r>
              <a:rPr lang="en-US" altLang="zh-CN" sz="2800" b="1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，与电解质的组成有关。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不要忽略溶剂水中的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原子数目。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6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718" y="117426"/>
            <a:ext cx="11617054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题组五　阿伏加德罗常数的应用与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隐含反应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在一定条件下充分反应后，混合物的分子数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(2)100 g 17%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的氨水，溶液中含有的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密闭容器中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充分反应，产物的分子数为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1147" y="243678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5486" y="314265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6403" y="381976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4606" y="4437906"/>
            <a:ext cx="7920880" cy="2064316"/>
            <a:chOff x="694606" y="4437906"/>
            <a:chExt cx="7920880" cy="2064316"/>
          </a:xfrm>
        </p:grpSpPr>
        <p:sp>
          <p:nvSpPr>
            <p:cNvPr id="9" name="矩形 8"/>
            <p:cNvSpPr/>
            <p:nvPr/>
          </p:nvSpPr>
          <p:spPr>
            <a:xfrm>
              <a:off x="694606" y="4437906"/>
              <a:ext cx="792088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  <a:tabLst>
                  <a:tab pos="1890395" algn="l"/>
                </a:tabLst>
              </a:pPr>
              <a:r>
                <a:rPr lang="zh-CN" altLang="en-US" sz="2800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两种经典错误：</a:t>
              </a:r>
              <a:endPara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Ø"/>
                <a:tabLst>
                  <a:tab pos="1890395" algn="l"/>
                </a:tabLst>
              </a:pPr>
              <a:r>
                <a:rPr lang="zh-CN" altLang="en-US" sz="2800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可逆反应，不可能进行彻底；</a:t>
              </a:r>
              <a:endPara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Ø"/>
                <a:tabLst>
                  <a:tab pos="1890395" algn="l"/>
                </a:tabLst>
              </a:pPr>
              <a:r>
                <a:rPr lang="zh-CN" altLang="en-US" sz="2800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注意隐含反应：</a:t>
              </a:r>
              <a:r>
                <a:rPr lang="en-US" altLang="zh-CN" sz="2800" kern="1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2NO</a:t>
              </a:r>
              <a:r>
                <a:rPr lang="en-US" altLang="zh-CN" sz="2800" kern="100" baseline="-250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kern="1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N</a:t>
              </a:r>
              <a:r>
                <a:rPr lang="en-US" altLang="zh-CN" sz="2800" kern="100" baseline="-250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kern="1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800" kern="100" baseline="-250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kern="100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7" t="27334" r="53792" b="19217"/>
            <a:stretch/>
          </p:blipFill>
          <p:spPr>
            <a:xfrm>
              <a:off x="4644047" y="5748564"/>
              <a:ext cx="947103" cy="753658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918742" y="2349674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反应不可能进行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彻底  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&gt; 0.2N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20856" y="2606849"/>
            <a:ext cx="4867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会反应生成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NH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.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 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&lt; 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588" y="4365898"/>
            <a:ext cx="5117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会转换为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4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  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&lt; 2a N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A</a:t>
            </a:r>
            <a:endParaRPr lang="zh-CN" altLang="en-US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582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041" y="-882"/>
            <a:ext cx="11850557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spc="-50" dirty="0">
                <a:solidFill>
                  <a:srgbClr val="0000FF"/>
                </a:solidFill>
                <a:latin typeface="Times New Roman"/>
                <a:cs typeface="Times New Roman"/>
              </a:rPr>
              <a:t>题组六　氧化还原反应中电子转移数目的判断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(1)5.6 g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铁粉与硝酸反应失去的电子数一定为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(2)0.1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Zn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与含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的盐酸充分反应，转移的电子数目为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spc="-5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(3)1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Na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反应，生成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的混合物，转移的电子数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spc="-5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 smtClean="0">
                <a:latin typeface="Times New Roman"/>
                <a:ea typeface="华文细黑"/>
                <a:cs typeface="Courier New"/>
              </a:rPr>
              <a:t>A</a:t>
            </a:r>
          </a:p>
          <a:p>
            <a:pPr algn="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(4)1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充分反应转移的电子数为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FeI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溶液中通入适量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，当有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Fe</a:t>
            </a:r>
            <a:r>
              <a:rPr lang="en-US" altLang="zh-CN" sz="28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被氧化时，共转移的电子的数目为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(6)1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Cl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参加反应转移电子数一定为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75086" y="134156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07774" y="199979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04640" y="3290120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43478" y="391353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6694" y="52006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294" y="584874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7995" y="693490"/>
            <a:ext cx="852989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若硝酸不足，铁过量，则溶液可能为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8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0.2-0.3N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69448" y="1472443"/>
            <a:ext cx="1066318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8349" y="3197787"/>
            <a:ext cx="541847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最终变成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8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，转移电子为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10177" y="3861842"/>
            <a:ext cx="61747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3678" y="5185794"/>
            <a:ext cx="403156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氧化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zh-CN" sz="2800" b="1" kern="1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9382" y="5374010"/>
            <a:ext cx="45110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不一定，若与水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30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9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" name="矩形 2"/>
          <p:cNvSpPr/>
          <p:nvPr/>
        </p:nvSpPr>
        <p:spPr>
          <a:xfrm>
            <a:off x="239408" y="621482"/>
            <a:ext cx="11688154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为阿伏加德罗常数的值。下列说法正确的是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中含有的质子数均为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B.2 L 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亚硫酸溶液中含有的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过氧化钠与水反应时，生成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密闭容器中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充分反应，产物的分子数为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83" y="6665581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43717" y="1629594"/>
            <a:ext cx="2093843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0.9mol   9N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70670" y="1485578"/>
            <a:ext cx="7416824" cy="288032"/>
            <a:chOff x="1270670" y="1485578"/>
            <a:chExt cx="7416824" cy="288032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1270670" y="1485578"/>
              <a:ext cx="0" cy="2880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270670" y="1485578"/>
              <a:ext cx="741682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8687494" y="1485578"/>
              <a:ext cx="0" cy="288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8944649" y="2491480"/>
            <a:ext cx="190308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弱酸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54481" y="4797946"/>
            <a:ext cx="1091966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2N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989937" y="621482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22505" y="3230144"/>
            <a:ext cx="691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9" name="矩形 8"/>
          <p:cNvSpPr/>
          <p:nvPr/>
        </p:nvSpPr>
        <p:spPr>
          <a:xfrm>
            <a:off x="476393" y="5762763"/>
            <a:ext cx="11236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36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6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36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600" b="1" kern="100" spc="-8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=4NaOH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6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en-US" sz="3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2Na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O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 ~ O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~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36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22" grpId="0"/>
      <p:bldP spid="23" grpId="0"/>
      <p:bldP spid="24" grpId="0"/>
      <p:bldP spid="2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4362" y="621482"/>
            <a:ext cx="11755638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的质子数相同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的摩尔质量不同，分别为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的物质的量不同，质子数不同，错误；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L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是弱酸，部分电离，所以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数目小于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项，发生的反应是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=4NaOH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，转移电子数为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，所以生成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氧气转移的电子数为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项，发生反应：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，生成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，常温下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之间存在平衡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ZBFH" pitchFamily="18" charset="0"/>
                <a:ea typeface="华文细黑"/>
                <a:cs typeface="ZBFH" pitchFamily="18" charset="0"/>
              </a:rPr>
              <a:t>       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，所以分子数小于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53402" y="5787474"/>
            <a:ext cx="15263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b="1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27334" r="53792" b="19217"/>
          <a:stretch/>
        </p:blipFill>
        <p:spPr>
          <a:xfrm>
            <a:off x="3358902" y="5865927"/>
            <a:ext cx="731079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8975" y="599949"/>
            <a:ext cx="11755638" cy="5159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10)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代表阿伏加德罗常数的值。下列叙述正确的是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A.60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丙醇中存在的共价键总数为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离子数之和为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钠在空气中燃烧可生成多种氧化物。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钠充分燃烧时转移电子数为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 smtClean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>
              <a:latin typeface="宋体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14314"/>
              </p:ext>
            </p:extLst>
          </p:nvPr>
        </p:nvGraphicFramePr>
        <p:xfrm>
          <a:off x="5643502" y="2549672"/>
          <a:ext cx="12525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1" name="文档" r:id="rId3" imgW="1253208" imgH="925954" progId="Word.Document.12">
                  <p:embed/>
                </p:oleObj>
              </mc:Choice>
              <mc:Fallback>
                <p:oleObj name="文档" r:id="rId3" imgW="1253208" imgH="925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3502" y="2549672"/>
                        <a:ext cx="1252537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42544"/>
              </p:ext>
            </p:extLst>
          </p:nvPr>
        </p:nvGraphicFramePr>
        <p:xfrm>
          <a:off x="7071423" y="2549672"/>
          <a:ext cx="11890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2" name="文档" r:id="rId5" imgW="1192383" imgH="721869" progId="Word.Document.12">
                  <p:embed/>
                </p:oleObj>
              </mc:Choice>
              <mc:Fallback>
                <p:oleObj name="文档" r:id="rId5" imgW="1192383" imgH="7218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1423" y="2549672"/>
                        <a:ext cx="1189038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00099"/>
              </p:ext>
            </p:extLst>
          </p:nvPr>
        </p:nvGraphicFramePr>
        <p:xfrm>
          <a:off x="271303" y="4060674"/>
          <a:ext cx="1099343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3" name="文档" r:id="rId7" imgW="10998958" imgH="1653396" progId="Word.Document.12">
                  <p:embed/>
                </p:oleObj>
              </mc:Choice>
              <mc:Fallback>
                <p:oleObj name="文档" r:id="rId7" imgW="10998958" imgH="1653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303" y="4060674"/>
                        <a:ext cx="10993438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63416" y="1629593"/>
            <a:ext cx="95673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16253" y="2002942"/>
            <a:ext cx="40270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的存在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还有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94292" y="5577554"/>
            <a:ext cx="46362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净产生的中子数为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10-1=9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0590" y="4772301"/>
            <a:ext cx="2808312" cy="8177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342739" y="4149874"/>
            <a:ext cx="793027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097466" y="4149874"/>
            <a:ext cx="793027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207774" y="621482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85261" y="3573810"/>
            <a:ext cx="691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6632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5" grpId="0" animBg="1"/>
      <p:bldP spid="6" grpId="0" animBg="1"/>
      <p:bldP spid="19" grpId="0" animBg="1"/>
      <p:bldP spid="20" grpId="0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566" y="1784812"/>
            <a:ext cx="11409907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项，根据电解质溶液中物料守恒可知，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 L 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粒子数之和为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项，在氧化物中，钠元素的化合价只有＋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价，因此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 Na(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充分燃烧时转移电子数为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235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核素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发生裂变反应时净产生的中子数为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78268"/>
              </p:ext>
            </p:extLst>
          </p:nvPr>
        </p:nvGraphicFramePr>
        <p:xfrm>
          <a:off x="899582" y="2644072"/>
          <a:ext cx="23876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3" name="文档" r:id="rId3" imgW="2388365" imgH="650836" progId="Word.Document.12">
                  <p:embed/>
                </p:oleObj>
              </mc:Choice>
              <mc:Fallback>
                <p:oleObj name="文档" r:id="rId3" imgW="2388365" imgH="650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82" y="2644072"/>
                        <a:ext cx="23876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87509"/>
              </p:ext>
            </p:extLst>
          </p:nvPr>
        </p:nvGraphicFramePr>
        <p:xfrm>
          <a:off x="3014185" y="4727930"/>
          <a:ext cx="852996" cy="71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4" name="文档" r:id="rId5" imgW="844350" imgH="711773" progId="Word.Document.12">
                  <p:embed/>
                </p:oleObj>
              </mc:Choice>
              <mc:Fallback>
                <p:oleObj name="文档" r:id="rId5" imgW="844350" imgH="71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4185" y="4727930"/>
                        <a:ext cx="852996" cy="71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53900"/>
              </p:ext>
            </p:extLst>
          </p:nvPr>
        </p:nvGraphicFramePr>
        <p:xfrm>
          <a:off x="4860136" y="4721326"/>
          <a:ext cx="844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5" name="文档" r:id="rId7" imgW="844350" imgH="711773" progId="Word.Document.12">
                  <p:embed/>
                </p:oleObj>
              </mc:Choice>
              <mc:Fallback>
                <p:oleObj name="文档" r:id="rId7" imgW="844350" imgH="71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136" y="4721326"/>
                        <a:ext cx="8445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62558" y="621482"/>
            <a:ext cx="11518253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60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丙醇的物质的量是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，根据其结构式可知，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丙醇分子中存在的共价键总数为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0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7650" y="627809"/>
            <a:ext cx="1161705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3.(2015·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四川理综，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为阿伏加德罗常数的值，下列说法正确的是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A.2.0 g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的混合物中所含中子数为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乙醛所含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0.7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5.6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D.50 mL 12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盐酸与足量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共热，转移的电子数为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60253"/>
              </p:ext>
            </p:extLst>
          </p:nvPr>
        </p:nvGraphicFramePr>
        <p:xfrm>
          <a:off x="1571343" y="2624361"/>
          <a:ext cx="9858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8" name="文档" r:id="rId3" imgW="986514" imgH="732687" progId="Word.Document.12">
                  <p:embed/>
                </p:oleObj>
              </mc:Choice>
              <mc:Fallback>
                <p:oleObj name="文档" r:id="rId3" imgW="986514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343" y="2624361"/>
                        <a:ext cx="985838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5871" y="5662042"/>
            <a:ext cx="379142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浓盐酸变稀后不再反应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51592" y="4235017"/>
            <a:ext cx="133562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23398" y="3429794"/>
            <a:ext cx="88678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6833" y="1413570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64231" y="2229465"/>
            <a:ext cx="691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55200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6548" y="935657"/>
            <a:ext cx="10773234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摩尔质量与相对原子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或分子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质量的易混点</a:t>
            </a:r>
            <a:endParaRPr lang="en-US" altLang="zh-CN" sz="2800" kern="100" dirty="0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摩尔质量的单位是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，相对原子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质量的单位为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，不是同一个物理量。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摩尔质量只有当以</a:t>
            </a:r>
            <a:r>
              <a:rPr lang="en-US" altLang="zh-CN" sz="2800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作单位时，在数值上才等于其相对原子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或分子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质量。</a:t>
            </a:r>
            <a:endParaRPr lang="zh-CN" altLang="zh-CN" sz="2800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熟记几组摩尔质量相同的物质，如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文本框 3"/>
          <p:cNvSpPr txBox="1"/>
          <p:nvPr/>
        </p:nvSpPr>
        <p:spPr bwMode="auto">
          <a:xfrm>
            <a:off x="1744371" y="5953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易错警示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2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534" y="1810120"/>
            <a:ext cx="11969063" cy="47397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项，一个乙醛分子中含有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乙醛所含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5.6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反应的化学方程式及元素化合价的变化可知，反应转移的电子数为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项，随着反应的进行浓盐酸变成稀盐酸，不再和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 mL 12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共热转移的电子数小于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</a:p>
        </p:txBody>
      </p:sp>
      <p:sp>
        <p:nvSpPr>
          <p:cNvPr id="3" name="矩形 2"/>
          <p:cNvSpPr/>
          <p:nvPr/>
        </p:nvSpPr>
        <p:spPr>
          <a:xfrm>
            <a:off x="46534" y="644632"/>
            <a:ext cx="11749770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的摩尔质量都为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，且每个分子中的中子数都是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2.0 g     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的混合物中所含中子数为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637272"/>
              </p:ext>
            </p:extLst>
          </p:nvPr>
        </p:nvGraphicFramePr>
        <p:xfrm>
          <a:off x="2075235" y="758302"/>
          <a:ext cx="985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6" name="文档" r:id="rId3" imgW="986514" imgH="732687" progId="Word.Document.12">
                  <p:embed/>
                </p:oleObj>
              </mc:Choice>
              <mc:Fallback>
                <p:oleObj name="文档" r:id="rId3" imgW="986514" imgH="732687" progId="Word.Document.12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235" y="758302"/>
                        <a:ext cx="985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55822"/>
              </p:ext>
            </p:extLst>
          </p:nvPr>
        </p:nvGraphicFramePr>
        <p:xfrm>
          <a:off x="3453185" y="1364727"/>
          <a:ext cx="985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" name="文档" r:id="rId5" imgW="986514" imgH="732687" progId="Word.Document.12">
                  <p:embed/>
                </p:oleObj>
              </mc:Choice>
              <mc:Fallback>
                <p:oleObj name="文档" r:id="rId5" imgW="986514" imgH="732687" progId="Word.Document.12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185" y="1364727"/>
                        <a:ext cx="985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88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2598" y="621482"/>
            <a:ext cx="10748650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为阿伏加德罗常数的数值，下列说法正确的是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A.23 g Na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反应完全后可生成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和足量热浓硫酸反应可生成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混合气中含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完全转变为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31510" y="2074123"/>
            <a:ext cx="11560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03518" y="2781722"/>
            <a:ext cx="912429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03518" y="3442929"/>
            <a:ext cx="797013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90750" y="1197546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40295" y="4390546"/>
            <a:ext cx="691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7766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3358" y="621482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 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与足量热浓硫酸反应应生成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都是双原子分子，标准状况下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原子的化合价共为＋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价，可知反应中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单质铁失去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65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7652" y="605456"/>
            <a:ext cx="10856137" cy="42318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5.(2013·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新课标全国卷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9)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为阿伏加德罗常数的值。下列叙述正确的是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A.1.0 L 1.0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NaAlO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水溶液中含有的氧原子数为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单层石墨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中含有六元环的个数为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的羟基与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的氢氧根离子所含电子数均为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09084" y="3473336"/>
            <a:ext cx="1266693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无体积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16989" y="4837320"/>
            <a:ext cx="20714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n-US" altLang="zh-CN" sz="28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No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16932" y="1557586"/>
            <a:ext cx="130356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2No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73930" y="1154151"/>
            <a:ext cx="561372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79558" y="2591844"/>
            <a:ext cx="691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7310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3812" y="660697"/>
            <a:ext cx="11502034" cy="50013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项忽视了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NaAlO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溶液中的水，错误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项中每个碳原子被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个六元环共用，则每个六元环占有的碳原子数＝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  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石墨烯含六元环的物质的量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项没有告诉溶液的体积，无法计算，错；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电子微粒，所含电子数为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14590"/>
              </p:ext>
            </p:extLst>
          </p:nvPr>
        </p:nvGraphicFramePr>
        <p:xfrm>
          <a:off x="1150671" y="2008529"/>
          <a:ext cx="4270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8" name="文档" r:id="rId3" imgW="427933" imgH="1180159" progId="Word.Document.12">
                  <p:embed/>
                </p:oleObj>
              </mc:Choice>
              <mc:Fallback>
                <p:oleObj name="文档" r:id="rId3" imgW="427933" imgH="1180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0671" y="2008529"/>
                        <a:ext cx="427038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26179"/>
              </p:ext>
            </p:extLst>
          </p:nvPr>
        </p:nvGraphicFramePr>
        <p:xfrm>
          <a:off x="8659823" y="2041152"/>
          <a:ext cx="18605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9" name="文档" r:id="rId5" imgW="1860016" imgH="1139414" progId="Word.Document.12">
                  <p:embed/>
                </p:oleObj>
              </mc:Choice>
              <mc:Fallback>
                <p:oleObj name="文档" r:id="rId5" imgW="1860016" imgH="11394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9823" y="2041152"/>
                        <a:ext cx="18605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74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031" y="477466"/>
            <a:ext cx="11296938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6.(2012·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表示阿伏加德罗常数的值。下列叙述中不正确的是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分子总数为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混合气体中含有的氧原子数为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B.28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乙烯和环丁烷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的混合气体中含有的碳原子数为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92 g 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的混合气体中含有的原子总数为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氯气与足量镁粉充分反应，转移的电子数为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baseline="-250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473" y="992431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50590" y="5590034"/>
            <a:ext cx="20162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638822" y="5577554"/>
            <a:ext cx="41889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不是标况，氯气不是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1mol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07033" y="1298167"/>
            <a:ext cx="591829" cy="979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4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6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11630" y="2763138"/>
            <a:ext cx="23487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最简式都相同</a:t>
            </a:r>
            <a:endParaRPr lang="zh-CN" altLang="zh-CN" sz="2800" b="1" kern="1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大括号 5"/>
          <p:cNvSpPr/>
          <p:nvPr/>
        </p:nvSpPr>
        <p:spPr>
          <a:xfrm rot="19170020">
            <a:off x="10370832" y="3180284"/>
            <a:ext cx="542147" cy="1392392"/>
          </a:xfrm>
          <a:prstGeom prst="rightBrace">
            <a:avLst>
              <a:gd name="adj1" fmla="val 8333"/>
              <a:gd name="adj2" fmla="val 4596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828588" y="1787916"/>
            <a:ext cx="691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9319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6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309" y="730773"/>
            <a:ext cx="11296938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一定要注意气体摩尔体积为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的条件是在标准状况下。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分子中都含有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个氧原子，故分子总数为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的混合气体中含有的氧原子数为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项中乙烯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和环丁烷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，故含有的碳原子数为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92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，故含有原子的总数为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75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863" y="887816"/>
            <a:ext cx="11074344" cy="25419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项中提到气体的体积，只有在标准状况下，才能用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进行计算，故常温常压下，不能代入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 bwMode="auto">
          <a:xfrm>
            <a:off x="508004" y="435276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</a:p>
        </p:txBody>
      </p:sp>
      <p:sp>
        <p:nvSpPr>
          <p:cNvPr id="9" name="矩形 8"/>
          <p:cNvSpPr/>
          <p:nvPr/>
        </p:nvSpPr>
        <p:spPr>
          <a:xfrm>
            <a:off x="478582" y="1103322"/>
            <a:ext cx="11053228" cy="294437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是否相同？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不相同。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是个纯数值，没有任何物理意义，而阿伏加德罗常数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是指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任何微粒所含的粒子数，它与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0.012 kg 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所含的碳原子数相同，数值上约为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7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7465" y="16376"/>
            <a:ext cx="11502034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含有相同的粒子数目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任何物质都含有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40 g(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的质量与它的相对分子质量相等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氖气的摩尔质量在数值上等于它的相对原子质量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的质量相同，溶于水后电离出的阴离子数目也相同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49859" y="7477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7294" y="134527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9662" y="195270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5843" y="25490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7174" y="312871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7792" y="37203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81630" y="42874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03518" y="49445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0710" y="60966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1121" y="1339816"/>
            <a:ext cx="2018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NaCl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无分子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38740" y="7594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指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代不明确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15286" y="191762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指代不明确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29014" y="2543670"/>
            <a:ext cx="2098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g/</a:t>
            </a:r>
            <a:r>
              <a:rPr lang="en-US" altLang="zh-CN" sz="2800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mol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99462" y="2913273"/>
            <a:ext cx="3268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单位不相同，其次，数值相等也有要求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38822" y="6094090"/>
            <a:ext cx="512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PO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4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是中强酸，不能完全电离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35174" y="4509914"/>
            <a:ext cx="3052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摩尔质量是确定的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6574" y="621482"/>
            <a:ext cx="11053228" cy="35701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tabLst>
                <a:tab pos="1890395" algn="l"/>
              </a:tabLst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题组一　有关分子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或特定组合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中微粒数的计算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0.112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>
                <a:latin typeface="宋体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cs typeface="Courier New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25.6 g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氦气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个白磷分子，所含原子个数从大到小的顺序为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              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4666" y="3294380"/>
            <a:ext cx="334899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8008947" y="3233360"/>
            <a:ext cx="648072" cy="142057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38294" y="4509914"/>
            <a:ext cx="668773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P</a:t>
            </a:r>
            <a:r>
              <a:rPr lang="en-US" altLang="zh-CN" sz="40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4</a:t>
            </a:r>
            <a:endParaRPr lang="zh-CN" altLang="zh-CN" sz="1400" b="1" kern="1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4406858"/>
            <a:ext cx="4933028" cy="20162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28260" y="1125538"/>
            <a:ext cx="982770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112g</a:t>
            </a:r>
            <a:endParaRPr lang="zh-CN" altLang="zh-CN" sz="1100" b="1" kern="1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046099" y="5222443"/>
            <a:ext cx="3068319" cy="1289125"/>
            <a:chOff x="8046099" y="5222443"/>
            <a:chExt cx="3068319" cy="1289125"/>
          </a:xfrm>
        </p:grpSpPr>
        <p:sp>
          <p:nvSpPr>
            <p:cNvPr id="16" name="矩形 15"/>
            <p:cNvSpPr/>
            <p:nvPr/>
          </p:nvSpPr>
          <p:spPr>
            <a:xfrm>
              <a:off x="8304033" y="5680571"/>
              <a:ext cx="281038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50000"/>
                </a:lnSpc>
                <a:tabLst>
                  <a:tab pos="1890395" algn="l"/>
                </a:tabLst>
              </a:pP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细黑"/>
                  <a:cs typeface="Times New Roman" panose="02020603050405020304" pitchFamily="18" charset="0"/>
                </a:rPr>
                <a:t>(H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细黑"/>
                  <a:cs typeface="Times New Roman" panose="02020603050405020304" pitchFamily="18" charset="0"/>
                </a:rPr>
                <a:t>2</a:t>
              </a: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细黑"/>
                  <a:cs typeface="Times New Roman" panose="02020603050405020304" pitchFamily="18" charset="0"/>
                </a:rPr>
                <a:t>O) = 1g/mL</a:t>
              </a:r>
              <a:endParaRPr lang="zh-CN" altLang="zh-CN" sz="11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46099" y="5222443"/>
              <a:ext cx="569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6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endParaRPr lang="zh-CN" alt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230" y="405458"/>
            <a:ext cx="11849540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计算或判断下列电解质溶液中的粒子数目</a:t>
            </a:r>
            <a:endParaRPr lang="zh-CN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的溶液中，含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</a:t>
            </a: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       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1.2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，由于在溶液中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水解，故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的物质的量小于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(2)1 L 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溶液中，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COOH)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华文细黑"/>
                <a:cs typeface="Times New Roman"/>
              </a:rPr>
              <a:t>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6079"/>
              </p:ext>
            </p:extLst>
          </p:nvPr>
        </p:nvGraphicFramePr>
        <p:xfrm>
          <a:off x="7143958" y="1290762"/>
          <a:ext cx="105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4" name="文档" r:id="rId4" imgW="1057776" imgH="732687" progId="Word.Document.12">
                  <p:embed/>
                </p:oleObj>
              </mc:Choice>
              <mc:Fallback>
                <p:oleObj name="文档" r:id="rId4" imgW="1057776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958" y="1290762"/>
                        <a:ext cx="1057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55972"/>
              </p:ext>
            </p:extLst>
          </p:nvPr>
        </p:nvGraphicFramePr>
        <p:xfrm>
          <a:off x="1651030" y="2687097"/>
          <a:ext cx="105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5" name="文档" r:id="rId6" imgW="1057776" imgH="732687" progId="Word.Document.12">
                  <p:embed/>
                </p:oleObj>
              </mc:Choice>
              <mc:Fallback>
                <p:oleObj name="文档" r:id="rId6" imgW="1057776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1030" y="2687097"/>
                        <a:ext cx="1057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49731" y="1125538"/>
            <a:ext cx="63350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1.2</a:t>
            </a:r>
            <a:endParaRPr lang="zh-CN" altLang="zh-CN" sz="2800" b="1" kern="100" dirty="0">
              <a:solidFill>
                <a:srgbClr val="FF0000"/>
              </a:solidFill>
              <a:latin typeface="Times New Roman" pitchFamily="18" charset="0"/>
              <a:ea typeface="华文细黑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9582" y="1146746"/>
            <a:ext cx="3898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&lt;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87494" y="3883050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小于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6731" y="4603130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小于</a:t>
            </a:r>
          </a:p>
        </p:txBody>
      </p:sp>
      <p:sp>
        <p:nvSpPr>
          <p:cNvPr id="1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8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5264</TotalTime>
  <Words>2778</Words>
  <Application>Microsoft Office PowerPoint</Application>
  <PresentationFormat>自定义</PresentationFormat>
  <Paragraphs>595</Paragraphs>
  <Slides>57</Slides>
  <Notes>2</Notes>
  <HiddenSlides>12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Arial</vt:lpstr>
      <vt:lpstr>宋体</vt:lpstr>
      <vt:lpstr>ZBFH</vt:lpstr>
      <vt:lpstr>Impact</vt:lpstr>
      <vt:lpstr>Calibri</vt:lpstr>
      <vt:lpstr>黑体</vt:lpstr>
      <vt:lpstr>Broadway</vt:lpstr>
      <vt:lpstr>楷体</vt:lpstr>
      <vt:lpstr>微软雅黑</vt:lpstr>
      <vt:lpstr>Courier New</vt:lpstr>
      <vt:lpstr>IPAPANNEW</vt:lpstr>
      <vt:lpstr>经典繁仿黑</vt:lpstr>
      <vt:lpstr>Times New Roman</vt:lpstr>
      <vt:lpstr>华文细黑</vt:lpstr>
      <vt:lpstr>Wingdings</vt:lpstr>
      <vt:lpstr>6_Office 主题</vt:lpstr>
      <vt:lpstr>文档</vt:lpstr>
      <vt:lpstr>CS ChemDraw Drawing</vt:lpstr>
      <vt:lpstr>ChemSketch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1124</cp:revision>
  <dcterms:created xsi:type="dcterms:W3CDTF">2014-11-27T01:03:08Z</dcterms:created>
  <dcterms:modified xsi:type="dcterms:W3CDTF">2016-05-23T14:40:05Z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B6468007-73C7-4B3A-3F51-3F3F3F493F3F</vt:lpwstr>
  </property>
  <property fmtid="{D5CDD505-2E9C-101B-9397-08002B2CF9AE}" pid="3" name="ArticulatePath">
    <vt:lpwstr>第一章 第3讲（第1课时）</vt:lpwstr>
  </property>
</Properties>
</file>