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53"/>
  </p:notesMasterIdLst>
  <p:handoutMasterIdLst>
    <p:handoutMasterId r:id="rId54"/>
  </p:handoutMasterIdLst>
  <p:sldIdLst>
    <p:sldId id="307" r:id="rId2"/>
    <p:sldId id="893" r:id="rId3"/>
    <p:sldId id="309" r:id="rId4"/>
    <p:sldId id="843" r:id="rId5"/>
    <p:sldId id="849" r:id="rId6"/>
    <p:sldId id="848" r:id="rId7"/>
    <p:sldId id="850" r:id="rId8"/>
    <p:sldId id="851" r:id="rId9"/>
    <p:sldId id="852" r:id="rId10"/>
    <p:sldId id="853" r:id="rId11"/>
    <p:sldId id="877" r:id="rId12"/>
    <p:sldId id="872" r:id="rId13"/>
    <p:sldId id="873" r:id="rId14"/>
    <p:sldId id="874" r:id="rId15"/>
    <p:sldId id="875" r:id="rId16"/>
    <p:sldId id="878" r:id="rId17"/>
    <p:sldId id="881" r:id="rId18"/>
    <p:sldId id="882" r:id="rId19"/>
    <p:sldId id="315" r:id="rId20"/>
    <p:sldId id="469" r:id="rId21"/>
    <p:sldId id="855" r:id="rId22"/>
    <p:sldId id="854" r:id="rId23"/>
    <p:sldId id="618" r:id="rId24"/>
    <p:sldId id="753" r:id="rId25"/>
    <p:sldId id="856" r:id="rId26"/>
    <p:sldId id="755" r:id="rId27"/>
    <p:sldId id="858" r:id="rId28"/>
    <p:sldId id="857" r:id="rId29"/>
    <p:sldId id="859" r:id="rId30"/>
    <p:sldId id="860" r:id="rId31"/>
    <p:sldId id="861" r:id="rId32"/>
    <p:sldId id="764" r:id="rId33"/>
    <p:sldId id="863" r:id="rId34"/>
    <p:sldId id="862" r:id="rId35"/>
    <p:sldId id="864" r:id="rId36"/>
    <p:sldId id="865" r:id="rId37"/>
    <p:sldId id="866" r:id="rId38"/>
    <p:sldId id="867" r:id="rId39"/>
    <p:sldId id="868" r:id="rId40"/>
    <p:sldId id="869" r:id="rId41"/>
    <p:sldId id="870" r:id="rId42"/>
    <p:sldId id="871" r:id="rId43"/>
    <p:sldId id="886" r:id="rId44"/>
    <p:sldId id="883" r:id="rId45"/>
    <p:sldId id="884" r:id="rId46"/>
    <p:sldId id="887" r:id="rId47"/>
    <p:sldId id="888" r:id="rId48"/>
    <p:sldId id="890" r:id="rId49"/>
    <p:sldId id="891" r:id="rId50"/>
    <p:sldId id="892" r:id="rId51"/>
    <p:sldId id="441" r:id="rId52"/>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50" d="100"/>
          <a:sy n="50" d="100"/>
        </p:scale>
        <p:origin x="-1406" y="-883"/>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 Monday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 Monday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11</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归纳总结</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16530995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8" name="矩形 7"/>
          <p:cNvSpPr/>
          <p:nvPr userDrawn="1"/>
        </p:nvSpPr>
        <p:spPr>
          <a:xfrm>
            <a:off x="1774727" y="36716"/>
            <a:ext cx="1826141" cy="584910"/>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 lastClr="CCE8CF"/>
                </a:solidFill>
                <a:effectLst/>
                <a:uLnTx/>
                <a:uFillTx/>
                <a:latin typeface="微软雅黑"/>
                <a:ea typeface="微软雅黑"/>
                <a:cs typeface="+mn-cs"/>
              </a:rPr>
              <a:t>反思归纳</a:t>
            </a:r>
            <a:endParaRPr kumimoji="0" lang="zh-CN" altLang="en-US" sz="3200" b="1" i="0" u="none" strike="noStrike" kern="1200" cap="none" spc="0" normalizeH="0" baseline="0" noProof="0" dirty="0">
              <a:ln>
                <a:noFill/>
              </a:ln>
              <a:solidFill>
                <a:sysClr val="window" lastClr="CCE8CF"/>
              </a:solidFill>
              <a:effectLst/>
              <a:uLnTx/>
              <a:uFillTx/>
              <a:latin typeface="微软雅黑"/>
              <a:ea typeface="微软雅黑"/>
              <a:cs typeface="+mn-cs"/>
            </a:endParaRPr>
          </a:p>
        </p:txBody>
      </p:sp>
    </p:spTree>
    <p:extLst>
      <p:ext uri="{BB962C8B-B14F-4D97-AF65-F5344CB8AC3E}">
        <p14:creationId xmlns:p14="http://schemas.microsoft.com/office/powerpoint/2010/main" val="35754970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2" y="2216060"/>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1"/>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5" y="3429795"/>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7556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Administrator\Desktop\新建文件夹\1757570_095505183568_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4885"/>
          <a:stretch/>
        </p:blipFill>
        <p:spPr bwMode="auto">
          <a:xfrm>
            <a:off x="-32798" y="-26473"/>
            <a:ext cx="12223209" cy="688606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25474" y="4083474"/>
            <a:ext cx="8424936" cy="1507854"/>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5474" y="4083474"/>
            <a:ext cx="936104" cy="1507853"/>
            <a:chOff x="1636272" y="4786031"/>
            <a:chExt cx="839787" cy="1212851"/>
          </a:xfrm>
        </p:grpSpPr>
        <p:sp>
          <p:nvSpPr>
            <p:cNvPr id="10" name="矩形 9"/>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10"/>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2368625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1" y="-26589"/>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1994595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7655167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1"/>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12007544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2"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1676717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2"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知识梳理</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24180181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7" name="文本框 39"/>
          <p:cNvSpPr txBox="1"/>
          <p:nvPr userDrawn="1"/>
        </p:nvSpPr>
        <p:spPr>
          <a:xfrm>
            <a:off x="190550" y="-87270"/>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9" name="矩形 8"/>
          <p:cNvSpPr/>
          <p:nvPr userDrawn="1"/>
        </p:nvSpPr>
        <p:spPr>
          <a:xfrm>
            <a:off x="1774727" y="36716"/>
            <a:ext cx="1826141" cy="5849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CCE8CF"/>
                </a:solidFill>
                <a:effectLst/>
                <a:uLnTx/>
                <a:uFillTx/>
                <a:latin typeface="微软雅黑"/>
                <a:ea typeface="微软雅黑"/>
              </a:rPr>
              <a:t>解题探究</a:t>
            </a:r>
            <a:endParaRPr kumimoji="0" lang="zh-CN" altLang="en-US" sz="3200" b="1" i="0" u="none" strike="noStrike" kern="0" cap="none" spc="0" normalizeH="0" baseline="0" noProof="0" dirty="0">
              <a:ln>
                <a:noFill/>
              </a:ln>
              <a:solidFill>
                <a:sysClr val="window" lastClr="CCE8CF"/>
              </a:solidFill>
              <a:effectLst/>
              <a:uLnTx/>
              <a:uFillTx/>
              <a:latin typeface="微软雅黑"/>
              <a:ea typeface="微软雅黑"/>
            </a:endParaRPr>
          </a:p>
        </p:txBody>
      </p:sp>
    </p:spTree>
    <p:extLst>
      <p:ext uri="{BB962C8B-B14F-4D97-AF65-F5344CB8AC3E}">
        <p14:creationId xmlns:p14="http://schemas.microsoft.com/office/powerpoint/2010/main" val="18735397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13" r:id="rId13"/>
    <p:sldLayoutId id="2147483817" r:id="rId14"/>
    <p:sldLayoutId id="2147483815" r:id="rId15"/>
    <p:sldLayoutId id="2147483816"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package" Target="../embeddings/Microsoft_Word___4.docx"/></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5.docx"/><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0.png"/><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__6.docx"/><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file:///C:\Users\Administrator\Desktop\GD22.TIF" TargetMode="External"/><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file:///C:\Users\Administrator\Desktop\GD23.TIF"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file:///C:\Users\Administrator\Desktop\GD24.TIF" TargetMode="External"/><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file:///C:\Users\Administrator\Desktop\GD25.TIF" TargetMode="Externa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package" Target="../embeddings/Microsoft_Word___7.docx"/><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9.xml"/><Relationship Id="rId16" Type="http://schemas.openxmlformats.org/officeDocument/2006/relationships/slide" Target="slide46.xml"/><Relationship Id="rId1" Type="http://schemas.openxmlformats.org/officeDocument/2006/relationships/vmlDrawing" Target="../drawings/vmlDrawing8.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28.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13.emf"/><Relationship Id="rId9" Type="http://schemas.openxmlformats.org/officeDocument/2006/relationships/slide" Target="slide27.xml"/><Relationship Id="rId14" Type="http://schemas.openxmlformats.org/officeDocument/2006/relationships/slide" Target="slide4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package" Target="../embeddings/Microsoft_Word___1.docx"/></Relationships>
</file>

<file path=ppt/slides/_rels/slide20.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21.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22.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6.xml"/><Relationship Id="rId18" Type="http://schemas.openxmlformats.org/officeDocument/2006/relationships/slide" Target="slide48.xml"/><Relationship Id="rId3" Type="http://schemas.openxmlformats.org/officeDocument/2006/relationships/package" Target="../embeddings/Microsoft_Word___8.docx"/><Relationship Id="rId7" Type="http://schemas.openxmlformats.org/officeDocument/2006/relationships/slide" Target="slide19.xml"/><Relationship Id="rId12" Type="http://schemas.openxmlformats.org/officeDocument/2006/relationships/slide" Target="slide33.xml"/><Relationship Id="rId17" Type="http://schemas.openxmlformats.org/officeDocument/2006/relationships/slide" Target="slide46.xml"/><Relationship Id="rId2" Type="http://schemas.openxmlformats.org/officeDocument/2006/relationships/slideLayout" Target="../slideLayouts/slideLayout13.xml"/><Relationship Id="rId16" Type="http://schemas.openxmlformats.org/officeDocument/2006/relationships/slide" Target="slide43.xml"/><Relationship Id="rId1" Type="http://schemas.openxmlformats.org/officeDocument/2006/relationships/vmlDrawing" Target="../drawings/vmlDrawing9.vml"/><Relationship Id="rId6" Type="http://schemas.openxmlformats.org/officeDocument/2006/relationships/slide" Target="slide24.xml"/><Relationship Id="rId11" Type="http://schemas.openxmlformats.org/officeDocument/2006/relationships/slide" Target="slide30.xml"/><Relationship Id="rId5" Type="http://schemas.openxmlformats.org/officeDocument/2006/relationships/image" Target="../media/image29.png"/><Relationship Id="rId15" Type="http://schemas.openxmlformats.org/officeDocument/2006/relationships/slide" Target="slide42.xml"/><Relationship Id="rId10" Type="http://schemas.openxmlformats.org/officeDocument/2006/relationships/slide" Target="slide27.xml"/><Relationship Id="rId4" Type="http://schemas.openxmlformats.org/officeDocument/2006/relationships/image" Target="../media/image13.emf"/><Relationship Id="rId9" Type="http://schemas.openxmlformats.org/officeDocument/2006/relationships/slide" Target="slide25.xml"/><Relationship Id="rId14" Type="http://schemas.openxmlformats.org/officeDocument/2006/relationships/slide" Target="slide40.xml"/></Relationships>
</file>

<file path=ppt/slides/_rels/slide24.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2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6.xml"/><Relationship Id="rId18" Type="http://schemas.openxmlformats.org/officeDocument/2006/relationships/slide" Target="slide48.xml"/><Relationship Id="rId3" Type="http://schemas.openxmlformats.org/officeDocument/2006/relationships/package" Target="../embeddings/Microsoft_Word___9.docx"/><Relationship Id="rId7" Type="http://schemas.openxmlformats.org/officeDocument/2006/relationships/slide" Target="slide19.xml"/><Relationship Id="rId12" Type="http://schemas.openxmlformats.org/officeDocument/2006/relationships/slide" Target="slide33.xml"/><Relationship Id="rId17" Type="http://schemas.openxmlformats.org/officeDocument/2006/relationships/slide" Target="slide46.xml"/><Relationship Id="rId2" Type="http://schemas.openxmlformats.org/officeDocument/2006/relationships/slideLayout" Target="../slideLayouts/slideLayout13.xml"/><Relationship Id="rId16" Type="http://schemas.openxmlformats.org/officeDocument/2006/relationships/slide" Target="slide43.xml"/><Relationship Id="rId1" Type="http://schemas.openxmlformats.org/officeDocument/2006/relationships/vmlDrawing" Target="../drawings/vmlDrawing10.vml"/><Relationship Id="rId6" Type="http://schemas.openxmlformats.org/officeDocument/2006/relationships/slide" Target="slide26.xml"/><Relationship Id="rId11" Type="http://schemas.openxmlformats.org/officeDocument/2006/relationships/slide" Target="slide30.xml"/><Relationship Id="rId5" Type="http://schemas.openxmlformats.org/officeDocument/2006/relationships/image" Target="../media/image30.png"/><Relationship Id="rId15" Type="http://schemas.openxmlformats.org/officeDocument/2006/relationships/slide" Target="slide42.xml"/><Relationship Id="rId10" Type="http://schemas.openxmlformats.org/officeDocument/2006/relationships/slide" Target="slide27.xml"/><Relationship Id="rId4" Type="http://schemas.openxmlformats.org/officeDocument/2006/relationships/image" Target="../media/image13.emf"/><Relationship Id="rId9" Type="http://schemas.openxmlformats.org/officeDocument/2006/relationships/slide" Target="slide25.xml"/><Relationship Id="rId14" Type="http://schemas.openxmlformats.org/officeDocument/2006/relationships/slide" Target="slide40.xml"/></Relationships>
</file>

<file path=ppt/slides/_rels/slide26.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27.xml.rels><?xml version="1.0" encoding="UTF-8" standalone="yes"?>
<Relationships xmlns="http://schemas.openxmlformats.org/package/2006/relationships"><Relationship Id="rId8" Type="http://schemas.openxmlformats.org/officeDocument/2006/relationships/image" Target="file:///F:\&#29579;&#23143;&#33452;\2015\PPT\&#19968;&#36718;\WWP126.tif" TargetMode="External"/><Relationship Id="rId13" Type="http://schemas.openxmlformats.org/officeDocument/2006/relationships/slide" Target="slide30.xml"/><Relationship Id="rId18" Type="http://schemas.openxmlformats.org/officeDocument/2006/relationships/slide" Target="slide43.xml"/><Relationship Id="rId3" Type="http://schemas.openxmlformats.org/officeDocument/2006/relationships/package" Target="../embeddings/Microsoft_Word___10.docx"/><Relationship Id="rId7" Type="http://schemas.openxmlformats.org/officeDocument/2006/relationships/image" Target="../media/image32.png"/><Relationship Id="rId12" Type="http://schemas.openxmlformats.org/officeDocument/2006/relationships/slide" Target="slide27.xml"/><Relationship Id="rId17" Type="http://schemas.openxmlformats.org/officeDocument/2006/relationships/slide" Target="slide42.xml"/><Relationship Id="rId2" Type="http://schemas.openxmlformats.org/officeDocument/2006/relationships/slideLayout" Target="../slideLayouts/slideLayout13.xml"/><Relationship Id="rId16" Type="http://schemas.openxmlformats.org/officeDocument/2006/relationships/slide" Target="slide40.xml"/><Relationship Id="rId20" Type="http://schemas.openxmlformats.org/officeDocument/2006/relationships/slide" Target="slide48.xml"/><Relationship Id="rId1" Type="http://schemas.openxmlformats.org/officeDocument/2006/relationships/vmlDrawing" Target="../drawings/vmlDrawing11.vml"/><Relationship Id="rId6" Type="http://schemas.openxmlformats.org/officeDocument/2006/relationships/image" Target="file:///F:\&#29579;&#23143;&#33452;\2015\PPT\&#19968;&#36718;\WWP125.tif" TargetMode="External"/><Relationship Id="rId11" Type="http://schemas.openxmlformats.org/officeDocument/2006/relationships/slide" Target="slide25.xml"/><Relationship Id="rId5" Type="http://schemas.openxmlformats.org/officeDocument/2006/relationships/image" Target="../media/image31.png"/><Relationship Id="rId15" Type="http://schemas.openxmlformats.org/officeDocument/2006/relationships/slide" Target="slide36.xml"/><Relationship Id="rId10" Type="http://schemas.openxmlformats.org/officeDocument/2006/relationships/slide" Target="slide22.xml"/><Relationship Id="rId19" Type="http://schemas.openxmlformats.org/officeDocument/2006/relationships/slide" Target="slide46.xml"/><Relationship Id="rId4" Type="http://schemas.openxmlformats.org/officeDocument/2006/relationships/image" Target="../media/image13.emf"/><Relationship Id="rId9" Type="http://schemas.openxmlformats.org/officeDocument/2006/relationships/slide" Target="slide19.xml"/><Relationship Id="rId14" Type="http://schemas.openxmlformats.org/officeDocument/2006/relationships/slide" Target="slide33.xml"/></Relationships>
</file>

<file path=ppt/slides/_rels/slide28.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slide" Target="slide29.xml"/><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29.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2.xml"/><Relationship Id="rId3" Type="http://schemas.openxmlformats.org/officeDocument/2006/relationships/package" Target="../embeddings/Microsoft_Word___11.docx"/><Relationship Id="rId7" Type="http://schemas.openxmlformats.org/officeDocument/2006/relationships/slide" Target="slide25.xml"/><Relationship Id="rId12" Type="http://schemas.openxmlformats.org/officeDocument/2006/relationships/slide" Target="slide40.xml"/><Relationship Id="rId2" Type="http://schemas.openxmlformats.org/officeDocument/2006/relationships/slideLayout" Target="../slideLayouts/slideLayout13.xml"/><Relationship Id="rId16" Type="http://schemas.openxmlformats.org/officeDocument/2006/relationships/slide" Target="slide48.xml"/><Relationship Id="rId1" Type="http://schemas.openxmlformats.org/officeDocument/2006/relationships/vmlDrawing" Target="../drawings/vmlDrawing12.v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9.xml"/><Relationship Id="rId15" Type="http://schemas.openxmlformats.org/officeDocument/2006/relationships/slide" Target="slide46.xml"/><Relationship Id="rId10" Type="http://schemas.openxmlformats.org/officeDocument/2006/relationships/slide" Target="slide33.xml"/><Relationship Id="rId4" Type="http://schemas.openxmlformats.org/officeDocument/2006/relationships/image" Target="../media/image13.emf"/><Relationship Id="rId9" Type="http://schemas.openxmlformats.org/officeDocument/2006/relationships/slide" Target="slide30.xml"/><Relationship Id="rId14" Type="http://schemas.openxmlformats.org/officeDocument/2006/relationships/slide" Target="slide43.xml"/></Relationships>
</file>

<file path=ppt/slides/_rels/slide3.xml.rels><?xml version="1.0" encoding="UTF-8" standalone="yes"?>
<Relationships xmlns="http://schemas.openxmlformats.org/package/2006/relationships"><Relationship Id="rId3" Type="http://schemas.openxmlformats.org/officeDocument/2006/relationships/image" Target="file:///F:\&#29579;&#23143;&#33452;\2015\PPT\&#19968;&#36718;\HX405.TIF" TargetMode="External"/><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file:///F:\&#29579;&#23143;&#33452;\2015\PPT\&#19968;&#36718;\HX406.TIF" TargetMode="Externa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6.xml"/><Relationship Id="rId18" Type="http://schemas.openxmlformats.org/officeDocument/2006/relationships/slide" Target="slide48.xml"/><Relationship Id="rId3" Type="http://schemas.openxmlformats.org/officeDocument/2006/relationships/package" Target="../embeddings/Microsoft_Word___12.docx"/><Relationship Id="rId7" Type="http://schemas.openxmlformats.org/officeDocument/2006/relationships/slide" Target="slide19.xml"/><Relationship Id="rId12" Type="http://schemas.openxmlformats.org/officeDocument/2006/relationships/slide" Target="slide33.xml"/><Relationship Id="rId17" Type="http://schemas.openxmlformats.org/officeDocument/2006/relationships/slide" Target="slide46.xml"/><Relationship Id="rId2" Type="http://schemas.openxmlformats.org/officeDocument/2006/relationships/slideLayout" Target="../slideLayouts/slideLayout13.xml"/><Relationship Id="rId16" Type="http://schemas.openxmlformats.org/officeDocument/2006/relationships/slide" Target="slide43.xml"/><Relationship Id="rId1" Type="http://schemas.openxmlformats.org/officeDocument/2006/relationships/vmlDrawing" Target="../drawings/vmlDrawing13.vml"/><Relationship Id="rId6" Type="http://schemas.openxmlformats.org/officeDocument/2006/relationships/image" Target="file:///F:\&#29579;&#23143;&#33452;\2015\PPT\&#19968;&#36718;\WWP127.tif" TargetMode="External"/><Relationship Id="rId11" Type="http://schemas.openxmlformats.org/officeDocument/2006/relationships/slide" Target="slide30.xml"/><Relationship Id="rId5" Type="http://schemas.openxmlformats.org/officeDocument/2006/relationships/image" Target="../media/image33.png"/><Relationship Id="rId15" Type="http://schemas.openxmlformats.org/officeDocument/2006/relationships/slide" Target="slide42.xml"/><Relationship Id="rId10" Type="http://schemas.openxmlformats.org/officeDocument/2006/relationships/slide" Target="slide27.xml"/><Relationship Id="rId4" Type="http://schemas.openxmlformats.org/officeDocument/2006/relationships/image" Target="../media/image13.emf"/><Relationship Id="rId9" Type="http://schemas.openxmlformats.org/officeDocument/2006/relationships/slide" Target="slide25.xml"/><Relationship Id="rId14" Type="http://schemas.openxmlformats.org/officeDocument/2006/relationships/slide" Target="slide40.xml"/></Relationships>
</file>

<file path=ppt/slides/_rels/slide31.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slide" Target="slide32.xml"/><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32.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package" Target="../embeddings/Microsoft_Word___13.docx"/><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14.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34.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13.emf"/><Relationship Id="rId9" Type="http://schemas.openxmlformats.org/officeDocument/2006/relationships/slide" Target="slide27.xml"/><Relationship Id="rId14" Type="http://schemas.openxmlformats.org/officeDocument/2006/relationships/slide" Target="slide42.xml"/></Relationships>
</file>

<file path=ppt/slides/_rels/slide34.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slide" Target="slide35.xml"/><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35.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2.xml"/><Relationship Id="rId3" Type="http://schemas.openxmlformats.org/officeDocument/2006/relationships/oleObject" Target="../embeddings/Microsoft_Word_97_-_2003___2.doc"/><Relationship Id="rId7" Type="http://schemas.openxmlformats.org/officeDocument/2006/relationships/slide" Target="slide25.xml"/><Relationship Id="rId12" Type="http://schemas.openxmlformats.org/officeDocument/2006/relationships/slide" Target="slide40.xml"/><Relationship Id="rId2" Type="http://schemas.openxmlformats.org/officeDocument/2006/relationships/slideLayout" Target="../slideLayouts/slideLayout13.xml"/><Relationship Id="rId16" Type="http://schemas.openxmlformats.org/officeDocument/2006/relationships/slide" Target="slide48.xml"/><Relationship Id="rId1" Type="http://schemas.openxmlformats.org/officeDocument/2006/relationships/vmlDrawing" Target="../drawings/vmlDrawing15.v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9.xml"/><Relationship Id="rId15" Type="http://schemas.openxmlformats.org/officeDocument/2006/relationships/slide" Target="slide46.xml"/><Relationship Id="rId10" Type="http://schemas.openxmlformats.org/officeDocument/2006/relationships/slide" Target="slide33.xml"/><Relationship Id="rId4" Type="http://schemas.openxmlformats.org/officeDocument/2006/relationships/image" Target="../media/image35.emf"/><Relationship Id="rId9" Type="http://schemas.openxmlformats.org/officeDocument/2006/relationships/slide" Target="slide30.xml"/><Relationship Id="rId14" Type="http://schemas.openxmlformats.org/officeDocument/2006/relationships/slide" Target="slide43.xml"/></Relationships>
</file>

<file path=ppt/slides/_rels/slide36.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oleObject" Target="../embeddings/Microsoft_Word_97_-_2003___3.doc"/><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16.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37.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36.emf"/><Relationship Id="rId9" Type="http://schemas.openxmlformats.org/officeDocument/2006/relationships/slide" Target="slide27.xml"/><Relationship Id="rId14" Type="http://schemas.openxmlformats.org/officeDocument/2006/relationships/slide" Target="slide42.xml"/></Relationships>
</file>

<file path=ppt/slides/_rels/slide37.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slide" Target="slide38.xml"/><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38.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3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6.xml"/><Relationship Id="rId18" Type="http://schemas.openxmlformats.org/officeDocument/2006/relationships/slide" Target="slide48.xml"/><Relationship Id="rId3" Type="http://schemas.openxmlformats.org/officeDocument/2006/relationships/package" Target="../embeddings/Microsoft_Word___14.docx"/><Relationship Id="rId7" Type="http://schemas.openxmlformats.org/officeDocument/2006/relationships/slide" Target="slide19.xml"/><Relationship Id="rId12" Type="http://schemas.openxmlformats.org/officeDocument/2006/relationships/slide" Target="slide33.xml"/><Relationship Id="rId17" Type="http://schemas.openxmlformats.org/officeDocument/2006/relationships/slide" Target="slide46.xml"/><Relationship Id="rId2" Type="http://schemas.openxmlformats.org/officeDocument/2006/relationships/slideLayout" Target="../slideLayouts/slideLayout13.xml"/><Relationship Id="rId16" Type="http://schemas.openxmlformats.org/officeDocument/2006/relationships/slide" Target="slide43.xml"/><Relationship Id="rId1" Type="http://schemas.openxmlformats.org/officeDocument/2006/relationships/vmlDrawing" Target="../drawings/vmlDrawing17.vml"/><Relationship Id="rId6" Type="http://schemas.openxmlformats.org/officeDocument/2006/relationships/image" Target="../media/image39.emf"/><Relationship Id="rId11" Type="http://schemas.openxmlformats.org/officeDocument/2006/relationships/slide" Target="slide30.xml"/><Relationship Id="rId5" Type="http://schemas.openxmlformats.org/officeDocument/2006/relationships/package" Target="../embeddings/Microsoft_Word___15.docx"/><Relationship Id="rId15" Type="http://schemas.openxmlformats.org/officeDocument/2006/relationships/slide" Target="slide42.xml"/><Relationship Id="rId10" Type="http://schemas.openxmlformats.org/officeDocument/2006/relationships/slide" Target="slide27.xml"/><Relationship Id="rId4" Type="http://schemas.openxmlformats.org/officeDocument/2006/relationships/image" Target="../media/image38.emf"/><Relationship Id="rId9" Type="http://schemas.openxmlformats.org/officeDocument/2006/relationships/slide" Target="slide25.xml"/><Relationship Id="rId14" Type="http://schemas.openxmlformats.org/officeDocument/2006/relationships/slide" Target="slide40.xml"/></Relationships>
</file>

<file path=ppt/slides/_rels/slide4.xml.rels><?xml version="1.0" encoding="UTF-8" standalone="yes"?>
<Relationships xmlns="http://schemas.openxmlformats.org/package/2006/relationships"><Relationship Id="rId3" Type="http://schemas.openxmlformats.org/officeDocument/2006/relationships/image" Target="file:///F:\&#29579;&#23143;&#33452;\2015\PPT\&#19968;&#36718;\HX407.TIF" TargetMode="External"/><Relationship Id="rId7" Type="http://schemas.openxmlformats.org/officeDocument/2006/relationships/image" Target="file:///F:\&#29579;&#23143;&#33452;\2015\PPT\&#19968;&#36718;\HX409.TIF" TargetMode="External"/><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file:///F:\&#29579;&#23143;&#33452;\2015\PPT\&#19968;&#36718;\HX408.TIF" TargetMode="Externa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slide" Target="slide27.xml"/><Relationship Id="rId18" Type="http://schemas.openxmlformats.org/officeDocument/2006/relationships/slide" Target="slide42.xml"/><Relationship Id="rId3" Type="http://schemas.openxmlformats.org/officeDocument/2006/relationships/oleObject" Target="../embeddings/Microsoft_Word_97_-_2003___4.doc"/><Relationship Id="rId21" Type="http://schemas.openxmlformats.org/officeDocument/2006/relationships/slide" Target="slide48.xml"/><Relationship Id="rId7" Type="http://schemas.openxmlformats.org/officeDocument/2006/relationships/oleObject" Target="../embeddings/Microsoft_Word_97_-_2003___6.doc"/><Relationship Id="rId12" Type="http://schemas.openxmlformats.org/officeDocument/2006/relationships/slide" Target="slide25.xml"/><Relationship Id="rId17" Type="http://schemas.openxmlformats.org/officeDocument/2006/relationships/slide" Target="slide40.xml"/><Relationship Id="rId2" Type="http://schemas.openxmlformats.org/officeDocument/2006/relationships/slideLayout" Target="../slideLayouts/slideLayout13.xml"/><Relationship Id="rId16" Type="http://schemas.openxmlformats.org/officeDocument/2006/relationships/slide" Target="slide36.xml"/><Relationship Id="rId20" Type="http://schemas.openxmlformats.org/officeDocument/2006/relationships/slide" Target="slide46.xml"/><Relationship Id="rId1" Type="http://schemas.openxmlformats.org/officeDocument/2006/relationships/vmlDrawing" Target="../drawings/vmlDrawing18.vml"/><Relationship Id="rId6" Type="http://schemas.openxmlformats.org/officeDocument/2006/relationships/image" Target="../media/image41.emf"/><Relationship Id="rId11" Type="http://schemas.openxmlformats.org/officeDocument/2006/relationships/slide" Target="slide22.xml"/><Relationship Id="rId5" Type="http://schemas.openxmlformats.org/officeDocument/2006/relationships/oleObject" Target="../embeddings/Microsoft_Word_97_-_2003___5.doc"/><Relationship Id="rId15" Type="http://schemas.openxmlformats.org/officeDocument/2006/relationships/slide" Target="slide33.xml"/><Relationship Id="rId10" Type="http://schemas.openxmlformats.org/officeDocument/2006/relationships/slide" Target="slide19.xml"/><Relationship Id="rId19" Type="http://schemas.openxmlformats.org/officeDocument/2006/relationships/slide" Target="slide43.xml"/><Relationship Id="rId4" Type="http://schemas.openxmlformats.org/officeDocument/2006/relationships/image" Target="../media/image40.emf"/><Relationship Id="rId9" Type="http://schemas.openxmlformats.org/officeDocument/2006/relationships/slide" Target="slide41.xml"/><Relationship Id="rId14" Type="http://schemas.openxmlformats.org/officeDocument/2006/relationships/slide" Target="slide30.xml"/></Relationships>
</file>

<file path=ppt/slides/_rels/slide41.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2.xml"/><Relationship Id="rId3" Type="http://schemas.openxmlformats.org/officeDocument/2006/relationships/oleObject" Target="../embeddings/Microsoft_Word_97_-_2003___7.doc"/><Relationship Id="rId7" Type="http://schemas.openxmlformats.org/officeDocument/2006/relationships/slide" Target="slide25.xml"/><Relationship Id="rId12" Type="http://schemas.openxmlformats.org/officeDocument/2006/relationships/slide" Target="slide40.xml"/><Relationship Id="rId2" Type="http://schemas.openxmlformats.org/officeDocument/2006/relationships/slideLayout" Target="../slideLayouts/slideLayout13.xml"/><Relationship Id="rId16" Type="http://schemas.openxmlformats.org/officeDocument/2006/relationships/slide" Target="slide48.xml"/><Relationship Id="rId1" Type="http://schemas.openxmlformats.org/officeDocument/2006/relationships/vmlDrawing" Target="../drawings/vmlDrawing19.v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9.xml"/><Relationship Id="rId15" Type="http://schemas.openxmlformats.org/officeDocument/2006/relationships/slide" Target="slide46.xml"/><Relationship Id="rId10" Type="http://schemas.openxmlformats.org/officeDocument/2006/relationships/slide" Target="slide33.xml"/><Relationship Id="rId4" Type="http://schemas.openxmlformats.org/officeDocument/2006/relationships/image" Target="../media/image41.emf"/><Relationship Id="rId9" Type="http://schemas.openxmlformats.org/officeDocument/2006/relationships/slide" Target="slide30.xml"/><Relationship Id="rId14" Type="http://schemas.openxmlformats.org/officeDocument/2006/relationships/slide" Target="slide43.xml"/></Relationships>
</file>

<file path=ppt/slides/_rels/slide4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oleObject" Target="../embeddings/Microsoft_Word_97_-_2003___8.doc"/><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20.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43.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36.emf"/><Relationship Id="rId9" Type="http://schemas.openxmlformats.org/officeDocument/2006/relationships/slide" Target="slide27.xml"/><Relationship Id="rId14" Type="http://schemas.openxmlformats.org/officeDocument/2006/relationships/slide" Target="slide42.xml"/></Relationships>
</file>

<file path=ppt/slides/_rels/slide43.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oleObject" Target="../embeddings/Microsoft_Word_97_-_2003___9.doc"/><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21.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44.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36.emf"/><Relationship Id="rId9" Type="http://schemas.openxmlformats.org/officeDocument/2006/relationships/slide" Target="slide27.xml"/><Relationship Id="rId14" Type="http://schemas.openxmlformats.org/officeDocument/2006/relationships/slide" Target="slide42.xml"/></Relationships>
</file>

<file path=ppt/slides/_rels/slide44.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package" Target="../embeddings/Microsoft_Word___16.docx"/><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22.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slide" Target="slide45.xml"/><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45.emf"/><Relationship Id="rId9" Type="http://schemas.openxmlformats.org/officeDocument/2006/relationships/slide" Target="slide27.xml"/><Relationship Id="rId14" Type="http://schemas.openxmlformats.org/officeDocument/2006/relationships/slide" Target="slide42.xml"/></Relationships>
</file>

<file path=ppt/slides/_rels/slide45.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42.xml"/><Relationship Id="rId3" Type="http://schemas.openxmlformats.org/officeDocument/2006/relationships/package" Target="../embeddings/Microsoft_Word___17.docx"/><Relationship Id="rId7" Type="http://schemas.openxmlformats.org/officeDocument/2006/relationships/slide" Target="slide25.xml"/><Relationship Id="rId12" Type="http://schemas.openxmlformats.org/officeDocument/2006/relationships/slide" Target="slide40.xml"/><Relationship Id="rId2" Type="http://schemas.openxmlformats.org/officeDocument/2006/relationships/slideLayout" Target="../slideLayouts/slideLayout13.xml"/><Relationship Id="rId16" Type="http://schemas.openxmlformats.org/officeDocument/2006/relationships/slide" Target="slide48.xml"/><Relationship Id="rId1" Type="http://schemas.openxmlformats.org/officeDocument/2006/relationships/vmlDrawing" Target="../drawings/vmlDrawing23.v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9.xml"/><Relationship Id="rId15" Type="http://schemas.openxmlformats.org/officeDocument/2006/relationships/slide" Target="slide46.xml"/><Relationship Id="rId10" Type="http://schemas.openxmlformats.org/officeDocument/2006/relationships/slide" Target="slide33.xml"/><Relationship Id="rId4" Type="http://schemas.openxmlformats.org/officeDocument/2006/relationships/image" Target="../media/image46.emf"/><Relationship Id="rId9" Type="http://schemas.openxmlformats.org/officeDocument/2006/relationships/slide" Target="slide30.xml"/><Relationship Id="rId14" Type="http://schemas.openxmlformats.org/officeDocument/2006/relationships/slide" Target="slide43.xml"/></Relationships>
</file>

<file path=ppt/slides/_rels/slide46.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43.xml"/><Relationship Id="rId3" Type="http://schemas.openxmlformats.org/officeDocument/2006/relationships/slide" Target="slide47.xml"/><Relationship Id="rId7" Type="http://schemas.openxmlformats.org/officeDocument/2006/relationships/slide" Target="slide27.xml"/><Relationship Id="rId12" Type="http://schemas.openxmlformats.org/officeDocument/2006/relationships/slide" Target="slide42.xml"/><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slide" Target="slide25.xml"/><Relationship Id="rId11" Type="http://schemas.openxmlformats.org/officeDocument/2006/relationships/slide" Target="slide40.xml"/><Relationship Id="rId5" Type="http://schemas.openxmlformats.org/officeDocument/2006/relationships/slide" Target="slide22.xml"/><Relationship Id="rId15" Type="http://schemas.openxmlformats.org/officeDocument/2006/relationships/slide" Target="slide48.xml"/><Relationship Id="rId10" Type="http://schemas.openxmlformats.org/officeDocument/2006/relationships/slide" Target="slide36.xml"/><Relationship Id="rId4" Type="http://schemas.openxmlformats.org/officeDocument/2006/relationships/slide" Target="slide19.xml"/><Relationship Id="rId9" Type="http://schemas.openxmlformats.org/officeDocument/2006/relationships/slide" Target="slide33.xml"/><Relationship Id="rId14" Type="http://schemas.openxmlformats.org/officeDocument/2006/relationships/slide" Target="slide46.xml"/></Relationships>
</file>

<file path=ppt/slides/_rels/slide47.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8.xml"/><Relationship Id="rId3" Type="http://schemas.openxmlformats.org/officeDocument/2006/relationships/slide" Target="slide22.xml"/><Relationship Id="rId7" Type="http://schemas.openxmlformats.org/officeDocument/2006/relationships/slide" Target="slide33.xml"/><Relationship Id="rId12" Type="http://schemas.openxmlformats.org/officeDocument/2006/relationships/slide" Target="slide46.xml"/><Relationship Id="rId2" Type="http://schemas.openxmlformats.org/officeDocument/2006/relationships/slide" Target="slide19.xml"/><Relationship Id="rId1" Type="http://schemas.openxmlformats.org/officeDocument/2006/relationships/slideLayout" Target="../slideLayouts/slideLayout13.xml"/><Relationship Id="rId6" Type="http://schemas.openxmlformats.org/officeDocument/2006/relationships/slide" Target="slide30.xml"/><Relationship Id="rId11" Type="http://schemas.openxmlformats.org/officeDocument/2006/relationships/slide" Target="slide43.xml"/><Relationship Id="rId5" Type="http://schemas.openxmlformats.org/officeDocument/2006/relationships/slide" Target="slide27.xml"/><Relationship Id="rId10" Type="http://schemas.openxmlformats.org/officeDocument/2006/relationships/slide" Target="slide42.xml"/><Relationship Id="rId4" Type="http://schemas.openxmlformats.org/officeDocument/2006/relationships/slide" Target="slide25.xml"/><Relationship Id="rId9" Type="http://schemas.openxmlformats.org/officeDocument/2006/relationships/slide" Target="slide40.xml"/></Relationships>
</file>

<file path=ppt/slides/_rels/slide4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40.xml"/><Relationship Id="rId3" Type="http://schemas.openxmlformats.org/officeDocument/2006/relationships/package" Target="../embeddings/Microsoft_Word___18.docx"/><Relationship Id="rId7" Type="http://schemas.openxmlformats.org/officeDocument/2006/relationships/slide" Target="slide22.xml"/><Relationship Id="rId12" Type="http://schemas.openxmlformats.org/officeDocument/2006/relationships/slide" Target="slide36.xml"/><Relationship Id="rId17" Type="http://schemas.openxmlformats.org/officeDocument/2006/relationships/slide" Target="slide48.xml"/><Relationship Id="rId2" Type="http://schemas.openxmlformats.org/officeDocument/2006/relationships/slideLayout" Target="../slideLayouts/slideLayout13.xml"/><Relationship Id="rId16" Type="http://schemas.openxmlformats.org/officeDocument/2006/relationships/slide" Target="slide46.xml"/><Relationship Id="rId1" Type="http://schemas.openxmlformats.org/officeDocument/2006/relationships/vmlDrawing" Target="../drawings/vmlDrawing24.vml"/><Relationship Id="rId6" Type="http://schemas.openxmlformats.org/officeDocument/2006/relationships/slide" Target="slide19.xml"/><Relationship Id="rId11" Type="http://schemas.openxmlformats.org/officeDocument/2006/relationships/slide" Target="slide33.xml"/><Relationship Id="rId5" Type="http://schemas.openxmlformats.org/officeDocument/2006/relationships/image" Target="../media/image49.png"/><Relationship Id="rId15" Type="http://schemas.openxmlformats.org/officeDocument/2006/relationships/slide" Target="slide43.xml"/><Relationship Id="rId10" Type="http://schemas.openxmlformats.org/officeDocument/2006/relationships/slide" Target="slide30.xml"/><Relationship Id="rId4" Type="http://schemas.openxmlformats.org/officeDocument/2006/relationships/image" Target="../media/image48.emf"/><Relationship Id="rId9" Type="http://schemas.openxmlformats.org/officeDocument/2006/relationships/slide" Target="slide27.xml"/><Relationship Id="rId14" Type="http://schemas.openxmlformats.org/officeDocument/2006/relationships/slide" Target="slide42.xml"/></Relationships>
</file>

<file path=ppt/slides/_rels/slide49.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46.xml"/><Relationship Id="rId3" Type="http://schemas.openxmlformats.org/officeDocument/2006/relationships/slide" Target="slide19.xml"/><Relationship Id="rId7" Type="http://schemas.openxmlformats.org/officeDocument/2006/relationships/slide" Target="slide30.xml"/><Relationship Id="rId12" Type="http://schemas.openxmlformats.org/officeDocument/2006/relationships/slide" Target="slide43.xml"/><Relationship Id="rId2" Type="http://schemas.openxmlformats.org/officeDocument/2006/relationships/image" Target="../media/image51.png"/><Relationship Id="rId1" Type="http://schemas.openxmlformats.org/officeDocument/2006/relationships/slideLayout" Target="../slideLayouts/slideLayout13.xml"/><Relationship Id="rId6" Type="http://schemas.openxmlformats.org/officeDocument/2006/relationships/slide" Target="slide27.xml"/><Relationship Id="rId11" Type="http://schemas.openxmlformats.org/officeDocument/2006/relationships/slide" Target="slide42.xml"/><Relationship Id="rId5" Type="http://schemas.openxmlformats.org/officeDocument/2006/relationships/slide" Target="slide25.xml"/><Relationship Id="rId10" Type="http://schemas.openxmlformats.org/officeDocument/2006/relationships/slide" Target="slide40.xml"/><Relationship Id="rId4" Type="http://schemas.openxmlformats.org/officeDocument/2006/relationships/slide" Target="slide22.xml"/><Relationship Id="rId9" Type="http://schemas.openxmlformats.org/officeDocument/2006/relationships/slide" Target="slide36.xml"/><Relationship Id="rId14" Type="http://schemas.openxmlformats.org/officeDocument/2006/relationships/slide" Target="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__3.docx"/><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968124" y="4020372"/>
            <a:ext cx="8064896" cy="177117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zh-CN" sz="3500" b="1" dirty="0">
                <a:solidFill>
                  <a:schemeClr val="bg1">
                    <a:lumMod val="95000"/>
                  </a:schemeClr>
                </a:solidFill>
                <a:latin typeface="Times New Roman" pitchFamily="18" charset="0"/>
                <a:cs typeface="Times New Roman" pitchFamily="18" charset="0"/>
              </a:rPr>
              <a:t>专题讲座</a:t>
            </a:r>
            <a:r>
              <a:rPr lang="zh-CN" altLang="en-US" sz="3500" b="1" dirty="0" smtClean="0">
                <a:solidFill>
                  <a:schemeClr val="bg1">
                    <a:lumMod val="95000"/>
                  </a:schemeClr>
                </a:solidFill>
                <a:latin typeface="Times New Roman" pitchFamily="18" charset="0"/>
                <a:cs typeface="Times New Roman" pitchFamily="18" charset="0"/>
              </a:rPr>
              <a:t>七</a:t>
            </a:r>
            <a:r>
              <a:rPr lang="en-US" altLang="zh-CN" sz="3500" b="1" dirty="0">
                <a:solidFill>
                  <a:schemeClr val="bg1">
                    <a:lumMod val="95000"/>
                  </a:schemeClr>
                </a:solidFill>
                <a:latin typeface="Times New Roman" pitchFamily="18" charset="0"/>
                <a:cs typeface="Times New Roman" pitchFamily="18" charset="0"/>
              </a:rPr>
              <a:t> </a:t>
            </a:r>
            <a:r>
              <a:rPr lang="en-US" altLang="zh-CN" sz="3500" b="1" dirty="0" smtClean="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用</a:t>
            </a:r>
            <a:r>
              <a:rPr lang="zh-CN" altLang="en-US" sz="3500" b="1" dirty="0">
                <a:solidFill>
                  <a:schemeClr val="bg1">
                    <a:lumMod val="95000"/>
                  </a:schemeClr>
                </a:solidFill>
                <a:latin typeface="Times New Roman" pitchFamily="18" charset="0"/>
                <a:cs typeface="Times New Roman" pitchFamily="18" charset="0"/>
              </a:rPr>
              <a:t>数形结合的思想</a:t>
            </a:r>
            <a:r>
              <a:rPr lang="zh-CN" altLang="en-US" sz="3500" b="1" dirty="0" smtClean="0">
                <a:solidFill>
                  <a:schemeClr val="bg1">
                    <a:lumMod val="95000"/>
                  </a:schemeClr>
                </a:solidFill>
                <a:latin typeface="Times New Roman" pitchFamily="18" charset="0"/>
                <a:cs typeface="Times New Roman" pitchFamily="18" charset="0"/>
              </a:rPr>
              <a:t>探究</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ts val="5700"/>
              </a:lnSpc>
            </a:pPr>
            <a:r>
              <a:rPr lang="en-US" altLang="zh-CN" sz="3500" b="1" dirty="0">
                <a:solidFill>
                  <a:schemeClr val="bg1">
                    <a:lumMod val="95000"/>
                  </a:schemeClr>
                </a:solidFill>
                <a:latin typeface="Times New Roman" pitchFamily="18" charset="0"/>
                <a:cs typeface="Times New Roman" pitchFamily="18" charset="0"/>
              </a:rPr>
              <a:t> </a:t>
            </a:r>
            <a:r>
              <a:rPr lang="en-US" altLang="zh-CN" sz="3500" b="1" dirty="0" smtClean="0">
                <a:solidFill>
                  <a:schemeClr val="bg1">
                    <a:lumMod val="95000"/>
                  </a:schemeClr>
                </a:solidFill>
                <a:latin typeface="Times New Roman" pitchFamily="18" charset="0"/>
                <a:cs typeface="Times New Roman" pitchFamily="18" charset="0"/>
              </a:rPr>
              <a:t>               </a:t>
            </a:r>
            <a:r>
              <a:rPr lang="zh-CN" altLang="en-US" sz="3500" b="1" dirty="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      </a:t>
            </a:r>
            <a:r>
              <a:rPr lang="zh-CN" altLang="en-US" sz="3500" b="1" dirty="0" smtClean="0">
                <a:solidFill>
                  <a:schemeClr val="bg1">
                    <a:lumMod val="95000"/>
                  </a:schemeClr>
                </a:solidFill>
                <a:latin typeface="Times New Roman" pitchFamily="18" charset="0"/>
                <a:cs typeface="Times New Roman" pitchFamily="18" charset="0"/>
              </a:rPr>
              <a:t>化学平衡</a:t>
            </a:r>
            <a:r>
              <a:rPr lang="zh-CN" altLang="en-US" sz="3500" b="1" dirty="0">
                <a:solidFill>
                  <a:schemeClr val="bg1">
                    <a:lumMod val="95000"/>
                  </a:schemeClr>
                </a:solidFill>
                <a:latin typeface="Times New Roman" pitchFamily="18" charset="0"/>
                <a:cs typeface="Times New Roman" pitchFamily="18" charset="0"/>
              </a:rPr>
              <a:t>图像</a:t>
            </a:r>
            <a:endParaRPr lang="en-US" altLang="zh-CN" sz="3500" b="1" dirty="0">
              <a:solidFill>
                <a:schemeClr val="bg1">
                  <a:lumMod val="95000"/>
                </a:schemeClr>
              </a:solidFill>
              <a:latin typeface="Times New Roman" pitchFamily="18" charset="0"/>
              <a:cs typeface="Times New Roman" pitchFamily="18" charset="0"/>
            </a:endParaRPr>
          </a:p>
          <a:p>
            <a:pPr algn="l">
              <a:lnSpc>
                <a:spcPts val="5700"/>
              </a:lnSpc>
            </a:pP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9028" y="1053530"/>
            <a:ext cx="11010769" cy="195258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三步分析法</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一看反应速率是增大还是减小；二看</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zh-CN" altLang="zh-CN" sz="2800" kern="100" dirty="0">
                <a:latin typeface="Times New Roman"/>
                <a:ea typeface="华文细黑"/>
                <a:cs typeface="Times New Roman"/>
              </a:rPr>
              <a: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的相对大小；三看化学平衡移动的方向。</a:t>
            </a:r>
            <a:endParaRPr lang="zh-CN" altLang="en-US" sz="2800" dirty="0"/>
          </a:p>
        </p:txBody>
      </p:sp>
    </p:spTree>
    <p:extLst>
      <p:ext uri="{BB962C8B-B14F-4D97-AF65-F5344CB8AC3E}">
        <p14:creationId xmlns:p14="http://schemas.microsoft.com/office/powerpoint/2010/main" val="597485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1053530"/>
            <a:ext cx="10793813" cy="3970318"/>
          </a:xfrm>
          <a:prstGeom prst="rect">
            <a:avLst/>
          </a:prstGeom>
        </p:spPr>
        <p:txBody>
          <a:bodyPr>
            <a:spAutoFit/>
          </a:bodyPr>
          <a:lstStyle/>
          <a:p>
            <a:pPr>
              <a:lnSpc>
                <a:spcPct val="150000"/>
              </a:lnSpc>
            </a:pPr>
            <a:r>
              <a:rPr lang="zh-CN" altLang="en-US" sz="2800" kern="100" dirty="0" smtClean="0">
                <a:latin typeface="Times New Roman"/>
                <a:ea typeface="华文细黑"/>
                <a:cs typeface="Times New Roman"/>
              </a:rPr>
              <a:t>二、新型图像的探究应用</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新型</a:t>
            </a:r>
            <a:r>
              <a:rPr lang="zh-CN" altLang="zh-CN" sz="2800" kern="100" dirty="0">
                <a:latin typeface="Times New Roman"/>
                <a:ea typeface="华文细黑"/>
                <a:cs typeface="Times New Roman"/>
              </a:rPr>
              <a:t>图像往往根据实际工业生产，结合图像，分析投料比、转化率、产率的变化。此类题目信息量较大，能充分考查学生读图、提取信息、解决问题的能力，在新课标高考中受到命题者的青睐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nSpc>
                <a:spcPct val="150000"/>
              </a:lnSpc>
            </a:pPr>
            <a:r>
              <a:rPr lang="en-US" altLang="zh-CN" sz="2800" kern="100" dirty="0">
                <a:solidFill>
                  <a:prstClr val="black"/>
                </a:solidFill>
                <a:latin typeface="Times New Roman"/>
                <a:ea typeface="华文细黑"/>
              </a:rPr>
              <a:t>1.</a:t>
            </a:r>
            <a:r>
              <a:rPr lang="zh-CN" altLang="zh-CN" sz="2800" kern="100" dirty="0">
                <a:solidFill>
                  <a:prstClr val="black"/>
                </a:solidFill>
                <a:latin typeface="Times New Roman"/>
                <a:ea typeface="华文细黑"/>
                <a:cs typeface="Times New Roman"/>
              </a:rPr>
              <a:t>转化率</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投料比</a:t>
            </a:r>
            <a:r>
              <a:rPr lang="en-US" altLang="zh-CN" sz="2800" kern="100" dirty="0">
                <a:solidFill>
                  <a:prstClr val="black"/>
                </a:solidFill>
                <a:latin typeface="Times New Roman"/>
                <a:ea typeface="华文细黑"/>
              </a:rPr>
              <a:t>—</a:t>
            </a:r>
            <a:r>
              <a:rPr lang="zh-CN" altLang="zh-CN" sz="2800" kern="100" dirty="0">
                <a:solidFill>
                  <a:prstClr val="black"/>
                </a:solidFill>
                <a:latin typeface="Times New Roman"/>
                <a:ea typeface="华文细黑"/>
                <a:cs typeface="Times New Roman"/>
              </a:rPr>
              <a:t>温度</a:t>
            </a:r>
            <a:r>
              <a:rPr lang="zh-CN" altLang="zh-CN" sz="2800" kern="100" dirty="0" smtClean="0">
                <a:solidFill>
                  <a:prstClr val="black"/>
                </a:solidFill>
                <a:latin typeface="Times New Roman"/>
                <a:ea typeface="华文细黑"/>
                <a:cs typeface="Times New Roman"/>
              </a:rPr>
              <a:t>图像</a:t>
            </a:r>
            <a:endParaRPr lang="en-US" altLang="zh-CN" sz="2800" kern="100" dirty="0" smtClean="0">
              <a:solidFill>
                <a:prstClr val="black"/>
              </a:solidFill>
              <a:latin typeface="Times New Roman"/>
              <a:ea typeface="华文细黑"/>
              <a:cs typeface="Times New Roman"/>
            </a:endParaRPr>
          </a:p>
          <a:p>
            <a:pPr lvl="0">
              <a:lnSpc>
                <a:spcPct val="150000"/>
              </a:lnSpc>
            </a:pPr>
            <a:r>
              <a:rPr lang="zh-CN" altLang="zh-CN" sz="2800" b="1" kern="100" dirty="0" smtClean="0">
                <a:solidFill>
                  <a:srgbClr val="0000FF"/>
                </a:solidFill>
                <a:latin typeface="Times New Roman" pitchFamily="18" charset="0"/>
                <a:cs typeface="Times New Roman" pitchFamily="18" charset="0"/>
              </a:rPr>
              <a:t>例</a:t>
            </a:r>
            <a:r>
              <a:rPr lang="en-US" altLang="zh-CN" sz="2800" b="1" kern="100" dirty="0" smtClean="0">
                <a:solidFill>
                  <a:srgbClr val="0000FF"/>
                </a:solidFill>
                <a:latin typeface="Times New Roman" pitchFamily="18" charset="0"/>
                <a:cs typeface="Times New Roman" pitchFamily="18" charset="0"/>
              </a:rPr>
              <a:t>1</a:t>
            </a:r>
            <a:r>
              <a:rPr lang="zh-CN" altLang="zh-CN" sz="2800" kern="100" dirty="0">
                <a:latin typeface="Times New Roman"/>
                <a:ea typeface="华文细黑"/>
                <a:cs typeface="Times New Roman"/>
              </a:rPr>
              <a:t>　将燃煤废气中的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转化为甲醚的反应原理为</a:t>
            </a:r>
            <a:endParaRPr lang="zh-CN" altLang="en-US" sz="2800" dirty="0">
              <a:solidFill>
                <a:prstClr val="black"/>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3500570"/>
              </p:ext>
            </p:extLst>
          </p:nvPr>
        </p:nvGraphicFramePr>
        <p:xfrm>
          <a:off x="703510" y="5056361"/>
          <a:ext cx="8128000" cy="1901825"/>
        </p:xfrm>
        <a:graphic>
          <a:graphicData uri="http://schemas.openxmlformats.org/presentationml/2006/ole">
            <mc:AlternateContent xmlns:mc="http://schemas.openxmlformats.org/markup-compatibility/2006">
              <mc:Choice xmlns:v="urn:schemas-microsoft-com:vml" Requires="v">
                <p:oleObj spid="_x0000_s22541" name="文档" r:id="rId4" imgW="8262133" imgH="1922272" progId="Word.Document.12">
                  <p:embed/>
                </p:oleObj>
              </mc:Choice>
              <mc:Fallback>
                <p:oleObj name="文档" r:id="rId4" imgW="8262133" imgH="1922272" progId="Word.Document.12">
                  <p:embed/>
                  <p:pic>
                    <p:nvPicPr>
                      <p:cNvPr id="0" name=""/>
                      <p:cNvPicPr/>
                      <p:nvPr/>
                    </p:nvPicPr>
                    <p:blipFill>
                      <a:blip r:embed="rId5"/>
                      <a:stretch>
                        <a:fillRect/>
                      </a:stretch>
                    </p:blipFill>
                    <p:spPr>
                      <a:xfrm>
                        <a:off x="703510" y="5056361"/>
                        <a:ext cx="8128000" cy="1901825"/>
                      </a:xfrm>
                      <a:prstGeom prst="rect">
                        <a:avLst/>
                      </a:prstGeom>
                    </p:spPr>
                  </p:pic>
                </p:oleObj>
              </mc:Fallback>
            </mc:AlternateContent>
          </a:graphicData>
        </a:graphic>
      </p:graphicFrame>
    </p:spTree>
    <p:extLst>
      <p:ext uri="{BB962C8B-B14F-4D97-AF65-F5344CB8AC3E}">
        <p14:creationId xmlns:p14="http://schemas.microsoft.com/office/powerpoint/2010/main" val="365507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4929" y="759103"/>
            <a:ext cx="11120877" cy="5262979"/>
          </a:xfrm>
          <a:prstGeom prst="rect">
            <a:avLst/>
          </a:prstGeom>
        </p:spPr>
        <p:txBody>
          <a:bodyPr>
            <a:spAutoFit/>
          </a:bodyPr>
          <a:lstStyle/>
          <a:p>
            <a:pPr>
              <a:lnSpc>
                <a:spcPct val="150000"/>
              </a:lnSpc>
            </a:pPr>
            <a:r>
              <a:rPr lang="zh-CN" altLang="zh-CN" sz="2800" kern="100" dirty="0" smtClean="0">
                <a:latin typeface="Times New Roman"/>
                <a:ea typeface="华文细黑"/>
                <a:cs typeface="Times New Roman"/>
              </a:rPr>
              <a:t>已知在压强为</a:t>
            </a:r>
            <a:r>
              <a:rPr lang="en-US" altLang="zh-CN" sz="2800" i="1" kern="100" dirty="0" smtClean="0">
                <a:latin typeface="Times New Roman"/>
                <a:ea typeface="华文细黑"/>
              </a:rPr>
              <a:t>a</a:t>
            </a:r>
            <a:r>
              <a:rPr lang="en-US" altLang="zh-CN" sz="2800" kern="100" dirty="0" smtClean="0">
                <a:latin typeface="Times New Roman"/>
                <a:ea typeface="华文细黑"/>
              </a:rPr>
              <a:t> </a:t>
            </a:r>
            <a:r>
              <a:rPr lang="en-US" altLang="zh-CN" sz="2800" kern="100" dirty="0" err="1" smtClean="0">
                <a:latin typeface="Times New Roman"/>
                <a:ea typeface="华文细黑"/>
              </a:rPr>
              <a:t>MPa</a:t>
            </a:r>
            <a:r>
              <a:rPr lang="zh-CN" altLang="zh-CN" sz="2800" kern="100" dirty="0" smtClean="0">
                <a:latin typeface="Times New Roman"/>
                <a:ea typeface="华文细黑"/>
                <a:cs typeface="Times New Roman"/>
              </a:rPr>
              <a:t>下，该反应在不同温度、</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不同投料比时，</a:t>
            </a:r>
            <a:r>
              <a:rPr lang="en-US" altLang="zh-CN" sz="2800" kern="100" dirty="0" smtClean="0">
                <a:latin typeface="Times New Roman"/>
                <a:ea typeface="华文细黑"/>
              </a:rPr>
              <a:t>CO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的转化率见</a:t>
            </a:r>
            <a:r>
              <a:rPr lang="zh-CN" altLang="en-US" sz="2800" kern="100" dirty="0" smtClean="0">
                <a:latin typeface="Times New Roman"/>
                <a:ea typeface="华文细黑"/>
                <a:cs typeface="Times New Roman"/>
              </a:rPr>
              <a:t>右</a:t>
            </a:r>
            <a:r>
              <a:rPr lang="zh-CN" altLang="zh-CN" sz="2800" kern="100" dirty="0" smtClean="0">
                <a:latin typeface="Times New Roman"/>
                <a:ea typeface="华文细黑"/>
                <a:cs typeface="Times New Roman"/>
              </a:rPr>
              <a:t>图：</a:t>
            </a:r>
            <a:endParaRPr lang="en-US" altLang="zh-CN" sz="2800" kern="100" dirty="0" smtClean="0">
              <a:latin typeface="Times New Roman"/>
              <a:ea typeface="华文细黑"/>
              <a:cs typeface="Times New Roman"/>
            </a:endParaRPr>
          </a:p>
          <a:p>
            <a:pPr>
              <a:lnSpc>
                <a:spcPct val="150000"/>
              </a:lnSpc>
            </a:pPr>
            <a:r>
              <a:rPr lang="zh-CN" altLang="zh-CN" sz="2800" kern="100" dirty="0">
                <a:latin typeface="Times New Roman"/>
                <a:ea typeface="华文细黑"/>
                <a:cs typeface="Times New Roman"/>
              </a:rPr>
              <a:t>此反应为</a:t>
            </a:r>
            <a:r>
              <a:rPr lang="en-US" altLang="zh-CN" sz="2800" kern="100" dirty="0" smtClean="0">
                <a:latin typeface="Times New Roman"/>
                <a:ea typeface="华文细黑"/>
              </a:rPr>
              <a:t>_____ (</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吸热</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若</a:t>
            </a:r>
            <a:r>
              <a:rPr lang="zh-CN" altLang="zh-CN" sz="2800" kern="100" dirty="0">
                <a:latin typeface="Times New Roman"/>
                <a:ea typeface="华文细黑"/>
                <a:cs typeface="Times New Roman"/>
              </a:rPr>
              <a:t>温度不变，提高投料比</a:t>
            </a:r>
            <a:r>
              <a:rPr lang="en-US"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n</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，则</a:t>
            </a:r>
            <a:r>
              <a:rPr lang="en-US" altLang="zh-CN" sz="2800" i="1" kern="100" dirty="0" smtClean="0">
                <a:latin typeface="Times New Roman"/>
                <a:ea typeface="华文细黑"/>
              </a:rPr>
              <a:t>K</a:t>
            </a:r>
          </a:p>
          <a:p>
            <a:pPr>
              <a:lnSpc>
                <a:spcPct val="150000"/>
              </a:lnSpc>
            </a:pPr>
            <a:r>
              <a:rPr lang="zh-CN" altLang="zh-CN" sz="2800" kern="100" dirty="0" smtClean="0">
                <a:latin typeface="Times New Roman"/>
                <a:ea typeface="华文细黑"/>
                <a:cs typeface="Times New Roman"/>
              </a:rPr>
              <a:t>将</a:t>
            </a:r>
            <a:r>
              <a:rPr lang="en-US" altLang="zh-CN" sz="2800" kern="100" dirty="0" smtClean="0">
                <a:latin typeface="Times New Roman"/>
                <a:ea typeface="华文细黑"/>
              </a:rPr>
              <a:t>_____ (</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增大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减小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不变</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pitchFamily="18" charset="0"/>
                <a:cs typeface="Times New Roman" pitchFamily="18" charset="0"/>
              </a:rPr>
              <a:t>解析　</a:t>
            </a:r>
            <a:r>
              <a:rPr lang="zh-CN" altLang="zh-CN" sz="2800" kern="100" dirty="0">
                <a:latin typeface="Times New Roman"/>
                <a:ea typeface="华文细黑"/>
                <a:cs typeface="Times New Roman"/>
              </a:rPr>
              <a:t>当投料比一定时，温度越高，</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的转化率越低，所以升温，平衡左移，正反应为放热反应。平衡常数只与温度有关，不随投料比的变化而变化。</a:t>
            </a:r>
            <a:endParaRPr lang="zh-CN" altLang="en-US" sz="2800" dirty="0"/>
          </a:p>
        </p:txBody>
      </p:sp>
      <p:pic>
        <p:nvPicPr>
          <p:cNvPr id="23554" name="Picture 2" descr="GD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9382" y="850607"/>
            <a:ext cx="4293902" cy="288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990750" y="2133650"/>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放热　</a:t>
            </a:r>
            <a:endParaRPr lang="zh-CN" altLang="en-US" sz="2800" dirty="0"/>
          </a:p>
        </p:txBody>
      </p:sp>
      <p:sp>
        <p:nvSpPr>
          <p:cNvPr id="8" name="矩形 7"/>
          <p:cNvSpPr/>
          <p:nvPr/>
        </p:nvSpPr>
        <p:spPr>
          <a:xfrm>
            <a:off x="838622" y="3357786"/>
            <a:ext cx="902811" cy="523220"/>
          </a:xfrm>
          <a:prstGeom prst="rect">
            <a:avLst/>
          </a:prstGeom>
        </p:spPr>
        <p:txBody>
          <a:bodyPr wrap="none">
            <a:spAutoFit/>
          </a:bodyPr>
          <a:lstStyle/>
          <a:p>
            <a:pPr lvl="0"/>
            <a:r>
              <a:rPr lang="zh-CN" altLang="zh-CN" sz="2800" kern="100" dirty="0">
                <a:solidFill>
                  <a:srgbClr val="E36C0A"/>
                </a:solidFill>
                <a:latin typeface="Times New Roman"/>
                <a:ea typeface="华文细黑"/>
                <a:cs typeface="Times New Roman"/>
              </a:rPr>
              <a:t>不变</a:t>
            </a:r>
            <a:endParaRPr lang="zh-CN" altLang="en-US" sz="2800" dirty="0">
              <a:solidFill>
                <a:prstClr val="black"/>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940861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xEl>
                                              <p:pRg st="5" end="5"/>
                                            </p:txEl>
                                          </p:spTgt>
                                        </p:tgtEl>
                                      </p:cBhvr>
                                    </p:animEffect>
                                    <p:set>
                                      <p:cBhvr>
                                        <p:cTn id="20" dur="1" fill="hold">
                                          <p:stCondLst>
                                            <p:cond delay="499"/>
                                          </p:stCondLst>
                                        </p:cTn>
                                        <p:tgtEl>
                                          <p:spTgt spid="4">
                                            <p:txEl>
                                              <p:pRg st="5" end="5"/>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6" grpId="0"/>
      <p:bldP spid="6" grpId="1"/>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27177"/>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根据图像判断投料比</a:t>
            </a:r>
            <a:endParaRPr lang="zh-CN" altLang="zh-CN" sz="2800" kern="100" dirty="0">
              <a:latin typeface="宋体"/>
              <a:cs typeface="Courier New"/>
            </a:endParaRPr>
          </a:p>
          <a:p>
            <a:pPr>
              <a:lnSpc>
                <a:spcPct val="150000"/>
              </a:lnSpc>
            </a:pPr>
            <a:r>
              <a:rPr lang="zh-CN" altLang="zh-CN" sz="2800" b="1" kern="100" dirty="0" smtClean="0">
                <a:solidFill>
                  <a:srgbClr val="0000FF"/>
                </a:solidFill>
                <a:latin typeface="Times New Roman" pitchFamily="18" charset="0"/>
                <a:cs typeface="Times New Roman" pitchFamily="18" charset="0"/>
              </a:rPr>
              <a:t>例</a:t>
            </a:r>
            <a:r>
              <a:rPr lang="en-US" altLang="zh-CN" sz="2800" b="1" kern="100" dirty="0" smtClean="0">
                <a:solidFill>
                  <a:srgbClr val="0000FF"/>
                </a:solidFill>
                <a:latin typeface="Times New Roman" pitchFamily="18" charset="0"/>
                <a:cs typeface="Times New Roman" pitchFamily="18" charset="0"/>
              </a:rPr>
              <a:t>2</a:t>
            </a:r>
            <a:r>
              <a:rPr lang="zh-CN" altLang="zh-CN" sz="2800" kern="100" dirty="0">
                <a:latin typeface="Times New Roman"/>
                <a:ea typeface="华文细黑"/>
                <a:cs typeface="Times New Roman"/>
              </a:rPr>
              <a:t>　采用一种新型的催化剂</a:t>
            </a:r>
            <a:r>
              <a:rPr lang="en-US" altLang="zh-CN" sz="2800" kern="100" dirty="0">
                <a:latin typeface="Times New Roman"/>
                <a:ea typeface="华文细黑"/>
              </a:rPr>
              <a:t>(</a:t>
            </a:r>
            <a:r>
              <a:rPr lang="zh-CN" altLang="zh-CN" sz="2800" kern="100" dirty="0">
                <a:latin typeface="Times New Roman"/>
                <a:ea typeface="华文细黑"/>
                <a:cs typeface="Times New Roman"/>
              </a:rPr>
              <a:t>主要成分是</a:t>
            </a:r>
            <a:r>
              <a:rPr lang="en-US" altLang="zh-CN" sz="2800" kern="100" dirty="0">
                <a:latin typeface="Times New Roman"/>
                <a:ea typeface="华文细黑"/>
              </a:rPr>
              <a:t>Cu—</a:t>
            </a:r>
            <a:r>
              <a:rPr lang="en-US" altLang="zh-CN" sz="2800" kern="100" dirty="0" err="1">
                <a:latin typeface="Times New Roman"/>
                <a:ea typeface="华文细黑"/>
              </a:rPr>
              <a:t>Mn</a:t>
            </a:r>
            <a:r>
              <a:rPr lang="zh-CN" altLang="zh-CN" sz="2800" kern="100" dirty="0">
                <a:latin typeface="Times New Roman"/>
                <a:ea typeface="华文细黑"/>
                <a:cs typeface="Times New Roman"/>
              </a:rPr>
              <a:t>合金</a:t>
            </a:r>
            <a:r>
              <a:rPr lang="en-US" altLang="zh-CN" sz="2800" kern="100" dirty="0">
                <a:latin typeface="Times New Roman"/>
                <a:ea typeface="华文细黑"/>
              </a:rPr>
              <a:t>)</a:t>
            </a:r>
            <a:r>
              <a:rPr lang="zh-CN" altLang="zh-CN" sz="2800" kern="100" dirty="0">
                <a:latin typeface="Times New Roman"/>
                <a:ea typeface="华文细黑"/>
                <a:cs typeface="Times New Roman"/>
              </a:rPr>
              <a:t>，利用</a:t>
            </a:r>
            <a:r>
              <a:rPr lang="en-US" altLang="zh-CN" sz="2800" kern="100" dirty="0">
                <a:latin typeface="Times New Roman"/>
                <a:ea typeface="华文细黑"/>
              </a:rPr>
              <a:t>CO</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制备二甲醚</a:t>
            </a:r>
            <a:r>
              <a:rPr lang="en-US" altLang="zh-CN" sz="2800" kern="100" dirty="0">
                <a:latin typeface="Times New Roman"/>
                <a:ea typeface="华文细黑"/>
              </a:rPr>
              <a:t>(DME)</a:t>
            </a:r>
            <a:r>
              <a:rPr lang="zh-CN" altLang="zh-CN" sz="2800" kern="100" dirty="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316359500"/>
              </p:ext>
            </p:extLst>
          </p:nvPr>
        </p:nvGraphicFramePr>
        <p:xfrm>
          <a:off x="478582" y="2004148"/>
          <a:ext cx="8174038" cy="2449512"/>
        </p:xfrm>
        <a:graphic>
          <a:graphicData uri="http://schemas.openxmlformats.org/presentationml/2006/ole">
            <mc:AlternateContent xmlns:mc="http://schemas.openxmlformats.org/markup-compatibility/2006">
              <mc:Choice xmlns:v="urn:schemas-microsoft-com:vml" Requires="v">
                <p:oleObj spid="_x0000_s24590" name="文档" r:id="rId3" imgW="8173614" imgH="2450068" progId="Word.Document.12">
                  <p:embed/>
                </p:oleObj>
              </mc:Choice>
              <mc:Fallback>
                <p:oleObj name="文档" r:id="rId3" imgW="8173614" imgH="2450068" progId="Word.Document.12">
                  <p:embed/>
                  <p:pic>
                    <p:nvPicPr>
                      <p:cNvPr id="0" name=""/>
                      <p:cNvPicPr/>
                      <p:nvPr/>
                    </p:nvPicPr>
                    <p:blipFill>
                      <a:blip r:embed="rId4"/>
                      <a:stretch>
                        <a:fillRect/>
                      </a:stretch>
                    </p:blipFill>
                    <p:spPr>
                      <a:xfrm>
                        <a:off x="478582" y="2004148"/>
                        <a:ext cx="8174038" cy="2449512"/>
                      </a:xfrm>
                      <a:prstGeom prst="rect">
                        <a:avLst/>
                      </a:prstGeom>
                    </p:spPr>
                  </p:pic>
                </p:oleObj>
              </mc:Fallback>
            </mc:AlternateContent>
          </a:graphicData>
        </a:graphic>
      </p:graphicFrame>
      <p:sp>
        <p:nvSpPr>
          <p:cNvPr id="5" name="矩形 4"/>
          <p:cNvSpPr/>
          <p:nvPr/>
        </p:nvSpPr>
        <p:spPr>
          <a:xfrm>
            <a:off x="334566" y="3993419"/>
            <a:ext cx="10793813" cy="659924"/>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测得反应体系中各物质的产率或转化率与催化剂的关系如图所示。</a:t>
            </a:r>
            <a:endParaRPr lang="zh-CN" altLang="en-US" sz="2800" dirty="0"/>
          </a:p>
        </p:txBody>
      </p:sp>
      <p:pic>
        <p:nvPicPr>
          <p:cNvPr id="24578" name="Picture 2" descr="GD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97875" y="1556999"/>
            <a:ext cx="3848426" cy="213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6574" y="4653343"/>
            <a:ext cx="10793813" cy="2031325"/>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则催化剂中</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Mn</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dirty="0">
                <a:latin typeface="Times New Roman"/>
                <a:ea typeface="华文细黑"/>
              </a:rPr>
              <a:t>(Cu)</a:t>
            </a:r>
            <a:r>
              <a:rPr lang="zh-CN" altLang="zh-CN" sz="2800" kern="100" dirty="0">
                <a:latin typeface="Times New Roman"/>
                <a:ea typeface="华文细黑"/>
                <a:cs typeface="Times New Roman"/>
              </a:rPr>
              <a:t>约为</a:t>
            </a:r>
            <a:r>
              <a:rPr lang="en-US" altLang="zh-CN" sz="2800" kern="100" dirty="0" smtClean="0">
                <a:latin typeface="Times New Roman"/>
                <a:ea typeface="华文细黑"/>
              </a:rPr>
              <a:t>__    </a:t>
            </a:r>
            <a:r>
              <a:rPr lang="zh-CN" altLang="zh-CN" sz="2800" kern="100" dirty="0" smtClean="0">
                <a:latin typeface="Times New Roman"/>
                <a:ea typeface="华文细黑"/>
                <a:cs typeface="Times New Roman"/>
              </a:rPr>
              <a:t>时</a:t>
            </a:r>
            <a:r>
              <a:rPr lang="zh-CN" altLang="zh-CN" sz="2800" kern="100" dirty="0">
                <a:latin typeface="Times New Roman"/>
                <a:ea typeface="华文细黑"/>
                <a:cs typeface="Times New Roman"/>
              </a:rPr>
              <a:t>最有利于二甲醚的合成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pitchFamily="18" charset="0"/>
                <a:cs typeface="Times New Roman" pitchFamily="18" charset="0"/>
              </a:rPr>
              <a:t>解析</a:t>
            </a:r>
            <a:r>
              <a:rPr lang="zh-CN" altLang="zh-CN" sz="2800" kern="100" dirty="0">
                <a:latin typeface="Times New Roman"/>
                <a:ea typeface="华文细黑"/>
                <a:cs typeface="Times New Roman"/>
              </a:rPr>
              <a:t>　由图可知当催化剂中</a:t>
            </a:r>
            <a:r>
              <a:rPr lang="en-US" altLang="zh-CN" sz="2800" i="1" kern="100" dirty="0">
                <a:latin typeface="Times New Roman"/>
                <a:ea typeface="华文细黑"/>
              </a:rPr>
              <a:t>n</a:t>
            </a:r>
            <a:r>
              <a:rPr lang="en-US" altLang="zh-CN" sz="2800" kern="100" dirty="0">
                <a:latin typeface="Times New Roman"/>
                <a:ea typeface="华文细黑"/>
              </a:rPr>
              <a:t>(</a:t>
            </a:r>
            <a:r>
              <a:rPr lang="en-US" altLang="zh-CN" sz="2800" kern="100" dirty="0" err="1">
                <a:latin typeface="Times New Roman"/>
                <a:ea typeface="华文细黑"/>
              </a:rPr>
              <a:t>Mn</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dirty="0">
                <a:latin typeface="Times New Roman"/>
                <a:ea typeface="华文细黑"/>
              </a:rPr>
              <a:t>(Cu)</a:t>
            </a:r>
            <a:r>
              <a:rPr lang="zh-CN" altLang="zh-CN" sz="2800" kern="100" dirty="0">
                <a:latin typeface="Times New Roman"/>
                <a:ea typeface="华文细黑"/>
                <a:cs typeface="Times New Roman"/>
              </a:rPr>
              <a:t>约为</a:t>
            </a:r>
            <a:r>
              <a:rPr lang="en-US" altLang="zh-CN" sz="2800" kern="100" dirty="0">
                <a:latin typeface="Times New Roman"/>
                <a:ea typeface="华文细黑"/>
              </a:rPr>
              <a:t>2.0</a:t>
            </a:r>
            <a:r>
              <a:rPr lang="zh-CN" altLang="zh-CN" sz="2800" kern="100" dirty="0">
                <a:latin typeface="Times New Roman"/>
                <a:ea typeface="华文细黑"/>
                <a:cs typeface="Times New Roman"/>
              </a:rPr>
              <a:t>时，</a:t>
            </a:r>
            <a:r>
              <a:rPr lang="en-US" altLang="zh-CN" sz="2800" kern="100" dirty="0">
                <a:latin typeface="Times New Roman"/>
                <a:ea typeface="华文细黑"/>
              </a:rPr>
              <a:t>CO</a:t>
            </a:r>
            <a:r>
              <a:rPr lang="zh-CN" altLang="zh-CN" sz="2800" kern="100" dirty="0">
                <a:latin typeface="Times New Roman"/>
                <a:ea typeface="华文细黑"/>
                <a:cs typeface="Times New Roman"/>
              </a:rPr>
              <a:t>的转化率最大，生成的二甲醚最多。</a:t>
            </a:r>
            <a:endParaRPr lang="zh-CN" altLang="en-US" sz="2800" dirty="0"/>
          </a:p>
        </p:txBody>
      </p:sp>
      <p:sp>
        <p:nvSpPr>
          <p:cNvPr id="8" name="矩形 7"/>
          <p:cNvSpPr/>
          <p:nvPr/>
        </p:nvSpPr>
        <p:spPr>
          <a:xfrm>
            <a:off x="4799062" y="4644569"/>
            <a:ext cx="633507"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2.0</a:t>
            </a:r>
            <a:endParaRPr lang="zh-CN" altLang="zh-CN" sz="2800" kern="100" dirty="0">
              <a:solidFill>
                <a:schemeClr val="accent6">
                  <a:lumMod val="75000"/>
                </a:schemeClr>
              </a:solidFill>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881377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1" end="1"/>
                                            </p:txEl>
                                          </p:spTgt>
                                        </p:tgtEl>
                                      </p:cBhvr>
                                    </p:animEffect>
                                    <p:set>
                                      <p:cBhvr>
                                        <p:cTn id="17" dur="1" fill="hold">
                                          <p:stCondLst>
                                            <p:cond delay="499"/>
                                          </p:stCondLst>
                                        </p:cTn>
                                        <p:tgtEl>
                                          <p:spTgt spid="7">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5498" y="253251"/>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废物回收及污染处理图像</a:t>
            </a:r>
            <a:endParaRPr lang="zh-CN" altLang="zh-CN" sz="2800" kern="100" dirty="0">
              <a:latin typeface="宋体"/>
              <a:cs typeface="Courier New"/>
            </a:endParaRPr>
          </a:p>
          <a:p>
            <a:pPr>
              <a:lnSpc>
                <a:spcPct val="150000"/>
              </a:lnSpc>
            </a:pPr>
            <a:r>
              <a:rPr lang="zh-CN" altLang="zh-CN" sz="2800" b="1" kern="100" dirty="0" smtClean="0">
                <a:solidFill>
                  <a:srgbClr val="0000FF"/>
                </a:solidFill>
                <a:latin typeface="Times New Roman" pitchFamily="18" charset="0"/>
                <a:cs typeface="Times New Roman" pitchFamily="18" charset="0"/>
              </a:rPr>
              <a:t>例</a:t>
            </a:r>
            <a:r>
              <a:rPr lang="en-US" altLang="zh-CN" sz="2800" b="1" kern="100" dirty="0" smtClean="0">
                <a:solidFill>
                  <a:srgbClr val="0000FF"/>
                </a:solidFill>
                <a:latin typeface="Times New Roman" pitchFamily="18" charset="0"/>
                <a:cs typeface="Times New Roman" pitchFamily="18" charset="0"/>
              </a:rPr>
              <a:t>3</a:t>
            </a:r>
            <a:r>
              <a:rPr lang="zh-CN" altLang="zh-CN" sz="2800" kern="100" dirty="0">
                <a:latin typeface="Times New Roman"/>
                <a:ea typeface="华文细黑"/>
                <a:cs typeface="Times New Roman"/>
              </a:rPr>
              <a:t>　</a:t>
            </a:r>
            <a:r>
              <a:rPr lang="en-US" altLang="zh-CN" sz="2800" kern="100" dirty="0">
                <a:latin typeface="Times New Roman"/>
                <a:ea typeface="华文细黑"/>
              </a:rPr>
              <a:t>(1)</a:t>
            </a:r>
            <a:r>
              <a:rPr lang="zh-CN" altLang="zh-CN" sz="2800" kern="100" dirty="0">
                <a:latin typeface="Times New Roman"/>
                <a:ea typeface="华文细黑"/>
                <a:cs typeface="Times New Roman"/>
              </a:rPr>
              <a:t>一定条件下，用</a:t>
            </a:r>
            <a:r>
              <a:rPr lang="en-US" altLang="zh-CN" sz="2800" kern="100" dirty="0">
                <a:latin typeface="Times New Roman"/>
                <a:ea typeface="华文细黑"/>
              </a:rPr>
              <a:t>Fe</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err="1">
                <a:latin typeface="Times New Roman"/>
                <a:ea typeface="华文细黑"/>
              </a:rPr>
              <a:t>NiO</a:t>
            </a:r>
            <a:r>
              <a:rPr lang="zh-CN" altLang="zh-CN" sz="2800" kern="100" dirty="0">
                <a:latin typeface="Times New Roman"/>
                <a:ea typeface="华文细黑"/>
                <a:cs typeface="Times New Roman"/>
              </a:rPr>
              <a:t>或</a:t>
            </a:r>
            <a:r>
              <a:rPr lang="en-US" altLang="zh-CN" sz="2800" kern="100" dirty="0">
                <a:latin typeface="Times New Roman"/>
                <a:ea typeface="华文细黑"/>
              </a:rPr>
              <a:t>Cr</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作催化剂对燃煤烟气回收。反应为</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2744599639"/>
              </p:ext>
            </p:extLst>
          </p:nvPr>
        </p:nvGraphicFramePr>
        <p:xfrm>
          <a:off x="2782838" y="1621403"/>
          <a:ext cx="8174038" cy="1701800"/>
        </p:xfrm>
        <a:graphic>
          <a:graphicData uri="http://schemas.openxmlformats.org/presentationml/2006/ole">
            <mc:AlternateContent xmlns:mc="http://schemas.openxmlformats.org/markup-compatibility/2006">
              <mc:Choice xmlns:v="urn:schemas-microsoft-com:vml" Requires="v">
                <p:oleObj spid="_x0000_s28684" name="文档" r:id="rId3" imgW="8173614" imgH="1701997" progId="Word.Document.12">
                  <p:embed/>
                </p:oleObj>
              </mc:Choice>
              <mc:Fallback>
                <p:oleObj name="文档" r:id="rId3" imgW="8173614" imgH="1701997" progId="Word.Document.12">
                  <p:embed/>
                  <p:pic>
                    <p:nvPicPr>
                      <p:cNvPr id="0" name=""/>
                      <p:cNvPicPr/>
                      <p:nvPr/>
                    </p:nvPicPr>
                    <p:blipFill>
                      <a:blip r:embed="rId4"/>
                      <a:stretch>
                        <a:fillRect/>
                      </a:stretch>
                    </p:blipFill>
                    <p:spPr>
                      <a:xfrm>
                        <a:off x="2782838" y="1621403"/>
                        <a:ext cx="8174038" cy="1701800"/>
                      </a:xfrm>
                      <a:prstGeom prst="rect">
                        <a:avLst/>
                      </a:prstGeom>
                    </p:spPr>
                  </p:pic>
                </p:oleObj>
              </mc:Fallback>
            </mc:AlternateContent>
          </a:graphicData>
        </a:graphic>
      </p:graphicFrame>
      <p:sp>
        <p:nvSpPr>
          <p:cNvPr id="8" name="矩形 7"/>
          <p:cNvSpPr/>
          <p:nvPr/>
        </p:nvSpPr>
        <p:spPr>
          <a:xfrm>
            <a:off x="478582" y="3133571"/>
            <a:ext cx="10793813" cy="3219523"/>
          </a:xfrm>
          <a:prstGeom prst="rect">
            <a:avLst/>
          </a:prstGeom>
        </p:spPr>
        <p:txBody>
          <a:bodyPr>
            <a:spAutoFit/>
          </a:bodyPr>
          <a:lstStyle/>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其他条件相同、催化剂不同，</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的转化率随反应温度的变化如图</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Fe</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err="1">
                <a:latin typeface="Times New Roman"/>
                <a:ea typeface="华文细黑"/>
              </a:rPr>
              <a:t>NiO</a:t>
            </a:r>
            <a:r>
              <a:rPr lang="zh-CN" altLang="zh-CN" sz="2800" kern="100" dirty="0">
                <a:latin typeface="Times New Roman"/>
                <a:ea typeface="华文细黑"/>
                <a:cs typeface="Times New Roman"/>
              </a:rPr>
              <a:t>作催化剂均能使</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的转化率达到最高，不考虑催化剂价格因素，选择</a:t>
            </a:r>
            <a:r>
              <a:rPr lang="en-US" altLang="zh-CN" sz="2800" kern="100" dirty="0">
                <a:latin typeface="Times New Roman"/>
                <a:ea typeface="华文细黑"/>
              </a:rPr>
              <a:t>Fe</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的主要优点是：</a:t>
            </a:r>
            <a:r>
              <a:rPr lang="en-US" altLang="zh-CN" sz="2800" kern="100" dirty="0">
                <a:latin typeface="Times New Roman"/>
                <a:ea typeface="华文细黑"/>
              </a:rPr>
              <a:t>________________________________________________________________________</a:t>
            </a:r>
            <a:r>
              <a:rPr lang="zh-CN" altLang="zh-CN" sz="2800" kern="100" dirty="0">
                <a:latin typeface="Times New Roman"/>
                <a:ea typeface="华文细黑"/>
                <a:cs typeface="Times New Roman"/>
              </a:rPr>
              <a:t>。</a:t>
            </a:r>
            <a:endParaRPr lang="zh-CN" altLang="en-US" sz="2800" dirty="0"/>
          </a:p>
        </p:txBody>
      </p:sp>
      <p:sp>
        <p:nvSpPr>
          <p:cNvPr id="10" name="矩形 9"/>
          <p:cNvSpPr/>
          <p:nvPr/>
        </p:nvSpPr>
        <p:spPr>
          <a:xfrm>
            <a:off x="478582" y="4933771"/>
            <a:ext cx="10793813" cy="1307089"/>
          </a:xfrm>
          <a:prstGeom prst="rect">
            <a:avLst/>
          </a:prstGeom>
        </p:spPr>
        <p:txBody>
          <a:bodyPr>
            <a:spAutoFit/>
          </a:bodyPr>
          <a:lstStyle/>
          <a:p>
            <a:pPr>
              <a:lnSpc>
                <a:spcPct val="150000"/>
              </a:lnSpc>
            </a:pPr>
            <a:r>
              <a:rPr lang="en-US" altLang="zh-CN" sz="2800" kern="100" dirty="0">
                <a:solidFill>
                  <a:srgbClr val="E36C0A"/>
                </a:solidFill>
                <a:latin typeface="Times New Roman"/>
                <a:ea typeface="华文细黑"/>
              </a:rPr>
              <a:t>Fe</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作催化剂时，在相对较低温度可获得较高的</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转化率，从而节约能源</a:t>
            </a:r>
            <a:endParaRPr lang="zh-CN" altLang="en-US" sz="2800" dirty="0"/>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711323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2409" y="378868"/>
            <a:ext cx="11524006" cy="2031325"/>
          </a:xfrm>
          <a:prstGeom prst="rect">
            <a:avLst/>
          </a:prstGeom>
        </p:spPr>
        <p:txBody>
          <a:bodyPr>
            <a:spAutoFit/>
          </a:bodyPr>
          <a:lstStyle/>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某科研小组用</a:t>
            </a:r>
            <a:r>
              <a:rPr lang="en-US" altLang="zh-CN" sz="2800" kern="100" dirty="0">
                <a:latin typeface="Times New Roman"/>
                <a:ea typeface="华文细黑"/>
              </a:rPr>
              <a:t>Fe</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作催化剂。在</a:t>
            </a:r>
            <a:r>
              <a:rPr lang="en-US" altLang="zh-CN" sz="2800" kern="100" dirty="0">
                <a:latin typeface="Times New Roman"/>
                <a:ea typeface="华文细黑"/>
              </a:rPr>
              <a:t>380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时，分别研究了</a:t>
            </a:r>
            <a:r>
              <a:rPr lang="en-US" altLang="zh-CN" sz="2800" kern="100" dirty="0">
                <a:latin typeface="IPAPANNEW"/>
                <a:ea typeface="华文细黑"/>
                <a:cs typeface="Times New Roman"/>
              </a:rPr>
              <a:t>[</a:t>
            </a:r>
            <a:r>
              <a:rPr lang="en-US" altLang="zh-CN" sz="2800" i="1" kern="100" dirty="0">
                <a:latin typeface="Times New Roman" pitchFamily="18" charset="0"/>
                <a:ea typeface="华文细黑"/>
                <a:cs typeface="Times New Roman" pitchFamily="18" charset="0"/>
              </a:rPr>
              <a:t>n</a:t>
            </a:r>
            <a:r>
              <a:rPr lang="en-US" altLang="zh-CN" sz="2800" kern="100" dirty="0">
                <a:latin typeface="IPAPANNEW"/>
                <a:ea typeface="华文细黑"/>
                <a:cs typeface="Times New Roman"/>
              </a:rPr>
              <a:t>(CO)</a:t>
            </a:r>
            <a:r>
              <a:rPr lang="zh-CN" altLang="zh-CN" sz="2800" kern="100" dirty="0">
                <a:latin typeface="Times New Roman"/>
                <a:ea typeface="华文细黑"/>
                <a:cs typeface="宋体"/>
              </a:rPr>
              <a:t>∶</a:t>
            </a:r>
            <a:r>
              <a:rPr lang="en-US" altLang="zh-CN" sz="2800" i="1" kern="100" dirty="0">
                <a:latin typeface="Times New Roman" pitchFamily="18" charset="0"/>
                <a:ea typeface="华文细黑"/>
                <a:cs typeface="Times New Roman" pitchFamily="18" charset="0"/>
              </a:rPr>
              <a:t>n</a:t>
            </a:r>
            <a:r>
              <a:rPr lang="en-US" altLang="zh-CN" sz="2800" kern="100" dirty="0">
                <a:latin typeface="IPAPANNEW"/>
                <a:ea typeface="华文细黑"/>
                <a:cs typeface="Times New Roman"/>
              </a:rPr>
              <a:t>(SO</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为</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时</a:t>
            </a:r>
            <a:r>
              <a:rPr lang="en-US" altLang="zh-CN" sz="2800" kern="100" dirty="0">
                <a:latin typeface="Times New Roman"/>
                <a:ea typeface="华文细黑"/>
              </a:rPr>
              <a:t>SO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转化率的变化情况</a:t>
            </a:r>
            <a:r>
              <a:rPr lang="en-US" altLang="zh-CN" sz="2800" kern="100" dirty="0">
                <a:latin typeface="Times New Roman"/>
                <a:ea typeface="华文细黑"/>
              </a:rPr>
              <a:t>(</a:t>
            </a:r>
            <a:r>
              <a:rPr lang="zh-CN" altLang="zh-CN" sz="2800" kern="100" dirty="0">
                <a:latin typeface="Times New Roman"/>
                <a:ea typeface="华文细黑"/>
                <a:cs typeface="Times New Roman"/>
              </a:rPr>
              <a:t>图</a:t>
            </a:r>
            <a:r>
              <a:rPr lang="en-US" altLang="zh-CN" sz="2800" kern="100" dirty="0">
                <a:latin typeface="Times New Roman"/>
                <a:ea typeface="华文细黑"/>
              </a:rPr>
              <a:t>2)</a:t>
            </a:r>
            <a:r>
              <a:rPr lang="zh-CN" altLang="zh-CN" sz="2800" kern="100" dirty="0">
                <a:latin typeface="Times New Roman"/>
                <a:ea typeface="华文细黑"/>
                <a:cs typeface="Times New Roman"/>
              </a:rPr>
              <a:t>。则图</a:t>
            </a:r>
            <a:r>
              <a:rPr lang="en-US" altLang="zh-CN" sz="2800" kern="100" dirty="0">
                <a:latin typeface="Times New Roman"/>
                <a:ea typeface="华文细黑"/>
              </a:rPr>
              <a:t>2</a:t>
            </a:r>
            <a:r>
              <a:rPr lang="zh-CN" altLang="zh-CN" sz="2800" kern="100" dirty="0">
                <a:latin typeface="Times New Roman"/>
                <a:ea typeface="华文细黑"/>
                <a:cs typeface="Times New Roman"/>
              </a:rPr>
              <a:t>中表示</a:t>
            </a:r>
            <a:r>
              <a:rPr lang="en-US" altLang="zh-CN" sz="2800" i="1" kern="100" dirty="0">
                <a:latin typeface="Times New Roman"/>
                <a:ea typeface="华文细黑"/>
              </a:rPr>
              <a:t>n</a:t>
            </a:r>
            <a:r>
              <a:rPr lang="en-US" altLang="zh-CN" sz="2800" kern="100" dirty="0">
                <a:latin typeface="Times New Roman"/>
                <a:ea typeface="华文细黑"/>
              </a:rPr>
              <a:t>(CO)</a:t>
            </a:r>
            <a:r>
              <a:rPr lang="en-US" altLang="zh-CN" sz="2800" kern="100" dirty="0">
                <a:latin typeface="宋体"/>
                <a:ea typeface="华文细黑"/>
                <a:cs typeface="Times New Roman"/>
              </a:rPr>
              <a:t>∶</a:t>
            </a:r>
            <a:r>
              <a:rPr lang="en-US" altLang="zh-CN" sz="2800" i="1" kern="100" dirty="0">
                <a:latin typeface="Times New Roman" pitchFamily="18" charset="0"/>
                <a:ea typeface="华文细黑"/>
                <a:cs typeface="Times New Roman" pitchFamily="18" charset="0"/>
              </a:rPr>
              <a:t>n</a:t>
            </a:r>
            <a:r>
              <a:rPr lang="en-US" altLang="zh-CN" sz="2800" kern="100" dirty="0">
                <a:latin typeface="Times New Roman"/>
                <a:ea typeface="华文细黑"/>
              </a:rPr>
              <a:t>(SO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3</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的变化曲线为</a:t>
            </a:r>
            <a:r>
              <a:rPr lang="en-US" altLang="zh-CN" sz="2800" kern="100" dirty="0" smtClean="0">
                <a:latin typeface="Times New Roman"/>
                <a:ea typeface="华文细黑"/>
              </a:rPr>
              <a:t>__</a:t>
            </a:r>
            <a:r>
              <a:rPr lang="zh-CN" altLang="zh-CN" sz="2800" kern="100" dirty="0" smtClean="0">
                <a:latin typeface="Times New Roman"/>
                <a:ea typeface="华文细黑"/>
                <a:cs typeface="Times New Roman"/>
              </a:rPr>
              <a:t>。</a:t>
            </a:r>
            <a:endParaRPr lang="zh-CN" altLang="en-US" sz="2800" dirty="0"/>
          </a:p>
        </p:txBody>
      </p:sp>
      <p:pic>
        <p:nvPicPr>
          <p:cNvPr id="25602" name="Picture 2" descr="C:\Users\Administrator\Desktop\GD22.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550590" y="2641879"/>
            <a:ext cx="3606990" cy="3137589"/>
          </a:xfrm>
          <a:prstGeom prst="rect">
            <a:avLst/>
          </a:prstGeom>
          <a:noFill/>
          <a:extLst>
            <a:ext uri="{909E8E84-426E-40DD-AFC4-6F175D3DCCD1}">
              <a14:hiddenFill xmlns:a14="http://schemas.microsoft.com/office/drawing/2010/main">
                <a:solidFill>
                  <a:srgbClr val="FFFFFF"/>
                </a:solidFill>
              </a14:hiddenFill>
            </a:ext>
          </a:extLst>
        </p:spPr>
      </p:pic>
      <p:pic>
        <p:nvPicPr>
          <p:cNvPr id="25601" name="Picture 1" descr="C:\Users\Administrator\Desktop\GD23.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6143058" y="2799287"/>
            <a:ext cx="3359936" cy="31375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170606"/>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496269"/>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3663610" y="1799864"/>
            <a:ext cx="343364" cy="523220"/>
          </a:xfrm>
          <a:prstGeom prst="rect">
            <a:avLst/>
          </a:prstGeom>
        </p:spPr>
        <p:txBody>
          <a:bodyPr wrap="none">
            <a:spAutoFit/>
          </a:bodyPr>
          <a:lstStyle/>
          <a:p>
            <a:r>
              <a:rPr lang="en-US" altLang="zh-CN" sz="2800" kern="100" dirty="0">
                <a:solidFill>
                  <a:srgbClr val="E36C0A"/>
                </a:solidFill>
                <a:latin typeface="Times New Roman"/>
                <a:ea typeface="华文细黑"/>
              </a:rPr>
              <a:t>a</a:t>
            </a:r>
            <a:endParaRPr lang="zh-CN" altLang="en-US" sz="2800" dirty="0"/>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9124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306860"/>
            <a:ext cx="10793813" cy="2217117"/>
          </a:xfrm>
          <a:prstGeom prst="rect">
            <a:avLst/>
          </a:prstGeom>
        </p:spPr>
        <p:txBody>
          <a:bodyPr>
            <a:spAutoFit/>
          </a:bodyPr>
          <a:lstStyle/>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目前，科学家正在研究一种以乙烯作为还原剂的脱硝</a:t>
            </a:r>
            <a:r>
              <a:rPr lang="en-US" altLang="zh-CN" sz="2800" kern="100" dirty="0">
                <a:latin typeface="Times New Roman"/>
                <a:ea typeface="华文细黑"/>
              </a:rPr>
              <a:t>(NO)</a:t>
            </a:r>
            <a:r>
              <a:rPr lang="zh-CN" altLang="zh-CN" sz="2800" kern="100" dirty="0">
                <a:latin typeface="Times New Roman"/>
                <a:ea typeface="华文细黑"/>
                <a:cs typeface="Times New Roman"/>
              </a:rPr>
              <a:t>原理，其脱硝机理示意图如下图</a:t>
            </a:r>
            <a:r>
              <a:rPr lang="en-US" altLang="zh-CN" sz="2800" kern="100" dirty="0">
                <a:latin typeface="Times New Roman"/>
                <a:ea typeface="华文细黑"/>
              </a:rPr>
              <a:t>1</a:t>
            </a:r>
            <a:r>
              <a:rPr lang="zh-CN" altLang="zh-CN" sz="2800" kern="100" dirty="0">
                <a:latin typeface="Times New Roman"/>
                <a:ea typeface="华文细黑"/>
                <a:cs typeface="Times New Roman"/>
              </a:rPr>
              <a:t>，脱硝率与温度、负载率</a:t>
            </a:r>
            <a:r>
              <a:rPr lang="en-US" altLang="zh-CN" sz="2800" kern="100" dirty="0">
                <a:latin typeface="Times New Roman"/>
                <a:ea typeface="华文细黑"/>
              </a:rPr>
              <a:t>(</a:t>
            </a:r>
            <a:r>
              <a:rPr lang="zh-CN" altLang="zh-CN" sz="2800" kern="100" dirty="0">
                <a:latin typeface="Times New Roman"/>
                <a:ea typeface="华文细黑"/>
                <a:cs typeface="Times New Roman"/>
              </a:rPr>
              <a:t>分子筛中催化剂的质量分数</a:t>
            </a:r>
            <a:r>
              <a:rPr lang="en-US" altLang="zh-CN" sz="2800" kern="100" dirty="0">
                <a:latin typeface="Times New Roman"/>
                <a:ea typeface="华文细黑"/>
              </a:rPr>
              <a:t>)</a:t>
            </a:r>
            <a:r>
              <a:rPr lang="zh-CN" altLang="zh-CN" sz="2800" kern="100" dirty="0">
                <a:latin typeface="Times New Roman"/>
                <a:ea typeface="华文细黑"/>
                <a:cs typeface="Times New Roman"/>
              </a:rPr>
              <a:t>的关系如图</a:t>
            </a:r>
            <a:r>
              <a:rPr lang="en-US" altLang="zh-CN" sz="2800" kern="100" dirty="0">
                <a:latin typeface="Times New Roman"/>
                <a:ea typeface="华文细黑"/>
              </a:rPr>
              <a:t>2</a:t>
            </a:r>
            <a:r>
              <a:rPr lang="zh-CN" altLang="zh-CN" sz="2800" kern="100" dirty="0">
                <a:latin typeface="Times New Roman"/>
                <a:ea typeface="华文细黑"/>
                <a:cs typeface="Times New Roman"/>
              </a:rPr>
              <a:t>所示。</a:t>
            </a:r>
            <a:endParaRPr lang="zh-CN" altLang="en-US" sz="2800" dirty="0"/>
          </a:p>
        </p:txBody>
      </p:sp>
      <p:pic>
        <p:nvPicPr>
          <p:cNvPr id="26626" name="Picture 2" descr="C:\Users\Administrator\Desktop\GD24.T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59687" y="2467100"/>
            <a:ext cx="3261111" cy="3152409"/>
          </a:xfrm>
          <a:prstGeom prst="rect">
            <a:avLst/>
          </a:prstGeom>
          <a:noFill/>
          <a:extLst>
            <a:ext uri="{909E8E84-426E-40DD-AFC4-6F175D3DCCD1}">
              <a14:hiddenFill xmlns:a14="http://schemas.microsoft.com/office/drawing/2010/main">
                <a:solidFill>
                  <a:srgbClr val="FFFFFF"/>
                </a:solidFill>
              </a14:hiddenFill>
            </a:ext>
          </a:extLst>
        </p:spPr>
      </p:pic>
      <p:pic>
        <p:nvPicPr>
          <p:cNvPr id="26625" name="Picture 1" descr="C:\Users\Administrator\Desktop\GD25.T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901249" y="2524871"/>
            <a:ext cx="4810142" cy="33698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98598"/>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463502"/>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62046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485578"/>
            <a:ext cx="10793813"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写出该脱硝原理总反应的化学方程式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为达到最佳脱硝效果，应采取的条件是</a:t>
            </a:r>
            <a:r>
              <a:rPr lang="en-US" altLang="zh-CN" sz="2800" kern="100" dirty="0" smtClean="0">
                <a:latin typeface="Times New Roman"/>
                <a:ea typeface="华文细黑"/>
              </a:rPr>
              <a:t>_______________</a:t>
            </a:r>
            <a:r>
              <a:rPr lang="en-US" altLang="zh-CN" sz="2800" kern="100" dirty="0">
                <a:latin typeface="Times New Roman"/>
                <a:ea typeface="华文细黑"/>
              </a:rPr>
              <a:t>__</a:t>
            </a:r>
            <a:r>
              <a:rPr lang="zh-CN" altLang="zh-CN" sz="2800" kern="100" dirty="0" smtClean="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30457207"/>
              </p:ext>
            </p:extLst>
          </p:nvPr>
        </p:nvGraphicFramePr>
        <p:xfrm>
          <a:off x="914400" y="2007840"/>
          <a:ext cx="8128000" cy="1277938"/>
        </p:xfrm>
        <a:graphic>
          <a:graphicData uri="http://schemas.openxmlformats.org/presentationml/2006/ole">
            <mc:AlternateContent xmlns:mc="http://schemas.openxmlformats.org/markup-compatibility/2006">
              <mc:Choice xmlns:v="urn:schemas-microsoft-com:vml" Requires="v">
                <p:oleObj spid="_x0000_s30732" name="Document" r:id="rId3" imgW="8262133" imgH="1291008" progId="Word.Document.8">
                  <p:embed/>
                </p:oleObj>
              </mc:Choice>
              <mc:Fallback>
                <p:oleObj name="Document" r:id="rId3" imgW="8262133" imgH="1291008" progId="Word.Document.8">
                  <p:embed/>
                  <p:pic>
                    <p:nvPicPr>
                      <p:cNvPr id="0" name=""/>
                      <p:cNvPicPr/>
                      <p:nvPr/>
                    </p:nvPicPr>
                    <p:blipFill>
                      <a:blip r:embed="rId4"/>
                      <a:stretch>
                        <a:fillRect/>
                      </a:stretch>
                    </p:blipFill>
                    <p:spPr>
                      <a:xfrm>
                        <a:off x="914400" y="2007840"/>
                        <a:ext cx="8128000" cy="1277938"/>
                      </a:xfrm>
                      <a:prstGeom prst="rect">
                        <a:avLst/>
                      </a:prstGeom>
                    </p:spPr>
                  </p:pic>
                </p:oleObj>
              </mc:Fallback>
            </mc:AlternateContent>
          </a:graphicData>
        </a:graphic>
      </p:graphicFrame>
      <p:sp>
        <p:nvSpPr>
          <p:cNvPr id="6" name="矩形 5"/>
          <p:cNvSpPr/>
          <p:nvPr/>
        </p:nvSpPr>
        <p:spPr>
          <a:xfrm>
            <a:off x="7111957" y="2853730"/>
            <a:ext cx="3087705" cy="523220"/>
          </a:xfrm>
          <a:prstGeom prst="rect">
            <a:avLst/>
          </a:prstGeom>
        </p:spPr>
        <p:txBody>
          <a:bodyPr wrap="none">
            <a:spAutoFit/>
          </a:bodyPr>
          <a:lstStyle/>
          <a:p>
            <a:r>
              <a:rPr lang="en-US" altLang="zh-CN" sz="2800" kern="100" dirty="0">
                <a:solidFill>
                  <a:srgbClr val="E36C0A"/>
                </a:solidFill>
                <a:latin typeface="Times New Roman"/>
                <a:ea typeface="华文细黑"/>
              </a:rPr>
              <a:t>350 </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、负载率</a:t>
            </a:r>
            <a:r>
              <a:rPr lang="en-US" altLang="zh-CN" sz="2800" kern="100" dirty="0">
                <a:solidFill>
                  <a:srgbClr val="E36C0A"/>
                </a:solidFill>
                <a:latin typeface="Times New Roman"/>
                <a:ea typeface="华文细黑"/>
              </a:rPr>
              <a:t>3%</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60198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8661" y="477466"/>
            <a:ext cx="8333342"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rPr>
              <a:t>(3)</a:t>
            </a:r>
            <a:r>
              <a:rPr lang="zh-CN" altLang="zh-CN" sz="2800" kern="100" dirty="0">
                <a:latin typeface="Times New Roman"/>
                <a:ea typeface="华文细黑"/>
                <a:cs typeface="Times New Roman"/>
              </a:rPr>
              <a:t>汽车使用乙醇汽油并不能减少</a:t>
            </a:r>
            <a:r>
              <a:rPr lang="en-US" altLang="zh-CN" sz="2800" kern="100" dirty="0" err="1">
                <a:latin typeface="Times New Roman"/>
                <a:ea typeface="华文细黑"/>
              </a:rPr>
              <a:t>NO</a:t>
            </a:r>
            <a:r>
              <a:rPr lang="en-US" altLang="zh-CN" sz="2800" i="1" kern="100" baseline="-25000" dirty="0" err="1">
                <a:latin typeface="Times New Roman"/>
                <a:ea typeface="华文细黑"/>
              </a:rPr>
              <a:t>x</a:t>
            </a:r>
            <a:r>
              <a:rPr lang="zh-CN" altLang="zh-CN" sz="2800" kern="100" dirty="0">
                <a:latin typeface="Times New Roman"/>
                <a:ea typeface="华文细黑"/>
                <a:cs typeface="Times New Roman"/>
              </a:rPr>
              <a:t>的排放，这使</a:t>
            </a:r>
            <a:r>
              <a:rPr lang="en-US" altLang="zh-CN" sz="2800" kern="100" dirty="0" err="1">
                <a:latin typeface="Times New Roman"/>
                <a:ea typeface="华文细黑"/>
              </a:rPr>
              <a:t>NO</a:t>
            </a:r>
            <a:r>
              <a:rPr lang="en-US" altLang="zh-CN" sz="2800" i="1" kern="100" baseline="-25000" dirty="0" err="1">
                <a:latin typeface="Times New Roman"/>
                <a:ea typeface="华文细黑"/>
              </a:rPr>
              <a:t>x</a:t>
            </a:r>
            <a:r>
              <a:rPr lang="zh-CN" altLang="zh-CN" sz="2800" kern="100" dirty="0">
                <a:latin typeface="Times New Roman"/>
                <a:ea typeface="华文细黑"/>
                <a:cs typeface="Times New Roman"/>
              </a:rPr>
              <a:t>的有效消除成为环保领域的重要课题。某研究小组在实验室以</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kern="100" dirty="0">
                <a:latin typeface="Times New Roman"/>
                <a:ea typeface="华文细黑"/>
              </a:rPr>
              <a:t>ZSM</a:t>
            </a:r>
            <a:r>
              <a:rPr lang="zh-CN" altLang="zh-CN" sz="2800" kern="100" dirty="0">
                <a:latin typeface="Times New Roman"/>
                <a:ea typeface="华文细黑"/>
                <a:cs typeface="Times New Roman"/>
              </a:rPr>
              <a:t>－</a:t>
            </a:r>
            <a:r>
              <a:rPr lang="en-US" altLang="zh-CN" sz="2800" kern="100" dirty="0">
                <a:latin typeface="Times New Roman"/>
                <a:ea typeface="华文细黑"/>
              </a:rPr>
              <a:t>5</a:t>
            </a:r>
            <a:r>
              <a:rPr lang="zh-CN" altLang="zh-CN" sz="2800" kern="100" dirty="0">
                <a:latin typeface="Times New Roman"/>
                <a:ea typeface="华文细黑"/>
                <a:cs typeface="Times New Roman"/>
              </a:rPr>
              <a:t>为催化剂，测得</a:t>
            </a:r>
            <a:r>
              <a:rPr lang="en-US" altLang="zh-CN" sz="2800" kern="100" dirty="0">
                <a:latin typeface="Times New Roman"/>
                <a:ea typeface="华文细黑"/>
              </a:rPr>
              <a:t>NO</a:t>
            </a:r>
            <a:r>
              <a:rPr lang="zh-CN" altLang="zh-CN" sz="2800" kern="100" dirty="0">
                <a:latin typeface="Times New Roman"/>
                <a:ea typeface="华文细黑"/>
                <a:cs typeface="Times New Roman"/>
              </a:rPr>
              <a:t>转化为</a:t>
            </a:r>
            <a:r>
              <a:rPr lang="en-US" altLang="zh-CN" sz="2800" kern="100" dirty="0">
                <a:latin typeface="Times New Roman"/>
                <a:ea typeface="华文细黑"/>
              </a:rPr>
              <a:t>N</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的转化率随温度变化情况如图所示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若不使用</a:t>
            </a:r>
            <a:r>
              <a:rPr lang="en-US" altLang="zh-CN" sz="2800" kern="100" dirty="0">
                <a:latin typeface="Times New Roman"/>
                <a:ea typeface="华文细黑"/>
              </a:rPr>
              <a:t>CO</a:t>
            </a:r>
            <a:r>
              <a:rPr lang="zh-CN" altLang="zh-CN" sz="2800" kern="100" dirty="0">
                <a:latin typeface="Times New Roman"/>
                <a:ea typeface="华文细黑"/>
                <a:cs typeface="Times New Roman"/>
              </a:rPr>
              <a:t>，温度超过</a:t>
            </a:r>
            <a:r>
              <a:rPr lang="en-US" altLang="zh-CN" sz="2800" kern="100" dirty="0">
                <a:latin typeface="Times New Roman"/>
                <a:ea typeface="华文细黑"/>
              </a:rPr>
              <a:t>775 K</a:t>
            </a:r>
            <a:r>
              <a:rPr lang="zh-CN" altLang="zh-CN" sz="2800" kern="100" dirty="0">
                <a:latin typeface="Times New Roman"/>
                <a:ea typeface="华文细黑"/>
                <a:cs typeface="Times New Roman"/>
              </a:rPr>
              <a:t>，发现</a:t>
            </a:r>
            <a:r>
              <a:rPr lang="en-US" altLang="zh-CN" sz="2800" kern="100" dirty="0">
                <a:latin typeface="Times New Roman"/>
                <a:ea typeface="华文细黑"/>
              </a:rPr>
              <a:t>NO</a:t>
            </a:r>
            <a:r>
              <a:rPr lang="zh-CN" altLang="zh-CN" sz="2800" kern="100" dirty="0">
                <a:latin typeface="Times New Roman"/>
                <a:ea typeface="华文细黑"/>
                <a:cs typeface="Times New Roman"/>
              </a:rPr>
              <a:t>的分解率降低，其可能的原因是</a:t>
            </a:r>
            <a:r>
              <a:rPr lang="en-US" altLang="zh-CN" sz="2800" kern="100" dirty="0" smtClean="0">
                <a:latin typeface="Times New Roman"/>
                <a:ea typeface="华文细黑"/>
              </a:rPr>
              <a:t>___________________________</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a:t>
            </a:r>
            <a:r>
              <a:rPr lang="en-US" altLang="zh-CN" sz="2800" i="1" kern="100" dirty="0">
                <a:latin typeface="Times New Roman"/>
                <a:ea typeface="华文细黑"/>
              </a:rPr>
              <a:t>n</a:t>
            </a:r>
            <a:r>
              <a:rPr lang="en-US" altLang="zh-CN" sz="2800" kern="100" dirty="0">
                <a:latin typeface="Times New Roman"/>
                <a:ea typeface="华文细黑"/>
              </a:rPr>
              <a:t>(NO)/</a:t>
            </a:r>
            <a:r>
              <a:rPr lang="en-US" altLang="zh-CN" sz="2800" i="1" kern="100" dirty="0">
                <a:latin typeface="Times New Roman"/>
                <a:ea typeface="华文细黑"/>
              </a:rPr>
              <a:t>n</a:t>
            </a:r>
            <a:r>
              <a:rPr lang="en-US" altLang="zh-CN" sz="2800" kern="100" dirty="0">
                <a:latin typeface="Times New Roman"/>
                <a:ea typeface="华文细黑"/>
              </a:rPr>
              <a:t>(CO)</a:t>
            </a:r>
            <a:r>
              <a:rPr lang="zh-CN" altLang="zh-CN" sz="2800" kern="100" dirty="0">
                <a:latin typeface="Times New Roman"/>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的条件下，应控制的最佳温度在</a:t>
            </a:r>
            <a:r>
              <a:rPr lang="en-US" altLang="zh-CN" sz="2800" kern="100" dirty="0">
                <a:latin typeface="Times New Roman"/>
                <a:ea typeface="华文细黑"/>
              </a:rPr>
              <a:t>________</a:t>
            </a:r>
            <a:r>
              <a:rPr lang="zh-CN" altLang="zh-CN" sz="2800" kern="100" dirty="0">
                <a:latin typeface="Times New Roman"/>
                <a:ea typeface="华文细黑"/>
                <a:cs typeface="Times New Roman"/>
              </a:rPr>
              <a:t>左右。</a:t>
            </a:r>
            <a:endParaRPr lang="zh-CN" altLang="en-US" sz="2800" dirty="0"/>
          </a:p>
        </p:txBody>
      </p:sp>
      <p:pic>
        <p:nvPicPr>
          <p:cNvPr id="27650" name="Picture 2" descr="GD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43059" y="640305"/>
            <a:ext cx="3423635" cy="275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74789" y="3771831"/>
            <a:ext cx="6092825" cy="523220"/>
          </a:xfrm>
          <a:prstGeom prst="rect">
            <a:avLst/>
          </a:prstGeom>
        </p:spPr>
        <p:txBody>
          <a:bodyPr>
            <a:spAutoFit/>
          </a:bodyPr>
          <a:lstStyle/>
          <a:p>
            <a:r>
              <a:rPr lang="en-US" altLang="zh-CN" sz="2800" kern="100" dirty="0">
                <a:solidFill>
                  <a:srgbClr val="E36C0A"/>
                </a:solidFill>
                <a:latin typeface="Times New Roman"/>
                <a:ea typeface="华文细黑"/>
              </a:rPr>
              <a:t>NO</a:t>
            </a:r>
            <a:r>
              <a:rPr lang="zh-CN" altLang="zh-CN" sz="2800" kern="100" dirty="0">
                <a:solidFill>
                  <a:srgbClr val="E36C0A"/>
                </a:solidFill>
                <a:latin typeface="Times New Roman"/>
                <a:ea typeface="华文细黑"/>
                <a:cs typeface="Times New Roman"/>
              </a:rPr>
              <a:t>分解反应是放热反应</a:t>
            </a:r>
            <a:r>
              <a:rPr lang="zh-CN" altLang="zh-CN" sz="2800" kern="100" dirty="0" smtClean="0">
                <a:solidFill>
                  <a:srgbClr val="E36C0A"/>
                </a:solidFill>
                <a:latin typeface="Times New Roman"/>
                <a:ea typeface="华文细黑"/>
                <a:cs typeface="Times New Roman"/>
              </a:rPr>
              <a:t>，</a:t>
            </a:r>
            <a:endParaRPr lang="zh-CN" altLang="en-US" sz="2800" dirty="0"/>
          </a:p>
        </p:txBody>
      </p:sp>
      <p:sp>
        <p:nvSpPr>
          <p:cNvPr id="6" name="矩形 5"/>
          <p:cNvSpPr/>
          <p:nvPr/>
        </p:nvSpPr>
        <p:spPr>
          <a:xfrm>
            <a:off x="262558" y="4418742"/>
            <a:ext cx="4493538" cy="523220"/>
          </a:xfrm>
          <a:prstGeom prst="rect">
            <a:avLst/>
          </a:prstGeom>
        </p:spPr>
        <p:txBody>
          <a:bodyPr wrap="none">
            <a:spAutoFit/>
          </a:bodyPr>
          <a:lstStyle/>
          <a:p>
            <a:pPr lvl="0"/>
            <a:r>
              <a:rPr lang="zh-CN" altLang="zh-CN" sz="2800" kern="100" dirty="0">
                <a:solidFill>
                  <a:srgbClr val="E36C0A"/>
                </a:solidFill>
                <a:latin typeface="Times New Roman"/>
                <a:ea typeface="华文细黑"/>
                <a:cs typeface="Times New Roman"/>
              </a:rPr>
              <a:t>升高温度不利于反应进行　</a:t>
            </a:r>
            <a:endParaRPr lang="zh-CN" altLang="en-US" sz="2800" dirty="0">
              <a:solidFill>
                <a:prstClr val="black"/>
              </a:solidFill>
            </a:endParaRPr>
          </a:p>
        </p:txBody>
      </p:sp>
      <p:sp>
        <p:nvSpPr>
          <p:cNvPr id="8" name="矩形 7"/>
          <p:cNvSpPr/>
          <p:nvPr/>
        </p:nvSpPr>
        <p:spPr>
          <a:xfrm>
            <a:off x="4727054" y="5066814"/>
            <a:ext cx="1072730"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870 K</a:t>
            </a:r>
            <a:endParaRPr lang="zh-CN" altLang="en-US" sz="2800" dirty="0">
              <a:solidFill>
                <a:prstClr val="black"/>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4352654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6" grpId="0"/>
      <p:bldP spid="6" grpId="1"/>
      <p:bldP spid="8" grpId="0"/>
      <p:bldP spid="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8792" y="981522"/>
            <a:ext cx="11617054" cy="2708410"/>
          </a:xfrm>
          <a:prstGeom prst="rect">
            <a:avLst/>
          </a:prstGeom>
        </p:spPr>
        <p:txBody>
          <a:bodyPr wrap="square" lIns="121898" tIns="60948" rIns="121898" bIns="60948">
            <a:spAutoFit/>
          </a:bodyPr>
          <a:lstStyle/>
          <a:p>
            <a:pPr algn="just">
              <a:lnSpc>
                <a:spcPct val="150000"/>
              </a:lnSpc>
              <a:tabLst>
                <a:tab pos="1890395" algn="l"/>
              </a:tabLst>
            </a:pPr>
            <a:r>
              <a:rPr lang="zh-CN" altLang="en-US" sz="2800" b="1" dirty="0">
                <a:solidFill>
                  <a:srgbClr val="0000FF"/>
                </a:solidFill>
                <a:latin typeface="黑体" pitchFamily="2" charset="-122"/>
                <a:ea typeface="黑体" pitchFamily="2" charset="-122"/>
              </a:rPr>
              <a:t>题组一　浓度</a:t>
            </a:r>
            <a:r>
              <a:rPr lang="en-US" altLang="zh-CN" sz="2800" b="1" dirty="0">
                <a:solidFill>
                  <a:srgbClr val="0000FF"/>
                </a:solidFill>
                <a:latin typeface="黑体" pitchFamily="2" charset="-122"/>
                <a:ea typeface="黑体" pitchFamily="2" charset="-122"/>
              </a:rPr>
              <a:t>—</a:t>
            </a:r>
            <a:r>
              <a:rPr lang="zh-CN" altLang="en-US" sz="2800" b="1" dirty="0">
                <a:solidFill>
                  <a:srgbClr val="0000FF"/>
                </a:solidFill>
                <a:latin typeface="黑体" pitchFamily="2" charset="-122"/>
                <a:ea typeface="黑体" pitchFamily="2" charset="-122"/>
              </a:rPr>
              <a:t>时间</a:t>
            </a:r>
            <a:r>
              <a:rPr lang="zh-CN" altLang="en-US" sz="2800" b="1" dirty="0" smtClean="0">
                <a:solidFill>
                  <a:srgbClr val="0000FF"/>
                </a:solidFill>
                <a:latin typeface="黑体" pitchFamily="2" charset="-122"/>
                <a:ea typeface="黑体" pitchFamily="2" charset="-122"/>
              </a:rPr>
              <a:t>图像</a:t>
            </a:r>
            <a:endParaRPr lang="en-US" altLang="zh-CN" sz="2800" b="1" dirty="0" smtClean="0">
              <a:solidFill>
                <a:srgbClr val="0000FF"/>
              </a:solidFill>
              <a:latin typeface="黑体" pitchFamily="2" charset="-122"/>
              <a:ea typeface="黑体" pitchFamily="2" charset="-122"/>
            </a:endParaRPr>
          </a:p>
          <a:p>
            <a:pPr algn="just">
              <a:lnSpc>
                <a:spcPct val="150000"/>
              </a:lnSpc>
              <a:tabLst>
                <a:tab pos="1890395" algn="l"/>
              </a:tabLst>
            </a:pPr>
            <a:r>
              <a:rPr lang="en-US" altLang="zh-CN" sz="2800" kern="100" dirty="0">
                <a:latin typeface="Times New Roman"/>
                <a:ea typeface="华文细黑"/>
              </a:rPr>
              <a:t>1</a:t>
            </a:r>
            <a:r>
              <a:rPr lang="zh-CN" altLang="zh-CN" sz="2800" kern="100" dirty="0">
                <a:latin typeface="Times New Roman"/>
                <a:ea typeface="华文细黑"/>
                <a:cs typeface="Times New Roman"/>
              </a:rPr>
              <a:t>．已知</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可以相互转化：</a:t>
            </a:r>
            <a:r>
              <a:rPr lang="en-US" altLang="zh-CN" sz="2800" kern="100" dirty="0">
                <a:latin typeface="Times New Roman"/>
                <a:ea typeface="华文细黑"/>
              </a:rPr>
              <a:t>2NO</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en-US" altLang="zh-CN" sz="2800" kern="100" dirty="0">
                <a:latin typeface="Times New Roman"/>
                <a:ea typeface="华文细黑"/>
              </a:rPr>
              <a:t>(g)(</a:t>
            </a:r>
            <a:r>
              <a:rPr lang="zh-CN" altLang="zh-CN" sz="2800" kern="100" dirty="0">
                <a:latin typeface="Times New Roman"/>
                <a:ea typeface="华文细黑"/>
                <a:cs typeface="Times New Roman"/>
              </a:rPr>
              <a:t>正反应为放热反应</a:t>
            </a:r>
            <a:r>
              <a:rPr lang="en-US" altLang="zh-CN" sz="2800" kern="100" dirty="0">
                <a:latin typeface="Times New Roman"/>
                <a:ea typeface="华文细黑"/>
              </a:rPr>
              <a:t>)</a:t>
            </a:r>
            <a:r>
              <a:rPr lang="zh-CN" altLang="zh-CN" sz="2800" kern="100" dirty="0">
                <a:latin typeface="Times New Roman"/>
                <a:ea typeface="华文细黑"/>
                <a:cs typeface="Times New Roman"/>
              </a:rPr>
              <a:t>。现将一定量</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的混合气体通入体积为</a:t>
            </a:r>
            <a:r>
              <a:rPr lang="en-US" altLang="zh-CN" sz="2800" kern="100" dirty="0">
                <a:latin typeface="Times New Roman"/>
                <a:ea typeface="华文细黑"/>
              </a:rPr>
              <a:t>1 L</a:t>
            </a:r>
            <a:r>
              <a:rPr lang="zh-CN" altLang="zh-CN" sz="2800" kern="100" dirty="0">
                <a:latin typeface="Times New Roman"/>
                <a:ea typeface="华文细黑"/>
                <a:cs typeface="Times New Roman"/>
              </a:rPr>
              <a:t>的恒温密闭容器中，反应物浓度随时间变化关系如图所示，回答下列问题：</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78073929"/>
              </p:ext>
            </p:extLst>
          </p:nvPr>
        </p:nvGraphicFramePr>
        <p:xfrm>
          <a:off x="7319342" y="1773610"/>
          <a:ext cx="1460500" cy="711200"/>
        </p:xfrm>
        <a:graphic>
          <a:graphicData uri="http://schemas.openxmlformats.org/presentationml/2006/ole">
            <mc:AlternateContent xmlns:mc="http://schemas.openxmlformats.org/markup-compatibility/2006">
              <mc:Choice xmlns:v="urn:schemas-microsoft-com:vml" Requires="v">
                <p:oleObj spid="_x0000_s10260" name="文档" r:id="rId3" imgW="1487191" imgH="719551" progId="Word.Document.12">
                  <p:embed/>
                </p:oleObj>
              </mc:Choice>
              <mc:Fallback>
                <p:oleObj name="文档" r:id="rId3" imgW="1487191" imgH="719551" progId="Word.Document.12">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9342" y="1773610"/>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43" name="Picture 3" descr="WWP1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54337" y="4077866"/>
            <a:ext cx="3023587"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1"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95686" y="909514"/>
            <a:ext cx="11388152" cy="2708410"/>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zh-CN" altLang="en-US" sz="2800" kern="100" dirty="0" smtClean="0">
                <a:latin typeface="Times New Roman"/>
                <a:ea typeface="华文细黑"/>
                <a:cs typeface="Courier New"/>
              </a:rPr>
              <a:t>一、传统图像的分类突破</a:t>
            </a:r>
            <a:endParaRPr lang="en-US" altLang="zh-CN" sz="2800" kern="100" dirty="0" smtClean="0">
              <a:latin typeface="Times New Roman"/>
              <a:ea typeface="华文细黑"/>
              <a:cs typeface="Courier New"/>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．图像类型</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浓度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时间</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kern="100" dirty="0">
                <a:latin typeface="Times New Roman"/>
                <a:ea typeface="华文细黑"/>
              </a:rPr>
              <a:t>B(g)</a:t>
            </a:r>
            <a:r>
              <a:rPr lang="en-US" altLang="zh-CN" sz="2800" kern="100" dirty="0">
                <a:latin typeface="ZBFH"/>
                <a:ea typeface="华文细黑"/>
              </a:rPr>
              <a:t> </a:t>
            </a:r>
            <a:r>
              <a:rPr lang="en-US" altLang="zh-CN" sz="2800" kern="100" dirty="0">
                <a:latin typeface="Times New Roman"/>
                <a:ea typeface="华文细黑"/>
              </a:rPr>
              <a:t>AB(g)</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57946919"/>
              </p:ext>
            </p:extLst>
          </p:nvPr>
        </p:nvGraphicFramePr>
        <p:xfrm>
          <a:off x="2638822" y="2906724"/>
          <a:ext cx="1460500" cy="711200"/>
        </p:xfrm>
        <a:graphic>
          <a:graphicData uri="http://schemas.openxmlformats.org/presentationml/2006/ole">
            <mc:AlternateContent xmlns:mc="http://schemas.openxmlformats.org/markup-compatibility/2006">
              <mc:Choice xmlns:v="urn:schemas-microsoft-com:vml" Requires="v">
                <p:oleObj spid="_x0000_s36870" name="文档" r:id="rId4" imgW="1498362" imgH="719101" progId="Word.Document.12">
                  <p:embed/>
                </p:oleObj>
              </mc:Choice>
              <mc:Fallback>
                <p:oleObj name="文档" r:id="rId4" imgW="1498362" imgH="719101" progId="Word.Document.12">
                  <p:embed/>
                  <p:pic>
                    <p:nvPicPr>
                      <p:cNvPr id="0" name=""/>
                      <p:cNvPicPr/>
                      <p:nvPr/>
                    </p:nvPicPr>
                    <p:blipFill>
                      <a:blip r:embed="rId5"/>
                      <a:stretch>
                        <a:fillRect/>
                      </a:stretch>
                    </p:blipFill>
                    <p:spPr>
                      <a:xfrm>
                        <a:off x="2638822" y="2906724"/>
                        <a:ext cx="1460500" cy="711200"/>
                      </a:xfrm>
                      <a:prstGeom prst="rect">
                        <a:avLst/>
                      </a:prstGeom>
                    </p:spPr>
                  </p:pic>
                </p:oleObj>
              </mc:Fallback>
            </mc:AlternateContent>
          </a:graphicData>
        </a:graphic>
      </p:graphicFrame>
      <p:pic>
        <p:nvPicPr>
          <p:cNvPr id="1059" name="Picture 35" descr="HX4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3078" y="3357786"/>
            <a:ext cx="301807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911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7506" y="671002"/>
            <a:ext cx="10793813" cy="4616648"/>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图中共有两条曲线</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，其中曲线</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浓度随时间的变化；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d</a:t>
            </a:r>
            <a:r>
              <a:rPr lang="zh-CN" altLang="zh-CN" sz="2800" kern="100" dirty="0">
                <a:latin typeface="Times New Roman"/>
                <a:ea typeface="华文细黑"/>
                <a:cs typeface="Times New Roman"/>
              </a:rPr>
              <a:t>四个点中，表示化学反应处于平衡状态的点是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ea typeface="华文细黑"/>
                <a:cs typeface="Times New Roman"/>
              </a:rPr>
              <a:t>解析　</a:t>
            </a:r>
            <a:r>
              <a:rPr lang="zh-CN" altLang="zh-CN" sz="2800" kern="100" dirty="0" smtClean="0">
                <a:latin typeface="Times New Roman"/>
                <a:ea typeface="华文细黑"/>
                <a:cs typeface="Times New Roman"/>
              </a:rPr>
              <a:t>曲线</a:t>
            </a:r>
            <a:r>
              <a:rPr lang="en-US" altLang="zh-CN" sz="2800" kern="100" dirty="0">
                <a:latin typeface="Times New Roman"/>
                <a:ea typeface="华文细黑"/>
              </a:rPr>
              <a:t>X</a:t>
            </a:r>
            <a:r>
              <a:rPr lang="zh-CN" altLang="zh-CN" sz="2800" kern="100" dirty="0">
                <a:latin typeface="Times New Roman"/>
                <a:ea typeface="华文细黑"/>
                <a:cs typeface="Times New Roman"/>
              </a:rPr>
              <a:t>在</a:t>
            </a: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kern="100" dirty="0">
                <a:latin typeface="Times New Roman"/>
                <a:ea typeface="华文细黑"/>
              </a:rPr>
              <a:t>10 min</a:t>
            </a:r>
            <a:r>
              <a:rPr lang="zh-CN" altLang="zh-CN" sz="2800" kern="100" dirty="0">
                <a:latin typeface="Times New Roman"/>
                <a:ea typeface="华文细黑"/>
                <a:cs typeface="Times New Roman"/>
              </a:rPr>
              <a:t>达到平衡时浓度变化了</a:t>
            </a:r>
            <a:r>
              <a:rPr lang="en-US" altLang="zh-CN" sz="2800" kern="100" dirty="0">
                <a:latin typeface="Times New Roman"/>
                <a:ea typeface="华文细黑"/>
              </a:rPr>
              <a:t>0.4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，而曲线</a:t>
            </a:r>
            <a:r>
              <a:rPr lang="en-US" altLang="zh-CN" sz="2800" kern="100" dirty="0">
                <a:latin typeface="Times New Roman"/>
                <a:ea typeface="华文细黑"/>
              </a:rPr>
              <a:t>Y</a:t>
            </a:r>
            <a:r>
              <a:rPr lang="zh-CN" altLang="zh-CN" sz="2800" kern="100" dirty="0">
                <a:latin typeface="Times New Roman"/>
                <a:ea typeface="华文细黑"/>
                <a:cs typeface="Times New Roman"/>
              </a:rPr>
              <a:t>在</a:t>
            </a: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kern="100" dirty="0">
                <a:latin typeface="Times New Roman"/>
                <a:ea typeface="华文细黑"/>
              </a:rPr>
              <a:t>10 min</a:t>
            </a:r>
            <a:r>
              <a:rPr lang="zh-CN" altLang="zh-CN" sz="2800" kern="100" dirty="0">
                <a:latin typeface="Times New Roman"/>
                <a:ea typeface="华文细黑"/>
                <a:cs typeface="Times New Roman"/>
              </a:rPr>
              <a:t>达到平衡时变化了</a:t>
            </a:r>
            <a:r>
              <a:rPr lang="en-US" altLang="zh-CN" sz="2800" kern="100" dirty="0">
                <a:latin typeface="Times New Roman"/>
                <a:ea typeface="华文细黑"/>
              </a:rPr>
              <a:t>0.2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，所以可得</a:t>
            </a:r>
            <a:r>
              <a:rPr lang="en-US" altLang="zh-CN" sz="2800" kern="100" dirty="0">
                <a:latin typeface="Times New Roman"/>
                <a:ea typeface="华文细黑"/>
              </a:rPr>
              <a:t>X</a:t>
            </a:r>
            <a:r>
              <a:rPr lang="zh-CN" altLang="zh-CN" sz="2800" kern="100" dirty="0">
                <a:latin typeface="Times New Roman"/>
                <a:ea typeface="华文细黑"/>
                <a:cs typeface="Times New Roman"/>
              </a:rPr>
              <a:t>曲线为</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的浓度变化曲线；达到平衡时浓度不再随时间而发生变化，所以</a:t>
            </a:r>
            <a:r>
              <a:rPr lang="en-US" altLang="zh-CN" sz="2800" i="1" kern="100" dirty="0">
                <a:latin typeface="Times New Roman"/>
                <a:ea typeface="华文细黑"/>
              </a:rPr>
              <a:t>b</a:t>
            </a:r>
            <a:r>
              <a:rPr lang="zh-CN" altLang="zh-CN" sz="2800" kern="100" dirty="0">
                <a:latin typeface="Times New Roman"/>
                <a:ea typeface="华文细黑"/>
                <a:cs typeface="Times New Roman"/>
              </a:rPr>
              <a:t>、</a:t>
            </a:r>
            <a:r>
              <a:rPr lang="en-US" altLang="zh-CN" sz="2800" i="1" kern="100" dirty="0">
                <a:latin typeface="Times New Roman"/>
                <a:ea typeface="华文细黑"/>
              </a:rPr>
              <a:t>d</a:t>
            </a:r>
            <a:r>
              <a:rPr lang="zh-CN" altLang="zh-CN" sz="2800" kern="100" dirty="0">
                <a:latin typeface="Times New Roman"/>
                <a:ea typeface="华文细黑"/>
                <a:cs typeface="Times New Roman"/>
              </a:rPr>
              <a:t>点均表示反应已达到平衡状态。</a:t>
            </a:r>
            <a:endParaRPr lang="zh-CN" altLang="zh-CN" sz="2800" kern="100" dirty="0">
              <a:latin typeface="宋体"/>
              <a:cs typeface="Courier New"/>
            </a:endParaRPr>
          </a:p>
        </p:txBody>
      </p:sp>
      <p:sp>
        <p:nvSpPr>
          <p:cNvPr id="12" name="矩形 11"/>
          <p:cNvSpPr/>
          <p:nvPr/>
        </p:nvSpPr>
        <p:spPr>
          <a:xfrm>
            <a:off x="6949900" y="765498"/>
            <a:ext cx="803425"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X</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16" name="矩形 15"/>
          <p:cNvSpPr/>
          <p:nvPr/>
        </p:nvSpPr>
        <p:spPr>
          <a:xfrm>
            <a:off x="1054646" y="2061642"/>
            <a:ext cx="902811" cy="523220"/>
          </a:xfrm>
          <a:prstGeom prst="rect">
            <a:avLst/>
          </a:prstGeom>
        </p:spPr>
        <p:txBody>
          <a:bodyPr wrap="none">
            <a:spAutoFit/>
          </a:bodyPr>
          <a:lstStyle/>
          <a:p>
            <a:pPr lvl="0"/>
            <a:r>
              <a:rPr lang="en-US" altLang="zh-CN" sz="2800" i="1" kern="100" dirty="0" err="1">
                <a:solidFill>
                  <a:srgbClr val="F79646">
                    <a:lumMod val="75000"/>
                  </a:srgbClr>
                </a:solidFill>
                <a:latin typeface="Times New Roman"/>
                <a:ea typeface="华文细黑"/>
              </a:rPr>
              <a:t>bd</a:t>
            </a:r>
            <a:r>
              <a:rPr lang="zh-CN" altLang="zh-CN" sz="2800" kern="100" dirty="0">
                <a:solidFill>
                  <a:srgbClr val="F79646">
                    <a:lumMod val="75000"/>
                  </a:srgbClr>
                </a:solidFill>
                <a:latin typeface="Times New Roman"/>
                <a:ea typeface="华文细黑"/>
                <a:cs typeface="Times New Roman"/>
              </a:rPr>
              <a:t>　</a:t>
            </a:r>
            <a:endParaRPr lang="zh-CN" altLang="en-US" sz="2800" dirty="0">
              <a:solidFill>
                <a:srgbClr val="F79646">
                  <a:lumMod val="75000"/>
                </a:srgb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1"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12" grpId="0"/>
      <p:bldP spid="12" grpId="1"/>
      <p:bldP spid="16" grpId="0"/>
      <p:bldP spid="1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3974" y="829370"/>
            <a:ext cx="11120877" cy="4616648"/>
          </a:xfrm>
          <a:prstGeom prst="rect">
            <a:avLst/>
          </a:prstGeom>
        </p:spPr>
        <p:txBody>
          <a:bodyPr>
            <a:spAutoFit/>
          </a:bodyPr>
          <a:lstStyle/>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2)</a:t>
            </a:r>
            <a:r>
              <a:rPr lang="zh-CN" altLang="zh-CN" sz="2800" kern="100" dirty="0">
                <a:latin typeface="Times New Roman"/>
                <a:ea typeface="华文细黑"/>
                <a:cs typeface="Times New Roman"/>
              </a:rPr>
              <a:t>前</a:t>
            </a:r>
            <a:r>
              <a:rPr lang="en-US" altLang="zh-CN" sz="2800" kern="100" dirty="0">
                <a:latin typeface="Times New Roman"/>
                <a:ea typeface="华文细黑"/>
              </a:rPr>
              <a:t>10 min</a:t>
            </a:r>
            <a:r>
              <a:rPr lang="zh-CN" altLang="zh-CN" sz="2800" kern="100" dirty="0">
                <a:latin typeface="Times New Roman"/>
                <a:ea typeface="华文细黑"/>
                <a:cs typeface="Times New Roman"/>
              </a:rPr>
              <a:t>内用</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表示的化学反应速率</a:t>
            </a:r>
            <a:r>
              <a:rPr lang="en-US" altLang="zh-CN" sz="2800" i="1" kern="100" dirty="0">
                <a:latin typeface="Book Antiqua"/>
                <a:ea typeface="华文细黑"/>
                <a:cs typeface="Times New Roman"/>
              </a:rPr>
              <a:t>v</a:t>
            </a:r>
            <a:r>
              <a:rPr lang="en-US" altLang="zh-CN" sz="2800" kern="100" dirty="0">
                <a:latin typeface="Times New Roman"/>
                <a:ea typeface="华文细黑"/>
              </a:rPr>
              <a:t>(NO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rPr>
              <a:t>_____</a:t>
            </a:r>
            <a:r>
              <a:rPr lang="en-US" altLang="zh-CN" sz="2800" kern="100" dirty="0" err="1" smtClean="0">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；反应进行至</a:t>
            </a:r>
            <a:r>
              <a:rPr lang="en-US" altLang="zh-CN" sz="2800" kern="100" dirty="0">
                <a:latin typeface="Times New Roman"/>
                <a:ea typeface="华文细黑"/>
              </a:rPr>
              <a:t>25 min</a:t>
            </a:r>
            <a:r>
              <a:rPr lang="zh-CN" altLang="zh-CN" sz="2800" kern="100" dirty="0">
                <a:latin typeface="Times New Roman"/>
                <a:ea typeface="华文细黑"/>
                <a:cs typeface="Times New Roman"/>
              </a:rPr>
              <a:t>时，曲线发生变化的原因是</a:t>
            </a:r>
            <a:r>
              <a:rPr lang="en-US" altLang="zh-CN" sz="2800" kern="100" dirty="0" smtClean="0">
                <a:latin typeface="Times New Roman"/>
                <a:ea typeface="华文细黑"/>
              </a:rPr>
              <a:t>____________________________</a:t>
            </a:r>
            <a:r>
              <a:rPr lang="en-US" altLang="zh-CN" sz="2800" kern="100" dirty="0">
                <a:latin typeface="Times New Roman"/>
                <a:ea typeface="华文细黑"/>
              </a:rPr>
              <a:t>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a:ea typeface="华文细黑"/>
                <a:cs typeface="Times New Roman"/>
              </a:rPr>
              <a:t>解析　</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 min</a:t>
            </a:r>
            <a:r>
              <a:rPr lang="zh-CN" altLang="zh-CN" sz="2800" kern="100" dirty="0">
                <a:latin typeface="Times New Roman"/>
                <a:ea typeface="华文细黑"/>
                <a:cs typeface="Times New Roman"/>
              </a:rPr>
              <a:t>达到平衡时浓度变化了</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，所以用</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表示的反应速率为</a:t>
            </a:r>
            <a:r>
              <a:rPr lang="en-US" altLang="zh-CN" sz="2800" kern="100" dirty="0">
                <a:latin typeface="Times New Roman"/>
                <a:ea typeface="华文细黑"/>
                <a:cs typeface="Courier New"/>
              </a:rPr>
              <a:t>0.04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；而在</a:t>
            </a:r>
            <a:r>
              <a:rPr lang="en-US" altLang="zh-CN" sz="2800" kern="100" dirty="0">
                <a:latin typeface="Times New Roman"/>
                <a:ea typeface="华文细黑"/>
                <a:cs typeface="Courier New"/>
              </a:rPr>
              <a:t>25 min</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的浓度由</a:t>
            </a:r>
            <a:r>
              <a:rPr lang="en-US" altLang="zh-CN" sz="2800" kern="100" dirty="0">
                <a:latin typeface="Times New Roman"/>
                <a:ea typeface="华文细黑"/>
                <a:cs typeface="Courier New"/>
              </a:rPr>
              <a:t>0.6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突变为</a:t>
            </a:r>
            <a:r>
              <a:rPr lang="en-US" altLang="zh-CN" sz="2800" kern="100" dirty="0">
                <a:latin typeface="Times New Roman"/>
                <a:ea typeface="华文细黑"/>
                <a:cs typeface="Courier New"/>
              </a:rPr>
              <a:t>1.0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的浓度在</a:t>
            </a:r>
            <a:r>
              <a:rPr lang="en-US" altLang="zh-CN" sz="2800" kern="100" dirty="0">
                <a:latin typeface="Times New Roman"/>
                <a:ea typeface="华文细黑"/>
                <a:cs typeface="Courier New"/>
              </a:rPr>
              <a:t>25 min</a:t>
            </a:r>
            <a:r>
              <a:rPr lang="zh-CN" altLang="zh-CN" sz="2800" kern="100" dirty="0">
                <a:latin typeface="Times New Roman"/>
                <a:ea typeface="华文细黑"/>
                <a:cs typeface="Times New Roman"/>
              </a:rPr>
              <a:t>时没有发生改变，所以可得此时改变的条件是向容器中加入了</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62558" y="2148002"/>
            <a:ext cx="6122189"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　加入了</a:t>
            </a:r>
            <a:r>
              <a:rPr lang="en-US" altLang="zh-CN" sz="2800" kern="100" dirty="0">
                <a:solidFill>
                  <a:schemeClr val="accent6">
                    <a:lumMod val="75000"/>
                  </a:schemeClr>
                </a:solidFill>
                <a:latin typeface="Times New Roman"/>
                <a:ea typeface="华文细黑"/>
              </a:rPr>
              <a:t>0.4 </a:t>
            </a:r>
            <a:r>
              <a:rPr lang="en-US" altLang="zh-CN" sz="2800" kern="100" dirty="0" err="1">
                <a:solidFill>
                  <a:schemeClr val="accent6">
                    <a:lumMod val="75000"/>
                  </a:schemeClr>
                </a:solidFill>
                <a:latin typeface="Times New Roman"/>
                <a:ea typeface="华文细黑"/>
              </a:rPr>
              <a:t>mol</a:t>
            </a:r>
            <a:r>
              <a:rPr lang="en-US" altLang="zh-CN" sz="2800" kern="100" dirty="0">
                <a:solidFill>
                  <a:schemeClr val="accent6">
                    <a:lumMod val="75000"/>
                  </a:schemeClr>
                </a:solidFill>
                <a:latin typeface="Times New Roman"/>
                <a:ea typeface="华文细黑"/>
              </a:rPr>
              <a:t> NO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或加入了</a:t>
            </a:r>
            <a:r>
              <a:rPr lang="en-US" altLang="zh-CN" sz="2800" kern="100" dirty="0">
                <a:solidFill>
                  <a:schemeClr val="accent6">
                    <a:lumMod val="75000"/>
                  </a:schemeClr>
                </a:solidFill>
                <a:latin typeface="Times New Roman"/>
                <a:ea typeface="华文细黑"/>
              </a:rPr>
              <a:t>NO</a:t>
            </a:r>
            <a:r>
              <a:rPr lang="en-US" altLang="zh-CN" sz="2800" kern="100" baseline="-25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　</a:t>
            </a:r>
            <a:endParaRPr lang="zh-CN" altLang="en-US" sz="2800" dirty="0">
              <a:solidFill>
                <a:schemeClr val="accent6">
                  <a:lumMod val="75000"/>
                </a:schemeClr>
              </a:solidFill>
            </a:endParaRPr>
          </a:p>
        </p:txBody>
      </p:sp>
      <p:sp>
        <p:nvSpPr>
          <p:cNvPr id="5" name="矩形 4"/>
          <p:cNvSpPr/>
          <p:nvPr/>
        </p:nvSpPr>
        <p:spPr>
          <a:xfrm>
            <a:off x="8370434" y="923866"/>
            <a:ext cx="813043"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rPr>
              <a:t>0.04</a:t>
            </a:r>
            <a:endParaRPr lang="zh-CN" altLang="en-US" dirty="0"/>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4"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7"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8"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9"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0"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4707767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xEl>
                                              <p:pRg st="1" end="1"/>
                                            </p:txEl>
                                          </p:spTgt>
                                        </p:tgtEl>
                                      </p:cBhvr>
                                    </p:animEffect>
                                    <p:set>
                                      <p:cBhvr>
                                        <p:cTn id="20" dur="1" fill="hold">
                                          <p:stCondLst>
                                            <p:cond delay="499"/>
                                          </p:stCondLst>
                                        </p:cTn>
                                        <p:tgtEl>
                                          <p:spTgt spid="7">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3" grpId="0"/>
      <p:bldP spid="3" grpId="1"/>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97506" y="477466"/>
            <a:ext cx="10793813"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若要达到与最后相同的化学平衡状态，在</a:t>
            </a:r>
            <a:r>
              <a:rPr lang="en-US" altLang="zh-CN" sz="2800" kern="100" dirty="0">
                <a:latin typeface="Times New Roman"/>
                <a:ea typeface="华文细黑"/>
                <a:cs typeface="Courier New"/>
              </a:rPr>
              <a:t>25 min</a:t>
            </a:r>
            <a:r>
              <a:rPr lang="zh-CN" altLang="zh-CN" sz="2800" kern="100" dirty="0">
                <a:latin typeface="Times New Roman"/>
                <a:ea typeface="华文细黑"/>
                <a:cs typeface="Times New Roman"/>
              </a:rPr>
              <a:t>时还可以采取的措施是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．加入催化剂</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．缩小容器体积</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．升高温度</a:t>
            </a:r>
            <a:r>
              <a:rPr lang="en-US" altLang="zh-CN" sz="2800" kern="100" dirty="0">
                <a:latin typeface="Times New Roman"/>
                <a:ea typeface="华文细黑"/>
              </a:rPr>
              <a:t>  	</a:t>
            </a:r>
            <a:r>
              <a:rPr lang="en-US" altLang="zh-CN" sz="2800" kern="100" dirty="0" smtClean="0">
                <a:latin typeface="Times New Roman"/>
                <a:ea typeface="华文细黑"/>
              </a:rPr>
              <a:t>		D</a:t>
            </a:r>
            <a:r>
              <a:rPr lang="zh-CN" altLang="zh-CN" sz="2800" kern="100" dirty="0">
                <a:latin typeface="Times New Roman"/>
                <a:ea typeface="华文细黑"/>
                <a:cs typeface="Times New Roman"/>
              </a:rPr>
              <a:t>．加入一定量的</a:t>
            </a:r>
            <a:r>
              <a:rPr lang="en-US" altLang="zh-CN" sz="2800" kern="100" dirty="0" smtClean="0">
                <a:latin typeface="Times New Roman"/>
                <a:ea typeface="华文细黑"/>
              </a:rPr>
              <a:t>N</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4</a:t>
            </a:r>
          </a:p>
          <a:p>
            <a:pPr>
              <a:lnSpc>
                <a:spcPct val="150000"/>
              </a:lnSpc>
            </a:pPr>
            <a:r>
              <a:rPr lang="zh-CN" altLang="zh-CN" sz="2800" b="1" kern="100" dirty="0">
                <a:solidFill>
                  <a:srgbClr val="0000FF"/>
                </a:solidFill>
                <a:latin typeface="Times New Roman"/>
                <a:ea typeface="华文细黑"/>
                <a:cs typeface="Times New Roman"/>
              </a:rPr>
              <a:t>解析</a:t>
            </a:r>
            <a:r>
              <a:rPr lang="en-US" altLang="zh-CN" sz="2800" kern="100" dirty="0">
                <a:latin typeface="Times New Roman"/>
                <a:ea typeface="华文细黑"/>
              </a:rPr>
              <a:t>  </a:t>
            </a:r>
            <a:r>
              <a:rPr lang="zh-CN" altLang="zh-CN" sz="2800" kern="100" dirty="0">
                <a:latin typeface="Times New Roman"/>
                <a:ea typeface="华文细黑"/>
                <a:cs typeface="Times New Roman"/>
              </a:rPr>
              <a:t>加入</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后平衡正向移动，所以若要达到与最后相同的化学平衡状态，还可通过增大压强</a:t>
            </a:r>
            <a:r>
              <a:rPr lang="en-US" altLang="zh-CN" sz="2800" kern="100" dirty="0">
                <a:latin typeface="Times New Roman"/>
                <a:ea typeface="华文细黑"/>
              </a:rPr>
              <a:t>(</a:t>
            </a:r>
            <a:r>
              <a:rPr lang="zh-CN" altLang="zh-CN" sz="2800" kern="100" dirty="0">
                <a:latin typeface="Times New Roman"/>
                <a:ea typeface="华文细黑"/>
                <a:cs typeface="Times New Roman"/>
              </a:rPr>
              <a:t>缩小容器体积</a:t>
            </a:r>
            <a:r>
              <a:rPr lang="en-US" altLang="zh-CN" sz="2800" kern="100" dirty="0">
                <a:latin typeface="Times New Roman"/>
                <a:ea typeface="华文细黑"/>
              </a:rPr>
              <a:t>)</a:t>
            </a:r>
            <a:r>
              <a:rPr lang="zh-CN" altLang="zh-CN" sz="2800" kern="100" dirty="0">
                <a:latin typeface="Times New Roman"/>
                <a:ea typeface="华文细黑"/>
                <a:cs typeface="Times New Roman"/>
              </a:rPr>
              <a:t>，使平衡也同样正向移动；或者采取降低温度的方法，使平衡正向移动；也可以向容器中充入一定量</a:t>
            </a:r>
            <a:r>
              <a:rPr lang="en-US" altLang="zh-CN" sz="2800" kern="100" dirty="0">
                <a:latin typeface="Times New Roman"/>
                <a:ea typeface="华文细黑"/>
              </a:rPr>
              <a:t>N</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4</a:t>
            </a:r>
            <a:r>
              <a:rPr lang="zh-CN" altLang="zh-CN" sz="2800" kern="100" dirty="0">
                <a:latin typeface="Times New Roman"/>
                <a:ea typeface="华文细黑"/>
                <a:cs typeface="Times New Roman"/>
              </a:rPr>
              <a:t>，因为这样相当于增大容器中气体的压强，使得</a:t>
            </a:r>
            <a:r>
              <a:rPr lang="en-US" altLang="zh-CN" sz="2800" kern="100" dirty="0">
                <a:latin typeface="Times New Roman"/>
                <a:ea typeface="华文细黑"/>
              </a:rPr>
              <a:t>NO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的转化率提高，即达到与最后的平衡相同的平衡状态。</a:t>
            </a:r>
            <a:endParaRPr lang="zh-CN" altLang="en-US" sz="2800" dirty="0"/>
          </a:p>
        </p:txBody>
      </p:sp>
      <p:sp>
        <p:nvSpPr>
          <p:cNvPr id="3" name="矩形 2"/>
          <p:cNvSpPr/>
          <p:nvPr/>
        </p:nvSpPr>
        <p:spPr>
          <a:xfrm>
            <a:off x="2134766" y="1197546"/>
            <a:ext cx="68320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BD</a:t>
            </a:r>
            <a:endParaRPr lang="zh-CN" altLang="en-US" sz="2800" dirty="0">
              <a:solidFill>
                <a:schemeClr val="accent6">
                  <a:lumMod val="75000"/>
                </a:schemeClr>
              </a:solidFill>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4311628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3" end="3"/>
                                            </p:txEl>
                                          </p:spTgt>
                                        </p:tgtEl>
                                      </p:cBhvr>
                                    </p:animEffect>
                                    <p:set>
                                      <p:cBhvr>
                                        <p:cTn id="17" dur="1" fill="hold">
                                          <p:stCondLst>
                                            <p:cond delay="499"/>
                                          </p:stCondLst>
                                        </p:cTn>
                                        <p:tgtEl>
                                          <p:spTgt spid="7">
                                            <p:txEl>
                                              <p:pRg st="3" end="3"/>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0508" y="727769"/>
            <a:ext cx="11573330" cy="5078289"/>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题组二　含量</a:t>
            </a:r>
            <a:r>
              <a:rPr lang="en-US" altLang="zh-CN" sz="2800" b="1" kern="100" dirty="0">
                <a:solidFill>
                  <a:srgbClr val="0000FF"/>
                </a:solidFill>
                <a:latin typeface="Times New Roman"/>
                <a:cs typeface="Times New Roman"/>
              </a:rPr>
              <a:t>(</a:t>
            </a:r>
            <a:r>
              <a:rPr lang="zh-CN" altLang="en-US" sz="2800" b="1" kern="100" dirty="0">
                <a:solidFill>
                  <a:srgbClr val="0000FF"/>
                </a:solidFill>
                <a:latin typeface="Times New Roman"/>
                <a:cs typeface="Times New Roman"/>
              </a:rPr>
              <a:t>转化率</a:t>
            </a:r>
            <a:r>
              <a:rPr lang="en-US" altLang="zh-CN" sz="2800" b="1" kern="100" dirty="0">
                <a:solidFill>
                  <a:srgbClr val="0000FF"/>
                </a:solidFill>
                <a:latin typeface="Times New Roman"/>
                <a:cs typeface="Times New Roman"/>
              </a:rPr>
              <a:t>)—</a:t>
            </a:r>
            <a:r>
              <a:rPr lang="zh-CN" altLang="en-US" sz="2800" b="1" kern="100" dirty="0">
                <a:solidFill>
                  <a:srgbClr val="0000FF"/>
                </a:solidFill>
                <a:latin typeface="Times New Roman"/>
                <a:cs typeface="Times New Roman"/>
              </a:rPr>
              <a:t>时间</a:t>
            </a:r>
            <a:r>
              <a:rPr lang="en-US" altLang="zh-CN" sz="2800" b="1" kern="100" dirty="0">
                <a:solidFill>
                  <a:srgbClr val="0000FF"/>
                </a:solidFill>
                <a:latin typeface="Times New Roman"/>
                <a:cs typeface="Times New Roman"/>
              </a:rPr>
              <a:t>—</a:t>
            </a:r>
            <a:r>
              <a:rPr lang="zh-CN" altLang="en-US" sz="2800" b="1" kern="100" dirty="0">
                <a:solidFill>
                  <a:srgbClr val="0000FF"/>
                </a:solidFill>
                <a:latin typeface="Times New Roman"/>
                <a:cs typeface="Times New Roman"/>
              </a:rPr>
              <a:t>温度</a:t>
            </a:r>
            <a:r>
              <a:rPr lang="en-US" altLang="zh-CN" sz="2800" b="1" kern="100" dirty="0">
                <a:solidFill>
                  <a:srgbClr val="0000FF"/>
                </a:solidFill>
                <a:latin typeface="Times New Roman"/>
                <a:cs typeface="Times New Roman"/>
              </a:rPr>
              <a:t>(</a:t>
            </a:r>
            <a:r>
              <a:rPr lang="zh-CN" altLang="en-US" sz="2800" b="1" kern="100" dirty="0">
                <a:solidFill>
                  <a:srgbClr val="0000FF"/>
                </a:solidFill>
                <a:latin typeface="Times New Roman"/>
                <a:cs typeface="Times New Roman"/>
              </a:rPr>
              <a:t>压强</a:t>
            </a:r>
            <a:r>
              <a:rPr lang="en-US" altLang="zh-CN" sz="2800" b="1" kern="100" dirty="0">
                <a:solidFill>
                  <a:srgbClr val="0000FF"/>
                </a:solidFill>
                <a:latin typeface="Times New Roman"/>
                <a:cs typeface="Times New Roman"/>
              </a:rPr>
              <a:t>)</a:t>
            </a:r>
            <a:r>
              <a:rPr lang="zh-CN" altLang="en-US" sz="2800" b="1" kern="100" dirty="0" smtClean="0">
                <a:solidFill>
                  <a:srgbClr val="0000FF"/>
                </a:solidFill>
                <a:latin typeface="Times New Roman"/>
                <a:cs typeface="Times New Roman"/>
              </a:rPr>
              <a:t>图像</a:t>
            </a:r>
            <a:endParaRPr lang="en-US" altLang="zh-CN" sz="2800" b="1" kern="100" dirty="0" smtClean="0">
              <a:solidFill>
                <a:srgbClr val="0000FF"/>
              </a:solidFill>
              <a:latin typeface="Times New Roman"/>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．密闭容器中进行的可逆反应：</a:t>
            </a:r>
            <a:r>
              <a:rPr lang="en-US" altLang="zh-CN" sz="2800" i="1" kern="100" dirty="0" err="1">
                <a:latin typeface="Times New Roman"/>
                <a:ea typeface="华文细黑"/>
                <a:cs typeface="Courier New"/>
              </a:rPr>
              <a:t>a</a:t>
            </a:r>
            <a:r>
              <a:rPr lang="en-US" altLang="zh-CN" sz="2800" kern="100" dirty="0" err="1">
                <a:latin typeface="Times New Roman"/>
                <a:ea typeface="华文细黑"/>
                <a:cs typeface="Courier New"/>
              </a:rPr>
              <a:t>A</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b</a:t>
            </a:r>
            <a:r>
              <a:rPr lang="en-US" altLang="zh-CN" sz="2800" kern="100" dirty="0" err="1">
                <a:latin typeface="Times New Roman"/>
                <a:ea typeface="华文细黑"/>
                <a:cs typeface="Courier New"/>
              </a:rPr>
              <a:t>B</a:t>
            </a:r>
            <a:r>
              <a:rPr lang="en-US" altLang="zh-CN" sz="2800" kern="100" dirty="0">
                <a:latin typeface="Times New Roman"/>
                <a:ea typeface="华文细黑"/>
                <a:cs typeface="Courier New"/>
              </a:rPr>
              <a:t>(g)</a:t>
            </a:r>
            <a:r>
              <a:rPr lang="en-US" altLang="zh-CN" sz="2800" kern="100" dirty="0">
                <a:latin typeface="ZBFH"/>
                <a:ea typeface="华文细黑"/>
                <a:cs typeface="Courier New"/>
              </a:rPr>
              <a:t> </a:t>
            </a:r>
            <a:r>
              <a:rPr lang="en-US" altLang="zh-CN" sz="2800" kern="100" dirty="0">
                <a:latin typeface="Times New Roman"/>
                <a:ea typeface="华文细黑"/>
                <a:cs typeface="Courier New"/>
              </a:rPr>
              <a:t> </a:t>
            </a:r>
            <a:r>
              <a:rPr lang="en-US" altLang="zh-CN" sz="2800" i="1" kern="100" dirty="0" err="1">
                <a:latin typeface="Times New Roman"/>
                <a:ea typeface="华文细黑"/>
                <a:cs typeface="Courier New"/>
              </a:rPr>
              <a:t>c</a:t>
            </a:r>
            <a:r>
              <a:rPr lang="en-US" altLang="zh-CN" sz="2800" kern="100" dirty="0" err="1">
                <a:latin typeface="Times New Roman"/>
                <a:ea typeface="华文细黑"/>
                <a:cs typeface="Courier New"/>
              </a:rPr>
              <a:t>C</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在不同温度</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及压强</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下，混合气体中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的质量分数</a:t>
            </a:r>
            <a:r>
              <a:rPr lang="en-US" altLang="zh-CN" sz="2800" i="1" kern="100" dirty="0">
                <a:latin typeface="Book Antiqua"/>
                <a:ea typeface="华文细黑"/>
                <a:cs typeface="Times New Roman"/>
              </a:rPr>
              <a:t>w</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与反应时间</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的关系如图所示。下列判断正确的是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，正反应为吸热反应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，正反应为吸热反应</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b</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c</a:t>
            </a:r>
            <a:r>
              <a:rPr lang="zh-CN" altLang="zh-CN" sz="2800" kern="100" dirty="0">
                <a:latin typeface="Times New Roman"/>
                <a:ea typeface="华文细黑"/>
                <a:cs typeface="Times New Roman"/>
              </a:rPr>
              <a:t>，正反应为吸热反应</a:t>
            </a:r>
            <a:endParaRPr lang="zh-CN" altLang="zh-CN" sz="1050" kern="100" dirty="0">
              <a:latin typeface="宋体"/>
              <a:cs typeface="Courier New"/>
            </a:endParaRPr>
          </a:p>
          <a:p>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i="1" kern="100" dirty="0">
                <a:latin typeface="Times New Roman"/>
                <a:ea typeface="华文细黑"/>
              </a:rPr>
              <a:t>T</a:t>
            </a:r>
            <a:r>
              <a:rPr lang="en-US" altLang="zh-CN" sz="2800" kern="100" baseline="-25000" dirty="0">
                <a:latin typeface="Times New Roman"/>
                <a:ea typeface="华文细黑"/>
              </a:rPr>
              <a:t>1</a:t>
            </a:r>
            <a:r>
              <a:rPr lang="en-US" altLang="zh-CN" sz="2800" kern="100" dirty="0">
                <a:latin typeface="Times New Roman"/>
                <a:ea typeface="华文细黑"/>
              </a:rPr>
              <a:t>&gt;</a:t>
            </a:r>
            <a:r>
              <a:rPr lang="en-US" altLang="zh-CN" sz="2800" i="1" kern="100" dirty="0">
                <a:latin typeface="Times New Roman"/>
                <a:ea typeface="华文细黑"/>
              </a:rPr>
              <a:t>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i="1" kern="100" dirty="0">
                <a:latin typeface="Times New Roman"/>
                <a:ea typeface="华文细黑"/>
              </a:rPr>
              <a:t>p</a:t>
            </a:r>
            <a:r>
              <a:rPr lang="en-US" altLang="zh-CN" sz="2800" kern="100" baseline="-25000" dirty="0">
                <a:latin typeface="Times New Roman"/>
                <a:ea typeface="华文细黑"/>
              </a:rPr>
              <a:t>1</a:t>
            </a:r>
            <a:r>
              <a:rPr lang="en-US" altLang="zh-CN" sz="2800" kern="100" dirty="0">
                <a:latin typeface="Times New Roman"/>
                <a:ea typeface="华文细黑"/>
              </a:rPr>
              <a:t>&gt;</a:t>
            </a:r>
            <a:r>
              <a:rPr lang="en-US" altLang="zh-CN" sz="2800" i="1" kern="100" dirty="0">
                <a:latin typeface="Times New Roman"/>
                <a:ea typeface="华文细黑"/>
              </a:rPr>
              <a:t>p</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i="1" kern="100" dirty="0">
                <a:latin typeface="Times New Roman"/>
                <a:ea typeface="华文细黑"/>
              </a:rPr>
              <a:t>a</a:t>
            </a:r>
            <a:r>
              <a:rPr lang="zh-CN" altLang="zh-CN" sz="2800" kern="100" dirty="0">
                <a:latin typeface="Times New Roman"/>
                <a:ea typeface="华文细黑"/>
                <a:cs typeface="Times New Roman"/>
              </a:rPr>
              <a:t>＋</a:t>
            </a:r>
            <a:r>
              <a:rPr lang="en-US" altLang="zh-CN" sz="2800" i="1" kern="100" dirty="0">
                <a:latin typeface="Times New Roman"/>
                <a:ea typeface="华文细黑"/>
              </a:rPr>
              <a:t>b</a:t>
            </a:r>
            <a:r>
              <a:rPr lang="en-US" altLang="zh-CN" sz="2800" kern="100" dirty="0">
                <a:latin typeface="Times New Roman"/>
                <a:ea typeface="华文细黑"/>
              </a:rPr>
              <a:t>&gt;</a:t>
            </a:r>
            <a:r>
              <a:rPr lang="en-US" altLang="zh-CN" sz="2800" i="1" kern="100" dirty="0">
                <a:latin typeface="Times New Roman"/>
                <a:ea typeface="华文细黑"/>
              </a:rPr>
              <a:t>c</a:t>
            </a:r>
            <a:r>
              <a:rPr lang="zh-CN" altLang="zh-CN" sz="2800" kern="100" dirty="0">
                <a:latin typeface="Times New Roman"/>
                <a:ea typeface="华文细黑"/>
                <a:cs typeface="Times New Roman"/>
              </a:rPr>
              <a:t>，正反应为放热反应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17385766"/>
              </p:ext>
            </p:extLst>
          </p:nvPr>
        </p:nvGraphicFramePr>
        <p:xfrm>
          <a:off x="7771348" y="1515557"/>
          <a:ext cx="1460500" cy="711200"/>
        </p:xfrm>
        <a:graphic>
          <a:graphicData uri="http://schemas.openxmlformats.org/presentationml/2006/ole">
            <mc:AlternateContent xmlns:mc="http://schemas.openxmlformats.org/markup-compatibility/2006">
              <mc:Choice xmlns:v="urn:schemas-microsoft-com:vml" Requires="v">
                <p:oleObj spid="_x0000_s11283" name="文档" r:id="rId3" imgW="1487191" imgH="719551" progId="Word.Document.12">
                  <p:embed/>
                </p:oleObj>
              </mc:Choice>
              <mc:Fallback>
                <p:oleObj name="文档" r:id="rId3" imgW="1487191" imgH="719551"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348" y="1515557"/>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67" name="Picture 3" descr="WWP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5406" y="2997746"/>
            <a:ext cx="3623921"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7"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0"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1"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2"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3"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4"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5"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6"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7"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8"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701993" y="518684"/>
            <a:ext cx="10793813" cy="6093976"/>
          </a:xfrm>
          <a:prstGeom prst="rect">
            <a:avLst/>
          </a:prstGeom>
        </p:spPr>
        <p:txBody>
          <a:bodyPr>
            <a:spAutoFit/>
          </a:bodyPr>
          <a:lstStyle/>
          <a:p>
            <a:pPr>
              <a:lnSpc>
                <a:spcPct val="150000"/>
              </a:lnSpc>
            </a:pPr>
            <a:r>
              <a:rPr lang="zh-CN" altLang="zh-CN" sz="2600" b="1" kern="100" dirty="0" smtClean="0">
                <a:solidFill>
                  <a:srgbClr val="0000FF"/>
                </a:solidFill>
                <a:latin typeface="Times New Roman"/>
                <a:ea typeface="华文细黑"/>
                <a:cs typeface="Times New Roman"/>
              </a:rPr>
              <a:t>解析</a:t>
            </a:r>
            <a:r>
              <a:rPr lang="zh-CN" altLang="zh-CN" sz="2600" b="1" kern="100" dirty="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当图像中有三个变量时，先确定一个量不变，再讨论另外两个量的关系，这叫做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定一议二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。解答该题要综合运用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定一议二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先拐先平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的原则。由</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p</a:t>
            </a:r>
            <a:r>
              <a:rPr lang="en-US" altLang="zh-CN" sz="2600" kern="100" baseline="-25000" dirty="0">
                <a:latin typeface="Times New Roman"/>
                <a:ea typeface="华文细黑"/>
              </a:rPr>
              <a:t>1</a:t>
            </a:r>
            <a:r>
              <a:rPr lang="en-US" altLang="zh-CN" sz="2600" kern="100" dirty="0">
                <a:latin typeface="Times New Roman"/>
                <a:ea typeface="华文细黑"/>
              </a:rPr>
              <a:t>)</a:t>
            </a:r>
            <a:r>
              <a:rPr lang="zh-CN" altLang="zh-CN" sz="2600" kern="100" dirty="0">
                <a:latin typeface="Times New Roman"/>
                <a:ea typeface="华文细黑"/>
                <a:cs typeface="Times New Roman"/>
              </a:rPr>
              <a:t>和</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两条曲线可以看出：</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温度相同</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baseline="-25000" dirty="0">
                <a:latin typeface="Times New Roman"/>
                <a:ea typeface="华文细黑"/>
              </a:rPr>
              <a:t>1</a:t>
            </a:r>
            <a:r>
              <a:rPr lang="en-US" altLang="zh-CN" sz="2600" kern="100" dirty="0">
                <a:latin typeface="Times New Roman"/>
                <a:ea typeface="华文细黑"/>
              </a:rPr>
              <a:t>)</a:t>
            </a:r>
            <a:r>
              <a:rPr lang="zh-CN" altLang="zh-CN" sz="2600" kern="100" dirty="0">
                <a:latin typeface="Times New Roman"/>
                <a:ea typeface="华文细黑"/>
                <a:cs typeface="Times New Roman"/>
              </a:rPr>
              <a:t>，但压强为</a:t>
            </a:r>
            <a:r>
              <a:rPr lang="en-US" altLang="zh-CN" sz="2600" i="1" kern="100" dirty="0">
                <a:latin typeface="Times New Roman"/>
                <a:ea typeface="华文细黑"/>
              </a:rPr>
              <a:t>p</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时达到平衡所需的时间短，即反应速率大，所以</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&gt;</a:t>
            </a:r>
            <a:r>
              <a:rPr lang="en-US" altLang="zh-CN" sz="2600" i="1" kern="100" dirty="0">
                <a:latin typeface="Times New Roman"/>
                <a:ea typeface="华文细黑"/>
              </a:rPr>
              <a:t>p</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压强较大</a:t>
            </a:r>
            <a:r>
              <a:rPr lang="en-US" altLang="zh-CN" sz="2600" kern="100" dirty="0">
                <a:latin typeface="Times New Roman"/>
                <a:ea typeface="华文细黑"/>
              </a:rPr>
              <a:t>(</a:t>
            </a:r>
            <a:r>
              <a:rPr lang="zh-CN" altLang="zh-CN" sz="2600" kern="100" dirty="0">
                <a:latin typeface="Times New Roman"/>
                <a:ea typeface="华文细黑"/>
                <a:cs typeface="Times New Roman"/>
              </a:rPr>
              <a:t>即压强为</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时对应的</a:t>
            </a:r>
            <a:r>
              <a:rPr lang="en-US" altLang="zh-CN" sz="2600" i="1" kern="100" dirty="0">
                <a:latin typeface="Book Antiqua"/>
                <a:ea typeface="华文细黑"/>
                <a:cs typeface="Times New Roman"/>
              </a:rPr>
              <a:t>w</a:t>
            </a:r>
            <a:r>
              <a:rPr lang="en-US" altLang="zh-CN" sz="2600" kern="100" dirty="0">
                <a:latin typeface="Times New Roman"/>
                <a:ea typeface="华文细黑"/>
              </a:rPr>
              <a:t>(B)</a:t>
            </a:r>
            <a:r>
              <a:rPr lang="zh-CN" altLang="zh-CN" sz="2600" kern="100" dirty="0">
                <a:latin typeface="Times New Roman"/>
                <a:ea typeface="华文细黑"/>
                <a:cs typeface="Times New Roman"/>
              </a:rPr>
              <a:t>较大，说明增大压强平衡逆向移动，则</a:t>
            </a:r>
            <a:r>
              <a:rPr lang="en-US" altLang="zh-CN" sz="2600" i="1" kern="100" dirty="0">
                <a:latin typeface="Times New Roman"/>
                <a:ea typeface="华文细黑"/>
              </a:rPr>
              <a:t>a</a:t>
            </a:r>
            <a:r>
              <a:rPr lang="zh-CN" altLang="zh-CN" sz="2600" kern="100" dirty="0">
                <a:latin typeface="Times New Roman"/>
                <a:ea typeface="华文细黑"/>
                <a:cs typeface="Times New Roman"/>
              </a:rPr>
              <a:t>＋</a:t>
            </a:r>
            <a:r>
              <a:rPr lang="en-US" altLang="zh-CN" sz="2600" i="1" kern="100" dirty="0">
                <a:latin typeface="Times New Roman"/>
                <a:ea typeface="华文细黑"/>
              </a:rPr>
              <a:t>b</a:t>
            </a:r>
            <a:r>
              <a:rPr lang="en-US" altLang="zh-CN" sz="2600" kern="100" dirty="0">
                <a:latin typeface="Times New Roman"/>
                <a:ea typeface="华文细黑"/>
              </a:rPr>
              <a:t>&lt;</a:t>
            </a:r>
            <a:r>
              <a:rPr lang="en-US" altLang="zh-CN" sz="2600" i="1" kern="100" dirty="0">
                <a:latin typeface="Times New Roman"/>
                <a:ea typeface="华文细黑"/>
              </a:rPr>
              <a:t>c</a:t>
            </a:r>
            <a:r>
              <a:rPr lang="zh-CN" altLang="zh-CN" sz="2600" kern="100" dirty="0">
                <a:latin typeface="Times New Roman"/>
                <a:ea typeface="华文细黑"/>
                <a:cs typeface="Times New Roman"/>
              </a:rPr>
              <a:t>。由</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和</a:t>
            </a:r>
            <a:r>
              <a:rPr lang="en-US" altLang="zh-CN" sz="2600" kern="100" dirty="0">
                <a:latin typeface="Times New Roman"/>
                <a:ea typeface="华文细黑"/>
              </a:rPr>
              <a:t>(</a:t>
            </a:r>
            <a:r>
              <a:rPr lang="en-US" altLang="zh-CN" sz="2600" i="1" kern="100" dirty="0">
                <a:latin typeface="Times New Roman"/>
                <a:ea typeface="华文细黑"/>
              </a:rPr>
              <a:t>T</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两条曲线可以看出：</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压强相同</a:t>
            </a:r>
            <a:r>
              <a:rPr lang="en-US" altLang="zh-CN" sz="2600" kern="100" dirty="0">
                <a:latin typeface="Times New Roman"/>
                <a:ea typeface="华文细黑"/>
              </a:rPr>
              <a:t>(</a:t>
            </a:r>
            <a:r>
              <a:rPr lang="en-US" altLang="zh-CN" sz="2600" i="1" kern="100" dirty="0">
                <a:latin typeface="Times New Roman"/>
                <a:ea typeface="华文细黑"/>
              </a:rPr>
              <a:t>p</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，但温度为</a:t>
            </a:r>
            <a:r>
              <a:rPr lang="en-US" altLang="zh-CN" sz="2600" i="1" kern="100" dirty="0">
                <a:latin typeface="Times New Roman"/>
                <a:ea typeface="华文细黑"/>
              </a:rPr>
              <a:t>T</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时达到平衡所需的时间短，即反应速率大，所以</a:t>
            </a:r>
            <a:r>
              <a:rPr lang="en-US" altLang="zh-CN" sz="2600" i="1" kern="100" dirty="0">
                <a:latin typeface="Times New Roman"/>
                <a:ea typeface="华文细黑"/>
              </a:rPr>
              <a:t>T</a:t>
            </a:r>
            <a:r>
              <a:rPr lang="en-US" altLang="zh-CN" sz="2600" kern="100" baseline="-25000" dirty="0">
                <a:latin typeface="Times New Roman"/>
                <a:ea typeface="华文细黑"/>
              </a:rPr>
              <a:t>1</a:t>
            </a:r>
            <a:r>
              <a:rPr lang="en-US" altLang="zh-CN" sz="2600" kern="100" dirty="0">
                <a:latin typeface="Times New Roman"/>
                <a:ea typeface="华文细黑"/>
              </a:rPr>
              <a:t>&gt;</a:t>
            </a:r>
            <a:r>
              <a:rPr lang="en-US" altLang="zh-CN" sz="2600" i="1" kern="100" dirty="0">
                <a:latin typeface="Times New Roman"/>
                <a:ea typeface="华文细黑"/>
              </a:rPr>
              <a:t>T</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温度较高</a:t>
            </a:r>
            <a:r>
              <a:rPr lang="en-US" altLang="zh-CN" sz="2600" kern="100" dirty="0">
                <a:latin typeface="Times New Roman"/>
                <a:ea typeface="华文细黑"/>
              </a:rPr>
              <a:t>(</a:t>
            </a:r>
            <a:r>
              <a:rPr lang="zh-CN" altLang="zh-CN" sz="2600" kern="100" dirty="0">
                <a:latin typeface="Times New Roman"/>
                <a:ea typeface="华文细黑"/>
                <a:cs typeface="Times New Roman"/>
              </a:rPr>
              <a:t>即温度为</a:t>
            </a:r>
            <a:r>
              <a:rPr lang="en-US" altLang="zh-CN" sz="2600" i="1" kern="100" dirty="0">
                <a:latin typeface="Times New Roman"/>
                <a:ea typeface="华文细黑"/>
              </a:rPr>
              <a:t>T</a:t>
            </a:r>
            <a:r>
              <a:rPr lang="en-US" altLang="zh-CN" sz="2600" kern="100" baseline="-25000" dirty="0">
                <a:latin typeface="Times New Roman"/>
                <a:ea typeface="华文细黑"/>
              </a:rPr>
              <a:t>1</a:t>
            </a:r>
            <a:r>
              <a:rPr lang="en-US" altLang="zh-CN" sz="2600" kern="100" dirty="0">
                <a:latin typeface="Times New Roman"/>
                <a:ea typeface="华文细黑"/>
              </a:rPr>
              <a:t>)</a:t>
            </a:r>
            <a:r>
              <a:rPr lang="zh-CN" altLang="zh-CN" sz="2600" kern="100" dirty="0">
                <a:latin typeface="Times New Roman"/>
                <a:ea typeface="华文细黑"/>
                <a:cs typeface="Times New Roman"/>
              </a:rPr>
              <a:t>时对应的</a:t>
            </a:r>
            <a:r>
              <a:rPr lang="en-US" altLang="zh-CN" sz="2600" i="1" kern="100" dirty="0">
                <a:latin typeface="Book Antiqua"/>
                <a:ea typeface="华文细黑"/>
                <a:cs typeface="Times New Roman"/>
              </a:rPr>
              <a:t>w</a:t>
            </a:r>
            <a:r>
              <a:rPr lang="en-US" altLang="zh-CN" sz="2600" kern="100" dirty="0">
                <a:latin typeface="Times New Roman"/>
                <a:ea typeface="华文细黑"/>
              </a:rPr>
              <a:t>(B)</a:t>
            </a:r>
            <a:r>
              <a:rPr lang="zh-CN" altLang="zh-CN" sz="2600" kern="100" dirty="0">
                <a:latin typeface="Times New Roman"/>
                <a:ea typeface="华文细黑"/>
                <a:cs typeface="Times New Roman"/>
              </a:rPr>
              <a:t>较小，说明升高温度平衡正向移动，故正反应为吸热反应</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pPr>
            <a:r>
              <a:rPr lang="zh-CN" altLang="zh-CN" sz="2600" b="1" kern="100" dirty="0" smtClean="0">
                <a:solidFill>
                  <a:srgbClr val="0000FF"/>
                </a:solidFill>
                <a:latin typeface="Times New Roman"/>
                <a:ea typeface="华文细黑"/>
                <a:cs typeface="Times New Roman"/>
              </a:rPr>
              <a:t>答案　</a:t>
            </a:r>
            <a:r>
              <a:rPr lang="en-US" altLang="zh-CN" sz="2600" kern="100" dirty="0" smtClean="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0508" y="655761"/>
            <a:ext cx="11573330" cy="2062079"/>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题组三　恒温线</a:t>
            </a:r>
            <a:r>
              <a:rPr lang="en-US" altLang="zh-CN" sz="2800" b="1" kern="100" dirty="0">
                <a:solidFill>
                  <a:srgbClr val="0000FF"/>
                </a:solidFill>
                <a:latin typeface="Times New Roman"/>
                <a:cs typeface="Times New Roman"/>
              </a:rPr>
              <a:t>(</a:t>
            </a:r>
            <a:r>
              <a:rPr lang="zh-CN" altLang="en-US" sz="2800" b="1" kern="100" dirty="0">
                <a:solidFill>
                  <a:srgbClr val="0000FF"/>
                </a:solidFill>
                <a:latin typeface="Times New Roman"/>
                <a:cs typeface="Times New Roman"/>
              </a:rPr>
              <a:t>或恒压线</a:t>
            </a:r>
            <a:r>
              <a:rPr lang="en-US" altLang="zh-CN" sz="2800" b="1" kern="100" dirty="0">
                <a:solidFill>
                  <a:srgbClr val="0000FF"/>
                </a:solidFill>
                <a:latin typeface="Times New Roman"/>
                <a:cs typeface="Times New Roman"/>
              </a:rPr>
              <a:t>)</a:t>
            </a:r>
            <a:r>
              <a:rPr lang="zh-CN" altLang="en-US" sz="2800" b="1" kern="100" dirty="0" smtClean="0">
                <a:solidFill>
                  <a:srgbClr val="0000FF"/>
                </a:solidFill>
                <a:latin typeface="Times New Roman"/>
                <a:cs typeface="Times New Roman"/>
              </a:rPr>
              <a:t>图像</a:t>
            </a:r>
            <a:endParaRPr lang="en-US" altLang="zh-CN" sz="2800" b="1" kern="100" dirty="0" smtClean="0">
              <a:solidFill>
                <a:srgbClr val="0000FF"/>
              </a:solidFill>
              <a:latin typeface="Times New Roman"/>
              <a:cs typeface="Times New Roman"/>
            </a:endParaRPr>
          </a:p>
          <a:p>
            <a:pPr algn="just">
              <a:lnSpc>
                <a:spcPct val="150000"/>
              </a:lnSpc>
              <a:tabLst>
                <a:tab pos="1890395" algn="l"/>
              </a:tabLst>
            </a:pPr>
            <a:r>
              <a:rPr lang="en-US" altLang="zh-CN" sz="2800" kern="100" dirty="0">
                <a:latin typeface="Times New Roman"/>
                <a:ea typeface="华文细黑"/>
              </a:rPr>
              <a:t>3.</a:t>
            </a:r>
            <a:r>
              <a:rPr lang="zh-CN" altLang="zh-CN" sz="2800" kern="100" dirty="0">
                <a:latin typeface="Times New Roman"/>
                <a:ea typeface="华文细黑"/>
                <a:cs typeface="Times New Roman"/>
              </a:rPr>
              <a:t>有一化学平衡</a:t>
            </a:r>
            <a:r>
              <a:rPr lang="en-US" altLang="zh-CN" sz="2800" i="1" kern="100" dirty="0">
                <a:latin typeface="Times New Roman"/>
                <a:ea typeface="华文细黑"/>
              </a:rPr>
              <a:t>m</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i="1" kern="100" dirty="0" err="1">
                <a:latin typeface="Times New Roman"/>
                <a:ea typeface="华文细黑"/>
              </a:rPr>
              <a:t>n</a:t>
            </a:r>
            <a:r>
              <a:rPr lang="en-US" altLang="zh-CN" sz="2800" kern="100" dirty="0" err="1">
                <a:latin typeface="Times New Roman"/>
                <a:ea typeface="华文细黑"/>
              </a:rPr>
              <a:t>B</a:t>
            </a:r>
            <a:r>
              <a:rPr lang="en-US" altLang="zh-CN" sz="2800" kern="100" dirty="0">
                <a:latin typeface="Times New Roman"/>
                <a:ea typeface="华文细黑"/>
              </a:rPr>
              <a:t>(g)</a:t>
            </a:r>
            <a:r>
              <a:rPr lang="en-US" altLang="zh-CN" sz="2800" kern="100" dirty="0">
                <a:latin typeface="ZBFH"/>
                <a:ea typeface="华文细黑"/>
              </a:rPr>
              <a:t></a:t>
            </a:r>
            <a:r>
              <a:rPr lang="en-US" altLang="zh-CN" sz="2800" i="1" kern="100" dirty="0" err="1">
                <a:latin typeface="Times New Roman"/>
                <a:ea typeface="华文细黑"/>
              </a:rPr>
              <a:t>p</a:t>
            </a:r>
            <a:r>
              <a:rPr lang="en-US" altLang="zh-CN" sz="2800" kern="100" dirty="0" err="1">
                <a:latin typeface="Times New Roman"/>
                <a:ea typeface="华文细黑"/>
              </a:rPr>
              <a:t>C</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i="1" kern="100" dirty="0" err="1">
                <a:latin typeface="Times New Roman"/>
                <a:ea typeface="华文细黑"/>
              </a:rPr>
              <a:t>q</a:t>
            </a:r>
            <a:r>
              <a:rPr lang="en-US" altLang="zh-CN" sz="2800" kern="100" dirty="0" err="1">
                <a:latin typeface="Times New Roman"/>
                <a:ea typeface="华文细黑"/>
              </a:rPr>
              <a:t>D</a:t>
            </a:r>
            <a:r>
              <a:rPr lang="en-US" altLang="zh-CN" sz="2800" kern="100" dirty="0">
                <a:latin typeface="Times New Roman"/>
                <a:ea typeface="华文细黑"/>
              </a:rPr>
              <a:t>(g)</a:t>
            </a:r>
            <a:r>
              <a:rPr lang="zh-CN" altLang="zh-CN" sz="2800" kern="100" dirty="0">
                <a:latin typeface="Times New Roman"/>
                <a:ea typeface="华文细黑"/>
                <a:cs typeface="Times New Roman"/>
              </a:rPr>
              <a:t>，如图表示的是</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的转化率与压强、温度的关系。下列叙述正确的是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62392328"/>
              </p:ext>
            </p:extLst>
          </p:nvPr>
        </p:nvGraphicFramePr>
        <p:xfrm>
          <a:off x="5087094" y="1485578"/>
          <a:ext cx="1460500" cy="711200"/>
        </p:xfrm>
        <a:graphic>
          <a:graphicData uri="http://schemas.openxmlformats.org/presentationml/2006/ole">
            <mc:AlternateContent xmlns:mc="http://schemas.openxmlformats.org/markup-compatibility/2006">
              <mc:Choice xmlns:v="urn:schemas-microsoft-com:vml" Requires="v">
                <p:oleObj spid="_x0000_s12307" name="文档" r:id="rId3" imgW="1487191" imgH="719551" progId="Word.Document.12">
                  <p:embed/>
                </p:oleObj>
              </mc:Choice>
              <mc:Fallback>
                <p:oleObj name="文档" r:id="rId3" imgW="1487191" imgH="71955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094" y="1485578"/>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406574" y="2850179"/>
            <a:ext cx="6092825" cy="2595839"/>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．正反应是放热反应；</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．正反应是吸热反应；</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．正反应是放热反应；</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．正反应是吸热反应；</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q</a:t>
            </a:r>
            <a:endParaRPr lang="zh-CN" altLang="zh-CN" sz="2800" kern="100" dirty="0">
              <a:effectLst/>
              <a:latin typeface="宋体"/>
              <a:cs typeface="Courier New"/>
            </a:endParaRPr>
          </a:p>
        </p:txBody>
      </p:sp>
      <p:pic>
        <p:nvPicPr>
          <p:cNvPr id="12290" name="Picture 2" descr="WWP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422" y="3027080"/>
            <a:ext cx="2735816" cy="22420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Rectangle 21">
            <a:hlinkClick r:id="rId7"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8"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9"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0"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1"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2"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3"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4"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5"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6"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7"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8"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01277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7506" y="1341562"/>
            <a:ext cx="10793813" cy="3970318"/>
          </a:xfrm>
          <a:prstGeom prst="rect">
            <a:avLst/>
          </a:prstGeom>
        </p:spPr>
        <p:txBody>
          <a:bodyPr>
            <a:spAutoFit/>
          </a:bodyPr>
          <a:lstStyle/>
          <a:p>
            <a:pPr>
              <a:lnSpc>
                <a:spcPct val="150000"/>
              </a:lnSpc>
            </a:pPr>
            <a:r>
              <a:rPr lang="zh-CN" altLang="zh-CN" sz="2800" b="1" kern="100" dirty="0" smtClean="0">
                <a:solidFill>
                  <a:srgbClr val="0000FF"/>
                </a:solidFill>
                <a:latin typeface="Times New Roman"/>
                <a:ea typeface="华文细黑"/>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图像中有三个量，应定一个量来分别讨论另外两个量之间的关系。定压强，讨论</a:t>
            </a:r>
            <a:r>
              <a:rPr lang="en-US" altLang="zh-CN" sz="2800" i="1" kern="100" dirty="0">
                <a:latin typeface="Times New Roman"/>
                <a:ea typeface="华文细黑"/>
              </a:rPr>
              <a:t>T</a:t>
            </a:r>
            <a:r>
              <a:rPr lang="zh-CN" altLang="zh-CN" sz="2800" kern="100" dirty="0">
                <a:latin typeface="Times New Roman"/>
                <a:ea typeface="华文细黑"/>
                <a:cs typeface="Times New Roman"/>
              </a:rPr>
              <a:t>与</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的转化率的关系：同一压强下，温度越高，</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的转化率越高，说明正反应是吸热反应；定温度，讨论压强与</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的转化率的关系：同一温度下，压强越大，</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的转化率越高，说明正反应是气体体积缩小的反应，即</a:t>
            </a:r>
            <a:r>
              <a:rPr lang="en-US" altLang="zh-CN" sz="2800" i="1" kern="100" dirty="0">
                <a:latin typeface="Times New Roman"/>
                <a:ea typeface="华文细黑"/>
              </a:rPr>
              <a:t>m</a:t>
            </a:r>
            <a:r>
              <a:rPr lang="zh-CN" altLang="zh-CN" sz="2800" kern="100" dirty="0">
                <a:latin typeface="Times New Roman"/>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&gt;</a:t>
            </a:r>
            <a:r>
              <a:rPr lang="en-US" altLang="zh-CN" sz="2800" i="1" kern="100" dirty="0">
                <a:latin typeface="Times New Roman"/>
                <a:ea typeface="华文细黑"/>
              </a:rPr>
              <a:t>p</a:t>
            </a:r>
            <a:r>
              <a:rPr lang="zh-CN" altLang="zh-CN" sz="2800" kern="100" dirty="0">
                <a:latin typeface="Times New Roman"/>
                <a:ea typeface="华文细黑"/>
                <a:cs typeface="Times New Roman"/>
              </a:rPr>
              <a:t>＋</a:t>
            </a:r>
            <a:r>
              <a:rPr lang="en-US" altLang="zh-CN" sz="2800" i="1" kern="100" dirty="0">
                <a:latin typeface="Times New Roman"/>
                <a:ea typeface="华文细黑"/>
              </a:rPr>
              <a:t>q</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ea typeface="华文细黑"/>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98930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0508" y="628682"/>
            <a:ext cx="11573330" cy="2062079"/>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题组四　速率、平衡综合</a:t>
            </a:r>
            <a:r>
              <a:rPr lang="zh-CN" altLang="en-US" sz="2800" b="1" kern="100" dirty="0" smtClean="0">
                <a:solidFill>
                  <a:srgbClr val="0000FF"/>
                </a:solidFill>
                <a:latin typeface="Times New Roman"/>
                <a:cs typeface="Times New Roman"/>
              </a:rPr>
              <a:t>图像</a:t>
            </a:r>
            <a:endParaRPr lang="en-US" altLang="zh-CN" sz="2800" b="1" kern="100" dirty="0" smtClean="0">
              <a:solidFill>
                <a:srgbClr val="0000FF"/>
              </a:solidFill>
              <a:latin typeface="Times New Roman"/>
              <a:cs typeface="Times New Roman"/>
            </a:endParaRPr>
          </a:p>
          <a:p>
            <a:pPr algn="just">
              <a:lnSpc>
                <a:spcPct val="150000"/>
              </a:lnSpc>
              <a:tabLst>
                <a:tab pos="1890395" algn="l"/>
              </a:tabLst>
            </a:pPr>
            <a:r>
              <a:rPr lang="en-US" altLang="zh-CN" sz="2800" kern="100" dirty="0">
                <a:latin typeface="Times New Roman"/>
                <a:ea typeface="华文细黑"/>
              </a:rPr>
              <a:t>4</a:t>
            </a:r>
            <a:r>
              <a:rPr lang="zh-CN" altLang="zh-CN" sz="2800" kern="100" dirty="0">
                <a:latin typeface="Times New Roman"/>
                <a:ea typeface="华文细黑"/>
                <a:cs typeface="Times New Roman"/>
              </a:rPr>
              <a:t>．下面是某化学研究小组探究外界条件对化学反应速率和化学平衡影响的图像，其中图像和实验结论表达均正确的是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5043646"/>
              </p:ext>
            </p:extLst>
          </p:nvPr>
        </p:nvGraphicFramePr>
        <p:xfrm>
          <a:off x="5159102" y="1458499"/>
          <a:ext cx="1460500" cy="711200"/>
        </p:xfrm>
        <a:graphic>
          <a:graphicData uri="http://schemas.openxmlformats.org/presentationml/2006/ole">
            <mc:AlternateContent xmlns:mc="http://schemas.openxmlformats.org/markup-compatibility/2006">
              <mc:Choice xmlns:v="urn:schemas-microsoft-com:vml" Requires="v">
                <p:oleObj spid="_x0000_s13332" name="文档" r:id="rId3" imgW="1487191" imgH="719551" progId="Word.Document.12">
                  <p:embed/>
                </p:oleObj>
              </mc:Choice>
              <mc:Fallback>
                <p:oleObj name="文档" r:id="rId3" imgW="1487191" imgH="71955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102" y="1458499"/>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14" name="Picture 2" descr="F:\王婧芬\2015\PPT\一轮\WWP125.tif"/>
          <p:cNvPicPr>
            <a:picLocks noChangeAspect="1" noChangeArrowheads="1"/>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153881" y="3179273"/>
            <a:ext cx="5401406" cy="2338753"/>
          </a:xfrm>
          <a:prstGeom prst="rect">
            <a:avLst/>
          </a:prstGeom>
          <a:noFill/>
          <a:extLst>
            <a:ext uri="{909E8E84-426E-40DD-AFC4-6F175D3DCCD1}">
              <a14:hiddenFill xmlns:a14="http://schemas.microsoft.com/office/drawing/2010/main">
                <a:solidFill>
                  <a:srgbClr val="FFFFFF"/>
                </a:solidFill>
              </a14:hiddenFill>
            </a:ext>
          </a:extLst>
        </p:spPr>
      </p:pic>
      <p:pic>
        <p:nvPicPr>
          <p:cNvPr id="13313" name="Picture 1" descr="F:\王婧芬\2015\PPT\一轮\WWP126.tif"/>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5968345" y="3207878"/>
            <a:ext cx="5401406" cy="22830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0" y="1702279"/>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1">
            <a:hlinkClick r:id="rId9"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4"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5"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16"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7"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8"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Rectangle 21">
            <a:hlinkClick r:id="rId19"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1" name="Rectangle 21">
            <a:hlinkClick r:id="rId20"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16203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621482"/>
            <a:ext cx="10793813" cy="5352416"/>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是其他条件一定时，反应速率随温度变化的图像，</a:t>
            </a:r>
            <a:r>
              <a:rPr lang="zh-CN" altLang="zh-CN" sz="2800" kern="100" dirty="0" smtClean="0">
                <a:latin typeface="Times New Roman"/>
                <a:ea typeface="华文细黑"/>
                <a:cs typeface="Times New Roman"/>
              </a:rPr>
              <a:t>正反应</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Δ</a:t>
            </a:r>
            <a:r>
              <a:rPr lang="en-US" altLang="zh-CN" sz="2800" i="1" kern="100" dirty="0" smtClean="0">
                <a:latin typeface="Times New Roman"/>
                <a:ea typeface="华文细黑"/>
                <a:cs typeface="Courier New"/>
              </a:rPr>
              <a:t>H</a:t>
            </a:r>
            <a:r>
              <a:rPr lang="en-US" altLang="zh-CN" sz="2800" kern="100" dirty="0" smtClean="0">
                <a:latin typeface="Times New Roman"/>
                <a:ea typeface="华文细黑"/>
                <a:cs typeface="Courier New"/>
              </a:rPr>
              <a:t>&lt;0</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是在平衡体系的溶液中溶入少量</a:t>
            </a:r>
            <a:r>
              <a:rPr lang="en-US" altLang="zh-CN" sz="2800" kern="100" dirty="0" err="1">
                <a:latin typeface="Times New Roman"/>
                <a:ea typeface="华文细黑"/>
                <a:cs typeface="Courier New"/>
              </a:rPr>
              <a:t>KCl</a:t>
            </a:r>
            <a:r>
              <a:rPr lang="zh-CN" altLang="zh-CN" sz="2800" kern="100" dirty="0">
                <a:latin typeface="Times New Roman"/>
                <a:ea typeface="华文细黑"/>
                <a:cs typeface="Times New Roman"/>
              </a:rPr>
              <a:t>晶体后化学反应速率</a:t>
            </a:r>
            <a:r>
              <a:rPr lang="zh-CN" altLang="zh-CN" sz="2800" kern="100" dirty="0" smtClean="0">
                <a:latin typeface="Times New Roman"/>
                <a:ea typeface="华文细黑"/>
                <a:cs typeface="Times New Roman"/>
              </a:rPr>
              <a:t>随时</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间</a:t>
            </a:r>
            <a:r>
              <a:rPr lang="zh-CN" altLang="zh-CN" sz="2800" kern="100" dirty="0">
                <a:latin typeface="Times New Roman"/>
                <a:ea typeface="华文细黑"/>
                <a:cs typeface="Times New Roman"/>
              </a:rPr>
              <a:t>变化的图像</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是在有无催化剂存在下建立的平衡过程图像，</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是使用</a:t>
            </a:r>
            <a:r>
              <a:rPr lang="zh-CN" altLang="zh-CN" sz="2800" kern="100" dirty="0" smtClean="0">
                <a:latin typeface="Times New Roman"/>
                <a:ea typeface="华文细黑"/>
                <a:cs typeface="Times New Roman"/>
              </a:rPr>
              <a:t>催化剂</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时</a:t>
            </a:r>
            <a:r>
              <a:rPr lang="zh-CN" altLang="zh-CN" sz="2800" kern="100" dirty="0">
                <a:latin typeface="Times New Roman"/>
                <a:ea typeface="华文细黑"/>
                <a:cs typeface="Times New Roman"/>
              </a:rPr>
              <a:t>的曲线</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是一定条件下，向含有一定量</a:t>
            </a:r>
            <a:r>
              <a:rPr lang="en-US" altLang="zh-CN" sz="2800" kern="100" dirty="0">
                <a:latin typeface="Times New Roman"/>
                <a:ea typeface="华文细黑"/>
              </a:rPr>
              <a:t>A</a:t>
            </a:r>
            <a:r>
              <a:rPr lang="zh-CN" altLang="zh-CN" sz="2800" kern="100" dirty="0">
                <a:latin typeface="Times New Roman"/>
                <a:ea typeface="华文细黑"/>
                <a:cs typeface="Times New Roman"/>
              </a:rPr>
              <a:t>的容器中逐渐加入</a:t>
            </a:r>
            <a:r>
              <a:rPr lang="en-US" altLang="zh-CN" sz="2800" kern="100" dirty="0">
                <a:latin typeface="Times New Roman"/>
                <a:ea typeface="华文细黑"/>
              </a:rPr>
              <a:t>B</a:t>
            </a:r>
            <a:r>
              <a:rPr lang="zh-CN" altLang="zh-CN" sz="2800" kern="100" dirty="0">
                <a:latin typeface="Times New Roman"/>
                <a:ea typeface="华文细黑"/>
                <a:cs typeface="Times New Roman"/>
              </a:rPr>
              <a:t>时的图像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压强</a:t>
            </a:r>
            <a:r>
              <a:rPr lang="en-US" altLang="zh-CN" sz="2800" i="1" kern="100" dirty="0">
                <a:latin typeface="Times New Roman"/>
                <a:ea typeface="华文细黑"/>
              </a:rPr>
              <a:t>p</a:t>
            </a:r>
            <a:r>
              <a:rPr lang="en-US" altLang="zh-CN" sz="2800" kern="100" baseline="-25000" dirty="0">
                <a:latin typeface="Times New Roman"/>
                <a:ea typeface="华文细黑"/>
              </a:rPr>
              <a:t>1</a:t>
            </a:r>
            <a:r>
              <a:rPr lang="en-US" altLang="zh-CN" sz="2800" kern="100" dirty="0">
                <a:latin typeface="Times New Roman"/>
                <a:ea typeface="华文细黑"/>
              </a:rPr>
              <a:t>&gt;</a:t>
            </a:r>
            <a:r>
              <a:rPr lang="en-US" altLang="zh-CN" sz="2800" i="1" kern="100" dirty="0">
                <a:latin typeface="Times New Roman"/>
                <a:ea typeface="华文细黑"/>
              </a:rPr>
              <a:t>p</a:t>
            </a:r>
            <a:r>
              <a:rPr lang="en-US" altLang="zh-CN" sz="2800" kern="100" baseline="-25000" dirty="0">
                <a:latin typeface="Times New Roman"/>
                <a:ea typeface="华文细黑"/>
              </a:rPr>
              <a:t>2</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781340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7506" y="757362"/>
            <a:ext cx="10793813" cy="5262979"/>
          </a:xfrm>
          <a:prstGeom prst="rect">
            <a:avLst/>
          </a:prstGeom>
        </p:spPr>
        <p:txBody>
          <a:bodyPr>
            <a:spAutoFit/>
          </a:bodyPr>
          <a:lstStyle/>
          <a:p>
            <a:pPr>
              <a:lnSpc>
                <a:spcPct val="150000"/>
              </a:lnSpc>
            </a:pPr>
            <a:r>
              <a:rPr lang="zh-CN" altLang="zh-CN" sz="2800" b="1" kern="100" dirty="0" smtClean="0">
                <a:solidFill>
                  <a:srgbClr val="0000FF"/>
                </a:solidFill>
                <a:latin typeface="Times New Roman"/>
                <a:ea typeface="华文细黑"/>
                <a:cs typeface="Times New Roman"/>
              </a:rPr>
              <a:t>解析</a:t>
            </a:r>
            <a:r>
              <a:rPr lang="zh-CN" altLang="zh-CN" sz="2800" b="1" kern="100" dirty="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根据图像</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，升高温度，平衡正向移动，正反应</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dirty="0">
                <a:latin typeface="Times New Roman"/>
                <a:ea typeface="华文细黑"/>
              </a:rPr>
              <a:t>&gt;0</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反应实质是</a:t>
            </a:r>
            <a:r>
              <a:rPr lang="en-US" altLang="zh-CN" sz="2800" kern="100" dirty="0">
                <a:latin typeface="Times New Roman"/>
                <a:ea typeface="华文细黑"/>
              </a:rPr>
              <a:t>Fe</a:t>
            </a:r>
            <a:r>
              <a:rPr lang="en-US" altLang="zh-CN" sz="2800" kern="100" baseline="30000" dirty="0">
                <a:latin typeface="Times New Roman"/>
                <a:ea typeface="华文细黑"/>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rPr>
              <a:t>3SCN</a:t>
            </a:r>
            <a:r>
              <a:rPr lang="zh-CN" altLang="zh-CN" sz="2800" kern="100" baseline="30000" dirty="0">
                <a:latin typeface="Times New Roman"/>
                <a:ea typeface="华文细黑"/>
                <a:cs typeface="Times New Roman"/>
              </a:rPr>
              <a:t>－</a:t>
            </a:r>
            <a:r>
              <a:rPr lang="en-US" altLang="zh-CN" sz="2800" kern="100" dirty="0">
                <a:latin typeface="ZBFH"/>
                <a:ea typeface="华文细黑"/>
              </a:rPr>
              <a:t></a:t>
            </a:r>
            <a:r>
              <a:rPr lang="en-US" altLang="zh-CN" sz="2800" kern="100" dirty="0">
                <a:latin typeface="Times New Roman"/>
                <a:ea typeface="华文细黑"/>
              </a:rPr>
              <a:t>Fe(SCN)</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err="1">
                <a:latin typeface="Times New Roman"/>
                <a:ea typeface="华文细黑"/>
              </a:rPr>
              <a:t>Cl</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不参加化学反应，</a:t>
            </a:r>
            <a:r>
              <a:rPr lang="en-US" altLang="zh-CN" sz="2800" kern="100" dirty="0" err="1">
                <a:latin typeface="Times New Roman"/>
                <a:ea typeface="华文细黑"/>
              </a:rPr>
              <a:t>KCl</a:t>
            </a:r>
            <a:r>
              <a:rPr lang="zh-CN" altLang="zh-CN" sz="2800" kern="100" dirty="0">
                <a:latin typeface="Times New Roman"/>
                <a:ea typeface="华文细黑"/>
                <a:cs typeface="Times New Roman"/>
              </a:rPr>
              <a:t>浓度增大不影响化学平衡，</a:t>
            </a:r>
            <a:r>
              <a:rPr lang="en-US" altLang="zh-CN" sz="2800" kern="100" dirty="0">
                <a:latin typeface="Times New Roman"/>
                <a:ea typeface="华文细黑"/>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使用催化剂，反应速率加快，先达到平衡，</a:t>
            </a:r>
            <a:r>
              <a:rPr lang="en-US" altLang="zh-CN" sz="2800" kern="100" dirty="0">
                <a:latin typeface="Times New Roman"/>
                <a:ea typeface="华文细黑"/>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此反应为反应前后气体物质的量不变的化学反应，改变压强不影响平衡状态，即不影响</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的转化率，且由于不断加入</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的转化率增大，</a:t>
            </a:r>
            <a:r>
              <a:rPr lang="en-US" altLang="zh-CN" sz="2800" kern="100" dirty="0">
                <a:latin typeface="Times New Roman"/>
                <a:ea typeface="华文细黑"/>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ea typeface="华文细黑"/>
                <a:cs typeface="Times New Roman"/>
              </a:rPr>
              <a:t>答案　</a:t>
            </a:r>
            <a:r>
              <a:rPr lang="en-US" altLang="zh-CN" sz="2800" kern="100" dirty="0" smtClean="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78830783"/>
              </p:ext>
            </p:extLst>
          </p:nvPr>
        </p:nvGraphicFramePr>
        <p:xfrm>
          <a:off x="5231110" y="1485578"/>
          <a:ext cx="1460500" cy="711200"/>
        </p:xfrm>
        <a:graphic>
          <a:graphicData uri="http://schemas.openxmlformats.org/presentationml/2006/ole">
            <mc:AlternateContent xmlns:mc="http://schemas.openxmlformats.org/markup-compatibility/2006">
              <mc:Choice xmlns:v="urn:schemas-microsoft-com:vml" Requires="v">
                <p:oleObj spid="_x0000_s14355" name="文档" r:id="rId3" imgW="1487191" imgH="719551" progId="Word.Document.12">
                  <p:embed/>
                </p:oleObj>
              </mc:Choice>
              <mc:Fallback>
                <p:oleObj name="文档" r:id="rId3" imgW="1487191" imgH="719551"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10" y="1485578"/>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1">
            <a:hlinkClick r:id="rId5"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6"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7"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8"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9"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0"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1"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2"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3"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4"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5"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6"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01688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477466"/>
            <a:ext cx="11163760" cy="1333931"/>
          </a:xfrm>
          <a:prstGeom prst="rect">
            <a:avLst/>
          </a:prstGeom>
        </p:spPr>
        <p:txBody>
          <a:bodyPr wrap="square" lIns="121898" tIns="60948" rIns="121898" bIns="60948">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含量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温度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压强</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(C%</a:t>
            </a:r>
            <a:r>
              <a:rPr lang="zh-CN" altLang="zh-CN" sz="2800" kern="100" dirty="0">
                <a:latin typeface="Times New Roman"/>
                <a:ea typeface="华文细黑"/>
                <a:cs typeface="Times New Roman"/>
              </a:rPr>
              <a:t>指产物的质量分数，</a:t>
            </a:r>
            <a:r>
              <a:rPr lang="en-US" altLang="zh-CN" sz="2800" kern="100" dirty="0">
                <a:latin typeface="Times New Roman"/>
                <a:ea typeface="华文细黑"/>
              </a:rPr>
              <a:t>B%</a:t>
            </a:r>
            <a:r>
              <a:rPr lang="zh-CN" altLang="zh-CN" sz="2800" kern="100" dirty="0">
                <a:latin typeface="Times New Roman"/>
                <a:ea typeface="华文细黑"/>
                <a:cs typeface="Times New Roman"/>
              </a:rPr>
              <a:t>指某反应物的质量分数</a:t>
            </a:r>
            <a:r>
              <a:rPr lang="en-US" altLang="zh-CN" sz="2800" kern="100" dirty="0">
                <a:latin typeface="Times New Roman"/>
                <a:ea typeface="华文细黑"/>
              </a:rPr>
              <a:t>)</a:t>
            </a:r>
            <a:endParaRPr lang="zh-CN" altLang="zh-CN" sz="2800" kern="100" dirty="0">
              <a:latin typeface="宋体"/>
              <a:cs typeface="Courier New"/>
            </a:endParaRPr>
          </a:p>
        </p:txBody>
      </p:sp>
      <p:pic>
        <p:nvPicPr>
          <p:cNvPr id="4098" name="Picture 2" descr="F:\王婧芬\2015\PPT\一轮\HX405.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515456" y="1848146"/>
            <a:ext cx="4491891" cy="206033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descr="F:\王婧芬\2015\PPT\一轮\HX406.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2494806" y="4145838"/>
            <a:ext cx="4573560" cy="21642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p:cNvSpPr>
            <a:spLocks noChangeArrowheads="1"/>
          </p:cNvSpPr>
          <p:nvPr/>
        </p:nvSpPr>
        <p:spPr bwMode="auto">
          <a:xfrm>
            <a:off x="0" y="1514475"/>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810916"/>
            <a:ext cx="10793813" cy="2658000"/>
          </a:xfrm>
          <a:prstGeom prst="rect">
            <a:avLst/>
          </a:prstGeom>
        </p:spPr>
        <p:txBody>
          <a:bodyPr>
            <a:spAutoFit/>
          </a:bodyPr>
          <a:lstStyle/>
          <a:p>
            <a:pPr>
              <a:lnSpc>
                <a:spcPct val="150000"/>
              </a:lnSpc>
            </a:pPr>
            <a:r>
              <a:rPr lang="en-US" altLang="zh-CN" sz="2800" kern="100" dirty="0">
                <a:latin typeface="Times New Roman"/>
                <a:ea typeface="华文细黑"/>
              </a:rPr>
              <a:t>5</a:t>
            </a:r>
            <a:r>
              <a:rPr lang="zh-CN" altLang="zh-CN" sz="2800" kern="100" dirty="0">
                <a:latin typeface="Times New Roman"/>
                <a:ea typeface="华文细黑"/>
                <a:cs typeface="Times New Roman"/>
              </a:rPr>
              <a:t>．某密闭容器中充入等物质的量的</a:t>
            </a:r>
            <a:r>
              <a:rPr lang="en-US" altLang="zh-CN" sz="2800" kern="100" dirty="0">
                <a:latin typeface="Times New Roman"/>
                <a:ea typeface="华文细黑"/>
              </a:rPr>
              <a:t>A</a:t>
            </a:r>
            <a:r>
              <a:rPr lang="zh-CN" altLang="zh-CN" sz="2800" kern="100" dirty="0">
                <a:latin typeface="Times New Roman"/>
                <a:ea typeface="华文细黑"/>
                <a:cs typeface="Times New Roman"/>
              </a:rPr>
              <a:t>和</a:t>
            </a:r>
            <a:r>
              <a:rPr lang="en-US" altLang="zh-CN" sz="2800" kern="100" dirty="0">
                <a:latin typeface="Times New Roman"/>
                <a:ea typeface="华文细黑"/>
              </a:rPr>
              <a:t>B</a:t>
            </a:r>
            <a:r>
              <a:rPr lang="zh-CN" altLang="zh-CN" sz="2800" kern="100" dirty="0">
                <a:latin typeface="Times New Roman"/>
                <a:ea typeface="华文细黑"/>
                <a:cs typeface="Times New Roman"/>
              </a:rPr>
              <a:t>，一定温度下发生反应</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i="1" kern="100" dirty="0" err="1">
                <a:latin typeface="Times New Roman"/>
                <a:ea typeface="华文细黑"/>
              </a:rPr>
              <a:t>x</a:t>
            </a:r>
            <a:r>
              <a:rPr lang="en-US" altLang="zh-CN" sz="2800" kern="100" dirty="0" err="1">
                <a:latin typeface="Times New Roman"/>
                <a:ea typeface="华文细黑"/>
              </a:rPr>
              <a:t>B</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2C(g)</a:t>
            </a:r>
            <a:r>
              <a:rPr lang="zh-CN" altLang="zh-CN" sz="2800" kern="100" dirty="0">
                <a:latin typeface="Times New Roman"/>
                <a:ea typeface="华文细黑"/>
                <a:cs typeface="Times New Roman"/>
              </a:rPr>
              <a:t>，达到平衡后，在不同的时间段，分别改变影响反应的一个条件，测得容器中物质的物质的量浓度、反应速率分别随时间的变化如下图所示：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302731265"/>
              </p:ext>
            </p:extLst>
          </p:nvPr>
        </p:nvGraphicFramePr>
        <p:xfrm>
          <a:off x="2062758" y="1530996"/>
          <a:ext cx="1460500" cy="711200"/>
        </p:xfrm>
        <a:graphic>
          <a:graphicData uri="http://schemas.openxmlformats.org/presentationml/2006/ole">
            <mc:AlternateContent xmlns:mc="http://schemas.openxmlformats.org/markup-compatibility/2006">
              <mc:Choice xmlns:v="urn:schemas-microsoft-com:vml" Requires="v">
                <p:oleObj spid="_x0000_s15381" name="文档" r:id="rId3" imgW="1487191" imgH="719551" progId="Word.Document.12">
                  <p:embed/>
                </p:oleObj>
              </mc:Choice>
              <mc:Fallback>
                <p:oleObj name="文档" r:id="rId3" imgW="1487191" imgH="719551"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1530996"/>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0" y="-98598"/>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5363" name="Picture 3" descr="F:\王婧芬\2015\PPT\一轮\WWP127.tif"/>
          <p:cNvPicPr>
            <a:picLocks noChangeAspect="1" noChangeArrowheads="1"/>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1336565" y="3428014"/>
            <a:ext cx="8207135" cy="27175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1">
            <a:hlinkClick r:id="rId7"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1"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12"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3"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4"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5"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6"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7"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8"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436291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7506" y="1118347"/>
            <a:ext cx="10793813" cy="3895623"/>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40 min</a:t>
            </a:r>
            <a:r>
              <a:rPr lang="zh-CN" altLang="zh-CN" sz="2800" kern="100" dirty="0">
                <a:latin typeface="Times New Roman"/>
                <a:ea typeface="华文细黑"/>
                <a:cs typeface="Times New Roman"/>
              </a:rPr>
              <a:t>间该反应使用了催化剂</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．反应方程式中的</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，正反应为吸热反应</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30 min</a:t>
            </a:r>
            <a:r>
              <a:rPr lang="zh-CN" altLang="zh-CN" sz="2800" kern="100" dirty="0">
                <a:latin typeface="Times New Roman"/>
                <a:ea typeface="华文细黑"/>
                <a:cs typeface="Times New Roman"/>
              </a:rPr>
              <a:t>时降低温度，</a:t>
            </a:r>
            <a:r>
              <a:rPr lang="en-US" altLang="zh-CN" sz="2800" kern="100" dirty="0">
                <a:latin typeface="Times New Roman"/>
                <a:ea typeface="华文细黑"/>
                <a:cs typeface="Courier New"/>
              </a:rPr>
              <a:t>40 min</a:t>
            </a:r>
            <a:r>
              <a:rPr lang="zh-CN" altLang="zh-CN" sz="2800" kern="100" dirty="0">
                <a:latin typeface="Times New Roman"/>
                <a:ea typeface="华文细黑"/>
                <a:cs typeface="Times New Roman"/>
              </a:rPr>
              <a:t>时升高温度</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8 min</a:t>
            </a:r>
            <a:r>
              <a:rPr lang="zh-CN" altLang="zh-CN" sz="2800" kern="100" dirty="0">
                <a:latin typeface="Times New Roman"/>
                <a:ea typeface="华文细黑"/>
                <a:cs typeface="Times New Roman"/>
              </a:rPr>
              <a:t>前</a:t>
            </a:r>
            <a:r>
              <a:rPr lang="en-US" altLang="zh-CN" sz="2800" kern="100" dirty="0">
                <a:latin typeface="Times New Roman"/>
                <a:ea typeface="华文细黑"/>
              </a:rPr>
              <a:t>A</a:t>
            </a:r>
            <a:r>
              <a:rPr lang="zh-CN" altLang="zh-CN" sz="2800" kern="100" dirty="0">
                <a:latin typeface="Times New Roman"/>
                <a:ea typeface="华文细黑"/>
                <a:cs typeface="Times New Roman"/>
              </a:rPr>
              <a:t>的反应速率为</a:t>
            </a:r>
            <a:r>
              <a:rPr lang="en-US" altLang="zh-CN" sz="2800" kern="100" dirty="0">
                <a:latin typeface="Times New Roman"/>
                <a:ea typeface="华文细黑"/>
              </a:rPr>
              <a:t>0.08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endParaRPr lang="zh-CN" altLang="en-US" sz="2800" dirty="0"/>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374904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89028" y="1140052"/>
            <a:ext cx="11010769" cy="4616648"/>
          </a:xfrm>
          <a:prstGeom prst="rect">
            <a:avLst/>
          </a:prstGeom>
        </p:spPr>
        <p:txBody>
          <a:bodyPr>
            <a:spAutoFit/>
          </a:bodyPr>
          <a:lstStyle/>
          <a:p>
            <a:pPr>
              <a:lnSpc>
                <a:spcPct val="150000"/>
              </a:lnSpc>
            </a:pPr>
            <a:r>
              <a:rPr lang="zh-CN" altLang="zh-CN" sz="2800" b="1" kern="100" dirty="0" smtClean="0">
                <a:solidFill>
                  <a:srgbClr val="0000FF"/>
                </a:solidFill>
                <a:latin typeface="Times New Roman"/>
                <a:ea typeface="华文细黑"/>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项，若使用催化剂，则化学反应速率加快，</a:t>
            </a:r>
            <a:r>
              <a:rPr lang="en-US" altLang="zh-CN" sz="2800" kern="100" dirty="0">
                <a:latin typeface="Times New Roman"/>
                <a:ea typeface="华文细黑"/>
              </a:rPr>
              <a:t>A</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物质的量浓度</a:t>
            </a:r>
            <a:r>
              <a:rPr lang="en-US" altLang="zh-CN" sz="2800" kern="100" dirty="0">
                <a:latin typeface="Times New Roman"/>
                <a:ea typeface="华文细黑"/>
              </a:rPr>
              <a:t>—</a:t>
            </a:r>
            <a:r>
              <a:rPr lang="zh-CN" altLang="zh-CN" sz="2800" kern="100" dirty="0">
                <a:latin typeface="Times New Roman"/>
                <a:ea typeface="华文细黑"/>
                <a:cs typeface="Times New Roman"/>
              </a:rPr>
              <a:t>时间图像可知，</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的浓度变化相同，故</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的计量数相同，都为</a:t>
            </a:r>
            <a:r>
              <a:rPr lang="en-US" altLang="zh-CN" sz="2800" kern="100" dirty="0">
                <a:latin typeface="Times New Roman"/>
                <a:ea typeface="华文细黑"/>
              </a:rPr>
              <a:t>1</a:t>
            </a:r>
            <a:r>
              <a:rPr lang="zh-CN" altLang="zh-CN" sz="2800" kern="100" dirty="0">
                <a:latin typeface="Times New Roman"/>
                <a:ea typeface="华文细黑"/>
                <a:cs typeface="Times New Roman"/>
              </a:rPr>
              <a:t>，由反应速率</a:t>
            </a:r>
            <a:r>
              <a:rPr lang="en-US" altLang="zh-CN" sz="2800" kern="100" dirty="0">
                <a:latin typeface="Times New Roman"/>
                <a:ea typeface="华文细黑"/>
              </a:rPr>
              <a:t>—</a:t>
            </a:r>
            <a:r>
              <a:rPr lang="zh-CN" altLang="zh-CN" sz="2800" kern="100" dirty="0">
                <a:latin typeface="Times New Roman"/>
                <a:ea typeface="华文细黑"/>
                <a:cs typeface="Times New Roman"/>
              </a:rPr>
              <a:t>时间图像可知，</a:t>
            </a:r>
            <a:r>
              <a:rPr lang="en-US" altLang="zh-CN" sz="2800" kern="100" dirty="0">
                <a:latin typeface="Times New Roman"/>
                <a:ea typeface="华文细黑"/>
              </a:rPr>
              <a:t>30 min</a:t>
            </a:r>
            <a:r>
              <a:rPr lang="zh-CN" altLang="zh-CN" sz="2800" kern="100" dirty="0">
                <a:latin typeface="Times New Roman"/>
                <a:ea typeface="华文细黑"/>
                <a:cs typeface="Times New Roman"/>
              </a:rPr>
              <a:t>时改变的条件为减压，</a:t>
            </a:r>
            <a:r>
              <a:rPr lang="en-US" altLang="zh-CN" sz="2800" kern="100" dirty="0">
                <a:latin typeface="Times New Roman"/>
                <a:ea typeface="华文细黑"/>
              </a:rPr>
              <a:t>40 min</a:t>
            </a:r>
            <a:r>
              <a:rPr lang="zh-CN" altLang="zh-CN" sz="2800" kern="100" dirty="0">
                <a:latin typeface="Times New Roman"/>
                <a:ea typeface="华文细黑"/>
                <a:cs typeface="Times New Roman"/>
              </a:rPr>
              <a:t>时改变的条件为升温，且升高温度平衡向逆反应方向移动，则正反应为放热反应；</a:t>
            </a:r>
            <a:r>
              <a:rPr lang="en-US" altLang="zh-CN" sz="2800" kern="100" dirty="0">
                <a:latin typeface="Times New Roman"/>
                <a:ea typeface="华文细黑"/>
              </a:rPr>
              <a:t>8 min </a:t>
            </a:r>
            <a:r>
              <a:rPr lang="zh-CN" altLang="zh-CN" sz="2800" kern="100" dirty="0">
                <a:latin typeface="Times New Roman"/>
                <a:ea typeface="华文细黑"/>
                <a:cs typeface="Times New Roman"/>
              </a:rPr>
              <a:t>前</a:t>
            </a:r>
            <a:r>
              <a:rPr lang="en-US" altLang="zh-CN" sz="2800" kern="100" dirty="0">
                <a:latin typeface="Times New Roman"/>
                <a:ea typeface="华文细黑"/>
              </a:rPr>
              <a:t>A</a:t>
            </a:r>
            <a:r>
              <a:rPr lang="zh-CN" altLang="zh-CN" sz="2800" kern="100" dirty="0">
                <a:latin typeface="Times New Roman"/>
                <a:ea typeface="华文细黑"/>
                <a:cs typeface="Times New Roman"/>
              </a:rPr>
              <a:t>的反应速率为</a:t>
            </a:r>
            <a:r>
              <a:rPr lang="en-US" altLang="zh-CN" sz="2800" kern="100" dirty="0">
                <a:latin typeface="Times New Roman"/>
                <a:ea typeface="华文细黑"/>
              </a:rPr>
              <a:t>(2.0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1.36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)/8 min</a:t>
            </a:r>
            <a:r>
              <a:rPr lang="zh-CN" altLang="zh-CN" sz="2800" kern="100" dirty="0">
                <a:latin typeface="Times New Roman"/>
                <a:ea typeface="华文细黑"/>
                <a:cs typeface="Times New Roman"/>
              </a:rPr>
              <a:t>＝</a:t>
            </a:r>
            <a:r>
              <a:rPr lang="en-US" altLang="zh-CN" sz="2800" kern="100" dirty="0">
                <a:latin typeface="Times New Roman"/>
                <a:ea typeface="华文细黑"/>
              </a:rPr>
              <a:t>0.08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tabLst>
                <a:tab pos="2430780" algn="l"/>
              </a:tabLst>
            </a:pPr>
            <a:r>
              <a:rPr lang="zh-CN" altLang="zh-CN" sz="2800" b="1" kern="100" dirty="0">
                <a:solidFill>
                  <a:srgbClr val="0000FF"/>
                </a:solidFill>
                <a:latin typeface="Times New Roman"/>
                <a:ea typeface="华文细黑"/>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latin typeface="宋体"/>
              <a:cs typeface="Courier New"/>
            </a:endParaRPr>
          </a:p>
        </p:txBody>
      </p:sp>
      <p:sp>
        <p:nvSpPr>
          <p:cNvPr id="3"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29329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0508" y="598267"/>
            <a:ext cx="11573330" cy="3354740"/>
          </a:xfrm>
          <a:prstGeom prst="rect">
            <a:avLst/>
          </a:prstGeom>
        </p:spPr>
        <p:txBody>
          <a:bodyPr wrap="square" lIns="121898" tIns="60948" rIns="121898" bIns="60948">
            <a:spAutoFit/>
          </a:bodyPr>
          <a:lstStyle/>
          <a:p>
            <a:pPr algn="just">
              <a:lnSpc>
                <a:spcPct val="150000"/>
              </a:lnSpc>
              <a:tabLst>
                <a:tab pos="1890395" algn="l"/>
              </a:tabLst>
            </a:pPr>
            <a:r>
              <a:rPr lang="zh-CN" altLang="en-US" sz="2800" b="1" kern="100" dirty="0">
                <a:solidFill>
                  <a:srgbClr val="0000FF"/>
                </a:solidFill>
                <a:latin typeface="Times New Roman"/>
                <a:cs typeface="Times New Roman"/>
              </a:rPr>
              <a:t>题组五　表格图像</a:t>
            </a:r>
            <a:r>
              <a:rPr lang="zh-CN" altLang="en-US" sz="2800" b="1" kern="100" dirty="0" smtClean="0">
                <a:solidFill>
                  <a:srgbClr val="0000FF"/>
                </a:solidFill>
                <a:latin typeface="Times New Roman"/>
                <a:cs typeface="Times New Roman"/>
              </a:rPr>
              <a:t>组合</a:t>
            </a:r>
            <a:endParaRPr lang="en-US" altLang="zh-CN" sz="2800" b="1" kern="100" dirty="0" smtClean="0">
              <a:solidFill>
                <a:srgbClr val="0000FF"/>
              </a:solidFill>
              <a:latin typeface="Times New Roman"/>
              <a:cs typeface="Times New Roman"/>
            </a:endParaRPr>
          </a:p>
          <a:p>
            <a:pPr algn="just">
              <a:lnSpc>
                <a:spcPct val="150000"/>
              </a:lnSpc>
              <a:tabLst>
                <a:tab pos="1890395" algn="l"/>
              </a:tabLst>
            </a:pPr>
            <a:r>
              <a:rPr lang="en-US" altLang="zh-CN" sz="2800" kern="100" dirty="0">
                <a:latin typeface="Times New Roman"/>
                <a:ea typeface="华文细黑"/>
              </a:rPr>
              <a:t>6</a:t>
            </a:r>
            <a:r>
              <a:rPr lang="zh-CN" altLang="zh-CN" sz="2800" kern="100" dirty="0" smtClean="0">
                <a:latin typeface="Times New Roman"/>
                <a:ea typeface="华文细黑"/>
                <a:cs typeface="Times New Roman"/>
              </a:rPr>
              <a:t>．在</a:t>
            </a:r>
            <a:r>
              <a:rPr lang="en-US" altLang="zh-CN" sz="2800" kern="100" dirty="0">
                <a:latin typeface="Times New Roman"/>
                <a:ea typeface="华文细黑"/>
              </a:rPr>
              <a:t>20 L</a:t>
            </a:r>
            <a:r>
              <a:rPr lang="zh-CN" altLang="zh-CN" sz="2800" kern="100" dirty="0">
                <a:latin typeface="Times New Roman"/>
                <a:ea typeface="华文细黑"/>
                <a:cs typeface="Times New Roman"/>
              </a:rPr>
              <a:t>的密闭容器中按物质的量之比</a:t>
            </a:r>
            <a:r>
              <a:rPr lang="en-US" altLang="zh-CN" sz="2800" kern="100" dirty="0">
                <a:latin typeface="Times New Roman"/>
                <a:ea typeface="华文细黑"/>
              </a:rPr>
              <a:t>1</a:t>
            </a:r>
            <a:r>
              <a:rPr lang="en-US" altLang="zh-CN" sz="2800" kern="100" dirty="0">
                <a:latin typeface="宋体"/>
                <a:ea typeface="华文细黑"/>
                <a:cs typeface="Times New Roman"/>
              </a:rPr>
              <a:t>∶</a:t>
            </a:r>
            <a:r>
              <a:rPr lang="en-US" altLang="zh-CN" sz="2800" kern="100" dirty="0">
                <a:latin typeface="Times New Roman"/>
                <a:ea typeface="华文细黑"/>
              </a:rPr>
              <a:t>2</a:t>
            </a:r>
            <a:r>
              <a:rPr lang="zh-CN" altLang="zh-CN" sz="2800" kern="100" dirty="0">
                <a:latin typeface="Times New Roman"/>
                <a:ea typeface="华文细黑"/>
                <a:cs typeface="Times New Roman"/>
              </a:rPr>
              <a:t>充入</a:t>
            </a:r>
            <a:r>
              <a:rPr lang="en-US" altLang="zh-CN" sz="2800" kern="100" dirty="0">
                <a:latin typeface="Times New Roman"/>
                <a:ea typeface="华文细黑"/>
              </a:rPr>
              <a:t>CO</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，发生：</a:t>
            </a:r>
            <a:r>
              <a:rPr lang="en-US" altLang="zh-CN" sz="2800" kern="100" dirty="0">
                <a:latin typeface="Times New Roman"/>
                <a:ea typeface="华文细黑"/>
              </a:rPr>
              <a:t>CO(g)</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OH(g)</a:t>
            </a:r>
            <a:r>
              <a:rPr lang="zh-CN" altLang="zh-CN" sz="2800" kern="100" dirty="0">
                <a:latin typeface="Times New Roman"/>
                <a:ea typeface="华文细黑"/>
                <a:cs typeface="Times New Roman"/>
              </a:rPr>
              <a:t>　</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。测得</a:t>
            </a:r>
            <a:r>
              <a:rPr lang="en-US" altLang="zh-CN" sz="2800" kern="100" dirty="0">
                <a:latin typeface="Times New Roman"/>
                <a:ea typeface="华文细黑"/>
              </a:rPr>
              <a:t>CO</a:t>
            </a:r>
            <a:r>
              <a:rPr lang="zh-CN" altLang="zh-CN" sz="2800" kern="100" dirty="0">
                <a:latin typeface="Times New Roman"/>
                <a:ea typeface="华文细黑"/>
                <a:cs typeface="Times New Roman"/>
              </a:rPr>
              <a:t>的转化率随温度的变化及不同压强下</a:t>
            </a:r>
            <a:r>
              <a:rPr lang="en-US" altLang="zh-CN" sz="2800" kern="100" dirty="0">
                <a:latin typeface="Times New Roman"/>
                <a:ea typeface="华文细黑"/>
              </a:rPr>
              <a:t>CO</a:t>
            </a:r>
            <a:r>
              <a:rPr lang="zh-CN" altLang="zh-CN" sz="2800" kern="100" dirty="0">
                <a:latin typeface="Times New Roman"/>
                <a:ea typeface="华文细黑"/>
                <a:cs typeface="Times New Roman"/>
              </a:rPr>
              <a:t>的变化、</a:t>
            </a:r>
            <a:r>
              <a:rPr lang="en-US" altLang="zh-CN" sz="2800" i="1" kern="100" dirty="0">
                <a:latin typeface="Times New Roman"/>
                <a:ea typeface="华文细黑"/>
              </a:rPr>
              <a:t>p</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195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a:t>
            </a:r>
            <a:r>
              <a:rPr lang="en-US" altLang="zh-CN" sz="2800" i="1" kern="1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随时间的变化结果如图表所示。下列说法正确的是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93562852"/>
              </p:ext>
            </p:extLst>
          </p:nvPr>
        </p:nvGraphicFramePr>
        <p:xfrm>
          <a:off x="1774726" y="2076156"/>
          <a:ext cx="1460500" cy="711200"/>
        </p:xfrm>
        <a:graphic>
          <a:graphicData uri="http://schemas.openxmlformats.org/presentationml/2006/ole">
            <mc:AlternateContent xmlns:mc="http://schemas.openxmlformats.org/markup-compatibility/2006">
              <mc:Choice xmlns:v="urn:schemas-microsoft-com:vml" Requires="v">
                <p:oleObj spid="_x0000_s16412" name="文档" r:id="rId3" imgW="1487191" imgH="719551" progId="Word.Document.12">
                  <p:embed/>
                </p:oleObj>
              </mc:Choice>
              <mc:Fallback>
                <p:oleObj name="文档" r:id="rId3" imgW="1487191" imgH="719551" progId="Word.Document.12">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726" y="2076156"/>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88" name="Picture 4" descr="HX4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6934" y="3591171"/>
            <a:ext cx="6358290" cy="259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721727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773610"/>
            <a:ext cx="10793813" cy="2933821"/>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 min</a:t>
            </a:r>
            <a:r>
              <a:rPr lang="zh-CN" altLang="zh-CN" sz="2800" kern="100" dirty="0">
                <a:latin typeface="Times New Roman"/>
                <a:ea typeface="华文细黑"/>
                <a:cs typeface="Times New Roman"/>
              </a:rPr>
              <a:t>，平均速率</a:t>
            </a:r>
            <a:r>
              <a:rPr lang="en-US" altLang="zh-CN" sz="2800" i="1" kern="100" dirty="0">
                <a:latin typeface="Book Antiqua"/>
                <a:ea typeface="华文细黑"/>
                <a:cs typeface="Times New Roman"/>
              </a:rPr>
              <a:t>v</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0.8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Δ</a:t>
            </a:r>
            <a:r>
              <a:rPr lang="en-US" altLang="zh-CN" sz="2800" i="1" kern="100" dirty="0">
                <a:latin typeface="Times New Roman"/>
                <a:ea typeface="华文细黑"/>
                <a:cs typeface="Courier New"/>
              </a:rPr>
              <a:t>H</a:t>
            </a:r>
            <a:r>
              <a:rPr lang="en-US" altLang="zh-CN" sz="2800" kern="100" dirty="0">
                <a:latin typeface="Times New Roman"/>
                <a:ea typeface="华文细黑"/>
                <a:cs typeface="Courier New"/>
              </a:rPr>
              <a:t>&gt;0</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195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时，该反应的平衡常数为</a:t>
            </a:r>
            <a:r>
              <a:rPr lang="en-US" altLang="zh-CN" sz="2800" kern="100" dirty="0">
                <a:latin typeface="Times New Roman"/>
                <a:ea typeface="华文细黑"/>
                <a:cs typeface="Courier New"/>
              </a:rPr>
              <a:t>25</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．在</a:t>
            </a:r>
            <a:r>
              <a:rPr lang="en-US" altLang="zh-CN" sz="2800" kern="100" dirty="0">
                <a:latin typeface="Times New Roman"/>
                <a:ea typeface="华文细黑"/>
              </a:rPr>
              <a:t>B</a:t>
            </a:r>
            <a:r>
              <a:rPr lang="zh-CN" altLang="zh-CN" sz="2800" kern="100" dirty="0">
                <a:latin typeface="Times New Roman"/>
                <a:ea typeface="华文细黑"/>
                <a:cs typeface="Times New Roman"/>
              </a:rPr>
              <a:t>点时，</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zh-CN" altLang="zh-CN" sz="2800" kern="100" dirty="0">
                <a:latin typeface="Times New Roman"/>
                <a:ea typeface="华文细黑"/>
                <a:cs typeface="Times New Roman"/>
              </a:rPr>
              <a: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682831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22209" y="538682"/>
            <a:ext cx="11344407" cy="2747096"/>
          </a:xfrm>
          <a:prstGeom prst="rect">
            <a:avLst/>
          </a:prstGeom>
        </p:spPr>
        <p:txBody>
          <a:bodyPr>
            <a:spAutoFit/>
          </a:bodyPr>
          <a:lstStyle/>
          <a:p>
            <a:pPr>
              <a:lnSpc>
                <a:spcPct val="150000"/>
              </a:lnSpc>
            </a:pPr>
            <a:r>
              <a:rPr lang="zh-CN" altLang="zh-CN" sz="2800" b="1" kern="100" dirty="0" smtClean="0">
                <a:solidFill>
                  <a:srgbClr val="0000FF"/>
                </a:solidFill>
                <a:latin typeface="Times New Roman"/>
                <a:ea typeface="华文细黑"/>
                <a:cs typeface="Times New Roman"/>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a:t>
            </a: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kern="100" dirty="0">
                <a:latin typeface="Times New Roman"/>
                <a:ea typeface="华文细黑"/>
              </a:rPr>
              <a:t>3 min </a:t>
            </a:r>
            <a:r>
              <a:rPr lang="en-US" altLang="zh-CN" sz="2800" kern="100" dirty="0" err="1">
                <a:latin typeface="Times New Roman"/>
                <a:ea typeface="华文细黑"/>
              </a:rPr>
              <a:t>Δ</a:t>
            </a:r>
            <a:r>
              <a:rPr lang="en-US" altLang="zh-CN" sz="2800" i="1" kern="100" dirty="0" err="1">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 </a:t>
            </a:r>
            <a:r>
              <a:rPr lang="en-US" altLang="zh-CN" sz="2800" kern="100" dirty="0" err="1">
                <a:latin typeface="Times New Roman"/>
                <a:ea typeface="华文细黑"/>
              </a:rPr>
              <a:t>mol</a:t>
            </a:r>
            <a:r>
              <a:rPr lang="zh-CN" altLang="zh-CN" sz="2800" kern="100" dirty="0">
                <a:latin typeface="Times New Roman"/>
                <a:ea typeface="华文细黑"/>
                <a:cs typeface="Times New Roman"/>
              </a:rPr>
              <a:t>，</a:t>
            </a:r>
            <a:r>
              <a:rPr lang="en-US" altLang="zh-CN" sz="2800" kern="100" dirty="0" err="1">
                <a:latin typeface="Times New Roman"/>
                <a:ea typeface="华文细黑"/>
              </a:rPr>
              <a:t>Δ</a:t>
            </a:r>
            <a:r>
              <a:rPr lang="en-US" altLang="zh-CN" sz="2800" i="1" kern="100" dirty="0" err="1">
                <a:latin typeface="Times New Roman"/>
                <a:ea typeface="华文细黑"/>
              </a:rPr>
              <a:t>c</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4 </a:t>
            </a:r>
            <a:r>
              <a:rPr lang="en-US" altLang="zh-CN" sz="2800" kern="100" dirty="0" err="1">
                <a:latin typeface="Times New Roman"/>
                <a:ea typeface="华文细黑"/>
              </a:rPr>
              <a:t>mol</a:t>
            </a:r>
            <a:r>
              <a:rPr lang="en-US" altLang="zh-CN" sz="2800" kern="100" dirty="0">
                <a:latin typeface="IPAPANNEW"/>
                <a:ea typeface="华文细黑"/>
                <a:cs typeface="Times New Roman"/>
              </a:rPr>
              <a:t>/20 L</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0.2 </a:t>
            </a:r>
            <a:r>
              <a:rPr lang="en-US" altLang="zh-CN" sz="2800" kern="100" dirty="0" err="1">
                <a:latin typeface="IPAPANNEW"/>
                <a:ea typeface="华文细黑"/>
                <a:cs typeface="Times New Roman"/>
              </a:rPr>
              <a:t>mol·L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zh-CN" altLang="zh-CN" sz="2800" kern="100" dirty="0">
                <a:latin typeface="IPAPANNEW"/>
                <a:ea typeface="华文细黑"/>
                <a:cs typeface="Times New Roman"/>
              </a:rPr>
              <a:t>，</a:t>
            </a:r>
            <a:r>
              <a:rPr lang="en-US" altLang="zh-CN" sz="2800" i="1" kern="100" dirty="0">
                <a:latin typeface="Book Antiqua"/>
                <a:ea typeface="华文细黑"/>
                <a:cs typeface="Times New Roman"/>
              </a:rPr>
              <a:t>v</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0.2 </a:t>
            </a:r>
            <a:r>
              <a:rPr lang="en-US" altLang="zh-CN" sz="2800" kern="100" dirty="0" err="1">
                <a:latin typeface="IPAPANNEW"/>
                <a:ea typeface="华文细黑"/>
                <a:cs typeface="Times New Roman"/>
              </a:rPr>
              <a:t>mol·L</a:t>
            </a:r>
            <a:r>
              <a:rPr lang="zh-CN" altLang="zh-CN" sz="2800" kern="100" baseline="30000" dirty="0">
                <a:latin typeface="IPAPANNEW"/>
                <a:ea typeface="华文细黑"/>
                <a:cs typeface="Times New Roman"/>
              </a:rPr>
              <a:t>－</a:t>
            </a:r>
            <a:r>
              <a:rPr lang="en-US" altLang="zh-CN" sz="2800" kern="100" baseline="30000" dirty="0">
                <a:latin typeface="IPAPANNEW"/>
                <a:ea typeface="华文细黑"/>
                <a:cs typeface="Times New Roman"/>
              </a:rPr>
              <a:t>1</a:t>
            </a:r>
            <a:r>
              <a:rPr lang="en-US" altLang="zh-CN" sz="2800" kern="100" dirty="0">
                <a:latin typeface="IPAPANNEW"/>
                <a:ea typeface="华文细黑"/>
                <a:cs typeface="Times New Roman"/>
              </a:rPr>
              <a:t>/</a:t>
            </a:r>
            <a:r>
              <a:rPr lang="en-US" altLang="zh-CN" sz="2800" kern="100" dirty="0">
                <a:latin typeface="Times New Roman"/>
                <a:ea typeface="华文细黑"/>
              </a:rPr>
              <a:t>3 min </a:t>
            </a:r>
            <a:r>
              <a:rPr lang="zh-CN" altLang="zh-CN" sz="2800" kern="100" dirty="0">
                <a:latin typeface="Times New Roman"/>
                <a:ea typeface="华文细黑"/>
                <a:cs typeface="Times New Roman"/>
              </a:rPr>
              <a:t>，则</a:t>
            </a:r>
            <a:r>
              <a:rPr lang="en-US" altLang="zh-CN" sz="2800" i="1" kern="100" dirty="0">
                <a:latin typeface="Book Antiqua"/>
                <a:ea typeface="华文细黑"/>
                <a:cs typeface="Times New Roman"/>
              </a:rPr>
              <a:t>v</a:t>
            </a:r>
            <a:r>
              <a:rPr lang="en-US" altLang="zh-CN" sz="2800" kern="100" dirty="0">
                <a:latin typeface="Times New Roman"/>
                <a:ea typeface="华文细黑"/>
              </a:rPr>
              <a:t>(CH</a:t>
            </a:r>
            <a:r>
              <a:rPr lang="en-US" altLang="zh-CN" sz="2800" kern="100" baseline="-25000" dirty="0">
                <a:latin typeface="Times New Roman"/>
                <a:ea typeface="华文细黑"/>
              </a:rPr>
              <a:t>3</a:t>
            </a:r>
            <a:r>
              <a:rPr lang="en-US" altLang="zh-CN" sz="2800" kern="100" dirty="0">
                <a:latin typeface="Times New Roman"/>
                <a:ea typeface="华文细黑"/>
              </a:rPr>
              <a:t>OH)</a:t>
            </a:r>
            <a:r>
              <a:rPr lang="zh-CN" altLang="zh-CN" sz="2800" kern="100" dirty="0">
                <a:latin typeface="Times New Roman"/>
                <a:ea typeface="华文细黑"/>
                <a:cs typeface="Times New Roman"/>
              </a:rPr>
              <a:t>＝</a:t>
            </a:r>
            <a:r>
              <a:rPr lang="en-US" altLang="zh-CN" sz="2800" kern="100" dirty="0">
                <a:latin typeface="Times New Roman"/>
                <a:ea typeface="华文细黑"/>
              </a:rPr>
              <a:t>0.033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项，由任意一条曲线知，随温度升高，</a:t>
            </a:r>
            <a:r>
              <a:rPr lang="en-US" altLang="zh-CN" sz="2800" kern="100" dirty="0">
                <a:latin typeface="Times New Roman"/>
                <a:ea typeface="华文细黑"/>
              </a:rPr>
              <a:t>CO</a:t>
            </a:r>
            <a:r>
              <a:rPr lang="zh-CN" altLang="zh-CN" sz="2800" kern="100" dirty="0">
                <a:latin typeface="Times New Roman"/>
                <a:ea typeface="华文细黑"/>
                <a:cs typeface="Times New Roman"/>
              </a:rPr>
              <a:t>转化率减小，故</a:t>
            </a:r>
            <a:r>
              <a:rPr lang="en-US" altLang="zh-CN" sz="2800" kern="100" dirty="0">
                <a:latin typeface="Times New Roman"/>
                <a:ea typeface="华文细黑"/>
              </a:rPr>
              <a:t>Δ</a:t>
            </a:r>
            <a:r>
              <a:rPr lang="en-US" altLang="zh-CN" sz="2800" i="1" kern="100" dirty="0">
                <a:latin typeface="Times New Roman"/>
                <a:ea typeface="华文细黑"/>
              </a:rPr>
              <a:t>H</a:t>
            </a:r>
            <a:r>
              <a:rPr lang="zh-CN" altLang="zh-CN" sz="2800" kern="100" dirty="0">
                <a:latin typeface="Times New Roman"/>
                <a:ea typeface="华文细黑"/>
                <a:cs typeface="Times New Roman"/>
              </a:rPr>
              <a:t>＜</a:t>
            </a:r>
            <a:r>
              <a:rPr lang="en-US" altLang="zh-CN" sz="2800" kern="100" dirty="0">
                <a:latin typeface="Times New Roman"/>
                <a:ea typeface="华文细黑"/>
              </a:rPr>
              <a:t>0</a:t>
            </a:r>
            <a:r>
              <a:rPr lang="zh-CN" altLang="zh-CN" sz="2800" kern="100" dirty="0">
                <a:latin typeface="Times New Roman"/>
                <a:ea typeface="华文细黑"/>
                <a:cs typeface="Times New Roman"/>
              </a:rPr>
              <a:t>，由于增大压强时，平衡右移，故</a:t>
            </a:r>
            <a:r>
              <a:rPr lang="en-US" altLang="zh-CN" sz="2800" i="1" kern="100" dirty="0">
                <a:latin typeface="Times New Roman"/>
                <a:ea typeface="华文细黑"/>
              </a:rPr>
              <a:t>p</a:t>
            </a:r>
            <a:r>
              <a:rPr lang="en-US" altLang="zh-CN" sz="2800" kern="100" baseline="-25000" dirty="0">
                <a:latin typeface="Times New Roman"/>
                <a:ea typeface="华文细黑"/>
              </a:rPr>
              <a:t>1</a:t>
            </a:r>
            <a:r>
              <a:rPr lang="zh-CN" altLang="zh-CN" sz="2800" kern="100" dirty="0">
                <a:latin typeface="Times New Roman"/>
                <a:ea typeface="华文细黑"/>
                <a:cs typeface="Times New Roman"/>
              </a:rPr>
              <a:t>＜</a:t>
            </a:r>
            <a:r>
              <a:rPr lang="en-US" altLang="zh-CN" sz="2800" i="1" kern="100" dirty="0">
                <a:latin typeface="Times New Roman"/>
                <a:ea typeface="华文细黑"/>
              </a:rPr>
              <a:t>p</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，错误；</a:t>
            </a:r>
            <a:endParaRPr lang="zh-CN" altLang="en-US" sz="2800" dirty="0"/>
          </a:p>
        </p:txBody>
      </p:sp>
      <p:graphicFrame>
        <p:nvGraphicFramePr>
          <p:cNvPr id="2" name="对象 1"/>
          <p:cNvGraphicFramePr>
            <a:graphicFrameLocks noChangeAspect="1"/>
          </p:cNvGraphicFramePr>
          <p:nvPr>
            <p:extLst>
              <p:ext uri="{D42A27DB-BD31-4B8C-83A1-F6EECF244321}">
                <p14:modId xmlns:p14="http://schemas.microsoft.com/office/powerpoint/2010/main" val="3171478089"/>
              </p:ext>
            </p:extLst>
          </p:nvPr>
        </p:nvGraphicFramePr>
        <p:xfrm>
          <a:off x="333375" y="3352800"/>
          <a:ext cx="11669713" cy="2714625"/>
        </p:xfrm>
        <a:graphic>
          <a:graphicData uri="http://schemas.openxmlformats.org/presentationml/2006/ole">
            <mc:AlternateContent xmlns:mc="http://schemas.openxmlformats.org/markup-compatibility/2006">
              <mc:Choice xmlns:v="urn:schemas-microsoft-com:vml" Requires="v">
                <p:oleObj spid="_x0000_s18449" name="Document" r:id="rId3" imgW="12254124" imgH="2830773" progId="Word.Document.8">
                  <p:embed/>
                </p:oleObj>
              </mc:Choice>
              <mc:Fallback>
                <p:oleObj name="Document" r:id="rId3" imgW="12254124" imgH="2830773" progId="Word.Document.8">
                  <p:embed/>
                  <p:pic>
                    <p:nvPicPr>
                      <p:cNvPr id="0" name=""/>
                      <p:cNvPicPr/>
                      <p:nvPr/>
                    </p:nvPicPr>
                    <p:blipFill>
                      <a:blip r:embed="rId4"/>
                      <a:stretch>
                        <a:fillRect/>
                      </a:stretch>
                    </p:blipFill>
                    <p:spPr>
                      <a:xfrm>
                        <a:off x="333375" y="3352800"/>
                        <a:ext cx="11669713" cy="2714625"/>
                      </a:xfrm>
                      <a:prstGeom prst="rect">
                        <a:avLst/>
                      </a:prstGeom>
                    </p:spPr>
                  </p:pic>
                </p:oleObj>
              </mc:Fallback>
            </mc:AlternateContent>
          </a:graphicData>
        </a:graphic>
      </p:graphicFrame>
      <p:sp>
        <p:nvSpPr>
          <p:cNvPr id="5" name="矩形 4"/>
          <p:cNvSpPr/>
          <p:nvPr/>
        </p:nvSpPr>
        <p:spPr>
          <a:xfrm>
            <a:off x="550590" y="4894461"/>
            <a:ext cx="10793813" cy="1199629"/>
          </a:xfrm>
          <a:prstGeom prst="rect">
            <a:avLst/>
          </a:prstGeom>
        </p:spPr>
        <p:txBody>
          <a:bodyPr>
            <a:spAutoFit/>
          </a:bodyPr>
          <a:lstStyle/>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项，从</a:t>
            </a:r>
            <a:r>
              <a:rPr lang="en-US" altLang="zh-CN" sz="2800" kern="100" dirty="0">
                <a:latin typeface="Times New Roman"/>
                <a:ea typeface="华文细黑"/>
              </a:rPr>
              <a:t>B</a:t>
            </a:r>
            <a:r>
              <a:rPr lang="zh-CN" altLang="zh-CN" sz="2800" kern="100" dirty="0">
                <a:latin typeface="Times New Roman"/>
                <a:ea typeface="华文细黑"/>
                <a:cs typeface="Times New Roman"/>
              </a:rPr>
              <a:t>到</a:t>
            </a:r>
            <a:r>
              <a:rPr lang="en-US" altLang="zh-CN" sz="2800" kern="100" dirty="0">
                <a:latin typeface="Times New Roman"/>
                <a:ea typeface="华文细黑"/>
              </a:rPr>
              <a:t>A</a:t>
            </a:r>
            <a:r>
              <a:rPr lang="zh-CN" altLang="zh-CN" sz="2800" kern="100" dirty="0">
                <a:latin typeface="Times New Roman"/>
                <a:ea typeface="华文细黑"/>
                <a:cs typeface="Times New Roman"/>
              </a:rPr>
              <a:t>点，</a:t>
            </a:r>
            <a:r>
              <a:rPr lang="en-US" altLang="zh-CN" sz="2800" kern="100" dirty="0">
                <a:latin typeface="Times New Roman"/>
                <a:ea typeface="华文细黑"/>
              </a:rPr>
              <a:t>CO</a:t>
            </a:r>
            <a:r>
              <a:rPr lang="zh-CN" altLang="zh-CN" sz="2800" kern="100" dirty="0">
                <a:latin typeface="Times New Roman"/>
                <a:ea typeface="华文细黑"/>
                <a:cs typeface="Times New Roman"/>
              </a:rPr>
              <a:t>转化率需减小，故</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a:latin typeface="Times New Roman"/>
                <a:ea typeface="华文细黑"/>
              </a:rPr>
              <a:t>&lt;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，错误。</a:t>
            </a:r>
            <a:endParaRPr lang="zh-CN" altLang="en-US" sz="2800" dirty="0"/>
          </a:p>
        </p:txBody>
      </p:sp>
      <p:sp>
        <p:nvSpPr>
          <p:cNvPr id="7" name="矩形 6"/>
          <p:cNvSpPr/>
          <p:nvPr/>
        </p:nvSpPr>
        <p:spPr>
          <a:xfrm>
            <a:off x="550590" y="5734050"/>
            <a:ext cx="1500732" cy="656846"/>
          </a:xfrm>
          <a:prstGeom prst="rect">
            <a:avLst/>
          </a:prstGeom>
        </p:spPr>
        <p:txBody>
          <a:bodyPr wrap="none">
            <a:spAutoFit/>
          </a:bodyPr>
          <a:lstStyle/>
          <a:p>
            <a:pPr lvl="0" algn="just">
              <a:lnSpc>
                <a:spcPct val="150000"/>
              </a:lnSpc>
              <a:tabLst>
                <a:tab pos="2430780" algn="l"/>
              </a:tabLst>
            </a:pPr>
            <a:r>
              <a:rPr lang="zh-CN" altLang="zh-CN" sz="2800" b="1" kern="100" dirty="0">
                <a:solidFill>
                  <a:srgbClr val="0000FF"/>
                </a:solidFill>
                <a:latin typeface="Times New Roman"/>
                <a:ea typeface="华文细黑"/>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latin typeface="宋体"/>
              <a:cs typeface="Courier New"/>
            </a:endParaRPr>
          </a:p>
        </p:txBody>
      </p:sp>
      <p:sp>
        <p:nvSpPr>
          <p:cNvPr id="6" name="Rectangle 21">
            <a:hlinkClick r:id="rId5"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6"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7"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8"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9"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0"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1"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2"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3"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4"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5"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6"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25669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750"/>
                                        <p:tgtEl>
                                          <p:spTgt spid="2"/>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linds(horizontal)">
                                      <p:cBhvr>
                                        <p:cTn id="19" dur="750"/>
                                        <p:tgtEl>
                                          <p:spTgt spid="5">
                                            <p:txEl>
                                              <p:pRg st="0" end="0"/>
                                            </p:txEl>
                                          </p:spTgt>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7060773"/>
              </p:ext>
            </p:extLst>
          </p:nvPr>
        </p:nvGraphicFramePr>
        <p:xfrm>
          <a:off x="6642174" y="659390"/>
          <a:ext cx="965200" cy="711200"/>
        </p:xfrm>
        <a:graphic>
          <a:graphicData uri="http://schemas.openxmlformats.org/presentationml/2006/ole">
            <mc:AlternateContent xmlns:mc="http://schemas.openxmlformats.org/markup-compatibility/2006">
              <mc:Choice xmlns:v="urn:schemas-microsoft-com:vml" Requires="v">
                <p:oleObj spid="_x0000_s17426" name="Document" r:id="rId3" imgW="965433" imgH="709842" progId="Word.Document.8">
                  <p:embed/>
                </p:oleObj>
              </mc:Choice>
              <mc:Fallback>
                <p:oleObj name="Document" r:id="rId3" imgW="965433" imgH="709842" progId="Word.Document.8">
                  <p:embed/>
                  <p:pic>
                    <p:nvPicPr>
                      <p:cNvPr id="0" name=""/>
                      <p:cNvPicPr/>
                      <p:nvPr/>
                    </p:nvPicPr>
                    <p:blipFill>
                      <a:blip r:embed="rId4"/>
                      <a:stretch>
                        <a:fillRect/>
                      </a:stretch>
                    </p:blipFill>
                    <p:spPr>
                      <a:xfrm>
                        <a:off x="6642174" y="659390"/>
                        <a:ext cx="965200" cy="711200"/>
                      </a:xfrm>
                      <a:prstGeom prst="rect">
                        <a:avLst/>
                      </a:prstGeom>
                    </p:spPr>
                  </p:pic>
                </p:oleObj>
              </mc:Fallback>
            </mc:AlternateContent>
          </a:graphicData>
        </a:graphic>
      </p:graphicFrame>
      <p:sp>
        <p:nvSpPr>
          <p:cNvPr id="5" name="矩形 4"/>
          <p:cNvSpPr/>
          <p:nvPr/>
        </p:nvSpPr>
        <p:spPr>
          <a:xfrm>
            <a:off x="697506" y="560140"/>
            <a:ext cx="10793813" cy="2438168"/>
          </a:xfrm>
          <a:prstGeom prst="rect">
            <a:avLst/>
          </a:prstGeom>
        </p:spPr>
        <p:txBody>
          <a:bodyPr>
            <a:spAutoFit/>
          </a:bodyPr>
          <a:lstStyle/>
          <a:p>
            <a:pPr>
              <a:lnSpc>
                <a:spcPct val="140000"/>
              </a:lnSpc>
            </a:pPr>
            <a:r>
              <a:rPr lang="en-US" altLang="zh-CN" sz="2800" kern="100" dirty="0">
                <a:latin typeface="Times New Roman"/>
                <a:ea typeface="华文细黑"/>
              </a:rPr>
              <a:t>7</a:t>
            </a:r>
            <a:r>
              <a:rPr lang="zh-CN" altLang="zh-CN" sz="2800" kern="100" dirty="0" smtClean="0">
                <a:latin typeface="Times New Roman"/>
                <a:ea typeface="华文细黑"/>
                <a:cs typeface="Times New Roman"/>
              </a:rPr>
              <a:t>．一定</a:t>
            </a:r>
            <a:r>
              <a:rPr lang="zh-CN" altLang="zh-CN" sz="2800" kern="100" dirty="0">
                <a:latin typeface="Times New Roman"/>
                <a:ea typeface="华文细黑"/>
                <a:cs typeface="Times New Roman"/>
              </a:rPr>
              <a:t>条件下存在反应</a:t>
            </a:r>
            <a:r>
              <a:rPr lang="en-US" altLang="zh-CN" sz="2800" kern="100" dirty="0">
                <a:latin typeface="Times New Roman"/>
                <a:ea typeface="华文细黑"/>
              </a:rPr>
              <a:t>C(s)</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O(g)</a:t>
            </a:r>
            <a:r>
              <a:rPr lang="en-US" altLang="zh-CN" sz="2800" kern="100" dirty="0">
                <a:latin typeface="ZBFH"/>
                <a:ea typeface="华文细黑"/>
              </a:rPr>
              <a:t></a:t>
            </a:r>
            <a:r>
              <a:rPr lang="en-US" altLang="zh-CN" sz="2800" kern="100" dirty="0">
                <a:latin typeface="Times New Roman"/>
                <a:ea typeface="华文细黑"/>
              </a:rPr>
              <a:t>CO(g)</a:t>
            </a:r>
            <a:r>
              <a:rPr lang="zh-CN" altLang="zh-CN" sz="2800" kern="100" dirty="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(g)</a:t>
            </a:r>
            <a:r>
              <a:rPr lang="zh-CN" altLang="zh-CN" sz="2800" kern="100" dirty="0">
                <a:latin typeface="Times New Roman"/>
                <a:ea typeface="华文细黑"/>
                <a:cs typeface="Times New Roman"/>
              </a:rPr>
              <a:t>：向甲、乙、丙三个恒容容器中加入一定量</a:t>
            </a:r>
            <a:r>
              <a:rPr lang="en-US" altLang="zh-CN" sz="2800" kern="100" dirty="0">
                <a:latin typeface="Times New Roman"/>
                <a:ea typeface="华文细黑"/>
              </a:rPr>
              <a:t>C</a:t>
            </a:r>
            <a:r>
              <a:rPr lang="zh-CN" altLang="zh-CN" sz="2800" kern="100" dirty="0">
                <a:latin typeface="Times New Roman"/>
                <a:ea typeface="华文细黑"/>
                <a:cs typeface="Times New Roman"/>
              </a:rPr>
              <a:t>和</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，各容器中温度、反应物的起始量如下表，反应过程中</a:t>
            </a:r>
            <a:r>
              <a:rPr lang="en-US" altLang="zh-CN" sz="2800" kern="100" dirty="0">
                <a:latin typeface="Times New Roman"/>
                <a:ea typeface="华文细黑"/>
              </a:rPr>
              <a:t>CO</a:t>
            </a:r>
            <a:r>
              <a:rPr lang="zh-CN" altLang="zh-CN" sz="2800" kern="100" dirty="0">
                <a:latin typeface="Times New Roman"/>
                <a:ea typeface="华文细黑"/>
                <a:cs typeface="Times New Roman"/>
              </a:rPr>
              <a:t>的物质的量浓度随时间变化如图所示。下列说法正确的是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graphicFrame>
        <p:nvGraphicFramePr>
          <p:cNvPr id="7" name="表格 6"/>
          <p:cNvGraphicFramePr>
            <a:graphicFrameLocks noGrp="1"/>
          </p:cNvGraphicFramePr>
          <p:nvPr>
            <p:extLst>
              <p:ext uri="{D42A27DB-BD31-4B8C-83A1-F6EECF244321}">
                <p14:modId xmlns:p14="http://schemas.microsoft.com/office/powerpoint/2010/main" val="364620015"/>
              </p:ext>
            </p:extLst>
          </p:nvPr>
        </p:nvGraphicFramePr>
        <p:xfrm>
          <a:off x="550590" y="3026796"/>
          <a:ext cx="7416824" cy="3729880"/>
        </p:xfrm>
        <a:graphic>
          <a:graphicData uri="http://schemas.openxmlformats.org/drawingml/2006/table">
            <a:tbl>
              <a:tblPr/>
              <a:tblGrid>
                <a:gridCol w="1224136"/>
                <a:gridCol w="1872208"/>
                <a:gridCol w="2016224"/>
                <a:gridCol w="2304256"/>
              </a:tblGrid>
              <a:tr h="520990">
                <a:tc>
                  <a:txBody>
                    <a:bodyPr/>
                    <a:lstStyle/>
                    <a:p>
                      <a:pPr marL="0" algn="ctr" defTabSz="1219140" rtl="0" eaLnBrk="1" latinLnBrk="0" hangingPunct="1">
                        <a:lnSpc>
                          <a:spcPct val="150000"/>
                        </a:lnSpc>
                        <a:spcAft>
                          <a:spcPts val="0"/>
                        </a:spcAft>
                        <a:tabLst>
                          <a:tab pos="2430780" algn="l"/>
                        </a:tabLst>
                      </a:pPr>
                      <a:r>
                        <a:rPr lang="zh-CN" sz="2400" kern="100" dirty="0" smtClean="0">
                          <a:solidFill>
                            <a:schemeClr val="tx1"/>
                          </a:solidFill>
                          <a:effectLst/>
                          <a:latin typeface="Times New Roman"/>
                          <a:ea typeface="华文细黑"/>
                          <a:cs typeface="Times New Roman"/>
                        </a:rPr>
                        <a:t>容器</a:t>
                      </a:r>
                      <a:endParaRPr lang="zh-CN" sz="2400" kern="100" dirty="0">
                        <a:solidFill>
                          <a:schemeClr val="tx1"/>
                        </a:solidFill>
                        <a:effectLst/>
                        <a:latin typeface="Times New Roman"/>
                        <a:ea typeface="华文细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1219140" rtl="0" eaLnBrk="1" latinLnBrk="0" hangingPunct="1">
                        <a:lnSpc>
                          <a:spcPct val="150000"/>
                        </a:lnSpc>
                        <a:spcAft>
                          <a:spcPts val="0"/>
                        </a:spcAft>
                        <a:tabLst>
                          <a:tab pos="2430780" algn="l"/>
                        </a:tabLst>
                      </a:pPr>
                      <a:r>
                        <a:rPr lang="zh-CN" sz="2400" kern="100" dirty="0">
                          <a:solidFill>
                            <a:schemeClr val="tx1"/>
                          </a:solidFill>
                          <a:effectLst/>
                          <a:latin typeface="Times New Roman"/>
                          <a:ea typeface="华文细黑"/>
                          <a:cs typeface="Times New Roman"/>
                        </a:rPr>
                        <a:t>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1219140" rtl="0" eaLnBrk="1" latinLnBrk="0" hangingPunct="1">
                        <a:lnSpc>
                          <a:spcPct val="150000"/>
                        </a:lnSpc>
                        <a:spcAft>
                          <a:spcPts val="0"/>
                        </a:spcAft>
                        <a:tabLst>
                          <a:tab pos="2430780" algn="l"/>
                        </a:tabLst>
                      </a:pPr>
                      <a:r>
                        <a:rPr lang="zh-CN" sz="2400" kern="100" dirty="0">
                          <a:solidFill>
                            <a:schemeClr val="tx1"/>
                          </a:solidFill>
                          <a:effectLst/>
                          <a:latin typeface="Times New Roman"/>
                          <a:ea typeface="华文细黑"/>
                          <a:cs typeface="Times New Roman"/>
                        </a:rPr>
                        <a:t>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1219140" rtl="0" eaLnBrk="1" latinLnBrk="0" hangingPunct="1">
                        <a:lnSpc>
                          <a:spcPct val="150000"/>
                        </a:lnSpc>
                        <a:spcAft>
                          <a:spcPts val="0"/>
                        </a:spcAft>
                        <a:tabLst>
                          <a:tab pos="2430780" algn="l"/>
                        </a:tabLst>
                      </a:pPr>
                      <a:r>
                        <a:rPr lang="zh-CN" sz="2400" kern="100" dirty="0">
                          <a:solidFill>
                            <a:schemeClr val="tx1"/>
                          </a:solidFill>
                          <a:effectLst/>
                          <a:latin typeface="Times New Roman"/>
                          <a:ea typeface="华文细黑"/>
                          <a:cs typeface="Times New Roman"/>
                        </a:rPr>
                        <a:t>丙</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990">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容积</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0.5 L</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a:effectLst/>
                          <a:latin typeface="Times New Roman"/>
                          <a:ea typeface="华文细黑"/>
                          <a:cs typeface="Courier New"/>
                        </a:rPr>
                        <a:t>0.5 L</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i="1" kern="100">
                          <a:effectLst/>
                          <a:latin typeface="Times New Roman"/>
                          <a:ea typeface="华文细黑"/>
                          <a:cs typeface="Courier New"/>
                        </a:rPr>
                        <a:t>V</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0990">
                <a:tc>
                  <a:txBody>
                    <a:bodyPr/>
                    <a:lstStyle/>
                    <a:p>
                      <a:pPr algn="ctr">
                        <a:lnSpc>
                          <a:spcPct val="150000"/>
                        </a:lnSpc>
                        <a:spcAft>
                          <a:spcPts val="0"/>
                        </a:spcAft>
                        <a:tabLst>
                          <a:tab pos="2430780" algn="l"/>
                        </a:tabLst>
                      </a:pPr>
                      <a:r>
                        <a:rPr lang="zh-CN" sz="2400" kern="100">
                          <a:effectLst/>
                          <a:latin typeface="Times New Roman"/>
                          <a:ea typeface="华文细黑"/>
                          <a:cs typeface="Times New Roman"/>
                        </a:rPr>
                        <a:t>温度</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i="1" kern="100">
                          <a:effectLst/>
                          <a:latin typeface="Times New Roman"/>
                          <a:ea typeface="华文细黑"/>
                          <a:cs typeface="Courier New"/>
                        </a:rPr>
                        <a:t>T</a:t>
                      </a:r>
                      <a:r>
                        <a:rPr lang="en-US" sz="2400" kern="100" baseline="-25000">
                          <a:effectLst/>
                          <a:latin typeface="Times New Roman"/>
                          <a:ea typeface="华文细黑"/>
                          <a:cs typeface="Courier New"/>
                        </a:rPr>
                        <a:t>1</a:t>
                      </a:r>
                      <a:r>
                        <a:rPr lang="en-US" sz="2400" kern="100">
                          <a:effectLst/>
                          <a:latin typeface="Times New Roman"/>
                          <a:ea typeface="华文细黑"/>
                          <a:cs typeface="Courier New"/>
                        </a:rPr>
                        <a:t> </a:t>
                      </a:r>
                      <a:r>
                        <a:rPr lang="en-US" sz="2400" kern="100">
                          <a:effectLst/>
                          <a:latin typeface="宋体"/>
                          <a:ea typeface="华文细黑"/>
                          <a:cs typeface="Times New Roman"/>
                        </a:rPr>
                        <a:t>℃</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i="1" kern="100">
                          <a:effectLst/>
                          <a:latin typeface="Times New Roman"/>
                          <a:ea typeface="华文细黑"/>
                          <a:cs typeface="Courier New"/>
                        </a:rPr>
                        <a:t>T</a:t>
                      </a:r>
                      <a:r>
                        <a:rPr lang="en-US" sz="2400" kern="100" baseline="-25000">
                          <a:effectLst/>
                          <a:latin typeface="Times New Roman"/>
                          <a:ea typeface="华文细黑"/>
                          <a:cs typeface="Courier New"/>
                        </a:rPr>
                        <a:t>2</a:t>
                      </a:r>
                      <a:r>
                        <a:rPr lang="en-US" sz="2400" kern="100">
                          <a:effectLst/>
                          <a:latin typeface="Times New Roman"/>
                          <a:ea typeface="华文细黑"/>
                          <a:cs typeface="Courier New"/>
                        </a:rPr>
                        <a:t> </a:t>
                      </a:r>
                      <a:r>
                        <a:rPr lang="en-US" sz="2400" kern="100">
                          <a:effectLst/>
                          <a:latin typeface="宋体"/>
                          <a:ea typeface="华文细黑"/>
                          <a:cs typeface="Times New Roman"/>
                        </a:rPr>
                        <a:t>℃</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i="1" kern="100">
                          <a:effectLst/>
                          <a:latin typeface="Times New Roman"/>
                          <a:ea typeface="华文细黑"/>
                          <a:cs typeface="Courier New"/>
                        </a:rPr>
                        <a:t>T</a:t>
                      </a:r>
                      <a:r>
                        <a:rPr lang="en-US" sz="2400" kern="100" baseline="-25000">
                          <a:effectLst/>
                          <a:latin typeface="Times New Roman"/>
                          <a:ea typeface="华文细黑"/>
                          <a:cs typeface="Courier New"/>
                        </a:rPr>
                        <a:t>1</a:t>
                      </a:r>
                      <a:r>
                        <a:rPr lang="en-US" sz="2400" kern="100">
                          <a:effectLst/>
                          <a:latin typeface="Times New Roman"/>
                          <a:ea typeface="华文细黑"/>
                          <a:cs typeface="Courier New"/>
                        </a:rPr>
                        <a:t> </a:t>
                      </a:r>
                      <a:r>
                        <a:rPr lang="en-US" sz="2400" kern="100">
                          <a:effectLst/>
                          <a:latin typeface="宋体"/>
                          <a:ea typeface="华文细黑"/>
                          <a:cs typeface="Times New Roman"/>
                        </a:rPr>
                        <a:t>℃</a:t>
                      </a:r>
                      <a:endParaRPr lang="zh-CN" sz="24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83960">
                <a:tc>
                  <a:txBody>
                    <a:bodyPr/>
                    <a:lstStyle/>
                    <a:p>
                      <a:pPr algn="ctr">
                        <a:lnSpc>
                          <a:spcPct val="150000"/>
                        </a:lnSpc>
                        <a:spcAft>
                          <a:spcPts val="0"/>
                        </a:spcAft>
                        <a:tabLst>
                          <a:tab pos="2430780" algn="l"/>
                        </a:tabLst>
                      </a:pPr>
                      <a:r>
                        <a:rPr lang="zh-CN" sz="2400" kern="100" dirty="0">
                          <a:effectLst/>
                          <a:latin typeface="Times New Roman"/>
                          <a:ea typeface="华文细黑"/>
                          <a:cs typeface="Times New Roman"/>
                        </a:rPr>
                        <a:t>起始量</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2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a:t>
                      </a:r>
                      <a:r>
                        <a:rPr lang="en-US" sz="2400" kern="100" dirty="0" smtClean="0">
                          <a:effectLst/>
                          <a:latin typeface="Times New Roman"/>
                          <a:ea typeface="华文细黑"/>
                          <a:cs typeface="Courier New"/>
                        </a:rPr>
                        <a:t>C</a:t>
                      </a:r>
                    </a:p>
                    <a:p>
                      <a:pPr algn="ctr">
                        <a:lnSpc>
                          <a:spcPct val="150000"/>
                        </a:lnSpc>
                        <a:spcAft>
                          <a:spcPts val="0"/>
                        </a:spcAft>
                        <a:tabLst>
                          <a:tab pos="2430780" algn="l"/>
                        </a:tabLst>
                      </a:pPr>
                      <a:r>
                        <a:rPr lang="en-US" sz="2400" kern="100" dirty="0" smtClean="0">
                          <a:effectLst/>
                          <a:latin typeface="Times New Roman"/>
                          <a:ea typeface="华文细黑"/>
                          <a:cs typeface="Courier New"/>
                        </a:rPr>
                        <a:t>1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H</a:t>
                      </a:r>
                      <a:r>
                        <a:rPr lang="en-US" sz="2400" kern="100" baseline="-25000" dirty="0">
                          <a:effectLst/>
                          <a:latin typeface="Times New Roman"/>
                          <a:ea typeface="华文细黑"/>
                          <a:cs typeface="Courier New"/>
                        </a:rPr>
                        <a:t>2</a:t>
                      </a:r>
                      <a:r>
                        <a:rPr lang="en-US" sz="2400" kern="100" dirty="0">
                          <a:effectLst/>
                          <a:latin typeface="Times New Roman"/>
                          <a:ea typeface="华文细黑"/>
                          <a:cs typeface="Courier New"/>
                        </a:rPr>
                        <a:t>O</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1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a:t>
                      </a:r>
                      <a:r>
                        <a:rPr lang="en-US" sz="2400" kern="100" dirty="0" smtClean="0">
                          <a:effectLst/>
                          <a:latin typeface="Times New Roman"/>
                          <a:ea typeface="华文细黑"/>
                          <a:cs typeface="Courier New"/>
                        </a:rPr>
                        <a:t>CO</a:t>
                      </a:r>
                    </a:p>
                    <a:p>
                      <a:pPr algn="ctr">
                        <a:lnSpc>
                          <a:spcPct val="150000"/>
                        </a:lnSpc>
                        <a:spcAft>
                          <a:spcPts val="0"/>
                        </a:spcAft>
                        <a:tabLst>
                          <a:tab pos="2430780" algn="l"/>
                        </a:tabLst>
                      </a:pPr>
                      <a:r>
                        <a:rPr lang="en-US" sz="2400" kern="100" dirty="0" smtClean="0">
                          <a:effectLst/>
                          <a:latin typeface="Times New Roman"/>
                          <a:ea typeface="华文细黑"/>
                          <a:cs typeface="Courier New"/>
                        </a:rPr>
                        <a:t>1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H</a:t>
                      </a:r>
                      <a:r>
                        <a:rPr lang="en-US" sz="2400" kern="100" baseline="-25000" dirty="0">
                          <a:effectLst/>
                          <a:latin typeface="Times New Roman"/>
                          <a:ea typeface="华文细黑"/>
                          <a:cs typeface="Courier New"/>
                        </a:rPr>
                        <a:t>2</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tabLst>
                          <a:tab pos="2430780" algn="l"/>
                        </a:tabLst>
                      </a:pPr>
                      <a:r>
                        <a:rPr lang="en-US" sz="2400" kern="100" dirty="0">
                          <a:effectLst/>
                          <a:latin typeface="Times New Roman"/>
                          <a:ea typeface="华文细黑"/>
                          <a:cs typeface="Courier New"/>
                        </a:rPr>
                        <a:t>4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a:t>
                      </a:r>
                      <a:r>
                        <a:rPr lang="en-US" sz="2400" kern="100" dirty="0" smtClean="0">
                          <a:effectLst/>
                          <a:latin typeface="Times New Roman"/>
                          <a:ea typeface="华文细黑"/>
                          <a:cs typeface="Courier New"/>
                        </a:rPr>
                        <a:t>C</a:t>
                      </a:r>
                    </a:p>
                    <a:p>
                      <a:pPr algn="ctr">
                        <a:lnSpc>
                          <a:spcPct val="150000"/>
                        </a:lnSpc>
                        <a:spcAft>
                          <a:spcPts val="0"/>
                        </a:spcAft>
                        <a:tabLst>
                          <a:tab pos="2430780" algn="l"/>
                        </a:tabLst>
                      </a:pPr>
                      <a:r>
                        <a:rPr lang="en-US" sz="2400" kern="100" dirty="0" smtClean="0">
                          <a:effectLst/>
                          <a:latin typeface="Times New Roman"/>
                          <a:ea typeface="华文细黑"/>
                          <a:cs typeface="Courier New"/>
                        </a:rPr>
                        <a:t>2 </a:t>
                      </a:r>
                      <a:r>
                        <a:rPr lang="en-US" sz="2400" kern="100" dirty="0" err="1">
                          <a:effectLst/>
                          <a:latin typeface="Times New Roman"/>
                          <a:ea typeface="华文细黑"/>
                          <a:cs typeface="Courier New"/>
                        </a:rPr>
                        <a:t>mol</a:t>
                      </a:r>
                      <a:r>
                        <a:rPr lang="en-US" sz="2400" kern="100" dirty="0">
                          <a:effectLst/>
                          <a:latin typeface="Times New Roman"/>
                          <a:ea typeface="华文细黑"/>
                          <a:cs typeface="Courier New"/>
                        </a:rPr>
                        <a:t> H</a:t>
                      </a:r>
                      <a:r>
                        <a:rPr lang="en-US" sz="2400" kern="100" baseline="-25000" dirty="0">
                          <a:effectLst/>
                          <a:latin typeface="Times New Roman"/>
                          <a:ea typeface="华文细黑"/>
                          <a:cs typeface="Courier New"/>
                        </a:rPr>
                        <a:t>2</a:t>
                      </a:r>
                      <a:r>
                        <a:rPr lang="en-US" sz="2400" kern="100" dirty="0">
                          <a:effectLst/>
                          <a:latin typeface="Times New Roman"/>
                          <a:ea typeface="华文细黑"/>
                          <a:cs typeface="Courier New"/>
                        </a:rPr>
                        <a:t>O</a:t>
                      </a:r>
                      <a:endParaRPr lang="zh-CN" sz="24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7409" name="Picture 1" descr="HX4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98489" y="2810772"/>
            <a:ext cx="3446406" cy="346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52493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485578"/>
            <a:ext cx="10793813" cy="3100023"/>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．甲容器中，反应在前</a:t>
            </a:r>
            <a:r>
              <a:rPr lang="en-US" altLang="zh-CN" sz="2800" kern="100" dirty="0">
                <a:latin typeface="Times New Roman"/>
                <a:ea typeface="华文细黑"/>
                <a:cs typeface="Courier New"/>
              </a:rPr>
              <a:t>15 min</a:t>
            </a:r>
            <a:r>
              <a:rPr lang="zh-CN" altLang="zh-CN" sz="2800" kern="100" dirty="0">
                <a:latin typeface="Times New Roman"/>
                <a:ea typeface="华文细黑"/>
                <a:cs typeface="Times New Roman"/>
              </a:rPr>
              <a:t>的平均速率</a:t>
            </a:r>
            <a:r>
              <a:rPr lang="en-US" altLang="zh-CN" sz="2800" i="1" kern="100" dirty="0">
                <a:latin typeface="Book Antiqua"/>
                <a:ea typeface="华文细黑"/>
                <a:cs typeface="Times New Roman"/>
              </a:rPr>
              <a:t>v</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．丙容器的体积</a:t>
            </a:r>
            <a:r>
              <a:rPr lang="en-US" altLang="zh-CN" sz="2800" i="1" kern="100" dirty="0">
                <a:latin typeface="Times New Roman"/>
                <a:ea typeface="华文细黑"/>
                <a:cs typeface="Courier New"/>
              </a:rPr>
              <a:t>V</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0.5 L</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．当温度为</a:t>
            </a:r>
            <a:r>
              <a:rPr lang="en-US" altLang="zh-CN" sz="2800" i="1" kern="100" dirty="0">
                <a:latin typeface="Times New Roman"/>
                <a:ea typeface="华文细黑"/>
                <a:cs typeface="Courier New"/>
              </a:rPr>
              <a:t>T</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时，反应的平衡常数</a:t>
            </a:r>
            <a:r>
              <a:rPr lang="en-US" altLang="zh-CN" sz="2800" i="1" kern="100" dirty="0">
                <a:latin typeface="Times New Roman"/>
                <a:ea typeface="华文细黑"/>
                <a:cs typeface="Courier New"/>
              </a:rPr>
              <a:t>K</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2.25</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．乙容器中，若平衡时</a:t>
            </a:r>
            <a:r>
              <a:rPr lang="en-US" altLang="zh-CN" sz="2800" i="1" kern="100" dirty="0">
                <a:latin typeface="Times New Roman"/>
                <a:ea typeface="华文细黑"/>
              </a:rPr>
              <a:t>n</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a:t>
            </a:r>
            <a:r>
              <a:rPr lang="en-US" altLang="zh-CN" sz="2800" kern="100" dirty="0">
                <a:latin typeface="Times New Roman"/>
                <a:ea typeface="华文细黑"/>
              </a:rPr>
              <a:t>0.4 </a:t>
            </a:r>
            <a:r>
              <a:rPr lang="en-US" altLang="zh-CN" sz="2800" kern="100" dirty="0" err="1">
                <a:latin typeface="Times New Roman"/>
                <a:ea typeface="华文细黑"/>
              </a:rPr>
              <a:t>mol</a:t>
            </a:r>
            <a:r>
              <a:rPr lang="zh-CN" altLang="zh-CN" sz="2800" kern="100" dirty="0">
                <a:latin typeface="Times New Roman"/>
                <a:ea typeface="华文细黑"/>
                <a:cs typeface="Times New Roman"/>
              </a:rPr>
              <a:t>，则</a:t>
            </a:r>
            <a:r>
              <a:rPr lang="en-US" altLang="zh-CN" sz="2800" i="1" kern="100" dirty="0">
                <a:latin typeface="Times New Roman"/>
                <a:ea typeface="华文细黑"/>
              </a:rPr>
              <a:t>T</a:t>
            </a:r>
            <a:r>
              <a:rPr lang="en-US" altLang="zh-CN" sz="2800" kern="100" baseline="-25000" dirty="0">
                <a:latin typeface="Times New Roman"/>
                <a:ea typeface="华文细黑"/>
              </a:rPr>
              <a:t>1</a:t>
            </a:r>
            <a:r>
              <a:rPr lang="en-US" altLang="zh-CN" sz="2800" kern="100" dirty="0">
                <a:latin typeface="Times New Roman"/>
                <a:ea typeface="华文细黑"/>
              </a:rPr>
              <a:t>&lt;</a:t>
            </a:r>
            <a:r>
              <a:rPr lang="en-US" altLang="zh-CN" sz="2800" i="1" kern="100" dirty="0">
                <a:latin typeface="Times New Roman"/>
                <a:ea typeface="华文细黑"/>
              </a:rPr>
              <a:t>T</a:t>
            </a:r>
            <a:r>
              <a:rPr lang="en-US" altLang="zh-CN" sz="2800" kern="100" baseline="-25000" dirty="0">
                <a:latin typeface="Times New Roman"/>
                <a:ea typeface="华文细黑"/>
              </a:rPr>
              <a:t>2</a:t>
            </a:r>
            <a:endParaRPr lang="zh-CN" altLang="en-US" sz="2800" dirty="0"/>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84541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83078" y="757362"/>
            <a:ext cx="11279283" cy="4616648"/>
          </a:xfrm>
          <a:prstGeom prst="rect">
            <a:avLst/>
          </a:prstGeom>
        </p:spPr>
        <p:txBody>
          <a:bodyPr>
            <a:spAutoFit/>
          </a:bodyPr>
          <a:lstStyle/>
          <a:p>
            <a:pPr>
              <a:lnSpc>
                <a:spcPct val="150000"/>
              </a:lnSpc>
            </a:pPr>
            <a:r>
              <a:rPr lang="zh-CN" altLang="zh-CN" sz="2800" b="1" kern="100" dirty="0">
                <a:solidFill>
                  <a:srgbClr val="0000FF"/>
                </a:solidFill>
                <a:latin typeface="Times New Roman" pitchFamily="18" charset="0"/>
                <a:cs typeface="Times New Roman" pitchFamily="18" charset="0"/>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项，甲容器中，反应在前</a:t>
            </a:r>
            <a:r>
              <a:rPr lang="en-US" altLang="zh-CN" sz="2800" kern="100" dirty="0">
                <a:latin typeface="Times New Roman"/>
                <a:ea typeface="华文细黑"/>
              </a:rPr>
              <a:t>15 min</a:t>
            </a:r>
            <a:r>
              <a:rPr lang="zh-CN" altLang="zh-CN" sz="2800" kern="100" dirty="0">
                <a:latin typeface="Times New Roman"/>
                <a:ea typeface="华文细黑"/>
                <a:cs typeface="Times New Roman"/>
              </a:rPr>
              <a:t>的平均速率</a:t>
            </a:r>
            <a:r>
              <a:rPr lang="en-US" altLang="zh-CN" sz="2800" i="1" kern="100" dirty="0">
                <a:latin typeface="Book Antiqua"/>
                <a:ea typeface="华文细黑"/>
                <a:cs typeface="Times New Roman"/>
              </a:rPr>
              <a:t>v</a:t>
            </a:r>
            <a:r>
              <a:rPr lang="en-US" altLang="zh-CN" sz="2800" kern="100" dirty="0">
                <a:latin typeface="Times New Roman"/>
                <a:ea typeface="华文细黑"/>
              </a:rPr>
              <a:t>(CO)</a:t>
            </a:r>
            <a:r>
              <a:rPr lang="zh-CN" altLang="zh-CN" sz="2800" kern="100" dirty="0">
                <a:latin typeface="Times New Roman"/>
                <a:ea typeface="华文细黑"/>
                <a:cs typeface="Times New Roman"/>
              </a:rPr>
              <a:t>＝</a:t>
            </a:r>
            <a:r>
              <a:rPr lang="en-US" altLang="zh-CN" sz="2800" kern="100" dirty="0">
                <a:latin typeface="Times New Roman"/>
                <a:ea typeface="华文细黑"/>
              </a:rPr>
              <a:t>1.5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rPr>
              <a:t>1</a:t>
            </a:r>
          </a:p>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15 min</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，由于</a:t>
            </a:r>
            <a:r>
              <a:rPr lang="en-US" altLang="zh-CN" sz="2800" i="1" kern="100" dirty="0">
                <a:latin typeface="Book Antiqua"/>
                <a:ea typeface="华文细黑"/>
                <a:cs typeface="Times New Roman"/>
              </a:rPr>
              <a:t>v</a:t>
            </a:r>
            <a:r>
              <a:rPr lang="en-US" altLang="zh-CN" sz="2800" kern="100" dirty="0">
                <a:latin typeface="Times New Roman"/>
                <a:ea typeface="华文细黑"/>
              </a:rPr>
              <a:t>(CO)</a:t>
            </a:r>
            <a:r>
              <a:rPr lang="zh-CN" altLang="zh-CN" sz="2800" kern="100" dirty="0">
                <a:latin typeface="Times New Roman"/>
                <a:ea typeface="华文细黑"/>
                <a:cs typeface="Times New Roman"/>
              </a:rPr>
              <a:t>＝</a:t>
            </a:r>
            <a:r>
              <a:rPr lang="en-US" altLang="zh-CN" sz="2800" i="1" kern="100" dirty="0">
                <a:latin typeface="Book Antiqua"/>
                <a:ea typeface="华文细黑"/>
                <a:cs typeface="Times New Roman"/>
              </a:rPr>
              <a:t>v</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，所以</a:t>
            </a:r>
            <a:r>
              <a:rPr lang="en-US" altLang="zh-CN" sz="2800" i="1" kern="100" dirty="0">
                <a:latin typeface="Book Antiqua"/>
                <a:ea typeface="华文细黑"/>
                <a:cs typeface="Times New Roman"/>
              </a:rPr>
              <a:t>v</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0.1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项，对于丙来说，反应温度与甲相同，开始加入的物质的物质的量是甲的</a:t>
            </a:r>
            <a:r>
              <a:rPr lang="en-US" altLang="zh-CN" sz="2800" kern="100" dirty="0">
                <a:latin typeface="Times New Roman"/>
                <a:ea typeface="华文细黑"/>
              </a:rPr>
              <a:t>2</a:t>
            </a:r>
            <a:r>
              <a:rPr lang="zh-CN" altLang="zh-CN" sz="2800" kern="100" dirty="0">
                <a:latin typeface="Times New Roman"/>
                <a:ea typeface="华文细黑"/>
                <a:cs typeface="Times New Roman"/>
              </a:rPr>
              <a:t>倍，达到平衡时各种物质的物质的量浓度也是甲的</a:t>
            </a:r>
            <a:r>
              <a:rPr lang="en-US" altLang="zh-CN" sz="2800" kern="100" dirty="0">
                <a:latin typeface="Times New Roman"/>
                <a:ea typeface="华文细黑"/>
              </a:rPr>
              <a:t>2</a:t>
            </a:r>
            <a:r>
              <a:rPr lang="zh-CN" altLang="zh-CN" sz="2800" kern="100" dirty="0">
                <a:latin typeface="Times New Roman"/>
                <a:ea typeface="华文细黑"/>
                <a:cs typeface="Times New Roman"/>
              </a:rPr>
              <a:t>倍，说明增大物质的浓度平衡没有发生移动。由于该反应是反应前后气体体积不等的反应，说明丙容器的体积</a:t>
            </a:r>
            <a:r>
              <a:rPr lang="en-US" altLang="zh-CN" sz="2800" i="1" kern="100" dirty="0">
                <a:latin typeface="Times New Roman"/>
                <a:ea typeface="华文细黑"/>
              </a:rPr>
              <a:t>V</a:t>
            </a:r>
            <a:r>
              <a:rPr lang="zh-CN" altLang="zh-CN" sz="2800" kern="100" dirty="0">
                <a:latin typeface="Times New Roman"/>
                <a:ea typeface="华文细黑"/>
                <a:cs typeface="Times New Roman"/>
              </a:rPr>
              <a:t>＝</a:t>
            </a:r>
            <a:r>
              <a:rPr lang="en-US" altLang="zh-CN" sz="2800" kern="100" dirty="0">
                <a:latin typeface="Times New Roman"/>
                <a:ea typeface="华文细黑"/>
              </a:rPr>
              <a:t>0.5 L</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4209535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618819"/>
              </p:ext>
            </p:extLst>
          </p:nvPr>
        </p:nvGraphicFramePr>
        <p:xfrm>
          <a:off x="698500" y="647348"/>
          <a:ext cx="10756900" cy="2590800"/>
        </p:xfrm>
        <a:graphic>
          <a:graphicData uri="http://schemas.openxmlformats.org/presentationml/2006/ole">
            <mc:AlternateContent xmlns:mc="http://schemas.openxmlformats.org/markup-compatibility/2006">
              <mc:Choice xmlns:v="urn:schemas-microsoft-com:vml" Requires="v">
                <p:oleObj spid="_x0000_s19492" name="文档" r:id="rId3" imgW="10755778" imgH="2594274" progId="Word.Document.12">
                  <p:embed/>
                </p:oleObj>
              </mc:Choice>
              <mc:Fallback>
                <p:oleObj name="文档" r:id="rId3" imgW="10755778" imgH="2594274" progId="Word.Document.12">
                  <p:embed/>
                  <p:pic>
                    <p:nvPicPr>
                      <p:cNvPr id="0" name=""/>
                      <p:cNvPicPr/>
                      <p:nvPr/>
                    </p:nvPicPr>
                    <p:blipFill>
                      <a:blip r:embed="rId4"/>
                      <a:stretch>
                        <a:fillRect/>
                      </a:stretch>
                    </p:blipFill>
                    <p:spPr>
                      <a:xfrm>
                        <a:off x="698500" y="647348"/>
                        <a:ext cx="10756900" cy="2590800"/>
                      </a:xfrm>
                      <a:prstGeom prst="rect">
                        <a:avLst/>
                      </a:prstGeom>
                    </p:spPr>
                  </p:pic>
                </p:oleObj>
              </mc:Fallback>
            </mc:AlternateContent>
          </a:graphicData>
        </a:graphic>
      </p:graphicFrame>
      <p:sp>
        <p:nvSpPr>
          <p:cNvPr id="4" name="矩形 3"/>
          <p:cNvSpPr/>
          <p:nvPr/>
        </p:nvSpPr>
        <p:spPr>
          <a:xfrm>
            <a:off x="697506" y="2662084"/>
            <a:ext cx="10793813" cy="1367767"/>
          </a:xfrm>
          <a:prstGeom prst="rect">
            <a:avLst/>
          </a:prstGeom>
        </p:spPr>
        <p:txBody>
          <a:bodyPr>
            <a:spAutoFit/>
          </a:bodyPr>
          <a:lstStyle/>
          <a:p>
            <a:pPr>
              <a:lnSpc>
                <a:spcPct val="150000"/>
              </a:lnSpc>
            </a:pPr>
            <a:r>
              <a:rPr lang="en-US" altLang="zh-CN" sz="2600" kern="100" dirty="0">
                <a:latin typeface="Times New Roman"/>
                <a:ea typeface="华文细黑"/>
              </a:rPr>
              <a:t>D</a:t>
            </a:r>
            <a:r>
              <a:rPr lang="zh-CN" altLang="zh-CN" sz="2600" kern="100" dirty="0">
                <a:latin typeface="Times New Roman"/>
                <a:ea typeface="华文细黑"/>
                <a:cs typeface="Times New Roman"/>
              </a:rPr>
              <a:t>项，对于乙容器中，若平衡时</a:t>
            </a:r>
            <a:r>
              <a:rPr lang="en-US" altLang="zh-CN" sz="2600" i="1" kern="100" dirty="0">
                <a:latin typeface="Times New Roman"/>
                <a:ea typeface="华文细黑"/>
              </a:rPr>
              <a:t>n</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0.4 </a:t>
            </a:r>
            <a:r>
              <a:rPr lang="en-US" altLang="zh-CN" sz="2600" kern="100" dirty="0" err="1">
                <a:latin typeface="Times New Roman"/>
                <a:ea typeface="华文细黑"/>
              </a:rPr>
              <a:t>mol</a:t>
            </a:r>
            <a:r>
              <a:rPr lang="zh-CN" altLang="zh-CN" sz="2600" kern="100" dirty="0">
                <a:latin typeface="Times New Roman"/>
                <a:ea typeface="华文细黑"/>
                <a:cs typeface="Times New Roman"/>
              </a:rPr>
              <a:t>，则</a:t>
            </a:r>
            <a:r>
              <a:rPr lang="en-US" altLang="zh-CN" sz="2600" i="1" kern="100" dirty="0">
                <a:latin typeface="Times New Roman"/>
                <a:ea typeface="华文细黑"/>
              </a:rPr>
              <a:t>c</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O)</a:t>
            </a:r>
            <a:r>
              <a:rPr lang="zh-CN" altLang="zh-CN" sz="2600" kern="100" dirty="0">
                <a:latin typeface="Times New Roman"/>
                <a:ea typeface="华文细黑"/>
                <a:cs typeface="Times New Roman"/>
              </a:rPr>
              <a:t>＝</a:t>
            </a:r>
            <a:r>
              <a:rPr lang="en-US" altLang="zh-CN" sz="2600" kern="100" dirty="0">
                <a:latin typeface="Times New Roman"/>
                <a:ea typeface="华文细黑"/>
              </a:rPr>
              <a:t>0.8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c</a:t>
            </a:r>
            <a:r>
              <a:rPr lang="en-US" altLang="zh-CN" sz="2600" kern="100" dirty="0">
                <a:latin typeface="Times New Roman"/>
                <a:ea typeface="华文细黑"/>
              </a:rPr>
              <a:t>(H</a:t>
            </a:r>
            <a:r>
              <a:rPr lang="en-US" altLang="zh-CN" sz="2600" kern="100" baseline="-25000" dirty="0">
                <a:latin typeface="Times New Roman"/>
                <a:ea typeface="华文细黑"/>
              </a:rPr>
              <a:t>2</a:t>
            </a:r>
            <a:r>
              <a:rPr lang="en-US" altLang="zh-CN" sz="2600" kern="100" dirty="0">
                <a:latin typeface="Times New Roman"/>
                <a:ea typeface="华文细黑"/>
              </a:rPr>
              <a:t>)</a:t>
            </a:r>
            <a:r>
              <a:rPr lang="zh-CN" altLang="zh-CN" sz="2600" kern="100" dirty="0">
                <a:latin typeface="Times New Roman"/>
                <a:ea typeface="华文细黑"/>
                <a:cs typeface="Times New Roman"/>
              </a:rPr>
              <a:t>＝</a:t>
            </a:r>
            <a:r>
              <a:rPr lang="en-US" altLang="zh-CN" sz="2600" i="1" kern="100" dirty="0">
                <a:latin typeface="Times New Roman"/>
                <a:ea typeface="华文细黑"/>
              </a:rPr>
              <a:t>c</a:t>
            </a:r>
            <a:r>
              <a:rPr lang="en-US" altLang="zh-CN" sz="2600" kern="100" dirty="0">
                <a:latin typeface="Times New Roman"/>
                <a:ea typeface="华文细黑"/>
              </a:rPr>
              <a:t>(CO)</a:t>
            </a:r>
            <a:r>
              <a:rPr lang="zh-CN" altLang="zh-CN" sz="2600" kern="100" dirty="0">
                <a:latin typeface="Times New Roman"/>
                <a:ea typeface="华文细黑"/>
                <a:cs typeface="Times New Roman"/>
              </a:rPr>
              <a:t>＝</a:t>
            </a:r>
            <a:r>
              <a:rPr lang="en-US" altLang="zh-CN" sz="2600" kern="100" dirty="0">
                <a:latin typeface="Times New Roman"/>
                <a:ea typeface="华文细黑"/>
              </a:rPr>
              <a:t>1.2 </a:t>
            </a:r>
            <a:r>
              <a:rPr lang="en-US" altLang="zh-CN" sz="2600" kern="100" dirty="0" err="1">
                <a:latin typeface="Times New Roman"/>
                <a:ea typeface="华文细黑"/>
              </a:rPr>
              <a:t>mol·L</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rPr>
              <a:t>1</a:t>
            </a:r>
            <a:r>
              <a:rPr lang="zh-CN" altLang="zh-CN" sz="2600" kern="100" dirty="0">
                <a:latin typeface="Times New Roman"/>
                <a:ea typeface="华文细黑"/>
                <a:cs typeface="Times New Roman"/>
              </a:rPr>
              <a:t>；</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2446669141"/>
              </p:ext>
            </p:extLst>
          </p:nvPr>
        </p:nvGraphicFramePr>
        <p:xfrm>
          <a:off x="680192" y="3886220"/>
          <a:ext cx="10756900" cy="2590800"/>
        </p:xfrm>
        <a:graphic>
          <a:graphicData uri="http://schemas.openxmlformats.org/presentationml/2006/ole">
            <mc:AlternateContent xmlns:mc="http://schemas.openxmlformats.org/markup-compatibility/2006">
              <mc:Choice xmlns:v="urn:schemas-microsoft-com:vml" Requires="v">
                <p:oleObj spid="_x0000_s19493" name="文档" r:id="rId5" imgW="10755778" imgH="2597519" progId="Word.Document.12">
                  <p:embed/>
                </p:oleObj>
              </mc:Choice>
              <mc:Fallback>
                <p:oleObj name="文档" r:id="rId5" imgW="10755778" imgH="2597519" progId="Word.Document.12">
                  <p:embed/>
                  <p:pic>
                    <p:nvPicPr>
                      <p:cNvPr id="0" name="对象 1"/>
                      <p:cNvPicPr>
                        <a:picLocks noChangeAspect="1" noChangeArrowheads="1"/>
                      </p:cNvPicPr>
                      <p:nvPr/>
                    </p:nvPicPr>
                    <p:blipFill>
                      <a:blip r:embed="rId6"/>
                      <a:srcRect/>
                      <a:stretch>
                        <a:fillRect/>
                      </a:stretch>
                    </p:blipFill>
                    <p:spPr bwMode="auto">
                      <a:xfrm>
                        <a:off x="680192" y="3886220"/>
                        <a:ext cx="107569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622598" y="6190476"/>
            <a:ext cx="1479892" cy="523220"/>
          </a:xfrm>
          <a:prstGeom prst="rect">
            <a:avLst/>
          </a:prstGeom>
        </p:spPr>
        <p:txBody>
          <a:bodyPr wrap="none">
            <a:spAutoFit/>
          </a:bodyPr>
          <a:lstStyle/>
          <a:p>
            <a:r>
              <a:rPr lang="zh-CN" altLang="zh-CN" sz="2800" b="1" kern="100" dirty="0">
                <a:solidFill>
                  <a:srgbClr val="0000FF"/>
                </a:solidFill>
                <a:latin typeface="Times New Roman" pitchFamily="18" charset="0"/>
                <a:cs typeface="Times New Roman" pitchFamily="18" charset="0"/>
              </a:rPr>
              <a:t>答案</a:t>
            </a:r>
            <a:r>
              <a:rPr lang="zh-CN" altLang="zh-CN" sz="2600" b="1" kern="100" dirty="0">
                <a:solidFill>
                  <a:srgbClr val="0000FF"/>
                </a:solidFill>
                <a:latin typeface="Times New Roman"/>
                <a:ea typeface="华文细黑"/>
                <a:cs typeface="Times New Roman"/>
              </a:rPr>
              <a:t>　</a:t>
            </a:r>
            <a:r>
              <a:rPr lang="en-US" altLang="zh-CN" sz="2600" kern="100" dirty="0">
                <a:solidFill>
                  <a:schemeClr val="accent6">
                    <a:lumMod val="75000"/>
                  </a:schemeClr>
                </a:solidFill>
                <a:latin typeface="Times New Roman"/>
                <a:ea typeface="华文细黑"/>
              </a:rPr>
              <a:t>A</a:t>
            </a:r>
            <a:endParaRPr lang="zh-CN" altLang="en-US" sz="2600" dirty="0">
              <a:solidFill>
                <a:schemeClr val="accent6">
                  <a:lumMod val="75000"/>
                </a:schemeClr>
              </a:solidFill>
            </a:endParaRPr>
          </a:p>
        </p:txBody>
      </p:sp>
      <p:sp>
        <p:nvSpPr>
          <p:cNvPr id="19" name="Rectangle 21">
            <a:hlinkClick r:id="rId7"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8"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9"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10"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11"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12"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13"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14"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15"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6"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7"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8"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980080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par>
                          <p:cTn id="16" fill="hold">
                            <p:stCondLst>
                              <p:cond delay="20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F:\王婧芬\2015\PPT\一轮\HX407.TIF"/>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559221" y="468483"/>
            <a:ext cx="3779802" cy="17042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王婧芬\2015\PPT\一轮\HX408.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2566814" y="2392584"/>
            <a:ext cx="4102100" cy="1874716"/>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F:\王婧芬\2015\PPT\一轮\HX409.TIF"/>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2638940" y="4411316"/>
            <a:ext cx="4176346" cy="1930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1393625" y="-98598"/>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5"/>
          <p:cNvSpPr>
            <a:spLocks noChangeArrowheads="1"/>
          </p:cNvSpPr>
          <p:nvPr/>
        </p:nvSpPr>
        <p:spPr bwMode="auto">
          <a:xfrm>
            <a:off x="1393625" y="1320627"/>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1393625" y="2739852"/>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5498" y="1320072"/>
            <a:ext cx="10793813" cy="5047536"/>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rPr>
              <a:t>8</a:t>
            </a:r>
            <a:r>
              <a:rPr lang="zh-CN" altLang="zh-CN" sz="2800" kern="100" dirty="0" smtClean="0">
                <a:latin typeface="Times New Roman"/>
                <a:ea typeface="华文细黑"/>
                <a:cs typeface="Times New Roman"/>
              </a:rPr>
              <a:t>．将</a:t>
            </a:r>
            <a:r>
              <a:rPr lang="en-US" altLang="zh-CN" sz="2800" kern="100" dirty="0" smtClean="0">
                <a:latin typeface="Times New Roman"/>
                <a:ea typeface="华文细黑"/>
              </a:rPr>
              <a:t>I</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溶于</a:t>
            </a:r>
            <a:r>
              <a:rPr lang="en-US" altLang="zh-CN" sz="2800" kern="100" dirty="0" smtClean="0">
                <a:latin typeface="Times New Roman"/>
                <a:ea typeface="华文细黑"/>
              </a:rPr>
              <a:t>KI</a:t>
            </a:r>
            <a:r>
              <a:rPr lang="zh-CN" altLang="zh-CN" sz="2800" kern="100" dirty="0" smtClean="0">
                <a:latin typeface="Times New Roman"/>
                <a:ea typeface="华文细黑"/>
                <a:cs typeface="Times New Roman"/>
              </a:rPr>
              <a:t>溶液中，能配制成浓度较大的碘水，主要是发生了反应：</a:t>
            </a:r>
            <a:r>
              <a:rPr lang="en-US" altLang="zh-CN" sz="2800" kern="100" dirty="0" smtClean="0">
                <a:latin typeface="Times New Roman"/>
                <a:ea typeface="华文细黑"/>
              </a:rPr>
              <a:t>I</a:t>
            </a:r>
            <a:r>
              <a:rPr lang="en-US" altLang="zh-CN" sz="2800" kern="100" baseline="-25000" dirty="0" smtClean="0">
                <a:latin typeface="Times New Roman"/>
                <a:ea typeface="华文细黑"/>
              </a:rPr>
              <a:t>2</a:t>
            </a:r>
            <a:r>
              <a:rPr lang="en-US" altLang="zh-CN" sz="2800" kern="100" dirty="0" smtClean="0">
                <a:latin typeface="Times New Roman"/>
                <a:ea typeface="华文细黑"/>
              </a:rPr>
              <a:t>(</a:t>
            </a:r>
            <a:r>
              <a:rPr lang="en-US" altLang="zh-CN" sz="2800" kern="100" dirty="0" err="1" smtClean="0">
                <a:latin typeface="Times New Roman"/>
                <a:ea typeface="华文细黑"/>
              </a:rPr>
              <a:t>aq</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rPr>
              <a:t>I</a:t>
            </a:r>
            <a:r>
              <a:rPr lang="zh-CN" altLang="zh-CN" sz="2800" kern="100" baseline="30000" dirty="0" smtClean="0">
                <a:latin typeface="Times New Roman"/>
                <a:ea typeface="华文细黑"/>
                <a:cs typeface="Times New Roman"/>
              </a:rPr>
              <a:t>－</a:t>
            </a:r>
            <a:r>
              <a:rPr lang="en-US" altLang="zh-CN" sz="2800" kern="100" dirty="0" smtClean="0">
                <a:latin typeface="Times New Roman"/>
                <a:ea typeface="华文细黑"/>
              </a:rPr>
              <a:t>(</a:t>
            </a:r>
            <a:r>
              <a:rPr lang="en-US" altLang="zh-CN" sz="2800" kern="100" dirty="0" err="1" smtClean="0">
                <a:latin typeface="Times New Roman"/>
                <a:ea typeface="华文细黑"/>
              </a:rPr>
              <a:t>aq</a:t>
            </a:r>
            <a:r>
              <a:rPr lang="en-US" altLang="zh-CN" sz="2800" kern="100" dirty="0" smtClean="0">
                <a:latin typeface="Times New Roman"/>
                <a:ea typeface="华文细黑"/>
              </a:rPr>
              <a:t>)I  (</a:t>
            </a:r>
            <a:r>
              <a:rPr lang="en-US" altLang="zh-CN" sz="2800" kern="100" dirty="0" err="1" smtClean="0">
                <a:latin typeface="Times New Roman"/>
                <a:ea typeface="华文细黑"/>
              </a:rPr>
              <a:t>aq</a:t>
            </a:r>
            <a:r>
              <a:rPr lang="en-US" altLang="zh-CN" sz="2800" kern="100" dirty="0" smtClean="0">
                <a:latin typeface="Times New Roman"/>
                <a:ea typeface="华文细黑"/>
              </a:rPr>
              <a:t>)</a:t>
            </a:r>
            <a:r>
              <a:rPr lang="zh-CN" altLang="zh-CN" sz="2800" kern="100" dirty="0" smtClean="0">
                <a:latin typeface="Times New Roman"/>
                <a:ea typeface="华文细黑"/>
                <a:cs typeface="Times New Roman"/>
              </a:rPr>
              <a:t>。该平</a:t>
            </a:r>
            <a:r>
              <a:rPr lang="zh-CN" altLang="zh-CN" sz="2800" kern="100" dirty="0">
                <a:latin typeface="Times New Roman"/>
                <a:ea typeface="华文细黑"/>
                <a:cs typeface="Times New Roman"/>
              </a:rPr>
              <a:t>衡体系中，</a:t>
            </a:r>
            <a:r>
              <a:rPr lang="en-US" altLang="zh-CN" sz="2800" kern="100" dirty="0" smtClean="0">
                <a:latin typeface="Times New Roman"/>
                <a:ea typeface="华文细黑"/>
                <a:cs typeface="Courier New"/>
              </a:rPr>
              <a:t>I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物质的量浓度与温度</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的关系如图所示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曲线上的任何一点都代表平衡状态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．反应速率：</a:t>
            </a:r>
            <a:r>
              <a:rPr lang="en-US" altLang="zh-CN" sz="2800" i="1" kern="100" dirty="0" err="1">
                <a:latin typeface="Book Antiqua"/>
                <a:ea typeface="华文细黑"/>
                <a:cs typeface="Times New Roman"/>
              </a:rPr>
              <a:t>v</a:t>
            </a:r>
            <a:r>
              <a:rPr lang="en-US" altLang="zh-CN" sz="2800" kern="100" baseline="-25000" dirty="0" err="1">
                <a:latin typeface="Times New Roman"/>
                <a:ea typeface="华文细黑"/>
                <a:cs typeface="Courier New"/>
              </a:rPr>
              <a:t>M</a:t>
            </a:r>
            <a:r>
              <a:rPr lang="en-US" altLang="zh-CN" sz="2800" kern="100" dirty="0">
                <a:latin typeface="Times New Roman"/>
                <a:ea typeface="华文细黑"/>
                <a:cs typeface="Courier New"/>
              </a:rPr>
              <a:t>&gt;</a:t>
            </a:r>
            <a:r>
              <a:rPr lang="en-US" altLang="zh-CN" sz="2800" i="1" kern="100" dirty="0" err="1">
                <a:latin typeface="Book Antiqua"/>
                <a:ea typeface="华文细黑"/>
                <a:cs typeface="Times New Roman"/>
              </a:rPr>
              <a:t>v</a:t>
            </a:r>
            <a:r>
              <a:rPr lang="en-US" altLang="zh-CN" sz="2800" kern="100" baseline="-25000" dirty="0" err="1">
                <a:latin typeface="Times New Roman"/>
                <a:ea typeface="华文细黑"/>
                <a:cs typeface="Courier New"/>
              </a:rPr>
              <a:t>P</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．平衡常数：</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N</a:t>
            </a:r>
            <a:r>
              <a:rPr lang="en-US" altLang="zh-CN" sz="2800" kern="100" dirty="0">
                <a:latin typeface="Times New Roman"/>
                <a:ea typeface="华文细黑"/>
                <a:cs typeface="Courier New"/>
              </a:rPr>
              <a:t>&lt;</a:t>
            </a:r>
            <a:r>
              <a:rPr lang="en-US" altLang="zh-CN" sz="2800" i="1" kern="100" dirty="0">
                <a:latin typeface="Times New Roman"/>
                <a:ea typeface="华文细黑"/>
                <a:cs typeface="Courier New"/>
              </a:rPr>
              <a:t>K</a:t>
            </a:r>
            <a:r>
              <a:rPr lang="en-US" altLang="zh-CN" sz="2800" kern="100" baseline="-25000" dirty="0">
                <a:latin typeface="Times New Roman"/>
                <a:ea typeface="华文细黑"/>
                <a:cs typeface="Courier New"/>
              </a:rPr>
              <a:t>P</a:t>
            </a:r>
            <a:endParaRPr lang="zh-CN" altLang="zh-CN" sz="105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两点相比，</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点的</a:t>
            </a:r>
            <a:r>
              <a:rPr lang="en-US" altLang="zh-CN" sz="2800" i="1" kern="100" dirty="0">
                <a:latin typeface="Times New Roman"/>
                <a:ea typeface="华文细黑"/>
                <a:cs typeface="Courier New"/>
              </a:rPr>
              <a:t>c</a:t>
            </a:r>
            <a:r>
              <a:rPr lang="en-US" altLang="zh-CN" sz="2800" kern="100" dirty="0">
                <a:latin typeface="Times New Roman"/>
                <a:ea typeface="华文细黑"/>
                <a:cs typeface="Courier New"/>
              </a:rPr>
              <a:t>(I</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a:t>
            </a:r>
            <a:endParaRPr lang="zh-CN" altLang="zh-CN" sz="1050" kern="100" dirty="0">
              <a:latin typeface="宋体"/>
              <a:cs typeface="Courier New"/>
            </a:endParaRPr>
          </a:p>
          <a:p>
            <a:r>
              <a:rPr lang="en-US" altLang="zh-CN" sz="2800" kern="100" dirty="0">
                <a:latin typeface="Times New Roman"/>
                <a:ea typeface="华文细黑"/>
              </a:rPr>
              <a:t>D</a:t>
            </a:r>
            <a:r>
              <a:rPr lang="zh-CN" altLang="zh-CN" sz="2800" kern="100" dirty="0">
                <a:latin typeface="Times New Roman"/>
                <a:ea typeface="华文细黑"/>
                <a:cs typeface="Times New Roman"/>
              </a:rPr>
              <a:t>．</a:t>
            </a:r>
            <a:r>
              <a:rPr lang="en-US" altLang="zh-CN" sz="2800" kern="100" dirty="0">
                <a:latin typeface="Times New Roman"/>
                <a:ea typeface="华文细黑"/>
              </a:rPr>
              <a:t>Q</a:t>
            </a:r>
            <a:r>
              <a:rPr lang="zh-CN" altLang="zh-CN" sz="2800" kern="100" dirty="0">
                <a:latin typeface="Times New Roman"/>
                <a:ea typeface="华文细黑"/>
                <a:cs typeface="Times New Roman"/>
              </a:rPr>
              <a:t>点时，</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a:latin typeface="Times New Roman"/>
                <a:ea typeface="华文细黑"/>
              </a:rPr>
              <a:t>&gt;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60041714"/>
              </p:ext>
            </p:extLst>
          </p:nvPr>
        </p:nvGraphicFramePr>
        <p:xfrm>
          <a:off x="3617838" y="2040152"/>
          <a:ext cx="965200" cy="711200"/>
        </p:xfrm>
        <a:graphic>
          <a:graphicData uri="http://schemas.openxmlformats.org/presentationml/2006/ole">
            <mc:AlternateContent xmlns:mc="http://schemas.openxmlformats.org/markup-compatibility/2006">
              <mc:Choice xmlns:v="urn:schemas-microsoft-com:vml" Requires="v">
                <p:oleObj spid="_x0000_s20530" name="Document" r:id="rId3" imgW="965433" imgH="708763" progId="Word.Document.8">
                  <p:embed/>
                </p:oleObj>
              </mc:Choice>
              <mc:Fallback>
                <p:oleObj name="Document" r:id="rId3" imgW="965433" imgH="708763" progId="Word.Document.8">
                  <p:embed/>
                  <p:pic>
                    <p:nvPicPr>
                      <p:cNvPr id="0" name="对象 1"/>
                      <p:cNvPicPr>
                        <a:picLocks noChangeAspect="1" noChangeArrowheads="1"/>
                      </p:cNvPicPr>
                      <p:nvPr/>
                    </p:nvPicPr>
                    <p:blipFill>
                      <a:blip r:embed="rId4"/>
                      <a:srcRect/>
                      <a:stretch>
                        <a:fillRect/>
                      </a:stretch>
                    </p:blipFill>
                    <p:spPr bwMode="auto">
                      <a:xfrm>
                        <a:off x="3617838" y="2040152"/>
                        <a:ext cx="965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87061452"/>
              </p:ext>
            </p:extLst>
          </p:nvPr>
        </p:nvGraphicFramePr>
        <p:xfrm>
          <a:off x="8255446" y="2068708"/>
          <a:ext cx="965200" cy="698500"/>
        </p:xfrm>
        <a:graphic>
          <a:graphicData uri="http://schemas.openxmlformats.org/presentationml/2006/ole">
            <mc:AlternateContent xmlns:mc="http://schemas.openxmlformats.org/markup-compatibility/2006">
              <mc:Choice xmlns:v="urn:schemas-microsoft-com:vml" Requires="v">
                <p:oleObj spid="_x0000_s20531" name="Document" r:id="rId5" imgW="965433" imgH="708763" progId="Word.Document.8">
                  <p:embed/>
                </p:oleObj>
              </mc:Choice>
              <mc:Fallback>
                <p:oleObj name="Document" r:id="rId5" imgW="965433" imgH="708763" progId="Word.Document.8">
                  <p:embed/>
                  <p:pic>
                    <p:nvPicPr>
                      <p:cNvPr id="0" name="对象 3"/>
                      <p:cNvPicPr>
                        <a:picLocks noChangeAspect="1" noChangeArrowheads="1"/>
                      </p:cNvPicPr>
                      <p:nvPr/>
                    </p:nvPicPr>
                    <p:blipFill>
                      <a:blip r:embed="rId6"/>
                      <a:srcRect/>
                      <a:stretch>
                        <a:fillRect/>
                      </a:stretch>
                    </p:blipFill>
                    <p:spPr bwMode="auto">
                      <a:xfrm>
                        <a:off x="8255446" y="2068708"/>
                        <a:ext cx="965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22598" y="578775"/>
            <a:ext cx="3430747" cy="738664"/>
          </a:xfrm>
          <a:prstGeom prst="rect">
            <a:avLst/>
          </a:prstGeom>
        </p:spPr>
        <p:txBody>
          <a:bodyPr wrap="none">
            <a:spAutoFit/>
          </a:bodyPr>
          <a:lstStyle/>
          <a:p>
            <a:pPr lvl="0" algn="just">
              <a:lnSpc>
                <a:spcPct val="150000"/>
              </a:lnSpc>
              <a:tabLst>
                <a:tab pos="1890395" algn="l"/>
              </a:tabLst>
            </a:pPr>
            <a:r>
              <a:rPr lang="zh-CN" altLang="en-US" sz="2800" b="1" kern="100" dirty="0">
                <a:solidFill>
                  <a:srgbClr val="0000FF"/>
                </a:solidFill>
                <a:latin typeface="Times New Roman"/>
                <a:cs typeface="Times New Roman"/>
              </a:rPr>
              <a:t>题</a:t>
            </a:r>
            <a:r>
              <a:rPr lang="zh-CN" altLang="en-US" sz="2800" b="1" kern="100" dirty="0" smtClean="0">
                <a:solidFill>
                  <a:srgbClr val="0000FF"/>
                </a:solidFill>
                <a:latin typeface="Times New Roman"/>
                <a:cs typeface="Times New Roman"/>
              </a:rPr>
              <a:t>组</a:t>
            </a:r>
            <a:r>
              <a:rPr lang="zh-CN" altLang="en-US" sz="2800" b="1" kern="100" dirty="0">
                <a:solidFill>
                  <a:srgbClr val="0000FF"/>
                </a:solidFill>
                <a:latin typeface="Times New Roman"/>
                <a:cs typeface="Times New Roman"/>
              </a:rPr>
              <a:t>六　</a:t>
            </a:r>
            <a:r>
              <a:rPr lang="zh-CN" altLang="en-US" sz="2800" b="1" kern="100" dirty="0" smtClean="0">
                <a:solidFill>
                  <a:srgbClr val="0000FF"/>
                </a:solidFill>
                <a:latin typeface="Times New Roman"/>
                <a:cs typeface="Times New Roman"/>
              </a:rPr>
              <a:t>其他类图像</a:t>
            </a:r>
            <a:endParaRPr lang="en-US" altLang="zh-CN" sz="2800" b="1" kern="100" dirty="0">
              <a:solidFill>
                <a:srgbClr val="0000FF"/>
              </a:solidFill>
              <a:latin typeface="Times New Roman"/>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02831296"/>
              </p:ext>
            </p:extLst>
          </p:nvPr>
        </p:nvGraphicFramePr>
        <p:xfrm>
          <a:off x="4367014" y="2068708"/>
          <a:ext cx="965200" cy="698500"/>
        </p:xfrm>
        <a:graphic>
          <a:graphicData uri="http://schemas.openxmlformats.org/presentationml/2006/ole">
            <mc:AlternateContent xmlns:mc="http://schemas.openxmlformats.org/markup-compatibility/2006">
              <mc:Choice xmlns:v="urn:schemas-microsoft-com:vml" Requires="v">
                <p:oleObj spid="_x0000_s20532" name="Document" r:id="rId7" imgW="965433" imgH="708763" progId="Word.Document.8">
                  <p:embed/>
                </p:oleObj>
              </mc:Choice>
              <mc:Fallback>
                <p:oleObj name="Document" r:id="rId7" imgW="965433" imgH="708763" progId="Word.Document.8">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014" y="2068708"/>
                        <a:ext cx="965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04" name="Picture 24" descr="WWP1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9502" y="3506808"/>
            <a:ext cx="3029210" cy="2690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0" name="Rectangle 21">
            <a:hlinkClick r:id="rId10"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1"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2"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3"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4"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5"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6"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17"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8"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9"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Rectangle 21">
            <a:hlinkClick r:id="rId20"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1" name="Rectangle 21">
            <a:hlinkClick r:id="rId21"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918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039468" y="1329943"/>
            <a:ext cx="10109888" cy="3323987"/>
          </a:xfrm>
          <a:prstGeom prst="rect">
            <a:avLst/>
          </a:prstGeom>
        </p:spPr>
        <p:txBody>
          <a:bodyPr>
            <a:spAutoFit/>
          </a:bodyPr>
          <a:lstStyle/>
          <a:p>
            <a:pPr>
              <a:lnSpc>
                <a:spcPct val="150000"/>
              </a:lnSpc>
            </a:pPr>
            <a:r>
              <a:rPr lang="zh-CN" altLang="zh-CN" sz="2800" b="1" kern="100" dirty="0">
                <a:solidFill>
                  <a:srgbClr val="0000FF"/>
                </a:solidFill>
                <a:latin typeface="Times New Roman" pitchFamily="18" charset="0"/>
                <a:cs typeface="Times New Roman" pitchFamily="18" charset="0"/>
              </a:rPr>
              <a:t>解析</a:t>
            </a:r>
            <a:r>
              <a:rPr lang="zh-CN" altLang="zh-CN" sz="2800" b="1" kern="100" dirty="0">
                <a:solidFill>
                  <a:srgbClr val="0000FF"/>
                </a:solidFill>
                <a:latin typeface="Times New Roman"/>
                <a:ea typeface="华文细黑"/>
                <a:cs typeface="Times New Roman"/>
              </a:rPr>
              <a:t>　</a:t>
            </a:r>
            <a:r>
              <a:rPr lang="en-US" altLang="zh-CN" sz="2800" kern="100" dirty="0">
                <a:latin typeface="Times New Roman"/>
                <a:ea typeface="华文细黑"/>
              </a:rPr>
              <a:t>A</a:t>
            </a:r>
            <a:r>
              <a:rPr lang="zh-CN" altLang="zh-CN" sz="2800" kern="100" dirty="0">
                <a:latin typeface="Times New Roman"/>
                <a:ea typeface="华文细黑"/>
                <a:cs typeface="Times New Roman"/>
              </a:rPr>
              <a:t>项，温度越高，反应速率越大，</a:t>
            </a:r>
            <a:r>
              <a:rPr lang="en-US" altLang="zh-CN" sz="2800" i="1" kern="100" dirty="0" err="1">
                <a:latin typeface="Book Antiqua"/>
                <a:ea typeface="华文细黑"/>
                <a:cs typeface="Times New Roman"/>
              </a:rPr>
              <a:t>v</a:t>
            </a:r>
            <a:r>
              <a:rPr lang="en-US" altLang="zh-CN" sz="2800" kern="100" baseline="-25000" dirty="0" err="1">
                <a:latin typeface="Times New Roman"/>
                <a:ea typeface="华文细黑"/>
              </a:rPr>
              <a:t>M</a:t>
            </a:r>
            <a:r>
              <a:rPr lang="en-US" altLang="zh-CN" sz="2800" kern="100" dirty="0">
                <a:latin typeface="Times New Roman"/>
                <a:ea typeface="华文细黑"/>
              </a:rPr>
              <a:t>&lt;</a:t>
            </a:r>
            <a:r>
              <a:rPr lang="en-US" altLang="zh-CN" sz="2800" i="1" kern="100" dirty="0" err="1">
                <a:latin typeface="Book Antiqua"/>
                <a:ea typeface="华文细黑"/>
                <a:cs typeface="Times New Roman"/>
              </a:rPr>
              <a:t>v</a:t>
            </a:r>
            <a:r>
              <a:rPr lang="en-US" altLang="zh-CN" sz="2800" kern="100" baseline="-25000" dirty="0" err="1">
                <a:latin typeface="Times New Roman"/>
                <a:ea typeface="华文细黑"/>
              </a:rPr>
              <a:t>P</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B</a:t>
            </a:r>
            <a:r>
              <a:rPr lang="zh-CN" altLang="zh-CN" sz="2800" kern="100" dirty="0">
                <a:latin typeface="Times New Roman"/>
                <a:ea typeface="华文细黑"/>
                <a:cs typeface="Times New Roman"/>
              </a:rPr>
              <a:t>项，由题图可知，升温，</a:t>
            </a:r>
            <a:r>
              <a:rPr lang="en-US" altLang="zh-CN" sz="2800" i="1" kern="100" dirty="0" smtClean="0">
                <a:latin typeface="Times New Roman"/>
                <a:ea typeface="华文细黑"/>
              </a:rPr>
              <a:t>c</a:t>
            </a:r>
            <a:r>
              <a:rPr lang="en-US" altLang="zh-CN" sz="2800" kern="100" dirty="0" smtClean="0">
                <a:latin typeface="Times New Roman"/>
                <a:ea typeface="华文细黑"/>
              </a:rPr>
              <a:t>(I   )   </a:t>
            </a:r>
            <a:r>
              <a:rPr lang="zh-CN" altLang="zh-CN" sz="2800" kern="100" dirty="0" smtClean="0">
                <a:latin typeface="Times New Roman"/>
                <a:ea typeface="华文细黑"/>
                <a:cs typeface="Times New Roman"/>
              </a:rPr>
              <a:t>减小</a:t>
            </a:r>
            <a:r>
              <a:rPr lang="zh-CN" altLang="zh-CN" sz="2800" kern="100" dirty="0">
                <a:latin typeface="Times New Roman"/>
                <a:ea typeface="华文细黑"/>
                <a:cs typeface="Times New Roman"/>
              </a:rPr>
              <a:t>，所以平衡常数：</a:t>
            </a:r>
            <a:r>
              <a:rPr lang="en-US" altLang="zh-CN" sz="2800" i="1" kern="100" dirty="0">
                <a:latin typeface="Times New Roman"/>
                <a:ea typeface="华文细黑"/>
              </a:rPr>
              <a:t>K</a:t>
            </a:r>
            <a:r>
              <a:rPr lang="en-US" altLang="zh-CN" sz="2800" kern="100" baseline="-25000" dirty="0">
                <a:latin typeface="Times New Roman"/>
                <a:ea typeface="华文细黑"/>
              </a:rPr>
              <a:t>N</a:t>
            </a:r>
            <a:r>
              <a:rPr lang="en-US" altLang="zh-CN" sz="2800" kern="100" dirty="0">
                <a:latin typeface="Times New Roman"/>
                <a:ea typeface="华文细黑"/>
              </a:rPr>
              <a:t>&gt;</a:t>
            </a:r>
            <a:r>
              <a:rPr lang="en-US" altLang="zh-CN" sz="2800" i="1" kern="100" dirty="0">
                <a:latin typeface="Times New Roman"/>
                <a:ea typeface="华文细黑"/>
              </a:rPr>
              <a:t>K</a:t>
            </a:r>
            <a:r>
              <a:rPr lang="en-US" altLang="zh-CN" sz="2800" kern="100" baseline="-25000" dirty="0">
                <a:latin typeface="Times New Roman"/>
                <a:ea typeface="华文细黑"/>
              </a:rPr>
              <a:t>P</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C</a:t>
            </a:r>
            <a:r>
              <a:rPr lang="zh-CN" altLang="zh-CN" sz="2800" kern="100" dirty="0">
                <a:latin typeface="Times New Roman"/>
                <a:ea typeface="华文细黑"/>
                <a:cs typeface="Times New Roman"/>
              </a:rPr>
              <a:t>项，</a:t>
            </a:r>
            <a:r>
              <a:rPr lang="en-US" altLang="zh-CN" sz="2800" kern="100" dirty="0">
                <a:latin typeface="Times New Roman"/>
                <a:ea typeface="华文细黑"/>
              </a:rPr>
              <a:t>M</a:t>
            </a:r>
            <a:r>
              <a:rPr lang="zh-CN" altLang="zh-CN" sz="2800" kern="100" dirty="0">
                <a:latin typeface="Times New Roman"/>
                <a:ea typeface="华文细黑"/>
                <a:cs typeface="Times New Roman"/>
              </a:rPr>
              <a:t>、</a:t>
            </a:r>
            <a:r>
              <a:rPr lang="en-US" altLang="zh-CN" sz="2800" kern="100" dirty="0">
                <a:latin typeface="Times New Roman"/>
                <a:ea typeface="华文细黑"/>
              </a:rPr>
              <a:t>N</a:t>
            </a:r>
            <a:r>
              <a:rPr lang="zh-CN" altLang="zh-CN" sz="2800" kern="100" dirty="0">
                <a:latin typeface="Times New Roman"/>
                <a:ea typeface="华文细黑"/>
                <a:cs typeface="Times New Roman"/>
              </a:rPr>
              <a:t>两点相比，</a:t>
            </a:r>
            <a:r>
              <a:rPr lang="en-US" altLang="zh-CN" sz="2800" kern="100" dirty="0">
                <a:latin typeface="Times New Roman"/>
                <a:ea typeface="华文细黑"/>
              </a:rPr>
              <a:t>M</a:t>
            </a:r>
            <a:r>
              <a:rPr lang="zh-CN" altLang="zh-CN" sz="2800" kern="100" dirty="0">
                <a:latin typeface="Times New Roman"/>
                <a:ea typeface="华文细黑"/>
                <a:cs typeface="Times New Roman"/>
              </a:rPr>
              <a:t>点温度低于</a:t>
            </a:r>
            <a:r>
              <a:rPr lang="en-US" altLang="zh-CN" sz="2800" kern="100" dirty="0">
                <a:latin typeface="Times New Roman"/>
                <a:ea typeface="华文细黑"/>
              </a:rPr>
              <a:t>N</a:t>
            </a:r>
            <a:r>
              <a:rPr lang="zh-CN" altLang="zh-CN" sz="2800" kern="100" dirty="0">
                <a:latin typeface="Times New Roman"/>
                <a:ea typeface="华文细黑"/>
                <a:cs typeface="Times New Roman"/>
              </a:rPr>
              <a:t>点温度，升温，平衡左移，所以</a:t>
            </a:r>
            <a:r>
              <a:rPr lang="en-US" altLang="zh-CN" sz="2800" kern="100" dirty="0">
                <a:latin typeface="Times New Roman"/>
                <a:ea typeface="华文细黑"/>
              </a:rPr>
              <a:t>M</a:t>
            </a:r>
            <a:r>
              <a:rPr lang="zh-CN" altLang="zh-CN" sz="2800" kern="100" dirty="0">
                <a:latin typeface="Times New Roman"/>
                <a:ea typeface="华文细黑"/>
                <a:cs typeface="Times New Roman"/>
              </a:rPr>
              <a:t>点的</a:t>
            </a:r>
            <a:r>
              <a:rPr lang="en-US" altLang="zh-CN" sz="2800" i="1" kern="100" dirty="0">
                <a:latin typeface="Times New Roman"/>
                <a:ea typeface="华文细黑"/>
              </a:rPr>
              <a:t>c</a:t>
            </a:r>
            <a:r>
              <a:rPr lang="en-US" altLang="zh-CN" sz="2800" kern="100" dirty="0">
                <a:latin typeface="Times New Roman"/>
                <a:ea typeface="华文细黑"/>
              </a:rPr>
              <a:t>(I</a:t>
            </a:r>
            <a:r>
              <a:rPr lang="zh-CN" altLang="zh-CN" sz="2800" kern="100" baseline="30000" dirty="0">
                <a:latin typeface="Times New Roman"/>
                <a:ea typeface="华文细黑"/>
                <a:cs typeface="Times New Roman"/>
              </a:rPr>
              <a:t>－</a:t>
            </a:r>
            <a:r>
              <a:rPr lang="en-US" altLang="zh-CN" sz="2800" kern="100" dirty="0">
                <a:latin typeface="Times New Roman"/>
                <a:ea typeface="华文细黑"/>
              </a:rPr>
              <a:t>)</a:t>
            </a:r>
            <a:r>
              <a:rPr lang="zh-CN" altLang="zh-CN" sz="2800" kern="100" dirty="0">
                <a:latin typeface="Times New Roman"/>
                <a:ea typeface="华文细黑"/>
                <a:cs typeface="Times New Roman"/>
              </a:rPr>
              <a:t>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b="1" kern="100" dirty="0">
                <a:solidFill>
                  <a:srgbClr val="0000FF"/>
                </a:solidFill>
                <a:latin typeface="Times New Roman" pitchFamily="18" charset="0"/>
                <a:cs typeface="Times New Roman" pitchFamily="18" charset="0"/>
              </a:rPr>
              <a:t>答案</a:t>
            </a:r>
            <a:r>
              <a:rPr lang="zh-CN" altLang="zh-CN" sz="2800" b="1" kern="100" dirty="0">
                <a:solidFill>
                  <a:srgbClr val="0000FF"/>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5468033"/>
              </p:ext>
            </p:extLst>
          </p:nvPr>
        </p:nvGraphicFramePr>
        <p:xfrm>
          <a:off x="5706070" y="2061642"/>
          <a:ext cx="965200" cy="698500"/>
        </p:xfrm>
        <a:graphic>
          <a:graphicData uri="http://schemas.openxmlformats.org/presentationml/2006/ole">
            <mc:AlternateContent xmlns:mc="http://schemas.openxmlformats.org/markup-compatibility/2006">
              <mc:Choice xmlns:v="urn:schemas-microsoft-com:vml" Requires="v">
                <p:oleObj spid="_x0000_s35851" name="Document" r:id="rId3" imgW="965433" imgH="708763" progId="Word.Document.8">
                  <p:embed/>
                </p:oleObj>
              </mc:Choice>
              <mc:Fallback>
                <p:oleObj name="Document" r:id="rId3" imgW="965433" imgH="708763" progId="Word.Document.8">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6070" y="2061642"/>
                        <a:ext cx="965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1">
            <a:hlinkClick r:id="rId5"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6"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7"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8"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9"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0"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1"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2"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3"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4"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5"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6"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22479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535522"/>
            <a:ext cx="10793813" cy="5909310"/>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．在容积相同的密闭容器内，分别充入同量的</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和</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，在不同温度下，发生反应</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dirty="0" smtClean="0">
                <a:latin typeface="ZBFH"/>
                <a:ea typeface="华文细黑"/>
                <a:cs typeface="Courier New"/>
              </a:rPr>
              <a:t></a:t>
            </a:r>
          </a:p>
          <a:p>
            <a:pPr algn="just">
              <a:lnSpc>
                <a:spcPct val="150000"/>
              </a:lnSpc>
              <a:spcAft>
                <a:spcPts val="0"/>
              </a:spcAft>
              <a:tabLst>
                <a:tab pos="2430780" algn="l"/>
              </a:tabLst>
            </a:pPr>
            <a:r>
              <a:rPr lang="en-US" altLang="zh-CN" sz="2800" kern="100" dirty="0" smtClean="0">
                <a:latin typeface="Times New Roman"/>
                <a:ea typeface="华文细黑"/>
                <a:cs typeface="Courier New"/>
              </a:rPr>
              <a:t>2NH</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，并分别在</a:t>
            </a:r>
            <a:r>
              <a:rPr lang="en-US" altLang="zh-CN" sz="2800" i="1" kern="100" dirty="0">
                <a:latin typeface="Times New Roman"/>
                <a:ea typeface="华文细黑"/>
                <a:cs typeface="Courier New"/>
              </a:rPr>
              <a:t>t</a:t>
            </a:r>
            <a:r>
              <a:rPr lang="zh-CN" altLang="zh-CN" sz="2800" kern="100" dirty="0">
                <a:latin typeface="Times New Roman"/>
                <a:ea typeface="华文细黑"/>
                <a:cs typeface="Times New Roman"/>
              </a:rPr>
              <a:t>秒时测定其中</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的体积分数</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tabLst>
                <a:tab pos="2430780" algn="l"/>
              </a:tabLst>
            </a:pPr>
            <a:r>
              <a:rPr lang="zh-CN" altLang="zh-CN" sz="2800" kern="100" dirty="0" smtClean="0">
                <a:latin typeface="Times New Roman"/>
                <a:ea typeface="华文细黑"/>
                <a:cs typeface="Times New Roman"/>
              </a:rPr>
              <a:t>如</a:t>
            </a:r>
            <a:r>
              <a:rPr lang="zh-CN" altLang="zh-CN" sz="2800" kern="100" dirty="0">
                <a:latin typeface="Times New Roman"/>
                <a:ea typeface="华文细黑"/>
                <a:cs typeface="Times New Roman"/>
              </a:rPr>
              <a:t>右图：</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五点中，尚未达到化学平衡状态的点是</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(2)</a:t>
            </a:r>
            <a:r>
              <a:rPr lang="zh-CN" altLang="zh-CN" sz="2800" kern="100" dirty="0">
                <a:latin typeface="Times New Roman"/>
                <a:ea typeface="华文细黑"/>
                <a:cs typeface="Times New Roman"/>
              </a:rPr>
              <a:t>此可逆反应的正反应是</a:t>
            </a:r>
            <a:r>
              <a:rPr lang="en-US" altLang="zh-CN" sz="2800" kern="100" dirty="0">
                <a:latin typeface="Times New Roman"/>
                <a:ea typeface="华文细黑"/>
              </a:rPr>
              <a:t>______</a:t>
            </a:r>
            <a:r>
              <a:rPr lang="zh-CN" altLang="zh-CN" sz="2800" kern="100" dirty="0">
                <a:latin typeface="Times New Roman"/>
                <a:ea typeface="华文细黑"/>
                <a:cs typeface="Times New Roman"/>
              </a:rPr>
              <a:t>反应</a:t>
            </a:r>
            <a:r>
              <a:rPr lang="en-US" altLang="zh-CN" sz="2800" kern="100" dirty="0">
                <a:latin typeface="Times New Roman"/>
                <a:ea typeface="华文细黑"/>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放热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吸热</a:t>
            </a:r>
            <a:r>
              <a:rPr lang="en-US" altLang="zh-CN" sz="2800" kern="100" dirty="0">
                <a:latin typeface="宋体"/>
                <a:ea typeface="华文细黑"/>
                <a:cs typeface="Times New Roman"/>
              </a:rPr>
              <a:t>”</a:t>
            </a:r>
            <a:r>
              <a:rPr lang="en-US" altLang="zh-CN" sz="2800" kern="100" dirty="0">
                <a:latin typeface="Times New Roman"/>
                <a:ea typeface="华文细黑"/>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rPr>
              <a:t>(3)AC</a:t>
            </a:r>
            <a:r>
              <a:rPr lang="zh-CN" altLang="zh-CN" sz="2800" kern="100" dirty="0">
                <a:latin typeface="Times New Roman"/>
                <a:ea typeface="华文细黑"/>
                <a:cs typeface="Times New Roman"/>
              </a:rPr>
              <a:t>段的曲线是增函数，</a:t>
            </a:r>
            <a:r>
              <a:rPr lang="en-US" altLang="zh-CN" sz="2800" kern="100" dirty="0">
                <a:latin typeface="Times New Roman"/>
                <a:ea typeface="华文细黑"/>
              </a:rPr>
              <a:t>CE</a:t>
            </a:r>
            <a:r>
              <a:rPr lang="zh-CN" altLang="zh-CN" sz="2800" kern="100" dirty="0">
                <a:latin typeface="Times New Roman"/>
                <a:ea typeface="华文细黑"/>
                <a:cs typeface="Times New Roman"/>
              </a:rPr>
              <a:t>段曲线是减函数，试从反应速率和平衡角度说明理由：</a:t>
            </a:r>
            <a:r>
              <a:rPr lang="en-US" altLang="zh-CN" sz="2800" kern="100" dirty="0" smtClean="0">
                <a:latin typeface="Times New Roman"/>
                <a:ea typeface="华文细黑"/>
              </a:rPr>
              <a:t>_____________________________________________</a:t>
            </a:r>
          </a:p>
          <a:p>
            <a:pPr>
              <a:lnSpc>
                <a:spcPct val="150000"/>
              </a:lnSpc>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98438118"/>
              </p:ext>
            </p:extLst>
          </p:nvPr>
        </p:nvGraphicFramePr>
        <p:xfrm>
          <a:off x="7679382" y="1327610"/>
          <a:ext cx="965200" cy="711200"/>
        </p:xfrm>
        <a:graphic>
          <a:graphicData uri="http://schemas.openxmlformats.org/presentationml/2006/ole">
            <mc:AlternateContent xmlns:mc="http://schemas.openxmlformats.org/markup-compatibility/2006">
              <mc:Choice xmlns:v="urn:schemas-microsoft-com:vml" Requires="v">
                <p:oleObj spid="_x0000_s21522" name="Document" r:id="rId3" imgW="965433" imgH="709842" progId="Word.Document.8">
                  <p:embed/>
                </p:oleObj>
              </mc:Choice>
              <mc:Fallback>
                <p:oleObj name="Document" r:id="rId3" imgW="965433" imgH="709842" progId="Word.Document.8">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382" y="1327610"/>
                        <a:ext cx="965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0020518" y="3252662"/>
            <a:ext cx="683200" cy="523220"/>
          </a:xfrm>
          <a:prstGeom prst="rect">
            <a:avLst/>
          </a:prstGeom>
        </p:spPr>
        <p:txBody>
          <a:bodyPr wrap="none">
            <a:spAutoFit/>
          </a:bodyPr>
          <a:lstStyle/>
          <a:p>
            <a:r>
              <a:rPr lang="en-US" altLang="zh-CN" sz="2800" kern="100" dirty="0">
                <a:solidFill>
                  <a:srgbClr val="E36C0A"/>
                </a:solidFill>
                <a:latin typeface="Times New Roman"/>
                <a:ea typeface="华文细黑"/>
              </a:rPr>
              <a:t>AB</a:t>
            </a:r>
            <a:endParaRPr lang="zh-CN" altLang="en-US" sz="2800" dirty="0"/>
          </a:p>
        </p:txBody>
      </p:sp>
      <p:sp>
        <p:nvSpPr>
          <p:cNvPr id="8" name="矩形 7"/>
          <p:cNvSpPr/>
          <p:nvPr/>
        </p:nvSpPr>
        <p:spPr>
          <a:xfrm>
            <a:off x="4871070" y="3847890"/>
            <a:ext cx="902811" cy="523220"/>
          </a:xfrm>
          <a:prstGeom prst="rect">
            <a:avLst/>
          </a:prstGeom>
        </p:spPr>
        <p:txBody>
          <a:bodyPr wrap="none">
            <a:spAutoFit/>
          </a:bodyPr>
          <a:lstStyle/>
          <a:p>
            <a:r>
              <a:rPr lang="zh-CN" altLang="zh-CN" sz="2800" kern="100" dirty="0" smtClean="0">
                <a:solidFill>
                  <a:srgbClr val="E36C0A"/>
                </a:solidFill>
                <a:latin typeface="Times New Roman"/>
                <a:ea typeface="华文细黑"/>
                <a:cs typeface="Times New Roman"/>
              </a:rPr>
              <a:t>放热</a:t>
            </a:r>
            <a:endParaRPr lang="zh-CN" altLang="en-US" sz="2800" dirty="0"/>
          </a:p>
        </p:txBody>
      </p:sp>
      <p:sp>
        <p:nvSpPr>
          <p:cNvPr id="9" name="矩形 8"/>
          <p:cNvSpPr/>
          <p:nvPr/>
        </p:nvSpPr>
        <p:spPr>
          <a:xfrm>
            <a:off x="3358902" y="5144034"/>
            <a:ext cx="8106706" cy="523220"/>
          </a:xfrm>
          <a:prstGeom prst="rect">
            <a:avLst/>
          </a:prstGeom>
        </p:spPr>
        <p:txBody>
          <a:bodyPr wrap="none">
            <a:spAutoFit/>
          </a:bodyPr>
          <a:lstStyle/>
          <a:p>
            <a:r>
              <a:rPr lang="en-US" altLang="zh-CN" sz="2800" kern="100" dirty="0">
                <a:solidFill>
                  <a:srgbClr val="E36C0A"/>
                </a:solidFill>
                <a:latin typeface="Times New Roman"/>
                <a:ea typeface="华文细黑"/>
              </a:rPr>
              <a:t>AC</a:t>
            </a:r>
            <a:r>
              <a:rPr lang="zh-CN" altLang="zh-CN" sz="2800" kern="100" dirty="0">
                <a:solidFill>
                  <a:srgbClr val="E36C0A"/>
                </a:solidFill>
                <a:latin typeface="Times New Roman"/>
                <a:ea typeface="华文细黑"/>
                <a:cs typeface="Times New Roman"/>
              </a:rPr>
              <a:t>段：反应开始</a:t>
            </a:r>
            <a:r>
              <a:rPr lang="en-US" altLang="zh-CN" sz="2800" i="1" kern="100" dirty="0">
                <a:solidFill>
                  <a:srgbClr val="E36C0A"/>
                </a:solidFill>
                <a:latin typeface="Book Antiqua"/>
                <a:ea typeface="华文细黑"/>
                <a:cs typeface="Times New Roman"/>
              </a:rPr>
              <a:t>v</a:t>
            </a:r>
            <a:r>
              <a:rPr lang="zh-CN" altLang="zh-CN" sz="2800" kern="100" baseline="-25000" dirty="0">
                <a:solidFill>
                  <a:srgbClr val="E36C0A"/>
                </a:solidFill>
                <a:latin typeface="Times New Roman"/>
                <a:ea typeface="华文细黑"/>
                <a:cs typeface="Times New Roman"/>
              </a:rPr>
              <a:t>正</a:t>
            </a:r>
            <a:r>
              <a:rPr lang="en-US" altLang="zh-CN" sz="2800" kern="100" dirty="0">
                <a:solidFill>
                  <a:srgbClr val="E36C0A"/>
                </a:solidFill>
                <a:latin typeface="Times New Roman"/>
                <a:ea typeface="华文细黑"/>
              </a:rPr>
              <a:t>&gt;</a:t>
            </a:r>
            <a:r>
              <a:rPr lang="en-US" altLang="zh-CN" sz="2800" i="1" kern="100" dirty="0">
                <a:solidFill>
                  <a:srgbClr val="E36C0A"/>
                </a:solidFill>
                <a:latin typeface="Book Antiqua"/>
                <a:ea typeface="华文细黑"/>
                <a:cs typeface="Times New Roman"/>
              </a:rPr>
              <a:t>v</a:t>
            </a:r>
            <a:r>
              <a:rPr lang="zh-CN" altLang="zh-CN" sz="2800" kern="100" baseline="-25000" dirty="0">
                <a:solidFill>
                  <a:srgbClr val="E36C0A"/>
                </a:solidFill>
                <a:latin typeface="Times New Roman"/>
                <a:ea typeface="华文细黑"/>
                <a:cs typeface="Times New Roman"/>
              </a:rPr>
              <a:t>逆</a:t>
            </a:r>
            <a:r>
              <a:rPr lang="zh-CN" altLang="zh-CN" sz="2800" kern="100" dirty="0">
                <a:solidFill>
                  <a:srgbClr val="E36C0A"/>
                </a:solidFill>
                <a:latin typeface="Times New Roman"/>
                <a:ea typeface="华文细黑"/>
                <a:cs typeface="Times New Roman"/>
              </a:rPr>
              <a:t>，反应向右进行生成</a:t>
            </a:r>
            <a:r>
              <a:rPr lang="en-US" altLang="zh-CN" sz="2800" kern="100" dirty="0">
                <a:solidFill>
                  <a:srgbClr val="E36C0A"/>
                </a:solidFill>
                <a:latin typeface="Times New Roman"/>
                <a:ea typeface="华文细黑"/>
              </a:rPr>
              <a:t>NH</a:t>
            </a:r>
            <a:r>
              <a:rPr lang="en-US" altLang="zh-CN" sz="2800" kern="100" baseline="-25000" dirty="0">
                <a:solidFill>
                  <a:srgbClr val="E36C0A"/>
                </a:solidFill>
                <a:latin typeface="Times New Roman"/>
                <a:ea typeface="华文细黑"/>
              </a:rPr>
              <a:t>3</a:t>
            </a:r>
            <a:r>
              <a:rPr lang="zh-CN" altLang="zh-CN" sz="2800" kern="100" dirty="0" smtClean="0">
                <a:solidFill>
                  <a:srgbClr val="E36C0A"/>
                </a:solidFill>
                <a:latin typeface="Times New Roman"/>
                <a:ea typeface="华文细黑"/>
                <a:cs typeface="Times New Roman"/>
              </a:rPr>
              <a:t>；</a:t>
            </a:r>
            <a:endParaRPr lang="zh-CN" altLang="en-US" sz="2800" dirty="0"/>
          </a:p>
        </p:txBody>
      </p:sp>
      <p:sp>
        <p:nvSpPr>
          <p:cNvPr id="11" name="矩形 10"/>
          <p:cNvSpPr/>
          <p:nvPr/>
        </p:nvSpPr>
        <p:spPr>
          <a:xfrm>
            <a:off x="766614" y="5716824"/>
            <a:ext cx="9812557" cy="867370"/>
          </a:xfrm>
          <a:prstGeom prst="rect">
            <a:avLst/>
          </a:prstGeom>
        </p:spPr>
        <p:txBody>
          <a:bodyPr>
            <a:spAutoFit/>
          </a:bodyPr>
          <a:lstStyle/>
          <a:p>
            <a:pPr lvl="0"/>
            <a:r>
              <a:rPr lang="en-US" altLang="zh-CN" sz="2800" kern="100" dirty="0">
                <a:solidFill>
                  <a:srgbClr val="E36C0A"/>
                </a:solidFill>
                <a:latin typeface="Times New Roman"/>
                <a:ea typeface="华文细黑"/>
              </a:rPr>
              <a:t>CE</a:t>
            </a:r>
            <a:r>
              <a:rPr lang="zh-CN" altLang="zh-CN" sz="2800" kern="100" dirty="0">
                <a:solidFill>
                  <a:srgbClr val="E36C0A"/>
                </a:solidFill>
                <a:latin typeface="Times New Roman"/>
                <a:ea typeface="华文细黑"/>
                <a:cs typeface="Times New Roman"/>
              </a:rPr>
              <a:t>段：已达平衡，升温使平衡左移，</a:t>
            </a:r>
            <a:r>
              <a:rPr lang="en-US" altLang="zh-CN" sz="2800" kern="100" dirty="0">
                <a:solidFill>
                  <a:srgbClr val="E36C0A"/>
                </a:solidFill>
                <a:latin typeface="Times New Roman"/>
                <a:ea typeface="华文细黑"/>
              </a:rPr>
              <a:t>NH</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的体积分数变小</a:t>
            </a:r>
            <a:endParaRPr lang="zh-CN" altLang="en-US" sz="2800" dirty="0">
              <a:solidFill>
                <a:prstClr val="black"/>
              </a:solidFill>
            </a:endParaRPr>
          </a:p>
        </p:txBody>
      </p:sp>
      <p:pic>
        <p:nvPicPr>
          <p:cNvPr id="21513" name="Picture 9" descr="WWP1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03518" y="552459"/>
            <a:ext cx="3024539" cy="257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3"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0"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1"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2"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3"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4"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632051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6" grpId="0"/>
      <p:bldP spid="6" grpId="1"/>
      <p:bldP spid="8" grpId="0"/>
      <p:bldP spid="8" grpId="1"/>
      <p:bldP spid="9" grpId="0"/>
      <p:bldP spid="9" grpId="1"/>
      <p:bldP spid="11" grpId="0"/>
      <p:bldP spid="1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1002739"/>
            <a:ext cx="10793813" cy="2599751"/>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rPr>
              <a:t>10.</a:t>
            </a:r>
            <a:r>
              <a:rPr lang="zh-CN" altLang="zh-CN" sz="2800" kern="100" dirty="0">
                <a:latin typeface="Times New Roman"/>
                <a:ea typeface="华文细黑"/>
                <a:cs typeface="Times New Roman"/>
              </a:rPr>
              <a:t>煤气化的一种方法是在气化炉中给煤炭加氢，发生的主要反应为</a:t>
            </a:r>
            <a:r>
              <a:rPr lang="en-US" altLang="zh-CN" sz="2800" kern="100" dirty="0">
                <a:latin typeface="Times New Roman"/>
                <a:ea typeface="华文细黑"/>
              </a:rPr>
              <a:t>C(s)</a:t>
            </a:r>
            <a:r>
              <a:rPr lang="zh-CN" altLang="zh-CN" sz="2800" kern="100" dirty="0">
                <a:latin typeface="Times New Roman"/>
                <a:ea typeface="华文细黑"/>
                <a:cs typeface="Times New Roman"/>
              </a:rPr>
              <a:t>＋</a:t>
            </a:r>
            <a:r>
              <a:rPr lang="en-US" altLang="zh-CN" sz="2800" kern="100" dirty="0">
                <a:latin typeface="Times New Roman"/>
                <a:ea typeface="华文细黑"/>
              </a:rPr>
              <a:t>2H</a:t>
            </a:r>
            <a:r>
              <a:rPr lang="en-US" altLang="zh-CN" sz="2800" kern="100" baseline="-25000" dirty="0">
                <a:latin typeface="Times New Roman"/>
                <a:ea typeface="华文细黑"/>
              </a:rPr>
              <a:t>2</a:t>
            </a:r>
            <a:r>
              <a:rPr lang="en-US" altLang="zh-CN" sz="2800" kern="100" dirty="0">
                <a:latin typeface="Times New Roman"/>
                <a:ea typeface="华文细黑"/>
              </a:rPr>
              <a:t>(g)</a:t>
            </a:r>
            <a:r>
              <a:rPr lang="en-US" altLang="zh-CN" sz="2800" kern="100" dirty="0">
                <a:latin typeface="ZBFH"/>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4</a:t>
            </a:r>
            <a:r>
              <a:rPr lang="en-US" altLang="zh-CN" sz="2800" kern="100" dirty="0">
                <a:latin typeface="Times New Roman"/>
                <a:ea typeface="华文细黑"/>
              </a:rPr>
              <a:t>(g)</a:t>
            </a:r>
            <a:r>
              <a:rPr lang="zh-CN" altLang="zh-CN" sz="2800" kern="100" dirty="0">
                <a:latin typeface="Times New Roman"/>
                <a:ea typeface="华文细黑"/>
                <a:cs typeface="Times New Roman"/>
              </a:rPr>
              <a:t>。在</a:t>
            </a:r>
            <a:r>
              <a:rPr lang="en-US" altLang="zh-CN" sz="2800" i="1" kern="100" dirty="0">
                <a:latin typeface="Times New Roman"/>
                <a:ea typeface="华文细黑"/>
              </a:rPr>
              <a:t>V</a:t>
            </a:r>
            <a:r>
              <a:rPr lang="en-US" altLang="zh-CN" sz="2800" kern="100" dirty="0">
                <a:latin typeface="Times New Roman"/>
                <a:ea typeface="华文细黑"/>
              </a:rPr>
              <a:t> L</a:t>
            </a:r>
            <a:r>
              <a:rPr lang="zh-CN" altLang="zh-CN" sz="2800" kern="100" dirty="0">
                <a:latin typeface="Times New Roman"/>
                <a:ea typeface="华文细黑"/>
                <a:cs typeface="Times New Roman"/>
              </a:rPr>
              <a:t>的容器中投入</a:t>
            </a:r>
            <a:r>
              <a:rPr lang="en-US" altLang="zh-CN" sz="2800" i="1" kern="100" dirty="0">
                <a:latin typeface="Times New Roman"/>
                <a:ea typeface="华文细黑"/>
              </a:rPr>
              <a:t>a</a:t>
            </a:r>
            <a:r>
              <a:rPr lang="en-US" altLang="zh-CN" sz="2800" kern="100" dirty="0">
                <a:latin typeface="Times New Roman"/>
                <a:ea typeface="华文细黑"/>
              </a:rPr>
              <a:t> </a:t>
            </a:r>
            <a:r>
              <a:rPr lang="en-US" altLang="zh-CN" sz="2800" kern="100" dirty="0" err="1">
                <a:latin typeface="Times New Roman"/>
                <a:ea typeface="华文细黑"/>
              </a:rPr>
              <a:t>mol</a:t>
            </a:r>
            <a:r>
              <a:rPr lang="zh-CN" altLang="zh-CN" sz="2800" kern="100" dirty="0">
                <a:latin typeface="Times New Roman"/>
                <a:ea typeface="华文细黑"/>
                <a:cs typeface="Times New Roman"/>
              </a:rPr>
              <a:t>碳</a:t>
            </a:r>
            <a:r>
              <a:rPr lang="en-US" altLang="zh-CN" sz="2800" kern="100" dirty="0">
                <a:latin typeface="Times New Roman"/>
                <a:ea typeface="华文细黑"/>
              </a:rPr>
              <a:t>(</a:t>
            </a:r>
            <a:r>
              <a:rPr lang="zh-CN" altLang="zh-CN" sz="2800" kern="100" dirty="0">
                <a:latin typeface="Times New Roman"/>
                <a:ea typeface="华文细黑"/>
                <a:cs typeface="Times New Roman"/>
              </a:rPr>
              <a:t>足量</a:t>
            </a:r>
            <a:r>
              <a:rPr lang="en-US" altLang="zh-CN" sz="2800" kern="100" dirty="0">
                <a:latin typeface="Times New Roman"/>
                <a:ea typeface="华文细黑"/>
              </a:rPr>
              <a:t>)</a:t>
            </a:r>
            <a:r>
              <a:rPr lang="zh-CN" altLang="zh-CN" sz="2800" kern="100" dirty="0">
                <a:latin typeface="Times New Roman"/>
                <a:ea typeface="华文细黑"/>
                <a:cs typeface="Times New Roman"/>
              </a:rPr>
              <a:t>，同时通入</a:t>
            </a:r>
            <a:r>
              <a:rPr lang="en-US" altLang="zh-CN" sz="2800" kern="100" dirty="0">
                <a:latin typeface="Times New Roman"/>
                <a:ea typeface="华文细黑"/>
              </a:rPr>
              <a:t>2</a:t>
            </a:r>
            <a:r>
              <a:rPr lang="en-US" altLang="zh-CN" sz="2800" i="1" kern="100" dirty="0">
                <a:latin typeface="Times New Roman"/>
                <a:ea typeface="华文细黑"/>
              </a:rPr>
              <a:t>a</a:t>
            </a:r>
            <a:r>
              <a:rPr lang="en-US" altLang="zh-CN" sz="2800" kern="100" dirty="0">
                <a:latin typeface="Times New Roman"/>
                <a:ea typeface="华文细黑"/>
              </a:rPr>
              <a:t> </a:t>
            </a:r>
            <a:r>
              <a:rPr lang="en-US" altLang="zh-CN" sz="2800" kern="100" dirty="0" err="1">
                <a:latin typeface="Times New Roman"/>
                <a:ea typeface="华文细黑"/>
              </a:rPr>
              <a:t>mol</a:t>
            </a:r>
            <a:r>
              <a:rPr lang="en-US" altLang="zh-CN" sz="2800" kern="100" dirty="0">
                <a:latin typeface="Times New Roman"/>
                <a:ea typeface="华文细黑"/>
              </a:rPr>
              <a:t> 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，控制条件使其发生上述反应，实验测得碳的平衡转化率随压强及温度的变化关系如图所示。下列说法正确的是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480398524"/>
              </p:ext>
            </p:extLst>
          </p:nvPr>
        </p:nvGraphicFramePr>
        <p:xfrm>
          <a:off x="2635922" y="1722819"/>
          <a:ext cx="965200" cy="711200"/>
        </p:xfrm>
        <a:graphic>
          <a:graphicData uri="http://schemas.openxmlformats.org/presentationml/2006/ole">
            <mc:AlternateContent xmlns:mc="http://schemas.openxmlformats.org/markup-compatibility/2006">
              <mc:Choice xmlns:v="urn:schemas-microsoft-com:vml" Requires="v">
                <p:oleObj spid="_x0000_s29714" name="Document" r:id="rId3" imgW="965433" imgH="709842" progId="Word.Document.8">
                  <p:embed/>
                </p:oleObj>
              </mc:Choice>
              <mc:Fallback>
                <p:oleObj name="Document" r:id="rId3" imgW="965433" imgH="70984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922" y="1722819"/>
                        <a:ext cx="965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728028" y="261442"/>
            <a:ext cx="3070071" cy="656846"/>
          </a:xfrm>
          <a:prstGeom prst="rect">
            <a:avLst/>
          </a:prstGeom>
        </p:spPr>
        <p:txBody>
          <a:bodyPr wrap="none">
            <a:spAutoFit/>
          </a:bodyPr>
          <a:lstStyle/>
          <a:p>
            <a:pPr lvl="0" algn="just">
              <a:lnSpc>
                <a:spcPct val="150000"/>
              </a:lnSpc>
              <a:tabLst>
                <a:tab pos="1890395" algn="l"/>
              </a:tabLst>
            </a:pPr>
            <a:r>
              <a:rPr lang="zh-CN" altLang="en-US" sz="2800" b="1" kern="100" dirty="0">
                <a:solidFill>
                  <a:srgbClr val="0000FF"/>
                </a:solidFill>
                <a:latin typeface="Times New Roman"/>
                <a:cs typeface="Times New Roman"/>
              </a:rPr>
              <a:t>题组七　新型图像</a:t>
            </a:r>
            <a:endParaRPr lang="en-US" altLang="zh-CN" sz="2800" b="1" kern="100" dirty="0">
              <a:solidFill>
                <a:srgbClr val="0000FF"/>
              </a:solidFill>
              <a:latin typeface="Times New Roman"/>
              <a:cs typeface="Times New Roman"/>
            </a:endParaRPr>
          </a:p>
        </p:txBody>
      </p:sp>
      <p:pic>
        <p:nvPicPr>
          <p:cNvPr id="29698" name="Picture 2" descr="GD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6042" y="3651120"/>
            <a:ext cx="4235124" cy="275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557698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1041911"/>
            <a:ext cx="10793813"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上述正反应为吸热反应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4 </a:t>
            </a:r>
            <a:r>
              <a:rPr lang="en-US" altLang="zh-CN" sz="2800" kern="100" dirty="0" err="1">
                <a:latin typeface="Times New Roman"/>
                <a:ea typeface="华文细黑"/>
                <a:cs typeface="Courier New"/>
              </a:rPr>
              <a:t>MPa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1 200 K</a:t>
            </a:r>
            <a:r>
              <a:rPr lang="zh-CN" altLang="zh-CN" sz="2800" kern="100" dirty="0">
                <a:latin typeface="Times New Roman"/>
                <a:ea typeface="华文细黑"/>
                <a:cs typeface="Times New Roman"/>
              </a:rPr>
              <a:t>时，图中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点</a:t>
            </a:r>
            <a:r>
              <a:rPr lang="en-US" altLang="zh-CN" sz="2800" i="1" kern="100" dirty="0">
                <a:latin typeface="Book Antiqua"/>
                <a:ea typeface="华文细黑"/>
                <a:cs typeface="Times New Roman"/>
              </a:rPr>
              <a:t>v</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baseline="-25000" dirty="0">
                <a:latin typeface="Times New Roman"/>
                <a:ea typeface="华文细黑"/>
                <a:cs typeface="Times New Roman"/>
              </a:rPr>
              <a:t>正</a:t>
            </a:r>
            <a:r>
              <a:rPr lang="en-US" altLang="zh-CN" sz="2800" kern="100" dirty="0">
                <a:latin typeface="Times New Roman"/>
                <a:ea typeface="华文细黑"/>
                <a:cs typeface="Courier New"/>
              </a:rPr>
              <a:t>&lt;</a:t>
            </a:r>
            <a:r>
              <a:rPr lang="en-US" altLang="zh-CN" sz="2800" i="1" kern="100" dirty="0">
                <a:latin typeface="Book Antiqua"/>
                <a:ea typeface="华文细黑"/>
                <a:cs typeface="Times New Roman"/>
              </a:rPr>
              <a:t>v</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baseline="-25000" dirty="0">
                <a:latin typeface="Times New Roman"/>
                <a:ea typeface="华文细黑"/>
                <a:cs typeface="Times New Roman"/>
              </a:rPr>
              <a:t>逆</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5 </a:t>
            </a:r>
            <a:r>
              <a:rPr lang="en-US" altLang="zh-CN" sz="2800" kern="100" dirty="0" err="1">
                <a:latin typeface="Times New Roman"/>
                <a:ea typeface="华文细黑"/>
                <a:cs typeface="Courier New"/>
              </a:rPr>
              <a:t>MPa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800 K</a:t>
            </a:r>
            <a:r>
              <a:rPr lang="zh-CN" altLang="zh-CN" sz="2800" kern="100" dirty="0">
                <a:latin typeface="Times New Roman"/>
                <a:ea typeface="华文细黑"/>
                <a:cs typeface="Times New Roman"/>
              </a:rPr>
              <a:t>时，该反应的平衡常数为</a:t>
            </a:r>
            <a:r>
              <a:rPr lang="en-US" altLang="zh-CN" sz="2800" kern="100" dirty="0">
                <a:latin typeface="Times New Roman"/>
                <a:ea typeface="华文细黑"/>
                <a:cs typeface="Courier New"/>
              </a:rPr>
              <a:t> </a:t>
            </a:r>
            <a:endParaRPr lang="zh-CN" altLang="zh-CN" sz="280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工业上维持</a:t>
            </a:r>
            <a:r>
              <a:rPr lang="en-US" altLang="zh-CN" sz="2800" kern="100" dirty="0">
                <a:latin typeface="Times New Roman"/>
                <a:ea typeface="华文细黑"/>
              </a:rPr>
              <a:t>6 </a:t>
            </a:r>
            <a:r>
              <a:rPr lang="en-US" altLang="zh-CN" sz="2800" kern="100" dirty="0" err="1">
                <a:latin typeface="Times New Roman"/>
                <a:ea typeface="华文细黑"/>
              </a:rPr>
              <a:t>MPa</a:t>
            </a:r>
            <a:r>
              <a:rPr lang="zh-CN" altLang="zh-CN" sz="2800" kern="100" dirty="0">
                <a:latin typeface="Times New Roman"/>
                <a:ea typeface="华文细黑"/>
                <a:cs typeface="Times New Roman"/>
              </a:rPr>
              <a:t>、</a:t>
            </a:r>
            <a:r>
              <a:rPr lang="en-US" altLang="zh-CN" sz="2800" kern="100" dirty="0">
                <a:latin typeface="Times New Roman"/>
                <a:ea typeface="华文细黑"/>
              </a:rPr>
              <a:t>1 000 K</a:t>
            </a:r>
            <a:r>
              <a:rPr lang="zh-CN" altLang="zh-CN" sz="2800" kern="100" dirty="0">
                <a:latin typeface="Times New Roman"/>
                <a:ea typeface="华文细黑"/>
                <a:cs typeface="Times New Roman"/>
              </a:rPr>
              <a:t>而不采用</a:t>
            </a:r>
            <a:r>
              <a:rPr lang="en-US" altLang="zh-CN" sz="2800" kern="100" dirty="0">
                <a:latin typeface="Times New Roman"/>
                <a:ea typeface="华文细黑"/>
              </a:rPr>
              <a:t>10 </a:t>
            </a:r>
            <a:r>
              <a:rPr lang="en-US" altLang="zh-CN" sz="2800" kern="100" dirty="0" err="1">
                <a:latin typeface="Times New Roman"/>
                <a:ea typeface="华文细黑"/>
              </a:rPr>
              <a:t>MPa</a:t>
            </a:r>
            <a:r>
              <a:rPr lang="zh-CN" altLang="zh-CN" sz="2800" kern="100" dirty="0">
                <a:latin typeface="Times New Roman"/>
                <a:ea typeface="华文细黑"/>
                <a:cs typeface="Times New Roman"/>
              </a:rPr>
              <a:t>、</a:t>
            </a:r>
            <a:r>
              <a:rPr lang="en-US" altLang="zh-CN" sz="2800" kern="100" dirty="0">
                <a:latin typeface="Times New Roman"/>
                <a:ea typeface="华文细黑"/>
              </a:rPr>
              <a:t>1 000 K</a:t>
            </a:r>
            <a:r>
              <a:rPr lang="zh-CN" altLang="zh-CN" sz="2800" kern="100" dirty="0">
                <a:latin typeface="Times New Roman"/>
                <a:ea typeface="华文细黑"/>
                <a:cs typeface="Times New Roman"/>
              </a:rPr>
              <a:t>，主要是</a:t>
            </a:r>
            <a:r>
              <a:rPr lang="zh-CN" altLang="zh-CN" sz="2800" kern="100" dirty="0" smtClean="0">
                <a:latin typeface="Times New Roman"/>
                <a:ea typeface="华文细黑"/>
                <a:cs typeface="Times New Roman"/>
              </a:rPr>
              <a:t>因</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前者碳的转化率高</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669374363"/>
              </p:ext>
            </p:extLst>
          </p:nvPr>
        </p:nvGraphicFramePr>
        <p:xfrm>
          <a:off x="7751390" y="2338055"/>
          <a:ext cx="876300" cy="1228725"/>
        </p:xfrm>
        <a:graphic>
          <a:graphicData uri="http://schemas.openxmlformats.org/presentationml/2006/ole">
            <mc:AlternateContent xmlns:mc="http://schemas.openxmlformats.org/markup-compatibility/2006">
              <mc:Choice xmlns:v="urn:schemas-microsoft-com:vml" Requires="v">
                <p:oleObj spid="_x0000_s32781" name="文档" r:id="rId3" imgW="876554" imgH="1229097" progId="Word.Document.12">
                  <p:embed/>
                </p:oleObj>
              </mc:Choice>
              <mc:Fallback>
                <p:oleObj name="文档" r:id="rId3" imgW="876554" imgH="1229097" progId="Word.Document.12">
                  <p:embed/>
                  <p:pic>
                    <p:nvPicPr>
                      <p:cNvPr id="0" name=""/>
                      <p:cNvPicPr/>
                      <p:nvPr/>
                    </p:nvPicPr>
                    <p:blipFill>
                      <a:blip r:embed="rId4"/>
                      <a:stretch>
                        <a:fillRect/>
                      </a:stretch>
                    </p:blipFill>
                    <p:spPr>
                      <a:xfrm>
                        <a:off x="7751390" y="2338055"/>
                        <a:ext cx="876300" cy="122872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659256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63968" y="450499"/>
            <a:ext cx="11010769" cy="2238241"/>
          </a:xfrm>
          <a:prstGeom prst="rect">
            <a:avLst/>
          </a:prstGeom>
        </p:spPr>
        <p:txBody>
          <a:bodyPr>
            <a:spAutoFit/>
          </a:bodyPr>
          <a:lstStyle/>
          <a:p>
            <a:pPr algn="just">
              <a:lnSpc>
                <a:spcPct val="150000"/>
              </a:lnSpc>
              <a:spcAft>
                <a:spcPts val="0"/>
              </a:spcAft>
            </a:pPr>
            <a:r>
              <a:rPr lang="zh-CN" altLang="zh-CN" b="1" kern="100" dirty="0" smtClean="0">
                <a:solidFill>
                  <a:srgbClr val="0000FF"/>
                </a:solidFill>
                <a:latin typeface="Times New Roman" pitchFamily="18" charset="0"/>
                <a:cs typeface="Times New Roman" pitchFamily="18" charset="0"/>
              </a:rPr>
              <a:t>解析</a:t>
            </a:r>
            <a:r>
              <a:rPr lang="zh-CN" altLang="zh-CN" kern="100" dirty="0">
                <a:latin typeface="Times New Roman"/>
                <a:ea typeface="华文细黑"/>
                <a:cs typeface="Times New Roman"/>
              </a:rPr>
              <a:t>　</a:t>
            </a:r>
            <a:r>
              <a:rPr lang="en-US" altLang="zh-CN" kern="100" dirty="0">
                <a:latin typeface="Times New Roman"/>
                <a:ea typeface="华文细黑"/>
                <a:cs typeface="Courier New"/>
              </a:rPr>
              <a:t>A</a:t>
            </a:r>
            <a:r>
              <a:rPr lang="zh-CN" altLang="zh-CN" kern="100" dirty="0">
                <a:latin typeface="Times New Roman"/>
                <a:ea typeface="华文细黑"/>
                <a:cs typeface="Times New Roman"/>
              </a:rPr>
              <a:t>项，由图观察，温度越高碳的平衡转化率越大，平衡正向移动，正反应为吸热反应，正确</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algn="just">
              <a:lnSpc>
                <a:spcPct val="150000"/>
              </a:lnSpc>
              <a:spcAft>
                <a:spcPts val="0"/>
              </a:spcAft>
            </a:pPr>
            <a:r>
              <a:rPr lang="en-US" altLang="zh-CN" kern="100" dirty="0" smtClean="0">
                <a:latin typeface="Times New Roman"/>
                <a:ea typeface="华文细黑"/>
                <a:cs typeface="Courier New"/>
              </a:rPr>
              <a:t>B</a:t>
            </a:r>
            <a:r>
              <a:rPr lang="zh-CN" altLang="zh-CN" kern="100" dirty="0">
                <a:latin typeface="Times New Roman"/>
                <a:ea typeface="华文细黑"/>
                <a:cs typeface="Times New Roman"/>
              </a:rPr>
              <a:t>项，</a:t>
            </a:r>
            <a:r>
              <a:rPr lang="en-US" altLang="zh-CN" kern="100" dirty="0">
                <a:latin typeface="Times New Roman"/>
                <a:ea typeface="华文细黑"/>
                <a:cs typeface="Courier New"/>
              </a:rPr>
              <a:t>X</a:t>
            </a:r>
            <a:r>
              <a:rPr lang="zh-CN" altLang="zh-CN" kern="100" dirty="0">
                <a:latin typeface="Times New Roman"/>
                <a:ea typeface="华文细黑"/>
                <a:cs typeface="Times New Roman"/>
              </a:rPr>
              <a:t>点是未平衡时，反应正向进行，正反应速率大于逆反应速率，错误</a:t>
            </a:r>
            <a:r>
              <a:rPr lang="zh-CN" altLang="zh-CN" kern="100" dirty="0" smtClean="0">
                <a:latin typeface="Times New Roman"/>
                <a:ea typeface="华文细黑"/>
                <a:cs typeface="Times New Roman"/>
              </a:rPr>
              <a:t>；</a:t>
            </a:r>
            <a:endParaRPr lang="en-US" altLang="zh-CN" kern="100" dirty="0" smtClean="0">
              <a:latin typeface="Times New Roman"/>
              <a:ea typeface="华文细黑"/>
              <a:cs typeface="Times New Roman"/>
            </a:endParaRPr>
          </a:p>
          <a:p>
            <a:pPr algn="just">
              <a:lnSpc>
                <a:spcPct val="150000"/>
              </a:lnSpc>
              <a:spcAft>
                <a:spcPts val="0"/>
              </a:spcAft>
            </a:pPr>
            <a:r>
              <a:rPr lang="en-US" altLang="zh-CN" kern="100" dirty="0" smtClean="0">
                <a:latin typeface="Times New Roman"/>
                <a:ea typeface="华文细黑"/>
                <a:cs typeface="Courier New"/>
              </a:rPr>
              <a:t>C</a:t>
            </a:r>
            <a:r>
              <a:rPr lang="zh-CN" altLang="zh-CN" kern="100" dirty="0">
                <a:latin typeface="Times New Roman"/>
                <a:ea typeface="华文细黑"/>
                <a:cs typeface="Times New Roman"/>
              </a:rPr>
              <a:t>项，此时碳转化率为</a:t>
            </a:r>
            <a:r>
              <a:rPr lang="en-US" altLang="zh-CN" kern="100" dirty="0">
                <a:latin typeface="Times New Roman"/>
                <a:ea typeface="华文细黑"/>
                <a:cs typeface="Courier New"/>
              </a:rPr>
              <a:t>50%</a:t>
            </a:r>
            <a:endParaRPr lang="zh-CN" altLang="zh-CN"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81229050"/>
              </p:ext>
            </p:extLst>
          </p:nvPr>
        </p:nvGraphicFramePr>
        <p:xfrm>
          <a:off x="1703388" y="2682747"/>
          <a:ext cx="8174037" cy="762000"/>
        </p:xfrm>
        <a:graphic>
          <a:graphicData uri="http://schemas.openxmlformats.org/presentationml/2006/ole">
            <mc:AlternateContent xmlns:mc="http://schemas.openxmlformats.org/markup-compatibility/2006">
              <mc:Choice xmlns:v="urn:schemas-microsoft-com:vml" Requires="v">
                <p:oleObj spid="_x0000_s33805" name="文档" r:id="rId3" imgW="8173614" imgH="762492" progId="Word.Document.12">
                  <p:embed/>
                </p:oleObj>
              </mc:Choice>
              <mc:Fallback>
                <p:oleObj name="文档" r:id="rId3" imgW="8173614" imgH="762492" progId="Word.Document.12">
                  <p:embed/>
                  <p:pic>
                    <p:nvPicPr>
                      <p:cNvPr id="0" name=""/>
                      <p:cNvPicPr/>
                      <p:nvPr/>
                    </p:nvPicPr>
                    <p:blipFill>
                      <a:blip r:embed="rId4"/>
                      <a:stretch>
                        <a:fillRect/>
                      </a:stretch>
                    </p:blipFill>
                    <p:spPr>
                      <a:xfrm>
                        <a:off x="1703388" y="2682747"/>
                        <a:ext cx="8174037" cy="762000"/>
                      </a:xfrm>
                      <a:prstGeom prst="rect">
                        <a:avLst/>
                      </a:prstGeom>
                    </p:spPr>
                  </p:pic>
                </p:oleObj>
              </mc:Fallback>
            </mc:AlternateContent>
          </a:graphicData>
        </a:graphic>
      </p:graphicFrame>
      <p:sp>
        <p:nvSpPr>
          <p:cNvPr id="6" name="矩形 5"/>
          <p:cNvSpPr/>
          <p:nvPr/>
        </p:nvSpPr>
        <p:spPr>
          <a:xfrm>
            <a:off x="1630710" y="3114795"/>
            <a:ext cx="6092825" cy="1754326"/>
          </a:xfrm>
          <a:prstGeom prst="rect">
            <a:avLst/>
          </a:prstGeom>
        </p:spPr>
        <p:txBody>
          <a:bodyPr>
            <a:spAutoFit/>
          </a:bodyPr>
          <a:lstStyle/>
          <a:p>
            <a:pPr algn="just">
              <a:lnSpc>
                <a:spcPct val="150000"/>
              </a:lnSpc>
              <a:spcAft>
                <a:spcPts val="0"/>
              </a:spcAft>
            </a:pPr>
            <a:r>
              <a:rPr lang="zh-CN" altLang="zh-CN" kern="100" dirty="0">
                <a:latin typeface="Times New Roman"/>
                <a:ea typeface="华文细黑"/>
                <a:cs typeface="Times New Roman"/>
              </a:rPr>
              <a:t>始量</a:t>
            </a:r>
            <a:r>
              <a:rPr lang="en-US" altLang="zh-CN" kern="100" dirty="0">
                <a:latin typeface="Times New Roman"/>
                <a:ea typeface="华文细黑"/>
                <a:cs typeface="Courier New"/>
              </a:rPr>
              <a:t>    </a:t>
            </a:r>
            <a:r>
              <a:rPr lang="en-US" altLang="zh-CN" kern="100" dirty="0" smtClean="0">
                <a:latin typeface="Times New Roman"/>
                <a:ea typeface="华文细黑"/>
                <a:cs typeface="Courier New"/>
              </a:rPr>
              <a:t>       </a:t>
            </a:r>
            <a:r>
              <a:rPr lang="en-US" altLang="zh-CN" i="1" kern="100" dirty="0" smtClean="0">
                <a:latin typeface="Times New Roman"/>
                <a:ea typeface="华文细黑"/>
                <a:cs typeface="Courier New"/>
              </a:rPr>
              <a:t>a</a:t>
            </a:r>
            <a:r>
              <a:rPr lang="en-US" altLang="zh-CN" kern="100" dirty="0" smtClean="0">
                <a:latin typeface="Times New Roman"/>
                <a:ea typeface="华文细黑"/>
                <a:cs typeface="Courier New"/>
              </a:rPr>
              <a:t>                   2</a:t>
            </a:r>
            <a:r>
              <a:rPr lang="en-US" altLang="zh-CN" i="1" kern="100" dirty="0" smtClean="0">
                <a:latin typeface="Times New Roman"/>
                <a:ea typeface="华文细黑"/>
                <a:cs typeface="Courier New"/>
              </a:rPr>
              <a:t>a</a:t>
            </a:r>
            <a:endParaRPr lang="zh-CN" altLang="zh-CN" kern="100" dirty="0">
              <a:latin typeface="宋体"/>
              <a:cs typeface="Courier New"/>
            </a:endParaRPr>
          </a:p>
          <a:p>
            <a:pPr algn="just">
              <a:lnSpc>
                <a:spcPct val="150000"/>
              </a:lnSpc>
              <a:spcAft>
                <a:spcPts val="0"/>
              </a:spcAft>
            </a:pPr>
            <a:r>
              <a:rPr lang="zh-CN" altLang="zh-CN" kern="100" dirty="0">
                <a:latin typeface="Times New Roman"/>
                <a:ea typeface="华文细黑"/>
                <a:cs typeface="Times New Roman"/>
              </a:rPr>
              <a:t>转化量</a:t>
            </a:r>
            <a:r>
              <a:rPr lang="en-US" altLang="zh-CN" kern="100" dirty="0">
                <a:latin typeface="Times New Roman"/>
                <a:ea typeface="华文细黑"/>
                <a:cs typeface="Courier New"/>
              </a:rPr>
              <a:t>  </a:t>
            </a:r>
            <a:r>
              <a:rPr lang="en-US" altLang="zh-CN" kern="100" dirty="0" smtClean="0">
                <a:latin typeface="Times New Roman"/>
                <a:ea typeface="华文细黑"/>
                <a:cs typeface="Courier New"/>
              </a:rPr>
              <a:t>     0.5</a:t>
            </a:r>
            <a:r>
              <a:rPr lang="en-US" altLang="zh-CN" i="1" kern="100" dirty="0" smtClean="0">
                <a:latin typeface="Times New Roman"/>
                <a:ea typeface="华文细黑"/>
                <a:cs typeface="Courier New"/>
              </a:rPr>
              <a:t>a</a:t>
            </a:r>
            <a:r>
              <a:rPr lang="en-US" altLang="zh-CN" kern="100" dirty="0" smtClean="0">
                <a:latin typeface="Times New Roman"/>
                <a:ea typeface="华文细黑"/>
                <a:cs typeface="Courier New"/>
              </a:rPr>
              <a:t>              </a:t>
            </a:r>
            <a:r>
              <a:rPr lang="en-US" altLang="zh-CN" i="1" kern="100" dirty="0" smtClean="0">
                <a:latin typeface="Times New Roman"/>
                <a:ea typeface="华文细黑"/>
                <a:cs typeface="Courier New"/>
              </a:rPr>
              <a:t>a</a:t>
            </a:r>
            <a:r>
              <a:rPr lang="en-US" altLang="zh-CN" kern="100" dirty="0" smtClean="0">
                <a:latin typeface="Times New Roman"/>
                <a:ea typeface="华文细黑"/>
                <a:cs typeface="Courier New"/>
              </a:rPr>
              <a:t>                  0.5</a:t>
            </a:r>
            <a:r>
              <a:rPr lang="en-US" altLang="zh-CN" i="1" kern="100" dirty="0" smtClean="0">
                <a:latin typeface="Times New Roman"/>
                <a:ea typeface="华文细黑"/>
                <a:cs typeface="Courier New"/>
              </a:rPr>
              <a:t>a</a:t>
            </a:r>
            <a:endParaRPr lang="zh-CN" altLang="zh-CN" kern="100" dirty="0">
              <a:latin typeface="宋体"/>
              <a:cs typeface="Courier New"/>
            </a:endParaRPr>
          </a:p>
          <a:p>
            <a:pPr>
              <a:lnSpc>
                <a:spcPct val="150000"/>
              </a:lnSpc>
            </a:pPr>
            <a:r>
              <a:rPr lang="zh-CN" altLang="zh-CN" kern="100" dirty="0">
                <a:latin typeface="Times New Roman"/>
                <a:ea typeface="华文细黑"/>
                <a:cs typeface="Times New Roman"/>
              </a:rPr>
              <a:t>平衡量</a:t>
            </a:r>
            <a:r>
              <a:rPr lang="en-US" altLang="zh-CN" kern="100" dirty="0">
                <a:latin typeface="Times New Roman"/>
                <a:ea typeface="华文细黑"/>
              </a:rPr>
              <a:t>  </a:t>
            </a:r>
            <a:r>
              <a:rPr lang="en-US" altLang="zh-CN" kern="100" dirty="0" smtClean="0">
                <a:latin typeface="Times New Roman"/>
                <a:ea typeface="华文细黑"/>
              </a:rPr>
              <a:t>     0.5</a:t>
            </a:r>
            <a:r>
              <a:rPr lang="en-US" altLang="zh-CN" i="1" kern="100" dirty="0" smtClean="0">
                <a:latin typeface="Times New Roman"/>
                <a:ea typeface="华文细黑"/>
              </a:rPr>
              <a:t>a</a:t>
            </a:r>
            <a:r>
              <a:rPr lang="en-US" altLang="zh-CN" kern="100" dirty="0" smtClean="0">
                <a:latin typeface="Times New Roman"/>
                <a:ea typeface="华文细黑"/>
              </a:rPr>
              <a:t>              </a:t>
            </a:r>
            <a:r>
              <a:rPr lang="en-US" altLang="zh-CN" i="1" kern="100" dirty="0" smtClean="0">
                <a:latin typeface="Times New Roman"/>
                <a:ea typeface="华文细黑"/>
              </a:rPr>
              <a:t>a</a:t>
            </a:r>
            <a:r>
              <a:rPr lang="en-US" altLang="zh-CN" kern="100" dirty="0" smtClean="0">
                <a:latin typeface="Times New Roman"/>
                <a:ea typeface="华文细黑"/>
              </a:rPr>
              <a:t>                  0.5</a:t>
            </a:r>
            <a:r>
              <a:rPr lang="en-US" altLang="zh-CN" i="1" kern="100" dirty="0" smtClean="0">
                <a:latin typeface="Times New Roman"/>
                <a:ea typeface="华文细黑"/>
              </a:rPr>
              <a:t>a</a:t>
            </a:r>
            <a:endParaRPr lang="zh-CN" altLang="en-US" dirty="0"/>
          </a:p>
        </p:txBody>
      </p:sp>
      <p:sp>
        <p:nvSpPr>
          <p:cNvPr id="8" name="矩形 7"/>
          <p:cNvSpPr/>
          <p:nvPr/>
        </p:nvSpPr>
        <p:spPr>
          <a:xfrm>
            <a:off x="594132" y="4914995"/>
            <a:ext cx="4988866" cy="461665"/>
          </a:xfrm>
          <a:prstGeom prst="rect">
            <a:avLst/>
          </a:prstGeom>
        </p:spPr>
        <p:txBody>
          <a:bodyPr wrap="none">
            <a:spAutoFit/>
          </a:bodyPr>
          <a:lstStyle/>
          <a:p>
            <a:r>
              <a:rPr lang="en-US" altLang="zh-CN" i="1" kern="100" dirty="0">
                <a:latin typeface="Times New Roman"/>
                <a:ea typeface="华文细黑"/>
              </a:rPr>
              <a:t>K</a:t>
            </a:r>
            <a:r>
              <a:rPr lang="zh-CN" altLang="zh-CN" kern="100" dirty="0">
                <a:latin typeface="Times New Roman"/>
                <a:ea typeface="华文细黑"/>
                <a:cs typeface="Times New Roman"/>
              </a:rPr>
              <a:t>＝</a:t>
            </a:r>
            <a:r>
              <a:rPr lang="en-US" altLang="zh-CN" kern="100" dirty="0">
                <a:latin typeface="Times New Roman"/>
                <a:ea typeface="华文细黑"/>
              </a:rPr>
              <a:t>(0.5</a:t>
            </a:r>
            <a:r>
              <a:rPr lang="en-US" altLang="zh-CN" i="1" kern="100" dirty="0">
                <a:latin typeface="Times New Roman"/>
                <a:ea typeface="华文细黑"/>
              </a:rPr>
              <a:t>a</a:t>
            </a:r>
            <a:r>
              <a:rPr lang="en-US" altLang="zh-CN" kern="100" dirty="0">
                <a:latin typeface="IPAPANNEW"/>
                <a:ea typeface="华文细黑"/>
                <a:cs typeface="Times New Roman"/>
              </a:rPr>
              <a:t>/</a:t>
            </a:r>
            <a:r>
              <a:rPr lang="en-US" altLang="zh-CN" i="1" kern="100" dirty="0">
                <a:latin typeface="IPAPANNEW"/>
                <a:ea typeface="华文细黑"/>
                <a:cs typeface="Times New Roman"/>
              </a:rPr>
              <a:t>V</a:t>
            </a:r>
            <a:r>
              <a:rPr lang="en-US" altLang="zh-CN" kern="100" dirty="0">
                <a:latin typeface="IPAPANNEW"/>
                <a:ea typeface="华文细黑"/>
                <a:cs typeface="Times New Roman"/>
              </a:rPr>
              <a:t>)/</a:t>
            </a:r>
            <a:r>
              <a:rPr lang="en-US" altLang="zh-CN" kern="100" dirty="0">
                <a:latin typeface="Times New Roman"/>
                <a:ea typeface="华文细黑"/>
              </a:rPr>
              <a:t>(</a:t>
            </a:r>
            <a:r>
              <a:rPr lang="en-US" altLang="zh-CN" i="1" kern="100" dirty="0">
                <a:latin typeface="Times New Roman"/>
                <a:ea typeface="华文细黑"/>
              </a:rPr>
              <a:t>a</a:t>
            </a:r>
            <a:r>
              <a:rPr lang="en-US" altLang="zh-CN" kern="100" dirty="0">
                <a:latin typeface="IPAPANNEW"/>
                <a:ea typeface="华文细黑"/>
                <a:cs typeface="Times New Roman"/>
              </a:rPr>
              <a:t>/</a:t>
            </a:r>
            <a:r>
              <a:rPr lang="en-US" altLang="zh-CN" i="1" kern="100" dirty="0">
                <a:latin typeface="IPAPANNEW"/>
                <a:ea typeface="华文细黑"/>
                <a:cs typeface="Times New Roman"/>
              </a:rPr>
              <a:t>V</a:t>
            </a:r>
            <a:r>
              <a:rPr lang="en-US" altLang="zh-CN" kern="100" dirty="0">
                <a:latin typeface="IPAPANNEW"/>
                <a:ea typeface="华文细黑"/>
                <a:cs typeface="Times New Roman"/>
              </a:rPr>
              <a:t>)</a:t>
            </a:r>
            <a:r>
              <a:rPr lang="en-US" altLang="zh-CN" kern="100" baseline="30000" dirty="0">
                <a:latin typeface="IPAPANNEW"/>
                <a:ea typeface="华文细黑"/>
                <a:cs typeface="Times New Roman"/>
              </a:rPr>
              <a:t>2</a:t>
            </a:r>
            <a:r>
              <a:rPr lang="zh-CN" altLang="zh-CN" kern="100" dirty="0">
                <a:latin typeface="IPAPANNEW"/>
                <a:ea typeface="华文细黑"/>
                <a:cs typeface="Times New Roman"/>
              </a:rPr>
              <a:t>＝</a:t>
            </a:r>
            <a:r>
              <a:rPr lang="en-US" altLang="zh-CN" kern="100" dirty="0">
                <a:latin typeface="IPAPANNEW"/>
                <a:ea typeface="华文细黑"/>
                <a:cs typeface="Times New Roman"/>
              </a:rPr>
              <a:t>0.5</a:t>
            </a:r>
            <a:r>
              <a:rPr lang="en-US" altLang="zh-CN" i="1" kern="100" dirty="0">
                <a:latin typeface="IPAPANNEW"/>
                <a:ea typeface="华文细黑"/>
                <a:cs typeface="Times New Roman"/>
              </a:rPr>
              <a:t>V</a:t>
            </a:r>
            <a:r>
              <a:rPr lang="en-US" altLang="zh-CN" kern="100" dirty="0">
                <a:latin typeface="IPAPANNEW"/>
                <a:ea typeface="华文细黑"/>
                <a:cs typeface="Times New Roman"/>
              </a:rPr>
              <a:t>/</a:t>
            </a:r>
            <a:r>
              <a:rPr lang="en-US" altLang="zh-CN" i="1" kern="100" dirty="0">
                <a:latin typeface="Times New Roman"/>
                <a:ea typeface="华文细黑"/>
              </a:rPr>
              <a:t>a</a:t>
            </a:r>
            <a:r>
              <a:rPr lang="zh-CN" altLang="zh-CN" kern="100" dirty="0">
                <a:latin typeface="Times New Roman"/>
                <a:ea typeface="华文细黑"/>
                <a:cs typeface="Times New Roman"/>
              </a:rPr>
              <a:t>，错误；</a:t>
            </a:r>
            <a:endParaRPr lang="zh-CN" altLang="en-US" dirty="0"/>
          </a:p>
        </p:txBody>
      </p:sp>
      <p:sp>
        <p:nvSpPr>
          <p:cNvPr id="7" name="矩形 6"/>
          <p:cNvSpPr/>
          <p:nvPr/>
        </p:nvSpPr>
        <p:spPr>
          <a:xfrm>
            <a:off x="550590" y="5275035"/>
            <a:ext cx="10793813" cy="1582677"/>
          </a:xfrm>
          <a:prstGeom prst="rect">
            <a:avLst/>
          </a:prstGeom>
        </p:spPr>
        <p:txBody>
          <a:bodyPr>
            <a:spAutoFit/>
          </a:bodyPr>
          <a:lstStyle/>
          <a:p>
            <a:pPr>
              <a:lnSpc>
                <a:spcPct val="140000"/>
              </a:lnSpc>
            </a:pPr>
            <a:r>
              <a:rPr lang="en-US" altLang="zh-CN" kern="100" dirty="0">
                <a:solidFill>
                  <a:prstClr val="black"/>
                </a:solidFill>
                <a:latin typeface="Times New Roman"/>
                <a:ea typeface="华文细黑"/>
              </a:rPr>
              <a:t>D</a:t>
            </a:r>
            <a:r>
              <a:rPr lang="zh-CN" altLang="zh-CN" kern="100" dirty="0">
                <a:solidFill>
                  <a:prstClr val="black"/>
                </a:solidFill>
                <a:latin typeface="Times New Roman"/>
                <a:ea typeface="华文细黑"/>
                <a:cs typeface="Times New Roman"/>
              </a:rPr>
              <a:t>项，该选择的原因是两者转化率相差不大，但压强增大对设备要求高，能量需求大，错误</a:t>
            </a:r>
            <a:r>
              <a:rPr lang="zh-CN" altLang="zh-CN" kern="100" dirty="0" smtClean="0">
                <a:solidFill>
                  <a:prstClr val="black"/>
                </a:solidFill>
                <a:latin typeface="Times New Roman"/>
                <a:ea typeface="华文细黑"/>
                <a:cs typeface="Times New Roman"/>
              </a:rPr>
              <a:t>。</a:t>
            </a:r>
            <a:endParaRPr lang="en-US" altLang="zh-CN" kern="100" dirty="0" smtClean="0">
              <a:solidFill>
                <a:prstClr val="black"/>
              </a:solidFill>
              <a:latin typeface="Times New Roman"/>
              <a:ea typeface="华文细黑"/>
              <a:cs typeface="Times New Roman"/>
            </a:endParaRPr>
          </a:p>
          <a:p>
            <a:pPr lvl="0" algn="just">
              <a:lnSpc>
                <a:spcPct val="140000"/>
              </a:lnSpc>
            </a:pPr>
            <a:r>
              <a:rPr lang="zh-CN" altLang="zh-CN" b="1" kern="100" dirty="0">
                <a:solidFill>
                  <a:srgbClr val="0000FF"/>
                </a:solidFill>
                <a:latin typeface="Times New Roman" pitchFamily="18" charset="0"/>
                <a:cs typeface="Times New Roman" pitchFamily="18" charset="0"/>
              </a:rPr>
              <a:t>答案</a:t>
            </a:r>
            <a:r>
              <a:rPr lang="zh-CN" altLang="zh-CN" kern="100" dirty="0">
                <a:solidFill>
                  <a:prstClr val="black"/>
                </a:solidFill>
                <a:latin typeface="Times New Roman"/>
                <a:ea typeface="华文细黑"/>
                <a:cs typeface="Times New Roman"/>
              </a:rPr>
              <a:t>　</a:t>
            </a:r>
            <a:r>
              <a:rPr lang="en-US" altLang="zh-CN" b="1" kern="100" dirty="0" smtClean="0">
                <a:solidFill>
                  <a:schemeClr val="accent6">
                    <a:lumMod val="75000"/>
                  </a:schemeClr>
                </a:solidFill>
                <a:latin typeface="Times New Roman"/>
                <a:ea typeface="华文细黑"/>
                <a:cs typeface="Courier New"/>
              </a:rPr>
              <a:t>A</a:t>
            </a:r>
            <a:endParaRPr lang="zh-CN" altLang="zh-CN" b="1" kern="100" dirty="0">
              <a:solidFill>
                <a:schemeClr val="accent6">
                  <a:lumMod val="75000"/>
                </a:schemeClr>
              </a:solidFill>
              <a:latin typeface="宋体"/>
              <a:cs typeface="Courier New"/>
            </a:endParaRPr>
          </a:p>
        </p:txBody>
      </p:sp>
      <p:sp>
        <p:nvSpPr>
          <p:cNvPr id="21" name="Rectangle 21">
            <a:hlinkClick r:id="rId5"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6"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7"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8"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9"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10"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11"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8" name="Rectangle 21">
            <a:hlinkClick r:id="rId12"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9" name="Rectangle 21">
            <a:hlinkClick r:id="rId13"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0" name="Rectangle 21">
            <a:hlinkClick r:id="rId14"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1" name="Rectangle 21">
            <a:hlinkClick r:id="rId15"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2" name="Rectangle 21">
            <a:hlinkClick r:id="rId16"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81891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750"/>
                                        <p:tgtEl>
                                          <p:spTgt spid="4"/>
                                        </p:tgtEl>
                                      </p:cBhvr>
                                    </p:animEffect>
                                  </p:childTnLst>
                                </p:cTn>
                              </p:par>
                            </p:childTnLst>
                          </p:cTn>
                        </p:par>
                        <p:par>
                          <p:cTn id="20" fill="hold">
                            <p:stCondLst>
                              <p:cond delay="3000"/>
                            </p:stCondLst>
                            <p:childTnLst>
                              <p:par>
                                <p:cTn id="21" presetID="3"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750"/>
                                        <p:tgtEl>
                                          <p:spTgt spid="6"/>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750"/>
                                        <p:tgtEl>
                                          <p:spTgt spid="8"/>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blinds(horizontal)">
                                      <p:cBhvr>
                                        <p:cTn id="31" dur="750"/>
                                        <p:tgtEl>
                                          <p:spTgt spid="7">
                                            <p:txEl>
                                              <p:pRg st="0" end="0"/>
                                            </p:txEl>
                                          </p:spTgt>
                                        </p:tgtEl>
                                      </p:cBhvr>
                                    </p:animEffect>
                                  </p:childTnLst>
                                </p:cTn>
                              </p:par>
                            </p:childTnLst>
                          </p:cTn>
                        </p:par>
                        <p:par>
                          <p:cTn id="32" fill="hold">
                            <p:stCondLst>
                              <p:cond delay="5250"/>
                            </p:stCondLst>
                            <p:childTnLst>
                              <p:par>
                                <p:cTn id="33" presetID="3" presetClass="entr" presetSubtype="10" fill="hold" nodeType="after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blinds(horizontal)">
                                      <p:cBhvr>
                                        <p:cTn id="35"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01609"/>
            <a:ext cx="10793813" cy="5262979"/>
          </a:xfrm>
          <a:prstGeom prst="rect">
            <a:avLst/>
          </a:prstGeom>
        </p:spPr>
        <p:txBody>
          <a:bodyPr>
            <a:spAutoFit/>
          </a:bodyPr>
          <a:lstStyle/>
          <a:p>
            <a:pPr>
              <a:lnSpc>
                <a:spcPct val="150000"/>
              </a:lnSpc>
            </a:pPr>
            <a:r>
              <a:rPr lang="en-US" altLang="zh-CN" sz="2800" kern="100" dirty="0">
                <a:latin typeface="Times New Roman"/>
                <a:ea typeface="华文细黑"/>
              </a:rPr>
              <a:t>11.</a:t>
            </a:r>
            <a:r>
              <a:rPr lang="zh-CN" altLang="zh-CN" sz="2800" kern="100" dirty="0">
                <a:latin typeface="Times New Roman"/>
                <a:ea typeface="华文细黑"/>
                <a:cs typeface="Times New Roman"/>
              </a:rPr>
              <a:t>一定条件下，溶液的酸碱性对</a:t>
            </a:r>
            <a:r>
              <a:rPr lang="en-US" altLang="zh-CN" sz="2800" kern="100" dirty="0">
                <a:latin typeface="Times New Roman"/>
                <a:ea typeface="华文细黑"/>
              </a:rPr>
              <a:t>TiO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光催化染料</a:t>
            </a:r>
            <a:r>
              <a:rPr lang="en-US" altLang="zh-CN" sz="2800" kern="100" dirty="0">
                <a:latin typeface="Times New Roman"/>
                <a:ea typeface="华文细黑"/>
              </a:rPr>
              <a:t>R</a:t>
            </a:r>
            <a:r>
              <a:rPr lang="zh-CN" altLang="zh-CN" sz="2800" kern="100" dirty="0">
                <a:latin typeface="Times New Roman"/>
                <a:ea typeface="华文细黑"/>
                <a:cs typeface="Times New Roman"/>
              </a:rPr>
              <a:t>降解反应的影响</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右</a:t>
            </a: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所示。下列判断正确的是</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rPr>
              <a:t>)</a:t>
            </a: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 min</a:t>
            </a:r>
            <a:r>
              <a:rPr lang="zh-CN" altLang="zh-CN" sz="2800" kern="100" dirty="0">
                <a:latin typeface="Times New Roman"/>
                <a:ea typeface="华文细黑"/>
                <a:cs typeface="Times New Roman"/>
              </a:rPr>
              <a:t>之间，</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降解</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百分率</a:t>
            </a:r>
            <a:r>
              <a:rPr lang="zh-CN" altLang="zh-CN" sz="2800" kern="100" dirty="0">
                <a:latin typeface="Times New Roman"/>
                <a:ea typeface="华文细黑"/>
                <a:cs typeface="Times New Roman"/>
              </a:rPr>
              <a:t>相等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溶液酸性越强，</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的降解速率越小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的起始浓度越小，降解速率越大</a:t>
            </a:r>
            <a:endParaRPr lang="zh-CN" altLang="zh-CN" sz="1050" kern="100" dirty="0">
              <a:latin typeface="宋体"/>
              <a:cs typeface="Courier New"/>
            </a:endParaRPr>
          </a:p>
          <a:p>
            <a:pPr>
              <a:lnSpc>
                <a:spcPct val="150000"/>
              </a:lnSpc>
            </a:pPr>
            <a:r>
              <a:rPr lang="en-US" altLang="zh-CN" sz="2800" kern="100" dirty="0">
                <a:latin typeface="Times New Roman"/>
                <a:ea typeface="华文细黑"/>
              </a:rPr>
              <a:t>D.</a:t>
            </a:r>
            <a:r>
              <a:rPr lang="zh-CN" altLang="zh-CN" sz="2800" kern="100" dirty="0">
                <a:latin typeface="Times New Roman"/>
                <a:ea typeface="华文细黑"/>
                <a:cs typeface="Times New Roman"/>
              </a:rPr>
              <a:t>在</a:t>
            </a:r>
            <a:r>
              <a:rPr lang="en-US" altLang="zh-CN" sz="2800" kern="100" dirty="0">
                <a:latin typeface="Times New Roman"/>
                <a:ea typeface="华文细黑"/>
              </a:rPr>
              <a:t>20</a:t>
            </a:r>
            <a:r>
              <a:rPr lang="zh-CN" altLang="zh-CN" sz="2800" kern="100" dirty="0">
                <a:latin typeface="Times New Roman"/>
                <a:ea typeface="华文细黑"/>
                <a:cs typeface="Times New Roman"/>
              </a:rPr>
              <a:t>～</a:t>
            </a:r>
            <a:r>
              <a:rPr lang="en-US" altLang="zh-CN" sz="2800" kern="100" dirty="0">
                <a:latin typeface="Times New Roman"/>
                <a:ea typeface="华文细黑"/>
              </a:rPr>
              <a:t>25 min</a:t>
            </a:r>
            <a:r>
              <a:rPr lang="zh-CN" altLang="zh-CN" sz="2800" kern="100" dirty="0">
                <a:latin typeface="Times New Roman"/>
                <a:ea typeface="华文细黑"/>
                <a:cs typeface="Times New Roman"/>
              </a:rPr>
              <a:t>之间，</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10</a:t>
            </a:r>
            <a:r>
              <a:rPr lang="zh-CN" altLang="zh-CN" sz="2800" kern="100" dirty="0">
                <a:latin typeface="Times New Roman"/>
                <a:ea typeface="华文细黑"/>
                <a:cs typeface="Times New Roman"/>
              </a:rPr>
              <a:t>时</a:t>
            </a:r>
            <a:r>
              <a:rPr lang="en-US" altLang="zh-CN" sz="2800" kern="100" dirty="0">
                <a:latin typeface="Times New Roman"/>
                <a:ea typeface="华文细黑"/>
              </a:rPr>
              <a:t>R</a:t>
            </a:r>
            <a:r>
              <a:rPr lang="zh-CN" altLang="zh-CN" sz="2800" kern="100" dirty="0">
                <a:latin typeface="Times New Roman"/>
                <a:ea typeface="华文细黑"/>
                <a:cs typeface="Times New Roman"/>
              </a:rPr>
              <a:t>的平均降解</a:t>
            </a:r>
            <a:r>
              <a:rPr lang="zh-CN" altLang="zh-CN" sz="2800" kern="100" dirty="0" smtClean="0">
                <a:latin typeface="Times New Roman"/>
                <a:ea typeface="华文细黑"/>
                <a:cs typeface="Times New Roman"/>
              </a:rPr>
              <a:t>速率</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为</a:t>
            </a:r>
            <a:r>
              <a:rPr lang="en-US" altLang="zh-CN" sz="2800" kern="100" dirty="0">
                <a:latin typeface="Times New Roman"/>
                <a:ea typeface="华文细黑"/>
              </a:rPr>
              <a:t>0.04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endParaRPr lang="zh-CN" altLang="en-US" sz="2800" dirty="0"/>
          </a:p>
        </p:txBody>
      </p:sp>
      <p:pic>
        <p:nvPicPr>
          <p:cNvPr id="31746" name="Picture 2" descr="GD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8193" y="1528926"/>
            <a:ext cx="3432969" cy="3468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4"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5"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2"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3"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4"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5"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5347699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1708" y="981522"/>
            <a:ext cx="11688154" cy="5262979"/>
          </a:xfrm>
          <a:prstGeom prst="rect">
            <a:avLst/>
          </a:prstGeom>
        </p:spPr>
        <p:txBody>
          <a:bodyPr>
            <a:spAutoFit/>
          </a:bodyPr>
          <a:lstStyle/>
          <a:p>
            <a:pPr>
              <a:lnSpc>
                <a:spcPct val="150000"/>
              </a:lnSpc>
            </a:pPr>
            <a:r>
              <a:rPr lang="zh-CN" altLang="zh-CN" sz="2800" b="1" kern="100" dirty="0">
                <a:solidFill>
                  <a:srgbClr val="0000FF"/>
                </a:solidFill>
                <a:latin typeface="Times New Roman" pitchFamily="18" charset="0"/>
                <a:cs typeface="Times New Roman" pitchFamily="18" charset="0"/>
              </a:rPr>
              <a:t>解析</a:t>
            </a:r>
            <a:r>
              <a:rPr lang="zh-CN" altLang="zh-CN" sz="2800" kern="100" dirty="0">
                <a:latin typeface="Times New Roman"/>
                <a:ea typeface="华文细黑"/>
                <a:cs typeface="Times New Roman"/>
              </a:rPr>
              <a:t>　由图知，在</a:t>
            </a:r>
            <a:r>
              <a:rPr lang="en-US" altLang="zh-CN" sz="2800" kern="100" dirty="0">
                <a:latin typeface="Times New Roman"/>
                <a:ea typeface="华文细黑"/>
              </a:rPr>
              <a:t>0</a:t>
            </a:r>
            <a:r>
              <a:rPr lang="zh-CN" altLang="zh-CN" sz="2800" kern="100" dirty="0">
                <a:latin typeface="Times New Roman"/>
                <a:ea typeface="华文细黑"/>
                <a:cs typeface="Times New Roman"/>
              </a:rPr>
              <a:t>～</a:t>
            </a:r>
            <a:r>
              <a:rPr lang="en-US" altLang="zh-CN" sz="2800" kern="100" dirty="0">
                <a:latin typeface="Times New Roman"/>
                <a:ea typeface="华文细黑"/>
              </a:rPr>
              <a:t>50 min</a:t>
            </a:r>
            <a:r>
              <a:rPr lang="zh-CN" altLang="zh-CN" sz="2800" kern="100" dirty="0">
                <a:latin typeface="Times New Roman"/>
                <a:ea typeface="华文细黑"/>
                <a:cs typeface="Times New Roman"/>
              </a:rPr>
              <a:t>之间，</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2</a:t>
            </a:r>
            <a:r>
              <a:rPr lang="zh-CN" altLang="zh-CN" sz="2800" kern="100" dirty="0">
                <a:latin typeface="Times New Roman"/>
                <a:ea typeface="华文细黑"/>
                <a:cs typeface="Times New Roman"/>
              </a:rPr>
              <a:t>和</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7</a:t>
            </a:r>
            <a:r>
              <a:rPr lang="zh-CN" altLang="zh-CN" sz="2800" kern="100" dirty="0">
                <a:latin typeface="Times New Roman"/>
                <a:ea typeface="华文细黑"/>
                <a:cs typeface="Times New Roman"/>
              </a:rPr>
              <a:t>时反应物</a:t>
            </a:r>
            <a:r>
              <a:rPr lang="en-US" altLang="zh-CN" sz="2800" kern="100" dirty="0">
                <a:latin typeface="Times New Roman"/>
                <a:ea typeface="华文细黑"/>
              </a:rPr>
              <a:t>R</a:t>
            </a:r>
            <a:r>
              <a:rPr lang="zh-CN" altLang="zh-CN" sz="2800" kern="100" dirty="0">
                <a:latin typeface="Times New Roman"/>
                <a:ea typeface="华文细黑"/>
                <a:cs typeface="Times New Roman"/>
              </a:rPr>
              <a:t>都能完全反应，降解率都是</a:t>
            </a:r>
            <a:r>
              <a:rPr lang="en-US" altLang="zh-CN" sz="2800" kern="100" dirty="0">
                <a:latin typeface="Times New Roman"/>
                <a:ea typeface="华文细黑"/>
              </a:rPr>
              <a:t>100%</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a:latin typeface="Times New Roman"/>
              <a:ea typeface="华文细黑"/>
              <a:cs typeface="Times New Roman"/>
            </a:endParaRPr>
          </a:p>
          <a:p>
            <a:pPr>
              <a:lnSpc>
                <a:spcPct val="150000"/>
              </a:lnSpc>
            </a:pPr>
            <a:r>
              <a:rPr lang="en-US" altLang="zh-CN" sz="2800" kern="100" dirty="0" smtClean="0">
                <a:latin typeface="Times New Roman"/>
                <a:ea typeface="华文细黑"/>
              </a:rPr>
              <a:t>pH</a:t>
            </a:r>
            <a:r>
              <a:rPr lang="zh-CN" altLang="zh-CN" sz="2800" kern="100" dirty="0">
                <a:latin typeface="Times New Roman"/>
                <a:ea typeface="华文细黑"/>
                <a:cs typeface="Times New Roman"/>
              </a:rPr>
              <a:t>分别为</a:t>
            </a:r>
            <a:r>
              <a:rPr lang="en-US" altLang="zh-CN" sz="2800" kern="1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7</a:t>
            </a:r>
            <a:r>
              <a:rPr lang="zh-CN" altLang="zh-CN" sz="2800" kern="100" dirty="0">
                <a:latin typeface="Times New Roman"/>
                <a:ea typeface="华文细黑"/>
                <a:cs typeface="Times New Roman"/>
              </a:rPr>
              <a:t>、</a:t>
            </a:r>
            <a:r>
              <a:rPr lang="en-US" altLang="zh-CN" sz="2800" kern="100" dirty="0">
                <a:latin typeface="Times New Roman"/>
                <a:ea typeface="华文细黑"/>
              </a:rPr>
              <a:t>10</a:t>
            </a:r>
            <a:r>
              <a:rPr lang="zh-CN" altLang="zh-CN" sz="2800" kern="100" dirty="0">
                <a:latin typeface="Times New Roman"/>
                <a:ea typeface="华文细黑"/>
                <a:cs typeface="Times New Roman"/>
              </a:rPr>
              <a:t>时，通过曲线的倾斜程度可看出溶液的酸性越强，</a:t>
            </a:r>
            <a:r>
              <a:rPr lang="en-US" altLang="zh-CN" sz="2800" kern="100" dirty="0">
                <a:latin typeface="Times New Roman"/>
                <a:ea typeface="华文细黑"/>
              </a:rPr>
              <a:t>R</a:t>
            </a:r>
            <a:r>
              <a:rPr lang="zh-CN" altLang="zh-CN" sz="2800" kern="100" dirty="0">
                <a:latin typeface="Times New Roman"/>
                <a:ea typeface="华文细黑"/>
                <a:cs typeface="Times New Roman"/>
              </a:rPr>
              <a:t>的降解速率越大，</a:t>
            </a:r>
            <a:r>
              <a:rPr lang="en-US" altLang="zh-CN" sz="2800" kern="100" dirty="0">
                <a:latin typeface="Times New Roman"/>
                <a:ea typeface="华文细黑"/>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中无法比较同一</a:t>
            </a:r>
            <a:r>
              <a:rPr lang="en-US" altLang="zh-CN" sz="2800" kern="100" dirty="0">
                <a:latin typeface="Times New Roman"/>
                <a:ea typeface="华文细黑"/>
              </a:rPr>
              <a:t>pH</a:t>
            </a:r>
            <a:r>
              <a:rPr lang="zh-CN" altLang="zh-CN" sz="2800" kern="100" dirty="0">
                <a:latin typeface="Times New Roman"/>
                <a:ea typeface="华文细黑"/>
                <a:cs typeface="Times New Roman"/>
              </a:rPr>
              <a:t>条件下，</a:t>
            </a:r>
            <a:r>
              <a:rPr lang="en-US" altLang="zh-CN" sz="2800" kern="100" dirty="0">
                <a:latin typeface="Times New Roman"/>
                <a:ea typeface="华文细黑"/>
              </a:rPr>
              <a:t>R</a:t>
            </a:r>
            <a:r>
              <a:rPr lang="zh-CN" altLang="zh-CN" sz="2800" kern="100" dirty="0">
                <a:latin typeface="Times New Roman"/>
                <a:ea typeface="华文细黑"/>
                <a:cs typeface="Times New Roman"/>
              </a:rPr>
              <a:t>的起始浓度与降解速率的关系，</a:t>
            </a:r>
            <a:r>
              <a:rPr lang="en-US" altLang="zh-CN" sz="2800" kern="100" dirty="0">
                <a:latin typeface="Times New Roman"/>
                <a:ea typeface="华文细黑"/>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20</a:t>
            </a:r>
            <a:r>
              <a:rPr lang="zh-CN" altLang="zh-CN" sz="2800" kern="100" dirty="0">
                <a:latin typeface="Times New Roman"/>
                <a:ea typeface="华文细黑"/>
                <a:cs typeface="Times New Roman"/>
              </a:rPr>
              <a:t>～</a:t>
            </a:r>
            <a:r>
              <a:rPr lang="en-US" altLang="zh-CN" sz="2800" kern="100" dirty="0">
                <a:latin typeface="Times New Roman"/>
                <a:ea typeface="华文细黑"/>
              </a:rPr>
              <a:t>25 min</a:t>
            </a:r>
            <a:r>
              <a:rPr lang="zh-CN" altLang="zh-CN" sz="2800" kern="100" dirty="0">
                <a:latin typeface="Times New Roman"/>
                <a:ea typeface="华文细黑"/>
                <a:cs typeface="Times New Roman"/>
              </a:rPr>
              <a:t>之间，</a:t>
            </a:r>
            <a:r>
              <a:rPr lang="en-US" altLang="zh-CN" sz="2800" kern="100" dirty="0">
                <a:latin typeface="Times New Roman"/>
                <a:ea typeface="华文细黑"/>
              </a:rPr>
              <a:t>pH</a:t>
            </a:r>
            <a:r>
              <a:rPr lang="zh-CN" altLang="zh-CN" sz="2800" kern="100" dirty="0">
                <a:latin typeface="Times New Roman"/>
                <a:ea typeface="华文细黑"/>
                <a:cs typeface="Times New Roman"/>
              </a:rPr>
              <a:t>＝</a:t>
            </a:r>
            <a:r>
              <a:rPr lang="en-US" altLang="zh-CN" sz="2800" kern="100" dirty="0">
                <a:latin typeface="Times New Roman"/>
                <a:ea typeface="华文细黑"/>
              </a:rPr>
              <a:t>10</a:t>
            </a:r>
            <a:r>
              <a:rPr lang="zh-CN" altLang="zh-CN" sz="2800" kern="100" dirty="0">
                <a:latin typeface="Times New Roman"/>
                <a:ea typeface="华文细黑"/>
                <a:cs typeface="Times New Roman"/>
              </a:rPr>
              <a:t>时，</a:t>
            </a:r>
            <a:r>
              <a:rPr lang="en-US" altLang="zh-CN" sz="2800" kern="100" dirty="0">
                <a:latin typeface="Times New Roman"/>
                <a:ea typeface="华文细黑"/>
              </a:rPr>
              <a:t>R</a:t>
            </a:r>
            <a:r>
              <a:rPr lang="zh-CN" altLang="zh-CN" sz="2800" kern="100" dirty="0">
                <a:latin typeface="Times New Roman"/>
                <a:ea typeface="华文细黑"/>
                <a:cs typeface="Times New Roman"/>
              </a:rPr>
              <a:t>的平均降解速率为</a:t>
            </a:r>
            <a:r>
              <a:rPr lang="en-US" altLang="zh-CN" sz="2800" kern="100" dirty="0">
                <a:latin typeface="Times New Roman"/>
                <a:ea typeface="华文细黑"/>
              </a:rPr>
              <a:t>0.04×10</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4</a:t>
            </a:r>
            <a:r>
              <a:rPr lang="en-US" altLang="zh-CN" sz="2800" kern="100" dirty="0">
                <a:latin typeface="Times New Roman"/>
                <a:ea typeface="华文细黑"/>
              </a:rPr>
              <a:t> </a:t>
            </a:r>
            <a:r>
              <a:rPr lang="en-US" altLang="zh-CN" sz="2800" kern="100" dirty="0" err="1">
                <a:latin typeface="Times New Roman"/>
                <a:ea typeface="华文细黑"/>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en-US" altLang="zh-CN" sz="2800" kern="100" dirty="0" smtClean="0">
                <a:latin typeface="Times New Roman"/>
                <a:ea typeface="华文细黑"/>
              </a:rPr>
              <a:t>·</a:t>
            </a:r>
          </a:p>
          <a:p>
            <a:pPr>
              <a:lnSpc>
                <a:spcPct val="150000"/>
              </a:lnSpc>
            </a:pPr>
            <a:r>
              <a:rPr lang="en-US" altLang="zh-CN" sz="2800" kern="100" dirty="0" smtClean="0">
                <a:latin typeface="Times New Roman"/>
                <a:ea typeface="华文细黑"/>
              </a:rPr>
              <a:t>min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rPr>
              <a:t>1</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错。答案选</a:t>
            </a:r>
            <a:r>
              <a:rPr lang="en-US" altLang="zh-CN" sz="2800" kern="100" dirty="0">
                <a:latin typeface="Times New Roman"/>
                <a:ea typeface="华文细黑"/>
              </a:rPr>
              <a:t>A</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zh-CN" altLang="zh-CN" sz="2800" b="1" kern="100" dirty="0">
                <a:solidFill>
                  <a:srgbClr val="0000FF"/>
                </a:solidFill>
                <a:latin typeface="Times New Roman" pitchFamily="18" charset="0"/>
                <a:cs typeface="Times New Roman" pitchFamily="18" charset="0"/>
              </a:rPr>
              <a:t>答案</a:t>
            </a:r>
            <a:r>
              <a:rPr lang="zh-CN" altLang="zh-CN" sz="2800" kern="100" dirty="0">
                <a:solidFill>
                  <a:prstClr val="black"/>
                </a:solidFill>
                <a:latin typeface="Times New Roman"/>
                <a:ea typeface="华文细黑"/>
                <a:cs typeface="Times New Roman"/>
              </a:rPr>
              <a:t>　</a:t>
            </a:r>
            <a:r>
              <a:rPr lang="en-US" altLang="zh-CN" sz="2800" b="1" kern="100" dirty="0" smtClean="0">
                <a:solidFill>
                  <a:schemeClr val="accent6">
                    <a:lumMod val="75000"/>
                  </a:schemeClr>
                </a:solidFill>
                <a:latin typeface="Times New Roman"/>
                <a:ea typeface="华文细黑"/>
                <a:cs typeface="Courier New"/>
              </a:rPr>
              <a:t>A</a:t>
            </a:r>
            <a:endParaRPr lang="zh-CN" altLang="zh-CN" sz="2800" b="1" kern="100" dirty="0">
              <a:solidFill>
                <a:schemeClr val="accent6">
                  <a:lumMod val="75000"/>
                </a:schemeClr>
              </a:solidFill>
              <a:latin typeface="宋体"/>
              <a:cs typeface="Courier New"/>
            </a:endParaRPr>
          </a:p>
        </p:txBody>
      </p:sp>
      <p:sp>
        <p:nvSpPr>
          <p:cNvPr id="4" name="Rectangle 21">
            <a:hlinkClick r:id="rId2"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34109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632055"/>
            <a:ext cx="10793813" cy="1079550"/>
          </a:xfrm>
          <a:prstGeom prst="rect">
            <a:avLst/>
          </a:prstGeom>
        </p:spPr>
        <p:txBody>
          <a:bodyPr>
            <a:spAutoFit/>
          </a:bodyPr>
          <a:lstStyle/>
          <a:p>
            <a:pPr>
              <a:lnSpc>
                <a:spcPct val="150000"/>
              </a:lnSpc>
            </a:pPr>
            <a:r>
              <a:rPr lang="en-US" altLang="zh-CN" sz="2800" kern="100" dirty="0">
                <a:latin typeface="Times New Roman"/>
                <a:ea typeface="华文细黑"/>
              </a:rPr>
              <a:t>12.</a:t>
            </a:r>
            <a:r>
              <a:rPr lang="zh-CN" altLang="zh-CN" sz="2800" kern="100" dirty="0">
                <a:latin typeface="Times New Roman"/>
                <a:ea typeface="华文细黑"/>
                <a:cs typeface="Times New Roman"/>
              </a:rPr>
              <a:t>将燃煤废气中的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转化为二甲醚的反应原理为</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841858621"/>
              </p:ext>
            </p:extLst>
          </p:nvPr>
        </p:nvGraphicFramePr>
        <p:xfrm>
          <a:off x="910630" y="1496151"/>
          <a:ext cx="8305800" cy="908050"/>
        </p:xfrm>
        <a:graphic>
          <a:graphicData uri="http://schemas.openxmlformats.org/presentationml/2006/ole">
            <mc:AlternateContent xmlns:mc="http://schemas.openxmlformats.org/markup-compatibility/2006">
              <mc:Choice xmlns:v="urn:schemas-microsoft-com:vml" Requires="v">
                <p:oleObj spid="_x0000_s34829" name="文档" r:id="rId3" imgW="8305673" imgH="908501" progId="Word.Document.12">
                  <p:embed/>
                </p:oleObj>
              </mc:Choice>
              <mc:Fallback>
                <p:oleObj name="文档" r:id="rId3" imgW="8305673" imgH="908501" progId="Word.Document.12">
                  <p:embed/>
                  <p:pic>
                    <p:nvPicPr>
                      <p:cNvPr id="0" name=""/>
                      <p:cNvPicPr/>
                      <p:nvPr/>
                    </p:nvPicPr>
                    <p:blipFill>
                      <a:blip r:embed="rId4"/>
                      <a:stretch>
                        <a:fillRect/>
                      </a:stretch>
                    </p:blipFill>
                    <p:spPr>
                      <a:xfrm>
                        <a:off x="910630" y="1496151"/>
                        <a:ext cx="8305800" cy="908050"/>
                      </a:xfrm>
                      <a:prstGeom prst="rect">
                        <a:avLst/>
                      </a:prstGeom>
                    </p:spPr>
                  </p:pic>
                </p:oleObj>
              </mc:Fallback>
            </mc:AlternateContent>
          </a:graphicData>
        </a:graphic>
      </p:graphicFrame>
      <p:sp>
        <p:nvSpPr>
          <p:cNvPr id="7" name="矩形 6"/>
          <p:cNvSpPr/>
          <p:nvPr/>
        </p:nvSpPr>
        <p:spPr>
          <a:xfrm>
            <a:off x="849906" y="2415219"/>
            <a:ext cx="10793813" cy="1384995"/>
          </a:xfrm>
          <a:prstGeom prst="rect">
            <a:avLst/>
          </a:prstGeom>
        </p:spPr>
        <p:txBody>
          <a:bodyPr>
            <a:spAutoFit/>
          </a:bodyPr>
          <a:lstStyle/>
          <a:p>
            <a:pPr>
              <a:lnSpc>
                <a:spcPct val="150000"/>
              </a:lnSpc>
            </a:pPr>
            <a:r>
              <a:rPr lang="zh-CN" altLang="zh-CN" sz="2800" kern="100" dirty="0">
                <a:latin typeface="Times New Roman"/>
                <a:ea typeface="华文细黑"/>
                <a:cs typeface="Times New Roman"/>
              </a:rPr>
              <a:t>已知一定条件下，该反应中</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的平衡转化率随温度、投料比</a:t>
            </a:r>
            <a:r>
              <a:rPr lang="en-US" altLang="zh-CN" sz="2800" kern="100" dirty="0">
                <a:latin typeface="IPAPANNEW"/>
                <a:ea typeface="华文细黑"/>
                <a:cs typeface="Times New Roman"/>
              </a:rPr>
              <a:t>[</a:t>
            </a:r>
            <a:r>
              <a:rPr lang="en-US" altLang="zh-CN" sz="2800" i="1" kern="100" dirty="0">
                <a:latin typeface="Times New Roman"/>
                <a:ea typeface="华文细黑"/>
              </a:rPr>
              <a:t>n</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i="1" kern="100" dirty="0">
                <a:latin typeface="Times New Roman"/>
                <a:ea typeface="华文细黑"/>
              </a:rPr>
              <a:t>n</a:t>
            </a:r>
            <a:r>
              <a:rPr lang="en-US" altLang="zh-CN" sz="2800" kern="100" dirty="0">
                <a:latin typeface="Times New Roman"/>
                <a:ea typeface="华文细黑"/>
              </a:rPr>
              <a:t>(CO</a:t>
            </a:r>
            <a:r>
              <a:rPr lang="en-US" altLang="zh-CN" sz="2800" kern="100" baseline="-25000" dirty="0">
                <a:latin typeface="Times New Roman"/>
                <a:ea typeface="华文细黑"/>
              </a:rPr>
              <a:t>2</a:t>
            </a:r>
            <a:r>
              <a:rPr lang="en-US" altLang="zh-CN" sz="2800" kern="100" dirty="0">
                <a:latin typeface="Times New Roman"/>
                <a:ea typeface="华文细黑"/>
              </a:rPr>
              <a:t>)]</a:t>
            </a:r>
            <a:r>
              <a:rPr lang="zh-CN" altLang="zh-CN" sz="2800" kern="100" dirty="0">
                <a:latin typeface="Times New Roman"/>
                <a:ea typeface="华文细黑"/>
                <a:cs typeface="Times New Roman"/>
              </a:rPr>
              <a:t>的变化曲线如下左图：</a:t>
            </a:r>
            <a:endParaRPr lang="zh-CN" altLang="en-US" sz="2800" dirty="0"/>
          </a:p>
        </p:txBody>
      </p:sp>
      <p:pic>
        <p:nvPicPr>
          <p:cNvPr id="34818" name="Picture 2" descr="GD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2638" y="3872415"/>
            <a:ext cx="8220720" cy="258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6"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3"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4"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5"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6"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7"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739700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615087"/>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在其他条件不变时，请在上图中画出平衡时</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OCH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的体积分数随投料比</a:t>
            </a:r>
            <a:r>
              <a:rPr lang="en-US" altLang="zh-CN" sz="2800" kern="100" dirty="0">
                <a:latin typeface="IPAPANNEW"/>
                <a:ea typeface="华文细黑"/>
                <a:cs typeface="Times New Roman"/>
              </a:rPr>
              <a:t>[</a:t>
            </a:r>
            <a:r>
              <a:rPr lang="en-US" altLang="zh-CN" sz="2800" i="1" kern="100" dirty="0">
                <a:latin typeface="Times New Roman"/>
                <a:ea typeface="华文细黑"/>
              </a:rPr>
              <a:t>n</a:t>
            </a:r>
            <a:r>
              <a:rPr lang="en-US" altLang="zh-CN" sz="2800" kern="100" dirty="0">
                <a:latin typeface="IPAPANNEW"/>
                <a:ea typeface="华文细黑"/>
                <a:cs typeface="Times New Roman"/>
              </a:rPr>
              <a:t>(H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变化的曲线图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pitchFamily="18" charset="0"/>
                <a:cs typeface="Times New Roman" pitchFamily="18" charset="0"/>
              </a:rPr>
              <a:t>答案</a:t>
            </a:r>
          </a:p>
        </p:txBody>
      </p:sp>
      <p:pic>
        <p:nvPicPr>
          <p:cNvPr id="35843" name="Picture 3" descr="GD3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2880" y="3020873"/>
            <a:ext cx="5636676" cy="278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6"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784881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3"/>
                                        </p:tgtEl>
                                        <p:attrNameLst>
                                          <p:attrName>style.visibility</p:attrName>
                                        </p:attrNameLst>
                                      </p:cBhvr>
                                      <p:to>
                                        <p:strVal val="visible"/>
                                      </p:to>
                                    </p:set>
                                    <p:animEffect transition="in" filter="blinds(horizontal)">
                                      <p:cBhvr>
                                        <p:cTn id="10" dur="500"/>
                                        <p:tgtEl>
                                          <p:spTgt spid="358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35843"/>
                                        </p:tgtEl>
                                      </p:cBhvr>
                                    </p:animEffect>
                                    <p:set>
                                      <p:cBhvr>
                                        <p:cTn id="18" dur="1" fill="hold">
                                          <p:stCondLst>
                                            <p:cond delay="499"/>
                                          </p:stCondLst>
                                        </p:cTn>
                                        <p:tgtEl>
                                          <p:spTgt spid="3584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333450"/>
            <a:ext cx="10793813" cy="1953420"/>
          </a:xfrm>
          <a:prstGeom prst="rect">
            <a:avLst/>
          </a:prstGeom>
        </p:spPr>
        <p:txBody>
          <a:bodyPr>
            <a:spAutoFit/>
          </a:bodyPr>
          <a:lstStyle/>
          <a:p>
            <a:pPr algn="just">
              <a:lnSpc>
                <a:spcPct val="150000"/>
              </a:lnSpc>
              <a:spcAft>
                <a:spcPts val="0"/>
              </a:spcAft>
              <a:tabLst>
                <a:tab pos="2430780" algn="l"/>
              </a:tabLs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恒压</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或恒温</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线</a:t>
            </a:r>
            <a:endParaRPr lang="zh-CN" altLang="zh-CN" sz="2800" kern="100" dirty="0" smtClean="0">
              <a:latin typeface="宋体"/>
              <a:cs typeface="Courier New"/>
            </a:endParaRPr>
          </a:p>
          <a:p>
            <a:pPr>
              <a:lnSpc>
                <a:spcPct val="150000"/>
              </a:lnSpc>
            </a:pPr>
            <a:r>
              <a:rPr lang="en-US" altLang="zh-CN" sz="2800" kern="100" dirty="0" smtClean="0">
                <a:latin typeface="Times New Roman"/>
                <a:ea typeface="华文细黑"/>
              </a:rPr>
              <a:t>(</a:t>
            </a:r>
            <a:r>
              <a:rPr lang="en-US" altLang="zh-CN" sz="2800" i="1" kern="100" dirty="0" smtClean="0">
                <a:latin typeface="Times New Roman"/>
                <a:ea typeface="华文细黑"/>
              </a:rPr>
              <a:t>c</a:t>
            </a:r>
            <a:r>
              <a:rPr lang="zh-CN" altLang="zh-CN" sz="2800" kern="100" dirty="0" smtClean="0">
                <a:latin typeface="Times New Roman"/>
                <a:ea typeface="华文细黑"/>
                <a:cs typeface="Times New Roman"/>
              </a:rPr>
              <a:t>表示反应物的平衡浓度，</a:t>
            </a:r>
            <a:r>
              <a:rPr lang="en-US" altLang="zh-CN" sz="2800" i="1" kern="100" dirty="0" smtClean="0">
                <a:latin typeface="Times New Roman"/>
                <a:ea typeface="华文细黑"/>
              </a:rPr>
              <a:t>α</a:t>
            </a:r>
            <a:r>
              <a:rPr lang="zh-CN" altLang="zh-CN" sz="2800" kern="100" dirty="0" smtClean="0">
                <a:latin typeface="Times New Roman"/>
                <a:ea typeface="华文细黑"/>
                <a:cs typeface="Times New Roman"/>
              </a:rPr>
              <a:t>表示反应物的转化率</a:t>
            </a:r>
            <a:r>
              <a:rPr lang="en-US" altLang="zh-CN" sz="2800" kern="100" dirty="0" smtClean="0">
                <a:latin typeface="Times New Roman"/>
                <a:ea typeface="华文细黑"/>
              </a:rPr>
              <a:t>)</a:t>
            </a:r>
            <a:endParaRPr lang="zh-CN" altLang="en-US" sz="2800" dirty="0"/>
          </a:p>
        </p:txBody>
      </p:sp>
      <p:pic>
        <p:nvPicPr>
          <p:cNvPr id="6146" name="Picture 2" descr="HX4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3699" y="1816176"/>
            <a:ext cx="4397826" cy="21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94606" y="4174238"/>
            <a:ext cx="9812557" cy="1384995"/>
          </a:xfrm>
          <a:prstGeom prst="rect">
            <a:avLst/>
          </a:prstGeom>
        </p:spPr>
        <p:txBody>
          <a:bodyPr>
            <a:spAutoFit/>
          </a:bodyPr>
          <a:lstStyle/>
          <a:p>
            <a:pPr algn="just">
              <a:lnSpc>
                <a:spcPct val="150000"/>
              </a:lnSpc>
              <a:spcAft>
                <a:spcPts val="0"/>
              </a:spcAft>
              <a:tabLst>
                <a:tab pos="2430780" algn="l"/>
              </a:tabLst>
            </a:pP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，若</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p</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，则正反应为气体</a:t>
            </a:r>
            <a:r>
              <a:rPr lang="zh-CN" altLang="zh-CN" sz="2800" kern="100" dirty="0" smtClean="0">
                <a:latin typeface="Times New Roman"/>
                <a:ea typeface="华文细黑"/>
                <a:cs typeface="Times New Roman"/>
              </a:rPr>
              <a:t>体积</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反应，</a:t>
            </a:r>
            <a:r>
              <a:rPr lang="en-US" altLang="zh-CN" sz="2800" kern="100" dirty="0" smtClean="0">
                <a:latin typeface="Times New Roman"/>
                <a:ea typeface="华文细黑"/>
                <a:cs typeface="Courier New"/>
              </a:rPr>
              <a:t>Δ</a:t>
            </a:r>
            <a:r>
              <a:rPr lang="en-US" altLang="zh-CN" sz="2800" i="1" kern="100" dirty="0" smtClean="0">
                <a:latin typeface="Times New Roman"/>
                <a:ea typeface="华文细黑"/>
                <a:cs typeface="Courier New"/>
              </a:rPr>
              <a:t>H</a:t>
            </a:r>
            <a:r>
              <a:rPr lang="en-US" altLang="zh-CN" sz="2800" u="sng" kern="100" dirty="0" smtClean="0">
                <a:latin typeface="Times New Roman"/>
                <a:ea typeface="华文细黑"/>
                <a:cs typeface="Courier New"/>
              </a:rPr>
              <a:t>    </a:t>
            </a:r>
            <a:r>
              <a:rPr lang="en-US" altLang="zh-CN" sz="2800" kern="100" dirty="0" smtClean="0">
                <a:latin typeface="Times New Roman"/>
                <a:ea typeface="华文细黑"/>
                <a:cs typeface="Courier New"/>
              </a:rPr>
              <a:t>0</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，若</a:t>
            </a:r>
            <a:r>
              <a:rPr lang="en-US" altLang="zh-CN" sz="2800" i="1" kern="100" dirty="0">
                <a:latin typeface="Times New Roman"/>
                <a:ea typeface="华文细黑"/>
              </a:rPr>
              <a:t>T</a:t>
            </a:r>
            <a:r>
              <a:rPr lang="en-US" altLang="zh-CN" sz="2800" kern="100" baseline="-25000" dirty="0">
                <a:latin typeface="Times New Roman"/>
                <a:ea typeface="华文细黑"/>
              </a:rPr>
              <a:t>1</a:t>
            </a:r>
            <a:r>
              <a:rPr lang="en-US" altLang="zh-CN" sz="2800" kern="100" dirty="0">
                <a:latin typeface="Times New Roman"/>
                <a:ea typeface="华文细黑"/>
              </a:rPr>
              <a:t>&gt;</a:t>
            </a:r>
            <a:r>
              <a:rPr lang="en-US" altLang="zh-CN" sz="2800" i="1" kern="100" dirty="0">
                <a:latin typeface="Times New Roman"/>
                <a:ea typeface="华文细黑"/>
              </a:rPr>
              <a:t>T</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，则正反应</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a:t>
            </a:r>
            <a:endParaRPr lang="zh-CN" altLang="en-US" sz="2800" dirty="0"/>
          </a:p>
        </p:txBody>
      </p:sp>
      <p:sp>
        <p:nvSpPr>
          <p:cNvPr id="8" name="矩形 7"/>
          <p:cNvSpPr/>
          <p:nvPr/>
        </p:nvSpPr>
        <p:spPr>
          <a:xfrm>
            <a:off x="7103318" y="427472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减小</a:t>
            </a:r>
            <a:endParaRPr lang="zh-CN" altLang="en-US" dirty="0">
              <a:solidFill>
                <a:srgbClr val="0000FF"/>
              </a:solidFill>
            </a:endParaRPr>
          </a:p>
        </p:txBody>
      </p:sp>
      <p:sp>
        <p:nvSpPr>
          <p:cNvPr id="11" name="矩形 10"/>
          <p:cNvSpPr/>
          <p:nvPr/>
        </p:nvSpPr>
        <p:spPr>
          <a:xfrm>
            <a:off x="9911630" y="4293890"/>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&lt;</a:t>
            </a:r>
            <a:endParaRPr lang="zh-CN" altLang="en-US" dirty="0">
              <a:solidFill>
                <a:srgbClr val="0000FF"/>
              </a:solidFill>
            </a:endParaRPr>
          </a:p>
        </p:txBody>
      </p:sp>
      <p:sp>
        <p:nvSpPr>
          <p:cNvPr id="13" name="矩形 12"/>
          <p:cNvSpPr/>
          <p:nvPr/>
        </p:nvSpPr>
        <p:spPr>
          <a:xfrm>
            <a:off x="5120387" y="4922798"/>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放热</a:t>
            </a:r>
            <a:endParaRPr lang="zh-CN" altLang="en-US" dirty="0">
              <a:solidFill>
                <a:srgbClr val="0000FF"/>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7826889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p:bldP spid="8" grpId="1"/>
      <p:bldP spid="11" grpId="0"/>
      <p:bldP spid="11" grpId="1"/>
      <p:bldP spid="13" grpId="0"/>
      <p:bldP spid="1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04218"/>
            <a:ext cx="10793813" cy="4065325"/>
          </a:xfrm>
          <a:prstGeom prst="rect">
            <a:avLst/>
          </a:prstGeom>
        </p:spPr>
        <p:txBody>
          <a:bodyPr>
            <a:spAutoFit/>
          </a:bodyPr>
          <a:lstStyle/>
          <a:p>
            <a:pPr lvl="0">
              <a:lnSpc>
                <a:spcPct val="150000"/>
              </a:lnSpc>
            </a:pPr>
            <a:r>
              <a:rPr lang="en-US" altLang="zh-CN" sz="2800" kern="1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某温度下，将</a:t>
            </a:r>
            <a:r>
              <a:rPr lang="en-US" altLang="zh-CN" sz="2800" kern="100" dirty="0">
                <a:solidFill>
                  <a:prstClr val="black"/>
                </a:solidFill>
                <a:latin typeface="Times New Roman"/>
                <a:ea typeface="华文细黑"/>
              </a:rPr>
              <a:t>2.0 </a:t>
            </a:r>
            <a:r>
              <a:rPr lang="en-US" altLang="zh-CN" sz="2800" kern="100" dirty="0" err="1">
                <a:solidFill>
                  <a:prstClr val="black"/>
                </a:solidFill>
                <a:latin typeface="Times New Roman"/>
                <a:ea typeface="华文细黑"/>
              </a:rPr>
              <a:t>mol</a:t>
            </a:r>
            <a:r>
              <a:rPr lang="en-US" altLang="zh-CN" sz="2800" kern="100" dirty="0">
                <a:solidFill>
                  <a:prstClr val="black"/>
                </a:solidFill>
                <a:latin typeface="Times New Roman"/>
                <a:ea typeface="华文细黑"/>
              </a:rPr>
              <a:t> CO</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(g)</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rPr>
              <a:t>6.0 </a:t>
            </a:r>
            <a:r>
              <a:rPr lang="en-US" altLang="zh-CN" sz="2800" kern="100" dirty="0" err="1">
                <a:solidFill>
                  <a:prstClr val="black"/>
                </a:solidFill>
                <a:latin typeface="Times New Roman"/>
                <a:ea typeface="华文细黑"/>
              </a:rPr>
              <a:t>mol</a:t>
            </a:r>
            <a:r>
              <a:rPr lang="en-US" altLang="zh-CN" sz="2800" kern="100" dirty="0">
                <a:solidFill>
                  <a:prstClr val="black"/>
                </a:solidFill>
                <a:latin typeface="Times New Roman"/>
                <a:ea typeface="华文细黑"/>
              </a:rPr>
              <a:t> H</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(g)</a:t>
            </a:r>
            <a:r>
              <a:rPr lang="zh-CN" altLang="zh-CN" sz="2800" kern="100" dirty="0">
                <a:solidFill>
                  <a:prstClr val="black"/>
                </a:solidFill>
                <a:latin typeface="Times New Roman"/>
                <a:ea typeface="华文细黑"/>
                <a:cs typeface="Times New Roman"/>
              </a:rPr>
              <a:t>充入容积为</a:t>
            </a:r>
            <a:r>
              <a:rPr lang="en-US" altLang="zh-CN" sz="2800" kern="100" dirty="0">
                <a:solidFill>
                  <a:prstClr val="black"/>
                </a:solidFill>
                <a:latin typeface="Times New Roman"/>
                <a:ea typeface="华文细黑"/>
              </a:rPr>
              <a:t>2 L</a:t>
            </a:r>
            <a:r>
              <a:rPr lang="zh-CN" altLang="zh-CN" sz="2800" kern="100" dirty="0">
                <a:solidFill>
                  <a:prstClr val="black"/>
                </a:solidFill>
                <a:latin typeface="Times New Roman"/>
                <a:ea typeface="华文细黑"/>
                <a:cs typeface="Times New Roman"/>
              </a:rPr>
              <a:t>的密闭容器中，反应到达平衡时，改变压强和温度，平衡体系中</a:t>
            </a:r>
            <a:r>
              <a:rPr lang="en-US" altLang="zh-CN" sz="2800" kern="100" dirty="0">
                <a:solidFill>
                  <a:prstClr val="black"/>
                </a:solidFill>
                <a:latin typeface="Times New Roman"/>
                <a:ea typeface="华文细黑"/>
              </a:rPr>
              <a:t>CH</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OCH</a:t>
            </a:r>
            <a:r>
              <a:rPr lang="en-US" altLang="zh-CN" sz="2800" kern="100" baseline="-25000" dirty="0">
                <a:solidFill>
                  <a:prstClr val="black"/>
                </a:solidFill>
                <a:latin typeface="Times New Roman"/>
                <a:ea typeface="华文细黑"/>
              </a:rPr>
              <a:t>3</a:t>
            </a:r>
            <a:r>
              <a:rPr lang="en-US" altLang="zh-CN" sz="2800" kern="100" dirty="0">
                <a:solidFill>
                  <a:prstClr val="black"/>
                </a:solidFill>
                <a:latin typeface="Times New Roman"/>
                <a:ea typeface="华文细黑"/>
              </a:rPr>
              <a:t>(g)</a:t>
            </a:r>
            <a:r>
              <a:rPr lang="zh-CN" altLang="zh-CN" sz="2800" kern="100" dirty="0">
                <a:solidFill>
                  <a:prstClr val="black"/>
                </a:solidFill>
                <a:latin typeface="Times New Roman"/>
                <a:ea typeface="华文细黑"/>
                <a:cs typeface="Times New Roman"/>
              </a:rPr>
              <a:t>的物质的量分数变化</a:t>
            </a:r>
            <a:r>
              <a:rPr lang="zh-CN" altLang="zh-CN" sz="2800" kern="100" dirty="0" smtClean="0">
                <a:solidFill>
                  <a:prstClr val="black"/>
                </a:solidFill>
                <a:latin typeface="Times New Roman"/>
                <a:ea typeface="华文细黑"/>
                <a:cs typeface="Times New Roman"/>
              </a:rPr>
              <a:t>情况如图</a:t>
            </a:r>
            <a:r>
              <a:rPr lang="zh-CN" altLang="zh-CN" sz="2800" kern="100" dirty="0">
                <a:solidFill>
                  <a:prstClr val="black"/>
                </a:solidFill>
                <a:latin typeface="Times New Roman"/>
                <a:ea typeface="华文细黑"/>
                <a:cs typeface="Times New Roman"/>
              </a:rPr>
              <a:t>所示，关于温度和压强的关系判断正确的是</a:t>
            </a:r>
            <a:r>
              <a:rPr lang="en-US" altLang="zh-CN" sz="2800" kern="100" dirty="0">
                <a:solidFill>
                  <a:prstClr val="black"/>
                </a:solidFill>
                <a:latin typeface="Times New Roman"/>
                <a:ea typeface="华文细黑"/>
              </a:rPr>
              <a:t>____________</a:t>
            </a:r>
            <a:r>
              <a:rPr lang="zh-CN" altLang="zh-CN" sz="2800" kern="100" dirty="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i="1" kern="100" dirty="0">
                <a:solidFill>
                  <a:prstClr val="black"/>
                </a:solidFill>
                <a:latin typeface="Times New Roman"/>
                <a:ea typeface="华文细黑"/>
                <a:cs typeface="Courier New"/>
              </a:rPr>
              <a:t>p</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p</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T</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T</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  	B.</a:t>
            </a:r>
            <a:r>
              <a:rPr lang="en-US" altLang="zh-CN" sz="2800" i="1" kern="100" dirty="0">
                <a:solidFill>
                  <a:prstClr val="black"/>
                </a:solidFill>
                <a:latin typeface="Times New Roman"/>
                <a:ea typeface="华文细黑"/>
                <a:cs typeface="Courier New"/>
              </a:rPr>
              <a:t>p</a:t>
            </a:r>
            <a:r>
              <a:rPr lang="en-US" altLang="zh-CN" sz="2800" kern="100" baseline="-25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p</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T</a:t>
            </a:r>
            <a:r>
              <a:rPr lang="en-US" altLang="zh-CN" sz="2800" kern="100" baseline="-25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T</a:t>
            </a:r>
            <a:r>
              <a:rPr lang="en-US" altLang="zh-CN" sz="2800" kern="100" baseline="-25000" dirty="0">
                <a:solidFill>
                  <a:prstClr val="black"/>
                </a:solidFill>
                <a:latin typeface="Times New Roman"/>
                <a:ea typeface="华文细黑"/>
                <a:cs typeface="Courier New"/>
              </a:rPr>
              <a:t>3</a:t>
            </a:r>
            <a:endParaRPr lang="zh-CN" altLang="zh-CN" sz="1050" kern="100" dirty="0">
              <a:solidFill>
                <a:prstClr val="black"/>
              </a:solidFill>
              <a:latin typeface="宋体"/>
              <a:cs typeface="Courier New"/>
            </a:endParaRPr>
          </a:p>
          <a:p>
            <a:pPr lvl="0">
              <a:lnSpc>
                <a:spcPct val="150000"/>
              </a:lnSpc>
            </a:pPr>
            <a:r>
              <a:rPr lang="en-US" altLang="zh-CN" sz="2800" kern="100" dirty="0">
                <a:solidFill>
                  <a:prstClr val="black"/>
                </a:solidFill>
                <a:latin typeface="Times New Roman"/>
                <a:ea typeface="华文细黑"/>
              </a:rPr>
              <a:t>C.</a:t>
            </a:r>
            <a:r>
              <a:rPr lang="en-US" altLang="zh-CN" sz="2800" i="1" kern="100" dirty="0">
                <a:solidFill>
                  <a:prstClr val="black"/>
                </a:solidFill>
                <a:latin typeface="Times New Roman"/>
                <a:ea typeface="华文细黑"/>
              </a:rPr>
              <a:t>p</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p</a:t>
            </a:r>
            <a:r>
              <a:rPr lang="en-US" altLang="zh-CN" sz="2800" kern="100" baseline="-25000" dirty="0">
                <a:solidFill>
                  <a:prstClr val="black"/>
                </a:solidFill>
                <a:latin typeface="Times New Roman"/>
                <a:ea typeface="华文细黑"/>
              </a:rPr>
              <a:t>4</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4</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2</a:t>
            </a:r>
            <a:r>
              <a:rPr lang="en-US" altLang="zh-CN" sz="2800" kern="100" dirty="0">
                <a:solidFill>
                  <a:prstClr val="black"/>
                </a:solidFill>
                <a:latin typeface="Times New Roman"/>
                <a:ea typeface="华文细黑"/>
              </a:rPr>
              <a:t>  	D.</a:t>
            </a:r>
            <a:r>
              <a:rPr lang="en-US" altLang="zh-CN" sz="2800" i="1" kern="100" dirty="0">
                <a:solidFill>
                  <a:prstClr val="black"/>
                </a:solidFill>
                <a:latin typeface="Times New Roman"/>
                <a:ea typeface="华文细黑"/>
              </a:rPr>
              <a:t>p</a:t>
            </a:r>
            <a:r>
              <a:rPr lang="en-US" altLang="zh-CN" sz="2800" kern="100" baseline="-25000" dirty="0">
                <a:solidFill>
                  <a:prstClr val="black"/>
                </a:solidFill>
                <a:latin typeface="Times New Roman"/>
                <a:ea typeface="华文细黑"/>
              </a:rPr>
              <a:t>1</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p</a:t>
            </a:r>
            <a:r>
              <a:rPr lang="en-US" altLang="zh-CN" sz="2800" kern="100" baseline="-25000" dirty="0">
                <a:solidFill>
                  <a:prstClr val="black"/>
                </a:solidFill>
                <a:latin typeface="Times New Roman"/>
                <a:ea typeface="华文细黑"/>
              </a:rPr>
              <a:t>4</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rPr>
              <a:t>T</a:t>
            </a:r>
            <a:r>
              <a:rPr lang="en-US" altLang="zh-CN" sz="2800" kern="100" baseline="-25000" dirty="0">
                <a:solidFill>
                  <a:prstClr val="black"/>
                </a:solidFill>
                <a:latin typeface="Times New Roman"/>
                <a:ea typeface="华文细黑"/>
              </a:rPr>
              <a:t>3</a:t>
            </a:r>
            <a:endParaRPr lang="zh-CN" altLang="en-US" sz="2800" dirty="0">
              <a:solidFill>
                <a:prstClr val="black"/>
              </a:solidFill>
            </a:endParaRPr>
          </a:p>
        </p:txBody>
      </p:sp>
      <p:pic>
        <p:nvPicPr>
          <p:cNvPr id="4" name="Picture 2" descr="GD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0418" y="2541466"/>
            <a:ext cx="4773406" cy="319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220098" y="2634155"/>
            <a:ext cx="683200"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BD</a:t>
            </a:r>
            <a:endParaRPr lang="zh-CN" altLang="en-US" sz="2800" b="1" dirty="0">
              <a:solidFill>
                <a:schemeClr val="accent6">
                  <a:lumMod val="75000"/>
                </a:schemeClr>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8" name="Rectangle 21">
            <a:hlinkClick r:id="rId3" action="ppaction://hlinksldjump"/>
          </p:cNvPr>
          <p:cNvSpPr>
            <a:spLocks noChangeArrowheads="1"/>
          </p:cNvSpPr>
          <p:nvPr/>
        </p:nvSpPr>
        <p:spPr bwMode="auto">
          <a:xfrm>
            <a:off x="60952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65291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69630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73969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783089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8" action="ppaction://hlinksldjump"/>
          </p:cNvPr>
          <p:cNvSpPr>
            <a:spLocks noChangeArrowheads="1"/>
          </p:cNvSpPr>
          <p:nvPr/>
        </p:nvSpPr>
        <p:spPr bwMode="auto">
          <a:xfrm>
            <a:off x="8264821"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9" action="ppaction://hlinksldjump"/>
          </p:cNvPr>
          <p:cNvSpPr>
            <a:spLocks noChangeArrowheads="1"/>
          </p:cNvSpPr>
          <p:nvPr/>
        </p:nvSpPr>
        <p:spPr bwMode="auto">
          <a:xfrm>
            <a:off x="869874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0" action="ppaction://hlinksldjump"/>
          </p:cNvPr>
          <p:cNvSpPr>
            <a:spLocks noChangeArrowheads="1"/>
          </p:cNvSpPr>
          <p:nvPr/>
        </p:nvSpPr>
        <p:spPr bwMode="auto">
          <a:xfrm>
            <a:off x="913266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1" action="ppaction://hlinksldjump"/>
          </p:cNvPr>
          <p:cNvSpPr>
            <a:spLocks noChangeArrowheads="1"/>
          </p:cNvSpPr>
          <p:nvPr/>
        </p:nvSpPr>
        <p:spPr bwMode="auto">
          <a:xfrm>
            <a:off x="9566590"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2" action="ppaction://hlinksldjump"/>
          </p:cNvPr>
          <p:cNvSpPr>
            <a:spLocks noChangeArrowheads="1"/>
          </p:cNvSpPr>
          <p:nvPr/>
        </p:nvSpPr>
        <p:spPr bwMode="auto">
          <a:xfrm>
            <a:off x="10078859"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3" action="ppaction://hlinksldjump"/>
          </p:cNvPr>
          <p:cNvSpPr>
            <a:spLocks noChangeArrowheads="1"/>
          </p:cNvSpPr>
          <p:nvPr/>
        </p:nvSpPr>
        <p:spPr bwMode="auto">
          <a:xfrm>
            <a:off x="10703318"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4" action="ppaction://hlinksldjump"/>
          </p:cNvPr>
          <p:cNvSpPr>
            <a:spLocks noChangeArrowheads="1"/>
          </p:cNvSpPr>
          <p:nvPr/>
        </p:nvSpPr>
        <p:spPr bwMode="auto">
          <a:xfrm>
            <a:off x="11296679"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4168744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p:bldP spid="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97506" y="333450"/>
            <a:ext cx="10793813" cy="3541475"/>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几种特殊图像</a:t>
            </a:r>
            <a:endParaRPr lang="zh-CN" altLang="zh-CN" sz="280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对于化学反应</a:t>
            </a:r>
            <a:r>
              <a:rPr lang="en-US" altLang="zh-CN" sz="2800" i="1" kern="100" dirty="0">
                <a:latin typeface="Times New Roman"/>
                <a:ea typeface="华文细黑"/>
              </a:rPr>
              <a:t>m</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i="1" kern="100" dirty="0" err="1">
                <a:latin typeface="Times New Roman"/>
                <a:ea typeface="华文细黑"/>
              </a:rPr>
              <a:t>n</a:t>
            </a:r>
            <a:r>
              <a:rPr lang="en-US" altLang="zh-CN" sz="2800" kern="100" dirty="0" err="1">
                <a:latin typeface="Times New Roman"/>
                <a:ea typeface="华文细黑"/>
              </a:rPr>
              <a:t>B</a:t>
            </a:r>
            <a:r>
              <a:rPr lang="en-US" altLang="zh-CN" sz="2800" kern="100" dirty="0">
                <a:latin typeface="Times New Roman"/>
                <a:ea typeface="华文细黑"/>
              </a:rPr>
              <a:t>(g)</a:t>
            </a:r>
            <a:r>
              <a:rPr lang="en-US" altLang="zh-CN" sz="2800" i="1" kern="100" dirty="0" err="1">
                <a:latin typeface="Times New Roman"/>
                <a:ea typeface="华文细黑"/>
              </a:rPr>
              <a:t>p</a:t>
            </a:r>
            <a:r>
              <a:rPr lang="en-US" altLang="zh-CN" sz="2800" kern="100" dirty="0" err="1">
                <a:latin typeface="Times New Roman"/>
                <a:ea typeface="华文细黑"/>
              </a:rPr>
              <a:t>C</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i="1" kern="100" dirty="0" err="1">
                <a:latin typeface="Times New Roman"/>
                <a:ea typeface="华文细黑"/>
              </a:rPr>
              <a:t>q</a:t>
            </a:r>
            <a:r>
              <a:rPr lang="en-US" altLang="zh-CN" sz="2800" kern="100" dirty="0" err="1">
                <a:latin typeface="Times New Roman"/>
                <a:ea typeface="华文细黑"/>
              </a:rPr>
              <a:t>D</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点前，表示从反应物开始，</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a:latin typeface="Times New Roman"/>
                <a:ea typeface="华文细黑"/>
              </a:rPr>
              <a:t>&gt;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点为刚达到平衡点</a:t>
            </a:r>
            <a:r>
              <a:rPr lang="en-US" altLang="zh-CN" sz="2800" kern="100" dirty="0">
                <a:latin typeface="Times New Roman"/>
                <a:ea typeface="华文细黑"/>
              </a:rPr>
              <a:t>(</a:t>
            </a:r>
            <a:r>
              <a:rPr lang="zh-CN" altLang="zh-CN" sz="2800" kern="100" dirty="0">
                <a:latin typeface="Times New Roman"/>
                <a:ea typeface="华文细黑"/>
                <a:cs typeface="Times New Roman"/>
              </a:rPr>
              <a:t>如下图</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M</a:t>
            </a:r>
            <a:r>
              <a:rPr lang="zh-CN" altLang="zh-CN" sz="2800" kern="100" dirty="0">
                <a:latin typeface="Times New Roman"/>
                <a:ea typeface="华文细黑"/>
                <a:cs typeface="Times New Roman"/>
              </a:rPr>
              <a:t>点后为平衡受温度的影响情况，即升温，</a:t>
            </a:r>
            <a:r>
              <a:rPr lang="en-US" altLang="zh-CN" sz="2800" kern="100" dirty="0">
                <a:latin typeface="Times New Roman"/>
                <a:ea typeface="华文细黑"/>
              </a:rPr>
              <a:t>A</a:t>
            </a:r>
            <a:r>
              <a:rPr lang="zh-CN" altLang="zh-CN" sz="2800" kern="100" dirty="0">
                <a:latin typeface="Times New Roman"/>
                <a:ea typeface="华文细黑"/>
                <a:cs typeface="Times New Roman"/>
              </a:rPr>
              <a:t>的百分含量增加或</a:t>
            </a:r>
            <a:r>
              <a:rPr lang="en-US" altLang="zh-CN" sz="2800" kern="100" dirty="0">
                <a:latin typeface="Times New Roman"/>
                <a:ea typeface="华文细黑"/>
              </a:rPr>
              <a:t>C</a:t>
            </a:r>
            <a:r>
              <a:rPr lang="zh-CN" altLang="zh-CN" sz="2800" kern="100" dirty="0">
                <a:latin typeface="Times New Roman"/>
                <a:ea typeface="华文细黑"/>
                <a:cs typeface="Times New Roman"/>
              </a:rPr>
              <a:t>的百分含量减少，平衡左移，故正反应</a:t>
            </a:r>
            <a:r>
              <a:rPr lang="en-US" altLang="zh-CN" sz="2800" kern="100" dirty="0">
                <a:latin typeface="Times New Roman"/>
                <a:ea typeface="华文细黑"/>
              </a:rPr>
              <a:t>Δ</a:t>
            </a:r>
            <a:r>
              <a:rPr lang="en-US" altLang="zh-CN" sz="2800" i="1" kern="100" dirty="0">
                <a:latin typeface="Times New Roman"/>
                <a:ea typeface="华文细黑"/>
              </a:rPr>
              <a:t>H</a:t>
            </a:r>
            <a:r>
              <a:rPr lang="en-US" altLang="zh-CN" sz="2800" kern="100" dirty="0">
                <a:latin typeface="Times New Roman"/>
                <a:ea typeface="华文细黑"/>
              </a:rPr>
              <a:t>&lt;0</a:t>
            </a:r>
            <a:r>
              <a:rPr lang="zh-CN" altLang="zh-CN" sz="2800" kern="100" dirty="0">
                <a:latin typeface="Times New Roman"/>
                <a:ea typeface="华文细黑"/>
                <a:cs typeface="Times New Roman"/>
              </a:rPr>
              <a:t>。</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3612345485"/>
              </p:ext>
            </p:extLst>
          </p:nvPr>
        </p:nvGraphicFramePr>
        <p:xfrm>
          <a:off x="5498802" y="1111024"/>
          <a:ext cx="1460500" cy="711200"/>
        </p:xfrm>
        <a:graphic>
          <a:graphicData uri="http://schemas.openxmlformats.org/presentationml/2006/ole">
            <mc:AlternateContent xmlns:mc="http://schemas.openxmlformats.org/markup-compatibility/2006">
              <mc:Choice xmlns:v="urn:schemas-microsoft-com:vml" Requires="v">
                <p:oleObj spid="_x0000_s7188" name="文档" r:id="rId3" imgW="1487191" imgH="719551" progId="Word.Document.12">
                  <p:embed/>
                </p:oleObj>
              </mc:Choice>
              <mc:Fallback>
                <p:oleObj name="文档" r:id="rId3" imgW="1487191" imgH="719551"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802" y="1111024"/>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171" name="Picture 3" descr="HX4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028" y="3755626"/>
            <a:ext cx="6232805" cy="212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104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549474"/>
            <a:ext cx="10793813" cy="2933821"/>
          </a:xfrm>
          <a:prstGeom prst="rect">
            <a:avLst/>
          </a:prstGeom>
        </p:spPr>
        <p:txBody>
          <a:bodyPr>
            <a:spAutoFit/>
          </a:bodyPr>
          <a:lstStyle/>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对于化学反应</a:t>
            </a:r>
            <a:r>
              <a:rPr lang="en-US" altLang="zh-CN" sz="2800" i="1" kern="100" dirty="0">
                <a:latin typeface="Times New Roman"/>
                <a:ea typeface="华文细黑"/>
              </a:rPr>
              <a:t>m</a:t>
            </a:r>
            <a:r>
              <a:rPr lang="en-US" altLang="zh-CN" sz="2800" kern="100" dirty="0">
                <a:latin typeface="Times New Roman"/>
                <a:ea typeface="华文细黑"/>
              </a:rPr>
              <a:t>A(g)</a:t>
            </a:r>
            <a:r>
              <a:rPr lang="zh-CN" altLang="zh-CN" sz="2800" kern="100" dirty="0">
                <a:latin typeface="Times New Roman"/>
                <a:ea typeface="华文细黑"/>
                <a:cs typeface="Times New Roman"/>
              </a:rPr>
              <a:t>＋</a:t>
            </a:r>
            <a:r>
              <a:rPr lang="en-US" altLang="zh-CN" sz="2800" i="1" kern="100" dirty="0" err="1">
                <a:latin typeface="Times New Roman"/>
                <a:ea typeface="华文细黑"/>
              </a:rPr>
              <a:t>n</a:t>
            </a:r>
            <a:r>
              <a:rPr lang="en-US" altLang="zh-CN" sz="2800" kern="100" dirty="0" err="1">
                <a:latin typeface="Times New Roman"/>
                <a:ea typeface="华文细黑"/>
              </a:rPr>
              <a:t>B</a:t>
            </a:r>
            <a:r>
              <a:rPr lang="en-US" altLang="zh-CN" sz="2800" kern="100" dirty="0">
                <a:latin typeface="Times New Roman"/>
                <a:ea typeface="华文细黑"/>
              </a:rPr>
              <a:t>(g)</a:t>
            </a:r>
            <a:r>
              <a:rPr lang="en-US" altLang="zh-CN" sz="2800" kern="100" dirty="0">
                <a:latin typeface="ZBFH"/>
                <a:ea typeface="华文细黑"/>
              </a:rPr>
              <a:t> </a:t>
            </a:r>
            <a:r>
              <a:rPr lang="en-US" altLang="zh-CN" sz="2800" i="1" kern="100" dirty="0" err="1">
                <a:latin typeface="Times New Roman"/>
                <a:ea typeface="华文细黑"/>
              </a:rPr>
              <a:t>p</a:t>
            </a:r>
            <a:r>
              <a:rPr lang="en-US" altLang="zh-CN" sz="2800" kern="100" dirty="0" err="1">
                <a:latin typeface="Times New Roman"/>
                <a:ea typeface="华文细黑"/>
              </a:rPr>
              <a:t>C</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i="1" kern="100" dirty="0" err="1">
                <a:latin typeface="Times New Roman"/>
                <a:ea typeface="华文细黑"/>
              </a:rPr>
              <a:t>q</a:t>
            </a:r>
            <a:r>
              <a:rPr lang="en-US" altLang="zh-CN" sz="2800" kern="100" dirty="0" err="1">
                <a:latin typeface="Times New Roman"/>
                <a:ea typeface="华文细黑"/>
              </a:rPr>
              <a:t>D</a:t>
            </a:r>
            <a:r>
              <a:rPr lang="en-US" altLang="zh-CN" sz="2800" kern="100" dirty="0">
                <a:latin typeface="Times New Roman"/>
                <a:ea typeface="华文细黑"/>
              </a:rPr>
              <a:t>(g)</a:t>
            </a:r>
            <a:r>
              <a:rPr lang="zh-CN" altLang="zh-CN" sz="2800" kern="100" dirty="0">
                <a:latin typeface="Times New Roman"/>
                <a:ea typeface="华文细黑"/>
                <a:cs typeface="Times New Roman"/>
              </a:rPr>
              <a:t>，</a:t>
            </a:r>
            <a:r>
              <a:rPr lang="en-US" altLang="zh-CN" sz="2800" kern="100" dirty="0">
                <a:latin typeface="Times New Roman"/>
                <a:ea typeface="华文细黑"/>
              </a:rPr>
              <a:t>L</a:t>
            </a:r>
            <a:r>
              <a:rPr lang="zh-CN" altLang="zh-CN" sz="2800" kern="100" dirty="0">
                <a:latin typeface="Times New Roman"/>
                <a:ea typeface="华文细黑"/>
                <a:cs typeface="Times New Roman"/>
              </a:rPr>
              <a:t>线上所有的点都是平衡点</a:t>
            </a:r>
            <a:r>
              <a:rPr lang="en-US" altLang="zh-CN" sz="2800" kern="100" dirty="0">
                <a:latin typeface="Times New Roman"/>
                <a:ea typeface="华文细黑"/>
              </a:rPr>
              <a:t>(</a:t>
            </a:r>
            <a:r>
              <a:rPr lang="zh-CN" altLang="zh-CN" sz="2800" kern="100" dirty="0">
                <a:latin typeface="Times New Roman"/>
                <a:ea typeface="华文细黑"/>
                <a:cs typeface="Times New Roman"/>
              </a:rPr>
              <a:t>如下图</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L</a:t>
            </a:r>
            <a:r>
              <a:rPr lang="zh-CN" altLang="zh-CN" sz="2800" kern="100" dirty="0">
                <a:latin typeface="Times New Roman"/>
                <a:ea typeface="华文细黑"/>
                <a:cs typeface="Times New Roman"/>
              </a:rPr>
              <a:t>线的左上方</a:t>
            </a:r>
            <a:r>
              <a:rPr lang="en-US" altLang="zh-CN" sz="2800" kern="100" dirty="0">
                <a:latin typeface="Times New Roman"/>
                <a:ea typeface="华文细黑"/>
              </a:rPr>
              <a:t>(E</a:t>
            </a:r>
            <a:r>
              <a:rPr lang="zh-CN" altLang="zh-CN" sz="2800" kern="100" dirty="0">
                <a:latin typeface="Times New Roman"/>
                <a:ea typeface="华文细黑"/>
                <a:cs typeface="Times New Roman"/>
              </a:rPr>
              <a:t>点</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kern="100" dirty="0">
                <a:latin typeface="Times New Roman"/>
                <a:ea typeface="华文细黑"/>
              </a:rPr>
              <a:t>A</a:t>
            </a:r>
            <a:r>
              <a:rPr lang="zh-CN" altLang="zh-CN" sz="2800" kern="100" dirty="0">
                <a:latin typeface="Times New Roman"/>
                <a:ea typeface="华文细黑"/>
                <a:cs typeface="Times New Roman"/>
              </a:rPr>
              <a:t>的百分含量大于此压强时平衡体系的</a:t>
            </a:r>
            <a:r>
              <a:rPr lang="en-US" altLang="zh-CN" sz="2800" kern="100" dirty="0">
                <a:latin typeface="Times New Roman"/>
                <a:ea typeface="华文细黑"/>
              </a:rPr>
              <a:t>A</a:t>
            </a:r>
            <a:r>
              <a:rPr lang="zh-CN" altLang="zh-CN" sz="2800" kern="100" dirty="0">
                <a:latin typeface="Times New Roman"/>
                <a:ea typeface="华文细黑"/>
                <a:cs typeface="Times New Roman"/>
              </a:rPr>
              <a:t>的百分含量，所以，</a:t>
            </a:r>
            <a:r>
              <a:rPr lang="en-US" altLang="zh-CN" sz="2800" kern="100" dirty="0">
                <a:latin typeface="Times New Roman"/>
                <a:ea typeface="华文细黑"/>
              </a:rPr>
              <a:t>E</a:t>
            </a:r>
            <a:r>
              <a:rPr lang="zh-CN" altLang="zh-CN" sz="2800" kern="100" dirty="0">
                <a:latin typeface="Times New Roman"/>
                <a:ea typeface="华文细黑"/>
                <a:cs typeface="Times New Roman"/>
              </a:rPr>
              <a:t>点</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a:latin typeface="Times New Roman"/>
                <a:ea typeface="华文细黑"/>
              </a:rPr>
              <a:t>&gt;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；则</a:t>
            </a:r>
            <a:r>
              <a:rPr lang="en-US" altLang="zh-CN" sz="2800" kern="100" dirty="0">
                <a:latin typeface="Times New Roman"/>
                <a:ea typeface="华文细黑"/>
              </a:rPr>
              <a:t>L</a:t>
            </a:r>
            <a:r>
              <a:rPr lang="zh-CN" altLang="zh-CN" sz="2800" kern="100" dirty="0">
                <a:latin typeface="Times New Roman"/>
                <a:ea typeface="华文细黑"/>
                <a:cs typeface="Times New Roman"/>
              </a:rPr>
              <a:t>线的右下方</a:t>
            </a:r>
            <a:r>
              <a:rPr lang="en-US" altLang="zh-CN" sz="2800" kern="100" dirty="0">
                <a:latin typeface="Times New Roman"/>
                <a:ea typeface="华文细黑"/>
              </a:rPr>
              <a:t>(F</a:t>
            </a:r>
            <a:r>
              <a:rPr lang="zh-CN" altLang="zh-CN" sz="2800" kern="100" dirty="0">
                <a:latin typeface="Times New Roman"/>
                <a:ea typeface="华文细黑"/>
                <a:cs typeface="Times New Roman"/>
              </a:rPr>
              <a:t>点</a:t>
            </a:r>
            <a:r>
              <a:rPr lang="en-US" altLang="zh-CN" sz="2800" kern="100" dirty="0">
                <a:latin typeface="Times New Roman"/>
                <a:ea typeface="华文细黑"/>
              </a:rPr>
              <a:t>)</a:t>
            </a:r>
            <a:r>
              <a:rPr lang="zh-CN" altLang="zh-CN" sz="2800" kern="100" dirty="0">
                <a:latin typeface="Times New Roman"/>
                <a:ea typeface="华文细黑"/>
                <a:cs typeface="Times New Roman"/>
              </a:rPr>
              <a: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正</a:t>
            </a:r>
            <a:r>
              <a:rPr lang="en-US" altLang="zh-CN" sz="2800" kern="100" dirty="0">
                <a:latin typeface="Times New Roman"/>
                <a:ea typeface="华文细黑"/>
              </a:rPr>
              <a:t>&lt;</a:t>
            </a:r>
            <a:r>
              <a:rPr lang="en-US" altLang="zh-CN" sz="2800" i="1" kern="100" dirty="0">
                <a:latin typeface="Book Antiqua"/>
                <a:ea typeface="华文细黑"/>
                <a:cs typeface="Times New Roman"/>
              </a:rPr>
              <a:t>v</a:t>
            </a:r>
            <a:r>
              <a:rPr lang="zh-CN" altLang="zh-CN" sz="2800" kern="100" baseline="-25000" dirty="0">
                <a:latin typeface="Times New Roman"/>
                <a:ea typeface="华文细黑"/>
                <a:cs typeface="Times New Roman"/>
              </a:rPr>
              <a:t>逆</a:t>
            </a:r>
            <a:r>
              <a:rPr lang="zh-CN" altLang="zh-CN" sz="2800" kern="100" dirty="0">
                <a:latin typeface="Times New Roman"/>
                <a:ea typeface="华文细黑"/>
                <a:cs typeface="Times New Roman"/>
              </a:rPr>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828369038"/>
              </p:ext>
            </p:extLst>
          </p:nvPr>
        </p:nvGraphicFramePr>
        <p:xfrm>
          <a:off x="5498802" y="692919"/>
          <a:ext cx="1460500" cy="711200"/>
        </p:xfrm>
        <a:graphic>
          <a:graphicData uri="http://schemas.openxmlformats.org/presentationml/2006/ole">
            <mc:AlternateContent xmlns:mc="http://schemas.openxmlformats.org/markup-compatibility/2006">
              <mc:Choice xmlns:v="urn:schemas-microsoft-com:vml" Requires="v">
                <p:oleObj spid="_x0000_s8211" name="文档" r:id="rId3" imgW="1487191" imgH="719551" progId="Word.Document.12">
                  <p:embed/>
                </p:oleObj>
              </mc:Choice>
              <mc:Fallback>
                <p:oleObj name="文档" r:id="rId3" imgW="1487191" imgH="719551" progId="Word.Document.12">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802" y="692919"/>
                        <a:ext cx="1460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195" name="Picture 3" descr="HX4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376" y="2719965"/>
            <a:ext cx="3134841" cy="2640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24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1264" y="549474"/>
            <a:ext cx="2159566" cy="523220"/>
          </a:xfrm>
          <a:prstGeom prst="rect">
            <a:avLst/>
          </a:prstGeom>
        </p:spPr>
        <p:txBody>
          <a:bodyPr wrap="none">
            <a:spAutoFit/>
          </a:bodyPr>
          <a:lstStyle/>
          <a:p>
            <a:r>
              <a:rPr lang="en-US" altLang="zh-CN" sz="2800" kern="100" dirty="0">
                <a:latin typeface="Times New Roman"/>
                <a:ea typeface="华文细黑"/>
              </a:rPr>
              <a:t>2</a:t>
            </a:r>
            <a:r>
              <a:rPr lang="zh-CN" altLang="zh-CN" sz="2800" kern="100" dirty="0">
                <a:latin typeface="Times New Roman"/>
                <a:ea typeface="华文细黑"/>
                <a:cs typeface="Times New Roman"/>
              </a:rPr>
              <a:t>．解题步骤</a:t>
            </a:r>
            <a:endParaRPr lang="zh-CN" altLang="en-US" sz="2800" dirty="0"/>
          </a:p>
        </p:txBody>
      </p:sp>
      <p:pic>
        <p:nvPicPr>
          <p:cNvPr id="9218" name="Picture 2" descr="WWP1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8460" y="1710737"/>
            <a:ext cx="6371000" cy="321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196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9028" y="477466"/>
            <a:ext cx="11010769" cy="4818012"/>
          </a:xfrm>
          <a:prstGeom prst="rect">
            <a:avLst/>
          </a:prstGeom>
        </p:spPr>
        <p:txBody>
          <a:bodyPr>
            <a:spAutoFit/>
          </a:bodyPr>
          <a:lstStyle/>
          <a:p>
            <a:pPr algn="just">
              <a:lnSpc>
                <a:spcPct val="150000"/>
              </a:lnSpc>
              <a:spcAft>
                <a:spcPts val="0"/>
              </a:spcAft>
              <a:tabLst>
                <a:tab pos="2430780" algn="l"/>
              </a:tabLs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．解题技巧</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先拐先平</a:t>
            </a:r>
            <a:endParaRPr lang="zh-CN" altLang="zh-CN" sz="2800" kern="100" dirty="0">
              <a:latin typeface="宋体"/>
              <a:cs typeface="Courier New"/>
            </a:endParaRPr>
          </a:p>
          <a:p>
            <a:pPr algn="just">
              <a:lnSpc>
                <a:spcPct val="150000"/>
              </a:lnSpc>
              <a:spcAft>
                <a:spcPts val="0"/>
              </a:spcAft>
              <a:tabLst>
                <a:tab pos="2430780" algn="l"/>
              </a:tabLst>
            </a:pPr>
            <a:r>
              <a:rPr lang="zh-CN" altLang="zh-CN" sz="2800" kern="100" dirty="0">
                <a:latin typeface="Times New Roman"/>
                <a:ea typeface="华文细黑"/>
                <a:cs typeface="Times New Roman"/>
              </a:rPr>
              <a:t>在含量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转化率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时间曲线中，先出现拐点的先达到平衡，说明该曲线反应速率快，表示温度较高、有催化剂、压强较大等。</a:t>
            </a:r>
            <a:endParaRPr lang="zh-CN" altLang="zh-CN" sz="2800" kern="100" dirty="0">
              <a:latin typeface="宋体"/>
              <a:cs typeface="Courier New"/>
            </a:endParaRPr>
          </a:p>
          <a:p>
            <a:pPr algn="just">
              <a:lnSpc>
                <a:spcPct val="150000"/>
              </a:lnSpc>
              <a:spcAft>
                <a:spcPts val="0"/>
              </a:spcAft>
              <a:tabLst>
                <a:tab pos="2430780" algn="l"/>
              </a:tabLs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定一议二</a:t>
            </a:r>
            <a:endParaRPr lang="zh-CN" altLang="zh-CN" sz="2800" kern="100" dirty="0">
              <a:latin typeface="宋体"/>
              <a:cs typeface="Courier New"/>
            </a:endParaRPr>
          </a:p>
          <a:p>
            <a:pPr>
              <a:lnSpc>
                <a:spcPct val="150000"/>
              </a:lnSpc>
            </a:pPr>
            <a:r>
              <a:rPr lang="zh-CN" altLang="zh-CN" sz="2800" kern="100" dirty="0">
                <a:latin typeface="Times New Roman"/>
                <a:ea typeface="华文细黑"/>
                <a:cs typeface="Times New Roman"/>
              </a:rPr>
              <a:t>当图像中有三个量时，先确定一个量不变，再讨论另外两个量的关系，有时还需要作辅助线。</a:t>
            </a:r>
            <a:endParaRPr lang="zh-CN" altLang="en-US" sz="2800" dirty="0"/>
          </a:p>
        </p:txBody>
      </p:sp>
    </p:spTree>
    <p:extLst>
      <p:ext uri="{BB962C8B-B14F-4D97-AF65-F5344CB8AC3E}">
        <p14:creationId xmlns:p14="http://schemas.microsoft.com/office/powerpoint/2010/main" val="2634858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4409</TotalTime>
  <Words>2626</Words>
  <Application>Microsoft Office PowerPoint</Application>
  <PresentationFormat>自定义</PresentationFormat>
  <Paragraphs>622</Paragraphs>
  <Slides>51</Slides>
  <Notes>2</Notes>
  <HiddenSlides>10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55" baseType="lpstr">
      <vt:lpstr>6_Office 主题</vt:lpstr>
      <vt:lpstr>Microsoft Word 文档</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786</cp:revision>
  <dcterms:created xsi:type="dcterms:W3CDTF">2014-11-27T01:03:08Z</dcterms:created>
  <dcterms:modified xsi:type="dcterms:W3CDTF">2016-02-29T08:22:23Z</dcterms:modified>
</cp:coreProperties>
</file>