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43"/>
  </p:notesMasterIdLst>
  <p:handoutMasterIdLst>
    <p:handoutMasterId r:id="rId44"/>
  </p:handoutMasterIdLst>
  <p:sldIdLst>
    <p:sldId id="307" r:id="rId2"/>
    <p:sldId id="836" r:id="rId3"/>
    <p:sldId id="309" r:id="rId4"/>
    <p:sldId id="843" r:id="rId5"/>
    <p:sldId id="849" r:id="rId6"/>
    <p:sldId id="848" r:id="rId7"/>
    <p:sldId id="850" r:id="rId8"/>
    <p:sldId id="851" r:id="rId9"/>
    <p:sldId id="889" r:id="rId10"/>
    <p:sldId id="852" r:id="rId11"/>
    <p:sldId id="853" r:id="rId12"/>
    <p:sldId id="854" r:id="rId13"/>
    <p:sldId id="855" r:id="rId14"/>
    <p:sldId id="856" r:id="rId15"/>
    <p:sldId id="859" r:id="rId16"/>
    <p:sldId id="860" r:id="rId17"/>
    <p:sldId id="861" r:id="rId18"/>
    <p:sldId id="870" r:id="rId19"/>
    <p:sldId id="871" r:id="rId20"/>
    <p:sldId id="872" r:id="rId21"/>
    <p:sldId id="873" r:id="rId22"/>
    <p:sldId id="874" r:id="rId23"/>
    <p:sldId id="862" r:id="rId24"/>
    <p:sldId id="863" r:id="rId25"/>
    <p:sldId id="864" r:id="rId26"/>
    <p:sldId id="865" r:id="rId27"/>
    <p:sldId id="866" r:id="rId28"/>
    <p:sldId id="867" r:id="rId29"/>
    <p:sldId id="868" r:id="rId30"/>
    <p:sldId id="875" r:id="rId31"/>
    <p:sldId id="877" r:id="rId32"/>
    <p:sldId id="878" r:id="rId33"/>
    <p:sldId id="879" r:id="rId34"/>
    <p:sldId id="880" r:id="rId35"/>
    <p:sldId id="881" r:id="rId36"/>
    <p:sldId id="882" r:id="rId37"/>
    <p:sldId id="888" r:id="rId38"/>
    <p:sldId id="883" r:id="rId39"/>
    <p:sldId id="884" r:id="rId40"/>
    <p:sldId id="885" r:id="rId41"/>
    <p:sldId id="441" r:id="rId42"/>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75" d="100"/>
          <a:sy n="75" d="100"/>
        </p:scale>
        <p:origin x="-1013" y="-34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2016/2/28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2016/2/28 Sunday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322670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18742124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40913536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2917511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28647406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2222861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14780" y="-45640"/>
            <a:ext cx="4380426" cy="732508"/>
          </a:xfrm>
          <a:prstGeom prst="rect">
            <a:avLst/>
          </a:prstGeom>
        </p:spPr>
        <p:txBody>
          <a:bodyPr wrap="square">
            <a:spAutoFit/>
          </a:bodyPr>
          <a:lstStyle/>
          <a:p>
            <a:pPr marL="0" algn="l" defTabSz="1219140" rtl="0" eaLnBrk="1" latinLnBrk="0" hangingPunct="1">
              <a:lnSpc>
                <a:spcPct val="130000"/>
              </a:lnSpc>
              <a:defRPr/>
            </a:pPr>
            <a:r>
              <a:rPr lang="zh-CN" altLang="en-US" sz="3200" b="1" kern="1200" dirty="0" smtClean="0">
                <a:solidFill>
                  <a:schemeClr val="bg1"/>
                </a:solidFill>
                <a:latin typeface="+mj-ea"/>
                <a:ea typeface="+mj-ea"/>
                <a:cs typeface="+mn-cs"/>
              </a:rPr>
              <a:t>重要方程式的书写</a:t>
            </a:r>
            <a:endParaRPr lang="zh-CN" altLang="zh-CN" sz="3200" b="1" kern="1200" dirty="0">
              <a:solidFill>
                <a:schemeClr val="bg1"/>
              </a:solidFill>
              <a:latin typeface="+mj-ea"/>
              <a:ea typeface="+mj-ea"/>
              <a:cs typeface="+mn-cs"/>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11694077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4698722" cy="584775"/>
          </a:xfrm>
          <a:prstGeom prst="rect">
            <a:avLst/>
          </a:prstGeom>
        </p:spPr>
        <p:txBody>
          <a:bodyPr wrap="none">
            <a:spAutoFit/>
          </a:bodyPr>
          <a:lstStyle/>
          <a:p>
            <a:pPr marL="0" algn="l" defTabSz="1219140" rtl="0" eaLnBrk="1" latinLnBrk="0" hangingPunct="1">
              <a:defRPr/>
            </a:pPr>
            <a:r>
              <a:rPr lang="zh-CN" altLang="zh-CN" sz="3200" b="1" kern="1200" smtClean="0">
                <a:solidFill>
                  <a:schemeClr val="bg1"/>
                </a:solidFill>
                <a:latin typeface="+mj-ea"/>
                <a:ea typeface="+mj-ea"/>
                <a:cs typeface="+mn-cs"/>
              </a:rPr>
              <a:t>值得</a:t>
            </a:r>
            <a:r>
              <a:rPr lang="zh-CN" altLang="zh-CN" sz="3200" b="1" kern="1200" dirty="0" smtClean="0">
                <a:solidFill>
                  <a:schemeClr val="bg1"/>
                </a:solidFill>
                <a:latin typeface="+mj-ea"/>
                <a:ea typeface="+mj-ea"/>
                <a:cs typeface="+mn-cs"/>
              </a:rPr>
              <a:t>强化记忆的实验现象</a:t>
            </a:r>
            <a:endParaRPr lang="zh-CN" altLang="zh-CN" sz="3200" b="1" kern="1200" dirty="0">
              <a:solidFill>
                <a:schemeClr val="bg1"/>
              </a:solidFill>
              <a:latin typeface="+mj-ea"/>
              <a:ea typeface="+mj-ea"/>
              <a:cs typeface="+mn-cs"/>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6076726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4288353" cy="584775"/>
          </a:xfrm>
          <a:prstGeom prst="rect">
            <a:avLst/>
          </a:prstGeom>
        </p:spPr>
        <p:txBody>
          <a:bodyPr wrap="none">
            <a:spAutoFit/>
          </a:bodyPr>
          <a:lstStyle/>
          <a:p>
            <a:pPr marL="0" algn="l" defTabSz="1219140" rtl="0" eaLnBrk="1" latinLnBrk="0" hangingPunct="1">
              <a:defRPr/>
            </a:pPr>
            <a:r>
              <a:rPr lang="zh-CN" altLang="zh-CN" sz="3200" b="1" kern="1200" smtClean="0">
                <a:solidFill>
                  <a:schemeClr val="bg1"/>
                </a:solidFill>
                <a:latin typeface="+mj-ea"/>
                <a:ea typeface="+mj-ea"/>
                <a:cs typeface="+mn-cs"/>
              </a:rPr>
              <a:t>简</a:t>
            </a:r>
            <a:r>
              <a:rPr lang="zh-CN" altLang="zh-CN" sz="3200" b="1" kern="1200" dirty="0" smtClean="0">
                <a:solidFill>
                  <a:schemeClr val="bg1"/>
                </a:solidFill>
                <a:latin typeface="+mj-ea"/>
                <a:ea typeface="+mj-ea"/>
                <a:cs typeface="+mn-cs"/>
              </a:rPr>
              <a:t>答类语言规范再落实</a:t>
            </a:r>
            <a:endParaRPr lang="zh-CN" altLang="zh-CN" sz="3200" b="1" kern="1200" dirty="0">
              <a:solidFill>
                <a:schemeClr val="bg1"/>
              </a:solidFill>
              <a:latin typeface="+mj-ea"/>
              <a:ea typeface="+mj-ea"/>
              <a:cs typeface="+mn-cs"/>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3</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5237934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7929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39938" name="Picture 2" descr="C:\Users\Administrator\Desktop\一轮幻灯片用人教\20123813273131857.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216" b="21234"/>
          <a:stretch/>
        </p:blipFill>
        <p:spPr bwMode="auto">
          <a:xfrm>
            <a:off x="-25475" y="-26590"/>
            <a:ext cx="12215888" cy="68861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776864"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378022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8552877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9418839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35693884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410940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smtClean="0">
                <a:solidFill>
                  <a:schemeClr val="bg1"/>
                </a:solidFill>
                <a:latin typeface="+mj-ea"/>
                <a:ea typeface="+mj-ea"/>
              </a:rPr>
              <a:t>专题集训</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5923192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283647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2" r:id="rId20"/>
    <p:sldLayoutId id="2147483813" r:id="rId21"/>
    <p:sldLayoutId id="2147483817" r:id="rId22"/>
    <p:sldLayoutId id="2147483815" r:id="rId23"/>
    <p:sldLayoutId id="2147483816" r:id="rId24"/>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file:///E:\&#26472;&#33829;\2016\&#19968;&#36718;\&#21270;&#23398;\HX245.tif" TargetMode="External"/><Relationship Id="rId7" Type="http://schemas.openxmlformats.org/officeDocument/2006/relationships/image" Target="file:///E:\&#26472;&#33829;\2016\&#19968;&#36718;\&#21270;&#23398;\HX247.tif" TargetMode="External"/><Relationship Id="rId2" Type="http://schemas.openxmlformats.org/officeDocument/2006/relationships/image" Target="../media/image11.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file:///E:\&#26472;&#33829;\2016\&#19968;&#36718;\&#21270;&#23398;\HX246.tif" TargetMode="External"/><Relationship Id="rId4" Type="http://schemas.openxmlformats.org/officeDocument/2006/relationships/image" Target="../media/image12.png"/><Relationship Id="rId9" Type="http://schemas.openxmlformats.org/officeDocument/2006/relationships/image" Target="file:///E:\&#26472;&#33829;\2016\&#19968;&#36718;\&#21270;&#23398;\HX248.ti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file:///E:\&#26472;&#33829;\2016\&#19968;&#36718;\&#21270;&#23398;\HX249.TIF" TargetMode="External"/><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file:///E:\&#26472;&#33829;\2016\&#19968;&#36718;\&#21270;&#23398;\HX250.TIF" TargetMode="External"/><Relationship Id="rId2" Type="http://schemas.openxmlformats.org/officeDocument/2006/relationships/image" Target="../media/image16.png"/><Relationship Id="rId1" Type="http://schemas.openxmlformats.org/officeDocument/2006/relationships/slideLayout" Target="../slideLayouts/slideLayout21.xml"/><Relationship Id="rId5" Type="http://schemas.openxmlformats.org/officeDocument/2006/relationships/image" Target="file:///E:\&#26472;&#33829;\2016\&#19968;&#36718;\&#21270;&#23398;\HX251.TIF"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8.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18.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35.xml"/><Relationship Id="rId3" Type="http://schemas.openxmlformats.org/officeDocument/2006/relationships/image" Target="../media/image20.png"/><Relationship Id="rId7" Type="http://schemas.openxmlformats.org/officeDocument/2006/relationships/slide" Target="slide20.xml"/><Relationship Id="rId12" Type="http://schemas.openxmlformats.org/officeDocument/2006/relationships/slide" Target="slide31.xml"/><Relationship Id="rId2" Type="http://schemas.openxmlformats.org/officeDocument/2006/relationships/image" Target="../media/image19.png"/><Relationship Id="rId1" Type="http://schemas.openxmlformats.org/officeDocument/2006/relationships/slideLayout" Target="../slideLayouts/slideLayout21.xml"/><Relationship Id="rId6" Type="http://schemas.openxmlformats.org/officeDocument/2006/relationships/slide" Target="slide18.xml"/><Relationship Id="rId11" Type="http://schemas.openxmlformats.org/officeDocument/2006/relationships/slide" Target="slide29.xml"/><Relationship Id="rId5" Type="http://schemas.openxmlformats.org/officeDocument/2006/relationships/slide" Target="slide17.xml"/><Relationship Id="rId10"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24.xml"/></Relationships>
</file>

<file path=ppt/slides/_rels/slide19.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image" Target="../media/image21.png"/><Relationship Id="rId1" Type="http://schemas.openxmlformats.org/officeDocument/2006/relationships/slideLayout" Target="../slideLayouts/slideLayout21.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20.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29.xml"/></Relationships>
</file>

<file path=ppt/slides/_rels/slide21.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image" Target="../media/image22.png"/><Relationship Id="rId1" Type="http://schemas.openxmlformats.org/officeDocument/2006/relationships/slideLayout" Target="../slideLayouts/slideLayout21.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20.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29.xml"/></Relationships>
</file>

<file path=ppt/slides/_rels/slide2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1.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20.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29.xml"/></Relationships>
</file>

<file path=ppt/slides/_rels/slide2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24.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35.xml"/><Relationship Id="rId3" Type="http://schemas.openxmlformats.org/officeDocument/2006/relationships/image" Target="../media/image24.png"/><Relationship Id="rId7" Type="http://schemas.openxmlformats.org/officeDocument/2006/relationships/slide" Target="slide20.xml"/><Relationship Id="rId12" Type="http://schemas.openxmlformats.org/officeDocument/2006/relationships/slide" Target="slide31.xml"/><Relationship Id="rId2" Type="http://schemas.openxmlformats.org/officeDocument/2006/relationships/image" Target="../media/image23.png"/><Relationship Id="rId1" Type="http://schemas.openxmlformats.org/officeDocument/2006/relationships/slideLayout" Target="../slideLayouts/slideLayout21.xml"/><Relationship Id="rId6" Type="http://schemas.openxmlformats.org/officeDocument/2006/relationships/slide" Target="slide18.xml"/><Relationship Id="rId11" Type="http://schemas.openxmlformats.org/officeDocument/2006/relationships/slide" Target="slide29.xml"/><Relationship Id="rId5" Type="http://schemas.openxmlformats.org/officeDocument/2006/relationships/slide" Target="slide17.xml"/><Relationship Id="rId10" Type="http://schemas.openxmlformats.org/officeDocument/2006/relationships/slide" Target="slide26.xml"/><Relationship Id="rId4" Type="http://schemas.openxmlformats.org/officeDocument/2006/relationships/slide" Target="slide25.xml"/><Relationship Id="rId9" Type="http://schemas.openxmlformats.org/officeDocument/2006/relationships/slide" Target="slide24.xml"/></Relationships>
</file>

<file path=ppt/slides/_rels/slide25.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26.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image" Target="../media/image25.png"/><Relationship Id="rId1" Type="http://schemas.openxmlformats.org/officeDocument/2006/relationships/slideLayout" Target="../slideLayouts/slideLayout21.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20.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29.xml"/></Relationships>
</file>

<file path=ppt/slides/_rels/slide27.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slide" Target="slide28.xml"/><Relationship Id="rId1" Type="http://schemas.openxmlformats.org/officeDocument/2006/relationships/slideLayout" Target="../slideLayouts/slideLayout21.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20.xml"/><Relationship Id="rId10" Type="http://schemas.openxmlformats.org/officeDocument/2006/relationships/slide" Target="slide31.xml"/><Relationship Id="rId4" Type="http://schemas.openxmlformats.org/officeDocument/2006/relationships/slide" Target="slide18.xml"/><Relationship Id="rId9" Type="http://schemas.openxmlformats.org/officeDocument/2006/relationships/slide" Target="slide29.xml"/></Relationships>
</file>

<file path=ppt/slides/_rels/slide2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29.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27.png"/><Relationship Id="rId7" Type="http://schemas.openxmlformats.org/officeDocument/2006/relationships/slide" Target="slide21.xml"/><Relationship Id="rId12" Type="http://schemas.openxmlformats.org/officeDocument/2006/relationships/slide" Target="slide35.xml"/><Relationship Id="rId2" Type="http://schemas.openxmlformats.org/officeDocument/2006/relationships/image" Target="../media/image26.png"/><Relationship Id="rId1" Type="http://schemas.openxmlformats.org/officeDocument/2006/relationships/slideLayout" Target="../slideLayouts/slideLayout21.xml"/><Relationship Id="rId6" Type="http://schemas.openxmlformats.org/officeDocument/2006/relationships/slide" Target="slide20.xml"/><Relationship Id="rId11" Type="http://schemas.openxmlformats.org/officeDocument/2006/relationships/slide" Target="slide31.xml"/><Relationship Id="rId5" Type="http://schemas.openxmlformats.org/officeDocument/2006/relationships/slide" Target="slide18.xml"/><Relationship Id="rId10" Type="http://schemas.openxmlformats.org/officeDocument/2006/relationships/slide" Target="slide29.xml"/><Relationship Id="rId4" Type="http://schemas.openxmlformats.org/officeDocument/2006/relationships/slide" Target="slide17.xml"/><Relationship Id="rId9" Type="http://schemas.openxmlformats.org/officeDocument/2006/relationships/slide" Target="slide2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3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3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3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29.png"/><Relationship Id="rId7" Type="http://schemas.openxmlformats.org/officeDocument/2006/relationships/slide" Target="slide21.xml"/><Relationship Id="rId12" Type="http://schemas.openxmlformats.org/officeDocument/2006/relationships/slide" Target="slide35.xml"/><Relationship Id="rId2" Type="http://schemas.openxmlformats.org/officeDocument/2006/relationships/image" Target="../media/image28.png"/><Relationship Id="rId1" Type="http://schemas.openxmlformats.org/officeDocument/2006/relationships/slideLayout" Target="../slideLayouts/slideLayout21.xml"/><Relationship Id="rId6" Type="http://schemas.openxmlformats.org/officeDocument/2006/relationships/slide" Target="slide20.xml"/><Relationship Id="rId11" Type="http://schemas.openxmlformats.org/officeDocument/2006/relationships/slide" Target="slide31.xml"/><Relationship Id="rId5" Type="http://schemas.openxmlformats.org/officeDocument/2006/relationships/slide" Target="slide18.xml"/><Relationship Id="rId10" Type="http://schemas.openxmlformats.org/officeDocument/2006/relationships/slide" Target="slide29.xml"/><Relationship Id="rId4" Type="http://schemas.openxmlformats.org/officeDocument/2006/relationships/slide" Target="slide17.xml"/><Relationship Id="rId9" Type="http://schemas.openxmlformats.org/officeDocument/2006/relationships/slide" Target="slide26.xml"/></Relationships>
</file>

<file path=ppt/slides/_rels/slide3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1.xml"/><Relationship Id="rId3" Type="http://schemas.openxmlformats.org/officeDocument/2006/relationships/oleObject" Target="../embeddings/oleObject3.bin"/><Relationship Id="rId7" Type="http://schemas.openxmlformats.org/officeDocument/2006/relationships/slide" Target="slide18.xml"/><Relationship Id="rId12" Type="http://schemas.openxmlformats.org/officeDocument/2006/relationships/slide" Target="slide29.xml"/><Relationship Id="rId2" Type="http://schemas.openxmlformats.org/officeDocument/2006/relationships/slideLayout" Target="../slideLayouts/slideLayout21.xml"/><Relationship Id="rId1" Type="http://schemas.openxmlformats.org/officeDocument/2006/relationships/vmlDrawing" Target="../drawings/vmlDrawing3.vml"/><Relationship Id="rId6" Type="http://schemas.openxmlformats.org/officeDocument/2006/relationships/slide" Target="slide17.xml"/><Relationship Id="rId11" Type="http://schemas.openxmlformats.org/officeDocument/2006/relationships/slide" Target="slide26.xml"/><Relationship Id="rId5" Type="http://schemas.openxmlformats.org/officeDocument/2006/relationships/image" Target="../media/image30.emf"/><Relationship Id="rId10" Type="http://schemas.openxmlformats.org/officeDocument/2006/relationships/slide" Target="slide24.xml"/><Relationship Id="rId4" Type="http://schemas.openxmlformats.org/officeDocument/2006/relationships/package" Target="../embeddings/Microsoft_Word___3.docx"/><Relationship Id="rId9" Type="http://schemas.openxmlformats.org/officeDocument/2006/relationships/slide" Target="slide21.xml"/><Relationship Id="rId14" Type="http://schemas.openxmlformats.org/officeDocument/2006/relationships/slide" Target="slide35.xml"/></Relationships>
</file>

<file path=ppt/slides/_rels/slide34.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35.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9.xml"/><Relationship Id="rId3" Type="http://schemas.openxmlformats.org/officeDocument/2006/relationships/oleObject" Target="../embeddings/oleObject4.bin"/><Relationship Id="rId7" Type="http://schemas.openxmlformats.org/officeDocument/2006/relationships/slide" Target="slide17.xml"/><Relationship Id="rId12" Type="http://schemas.openxmlformats.org/officeDocument/2006/relationships/slide" Target="slide26.xml"/><Relationship Id="rId2" Type="http://schemas.openxmlformats.org/officeDocument/2006/relationships/slideLayout" Target="../slideLayouts/slideLayout21.xml"/><Relationship Id="rId1" Type="http://schemas.openxmlformats.org/officeDocument/2006/relationships/vmlDrawing" Target="../drawings/vmlDrawing4.vml"/><Relationship Id="rId6" Type="http://schemas.openxmlformats.org/officeDocument/2006/relationships/image" Target="../media/image32.png"/><Relationship Id="rId11" Type="http://schemas.openxmlformats.org/officeDocument/2006/relationships/slide" Target="slide24.xml"/><Relationship Id="rId5" Type="http://schemas.openxmlformats.org/officeDocument/2006/relationships/image" Target="../media/image31.emf"/><Relationship Id="rId15" Type="http://schemas.openxmlformats.org/officeDocument/2006/relationships/slide" Target="slide35.xml"/><Relationship Id="rId10" Type="http://schemas.openxmlformats.org/officeDocument/2006/relationships/slide" Target="slide21.xml"/><Relationship Id="rId4" Type="http://schemas.openxmlformats.org/officeDocument/2006/relationships/package" Target="../embeddings/Microsoft_Word___4.docx"/><Relationship Id="rId9" Type="http://schemas.openxmlformats.org/officeDocument/2006/relationships/slide" Target="slide20.xml"/><Relationship Id="rId14" Type="http://schemas.openxmlformats.org/officeDocument/2006/relationships/slide" Target="slide31.xml"/></Relationships>
</file>

<file path=ppt/slides/_rels/slide3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37.xml"/><Relationship Id="rId7" Type="http://schemas.openxmlformats.org/officeDocument/2006/relationships/slide" Target="slide21.xml"/><Relationship Id="rId12" Type="http://schemas.openxmlformats.org/officeDocument/2006/relationships/slide" Target="slide35.xml"/><Relationship Id="rId2" Type="http://schemas.openxmlformats.org/officeDocument/2006/relationships/image" Target="../media/image33.png"/><Relationship Id="rId1" Type="http://schemas.openxmlformats.org/officeDocument/2006/relationships/slideLayout" Target="../slideLayouts/slideLayout21.xml"/><Relationship Id="rId6" Type="http://schemas.openxmlformats.org/officeDocument/2006/relationships/slide" Target="slide20.xml"/><Relationship Id="rId11" Type="http://schemas.openxmlformats.org/officeDocument/2006/relationships/slide" Target="slide31.xml"/><Relationship Id="rId5" Type="http://schemas.openxmlformats.org/officeDocument/2006/relationships/slide" Target="slide18.xml"/><Relationship Id="rId10" Type="http://schemas.openxmlformats.org/officeDocument/2006/relationships/slide" Target="slide29.xml"/><Relationship Id="rId4" Type="http://schemas.openxmlformats.org/officeDocument/2006/relationships/slide" Target="slide17.xml"/><Relationship Id="rId9" Type="http://schemas.openxmlformats.org/officeDocument/2006/relationships/slide" Target="slide26.xml"/></Relationships>
</file>

<file path=ppt/slides/_rels/slide37.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38.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3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1.xml"/><Relationship Id="rId3" Type="http://schemas.openxmlformats.org/officeDocument/2006/relationships/oleObject" Target="../embeddings/oleObject5.bin"/><Relationship Id="rId7" Type="http://schemas.openxmlformats.org/officeDocument/2006/relationships/slide" Target="slide18.xml"/><Relationship Id="rId12" Type="http://schemas.openxmlformats.org/officeDocument/2006/relationships/slide" Target="slide29.xml"/><Relationship Id="rId2" Type="http://schemas.openxmlformats.org/officeDocument/2006/relationships/slideLayout" Target="../slideLayouts/slideLayout21.xml"/><Relationship Id="rId1" Type="http://schemas.openxmlformats.org/officeDocument/2006/relationships/vmlDrawing" Target="../drawings/vmlDrawing5.vml"/><Relationship Id="rId6" Type="http://schemas.openxmlformats.org/officeDocument/2006/relationships/slide" Target="slide17.xml"/><Relationship Id="rId11" Type="http://schemas.openxmlformats.org/officeDocument/2006/relationships/slide" Target="slide26.xml"/><Relationship Id="rId5" Type="http://schemas.openxmlformats.org/officeDocument/2006/relationships/image" Target="../media/image34.emf"/><Relationship Id="rId10" Type="http://schemas.openxmlformats.org/officeDocument/2006/relationships/slide" Target="slide24.xml"/><Relationship Id="rId4" Type="http://schemas.openxmlformats.org/officeDocument/2006/relationships/package" Target="../embeddings/Microsoft_Word___5.docx"/><Relationship Id="rId9" Type="http://schemas.openxmlformats.org/officeDocument/2006/relationships/slide" Target="slide21.xml"/><Relationship Id="rId14" Type="http://schemas.openxmlformats.org/officeDocument/2006/relationships/slide" Target="slide3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package" Target="../embeddings/Microsoft_Word___2.docx"/></Relationships>
</file>

<file path=ppt/slides/_rels/slide40.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8.xml"/><Relationship Id="rId7" Type="http://schemas.openxmlformats.org/officeDocument/2006/relationships/slide" Target="slide26.xml"/><Relationship Id="rId2" Type="http://schemas.openxmlformats.org/officeDocument/2006/relationships/slide" Target="slide17.xml"/><Relationship Id="rId1" Type="http://schemas.openxmlformats.org/officeDocument/2006/relationships/slideLayout" Target="../slideLayouts/slideLayout21.xml"/><Relationship Id="rId6" Type="http://schemas.openxmlformats.org/officeDocument/2006/relationships/slide" Target="slide24.xml"/><Relationship Id="rId5" Type="http://schemas.openxmlformats.org/officeDocument/2006/relationships/slide" Target="slide21.xml"/><Relationship Id="rId10" Type="http://schemas.openxmlformats.org/officeDocument/2006/relationships/slide" Target="slide35.xml"/><Relationship Id="rId4" Type="http://schemas.openxmlformats.org/officeDocument/2006/relationships/slide" Target="slide20.xml"/><Relationship Id="rId9" Type="http://schemas.openxmlformats.org/officeDocument/2006/relationships/slide" Target="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55910" y="4005550"/>
            <a:ext cx="6651464" cy="169459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zh-CN" sz="3500" b="1" dirty="0">
                <a:solidFill>
                  <a:schemeClr val="bg1">
                    <a:lumMod val="95000"/>
                  </a:schemeClr>
                </a:solidFill>
                <a:latin typeface="Times New Roman" pitchFamily="18" charset="0"/>
                <a:cs typeface="Times New Roman" pitchFamily="18" charset="0"/>
              </a:rPr>
              <a:t>专题讲座</a:t>
            </a:r>
            <a:r>
              <a:rPr lang="zh-CN" altLang="en-US" sz="3500" b="1" dirty="0">
                <a:solidFill>
                  <a:schemeClr val="bg1">
                    <a:lumMod val="95000"/>
                  </a:schemeClr>
                </a:solidFill>
                <a:latin typeface="Times New Roman" pitchFamily="18" charset="0"/>
                <a:cs typeface="Times New Roman" pitchFamily="18" charset="0"/>
              </a:rPr>
              <a:t>三</a:t>
            </a:r>
            <a:r>
              <a:rPr lang="zh-CN" altLang="zh-CN" sz="3500" b="1" dirty="0">
                <a:solidFill>
                  <a:schemeClr val="bg1">
                    <a:lumMod val="95000"/>
                  </a:schemeClr>
                </a:solidFill>
                <a:latin typeface="Times New Roman" pitchFamily="18" charset="0"/>
                <a:cs typeface="Times New Roman" pitchFamily="18" charset="0"/>
              </a:rPr>
              <a:t>　</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ts val="5700"/>
              </a:lnSpc>
            </a:pPr>
            <a:r>
              <a:rPr lang="zh-CN" altLang="en-US" sz="3500" b="1" dirty="0" smtClean="0">
                <a:solidFill>
                  <a:schemeClr val="bg1">
                    <a:lumMod val="95000"/>
                  </a:schemeClr>
                </a:solidFill>
                <a:latin typeface="Times New Roman" pitchFamily="18" charset="0"/>
                <a:cs typeface="Times New Roman" pitchFamily="18" charset="0"/>
              </a:rPr>
              <a:t>气体</a:t>
            </a:r>
            <a:r>
              <a:rPr lang="zh-CN" altLang="en-US" sz="3500" b="1" dirty="0">
                <a:solidFill>
                  <a:schemeClr val="bg1">
                    <a:lumMod val="95000"/>
                  </a:schemeClr>
                </a:solidFill>
                <a:latin typeface="Times New Roman" pitchFamily="18" charset="0"/>
                <a:cs typeface="Times New Roman" pitchFamily="18" charset="0"/>
              </a:rPr>
              <a:t>的实验室制备、</a:t>
            </a:r>
            <a:r>
              <a:rPr lang="zh-CN" altLang="en-US" sz="3500" b="1" dirty="0" smtClean="0">
                <a:solidFill>
                  <a:schemeClr val="bg1">
                    <a:lumMod val="95000"/>
                  </a:schemeClr>
                </a:solidFill>
                <a:latin typeface="Times New Roman" pitchFamily="18" charset="0"/>
                <a:cs typeface="Times New Roman" pitchFamily="18" charset="0"/>
              </a:rPr>
              <a:t>净化</a:t>
            </a:r>
            <a:r>
              <a:rPr lang="zh-CN" altLang="en-US" sz="3500" b="1" dirty="0">
                <a:solidFill>
                  <a:schemeClr val="bg1">
                    <a:lumMod val="95000"/>
                  </a:schemeClr>
                </a:solidFill>
                <a:latin typeface="Times New Roman" pitchFamily="18" charset="0"/>
                <a:cs typeface="Times New Roman" pitchFamily="18" charset="0"/>
              </a:rPr>
              <a:t>和收集</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67067" y="693490"/>
            <a:ext cx="10943790"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气体的除杂方法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除杂试剂选择的依据：主体气体和杂质气体性质上的差异，如溶解性、酸碱性、氧化性、还原性。</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除杂原则：</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不损失主体气体；</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不引入新的杂质气体；</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在密闭装置内进行；</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先除易除的杂质气体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4410" y="-98598"/>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气体干燥净化装置</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1160272389"/>
              </p:ext>
            </p:extLst>
          </p:nvPr>
        </p:nvGraphicFramePr>
        <p:xfrm>
          <a:off x="779314" y="733017"/>
          <a:ext cx="10441161" cy="4480560"/>
        </p:xfrm>
        <a:graphic>
          <a:graphicData uri="http://schemas.openxmlformats.org/drawingml/2006/table">
            <a:tbl>
              <a:tblPr/>
              <a:tblGrid>
                <a:gridCol w="1075818"/>
                <a:gridCol w="2340996"/>
                <a:gridCol w="2340996"/>
                <a:gridCol w="2340996"/>
                <a:gridCol w="2342355"/>
              </a:tblGrid>
              <a:tr h="562783">
                <a:tc>
                  <a:txBody>
                    <a:bodyPr/>
                    <a:lstStyle/>
                    <a:p>
                      <a:pPr algn="ctr">
                        <a:lnSpc>
                          <a:spcPct val="150000"/>
                        </a:lnSpc>
                        <a:spcAft>
                          <a:spcPts val="0"/>
                        </a:spcAft>
                      </a:pPr>
                      <a:r>
                        <a:rPr lang="zh-CN" sz="2800" kern="100" dirty="0">
                          <a:effectLst/>
                          <a:latin typeface="Times New Roman"/>
                          <a:ea typeface="华文细黑"/>
                          <a:cs typeface="Times New Roman"/>
                        </a:rPr>
                        <a:t>类型</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液</a:t>
                      </a:r>
                      <a:r>
                        <a:rPr lang="zh-CN" sz="2800" kern="100" dirty="0" smtClean="0">
                          <a:effectLst/>
                          <a:latin typeface="Times New Roman"/>
                          <a:ea typeface="华文细黑"/>
                          <a:cs typeface="Times New Roman"/>
                        </a:rPr>
                        <a:t>态干</a:t>
                      </a:r>
                      <a:r>
                        <a:rPr lang="zh-CN" sz="2800" kern="100" dirty="0">
                          <a:effectLst/>
                          <a:latin typeface="Times New Roman"/>
                          <a:ea typeface="华文细黑"/>
                          <a:cs typeface="Times New Roman"/>
                        </a:rPr>
                        <a:t>燥剂</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固</a:t>
                      </a:r>
                      <a:r>
                        <a:rPr lang="zh-CN" sz="2800" kern="100" dirty="0" smtClean="0">
                          <a:effectLst/>
                          <a:latin typeface="Times New Roman"/>
                          <a:ea typeface="华文细黑"/>
                          <a:cs typeface="Times New Roman"/>
                        </a:rPr>
                        <a:t>态干</a:t>
                      </a:r>
                      <a:r>
                        <a:rPr lang="zh-CN" sz="2800" kern="100" dirty="0">
                          <a:effectLst/>
                          <a:latin typeface="Times New Roman"/>
                          <a:ea typeface="华文细黑"/>
                          <a:cs typeface="Times New Roman"/>
                        </a:rPr>
                        <a:t>燥剂</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固</a:t>
                      </a:r>
                      <a:r>
                        <a:rPr lang="zh-CN" sz="2800" kern="100" dirty="0" smtClean="0">
                          <a:effectLst/>
                          <a:latin typeface="Times New Roman"/>
                          <a:ea typeface="华文细黑"/>
                          <a:cs typeface="Times New Roman"/>
                        </a:rPr>
                        <a:t>态干</a:t>
                      </a:r>
                      <a:r>
                        <a:rPr lang="zh-CN" sz="2800" kern="100" dirty="0">
                          <a:effectLst/>
                          <a:latin typeface="Times New Roman"/>
                          <a:ea typeface="华文细黑"/>
                          <a:cs typeface="Times New Roman"/>
                        </a:rPr>
                        <a:t>燥剂</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固体</a:t>
                      </a:r>
                      <a:r>
                        <a:rPr lang="zh-CN" sz="2800" kern="100" dirty="0" smtClean="0">
                          <a:effectLst/>
                          <a:latin typeface="Times New Roman"/>
                          <a:ea typeface="华文细黑"/>
                          <a:cs typeface="Times New Roman"/>
                        </a:rPr>
                        <a:t>，加</a:t>
                      </a:r>
                      <a:r>
                        <a:rPr lang="zh-CN" sz="2800" kern="100" dirty="0">
                          <a:effectLst/>
                          <a:latin typeface="Times New Roman"/>
                          <a:ea typeface="华文细黑"/>
                          <a:cs typeface="Times New Roman"/>
                        </a:rPr>
                        <a:t>热</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9981">
                <a:tc>
                  <a:txBody>
                    <a:bodyPr/>
                    <a:lstStyle/>
                    <a:p>
                      <a:pPr algn="ctr">
                        <a:lnSpc>
                          <a:spcPct val="150000"/>
                        </a:lnSpc>
                        <a:spcAft>
                          <a:spcPts val="0"/>
                        </a:spcAft>
                      </a:pPr>
                      <a:r>
                        <a:rPr lang="zh-CN" sz="2800" kern="100">
                          <a:effectLst/>
                          <a:latin typeface="Times New Roman"/>
                          <a:ea typeface="华文细黑"/>
                          <a:cs typeface="Times New Roman"/>
                        </a:rPr>
                        <a:t>装置</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p>
                      <a:pPr algn="ctr">
                        <a:lnSpc>
                          <a:spcPct val="150000"/>
                        </a:lnSpc>
                        <a:spcAft>
                          <a:spcPts val="0"/>
                        </a:spcAft>
                      </a:pPr>
                      <a:endParaRPr lang="en-US" sz="2800" kern="100" dirty="0" smtClean="0">
                        <a:effectLst/>
                        <a:latin typeface="宋体"/>
                        <a:ea typeface="华文细黑"/>
                        <a:cs typeface="Times New Roman"/>
                      </a:endParaRPr>
                    </a:p>
                    <a:p>
                      <a:pPr algn="ctr">
                        <a:lnSpc>
                          <a:spcPct val="150000"/>
                        </a:lnSpc>
                        <a:spcAft>
                          <a:spcPts val="0"/>
                        </a:spcAft>
                      </a:pPr>
                      <a:r>
                        <a:rPr lang="en-US" sz="2800" kern="100" dirty="0" smtClean="0">
                          <a:effectLst/>
                          <a:latin typeface="宋体"/>
                          <a:ea typeface="华文细黑"/>
                          <a:cs typeface="Times New Roman"/>
                        </a:rPr>
                        <a:t>Ⅰ</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p>
                      <a:pPr algn="ctr">
                        <a:lnSpc>
                          <a:spcPct val="150000"/>
                        </a:lnSpc>
                        <a:spcAft>
                          <a:spcPts val="0"/>
                        </a:spcAft>
                      </a:pPr>
                      <a:endParaRPr lang="en-US" sz="2800" kern="100" dirty="0" smtClean="0">
                        <a:effectLst/>
                        <a:latin typeface="宋体"/>
                        <a:ea typeface="华文细黑"/>
                        <a:cs typeface="Times New Roman"/>
                      </a:endParaRPr>
                    </a:p>
                    <a:p>
                      <a:pPr algn="ctr">
                        <a:lnSpc>
                          <a:spcPct val="150000"/>
                        </a:lnSpc>
                        <a:spcAft>
                          <a:spcPts val="0"/>
                        </a:spcAft>
                      </a:pPr>
                      <a:r>
                        <a:rPr lang="en-US" sz="2800" kern="100" dirty="0" smtClean="0">
                          <a:effectLst/>
                          <a:latin typeface="宋体"/>
                          <a:ea typeface="华文细黑"/>
                          <a:cs typeface="Times New Roman"/>
                        </a:rPr>
                        <a:t>Ⅱ</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p>
                      <a:pPr algn="ctr">
                        <a:lnSpc>
                          <a:spcPct val="150000"/>
                        </a:lnSpc>
                        <a:spcAft>
                          <a:spcPts val="0"/>
                        </a:spcAft>
                      </a:pPr>
                      <a:endParaRPr lang="en-US" sz="2800" kern="100" dirty="0" smtClean="0">
                        <a:effectLst/>
                        <a:latin typeface="宋体"/>
                        <a:ea typeface="华文细黑"/>
                        <a:cs typeface="Times New Roman"/>
                      </a:endParaRPr>
                    </a:p>
                    <a:p>
                      <a:pPr algn="ctr">
                        <a:lnSpc>
                          <a:spcPct val="150000"/>
                        </a:lnSpc>
                        <a:spcAft>
                          <a:spcPts val="0"/>
                        </a:spcAft>
                      </a:pPr>
                      <a:r>
                        <a:rPr lang="en-US" sz="2800" kern="100" dirty="0" smtClean="0">
                          <a:effectLst/>
                          <a:latin typeface="宋体"/>
                          <a:ea typeface="华文细黑"/>
                          <a:cs typeface="Times New Roman"/>
                        </a:rPr>
                        <a:t>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dirty="0">
                        <a:effectLst/>
                        <a:latin typeface="Times New Roman"/>
                        <a:ea typeface="华文细黑"/>
                        <a:cs typeface="Courier New"/>
                      </a:endParaRPr>
                    </a:p>
                    <a:p>
                      <a:pPr algn="ctr">
                        <a:lnSpc>
                          <a:spcPct val="150000"/>
                        </a:lnSpc>
                        <a:spcAft>
                          <a:spcPts val="0"/>
                        </a:spcAft>
                      </a:pPr>
                      <a:endParaRPr lang="en-US" sz="2800" kern="100" dirty="0" smtClean="0">
                        <a:effectLst/>
                        <a:latin typeface="宋体"/>
                        <a:ea typeface="华文细黑"/>
                        <a:cs typeface="Times New Roman"/>
                      </a:endParaRPr>
                    </a:p>
                    <a:p>
                      <a:pPr algn="ctr">
                        <a:lnSpc>
                          <a:spcPct val="150000"/>
                        </a:lnSpc>
                        <a:spcAft>
                          <a:spcPts val="0"/>
                        </a:spcAft>
                      </a:pPr>
                      <a:r>
                        <a:rPr lang="en-US" sz="2800" kern="100" dirty="0" smtClean="0">
                          <a:effectLst/>
                          <a:latin typeface="宋体"/>
                          <a:ea typeface="华文细黑"/>
                          <a:cs typeface="Times New Roman"/>
                        </a:rPr>
                        <a:t>Ⅳ</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72208">
                <a:tc>
                  <a:txBody>
                    <a:bodyPr/>
                    <a:lstStyle/>
                    <a:p>
                      <a:pPr algn="ctr">
                        <a:lnSpc>
                          <a:spcPct val="150000"/>
                        </a:lnSpc>
                        <a:spcAft>
                          <a:spcPts val="0"/>
                        </a:spcAft>
                      </a:pPr>
                      <a:r>
                        <a:rPr lang="zh-CN" sz="2800" kern="100">
                          <a:effectLst/>
                          <a:latin typeface="Times New Roman"/>
                          <a:ea typeface="华文细黑"/>
                          <a:cs typeface="Times New Roman"/>
                        </a:rPr>
                        <a:t>常见</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干燥</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剂</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浓</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4</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酸性、强氧化性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无水氯化</a:t>
                      </a:r>
                      <a:r>
                        <a:rPr lang="zh-CN" sz="2800" kern="100" dirty="0" smtClean="0">
                          <a:effectLst/>
                          <a:latin typeface="Times New Roman"/>
                          <a:ea typeface="华文细黑"/>
                          <a:cs typeface="Times New Roman"/>
                        </a:rPr>
                        <a:t>钙</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中性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碱石灰</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碱性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除杂试剂</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CuO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Mg</a:t>
                      </a:r>
                      <a:r>
                        <a:rPr lang="zh-CN" sz="2800" kern="100" dirty="0">
                          <a:effectLst/>
                          <a:latin typeface="Times New Roman"/>
                          <a:ea typeface="华文细黑"/>
                          <a:cs typeface="Times New Roman"/>
                        </a:rPr>
                        <a:t>等</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4588" name="Picture 12" descr="E:\杨营\2016\一轮\化学\HX245.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629618" y="1544886"/>
            <a:ext cx="904480" cy="1226070"/>
          </a:xfrm>
          <a:prstGeom prst="rect">
            <a:avLst/>
          </a:prstGeom>
          <a:noFill/>
          <a:extLst>
            <a:ext uri="{909E8E84-426E-40DD-AFC4-6F175D3DCCD1}">
              <a14:hiddenFill xmlns:a14="http://schemas.microsoft.com/office/drawing/2010/main">
                <a:solidFill>
                  <a:srgbClr val="FFFFFF"/>
                </a:solidFill>
              </a14:hiddenFill>
            </a:ext>
          </a:extLst>
        </p:spPr>
      </p:pic>
      <p:pic>
        <p:nvPicPr>
          <p:cNvPr id="24587" name="Picture 11" descr="E:\杨营\2016\一轮\化学\HX246.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4608438" y="1760910"/>
            <a:ext cx="1507032" cy="864687"/>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descr="E:\杨营\2016\一轮\化学\HX247.tif"/>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7272734" y="1616894"/>
            <a:ext cx="890954" cy="1002323"/>
          </a:xfrm>
          <a:prstGeom prst="rect">
            <a:avLst/>
          </a:prstGeom>
          <a:noFill/>
          <a:extLst>
            <a:ext uri="{909E8E84-426E-40DD-AFC4-6F175D3DCCD1}">
              <a14:hiddenFill xmlns:a14="http://schemas.microsoft.com/office/drawing/2010/main">
                <a:solidFill>
                  <a:srgbClr val="FFFFFF"/>
                </a:solidFill>
              </a14:hiddenFill>
            </a:ext>
          </a:extLst>
        </p:spPr>
      </p:pic>
      <p:pic>
        <p:nvPicPr>
          <p:cNvPr id="24585" name="Picture 9" descr="E:\杨营\2016\一轮\化学\HX248.tif"/>
          <p:cNvPicPr>
            <a:picLocks noChangeAspect="1" noChangeArrowheads="1"/>
          </p:cNvPicPr>
          <p:nvPr/>
        </p:nvPicPr>
        <p:blipFill>
          <a:blip r:embed="rId8" r:link="rId9" cstate="print">
            <a:extLst>
              <a:ext uri="{28A0092B-C50C-407E-A947-70E740481C1C}">
                <a14:useLocalDpi xmlns:a14="http://schemas.microsoft.com/office/drawing/2010/main" val="0"/>
              </a:ext>
            </a:extLst>
          </a:blip>
          <a:srcRect/>
          <a:stretch>
            <a:fillRect/>
          </a:stretch>
        </p:blipFill>
        <p:spPr bwMode="auto">
          <a:xfrm>
            <a:off x="9335566" y="1616894"/>
            <a:ext cx="1383679" cy="1029323"/>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621244" y="5119886"/>
            <a:ext cx="10835436"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中混有</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杂质时，应选用上述</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装置除</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，除杂试剂是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粉。</a:t>
            </a:r>
            <a:endParaRPr lang="zh-CN" altLang="zh-CN" sz="1050" kern="100" dirty="0">
              <a:effectLst/>
              <a:latin typeface="宋体"/>
              <a:cs typeface="Courier New"/>
            </a:endParaRP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25048" y="-26590"/>
            <a:ext cx="11053228"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4.</a:t>
            </a:r>
            <a:r>
              <a:rPr lang="zh-CN" altLang="zh-CN" sz="2800" kern="100" dirty="0">
                <a:latin typeface="Times New Roman"/>
                <a:ea typeface="华文细黑"/>
                <a:cs typeface="Times New Roman"/>
              </a:rPr>
              <a:t>气体的收集方法</a:t>
            </a:r>
            <a:endParaRPr lang="zh-CN" altLang="zh-CN" sz="1050" kern="100" dirty="0">
              <a:effectLst/>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2465481943"/>
              </p:ext>
            </p:extLst>
          </p:nvPr>
        </p:nvGraphicFramePr>
        <p:xfrm>
          <a:off x="766616" y="837506"/>
          <a:ext cx="10657182" cy="5323686"/>
        </p:xfrm>
        <a:graphic>
          <a:graphicData uri="http://schemas.openxmlformats.org/drawingml/2006/table">
            <a:tbl>
              <a:tblPr/>
              <a:tblGrid>
                <a:gridCol w="2553918"/>
                <a:gridCol w="2701088"/>
                <a:gridCol w="2701088"/>
                <a:gridCol w="2701088"/>
              </a:tblGrid>
              <a:tr h="1213058">
                <a:tc>
                  <a:txBody>
                    <a:bodyPr/>
                    <a:lstStyle/>
                    <a:p>
                      <a:pPr algn="ctr">
                        <a:lnSpc>
                          <a:spcPct val="150000"/>
                        </a:lnSpc>
                        <a:spcAft>
                          <a:spcPts val="0"/>
                        </a:spcAft>
                      </a:pPr>
                      <a:r>
                        <a:rPr lang="zh-CN" sz="2800" kern="100" dirty="0">
                          <a:effectLst/>
                          <a:latin typeface="Times New Roman"/>
                          <a:ea typeface="华文细黑"/>
                          <a:cs typeface="Times New Roman"/>
                        </a:rPr>
                        <a:t>收集</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方法</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收集气体</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的类型</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收集装置</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可收集的气体</a:t>
                      </a:r>
                      <a:endParaRPr lang="zh-CN" sz="2800" kern="100">
                        <a:effectLst/>
                        <a:latin typeface="宋体"/>
                        <a:cs typeface="Courier New"/>
                      </a:endParaRPr>
                    </a:p>
                    <a:p>
                      <a:pPr algn="ctr">
                        <a:lnSpc>
                          <a:spcPct val="150000"/>
                        </a:lnSpc>
                        <a:spcAft>
                          <a:spcPts val="0"/>
                        </a:spcAft>
                      </a:pPr>
                      <a:r>
                        <a:rPr lang="en-US" sz="2800" kern="100">
                          <a:effectLst/>
                          <a:latin typeface="Times New Roman"/>
                          <a:ea typeface="华文细黑"/>
                          <a:cs typeface="Courier New"/>
                        </a:rPr>
                        <a:t>(</a:t>
                      </a:r>
                      <a:r>
                        <a:rPr lang="zh-CN" sz="2800" kern="100">
                          <a:effectLst/>
                          <a:latin typeface="Times New Roman"/>
                          <a:ea typeface="华文细黑"/>
                          <a:cs typeface="Times New Roman"/>
                        </a:rPr>
                        <a:t>举例</a:t>
                      </a:r>
                      <a:r>
                        <a:rPr lang="en-US" sz="2800" kern="100">
                          <a:effectLst/>
                          <a:latin typeface="Times New Roman"/>
                          <a:ea typeface="华文细黑"/>
                          <a:cs typeface="Courier New"/>
                        </a:rPr>
                        <a:t>)</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526">
                <a:tc>
                  <a:txBody>
                    <a:bodyPr/>
                    <a:lstStyle/>
                    <a:p>
                      <a:pPr algn="ctr">
                        <a:lnSpc>
                          <a:spcPct val="150000"/>
                        </a:lnSpc>
                        <a:spcAft>
                          <a:spcPts val="0"/>
                        </a:spcAft>
                      </a:pPr>
                      <a:r>
                        <a:rPr lang="zh-CN" sz="2800" kern="100">
                          <a:effectLst/>
                          <a:latin typeface="Times New Roman"/>
                          <a:ea typeface="华文细黑"/>
                          <a:cs typeface="Times New Roman"/>
                        </a:rPr>
                        <a:t>排水法</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难溶于水或微溶于水，又不与水反应的气体</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a:effectLst/>
                        <a:latin typeface="Times New Roman"/>
                        <a:ea typeface="华文细黑"/>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Cl</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饱和</a:t>
                      </a:r>
                      <a:r>
                        <a:rPr lang="en-US" sz="2800" kern="100" dirty="0">
                          <a:effectLst/>
                          <a:latin typeface="Times New Roman"/>
                          <a:ea typeface="华文细黑"/>
                          <a:cs typeface="Courier New"/>
                        </a:rPr>
                        <a:t>NaCl</a:t>
                      </a:r>
                      <a:r>
                        <a:rPr lang="zh-CN" sz="2800" kern="100" dirty="0">
                          <a:effectLst/>
                          <a:latin typeface="Times New Roman"/>
                          <a:ea typeface="华文细黑"/>
                          <a:cs typeface="Times New Roman"/>
                        </a:rPr>
                        <a:t>溶液</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NO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饱和</a:t>
                      </a:r>
                      <a:r>
                        <a:rPr lang="en-US" sz="2800" kern="100" dirty="0">
                          <a:effectLst/>
                          <a:latin typeface="Times New Roman"/>
                          <a:ea typeface="华文细黑"/>
                          <a:cs typeface="Courier New"/>
                        </a:rPr>
                        <a:t>NaHCO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CO</a:t>
                      </a:r>
                      <a:r>
                        <a:rPr lang="zh-CN" sz="2800" kern="100" dirty="0">
                          <a:effectLst/>
                          <a:latin typeface="Times New Roman"/>
                          <a:ea typeface="华文细黑"/>
                          <a:cs typeface="Times New Roman"/>
                        </a:rPr>
                        <a:t>等</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3556" name="Picture 4" descr="E:\杨营\2016\一轮\化学\HX249.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451230" y="3052125"/>
            <a:ext cx="2038743" cy="187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065093621"/>
              </p:ext>
            </p:extLst>
          </p:nvPr>
        </p:nvGraphicFramePr>
        <p:xfrm>
          <a:off x="741215" y="464766"/>
          <a:ext cx="10729191" cy="5040560"/>
        </p:xfrm>
        <a:graphic>
          <a:graphicData uri="http://schemas.openxmlformats.org/drawingml/2006/table">
            <a:tbl>
              <a:tblPr/>
              <a:tblGrid>
                <a:gridCol w="1134535"/>
                <a:gridCol w="2398664"/>
                <a:gridCol w="2398664"/>
                <a:gridCol w="2398664"/>
                <a:gridCol w="2398664"/>
              </a:tblGrid>
              <a:tr h="2372028">
                <a:tc rowSpan="2">
                  <a:txBody>
                    <a:bodyPr/>
                    <a:lstStyle/>
                    <a:p>
                      <a:pPr algn="ctr">
                        <a:lnSpc>
                          <a:spcPct val="150000"/>
                        </a:lnSpc>
                        <a:spcAft>
                          <a:spcPts val="0"/>
                        </a:spcAft>
                      </a:pPr>
                      <a:r>
                        <a:rPr lang="zh-CN" sz="2800" kern="100" dirty="0">
                          <a:effectLst/>
                          <a:latin typeface="Times New Roman"/>
                          <a:ea typeface="华文细黑"/>
                          <a:cs typeface="Times New Roman"/>
                        </a:rPr>
                        <a:t>排空气法</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向上排空气法</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密度大于空气且不与空气中成分反应</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a:effectLst/>
                        <a:latin typeface="Times New Roman"/>
                        <a:ea typeface="华文细黑"/>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NO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532">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向下排空气法</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密度小于空气且不与空气中的成分反应</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800" kern="100">
                        <a:effectLst/>
                        <a:latin typeface="Times New Roman"/>
                        <a:ea typeface="华文细黑"/>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NH</a:t>
                      </a:r>
                      <a:r>
                        <a:rPr lang="en-US" sz="2800" kern="100" baseline="-25000" dirty="0">
                          <a:effectLst/>
                          <a:latin typeface="Times New Roman"/>
                          <a:ea typeface="华文细黑"/>
                          <a:cs typeface="Courier New"/>
                        </a:rPr>
                        <a:t>3</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2532" name="Picture 4" descr="E:\杨营\2016\一轮\化学\HX250.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353728" y="670885"/>
            <a:ext cx="1195741" cy="1847965"/>
          </a:xfrm>
          <a:prstGeom prst="rect">
            <a:avLst/>
          </a:prstGeom>
          <a:noFill/>
          <a:extLst>
            <a:ext uri="{909E8E84-426E-40DD-AFC4-6F175D3DCCD1}">
              <a14:hiddenFill xmlns:a14="http://schemas.microsoft.com/office/drawing/2010/main">
                <a:solidFill>
                  <a:srgbClr val="FFFFFF"/>
                </a:solidFill>
              </a14:hiddenFill>
            </a:ext>
          </a:extLst>
        </p:spPr>
      </p:pic>
      <p:pic>
        <p:nvPicPr>
          <p:cNvPr id="22531" name="Picture 3" descr="E:\杨营\2016\一轮\化学\HX251.T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293941" y="3129061"/>
            <a:ext cx="1315315" cy="203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7082" y="693490"/>
            <a:ext cx="11163760"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尾气处理的原因和方法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原因：有些气体有毒或有可燃性，任其逸散到空气中，会污染空气或者引发火灾、爆炸等灾害。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处理方法：一般根据气体的相关性质，使其转换为非气态物质或无毒物质，如酸性有毒气体用碱溶液吸收，可燃性气体用点燃等措施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39290"/>
            <a:ext cx="1138815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IPAPANNEW"/>
                <a:cs typeface="Times New Roman"/>
              </a:rPr>
              <a:t>例</a:t>
            </a:r>
            <a:r>
              <a:rPr lang="en-US" altLang="zh-CN" sz="2800" b="1" kern="100" dirty="0">
                <a:solidFill>
                  <a:srgbClr val="0000FF"/>
                </a:solidFill>
                <a:latin typeface="IPAPANNEW"/>
                <a:cs typeface="Times New Roman"/>
              </a:rPr>
              <a:t>3</a:t>
            </a:r>
            <a:r>
              <a:rPr lang="zh-CN" altLang="zh-CN" sz="2800" kern="100" dirty="0">
                <a:latin typeface="Times New Roman"/>
                <a:ea typeface="华文细黑"/>
                <a:cs typeface="Times New Roman"/>
              </a:rPr>
              <a:t>　为制备干燥、纯净的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，将大理石和盐酸反应生成的气体先后通过装有下列物质的两个吸收装置，两个装置中应依次装入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溶液；无水</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溶液；浓硫酸</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浓硫酸；饱和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溶液；稀硫酸</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②④</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用大理石和盐酸反应制得的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中，含有少量</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，可用饱和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溶液除去；干燥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可用浓硫酸或无水</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固体作干燥剂。注意应先净化后干燥</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9623598" y="775808"/>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a:t>
            </a:r>
            <a:endParaRPr lang="zh-CN" altLang="en-US" sz="2800"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6" end="6"/>
                                            </p:txEl>
                                          </p:spTgt>
                                        </p:tgtEl>
                                      </p:cBhvr>
                                    </p:animEffect>
                                    <p:set>
                                      <p:cBhvr>
                                        <p:cTn id="17" dur="1" fill="hold">
                                          <p:stCondLst>
                                            <p:cond delay="499"/>
                                          </p:stCondLst>
                                        </p:cTn>
                                        <p:tgtEl>
                                          <p:spTgt spid="12">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13559"/>
            <a:ext cx="11388152"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IPAPANNEW"/>
                <a:cs typeface="Times New Roman"/>
              </a:rPr>
              <a:t>例</a:t>
            </a:r>
            <a:r>
              <a:rPr lang="en-US" altLang="zh-CN" sz="2800" b="1" kern="100" dirty="0">
                <a:solidFill>
                  <a:srgbClr val="0000FF"/>
                </a:solidFill>
                <a:latin typeface="IPAPANNEW"/>
                <a:cs typeface="Times New Roman"/>
              </a:rPr>
              <a:t>4</a:t>
            </a:r>
            <a:r>
              <a:rPr lang="zh-CN" altLang="zh-CN" sz="2800" kern="100" dirty="0">
                <a:latin typeface="Times New Roman"/>
                <a:ea typeface="华文细黑"/>
                <a:cs typeface="Times New Roman"/>
              </a:rPr>
              <a:t>　用下列装置进行对应的实验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部分仪器已省略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，能达到实验目的的是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7409" name="Picture 1" descr="HX2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734" y="1453719"/>
            <a:ext cx="8409059" cy="2813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3008" y="4377230"/>
            <a:ext cx="11388152" cy="19794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项，气体应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长进短出</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易溶于水会倒吸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项，测馏分的温度，温度计水银球应在支管口附近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1101254" y="803960"/>
            <a:ext cx="444352" cy="523220"/>
          </a:xfrm>
          <a:prstGeom prst="rect">
            <a:avLst/>
          </a:prstGeom>
        </p:spPr>
        <p:txBody>
          <a:bodyPr wrap="none">
            <a:spAutoFit/>
          </a:bodyPr>
          <a:lstStyle/>
          <a:p>
            <a:r>
              <a:rPr lang="en-US" altLang="zh-CN" sz="2800" kern="100" dirty="0">
                <a:solidFill>
                  <a:srgbClr val="E36C0A"/>
                </a:solidFill>
                <a:latin typeface="Times New Roman"/>
                <a:ea typeface="华文细黑"/>
                <a:cs typeface="Courier New"/>
              </a:rPr>
              <a:t>D</a:t>
            </a:r>
            <a:endParaRPr lang="zh-CN" altLang="en-US"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4">
                                            <p:txEl>
                                              <p:pRg st="0" end="0"/>
                                            </p:txEl>
                                          </p:spTgt>
                                        </p:tgtEl>
                                      </p:cBhvr>
                                    </p:animEffect>
                                    <p:set>
                                      <p:cBhvr>
                                        <p:cTn id="27" dur="1" fill="hold">
                                          <p:stCondLst>
                                            <p:cond delay="499"/>
                                          </p:stCondLst>
                                        </p:cTn>
                                        <p:tgtEl>
                                          <p:spTgt spid="4">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4">
                                            <p:txEl>
                                              <p:pRg st="1" end="1"/>
                                            </p:txEl>
                                          </p:spTgt>
                                        </p:tgtEl>
                                      </p:cBhvr>
                                    </p:animEffect>
                                    <p:set>
                                      <p:cBhvr>
                                        <p:cTn id="30" dur="1" fill="hold">
                                          <p:stCondLst>
                                            <p:cond delay="499"/>
                                          </p:stCondLst>
                                        </p:cTn>
                                        <p:tgtEl>
                                          <p:spTgt spid="4">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4">
                                            <p:txEl>
                                              <p:pRg st="2" end="2"/>
                                            </p:txEl>
                                          </p:spTgt>
                                        </p:tgtEl>
                                      </p:cBhvr>
                                    </p:animEffect>
                                    <p:set>
                                      <p:cBhvr>
                                        <p:cTn id="33" dur="1" fill="hold">
                                          <p:stCondLst>
                                            <p:cond delay="499"/>
                                          </p:stCondLst>
                                        </p:cTn>
                                        <p:tgtEl>
                                          <p:spTgt spid="4">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build="allAtOnce"/>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812" y="1053530"/>
            <a:ext cx="11502034"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下列关于气体制备的说法不正确的是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用碳酸钠粉末可以制备</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用铁片和稀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反应制取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时，为加快产生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的速率可改用浓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加热分解</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固体，将所得的气体进行适当处理可获得</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固体和用</a:t>
            </a:r>
            <a:r>
              <a:rPr lang="en-US" altLang="zh-CN" sz="2800" kern="100" dirty="0">
                <a:latin typeface="Times New Roman"/>
                <a:ea typeface="华文细黑"/>
                <a:cs typeface="Courier New"/>
              </a:rPr>
              <a:t>KClO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固体制备</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的装置完全相</a:t>
            </a:r>
            <a:r>
              <a:rPr lang="zh-CN" altLang="zh-CN" sz="2800" kern="100" dirty="0" smtClean="0">
                <a:latin typeface="Times New Roman"/>
                <a:ea typeface="华文细黑"/>
                <a:cs typeface="Times New Roman"/>
              </a:rPr>
              <a:t>同</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会使铁钝化</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6703380" y="1212777"/>
            <a:ext cx="423514" cy="523220"/>
          </a:xfrm>
          <a:prstGeom prst="rect">
            <a:avLst/>
          </a:prstGeom>
        </p:spPr>
        <p:txBody>
          <a:bodyPr wrap="none">
            <a:spAutoFit/>
          </a:bodyPr>
          <a:lstStyle/>
          <a:p>
            <a:r>
              <a:rPr lang="en-US" altLang="zh-CN" sz="2800" kern="100" dirty="0">
                <a:solidFill>
                  <a:srgbClr val="E36C0A"/>
                </a:solidFill>
                <a:latin typeface="Times New Roman"/>
                <a:ea typeface="华文细黑"/>
              </a:rPr>
              <a:t>B</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7"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533464"/>
            <a:ext cx="11388152" cy="553974"/>
          </a:xfrm>
          <a:prstGeom prst="rect">
            <a:avLst/>
          </a:prstGeom>
        </p:spPr>
        <p:txBody>
          <a:bodyPr wrap="square" lIns="121898" tIns="60948" rIns="121898" bIns="60948">
            <a:spAutoFit/>
          </a:bodyPr>
          <a:lstStyle/>
          <a:p>
            <a:pPr algn="just">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下列选用的实验仪器或实验装置符合实验要求且安全的是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28674" name="Picture 2" descr="HX2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6800" y="1067740"/>
            <a:ext cx="6798879" cy="291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descr="HX2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774" y="4041645"/>
            <a:ext cx="6798879" cy="258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5"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9"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0"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1"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2"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3"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0800696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512348" y="1701602"/>
            <a:ext cx="11053228"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中的蒸馏烧瓶必须垫石棉网才能加热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选</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中制备的</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不能用排水法收集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选</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中的长颈漏斗下端应插入液面以下。</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B</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080069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38622" y="1053530"/>
            <a:ext cx="10560958"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气体制备实验的基本思路</a:t>
            </a:r>
            <a:endParaRPr lang="zh-CN" altLang="zh-CN" sz="2800" kern="100" dirty="0">
              <a:effectLst/>
              <a:latin typeface="宋体"/>
              <a:cs typeface="Courier New"/>
            </a:endParaRPr>
          </a:p>
        </p:txBody>
      </p:sp>
      <p:pic>
        <p:nvPicPr>
          <p:cNvPr id="1060" name="Picture 36" descr="HX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947" y="2134599"/>
            <a:ext cx="9067997" cy="368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65396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以下气体发生装置中，不易控制反应产生气体的量的是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29698" name="Picture 2" descr="H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227" y="1471499"/>
            <a:ext cx="7677203" cy="295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4886" y="4320043"/>
            <a:ext cx="11388152"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项可通过控制加入液体的量来控制产生气体的量；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两项中装置类似于启普发生器，可通过活塞的开关调节反应器的压强，控制反应与否，来控制产生气体的量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9577016" y="802206"/>
            <a:ext cx="423514" cy="523220"/>
          </a:xfrm>
          <a:prstGeom prst="rect">
            <a:avLst/>
          </a:prstGeom>
        </p:spPr>
        <p:txBody>
          <a:bodyPr wrap="none">
            <a:spAutoFit/>
          </a:bodyPr>
          <a:lstStyle/>
          <a:p>
            <a:r>
              <a:rPr lang="en-US" altLang="zh-CN" sz="2800" kern="100" dirty="0" smtClean="0">
                <a:solidFill>
                  <a:srgbClr val="E36C0A"/>
                </a:solidFill>
                <a:latin typeface="Times New Roman"/>
                <a:ea typeface="华文细黑"/>
                <a:cs typeface="Courier New"/>
              </a:rPr>
              <a:t>B</a:t>
            </a:r>
            <a:endParaRPr lang="zh-CN" altLang="en-US"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3"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0"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1"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0800696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1" end="1"/>
                                            </p:txEl>
                                          </p:spTgt>
                                        </p:tgtEl>
                                      </p:cBhvr>
                                    </p:animEffect>
                                    <p:set>
                                      <p:cBhvr>
                                        <p:cTn id="25" dur="1" fill="hold">
                                          <p:stCondLst>
                                            <p:cond delay="499"/>
                                          </p:stCondLst>
                                        </p:cTn>
                                        <p:tgtEl>
                                          <p:spTgt spid="4">
                                            <p:txEl>
                                              <p:pRg st="1" end="1"/>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build="allAtOnce"/>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657687"/>
            <a:ext cx="11388152" cy="19802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4.(2013·</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实验室中某些气体的制取、收集及尾气处理装置如图所示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省略夹持和净化装置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。仅用此装置和表中提供的物质完成相关实验，最合理的选项是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30722" name="Picture 2" descr="HX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990" y="3038179"/>
            <a:ext cx="3950932" cy="28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0"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080069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40874505"/>
              </p:ext>
            </p:extLst>
          </p:nvPr>
        </p:nvGraphicFramePr>
        <p:xfrm>
          <a:off x="1041946" y="753786"/>
          <a:ext cx="10009112" cy="5268296"/>
        </p:xfrm>
        <a:graphic>
          <a:graphicData uri="http://schemas.openxmlformats.org/drawingml/2006/table">
            <a:tbl>
              <a:tblPr/>
              <a:tblGrid>
                <a:gridCol w="1213500"/>
                <a:gridCol w="2055217"/>
                <a:gridCol w="2073065"/>
                <a:gridCol w="2363074"/>
                <a:gridCol w="2304256"/>
              </a:tblGrid>
              <a:tr h="1196441">
                <a:tc>
                  <a:txBody>
                    <a:bodyPr/>
                    <a:lstStyle/>
                    <a:p>
                      <a:pPr algn="ctr">
                        <a:lnSpc>
                          <a:spcPct val="150000"/>
                        </a:lnSpc>
                        <a:spcAft>
                          <a:spcPts val="0"/>
                        </a:spcAft>
                      </a:pPr>
                      <a:r>
                        <a:rPr lang="zh-CN" sz="2800" kern="100">
                          <a:effectLst/>
                          <a:latin typeface="Times New Roman"/>
                          <a:ea typeface="华文细黑"/>
                          <a:cs typeface="Times New Roman"/>
                        </a:rPr>
                        <a:t>选项</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a:t>
                      </a:r>
                      <a:r>
                        <a:rPr lang="zh-CN" sz="2800" kern="100">
                          <a:effectLst/>
                          <a:latin typeface="Times New Roman"/>
                          <a:ea typeface="华文细黑"/>
                          <a:cs typeface="Times New Roman"/>
                        </a:rPr>
                        <a:t>中的物质</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b</a:t>
                      </a:r>
                      <a:r>
                        <a:rPr lang="zh-CN" sz="2800" kern="100">
                          <a:effectLst/>
                          <a:latin typeface="Times New Roman"/>
                          <a:ea typeface="华文细黑"/>
                          <a:cs typeface="Times New Roman"/>
                        </a:rPr>
                        <a:t>中的物质</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r>
                        <a:rPr lang="zh-CN" sz="2800" kern="100">
                          <a:effectLst/>
                          <a:latin typeface="Times New Roman"/>
                          <a:ea typeface="华文细黑"/>
                          <a:cs typeface="Times New Roman"/>
                        </a:rPr>
                        <a:t>中收集</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的气体</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d</a:t>
                      </a:r>
                      <a:r>
                        <a:rPr lang="zh-CN" sz="2800" kern="100">
                          <a:effectLst/>
                          <a:latin typeface="Times New Roman"/>
                          <a:ea typeface="华文细黑"/>
                          <a:cs typeface="Times New Roman"/>
                        </a:rPr>
                        <a:t>中的物质</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6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浓氨水</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CaO</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6441">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浓硫酸</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NaOH</a:t>
                      </a:r>
                      <a:r>
                        <a:rPr lang="zh-CN" sz="2800" kern="100">
                          <a:effectLst/>
                          <a:latin typeface="Times New Roman"/>
                          <a:ea typeface="华文细黑"/>
                          <a:cs typeface="Times New Roman"/>
                        </a:rPr>
                        <a:t>溶液</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76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稀硝酸</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Cu</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644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浓盐酸</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MnO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NaOH</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080069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482482" y="1485578"/>
            <a:ext cx="11163760" cy="327292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的密度比空气的小，收集应用向下排空气法，不符合；</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项，铜和稀硝酸反应不能产生</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的吸收不能用水，可以用</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项，用浓盐酸与</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反应制</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需要加热，本装置不能满足。</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B</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547491"/>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用下列装置制取并收集</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气体，其中最合理的是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4337" name="Picture 1" descr="HX2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0223" y="1559831"/>
            <a:ext cx="7493970" cy="212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descr="HX2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774" y="4134029"/>
            <a:ext cx="7493970" cy="210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5"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6"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7"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8"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9"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0"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11"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12"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3"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567067" y="1811314"/>
            <a:ext cx="10943790"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铜与浓硝酸反应的产物是</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，其密度比空气的大，因此应利用向上排空气法收集</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气体，导气管应长进短出，这样才能将装置中的空气排尽，且能防止倒吸，只有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项符合。</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794918"/>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如图所示的装置常用于制取气体并检验气体的性质。下列有关说法正确的是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2289" name="Picture 1" descr="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989" y="2561215"/>
            <a:ext cx="3245959" cy="28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658083"/>
            <a:ext cx="1138815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关闭分液漏斗的活塞，将干燥管末端放入水中，微热烧瓶，有气泡从</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水中冒出，停止加热后，干燥管内有一段稳定的水柱形成，表明装置</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zh-CN" altLang="zh-CN" sz="2800" kern="100" dirty="0">
                <a:latin typeface="Times New Roman"/>
                <a:ea typeface="华文细黑"/>
                <a:cs typeface="Times New Roman"/>
              </a:rPr>
              <a:t>不漏气</a:t>
            </a:r>
            <a:endParaRPr lang="zh-CN" altLang="zh-CN" sz="1050" kern="100" dirty="0">
              <a:latin typeface="宋体"/>
              <a:cs typeface="Courier New"/>
            </a:endParaRPr>
          </a:p>
          <a:p>
            <a:pPr lvl="0" algn="just">
              <a:lnSpc>
                <a:spcPct val="150000"/>
              </a:lnSpc>
            </a:pPr>
            <a:r>
              <a:rPr lang="en-US" altLang="zh-CN" sz="2800" kern="100" dirty="0" smtClean="0">
                <a:solidFill>
                  <a:prstClr val="black"/>
                </a:solidFill>
                <a:latin typeface="Times New Roman"/>
                <a:ea typeface="华文细黑"/>
                <a:cs typeface="Courier New"/>
              </a:rPr>
              <a:t>B</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若装置用于制取氯气并验证其具有漂白性，则</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中所用试剂为稀盐酸</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中所用药品为</a:t>
            </a:r>
            <a:r>
              <a:rPr lang="en-US" altLang="zh-CN" sz="2800" kern="100" dirty="0">
                <a:solidFill>
                  <a:prstClr val="black"/>
                </a:solidFill>
                <a:latin typeface="Times New Roman"/>
                <a:ea typeface="华文细黑"/>
                <a:cs typeface="Courier New"/>
              </a:rPr>
              <a:t>KMnO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固体，</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中为品红溶液</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若装置用于制取</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并验证其具有漂白性，则</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中所用试剂为浓硫酸</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中所用药品为</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固体，</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中为酸性</a:t>
            </a:r>
            <a:r>
              <a:rPr lang="en-US" altLang="zh-CN" sz="2800" kern="100" dirty="0">
                <a:solidFill>
                  <a:prstClr val="black"/>
                </a:solidFill>
                <a:latin typeface="Times New Roman"/>
                <a:ea typeface="华文细黑"/>
                <a:cs typeface="Courier New"/>
              </a:rPr>
              <a:t>KMnO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溶液</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若实验时</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中盛放固体</a:t>
            </a:r>
            <a:r>
              <a:rPr lang="en-US" altLang="zh-CN" sz="2800" kern="100" dirty="0">
                <a:solidFill>
                  <a:prstClr val="black"/>
                </a:solidFill>
                <a:latin typeface="Times New Roman"/>
                <a:ea typeface="华文细黑"/>
                <a:cs typeface="Courier New"/>
              </a:rPr>
              <a:t>NaOH</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中为浓氨水，</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中为稀</a:t>
            </a:r>
            <a:r>
              <a:rPr lang="en-US" altLang="zh-CN" sz="2800" kern="100" dirty="0">
                <a:solidFill>
                  <a:prstClr val="black"/>
                </a:solidFill>
                <a:latin typeface="Times New Roman"/>
                <a:ea typeface="华文细黑"/>
                <a:cs typeface="Courier New"/>
              </a:rPr>
              <a:t>AgNO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则</a:t>
            </a:r>
            <a:r>
              <a:rPr lang="zh-CN" altLang="zh-CN" sz="2800" kern="100" dirty="0">
                <a:solidFill>
                  <a:prstClr val="black"/>
                </a:solidFill>
                <a:latin typeface="Times New Roman"/>
                <a:ea typeface="华文细黑"/>
                <a:cs typeface="Times New Roman"/>
              </a:rPr>
              <a:t>实验过程中，</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试管中看不到明显的实验</a:t>
            </a:r>
            <a:r>
              <a:rPr lang="zh-CN" altLang="zh-CN" sz="2800" kern="100" dirty="0" smtClean="0">
                <a:solidFill>
                  <a:prstClr val="black"/>
                </a:solidFill>
                <a:latin typeface="Times New Roman"/>
                <a:ea typeface="华文细黑"/>
                <a:cs typeface="Times New Roman"/>
              </a:rPr>
              <a:t>现象</a:t>
            </a:r>
            <a:endParaRPr lang="en-US" altLang="zh-CN" sz="2800" kern="100" dirty="0" smtClean="0">
              <a:solidFill>
                <a:prstClr val="black"/>
              </a:solidFill>
              <a:latin typeface="Times New Roman"/>
              <a:ea typeface="华文细黑"/>
              <a:cs typeface="Times New Roman"/>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3"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586594" y="3299823"/>
            <a:ext cx="11053228"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溶液褪色的原因是</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能将</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还原，表现还原性，不表现漂白性，错误；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项，实验过程中</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试管中有沉淀出现，若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过量，则可观察到沉淀溶解，错误。</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矩形 12"/>
          <p:cNvSpPr/>
          <p:nvPr/>
        </p:nvSpPr>
        <p:spPr>
          <a:xfrm>
            <a:off x="616353" y="727398"/>
            <a:ext cx="11010769" cy="2595839"/>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项，由于装置的体积较大，可用酒精灯微热烧瓶，加热时干燥管口有气泡冒出，冷却后干燥管口有水柱形成，说明装置的气密性良好，正确；</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项，制氯气时应用浓盐酸，错误；</a:t>
            </a:r>
            <a:endParaRPr lang="zh-CN" altLang="zh-CN" sz="2800" kern="100" dirty="0">
              <a:solidFill>
                <a:prstClr val="black"/>
              </a:solidFill>
              <a:latin typeface="宋体"/>
              <a:cs typeface="Courier New"/>
            </a:endParaRPr>
          </a:p>
        </p:txBody>
      </p:sp>
    </p:spTree>
    <p:extLst>
      <p:ext uri="{BB962C8B-B14F-4D97-AF65-F5344CB8AC3E}">
        <p14:creationId xmlns:p14="http://schemas.microsoft.com/office/powerpoint/2010/main" val="334934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blinds(horizontal)">
                                      <p:cBhvr>
                                        <p:cTn id="15" dur="750"/>
                                        <p:tgtEl>
                                          <p:spTgt spid="12">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blinds(horizontal)">
                                      <p:cBhvr>
                                        <p:cTn id="19" dur="750"/>
                                        <p:tgtEl>
                                          <p:spTgt spid="12">
                                            <p:txEl>
                                              <p:pRg st="1" end="1"/>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blinds(horizontal)">
                                      <p:cBhvr>
                                        <p:cTn id="23" dur="75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889301"/>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7.(2013·</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下图所示仪器可用于实验室制备少量无水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，仪器连接顺序正确的是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9217" name="Picture 1" descr="102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590" y="2401549"/>
            <a:ext cx="5286767" cy="2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1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4549" y="3006475"/>
            <a:ext cx="5588523" cy="236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2"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349343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36432" y="45418"/>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重要气体的发生装置</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依据制备气体所需的反应物状态和反应条件，可将制备气体的发生装置分为三类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固体＋固</a:t>
            </a:r>
            <a:r>
              <a:rPr lang="zh-CN" altLang="zh-CN" sz="2800" kern="100" dirty="0" smtClean="0">
                <a:latin typeface="Times New Roman"/>
                <a:ea typeface="华文细黑"/>
                <a:cs typeface="Times New Roman"/>
              </a:rPr>
              <a:t>体</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气</a:t>
            </a:r>
            <a:r>
              <a:rPr lang="zh-CN" altLang="zh-CN" sz="2800" kern="100" dirty="0">
                <a:latin typeface="Times New Roman"/>
                <a:ea typeface="华文细黑"/>
                <a:cs typeface="Times New Roman"/>
              </a:rPr>
              <a:t>体</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发生装置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803890691"/>
              </p:ext>
            </p:extLst>
          </p:nvPr>
        </p:nvGraphicFramePr>
        <p:xfrm>
          <a:off x="2782838" y="1930326"/>
          <a:ext cx="884238" cy="850900"/>
        </p:xfrm>
        <a:graphic>
          <a:graphicData uri="http://schemas.openxmlformats.org/presentationml/2006/ole">
            <mc:AlternateContent xmlns:mc="http://schemas.openxmlformats.org/markup-compatibility/2006">
              <mc:Choice xmlns:v="urn:schemas-microsoft-com:vml" Requires="v">
                <p:oleObj spid="_x0000_s4156" name="文档" r:id="rId4" imgW="883506" imgH="850351" progId="Word.Document.12">
                  <p:embed/>
                </p:oleObj>
              </mc:Choice>
              <mc:Fallback>
                <p:oleObj name="文档" r:id="rId4" imgW="883506" imgH="850351" progId="Word.Document.12">
                  <p:embed/>
                  <p:pic>
                    <p:nvPicPr>
                      <p:cNvPr id="0" name=""/>
                      <p:cNvPicPr/>
                      <p:nvPr/>
                    </p:nvPicPr>
                    <p:blipFill>
                      <a:blip r:embed="rId5"/>
                      <a:stretch>
                        <a:fillRect/>
                      </a:stretch>
                    </p:blipFill>
                    <p:spPr>
                      <a:xfrm>
                        <a:off x="2782838" y="1930326"/>
                        <a:ext cx="884238" cy="850900"/>
                      </a:xfrm>
                      <a:prstGeom prst="rect">
                        <a:avLst/>
                      </a:prstGeom>
                    </p:spPr>
                  </p:pic>
                </p:oleObj>
              </mc:Fallback>
            </mc:AlternateContent>
          </a:graphicData>
        </a:graphic>
      </p:graphicFrame>
      <p:pic>
        <p:nvPicPr>
          <p:cNvPr id="4098" name="Picture 2" descr="HX23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7094" y="3501802"/>
            <a:ext cx="1857024" cy="212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36432" y="5622514"/>
            <a:ext cx="11275398"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制备气体：</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等</a:t>
            </a:r>
            <a:endParaRPr lang="zh-CN" altLang="zh-CN" sz="1050" kern="100" dirty="0">
              <a:latin typeface="宋体"/>
              <a:cs typeface="Courier New"/>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0448" y="981522"/>
            <a:ext cx="11053228"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f</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装置顺序为制氯气、除杂</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、反应制备、尾气处理，注意洗气瓶中导管为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长进短出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rgbClr val="E36C0A"/>
                </a:solidFill>
                <a:latin typeface="Times New Roman"/>
                <a:ea typeface="华文细黑"/>
                <a:cs typeface="Courier New"/>
              </a:rPr>
              <a:t>B</a:t>
            </a:r>
            <a:endParaRPr lang="zh-CN" altLang="zh-CN" sz="2800" kern="100" dirty="0">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29222313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linds(horizontal)">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5" end="5"/>
                                            </p:txEl>
                                          </p:spTgt>
                                        </p:tgtEl>
                                        <p:attrNameLst>
                                          <p:attrName>style.visibility</p:attrName>
                                        </p:attrNameLst>
                                      </p:cBhvr>
                                      <p:to>
                                        <p:strVal val="visible"/>
                                      </p:to>
                                    </p:set>
                                    <p:animEffect transition="in" filter="blinds(horizontal)">
                                      <p:cBhvr>
                                        <p:cTn id="12" dur="500"/>
                                        <p:tgtEl>
                                          <p:spTgt spid="1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4" end="4"/>
                                            </p:txEl>
                                          </p:spTgt>
                                        </p:tgtEl>
                                      </p:cBhvr>
                                    </p:animEffect>
                                    <p:set>
                                      <p:cBhvr>
                                        <p:cTn id="17" dur="1" fill="hold">
                                          <p:stCondLst>
                                            <p:cond delay="499"/>
                                          </p:stCondLst>
                                        </p:cTn>
                                        <p:tgtEl>
                                          <p:spTgt spid="12">
                                            <p:txEl>
                                              <p:pRg st="4" end="4"/>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2">
                                            <p:txEl>
                                              <p:pRg st="5" end="5"/>
                                            </p:txEl>
                                          </p:spTgt>
                                        </p:tgtEl>
                                      </p:cBhvr>
                                    </p:animEffect>
                                    <p:set>
                                      <p:cBhvr>
                                        <p:cTn id="20" dur="1" fill="hold">
                                          <p:stCondLst>
                                            <p:cond delay="499"/>
                                          </p:stCondLst>
                                        </p:cTn>
                                        <p:tgtEl>
                                          <p:spTgt spid="12">
                                            <p:txEl>
                                              <p:pRg st="5" end="5"/>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6062" y="1022708"/>
            <a:ext cx="11163760"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Times New Roman"/>
                <a:ea typeface="华文细黑"/>
                <a:cs typeface="Courier New"/>
              </a:rPr>
              <a:t>8.N</a:t>
            </a:r>
            <a:r>
              <a:rPr lang="en-US" altLang="zh-CN" sz="2800" kern="100" baseline="-25000" smtClean="0">
                <a:latin typeface="Times New Roman"/>
                <a:ea typeface="华文细黑"/>
                <a:cs typeface="Courier New"/>
              </a:rPr>
              <a:t>2</a:t>
            </a:r>
            <a:r>
              <a:rPr lang="zh-CN" altLang="zh-CN" sz="2800" kern="100" dirty="0">
                <a:latin typeface="Times New Roman"/>
                <a:ea typeface="华文细黑"/>
                <a:cs typeface="Times New Roman"/>
              </a:rPr>
              <a:t>在诸多领域中用途广泛。某化学兴趣小组为探究在实验室制备较为纯净</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的方法，进行了认真的准备。请你参与交流与讨论。</a:t>
            </a:r>
            <a:endParaRPr lang="zh-CN" altLang="zh-CN" sz="1050" kern="100" dirty="0">
              <a:latin typeface="宋体"/>
              <a:cs typeface="Courier New"/>
            </a:endParaRPr>
          </a:p>
          <a:p>
            <a:pPr algn="just">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查阅资料</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的制法有下列三种方案：</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方案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：加热</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的浓溶液制得</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方案</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：加热条件下，以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还原</a:t>
            </a:r>
            <a:r>
              <a:rPr lang="en-US" altLang="zh-CN" sz="2800" kern="100" dirty="0">
                <a:latin typeface="Times New Roman"/>
                <a:ea typeface="华文细黑"/>
                <a:cs typeface="Courier New"/>
              </a:rPr>
              <a:t>CuO</a:t>
            </a:r>
            <a:r>
              <a:rPr lang="zh-CN" altLang="zh-CN" sz="2800" kern="100" dirty="0">
                <a:latin typeface="Times New Roman"/>
                <a:ea typeface="华文细黑"/>
                <a:cs typeface="Times New Roman"/>
              </a:rPr>
              <a:t>可制得</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，同时获得活性铜粉。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方案</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：将空气缓缓通过灼热的铜粉获得较纯的</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498987"/>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实验准备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以实验室常见仪器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药品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等设计的部分装置如下图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部分夹持和加热仪器未画出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34818" name="Picture 2" descr="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9123" y="1892851"/>
            <a:ext cx="5288913" cy="262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1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383" y="2209625"/>
            <a:ext cx="3185985" cy="232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9966" y="4404751"/>
            <a:ext cx="11053228"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分析交流</a:t>
            </a:r>
            <a:r>
              <a:rPr lang="en-US" altLang="zh-CN" sz="2800" kern="100" dirty="0">
                <a:latin typeface="IPAPANNEW"/>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若以方案</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制得</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，应选择的发生装置是</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方</a:t>
            </a:r>
            <a:r>
              <a:rPr lang="zh-CN" altLang="zh-CN" sz="2800" kern="100" dirty="0">
                <a:latin typeface="Times New Roman"/>
                <a:ea typeface="华文细黑"/>
                <a:cs typeface="Times New Roman"/>
              </a:rPr>
              <a:t>案</a:t>
            </a:r>
            <a:r>
              <a:rPr lang="en-US" altLang="zh-CN" sz="2800" kern="100" dirty="0">
                <a:latin typeface="Times New Roman"/>
                <a:ea typeface="华文细黑"/>
              </a:rPr>
              <a:t>1</a:t>
            </a:r>
            <a:r>
              <a:rPr lang="zh-CN" altLang="zh-CN" sz="2800" kern="100" dirty="0">
                <a:latin typeface="Times New Roman"/>
                <a:ea typeface="华文细黑"/>
                <a:cs typeface="Times New Roman"/>
              </a:rPr>
              <a:t>为加热两种液态物质，符合此条件的只有</a:t>
            </a:r>
            <a:r>
              <a:rPr lang="en-US" altLang="zh-CN" sz="2800" kern="100" dirty="0">
                <a:latin typeface="Times New Roman"/>
                <a:ea typeface="华文细黑"/>
              </a:rPr>
              <a:t>A</a:t>
            </a:r>
            <a:r>
              <a:rPr lang="zh-CN" altLang="zh-CN" sz="2800" kern="100" dirty="0">
                <a:latin typeface="Times New Roman"/>
                <a:ea typeface="华文细黑"/>
                <a:cs typeface="Times New Roman"/>
              </a:rPr>
              <a:t>装置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7370680" y="5168945"/>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A</a:t>
            </a:r>
            <a:endParaRPr lang="zh-CN" altLang="en-US" sz="2800" dirty="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Rectangle 21">
            <a:hlinkClick r:id="rId4"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5"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6"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7"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8"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9"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10"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9" name="Rectangle 21">
            <a:hlinkClick r:id="rId11"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0" name="Rectangle 21">
            <a:hlinkClick r:id="rId12"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2" end="2"/>
                                            </p:txEl>
                                          </p:spTgt>
                                        </p:tgtEl>
                                      </p:cBhvr>
                                    </p:animEffect>
                                    <p:set>
                                      <p:cBhvr>
                                        <p:cTn id="17" dur="1" fill="hold">
                                          <p:stCondLst>
                                            <p:cond delay="499"/>
                                          </p:stCondLst>
                                        </p:cTn>
                                        <p:tgtEl>
                                          <p:spTgt spid="7">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95324" y="579616"/>
            <a:ext cx="11163760" cy="60693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若按方案</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制得干燥、纯净的</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，且需要的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以生石灰和浓氨水作原料，整套制气装置按气流从左到右的连接顺序是</a:t>
            </a: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填</a:t>
            </a:r>
            <a:endParaRPr lang="en-US" altLang="zh-CN" sz="2800" kern="100" dirty="0" smtClean="0">
              <a:latin typeface="Times New Roman"/>
              <a:ea typeface="华文细黑"/>
              <a:cs typeface="Times New Roman"/>
            </a:endParaRPr>
          </a:p>
          <a:p>
            <a:pPr algn="just">
              <a:lnSpc>
                <a:spcPct val="180000"/>
              </a:lnSpc>
              <a:spcAft>
                <a:spcPts val="0"/>
              </a:spcAft>
            </a:pPr>
            <a:r>
              <a:rPr lang="zh-CN" altLang="zh-CN" sz="2800" kern="100" dirty="0" smtClean="0">
                <a:latin typeface="Times New Roman"/>
                <a:ea typeface="华文细黑"/>
                <a:cs typeface="Times New Roman"/>
              </a:rPr>
              <a:t>字</a:t>
            </a:r>
            <a:r>
              <a:rPr lang="zh-CN" altLang="zh-CN" sz="2800" kern="100" dirty="0">
                <a:latin typeface="Times New Roman"/>
                <a:ea typeface="华文细黑"/>
                <a:cs typeface="Times New Roman"/>
              </a:rPr>
              <a:t>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。获得</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的反应原理是</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写</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应方程式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方案</a:t>
            </a:r>
            <a:r>
              <a:rPr lang="en-US" altLang="zh-CN" sz="2800" kern="100" dirty="0">
                <a:latin typeface="Times New Roman"/>
                <a:ea typeface="华文细黑"/>
              </a:rPr>
              <a:t>2</a:t>
            </a:r>
            <a:r>
              <a:rPr lang="zh-CN" altLang="zh-CN" sz="2800" kern="100" dirty="0">
                <a:latin typeface="Times New Roman"/>
                <a:ea typeface="华文细黑"/>
                <a:cs typeface="Times New Roman"/>
              </a:rPr>
              <a:t>为固体和气体的反应，反应器应选择</a:t>
            </a:r>
            <a:r>
              <a:rPr lang="en-US" altLang="zh-CN" sz="2800" kern="100" dirty="0">
                <a:latin typeface="Times New Roman"/>
                <a:ea typeface="华文细黑"/>
              </a:rPr>
              <a:t>B</a:t>
            </a:r>
            <a:r>
              <a:rPr lang="zh-CN" altLang="zh-CN" sz="2800" kern="100" dirty="0">
                <a:latin typeface="Times New Roman"/>
                <a:ea typeface="华文细黑"/>
                <a:cs typeface="Times New Roman"/>
              </a:rPr>
              <a:t>，但要求通入的氨气干燥且纯净，利用浓氨水和生石灰反应制取氨气为固液不加热的装置，选择</a:t>
            </a:r>
            <a:r>
              <a:rPr lang="en-US" altLang="zh-CN" sz="2800" kern="100" dirty="0">
                <a:latin typeface="Times New Roman"/>
                <a:ea typeface="华文细黑"/>
              </a:rPr>
              <a:t>E</a:t>
            </a:r>
            <a:r>
              <a:rPr lang="zh-CN" altLang="zh-CN" sz="2800" kern="100" dirty="0">
                <a:latin typeface="Times New Roman"/>
                <a:ea typeface="华文细黑"/>
                <a:cs typeface="Times New Roman"/>
              </a:rPr>
              <a:t>，但同时有水蒸气生成，因此利用碱石灰来干燥，反应完毕后产生的水蒸气与没有参与反应的氨气与氮气一同导出，利用浓硫酸既可以除去水，又可以除去氨气。</a:t>
            </a:r>
            <a:endParaRPr lang="zh-CN" altLang="zh-CN" sz="2800" kern="100" dirty="0">
              <a:effectLst/>
              <a:latin typeface="宋体"/>
              <a:cs typeface="Courier New"/>
            </a:endParaRPr>
          </a:p>
        </p:txBody>
      </p:sp>
      <p:sp>
        <p:nvSpPr>
          <p:cNvPr id="5" name="矩形 4"/>
          <p:cNvSpPr/>
          <p:nvPr/>
        </p:nvSpPr>
        <p:spPr>
          <a:xfrm>
            <a:off x="8581578" y="1371133"/>
            <a:ext cx="2218877" cy="523220"/>
          </a:xfrm>
          <a:prstGeom prst="rect">
            <a:avLst/>
          </a:prstGeom>
        </p:spPr>
        <p:txBody>
          <a:bodyPr wrap="none">
            <a:spAutoFit/>
          </a:bodyPr>
          <a:lstStyle/>
          <a:p>
            <a:r>
              <a:rPr lang="en-US" altLang="zh-CN" sz="2800" kern="100" dirty="0">
                <a:solidFill>
                  <a:srgbClr val="E36C0A"/>
                </a:solidFill>
                <a:latin typeface="Times New Roman"/>
                <a:ea typeface="华文细黑"/>
              </a:rPr>
              <a:t>E</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rPr>
              <a:t>D</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rPr>
              <a:t>B</a:t>
            </a:r>
            <a:r>
              <a:rPr lang="en-US" altLang="zh-CN" sz="2800" kern="100" dirty="0">
                <a:solidFill>
                  <a:srgbClr val="E36C0A"/>
                </a:solidFill>
                <a:latin typeface="宋体"/>
                <a:ea typeface="华文细黑"/>
                <a:cs typeface="Times New Roman"/>
              </a:rPr>
              <a:t>→</a:t>
            </a:r>
            <a:r>
              <a:rPr lang="en-US" altLang="zh-CN" sz="2800" kern="100" dirty="0">
                <a:solidFill>
                  <a:srgbClr val="E36C0A"/>
                </a:solidFill>
                <a:latin typeface="Times New Roman"/>
                <a:ea typeface="华文细黑"/>
              </a:rPr>
              <a:t>C</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1491377250"/>
              </p:ext>
            </p:extLst>
          </p:nvPr>
        </p:nvGraphicFramePr>
        <p:xfrm>
          <a:off x="5171404" y="1841281"/>
          <a:ext cx="5748338" cy="952500"/>
        </p:xfrm>
        <a:graphic>
          <a:graphicData uri="http://schemas.openxmlformats.org/presentationml/2006/ole">
            <mc:AlternateContent xmlns:mc="http://schemas.openxmlformats.org/markup-compatibility/2006">
              <mc:Choice xmlns:v="urn:schemas-microsoft-com:vml" Requires="v">
                <p:oleObj spid="_x0000_s37945" name="文档" r:id="rId4" imgW="5747606" imgH="952175" progId="Word.Document.12">
                  <p:embed/>
                </p:oleObj>
              </mc:Choice>
              <mc:Fallback>
                <p:oleObj name="文档" r:id="rId4" imgW="5747606" imgH="952175" progId="Word.Document.12">
                  <p:embed/>
                  <p:pic>
                    <p:nvPicPr>
                      <p:cNvPr id="0" name=""/>
                      <p:cNvPicPr/>
                      <p:nvPr/>
                    </p:nvPicPr>
                    <p:blipFill>
                      <a:blip r:embed="rId5"/>
                      <a:stretch>
                        <a:fillRect/>
                      </a:stretch>
                    </p:blipFill>
                    <p:spPr>
                      <a:xfrm>
                        <a:off x="5171404" y="1841281"/>
                        <a:ext cx="5748338" cy="952500"/>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6"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7"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8"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0"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1"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2"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13"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4"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blinds(horizontal)">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
                                            <p:txEl>
                                              <p:pRg st="3" end="3"/>
                                            </p:txEl>
                                          </p:spTgt>
                                        </p:tgtEl>
                                      </p:cBhvr>
                                    </p:animEffect>
                                    <p:set>
                                      <p:cBhvr>
                                        <p:cTn id="20" dur="1" fill="hold">
                                          <p:stCondLst>
                                            <p:cond delay="499"/>
                                          </p:stCondLst>
                                        </p:cTn>
                                        <p:tgtEl>
                                          <p:spTgt spid="12">
                                            <p:txEl>
                                              <p:pRg st="3" end="3"/>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2986" y="1125538"/>
            <a:ext cx="11388152"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若以排水法收集</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，其中会混入水蒸气。但也不宜用排空气法，其原因是</a:t>
            </a:r>
            <a:r>
              <a:rPr lang="en-US" altLang="zh-CN" sz="2800" kern="100" dirty="0" smtClean="0">
                <a:latin typeface="Times New Roman"/>
                <a:ea typeface="华文细黑"/>
                <a:cs typeface="Courier New"/>
              </a:rPr>
              <a:t>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你提出的收集方法是</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排气法收集气体主要是利用气体密度的差别。因此利用可以直接排空内部空气的装置来收集氮气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276601" y="1705830"/>
            <a:ext cx="9812557" cy="660758"/>
          </a:xfrm>
          <a:prstGeom prst="rect">
            <a:avLst/>
          </a:prstGeom>
        </p:spPr>
        <p:txBody>
          <a:bodyPr>
            <a:spAutoFit/>
          </a:bodyPr>
          <a:lstStyle/>
          <a:p>
            <a:pPr>
              <a:lnSpc>
                <a:spcPct val="150000"/>
              </a:lnSpc>
            </a:pPr>
            <a:r>
              <a:rPr lang="en-US" altLang="zh-CN" sz="2800" kern="100" dirty="0">
                <a:solidFill>
                  <a:srgbClr val="E36C0A"/>
                </a:solidFill>
                <a:latin typeface="Times New Roman"/>
                <a:ea typeface="华文细黑"/>
              </a:rPr>
              <a:t>N</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与空气密度大小接近，收集的氮气中易混入氧气等成分</a:t>
            </a:r>
            <a:endParaRPr lang="zh-CN" altLang="en-US" sz="2800" dirty="0"/>
          </a:p>
        </p:txBody>
      </p:sp>
      <p:sp>
        <p:nvSpPr>
          <p:cNvPr id="5" name="矩形 4"/>
          <p:cNvSpPr/>
          <p:nvPr/>
        </p:nvSpPr>
        <p:spPr>
          <a:xfrm>
            <a:off x="3753084" y="2497918"/>
            <a:ext cx="5811206"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用真空气囊收集</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其他合理答案也可</a:t>
            </a:r>
            <a:r>
              <a:rPr lang="en-US" altLang="zh-CN" sz="2800" kern="100" dirty="0">
                <a:solidFill>
                  <a:srgbClr val="E36C0A"/>
                </a:solidFill>
                <a:latin typeface="Times New Roman"/>
                <a:ea typeface="华文细黑"/>
              </a:rPr>
              <a:t>)</a:t>
            </a:r>
            <a:endParaRPr lang="zh-CN" altLang="en-US" sz="2800"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7"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2">
                                            <p:txEl>
                                              <p:pRg st="2" end="2"/>
                                            </p:txEl>
                                          </p:spTgt>
                                        </p:tgtEl>
                                      </p:cBhvr>
                                    </p:animEffect>
                                    <p:set>
                                      <p:cBhvr>
                                        <p:cTn id="20" dur="1" fill="hold">
                                          <p:stCondLst>
                                            <p:cond delay="499"/>
                                          </p:stCondLst>
                                        </p:cTn>
                                        <p:tgtEl>
                                          <p:spTgt spid="12">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0286" y="833278"/>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9.</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84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消毒液与硫酸溶液反应可以制取氯气</a:t>
            </a:r>
            <a:r>
              <a:rPr lang="en-US" altLang="zh-CN" sz="2800" kern="100" dirty="0">
                <a:latin typeface="Times New Roman"/>
                <a:ea typeface="华文细黑"/>
                <a:cs typeface="Courier New"/>
              </a:rPr>
              <a:t>(NaClO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    </a:t>
            </a:r>
          </a:p>
          <a:p>
            <a:pPr algn="just">
              <a:lnSpc>
                <a:spcPct val="1500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，为探究氯气的性质，某同学利用此原理制氯气并设计了如下所示的实验装置。</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41891381"/>
              </p:ext>
            </p:extLst>
          </p:nvPr>
        </p:nvGraphicFramePr>
        <p:xfrm>
          <a:off x="516682" y="1410274"/>
          <a:ext cx="1214438" cy="825500"/>
        </p:xfrm>
        <a:graphic>
          <a:graphicData uri="http://schemas.openxmlformats.org/presentationml/2006/ole">
            <mc:AlternateContent xmlns:mc="http://schemas.openxmlformats.org/markup-compatibility/2006">
              <mc:Choice xmlns:v="urn:schemas-microsoft-com:vml" Requires="v">
                <p:oleObj spid="_x0000_s35898" name="文档" r:id="rId4" imgW="1213651" imgH="825150" progId="Word.Document.12">
                  <p:embed/>
                </p:oleObj>
              </mc:Choice>
              <mc:Fallback>
                <p:oleObj name="文档" r:id="rId4" imgW="1213651" imgH="825150" progId="Word.Document.12">
                  <p:embed/>
                  <p:pic>
                    <p:nvPicPr>
                      <p:cNvPr id="0" name=""/>
                      <p:cNvPicPr/>
                      <p:nvPr/>
                    </p:nvPicPr>
                    <p:blipFill>
                      <a:blip r:embed="rId5"/>
                      <a:stretch>
                        <a:fillRect/>
                      </a:stretch>
                    </p:blipFill>
                    <p:spPr>
                      <a:xfrm>
                        <a:off x="516682" y="1410274"/>
                        <a:ext cx="1214438" cy="825500"/>
                      </a:xfrm>
                      <a:prstGeom prst="rect">
                        <a:avLst/>
                      </a:prstGeom>
                    </p:spPr>
                  </p:pic>
                </p:oleObj>
              </mc:Fallback>
            </mc:AlternateContent>
          </a:graphicData>
        </a:graphic>
      </p:graphicFrame>
      <p:pic>
        <p:nvPicPr>
          <p:cNvPr id="35842" name="Picture 2" descr="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203" y="3097981"/>
            <a:ext cx="7926317" cy="26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7"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8"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9"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0"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1"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2"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3"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4"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5"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774006"/>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装置中选择合适的制气装置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36866" name="Picture 2" descr="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743" y="2300735"/>
            <a:ext cx="6938925" cy="336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4"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5"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0"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1"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2"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615913" y="1197546"/>
            <a:ext cx="10943790"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本题考查了氯气的制备及性质的检验，意在考查学生运用科学的方法了解化学变化的规律并对化学现象提出科学合理解释的能力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根</a:t>
            </a:r>
            <a:r>
              <a:rPr lang="zh-CN" altLang="zh-CN" sz="2800" kern="100" dirty="0">
                <a:latin typeface="Times New Roman"/>
                <a:ea typeface="华文细黑"/>
                <a:cs typeface="Times New Roman"/>
              </a:rPr>
              <a:t>据给出的化学方程式可知反应物为液体，所以不能选用装置</a:t>
            </a: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应需要加热，所以只能选用装置</a:t>
            </a:r>
            <a:r>
              <a:rPr lang="en-US" altLang="zh-CN" sz="2800" kern="100" dirty="0">
                <a:latin typeface="宋体"/>
                <a:ea typeface="华文细黑"/>
                <a:cs typeface="Times New Roman"/>
              </a:rPr>
              <a:t>②</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rgbClr val="E36C0A"/>
                </a:solidFill>
                <a:latin typeface="宋体"/>
                <a:ea typeface="华文细黑"/>
                <a:cs typeface="Times New Roman"/>
              </a:rPr>
              <a:t>②</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2893842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3963" y="693490"/>
            <a:ext cx="11275398"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中依次放的是干燥的红色布条和湿润的红色布条，实验过程中该同学发现装置</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中的布条也褪色，其原因可能是</a:t>
            </a:r>
            <a:r>
              <a:rPr lang="en-US" altLang="zh-CN" sz="2800" kern="100" dirty="0" smtClean="0">
                <a:latin typeface="Times New Roman"/>
                <a:ea typeface="华文细黑"/>
                <a:cs typeface="Courier New"/>
              </a:rPr>
              <a:t>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a:t>
            </a:r>
            <a:r>
              <a:rPr lang="zh-CN" altLang="zh-CN" sz="2800" kern="100" dirty="0" smtClean="0">
                <a:latin typeface="Times New Roman"/>
                <a:ea typeface="华文细黑"/>
                <a:cs typeface="Times New Roman"/>
              </a:rPr>
              <a:t>，说明</a:t>
            </a:r>
            <a:r>
              <a:rPr lang="zh-CN" altLang="zh-CN" sz="2800" kern="100" dirty="0">
                <a:latin typeface="Times New Roman"/>
                <a:ea typeface="华文细黑"/>
                <a:cs typeface="Times New Roman"/>
              </a:rPr>
              <a:t>该装置存在明显的缺陷，请提出合理的改进方法：</a:t>
            </a:r>
            <a:r>
              <a:rPr lang="en-US" altLang="zh-CN" sz="2800" kern="100" dirty="0" smtClean="0">
                <a:latin typeface="Times New Roman"/>
                <a:ea typeface="华文细黑"/>
                <a:cs typeface="Courier New"/>
              </a:rPr>
              <a:t>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氯气中混有水蒸气时，会生成具有漂白性的</a:t>
            </a:r>
            <a:r>
              <a:rPr lang="en-US" altLang="zh-CN" sz="2800" kern="100" dirty="0">
                <a:latin typeface="Times New Roman"/>
                <a:ea typeface="华文细黑"/>
              </a:rPr>
              <a:t>HClO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了检验具有漂白性的是次氯酸，而不是氯气，通入装置</a:t>
            </a:r>
            <a:r>
              <a:rPr lang="en-US" altLang="zh-CN" sz="2800" kern="100" dirty="0">
                <a:latin typeface="Times New Roman"/>
                <a:ea typeface="华文细黑"/>
              </a:rPr>
              <a:t>B</a:t>
            </a:r>
            <a:r>
              <a:rPr lang="zh-CN" altLang="zh-CN" sz="2800" kern="100" dirty="0">
                <a:latin typeface="Times New Roman"/>
                <a:ea typeface="华文细黑"/>
                <a:cs typeface="Times New Roman"/>
              </a:rPr>
              <a:t>中的应是干燥的氯气，因此需加干燥装置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 name="矩形 2"/>
          <p:cNvSpPr/>
          <p:nvPr/>
        </p:nvSpPr>
        <p:spPr>
          <a:xfrm>
            <a:off x="9013626" y="1425319"/>
            <a:ext cx="2583953" cy="523220"/>
          </a:xfrm>
          <a:prstGeom prst="rect">
            <a:avLst/>
          </a:prstGeom>
        </p:spPr>
        <p:txBody>
          <a:bodyPr>
            <a:spAutoFit/>
          </a:bodyPr>
          <a:lstStyle/>
          <a:p>
            <a:r>
              <a:rPr lang="zh-CN" altLang="zh-CN" sz="2800" kern="100" dirty="0">
                <a:solidFill>
                  <a:srgbClr val="E36C0A"/>
                </a:solidFill>
                <a:latin typeface="Times New Roman"/>
                <a:ea typeface="华文细黑"/>
                <a:cs typeface="Times New Roman"/>
              </a:rPr>
              <a:t>产生的氯</a:t>
            </a:r>
            <a:r>
              <a:rPr lang="zh-CN" altLang="zh-CN" sz="2800" kern="100">
                <a:solidFill>
                  <a:srgbClr val="E36C0A"/>
                </a:solidFill>
                <a:latin typeface="Times New Roman"/>
                <a:ea typeface="华文细黑"/>
                <a:cs typeface="Times New Roman"/>
              </a:rPr>
              <a:t>气</a:t>
            </a:r>
            <a:r>
              <a:rPr lang="zh-CN" altLang="zh-CN" sz="2800" kern="100" smtClean="0">
                <a:solidFill>
                  <a:srgbClr val="E36C0A"/>
                </a:solidFill>
                <a:latin typeface="Times New Roman"/>
                <a:ea typeface="华文细黑"/>
                <a:cs typeface="Times New Roman"/>
              </a:rPr>
              <a:t>中</a:t>
            </a:r>
            <a:endParaRPr lang="zh-CN" altLang="en-US" sz="2800" dirty="0"/>
          </a:p>
        </p:txBody>
      </p:sp>
      <p:sp>
        <p:nvSpPr>
          <p:cNvPr id="5" name="矩形 4"/>
          <p:cNvSpPr/>
          <p:nvPr/>
        </p:nvSpPr>
        <p:spPr>
          <a:xfrm>
            <a:off x="553818" y="2073391"/>
            <a:ext cx="5570756" cy="523220"/>
          </a:xfrm>
          <a:prstGeom prst="rect">
            <a:avLst/>
          </a:prstGeom>
        </p:spPr>
        <p:txBody>
          <a:bodyPr wrap="none">
            <a:spAutoFit/>
          </a:bodyPr>
          <a:lstStyle/>
          <a:p>
            <a:pPr lvl="0"/>
            <a:r>
              <a:rPr lang="zh-CN" altLang="zh-CN" sz="2800" kern="100">
                <a:solidFill>
                  <a:srgbClr val="E36C0A"/>
                </a:solidFill>
                <a:latin typeface="Times New Roman"/>
                <a:ea typeface="华文细黑"/>
                <a:cs typeface="Times New Roman"/>
              </a:rPr>
              <a:t>含有水蒸气，两者反应生成次氯酸</a:t>
            </a:r>
            <a:endParaRPr lang="zh-CN" altLang="en-US" sz="2800" dirty="0">
              <a:solidFill>
                <a:prstClr val="black"/>
              </a:solidFill>
            </a:endParaRPr>
          </a:p>
        </p:txBody>
      </p:sp>
      <p:sp>
        <p:nvSpPr>
          <p:cNvPr id="7" name="矩形 6"/>
          <p:cNvSpPr/>
          <p:nvPr/>
        </p:nvSpPr>
        <p:spPr>
          <a:xfrm>
            <a:off x="4019673" y="2726077"/>
            <a:ext cx="7682387" cy="523220"/>
          </a:xfrm>
          <a:prstGeom prst="rect">
            <a:avLst/>
          </a:prstGeom>
        </p:spPr>
        <p:txBody>
          <a:bodyPr wrap="square">
            <a:spAutoFit/>
          </a:bodyPr>
          <a:lstStyle/>
          <a:p>
            <a:r>
              <a:rPr lang="zh-CN" altLang="zh-CN" sz="2800" kern="100" dirty="0">
                <a:solidFill>
                  <a:srgbClr val="E36C0A"/>
                </a:solidFill>
                <a:latin typeface="Times New Roman"/>
                <a:ea typeface="华文细黑"/>
                <a:cs typeface="Times New Roman"/>
              </a:rPr>
              <a:t>在装置</a:t>
            </a:r>
            <a:r>
              <a:rPr lang="en-US" altLang="zh-CN" sz="2800" kern="100" dirty="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B</a:t>
            </a:r>
            <a:r>
              <a:rPr lang="zh-CN" altLang="zh-CN" sz="2800" kern="100" dirty="0" smtClean="0">
                <a:solidFill>
                  <a:srgbClr val="E36C0A"/>
                </a:solidFill>
                <a:latin typeface="Times New Roman"/>
                <a:ea typeface="华文细黑"/>
                <a:cs typeface="Times New Roman"/>
              </a:rPr>
              <a:t>之</a:t>
            </a:r>
            <a:r>
              <a:rPr lang="zh-CN" altLang="zh-CN" sz="2800" kern="100" dirty="0">
                <a:solidFill>
                  <a:srgbClr val="E36C0A"/>
                </a:solidFill>
                <a:latin typeface="Times New Roman"/>
                <a:ea typeface="华文细黑"/>
                <a:cs typeface="Times New Roman"/>
              </a:rPr>
              <a:t>间增加盛有浓硫酸的洗气瓶</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a:t>
            </a:r>
            <a:r>
              <a:rPr lang="zh-CN" altLang="zh-CN" sz="2800" kern="100" dirty="0" smtClean="0">
                <a:solidFill>
                  <a:srgbClr val="E36C0A"/>
                </a:solidFill>
                <a:latin typeface="Times New Roman"/>
                <a:ea typeface="华文细黑"/>
                <a:cs typeface="Times New Roman"/>
              </a:rPr>
              <a:t>干</a:t>
            </a:r>
            <a:endParaRPr lang="zh-CN" altLang="en-US" sz="2800" dirty="0"/>
          </a:p>
        </p:txBody>
      </p:sp>
      <p:sp>
        <p:nvSpPr>
          <p:cNvPr id="9" name="矩形 8"/>
          <p:cNvSpPr/>
          <p:nvPr/>
        </p:nvSpPr>
        <p:spPr>
          <a:xfrm>
            <a:off x="540744" y="3335627"/>
            <a:ext cx="1941362" cy="523220"/>
          </a:xfrm>
          <a:prstGeom prst="rect">
            <a:avLst/>
          </a:prstGeom>
        </p:spPr>
        <p:txBody>
          <a:bodyPr>
            <a:spAutoFit/>
          </a:bodyPr>
          <a:lstStyle/>
          <a:p>
            <a:pPr lvl="0"/>
            <a:r>
              <a:rPr lang="zh-CN" altLang="zh-CN" sz="2800" kern="100" dirty="0">
                <a:solidFill>
                  <a:srgbClr val="E36C0A"/>
                </a:solidFill>
                <a:latin typeface="Times New Roman"/>
                <a:ea typeface="华文细黑"/>
                <a:cs typeface="Times New Roman"/>
              </a:rPr>
              <a:t>燥</a:t>
            </a:r>
            <a:r>
              <a:rPr lang="zh-CN" altLang="zh-CN" sz="2800" kern="100" dirty="0" smtClean="0">
                <a:solidFill>
                  <a:srgbClr val="E36C0A"/>
                </a:solidFill>
                <a:latin typeface="Times New Roman"/>
                <a:ea typeface="华文细黑"/>
                <a:cs typeface="Times New Roman"/>
              </a:rPr>
              <a:t>装置</a:t>
            </a:r>
            <a:r>
              <a:rPr lang="en-US" altLang="zh-CN" sz="2800" kern="100" dirty="0" smtClean="0">
                <a:solidFill>
                  <a:srgbClr val="E36C0A"/>
                </a:solidFill>
                <a:latin typeface="Times New Roman"/>
                <a:ea typeface="华文细黑"/>
              </a:rPr>
              <a:t>)</a:t>
            </a:r>
            <a:endParaRPr lang="zh-CN" altLang="en-US" sz="2800" dirty="0">
              <a:solidFill>
                <a:prstClr val="black"/>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9"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0"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blinds(horizontal)">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blinds(horizontal)">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xEl>
                                              <p:pRg st="3" end="3"/>
                                            </p:txEl>
                                          </p:spTgt>
                                        </p:tgtEl>
                                      </p:cBhvr>
                                    </p:animEffect>
                                    <p:set>
                                      <p:cBhvr>
                                        <p:cTn id="31" dur="1" fill="hold">
                                          <p:stCondLst>
                                            <p:cond delay="499"/>
                                          </p:stCondLst>
                                        </p:cTn>
                                        <p:tgtEl>
                                          <p:spTgt spid="12">
                                            <p:txEl>
                                              <p:pRg st="3" end="3"/>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2">
                                            <p:txEl>
                                              <p:pRg st="4" end="4"/>
                                            </p:txEl>
                                          </p:spTgt>
                                        </p:tgtEl>
                                      </p:cBhvr>
                                    </p:animEffect>
                                    <p:set>
                                      <p:cBhvr>
                                        <p:cTn id="34" dur="1" fill="hold">
                                          <p:stCondLst>
                                            <p:cond delay="499"/>
                                          </p:stCondLst>
                                        </p:cTn>
                                        <p:tgtEl>
                                          <p:spTgt spid="12">
                                            <p:txEl>
                                              <p:pRg st="4" end="4"/>
                                            </p:txEl>
                                          </p:spTgt>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5" grpId="0"/>
      <p:bldP spid="5" grpId="1"/>
      <p:bldP spid="7" grpId="0"/>
      <p:bldP spid="7" grpId="1"/>
      <p:bldP spid="9" grpId="0"/>
      <p:bldP spid="9"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44886" y="1269554"/>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为了验证氯气的氧化性，将氯气通入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溶液中，写出氯气与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溶液反应的离子方程式：</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氯气通入亚硫酸钠溶液中，亚硫酸钠被氧化成硫酸钠，氯气被还原为氯离子。</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52815165"/>
              </p:ext>
            </p:extLst>
          </p:nvPr>
        </p:nvGraphicFramePr>
        <p:xfrm>
          <a:off x="5591124" y="1981162"/>
          <a:ext cx="6434138" cy="787400"/>
        </p:xfrm>
        <a:graphic>
          <a:graphicData uri="http://schemas.openxmlformats.org/presentationml/2006/ole">
            <mc:AlternateContent xmlns:mc="http://schemas.openxmlformats.org/markup-compatibility/2006">
              <mc:Choice xmlns:v="urn:schemas-microsoft-com:vml" Requires="v">
                <p:oleObj spid="_x0000_s38968" name="文档" r:id="rId4" imgW="6433431" imgH="786939" progId="Word.Document.12">
                  <p:embed/>
                </p:oleObj>
              </mc:Choice>
              <mc:Fallback>
                <p:oleObj name="文档" r:id="rId4" imgW="6433431" imgH="786939" progId="Word.Document.12">
                  <p:embed/>
                  <p:pic>
                    <p:nvPicPr>
                      <p:cNvPr id="0" name=""/>
                      <p:cNvPicPr/>
                      <p:nvPr/>
                    </p:nvPicPr>
                    <p:blipFill>
                      <a:blip r:embed="rId5"/>
                      <a:stretch>
                        <a:fillRect/>
                      </a:stretch>
                    </p:blipFill>
                    <p:spPr>
                      <a:xfrm>
                        <a:off x="5591124" y="1981162"/>
                        <a:ext cx="6434138" cy="787400"/>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6"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11"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2"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3"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4"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1" end="1"/>
                                            </p:txEl>
                                          </p:spTgt>
                                        </p:tgtEl>
                                      </p:cBhvr>
                                    </p:animEffect>
                                    <p:set>
                                      <p:cBhvr>
                                        <p:cTn id="17" dur="1" fill="hold">
                                          <p:stCondLst>
                                            <p:cond delay="499"/>
                                          </p:stCondLst>
                                        </p:cTn>
                                        <p:tgtEl>
                                          <p:spTgt spid="12">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8266" y="203322"/>
            <a:ext cx="11502034"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固体＋液体或液体＋液</a:t>
            </a:r>
            <a:r>
              <a:rPr lang="zh-CN" altLang="zh-CN" sz="2800" kern="100" dirty="0" smtClean="0">
                <a:latin typeface="Times New Roman"/>
                <a:ea typeface="华文细黑"/>
                <a:cs typeface="Times New Roman"/>
              </a:rPr>
              <a:t>体</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气</a:t>
            </a:r>
            <a:r>
              <a:rPr lang="zh-CN" altLang="zh-CN" sz="2800" kern="100" dirty="0">
                <a:latin typeface="Times New Roman"/>
                <a:ea typeface="华文细黑"/>
                <a:cs typeface="Times New Roman"/>
              </a:rPr>
              <a:t>体</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发生装置：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92790011"/>
              </p:ext>
            </p:extLst>
          </p:nvPr>
        </p:nvGraphicFramePr>
        <p:xfrm>
          <a:off x="4786362" y="189434"/>
          <a:ext cx="884237" cy="850900"/>
        </p:xfrm>
        <a:graphic>
          <a:graphicData uri="http://schemas.openxmlformats.org/presentationml/2006/ole">
            <mc:AlternateContent xmlns:mc="http://schemas.openxmlformats.org/markup-compatibility/2006">
              <mc:Choice xmlns:v="urn:schemas-microsoft-com:vml" Requires="v">
                <p:oleObj spid="_x0000_s5180" name="文档" r:id="rId4" imgW="883506" imgH="850351" progId="Word.Document.12">
                  <p:embed/>
                </p:oleObj>
              </mc:Choice>
              <mc:Fallback>
                <p:oleObj name="文档" r:id="rId4" imgW="883506" imgH="850351"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62" y="189434"/>
                        <a:ext cx="88423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4" name="Picture 4" descr="HX2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2678" y="1946707"/>
            <a:ext cx="9590844" cy="3452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8266" y="5471418"/>
            <a:ext cx="11502034"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制备气体：</a:t>
            </a:r>
            <a:r>
              <a:rPr lang="en-US" altLang="zh-CN" sz="2800" kern="100" dirty="0">
                <a:latin typeface="Times New Roman"/>
                <a:ea typeface="华文细黑"/>
              </a:rPr>
              <a:t>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en-US" altLang="zh-CN" sz="2800" kern="100" baseline="-25000" dirty="0">
                <a:latin typeface="Times New Roman"/>
                <a:ea typeface="华文细黑"/>
              </a:rPr>
              <a:t>2</a:t>
            </a:r>
            <a:r>
              <a:rPr lang="en-US" altLang="zh-CN" sz="2800" kern="100" dirty="0">
                <a:latin typeface="Times New Roman"/>
                <a:ea typeface="华文细黑"/>
              </a:rPr>
              <a:t>H</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等</a:t>
            </a:r>
            <a:endParaRPr lang="zh-CN" altLang="zh-CN" sz="2800" kern="100" dirty="0">
              <a:effectLst/>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8066" y="1197546"/>
            <a:ext cx="11275398"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将氯气通入饱和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溶液中能产生无色气体，已知酸性：盐酸</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碳酸</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次氯酸，该实验证明氯气与水反应的生成物中含有</a:t>
            </a:r>
            <a:r>
              <a:rPr lang="en-US" altLang="zh-CN" sz="2800" kern="100" dirty="0" smtClean="0">
                <a:latin typeface="Times New Roman"/>
                <a:ea typeface="华文细黑"/>
                <a:cs typeface="Courier New"/>
              </a:rPr>
              <a:t>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酸性：盐酸</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碳酸</a:t>
            </a:r>
            <a:r>
              <a:rPr lang="en-US" altLang="zh-CN" sz="2800" kern="100" dirty="0">
                <a:latin typeface="Times New Roman"/>
                <a:ea typeface="华文细黑"/>
                <a:cs typeface="Courier New"/>
              </a:rPr>
              <a:t>&gt;</a:t>
            </a:r>
            <a:r>
              <a:rPr lang="zh-CN" altLang="zh-CN" sz="2800" kern="100" dirty="0">
                <a:latin typeface="Times New Roman"/>
                <a:ea typeface="华文细黑"/>
                <a:cs typeface="Times New Roman"/>
              </a:rPr>
              <a:t>次氯酸，所以盐酸能与碳酸氢钠溶液反应生成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，而次氯酸与碳酸氢钠溶液不反应。</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3" name="矩形 2"/>
          <p:cNvSpPr/>
          <p:nvPr/>
        </p:nvSpPr>
        <p:spPr>
          <a:xfrm>
            <a:off x="9436874" y="1911422"/>
            <a:ext cx="2100255" cy="523220"/>
          </a:xfrm>
          <a:prstGeom prst="rect">
            <a:avLst/>
          </a:prstGeom>
        </p:spPr>
        <p:txBody>
          <a:bodyPr wrap="none">
            <a:spAutoFit/>
          </a:bodyPr>
          <a:lstStyle/>
          <a:p>
            <a:r>
              <a:rPr lang="en-US" altLang="zh-CN" sz="2800" kern="100" dirty="0">
                <a:solidFill>
                  <a:srgbClr val="E36C0A"/>
                </a:solidFill>
                <a:latin typeface="Times New Roman"/>
                <a:ea typeface="华文细黑"/>
              </a:rPr>
              <a:t>HCl(</a:t>
            </a:r>
            <a:r>
              <a:rPr lang="zh-CN" altLang="zh-CN" sz="2800" kern="100" dirty="0">
                <a:solidFill>
                  <a:srgbClr val="E36C0A"/>
                </a:solidFill>
                <a:latin typeface="Times New Roman"/>
                <a:ea typeface="华文细黑"/>
                <a:cs typeface="Times New Roman"/>
              </a:rPr>
              <a:t>或盐酸</a:t>
            </a:r>
            <a:r>
              <a:rPr lang="en-US" altLang="zh-CN" sz="2800" kern="100" dirty="0">
                <a:solidFill>
                  <a:srgbClr val="E36C0A"/>
                </a:solidFill>
                <a:latin typeface="Times New Roman"/>
                <a:ea typeface="华文细黑"/>
              </a:rPr>
              <a:t>)</a:t>
            </a:r>
            <a:endParaRPr lang="zh-CN" altLang="en-US" sz="2800" dirty="0"/>
          </a:p>
        </p:txBody>
      </p:sp>
      <p:sp>
        <p:nvSpPr>
          <p:cNvPr id="6" name="Rectangle 21">
            <a:hlinkClick r:id="rId2" action="ppaction://hlinksldjump"/>
          </p:cNvPr>
          <p:cNvSpPr>
            <a:spLocks noChangeArrowheads="1"/>
          </p:cNvSpPr>
          <p:nvPr/>
        </p:nvSpPr>
        <p:spPr bwMode="auto">
          <a:xfrm>
            <a:off x="794582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37975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881367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2475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96815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1154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05493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09832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0" action="ppaction://hlinksldjump"/>
          </p:cNvPr>
          <p:cNvSpPr>
            <a:spLocks noChangeArrowheads="1"/>
          </p:cNvSpPr>
          <p:nvPr/>
        </p:nvSpPr>
        <p:spPr bwMode="auto">
          <a:xfrm>
            <a:off x="11417212"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969435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xEl>
                                              <p:pRg st="1" end="1"/>
                                            </p:txEl>
                                          </p:spTgt>
                                        </p:tgtEl>
                                      </p:cBhvr>
                                    </p:animEffect>
                                    <p:set>
                                      <p:cBhvr>
                                        <p:cTn id="17" dur="1" fill="hold">
                                          <p:stCondLst>
                                            <p:cond delay="499"/>
                                          </p:stCondLst>
                                        </p:cTn>
                                        <p:tgtEl>
                                          <p:spTgt spid="12">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04954" y="477466"/>
            <a:ext cx="11502034"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固体＋液体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不加热</a:t>
            </a:r>
            <a:r>
              <a:rPr lang="en-US" altLang="zh-CN" sz="2800" kern="100" dirty="0">
                <a:latin typeface="Times New Roman"/>
                <a:ea typeface="华文细黑"/>
                <a:cs typeface="Courier New"/>
              </a:rPr>
              <a:t>)</a:t>
            </a:r>
            <a:r>
              <a:rPr lang="en-US" altLang="zh-CN" sz="2800" kern="100" spc="-600" dirty="0">
                <a:latin typeface="宋体"/>
                <a:ea typeface="华文细黑"/>
                <a:cs typeface="Times New Roman"/>
              </a:rPr>
              <a:t>―</a:t>
            </a:r>
            <a:r>
              <a:rPr lang="en-US" altLang="zh-CN" sz="2800" kern="100" spc="-600" dirty="0" smtClean="0">
                <a:latin typeface="宋体"/>
                <a:ea typeface="华文细黑"/>
                <a:cs typeface="Times New Roman"/>
              </a:rPr>
              <a:t>→ </a:t>
            </a:r>
            <a:r>
              <a:rPr lang="zh-CN" altLang="zh-CN" sz="2800" kern="100" dirty="0" smtClean="0">
                <a:latin typeface="Times New Roman"/>
                <a:ea typeface="华文细黑"/>
                <a:cs typeface="Times New Roman"/>
              </a:rPr>
              <a:t>气</a:t>
            </a:r>
            <a:r>
              <a:rPr lang="zh-CN" altLang="zh-CN" sz="2800" kern="100" dirty="0">
                <a:latin typeface="Times New Roman"/>
                <a:ea typeface="华文细黑"/>
                <a:cs typeface="Times New Roman"/>
              </a:rPr>
              <a:t>体</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发生装置：</a:t>
            </a:r>
            <a:endParaRPr lang="zh-CN" altLang="zh-CN" sz="1050" kern="100" dirty="0">
              <a:effectLst/>
              <a:latin typeface="宋体"/>
              <a:cs typeface="Courier New"/>
            </a:endParaRPr>
          </a:p>
        </p:txBody>
      </p:sp>
      <p:pic>
        <p:nvPicPr>
          <p:cNvPr id="6146" name="Picture 2" descr="HX2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17" y="2253976"/>
            <a:ext cx="8185537" cy="248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3868" y="4831196"/>
            <a:ext cx="11502034"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制备气体：选择合适的药品和装置能制取中学化学中常见的所有气体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82688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1263" y="-98598"/>
            <a:ext cx="11275398"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IPAPANNEW"/>
                <a:cs typeface="Times New Roman"/>
              </a:rPr>
              <a:t>例</a:t>
            </a:r>
            <a:r>
              <a:rPr lang="en-US" altLang="zh-CN" sz="2800" b="1" kern="100" dirty="0">
                <a:solidFill>
                  <a:srgbClr val="0000FF"/>
                </a:solidFill>
                <a:latin typeface="IPAPANNEW"/>
                <a:cs typeface="Times New Roman"/>
              </a:rPr>
              <a:t>1</a:t>
            </a:r>
            <a:r>
              <a:rPr lang="zh-CN" altLang="zh-CN" sz="2800" kern="100" dirty="0">
                <a:latin typeface="Times New Roman"/>
                <a:ea typeface="华文细黑"/>
                <a:cs typeface="Times New Roman"/>
              </a:rPr>
              <a:t>　下列制备和收集气体的实验装置合理的是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7170" name="Picture 2" descr="HX2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9032" y="596082"/>
            <a:ext cx="6286368" cy="287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HX2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1922" y="3428775"/>
            <a:ext cx="6711636" cy="303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44104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344886" y="41190"/>
            <a:ext cx="11388152" cy="6785680"/>
          </a:xfrm>
          <a:prstGeom prst="rect">
            <a:avLst/>
          </a:prstGeom>
        </p:spPr>
        <p:txBody>
          <a:bodyPr wrap="square" lIns="121898" tIns="60948" rIns="121898" bIns="60948">
            <a:spAutoFit/>
          </a:bodyPr>
          <a:lstStyle/>
          <a:p>
            <a:pPr algn="just">
              <a:lnSpc>
                <a:spcPct val="13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氯化铵和氢氧化钙反应制取氨气，生成物中有水，如果试管口高于试管底，会发生水倒流现象而炸裂试管且集气试管口要塞一团棉花，故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铜</a:t>
            </a:r>
            <a:r>
              <a:rPr lang="zh-CN" altLang="zh-CN" sz="2800" kern="100" dirty="0">
                <a:latin typeface="Times New Roman"/>
                <a:ea typeface="华文细黑"/>
                <a:cs typeface="Times New Roman"/>
              </a:rPr>
              <a:t>和稀硝酸反应制取一氧化氮，反应不需加热，一氧化氮的密度接近空气的密度，和空气中的氧气易发生反应生成二氧化氮，所以不可用向下排空气法收集，即进气管短，出气管长，一氧化氮有毒，在水中的溶解度很小，应该用排水法收集，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锌</a:t>
            </a:r>
            <a:r>
              <a:rPr lang="zh-CN" altLang="zh-CN" sz="2800" kern="100" dirty="0">
                <a:latin typeface="Times New Roman"/>
                <a:ea typeface="华文细黑"/>
                <a:cs typeface="Times New Roman"/>
              </a:rPr>
              <a:t>粒和盐酸反应制取氢气，属于固体、液体不加热型，生成的氢气的密度小于空气的密度，所以不可用向上排空气法收集，故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30000"/>
              </a:lnSpc>
              <a:spcAft>
                <a:spcPts val="0"/>
              </a:spcAft>
            </a:pPr>
            <a:r>
              <a:rPr lang="zh-CN" altLang="zh-CN" sz="2800" kern="100" dirty="0" smtClean="0">
                <a:latin typeface="Times New Roman"/>
                <a:ea typeface="华文细黑"/>
                <a:cs typeface="Times New Roman"/>
              </a:rPr>
              <a:t>用</a:t>
            </a:r>
            <a:r>
              <a:rPr lang="zh-CN" altLang="zh-CN" sz="2800" kern="100" dirty="0">
                <a:latin typeface="Times New Roman"/>
                <a:ea typeface="华文细黑"/>
                <a:cs typeface="Times New Roman"/>
              </a:rPr>
              <a:t>过氧化氢与二氧化锰制</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，属于固体、液体不加热型，生成的氧气不易溶于水，所以可采用排水集气法收集，故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ct val="13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811865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blinds(horizontal)">
                                      <p:cBhvr>
                                        <p:cTn id="23" dur="75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7958" y="-90090"/>
            <a:ext cx="11532168"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IPAPANNEW"/>
                <a:cs typeface="Times New Roman"/>
              </a:rPr>
              <a:t>例</a:t>
            </a:r>
            <a:r>
              <a:rPr lang="en-US" altLang="zh-CN" sz="2800" b="1" kern="100" dirty="0">
                <a:solidFill>
                  <a:srgbClr val="0000FF"/>
                </a:solidFill>
                <a:latin typeface="IPAPANNEW"/>
                <a:cs typeface="Times New Roman"/>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如图是实验室制取某些气体的装置。</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该制气装置在加入反应物前，应事先进行的操作是</a:t>
            </a:r>
            <a:r>
              <a:rPr lang="en-US" altLang="zh-CN" sz="2800" kern="100" dirty="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若用该装置制取</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，反应物除了可选择二氧化锰</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Courier New"/>
              </a:rPr>
              <a:t>			</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填试剂名称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外，还能选择</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填试剂化学式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和水。</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利用该装置还可制取</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等气体。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  		c.NH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  		d.SO</a:t>
            </a:r>
            <a:r>
              <a:rPr lang="en-US" altLang="zh-CN" sz="2800" kern="100" baseline="-25000" dirty="0" smtClean="0">
                <a:latin typeface="Times New Roman"/>
                <a:ea typeface="华文细黑"/>
                <a:cs typeface="Courier New"/>
              </a:rPr>
              <a:t>2</a:t>
            </a:r>
          </a:p>
        </p:txBody>
      </p:sp>
      <p:sp>
        <p:nvSpPr>
          <p:cNvPr id="3" name="矩形 2"/>
          <p:cNvSpPr/>
          <p:nvPr/>
        </p:nvSpPr>
        <p:spPr>
          <a:xfrm>
            <a:off x="262558" y="3759869"/>
            <a:ext cx="11388152" cy="26307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气体的装置在加入反应物之前均应先检查装置的气密性。该装置所制气体应满足固体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液体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和液体不需加热制备气体。符合此条件的制备氧气的反应可为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作催化剂时分解，或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反应。该装置可制备的气体有</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8545887" y="644734"/>
            <a:ext cx="2698175"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检查装置气密性</a:t>
            </a:r>
            <a:endParaRPr lang="zh-CN" altLang="en-US" dirty="0"/>
          </a:p>
        </p:txBody>
      </p:sp>
      <p:sp>
        <p:nvSpPr>
          <p:cNvPr id="8" name="矩形 7"/>
          <p:cNvSpPr/>
          <p:nvPr/>
        </p:nvSpPr>
        <p:spPr>
          <a:xfrm>
            <a:off x="8509570" y="1296998"/>
            <a:ext cx="3297698" cy="523220"/>
          </a:xfrm>
          <a:prstGeom prst="rect">
            <a:avLst/>
          </a:prstGeom>
        </p:spPr>
        <p:txBody>
          <a:bodyPr wrap="none">
            <a:spAutoFit/>
          </a:bodyPr>
          <a:lstStyle/>
          <a:p>
            <a:r>
              <a:rPr lang="zh-CN" altLang="zh-CN" sz="2700" kern="100" dirty="0">
                <a:solidFill>
                  <a:srgbClr val="E36C0A"/>
                </a:solidFill>
                <a:latin typeface="Times New Roman"/>
                <a:ea typeface="华文细黑"/>
                <a:cs typeface="Times New Roman"/>
              </a:rPr>
              <a:t>双氧水</a:t>
            </a:r>
            <a:r>
              <a:rPr lang="en-US" altLang="zh-CN" sz="2700" kern="100" dirty="0">
                <a:solidFill>
                  <a:srgbClr val="E36C0A"/>
                </a:solidFill>
                <a:latin typeface="Times New Roman"/>
                <a:ea typeface="华文细黑"/>
                <a:cs typeface="Courier New"/>
              </a:rPr>
              <a:t>(</a:t>
            </a:r>
            <a:r>
              <a:rPr lang="zh-CN" altLang="zh-CN" sz="2700" kern="100" dirty="0">
                <a:solidFill>
                  <a:srgbClr val="E36C0A"/>
                </a:solidFill>
                <a:latin typeface="Times New Roman"/>
                <a:ea typeface="华文细黑"/>
                <a:cs typeface="Times New Roman"/>
              </a:rPr>
              <a:t>或过氧化氢</a:t>
            </a:r>
            <a:r>
              <a:rPr lang="en-US" altLang="zh-CN" sz="2700" kern="100" dirty="0">
                <a:solidFill>
                  <a:srgbClr val="E36C0A"/>
                </a:solidFill>
                <a:latin typeface="Times New Roman"/>
                <a:ea typeface="华文细黑"/>
                <a:cs typeface="Courier New"/>
              </a:rPr>
              <a:t>)</a:t>
            </a:r>
            <a:endParaRPr lang="zh-CN" altLang="en-US" sz="2700" dirty="0"/>
          </a:p>
        </p:txBody>
      </p:sp>
      <p:sp>
        <p:nvSpPr>
          <p:cNvPr id="10" name="矩形 9"/>
          <p:cNvSpPr/>
          <p:nvPr/>
        </p:nvSpPr>
        <p:spPr>
          <a:xfrm>
            <a:off x="4701654" y="1906970"/>
            <a:ext cx="1103187" cy="523220"/>
          </a:xfrm>
          <a:prstGeom prst="rect">
            <a:avLst/>
          </a:prstGeom>
        </p:spPr>
        <p:txBody>
          <a:bodyPr wrap="none">
            <a:spAutoFit/>
          </a:bodyPr>
          <a:lstStyle/>
          <a:p>
            <a:r>
              <a:rPr lang="en-US" altLang="zh-CN" sz="2800" kern="100">
                <a:solidFill>
                  <a:srgbClr val="E36C0A"/>
                </a:solidFill>
                <a:latin typeface="Times New Roman"/>
                <a:ea typeface="华文细黑"/>
                <a:cs typeface="Courier New"/>
              </a:rPr>
              <a:t>Na</a:t>
            </a:r>
            <a:r>
              <a:rPr lang="en-US" altLang="zh-CN" sz="2800" kern="100" baseline="-25000">
                <a:solidFill>
                  <a:srgbClr val="E36C0A"/>
                </a:solidFill>
                <a:latin typeface="Times New Roman"/>
                <a:ea typeface="华文细黑"/>
                <a:cs typeface="Courier New"/>
              </a:rPr>
              <a:t>2</a:t>
            </a:r>
            <a:r>
              <a:rPr lang="en-US" altLang="zh-CN" sz="2800" kern="100">
                <a:solidFill>
                  <a:srgbClr val="E36C0A"/>
                </a:solidFill>
                <a:latin typeface="Times New Roman"/>
                <a:ea typeface="华文细黑"/>
                <a:cs typeface="Courier New"/>
              </a:rPr>
              <a:t>O</a:t>
            </a:r>
            <a:r>
              <a:rPr lang="en-US" altLang="zh-CN" sz="2800" kern="100" baseline="-25000">
                <a:solidFill>
                  <a:srgbClr val="E36C0A"/>
                </a:solidFill>
                <a:latin typeface="Times New Roman"/>
                <a:ea typeface="华文细黑"/>
                <a:cs typeface="Courier New"/>
              </a:rPr>
              <a:t>2</a:t>
            </a:r>
            <a:endParaRPr lang="zh-CN" altLang="en-US" dirty="0"/>
          </a:p>
        </p:txBody>
      </p:sp>
      <p:sp>
        <p:nvSpPr>
          <p:cNvPr id="13" name="矩形 12"/>
          <p:cNvSpPr/>
          <p:nvPr/>
        </p:nvSpPr>
        <p:spPr>
          <a:xfrm>
            <a:off x="4511030" y="2437006"/>
            <a:ext cx="861133" cy="738664"/>
          </a:xfrm>
          <a:prstGeom prst="rect">
            <a:avLst/>
          </a:prstGeom>
        </p:spPr>
        <p:txBody>
          <a:bodyPr wrap="none">
            <a:spAutoFit/>
          </a:bodyPr>
          <a:lstStyle/>
          <a:p>
            <a:pPr lvl="0" algn="just">
              <a:lnSpc>
                <a:spcPct val="150000"/>
              </a:lnSpc>
            </a:pPr>
            <a:r>
              <a:rPr lang="en-US" altLang="zh-CN" sz="2800" kern="100" dirty="0" err="1">
                <a:solidFill>
                  <a:srgbClr val="E36C0A"/>
                </a:solidFill>
                <a:latin typeface="Times New Roman"/>
                <a:ea typeface="华文细黑"/>
                <a:cs typeface="Courier New"/>
              </a:rPr>
              <a:t>abcd</a:t>
            </a:r>
            <a:endParaRPr lang="zh-CN" altLang="zh-CN" sz="1050" kern="100" dirty="0">
              <a:solidFill>
                <a:prstClr val="black"/>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872260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6" grpId="0"/>
      <p:bldP spid="6" grpId="1"/>
      <p:bldP spid="8" grpId="0"/>
      <p:bldP spid="8" grpId="1"/>
      <p:bldP spid="10" grpId="0"/>
      <p:bldP spid="10" grpId="1"/>
      <p:bldP spid="13" grpId="0"/>
      <p:bldP spid="1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0286" y="502866"/>
            <a:ext cx="11388152" cy="253605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此装置中加入漂白粉和浓盐酸也可以制取</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写出该反应的离子方程式：</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若使用在空气中放置的漂白粉和浓盐酸发生反应，则制取的</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中可能含有的杂质为</a:t>
            </a:r>
            <a:r>
              <a:rPr lang="en-US" altLang="zh-CN" sz="2800" kern="100" dirty="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370286" y="2958449"/>
            <a:ext cx="11388152" cy="19844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err="1" smtClean="0">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在酸性条件下可发生归中反应生成</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。漂白粉在空气中放置会部分变为</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，浓盐酸有很强的挥发性，因而制取的</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中常含有</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zh-CN" altLang="zh-CN" sz="2800" kern="100" dirty="0" smtClean="0">
                <a:latin typeface="Times New Roman"/>
                <a:ea typeface="华文细黑"/>
                <a:cs typeface="Times New Roman"/>
              </a:rPr>
              <a:t>。</a:t>
            </a:r>
          </a:p>
        </p:txBody>
      </p:sp>
      <p:sp>
        <p:nvSpPr>
          <p:cNvPr id="4" name="矩形 3"/>
          <p:cNvSpPr/>
          <p:nvPr/>
        </p:nvSpPr>
        <p:spPr>
          <a:xfrm>
            <a:off x="5176053" y="1154013"/>
            <a:ext cx="5396349" cy="523220"/>
          </a:xfrm>
          <a:prstGeom prst="rect">
            <a:avLst/>
          </a:prstGeom>
        </p:spPr>
        <p:txBody>
          <a:bodyPr wrap="none">
            <a:spAutoFit/>
          </a:bodyPr>
          <a:lstStyle/>
          <a:p>
            <a:r>
              <a:rPr lang="en-US" altLang="zh-CN" sz="2800" kern="100" dirty="0" err="1">
                <a:solidFill>
                  <a:srgbClr val="E36C0A"/>
                </a:solidFill>
                <a:latin typeface="Times New Roman"/>
                <a:ea typeface="华文细黑"/>
                <a:cs typeface="Courier New"/>
              </a:rPr>
              <a:t>ClO</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cs typeface="Courier New"/>
              </a:rPr>
              <a:t>Cl</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=Cl</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en-US" dirty="0"/>
          </a:p>
        </p:txBody>
      </p:sp>
      <p:sp>
        <p:nvSpPr>
          <p:cNvPr id="6" name="矩形 5"/>
          <p:cNvSpPr/>
          <p:nvPr/>
        </p:nvSpPr>
        <p:spPr>
          <a:xfrm>
            <a:off x="2606891" y="2340049"/>
            <a:ext cx="3179075" cy="523220"/>
          </a:xfrm>
          <a:prstGeom prst="rect">
            <a:avLst/>
          </a:prstGeom>
        </p:spPr>
        <p:txBody>
          <a:bodyPr wrap="none">
            <a:spAutoFit/>
          </a:bodyPr>
          <a:lstStyle/>
          <a:p>
            <a:r>
              <a:rPr lang="en-US" altLang="zh-CN" sz="2800" kern="100" dirty="0" err="1">
                <a:solidFill>
                  <a:srgbClr val="E36C0A"/>
                </a:solidFill>
                <a:latin typeface="Times New Roman"/>
                <a:ea typeface="华文细黑"/>
                <a:cs typeface="Courier New"/>
              </a:rPr>
              <a:t>HCl</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O(g)</a:t>
            </a:r>
            <a:endParaRPr lang="zh-CN" altLang="en-US"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289000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P spid="4" grpId="0"/>
      <p:bldP spid="4" grpId="1"/>
      <p:bldP spid="6" grpId="0"/>
      <p:bldP spid="6"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4412</TotalTime>
  <Words>1852</Words>
  <Application>Microsoft Office PowerPoint</Application>
  <PresentationFormat>自定义</PresentationFormat>
  <Paragraphs>452</Paragraphs>
  <Slides>41</Slides>
  <Notes>1</Notes>
  <HiddenSlides>6</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812</cp:revision>
  <dcterms:created xsi:type="dcterms:W3CDTF">2014-11-27T01:03:08Z</dcterms:created>
  <dcterms:modified xsi:type="dcterms:W3CDTF">2016-02-28T06:46:37Z</dcterms:modified>
</cp:coreProperties>
</file>