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ppt" ContentType="application/vnd.ms-powerpoi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2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5CEF-4116-44D9-BD83-C2DFA39908E5}" type="datetimeFigureOut">
              <a:rPr lang="zh-CN" altLang="en-US" smtClean="0"/>
              <a:t>2015-11-03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73F2-2D49-47D9-9CD0-509A089EC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35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5CEF-4116-44D9-BD83-C2DFA39908E5}" type="datetimeFigureOut">
              <a:rPr lang="zh-CN" altLang="en-US" smtClean="0"/>
              <a:t>2015-11-03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73F2-2D49-47D9-9CD0-509A089EC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03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5CEF-4116-44D9-BD83-C2DFA39908E5}" type="datetimeFigureOut">
              <a:rPr lang="zh-CN" altLang="en-US" smtClean="0"/>
              <a:t>2015-11-03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73F2-2D49-47D9-9CD0-509A089EC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8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5CEF-4116-44D9-BD83-C2DFA39908E5}" type="datetimeFigureOut">
              <a:rPr lang="zh-CN" altLang="en-US" smtClean="0"/>
              <a:t>2015-11-03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73F2-2D49-47D9-9CD0-509A089EC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77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5CEF-4116-44D9-BD83-C2DFA39908E5}" type="datetimeFigureOut">
              <a:rPr lang="zh-CN" altLang="en-US" smtClean="0"/>
              <a:t>2015-11-03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73F2-2D49-47D9-9CD0-509A089EC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16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5CEF-4116-44D9-BD83-C2DFA39908E5}" type="datetimeFigureOut">
              <a:rPr lang="zh-CN" altLang="en-US" smtClean="0"/>
              <a:t>2015-11-03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73F2-2D49-47D9-9CD0-509A089EC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41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5CEF-4116-44D9-BD83-C2DFA39908E5}" type="datetimeFigureOut">
              <a:rPr lang="zh-CN" altLang="en-US" smtClean="0"/>
              <a:t>2015-11-03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73F2-2D49-47D9-9CD0-509A089EC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11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5CEF-4116-44D9-BD83-C2DFA39908E5}" type="datetimeFigureOut">
              <a:rPr lang="zh-CN" altLang="en-US" smtClean="0"/>
              <a:t>2015-11-03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73F2-2D49-47D9-9CD0-509A089EC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0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5CEF-4116-44D9-BD83-C2DFA39908E5}" type="datetimeFigureOut">
              <a:rPr lang="zh-CN" altLang="en-US" smtClean="0"/>
              <a:t>2015-11-03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73F2-2D49-47D9-9CD0-509A089EC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23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5CEF-4116-44D9-BD83-C2DFA39908E5}" type="datetimeFigureOut">
              <a:rPr lang="zh-CN" altLang="en-US" smtClean="0"/>
              <a:t>2015-11-03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73F2-2D49-47D9-9CD0-509A089EC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27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5CEF-4116-44D9-BD83-C2DFA39908E5}" type="datetimeFigureOut">
              <a:rPr lang="zh-CN" altLang="en-US" smtClean="0"/>
              <a:t>2015-11-03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73F2-2D49-47D9-9CD0-509A089EC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15CEF-4116-44D9-BD83-C2DFA39908E5}" type="datetimeFigureOut">
              <a:rPr lang="zh-CN" altLang="en-US" smtClean="0"/>
              <a:t>2015-11-03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B73F2-2D49-47D9-9CD0-509A089EC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68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emf"/><Relationship Id="rId18" Type="http://schemas.openxmlformats.org/officeDocument/2006/relationships/image" Target="../media/image7.e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2.emf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5" Type="http://schemas.openxmlformats.org/officeDocument/2006/relationships/oleObject" Target="../embeddings/Microsoft_PowerPoint_97-2003_Presentation2.ppt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Microsoft_Word_97_-_2003_Document1.doc"/><Relationship Id="rId9" Type="http://schemas.openxmlformats.org/officeDocument/2006/relationships/image" Target="../media/image3.emf"/><Relationship Id="rId1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2209800" y="2819400"/>
            <a:ext cx="1098550" cy="503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6E8EC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3600">
              <a:solidFill>
                <a:srgbClr val="FFFFFF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3600">
              <a:solidFill>
                <a:srgbClr val="FFFFFF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3600">
              <a:solidFill>
                <a:srgbClr val="FFFFFF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3600">
              <a:solidFill>
                <a:srgbClr val="FFFFFF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3600">
              <a:solidFill>
                <a:srgbClr val="FFFFFF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3600">
              <a:solidFill>
                <a:srgbClr val="FFFFFF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>
                <a:solidFill>
                  <a:srgbClr val="FFFFFF"/>
                </a:solidFill>
                <a:latin typeface="Times New Roman" pitchFamily="18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itchFamily="18" charset="0"/>
              </a:rPr>
              <a:t> </a:t>
            </a:r>
            <a:endParaRPr kumimoji="1" lang="zh-CN" altLang="en-US" sz="2400">
              <a:solidFill>
                <a:srgbClr val="FFFFFF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FFFFFF"/>
                </a:solidFill>
                <a:latin typeface="Times New Roman" pitchFamily="18" charset="0"/>
              </a:rPr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503811" name="Text Box 3"/>
          <p:cNvSpPr txBox="1">
            <a:spLocks noChangeArrowheads="1"/>
          </p:cNvSpPr>
          <p:nvPr/>
        </p:nvSpPr>
        <p:spPr bwMode="auto">
          <a:xfrm>
            <a:off x="1763713" y="2276475"/>
            <a:ext cx="523081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6E8EC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一个标题闪亮一双眼睛，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一个观点扬起一面旗帜；</a:t>
            </a:r>
          </a:p>
        </p:txBody>
      </p:sp>
      <p:sp>
        <p:nvSpPr>
          <p:cNvPr id="503812" name="Text Box 4"/>
          <p:cNvSpPr txBox="1">
            <a:spLocks noChangeArrowheads="1"/>
          </p:cNvSpPr>
          <p:nvPr/>
        </p:nvSpPr>
        <p:spPr bwMode="auto">
          <a:xfrm>
            <a:off x="1692275" y="2492375"/>
            <a:ext cx="52308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6E8EC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一个角度点活一池秋水，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一腔情感让人体验善真；</a:t>
            </a:r>
          </a:p>
        </p:txBody>
      </p:sp>
      <p:sp>
        <p:nvSpPr>
          <p:cNvPr id="503813" name="Text Box 5"/>
          <p:cNvSpPr txBox="1">
            <a:spLocks noChangeArrowheads="1"/>
          </p:cNvSpPr>
          <p:nvPr/>
        </p:nvSpPr>
        <p:spPr bwMode="auto">
          <a:xfrm>
            <a:off x="1763713" y="2492375"/>
            <a:ext cx="523081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6E8EC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一个开头让人喜从中来，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一个结尾让人品其余韵；</a:t>
            </a:r>
          </a:p>
        </p:txBody>
      </p:sp>
      <p:sp>
        <p:nvSpPr>
          <p:cNvPr id="503814" name="Text Box 6"/>
          <p:cNvSpPr txBox="1">
            <a:spLocks noChangeArrowheads="1"/>
          </p:cNvSpPr>
          <p:nvPr/>
        </p:nvSpPr>
        <p:spPr bwMode="auto">
          <a:xfrm>
            <a:off x="1619250" y="2349500"/>
            <a:ext cx="52308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6E8EC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一纸整洁让人神清气爽，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一字不苟让你印象得分；</a:t>
            </a:r>
          </a:p>
        </p:txBody>
      </p:sp>
      <p:sp>
        <p:nvSpPr>
          <p:cNvPr id="503815" name="Text Box 7"/>
          <p:cNvSpPr txBox="1">
            <a:spLocks noChangeArrowheads="1"/>
          </p:cNvSpPr>
          <p:nvPr/>
        </p:nvSpPr>
        <p:spPr bwMode="auto">
          <a:xfrm>
            <a:off x="1835150" y="2420938"/>
            <a:ext cx="52308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6E8EC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一句名言敲出思想火花，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一个材料使人为之一振；</a:t>
            </a:r>
          </a:p>
        </p:txBody>
      </p:sp>
      <p:sp>
        <p:nvSpPr>
          <p:cNvPr id="503816" name="Text Box 8"/>
          <p:cNvSpPr txBox="1">
            <a:spLocks noChangeArrowheads="1"/>
          </p:cNvSpPr>
          <p:nvPr/>
        </p:nvSpPr>
        <p:spPr bwMode="auto">
          <a:xfrm>
            <a:off x="1763713" y="2492375"/>
            <a:ext cx="52133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6E8EC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一番辨析展示独特思考，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一次点睛文章倍添精神；</a:t>
            </a:r>
          </a:p>
        </p:txBody>
      </p:sp>
      <p:sp>
        <p:nvSpPr>
          <p:cNvPr id="503817" name="Text Box 9"/>
          <p:cNvSpPr txBox="1">
            <a:spLocks noChangeArrowheads="1"/>
          </p:cNvSpPr>
          <p:nvPr/>
        </p:nvSpPr>
        <p:spPr bwMode="auto">
          <a:xfrm>
            <a:off x="1835150" y="2420938"/>
            <a:ext cx="53276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6E8EC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0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一个亮点提升文章品位，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一篇文章让你美梦成真</a:t>
            </a:r>
            <a:r>
              <a:rPr kumimoji="1" lang="en-US" altLang="zh-CN"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2339975" y="1039813"/>
            <a:ext cx="43195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6E8EC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0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</a:rPr>
              <a:t>突出亮点</a:t>
            </a:r>
          </a:p>
        </p:txBody>
      </p:sp>
    </p:spTree>
    <p:extLst>
      <p:ext uri="{BB962C8B-B14F-4D97-AF65-F5344CB8AC3E}">
        <p14:creationId xmlns:p14="http://schemas.microsoft.com/office/powerpoint/2010/main" val="12570738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3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3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3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038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038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038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1" grpId="0" autoUpdateAnimBg="0"/>
      <p:bldP spid="503812" grpId="0" autoUpdateAnimBg="0"/>
      <p:bldP spid="503813" grpId="0" autoUpdateAnimBg="0"/>
      <p:bldP spid="503814" grpId="0" autoUpdateAnimBg="0"/>
      <p:bldP spid="503815" grpId="0" autoUpdateAnimBg="0"/>
      <p:bldP spid="503816" grpId="0" autoUpdateAnimBg="0"/>
      <p:bldP spid="50381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 txBox="1">
            <a:spLocks noGrp="1"/>
          </p:cNvSpPr>
          <p:nvPr/>
        </p:nvSpPr>
        <p:spPr bwMode="auto">
          <a:xfrm>
            <a:off x="7092950" y="63087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417FF2A7-6605-4310-8535-86AA422D78EB}" type="slidenum">
              <a:rPr lang="zh-CN" altLang="en-US" sz="2000">
                <a:solidFill>
                  <a:schemeClr val="hlink"/>
                </a:solidFill>
                <a:latin typeface="Impact" pitchFamily="34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2</a:t>
            </a:fld>
            <a:endParaRPr lang="en-US" altLang="zh-CN" sz="2000">
              <a:solidFill>
                <a:schemeClr val="hlink"/>
              </a:solidFill>
              <a:latin typeface="Impact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88913"/>
            <a:ext cx="7713663" cy="1143000"/>
          </a:xfrm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 sz="6000" b="1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构思四问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412875"/>
            <a:ext cx="8208963" cy="5135563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3600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en-US" altLang="zh-CN" sz="3600" smtClean="0">
                <a:latin typeface="宋体" pitchFamily="2" charset="-122"/>
                <a:ea typeface="黑体" pitchFamily="49" charset="-122"/>
              </a:rPr>
              <a:t>“</a:t>
            </a:r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我</a:t>
            </a:r>
            <a:r>
              <a:rPr lang="zh-CN" altLang="en-US" sz="3600" smtClean="0">
                <a:latin typeface="宋体" pitchFamily="2" charset="-122"/>
                <a:ea typeface="黑体" pitchFamily="49" charset="-122"/>
              </a:rPr>
              <a:t>”</a:t>
            </a:r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的文章是不是作文命题或材料所指向（内蕴）的意思</a:t>
            </a:r>
            <a:r>
              <a:rPr lang="en-US" altLang="zh-CN" sz="3600" smtClean="0">
                <a:latin typeface="黑体" pitchFamily="49" charset="-122"/>
                <a:ea typeface="黑体" pitchFamily="49" charset="-122"/>
              </a:rPr>
              <a:t>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3600" smtClean="0">
                <a:latin typeface="黑体" pitchFamily="49" charset="-122"/>
                <a:ea typeface="黑体" pitchFamily="49" charset="-122"/>
              </a:rPr>
              <a:t>2.</a:t>
            </a:r>
            <a:r>
              <a:rPr lang="en-US" altLang="zh-CN" sz="3600" smtClean="0">
                <a:latin typeface="宋体" pitchFamily="2" charset="-122"/>
                <a:ea typeface="黑体" pitchFamily="49" charset="-122"/>
              </a:rPr>
              <a:t>“</a:t>
            </a:r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我</a:t>
            </a:r>
            <a:r>
              <a:rPr lang="zh-CN" altLang="en-US" sz="3600" smtClean="0">
                <a:latin typeface="宋体" pitchFamily="2" charset="-122"/>
                <a:ea typeface="黑体" pitchFamily="49" charset="-122"/>
              </a:rPr>
              <a:t>”</a:t>
            </a:r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主要采用了什么样的表达方式来呈现对命题或材料的表述？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3600" smtClean="0">
                <a:latin typeface="黑体" pitchFamily="49" charset="-122"/>
                <a:ea typeface="黑体" pitchFamily="49" charset="-122"/>
              </a:rPr>
              <a:t>3.</a:t>
            </a:r>
            <a:r>
              <a:rPr lang="en-US" altLang="zh-CN" sz="3600" smtClean="0">
                <a:latin typeface="宋体" pitchFamily="2" charset="-122"/>
                <a:ea typeface="黑体" pitchFamily="49" charset="-122"/>
              </a:rPr>
              <a:t>“</a:t>
            </a:r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我</a:t>
            </a:r>
            <a:r>
              <a:rPr lang="zh-CN" altLang="en-US" sz="3600" smtClean="0">
                <a:latin typeface="宋体" pitchFamily="2" charset="-122"/>
                <a:ea typeface="黑体" pitchFamily="49" charset="-122"/>
              </a:rPr>
              <a:t>”</a:t>
            </a:r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的呈现（叙或议）能不能体现出对命题或材料的某些（或点或面）情感、态度、价值观</a:t>
            </a:r>
            <a:r>
              <a:rPr lang="en-US" altLang="zh-CN" sz="3600" smtClean="0">
                <a:latin typeface="宋体" pitchFamily="2" charset="-122"/>
                <a:ea typeface="黑体" pitchFamily="49" charset="-122"/>
              </a:rPr>
              <a:t>……</a:t>
            </a:r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？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3600" smtClean="0">
                <a:latin typeface="黑体" pitchFamily="49" charset="-122"/>
                <a:ea typeface="黑体" pitchFamily="49" charset="-122"/>
              </a:rPr>
              <a:t>4.</a:t>
            </a:r>
            <a:r>
              <a:rPr lang="en-US" altLang="zh-CN" sz="3600" smtClean="0">
                <a:latin typeface="宋体" pitchFamily="2" charset="-122"/>
                <a:ea typeface="黑体" pitchFamily="49" charset="-122"/>
              </a:rPr>
              <a:t>“</a:t>
            </a:r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我</a:t>
            </a:r>
            <a:r>
              <a:rPr lang="zh-CN" altLang="en-US" sz="3600" smtClean="0">
                <a:latin typeface="宋体" pitchFamily="2" charset="-122"/>
                <a:ea typeface="黑体" pitchFamily="49" charset="-122"/>
              </a:rPr>
              <a:t>”</a:t>
            </a:r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的文章会不会出现</a:t>
            </a:r>
            <a:r>
              <a:rPr lang="zh-CN" altLang="en-US" sz="3600" smtClean="0">
                <a:latin typeface="宋体" pitchFamily="2" charset="-122"/>
                <a:ea typeface="黑体" pitchFamily="49" charset="-122"/>
              </a:rPr>
              <a:t>“</a:t>
            </a:r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写后即忘、再见不识</a:t>
            </a:r>
            <a:r>
              <a:rPr lang="zh-CN" altLang="en-US" sz="3600" smtClean="0">
                <a:latin typeface="宋体" pitchFamily="2" charset="-122"/>
                <a:ea typeface="黑体" pitchFamily="49" charset="-122"/>
              </a:rPr>
              <a:t>”</a:t>
            </a:r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的情形？</a:t>
            </a:r>
          </a:p>
        </p:txBody>
      </p:sp>
    </p:spTree>
    <p:extLst>
      <p:ext uri="{BB962C8B-B14F-4D97-AF65-F5344CB8AC3E}">
        <p14:creationId xmlns:p14="http://schemas.microsoft.com/office/powerpoint/2010/main" val="341498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08012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       典题示例（由虚到实）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5538"/>
            <a:ext cx="8153400" cy="4973637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 smtClean="0">
                <a:solidFill>
                  <a:srgbClr val="FF0000"/>
                </a:solidFill>
                <a:ea typeface="隶书" pitchFamily="49" charset="-122"/>
              </a:rPr>
              <a:t>作文题：差异</a:t>
            </a:r>
          </a:p>
        </p:txBody>
      </p:sp>
      <p:sp>
        <p:nvSpPr>
          <p:cNvPr id="505860" name="Rectangle 4"/>
          <p:cNvSpPr>
            <a:spLocks noChangeArrowheads="1"/>
          </p:cNvSpPr>
          <p:nvPr/>
        </p:nvSpPr>
        <p:spPr bwMode="auto">
          <a:xfrm>
            <a:off x="3563938" y="3284538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  差异</a:t>
            </a:r>
          </a:p>
        </p:txBody>
      </p:sp>
      <p:sp>
        <p:nvSpPr>
          <p:cNvPr id="505861" name="AutoShape 5"/>
          <p:cNvSpPr>
            <a:spLocks noChangeArrowheads="1"/>
          </p:cNvSpPr>
          <p:nvPr/>
        </p:nvSpPr>
        <p:spPr bwMode="auto">
          <a:xfrm>
            <a:off x="3924300" y="2781300"/>
            <a:ext cx="287338" cy="431800"/>
          </a:xfrm>
          <a:prstGeom prst="upArrow">
            <a:avLst>
              <a:gd name="adj1" fmla="val 50000"/>
              <a:gd name="adj2" fmla="val 37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05862" name="AutoShape 6"/>
          <p:cNvSpPr>
            <a:spLocks noChangeArrowheads="1"/>
          </p:cNvSpPr>
          <p:nvPr/>
        </p:nvSpPr>
        <p:spPr bwMode="auto">
          <a:xfrm>
            <a:off x="3348038" y="3429000"/>
            <a:ext cx="431800" cy="287338"/>
          </a:xfrm>
          <a:prstGeom prst="leftArrow">
            <a:avLst>
              <a:gd name="adj1" fmla="val 50000"/>
              <a:gd name="adj2" fmla="val 37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05863" name="AutoShape 7"/>
          <p:cNvSpPr>
            <a:spLocks noChangeArrowheads="1"/>
          </p:cNvSpPr>
          <p:nvPr/>
        </p:nvSpPr>
        <p:spPr bwMode="auto">
          <a:xfrm>
            <a:off x="4500563" y="3429000"/>
            <a:ext cx="503237" cy="287338"/>
          </a:xfrm>
          <a:prstGeom prst="rightArrow">
            <a:avLst>
              <a:gd name="adj1" fmla="val 50000"/>
              <a:gd name="adj2" fmla="val 437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05864" name="AutoShape 8"/>
          <p:cNvSpPr>
            <a:spLocks noChangeArrowheads="1"/>
          </p:cNvSpPr>
          <p:nvPr/>
        </p:nvSpPr>
        <p:spPr bwMode="auto">
          <a:xfrm>
            <a:off x="3995738" y="3716338"/>
            <a:ext cx="215900" cy="433387"/>
          </a:xfrm>
          <a:prstGeom prst="downArrow">
            <a:avLst>
              <a:gd name="adj1" fmla="val 50000"/>
              <a:gd name="adj2" fmla="val 501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05865" name="Text Box 9"/>
          <p:cNvSpPr txBox="1">
            <a:spLocks noChangeArrowheads="1"/>
          </p:cNvSpPr>
          <p:nvPr/>
        </p:nvSpPr>
        <p:spPr bwMode="auto">
          <a:xfrm>
            <a:off x="3132138" y="2205038"/>
            <a:ext cx="25939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</a:rPr>
              <a:t>           </a:t>
            </a:r>
            <a:r>
              <a:rPr lang="zh-CN" altLang="en-US" sz="2000" b="1">
                <a:solidFill>
                  <a:srgbClr val="FF0000"/>
                </a:solidFill>
              </a:rPr>
              <a:t>生命</a:t>
            </a:r>
          </a:p>
        </p:txBody>
      </p:sp>
      <p:sp>
        <p:nvSpPr>
          <p:cNvPr id="505866" name="Text Box 10"/>
          <p:cNvSpPr txBox="1">
            <a:spLocks noChangeArrowheads="1"/>
          </p:cNvSpPr>
          <p:nvPr/>
        </p:nvSpPr>
        <p:spPr bwMode="auto">
          <a:xfrm>
            <a:off x="2124075" y="1341438"/>
            <a:ext cx="417512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/>
              <a:t>   </a:t>
            </a:r>
            <a:r>
              <a:rPr lang="zh-CN" altLang="en-US" sz="2000" b="1"/>
              <a:t>人生阅历、人生历程、思想个性、理想追求、能力修养、文化背景等</a:t>
            </a:r>
          </a:p>
        </p:txBody>
      </p:sp>
      <p:sp>
        <p:nvSpPr>
          <p:cNvPr id="505867" name="Text Box 11"/>
          <p:cNvSpPr txBox="1">
            <a:spLocks noChangeArrowheads="1"/>
          </p:cNvSpPr>
          <p:nvPr/>
        </p:nvSpPr>
        <p:spPr bwMode="auto">
          <a:xfrm>
            <a:off x="2711450" y="2887663"/>
            <a:ext cx="492125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</a:rPr>
              <a:t>自然万物</a:t>
            </a: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250825" y="3273425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05869" name="Rectangle 13"/>
          <p:cNvSpPr>
            <a:spLocks noChangeArrowheads="1"/>
          </p:cNvSpPr>
          <p:nvPr/>
        </p:nvSpPr>
        <p:spPr bwMode="auto">
          <a:xfrm>
            <a:off x="152400" y="2911475"/>
            <a:ext cx="2592388" cy="132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/>
              <a:t>三山五岳，江河湖泊，虫鱼鸟兽，花草树木，风霜雷电，日月星辰，四季轮回等；</a:t>
            </a: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2124075" y="4508500"/>
            <a:ext cx="3743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05871" name="Rectangle 15"/>
          <p:cNvSpPr>
            <a:spLocks noChangeArrowheads="1"/>
          </p:cNvSpPr>
          <p:nvPr/>
        </p:nvSpPr>
        <p:spPr bwMode="auto">
          <a:xfrm>
            <a:off x="2268538" y="4149725"/>
            <a:ext cx="3671887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/>
              <a:t>             </a:t>
            </a:r>
            <a:r>
              <a:rPr lang="zh-CN" altLang="en-US" sz="2000" b="1">
                <a:solidFill>
                  <a:srgbClr val="FF0000"/>
                </a:solidFill>
              </a:rPr>
              <a:t>作家作品类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/>
              <a:t>作家的人生片断和生命诉求，作品和风格，塑造的人物形象；</a:t>
            </a:r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5364163" y="3500438"/>
            <a:ext cx="3779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05873" name="Rectangle 17"/>
          <p:cNvSpPr>
            <a:spLocks noChangeArrowheads="1"/>
          </p:cNvSpPr>
          <p:nvPr/>
        </p:nvSpPr>
        <p:spPr bwMode="auto">
          <a:xfrm>
            <a:off x="5724525" y="3068638"/>
            <a:ext cx="341947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/>
              <a:t>影响或改变民族发展历程的历史人物或历史事件，文化，掌故，发明创造等</a:t>
            </a:r>
          </a:p>
        </p:txBody>
      </p:sp>
      <p:sp>
        <p:nvSpPr>
          <p:cNvPr id="505874" name="Text Box 18"/>
          <p:cNvSpPr txBox="1">
            <a:spLocks noChangeArrowheads="1"/>
          </p:cNvSpPr>
          <p:nvPr/>
        </p:nvSpPr>
        <p:spPr bwMode="auto">
          <a:xfrm>
            <a:off x="5259388" y="2997200"/>
            <a:ext cx="492125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</a:rPr>
              <a:t>历史素材类</a:t>
            </a:r>
          </a:p>
        </p:txBody>
      </p:sp>
      <p:sp>
        <p:nvSpPr>
          <p:cNvPr id="505875" name="Line 19"/>
          <p:cNvSpPr>
            <a:spLocks noChangeShapeType="1"/>
          </p:cNvSpPr>
          <p:nvPr/>
        </p:nvSpPr>
        <p:spPr bwMode="auto">
          <a:xfrm flipH="1">
            <a:off x="1476375" y="3860800"/>
            <a:ext cx="1800225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5876" name="Text Box 20"/>
          <p:cNvSpPr txBox="1">
            <a:spLocks noChangeArrowheads="1"/>
          </p:cNvSpPr>
          <p:nvPr/>
        </p:nvSpPr>
        <p:spPr bwMode="auto">
          <a:xfrm>
            <a:off x="250825" y="5229225"/>
            <a:ext cx="302577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现实生活类  折射出当代主流精神的主要人物和重要事件（新鲜活泼），风俗，变革等</a:t>
            </a:r>
          </a:p>
        </p:txBody>
      </p:sp>
      <p:sp>
        <p:nvSpPr>
          <p:cNvPr id="505877" name="Line 21"/>
          <p:cNvSpPr>
            <a:spLocks noChangeShapeType="1"/>
          </p:cNvSpPr>
          <p:nvPr/>
        </p:nvSpPr>
        <p:spPr bwMode="auto">
          <a:xfrm>
            <a:off x="4500563" y="3860800"/>
            <a:ext cx="2303462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6156325" y="5229225"/>
            <a:ext cx="2808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05879" name="Rectangle 23"/>
          <p:cNvSpPr>
            <a:spLocks noChangeArrowheads="1"/>
          </p:cNvSpPr>
          <p:nvPr/>
        </p:nvSpPr>
        <p:spPr bwMode="auto">
          <a:xfrm>
            <a:off x="6372225" y="5229225"/>
            <a:ext cx="27717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/>
              <a:t>文化传统、民族的审美心理</a:t>
            </a:r>
            <a:r>
              <a:rPr lang="zh-CN" altLang="en-US" sz="2000"/>
              <a:t> </a:t>
            </a:r>
            <a:r>
              <a:rPr lang="zh-CN" altLang="en-US" sz="2000" b="1"/>
              <a:t>类</a:t>
            </a:r>
          </a:p>
        </p:txBody>
      </p:sp>
      <p:sp>
        <p:nvSpPr>
          <p:cNvPr id="505880" name="Line 24"/>
          <p:cNvSpPr>
            <a:spLocks noChangeShapeType="1"/>
          </p:cNvSpPr>
          <p:nvPr/>
        </p:nvSpPr>
        <p:spPr bwMode="auto">
          <a:xfrm flipV="1">
            <a:off x="4500563" y="1484313"/>
            <a:ext cx="1873250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5881" name="Text Box 25"/>
          <p:cNvSpPr txBox="1">
            <a:spLocks noChangeArrowheads="1"/>
          </p:cNvSpPr>
          <p:nvPr/>
        </p:nvSpPr>
        <p:spPr bwMode="auto">
          <a:xfrm>
            <a:off x="6300788" y="1125538"/>
            <a:ext cx="23034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国家民族文化艺术、建筑雕塑、风俗习尚</a:t>
            </a:r>
          </a:p>
        </p:txBody>
      </p:sp>
    </p:spTree>
    <p:extLst>
      <p:ext uri="{BB962C8B-B14F-4D97-AF65-F5344CB8AC3E}">
        <p14:creationId xmlns:p14="http://schemas.microsoft.com/office/powerpoint/2010/main" val="34679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05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5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5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5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5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0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5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5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50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50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5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05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50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5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5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50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50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50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0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3" dur="500"/>
                                        <p:tgtEl>
                                          <p:spTgt spid="50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50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50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50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58" grpId="0"/>
      <p:bldP spid="505861" grpId="0" animBg="1"/>
      <p:bldP spid="505862" grpId="0" animBg="1"/>
      <p:bldP spid="505863" grpId="0" animBg="1"/>
      <p:bldP spid="505864" grpId="0" animBg="1"/>
      <p:bldP spid="505865" grpId="0"/>
      <p:bldP spid="505866" grpId="0"/>
      <p:bldP spid="505867" grpId="0"/>
      <p:bldP spid="505869" grpId="0"/>
      <p:bldP spid="505871" grpId="0"/>
      <p:bldP spid="505873" grpId="0"/>
      <p:bldP spid="505874" grpId="0"/>
      <p:bldP spid="505875" grpId="0" animBg="1"/>
      <p:bldP spid="505876" grpId="0"/>
      <p:bldP spid="505877" grpId="0" animBg="1"/>
      <p:bldP spid="505879" grpId="0"/>
      <p:bldP spid="505880" grpId="0" animBg="1"/>
      <p:bldP spid="5058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4938"/>
            <a:ext cx="8229600" cy="679450"/>
          </a:xfrm>
        </p:spPr>
        <p:txBody>
          <a:bodyPr>
            <a:normAutofit fontScale="90000"/>
          </a:bodyPr>
          <a:lstStyle/>
          <a:p>
            <a:r>
              <a:rPr lang="zh-CN" altLang="en-US" sz="4000" smtClean="0"/>
              <a:t>    典题示例（由实到虚）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5175"/>
            <a:ext cx="9144000" cy="53340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 b="1" smtClean="0"/>
              <a:t>作文：脸。</a:t>
            </a:r>
            <a:endParaRPr lang="zh-CN" altLang="en-US" sz="2000" b="1" smtClean="0"/>
          </a:p>
          <a:p>
            <a:pPr>
              <a:buFontTx/>
              <a:buNone/>
            </a:pPr>
            <a:endParaRPr lang="zh-CN" altLang="en-US" sz="2000" b="1" smtClean="0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3779838" y="3213100"/>
            <a:ext cx="113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   脸</a:t>
            </a:r>
          </a:p>
        </p:txBody>
      </p:sp>
      <p:sp>
        <p:nvSpPr>
          <p:cNvPr id="506885" name="Line 5"/>
          <p:cNvSpPr>
            <a:spLocks noChangeShapeType="1"/>
          </p:cNvSpPr>
          <p:nvPr/>
        </p:nvSpPr>
        <p:spPr bwMode="auto">
          <a:xfrm flipV="1">
            <a:off x="4284663" y="1989138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6886" name="Text Box 6"/>
          <p:cNvSpPr txBox="1">
            <a:spLocks noChangeArrowheads="1"/>
          </p:cNvSpPr>
          <p:nvPr/>
        </p:nvSpPr>
        <p:spPr bwMode="auto">
          <a:xfrm>
            <a:off x="2987675" y="1557338"/>
            <a:ext cx="25923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</a:rPr>
              <a:t>        </a:t>
            </a:r>
            <a:r>
              <a:rPr lang="zh-CN" altLang="en-US" sz="2000" b="1">
                <a:solidFill>
                  <a:srgbClr val="FF0000"/>
                </a:solidFill>
              </a:rPr>
              <a:t>人的尊严和性格</a:t>
            </a:r>
          </a:p>
        </p:txBody>
      </p:sp>
      <p:sp>
        <p:nvSpPr>
          <p:cNvPr id="506887" name="Line 7"/>
          <p:cNvSpPr>
            <a:spLocks noChangeShapeType="1"/>
          </p:cNvSpPr>
          <p:nvPr/>
        </p:nvSpPr>
        <p:spPr bwMode="auto">
          <a:xfrm flipV="1">
            <a:off x="4500563" y="1989138"/>
            <a:ext cx="15843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6888" name="Text Box 8"/>
          <p:cNvSpPr txBox="1">
            <a:spLocks noChangeArrowheads="1"/>
          </p:cNvSpPr>
          <p:nvPr/>
        </p:nvSpPr>
        <p:spPr bwMode="auto">
          <a:xfrm>
            <a:off x="6335713" y="1341438"/>
            <a:ext cx="2808287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历史的面孔，历史人物的脸</a:t>
            </a:r>
            <a:r>
              <a:rPr lang="zh-CN" altLang="en-US" sz="2000"/>
              <a:t> </a:t>
            </a:r>
          </a:p>
        </p:txBody>
      </p:sp>
      <p:sp>
        <p:nvSpPr>
          <p:cNvPr id="506889" name="Line 9"/>
          <p:cNvSpPr>
            <a:spLocks noChangeShapeType="1"/>
          </p:cNvSpPr>
          <p:nvPr/>
        </p:nvSpPr>
        <p:spPr bwMode="auto">
          <a:xfrm flipH="1">
            <a:off x="2627313" y="3429000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6890" name="Text Box 10"/>
          <p:cNvSpPr txBox="1">
            <a:spLocks noChangeArrowheads="1"/>
          </p:cNvSpPr>
          <p:nvPr/>
        </p:nvSpPr>
        <p:spPr bwMode="auto">
          <a:xfrm>
            <a:off x="396875" y="1895475"/>
            <a:ext cx="2590800" cy="347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雍容华贵的牡丹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高洁脱俗的菊花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报春不争春的梅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君子之风的兰花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/>
              <a:t>三山五岳，江河湖泊，虫鱼鸟兽，花草树木，风霜雷电，日月星辰，四季轮回之状；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000" b="1"/>
          </a:p>
        </p:txBody>
      </p:sp>
      <p:sp>
        <p:nvSpPr>
          <p:cNvPr id="506891" name="Line 11"/>
          <p:cNvSpPr>
            <a:spLocks noChangeShapeType="1"/>
          </p:cNvSpPr>
          <p:nvPr/>
        </p:nvSpPr>
        <p:spPr bwMode="auto">
          <a:xfrm flipH="1">
            <a:off x="2411413" y="3644900"/>
            <a:ext cx="1728787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6892" name="Text Box 12"/>
          <p:cNvSpPr txBox="1">
            <a:spLocks noChangeArrowheads="1"/>
          </p:cNvSpPr>
          <p:nvPr/>
        </p:nvSpPr>
        <p:spPr bwMode="auto">
          <a:xfrm>
            <a:off x="539750" y="5589588"/>
            <a:ext cx="24479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作家与作品的脸、人物形象，作品风格等</a:t>
            </a:r>
          </a:p>
        </p:txBody>
      </p:sp>
      <p:sp>
        <p:nvSpPr>
          <p:cNvPr id="506893" name="Line 13"/>
          <p:cNvSpPr>
            <a:spLocks noChangeShapeType="1"/>
          </p:cNvSpPr>
          <p:nvPr/>
        </p:nvSpPr>
        <p:spPr bwMode="auto">
          <a:xfrm>
            <a:off x="4356100" y="3789363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6894" name="Text Box 14"/>
          <p:cNvSpPr txBox="1">
            <a:spLocks noChangeArrowheads="1"/>
          </p:cNvSpPr>
          <p:nvPr/>
        </p:nvSpPr>
        <p:spPr bwMode="auto">
          <a:xfrm>
            <a:off x="3073400" y="5373688"/>
            <a:ext cx="3455988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折射出当代主流精神和社会发展变化的的脸：主要人物和重要事件（新鲜活泼），风俗，变革等现实生活素材 </a:t>
            </a:r>
          </a:p>
        </p:txBody>
      </p:sp>
      <p:sp>
        <p:nvSpPr>
          <p:cNvPr id="506895" name="Line 15"/>
          <p:cNvSpPr>
            <a:spLocks noChangeShapeType="1"/>
          </p:cNvSpPr>
          <p:nvPr/>
        </p:nvSpPr>
        <p:spPr bwMode="auto">
          <a:xfrm>
            <a:off x="4500563" y="3429000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6896" name="Text Box 16"/>
          <p:cNvSpPr txBox="1">
            <a:spLocks noChangeArrowheads="1"/>
          </p:cNvSpPr>
          <p:nvPr/>
        </p:nvSpPr>
        <p:spPr bwMode="auto">
          <a:xfrm>
            <a:off x="6084888" y="2386013"/>
            <a:ext cx="4921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</a:rPr>
              <a:t>各种生命的脸</a:t>
            </a:r>
          </a:p>
        </p:txBody>
      </p:sp>
      <p:sp>
        <p:nvSpPr>
          <p:cNvPr id="506897" name="Text Box 17"/>
          <p:cNvSpPr txBox="1">
            <a:spLocks noChangeArrowheads="1"/>
          </p:cNvSpPr>
          <p:nvPr/>
        </p:nvSpPr>
        <p:spPr bwMode="auto">
          <a:xfrm>
            <a:off x="6588125" y="2205038"/>
            <a:ext cx="2160588" cy="286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为正义赴汤蹈火之脸，忧国忧民之脸，为民请命之脸，为民族发展殚精竭虑之脸；隐逸之脸，积极用世者之脸；放达者之脸，婉约者之脸等</a:t>
            </a:r>
          </a:p>
        </p:txBody>
      </p:sp>
      <p:sp>
        <p:nvSpPr>
          <p:cNvPr id="506898" name="Line 18"/>
          <p:cNvSpPr>
            <a:spLocks noChangeShapeType="1"/>
          </p:cNvSpPr>
          <p:nvPr/>
        </p:nvSpPr>
        <p:spPr bwMode="auto">
          <a:xfrm>
            <a:off x="4572000" y="3644900"/>
            <a:ext cx="2376488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6899" name="Text Box 19"/>
          <p:cNvSpPr txBox="1">
            <a:spLocks noChangeArrowheads="1"/>
          </p:cNvSpPr>
          <p:nvPr/>
        </p:nvSpPr>
        <p:spPr bwMode="auto">
          <a:xfrm>
            <a:off x="6877050" y="5449888"/>
            <a:ext cx="2087563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国家、民族之脸，城市之脸，文化之脸，精神之脸</a:t>
            </a:r>
          </a:p>
        </p:txBody>
      </p:sp>
      <p:sp>
        <p:nvSpPr>
          <p:cNvPr id="506900" name="Text Box 20"/>
          <p:cNvSpPr txBox="1">
            <a:spLocks noChangeArrowheads="1"/>
          </p:cNvSpPr>
          <p:nvPr/>
        </p:nvSpPr>
        <p:spPr bwMode="auto">
          <a:xfrm>
            <a:off x="1476375" y="836613"/>
            <a:ext cx="74882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ea typeface="幼圆" pitchFamily="49" charset="-122"/>
              </a:rPr>
              <a:t>一张脸就是一种精神，一张脸就是一部书，一张脸就是一卷历史。</a:t>
            </a:r>
          </a:p>
        </p:txBody>
      </p:sp>
    </p:spTree>
    <p:extLst>
      <p:ext uri="{BB962C8B-B14F-4D97-AF65-F5344CB8AC3E}">
        <p14:creationId xmlns:p14="http://schemas.microsoft.com/office/powerpoint/2010/main" val="63818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0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0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0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0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0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50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50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50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50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50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5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50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50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0" fill="hold"/>
                                        <p:tgtEl>
                                          <p:spTgt spid="506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0" fill="hold"/>
                                        <p:tgtEl>
                                          <p:spTgt spid="506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2" grpId="0"/>
      <p:bldP spid="506884" grpId="0"/>
      <p:bldP spid="506885" grpId="0" animBg="1"/>
      <p:bldP spid="506886" grpId="0"/>
      <p:bldP spid="506887" grpId="0" animBg="1"/>
      <p:bldP spid="506888" grpId="0"/>
      <p:bldP spid="506889" grpId="0" animBg="1"/>
      <p:bldP spid="506890" grpId="0"/>
      <p:bldP spid="506891" grpId="0" animBg="1"/>
      <p:bldP spid="506892" grpId="0"/>
      <p:bldP spid="506893" grpId="0" animBg="1"/>
      <p:bldP spid="506894" grpId="0"/>
      <p:bldP spid="506895" grpId="0" animBg="1"/>
      <p:bldP spid="506896" grpId="0"/>
      <p:bldP spid="506897" grpId="0"/>
      <p:bldP spid="506898" grpId="0" animBg="1"/>
      <p:bldP spid="5068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4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925513" y="1874838"/>
          <a:ext cx="18923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4" imgW="4895332" imgH="7711421" progId="Word.Document.8">
                  <p:embed/>
                </p:oleObj>
              </mc:Choice>
              <mc:Fallback>
                <p:oleObj name="Document" r:id="rId4" imgW="4895332" imgH="77114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1874838"/>
                        <a:ext cx="18923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5">
            <a:hlinkClick r:id="" action="ppaction://ole?verb=2"/>
          </p:cNvPr>
          <p:cNvGraphicFramePr>
            <a:graphicFrameLocks noChangeAspect="1"/>
          </p:cNvGraphicFramePr>
          <p:nvPr/>
        </p:nvGraphicFramePr>
        <p:xfrm>
          <a:off x="3492500" y="1773238"/>
          <a:ext cx="1943100" cy="220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演示文稿" r:id="rId6" imgW="4572029" imgH="3429125" progId="PowerPoint.Show.8">
                  <p:embed/>
                </p:oleObj>
              </mc:Choice>
              <mc:Fallback>
                <p:oleObj name="演示文稿" r:id="rId6" imgW="4572029" imgH="3429125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773238"/>
                        <a:ext cx="1943100" cy="220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6">
            <a:hlinkClick r:id="" action="ppaction://ole?verb=2"/>
          </p:cNvPr>
          <p:cNvGraphicFramePr>
            <a:graphicFrameLocks noChangeAspect="1"/>
          </p:cNvGraphicFramePr>
          <p:nvPr/>
        </p:nvGraphicFramePr>
        <p:xfrm>
          <a:off x="5795963" y="1714500"/>
          <a:ext cx="1512887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演示文稿" r:id="rId8" imgW="4571822" imgH="3428892" progId="PowerPoint.Show.8">
                  <p:embed/>
                </p:oleObj>
              </mc:Choice>
              <mc:Fallback>
                <p:oleObj name="演示文稿" r:id="rId8" imgW="4571822" imgH="3428892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714500"/>
                        <a:ext cx="1512887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7">
            <a:hlinkClick r:id="" action="ppaction://ole?verb=2"/>
          </p:cNvPr>
          <p:cNvGraphicFramePr>
            <a:graphicFrameLocks noChangeAspect="1"/>
          </p:cNvGraphicFramePr>
          <p:nvPr/>
        </p:nvGraphicFramePr>
        <p:xfrm>
          <a:off x="7451725" y="1557338"/>
          <a:ext cx="14224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演示文稿" r:id="rId10" imgW="4571822" imgH="3428892" progId="PowerPoint.Show.8">
                  <p:embed/>
                </p:oleObj>
              </mc:Choice>
              <mc:Fallback>
                <p:oleObj name="演示文稿" r:id="rId10" imgW="4571822" imgH="3428892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1557338"/>
                        <a:ext cx="1422400" cy="1727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8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419475" y="4062413"/>
          <a:ext cx="2014538" cy="193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文档" r:id="rId12" imgW="5284819" imgH="8678628" progId="Word.Document.8">
                  <p:embed/>
                </p:oleObj>
              </mc:Choice>
              <mc:Fallback>
                <p:oleObj name="文档" r:id="rId12" imgW="5284819" imgH="86786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062413"/>
                        <a:ext cx="2014538" cy="193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9">
            <a:hlinkClick r:id="" action="ppaction://ole?verb=2"/>
          </p:cNvPr>
          <p:cNvGraphicFramePr>
            <a:graphicFrameLocks noChangeAspect="1"/>
          </p:cNvGraphicFramePr>
          <p:nvPr/>
        </p:nvGraphicFramePr>
        <p:xfrm>
          <a:off x="5795963" y="3644900"/>
          <a:ext cx="3149600" cy="250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演示文稿" r:id="rId15" imgW="4023437" imgH="3015842" progId="PowerPoint.Show.8">
                  <p:embed/>
                </p:oleObj>
              </mc:Choice>
              <mc:Fallback>
                <p:oleObj name="演示文稿" r:id="rId15" imgW="4023437" imgH="3015842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644900"/>
                        <a:ext cx="3149600" cy="250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10">
            <a:hlinkClick r:id="" action="ppaction://ole?verb=2"/>
          </p:cNvPr>
          <p:cNvGraphicFramePr>
            <a:graphicFrameLocks noChangeAspect="1"/>
          </p:cNvGraphicFramePr>
          <p:nvPr/>
        </p:nvGraphicFramePr>
        <p:xfrm>
          <a:off x="755650" y="4149725"/>
          <a:ext cx="2089150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演示文稿" r:id="rId17" imgW="4571822" imgH="3428892" progId="PowerPoint.Show.8">
                  <p:embed/>
                </p:oleObj>
              </mc:Choice>
              <mc:Fallback>
                <p:oleObj name="演示文稿" r:id="rId17" imgW="4571822" imgH="3428892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149725"/>
                        <a:ext cx="2089150" cy="230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772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Microsoft Office PowerPoint</Application>
  <PresentationFormat>全屏显示(4:3)</PresentationFormat>
  <Paragraphs>60</Paragraphs>
  <Slides>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Office 主题​​</vt:lpstr>
      <vt:lpstr>Microsoft Word 97 - 2003 Document</vt:lpstr>
      <vt:lpstr>Microsoft PowerPoint 演示文稿</vt:lpstr>
      <vt:lpstr>Microsoft Word 文档</vt:lpstr>
      <vt:lpstr>Microsoft PowerPoint 97-2003 Presentation</vt:lpstr>
      <vt:lpstr>PowerPoint 演示文稿</vt:lpstr>
      <vt:lpstr>构思四问</vt:lpstr>
      <vt:lpstr>       典题示例（由虚到实）</vt:lpstr>
      <vt:lpstr>    典题示例（由实到虚）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2015-11-03T12:37:45Z</dcterms:created>
  <dcterms:modified xsi:type="dcterms:W3CDTF">2015-11-03T12:38:24Z</dcterms:modified>
</cp:coreProperties>
</file>