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0" r:id="rId3"/>
    <p:sldId id="295" r:id="rId4"/>
    <p:sldId id="262" r:id="rId5"/>
    <p:sldId id="296" r:id="rId6"/>
    <p:sldId id="297" r:id="rId7"/>
    <p:sldId id="299" r:id="rId8"/>
    <p:sldId id="300" r:id="rId9"/>
    <p:sldId id="325" r:id="rId10"/>
    <p:sldId id="301" r:id="rId11"/>
    <p:sldId id="344" r:id="rId12"/>
    <p:sldId id="327" r:id="rId13"/>
    <p:sldId id="261" r:id="rId14"/>
    <p:sldId id="263" r:id="rId15"/>
    <p:sldId id="328" r:id="rId16"/>
    <p:sldId id="329" r:id="rId17"/>
    <p:sldId id="330" r:id="rId18"/>
    <p:sldId id="303" r:id="rId19"/>
    <p:sldId id="304" r:id="rId20"/>
    <p:sldId id="331" r:id="rId21"/>
    <p:sldId id="332" r:id="rId22"/>
    <p:sldId id="333" r:id="rId23"/>
    <p:sldId id="334" r:id="rId24"/>
    <p:sldId id="335" r:id="rId25"/>
    <p:sldId id="306" r:id="rId26"/>
    <p:sldId id="307" r:id="rId27"/>
    <p:sldId id="305" r:id="rId28"/>
    <p:sldId id="337" r:id="rId29"/>
    <p:sldId id="319" r:id="rId30"/>
    <p:sldId id="320" r:id="rId31"/>
    <p:sldId id="338" r:id="rId32"/>
    <p:sldId id="339" r:id="rId33"/>
    <p:sldId id="340" r:id="rId34"/>
    <p:sldId id="341" r:id="rId35"/>
    <p:sldId id="322" r:id="rId36"/>
    <p:sldId id="342" r:id="rId37"/>
    <p:sldId id="25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第一单元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9" name="TextBox 3"/>
          <p:cNvSpPr txBox="1"/>
          <p:nvPr userDrawn="1"/>
        </p:nvSpPr>
        <p:spPr>
          <a:xfrm>
            <a:off x="1243293" y="2808631"/>
            <a:ext cx="10481982" cy="2677656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五彩斑斓的</a:t>
            </a:r>
            <a:endParaRPr lang="en-US" altLang="zh-CN" sz="7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7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小说世界</a:t>
            </a:r>
            <a:endParaRPr lang="zh-CN" altLang="en-US" sz="7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林教头风雪山神庙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林教头风雪山神庙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1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9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360638"/>
            <a:ext cx="115609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.</a:t>
            </a:r>
            <a:r>
              <a:rPr lang="zh-CN" altLang="zh-CN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给</a:t>
            </a:r>
            <a:r>
              <a:rPr lang="zh-CN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加点的字</a:t>
            </a:r>
            <a:r>
              <a:rPr lang="zh-CN" altLang="zh-CN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注音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单音字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赍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发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　　	②酒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馔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		③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尴尬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手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腕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⑤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彤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云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⑥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玷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辱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⑦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央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浼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⑧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搠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倒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⑨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出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⑩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迸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出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⑪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仓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廒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⑫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髭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须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⑬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恁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地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⑭</a:t>
            </a:r>
            <a:r>
              <a:rPr lang="zh-CN" altLang="en-US" sz="26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迤逦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6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13923" y="413061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三、基础梳理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7500" y="2306478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jī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0255" y="2925452"/>
            <a:ext cx="8370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wàn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1514" y="3525679"/>
            <a:ext cx="7745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měi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097" y="4029076"/>
            <a:ext cx="10054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bènɡ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3155" y="4668679"/>
            <a:ext cx="7841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nèn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6664" y="2249329"/>
            <a:ext cx="1148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zhuàn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5414" y="2868454"/>
            <a:ext cx="9353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tónɡ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25190" y="3439954"/>
            <a:ext cx="9605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shuò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15146" y="4020979"/>
            <a:ext cx="580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áo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0161" y="4640104"/>
            <a:ext cx="7248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63762" y="2249329"/>
            <a:ext cx="12843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ɡān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ɡà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20912" y="286988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diàn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49859" y="3478053"/>
            <a:ext cx="8370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wān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40523" y="4080986"/>
            <a:ext cx="436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zī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2" grpId="0"/>
      <p:bldP spid="14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4668" y="1356084"/>
            <a:ext cx="8640960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多音字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39362"/>
              </p:ext>
            </p:extLst>
          </p:nvPr>
        </p:nvGraphicFramePr>
        <p:xfrm>
          <a:off x="406400" y="2260600"/>
          <a:ext cx="11049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11201002" imgH="1839905" progId="Word.Document.8">
                  <p:embed/>
                </p:oleObj>
              </mc:Choice>
              <mc:Fallback>
                <p:oleObj name="Document" r:id="rId4" imgW="11201002" imgH="183990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" y="2260600"/>
                        <a:ext cx="1104900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22924" y="2364859"/>
            <a:ext cx="486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8283" y="2955409"/>
            <a:ext cx="3962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tí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7936" y="2345809"/>
            <a:ext cx="4491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yǐ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9195" y="2936359"/>
            <a:ext cx="4491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yí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2030" y="2326759"/>
            <a:ext cx="7024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8349" y="2882186"/>
            <a:ext cx="7088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mó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53703" y="2326759"/>
            <a:ext cx="10278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òn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50997" y="2914968"/>
            <a:ext cx="10278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ōn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6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4668" y="359624"/>
            <a:ext cx="8640960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en-US" altLang="zh-CN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.</a:t>
            </a:r>
            <a:r>
              <a:rPr lang="zh-CN" altLang="zh-CN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辨</a:t>
            </a:r>
            <a:r>
              <a:rPr lang="zh-CN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形组词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2206"/>
              </p:ext>
            </p:extLst>
          </p:nvPr>
        </p:nvGraphicFramePr>
        <p:xfrm>
          <a:off x="393700" y="1155700"/>
          <a:ext cx="114808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Document" r:id="rId4" imgW="12168429" imgH="3980703" progId="Word.Document.8">
                  <p:embed/>
                </p:oleObj>
              </mc:Choice>
              <mc:Fallback>
                <p:oleObj name="Document" r:id="rId4" imgW="12168429" imgH="398070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155700"/>
                        <a:ext cx="11480800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535252"/>
              </p:ext>
            </p:extLst>
          </p:nvPr>
        </p:nvGraphicFramePr>
        <p:xfrm>
          <a:off x="406400" y="3327400"/>
          <a:ext cx="92329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Document" r:id="rId7" imgW="9357922" imgH="2687154" progId="Word.Document.8">
                  <p:embed/>
                </p:oleObj>
              </mc:Choice>
              <mc:Fallback>
                <p:oleObj name="Document" r:id="rId7" imgW="9357922" imgH="268715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327400"/>
                        <a:ext cx="92329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59609" y="147268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酒馔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559" y="208228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撰写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92748" y="14726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鬼鬼祟祟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3698" y="20822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崇高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8664" y="117352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搠倒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1514" y="178312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扑朔迷离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89139" y="23450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追溯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9459" y="338280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髭须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0409" y="399240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发髻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9934" y="455437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时髦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5558" y="33997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玷辱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69766" y="395565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拈轻怕重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06033" y="45712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惦记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57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520326" y="1238779"/>
            <a:ext cx="53694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的失控容易导致行为的冲动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91" y="357716"/>
            <a:ext cx="115834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．成语积累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【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识记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】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素不相识：从来就不认识。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逆来顺受：对别人的欺负或无理的待遇采取忍受的态度。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错点提醒：注意感情色彩，这是一个贬义词。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)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随遇而安：能适应各种环境，在任何环境中都能满足。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(4)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天理昭然：上天主持公道，善恶报应都很明显。昭然，很明显的样子。</a:t>
            </a:r>
            <a:endParaRPr lang="zh-CN" altLang="en-US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14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3341" y="1253066"/>
            <a:ext cx="111247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(5)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情理难容：从人情和事理两方面都难以容忍、宽恕。容，容忍，原谅。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错点提醒：一般用来形容做了罪大恶极、于传统的伦理和价值观所不符合的事。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(6)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碎琼乱玉：比喻地上的雪。琼，美玉。</a:t>
            </a:r>
          </a:p>
        </p:txBody>
      </p:sp>
    </p:spTree>
    <p:extLst>
      <p:ext uri="{BB962C8B-B14F-4D97-AF65-F5344CB8AC3E}">
        <p14:creationId xmlns:p14="http://schemas.microsoft.com/office/powerpoint/2010/main" val="9488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96" y="555590"/>
            <a:ext cx="119272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【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运用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下列加点的成语运用是否正确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船儿只管乘风破浪地一直地走，走向陶渊明那</a:t>
            </a:r>
            <a:r>
              <a:rPr lang="zh-CN" altLang="en-US" sz="2600" kern="100" dirty="0">
                <a:solidFill>
                  <a:srgbClr val="00B0F0"/>
                </a:solidFill>
                <a:latin typeface="Times New Roman"/>
                <a:ea typeface="微软雅黑" pitchFamily="34" charset="-122"/>
                <a:cs typeface="Courier New"/>
              </a:rPr>
              <a:t>素不相识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的故里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						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      )</a:t>
            </a:r>
            <a:endParaRPr lang="en-US" altLang="zh-CN" sz="2600" kern="100" dirty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他想不到，当日那个</a:t>
            </a:r>
            <a:r>
              <a:rPr lang="zh-CN" altLang="en-US" sz="2600" kern="100" dirty="0">
                <a:solidFill>
                  <a:srgbClr val="00B0F0"/>
                </a:solidFill>
                <a:latin typeface="Times New Roman"/>
                <a:ea typeface="微软雅黑" pitchFamily="34" charset="-122"/>
                <a:cs typeface="Courier New"/>
              </a:rPr>
              <a:t>逆来顺受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的堂弟妇，如今变得那么威严和泼辣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	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     )</a:t>
            </a:r>
            <a:endParaRPr lang="en-US" altLang="zh-CN" sz="2600" kern="100" dirty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这次模拟考试中，他多次作弊，真是</a:t>
            </a:r>
            <a:r>
              <a:rPr lang="zh-CN" altLang="en-US" sz="2600" kern="100" dirty="0">
                <a:solidFill>
                  <a:srgbClr val="00B0F0"/>
                </a:solidFill>
                <a:latin typeface="Times New Roman"/>
                <a:ea typeface="微软雅黑" pitchFamily="34" charset="-122"/>
                <a:cs typeface="Courier New"/>
              </a:rPr>
              <a:t>情理难容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，受到了老师的严厉批评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						)</a:t>
            </a:r>
            <a:endParaRPr lang="en-US" altLang="zh-CN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566" y="2472809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错误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r>
              <a:rPr lang="en-US" altLang="zh-CN" sz="2400" kern="100" dirty="0">
                <a:solidFill>
                  <a:srgbClr val="FC6204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素不相识</a:t>
            </a:r>
            <a:r>
              <a:rPr lang="en-US" altLang="zh-CN" sz="2400" kern="100" dirty="0">
                <a:solidFill>
                  <a:srgbClr val="FC6204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和</a:t>
            </a:r>
            <a:r>
              <a:rPr lang="en-US" altLang="zh-CN" sz="2400" kern="100" dirty="0">
                <a:solidFill>
                  <a:srgbClr val="FC6204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故里</a:t>
            </a:r>
            <a:r>
              <a:rPr lang="en-US" altLang="zh-CN" sz="2400" kern="100" dirty="0">
                <a:solidFill>
                  <a:srgbClr val="FC6204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矛盾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566" y="365390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正确。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566" y="4863584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错误。考试作弊算不上罪大恶极。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70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2967" y="517490"/>
            <a:ext cx="112360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．近义词辨析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尴尬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•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难堪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辨析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：</a:t>
            </a:r>
            <a:r>
              <a:rPr lang="zh-CN" altLang="en-US" sz="2600" kern="100" dirty="0" smtClean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尴尬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处境困难，不好处理；②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神色、态度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不自然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难堪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难以忍受；②难为情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这种意思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尴尬②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同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运用：①前几天他们两个刚闹了矛盾，今天见面，总觉得有些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________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②你在同学们面前故意出我的丑，让我太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________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9624109" y="394600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尴尬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7849" y="475325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难堪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77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867" y="307940"/>
            <a:ext cx="112360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消费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•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消耗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辨析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：</a:t>
            </a:r>
            <a:r>
              <a:rPr lang="zh-CN" altLang="en-US" sz="2600" kern="100" dirty="0" smtClean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消费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指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为了生产或生活需要而消耗物质财富或接受有偿服务等。一般用于具体事物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；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消耗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指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精神、力量、东西等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因使用或受损失而渐渐减少，可用于具体事物，也可用于精神、力量等抽象事物。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运用：①如今，一个县城有十几个超市，这说明人们的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________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水平大大提高了。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②长年的辛勤劳动，使他的生命之火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________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殆尽。</a:t>
            </a:r>
          </a:p>
        </p:txBody>
      </p:sp>
      <p:sp>
        <p:nvSpPr>
          <p:cNvPr id="3" name="矩形 2"/>
          <p:cNvSpPr/>
          <p:nvPr/>
        </p:nvSpPr>
        <p:spPr>
          <a:xfrm>
            <a:off x="8658909" y="372725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消费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82384" y="530173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消耗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6" name="椭圆 5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089" y="0"/>
            <a:ext cx="3747911" cy="630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18" y="536848"/>
            <a:ext cx="11207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一、文本助读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本文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主要描写了林冲由奉公守法、逆来顺受到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奋起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反抗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、逼上梁山的经过，反映了官僚恶霸的凶残、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封建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社会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政治的腐败，逼迫人民走向反抗斗争的道路。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70" y="3477791"/>
            <a:ext cx="2280602" cy="407786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结构图示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" y="4257675"/>
            <a:ext cx="817704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950620"/>
            <a:ext cx="1123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二、小组合作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．课文的标题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是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林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教头风雪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山神庙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请将此标题加以扩展，写成一句话，概括出本文的主要内容。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被发配沧州的林教头开始时随遇而安，后来在一个风雪交加的夜晚，得知了奸贼要加害自己，于是在山神庙前手刃奸贼，投奔梁山。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29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8686" y="1214887"/>
            <a:ext cx="6533183" cy="1015663"/>
            <a:chOff x="2963526" y="2514877"/>
            <a:chExt cx="6533183" cy="1015663"/>
          </a:xfrm>
        </p:grpSpPr>
        <p:sp>
          <p:nvSpPr>
            <p:cNvPr id="3" name="文本占位符 3"/>
            <p:cNvSpPr txBox="1">
              <a:spLocks/>
            </p:cNvSpPr>
            <p:nvPr userDrawn="1"/>
          </p:nvSpPr>
          <p:spPr>
            <a:xfrm>
              <a:off x="4583630" y="2780928"/>
              <a:ext cx="4913079" cy="432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rgbClr val="56762C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500" b="1" dirty="0" smtClean="0">
                  <a:solidFill>
                    <a:srgbClr val="FC6204"/>
                  </a:solidFill>
                  <a:ea typeface="微软雅黑" pitchFamily="34" charset="-122"/>
                </a:rPr>
                <a:t>林教头风雪山神庙</a:t>
              </a:r>
              <a:endParaRPr lang="zh-CN" altLang="en-US" sz="4500" b="1" dirty="0">
                <a:solidFill>
                  <a:srgbClr val="FC6204"/>
                </a:solidFill>
                <a:ea typeface="微软雅黑" pitchFamily="34" charset="-122"/>
              </a:endParaRPr>
            </a:p>
          </p:txBody>
        </p:sp>
        <p:sp>
          <p:nvSpPr>
            <p:cNvPr id="4" name="TextBox 8"/>
            <p:cNvSpPr txBox="1"/>
            <p:nvPr userDrawn="1"/>
          </p:nvSpPr>
          <p:spPr>
            <a:xfrm>
              <a:off x="2963526" y="2514877"/>
              <a:ext cx="199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encil" pitchFamily="82" charset="0"/>
                  <a:ea typeface="微软雅黑" pitchFamily="34" charset="-122"/>
                </a:rPr>
                <a:t>1</a:t>
              </a:r>
              <a:endPara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5778" y="2748267"/>
            <a:ext cx="11706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他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本是东京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万禁军的枪棒教头，地位显赫，家室美满。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然而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匹夫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无罪，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怀璧其罪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因美眷贾祸，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杖二十，刺配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沧州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一路上又屡遭陷害，几乎丧命，可他还是咬牙隐忍，历经艰辛，到达沧州。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沧州，迎接林冲的又是怎样的绝境呢？他会继续隐忍下去吗？就让我们读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林教头风雪山神庙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一文，来关注林冲的命运，感受故事情节中人物性格的发展变化。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37" y="931570"/>
            <a:ext cx="115362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．本文是长篇小说节选，从故事的情节来说好像应该从第二段开始选起，第一段与本文的主要故事看起来好像没有直接的关系，为什么要选上这一段呢？这一段有什么重要作用吗？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提示：回答小说中段落或情节的作用时，一般从内容和结构两个方面来考虑。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　</a:t>
            </a:r>
            <a:endParaRPr lang="en-US" altLang="zh-CN" sz="2600" b="1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8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464845"/>
            <a:ext cx="11571762" cy="54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这一段实际与课文部分的故事有着直接的联系，无论对人物还是对情节都有着重要作用：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①这段描写表明了林冲是个乐于助人、济危救贫的善良之人。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②这段描写详细交代了林冲与李小二过去的关系，为下文写李小二帮助林冲埋下伏笔，做好铺垫。如果没有这段描写，下文写李小二向林冲报告消息就会显得突兀。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③这段描写也表现了林冲逆来顺受、随遇而安的性格。他被发配到沧州，并没有向陷害他的仇人报仇的想法，反而与李小二你来我往地过上了平静的日子，表现了典型的随遇而安的性格特点。</a:t>
            </a:r>
            <a:endParaRPr lang="zh-CN" altLang="en-US" sz="2600" kern="100" dirty="0">
              <a:latin typeface="Times New Roman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5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475" y="241692"/>
            <a:ext cx="11571762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．林冲无辜受害，被刺配沧州，远离京城，高俅又指使人密谋陷害。林冲从李小二那里得知情况之后，作何心理反应？结果如何？这些又表现出林冲什么样的性格特点？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心理反应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：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大惊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大怒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endParaRPr lang="zh-CN" altLang="en-US" sz="2600" kern="100" dirty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①那泼贱贼敢来这里害我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……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骨肉为泥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怒火中烧，性格也有刚烈的一方面。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②买把解腕尖刀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……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寻了三五日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当迫害在眼前时，具有了强烈的反抗意识。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结果：不见消耗，林冲也自心下慢了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失去警惕性，反抗不坚决，幻想得过且过，委曲求全。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总之，面对仇敌的步步紧逼，林冲奋起反抗，但是并不坚决，仍然存有侥幸之心。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258474"/>
            <a:ext cx="11804355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三、师生探究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．回看林冲走过的道路，从山神庙到梁山泊，是什么原因使一个逆来顺受的人走上杀人反抗的路？请用一个字来概括。林冲性格的发展变化，所走的道路，对于我们认识当时的社会有什么意义？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逼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林冲虽不满于封建阶级的黑暗统治，但却安于现状，逆来顺受，心存幻想。就是这样也不为统治者所容。从高太尉到差拨，逼迫，犹如一张巨大的网，使林冲无处藏身。最终残酷的现实逼他走上了反抗黑暗政治的斗争道路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林冲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的经历深刻揭示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了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官逼民反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，民不得不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反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的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社会现实，为我们认识当时社会的黑暗腐败，提供了一个窗口，也让我们认识到当前倡导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的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和谐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民主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等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理念的时代意义。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52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91799"/>
            <a:ext cx="11804355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．文章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7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～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9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段对风雪的描写共有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处，各有什么作用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？</a:t>
            </a:r>
            <a:endParaRPr lang="zh-CN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5964"/>
              </p:ext>
            </p:extLst>
          </p:nvPr>
        </p:nvGraphicFramePr>
        <p:xfrm>
          <a:off x="304800" y="962024"/>
          <a:ext cx="11449050" cy="504110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48536"/>
                <a:gridCol w="2200514"/>
              </a:tblGrid>
              <a:tr h="630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描写风雪的语句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景物描写作用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2602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第一处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zh-CN" sz="2400" kern="100" dirty="0">
                          <a:effectLst/>
                        </a:rPr>
                        <a:t>第</a:t>
                      </a:r>
                      <a:r>
                        <a:rPr lang="en-US" sz="2400" kern="100" dirty="0">
                          <a:effectLst/>
                        </a:rPr>
                        <a:t>7</a:t>
                      </a:r>
                      <a:r>
                        <a:rPr lang="zh-CN" sz="2400" kern="100" dirty="0">
                          <a:effectLst/>
                        </a:rPr>
                        <a:t>段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r>
                        <a:rPr lang="zh-CN" sz="2400" kern="100" dirty="0">
                          <a:effectLst/>
                        </a:rPr>
                        <a:t>：正是严冬天气，彤云密布，朔风渐起，却早纷纷扬扬卷下一天大雪来。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①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8904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第二处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zh-CN" sz="2400" kern="100" dirty="0">
                          <a:effectLst/>
                        </a:rPr>
                        <a:t>第</a:t>
                      </a:r>
                      <a:r>
                        <a:rPr lang="en-US" sz="2400" kern="100" dirty="0">
                          <a:effectLst/>
                        </a:rPr>
                        <a:t>8</a:t>
                      </a:r>
                      <a:r>
                        <a:rPr lang="zh-CN" sz="2400" kern="100" dirty="0">
                          <a:effectLst/>
                        </a:rPr>
                        <a:t>段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r>
                        <a:rPr lang="zh-CN" sz="2400" kern="100" dirty="0">
                          <a:effectLst/>
                        </a:rPr>
                        <a:t>：仰面看那草屋时，四下里崩坏了，又被朔风吹撼，摇振得动。林冲道</a:t>
                      </a:r>
                      <a:r>
                        <a:rPr lang="zh-CN" sz="2400" kern="100" dirty="0" smtClean="0">
                          <a:effectLst/>
                        </a:rPr>
                        <a:t>：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400" kern="100" dirty="0" smtClean="0">
                          <a:effectLst/>
                        </a:rPr>
                        <a:t>这</a:t>
                      </a:r>
                      <a:r>
                        <a:rPr lang="zh-CN" sz="2400" kern="100" dirty="0">
                          <a:effectLst/>
                        </a:rPr>
                        <a:t>屋如何过得一冬？待雪晴了，去城中唤个泥水匠来修理</a:t>
                      </a:r>
                      <a:r>
                        <a:rPr lang="zh-CN" sz="2400" kern="100" dirty="0" smtClean="0">
                          <a:effectLst/>
                        </a:rPr>
                        <a:t>。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endParaRPr lang="zh-CN" sz="26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②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630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第三处</a:t>
                      </a:r>
                      <a:r>
                        <a:rPr lang="en-US" sz="2400" kern="100">
                          <a:effectLst/>
                        </a:rPr>
                        <a:t>(</a:t>
                      </a: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8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r>
                        <a:rPr lang="zh-CN" sz="2400" kern="100">
                          <a:effectLst/>
                        </a:rPr>
                        <a:t>：那雪正下得紧。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③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630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第四处</a:t>
                      </a:r>
                      <a:r>
                        <a:rPr lang="en-US" sz="2400" kern="100">
                          <a:effectLst/>
                        </a:rPr>
                        <a:t>(</a:t>
                      </a: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9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r>
                        <a:rPr lang="zh-CN" sz="2400" kern="100">
                          <a:effectLst/>
                        </a:rPr>
                        <a:t>：看那雪，到晚越下得紧了。</a:t>
                      </a:r>
                      <a:endParaRPr lang="zh-CN" sz="24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④</a:t>
                      </a:r>
                      <a:endParaRPr lang="zh-CN" sz="24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94" y="672480"/>
            <a:ext cx="11207055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①这里的彤云、朔风、大雪，渲染了一种凄冷、悲凉的气氛，很好地烘托了人物沉郁的心情和危机四伏的处境。②侧面写了风雪之大，为下文林冲买酒、夜宿山神庙、听阴谋等情节发展提供了合理的条件，从而推动了情节发展。③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④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紧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字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既写出了大雪的气势，也暗示了林冲的处境越来越危险，形势越来越严峻，使得读者不能不随着雪下得紧而感到紧张。</a:t>
            </a:r>
            <a:endParaRPr lang="zh-CN" altLang="zh-CN" sz="105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5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05" y="-73229"/>
            <a:ext cx="1170730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400" kern="100" dirty="0">
                <a:solidFill>
                  <a:srgbClr val="404040"/>
                </a:solidFill>
                <a:latin typeface="Times New Roman"/>
                <a:ea typeface="微软雅黑" pitchFamily="34" charset="-122"/>
                <a:cs typeface="Courier New"/>
              </a:rPr>
              <a:t>．文中的细节描写丰富、细致，充分表现了人物的思想性格，透露出人物的心理活动，为事件的发生发展做了必要的铺垫。请根据提供的细节描写，分析这些描写的作用</a:t>
            </a:r>
            <a:r>
              <a:rPr lang="zh-CN" altLang="en-US" sz="2400" kern="100" dirty="0" smtClean="0">
                <a:solidFill>
                  <a:srgbClr val="404040"/>
                </a:solidFill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zh-CN" altLang="zh-CN" sz="2400" kern="100" dirty="0">
              <a:latin typeface="宋体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75643"/>
              </p:ext>
            </p:extLst>
          </p:nvPr>
        </p:nvGraphicFramePr>
        <p:xfrm>
          <a:off x="303337" y="1092201"/>
          <a:ext cx="11482927" cy="51259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363101"/>
                <a:gridCol w="1119826"/>
              </a:tblGrid>
              <a:tr h="473920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细节描写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作　用</a:t>
                      </a:r>
                      <a:endParaRPr lang="zh-CN" sz="23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009656">
                <a:tc>
                  <a:txBody>
                    <a:bodyPr/>
                    <a:lstStyle/>
                    <a:p>
                      <a:pPr algn="l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陆虞候和</a:t>
                      </a:r>
                      <a:r>
                        <a:rPr lang="zh-CN" sz="2300" kern="100" dirty="0" smtClean="0">
                          <a:effectLst/>
                        </a:rPr>
                        <a:t>富安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闪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进</a:t>
                      </a:r>
                      <a:r>
                        <a:rPr lang="zh-CN" sz="2300" kern="100" dirty="0">
                          <a:effectLst/>
                        </a:rPr>
                        <a:t>李小二的酒店，言谈举止鬼鬼祟祟，引起李小二的怀疑，李小二让老婆去偷听。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①</a:t>
                      </a:r>
                      <a:endParaRPr lang="zh-CN" sz="23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624549">
                <a:tc>
                  <a:txBody>
                    <a:bodyPr/>
                    <a:lstStyle/>
                    <a:p>
                      <a:pPr algn="l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林冲离开草料场时</a:t>
                      </a:r>
                      <a:r>
                        <a:rPr lang="zh-CN" sz="2300" kern="100" dirty="0" smtClean="0">
                          <a:effectLst/>
                        </a:rPr>
                        <a:t>，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将</a:t>
                      </a:r>
                      <a:r>
                        <a:rPr lang="zh-CN" sz="2300" kern="100" dirty="0">
                          <a:effectLst/>
                        </a:rPr>
                        <a:t>火炭盖了</a:t>
                      </a:r>
                      <a:r>
                        <a:rPr lang="en-US" sz="2300" kern="100" dirty="0">
                          <a:effectLst/>
                          <a:latin typeface="宋体 "/>
                          <a:ea typeface="+mj-ea"/>
                        </a:rPr>
                        <a:t>……</a:t>
                      </a:r>
                      <a:r>
                        <a:rPr lang="zh-CN" sz="2300" kern="100" dirty="0">
                          <a:effectLst/>
                        </a:rPr>
                        <a:t>把两扇草场门反拽上锁</a:t>
                      </a:r>
                      <a:r>
                        <a:rPr lang="zh-CN" sz="2300" kern="100" dirty="0" smtClean="0">
                          <a:effectLst/>
                        </a:rPr>
                        <a:t>了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。</a:t>
                      </a:r>
                      <a:r>
                        <a:rPr lang="zh-CN" sz="2300" kern="100" dirty="0">
                          <a:effectLst/>
                        </a:rPr>
                        <a:t>草厅被雪压倒后，</a:t>
                      </a:r>
                      <a:r>
                        <a:rPr lang="zh-CN" sz="2300" kern="100" dirty="0" smtClean="0">
                          <a:effectLst/>
                        </a:rPr>
                        <a:t>林冲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恐怕</a:t>
                      </a:r>
                      <a:r>
                        <a:rPr lang="zh-CN" sz="2300" kern="100" dirty="0">
                          <a:effectLst/>
                        </a:rPr>
                        <a:t>火盆内有火炭延烧</a:t>
                      </a:r>
                      <a:r>
                        <a:rPr lang="zh-CN" sz="2300" kern="100" dirty="0" smtClean="0">
                          <a:effectLst/>
                        </a:rPr>
                        <a:t>起来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，便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探</a:t>
                      </a:r>
                      <a:r>
                        <a:rPr lang="zh-CN" sz="2300" kern="100" dirty="0">
                          <a:effectLst/>
                        </a:rPr>
                        <a:t>半身入去摸时，火盆内火种都被雪水浸灭</a:t>
                      </a:r>
                      <a:r>
                        <a:rPr lang="zh-CN" sz="2300" kern="100" dirty="0" smtClean="0">
                          <a:effectLst/>
                        </a:rPr>
                        <a:t>了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，</a:t>
                      </a:r>
                      <a:r>
                        <a:rPr lang="zh-CN" sz="2300" kern="100" dirty="0">
                          <a:effectLst/>
                        </a:rPr>
                        <a:t>这</a:t>
                      </a:r>
                      <a:r>
                        <a:rPr lang="zh-CN" sz="2300" kern="100" dirty="0" smtClean="0">
                          <a:effectLst/>
                        </a:rPr>
                        <a:t>才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把门</a:t>
                      </a:r>
                      <a:r>
                        <a:rPr lang="zh-CN" sz="2300" kern="100" dirty="0">
                          <a:effectLst/>
                        </a:rPr>
                        <a:t>拽上，锁</a:t>
                      </a:r>
                      <a:r>
                        <a:rPr lang="zh-CN" sz="2300" kern="100" dirty="0" smtClean="0">
                          <a:effectLst/>
                        </a:rPr>
                        <a:t>了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，</a:t>
                      </a:r>
                      <a:r>
                        <a:rPr lang="zh-CN" sz="2300" kern="100" dirty="0">
                          <a:effectLst/>
                        </a:rPr>
                        <a:t>到山神庙里去安身。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②</a:t>
                      </a:r>
                      <a:endParaRPr lang="zh-CN" sz="23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473920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林冲进了山神庙，把门掩上。旁边止有一块大石头，掇将过来靠了门。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③</a:t>
                      </a:r>
                      <a:endParaRPr lang="zh-CN" sz="23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1485254">
                <a:tc>
                  <a:txBody>
                    <a:bodyPr/>
                    <a:lstStyle/>
                    <a:p>
                      <a:pPr algn="l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林冲离开天王堂时、到市井买酒时、奔山神庙安身时，都有关于随身携带尖刀、花枪的细节描写，最后，</a:t>
                      </a:r>
                      <a:r>
                        <a:rPr lang="zh-CN" sz="2300" kern="100" dirty="0" smtClean="0">
                          <a:effectLst/>
                        </a:rPr>
                        <a:t>才有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“</a:t>
                      </a:r>
                      <a:r>
                        <a:rPr lang="zh-CN" sz="2300" kern="100" dirty="0" smtClean="0">
                          <a:effectLst/>
                        </a:rPr>
                        <a:t>挺</a:t>
                      </a:r>
                      <a:r>
                        <a:rPr lang="zh-CN" sz="2300" kern="100" dirty="0">
                          <a:effectLst/>
                        </a:rPr>
                        <a:t>着</a:t>
                      </a:r>
                      <a:r>
                        <a:rPr lang="zh-CN" sz="2300" kern="100" dirty="0" smtClean="0">
                          <a:effectLst/>
                        </a:rPr>
                        <a:t>花枪</a:t>
                      </a:r>
                      <a:r>
                        <a:rPr lang="en-US" sz="2600" kern="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Courier New"/>
                        </a:rPr>
                        <a:t>”</a:t>
                      </a:r>
                      <a:r>
                        <a:rPr lang="zh-CN" sz="2300" kern="100" dirty="0" smtClean="0">
                          <a:effectLst/>
                        </a:rPr>
                        <a:t>冲出</a:t>
                      </a:r>
                      <a:r>
                        <a:rPr lang="zh-CN" sz="2300" kern="100" dirty="0">
                          <a:effectLst/>
                        </a:rPr>
                        <a:t>门去杀死仇人、并用尖刀割下仇人首级等情节。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④</a:t>
                      </a:r>
                      <a:endParaRPr lang="zh-CN" sz="23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968" y="472455"/>
            <a:ext cx="11662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①开头细致描写了陆虞候等人鬼鬼祟祟的言谈举止，暗示他们是在密谋害人的事，而且和林冲有关系。这些细节描写推动了故事情节的发展，引出了李小二给林冲报信、林冲寻敌复仇的情节。②就情节而言，盖上火盆，火种浸灭，是说明草场起火，不是因火盆之故而是陆谦等人蓄意放火。情节合情合理，严密周到，无懈可击。再就性格而言，林冲一盖火盆，二寻火种，说明他细心，缜密。他管草场，仍然是战战兢兢，不敢造次，事事留意，处处小心，他生怕由于自己不慎而酿成大祸。这就很好地说明林冲是想安心做囚犯的，很好地表现了他随遇而安的性格，从而为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表达</a:t>
            </a:r>
            <a:r>
              <a:rPr lang="zh-CN" altLang="en-US" sz="2600" kern="100" dirty="0" smtClean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官逼民反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这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一主题服务。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37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408" y="1034430"/>
            <a:ext cx="1131912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③这个细节描写为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下文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用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手推门，却被石头靠住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了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埋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下伏笔，陆虞候等人只好站在庙外边看火边说话，林冲躲在庙内听得一清二楚，知道了事情的真相，完成了性格上的重大转变。这是一个极其重要的细节。④这个细节描写，既符合林冲禁军教头的身份，表现他细心、谨慎的性格特点，又使故事情节天衣无缝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3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-1587"/>
            <a:ext cx="4559300" cy="27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68" y="656147"/>
            <a:ext cx="11659682" cy="588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Aft>
                <a:spcPts val="0"/>
              </a:spcAft>
            </a:pP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一、阅读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0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                                </a:t>
            </a:r>
            <a:r>
              <a:rPr lang="zh-CN" altLang="en-US" sz="35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林 冲 突 围</a:t>
            </a:r>
            <a:endParaRPr lang="zh-CN" altLang="en-US" sz="3500" b="1" kern="100" dirty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雪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真冷，难道还能冷过林冲那颗被上司和朋友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的</a:t>
            </a:r>
            <a:endParaRPr lang="en-US" altLang="zh-CN" sz="24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刀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剑深伤，被爱人的血泪浸泡的英雄心吗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？ 风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从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远方</a:t>
            </a:r>
            <a:endParaRPr lang="en-US" altLang="zh-CN" sz="24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的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山谷默默地吹来，似乎已厌倦了人间的恩怨仇爱。还有什么能使冬天的风忧伤吗？但那夜风真的忧伤了，不然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， 为何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风吹到脸上却瞬间化成了英雄眼角的泪水？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        茫茫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苍穹，风雪肆虐。林冲的路，又在何方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？</a:t>
            </a:r>
            <a:endParaRPr lang="en-US" altLang="zh-CN" sz="24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Courier New"/>
              </a:rPr>
              <a:t>        也许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你不该在那天陪着夫人到相国寺去上香，也许你不该舍了夫人看鲁智深舞禅杖，也许你不该为看一柄宝刀误入白虎堂</a:t>
            </a:r>
            <a:r>
              <a:rPr lang="en-US" altLang="zh-CN" sz="2400" kern="100" dirty="0">
                <a:latin typeface="+mj-ea"/>
                <a:ea typeface="+mj-ea"/>
                <a:cs typeface="Courier New"/>
              </a:rPr>
              <a:t>……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一切的一切也许都已随悲剧成为逝去的真实，而真实不喜欢人们说也许。</a:t>
            </a:r>
          </a:p>
        </p:txBody>
      </p:sp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279" y="6379143"/>
            <a:ext cx="12188952" cy="274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9949" y="1870611"/>
            <a:ext cx="6366976" cy="523221"/>
            <a:chOff x="3779912" y="1732305"/>
            <a:chExt cx="7510491" cy="540049"/>
          </a:xfrm>
        </p:grpSpPr>
        <p:sp>
          <p:nvSpPr>
            <p:cNvPr id="21" name="矩形 20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hlinkClick r:id="rId2" action="ppaction://hlinksldjump"/>
            </p:cNvPr>
            <p:cNvSpPr/>
            <p:nvPr/>
          </p:nvSpPr>
          <p:spPr>
            <a:xfrm>
              <a:off x="3779912" y="1732305"/>
              <a:ext cx="432048" cy="477122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3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7368" y="2747266"/>
            <a:ext cx="6359557" cy="523220"/>
            <a:chOff x="3779912" y="1734172"/>
            <a:chExt cx="7495432" cy="523220"/>
          </a:xfrm>
        </p:grpSpPr>
        <p:sp>
          <p:nvSpPr>
            <p:cNvPr id="25" name="矩形 24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7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34788" y="3706072"/>
            <a:ext cx="6352138" cy="523220"/>
            <a:chOff x="3779912" y="1734172"/>
            <a:chExt cx="7495432" cy="523220"/>
          </a:xfrm>
        </p:grpSpPr>
        <p:sp>
          <p:nvSpPr>
            <p:cNvPr id="29" name="矩形 2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hlinkClick r:id="rId4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1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8958" y="4635850"/>
            <a:ext cx="6337967" cy="523220"/>
            <a:chOff x="3779912" y="1719658"/>
            <a:chExt cx="7510491" cy="523220"/>
          </a:xfrm>
        </p:grpSpPr>
        <p:sp>
          <p:nvSpPr>
            <p:cNvPr id="33" name="矩形 3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hlinkClick r:id="rId5" action="ppaction://hlinksldjump"/>
            </p:cNvPr>
            <p:cNvSpPr/>
            <p:nvPr/>
          </p:nvSpPr>
          <p:spPr>
            <a:xfrm>
              <a:off x="3779912" y="1719658"/>
              <a:ext cx="432048" cy="489770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5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03203"/>
            <a:ext cx="11593388" cy="541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如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果真要自责，自责也来得太晚，太虚弱，因为这根本就不该是你的自责。难道说陪夫人上香不该？在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水浒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庞大的好汉群里，他们大碗喝酒，大块吃肉，说什么兄弟情义，替天行道。但一转身对女人对妻子就是一双冷冰冰的眼睛。只有林冲，你最珍惜爱情，最懂得一个贤淑女人的愿望和幸福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和所爱的人在一起快乐而简单地活着。为自己所爱的人，仅仅上一炷香，这要求难道还是奢侈的吗？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水浒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里因为有你而冲淡了浓烈的血腥气，因为有你而在草莽英雄里才有了别样情怀，快意恩仇后更留下了人生痛楚的忧伤和深广的悲凉耐人咀嚼。难道说你不该看鲁智深舞禅杖，不该为一柄宝刀误入白虎堂？这正是英雄本性的流露！不爱刀枪，还能称得上京城八十万禁军教头吗？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40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1303"/>
            <a:ext cx="11593388" cy="489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其实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，自责，不，应该说羞愧的应是高俅那帮横行霸道无法无天的权臣！然而，卑鄙是卑鄙者的通行证，高尚只能是高尚者的墓志铭。对此，还有什么好谴责的？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所以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，林冲，你今夜没有路。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然而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，天无绝人之路，在设计好的死亡阴谋里，你居然走出了一条活路。雪愈来愈紧。林冲，再喝一口老酒吧，因为我不忍心告诉你，你走的又岂能是条活路？</a:t>
            </a:r>
          </a:p>
        </p:txBody>
      </p:sp>
    </p:spTree>
    <p:extLst>
      <p:ext uri="{BB962C8B-B14F-4D97-AF65-F5344CB8AC3E}">
        <p14:creationId xmlns:p14="http://schemas.microsoft.com/office/powerpoint/2010/main" val="39469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5078"/>
            <a:ext cx="11593388" cy="559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上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梁山，王伦会挡住你的路。幸而你相逢杨志，又走出了一条路。当又一群好汉被王伦挡住路时，你终于一怒火并了王伦。从此，一场英雄大聚义的好戏便轰轰烈烈地开演了。总可以为你松口气了，你有了一条快乐的属于自己的路了。然而，我还是要说然而，宋江招安了。你拼尽气力，一路搏杀，为的正是反叛这条路，可命运再次捉弄了你，你还要以招安的姿势屈辱地回到这条充满罪恶肮脏、只能用怯懦和忍让来保护自己的路，并且挥起长矛，用他人的血泪来维护这条你根本就不愿回忆的路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可以沉默，可以愤怒，但最终你还是没有权利来选择自己的路。</a:t>
            </a:r>
          </a:p>
        </p:txBody>
      </p:sp>
    </p:spTree>
    <p:extLst>
      <p:ext uri="{BB962C8B-B14F-4D97-AF65-F5344CB8AC3E}">
        <p14:creationId xmlns:p14="http://schemas.microsoft.com/office/powerpoint/2010/main" val="12689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5078"/>
            <a:ext cx="115933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从苟且忍辱的路上突围，从风雪肆虐的冬季突围，走到一条英雄聚义的路上，然而最后你又失却了自己的路。也许你可以再突围，但突围后你发现路又要失却。因为上苍根本就不可能给你安排一条属于自己的路。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突围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，陷入虚无，再突围，再陷入虚无，你就这样陷入命运捉弄的泥沼里。在和突围与虚无搏杀的日日夜夜里，花谢水流，英雄老去，你的路仍然没有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鲁迅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说，世界上本没有路，走的人多了，就成了路。也有人说，世界上本来有路，走的人多了，反而没路了。它们的是非对错都不必再议，有路和无路对你的意义又在哪里呢？</a:t>
            </a:r>
          </a:p>
        </p:txBody>
      </p:sp>
    </p:spTree>
    <p:extLst>
      <p:ext uri="{BB962C8B-B14F-4D97-AF65-F5344CB8AC3E}">
        <p14:creationId xmlns:p14="http://schemas.microsoft.com/office/powerpoint/2010/main" val="322816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84178"/>
            <a:ext cx="11593388" cy="209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林冲，你不必悲哀，活着的意义其实是在路上。你山神庙前的拔刀一怒，证明了你已是英雄；你陪夫人在相国寺里同上的一炷香，证明了你已是一位值得同性尊重、异性喜爱的男人。</a:t>
            </a:r>
            <a:endParaRPr lang="zh-CN" altLang="en-US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84" y="2892113"/>
            <a:ext cx="1158875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赏析</a:t>
            </a:r>
            <a:r>
              <a:rPr lang="en-US" altLang="zh-CN" sz="2600" kern="100" dirty="0">
                <a:latin typeface="宋体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微软雅黑" pitchFamily="34" charset="-122"/>
                <a:cs typeface="Courier New"/>
              </a:rPr>
              <a:t>  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文章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以形象化的笔法介绍了林冲从一个禁军教头走向梁山的过程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突围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在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这里具有双关意义：突破重围走上反抗的道路与思想上的突围。文章思路清晰，语言富有文采，情感真挚。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63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1" y="347064"/>
            <a:ext cx="11298113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二、写法迁移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林教头风雪山神庙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一文成功地运用了细节描写，对展开情节和表现人物性格都起了重要的作用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宋体"/>
                <a:ea typeface="微软雅黑" pitchFamily="34" charset="-122"/>
                <a:cs typeface="Courier New"/>
              </a:rPr>
              <a:t>     细节</a:t>
            </a:r>
            <a:r>
              <a:rPr lang="zh-CN" altLang="en-US" sz="2600" kern="100" dirty="0">
                <a:latin typeface="宋体"/>
                <a:ea typeface="微软雅黑" pitchFamily="34" charset="-122"/>
                <a:cs typeface="Courier New"/>
              </a:rPr>
              <a:t>描写是指抓住生活中的细微而又具体的典型情节，加以生动细致的描绘，它具体渗透在对人物、景物或场面的描写之中。细节，指人物、景物、事件等表现对象的富有特色的细枝末节。它是记叙文情节的基本构成单位。没有细节就没有艺术。同样，没有细节描写，就没有活生生的、有血有肉有个性的人物形象。</a:t>
            </a:r>
            <a:endParaRPr lang="zh-CN" altLang="zh-CN" sz="26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6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1" y="4164"/>
            <a:ext cx="112981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我来练笔</a:t>
            </a:r>
            <a:endParaRPr lang="zh-CN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 </a:t>
            </a:r>
            <a:r>
              <a:rPr lang="zh-CN" altLang="en-US" sz="2400" kern="100" dirty="0" smtClean="0">
                <a:latin typeface="Times New Roman"/>
                <a:ea typeface="微软雅黑" pitchFamily="34" charset="-122"/>
                <a:cs typeface="Times New Roman"/>
              </a:rPr>
              <a:t>请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运用细节描写的方法描写一个人。</a:t>
            </a:r>
            <a:r>
              <a:rPr lang="en-US" altLang="zh-CN" sz="2400" kern="100" dirty="0">
                <a:latin typeface="Times New Roman"/>
                <a:ea typeface="微软雅黑" pitchFamily="34" charset="-122"/>
                <a:cs typeface="Times New Roman"/>
              </a:rPr>
              <a:t>(150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字左右</a:t>
            </a:r>
            <a:r>
              <a:rPr lang="en-US" altLang="zh-CN" sz="24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4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415" y="1158563"/>
            <a:ext cx="11704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答案示例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 pitchFamily="34" charset="-122"/>
                <a:cs typeface="Courier New"/>
              </a:rPr>
              <a:t> </a:t>
            </a:r>
            <a:endParaRPr lang="zh-CN" altLang="zh-CN" sz="2400" kern="100" dirty="0">
              <a:latin typeface="宋体"/>
              <a:ea typeface="微软雅黑" pitchFamily="34" charset="-122"/>
              <a:cs typeface="Courier New"/>
            </a:endParaRPr>
          </a:p>
          <a:p>
            <a:pPr indent="71374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她又看见了一只蝴蝶，便调皮地奔过去。蝴蝶上下飞舞。她目不转睛地盯着蝴蝶，终于蝴蝶停在了一朵花上。她躬着背，两手间隔着点空隙，脚尖小心翼翼地踮着，汗珠从她的脸上滴落下来，她蹑手蹑脚地走到蝴蝶旁，猛地一弯腰，双手把花朵上的蝴蝶一捧。又小心地把双手露出点缝，把头靠在手缝上看，一不小心让蝴蝶飞出了双手，她又急又气地撅着小嘴，双手往腰上一叉，但马上又像只小鹿似的蹦跳着追赶另一个目标去了。</a:t>
            </a:r>
          </a:p>
          <a:p>
            <a:pPr indent="71374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问题生成</a:t>
            </a:r>
            <a:r>
              <a:rPr lang="en-US" altLang="zh-CN" sz="2400" kern="100" dirty="0">
                <a:latin typeface="Times New Roman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带着更多的问题而非答案去学习</a:t>
            </a:r>
          </a:p>
          <a:p>
            <a:pPr indent="71374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/>
                <a:ea typeface="微软雅黑" pitchFamily="34" charset="-122"/>
                <a:cs typeface="Times New Roman"/>
              </a:rPr>
              <a:t>通过合作探究，你还想解决哪些问题？请写下你的新问题，或与同学、老师交流，或在课后自己独立解决。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燕尾形 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56" y="-48042"/>
            <a:ext cx="4120444" cy="259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3923" y="6656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哲思品悟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187" y="749970"/>
            <a:ext cx="245026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交 真 友</a:t>
            </a:r>
          </a:p>
        </p:txBody>
      </p:sp>
      <p:sp>
        <p:nvSpPr>
          <p:cNvPr id="5" name="矩形 4"/>
          <p:cNvSpPr/>
          <p:nvPr/>
        </p:nvSpPr>
        <p:spPr>
          <a:xfrm>
            <a:off x="293509" y="1566871"/>
            <a:ext cx="11672711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提起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林冲发配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我们总是将其归罪于高俅的陷害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3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其实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，还有一个人更可恨，那就是谄媚献策、助纣为虐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</a:t>
            </a:r>
            <a:endParaRPr lang="en-US" altLang="zh-CN" sz="23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奸佞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之徒</a:t>
            </a:r>
            <a:r>
              <a:rPr lang="en-US" altLang="zh-CN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林冲的曾经挚友陆谦。由古论今，当我们步入社会的时候，又该如何结交朋友呢？</a:t>
            </a:r>
            <a:endParaRPr lang="zh-CN" altLang="zh-CN" sz="23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510" y="3575032"/>
            <a:ext cx="1167271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朋友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历来是以人性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人品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相通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为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重要基石的。于人于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己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交友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应有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三忌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一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忌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短平快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朋友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形成是个由浅入深的渐进过程，需要时间的浇灌、实践的磨砺。二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忌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有所图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有所图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必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会溜须拍马、阿谀奉承。如若不加警醒，就会误判误断。古往今来，凡是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渗入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功利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二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字，必定不会日久天长。三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忌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凭嗜好</a:t>
            </a:r>
            <a:r>
              <a:rPr lang="zh-CN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3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r>
              <a:rPr lang="zh-CN" altLang="en-US" sz="23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比如喝酒、打牌之类。</a:t>
            </a: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37"/>
          <p:cNvSpPr txBox="1"/>
          <p:nvPr/>
        </p:nvSpPr>
        <p:spPr>
          <a:xfrm>
            <a:off x="56444" y="76145"/>
            <a:ext cx="801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525" y="958514"/>
            <a:ext cx="11565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另外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，在与朋友相处之中，务必注意务必警醒：朋友的朋友未必是朋友，朋友的敌人未必是敌人。当将朋友的朋友一概当作朋友，或将朋友的敌人统统视为敌人之时，其实你已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深陷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朋党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争的泥淖而不能自拔。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任何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朋党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争的共同后果，只能是得到一部分人的支持，同时招致一部分人的反对，而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这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一部分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，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肯定后者远远多于前者。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如何鉴别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真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”“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假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朋友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？一句话：在关键时刻的表现。所谓关键时刻，就是需要彼此扶助的时候，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所谓</a:t>
            </a:r>
            <a:r>
              <a:rPr lang="zh-CN" altLang="en-US" sz="2400" kern="100" dirty="0" smtClean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患难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之时见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真情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嘛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46361"/>
            <a:ext cx="179389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佳句咀华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993779"/>
            <a:ext cx="11666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．人无千日好，花无百日红。</a:t>
            </a:r>
            <a:r>
              <a:rPr lang="en-US" altLang="zh-CN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水浒传</a:t>
            </a:r>
            <a:r>
              <a:rPr lang="en-US" altLang="zh-CN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endParaRPr lang="zh-CN" altLang="zh-CN" sz="2800" b="1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赏</a:t>
            </a:r>
            <a:r>
              <a:rPr lang="zh-CN" altLang="zh-CN" sz="28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读</a:t>
            </a:r>
            <a:r>
              <a:rPr lang="zh-CN" altLang="zh-CN" sz="2800" b="1" kern="100" dirty="0" smtClean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：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人的运气好，不会好过千日，总有运气差的时候；花会红，但是不会红过百日，迟早一天要凋谢。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71" y="3368783"/>
            <a:ext cx="1183613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．民无礼而何为，财非义而不取。</a:t>
            </a:r>
            <a:r>
              <a:rPr lang="en-US" altLang="zh-CN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</a:t>
            </a:r>
            <a:r>
              <a:rPr lang="zh-CN" altLang="en-US" sz="28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施耐庵</a:t>
            </a:r>
            <a:endParaRPr lang="zh-CN" altLang="zh-CN" sz="2800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赏</a:t>
            </a:r>
            <a:r>
              <a:rPr lang="zh-CN" altLang="zh-CN" sz="28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读</a:t>
            </a:r>
            <a:r>
              <a:rPr lang="zh-CN" altLang="zh-CN" sz="2800" b="1" kern="100" dirty="0" smtClean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：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礼是一个人为人处事的根本，不义之财是不可取的，任何时候修身养性都是至关重要的。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947880"/>
            <a:ext cx="223416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一、作者视窗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053" y="1402379"/>
            <a:ext cx="7412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生身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孔门后学，积累德行，孝义遍称闾里；居所方丈之庵，耐得寂寞，终成文韬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武略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。纵横江湖，盖世无避秦桃源；叱咤风云，因心有如椽巨笔。著百回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水浒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，秉春秋褒贬忠奸，千古人间消块垒；谱一曲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秋江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，承风骚思忧治乱，五州文苑仰宗师。大哉，施耐庵！</a:t>
            </a:r>
            <a:endParaRPr lang="zh-CN" altLang="zh-CN" sz="26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pic>
        <p:nvPicPr>
          <p:cNvPr id="4098" name="Picture 2" descr="R1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22" y="-68264"/>
            <a:ext cx="3686278" cy="425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6966" y="407523"/>
            <a:ext cx="118772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注</a:t>
            </a:r>
            <a:r>
              <a:rPr lang="en-US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】   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施耐庵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，元末明初的文学家，本名彦端，汉族，今江苏兴化人。博古通今，才华横溢，举凡群经诸子，词章诗歌，天文、地理、医卜、星象等，无不精通，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35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岁曾中进士，后弃官归里，闭门著述，搜集整理关于梁山泊宋江等英雄人物的故事，最终写出了一部悲壮的英雄谱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又名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忠义水浒传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，它是我国四大名著之一，是我国文学史上第一部以农民起义为题材的长篇章回小说。它愤怒地揭露了朝廷的腐败和罪恶，热情地歌颂了起义英雄的反抗斗争精神，也客观地描述了起义军失败的悲惨结局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金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圣叹将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和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离骚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庄子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史记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杜诗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西厢记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合称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为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六才子书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冯梦龙将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和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三国演义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西游记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金瓶梅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定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为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四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大奇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书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现在，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和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三国演义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西游记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红楼梦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共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列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中国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古典四大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名著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4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01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555936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二、写作背景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991" y="1261598"/>
            <a:ext cx="11681441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70000"/>
              </a:lnSpc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本文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节选自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水浒</a:t>
            </a:r>
            <a:r>
              <a:rPr lang="en-US" altLang="zh-CN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七十一回本第十回。林冲原是北宋京城八十万禁军枪棒教头，太尉高俅的干儿子高衙内看上了他的妻子，他们设计使林冲买了一把宝刀，又传高俅的命令，说高太尉要看那把宝刀。于是林冲奉命带着宝刀去见高俅，没想到竟被他们诬陷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为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行刺</a:t>
            </a:r>
            <a:r>
              <a:rPr lang="zh-CN" altLang="en-US" sz="24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的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Courier New"/>
              </a:rPr>
              <a:t>刺客，刺配沧州。这帮恶人又令押送公人董超、薛霸在野猪林杀害林冲。鲁智深出现，将林冲救下。林冲刺配沧州后被派去管理天王堂，课文情节由此开始。</a:t>
            </a:r>
            <a:endParaRPr lang="zh-CN" altLang="zh-CN" sz="24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3539</Words>
  <Application>Microsoft Office PowerPoint</Application>
  <PresentationFormat>自定义</PresentationFormat>
  <Paragraphs>193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454</cp:revision>
  <dcterms:created xsi:type="dcterms:W3CDTF">2013-09-20T02:31:37Z</dcterms:created>
  <dcterms:modified xsi:type="dcterms:W3CDTF">2015-03-27T08:36:56Z</dcterms:modified>
</cp:coreProperties>
</file>