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 ContentType="image/tif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0" r:id="rId3"/>
    <p:sldId id="295" r:id="rId4"/>
    <p:sldId id="262" r:id="rId5"/>
    <p:sldId id="297" r:id="rId6"/>
    <p:sldId id="299" r:id="rId7"/>
    <p:sldId id="300" r:id="rId8"/>
    <p:sldId id="325" r:id="rId9"/>
    <p:sldId id="301" r:id="rId10"/>
    <p:sldId id="326" r:id="rId11"/>
    <p:sldId id="327" r:id="rId12"/>
    <p:sldId id="261" r:id="rId13"/>
    <p:sldId id="328" r:id="rId14"/>
    <p:sldId id="329" r:id="rId15"/>
    <p:sldId id="330" r:id="rId16"/>
    <p:sldId id="303" r:id="rId17"/>
    <p:sldId id="304" r:id="rId18"/>
    <p:sldId id="343" r:id="rId19"/>
    <p:sldId id="331" r:id="rId20"/>
    <p:sldId id="344" r:id="rId21"/>
    <p:sldId id="332" r:id="rId22"/>
    <p:sldId id="333" r:id="rId23"/>
    <p:sldId id="334" r:id="rId24"/>
    <p:sldId id="346" r:id="rId25"/>
    <p:sldId id="345" r:id="rId26"/>
    <p:sldId id="347" r:id="rId27"/>
    <p:sldId id="348" r:id="rId28"/>
    <p:sldId id="335" r:id="rId29"/>
    <p:sldId id="349" r:id="rId30"/>
    <p:sldId id="350" r:id="rId31"/>
    <p:sldId id="319" r:id="rId32"/>
    <p:sldId id="320" r:id="rId33"/>
    <p:sldId id="351" r:id="rId34"/>
    <p:sldId id="352" r:id="rId35"/>
    <p:sldId id="322" r:id="rId36"/>
    <p:sldId id="342" r:id="rId37"/>
    <p:sldId id="25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356" y="-49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2808631"/>
            <a:ext cx="10481982"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五彩斑斓的</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smtClean="0">
                <a:solidFill>
                  <a:srgbClr val="FF0000"/>
                </a:solidFill>
                <a:latin typeface="微软雅黑" pitchFamily="34" charset="-122"/>
                <a:ea typeface="微软雅黑" pitchFamily="34" charset="-122"/>
              </a:rPr>
              <a:t>小说世界</a:t>
            </a:r>
            <a:endParaRPr lang="zh-CN" altLang="en-US" sz="70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2 </a:t>
            </a:r>
            <a:r>
              <a:rPr lang="zh-CN" altLang="en-US" sz="2000" baseline="0" dirty="0" smtClean="0">
                <a:solidFill>
                  <a:schemeClr val="bg1"/>
                </a:solidFill>
                <a:latin typeface="微软雅黑" pitchFamily="34" charset="-122"/>
                <a:ea typeface="微软雅黑" pitchFamily="34" charset="-122"/>
              </a:rPr>
              <a:t>   装在套子里的人</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2 </a:t>
            </a:r>
            <a:r>
              <a:rPr lang="zh-CN" altLang="en-US" sz="2000" baseline="0" dirty="0" smtClean="0">
                <a:solidFill>
                  <a:schemeClr val="bg1"/>
                </a:solidFill>
                <a:latin typeface="微软雅黑" pitchFamily="34" charset="-122"/>
                <a:ea typeface="微软雅黑" pitchFamily="34" charset="-122"/>
              </a:rPr>
              <a:t>   装在套子里的人</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Microsoft_Word_97_-_2003___1.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Microsoft_Word_97_-_2003___3.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31.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24668" y="771884"/>
            <a:ext cx="8640960" cy="621773"/>
          </a:xfrm>
          <a:prstGeom prst="rect">
            <a:avLst/>
          </a:prstGeom>
          <a:noFill/>
        </p:spPr>
        <p:txBody>
          <a:bodyPr wrap="square" rtlCol="0">
            <a:spAutoFit/>
          </a:bodyPr>
          <a:lstStyle/>
          <a:p>
            <a:pPr algn="just">
              <a:lnSpc>
                <a:spcPct val="150000"/>
              </a:lnSpc>
              <a:spcAft>
                <a:spcPts val="0"/>
              </a:spcAft>
            </a:pPr>
            <a:r>
              <a:rPr lang="en-US" altLang="zh-CN" sz="2600" kern="100" dirty="0">
                <a:latin typeface="微软雅黑" pitchFamily="34" charset="-122"/>
                <a:ea typeface="微软雅黑" pitchFamily="34" charset="-122"/>
                <a:cs typeface="Courier New"/>
              </a:rPr>
              <a:t>(2)</a:t>
            </a:r>
            <a:r>
              <a:rPr lang="zh-CN" altLang="en-US" sz="2600" kern="100" dirty="0">
                <a:latin typeface="微软雅黑" pitchFamily="34" charset="-122"/>
                <a:ea typeface="微软雅黑" pitchFamily="34" charset="-122"/>
                <a:cs typeface="Courier New"/>
              </a:rPr>
              <a:t>多音字</a:t>
            </a:r>
            <a:endParaRPr lang="zh-CN" altLang="zh-CN" sz="2600" kern="100" dirty="0">
              <a:effectLst/>
              <a:latin typeface="微软雅黑" pitchFamily="34" charset="-122"/>
              <a:ea typeface="微软雅黑" pitchFamily="34" charset="-122"/>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78960510"/>
              </p:ext>
            </p:extLst>
          </p:nvPr>
        </p:nvGraphicFramePr>
        <p:xfrm>
          <a:off x="406400" y="1663700"/>
          <a:ext cx="11049000" cy="2159000"/>
        </p:xfrm>
        <a:graphic>
          <a:graphicData uri="http://schemas.openxmlformats.org/presentationml/2006/ole">
            <mc:AlternateContent xmlns:mc="http://schemas.openxmlformats.org/markup-compatibility/2006">
              <mc:Choice xmlns:v="urn:schemas-microsoft-com:vml" Requires="v">
                <p:oleObj spid="_x0000_s1160" name="Document" r:id="rId4" imgW="11201002" imgH="2190106" progId="Word.Document.8">
                  <p:embed/>
                </p:oleObj>
              </mc:Choice>
              <mc:Fallback>
                <p:oleObj name="Document" r:id="rId4" imgW="11201002" imgH="2190106" progId="Word.Document.8">
                  <p:embed/>
                  <p:pic>
                    <p:nvPicPr>
                      <p:cNvPr id="0" name=""/>
                      <p:cNvPicPr/>
                      <p:nvPr/>
                    </p:nvPicPr>
                    <p:blipFill>
                      <a:blip r:embed="rId5"/>
                      <a:stretch>
                        <a:fillRect/>
                      </a:stretch>
                    </p:blipFill>
                    <p:spPr>
                      <a:xfrm>
                        <a:off x="406400" y="1663700"/>
                        <a:ext cx="11049000" cy="2159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63100261"/>
              </p:ext>
            </p:extLst>
          </p:nvPr>
        </p:nvGraphicFramePr>
        <p:xfrm>
          <a:off x="444500" y="3441700"/>
          <a:ext cx="11480800" cy="2133600"/>
        </p:xfrm>
        <a:graphic>
          <a:graphicData uri="http://schemas.openxmlformats.org/presentationml/2006/ole">
            <mc:AlternateContent xmlns:mc="http://schemas.openxmlformats.org/markup-compatibility/2006">
              <mc:Choice xmlns:v="urn:schemas-microsoft-com:vml" Requires="v">
                <p:oleObj spid="_x0000_s1161" name="Document" r:id="rId7" imgW="12530495" imgH="2193346" progId="Word.Document.8">
                  <p:embed/>
                </p:oleObj>
              </mc:Choice>
              <mc:Fallback>
                <p:oleObj name="Document" r:id="rId7" imgW="12530495" imgH="2193346" progId="Word.Document.8">
                  <p:embed/>
                  <p:pic>
                    <p:nvPicPr>
                      <p:cNvPr id="0" name="对象 1"/>
                      <p:cNvPicPr>
                        <a:picLocks noChangeAspect="1" noChangeArrowheads="1"/>
                      </p:cNvPicPr>
                      <p:nvPr/>
                    </p:nvPicPr>
                    <p:blipFill>
                      <a:blip r:embed="rId8"/>
                      <a:srcRect/>
                      <a:stretch>
                        <a:fillRect/>
                      </a:stretch>
                    </p:blipFill>
                    <p:spPr bwMode="auto">
                      <a:xfrm>
                        <a:off x="444500" y="3441700"/>
                        <a:ext cx="11480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091752" y="1834634"/>
            <a:ext cx="567784"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jìn</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2375644" y="2409111"/>
            <a:ext cx="567784"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jīn</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5597232" y="1834633"/>
            <a:ext cx="362600"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jì</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6259916" y="2427645"/>
            <a:ext cx="362600"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jǐ</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9562243" y="1834632"/>
            <a:ext cx="946093"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chàn</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9565449" y="2402244"/>
            <a:ext cx="942887"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zhàn</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484052" y="3587234"/>
            <a:ext cx="1156086"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zhàn</a:t>
            </a:r>
            <a:r>
              <a:rPr lang="zh-CN" altLang="zh-CN" sz="2600" kern="100" dirty="0">
                <a:solidFill>
                  <a:schemeClr val="accent6">
                    <a:lumMod val="75000"/>
                  </a:schemeClr>
                </a:solidFill>
                <a:latin typeface="微软雅黑" pitchFamily="34" charset="-122"/>
                <a:ea typeface="微软雅黑" pitchFamily="34" charset="-122"/>
                <a:cs typeface="Courier New"/>
              </a:rPr>
              <a:t>ɡ</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1867909" y="4184134"/>
            <a:ext cx="1156086"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zhǎn</a:t>
            </a:r>
            <a:r>
              <a:rPr lang="zh-CN" altLang="zh-CN" sz="2600" kern="100" dirty="0">
                <a:solidFill>
                  <a:schemeClr val="accent6">
                    <a:lumMod val="75000"/>
                  </a:schemeClr>
                </a:solidFill>
                <a:latin typeface="微软雅黑" pitchFamily="34" charset="-122"/>
                <a:ea typeface="微软雅黑" pitchFamily="34" charset="-122"/>
                <a:cs typeface="Courier New"/>
              </a:rPr>
              <a:t>ɡ</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5822966" y="3587234"/>
            <a:ext cx="362600"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jī</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5770745" y="4158734"/>
            <a:ext cx="486030"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qǐ</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9821705" y="3599934"/>
            <a:ext cx="941283"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sàn</a:t>
            </a:r>
            <a:r>
              <a:rPr lang="zh-CN" altLang="zh-CN" sz="2600" kern="100" dirty="0">
                <a:solidFill>
                  <a:schemeClr val="accent6">
                    <a:lumMod val="75000"/>
                  </a:schemeClr>
                </a:solidFill>
                <a:latin typeface="微软雅黑" pitchFamily="34" charset="-122"/>
                <a:ea typeface="微软雅黑" pitchFamily="34" charset="-122"/>
                <a:cs typeface="Courier New"/>
              </a:rPr>
              <a:t>ɡ</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9264479" y="4146034"/>
            <a:ext cx="941283"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sān</a:t>
            </a:r>
            <a:r>
              <a:rPr lang="zh-CN" altLang="zh-CN" sz="2600" kern="100" dirty="0">
                <a:solidFill>
                  <a:schemeClr val="accent6">
                    <a:lumMod val="75000"/>
                  </a:schemeClr>
                </a:solidFill>
                <a:latin typeface="微软雅黑" pitchFamily="34" charset="-122"/>
                <a:ea typeface="微软雅黑" pitchFamily="34" charset="-122"/>
                <a:cs typeface="Courier New"/>
              </a:rPr>
              <a:t>ɡ</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55892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24668" y="359624"/>
            <a:ext cx="8640960" cy="62177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微软雅黑" pitchFamily="34" charset="-122"/>
                <a:ea typeface="微软雅黑" pitchFamily="34" charset="-122"/>
                <a:cs typeface="Courier New"/>
              </a:rPr>
              <a:t>2</a:t>
            </a:r>
            <a:r>
              <a:rPr lang="en-US" altLang="zh-CN" sz="2600" kern="100" dirty="0" smtClean="0">
                <a:latin typeface="微软雅黑" pitchFamily="34" charset="-122"/>
                <a:ea typeface="微软雅黑" pitchFamily="34" charset="-122"/>
                <a:cs typeface="Times New Roman"/>
              </a:rPr>
              <a:t>.</a:t>
            </a:r>
            <a:r>
              <a:rPr lang="zh-CN" altLang="zh-CN" sz="2600" kern="100" dirty="0" smtClean="0">
                <a:latin typeface="微软雅黑" pitchFamily="34" charset="-122"/>
                <a:ea typeface="微软雅黑" pitchFamily="34" charset="-122"/>
                <a:cs typeface="Times New Roman"/>
              </a:rPr>
              <a:t>辨</a:t>
            </a:r>
            <a:r>
              <a:rPr lang="zh-CN" altLang="zh-CN" sz="2600" kern="100" dirty="0">
                <a:latin typeface="微软雅黑" pitchFamily="34" charset="-122"/>
                <a:ea typeface="微软雅黑" pitchFamily="34" charset="-122"/>
                <a:cs typeface="Times New Roman"/>
              </a:rPr>
              <a:t>形组词</a:t>
            </a:r>
            <a:endParaRPr lang="zh-CN" altLang="zh-CN" sz="2600" kern="100" dirty="0">
              <a:effectLst/>
              <a:latin typeface="微软雅黑" pitchFamily="34" charset="-122"/>
              <a:ea typeface="微软雅黑" pitchFamily="34" charset="-122"/>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98740155"/>
              </p:ext>
            </p:extLst>
          </p:nvPr>
        </p:nvGraphicFramePr>
        <p:xfrm>
          <a:off x="495300" y="1231900"/>
          <a:ext cx="12611100" cy="5130800"/>
        </p:xfrm>
        <a:graphic>
          <a:graphicData uri="http://schemas.openxmlformats.org/presentationml/2006/ole">
            <mc:AlternateContent xmlns:mc="http://schemas.openxmlformats.org/markup-compatibility/2006">
              <mc:Choice xmlns:v="urn:schemas-microsoft-com:vml" Requires="v">
                <p:oleObj spid="_x0000_s2132" name="Document" r:id="rId4" imgW="12974260" imgH="5267773" progId="Word.Document.8">
                  <p:embed/>
                </p:oleObj>
              </mc:Choice>
              <mc:Fallback>
                <p:oleObj name="Document" r:id="rId4" imgW="12974260" imgH="5267773" progId="Word.Document.8">
                  <p:embed/>
                  <p:pic>
                    <p:nvPicPr>
                      <p:cNvPr id="0" name="对象 1"/>
                      <p:cNvPicPr>
                        <a:picLocks noChangeAspect="1" noChangeArrowheads="1"/>
                      </p:cNvPicPr>
                      <p:nvPr/>
                    </p:nvPicPr>
                    <p:blipFill>
                      <a:blip r:embed="rId5"/>
                      <a:srcRect/>
                      <a:stretch>
                        <a:fillRect/>
                      </a:stretch>
                    </p:blipFill>
                    <p:spPr bwMode="auto">
                      <a:xfrm>
                        <a:off x="495300" y="1231900"/>
                        <a:ext cx="126111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683434" y="1352034"/>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纯粹</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1696133" y="1974334"/>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荟萃</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1607233" y="25712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鞠躬尽瘁</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1671724" y="3171111"/>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淬火</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6090334" y="1967468"/>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讥诮</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6090334" y="2551668"/>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俏丽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1683433" y="3942834"/>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孤僻</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4" name="矩形 23"/>
          <p:cNvSpPr/>
          <p:nvPr/>
        </p:nvSpPr>
        <p:spPr>
          <a:xfrm>
            <a:off x="1708832" y="4577834"/>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癖好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6052233" y="3942833"/>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通宵</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6052232" y="4577833"/>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云霄</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81572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20" grpId="0"/>
      <p:bldP spid="21" grpId="0"/>
      <p:bldP spid="22" grpId="0"/>
      <p:bldP spid="23"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1" y="370416"/>
            <a:ext cx="11583423" cy="5493812"/>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微软雅黑" pitchFamily="34" charset="-122"/>
                <a:cs typeface="Courier New"/>
              </a:rPr>
              <a:t>3</a:t>
            </a:r>
            <a:r>
              <a:rPr lang="zh-CN" altLang="en-US" sz="2600" kern="100" dirty="0" smtClean="0">
                <a:latin typeface="Times New Roman"/>
                <a:ea typeface="微软雅黑" pitchFamily="34" charset="-122"/>
                <a:cs typeface="Courier New"/>
              </a:rPr>
              <a:t>．成语积累</a:t>
            </a:r>
          </a:p>
          <a:p>
            <a:pPr algn="just">
              <a:lnSpc>
                <a:spcPct val="150000"/>
              </a:lnSpc>
              <a:spcAft>
                <a:spcPts val="0"/>
              </a:spcAft>
            </a:pPr>
            <a:r>
              <a:rPr lang="en-US" altLang="zh-CN" sz="2600" kern="100" dirty="0" smtClean="0">
                <a:latin typeface="Times New Roman"/>
                <a:ea typeface="微软雅黑" pitchFamily="34" charset="-122"/>
                <a:cs typeface="Courier New"/>
              </a:rPr>
              <a:t>【</a:t>
            </a:r>
            <a:r>
              <a:rPr lang="zh-CN" altLang="en-US" sz="2600" kern="100" dirty="0" smtClean="0">
                <a:latin typeface="Times New Roman"/>
                <a:ea typeface="微软雅黑" pitchFamily="34" charset="-122"/>
                <a:cs typeface="Courier New"/>
              </a:rPr>
              <a:t>识记</a:t>
            </a:r>
            <a:r>
              <a:rPr lang="en-US" altLang="zh-CN" sz="2600" kern="100" dirty="0" smtClean="0">
                <a:latin typeface="Times New Roman"/>
                <a:ea typeface="微软雅黑" pitchFamily="34" charset="-122"/>
                <a:cs typeface="Courier New"/>
              </a:rPr>
              <a:t>】</a:t>
            </a:r>
          </a:p>
          <a:p>
            <a:pPr algn="just">
              <a:lnSpc>
                <a:spcPct val="150000"/>
              </a:lnSpc>
              <a:spcAft>
                <a:spcPts val="0"/>
              </a:spcAft>
            </a:pPr>
            <a:r>
              <a:rPr lang="en-US" altLang="zh-CN" sz="2600" kern="100" dirty="0">
                <a:latin typeface="Times New Roman"/>
                <a:ea typeface="微软雅黑" pitchFamily="34" charset="-122"/>
                <a:cs typeface="Courier New"/>
              </a:rPr>
              <a:t>(1)</a:t>
            </a:r>
            <a:r>
              <a:rPr lang="zh-CN" altLang="en-US" sz="2600" kern="100" dirty="0">
                <a:latin typeface="Times New Roman"/>
                <a:ea typeface="微软雅黑" pitchFamily="34" charset="-122"/>
                <a:cs typeface="Courier New"/>
              </a:rPr>
              <a:t>安然无恙：原指人平安没有疾病，后泛指平平安安没有受到任何损失。</a:t>
            </a:r>
          </a:p>
          <a:p>
            <a:pPr algn="just">
              <a:lnSpc>
                <a:spcPct val="150000"/>
              </a:lnSpc>
              <a:spcAft>
                <a:spcPts val="0"/>
              </a:spcAft>
            </a:pPr>
            <a:r>
              <a:rPr lang="en-US" altLang="zh-CN" sz="2600" kern="100" dirty="0">
                <a:latin typeface="Times New Roman"/>
                <a:ea typeface="微软雅黑" pitchFamily="34" charset="-122"/>
                <a:cs typeface="Courier New"/>
              </a:rPr>
              <a:t>(2)</a:t>
            </a:r>
            <a:r>
              <a:rPr lang="zh-CN" altLang="en-US" sz="2600" kern="100" dirty="0">
                <a:latin typeface="Times New Roman"/>
                <a:ea typeface="微软雅黑" pitchFamily="34" charset="-122"/>
                <a:cs typeface="Courier New"/>
              </a:rPr>
              <a:t>六神不安：心神不安。我国道家迷信说法，认为人的心、肺、肝、肾、脾、胆各有六灵主宰叫六神。</a:t>
            </a:r>
          </a:p>
          <a:p>
            <a:pPr algn="just">
              <a:lnSpc>
                <a:spcPct val="150000"/>
              </a:lnSpc>
              <a:spcAft>
                <a:spcPts val="0"/>
              </a:spcAft>
            </a:pPr>
            <a:r>
              <a:rPr lang="en-US" altLang="zh-CN" sz="2600" kern="100" dirty="0">
                <a:latin typeface="Times New Roman"/>
                <a:ea typeface="微软雅黑" pitchFamily="34" charset="-122"/>
                <a:cs typeface="Courier New"/>
              </a:rPr>
              <a:t>(3)</a:t>
            </a:r>
            <a:r>
              <a:rPr lang="zh-CN" altLang="en-US" sz="2600" kern="100" dirty="0">
                <a:latin typeface="Times New Roman"/>
                <a:ea typeface="微软雅黑" pitchFamily="34" charset="-122"/>
                <a:cs typeface="Courier New"/>
              </a:rPr>
              <a:t>唉声叹气：因伤感、烦闷或痛苦而发出叹息的声音。</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错点提醒</a:t>
            </a:r>
            <a:r>
              <a:rPr lang="zh-CN" altLang="en-US" sz="2600" kern="100" dirty="0" smtClean="0">
                <a:latin typeface="Times New Roman"/>
                <a:ea typeface="微软雅黑" pitchFamily="34" charset="-122"/>
                <a:cs typeface="Courier New"/>
              </a:rPr>
              <a:t>：</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唉</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不能写作</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哀</a:t>
            </a:r>
            <a:r>
              <a:rPr lang="zh-CN" altLang="en-US" sz="2600" kern="100" dirty="0">
                <a:latin typeface="+mn-ea"/>
                <a:cs typeface="Courier New"/>
              </a:rPr>
              <a:t>”</a:t>
            </a:r>
            <a:r>
              <a:rPr lang="en-US" altLang="zh-CN" sz="2600" kern="100" dirty="0" smtClean="0">
                <a:latin typeface="Times New Roman"/>
                <a:ea typeface="微软雅黑" pitchFamily="34" charset="-122"/>
                <a:cs typeface="Courier New"/>
              </a:rPr>
              <a:t>)</a:t>
            </a:r>
            <a:endParaRPr lang="en-US" altLang="zh-CN" sz="2600" kern="100" dirty="0">
              <a:latin typeface="Times New Roman"/>
              <a:ea typeface="微软雅黑" pitchFamily="34" charset="-122"/>
              <a:cs typeface="Courier New"/>
            </a:endParaRPr>
          </a:p>
          <a:p>
            <a:pPr algn="just">
              <a:lnSpc>
                <a:spcPct val="150000"/>
              </a:lnSpc>
              <a:spcAft>
                <a:spcPts val="0"/>
              </a:spcAft>
            </a:pPr>
            <a:r>
              <a:rPr lang="en-US" altLang="zh-CN" sz="2600" kern="100" dirty="0">
                <a:latin typeface="Times New Roman"/>
                <a:ea typeface="微软雅黑" pitchFamily="34" charset="-122"/>
                <a:cs typeface="Courier New"/>
              </a:rPr>
              <a:t>(4)</a:t>
            </a:r>
            <a:r>
              <a:rPr lang="zh-CN" altLang="en-US" sz="2600" kern="100" dirty="0">
                <a:latin typeface="Times New Roman"/>
                <a:ea typeface="微软雅黑" pitchFamily="34" charset="-122"/>
                <a:cs typeface="Courier New"/>
              </a:rPr>
              <a:t>战战兢兢：形容因害怕而微微发抖的样子；形容小心谨慎的样子。</a:t>
            </a:r>
          </a:p>
          <a:p>
            <a:pPr algn="just">
              <a:lnSpc>
                <a:spcPct val="150000"/>
              </a:lnSpc>
              <a:spcAft>
                <a:spcPts val="0"/>
              </a:spcAft>
            </a:pPr>
            <a:r>
              <a:rPr lang="en-US" altLang="zh-CN" sz="2600" kern="100" dirty="0">
                <a:latin typeface="Times New Roman"/>
                <a:ea typeface="微软雅黑" pitchFamily="34" charset="-122"/>
                <a:cs typeface="Courier New"/>
              </a:rPr>
              <a:t>(5)</a:t>
            </a:r>
            <a:r>
              <a:rPr lang="zh-CN" altLang="en-US" sz="2600" kern="100" dirty="0">
                <a:latin typeface="Times New Roman"/>
                <a:ea typeface="微软雅黑" pitchFamily="34" charset="-122"/>
                <a:cs typeface="Courier New"/>
              </a:rPr>
              <a:t>大快人心：坏人受到惩罚或打击，使大家非常痛快</a:t>
            </a:r>
            <a:r>
              <a:rPr lang="zh-CN" altLang="en-US" sz="2600" kern="100" dirty="0" smtClean="0">
                <a:latin typeface="Times New Roman"/>
                <a:ea typeface="微软雅黑" pitchFamily="34" charset="-122"/>
                <a:cs typeface="Courier New"/>
              </a:rPr>
              <a:t>。</a:t>
            </a:r>
            <a:endParaRPr lang="zh-CN" altLang="en-US" sz="26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5214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496" y="555590"/>
            <a:ext cx="11927249" cy="5493812"/>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微软雅黑" pitchFamily="34" charset="-122"/>
                <a:cs typeface="Courier New"/>
              </a:rPr>
              <a:t>【</a:t>
            </a:r>
            <a:r>
              <a:rPr lang="zh-CN" altLang="en-US" sz="2600" kern="100" dirty="0" smtClean="0">
                <a:latin typeface="Times New Roman"/>
                <a:ea typeface="微软雅黑" pitchFamily="34" charset="-122"/>
                <a:cs typeface="Courier New"/>
              </a:rPr>
              <a:t>运用</a:t>
            </a:r>
            <a:r>
              <a:rPr lang="en-US" altLang="zh-CN" sz="2600" kern="100" dirty="0" smtClean="0">
                <a:latin typeface="Times New Roman"/>
                <a:ea typeface="微软雅黑" pitchFamily="34" charset="-122"/>
                <a:cs typeface="Courier New"/>
              </a:rPr>
              <a:t>】</a:t>
            </a:r>
          </a:p>
          <a:p>
            <a:pPr algn="just">
              <a:lnSpc>
                <a:spcPct val="150000"/>
              </a:lnSpc>
              <a:spcAft>
                <a:spcPts val="0"/>
              </a:spcAft>
            </a:pPr>
            <a:r>
              <a:rPr lang="zh-CN" altLang="en-US" sz="2600" kern="100" dirty="0">
                <a:latin typeface="Times New Roman"/>
                <a:ea typeface="微软雅黑" pitchFamily="34" charset="-122"/>
                <a:cs typeface="Courier New"/>
              </a:rPr>
              <a:t>下列加点的成语运用是否正确</a:t>
            </a:r>
          </a:p>
          <a:p>
            <a:pPr algn="just">
              <a:lnSpc>
                <a:spcPct val="150000"/>
              </a:lnSpc>
              <a:spcAft>
                <a:spcPts val="0"/>
              </a:spcAft>
            </a:pPr>
            <a:r>
              <a:rPr lang="en-US" altLang="zh-CN" sz="2600" kern="100" dirty="0">
                <a:latin typeface="Times New Roman"/>
                <a:ea typeface="微软雅黑" pitchFamily="34" charset="-122"/>
                <a:cs typeface="Courier New"/>
              </a:rPr>
              <a:t>(1)</a:t>
            </a:r>
            <a:r>
              <a:rPr lang="zh-CN" altLang="en-US" sz="2600" kern="100" dirty="0">
                <a:latin typeface="Times New Roman"/>
                <a:ea typeface="微软雅黑" pitchFamily="34" charset="-122"/>
                <a:cs typeface="Courier New"/>
              </a:rPr>
              <a:t>替他弄这样，弄那样，忙了个</a:t>
            </a:r>
            <a:r>
              <a:rPr lang="zh-CN" altLang="en-US" sz="2600" kern="100" dirty="0">
                <a:solidFill>
                  <a:srgbClr val="00B0F0"/>
                </a:solidFill>
                <a:latin typeface="微软雅黑" pitchFamily="34" charset="-122"/>
                <a:ea typeface="微软雅黑" pitchFamily="34" charset="-122"/>
                <a:cs typeface="Courier New"/>
              </a:rPr>
              <a:t>六神不安</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50000"/>
              </a:lnSpc>
              <a:spcAft>
                <a:spcPts val="0"/>
              </a:spcAft>
            </a:pPr>
            <a:r>
              <a:rPr lang="en-US" altLang="zh-CN" sz="2600" kern="100" dirty="0" smtClean="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　　</a:t>
            </a:r>
            <a:r>
              <a:rPr lang="en-US" altLang="zh-CN" sz="2600" kern="100" dirty="0" smtClean="0">
                <a:latin typeface="Times New Roman"/>
                <a:ea typeface="微软雅黑" pitchFamily="34" charset="-122"/>
                <a:cs typeface="Courier New"/>
              </a:rPr>
              <a:t>		)</a:t>
            </a:r>
            <a:endParaRPr lang="en-US" altLang="zh-CN" sz="2600" kern="100" dirty="0">
              <a:latin typeface="Times New Roman"/>
              <a:ea typeface="微软雅黑" pitchFamily="34" charset="-122"/>
              <a:cs typeface="Courier New"/>
            </a:endParaRPr>
          </a:p>
          <a:p>
            <a:pPr algn="just">
              <a:lnSpc>
                <a:spcPct val="150000"/>
              </a:lnSpc>
              <a:spcAft>
                <a:spcPts val="0"/>
              </a:spcAft>
            </a:pPr>
            <a:r>
              <a:rPr lang="en-US" altLang="zh-CN" sz="2600" kern="100" dirty="0">
                <a:latin typeface="Times New Roman"/>
                <a:ea typeface="微软雅黑" pitchFamily="34" charset="-122"/>
                <a:cs typeface="Courier New"/>
              </a:rPr>
              <a:t>(2)</a:t>
            </a:r>
            <a:r>
              <a:rPr lang="zh-CN" altLang="en-US" sz="2600" kern="100" dirty="0">
                <a:latin typeface="Times New Roman"/>
                <a:ea typeface="微软雅黑" pitchFamily="34" charset="-122"/>
                <a:cs typeface="Courier New"/>
              </a:rPr>
              <a:t>经历了上次的批判大会，好多人都</a:t>
            </a:r>
            <a:r>
              <a:rPr lang="zh-CN" altLang="en-US" sz="2600" kern="100" dirty="0">
                <a:solidFill>
                  <a:srgbClr val="00B0F0"/>
                </a:solidFill>
                <a:latin typeface="微软雅黑" pitchFamily="34" charset="-122"/>
                <a:ea typeface="微软雅黑" pitchFamily="34" charset="-122"/>
                <a:cs typeface="Courier New"/>
              </a:rPr>
              <a:t>战战兢兢</a:t>
            </a:r>
            <a:r>
              <a:rPr lang="zh-CN" altLang="en-US" sz="2600" kern="100" dirty="0">
                <a:latin typeface="Times New Roman"/>
                <a:ea typeface="微软雅黑" pitchFamily="34" charset="-122"/>
                <a:cs typeface="Courier New"/>
              </a:rPr>
              <a:t>，怕丢了自己的工作</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50000"/>
              </a:lnSpc>
              <a:spcAft>
                <a:spcPts val="0"/>
              </a:spcAft>
            </a:pPr>
            <a:r>
              <a:rPr lang="en-US" altLang="zh-CN" sz="2600" kern="100" dirty="0" smtClean="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　　</a:t>
            </a:r>
            <a:r>
              <a:rPr lang="en-US" altLang="zh-CN" sz="2600" kern="100" dirty="0" smtClean="0">
                <a:latin typeface="Times New Roman"/>
                <a:ea typeface="微软雅黑" pitchFamily="34" charset="-122"/>
                <a:cs typeface="Courier New"/>
              </a:rPr>
              <a:t>		)</a:t>
            </a:r>
            <a:endParaRPr lang="en-US" altLang="zh-CN" sz="2600" kern="100" dirty="0">
              <a:latin typeface="Times New Roman"/>
              <a:ea typeface="微软雅黑" pitchFamily="34" charset="-122"/>
              <a:cs typeface="Courier New"/>
            </a:endParaRPr>
          </a:p>
          <a:p>
            <a:pPr algn="just">
              <a:lnSpc>
                <a:spcPct val="150000"/>
              </a:lnSpc>
              <a:spcAft>
                <a:spcPts val="0"/>
              </a:spcAft>
            </a:pPr>
            <a:r>
              <a:rPr lang="en-US" altLang="zh-CN" sz="2600" kern="100" dirty="0">
                <a:latin typeface="Times New Roman"/>
                <a:ea typeface="微软雅黑" pitchFamily="34" charset="-122"/>
                <a:cs typeface="Courier New"/>
              </a:rPr>
              <a:t>(3)</a:t>
            </a:r>
            <a:r>
              <a:rPr lang="zh-CN" altLang="en-US" sz="2600" kern="100" dirty="0">
                <a:latin typeface="Times New Roman"/>
                <a:ea typeface="微软雅黑" pitchFamily="34" charset="-122"/>
                <a:cs typeface="Courier New"/>
              </a:rPr>
              <a:t>在</a:t>
            </a:r>
            <a:r>
              <a:rPr lang="zh-CN" altLang="en-US" sz="2600" kern="100" dirty="0" smtClean="0">
                <a:latin typeface="Times New Roman"/>
                <a:ea typeface="微软雅黑" pitchFamily="34" charset="-122"/>
                <a:cs typeface="Courier New"/>
              </a:rPr>
              <a:t>中央</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反腐</a:t>
            </a:r>
            <a:r>
              <a:rPr lang="en-US" altLang="zh-CN" sz="2600" kern="100" dirty="0" smtClean="0">
                <a:latin typeface="+mn-ea"/>
                <a:cs typeface="Courier New"/>
              </a:rPr>
              <a:t>”</a:t>
            </a:r>
            <a:r>
              <a:rPr lang="zh-CN" altLang="en-US" sz="2600" kern="100" dirty="0" smtClean="0">
                <a:latin typeface="Times New Roman"/>
                <a:ea typeface="微软雅黑" pitchFamily="34" charset="-122"/>
                <a:cs typeface="Courier New"/>
              </a:rPr>
              <a:t>政策</a:t>
            </a:r>
            <a:r>
              <a:rPr lang="zh-CN" altLang="en-US" sz="2600" kern="100" dirty="0">
                <a:latin typeface="Times New Roman"/>
                <a:ea typeface="微软雅黑" pitchFamily="34" charset="-122"/>
                <a:cs typeface="Courier New"/>
              </a:rPr>
              <a:t>的高压下，不少腐败官员落马被查，真是</a:t>
            </a:r>
            <a:r>
              <a:rPr lang="zh-CN" altLang="en-US" sz="2600" kern="100" dirty="0">
                <a:solidFill>
                  <a:srgbClr val="00B0F0"/>
                </a:solidFill>
                <a:latin typeface="微软雅黑" pitchFamily="34" charset="-122"/>
                <a:ea typeface="微软雅黑" pitchFamily="34" charset="-122"/>
                <a:cs typeface="Courier New"/>
              </a:rPr>
              <a:t>大快人心</a:t>
            </a:r>
            <a:r>
              <a:rPr lang="zh-CN" altLang="en-US" sz="2600" kern="100" dirty="0">
                <a:latin typeface="Times New Roman"/>
                <a:ea typeface="微软雅黑" pitchFamily="34" charset="-122"/>
                <a:cs typeface="Courier New"/>
              </a:rPr>
              <a:t>，民心所向</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50000"/>
              </a:lnSpc>
              <a:spcAft>
                <a:spcPts val="0"/>
              </a:spcAft>
            </a:pPr>
            <a:r>
              <a:rPr lang="en-US" altLang="zh-CN" sz="2600" kern="100" dirty="0" smtClean="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　　</a:t>
            </a:r>
            <a:r>
              <a:rPr lang="en-US" altLang="zh-CN" sz="2600" kern="100" dirty="0" smtClean="0">
                <a:latin typeface="Times New Roman"/>
                <a:ea typeface="微软雅黑" pitchFamily="34" charset="-122"/>
                <a:cs typeface="Courier New"/>
              </a:rPr>
              <a:t>		)</a:t>
            </a:r>
            <a:endParaRPr lang="en-US" altLang="zh-CN" sz="2600" kern="100" dirty="0">
              <a:latin typeface="Times New Roman"/>
              <a:ea typeface="微软雅黑" pitchFamily="34" charset="-122"/>
              <a:cs typeface="Courier New"/>
            </a:endParaRPr>
          </a:p>
        </p:txBody>
      </p:sp>
      <p:sp>
        <p:nvSpPr>
          <p:cNvPr id="2" name="矩形 1"/>
          <p:cNvSpPr/>
          <p:nvPr/>
        </p:nvSpPr>
        <p:spPr>
          <a:xfrm>
            <a:off x="717118" y="2507337"/>
            <a:ext cx="1184940"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正确。</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717118" y="3675737"/>
            <a:ext cx="1184940"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正确。</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742518" y="5453737"/>
            <a:ext cx="1184940"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正确。</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087035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2967" y="580990"/>
            <a:ext cx="11236007" cy="4955203"/>
          </a:xfrm>
          <a:prstGeom prst="rect">
            <a:avLst/>
          </a:prstGeom>
          <a:noFill/>
        </p:spPr>
        <p:txBody>
          <a:bodyPr wrap="square" rtlCol="0">
            <a:spAutoFit/>
          </a:bodyPr>
          <a:lstStyle/>
          <a:p>
            <a:pPr algn="just">
              <a:lnSpc>
                <a:spcPct val="200000"/>
              </a:lnSpc>
              <a:spcAft>
                <a:spcPts val="0"/>
              </a:spcAft>
            </a:pPr>
            <a:r>
              <a:rPr lang="en-US" altLang="zh-CN" sz="2600" kern="100" dirty="0">
                <a:latin typeface="Times New Roman"/>
                <a:ea typeface="微软雅黑" pitchFamily="34" charset="-122"/>
                <a:cs typeface="Courier New"/>
              </a:rPr>
              <a:t>4</a:t>
            </a:r>
            <a:r>
              <a:rPr lang="zh-CN" altLang="en-US" sz="2600" kern="100" dirty="0">
                <a:latin typeface="Times New Roman"/>
                <a:ea typeface="微软雅黑" pitchFamily="34" charset="-122"/>
                <a:cs typeface="Courier New"/>
              </a:rPr>
              <a:t>．近义词辨析</a:t>
            </a:r>
          </a:p>
          <a:p>
            <a:pPr algn="just">
              <a:lnSpc>
                <a:spcPct val="200000"/>
              </a:lnSpc>
              <a:spcAft>
                <a:spcPts val="0"/>
              </a:spcAft>
            </a:pPr>
            <a:r>
              <a:rPr lang="en-US" altLang="zh-CN" sz="2600" kern="100" dirty="0">
                <a:latin typeface="Times New Roman"/>
                <a:ea typeface="微软雅黑" pitchFamily="34" charset="-122"/>
                <a:cs typeface="Courier New"/>
              </a:rPr>
              <a:t>(1)</a:t>
            </a:r>
            <a:r>
              <a:rPr lang="zh-CN" altLang="en-US" sz="2600" kern="100" dirty="0">
                <a:latin typeface="Times New Roman"/>
                <a:ea typeface="微软雅黑" pitchFamily="34" charset="-122"/>
                <a:cs typeface="Courier New"/>
              </a:rPr>
              <a:t>怂恿</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纵容</a:t>
            </a:r>
          </a:p>
          <a:p>
            <a:pPr algn="just">
              <a:lnSpc>
                <a:spcPct val="200000"/>
              </a:lnSpc>
              <a:spcAft>
                <a:spcPts val="0"/>
              </a:spcAft>
            </a:pPr>
            <a:r>
              <a:rPr lang="zh-CN" altLang="en-US" sz="2600" kern="100" dirty="0">
                <a:latin typeface="Times New Roman"/>
                <a:ea typeface="微软雅黑" pitchFamily="34" charset="-122"/>
                <a:cs typeface="Courier New"/>
              </a:rPr>
              <a:t>辨析</a:t>
            </a:r>
            <a:r>
              <a:rPr lang="zh-CN" altLang="en-US" sz="2600" kern="100" dirty="0" smtClean="0">
                <a:latin typeface="Times New Roman"/>
                <a:ea typeface="微软雅黑" pitchFamily="34" charset="-122"/>
                <a:cs typeface="Courier New"/>
              </a:rPr>
              <a:t>：</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怂恿</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指</a:t>
            </a:r>
            <a:r>
              <a:rPr lang="zh-CN" altLang="en-US" sz="2600" kern="100" dirty="0">
                <a:latin typeface="Times New Roman"/>
                <a:ea typeface="微软雅黑" pitchFamily="34" charset="-122"/>
                <a:cs typeface="Courier New"/>
              </a:rPr>
              <a:t>鼓动别人去做</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某事</a:t>
            </a:r>
            <a:r>
              <a:rPr lang="en-US" altLang="zh-CN" sz="2600" kern="100" dirty="0">
                <a:latin typeface="Times New Roman"/>
                <a:ea typeface="微软雅黑" pitchFamily="34" charset="-122"/>
                <a:cs typeface="Courier New"/>
              </a:rPr>
              <a:t>)</a:t>
            </a:r>
            <a:r>
              <a:rPr lang="zh-CN" altLang="en-US" sz="2600" kern="100" dirty="0" smtClean="0">
                <a:latin typeface="Times New Roman"/>
                <a:ea typeface="微软雅黑" pitchFamily="34" charset="-122"/>
                <a:cs typeface="Courier New"/>
              </a:rPr>
              <a:t>；</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纵容</a:t>
            </a:r>
            <a:r>
              <a:rPr lang="en-US" altLang="zh-CN" sz="2600" kern="100" dirty="0" smtClean="0">
                <a:latin typeface="+mn-ea"/>
                <a:cs typeface="Courier New"/>
              </a:rPr>
              <a:t>”</a:t>
            </a:r>
            <a:r>
              <a:rPr lang="zh-CN" altLang="en-US" sz="2600" kern="100" dirty="0" smtClean="0">
                <a:latin typeface="Times New Roman"/>
                <a:ea typeface="微软雅黑" pitchFamily="34" charset="-122"/>
                <a:cs typeface="Courier New"/>
              </a:rPr>
              <a:t>指</a:t>
            </a:r>
            <a:r>
              <a:rPr lang="zh-CN" altLang="en-US" sz="2600" kern="100" dirty="0">
                <a:latin typeface="Times New Roman"/>
                <a:ea typeface="微软雅黑" pitchFamily="34" charset="-122"/>
                <a:cs typeface="Courier New"/>
              </a:rPr>
              <a:t>对错误行为不加制止，任其发展。</a:t>
            </a:r>
          </a:p>
          <a:p>
            <a:pPr algn="just">
              <a:lnSpc>
                <a:spcPct val="200000"/>
              </a:lnSpc>
              <a:spcAft>
                <a:spcPts val="0"/>
              </a:spcAft>
            </a:pPr>
            <a:r>
              <a:rPr lang="zh-CN" altLang="en-US" sz="2600" kern="100" dirty="0">
                <a:latin typeface="Times New Roman"/>
                <a:ea typeface="微软雅黑" pitchFamily="34" charset="-122"/>
                <a:cs typeface="Courier New"/>
              </a:rPr>
              <a:t>运用：①对孩子的这种不良行为，你不能一味</a:t>
            </a:r>
            <a:r>
              <a:rPr lang="en-US" altLang="zh-CN" sz="2600" kern="100" dirty="0">
                <a:latin typeface="Times New Roman"/>
                <a:ea typeface="微软雅黑" pitchFamily="34" charset="-122"/>
                <a:cs typeface="Courier New"/>
              </a:rPr>
              <a:t>________</a:t>
            </a:r>
            <a:r>
              <a:rPr lang="zh-CN" altLang="en-US" sz="2600" kern="100" dirty="0">
                <a:latin typeface="Times New Roman"/>
                <a:ea typeface="微软雅黑" pitchFamily="34" charset="-122"/>
                <a:cs typeface="Courier New"/>
              </a:rPr>
              <a:t>。</a:t>
            </a:r>
          </a:p>
          <a:p>
            <a:pPr algn="just">
              <a:lnSpc>
                <a:spcPct val="200000"/>
              </a:lnSpc>
              <a:spcAft>
                <a:spcPts val="0"/>
              </a:spcAft>
            </a:pPr>
            <a:r>
              <a:rPr lang="zh-CN" altLang="en-US" sz="2600" kern="100" dirty="0">
                <a:latin typeface="Times New Roman"/>
                <a:ea typeface="微软雅黑" pitchFamily="34" charset="-122"/>
                <a:cs typeface="Courier New"/>
              </a:rPr>
              <a:t>②他一再</a:t>
            </a:r>
            <a:r>
              <a:rPr lang="en-US" altLang="zh-CN" sz="2600" kern="100" dirty="0">
                <a:latin typeface="Times New Roman"/>
                <a:ea typeface="微软雅黑" pitchFamily="34" charset="-122"/>
                <a:cs typeface="Courier New"/>
              </a:rPr>
              <a:t>________</a:t>
            </a:r>
            <a:r>
              <a:rPr lang="zh-CN" altLang="en-US" sz="2600" kern="100" dirty="0">
                <a:latin typeface="Times New Roman"/>
                <a:ea typeface="微软雅黑" pitchFamily="34" charset="-122"/>
                <a:cs typeface="Courier New"/>
              </a:rPr>
              <a:t>我到北京去发展。</a:t>
            </a:r>
          </a:p>
        </p:txBody>
      </p:sp>
      <p:sp>
        <p:nvSpPr>
          <p:cNvPr id="2" name="矩形 1"/>
          <p:cNvSpPr/>
          <p:nvPr/>
        </p:nvSpPr>
        <p:spPr>
          <a:xfrm>
            <a:off x="7312709" y="4009509"/>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纵容</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2014249" y="4807500"/>
            <a:ext cx="851515"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怂恿</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047741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4867" y="854040"/>
            <a:ext cx="11236007" cy="4093428"/>
          </a:xfrm>
          <a:prstGeom prst="rect">
            <a:avLst/>
          </a:prstGeom>
          <a:noFill/>
        </p:spPr>
        <p:txBody>
          <a:bodyPr wrap="square" rtlCol="0">
            <a:spAutoFit/>
          </a:bodyPr>
          <a:lstStyle/>
          <a:p>
            <a:pPr algn="just">
              <a:lnSpc>
                <a:spcPct val="200000"/>
              </a:lnSpc>
              <a:spcAft>
                <a:spcPts val="0"/>
              </a:spcAft>
            </a:pPr>
            <a:r>
              <a:rPr lang="en-US" altLang="zh-CN" sz="2600" kern="100" dirty="0">
                <a:latin typeface="Times New Roman"/>
                <a:ea typeface="微软雅黑" pitchFamily="34" charset="-122"/>
                <a:cs typeface="Courier New"/>
              </a:rPr>
              <a:t>(2)</a:t>
            </a:r>
            <a:r>
              <a:rPr lang="zh-CN" altLang="en-US" sz="2600" kern="100" dirty="0">
                <a:latin typeface="Times New Roman"/>
                <a:ea typeface="微软雅黑" pitchFamily="34" charset="-122"/>
                <a:cs typeface="Courier New"/>
              </a:rPr>
              <a:t>光明磊落</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光明正大</a:t>
            </a:r>
          </a:p>
          <a:p>
            <a:pPr algn="just">
              <a:lnSpc>
                <a:spcPct val="200000"/>
              </a:lnSpc>
              <a:spcAft>
                <a:spcPts val="0"/>
              </a:spcAft>
            </a:pPr>
            <a:r>
              <a:rPr lang="zh-CN" altLang="en-US" sz="2600" kern="100" dirty="0">
                <a:latin typeface="Times New Roman"/>
                <a:ea typeface="微软雅黑" pitchFamily="34" charset="-122"/>
                <a:cs typeface="Courier New"/>
              </a:rPr>
              <a:t>辨析：都</a:t>
            </a:r>
            <a:r>
              <a:rPr lang="zh-CN" altLang="en-US" sz="2600" kern="100" dirty="0" smtClean="0">
                <a:latin typeface="Times New Roman"/>
                <a:ea typeface="微软雅黑" pitchFamily="34" charset="-122"/>
                <a:cs typeface="Courier New"/>
              </a:rPr>
              <a:t>含有</a:t>
            </a:r>
            <a:r>
              <a:rPr lang="zh-CN" altLang="en-US" sz="2600" kern="100" dirty="0" smtClean="0">
                <a:latin typeface="+mn-ea"/>
                <a:cs typeface="Courier New"/>
              </a:rPr>
              <a:t>“</a:t>
            </a:r>
            <a:r>
              <a:rPr lang="zh-CN" altLang="en-US" sz="2600" kern="100" dirty="0" smtClean="0">
                <a:latin typeface="Times New Roman"/>
                <a:ea typeface="微软雅黑" pitchFamily="34" charset="-122"/>
                <a:cs typeface="Courier New"/>
              </a:rPr>
              <a:t>心地光明</a:t>
            </a:r>
            <a:r>
              <a:rPr lang="en-US" altLang="zh-CN" sz="2600" kern="100" dirty="0" smtClean="0">
                <a:latin typeface="+mn-ea"/>
                <a:cs typeface="Courier New"/>
              </a:rPr>
              <a:t>”</a:t>
            </a:r>
            <a:r>
              <a:rPr lang="zh-CN" altLang="en-US" sz="2600" kern="100" dirty="0" smtClean="0">
                <a:latin typeface="Times New Roman"/>
                <a:ea typeface="微软雅黑" pitchFamily="34" charset="-122"/>
                <a:cs typeface="Courier New"/>
              </a:rPr>
              <a:t>的</a:t>
            </a:r>
            <a:r>
              <a:rPr lang="zh-CN" altLang="en-US" sz="2600" kern="100" dirty="0">
                <a:latin typeface="Times New Roman"/>
                <a:ea typeface="微软雅黑" pitchFamily="34" charset="-122"/>
                <a:cs typeface="Courier New"/>
              </a:rPr>
              <a:t>意思，都能用于人及其言行。异：前者偏重在人的精神品质，指胸怀坦白，没有私心；后者指人的襟怀坦白，行为正派。</a:t>
            </a:r>
          </a:p>
          <a:p>
            <a:pPr algn="just">
              <a:lnSpc>
                <a:spcPct val="200000"/>
              </a:lnSpc>
              <a:spcAft>
                <a:spcPts val="0"/>
              </a:spcAft>
            </a:pPr>
            <a:r>
              <a:rPr lang="zh-CN" altLang="en-US" sz="2600" kern="100" dirty="0">
                <a:latin typeface="Times New Roman"/>
                <a:ea typeface="微软雅黑" pitchFamily="34" charset="-122"/>
                <a:cs typeface="Courier New"/>
              </a:rPr>
              <a:t>运用：①譬如人</a:t>
            </a:r>
            <a:r>
              <a:rPr lang="en-US" altLang="zh-CN" sz="2600" kern="100" dirty="0" smtClean="0">
                <a:latin typeface="Times New Roman"/>
                <a:ea typeface="微软雅黑" pitchFamily="34" charset="-122"/>
                <a:cs typeface="Courier New"/>
              </a:rPr>
              <a:t>_______</a:t>
            </a:r>
            <a:r>
              <a:rPr lang="en-US" altLang="zh-CN" sz="2600" kern="100" dirty="0">
                <a:latin typeface="Times New Roman"/>
                <a:ea typeface="微软雅黑" pitchFamily="34" charset="-122"/>
                <a:cs typeface="Courier New"/>
              </a:rPr>
              <a:t>____</a:t>
            </a:r>
            <a:r>
              <a:rPr lang="en-US" altLang="zh-CN" sz="2600" kern="100" dirty="0" smtClean="0">
                <a:latin typeface="Times New Roman"/>
                <a:ea typeface="微软雅黑" pitchFamily="34" charset="-122"/>
                <a:cs typeface="Courier New"/>
              </a:rPr>
              <a:t>_</a:t>
            </a:r>
            <a:r>
              <a:rPr lang="zh-CN" altLang="en-US" sz="2600" kern="100" dirty="0">
                <a:latin typeface="Times New Roman"/>
                <a:ea typeface="微软雅黑" pitchFamily="34" charset="-122"/>
                <a:cs typeface="Courier New"/>
              </a:rPr>
              <a:t>便是好人，昏昧迷暗的便不是好人。</a:t>
            </a:r>
          </a:p>
          <a:p>
            <a:pPr algn="just">
              <a:lnSpc>
                <a:spcPct val="200000"/>
              </a:lnSpc>
              <a:spcAft>
                <a:spcPts val="0"/>
              </a:spcAft>
            </a:pPr>
            <a:r>
              <a:rPr lang="zh-CN" altLang="en-US" sz="2600" kern="100" dirty="0">
                <a:latin typeface="Times New Roman"/>
                <a:ea typeface="微软雅黑" pitchFamily="34" charset="-122"/>
                <a:cs typeface="Courier New"/>
              </a:rPr>
              <a:t>②彭德怀元帅为人行事</a:t>
            </a:r>
            <a:r>
              <a:rPr lang="en-US" altLang="zh-CN" sz="2600" kern="100" dirty="0" smtClean="0">
                <a:latin typeface="Times New Roman"/>
                <a:ea typeface="微软雅黑" pitchFamily="34" charset="-122"/>
                <a:cs typeface="Courier New"/>
              </a:rPr>
              <a:t>_______</a:t>
            </a:r>
            <a:r>
              <a:rPr lang="en-US" altLang="zh-CN" sz="2600" kern="100" dirty="0">
                <a:latin typeface="Times New Roman"/>
                <a:ea typeface="微软雅黑" pitchFamily="34" charset="-122"/>
                <a:cs typeface="Courier New"/>
              </a:rPr>
              <a:t>___</a:t>
            </a:r>
            <a:r>
              <a:rPr lang="en-US" altLang="zh-CN" sz="2600" kern="100" dirty="0" smtClean="0">
                <a:latin typeface="Times New Roman"/>
                <a:ea typeface="微软雅黑" pitchFamily="34" charset="-122"/>
                <a:cs typeface="Courier New"/>
              </a:rPr>
              <a:t>_</a:t>
            </a:r>
            <a:r>
              <a:rPr lang="zh-CN" altLang="en-US" sz="2600" kern="100" dirty="0">
                <a:latin typeface="Times New Roman"/>
                <a:ea typeface="微软雅黑" pitchFamily="34" charset="-122"/>
                <a:cs typeface="Courier New"/>
              </a:rPr>
              <a:t>，深得世人赞誉。</a:t>
            </a:r>
          </a:p>
        </p:txBody>
      </p:sp>
      <p:sp>
        <p:nvSpPr>
          <p:cNvPr id="3" name="矩形 2"/>
          <p:cNvSpPr/>
          <p:nvPr/>
        </p:nvSpPr>
        <p:spPr>
          <a:xfrm>
            <a:off x="2994709" y="3493730"/>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光明正大</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3886884" y="42984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光明磊落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grpSp>
        <p:nvGrpSpPr>
          <p:cNvPr id="5" name="组合 4"/>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04200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905148"/>
            <a:ext cx="11207055" cy="4770537"/>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装在套子里的人</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是俄国批判现实主义作家契诃夫的一篇短篇小说。小说成功地塑造了一个胆小怕事、反对一切社会变革的保守分子</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别里科夫的形象。课文运用夸张变形的漫画手法和强烈的对比手法，造成强烈的讽刺效果，有力地鞭挞了反动势力的可厌可憎，无情地嘲笑了他们的极端虚伪，向我们展示了十九世纪九十年代在大革命风暴来临之际的俄国的黑暗现实。</a:t>
            </a:r>
            <a:endParaRPr lang="zh-CN" altLang="zh-CN" sz="26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70" y="975891"/>
            <a:ext cx="2280602" cy="407786"/>
          </a:xfrm>
          <a:prstGeom prst="rect">
            <a:avLst/>
          </a:prstGeom>
          <a:noFill/>
          <a:ln>
            <a:noFill/>
          </a:ln>
        </p:spPr>
        <p:txBody>
          <a:bodyPr wrap="square" lIns="68562" tIns="34281" rIns="68562" bIns="34281" rtlCol="0">
            <a:spAutoFit/>
          </a:bodyPr>
          <a:lstStyle/>
          <a:p>
            <a:r>
              <a:rPr lang="zh-CN" altLang="en-US" sz="2200" b="1" kern="100" dirty="0">
                <a:solidFill>
                  <a:schemeClr val="bg1">
                    <a:lumMod val="50000"/>
                  </a:schemeClr>
                </a:solidFill>
                <a:latin typeface="Times New Roman"/>
                <a:ea typeface="微软雅黑" pitchFamily="34" charset="-122"/>
                <a:cs typeface="Times New Roman"/>
              </a:rPr>
              <a:t>结构图示</a:t>
            </a:r>
            <a:endParaRPr lang="zh-CN" altLang="zh-CN" sz="2200" b="1" kern="100" dirty="0">
              <a:solidFill>
                <a:schemeClr val="bg1">
                  <a:lumMod val="50000"/>
                </a:schemeClr>
              </a:solidFill>
              <a:latin typeface="Times New Roman"/>
              <a:ea typeface="微软雅黑" pitchFamily="34" charset="-122"/>
              <a:cs typeface="Times New Roman"/>
            </a:endParaRPr>
          </a:p>
        </p:txBody>
      </p:sp>
      <p:pic>
        <p:nvPicPr>
          <p:cNvPr id="6146" name="Picture 2" descr="\\鹿晴晴\e\鹿晴晴\2014\源文件\语文 人教版 必修5\人教语文必修5\R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1992588"/>
            <a:ext cx="7720012" cy="30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95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237" y="36220"/>
            <a:ext cx="11231438" cy="2369880"/>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．结合下表思考：课文</a:t>
            </a: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a:t>
            </a:r>
            <a:r>
              <a:rPr lang="en-US" altLang="zh-CN" sz="2600" kern="100" dirty="0">
                <a:solidFill>
                  <a:schemeClr val="tx1">
                    <a:lumMod val="75000"/>
                    <a:lumOff val="25000"/>
                  </a:schemeClr>
                </a:solidFill>
                <a:latin typeface="Times New Roman"/>
                <a:ea typeface="微软雅黑" pitchFamily="34" charset="-122"/>
                <a:cs typeface="Courier New"/>
              </a:rPr>
              <a:t>5</a:t>
            </a:r>
            <a:r>
              <a:rPr lang="zh-CN" altLang="en-US" sz="2600" kern="100" dirty="0">
                <a:solidFill>
                  <a:schemeClr val="tx1">
                    <a:lumMod val="75000"/>
                    <a:lumOff val="25000"/>
                  </a:schemeClr>
                </a:solidFill>
                <a:latin typeface="Times New Roman"/>
                <a:ea typeface="微软雅黑" pitchFamily="34" charset="-122"/>
                <a:cs typeface="Courier New"/>
              </a:rPr>
              <a:t>段着力描写了别里科夫形形色色的套子，这些套子的具体内容是什么？体现了他什么样的性格特点</a:t>
            </a:r>
            <a:r>
              <a:rPr lang="zh-CN" altLang="en-US" sz="2600" kern="100" dirty="0" smtClean="0">
                <a:solidFill>
                  <a:schemeClr val="tx1">
                    <a:lumMod val="75000"/>
                    <a:lumOff val="25000"/>
                  </a:schemeClr>
                </a:solidFill>
                <a:latin typeface="Times New Roman"/>
                <a:ea typeface="微软雅黑" pitchFamily="34" charset="-122"/>
                <a:cs typeface="Courier New"/>
              </a:rPr>
              <a:t>？</a:t>
            </a:r>
            <a:endParaRPr lang="zh-CN" altLang="zh-CN" sz="2600" kern="100" dirty="0">
              <a:solidFill>
                <a:schemeClr val="tx1">
                  <a:lumMod val="75000"/>
                  <a:lumOff val="25000"/>
                </a:schemeClr>
              </a:solidFill>
              <a:latin typeface="宋体"/>
              <a:ea typeface="微软雅黑" pitchFamily="34" charset="-122"/>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924044142"/>
              </p:ext>
            </p:extLst>
          </p:nvPr>
        </p:nvGraphicFramePr>
        <p:xfrm>
          <a:off x="405131" y="2438402"/>
          <a:ext cx="11291570" cy="3724048"/>
        </p:xfrm>
        <a:graphic>
          <a:graphicData uri="http://schemas.openxmlformats.org/drawingml/2006/table">
            <a:tbl>
              <a:tblPr>
                <a:tableStyleId>{8A107856-5554-42FB-B03E-39F5DBC370BA}</a:tableStyleId>
              </a:tblPr>
              <a:tblGrid>
                <a:gridCol w="4343780"/>
                <a:gridCol w="1841311"/>
                <a:gridCol w="5106479"/>
              </a:tblGrid>
              <a:tr h="752248">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套子的类别</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内容</a:t>
                      </a:r>
                    </a:p>
                  </a:txBody>
                  <a:tcPr marL="68580" marR="68580" marT="0" marB="0" anchor="ctr"/>
                </a:tc>
                <a:tc>
                  <a:txBody>
                    <a:bodyPr/>
                    <a:lstStyle/>
                    <a:p>
                      <a:pPr algn="ctr">
                        <a:lnSpc>
                          <a:spcPct val="150000"/>
                        </a:lnSpc>
                        <a:spcAft>
                          <a:spcPts val="0"/>
                        </a:spcAft>
                      </a:pPr>
                      <a:r>
                        <a:rPr lang="zh-CN" altLang="en-US" sz="2600" kern="100" dirty="0" smtClean="0">
                          <a:latin typeface="+mn-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套中人</a:t>
                      </a:r>
                      <a:r>
                        <a:rPr lang="zh-CN" altLang="en-US" sz="2600" kern="100" dirty="0" smtClean="0">
                          <a:latin typeface="+mn-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的</a:t>
                      </a:r>
                      <a:r>
                        <a:rPr lang="zh-CN" sz="2600" kern="100" dirty="0">
                          <a:solidFill>
                            <a:schemeClr val="tx1">
                              <a:lumMod val="75000"/>
                              <a:lumOff val="25000"/>
                            </a:schemeClr>
                          </a:solidFill>
                          <a:latin typeface="Times New Roman"/>
                          <a:ea typeface="微软雅黑" pitchFamily="34" charset="-122"/>
                          <a:cs typeface="Courier New"/>
                        </a:rPr>
                        <a:t>性格特点</a:t>
                      </a:r>
                    </a:p>
                  </a:txBody>
                  <a:tcPr marL="68580" marR="68580" marT="0" marB="0" anchor="ctr"/>
                </a:tc>
              </a:tr>
              <a:tr h="376124">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外表的套子</a:t>
                      </a:r>
                    </a:p>
                  </a:txBody>
                  <a:tcPr marL="68580" marR="68580" marT="0" marB="0" anchor="ctr"/>
                </a:tc>
                <a:tc>
                  <a:txBody>
                    <a:bodyPr/>
                    <a:lstStyle/>
                    <a:p>
                      <a:pPr algn="ctr">
                        <a:lnSpc>
                          <a:spcPct val="150000"/>
                        </a:lnSpc>
                        <a:spcAft>
                          <a:spcPts val="0"/>
                        </a:spcAft>
                      </a:pPr>
                      <a:r>
                        <a:rPr lang="en-US" sz="2600" kern="100" dirty="0">
                          <a:solidFill>
                            <a:schemeClr val="tx1">
                              <a:lumMod val="75000"/>
                              <a:lumOff val="25000"/>
                            </a:schemeClr>
                          </a:solidFill>
                          <a:latin typeface="Times New Roman"/>
                          <a:ea typeface="微软雅黑" pitchFamily="34" charset="-122"/>
                          <a:cs typeface="Courier New"/>
                        </a:rPr>
                        <a:t> </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c rowSpan="5">
                  <a:txBody>
                    <a:bodyPr/>
                    <a:lstStyle/>
                    <a:p>
                      <a:pPr algn="ctr">
                        <a:lnSpc>
                          <a:spcPct val="1500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r>
              <a:tr h="376124">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职业的套子</a:t>
                      </a:r>
                    </a:p>
                  </a:txBody>
                  <a:tcPr marL="68580" marR="68580" marT="0" marB="0" anchor="ctr"/>
                </a:tc>
                <a:tc>
                  <a:txBody>
                    <a:bodyPr/>
                    <a:lstStyle/>
                    <a:p>
                      <a:pPr algn="ctr">
                        <a:lnSpc>
                          <a:spcPct val="1500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vMerge="1">
                  <a:txBody>
                    <a:bodyPr/>
                    <a:lstStyle/>
                    <a:p>
                      <a:endParaRPr lang="zh-CN" altLang="en-US"/>
                    </a:p>
                  </a:txBody>
                  <a:tcPr/>
                </a:tc>
              </a:tr>
              <a:tr h="376124">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思想的套子</a:t>
                      </a:r>
                    </a:p>
                  </a:txBody>
                  <a:tcPr marL="68580" marR="68580" marT="0" marB="0" anchor="ctr"/>
                </a:tc>
                <a:tc>
                  <a:txBody>
                    <a:bodyPr/>
                    <a:lstStyle/>
                    <a:p>
                      <a:pPr algn="ctr">
                        <a:lnSpc>
                          <a:spcPct val="1500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vMerge="1">
                  <a:txBody>
                    <a:bodyPr/>
                    <a:lstStyle/>
                    <a:p>
                      <a:endParaRPr lang="zh-CN" altLang="en-US"/>
                    </a:p>
                  </a:txBody>
                  <a:tcPr/>
                </a:tc>
              </a:tr>
              <a:tr h="376124">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论调的套子</a:t>
                      </a:r>
                    </a:p>
                  </a:txBody>
                  <a:tcPr marL="68580" marR="68580" marT="0" marB="0" anchor="ctr"/>
                </a:tc>
                <a:tc>
                  <a:txBody>
                    <a:bodyPr/>
                    <a:lstStyle/>
                    <a:p>
                      <a:pPr algn="ctr">
                        <a:lnSpc>
                          <a:spcPct val="1500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vMerge="1">
                  <a:txBody>
                    <a:bodyPr/>
                    <a:lstStyle/>
                    <a:p>
                      <a:endParaRPr lang="zh-CN" altLang="en-US"/>
                    </a:p>
                  </a:txBody>
                  <a:tcPr/>
                </a:tc>
              </a:tr>
              <a:tr h="376124">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生活的套子</a:t>
                      </a:r>
                    </a:p>
                  </a:txBody>
                  <a:tcPr marL="68580" marR="68580" marT="0" marB="0" anchor="ctr"/>
                </a:tc>
                <a:tc>
                  <a:txBody>
                    <a:bodyPr/>
                    <a:lstStyle/>
                    <a:p>
                      <a:pPr algn="ctr">
                        <a:lnSpc>
                          <a:spcPct val="150000"/>
                        </a:lnSpc>
                        <a:spcAft>
                          <a:spcPts val="0"/>
                        </a:spcAft>
                      </a:pPr>
                      <a:r>
                        <a:rPr lang="en-US" sz="2600" kern="100" dirty="0">
                          <a:solidFill>
                            <a:schemeClr val="tx1">
                              <a:lumMod val="75000"/>
                              <a:lumOff val="25000"/>
                            </a:schemeClr>
                          </a:solidFill>
                          <a:latin typeface="Times New Roman"/>
                          <a:ea typeface="微软雅黑" pitchFamily="34" charset="-122"/>
                          <a:cs typeface="Courier New"/>
                        </a:rPr>
                        <a:t> </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c vMerge="1">
                  <a:txBody>
                    <a:bodyPr/>
                    <a:lstStyle/>
                    <a:p>
                      <a:endParaRPr lang="zh-CN" altLang="en-US"/>
                    </a:p>
                  </a:txBody>
                  <a:tcPr/>
                </a:tc>
              </a:tr>
            </a:tbl>
          </a:graphicData>
        </a:graphic>
      </p:graphicFrame>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950" y="210845"/>
            <a:ext cx="11571762" cy="621517"/>
          </a:xfrm>
          <a:prstGeom prst="rect">
            <a:avLst/>
          </a:prstGeom>
          <a:noFill/>
        </p:spPr>
        <p:txBody>
          <a:bodyPr wrap="square" rtlCol="0">
            <a:spAutoFit/>
          </a:bodyPr>
          <a:lstStyle/>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endParaRPr lang="zh-CN" altLang="en-US" sz="2600" kern="100" dirty="0">
              <a:latin typeface="Times New Roman"/>
              <a:ea typeface="微软雅黑" pitchFamily="34" charset="-122"/>
              <a:cs typeface="Times New Roman"/>
            </a:endParaRPr>
          </a:p>
        </p:txBody>
      </p:sp>
      <p:graphicFrame>
        <p:nvGraphicFramePr>
          <p:cNvPr id="7" name="表格 6"/>
          <p:cNvGraphicFramePr>
            <a:graphicFrameLocks noGrp="1"/>
          </p:cNvGraphicFramePr>
          <p:nvPr>
            <p:extLst>
              <p:ext uri="{D42A27DB-BD31-4B8C-83A1-F6EECF244321}">
                <p14:modId xmlns:p14="http://schemas.microsoft.com/office/powerpoint/2010/main" val="2366505921"/>
              </p:ext>
            </p:extLst>
          </p:nvPr>
        </p:nvGraphicFramePr>
        <p:xfrm>
          <a:off x="298122" y="1099062"/>
          <a:ext cx="11589078" cy="4720430"/>
        </p:xfrm>
        <a:graphic>
          <a:graphicData uri="http://schemas.openxmlformats.org/drawingml/2006/table">
            <a:tbl>
              <a:tblPr>
                <a:tableStyleId>{8A107856-5554-42FB-B03E-39F5DBC370BA}</a:tableStyleId>
              </a:tblPr>
              <a:tblGrid>
                <a:gridCol w="2259424"/>
                <a:gridCol w="6675354"/>
                <a:gridCol w="2654300"/>
              </a:tblGrid>
              <a:tr h="1348695">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套子的类别</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内容</a:t>
                      </a:r>
                    </a:p>
                  </a:txBody>
                  <a:tcPr marL="68580" marR="68580" marT="0" marB="0" anchor="ctr"/>
                </a:tc>
                <a:tc>
                  <a:txBody>
                    <a:bodyPr/>
                    <a:lstStyle/>
                    <a:p>
                      <a:pPr algn="ctr">
                        <a:lnSpc>
                          <a:spcPct val="150000"/>
                        </a:lnSpc>
                        <a:spcAft>
                          <a:spcPts val="0"/>
                        </a:spcAft>
                      </a:pP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套中人</a:t>
                      </a:r>
                      <a:r>
                        <a:rPr lang="zh-CN" altLang="en-US" sz="2600" kern="100" dirty="0" smtClean="0">
                          <a:solidFill>
                            <a:schemeClr val="tx1">
                              <a:lumMod val="75000"/>
                              <a:lumOff val="25000"/>
                            </a:schemeClr>
                          </a:solidFill>
                          <a:latin typeface="宋体 "/>
                          <a:ea typeface="+mn-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的</a:t>
                      </a:r>
                      <a:r>
                        <a:rPr lang="zh-CN" sz="2600" kern="100" dirty="0">
                          <a:solidFill>
                            <a:schemeClr val="tx1">
                              <a:lumMod val="75000"/>
                              <a:lumOff val="25000"/>
                            </a:schemeClr>
                          </a:solidFill>
                          <a:latin typeface="Times New Roman"/>
                          <a:ea typeface="微软雅黑" pitchFamily="34" charset="-122"/>
                          <a:cs typeface="Courier New"/>
                        </a:rPr>
                        <a:t>性格特点</a:t>
                      </a:r>
                    </a:p>
                  </a:txBody>
                  <a:tcPr marL="68580" marR="68580" marT="0" marB="0" anchor="ctr"/>
                </a:tc>
              </a:tr>
              <a:tr h="674347">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外表的套子</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雨鞋、雨伞、棉衣、黑眼镜、羊毛衫等。</a:t>
                      </a:r>
                    </a:p>
                  </a:txBody>
                  <a:tcPr marL="68580" marR="68580" marT="0" marB="0" anchor="ctr"/>
                </a:tc>
                <a:tc rowSpan="5">
                  <a:txBody>
                    <a:bodyPr/>
                    <a:lstStyle/>
                    <a:p>
                      <a:pPr algn="ctr">
                        <a:lnSpc>
                          <a:spcPct val="150000"/>
                        </a:lnSpc>
                        <a:spcAft>
                          <a:spcPts val="0"/>
                        </a:spcAft>
                      </a:pPr>
                      <a:r>
                        <a:rPr lang="zh-CN" altLang="en-US" sz="2600" kern="100" dirty="0" smtClean="0">
                          <a:solidFill>
                            <a:schemeClr val="tx1">
                              <a:lumMod val="75000"/>
                              <a:lumOff val="25000"/>
                            </a:schemeClr>
                          </a:solidFill>
                          <a:latin typeface="Times New Roman"/>
                          <a:ea typeface="微软雅黑" pitchFamily="34" charset="-122"/>
                          <a:cs typeface="Courier New"/>
                        </a:rPr>
                        <a:t>封闭怀旧</a:t>
                      </a:r>
                      <a:endParaRPr lang="en-US" altLang="zh-CN" sz="2600" kern="100" dirty="0" smtClean="0">
                        <a:solidFill>
                          <a:schemeClr val="tx1">
                            <a:lumMod val="75000"/>
                            <a:lumOff val="25000"/>
                          </a:schemeClr>
                        </a:solidFill>
                        <a:latin typeface="Times New Roman"/>
                        <a:ea typeface="微软雅黑" pitchFamily="34" charset="-122"/>
                        <a:cs typeface="Courier New"/>
                      </a:endParaRPr>
                    </a:p>
                    <a:p>
                      <a:pPr algn="ctr">
                        <a:lnSpc>
                          <a:spcPct val="150000"/>
                        </a:lnSpc>
                        <a:spcAft>
                          <a:spcPts val="0"/>
                        </a:spcAft>
                      </a:pPr>
                      <a:r>
                        <a:rPr lang="zh-CN" sz="2600" kern="100" dirty="0" smtClean="0">
                          <a:solidFill>
                            <a:schemeClr val="tx1">
                              <a:lumMod val="75000"/>
                              <a:lumOff val="25000"/>
                            </a:schemeClr>
                          </a:solidFill>
                          <a:latin typeface="Times New Roman"/>
                          <a:ea typeface="微软雅黑" pitchFamily="34" charset="-122"/>
                          <a:cs typeface="Courier New"/>
                        </a:rPr>
                        <a:t>思想僵化</a:t>
                      </a:r>
                      <a:endParaRPr lang="en-US" altLang="zh-CN" sz="2600" kern="100" dirty="0" smtClean="0">
                        <a:solidFill>
                          <a:schemeClr val="tx1">
                            <a:lumMod val="75000"/>
                            <a:lumOff val="25000"/>
                          </a:schemeClr>
                        </a:solidFill>
                        <a:latin typeface="Times New Roman"/>
                        <a:ea typeface="微软雅黑" pitchFamily="34" charset="-122"/>
                        <a:cs typeface="Courier New"/>
                      </a:endParaRPr>
                    </a:p>
                    <a:p>
                      <a:pPr algn="ctr">
                        <a:lnSpc>
                          <a:spcPct val="150000"/>
                        </a:lnSpc>
                        <a:spcAft>
                          <a:spcPts val="0"/>
                        </a:spcAft>
                      </a:pPr>
                      <a:r>
                        <a:rPr lang="zh-CN" sz="2600" kern="100" dirty="0" smtClean="0">
                          <a:solidFill>
                            <a:schemeClr val="tx1">
                              <a:lumMod val="75000"/>
                              <a:lumOff val="25000"/>
                            </a:schemeClr>
                          </a:solidFill>
                          <a:latin typeface="Times New Roman"/>
                          <a:ea typeface="微软雅黑" pitchFamily="34" charset="-122"/>
                          <a:cs typeface="Courier New"/>
                        </a:rPr>
                        <a:t>胆小多疑</a:t>
                      </a:r>
                      <a:endParaRPr lang="en-US" altLang="zh-CN" sz="2600" kern="100" dirty="0" smtClean="0">
                        <a:solidFill>
                          <a:schemeClr val="tx1">
                            <a:lumMod val="75000"/>
                            <a:lumOff val="25000"/>
                          </a:schemeClr>
                        </a:solidFill>
                        <a:latin typeface="Times New Roman"/>
                        <a:ea typeface="微软雅黑" pitchFamily="34" charset="-122"/>
                        <a:cs typeface="Courier New"/>
                      </a:endParaRPr>
                    </a:p>
                    <a:p>
                      <a:pPr algn="ctr">
                        <a:lnSpc>
                          <a:spcPct val="150000"/>
                        </a:lnSpc>
                        <a:spcAft>
                          <a:spcPts val="0"/>
                        </a:spcAft>
                      </a:pPr>
                      <a:r>
                        <a:rPr lang="zh-CN" sz="2600" kern="100" dirty="0" smtClean="0">
                          <a:solidFill>
                            <a:schemeClr val="tx1">
                              <a:lumMod val="75000"/>
                              <a:lumOff val="25000"/>
                            </a:schemeClr>
                          </a:solidFill>
                          <a:latin typeface="Times New Roman"/>
                          <a:ea typeface="微软雅黑" pitchFamily="34" charset="-122"/>
                          <a:cs typeface="Courier New"/>
                        </a:rPr>
                        <a:t>害怕变革</a:t>
                      </a:r>
                      <a:endParaRPr lang="en-US" altLang="zh-CN" sz="2600" kern="100" dirty="0" smtClean="0">
                        <a:solidFill>
                          <a:schemeClr val="tx1">
                            <a:lumMod val="75000"/>
                            <a:lumOff val="25000"/>
                          </a:schemeClr>
                        </a:solidFill>
                        <a:latin typeface="Times New Roman"/>
                        <a:ea typeface="微软雅黑" pitchFamily="34" charset="-122"/>
                        <a:cs typeface="Courier New"/>
                      </a:endParaRPr>
                    </a:p>
                    <a:p>
                      <a:pPr algn="ctr">
                        <a:lnSpc>
                          <a:spcPct val="150000"/>
                        </a:lnSpc>
                        <a:spcAft>
                          <a:spcPts val="0"/>
                        </a:spcAft>
                      </a:pPr>
                      <a:r>
                        <a:rPr lang="zh-CN" sz="2600" kern="100" dirty="0" smtClean="0">
                          <a:solidFill>
                            <a:schemeClr val="tx1">
                              <a:lumMod val="75000"/>
                              <a:lumOff val="25000"/>
                            </a:schemeClr>
                          </a:solidFill>
                          <a:latin typeface="Times New Roman"/>
                          <a:ea typeface="微软雅黑" pitchFamily="34" charset="-122"/>
                          <a:cs typeface="Courier New"/>
                        </a:rPr>
                        <a:t>维护</a:t>
                      </a:r>
                      <a:r>
                        <a:rPr lang="zh-CN" sz="2600" kern="100" dirty="0">
                          <a:solidFill>
                            <a:schemeClr val="tx1">
                              <a:lumMod val="75000"/>
                              <a:lumOff val="25000"/>
                            </a:schemeClr>
                          </a:solidFill>
                          <a:latin typeface="Times New Roman"/>
                          <a:ea typeface="微软雅黑" pitchFamily="34" charset="-122"/>
                          <a:cs typeface="Courier New"/>
                        </a:rPr>
                        <a:t>现行秩序</a:t>
                      </a:r>
                    </a:p>
                  </a:txBody>
                  <a:tcPr marL="68580" marR="68580" marT="0" marB="0" anchor="ctr"/>
                </a:tc>
              </a:tr>
              <a:tr h="674347">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职业的套子</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教古代语言，歌颂过去。</a:t>
                      </a:r>
                    </a:p>
                  </a:txBody>
                  <a:tcPr marL="68580" marR="68580" marT="0" marB="0" anchor="ctr"/>
                </a:tc>
                <a:tc vMerge="1">
                  <a:txBody>
                    <a:bodyPr/>
                    <a:lstStyle/>
                    <a:p>
                      <a:endParaRPr lang="zh-CN" altLang="en-US"/>
                    </a:p>
                  </a:txBody>
                  <a:tcPr/>
                </a:tc>
              </a:tr>
              <a:tr h="674347">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思想的套子</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只相信政府的告示和报纸上的文章。</a:t>
                      </a:r>
                    </a:p>
                  </a:txBody>
                  <a:tcPr marL="68580" marR="68580" marT="0" marB="0" anchor="ctr"/>
                </a:tc>
                <a:tc vMerge="1">
                  <a:txBody>
                    <a:bodyPr/>
                    <a:lstStyle/>
                    <a:p>
                      <a:endParaRPr lang="zh-CN" altLang="en-US"/>
                    </a:p>
                  </a:txBody>
                  <a:tcPr/>
                </a:tc>
              </a:tr>
              <a:tr h="674347">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论调的套子</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千万别闹出什么乱子。</a:t>
                      </a:r>
                    </a:p>
                  </a:txBody>
                  <a:tcPr marL="68580" marR="68580" marT="0" marB="0" anchor="ctr"/>
                </a:tc>
                <a:tc vMerge="1">
                  <a:txBody>
                    <a:bodyPr/>
                    <a:lstStyle/>
                    <a:p>
                      <a:endParaRPr lang="zh-CN" altLang="en-US"/>
                    </a:p>
                  </a:txBody>
                  <a:tcPr/>
                </a:tc>
              </a:tr>
              <a:tr h="674347">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生活的套子</a:t>
                      </a:r>
                    </a:p>
                  </a:txBody>
                  <a:tcPr marL="68580" marR="68580" marT="0" marB="0" anchor="ctr"/>
                </a:tc>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卧室像箱子，睡觉蒙脑袋，不跟人并排走路。</a:t>
                      </a:r>
                    </a:p>
                  </a:txBody>
                  <a:tcPr marL="68580" marR="68580" marT="0" marB="0" anchor="ctr"/>
                </a:tc>
                <a:tc vMerge="1">
                  <a:txBody>
                    <a:bodyPr/>
                    <a:lstStyle/>
                    <a:p>
                      <a:endParaRPr lang="zh-CN" altLang="en-US"/>
                    </a:p>
                  </a:txBody>
                  <a:tcPr/>
                </a:tc>
              </a:tr>
            </a:tbl>
          </a:graphicData>
        </a:graphic>
      </p:graphicFrame>
    </p:spTree>
    <p:extLst>
      <p:ext uri="{BB962C8B-B14F-4D97-AF65-F5344CB8AC3E}">
        <p14:creationId xmlns:p14="http://schemas.microsoft.com/office/powerpoint/2010/main" val="314085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38686" y="1214887"/>
            <a:ext cx="6533183" cy="1015663"/>
            <a:chOff x="2963526" y="2514877"/>
            <a:chExt cx="6533183" cy="1015663"/>
          </a:xfrm>
        </p:grpSpPr>
        <p:sp>
          <p:nvSpPr>
            <p:cNvPr id="3" name="文本占位符 3"/>
            <p:cNvSpPr txBox="1">
              <a:spLocks/>
            </p:cNvSpPr>
            <p:nvPr userDrawn="1"/>
          </p:nvSpPr>
          <p:spPr>
            <a:xfrm>
              <a:off x="4583630" y="2780928"/>
              <a:ext cx="4913079"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b="1" smtClean="0">
                  <a:solidFill>
                    <a:srgbClr val="FC6204"/>
                  </a:solidFill>
                  <a:ea typeface="微软雅黑" pitchFamily="34" charset="-122"/>
                </a:rPr>
                <a:t>装在套子里的人</a:t>
              </a:r>
              <a:endParaRPr lang="zh-CN" altLang="en-US" sz="4500" b="1" dirty="0">
                <a:solidFill>
                  <a:srgbClr val="FC6204"/>
                </a:solidFill>
                <a:ea typeface="微软雅黑" pitchFamily="34" charset="-122"/>
              </a:endParaRPr>
            </a:p>
          </p:txBody>
        </p:sp>
        <p:sp>
          <p:nvSpPr>
            <p:cNvPr id="4" name="TextBox 8"/>
            <p:cNvSpPr txBox="1"/>
            <p:nvPr userDrawn="1"/>
          </p:nvSpPr>
          <p:spPr>
            <a:xfrm>
              <a:off x="29635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2</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659367"/>
            <a:ext cx="11706578" cy="3970318"/>
          </a:xfrm>
          <a:prstGeom prst="rect">
            <a:avLst/>
          </a:prstGeom>
        </p:spPr>
        <p:txBody>
          <a:bodyPr wrap="square">
            <a:spAutoFit/>
          </a:bodyPr>
          <a:lstStyle/>
          <a:p>
            <a:pPr>
              <a:lnSpc>
                <a:spcPct val="150000"/>
              </a:lnSpc>
            </a:pPr>
            <a:r>
              <a:rPr lang="zh-CN" altLang="en-US" sz="2400" dirty="0" smtClean="0">
                <a:latin typeface="微软雅黑" pitchFamily="34" charset="-122"/>
                <a:ea typeface="微软雅黑" pitchFamily="34" charset="-122"/>
              </a:rPr>
              <a:t>       追求</a:t>
            </a:r>
            <a:r>
              <a:rPr lang="zh-CN" altLang="en-US" sz="2400" dirty="0">
                <a:latin typeface="微软雅黑" pitchFamily="34" charset="-122"/>
                <a:ea typeface="微软雅黑" pitchFamily="34" charset="-122"/>
              </a:rPr>
              <a:t>自由是生命的本义。毛泽东</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沁园春　长沙</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中写到</a:t>
            </a:r>
            <a:r>
              <a:rPr lang="zh-CN" altLang="en-US" sz="2400" dirty="0" smtClean="0">
                <a:latin typeface="微软雅黑" pitchFamily="34" charset="-122"/>
                <a:ea typeface="微软雅黑" pitchFamily="34" charset="-122"/>
              </a:rPr>
              <a:t>：</a:t>
            </a:r>
            <a:r>
              <a:rPr lang="zh-CN" altLang="en-US" sz="2400" dirty="0" smtClean="0">
                <a:latin typeface="+mj-ea"/>
                <a:ea typeface="+mj-ea"/>
              </a:rPr>
              <a:t>“</a:t>
            </a:r>
            <a:r>
              <a:rPr lang="zh-CN" altLang="en-US" sz="2400" dirty="0" smtClean="0">
                <a:latin typeface="微软雅黑" pitchFamily="34" charset="-122"/>
                <a:ea typeface="微软雅黑" pitchFamily="34" charset="-122"/>
              </a:rPr>
              <a:t>鹰</a:t>
            </a:r>
            <a:r>
              <a:rPr lang="zh-CN" altLang="en-US" sz="2400" dirty="0">
                <a:latin typeface="微软雅黑" pitchFamily="34" charset="-122"/>
                <a:ea typeface="微软雅黑" pitchFamily="34" charset="-122"/>
              </a:rPr>
              <a:t>击长空，鱼翔浅底，万类霜天竞自由</a:t>
            </a:r>
            <a:r>
              <a:rPr lang="zh-CN" altLang="en-US" sz="2400" dirty="0" smtClean="0">
                <a:latin typeface="微软雅黑" pitchFamily="34" charset="-122"/>
                <a:ea typeface="微软雅黑" pitchFamily="34" charset="-122"/>
              </a:rPr>
              <a:t>。</a:t>
            </a:r>
            <a:r>
              <a:rPr lang="zh-CN" altLang="en-US" sz="2400" dirty="0">
                <a:latin typeface="+mj-ea"/>
                <a:ea typeface="+mj-ea"/>
              </a:rPr>
              <a:t>”</a:t>
            </a:r>
            <a:r>
              <a:rPr lang="zh-CN" altLang="en-US" sz="2400" dirty="0" smtClean="0">
                <a:latin typeface="微软雅黑" pitchFamily="34" charset="-122"/>
                <a:ea typeface="微软雅黑" pitchFamily="34" charset="-122"/>
              </a:rPr>
              <a:t>但</a:t>
            </a:r>
            <a:r>
              <a:rPr lang="zh-CN" altLang="en-US" sz="2400" dirty="0">
                <a:latin typeface="微软雅黑" pitchFamily="34" charset="-122"/>
                <a:ea typeface="微软雅黑" pitchFamily="34" charset="-122"/>
              </a:rPr>
              <a:t>有些人却情愿自由被束缚。有这样一首讽刺诗</a:t>
            </a:r>
            <a:r>
              <a:rPr lang="en-US" altLang="zh-CN" sz="2400" dirty="0" smtClean="0">
                <a:latin typeface="微软雅黑" pitchFamily="34" charset="-122"/>
                <a:ea typeface="微软雅黑" pitchFamily="34" charset="-122"/>
              </a:rPr>
              <a:t>《</a:t>
            </a:r>
            <a:r>
              <a:rPr lang="en-US" altLang="zh-CN" sz="2400" dirty="0">
                <a:latin typeface="+mj-ea"/>
                <a:ea typeface="+mj-ea"/>
              </a:rPr>
              <a:t>“</a:t>
            </a:r>
            <a:r>
              <a:rPr lang="zh-CN" altLang="en-US" sz="2400" dirty="0" smtClean="0">
                <a:latin typeface="微软雅黑" pitchFamily="34" charset="-122"/>
                <a:ea typeface="微软雅黑" pitchFamily="34" charset="-122"/>
              </a:rPr>
              <a:t>老掌柜</a:t>
            </a:r>
            <a:r>
              <a:rPr lang="zh-CN" altLang="en-US" sz="2400" dirty="0">
                <a:latin typeface="+mj-ea"/>
              </a:rPr>
              <a:t>”</a:t>
            </a:r>
            <a:r>
              <a:rPr lang="zh-CN" altLang="en-US" sz="2400" dirty="0" smtClean="0">
                <a:latin typeface="微软雅黑" pitchFamily="34" charset="-122"/>
                <a:ea typeface="微软雅黑" pitchFamily="34" charset="-122"/>
              </a:rPr>
              <a:t>难</a:t>
            </a:r>
            <a:r>
              <a:rPr lang="zh-CN" altLang="en-US" sz="2400" dirty="0">
                <a:latin typeface="微软雅黑" pitchFamily="34" charset="-122"/>
                <a:ea typeface="微软雅黑" pitchFamily="34" charset="-122"/>
              </a:rPr>
              <a:t>舍芭蕉扇</a:t>
            </a:r>
            <a:r>
              <a:rPr lang="en-US" altLang="zh-CN"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r>
              <a:rPr lang="zh-CN" altLang="en-US" sz="2400" dirty="0" smtClean="0">
                <a:latin typeface="+mn-ea"/>
              </a:rPr>
              <a:t>“</a:t>
            </a:r>
            <a:r>
              <a:rPr lang="zh-CN" altLang="en-US" sz="2400" dirty="0" smtClean="0">
                <a:latin typeface="微软雅黑" pitchFamily="34" charset="-122"/>
                <a:ea typeface="微软雅黑" pitchFamily="34" charset="-122"/>
              </a:rPr>
              <a:t>要</a:t>
            </a:r>
            <a:r>
              <a:rPr lang="zh-CN" altLang="en-US" sz="2400" dirty="0">
                <a:latin typeface="微软雅黑" pitchFamily="34" charset="-122"/>
                <a:ea typeface="微软雅黑" pitchFamily="34" charset="-122"/>
              </a:rPr>
              <a:t>我换电扇，且慢复且慢！不怕花钱多，就怕担风险：雨天怕打雷，晴天怕触电；倘若螺丝松，飞来大刀片，重则削脑袋，轻则上医院。还是稳妥点，仍用芭蕉扇，只要拼命摇，照旧能解汗</a:t>
            </a:r>
            <a:r>
              <a:rPr lang="zh-CN" altLang="en-US" sz="2400" dirty="0" smtClean="0">
                <a:latin typeface="微软雅黑" pitchFamily="34" charset="-122"/>
                <a:ea typeface="微软雅黑" pitchFamily="34" charset="-122"/>
              </a:rPr>
              <a:t>！</a:t>
            </a:r>
            <a:r>
              <a:rPr lang="zh-CN" altLang="en-US" sz="2400" dirty="0">
                <a:latin typeface="+mj-ea"/>
              </a:rPr>
              <a:t> ”</a:t>
            </a:r>
            <a:r>
              <a:rPr lang="zh-CN" altLang="en-US" sz="2400" dirty="0" smtClean="0">
                <a:latin typeface="微软雅黑" pitchFamily="34" charset="-122"/>
                <a:ea typeface="微软雅黑" pitchFamily="34" charset="-122"/>
              </a:rPr>
              <a:t>其实</a:t>
            </a:r>
            <a:r>
              <a:rPr lang="zh-CN" altLang="en-US" sz="2400" dirty="0">
                <a:latin typeface="微软雅黑" pitchFamily="34" charset="-122"/>
                <a:ea typeface="微软雅黑" pitchFamily="34" charset="-122"/>
              </a:rPr>
              <a:t>现实生活中，不少人与这</a:t>
            </a:r>
            <a:r>
              <a:rPr lang="zh-CN" altLang="en-US" sz="2400" dirty="0" smtClean="0">
                <a:latin typeface="微软雅黑" pitchFamily="34" charset="-122"/>
                <a:ea typeface="微软雅黑" pitchFamily="34" charset="-122"/>
              </a:rPr>
              <a:t>位</a:t>
            </a:r>
            <a:r>
              <a:rPr lang="zh-CN" altLang="en-US" sz="2400" dirty="0" smtClean="0">
                <a:latin typeface="+mj-ea"/>
                <a:ea typeface="+mj-ea"/>
              </a:rPr>
              <a:t>“</a:t>
            </a:r>
            <a:r>
              <a:rPr lang="zh-CN" altLang="en-US" sz="2400" dirty="0" smtClean="0">
                <a:latin typeface="微软雅黑" pitchFamily="34" charset="-122"/>
                <a:ea typeface="微软雅黑" pitchFamily="34" charset="-122"/>
              </a:rPr>
              <a:t>老掌柜</a:t>
            </a:r>
            <a:r>
              <a:rPr lang="zh-CN" altLang="en-US" sz="2400" dirty="0">
                <a:latin typeface="+mj-ea"/>
              </a:rPr>
              <a:t>”</a:t>
            </a:r>
            <a:r>
              <a:rPr lang="zh-CN" altLang="en-US" sz="2400" dirty="0" smtClean="0">
                <a:latin typeface="微软雅黑" pitchFamily="34" charset="-122"/>
                <a:ea typeface="微软雅黑" pitchFamily="34" charset="-122"/>
              </a:rPr>
              <a:t>相似</a:t>
            </a:r>
            <a:r>
              <a:rPr lang="zh-CN" altLang="en-US" sz="2400" dirty="0">
                <a:latin typeface="微软雅黑" pitchFamily="34" charset="-122"/>
                <a:ea typeface="微软雅黑" pitchFamily="34" charset="-122"/>
              </a:rPr>
              <a:t>，他们害怕变革，苟且偷安。今天，我就给大家介绍一个这样的人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装在套子里的别里科夫。</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37" y="347370"/>
            <a:ext cx="11536238" cy="2367956"/>
          </a:xfrm>
          <a:prstGeom prst="rect">
            <a:avLst/>
          </a:prstGeom>
          <a:noFill/>
        </p:spPr>
        <p:txBody>
          <a:bodyPr wrap="square" rtlCol="0">
            <a:spAutoFit/>
          </a:bodyPr>
          <a:lstStyle/>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2.</a:t>
            </a:r>
            <a:r>
              <a:rPr lang="zh-CN" altLang="en-US" sz="2600" kern="100" dirty="0">
                <a:solidFill>
                  <a:schemeClr val="tx1">
                    <a:lumMod val="75000"/>
                    <a:lumOff val="25000"/>
                  </a:schemeClr>
                </a:solidFill>
                <a:latin typeface="Times New Roman"/>
                <a:ea typeface="微软雅黑" pitchFamily="34" charset="-122"/>
                <a:cs typeface="Courier New"/>
              </a:rPr>
              <a:t>别里科夫用形形色色的套子把自己牢牢地与外界隔离开来，不仅如此，他还用这些套子来套人，把全城人套了起来。课文中哪些描写证明了这一点？这说明了别里科夫是一个怎样的人</a:t>
            </a:r>
            <a:r>
              <a:rPr lang="zh-CN" altLang="en-US" sz="2600" kern="100" dirty="0" smtClean="0">
                <a:solidFill>
                  <a:schemeClr val="tx1">
                    <a:lumMod val="75000"/>
                    <a:lumOff val="25000"/>
                  </a:schemeClr>
                </a:solidFill>
                <a:latin typeface="Times New Roman"/>
                <a:ea typeface="微软雅黑" pitchFamily="34" charset="-122"/>
                <a:cs typeface="Courier New"/>
              </a:rPr>
              <a:t>？</a:t>
            </a:r>
            <a:endParaRPr lang="zh-CN" altLang="zh-CN" sz="2600" kern="100" dirty="0">
              <a:solidFill>
                <a:schemeClr val="tx1">
                  <a:lumMod val="75000"/>
                  <a:lumOff val="25000"/>
                </a:schemeClr>
              </a:solidFill>
              <a:latin typeface="宋体"/>
              <a:ea typeface="微软雅黑" pitchFamily="34" charset="-122"/>
              <a:cs typeface="Courier New"/>
            </a:endParaRPr>
          </a:p>
        </p:txBody>
      </p:sp>
      <p:sp>
        <p:nvSpPr>
          <p:cNvPr id="3" name="TextBox 2"/>
          <p:cNvSpPr txBox="1"/>
          <p:nvPr/>
        </p:nvSpPr>
        <p:spPr>
          <a:xfrm>
            <a:off x="247475" y="2857892"/>
            <a:ext cx="11571762" cy="3022174"/>
          </a:xfrm>
          <a:prstGeom prst="rect">
            <a:avLst/>
          </a:prstGeom>
          <a:noFill/>
        </p:spPr>
        <p:txBody>
          <a:bodyPr wrap="square" rtlCol="0">
            <a:spAutoFit/>
          </a:bodyPr>
          <a:lstStyle/>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(1)</a:t>
            </a:r>
            <a:r>
              <a:rPr lang="zh-CN" altLang="en-US" sz="2600" kern="100" dirty="0">
                <a:latin typeface="Times New Roman"/>
                <a:ea typeface="微软雅黑" pitchFamily="34" charset="-122"/>
                <a:cs typeface="Times New Roman"/>
              </a:rPr>
              <a:t>他凭他那种唉声叹气，他那种垂头丧气，和他那苍白的小脸上的眼镜，降服了我们，我们只好让步，减低彼得洛夫和叶果洛夫的品行分数，把他们禁闭起来，到后来把他俩开除了事。</a:t>
            </a:r>
          </a:p>
          <a:p>
            <a:pPr algn="just">
              <a:lnSpc>
                <a:spcPct val="150000"/>
              </a:lnSpc>
              <a:spcAft>
                <a:spcPts val="0"/>
              </a:spcAft>
            </a:pPr>
            <a:r>
              <a:rPr lang="en-US" altLang="zh-CN" sz="2600" kern="100" dirty="0">
                <a:latin typeface="Times New Roman"/>
                <a:ea typeface="微软雅黑" pitchFamily="34" charset="-122"/>
                <a:cs typeface="Times New Roman"/>
              </a:rPr>
              <a:t>(2)</a:t>
            </a:r>
            <a:r>
              <a:rPr lang="zh-CN" altLang="en-US" sz="2600" kern="100" dirty="0">
                <a:latin typeface="Times New Roman"/>
                <a:ea typeface="微软雅黑" pitchFamily="34" charset="-122"/>
                <a:cs typeface="Times New Roman"/>
              </a:rPr>
              <a:t>我们这儿的太太们到礼拜六不办家庭戏剧晚会，因为怕他听见；教士们当着他的面不敢吃荤，也不敢打牌。</a:t>
            </a:r>
          </a:p>
        </p:txBody>
      </p:sp>
    </p:spTree>
    <p:extLst>
      <p:ext uri="{BB962C8B-B14F-4D97-AF65-F5344CB8AC3E}">
        <p14:creationId xmlns:p14="http://schemas.microsoft.com/office/powerpoint/2010/main" val="354475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502945"/>
            <a:ext cx="11571762" cy="4093428"/>
          </a:xfrm>
          <a:prstGeom prst="rect">
            <a:avLst/>
          </a:prstGeom>
          <a:noFill/>
        </p:spPr>
        <p:txBody>
          <a:bodyPr wrap="square" rtlCol="0">
            <a:spAutoFit/>
          </a:bodyPr>
          <a:lstStyle/>
          <a:p>
            <a:pPr algn="just">
              <a:lnSpc>
                <a:spcPct val="200000"/>
              </a:lnSpc>
              <a:spcAft>
                <a:spcPts val="0"/>
              </a:spcAft>
            </a:pPr>
            <a:r>
              <a:rPr lang="en-US" altLang="zh-CN" sz="2600" kern="100" dirty="0" smtClean="0">
                <a:latin typeface="Times New Roman"/>
                <a:ea typeface="微软雅黑" pitchFamily="34" charset="-122"/>
                <a:cs typeface="Times New Roman"/>
              </a:rPr>
              <a:t>(</a:t>
            </a:r>
            <a:r>
              <a:rPr lang="en-US" altLang="zh-CN" sz="2600" kern="100" dirty="0">
                <a:latin typeface="Times New Roman"/>
                <a:ea typeface="微软雅黑" pitchFamily="34" charset="-122"/>
                <a:cs typeface="Times New Roman"/>
              </a:rPr>
              <a:t>3)</a:t>
            </a:r>
            <a:r>
              <a:rPr lang="zh-CN" altLang="en-US" sz="2600" kern="100" dirty="0">
                <a:latin typeface="Times New Roman"/>
                <a:ea typeface="微软雅黑" pitchFamily="34" charset="-122"/>
                <a:cs typeface="Times New Roman"/>
              </a:rPr>
              <a:t>他们不敢大声说话，不敢写信，不敢交朋友，不敢看书，不敢周济穷人，不敢教人念书写字</a:t>
            </a:r>
            <a:r>
              <a:rPr lang="en-US" altLang="zh-CN" sz="2600" kern="100" dirty="0">
                <a:latin typeface="+mj-ea"/>
                <a:ea typeface="+mj-ea"/>
                <a:cs typeface="Times New Roman"/>
              </a:rPr>
              <a:t>……</a:t>
            </a:r>
            <a:endParaRPr lang="zh-CN" altLang="en-US" sz="2600" kern="100" dirty="0" smtClean="0">
              <a:latin typeface="+mj-ea"/>
              <a:ea typeface="+mj-ea"/>
              <a:cs typeface="Times New Roman"/>
            </a:endParaRPr>
          </a:p>
          <a:p>
            <a:pPr algn="just">
              <a:lnSpc>
                <a:spcPct val="200000"/>
              </a:lnSpc>
              <a:spcAft>
                <a:spcPts val="0"/>
              </a:spcAft>
            </a:pPr>
            <a:r>
              <a:rPr lang="en-US" altLang="zh-CN" sz="2600" kern="100" dirty="0">
                <a:latin typeface="Times New Roman"/>
                <a:ea typeface="微软雅黑" pitchFamily="34" charset="-122"/>
                <a:cs typeface="Times New Roman"/>
              </a:rPr>
              <a:t>(4</a:t>
            </a:r>
            <a:r>
              <a:rPr lang="en-US" altLang="zh-CN" sz="2600" kern="100" dirty="0" smtClean="0">
                <a:latin typeface="Times New Roman"/>
                <a:ea typeface="微软雅黑" pitchFamily="34" charset="-122"/>
                <a:cs typeface="Times New Roman"/>
              </a:rPr>
              <a:t>)</a:t>
            </a:r>
            <a:r>
              <a:rPr lang="en-US" altLang="zh-CN" sz="2600" kern="100" dirty="0" smtClean="0">
                <a:latin typeface="宋体 "/>
                <a:ea typeface="+mj-ea"/>
                <a:cs typeface="Times New Roman"/>
              </a:rPr>
              <a:t>“</a:t>
            </a:r>
            <a:r>
              <a:rPr lang="zh-CN" altLang="en-US" sz="2600" kern="100" dirty="0" smtClean="0">
                <a:latin typeface="Times New Roman"/>
                <a:ea typeface="微软雅黑" pitchFamily="34" charset="-122"/>
                <a:cs typeface="Times New Roman"/>
              </a:rPr>
              <a:t>您</a:t>
            </a:r>
            <a:r>
              <a:rPr lang="zh-CN" altLang="en-US" sz="2600" kern="100" dirty="0">
                <a:latin typeface="Times New Roman"/>
                <a:ea typeface="微软雅黑" pitchFamily="34" charset="-122"/>
                <a:cs typeface="Times New Roman"/>
              </a:rPr>
              <a:t>骑自行车，这种消遣，对青年的教育者来说，是绝对不合宜的</a:t>
            </a:r>
            <a:r>
              <a:rPr lang="zh-CN" altLang="en-US" sz="2600" kern="100" dirty="0" smtClean="0">
                <a:latin typeface="Times New Roman"/>
                <a:ea typeface="微软雅黑" pitchFamily="34" charset="-122"/>
                <a:cs typeface="Times New Roman"/>
              </a:rPr>
              <a:t>！</a:t>
            </a:r>
            <a:r>
              <a:rPr lang="zh-CN" altLang="en-US" sz="2600" kern="100" dirty="0">
                <a:latin typeface="宋体 "/>
                <a:ea typeface="+mj-ea"/>
                <a:cs typeface="Times New Roman"/>
              </a:rPr>
              <a:t>”</a:t>
            </a:r>
          </a:p>
          <a:p>
            <a:pPr algn="just">
              <a:lnSpc>
                <a:spcPct val="200000"/>
              </a:lnSpc>
              <a:spcAft>
                <a:spcPts val="0"/>
              </a:spcAft>
            </a:pPr>
            <a:r>
              <a:rPr lang="en-US" altLang="zh-CN" sz="2600" kern="100" dirty="0">
                <a:latin typeface="Times New Roman"/>
                <a:ea typeface="微软雅黑" pitchFamily="34" charset="-122"/>
                <a:cs typeface="Times New Roman"/>
              </a:rPr>
              <a:t>(5</a:t>
            </a:r>
            <a:r>
              <a:rPr lang="en-US" altLang="zh-CN" sz="2600" kern="100" dirty="0" smtClean="0">
                <a:latin typeface="Times New Roman"/>
                <a:ea typeface="微软雅黑" pitchFamily="34" charset="-122"/>
                <a:cs typeface="Times New Roman"/>
              </a:rPr>
              <a:t>)</a:t>
            </a:r>
            <a:r>
              <a:rPr lang="en-US" altLang="zh-CN" sz="2600" kern="100" dirty="0">
                <a:latin typeface="宋体 "/>
                <a:ea typeface="+mj-ea"/>
                <a:cs typeface="Times New Roman"/>
              </a:rPr>
              <a:t>“</a:t>
            </a:r>
            <a:r>
              <a:rPr lang="zh-CN" altLang="en-US" sz="2600" kern="100" dirty="0" smtClean="0">
                <a:latin typeface="Times New Roman"/>
                <a:ea typeface="微软雅黑" pitchFamily="34" charset="-122"/>
                <a:cs typeface="Times New Roman"/>
              </a:rPr>
              <a:t>既然</a:t>
            </a:r>
            <a:r>
              <a:rPr lang="zh-CN" altLang="en-US" sz="2600" kern="100" dirty="0">
                <a:latin typeface="Times New Roman"/>
                <a:ea typeface="微软雅黑" pitchFamily="34" charset="-122"/>
                <a:cs typeface="Times New Roman"/>
              </a:rPr>
              <a:t>政府还没有发出通告，允许做这种事，那就做</a:t>
            </a:r>
            <a:r>
              <a:rPr lang="zh-CN" altLang="en-US" sz="2600" kern="100" dirty="0" smtClean="0">
                <a:latin typeface="Times New Roman"/>
                <a:ea typeface="微软雅黑" pitchFamily="34" charset="-122"/>
                <a:cs typeface="Times New Roman"/>
              </a:rPr>
              <a:t>不得。</a:t>
            </a:r>
            <a:r>
              <a:rPr lang="zh-CN" altLang="en-US" sz="2600" kern="100" dirty="0" smtClean="0">
                <a:latin typeface="宋体 "/>
                <a:cs typeface="Times New Roman"/>
              </a:rPr>
              <a:t> ”</a:t>
            </a:r>
            <a:endParaRPr lang="zh-CN" altLang="en-US" sz="2600" kern="100" dirty="0">
              <a:latin typeface="Times New Roman"/>
              <a:ea typeface="微软雅黑" pitchFamily="34" charset="-122"/>
              <a:cs typeface="Times New Roman"/>
            </a:endParaRPr>
          </a:p>
          <a:p>
            <a:pPr algn="just">
              <a:lnSpc>
                <a:spcPct val="200000"/>
              </a:lnSpc>
              <a:spcAft>
                <a:spcPts val="0"/>
              </a:spcAft>
            </a:pPr>
            <a:r>
              <a:rPr lang="zh-CN" altLang="en-US" sz="2600" kern="100" dirty="0">
                <a:latin typeface="Times New Roman"/>
                <a:ea typeface="微软雅黑" pitchFamily="34" charset="-122"/>
                <a:cs typeface="Times New Roman"/>
              </a:rPr>
              <a:t>这些描写说明别里科夫是一个乐于告密、扼杀新思想的沙皇政府的忠实奴仆</a:t>
            </a:r>
            <a:r>
              <a:rPr lang="zh-CN" altLang="en-US" sz="2600" kern="100" dirty="0" smtClean="0">
                <a:latin typeface="Times New Roman"/>
                <a:ea typeface="微软雅黑" pitchFamily="34" charset="-122"/>
                <a:cs typeface="Times New Roman"/>
              </a:rPr>
              <a:t>。</a:t>
            </a:r>
            <a:endParaRPr lang="zh-CN" altLang="en-US" sz="26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370563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5" y="241692"/>
            <a:ext cx="11571762" cy="1892826"/>
          </a:xfrm>
          <a:prstGeom prst="rect">
            <a:avLst/>
          </a:prstGeom>
          <a:noFill/>
        </p:spPr>
        <p:txBody>
          <a:bodyPr wrap="square" rtlCol="0">
            <a:spAutoFit/>
          </a:bodyPr>
          <a:lstStyle/>
          <a:p>
            <a:pPr algn="just">
              <a:lnSpc>
                <a:spcPct val="15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3</a:t>
            </a:r>
            <a:r>
              <a:rPr lang="zh-CN" altLang="en-US" sz="2600" kern="100" dirty="0">
                <a:solidFill>
                  <a:schemeClr val="tx1">
                    <a:lumMod val="75000"/>
                    <a:lumOff val="25000"/>
                  </a:schemeClr>
                </a:solidFill>
                <a:latin typeface="Times New Roman"/>
                <a:ea typeface="微软雅黑" pitchFamily="34" charset="-122"/>
                <a:cs typeface="Courier New"/>
              </a:rPr>
              <a:t>．文章</a:t>
            </a:r>
            <a:r>
              <a:rPr lang="en-US" altLang="zh-CN" sz="2600" kern="100" dirty="0">
                <a:solidFill>
                  <a:schemeClr val="tx1">
                    <a:lumMod val="75000"/>
                    <a:lumOff val="25000"/>
                  </a:schemeClr>
                </a:solidFill>
                <a:latin typeface="Times New Roman"/>
                <a:ea typeface="微软雅黑" pitchFamily="34" charset="-122"/>
                <a:cs typeface="Courier New"/>
              </a:rPr>
              <a:t>7</a:t>
            </a:r>
            <a:r>
              <a:rPr lang="zh-CN" altLang="en-US" sz="2600" kern="100" dirty="0">
                <a:solidFill>
                  <a:schemeClr val="tx1">
                    <a:lumMod val="75000"/>
                    <a:lumOff val="25000"/>
                  </a:schemeClr>
                </a:solidFill>
                <a:latin typeface="Times New Roman"/>
                <a:ea typeface="微软雅黑" pitchFamily="34" charset="-122"/>
                <a:cs typeface="Courier New"/>
              </a:rPr>
              <a:t>～</a:t>
            </a:r>
            <a:r>
              <a:rPr lang="en-US" altLang="zh-CN" sz="2600" kern="100" dirty="0">
                <a:solidFill>
                  <a:schemeClr val="tx1">
                    <a:lumMod val="75000"/>
                    <a:lumOff val="25000"/>
                  </a:schemeClr>
                </a:solidFill>
                <a:latin typeface="Times New Roman"/>
                <a:ea typeface="微软雅黑" pitchFamily="34" charset="-122"/>
                <a:cs typeface="Courier New"/>
              </a:rPr>
              <a:t>34</a:t>
            </a:r>
            <a:r>
              <a:rPr lang="zh-CN" altLang="en-US" sz="2600" kern="100" dirty="0">
                <a:solidFill>
                  <a:schemeClr val="tx1">
                    <a:lumMod val="75000"/>
                    <a:lumOff val="25000"/>
                  </a:schemeClr>
                </a:solidFill>
                <a:latin typeface="Times New Roman"/>
                <a:ea typeface="微软雅黑" pitchFamily="34" charset="-122"/>
                <a:cs typeface="Courier New"/>
              </a:rPr>
              <a:t>段，主要写</a:t>
            </a:r>
            <a:r>
              <a:rPr lang="zh-CN" altLang="en-US" sz="2600" kern="100" dirty="0" smtClean="0">
                <a:solidFill>
                  <a:schemeClr val="tx1">
                    <a:lumMod val="75000"/>
                    <a:lumOff val="25000"/>
                  </a:schemeClr>
                </a:solidFill>
                <a:latin typeface="Times New Roman"/>
                <a:ea typeface="微软雅黑" pitchFamily="34" charset="-122"/>
                <a:cs typeface="Courier New"/>
              </a:rPr>
              <a:t>了</a:t>
            </a:r>
            <a:r>
              <a:rPr lang="zh-CN" altLang="en-US" sz="2600" kern="100" dirty="0" smtClean="0">
                <a:solidFill>
                  <a:schemeClr val="tx1">
                    <a:lumMod val="75000"/>
                    <a:lumOff val="25000"/>
                  </a:schemeClr>
                </a:solidFill>
                <a:latin typeface="宋体 "/>
                <a:ea typeface="+mj-ea"/>
                <a:cs typeface="Courier New"/>
              </a:rPr>
              <a:t>“</a:t>
            </a:r>
            <a:r>
              <a:rPr lang="zh-CN" altLang="en-US" sz="2600" kern="100" dirty="0" smtClean="0">
                <a:solidFill>
                  <a:schemeClr val="tx1">
                    <a:lumMod val="75000"/>
                    <a:lumOff val="25000"/>
                  </a:schemeClr>
                </a:solidFill>
                <a:latin typeface="Times New Roman"/>
                <a:ea typeface="微软雅黑" pitchFamily="34" charset="-122"/>
                <a:cs typeface="Courier New"/>
              </a:rPr>
              <a:t>漫画事件</a:t>
            </a:r>
            <a:r>
              <a:rPr lang="zh-CN" altLang="en-US" sz="2600" kern="100" dirty="0" smtClean="0">
                <a:solidFill>
                  <a:schemeClr val="tx1">
                    <a:lumMod val="75000"/>
                    <a:lumOff val="25000"/>
                  </a:schemeClr>
                </a:solidFill>
                <a:latin typeface="+mj-ea"/>
                <a:ea typeface="+mj-ea"/>
                <a:cs typeface="Courier New"/>
              </a:rPr>
              <a:t>”“</a:t>
            </a:r>
            <a:r>
              <a:rPr lang="zh-CN" altLang="en-US" sz="2600" kern="100" dirty="0" smtClean="0">
                <a:solidFill>
                  <a:schemeClr val="tx1">
                    <a:lumMod val="75000"/>
                    <a:lumOff val="25000"/>
                  </a:schemeClr>
                </a:solidFill>
                <a:latin typeface="Times New Roman"/>
                <a:ea typeface="微软雅黑" pitchFamily="34" charset="-122"/>
                <a:cs typeface="Courier New"/>
              </a:rPr>
              <a:t>骑自行车事件</a:t>
            </a:r>
            <a:r>
              <a:rPr lang="zh-CN" altLang="en-US" sz="2600" kern="100" dirty="0">
                <a:solidFill>
                  <a:schemeClr val="tx1">
                    <a:lumMod val="75000"/>
                    <a:lumOff val="25000"/>
                  </a:schemeClr>
                </a:solidFill>
                <a:latin typeface="+mj-ea"/>
                <a:cs typeface="Courier New"/>
              </a:rPr>
              <a:t>” </a:t>
            </a:r>
            <a:r>
              <a:rPr lang="zh-CN" altLang="en-US" sz="2600" kern="100" dirty="0" smtClean="0">
                <a:solidFill>
                  <a:schemeClr val="tx1">
                    <a:lumMod val="75000"/>
                    <a:lumOff val="25000"/>
                  </a:schemeClr>
                </a:solidFill>
                <a:latin typeface="+mj-ea"/>
                <a:ea typeface="+mj-ea"/>
                <a:cs typeface="Courier New"/>
              </a:rPr>
              <a:t>“</a:t>
            </a:r>
            <a:r>
              <a:rPr lang="zh-CN" altLang="en-US" sz="2600" kern="100" dirty="0" smtClean="0">
                <a:solidFill>
                  <a:schemeClr val="tx1">
                    <a:lumMod val="75000"/>
                    <a:lumOff val="25000"/>
                  </a:schemeClr>
                </a:solidFill>
                <a:latin typeface="Times New Roman"/>
                <a:ea typeface="微软雅黑" pitchFamily="34" charset="-122"/>
                <a:cs typeface="Courier New"/>
              </a:rPr>
              <a:t>争吵事件</a:t>
            </a:r>
            <a:r>
              <a:rPr lang="zh-CN" altLang="en-US" sz="2600" kern="100" dirty="0">
                <a:solidFill>
                  <a:schemeClr val="tx1">
                    <a:lumMod val="75000"/>
                    <a:lumOff val="25000"/>
                  </a:schemeClr>
                </a:solidFill>
                <a:latin typeface="+mj-ea"/>
                <a:cs typeface="Courier New"/>
              </a:rPr>
              <a:t>”</a:t>
            </a:r>
            <a:r>
              <a:rPr lang="zh-CN" altLang="en-US" sz="2600" kern="100" dirty="0" smtClean="0">
                <a:solidFill>
                  <a:schemeClr val="tx1">
                    <a:lumMod val="75000"/>
                    <a:lumOff val="25000"/>
                  </a:schemeClr>
                </a:solidFill>
                <a:latin typeface="Times New Roman"/>
                <a:ea typeface="微软雅黑" pitchFamily="34" charset="-122"/>
                <a:cs typeface="Courier New"/>
              </a:rPr>
              <a:t>三</a:t>
            </a:r>
            <a:r>
              <a:rPr lang="zh-CN" altLang="en-US" sz="2600" kern="100" dirty="0">
                <a:solidFill>
                  <a:schemeClr val="tx1">
                    <a:lumMod val="75000"/>
                    <a:lumOff val="25000"/>
                  </a:schemeClr>
                </a:solidFill>
                <a:latin typeface="Times New Roman"/>
                <a:ea typeface="微软雅黑" pitchFamily="34" charset="-122"/>
                <a:cs typeface="Courier New"/>
              </a:rPr>
              <a:t>件事，在这些事件中，别里科夫在神态、语言、心理方面有什么表现？根据这些表现进一步体会别里科夫的性格特点</a:t>
            </a:r>
            <a:r>
              <a:rPr lang="zh-CN" altLang="en-US" sz="2600" kern="100" dirty="0" smtClean="0">
                <a:solidFill>
                  <a:schemeClr val="tx1">
                    <a:lumMod val="75000"/>
                    <a:lumOff val="25000"/>
                  </a:schemeClr>
                </a:solidFill>
                <a:latin typeface="Times New Roman"/>
                <a:ea typeface="微软雅黑" pitchFamily="34" charset="-122"/>
                <a:cs typeface="Courier New"/>
              </a:rPr>
              <a:t>。</a:t>
            </a:r>
            <a:endParaRPr lang="zh-CN" altLang="zh-CN" sz="2600" kern="100" dirty="0">
              <a:solidFill>
                <a:schemeClr val="tx1">
                  <a:lumMod val="75000"/>
                  <a:lumOff val="25000"/>
                </a:schemeClr>
              </a:solidFill>
              <a:latin typeface="宋体"/>
              <a:ea typeface="微软雅黑" pitchFamily="34" charset="-122"/>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1260755096"/>
              </p:ext>
            </p:extLst>
          </p:nvPr>
        </p:nvGraphicFramePr>
        <p:xfrm>
          <a:off x="436880" y="2400300"/>
          <a:ext cx="11094721" cy="3449989"/>
        </p:xfrm>
        <a:graphic>
          <a:graphicData uri="http://schemas.openxmlformats.org/drawingml/2006/table">
            <a:tbl>
              <a:tblPr>
                <a:tableStyleId>{8A107856-5554-42FB-B03E-39F5DBC370BA}</a:tableStyleId>
              </a:tblPr>
              <a:tblGrid>
                <a:gridCol w="4476817"/>
                <a:gridCol w="2205968"/>
                <a:gridCol w="2205968"/>
                <a:gridCol w="2205968"/>
              </a:tblGrid>
              <a:tr h="836281">
                <a:tc>
                  <a:txBody>
                    <a:bodyPr/>
                    <a:lstStyle/>
                    <a:p>
                      <a:pPr algn="ctr">
                        <a:lnSpc>
                          <a:spcPts val="23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事件</a:t>
                      </a:r>
                    </a:p>
                  </a:txBody>
                  <a:tcPr marL="68580" marR="68580" marT="0" marB="0" anchor="ctr"/>
                </a:tc>
                <a:tc>
                  <a:txBody>
                    <a:bodyPr/>
                    <a:lstStyle/>
                    <a:p>
                      <a:pPr algn="ctr">
                        <a:lnSpc>
                          <a:spcPts val="2300"/>
                        </a:lnSpc>
                        <a:spcAft>
                          <a:spcPts val="0"/>
                        </a:spcAft>
                      </a:pPr>
                      <a:r>
                        <a:rPr lang="zh-CN" sz="2600" kern="100">
                          <a:solidFill>
                            <a:schemeClr val="tx1">
                              <a:lumMod val="75000"/>
                              <a:lumOff val="25000"/>
                            </a:schemeClr>
                          </a:solidFill>
                          <a:latin typeface="Times New Roman"/>
                          <a:ea typeface="微软雅黑" pitchFamily="34" charset="-122"/>
                          <a:cs typeface="Courier New"/>
                        </a:rPr>
                        <a:t>神态</a:t>
                      </a:r>
                    </a:p>
                  </a:txBody>
                  <a:tcPr marL="68580" marR="68580" marT="0" marB="0" anchor="ctr"/>
                </a:tc>
                <a:tc>
                  <a:txBody>
                    <a:bodyPr/>
                    <a:lstStyle/>
                    <a:p>
                      <a:pPr algn="ctr">
                        <a:lnSpc>
                          <a:spcPts val="2300"/>
                        </a:lnSpc>
                        <a:spcAft>
                          <a:spcPts val="0"/>
                        </a:spcAft>
                      </a:pPr>
                      <a:r>
                        <a:rPr lang="zh-CN" sz="2600" kern="100">
                          <a:solidFill>
                            <a:schemeClr val="tx1">
                              <a:lumMod val="75000"/>
                              <a:lumOff val="25000"/>
                            </a:schemeClr>
                          </a:solidFill>
                          <a:latin typeface="Times New Roman"/>
                          <a:ea typeface="微软雅黑" pitchFamily="34" charset="-122"/>
                          <a:cs typeface="Courier New"/>
                        </a:rPr>
                        <a:t>语言</a:t>
                      </a:r>
                    </a:p>
                  </a:txBody>
                  <a:tcPr marL="68580" marR="68580" marT="0" marB="0" anchor="ctr"/>
                </a:tc>
                <a:tc>
                  <a:txBody>
                    <a:bodyPr/>
                    <a:lstStyle/>
                    <a:p>
                      <a:pPr algn="ctr">
                        <a:lnSpc>
                          <a:spcPts val="2300"/>
                        </a:lnSpc>
                        <a:spcAft>
                          <a:spcPts val="0"/>
                        </a:spcAft>
                      </a:pPr>
                      <a:r>
                        <a:rPr lang="zh-CN" sz="2600" kern="100">
                          <a:solidFill>
                            <a:schemeClr val="tx1">
                              <a:lumMod val="75000"/>
                              <a:lumOff val="25000"/>
                            </a:schemeClr>
                          </a:solidFill>
                          <a:latin typeface="Times New Roman"/>
                          <a:ea typeface="微软雅黑" pitchFamily="34" charset="-122"/>
                          <a:cs typeface="Courier New"/>
                        </a:rPr>
                        <a:t>心理</a:t>
                      </a:r>
                    </a:p>
                  </a:txBody>
                  <a:tcPr marL="68580" marR="68580" marT="0" marB="0" anchor="ctr"/>
                </a:tc>
              </a:tr>
              <a:tr h="871236">
                <a:tc>
                  <a:txBody>
                    <a:bodyPr/>
                    <a:lstStyle/>
                    <a:p>
                      <a:pPr algn="ctr">
                        <a:lnSpc>
                          <a:spcPts val="23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漫画事件</a:t>
                      </a: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r>
              <a:tr h="871236">
                <a:tc>
                  <a:txBody>
                    <a:bodyPr/>
                    <a:lstStyle/>
                    <a:p>
                      <a:pPr algn="ctr">
                        <a:lnSpc>
                          <a:spcPts val="2300"/>
                        </a:lnSpc>
                        <a:spcAft>
                          <a:spcPts val="0"/>
                        </a:spcAft>
                      </a:pPr>
                      <a:r>
                        <a:rPr lang="zh-CN" sz="2600" kern="100">
                          <a:solidFill>
                            <a:schemeClr val="tx1">
                              <a:lumMod val="75000"/>
                              <a:lumOff val="25000"/>
                            </a:schemeClr>
                          </a:solidFill>
                          <a:latin typeface="Times New Roman"/>
                          <a:ea typeface="微软雅黑" pitchFamily="34" charset="-122"/>
                          <a:cs typeface="Courier New"/>
                        </a:rPr>
                        <a:t>骑自行车事件</a:t>
                      </a: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r>
              <a:tr h="871236">
                <a:tc>
                  <a:txBody>
                    <a:bodyPr/>
                    <a:lstStyle/>
                    <a:p>
                      <a:pPr algn="ctr">
                        <a:lnSpc>
                          <a:spcPts val="2300"/>
                        </a:lnSpc>
                        <a:spcAft>
                          <a:spcPts val="0"/>
                        </a:spcAft>
                      </a:pPr>
                      <a:r>
                        <a:rPr lang="zh-CN" sz="2600" kern="100">
                          <a:solidFill>
                            <a:schemeClr val="tx1">
                              <a:lumMod val="75000"/>
                              <a:lumOff val="25000"/>
                            </a:schemeClr>
                          </a:solidFill>
                          <a:latin typeface="Times New Roman"/>
                          <a:ea typeface="微软雅黑" pitchFamily="34" charset="-122"/>
                          <a:cs typeface="Courier New"/>
                        </a:rPr>
                        <a:t>争吵事件</a:t>
                      </a: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a:solidFill>
                            <a:schemeClr val="tx1">
                              <a:lumMod val="75000"/>
                              <a:lumOff val="25000"/>
                            </a:schemeClr>
                          </a:solidFill>
                          <a:latin typeface="Times New Roman"/>
                          <a:ea typeface="微软雅黑" pitchFamily="34" charset="-122"/>
                          <a:cs typeface="Courier New"/>
                        </a:rPr>
                        <a:t> </a:t>
                      </a:r>
                      <a:endParaRPr lang="zh-CN" sz="2600" kern="10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ts val="2300"/>
                        </a:lnSpc>
                        <a:spcAft>
                          <a:spcPts val="0"/>
                        </a:spcAft>
                      </a:pPr>
                      <a:r>
                        <a:rPr lang="en-US" sz="2600" kern="100" dirty="0">
                          <a:solidFill>
                            <a:schemeClr val="tx1">
                              <a:lumMod val="75000"/>
                              <a:lumOff val="25000"/>
                            </a:schemeClr>
                          </a:solidFill>
                          <a:latin typeface="Times New Roman"/>
                          <a:ea typeface="微软雅黑" pitchFamily="34" charset="-122"/>
                          <a:cs typeface="Courier New"/>
                        </a:rPr>
                        <a:t> </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r>
            </a:tbl>
          </a:graphicData>
        </a:graphic>
      </p:graphicFrame>
    </p:spTree>
    <p:extLst>
      <p:ext uri="{BB962C8B-B14F-4D97-AF65-F5344CB8AC3E}">
        <p14:creationId xmlns:p14="http://schemas.microsoft.com/office/powerpoint/2010/main" val="313330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950" y="33045"/>
            <a:ext cx="11571762" cy="621517"/>
          </a:xfrm>
          <a:prstGeom prst="rect">
            <a:avLst/>
          </a:prstGeom>
          <a:noFill/>
        </p:spPr>
        <p:txBody>
          <a:bodyPr wrap="square" rtlCol="0">
            <a:spAutoFit/>
          </a:bodyPr>
          <a:lstStyle/>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endParaRPr lang="zh-CN" altLang="en-US" sz="2600" kern="100" dirty="0">
              <a:latin typeface="Times New Roman"/>
              <a:ea typeface="微软雅黑" pitchFamily="34" charset="-122"/>
              <a:cs typeface="Times New Roman"/>
            </a:endParaRPr>
          </a:p>
        </p:txBody>
      </p:sp>
      <p:graphicFrame>
        <p:nvGraphicFramePr>
          <p:cNvPr id="3" name="表格 2"/>
          <p:cNvGraphicFramePr>
            <a:graphicFrameLocks noGrp="1"/>
          </p:cNvGraphicFramePr>
          <p:nvPr>
            <p:extLst>
              <p:ext uri="{D42A27DB-BD31-4B8C-83A1-F6EECF244321}">
                <p14:modId xmlns:p14="http://schemas.microsoft.com/office/powerpoint/2010/main" val="1859912900"/>
              </p:ext>
            </p:extLst>
          </p:nvPr>
        </p:nvGraphicFramePr>
        <p:xfrm>
          <a:off x="372744" y="742801"/>
          <a:ext cx="11335368" cy="5359408"/>
        </p:xfrm>
        <a:graphic>
          <a:graphicData uri="http://schemas.openxmlformats.org/drawingml/2006/table">
            <a:tbl>
              <a:tblPr>
                <a:tableStyleId>{8A107856-5554-42FB-B03E-39F5DBC370BA}</a:tableStyleId>
              </a:tblPr>
              <a:tblGrid>
                <a:gridCol w="922656"/>
                <a:gridCol w="2540000"/>
                <a:gridCol w="3905102"/>
                <a:gridCol w="3967610"/>
              </a:tblGrid>
              <a:tr h="518234">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事件</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神态</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语言</a:t>
                      </a: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心理</a:t>
                      </a:r>
                    </a:p>
                  </a:txBody>
                  <a:tcPr marL="68580" marR="68580" marT="0" marB="0" anchor="ctr"/>
                </a:tc>
              </a:tr>
              <a:tr h="1166573">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漫画事件</a:t>
                      </a:r>
                    </a:p>
                  </a:txBody>
                  <a:tcPr marL="68580" marR="68580" marT="0" marB="0" anchor="ctr"/>
                </a:tc>
                <a:tc>
                  <a:txBody>
                    <a:bodyPr/>
                    <a:lstStyle/>
                    <a:p>
                      <a:pPr algn="l">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脸色发青，嘴唇发抖</a:t>
                      </a:r>
                    </a:p>
                  </a:txBody>
                  <a:tcPr marL="68580" marR="68580" marT="0" marB="0" anchor="ctr"/>
                </a:tc>
                <a:tc>
                  <a:txBody>
                    <a:bodyPr/>
                    <a:lstStyle/>
                    <a:p>
                      <a:pPr algn="l">
                        <a:lnSpc>
                          <a:spcPct val="150000"/>
                        </a:lnSpc>
                        <a:spcAft>
                          <a:spcPts val="0"/>
                        </a:spcAft>
                      </a:pP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天下</a:t>
                      </a:r>
                      <a:r>
                        <a:rPr lang="zh-CN" sz="2600" kern="100" dirty="0">
                          <a:solidFill>
                            <a:schemeClr val="tx1">
                              <a:lumMod val="75000"/>
                              <a:lumOff val="25000"/>
                            </a:schemeClr>
                          </a:solidFill>
                          <a:latin typeface="Times New Roman"/>
                          <a:ea typeface="微软雅黑" pitchFamily="34" charset="-122"/>
                          <a:cs typeface="Courier New"/>
                        </a:rPr>
                        <a:t>竟有这么歹毒的坏人</a:t>
                      </a:r>
                      <a:r>
                        <a:rPr lang="zh-CN" sz="2600" kern="100" dirty="0" smtClean="0">
                          <a:solidFill>
                            <a:schemeClr val="tx1">
                              <a:lumMod val="75000"/>
                              <a:lumOff val="25000"/>
                            </a:schemeClr>
                          </a:solidFill>
                          <a:latin typeface="Times New Roman"/>
                          <a:ea typeface="微软雅黑" pitchFamily="34" charset="-122"/>
                          <a:cs typeface="Courier New"/>
                        </a:rPr>
                        <a:t>！</a:t>
                      </a:r>
                      <a:r>
                        <a:rPr lang="zh-CN" altLang="en-US" sz="2600" kern="100" dirty="0" smtClean="0">
                          <a:solidFill>
                            <a:schemeClr val="tx1">
                              <a:lumMod val="75000"/>
                              <a:lumOff val="25000"/>
                            </a:schemeClr>
                          </a:solidFill>
                          <a:latin typeface="+mj-ea"/>
                          <a:ea typeface="+mn-ea"/>
                          <a:cs typeface="Courier New"/>
                        </a:rPr>
                        <a:t>”</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难堪极了</a:t>
                      </a:r>
                    </a:p>
                  </a:txBody>
                  <a:tcPr marL="68580" marR="68580" marT="0" marB="0" anchor="ctr"/>
                </a:tc>
              </a:tr>
              <a:tr h="1771586">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骑自行车事件</a:t>
                      </a:r>
                    </a:p>
                  </a:txBody>
                  <a:tcPr marL="68580" marR="68580" marT="0" marB="0" anchor="ctr"/>
                </a:tc>
                <a:tc>
                  <a:txBody>
                    <a:bodyPr/>
                    <a:lstStyle/>
                    <a:p>
                      <a:pPr algn="l">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脸色从发青变成发白</a:t>
                      </a:r>
                    </a:p>
                  </a:txBody>
                  <a:tcPr marL="68580" marR="68580" marT="0" marB="0" anchor="ctr"/>
                </a:tc>
                <a:tc>
                  <a:txBody>
                    <a:bodyPr/>
                    <a:lstStyle/>
                    <a:p>
                      <a:pPr algn="l">
                        <a:lnSpc>
                          <a:spcPct val="150000"/>
                        </a:lnSpc>
                        <a:spcAft>
                          <a:spcPts val="0"/>
                        </a:spcAft>
                      </a:pP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还</a:t>
                      </a:r>
                      <a:r>
                        <a:rPr lang="zh-CN" sz="2600" kern="100" dirty="0">
                          <a:solidFill>
                            <a:schemeClr val="tx1">
                              <a:lumMod val="75000"/>
                              <a:lumOff val="25000"/>
                            </a:schemeClr>
                          </a:solidFill>
                          <a:latin typeface="Times New Roman"/>
                          <a:ea typeface="微软雅黑" pitchFamily="34" charset="-122"/>
                          <a:cs typeface="Courier New"/>
                        </a:rPr>
                        <a:t>成体统吗</a:t>
                      </a:r>
                      <a:r>
                        <a:rPr lang="zh-CN" sz="2600" kern="100" dirty="0" smtClean="0">
                          <a:solidFill>
                            <a:schemeClr val="tx1">
                              <a:lumMod val="75000"/>
                              <a:lumOff val="25000"/>
                            </a:schemeClr>
                          </a:solidFill>
                          <a:latin typeface="Times New Roman"/>
                          <a:ea typeface="微软雅黑" pitchFamily="34" charset="-122"/>
                          <a:cs typeface="Courier New"/>
                        </a:rPr>
                        <a:t>？</a:t>
                      </a:r>
                      <a:r>
                        <a:rPr lang="zh-CN" altLang="en-US" sz="2600" kern="100" dirty="0" smtClean="0">
                          <a:solidFill>
                            <a:schemeClr val="tx1">
                              <a:lumMod val="75000"/>
                              <a:lumOff val="25000"/>
                            </a:schemeClr>
                          </a:solidFill>
                          <a:latin typeface="+mj-ea"/>
                          <a:ea typeface="+mn-ea"/>
                          <a:cs typeface="Courier New"/>
                        </a:rPr>
                        <a:t>” </a:t>
                      </a: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可是</a:t>
                      </a:r>
                      <a:r>
                        <a:rPr lang="zh-CN" sz="2600" kern="100" dirty="0">
                          <a:solidFill>
                            <a:schemeClr val="tx1">
                              <a:lumMod val="75000"/>
                              <a:lumOff val="25000"/>
                            </a:schemeClr>
                          </a:solidFill>
                          <a:latin typeface="Times New Roman"/>
                          <a:ea typeface="微软雅黑" pitchFamily="34" charset="-122"/>
                          <a:cs typeface="Courier New"/>
                        </a:rPr>
                        <a:t>这怎么行</a:t>
                      </a:r>
                      <a:r>
                        <a:rPr lang="zh-CN" sz="2600" kern="100" dirty="0" smtClean="0">
                          <a:solidFill>
                            <a:schemeClr val="tx1">
                              <a:lumMod val="75000"/>
                              <a:lumOff val="25000"/>
                            </a:schemeClr>
                          </a:solidFill>
                          <a:latin typeface="Times New Roman"/>
                          <a:ea typeface="微软雅黑" pitchFamily="34" charset="-122"/>
                          <a:cs typeface="Courier New"/>
                        </a:rPr>
                        <a:t>？</a:t>
                      </a:r>
                      <a:r>
                        <a:rPr lang="zh-CN" altLang="en-US" sz="2600" kern="100" dirty="0" smtClean="0">
                          <a:solidFill>
                            <a:schemeClr val="tx1">
                              <a:lumMod val="75000"/>
                              <a:lumOff val="25000"/>
                            </a:schemeClr>
                          </a:solidFill>
                          <a:latin typeface="+mj-ea"/>
                          <a:ea typeface="+mn-ea"/>
                          <a:cs typeface="Courier New"/>
                        </a:rPr>
                        <a:t>”</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心里乱得很</a:t>
                      </a:r>
                    </a:p>
                  </a:txBody>
                  <a:tcPr marL="68580" marR="68580" marT="0" marB="0" anchor="ctr"/>
                </a:tc>
              </a:tr>
              <a:tr h="1793248">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争吵事件</a:t>
                      </a:r>
                    </a:p>
                  </a:txBody>
                  <a:tcPr marL="68580" marR="68580" marT="0" marB="0" anchor="ctr"/>
                </a:tc>
                <a:tc>
                  <a:txBody>
                    <a:bodyPr/>
                    <a:lstStyle/>
                    <a:p>
                      <a:pPr algn="l">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脸色苍白，恐怖的神情</a:t>
                      </a:r>
                    </a:p>
                  </a:txBody>
                  <a:tcPr marL="68580" marR="68580" marT="0" marB="0" anchor="ctr"/>
                </a:tc>
                <a:tc>
                  <a:txBody>
                    <a:bodyPr/>
                    <a:lstStyle/>
                    <a:p>
                      <a:pPr algn="l">
                        <a:lnSpc>
                          <a:spcPct val="150000"/>
                        </a:lnSpc>
                        <a:spcAft>
                          <a:spcPts val="0"/>
                        </a:spcAft>
                      </a:pP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既然</a:t>
                      </a:r>
                      <a:r>
                        <a:rPr lang="zh-CN" sz="2600" kern="100" dirty="0">
                          <a:solidFill>
                            <a:schemeClr val="tx1">
                              <a:lumMod val="75000"/>
                              <a:lumOff val="25000"/>
                            </a:schemeClr>
                          </a:solidFill>
                          <a:latin typeface="Times New Roman"/>
                          <a:ea typeface="微软雅黑" pitchFamily="34" charset="-122"/>
                          <a:cs typeface="Courier New"/>
                        </a:rPr>
                        <a:t>政府还</a:t>
                      </a:r>
                      <a:r>
                        <a:rPr lang="zh-CN" sz="2600" kern="100" dirty="0" smtClean="0">
                          <a:solidFill>
                            <a:schemeClr val="tx1">
                              <a:lumMod val="75000"/>
                              <a:lumOff val="25000"/>
                            </a:schemeClr>
                          </a:solidFill>
                          <a:latin typeface="Times New Roman"/>
                          <a:ea typeface="微软雅黑" pitchFamily="34" charset="-122"/>
                          <a:cs typeface="Courier New"/>
                        </a:rPr>
                        <a:t>没有</a:t>
                      </a: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这</a:t>
                      </a:r>
                      <a:r>
                        <a:rPr lang="zh-CN" sz="2600" kern="100" dirty="0">
                          <a:solidFill>
                            <a:schemeClr val="tx1">
                              <a:lumMod val="75000"/>
                              <a:lumOff val="25000"/>
                            </a:schemeClr>
                          </a:solidFill>
                          <a:latin typeface="Times New Roman"/>
                          <a:ea typeface="微软雅黑" pitchFamily="34" charset="-122"/>
                          <a:cs typeface="Courier New"/>
                        </a:rPr>
                        <a:t>太可怕了</a:t>
                      </a:r>
                      <a:r>
                        <a:rPr lang="zh-CN" sz="2600" kern="100" dirty="0" smtClean="0">
                          <a:solidFill>
                            <a:schemeClr val="tx1">
                              <a:lumMod val="75000"/>
                              <a:lumOff val="25000"/>
                            </a:schemeClr>
                          </a:solidFill>
                          <a:latin typeface="Times New Roman"/>
                          <a:ea typeface="微软雅黑" pitchFamily="34" charset="-122"/>
                          <a:cs typeface="Courier New"/>
                        </a:rPr>
                        <a:t>！</a:t>
                      </a:r>
                      <a:r>
                        <a:rPr lang="zh-CN" altLang="en-US" sz="2600" kern="100" dirty="0" smtClean="0">
                          <a:solidFill>
                            <a:schemeClr val="tx1">
                              <a:lumMod val="75000"/>
                              <a:lumOff val="25000"/>
                            </a:schemeClr>
                          </a:solidFill>
                          <a:latin typeface="+mj-ea"/>
                          <a:ea typeface="+mn-ea"/>
                          <a:cs typeface="Courier New"/>
                        </a:rPr>
                        <a:t>”</a:t>
                      </a:r>
                      <a:r>
                        <a:rPr lang="en-US" sz="2600" kern="100" dirty="0" smtClean="0">
                          <a:solidFill>
                            <a:schemeClr val="tx1">
                              <a:lumMod val="75000"/>
                              <a:lumOff val="25000"/>
                            </a:schemeClr>
                          </a:solidFill>
                          <a:latin typeface="宋体 "/>
                          <a:ea typeface="+mj-ea"/>
                          <a:cs typeface="Courier New"/>
                        </a:rPr>
                        <a:t>“</a:t>
                      </a:r>
                      <a:r>
                        <a:rPr lang="zh-CN" sz="2600" kern="100" dirty="0" smtClean="0">
                          <a:solidFill>
                            <a:schemeClr val="tx1">
                              <a:lumMod val="75000"/>
                              <a:lumOff val="25000"/>
                            </a:schemeClr>
                          </a:solidFill>
                          <a:latin typeface="Times New Roman"/>
                          <a:ea typeface="微软雅黑" pitchFamily="34" charset="-122"/>
                          <a:cs typeface="Courier New"/>
                        </a:rPr>
                        <a:t>我</a:t>
                      </a:r>
                      <a:r>
                        <a:rPr lang="zh-CN" sz="2600" kern="100" dirty="0">
                          <a:solidFill>
                            <a:schemeClr val="tx1">
                              <a:lumMod val="75000"/>
                              <a:lumOff val="25000"/>
                            </a:schemeClr>
                          </a:solidFill>
                          <a:latin typeface="Times New Roman"/>
                          <a:ea typeface="微软雅黑" pitchFamily="34" charset="-122"/>
                          <a:cs typeface="Courier New"/>
                        </a:rPr>
                        <a:t>得把我们的谈话内容报告</a:t>
                      </a:r>
                      <a:r>
                        <a:rPr lang="zh-CN" sz="2600" kern="100" dirty="0" smtClean="0">
                          <a:solidFill>
                            <a:schemeClr val="tx1">
                              <a:lumMod val="75000"/>
                              <a:lumOff val="25000"/>
                            </a:schemeClr>
                          </a:solidFill>
                          <a:latin typeface="Times New Roman"/>
                          <a:ea typeface="微软雅黑" pitchFamily="34" charset="-122"/>
                          <a:cs typeface="Courier New"/>
                        </a:rPr>
                        <a:t>校长</a:t>
                      </a:r>
                      <a:r>
                        <a:rPr lang="zh-CN" altLang="en-US" sz="2600" kern="100" dirty="0" smtClean="0">
                          <a:solidFill>
                            <a:schemeClr val="tx1">
                              <a:lumMod val="75000"/>
                              <a:lumOff val="25000"/>
                            </a:schemeClr>
                          </a:solidFill>
                          <a:latin typeface="+mj-ea"/>
                          <a:ea typeface="+mn-ea"/>
                          <a:cs typeface="Courier New"/>
                        </a:rPr>
                        <a:t>”</a:t>
                      </a:r>
                      <a:endParaRPr lang="zh-CN" sz="2600" kern="100" dirty="0">
                        <a:solidFill>
                          <a:schemeClr val="tx1">
                            <a:lumMod val="75000"/>
                            <a:lumOff val="25000"/>
                          </a:schemeClr>
                        </a:solidFill>
                        <a:latin typeface="Times New Roman"/>
                        <a:ea typeface="微软雅黑" pitchFamily="34" charset="-122"/>
                        <a:cs typeface="Courier New"/>
                      </a:endParaRPr>
                    </a:p>
                  </a:txBody>
                  <a:tcPr marL="68580" marR="68580" marT="0" marB="0" anchor="ctr"/>
                </a:tc>
                <a:tc>
                  <a:txBody>
                    <a:bodyPr/>
                    <a:lstStyle/>
                    <a:p>
                      <a:pPr algn="l">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情愿摔断脖子和两条腿，也不愿意成为别人取笑的对象</a:t>
                      </a:r>
                    </a:p>
                  </a:txBody>
                  <a:tcPr marL="68580" marR="68580" marT="0" marB="0" anchor="ctr"/>
                </a:tc>
              </a:tr>
            </a:tbl>
          </a:graphicData>
        </a:graphic>
      </p:graphicFrame>
    </p:spTree>
    <p:extLst>
      <p:ext uri="{BB962C8B-B14F-4D97-AF65-F5344CB8AC3E}">
        <p14:creationId xmlns:p14="http://schemas.microsoft.com/office/powerpoint/2010/main" val="2275282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950" y="2077745"/>
            <a:ext cx="11571762" cy="1571777"/>
          </a:xfrm>
          <a:prstGeom prst="rect">
            <a:avLst/>
          </a:prstGeom>
          <a:noFill/>
        </p:spPr>
        <p:txBody>
          <a:bodyPr wrap="square" rtlCol="0">
            <a:spAutoFit/>
          </a:bodyPr>
          <a:lstStyle/>
          <a:p>
            <a:pPr>
              <a:lnSpc>
                <a:spcPct val="200000"/>
              </a:lnSpc>
            </a:pPr>
            <a:r>
              <a:rPr lang="zh-CN" altLang="en-US" sz="2600" kern="100" dirty="0">
                <a:solidFill>
                  <a:schemeClr val="tx1">
                    <a:lumMod val="75000"/>
                    <a:lumOff val="25000"/>
                  </a:schemeClr>
                </a:solidFill>
                <a:latin typeface="Times New Roman"/>
                <a:ea typeface="微软雅黑" pitchFamily="34" charset="-122"/>
                <a:cs typeface="Courier New"/>
              </a:rPr>
              <a:t>作者抓住典型细节，用幽默讽刺的笔调刻画出别里科夫顽固保守、诚惶诚恐、害怕新事物、反对生活中哪怕是微小变革的思想性格。</a:t>
            </a:r>
          </a:p>
        </p:txBody>
      </p:sp>
    </p:spTree>
    <p:extLst>
      <p:ext uri="{BB962C8B-B14F-4D97-AF65-F5344CB8AC3E}">
        <p14:creationId xmlns:p14="http://schemas.microsoft.com/office/powerpoint/2010/main" val="285623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296574"/>
            <a:ext cx="11804355" cy="4893647"/>
          </a:xfrm>
          <a:prstGeom prst="rect">
            <a:avLst/>
          </a:prstGeom>
          <a:noFill/>
        </p:spPr>
        <p:txBody>
          <a:bodyPr wrap="square" rtlCol="0">
            <a:spAutoFit/>
          </a:bodyPr>
          <a:lstStyle/>
          <a:p>
            <a:pPr algn="just">
              <a:lnSpc>
                <a:spcPct val="200000"/>
              </a:lnSpc>
              <a:spcAft>
                <a:spcPts val="0"/>
              </a:spcAft>
            </a:pPr>
            <a:r>
              <a:rPr lang="en-US" altLang="zh-CN" sz="2600" kern="100" dirty="0" smtClean="0">
                <a:solidFill>
                  <a:schemeClr val="tx1">
                    <a:lumMod val="75000"/>
                    <a:lumOff val="25000"/>
                  </a:schemeClr>
                </a:solidFill>
                <a:latin typeface="Times New Roman"/>
                <a:ea typeface="微软雅黑" pitchFamily="34" charset="-122"/>
                <a:cs typeface="Courier New"/>
              </a:rPr>
              <a:t>4</a:t>
            </a:r>
            <a:r>
              <a:rPr lang="zh-CN" altLang="en-US" sz="2600" kern="100" dirty="0">
                <a:solidFill>
                  <a:schemeClr val="tx1">
                    <a:lumMod val="75000"/>
                    <a:lumOff val="25000"/>
                  </a:schemeClr>
                </a:solidFill>
                <a:latin typeface="Times New Roman"/>
                <a:ea typeface="微软雅黑" pitchFamily="34" charset="-122"/>
                <a:cs typeface="Courier New"/>
              </a:rPr>
              <a:t>．华连卡姐弟是怎样的人？从他们身上我们可以体会到什么？</a:t>
            </a:r>
            <a:endParaRPr lang="zh-CN" altLang="zh-CN" sz="2600" kern="100" dirty="0">
              <a:solidFill>
                <a:schemeClr val="tx1">
                  <a:lumMod val="75000"/>
                  <a:lumOff val="25000"/>
                </a:schemeClr>
              </a:solidFill>
              <a:latin typeface="宋体"/>
              <a:ea typeface="微软雅黑" pitchFamily="34" charset="-122"/>
              <a:cs typeface="Courier New"/>
            </a:endParaRPr>
          </a:p>
          <a:p>
            <a:pPr algn="just">
              <a:lnSpc>
                <a:spcPct val="20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Times New Roman"/>
              </a:rPr>
              <a:t>在小说中，华连卡姐弟是有新思想敢说敢为的年轻人，代表了一种新生的进步的力量。柯瓦连科和别里科夫的冲突，展示了新旧两种思想的矛盾斗争，淋漓尽致地鞭笞和讽刺了别里科夫腐朽反动的本质。尽管别里科夫的死并不等于反动腐朽势力的灭亡，但华连卡姐弟的出现，却使人看到新思想的力量，预示了光明的未来。</a:t>
            </a:r>
            <a:endParaRPr lang="zh-CN" altLang="zh-CN" sz="26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43941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308" y="0"/>
            <a:ext cx="11804355" cy="6370975"/>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．别里科夫整天战战兢兢，但全城的人为什么又都怕这个胆小如鼠弱不禁风的人呢？为什么他能管制全城呢？请结合写作背景分析。</a:t>
            </a:r>
          </a:p>
          <a:p>
            <a:pPr algn="just">
              <a:lnSpc>
                <a:spcPct val="200000"/>
              </a:lnSpc>
              <a:spcAft>
                <a:spcPts val="0"/>
              </a:spcAft>
            </a:pPr>
            <a:r>
              <a:rPr lang="zh-CN" altLang="en-US" sz="2600" kern="100" dirty="0">
                <a:solidFill>
                  <a:schemeClr val="accent6">
                    <a:lumMod val="75000"/>
                  </a:schemeClr>
                </a:solidFill>
                <a:latin typeface="Times New Roman"/>
                <a:ea typeface="微软雅黑" pitchFamily="34" charset="-122"/>
                <a:cs typeface="Times New Roman"/>
              </a:rPr>
              <a:t>探究点拨：先找出文中人们害怕别里科夫的句子，再联系写作背景考虑。</a:t>
            </a:r>
          </a:p>
          <a:p>
            <a:pPr algn="just">
              <a:lnSpc>
                <a:spcPct val="20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Times New Roman"/>
              </a:rPr>
              <a:t>全城的人怕他，向他妥协</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课文第</a:t>
            </a:r>
            <a:r>
              <a:rPr lang="en-US" altLang="zh-CN" sz="2600" kern="100" dirty="0">
                <a:latin typeface="Times New Roman"/>
                <a:ea typeface="微软雅黑" pitchFamily="34" charset="-122"/>
                <a:cs typeface="Times New Roman"/>
              </a:rPr>
              <a:t>4</a:t>
            </a:r>
            <a:r>
              <a:rPr lang="zh-CN" altLang="en-US" sz="2600" kern="100" dirty="0">
                <a:latin typeface="Times New Roman"/>
                <a:ea typeface="微软雅黑" pitchFamily="34" charset="-122"/>
                <a:cs typeface="Times New Roman"/>
              </a:rPr>
              <a:t>段的原句用了八</a:t>
            </a:r>
            <a:r>
              <a:rPr lang="zh-CN" altLang="en-US" sz="2600" kern="100" dirty="0" smtClean="0">
                <a:latin typeface="Times New Roman"/>
                <a:ea typeface="微软雅黑" pitchFamily="34" charset="-122"/>
                <a:cs typeface="Times New Roman"/>
              </a:rPr>
              <a:t>个</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不敢</a:t>
            </a:r>
            <a:r>
              <a:rPr lang="zh-CN" altLang="en-US" sz="2600" kern="100" dirty="0" smtClean="0">
                <a:latin typeface="+mj-ea"/>
                <a:cs typeface="Times New Roman"/>
              </a:rPr>
              <a:t>”</a:t>
            </a:r>
            <a:r>
              <a:rPr lang="zh-CN" altLang="en-US" sz="2600" kern="100" dirty="0" smtClean="0">
                <a:latin typeface="Times New Roman"/>
                <a:ea typeface="微软雅黑" pitchFamily="34" charset="-122"/>
                <a:cs typeface="Times New Roman"/>
              </a:rPr>
              <a:t>，</a:t>
            </a:r>
            <a:r>
              <a:rPr lang="zh-CN" altLang="en-US" sz="2600" kern="100" dirty="0">
                <a:latin typeface="+mj-ea"/>
                <a:cs typeface="Times New Roman"/>
              </a:rPr>
              <a:t>“</a:t>
            </a:r>
            <a:r>
              <a:rPr lang="zh-CN" altLang="en-US" sz="2600" kern="100" dirty="0" smtClean="0">
                <a:latin typeface="Times New Roman"/>
                <a:ea typeface="微软雅黑" pitchFamily="34" charset="-122"/>
                <a:cs typeface="Times New Roman"/>
              </a:rPr>
              <a:t>全城</a:t>
            </a:r>
            <a:r>
              <a:rPr lang="zh-CN" altLang="en-US" sz="2600" kern="100" dirty="0">
                <a:latin typeface="Times New Roman"/>
                <a:ea typeface="微软雅黑" pitchFamily="34" charset="-122"/>
                <a:cs typeface="Times New Roman"/>
              </a:rPr>
              <a:t>的人战战兢兢地生活了十年到</a:t>
            </a:r>
            <a:r>
              <a:rPr lang="zh-CN" altLang="en-US" sz="2600" kern="100" dirty="0" smtClean="0">
                <a:latin typeface="Times New Roman"/>
                <a:ea typeface="微软雅黑" pitchFamily="34" charset="-122"/>
                <a:cs typeface="Times New Roman"/>
              </a:rPr>
              <a:t>十五年</a:t>
            </a:r>
            <a:r>
              <a:rPr lang="zh-CN" altLang="en-US" sz="2600" kern="100" dirty="0" smtClean="0">
                <a:latin typeface="+mj-ea"/>
                <a:cs typeface="Times New Roman"/>
              </a:rPr>
              <a:t>”</a:t>
            </a:r>
            <a:r>
              <a:rPr lang="en-US" altLang="zh-CN" sz="2600" kern="100" dirty="0" smtClean="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是因为他的言行与思想都是与沙皇专制制度一致的，他自觉地维护着旧制度、旧思想，在别里科夫的背后有整个沙皇专制统治作支撑。周围的人还没有勇气敢与他斗，所以都怕他，受他辖制。</a:t>
            </a:r>
            <a:endParaRPr lang="zh-CN" altLang="zh-CN" sz="26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702974"/>
            <a:ext cx="11804355" cy="4893647"/>
          </a:xfrm>
          <a:prstGeom prst="rect">
            <a:avLst/>
          </a:prstGeom>
          <a:noFill/>
        </p:spPr>
        <p:txBody>
          <a:bodyPr wrap="square" rtlCol="0">
            <a:spAutoFit/>
          </a:bodyPr>
          <a:lstStyle/>
          <a:p>
            <a:pPr algn="just">
              <a:lnSpc>
                <a:spcPct val="200000"/>
              </a:lnSpc>
              <a:spcAft>
                <a:spcPts val="0"/>
              </a:spcAft>
            </a:pPr>
            <a:r>
              <a:rPr lang="zh-CN" altLang="en-US" sz="2600" kern="100" dirty="0" smtClean="0">
                <a:latin typeface="Times New Roman"/>
                <a:ea typeface="微软雅黑" pitchFamily="34" charset="-122"/>
                <a:cs typeface="Times New Roman"/>
              </a:rPr>
              <a:t>       别里科夫</a:t>
            </a:r>
            <a:r>
              <a:rPr lang="zh-CN" altLang="en-US" sz="2600" kern="100" dirty="0">
                <a:latin typeface="Times New Roman"/>
                <a:ea typeface="微软雅黑" pitchFamily="34" charset="-122"/>
                <a:cs typeface="Times New Roman"/>
              </a:rPr>
              <a:t>的可恨在于，他不但要把自己装</a:t>
            </a:r>
            <a:r>
              <a:rPr lang="zh-CN" altLang="en-US" sz="2600" kern="100" dirty="0" smtClean="0">
                <a:latin typeface="Times New Roman"/>
                <a:ea typeface="微软雅黑" pitchFamily="34" charset="-122"/>
                <a:cs typeface="Times New Roman"/>
              </a:rPr>
              <a:t>在</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套子</a:t>
            </a:r>
            <a:r>
              <a:rPr lang="zh-CN" altLang="en-US" sz="2600" kern="100" dirty="0" smtClean="0">
                <a:latin typeface="+mj-ea"/>
                <a:cs typeface="Times New Roman"/>
              </a:rPr>
              <a:t>”</a:t>
            </a:r>
            <a:r>
              <a:rPr lang="zh-CN" altLang="en-US" sz="2600" kern="100" dirty="0" smtClean="0">
                <a:latin typeface="Times New Roman"/>
                <a:ea typeface="微软雅黑" pitchFamily="34" charset="-122"/>
                <a:cs typeface="Times New Roman"/>
              </a:rPr>
              <a:t>里</a:t>
            </a:r>
            <a:r>
              <a:rPr lang="zh-CN" altLang="en-US" sz="2600" kern="100" dirty="0">
                <a:latin typeface="Times New Roman"/>
                <a:ea typeface="微软雅黑" pitchFamily="34" charset="-122"/>
                <a:cs typeface="Times New Roman"/>
              </a:rPr>
              <a:t>，而且还想把周围的一切也</a:t>
            </a:r>
            <a:r>
              <a:rPr lang="zh-CN" altLang="en-US" sz="2600" kern="100" dirty="0" smtClean="0">
                <a:latin typeface="Times New Roman"/>
                <a:ea typeface="微软雅黑" pitchFamily="34" charset="-122"/>
                <a:cs typeface="Times New Roman"/>
              </a:rPr>
              <a:t>装进</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套子</a:t>
            </a:r>
            <a:r>
              <a:rPr lang="zh-CN" altLang="en-US" sz="2600" kern="100" dirty="0">
                <a:latin typeface="+mj-ea"/>
                <a:cs typeface="Times New Roman"/>
              </a:rPr>
              <a:t>”</a:t>
            </a:r>
            <a:r>
              <a:rPr lang="zh-CN" altLang="en-US" sz="2600" kern="100" dirty="0" smtClean="0">
                <a:latin typeface="Times New Roman"/>
                <a:ea typeface="微软雅黑" pitchFamily="34" charset="-122"/>
                <a:cs typeface="Times New Roman"/>
              </a:rPr>
              <a:t>里</a:t>
            </a:r>
            <a:r>
              <a:rPr lang="zh-CN" altLang="en-US" sz="2600" kern="100" dirty="0">
                <a:latin typeface="Times New Roman"/>
                <a:ea typeface="微软雅黑" pitchFamily="34" charset="-122"/>
                <a:cs typeface="Times New Roman"/>
              </a:rPr>
              <a:t>。这</a:t>
            </a:r>
            <a:r>
              <a:rPr lang="zh-CN" altLang="en-US" sz="2600" kern="100" dirty="0" smtClean="0">
                <a:latin typeface="Times New Roman"/>
                <a:ea typeface="微软雅黑" pitchFamily="34" charset="-122"/>
                <a:cs typeface="Times New Roman"/>
              </a:rPr>
              <a:t>两种</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怕</a:t>
            </a:r>
            <a:r>
              <a:rPr lang="zh-CN" altLang="en-US" sz="2600" kern="100" dirty="0">
                <a:latin typeface="+mj-ea"/>
                <a:cs typeface="Times New Roman"/>
              </a:rPr>
              <a:t>”</a:t>
            </a:r>
            <a:r>
              <a:rPr lang="zh-CN" altLang="en-US" sz="2600" kern="100" dirty="0" smtClean="0">
                <a:latin typeface="Times New Roman"/>
                <a:ea typeface="微软雅黑" pitchFamily="34" charset="-122"/>
                <a:cs typeface="Times New Roman"/>
              </a:rPr>
              <a:t>表面</a:t>
            </a:r>
            <a:r>
              <a:rPr lang="zh-CN" altLang="en-US" sz="2600" kern="100" dirty="0">
                <a:latin typeface="Times New Roman"/>
                <a:ea typeface="微软雅黑" pitchFamily="34" charset="-122"/>
                <a:cs typeface="Times New Roman"/>
              </a:rPr>
              <a:t>上是矛盾的，但只要我们结合当时的情况想一想，就会发现总根源都是沙皇专制制度。别里科夫所依附的沙皇统治，一方面是极力加强反动统治，在全国造成了沉重压抑的气氛；另一方面又是行将灭亡，摇摇欲坠。革命的风暴还未到来，大多数人还感到迷茫，不敢起来斗争，所以别里科夫还</a:t>
            </a:r>
            <a:r>
              <a:rPr lang="zh-CN" altLang="en-US" sz="2600" kern="100" dirty="0" smtClean="0">
                <a:latin typeface="Times New Roman"/>
                <a:ea typeface="微软雅黑" pitchFamily="34" charset="-122"/>
                <a:cs typeface="Times New Roman"/>
              </a:rPr>
              <a:t>能</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辖制</a:t>
            </a:r>
            <a:r>
              <a:rPr lang="zh-CN" altLang="en-US" sz="2600" kern="100" dirty="0">
                <a:latin typeface="+mj-ea"/>
                <a:cs typeface="Times New Roman"/>
              </a:rPr>
              <a:t>”</a:t>
            </a:r>
            <a:r>
              <a:rPr lang="zh-CN" altLang="en-US" sz="2600" kern="100" dirty="0" smtClean="0">
                <a:latin typeface="Times New Roman"/>
                <a:ea typeface="微软雅黑" pitchFamily="34" charset="-122"/>
                <a:cs typeface="Times New Roman"/>
              </a:rPr>
              <a:t>全城</a:t>
            </a:r>
            <a:r>
              <a:rPr lang="zh-CN" altLang="en-US" sz="2600" kern="100" dirty="0">
                <a:latin typeface="Times New Roman"/>
                <a:ea typeface="微软雅黑" pitchFamily="34" charset="-122"/>
                <a:cs typeface="Times New Roman"/>
              </a:rPr>
              <a:t>。</a:t>
            </a:r>
            <a:endParaRPr lang="zh-CN" altLang="zh-CN" sz="26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399681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153699"/>
            <a:ext cx="11804355" cy="1246495"/>
          </a:xfrm>
          <a:prstGeom prst="rect">
            <a:avLst/>
          </a:prstGeom>
          <a:noFill/>
        </p:spPr>
        <p:txBody>
          <a:bodyPr wrap="square" rtlCol="0">
            <a:spAutoFit/>
          </a:bodyPr>
          <a:lstStyle/>
          <a:p>
            <a:pPr algn="just">
              <a:lnSpc>
                <a:spcPct val="150000"/>
              </a:lnSpc>
              <a:spcAft>
                <a:spcPts val="0"/>
              </a:spcAft>
            </a:pPr>
            <a:r>
              <a:rPr lang="en-US" altLang="zh-CN" sz="2500" kern="100" dirty="0">
                <a:solidFill>
                  <a:schemeClr val="tx1">
                    <a:lumMod val="75000"/>
                    <a:lumOff val="25000"/>
                  </a:schemeClr>
                </a:solidFill>
                <a:latin typeface="Times New Roman"/>
                <a:ea typeface="微软雅黑" pitchFamily="34" charset="-122"/>
                <a:cs typeface="Courier New"/>
              </a:rPr>
              <a:t>2</a:t>
            </a:r>
            <a:r>
              <a:rPr lang="zh-CN" altLang="en-US" sz="2500" kern="100" dirty="0">
                <a:solidFill>
                  <a:schemeClr val="tx1">
                    <a:lumMod val="75000"/>
                    <a:lumOff val="25000"/>
                  </a:schemeClr>
                </a:solidFill>
                <a:latin typeface="Times New Roman"/>
                <a:ea typeface="微软雅黑" pitchFamily="34" charset="-122"/>
                <a:cs typeface="Courier New"/>
              </a:rPr>
              <a:t>．别里科夫死后，大家</a:t>
            </a:r>
            <a:r>
              <a:rPr lang="zh-CN" altLang="en-US" sz="2500" kern="100" dirty="0" smtClean="0">
                <a:solidFill>
                  <a:schemeClr val="tx1">
                    <a:lumMod val="75000"/>
                    <a:lumOff val="25000"/>
                  </a:schemeClr>
                </a:solidFill>
                <a:latin typeface="Times New Roman"/>
                <a:ea typeface="微软雅黑" pitchFamily="34" charset="-122"/>
                <a:cs typeface="Courier New"/>
              </a:rPr>
              <a:t>觉得</a:t>
            </a:r>
            <a:r>
              <a:rPr lang="zh-CN" altLang="en-US" sz="2500" kern="100" dirty="0" smtClean="0">
                <a:solidFill>
                  <a:schemeClr val="tx1">
                    <a:lumMod val="75000"/>
                    <a:lumOff val="25000"/>
                  </a:schemeClr>
                </a:solidFill>
                <a:latin typeface="+mj-ea"/>
                <a:ea typeface="+mj-ea"/>
                <a:cs typeface="Courier New"/>
              </a:rPr>
              <a:t>“</a:t>
            </a:r>
            <a:r>
              <a:rPr lang="zh-CN" altLang="en-US" sz="2500" kern="100" dirty="0" smtClean="0">
                <a:solidFill>
                  <a:schemeClr val="tx1">
                    <a:lumMod val="75000"/>
                    <a:lumOff val="25000"/>
                  </a:schemeClr>
                </a:solidFill>
                <a:latin typeface="Times New Roman"/>
                <a:ea typeface="微软雅黑" pitchFamily="34" charset="-122"/>
                <a:cs typeface="Courier New"/>
              </a:rPr>
              <a:t>大快人心</a:t>
            </a:r>
            <a:r>
              <a:rPr lang="zh-CN" altLang="en-US" sz="2500" kern="100" dirty="0" smtClean="0">
                <a:solidFill>
                  <a:schemeClr val="tx1">
                    <a:lumMod val="75000"/>
                    <a:lumOff val="25000"/>
                  </a:schemeClr>
                </a:solidFill>
                <a:latin typeface="+mj-ea"/>
                <a:cs typeface="Courier New"/>
              </a:rPr>
              <a:t>”</a:t>
            </a:r>
            <a:r>
              <a:rPr lang="zh-CN" altLang="en-US" sz="2500" kern="100" dirty="0" smtClean="0">
                <a:solidFill>
                  <a:schemeClr val="tx1">
                    <a:lumMod val="75000"/>
                    <a:lumOff val="25000"/>
                  </a:schemeClr>
                </a:solidFill>
                <a:latin typeface="Times New Roman"/>
                <a:ea typeface="微软雅黑" pitchFamily="34" charset="-122"/>
                <a:cs typeface="Courier New"/>
              </a:rPr>
              <a:t>，</a:t>
            </a:r>
            <a:r>
              <a:rPr lang="zh-CN" altLang="en-US" sz="2500" kern="100" dirty="0">
                <a:solidFill>
                  <a:schemeClr val="tx1">
                    <a:lumMod val="75000"/>
                    <a:lumOff val="25000"/>
                  </a:schemeClr>
                </a:solidFill>
                <a:latin typeface="Times New Roman"/>
                <a:ea typeface="微软雅黑" pitchFamily="34" charset="-122"/>
                <a:cs typeface="Courier New"/>
              </a:rPr>
              <a:t>可</a:t>
            </a:r>
            <a:r>
              <a:rPr lang="zh-CN" altLang="en-US" sz="2500" kern="100" dirty="0" smtClean="0">
                <a:solidFill>
                  <a:schemeClr val="tx1">
                    <a:lumMod val="75000"/>
                    <a:lumOff val="25000"/>
                  </a:schemeClr>
                </a:solidFill>
                <a:latin typeface="Times New Roman"/>
                <a:ea typeface="微软雅黑" pitchFamily="34" charset="-122"/>
                <a:cs typeface="Courier New"/>
              </a:rPr>
              <a:t>为什么</a:t>
            </a:r>
            <a:r>
              <a:rPr lang="zh-CN" altLang="en-US" sz="2500" kern="100" dirty="0">
                <a:solidFill>
                  <a:schemeClr val="tx1">
                    <a:lumMod val="75000"/>
                    <a:lumOff val="25000"/>
                  </a:schemeClr>
                </a:solidFill>
                <a:latin typeface="+mj-ea"/>
                <a:ea typeface="+mj-ea"/>
                <a:cs typeface="Courier New"/>
              </a:rPr>
              <a:t>“</a:t>
            </a:r>
            <a:r>
              <a:rPr lang="zh-CN" altLang="en-US" sz="2500" kern="100" dirty="0" smtClean="0">
                <a:solidFill>
                  <a:schemeClr val="tx1">
                    <a:lumMod val="75000"/>
                    <a:lumOff val="25000"/>
                  </a:schemeClr>
                </a:solidFill>
                <a:latin typeface="Times New Roman"/>
                <a:ea typeface="微软雅黑" pitchFamily="34" charset="-122"/>
                <a:cs typeface="Courier New"/>
              </a:rPr>
              <a:t>一个礼拜</a:t>
            </a:r>
            <a:r>
              <a:rPr lang="zh-CN" altLang="en-US" sz="2500" kern="100" dirty="0">
                <a:solidFill>
                  <a:schemeClr val="tx1">
                    <a:lumMod val="75000"/>
                    <a:lumOff val="25000"/>
                  </a:schemeClr>
                </a:solidFill>
                <a:latin typeface="Times New Roman"/>
                <a:ea typeface="微软雅黑" pitchFamily="34" charset="-122"/>
                <a:cs typeface="Courier New"/>
              </a:rPr>
              <a:t>还没有过完，生活又恢复旧</a:t>
            </a:r>
            <a:r>
              <a:rPr lang="zh-CN" altLang="en-US" sz="2500" kern="100" dirty="0" smtClean="0">
                <a:solidFill>
                  <a:schemeClr val="tx1">
                    <a:lumMod val="75000"/>
                    <a:lumOff val="25000"/>
                  </a:schemeClr>
                </a:solidFill>
                <a:latin typeface="Times New Roman"/>
                <a:ea typeface="微软雅黑" pitchFamily="34" charset="-122"/>
                <a:cs typeface="Courier New"/>
              </a:rPr>
              <a:t>样子</a:t>
            </a:r>
            <a:r>
              <a:rPr lang="zh-CN" altLang="en-US" sz="2500" kern="100" dirty="0">
                <a:solidFill>
                  <a:schemeClr val="tx1">
                    <a:lumMod val="75000"/>
                    <a:lumOff val="25000"/>
                  </a:schemeClr>
                </a:solidFill>
                <a:latin typeface="+mj-ea"/>
                <a:cs typeface="Courier New"/>
              </a:rPr>
              <a:t>”</a:t>
            </a:r>
            <a:r>
              <a:rPr lang="zh-CN" altLang="en-US" sz="2500" kern="100" dirty="0" smtClean="0">
                <a:solidFill>
                  <a:schemeClr val="tx1">
                    <a:lumMod val="75000"/>
                    <a:lumOff val="25000"/>
                  </a:schemeClr>
                </a:solidFill>
                <a:latin typeface="Times New Roman"/>
                <a:ea typeface="微软雅黑" pitchFamily="34" charset="-122"/>
                <a:cs typeface="Courier New"/>
              </a:rPr>
              <a:t>？</a:t>
            </a:r>
            <a:r>
              <a:rPr lang="zh-CN" altLang="en-US" sz="2500" kern="100" dirty="0">
                <a:solidFill>
                  <a:schemeClr val="tx1">
                    <a:lumMod val="75000"/>
                    <a:lumOff val="25000"/>
                  </a:schemeClr>
                </a:solidFill>
                <a:latin typeface="Times New Roman"/>
                <a:ea typeface="微软雅黑" pitchFamily="34" charset="-122"/>
                <a:cs typeface="Courier New"/>
              </a:rPr>
              <a:t>结尾一句反映了怎样的社会现实？</a:t>
            </a:r>
            <a:endParaRPr lang="zh-CN" altLang="zh-CN" sz="25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35701" y="1459880"/>
            <a:ext cx="11546640" cy="4708981"/>
          </a:xfrm>
          <a:prstGeom prst="rect">
            <a:avLst/>
          </a:prstGeom>
          <a:noFill/>
        </p:spPr>
        <p:txBody>
          <a:bodyPr wrap="square" rtlCol="0">
            <a:spAutoFit/>
          </a:bodyPr>
          <a:lstStyle/>
          <a:p>
            <a:pPr algn="just">
              <a:lnSpc>
                <a:spcPct val="150000"/>
              </a:lnSpc>
              <a:spcAft>
                <a:spcPts val="0"/>
              </a:spcAft>
            </a:pPr>
            <a:r>
              <a:rPr lang="zh-CN" altLang="zh-CN" sz="2500" b="1" kern="100" dirty="0">
                <a:solidFill>
                  <a:srgbClr val="E36C0A"/>
                </a:solidFill>
                <a:latin typeface="Times New Roman"/>
                <a:ea typeface="微软雅黑" pitchFamily="34" charset="-122"/>
              </a:rPr>
              <a:t>答案</a:t>
            </a:r>
            <a:r>
              <a:rPr lang="zh-CN" altLang="zh-CN" sz="2500" kern="100" dirty="0">
                <a:latin typeface="Times New Roman"/>
                <a:ea typeface="微软雅黑" pitchFamily="34" charset="-122"/>
                <a:cs typeface="Times New Roman"/>
              </a:rPr>
              <a:t>　</a:t>
            </a:r>
            <a:r>
              <a:rPr lang="zh-CN" altLang="en-US" sz="2500" kern="100" dirty="0" smtClean="0">
                <a:solidFill>
                  <a:schemeClr val="tx1">
                    <a:lumMod val="75000"/>
                    <a:lumOff val="25000"/>
                  </a:schemeClr>
                </a:solidFill>
                <a:latin typeface="+mj-ea"/>
                <a:ea typeface="+mj-ea"/>
                <a:cs typeface="Courier New"/>
              </a:rPr>
              <a:t>“</a:t>
            </a:r>
            <a:r>
              <a:rPr lang="zh-CN" altLang="en-US" sz="2500" kern="100" dirty="0" smtClean="0">
                <a:latin typeface="Times New Roman"/>
                <a:ea typeface="微软雅黑" pitchFamily="34" charset="-122"/>
                <a:cs typeface="Courier New"/>
              </a:rPr>
              <a:t>大快人心</a:t>
            </a:r>
            <a:r>
              <a:rPr lang="zh-CN" altLang="en-US" sz="2500" kern="100" dirty="0">
                <a:solidFill>
                  <a:schemeClr val="tx1">
                    <a:lumMod val="75000"/>
                    <a:lumOff val="25000"/>
                  </a:schemeClr>
                </a:solidFill>
                <a:latin typeface="+mj-ea"/>
                <a:cs typeface="Courier New"/>
              </a:rPr>
              <a:t>”</a:t>
            </a:r>
            <a:r>
              <a:rPr lang="zh-CN" altLang="en-US" sz="2500" kern="100" dirty="0" smtClean="0">
                <a:latin typeface="Times New Roman"/>
                <a:ea typeface="微软雅黑" pitchFamily="34" charset="-122"/>
                <a:cs typeface="Courier New"/>
              </a:rPr>
              <a:t>表现</a:t>
            </a:r>
            <a:r>
              <a:rPr lang="zh-CN" altLang="en-US" sz="2500" kern="100" dirty="0">
                <a:latin typeface="Times New Roman"/>
                <a:ea typeface="微软雅黑" pitchFamily="34" charset="-122"/>
                <a:cs typeface="Courier New"/>
              </a:rPr>
              <a:t>人们对新的自由生活的向往，而</a:t>
            </a:r>
            <a:r>
              <a:rPr lang="zh-CN" altLang="en-US" sz="2500" kern="100" dirty="0" smtClean="0">
                <a:latin typeface="Times New Roman"/>
                <a:ea typeface="微软雅黑" pitchFamily="34" charset="-122"/>
                <a:cs typeface="Courier New"/>
              </a:rPr>
              <a:t>不久</a:t>
            </a:r>
            <a:r>
              <a:rPr lang="zh-CN" altLang="en-US" sz="2500" kern="100" dirty="0" smtClean="0">
                <a:solidFill>
                  <a:schemeClr val="tx1">
                    <a:lumMod val="75000"/>
                    <a:lumOff val="25000"/>
                  </a:schemeClr>
                </a:solidFill>
                <a:latin typeface="+mj-ea"/>
                <a:ea typeface="+mj-ea"/>
                <a:cs typeface="Courier New"/>
              </a:rPr>
              <a:t>“</a:t>
            </a:r>
            <a:r>
              <a:rPr lang="zh-CN" altLang="en-US" sz="2500" kern="100" dirty="0" smtClean="0">
                <a:latin typeface="Times New Roman"/>
                <a:ea typeface="微软雅黑" pitchFamily="34" charset="-122"/>
                <a:cs typeface="Courier New"/>
              </a:rPr>
              <a:t>恢复旧样子</a:t>
            </a:r>
            <a:r>
              <a:rPr lang="zh-CN" altLang="en-US" sz="2500" kern="100" dirty="0">
                <a:solidFill>
                  <a:schemeClr val="tx1">
                    <a:lumMod val="75000"/>
                    <a:lumOff val="25000"/>
                  </a:schemeClr>
                </a:solidFill>
                <a:latin typeface="+mj-ea"/>
                <a:cs typeface="Courier New"/>
              </a:rPr>
              <a:t>”</a:t>
            </a:r>
            <a:r>
              <a:rPr lang="zh-CN" altLang="en-US" sz="2500" kern="100" dirty="0" smtClean="0">
                <a:latin typeface="Times New Roman"/>
                <a:ea typeface="微软雅黑" pitchFamily="34" charset="-122"/>
                <a:cs typeface="Courier New"/>
              </a:rPr>
              <a:t>却</a:t>
            </a:r>
            <a:r>
              <a:rPr lang="zh-CN" altLang="en-US" sz="2500" kern="100" dirty="0">
                <a:latin typeface="Times New Roman"/>
                <a:ea typeface="微软雅黑" pitchFamily="34" charset="-122"/>
                <a:cs typeface="Courier New"/>
              </a:rPr>
              <a:t>是告诉人们愿望和现实还有距离。因为，像</a:t>
            </a:r>
            <a:r>
              <a:rPr lang="zh-CN" altLang="en-US" sz="2500" kern="100" dirty="0" smtClean="0">
                <a:latin typeface="Times New Roman"/>
                <a:ea typeface="微软雅黑" pitchFamily="34" charset="-122"/>
                <a:cs typeface="Courier New"/>
              </a:rPr>
              <a:t>别里科夫</a:t>
            </a:r>
            <a:r>
              <a:rPr lang="zh-CN" altLang="en-US" sz="2500" kern="100" dirty="0">
                <a:solidFill>
                  <a:schemeClr val="tx1">
                    <a:lumMod val="75000"/>
                    <a:lumOff val="25000"/>
                  </a:schemeClr>
                </a:solidFill>
                <a:latin typeface="+mj-ea"/>
                <a:ea typeface="+mj-ea"/>
                <a:cs typeface="Courier New"/>
              </a:rPr>
              <a:t>“</a:t>
            </a:r>
            <a:r>
              <a:rPr lang="zh-CN" altLang="en-US" sz="2500" kern="100" dirty="0" smtClean="0">
                <a:latin typeface="Times New Roman"/>
                <a:ea typeface="微软雅黑" pitchFamily="34" charset="-122"/>
                <a:cs typeface="Courier New"/>
              </a:rPr>
              <a:t>这种</a:t>
            </a:r>
            <a:r>
              <a:rPr lang="zh-CN" altLang="en-US" sz="2500" kern="100" dirty="0">
                <a:latin typeface="Times New Roman"/>
                <a:ea typeface="微软雅黑" pitchFamily="34" charset="-122"/>
                <a:cs typeface="Courier New"/>
              </a:rPr>
              <a:t>装在套子里的人，却还有</a:t>
            </a:r>
            <a:r>
              <a:rPr lang="zh-CN" altLang="en-US" sz="2500" kern="100" dirty="0" smtClean="0">
                <a:latin typeface="Times New Roman"/>
                <a:ea typeface="微软雅黑" pitchFamily="34" charset="-122"/>
                <a:cs typeface="Courier New"/>
              </a:rPr>
              <a:t>许多</a:t>
            </a:r>
            <a:r>
              <a:rPr lang="zh-CN" altLang="en-US" sz="2500" kern="100" dirty="0">
                <a:solidFill>
                  <a:schemeClr val="tx1">
                    <a:lumMod val="75000"/>
                    <a:lumOff val="25000"/>
                  </a:schemeClr>
                </a:solidFill>
                <a:latin typeface="+mj-ea"/>
                <a:cs typeface="Courier New"/>
              </a:rPr>
              <a:t>”</a:t>
            </a:r>
            <a:r>
              <a:rPr lang="zh-CN" altLang="en-US" sz="2500" kern="100" dirty="0" smtClean="0">
                <a:latin typeface="Times New Roman"/>
                <a:ea typeface="微软雅黑" pitchFamily="34" charset="-122"/>
                <a:cs typeface="Courier New"/>
              </a:rPr>
              <a:t>，</a:t>
            </a:r>
            <a:r>
              <a:rPr lang="zh-CN" altLang="en-US" sz="2500" kern="100" dirty="0">
                <a:latin typeface="Times New Roman"/>
                <a:ea typeface="微软雅黑" pitchFamily="34" charset="-122"/>
                <a:cs typeface="Courier New"/>
              </a:rPr>
              <a:t>也就是说禁锢社会、束缚人们思想</a:t>
            </a:r>
            <a:r>
              <a:rPr lang="zh-CN" altLang="en-US" sz="2500" kern="100" dirty="0" smtClean="0">
                <a:latin typeface="Times New Roman"/>
                <a:ea typeface="微软雅黑" pitchFamily="34" charset="-122"/>
                <a:cs typeface="Courier New"/>
              </a:rPr>
              <a:t>的</a:t>
            </a:r>
            <a:r>
              <a:rPr lang="zh-CN" altLang="en-US" sz="2500" kern="100" dirty="0" smtClean="0">
                <a:solidFill>
                  <a:schemeClr val="tx1">
                    <a:lumMod val="75000"/>
                    <a:lumOff val="25000"/>
                  </a:schemeClr>
                </a:solidFill>
                <a:latin typeface="+mj-ea"/>
                <a:ea typeface="+mj-ea"/>
                <a:cs typeface="Courier New"/>
              </a:rPr>
              <a:t>“</a:t>
            </a:r>
            <a:r>
              <a:rPr lang="zh-CN" altLang="en-US" sz="2500" kern="100" dirty="0" smtClean="0">
                <a:latin typeface="Times New Roman"/>
                <a:ea typeface="微软雅黑" pitchFamily="34" charset="-122"/>
                <a:cs typeface="Courier New"/>
              </a:rPr>
              <a:t>套子</a:t>
            </a:r>
            <a:r>
              <a:rPr lang="zh-CN" altLang="en-US" sz="2500" kern="100" dirty="0">
                <a:solidFill>
                  <a:schemeClr val="tx1">
                    <a:lumMod val="75000"/>
                    <a:lumOff val="25000"/>
                  </a:schemeClr>
                </a:solidFill>
                <a:latin typeface="+mj-ea"/>
                <a:cs typeface="Courier New"/>
              </a:rPr>
              <a:t>”</a:t>
            </a:r>
            <a:r>
              <a:rPr lang="zh-CN" altLang="en-US" sz="2500" kern="100" dirty="0" smtClean="0">
                <a:latin typeface="Times New Roman"/>
                <a:ea typeface="微软雅黑" pitchFamily="34" charset="-122"/>
                <a:cs typeface="Courier New"/>
              </a:rPr>
              <a:t>仍然</a:t>
            </a:r>
            <a:r>
              <a:rPr lang="zh-CN" altLang="en-US" sz="2500" kern="100" dirty="0">
                <a:latin typeface="Times New Roman"/>
                <a:ea typeface="微软雅黑" pitchFamily="34" charset="-122"/>
                <a:cs typeface="Courier New"/>
              </a:rPr>
              <a:t>存在</a:t>
            </a:r>
            <a:r>
              <a:rPr lang="zh-CN" altLang="en-US" sz="2500" kern="100" dirty="0" smtClean="0">
                <a:latin typeface="Times New Roman"/>
                <a:ea typeface="微软雅黑" pitchFamily="34" charset="-122"/>
                <a:cs typeface="Courier New"/>
              </a:rPr>
              <a:t>。</a:t>
            </a:r>
            <a:endParaRPr lang="en-US" altLang="zh-CN" sz="2500" kern="100" dirty="0" smtClean="0">
              <a:latin typeface="Times New Roman"/>
              <a:ea typeface="微软雅黑" pitchFamily="34" charset="-122"/>
              <a:cs typeface="Courier New"/>
            </a:endParaRPr>
          </a:p>
          <a:p>
            <a:pPr algn="just">
              <a:lnSpc>
                <a:spcPct val="150000"/>
              </a:lnSpc>
              <a:spcAft>
                <a:spcPts val="0"/>
              </a:spcAft>
            </a:pPr>
            <a:r>
              <a:rPr lang="en-US" altLang="zh-CN" sz="2500" kern="100" dirty="0">
                <a:latin typeface="宋体"/>
                <a:ea typeface="微软雅黑" pitchFamily="34" charset="-122"/>
                <a:cs typeface="Courier New"/>
              </a:rPr>
              <a:t> </a:t>
            </a:r>
            <a:r>
              <a:rPr lang="en-US" altLang="zh-CN" sz="2500" kern="100" dirty="0" smtClean="0">
                <a:latin typeface="宋体"/>
                <a:ea typeface="微软雅黑" pitchFamily="34" charset="-122"/>
                <a:cs typeface="Courier New"/>
              </a:rPr>
              <a:t>   </a:t>
            </a:r>
            <a:r>
              <a:rPr lang="zh-CN" altLang="en-US" sz="2500" kern="100" dirty="0" smtClean="0">
                <a:latin typeface="宋体"/>
                <a:ea typeface="微软雅黑" pitchFamily="34" charset="-122"/>
                <a:cs typeface="Courier New"/>
              </a:rPr>
              <a:t>小说</a:t>
            </a:r>
            <a:r>
              <a:rPr lang="zh-CN" altLang="en-US" sz="2500" kern="100" dirty="0">
                <a:latin typeface="宋体"/>
                <a:ea typeface="微软雅黑" pitchFamily="34" charset="-122"/>
                <a:cs typeface="Courier New"/>
              </a:rPr>
              <a:t>结尾这样写，使人触目惊心，足以发人深思：别里科夫是社会的产物，只要沙皇专制制度没有被推翻，就会在这块土壤上不断滋生出新</a:t>
            </a:r>
            <a:r>
              <a:rPr lang="zh-CN" altLang="en-US" sz="2500" kern="100" dirty="0" smtClean="0">
                <a:latin typeface="宋体"/>
                <a:ea typeface="微软雅黑" pitchFamily="34" charset="-122"/>
                <a:cs typeface="Courier New"/>
              </a:rPr>
              <a:t>的</a:t>
            </a:r>
            <a:r>
              <a:rPr lang="zh-CN" altLang="en-US" sz="2500" kern="100" dirty="0">
                <a:solidFill>
                  <a:schemeClr val="tx1">
                    <a:lumMod val="75000"/>
                    <a:lumOff val="25000"/>
                  </a:schemeClr>
                </a:solidFill>
                <a:latin typeface="+mj-ea"/>
                <a:ea typeface="+mj-ea"/>
                <a:cs typeface="Courier New"/>
              </a:rPr>
              <a:t>“</a:t>
            </a:r>
            <a:r>
              <a:rPr lang="zh-CN" altLang="en-US" sz="2500" kern="100" dirty="0" smtClean="0">
                <a:latin typeface="宋体"/>
                <a:ea typeface="微软雅黑" pitchFamily="34" charset="-122"/>
                <a:cs typeface="Courier New"/>
              </a:rPr>
              <a:t>别里科夫</a:t>
            </a:r>
            <a:r>
              <a:rPr lang="zh-CN" altLang="en-US" sz="2500" kern="100" dirty="0">
                <a:solidFill>
                  <a:schemeClr val="tx1">
                    <a:lumMod val="75000"/>
                    <a:lumOff val="25000"/>
                  </a:schemeClr>
                </a:solidFill>
                <a:latin typeface="+mj-ea"/>
                <a:cs typeface="Courier New"/>
              </a:rPr>
              <a:t>”</a:t>
            </a:r>
            <a:r>
              <a:rPr lang="zh-CN" altLang="en-US" sz="2500" kern="100" dirty="0" smtClean="0">
                <a:latin typeface="宋体"/>
                <a:ea typeface="微软雅黑" pitchFamily="34" charset="-122"/>
                <a:cs typeface="Courier New"/>
              </a:rPr>
              <a:t>，</a:t>
            </a:r>
            <a:r>
              <a:rPr lang="zh-CN" altLang="en-US" sz="2500" kern="100" dirty="0">
                <a:latin typeface="宋体"/>
                <a:ea typeface="微软雅黑" pitchFamily="34" charset="-122"/>
                <a:cs typeface="Courier New"/>
              </a:rPr>
              <a:t>就会</a:t>
            </a:r>
            <a:r>
              <a:rPr lang="zh-CN" altLang="en-US" sz="2500" kern="100" dirty="0" smtClean="0">
                <a:latin typeface="宋体"/>
                <a:ea typeface="微软雅黑" pitchFamily="34" charset="-122"/>
                <a:cs typeface="Courier New"/>
              </a:rPr>
              <a:t>一切</a:t>
            </a:r>
            <a:r>
              <a:rPr lang="zh-CN" altLang="en-US" sz="2500" kern="100" dirty="0">
                <a:solidFill>
                  <a:schemeClr val="tx1">
                    <a:lumMod val="75000"/>
                    <a:lumOff val="25000"/>
                  </a:schemeClr>
                </a:solidFill>
                <a:latin typeface="+mj-ea"/>
                <a:ea typeface="+mj-ea"/>
                <a:cs typeface="Courier New"/>
              </a:rPr>
              <a:t>“</a:t>
            </a:r>
            <a:r>
              <a:rPr lang="zh-CN" altLang="en-US" sz="2500" kern="100" dirty="0" smtClean="0">
                <a:latin typeface="宋体"/>
                <a:ea typeface="微软雅黑" pitchFamily="34" charset="-122"/>
                <a:cs typeface="Courier New"/>
              </a:rPr>
              <a:t>又</a:t>
            </a:r>
            <a:r>
              <a:rPr lang="zh-CN" altLang="en-US" sz="2500" kern="100" dirty="0">
                <a:latin typeface="宋体"/>
                <a:ea typeface="微软雅黑" pitchFamily="34" charset="-122"/>
                <a:cs typeface="Courier New"/>
              </a:rPr>
              <a:t>恢复旧</a:t>
            </a:r>
            <a:r>
              <a:rPr lang="zh-CN" altLang="en-US" sz="2500" kern="100" dirty="0" smtClean="0">
                <a:latin typeface="宋体"/>
                <a:ea typeface="微软雅黑" pitchFamily="34" charset="-122"/>
                <a:cs typeface="Courier New"/>
              </a:rPr>
              <a:t>样子</a:t>
            </a:r>
            <a:r>
              <a:rPr lang="zh-CN" altLang="en-US" sz="2500" kern="100" dirty="0">
                <a:solidFill>
                  <a:schemeClr val="tx1">
                    <a:lumMod val="75000"/>
                    <a:lumOff val="25000"/>
                  </a:schemeClr>
                </a:solidFill>
                <a:latin typeface="+mj-ea"/>
                <a:cs typeface="Courier New"/>
              </a:rPr>
              <a:t>”</a:t>
            </a:r>
            <a:r>
              <a:rPr lang="zh-CN" altLang="en-US" sz="2500" kern="100" dirty="0" smtClean="0">
                <a:latin typeface="宋体"/>
                <a:ea typeface="微软雅黑" pitchFamily="34" charset="-122"/>
                <a:cs typeface="Courier New"/>
              </a:rPr>
              <a:t>的</a:t>
            </a:r>
            <a:r>
              <a:rPr lang="zh-CN" altLang="en-US" sz="2500" kern="100" dirty="0">
                <a:latin typeface="宋体"/>
                <a:ea typeface="微软雅黑" pitchFamily="34" charset="-122"/>
                <a:cs typeface="Courier New"/>
              </a:rPr>
              <a:t>，生活就不可能自由快活。作者含蓄地启迪人们要想让生活有新的气象，就必须与反动势力作坚决的斗争，必须从根本上推翻沙皇的腐朽反动的统治，必须变革社会，革新思想。</a:t>
            </a:r>
            <a:endParaRPr lang="zh-CN" altLang="zh-CN" sz="25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242599"/>
            <a:ext cx="11804355" cy="1217641"/>
          </a:xfrm>
          <a:prstGeom prst="rect">
            <a:avLst/>
          </a:prstGeom>
          <a:noFill/>
        </p:spPr>
        <p:txBody>
          <a:bodyPr wrap="square" rtlCol="0">
            <a:spAutoFit/>
          </a:bodyPr>
          <a:lstStyle/>
          <a:p>
            <a:pPr algn="just">
              <a:lnSpc>
                <a:spcPct val="15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3</a:t>
            </a:r>
            <a:r>
              <a:rPr lang="zh-CN" altLang="en-US" sz="2600" kern="100" dirty="0">
                <a:solidFill>
                  <a:schemeClr val="tx1">
                    <a:lumMod val="75000"/>
                    <a:lumOff val="25000"/>
                  </a:schemeClr>
                </a:solidFill>
                <a:latin typeface="Times New Roman"/>
                <a:ea typeface="微软雅黑" pitchFamily="34" charset="-122"/>
                <a:cs typeface="Courier New"/>
              </a:rPr>
              <a:t>．试结合全文分析作者是运用了哪些幽默讽刺的手法来塑造别里科夫的形象，使读者在轻松之余产生深刻的反思的。</a:t>
            </a:r>
            <a:endParaRPr lang="zh-CN" altLang="zh-CN" sz="26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35701" y="1476416"/>
            <a:ext cx="11546640" cy="4893647"/>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E36C0A"/>
                </a:solidFill>
                <a:latin typeface="Times New Roman"/>
                <a:ea typeface="微软雅黑" pitchFamily="34" charset="-122"/>
              </a:rPr>
              <a:t>答案</a:t>
            </a:r>
            <a:r>
              <a:rPr lang="zh-CN" altLang="zh-CN" sz="2600" kern="100" dirty="0">
                <a:latin typeface="Times New Roman"/>
                <a:ea typeface="微软雅黑" pitchFamily="34" charset="-122"/>
                <a:cs typeface="Times New Roman"/>
              </a:rPr>
              <a:t>　</a:t>
            </a:r>
            <a:r>
              <a:rPr lang="en-US" altLang="zh-CN" sz="2600" kern="100" dirty="0">
                <a:latin typeface="Times New Roman"/>
                <a:ea typeface="微软雅黑" pitchFamily="34" charset="-122"/>
                <a:cs typeface="Courier New"/>
              </a:rPr>
              <a:t>(1)</a:t>
            </a:r>
            <a:r>
              <a:rPr lang="zh-CN" altLang="en-US" sz="2600" kern="100" dirty="0">
                <a:latin typeface="Times New Roman"/>
                <a:ea typeface="微软雅黑" pitchFamily="34" charset="-122"/>
                <a:cs typeface="Courier New"/>
              </a:rPr>
              <a:t>夸张的语言和漫画式的勾勒。一是夸张人物的形象和戏剧化的情节描写。如大热天穿雨鞋带雨伞，穿暖和的棉大衣，从楼上摔下却安然无恙，反映人物的迂腐可笑。二是夸张人物的作用。一个中学的普通教师</a:t>
            </a:r>
            <a:r>
              <a:rPr lang="zh-CN" altLang="en-US" sz="2600" kern="100" dirty="0" smtClean="0">
                <a:latin typeface="Times New Roman"/>
                <a:ea typeface="微软雅黑" pitchFamily="34" charset="-122"/>
                <a:cs typeface="Courier New"/>
              </a:rPr>
              <a:t>居然</a:t>
            </a:r>
            <a:r>
              <a:rPr lang="zh-CN" altLang="en-US" sz="2600" kern="100" dirty="0" smtClean="0">
                <a:latin typeface="+mj-ea"/>
                <a:ea typeface="+mj-ea"/>
                <a:cs typeface="Courier New"/>
              </a:rPr>
              <a:t>“</a:t>
            </a:r>
            <a:r>
              <a:rPr lang="zh-CN" altLang="en-US" sz="2600" kern="100" dirty="0" smtClean="0">
                <a:latin typeface="Times New Roman"/>
                <a:ea typeface="微软雅黑" pitchFamily="34" charset="-122"/>
                <a:cs typeface="Courier New"/>
              </a:rPr>
              <a:t>把</a:t>
            </a:r>
            <a:r>
              <a:rPr lang="zh-CN" altLang="en-US" sz="2600" kern="100" dirty="0">
                <a:latin typeface="Times New Roman"/>
                <a:ea typeface="微软雅黑" pitchFamily="34" charset="-122"/>
                <a:cs typeface="Courier New"/>
              </a:rPr>
              <a:t>整个中学辖制了足足</a:t>
            </a:r>
            <a:r>
              <a:rPr lang="zh-CN" altLang="en-US" sz="2600" kern="100" dirty="0" smtClean="0">
                <a:latin typeface="Times New Roman"/>
                <a:ea typeface="微软雅黑" pitchFamily="34" charset="-122"/>
                <a:cs typeface="Courier New"/>
              </a:rPr>
              <a:t>十五年</a:t>
            </a:r>
            <a:r>
              <a:rPr lang="zh-CN" altLang="en-US" sz="2600" kern="100" dirty="0" smtClean="0">
                <a:latin typeface="+mj-ea"/>
                <a:cs typeface="Courier New"/>
              </a:rPr>
              <a:t>”</a:t>
            </a:r>
            <a:r>
              <a:rPr lang="zh-CN" altLang="en-US" sz="2600" kern="100" dirty="0" smtClean="0">
                <a:latin typeface="Times New Roman"/>
                <a:ea typeface="微软雅黑" pitchFamily="34" charset="-122"/>
                <a:cs typeface="Courier New"/>
              </a:rPr>
              <a:t>，连</a:t>
            </a:r>
            <a:r>
              <a:rPr lang="zh-CN" altLang="en-US" sz="2600" kern="100" dirty="0">
                <a:latin typeface="+mj-ea"/>
                <a:ea typeface="+mj-ea"/>
                <a:cs typeface="Courier New"/>
              </a:rPr>
              <a:t>“</a:t>
            </a:r>
            <a:r>
              <a:rPr lang="zh-CN" altLang="en-US" sz="2600" kern="100" dirty="0" smtClean="0">
                <a:latin typeface="Times New Roman"/>
                <a:ea typeface="微软雅黑" pitchFamily="34" charset="-122"/>
                <a:cs typeface="Courier New"/>
              </a:rPr>
              <a:t>全城</a:t>
            </a:r>
            <a:r>
              <a:rPr lang="zh-CN" altLang="en-US" sz="2600" kern="100" dirty="0">
                <a:latin typeface="Times New Roman"/>
                <a:ea typeface="微软雅黑" pitchFamily="34" charset="-122"/>
                <a:cs typeface="Courier New"/>
              </a:rPr>
              <a:t>都受着他</a:t>
            </a:r>
            <a:r>
              <a:rPr lang="zh-CN" altLang="en-US" sz="2600" kern="100" dirty="0" smtClean="0">
                <a:latin typeface="Times New Roman"/>
                <a:ea typeface="微软雅黑" pitchFamily="34" charset="-122"/>
                <a:cs typeface="Courier New"/>
              </a:rPr>
              <a:t>辖制</a:t>
            </a:r>
            <a:r>
              <a:rPr lang="zh-CN" altLang="en-US" sz="2600" kern="100" dirty="0">
                <a:latin typeface="+mj-ea"/>
                <a:cs typeface="Courier New"/>
              </a:rPr>
              <a:t>” </a:t>
            </a:r>
            <a:r>
              <a:rPr lang="zh-CN" altLang="en-US" sz="2600" kern="100" dirty="0" smtClean="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大家什么都不敢干。别里科夫是沙皇走狗的象征，他对别人的压制，也是种种专制对他自身压迫的结果</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50000"/>
              </a:lnSpc>
              <a:spcAft>
                <a:spcPts val="0"/>
              </a:spcAft>
            </a:pPr>
            <a:r>
              <a:rPr lang="en-US" altLang="zh-CN" sz="2600" kern="100" dirty="0">
                <a:latin typeface="宋体"/>
                <a:ea typeface="微软雅黑" pitchFamily="34" charset="-122"/>
                <a:cs typeface="Courier New"/>
              </a:rPr>
              <a:t>(2)</a:t>
            </a:r>
            <a:r>
              <a:rPr lang="zh-CN" altLang="en-US" sz="2600" kern="100" dirty="0">
                <a:latin typeface="宋体"/>
                <a:ea typeface="微软雅黑" pitchFamily="34" charset="-122"/>
                <a:cs typeface="Courier New"/>
              </a:rPr>
              <a:t>含蓄的对比。如别里科夫辖制着全城，人们都战战兢兢，反过来他自己又是战战兢兢不能入睡。这些描绘和刻画暴露和批判了他腐朽丑恶的灵魂。</a:t>
            </a:r>
            <a:endParaRPr lang="zh-CN" altLang="zh-CN" sz="26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7421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901" y="812180"/>
            <a:ext cx="11546640" cy="4893647"/>
          </a:xfrm>
          <a:prstGeom prst="rect">
            <a:avLst/>
          </a:prstGeom>
          <a:noFill/>
        </p:spPr>
        <p:txBody>
          <a:bodyPr wrap="square" rtlCol="0">
            <a:spAutoFit/>
          </a:bodyPr>
          <a:lstStyle/>
          <a:p>
            <a:pPr algn="just">
              <a:lnSpc>
                <a:spcPct val="200000"/>
              </a:lnSpc>
              <a:spcAft>
                <a:spcPts val="0"/>
              </a:spcAft>
            </a:pPr>
            <a:r>
              <a:rPr lang="en-US" altLang="zh-CN" sz="2600" kern="100" dirty="0">
                <a:latin typeface="Times New Roman"/>
                <a:ea typeface="微软雅黑" pitchFamily="34" charset="-122"/>
                <a:cs typeface="Courier New"/>
              </a:rPr>
              <a:t>(3)</a:t>
            </a:r>
            <a:r>
              <a:rPr lang="zh-CN" altLang="en-US" sz="2600" kern="100" dirty="0">
                <a:latin typeface="Times New Roman"/>
                <a:ea typeface="微软雅黑" pitchFamily="34" charset="-122"/>
                <a:cs typeface="Courier New"/>
              </a:rPr>
              <a:t>细节描写。作者刻画人物能抓住一些典型的细节来展示人物性格，因此形象逼真，栩栩如生。如</a:t>
            </a:r>
            <a:r>
              <a:rPr lang="zh-CN" altLang="en-US" sz="2600" kern="100" dirty="0" smtClean="0">
                <a:latin typeface="Times New Roman"/>
                <a:ea typeface="微软雅黑" pitchFamily="34" charset="-122"/>
                <a:cs typeface="Courier New"/>
              </a:rPr>
              <a:t>用</a:t>
            </a:r>
            <a:r>
              <a:rPr lang="zh-CN" altLang="en-US" sz="2600" kern="100" dirty="0" smtClean="0">
                <a:latin typeface="+mj-ea"/>
                <a:ea typeface="+mj-ea"/>
                <a:cs typeface="Courier New"/>
              </a:rPr>
              <a:t>“</a:t>
            </a:r>
            <a:r>
              <a:rPr lang="zh-CN" altLang="en-US" sz="2600" kern="100" dirty="0" smtClean="0">
                <a:latin typeface="Times New Roman"/>
                <a:ea typeface="微软雅黑" pitchFamily="34" charset="-122"/>
                <a:cs typeface="Courier New"/>
              </a:rPr>
              <a:t>穿上雨鞋</a:t>
            </a:r>
            <a:r>
              <a:rPr lang="en-US" altLang="zh-CN" sz="2600" kern="100" dirty="0" smtClean="0">
                <a:latin typeface="+mj-ea"/>
                <a:ea typeface="+mj-ea"/>
                <a:cs typeface="Courier New"/>
              </a:rPr>
              <a:t>……</a:t>
            </a:r>
            <a:r>
              <a:rPr lang="zh-CN" altLang="en-US" sz="2600" kern="100" dirty="0" smtClean="0">
                <a:latin typeface="+mj-ea"/>
                <a:cs typeface="Courier New"/>
              </a:rPr>
              <a:t>”</a:t>
            </a:r>
            <a:r>
              <a:rPr lang="zh-CN" altLang="en-US" sz="2600" kern="100" dirty="0" smtClean="0">
                <a:latin typeface="Times New Roman"/>
                <a:ea typeface="微软雅黑" pitchFamily="34" charset="-122"/>
                <a:cs typeface="Courier New"/>
              </a:rPr>
              <a:t>等</a:t>
            </a:r>
            <a:r>
              <a:rPr lang="zh-CN" altLang="en-US" sz="2600" kern="100" dirty="0">
                <a:latin typeface="Times New Roman"/>
                <a:ea typeface="微软雅黑" pitchFamily="34" charset="-122"/>
                <a:cs typeface="Courier New"/>
              </a:rPr>
              <a:t>来描写他的肖像，显示其与世隔绝的外貌特征；</a:t>
            </a:r>
            <a:r>
              <a:rPr lang="zh-CN" altLang="en-US" sz="2600" kern="100" dirty="0" smtClean="0">
                <a:latin typeface="Times New Roman"/>
                <a:ea typeface="微软雅黑" pitchFamily="34" charset="-122"/>
                <a:cs typeface="Courier New"/>
              </a:rPr>
              <a:t>用</a:t>
            </a:r>
            <a:r>
              <a:rPr lang="zh-CN" altLang="en-US" sz="2600" kern="100" dirty="0">
                <a:latin typeface="+mj-ea"/>
                <a:ea typeface="+mj-ea"/>
                <a:cs typeface="Courier New"/>
              </a:rPr>
              <a:t>“</a:t>
            </a:r>
            <a:r>
              <a:rPr lang="zh-CN" altLang="en-US" sz="2600" kern="100" dirty="0" smtClean="0">
                <a:latin typeface="Times New Roman"/>
                <a:ea typeface="微软雅黑" pitchFamily="34" charset="-122"/>
                <a:cs typeface="Courier New"/>
              </a:rPr>
              <a:t>千万</a:t>
            </a:r>
            <a:r>
              <a:rPr lang="zh-CN" altLang="en-US" sz="2600" kern="100" dirty="0">
                <a:latin typeface="Times New Roman"/>
                <a:ea typeface="微软雅黑" pitchFamily="34" charset="-122"/>
                <a:cs typeface="Courier New"/>
              </a:rPr>
              <a:t>别闹出什么</a:t>
            </a:r>
            <a:r>
              <a:rPr lang="zh-CN" altLang="en-US" sz="2600" kern="100" dirty="0" smtClean="0">
                <a:latin typeface="Times New Roman"/>
                <a:ea typeface="微软雅黑" pitchFamily="34" charset="-122"/>
                <a:cs typeface="Courier New"/>
              </a:rPr>
              <a:t>乱子</a:t>
            </a:r>
            <a:r>
              <a:rPr lang="zh-CN" altLang="en-US" sz="2600" kern="100" dirty="0">
                <a:latin typeface="+mj-ea"/>
                <a:cs typeface="Courier New"/>
              </a:rPr>
              <a:t>”</a:t>
            </a:r>
            <a:r>
              <a:rPr lang="zh-CN" altLang="en-US" sz="2600" kern="100" dirty="0" smtClean="0">
                <a:latin typeface="Times New Roman"/>
                <a:ea typeface="微软雅黑" pitchFamily="34" charset="-122"/>
                <a:cs typeface="Courier New"/>
              </a:rPr>
              <a:t>的</a:t>
            </a:r>
            <a:r>
              <a:rPr lang="zh-CN" altLang="en-US" sz="2600" kern="100" dirty="0">
                <a:latin typeface="Times New Roman"/>
                <a:ea typeface="微软雅黑" pitchFamily="34" charset="-122"/>
                <a:cs typeface="Courier New"/>
              </a:rPr>
              <a:t>口头禅描写他的套子式的论调，来表现他依附于反动统治阶级的思想性格；用他从楼上跌下时的细节，揭示</a:t>
            </a:r>
            <a:r>
              <a:rPr lang="zh-CN" altLang="en-US" sz="2600" kern="100" dirty="0" smtClean="0">
                <a:latin typeface="Times New Roman"/>
                <a:ea typeface="微软雅黑" pitchFamily="34" charset="-122"/>
                <a:cs typeface="Courier New"/>
              </a:rPr>
              <a:t>他</a:t>
            </a:r>
            <a:r>
              <a:rPr lang="zh-CN" altLang="en-US" sz="2600" kern="100" dirty="0">
                <a:latin typeface="+mj-ea"/>
                <a:ea typeface="+mj-ea"/>
                <a:cs typeface="Courier New"/>
              </a:rPr>
              <a:t>“</a:t>
            </a:r>
            <a:r>
              <a:rPr lang="zh-CN" altLang="en-US" sz="2600" kern="100" dirty="0" smtClean="0">
                <a:latin typeface="Times New Roman"/>
                <a:ea typeface="微软雅黑" pitchFamily="34" charset="-122"/>
                <a:cs typeface="Courier New"/>
              </a:rPr>
              <a:t>情愿</a:t>
            </a:r>
            <a:r>
              <a:rPr lang="zh-CN" altLang="en-US" sz="2600" kern="100" dirty="0">
                <a:latin typeface="Times New Roman"/>
                <a:ea typeface="微软雅黑" pitchFamily="34" charset="-122"/>
                <a:cs typeface="Courier New"/>
              </a:rPr>
              <a:t>摔断脖子和两条腿，也不愿意成为别人取笑的</a:t>
            </a:r>
            <a:r>
              <a:rPr lang="zh-CN" altLang="en-US" sz="2600" kern="100" dirty="0" smtClean="0">
                <a:latin typeface="Times New Roman"/>
                <a:ea typeface="微软雅黑" pitchFamily="34" charset="-122"/>
                <a:cs typeface="Courier New"/>
              </a:rPr>
              <a:t>对象</a:t>
            </a:r>
            <a:r>
              <a:rPr lang="zh-CN" altLang="en-US" sz="2600" kern="100" dirty="0">
                <a:latin typeface="+mj-ea"/>
                <a:cs typeface="Courier New"/>
              </a:rPr>
              <a:t>”</a:t>
            </a:r>
            <a:r>
              <a:rPr lang="zh-CN" altLang="en-US" sz="2600" kern="100" dirty="0" smtClean="0">
                <a:latin typeface="Times New Roman"/>
                <a:ea typeface="微软雅黑" pitchFamily="34" charset="-122"/>
                <a:cs typeface="Courier New"/>
              </a:rPr>
              <a:t>的</a:t>
            </a:r>
            <a:r>
              <a:rPr lang="zh-CN" altLang="en-US" sz="2600" kern="100" dirty="0">
                <a:latin typeface="Times New Roman"/>
                <a:ea typeface="微软雅黑" pitchFamily="34" charset="-122"/>
                <a:cs typeface="Courier New"/>
              </a:rPr>
              <a:t>心理活动，来表现他虚伪、自欺欺人的特点。</a:t>
            </a:r>
            <a:endParaRPr lang="zh-CN" altLang="zh-CN" sz="2600" kern="100" dirty="0">
              <a:effectLst/>
              <a:latin typeface="宋体"/>
              <a:ea typeface="微软雅黑" pitchFamily="34" charset="-122"/>
              <a:cs typeface="Courier New"/>
            </a:endParaRPr>
          </a:p>
        </p:txBody>
      </p:sp>
      <p:grpSp>
        <p:nvGrpSpPr>
          <p:cNvPr id="4" name="组合 3"/>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4712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745047"/>
            <a:ext cx="11856532" cy="5319405"/>
          </a:xfrm>
          <a:prstGeom prst="rect">
            <a:avLst/>
          </a:prstGeom>
          <a:noFill/>
        </p:spPr>
        <p:txBody>
          <a:bodyPr wrap="square" rtlCol="0">
            <a:spAutoFit/>
          </a:bodyPr>
          <a:lstStyle/>
          <a:p>
            <a:pPr>
              <a:lnSpc>
                <a:spcPts val="2640"/>
              </a:lnSpc>
              <a:spcAft>
                <a:spcPts val="0"/>
              </a:spcAft>
            </a:pPr>
            <a:r>
              <a:rPr lang="zh-CN" altLang="en-US" sz="2200" b="1" dirty="0">
                <a:solidFill>
                  <a:schemeClr val="bg1">
                    <a:lumMod val="50000"/>
                  </a:schemeClr>
                </a:solidFill>
                <a:latin typeface="微软雅黑" pitchFamily="34" charset="-122"/>
                <a:ea typeface="微软雅黑" pitchFamily="34" charset="-122"/>
              </a:rPr>
              <a:t>一、阅读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2200" b="1" dirty="0">
              <a:solidFill>
                <a:schemeClr val="bg1">
                  <a:lumMod val="50000"/>
                </a:schemeClr>
              </a:solidFill>
              <a:latin typeface="微软雅黑" pitchFamily="34" charset="-122"/>
              <a:ea typeface="微软雅黑" pitchFamily="34" charset="-122"/>
            </a:endParaRPr>
          </a:p>
          <a:p>
            <a:pPr algn="ctr">
              <a:lnSpc>
                <a:spcPct val="150000"/>
              </a:lnSpc>
              <a:spcAft>
                <a:spcPts val="0"/>
              </a:spcAft>
            </a:pPr>
            <a:r>
              <a:rPr lang="zh-CN" altLang="en-US" sz="3000" b="1" kern="100" dirty="0">
                <a:solidFill>
                  <a:srgbClr val="00B050"/>
                </a:solidFill>
                <a:latin typeface="Times New Roman"/>
                <a:ea typeface="微软雅黑" pitchFamily="34" charset="-122"/>
                <a:cs typeface="Courier New"/>
              </a:rPr>
              <a:t>套中人</a:t>
            </a:r>
            <a:endParaRPr lang="zh-CN" altLang="en-US" sz="3500" b="1" kern="100" dirty="0">
              <a:solidFill>
                <a:srgbClr val="00B050"/>
              </a:solidFill>
              <a:latin typeface="Times New Roman"/>
              <a:ea typeface="微软雅黑" pitchFamily="34" charset="-122"/>
              <a:cs typeface="Courier New"/>
            </a:endParaRPr>
          </a:p>
          <a:p>
            <a:pPr algn="just">
              <a:lnSpc>
                <a:spcPct val="150000"/>
              </a:lnSpc>
              <a:spcAft>
                <a:spcPts val="0"/>
              </a:spcAft>
            </a:pPr>
            <a:r>
              <a:rPr lang="zh-CN" altLang="en-US" sz="2600" kern="100" dirty="0" smtClean="0">
                <a:latin typeface="Times New Roman"/>
                <a:ea typeface="微软雅黑" pitchFamily="34" charset="-122"/>
                <a:cs typeface="Courier New"/>
              </a:rPr>
              <a:t>        当今</a:t>
            </a:r>
            <a:r>
              <a:rPr lang="zh-CN" altLang="en-US" sz="2600" kern="100" dirty="0">
                <a:latin typeface="Times New Roman"/>
                <a:ea typeface="微软雅黑" pitchFamily="34" charset="-122"/>
                <a:cs typeface="Courier New"/>
              </a:rPr>
              <a:t>中国教育的成就是非常显著的，但其背后教育方式的缺陷，我们也不能视而不见。不论是封建王朝的科举制，还是当今的素质教育，学生都装在同一套子里，争做优秀的套中人。自主学习、探究性学习是在中国推行了一些年的素质教育中的理念之一，多数学校也有了自己的新的教学方式，而那些方式也只是同一个人换上了一件新衣服。之所以说素质教育的思想只能是口号，其原因大都要归结到古老而落后的科举制。但若选拔人才的形式不改变，什么自主、探究、创新也只能是空谈。中考和高考给了教育方式一条独路</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应试教育。面对应试</a:t>
            </a:r>
            <a:r>
              <a:rPr lang="zh-CN" altLang="en-US" sz="2600" kern="100" dirty="0" smtClean="0">
                <a:latin typeface="Times New Roman"/>
                <a:ea typeface="微软雅黑" pitchFamily="34" charset="-122"/>
                <a:cs typeface="Courier New"/>
              </a:rPr>
              <a:t>教</a:t>
            </a:r>
            <a:endParaRPr lang="zh-CN" altLang="en-US" sz="24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2" y="198403"/>
            <a:ext cx="11593388" cy="6093976"/>
          </a:xfrm>
          <a:prstGeom prst="rect">
            <a:avLst/>
          </a:prstGeom>
          <a:noFill/>
        </p:spPr>
        <p:txBody>
          <a:bodyPr wrap="square" rtlCol="0">
            <a:spAutoFit/>
          </a:bodyPr>
          <a:lstStyle/>
          <a:p>
            <a:pPr algn="just">
              <a:lnSpc>
                <a:spcPct val="150000"/>
              </a:lnSpc>
              <a:spcAft>
                <a:spcPts val="0"/>
              </a:spcAft>
            </a:pPr>
            <a:r>
              <a:rPr lang="zh-CN" altLang="en-US" sz="2600" kern="100" dirty="0">
                <a:latin typeface="Times New Roman"/>
                <a:ea typeface="微软雅黑" pitchFamily="34" charset="-122"/>
                <a:cs typeface="Courier New"/>
              </a:rPr>
              <a:t>育，我们只能每天在大量的习题中打所谓的题海战。而真正理解所学的知识的有几个，在实际生活中能应用知识的又有几个呢？这些只能做试卷的书呆子将来在社会上有什么用呢？</a:t>
            </a:r>
          </a:p>
          <a:p>
            <a:pPr algn="just">
              <a:lnSpc>
                <a:spcPct val="150000"/>
              </a:lnSpc>
              <a:spcAft>
                <a:spcPts val="0"/>
              </a:spcAft>
            </a:pPr>
            <a:r>
              <a:rPr lang="zh-CN" altLang="en-US" sz="2600" kern="100" dirty="0" smtClean="0">
                <a:latin typeface="Times New Roman"/>
                <a:ea typeface="微软雅黑" pitchFamily="34" charset="-122"/>
                <a:cs typeface="Courier New"/>
              </a:rPr>
              <a:t>         素质</a:t>
            </a:r>
            <a:r>
              <a:rPr lang="zh-CN" altLang="en-US" sz="2600" kern="100" dirty="0">
                <a:latin typeface="Times New Roman"/>
                <a:ea typeface="微软雅黑" pitchFamily="34" charset="-122"/>
                <a:cs typeface="Courier New"/>
              </a:rPr>
              <a:t>教育还推行什么全面发展的理念，老希望中国能出一个人，昨天完善了</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量子力学</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和</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相对论</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，今天又能就此写一篇文章，然后发表出去，获得诺贝尔文学奖，明天又将对达尔文的</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进化论</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进一步完善。而真正的结果不是让人失望，而是让人死心。暂且不说那些人有什么成就，只要他们能够理解</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相对论</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，读懂</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狂人日记</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，悟透</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进化论</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就是欢天喜地的事情了。全面发展的结果只可能是全面平庸。而什么</a:t>
            </a:r>
            <a:r>
              <a:rPr lang="zh-CN" altLang="en-US" sz="2600" kern="100" dirty="0" smtClean="0">
                <a:latin typeface="Times New Roman"/>
                <a:ea typeface="微软雅黑" pitchFamily="34" charset="-122"/>
                <a:cs typeface="Courier New"/>
              </a:rPr>
              <a:t>将</a:t>
            </a:r>
            <a:r>
              <a:rPr lang="zh-CN" altLang="en-US" sz="2600" kern="100" dirty="0" smtClean="0">
                <a:latin typeface="+mj-ea"/>
                <a:ea typeface="+mj-ea"/>
                <a:cs typeface="Courier New"/>
              </a:rPr>
              <a:t>“</a:t>
            </a:r>
            <a:r>
              <a:rPr lang="zh-CN" altLang="en-US" sz="2600" kern="100" dirty="0" smtClean="0">
                <a:latin typeface="Times New Roman"/>
                <a:ea typeface="微软雅黑" pitchFamily="34" charset="-122"/>
                <a:cs typeface="Courier New"/>
              </a:rPr>
              <a:t>中国制造</a:t>
            </a:r>
            <a:r>
              <a:rPr lang="zh-CN" altLang="en-US" sz="2600" kern="100" dirty="0" smtClean="0">
                <a:latin typeface="+mj-ea"/>
                <a:cs typeface="Courier New"/>
              </a:rPr>
              <a:t>”</a:t>
            </a:r>
            <a:r>
              <a:rPr lang="zh-CN" altLang="en-US" sz="2600" kern="100" dirty="0" smtClean="0">
                <a:latin typeface="Times New Roman"/>
                <a:ea typeface="微软雅黑" pitchFamily="34" charset="-122"/>
                <a:cs typeface="Courier New"/>
              </a:rPr>
              <a:t>改成</a:t>
            </a:r>
            <a:r>
              <a:rPr lang="zh-CN" altLang="en-US" sz="2600" kern="100" dirty="0" smtClean="0">
                <a:latin typeface="+mj-ea"/>
                <a:ea typeface="+mj-ea"/>
                <a:cs typeface="Courier New"/>
              </a:rPr>
              <a:t>“</a:t>
            </a:r>
            <a:r>
              <a:rPr lang="zh-CN" altLang="en-US" sz="2600" kern="100" dirty="0" smtClean="0">
                <a:latin typeface="Times New Roman"/>
                <a:ea typeface="微软雅黑" pitchFamily="34" charset="-122"/>
                <a:cs typeface="Courier New"/>
              </a:rPr>
              <a:t>中国创造</a:t>
            </a:r>
            <a:r>
              <a:rPr lang="zh-CN" altLang="en-US" sz="2600" kern="100" dirty="0">
                <a:latin typeface="+mj-ea"/>
                <a:cs typeface="Courier New"/>
              </a:rPr>
              <a:t>”</a:t>
            </a:r>
            <a:r>
              <a:rPr lang="zh-CN" altLang="en-US" sz="2600" kern="100" dirty="0" smtClean="0">
                <a:latin typeface="Times New Roman"/>
                <a:ea typeface="微软雅黑" pitchFamily="34" charset="-122"/>
                <a:cs typeface="Courier New"/>
              </a:rPr>
              <a:t>的</a:t>
            </a:r>
            <a:r>
              <a:rPr lang="zh-CN" altLang="en-US" sz="2600" kern="100" dirty="0">
                <a:latin typeface="Times New Roman"/>
                <a:ea typeface="微软雅黑" pitchFamily="34" charset="-122"/>
                <a:cs typeface="Courier New"/>
              </a:rPr>
              <a:t>字样儿也是千百年后的事情了。</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2" y="261903"/>
            <a:ext cx="11593388" cy="6093976"/>
          </a:xfrm>
          <a:prstGeom prst="rect">
            <a:avLst/>
          </a:prstGeom>
          <a:noFill/>
        </p:spPr>
        <p:txBody>
          <a:bodyPr wrap="square" rtlCol="0">
            <a:spAutoFit/>
          </a:bodyPr>
          <a:lstStyle/>
          <a:p>
            <a:pPr algn="just">
              <a:lnSpc>
                <a:spcPct val="150000"/>
              </a:lnSpc>
              <a:spcAft>
                <a:spcPts val="0"/>
              </a:spcAft>
            </a:pPr>
            <a:r>
              <a:rPr lang="zh-CN" altLang="en-US" sz="2600" kern="100" dirty="0" smtClean="0">
                <a:latin typeface="Times New Roman"/>
                <a:ea typeface="微软雅黑" pitchFamily="34" charset="-122"/>
                <a:cs typeface="Courier New"/>
              </a:rPr>
              <a:t>        最近</a:t>
            </a:r>
            <a:r>
              <a:rPr lang="zh-CN" altLang="en-US" sz="2600" kern="100" dirty="0">
                <a:latin typeface="Times New Roman"/>
                <a:ea typeface="微软雅黑" pitchFamily="34" charset="-122"/>
                <a:cs typeface="Courier New"/>
              </a:rPr>
              <a:t>，我好像又听见说要大力发展职业教育，这是一件值得庆祝的事情。中国将要放弃培养大批眼高手低的书呆子大学生，而转手培养能吃喝善打架的废物技工了。这不是学徒们的错，而是教育方式的问题，是老师的职业素质的问题。我所了解的离我最近的</a:t>
            </a:r>
            <a:r>
              <a:rPr lang="en-US" altLang="zh-CN" sz="2600" kern="100" dirty="0">
                <a:latin typeface="Times New Roman"/>
                <a:ea typeface="微软雅黑" pitchFamily="34" charset="-122"/>
                <a:cs typeface="Courier New"/>
              </a:rPr>
              <a:t>H</a:t>
            </a:r>
            <a:r>
              <a:rPr lang="zh-CN" altLang="en-US" sz="2600" kern="100" dirty="0">
                <a:latin typeface="Times New Roman"/>
                <a:ea typeface="微软雅黑" pitchFamily="34" charset="-122"/>
                <a:cs typeface="Courier New"/>
              </a:rPr>
              <a:t>职高中专机电班的一周课程是这样安排的：七天下来只有三节实践课，其他的都是文化课，包括语、数、外和一些诸如库能定理之类的电学理论知识。如果中专是这样教育的话，那么不如一周在普通高中理科班安排三节实践课好。我敢肯定普通高中理科班的学生必然比中专机电部的学生学得要好，这也包括实践课。不过，</a:t>
            </a:r>
            <a:r>
              <a:rPr lang="en-US" altLang="zh-CN" sz="2600" kern="100" dirty="0">
                <a:latin typeface="Times New Roman"/>
                <a:ea typeface="微软雅黑" pitchFamily="34" charset="-122"/>
                <a:cs typeface="Courier New"/>
              </a:rPr>
              <a:t>H</a:t>
            </a:r>
            <a:r>
              <a:rPr lang="zh-CN" altLang="en-US" sz="2600" kern="100" dirty="0">
                <a:latin typeface="Times New Roman"/>
                <a:ea typeface="微软雅黑" pitchFamily="34" charset="-122"/>
                <a:cs typeface="Courier New"/>
              </a:rPr>
              <a:t>学校的电子计算机班有个别例外。有一个女生，她通过比赛，被微软录用，飞到美国去了。当然她是学校的骄傲</a:t>
            </a:r>
            <a:r>
              <a:rPr lang="zh-CN" altLang="en-US" sz="2600" kern="100" dirty="0" smtClean="0">
                <a:latin typeface="Times New Roman"/>
                <a:ea typeface="微软雅黑" pitchFamily="34" charset="-122"/>
                <a:cs typeface="Courier New"/>
              </a:rPr>
              <a:t>。</a:t>
            </a:r>
            <a:r>
              <a:rPr lang="zh-CN" altLang="en-US" sz="2600" kern="100" dirty="0">
                <a:solidFill>
                  <a:prstClr val="black"/>
                </a:solidFill>
                <a:latin typeface="Times New Roman"/>
                <a:ea typeface="微软雅黑" pitchFamily="34" charset="-122"/>
                <a:cs typeface="Courier New"/>
              </a:rPr>
              <a:t>她为学校争了光。但</a:t>
            </a:r>
            <a:r>
              <a:rPr lang="en-US" altLang="zh-CN" sz="2600" kern="100" dirty="0">
                <a:solidFill>
                  <a:prstClr val="black"/>
                </a:solidFill>
                <a:latin typeface="Times New Roman"/>
                <a:ea typeface="微软雅黑" pitchFamily="34" charset="-122"/>
                <a:cs typeface="Courier New"/>
              </a:rPr>
              <a:t>H</a:t>
            </a:r>
            <a:r>
              <a:rPr lang="zh-CN" altLang="en-US" sz="2600" kern="100" dirty="0">
                <a:solidFill>
                  <a:prstClr val="black"/>
                </a:solidFill>
                <a:latin typeface="Times New Roman"/>
                <a:ea typeface="微软雅黑" pitchFamily="34" charset="-122"/>
                <a:cs typeface="Courier New"/>
              </a:rPr>
              <a:t>学校就用她大力地炫耀起来，</a:t>
            </a:r>
            <a:r>
              <a:rPr lang="zh-CN" altLang="en-US" sz="2600" kern="100" dirty="0" smtClean="0">
                <a:solidFill>
                  <a:prstClr val="black"/>
                </a:solidFill>
                <a:latin typeface="Times New Roman"/>
                <a:ea typeface="微软雅黑" pitchFamily="34" charset="-122"/>
                <a:cs typeface="Courier New"/>
              </a:rPr>
              <a:t>声</a:t>
            </a:r>
            <a:r>
              <a:rPr lang="zh-CN" altLang="en-US" sz="2600" kern="100" dirty="0">
                <a:solidFill>
                  <a:prstClr val="black"/>
                </a:solidFill>
                <a:latin typeface="Times New Roman"/>
                <a:ea typeface="微软雅黑" pitchFamily="34" charset="-122"/>
                <a:cs typeface="Courier New"/>
              </a:rPr>
              <a:t>称是学校工作办</a:t>
            </a:r>
            <a:endParaRPr lang="zh-CN" altLang="en-US" sz="26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158408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745" y="499250"/>
            <a:ext cx="11709322" cy="5493812"/>
          </a:xfrm>
          <a:prstGeom prst="rect">
            <a:avLst/>
          </a:prstGeom>
          <a:noFill/>
        </p:spPr>
        <p:txBody>
          <a:bodyPr wrap="square" rtlCol="0">
            <a:spAutoFit/>
          </a:bodyPr>
          <a:lstStyle/>
          <a:p>
            <a:pPr algn="just">
              <a:lnSpc>
                <a:spcPct val="150000"/>
              </a:lnSpc>
              <a:spcAft>
                <a:spcPts val="0"/>
              </a:spcAft>
            </a:pPr>
            <a:r>
              <a:rPr lang="zh-CN" altLang="en-US" sz="2600" kern="100" dirty="0" smtClean="0">
                <a:latin typeface="Times New Roman"/>
                <a:ea typeface="微软雅黑" pitchFamily="34" charset="-122"/>
                <a:cs typeface="Courier New"/>
              </a:rPr>
              <a:t>得好，是老师水平高</a:t>
            </a:r>
            <a:r>
              <a:rPr lang="zh-CN" altLang="en-US" sz="2600" kern="100" dirty="0">
                <a:latin typeface="Times New Roman"/>
                <a:ea typeface="微软雅黑" pitchFamily="34" charset="-122"/>
                <a:cs typeface="Courier New"/>
              </a:rPr>
              <a:t>、教得好。试问贵校要几十年才能出这么一个啊？您该不会因为在一片沙漠里捡到一块金砖，就认为这一整片沙漠里的沙子都是金子吧！每年教出来的只会开关机的学生中，突然冒出了一个可</a:t>
            </a:r>
            <a:r>
              <a:rPr lang="zh-CN" altLang="en-US" sz="2600" kern="100" dirty="0" smtClean="0">
                <a:latin typeface="Times New Roman"/>
                <a:ea typeface="微软雅黑" pitchFamily="34" charset="-122"/>
                <a:cs typeface="Courier New"/>
              </a:rPr>
              <a:t>称之为</a:t>
            </a:r>
            <a:r>
              <a:rPr lang="zh-CN" altLang="en-US" sz="2600" kern="100" dirty="0" smtClean="0">
                <a:latin typeface="+mj-ea"/>
                <a:ea typeface="+mj-ea"/>
                <a:cs typeface="Courier New"/>
              </a:rPr>
              <a:t>“</a:t>
            </a:r>
            <a:r>
              <a:rPr lang="zh-CN" altLang="en-US" sz="2600" kern="100" dirty="0" smtClean="0">
                <a:latin typeface="Times New Roman"/>
                <a:ea typeface="微软雅黑" pitchFamily="34" charset="-122"/>
                <a:cs typeface="Courier New"/>
              </a:rPr>
              <a:t>天才</a:t>
            </a:r>
            <a:r>
              <a:rPr lang="zh-CN" altLang="en-US" sz="2600" kern="100" dirty="0" smtClean="0">
                <a:latin typeface="+mj-ea"/>
                <a:cs typeface="Courier New"/>
              </a:rPr>
              <a:t>”</a:t>
            </a:r>
            <a:r>
              <a:rPr lang="zh-CN" altLang="en-US" sz="2600" kern="100" dirty="0" smtClean="0">
                <a:latin typeface="Times New Roman"/>
                <a:ea typeface="微软雅黑" pitchFamily="34" charset="-122"/>
                <a:cs typeface="Courier New"/>
              </a:rPr>
              <a:t>者</a:t>
            </a:r>
            <a:r>
              <a:rPr lang="zh-CN" altLang="en-US" sz="2600" kern="100" dirty="0">
                <a:latin typeface="Times New Roman"/>
                <a:ea typeface="微软雅黑" pitchFamily="34" charset="-122"/>
                <a:cs typeface="Courier New"/>
              </a:rPr>
              <a:t>，学校就可以把绝大部分功劳归结到自己身上吗？为什么不考虑是学生天资聪明加上后天自己努力的结果呢？事实上，学校不应该炫耀自己，而应该赞扬其学生的品质。</a:t>
            </a:r>
          </a:p>
          <a:p>
            <a:pPr algn="just">
              <a:lnSpc>
                <a:spcPct val="150000"/>
              </a:lnSpc>
              <a:spcAft>
                <a:spcPts val="0"/>
              </a:spcAft>
            </a:pPr>
            <a:r>
              <a:rPr lang="zh-CN" altLang="en-US" sz="2600" kern="100" dirty="0" smtClean="0">
                <a:latin typeface="Times New Roman"/>
                <a:ea typeface="微软雅黑" pitchFamily="34" charset="-122"/>
                <a:cs typeface="Courier New"/>
              </a:rPr>
              <a:t>        在</a:t>
            </a:r>
            <a:r>
              <a:rPr lang="zh-CN" altLang="en-US" sz="2600" kern="100" dirty="0">
                <a:latin typeface="Times New Roman"/>
                <a:ea typeface="微软雅黑" pitchFamily="34" charset="-122"/>
                <a:cs typeface="Courier New"/>
              </a:rPr>
              <a:t>这个大套子中能出几个上述学生是中国教育的骄傲，但更多的是中国人的悲哀。因为在少数艰难成功者的背后，又有多少真正天资聪明的人成为了牺牲品呢？</a:t>
            </a:r>
          </a:p>
        </p:txBody>
      </p:sp>
    </p:spTree>
    <p:extLst>
      <p:ext uri="{BB962C8B-B14F-4D97-AF65-F5344CB8AC3E}">
        <p14:creationId xmlns:p14="http://schemas.microsoft.com/office/powerpoint/2010/main" val="397167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1" y="80364"/>
            <a:ext cx="11298113" cy="6340197"/>
          </a:xfrm>
          <a:prstGeom prst="rect">
            <a:avLst/>
          </a:prstGeom>
          <a:noFill/>
        </p:spPr>
        <p:txBody>
          <a:bodyPr wrap="square" rtlCol="0">
            <a:spAutoFit/>
          </a:bodyPr>
          <a:lstStyle/>
          <a:p>
            <a:pPr>
              <a:lnSpc>
                <a:spcPct val="175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175000"/>
              </a:lnSpc>
              <a:spcAft>
                <a:spcPts val="0"/>
              </a:spcAft>
            </a:pPr>
            <a:r>
              <a:rPr lang="zh-CN" altLang="en-US" sz="28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装在套子里的人</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自始至终用含蓄幽默的讽刺手法来塑造别里科夫的形象，展示人物性格。如对</a:t>
            </a:r>
            <a:r>
              <a:rPr lang="zh-CN" altLang="en-US" sz="2600" kern="100" dirty="0" smtClean="0">
                <a:latin typeface="Times New Roman"/>
                <a:ea typeface="微软雅黑" pitchFamily="34" charset="-122"/>
                <a:cs typeface="Times New Roman"/>
              </a:rPr>
              <a:t>别里科夫</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婚姻事件</a:t>
            </a:r>
            <a:r>
              <a:rPr lang="zh-CN" altLang="en-US" sz="2600" kern="100" dirty="0" smtClean="0">
                <a:latin typeface="+mj-ea"/>
                <a:cs typeface="Times New Roman"/>
              </a:rPr>
              <a:t>”</a:t>
            </a:r>
            <a:r>
              <a:rPr lang="zh-CN" altLang="en-US" sz="2600" kern="100" dirty="0" smtClean="0">
                <a:latin typeface="Times New Roman"/>
                <a:ea typeface="微软雅黑" pitchFamily="34" charset="-122"/>
                <a:cs typeface="Times New Roman"/>
              </a:rPr>
              <a:t>的</a:t>
            </a:r>
            <a:r>
              <a:rPr lang="zh-CN" altLang="en-US" sz="2600" kern="100" dirty="0">
                <a:latin typeface="Times New Roman"/>
                <a:ea typeface="微软雅黑" pitchFamily="34" charset="-122"/>
                <a:cs typeface="Times New Roman"/>
              </a:rPr>
              <a:t>整个过程的描写，充满了轻松的戏谑和幽默的讽刺。</a:t>
            </a:r>
          </a:p>
          <a:p>
            <a:pPr algn="just">
              <a:lnSpc>
                <a:spcPct val="175000"/>
              </a:lnSpc>
              <a:spcAft>
                <a:spcPts val="0"/>
              </a:spcAft>
            </a:pPr>
            <a:r>
              <a:rPr lang="zh-CN" altLang="en-US" sz="2600" kern="100" dirty="0" smtClean="0">
                <a:latin typeface="Times New Roman"/>
                <a:ea typeface="微软雅黑" pitchFamily="34" charset="-122"/>
                <a:cs typeface="Times New Roman"/>
              </a:rPr>
              <a:t>        这种</a:t>
            </a:r>
            <a:r>
              <a:rPr lang="zh-CN" altLang="en-US" sz="2600" kern="100" dirty="0">
                <a:latin typeface="Times New Roman"/>
                <a:ea typeface="微软雅黑" pitchFamily="34" charset="-122"/>
                <a:cs typeface="Times New Roman"/>
              </a:rPr>
              <a:t>讽刺手法的运用大体有如下几种情形：一是通过故事叙述者的口吻，用夸张的手法、漫画式的笔调勾勒形象，造成强烈的讽刺效果；二是将人物荒谬绝伦的思想通过那一本正经的姿态和语言表达出来，从而显示出讽刺意味；三是运用一种含蓄的对比来增强讽刺效果；四是通过描写人物自相矛盾的语言和惶恐不安的心理表达出讽刺效果</a:t>
            </a:r>
            <a:r>
              <a:rPr lang="zh-CN" altLang="en-US" sz="2600" kern="100" dirty="0" smtClean="0">
                <a:latin typeface="Times New Roman"/>
                <a:ea typeface="微软雅黑" pitchFamily="34" charset="-122"/>
                <a:cs typeface="Times New Roman"/>
              </a:rPr>
              <a:t>。</a:t>
            </a:r>
            <a:endParaRPr lang="zh-CN" altLang="en-US" sz="26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481666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1" y="4164"/>
            <a:ext cx="11298113" cy="1246495"/>
          </a:xfrm>
          <a:prstGeom prst="rect">
            <a:avLst/>
          </a:prstGeom>
          <a:noFill/>
        </p:spPr>
        <p:txBody>
          <a:bodyPr wrap="square" rtlCol="0">
            <a:spAutoFit/>
          </a:bodyPr>
          <a:lstStyle/>
          <a:p>
            <a:pPr>
              <a:lnSpc>
                <a:spcPct val="150000"/>
              </a:lnSpc>
              <a:spcAft>
                <a:spcPts val="0"/>
              </a:spcAft>
            </a:pPr>
            <a:r>
              <a:rPr lang="zh-CN" altLang="en-US" sz="2200" b="1" dirty="0">
                <a:solidFill>
                  <a:schemeClr val="bg1">
                    <a:lumMod val="50000"/>
                  </a:schemeClr>
                </a:solidFill>
                <a:latin typeface="微软雅黑" pitchFamily="34" charset="-122"/>
                <a:ea typeface="微软雅黑" pitchFamily="34" charset="-122"/>
              </a:rPr>
              <a:t>我来练笔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150000"/>
              </a:lnSpc>
              <a:spcAft>
                <a:spcPts val="0"/>
              </a:spcAft>
            </a:pPr>
            <a:r>
              <a:rPr lang="zh-CN" altLang="en-US" sz="2800" kern="100" dirty="0" smtClean="0">
                <a:latin typeface="Times New Roman"/>
                <a:ea typeface="微软雅黑" pitchFamily="34" charset="-122"/>
                <a:cs typeface="Times New Roman"/>
              </a:rPr>
              <a:t>      请</a:t>
            </a:r>
            <a:r>
              <a:rPr lang="zh-CN" altLang="en-US" sz="2800" kern="100" dirty="0">
                <a:latin typeface="Times New Roman"/>
                <a:ea typeface="微软雅黑" pitchFamily="34" charset="-122"/>
                <a:cs typeface="Times New Roman"/>
              </a:rPr>
              <a:t>用幽默讽刺的手法描写生活中的一个人物。</a:t>
            </a:r>
            <a:r>
              <a:rPr lang="en-US" altLang="zh-CN" sz="2800" kern="100" dirty="0">
                <a:latin typeface="Times New Roman"/>
                <a:ea typeface="微软雅黑" pitchFamily="34" charset="-122"/>
                <a:cs typeface="Times New Roman"/>
              </a:rPr>
              <a:t>(200</a:t>
            </a:r>
            <a:r>
              <a:rPr lang="zh-CN" altLang="en-US" sz="2800" kern="100" dirty="0">
                <a:latin typeface="Times New Roman"/>
                <a:ea typeface="微软雅黑" pitchFamily="34" charset="-122"/>
                <a:cs typeface="Times New Roman"/>
              </a:rPr>
              <a:t>字左右</a:t>
            </a:r>
            <a:r>
              <a:rPr lang="en-US" altLang="zh-CN" sz="2800" kern="100" dirty="0">
                <a:latin typeface="Times New Roman"/>
                <a:ea typeface="微软雅黑" pitchFamily="34" charset="-122"/>
                <a:cs typeface="Times New Roman"/>
              </a:rPr>
              <a:t>)</a:t>
            </a:r>
            <a:endParaRPr lang="zh-CN" altLang="zh-CN" sz="2400" kern="100" dirty="0">
              <a:effectLst/>
              <a:latin typeface="宋体"/>
              <a:ea typeface="微软雅黑" pitchFamily="34" charset="-122"/>
              <a:cs typeface="Courier New"/>
            </a:endParaRPr>
          </a:p>
        </p:txBody>
      </p:sp>
      <p:sp>
        <p:nvSpPr>
          <p:cNvPr id="6" name="TextBox 5"/>
          <p:cNvSpPr txBox="1"/>
          <p:nvPr/>
        </p:nvSpPr>
        <p:spPr>
          <a:xfrm>
            <a:off x="209415" y="1158563"/>
            <a:ext cx="11704646"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微软雅黑" pitchFamily="34" charset="-122"/>
                <a:cs typeface="Times New Roman"/>
              </a:rPr>
              <a:t>答案示例</a:t>
            </a:r>
            <a:r>
              <a:rPr lang="en-US" altLang="zh-CN" sz="2600" kern="100" dirty="0">
                <a:solidFill>
                  <a:srgbClr val="E36C0A"/>
                </a:solidFill>
                <a:latin typeface="Times New Roman"/>
                <a:ea typeface="微软雅黑" pitchFamily="34" charset="-122"/>
                <a:cs typeface="Courier New"/>
              </a:rPr>
              <a:t> </a:t>
            </a:r>
            <a:endParaRPr lang="zh-CN" altLang="zh-CN" sz="2600" kern="100" dirty="0">
              <a:latin typeface="宋体"/>
              <a:ea typeface="微软雅黑" pitchFamily="34" charset="-122"/>
              <a:cs typeface="Courier New"/>
            </a:endParaRPr>
          </a:p>
          <a:p>
            <a:pPr indent="713740" algn="just">
              <a:lnSpc>
                <a:spcPct val="140000"/>
              </a:lnSpc>
              <a:spcAft>
                <a:spcPts val="0"/>
              </a:spcAft>
            </a:pPr>
            <a:r>
              <a:rPr lang="zh-CN" altLang="en-US" sz="2600" kern="100" dirty="0">
                <a:latin typeface="Times New Roman"/>
                <a:ea typeface="微软雅黑" pitchFamily="34" charset="-122"/>
                <a:cs typeface="Times New Roman"/>
              </a:rPr>
              <a:t>有好几次，我都差点想把她送去医院检查一下性别了。她在篮球场上的英姿简直</a:t>
            </a:r>
            <a:r>
              <a:rPr lang="en-US" altLang="zh-CN" sz="2600" kern="100" dirty="0">
                <a:latin typeface="+mj-ea"/>
                <a:ea typeface="+mj-ea"/>
                <a:cs typeface="Times New Roman"/>
              </a:rPr>
              <a:t>……</a:t>
            </a:r>
            <a:r>
              <a:rPr lang="zh-CN" altLang="en-US" sz="2600" kern="100" dirty="0">
                <a:latin typeface="Times New Roman"/>
                <a:ea typeface="微软雅黑" pitchFamily="34" charset="-122"/>
                <a:cs typeface="Times New Roman"/>
              </a:rPr>
              <a:t>而我堂堂一个男子汉，可怜文弱，只能眼巴巴地望着她在男生群中如入无人之境。末了，耍得对方晕头转向，差点以零分收场。她一甩那黑瀑似的长发，嬉皮笑脸地对我挤出两个字</a:t>
            </a:r>
            <a:r>
              <a:rPr lang="zh-CN" altLang="en-US" sz="2600" kern="100" dirty="0" smtClean="0">
                <a:latin typeface="Times New Roman"/>
                <a:ea typeface="微软雅黑" pitchFamily="34" charset="-122"/>
                <a:cs typeface="Times New Roman"/>
              </a:rPr>
              <a:t>：</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懦夫！</a:t>
            </a:r>
            <a:r>
              <a:rPr lang="zh-CN" altLang="en-US" sz="2600" kern="100" dirty="0">
                <a:latin typeface="+mj-ea"/>
                <a:ea typeface="+mj-ea"/>
                <a:cs typeface="Times New Roman"/>
              </a:rPr>
              <a:t>”</a:t>
            </a:r>
            <a:r>
              <a:rPr lang="zh-CN" altLang="en-US" sz="2600" kern="100" dirty="0" smtClean="0">
                <a:latin typeface="Times New Roman"/>
                <a:ea typeface="微软雅黑" pitchFamily="34" charset="-122"/>
                <a:cs typeface="Times New Roman"/>
              </a:rPr>
              <a:t>我</a:t>
            </a:r>
            <a:r>
              <a:rPr lang="zh-CN" altLang="en-US" sz="2600" kern="100" dirty="0">
                <a:latin typeface="Times New Roman"/>
                <a:ea typeface="微软雅黑" pitchFamily="34" charset="-122"/>
                <a:cs typeface="Times New Roman"/>
              </a:rPr>
              <a:t>努努嘴，唯恐她施以暴力，边跳边喊</a:t>
            </a:r>
            <a:r>
              <a:rPr lang="zh-CN" altLang="en-US" sz="2600" kern="100" dirty="0">
                <a:latin typeface="+mj-ea"/>
                <a:ea typeface="+mj-ea"/>
                <a:cs typeface="Times New Roman"/>
              </a:rPr>
              <a:t>：“</a:t>
            </a:r>
            <a:r>
              <a:rPr lang="zh-CN" altLang="en-US" sz="2600" kern="100" dirty="0" smtClean="0">
                <a:latin typeface="Times New Roman"/>
                <a:ea typeface="微软雅黑" pitchFamily="34" charset="-122"/>
                <a:cs typeface="Times New Roman"/>
              </a:rPr>
              <a:t>死</a:t>
            </a:r>
            <a:r>
              <a:rPr lang="zh-CN" altLang="en-US" sz="2600" kern="100" dirty="0">
                <a:latin typeface="Times New Roman"/>
                <a:ea typeface="微软雅黑" pitchFamily="34" charset="-122"/>
                <a:cs typeface="Times New Roman"/>
              </a:rPr>
              <a:t>老狼，怪物，人妖</a:t>
            </a:r>
            <a:r>
              <a:rPr lang="zh-CN" altLang="en-US" sz="2600" kern="100" dirty="0" smtClean="0">
                <a:latin typeface="Times New Roman"/>
                <a:ea typeface="微软雅黑" pitchFamily="34" charset="-122"/>
                <a:cs typeface="Times New Roman"/>
              </a:rPr>
              <a:t>！</a:t>
            </a:r>
            <a:r>
              <a:rPr lang="zh-CN" altLang="en-US" sz="2600" kern="100" dirty="0">
                <a:solidFill>
                  <a:schemeClr val="tx1">
                    <a:lumMod val="75000"/>
                    <a:lumOff val="25000"/>
                  </a:schemeClr>
                </a:solidFill>
                <a:latin typeface="+mj-ea"/>
                <a:cs typeface="Courier New"/>
              </a:rPr>
              <a:t>” </a:t>
            </a:r>
            <a:r>
              <a:rPr lang="zh-CN" altLang="en-US" sz="2600" kern="100" dirty="0" smtClean="0">
                <a:latin typeface="+mj-ea"/>
                <a:ea typeface="+mj-ea"/>
                <a:cs typeface="Times New Roman"/>
              </a:rPr>
              <a:t>“</a:t>
            </a:r>
            <a:r>
              <a:rPr lang="zh-CN" altLang="en-US" sz="2600" kern="100" dirty="0" smtClean="0">
                <a:latin typeface="Times New Roman"/>
                <a:ea typeface="微软雅黑" pitchFamily="34" charset="-122"/>
                <a:cs typeface="Times New Roman"/>
              </a:rPr>
              <a:t>老狼</a:t>
            </a:r>
            <a:r>
              <a:rPr lang="zh-CN" altLang="en-US" sz="2600" kern="100" dirty="0">
                <a:solidFill>
                  <a:schemeClr val="tx1">
                    <a:lumMod val="75000"/>
                    <a:lumOff val="25000"/>
                  </a:schemeClr>
                </a:solidFill>
                <a:latin typeface="+mj-ea"/>
                <a:cs typeface="Courier New"/>
              </a:rPr>
              <a:t>”</a:t>
            </a:r>
            <a:r>
              <a:rPr lang="zh-CN" altLang="en-US" sz="2600" kern="100" dirty="0" smtClean="0">
                <a:latin typeface="Times New Roman"/>
                <a:ea typeface="微软雅黑" pitchFamily="34" charset="-122"/>
                <a:cs typeface="Times New Roman"/>
              </a:rPr>
              <a:t>可是</a:t>
            </a:r>
            <a:r>
              <a:rPr lang="zh-CN" altLang="en-US" sz="2600" kern="100" dirty="0">
                <a:latin typeface="Times New Roman"/>
                <a:ea typeface="微软雅黑" pitchFamily="34" charset="-122"/>
                <a:cs typeface="Times New Roman"/>
              </a:rPr>
              <a:t>我给她起的外号，虽然有点不大对女孩子，但这种动物的阴险狡诈还及不上她的万分之一呢！也就凑合吧！但最终，我还是得望空长叹一声，拉上几个死党，去收拾我那即将支离破碎的桌椅。</a:t>
            </a:r>
          </a:p>
        </p:txBody>
      </p:sp>
      <p:grpSp>
        <p:nvGrpSpPr>
          <p:cNvPr id="8" name="组合 7"/>
          <p:cNvGrpSpPr/>
          <p:nvPr/>
        </p:nvGrpSpPr>
        <p:grpSpPr>
          <a:xfrm rot="5400000">
            <a:off x="11465834" y="5699666"/>
            <a:ext cx="549128" cy="549414"/>
            <a:chOff x="11226607" y="6533712"/>
            <a:chExt cx="360000" cy="360000"/>
          </a:xfrm>
        </p:grpSpPr>
        <p:sp>
          <p:nvSpPr>
            <p:cNvPr id="9" name="椭圆 8">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6656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3997086" y="724570"/>
            <a:ext cx="4194413" cy="900246"/>
          </a:xfrm>
          <a:prstGeom prst="rect">
            <a:avLst/>
          </a:prstGeom>
        </p:spPr>
        <p:txBody>
          <a:bodyPr wrap="square">
            <a:spAutoFit/>
          </a:bodyPr>
          <a:lstStyle/>
          <a:p>
            <a:pPr algn="ctr">
              <a:lnSpc>
                <a:spcPct val="150000"/>
              </a:lnSpc>
            </a:pPr>
            <a:r>
              <a:rPr lang="zh-CN" altLang="en-US" sz="3500" b="1" kern="100" dirty="0">
                <a:solidFill>
                  <a:srgbClr val="00B050"/>
                </a:solidFill>
                <a:latin typeface="微软雅黑" pitchFamily="34" charset="-122"/>
                <a:ea typeface="微软雅黑" pitchFamily="34" charset="-122"/>
                <a:cs typeface="Times New Roman"/>
              </a:rPr>
              <a:t>走出人生的循环圈</a:t>
            </a:r>
            <a:endParaRPr lang="zh-CN" altLang="zh-CN" sz="3500" b="1" kern="100" dirty="0">
              <a:solidFill>
                <a:srgbClr val="00B050"/>
              </a:solidFill>
              <a:latin typeface="微软雅黑" pitchFamily="34" charset="-122"/>
              <a:ea typeface="微软雅黑" pitchFamily="34" charset="-122"/>
              <a:cs typeface="Times New Roman"/>
            </a:endParaRPr>
          </a:p>
        </p:txBody>
      </p:sp>
      <p:sp>
        <p:nvSpPr>
          <p:cNvPr id="5" name="矩形 4"/>
          <p:cNvSpPr/>
          <p:nvPr/>
        </p:nvSpPr>
        <p:spPr>
          <a:xfrm>
            <a:off x="293509" y="1528771"/>
            <a:ext cx="11672711" cy="2153475"/>
          </a:xfrm>
          <a:prstGeom prst="rect">
            <a:avLst/>
          </a:prstGeom>
        </p:spPr>
        <p:txBody>
          <a:bodyPr wrap="square">
            <a:spAutoFit/>
          </a:bodyPr>
          <a:lstStyle/>
          <a:p>
            <a:pPr algn="just">
              <a:lnSpc>
                <a:spcPct val="150000"/>
              </a:lnSpc>
              <a:spcAft>
                <a:spcPts val="0"/>
              </a:spcAft>
            </a:pPr>
            <a:r>
              <a:rPr lang="zh-CN" altLang="en-US" sz="2300" kern="100" dirty="0" smtClean="0">
                <a:solidFill>
                  <a:schemeClr val="tx1">
                    <a:lumMod val="75000"/>
                    <a:lumOff val="25000"/>
                  </a:schemeClr>
                </a:solidFill>
                <a:latin typeface="微软雅黑" pitchFamily="34" charset="-122"/>
                <a:ea typeface="微软雅黑" pitchFamily="34" charset="-122"/>
                <a:cs typeface="Times New Roman"/>
              </a:rPr>
              <a:t>        法国</a:t>
            </a:r>
            <a:r>
              <a:rPr lang="zh-CN" altLang="en-US" sz="2300" kern="100" dirty="0">
                <a:solidFill>
                  <a:schemeClr val="tx1">
                    <a:lumMod val="75000"/>
                    <a:lumOff val="25000"/>
                  </a:schemeClr>
                </a:solidFill>
                <a:latin typeface="微软雅黑" pitchFamily="34" charset="-122"/>
                <a:ea typeface="微软雅黑" pitchFamily="34" charset="-122"/>
                <a:cs typeface="Times New Roman"/>
              </a:rPr>
              <a:t>著名昆虫学家法布尔曾做过一项有趣的实验，他把一群蚂蚁放在一个圆盘的周围，使它们头尾相接，绕圆盘排成一个圆形。这群蚂蚁开始前进了，它们一个紧跟着一个，像一支长长的游行队伍。法布尔在蚂蚁队伍旁边放置了一些食物。这些蚂蚁要想得到食物，就必须离开原来的队伍，不能再绕原来的圈子前进。</a:t>
            </a:r>
          </a:p>
        </p:txBody>
      </p:sp>
      <p:sp>
        <p:nvSpPr>
          <p:cNvPr id="9" name="矩形 8"/>
          <p:cNvSpPr/>
          <p:nvPr/>
        </p:nvSpPr>
        <p:spPr>
          <a:xfrm>
            <a:off x="293510" y="3587732"/>
            <a:ext cx="11672711" cy="2746906"/>
          </a:xfrm>
          <a:prstGeom prst="rect">
            <a:avLst/>
          </a:prstGeom>
        </p:spPr>
        <p:txBody>
          <a:bodyPr wrap="square">
            <a:spAutoFit/>
          </a:bodyPr>
          <a:lstStyle/>
          <a:p>
            <a:pPr>
              <a:lnSpc>
                <a:spcPct val="150000"/>
              </a:lnSpc>
            </a:pPr>
            <a:r>
              <a:rPr lang="zh-CN" altLang="en-US" sz="2300" kern="100" dirty="0" smtClean="0">
                <a:solidFill>
                  <a:schemeClr val="tx1">
                    <a:lumMod val="75000"/>
                    <a:lumOff val="25000"/>
                  </a:schemeClr>
                </a:solidFill>
                <a:latin typeface="微软雅黑" pitchFamily="34" charset="-122"/>
                <a:ea typeface="微软雅黑" pitchFamily="34" charset="-122"/>
                <a:cs typeface="Times New Roman"/>
              </a:rPr>
              <a:t>        法</a:t>
            </a:r>
            <a:r>
              <a:rPr lang="zh-CN" altLang="en-US" sz="2300" kern="100" dirty="0">
                <a:solidFill>
                  <a:schemeClr val="tx1">
                    <a:lumMod val="75000"/>
                    <a:lumOff val="25000"/>
                  </a:schemeClr>
                </a:solidFill>
                <a:latin typeface="微软雅黑" pitchFamily="34" charset="-122"/>
                <a:ea typeface="微软雅黑" pitchFamily="34" charset="-122"/>
                <a:cs typeface="Times New Roman"/>
              </a:rPr>
              <a:t>布尔预料，蚂蚁会很快厌倦这种无始无终、毫无目的的前行，而选择分散队伍，寻找食物。可蚂蚁并没有这样做，出于纯粹的本能，它们只是沿着自己或自己族类留下的化学信号前行。它们沿着圆盘的周围，一直以同样的速度走了七天七夜，一直走到它们累死、饿死为止。</a:t>
            </a:r>
          </a:p>
          <a:p>
            <a:pPr>
              <a:lnSpc>
                <a:spcPct val="150000"/>
              </a:lnSpc>
            </a:pPr>
            <a:r>
              <a:rPr lang="zh-CN" altLang="en-US" sz="2300" kern="100" dirty="0" smtClean="0">
                <a:solidFill>
                  <a:schemeClr val="tx1">
                    <a:lumMod val="75000"/>
                    <a:lumOff val="25000"/>
                  </a:schemeClr>
                </a:solidFill>
                <a:latin typeface="微软雅黑" pitchFamily="34" charset="-122"/>
                <a:ea typeface="微软雅黑" pitchFamily="34" charset="-122"/>
                <a:cs typeface="Times New Roman"/>
              </a:rPr>
              <a:t>        这</a:t>
            </a:r>
            <a:r>
              <a:rPr lang="zh-CN" altLang="en-US" sz="2300" kern="100" dirty="0">
                <a:solidFill>
                  <a:schemeClr val="tx1">
                    <a:lumMod val="75000"/>
                    <a:lumOff val="25000"/>
                  </a:schemeClr>
                </a:solidFill>
                <a:latin typeface="微软雅黑" pitchFamily="34" charset="-122"/>
                <a:ea typeface="微软雅黑" pitchFamily="34" charset="-122"/>
                <a:cs typeface="Times New Roman"/>
              </a:rPr>
              <a:t>虽是个生物现象，但世上的很多人又何尝不是如此？</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1463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90572" y="790579"/>
            <a:ext cx="11949028" cy="4893647"/>
          </a:xfrm>
          <a:prstGeom prst="rect">
            <a:avLst/>
          </a:prstGeom>
          <a:noFill/>
        </p:spPr>
        <p:txBody>
          <a:bodyPr wrap="square" rtlCol="0">
            <a:spAutoFit/>
          </a:bodyPr>
          <a:lstStyle/>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．人在智慧上应当是明豁的，道德上应该是清白的，身体上应该是清洁的。</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．信仰是精神的劳动；动物是没有信仰的，野蛮人和原始人有的只是恐怖和疑惑</a:t>
            </a:r>
            <a:r>
              <a:rPr lang="zh-CN" altLang="en-US" sz="2600" b="1" kern="100" dirty="0" smtClean="0">
                <a:solidFill>
                  <a:srgbClr val="00B050"/>
                </a:solidFill>
                <a:latin typeface="微软雅黑" pitchFamily="34" charset="-122"/>
                <a:ea typeface="微软雅黑" pitchFamily="34" charset="-122"/>
                <a:cs typeface="Courier New"/>
              </a:rPr>
              <a:t>。</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只有</a:t>
            </a:r>
            <a:r>
              <a:rPr lang="zh-CN" altLang="en-US" sz="2600" b="1" kern="100" dirty="0">
                <a:solidFill>
                  <a:srgbClr val="00B050"/>
                </a:solidFill>
                <a:latin typeface="微软雅黑" pitchFamily="34" charset="-122"/>
                <a:ea typeface="微软雅黑" pitchFamily="34" charset="-122"/>
                <a:cs typeface="Courier New"/>
              </a:rPr>
              <a:t>高尚的组织体，才能达到信仰。</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．人生的快乐和幸福不在金钱，不在爱情，而在真理。即使你想得到的是一种</a:t>
            </a:r>
            <a:r>
              <a:rPr lang="zh-CN" altLang="en-US" sz="2600" b="1" kern="100" dirty="0" smtClean="0">
                <a:solidFill>
                  <a:srgbClr val="00B050"/>
                </a:solidFill>
                <a:latin typeface="微软雅黑" pitchFamily="34" charset="-122"/>
                <a:ea typeface="微软雅黑" pitchFamily="34" charset="-122"/>
                <a:cs typeface="Courier New"/>
              </a:rPr>
              <a:t>动</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物</a:t>
            </a:r>
            <a:r>
              <a:rPr lang="zh-CN" altLang="en-US" sz="2600" b="1" kern="100" dirty="0">
                <a:solidFill>
                  <a:srgbClr val="00B050"/>
                </a:solidFill>
                <a:latin typeface="微软雅黑" pitchFamily="34" charset="-122"/>
                <a:ea typeface="微软雅黑" pitchFamily="34" charset="-122"/>
                <a:cs typeface="Courier New"/>
              </a:rPr>
              <a:t>式的幸福，生活反正不会任你一边酗酒，一边幸福的，它会时时刻刻猝</a:t>
            </a:r>
            <a:r>
              <a:rPr lang="zh-CN" altLang="en-US" sz="2600" b="1" kern="100" dirty="0" smtClean="0">
                <a:solidFill>
                  <a:srgbClr val="00B050"/>
                </a:solidFill>
                <a:latin typeface="微软雅黑" pitchFamily="34" charset="-122"/>
                <a:ea typeface="微软雅黑" pitchFamily="34" charset="-122"/>
                <a:cs typeface="Courier New"/>
              </a:rPr>
              <a:t>不及</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防地</a:t>
            </a:r>
            <a:r>
              <a:rPr lang="zh-CN" altLang="en-US" sz="2600" b="1" kern="100" dirty="0">
                <a:solidFill>
                  <a:srgbClr val="00B050"/>
                </a:solidFill>
                <a:latin typeface="微软雅黑" pitchFamily="34" charset="-122"/>
                <a:ea typeface="微软雅黑" pitchFamily="34" charset="-122"/>
                <a:cs typeface="Courier New"/>
              </a:rPr>
              <a:t>给你打击。</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．对自己不满足，是任何真正有天才的人的根本特征。</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5</a:t>
            </a:r>
            <a:r>
              <a:rPr lang="zh-CN" altLang="en-US" sz="2600" b="1" kern="100" dirty="0">
                <a:solidFill>
                  <a:srgbClr val="00B050"/>
                </a:solidFill>
                <a:latin typeface="微软雅黑" pitchFamily="34" charset="-122"/>
                <a:ea typeface="微软雅黑" pitchFamily="34" charset="-122"/>
                <a:cs typeface="Courier New"/>
              </a:rPr>
              <a:t>．人们似乎每天在接受命运的安排，实际上人们每天在安排着自己的命运</a:t>
            </a:r>
            <a:r>
              <a:rPr lang="zh-CN" altLang="en-US" sz="2600" b="1" kern="100" dirty="0" smtClean="0">
                <a:solidFill>
                  <a:srgbClr val="00B050"/>
                </a:solidFill>
                <a:latin typeface="微软雅黑" pitchFamily="34" charset="-122"/>
                <a:ea typeface="微软雅黑" pitchFamily="34" charset="-122"/>
                <a:cs typeface="Courier New"/>
              </a:rPr>
              <a:t>。</a:t>
            </a:r>
            <a:endParaRPr lang="zh-CN" altLang="en-US" sz="2600" b="1" kern="100" dirty="0">
              <a:solidFill>
                <a:srgbClr val="00B050"/>
              </a:solidFill>
              <a:latin typeface="微软雅黑" pitchFamily="34" charset="-122"/>
              <a:ea typeface="微软雅黑" pitchFamily="34" charset="-122"/>
              <a:cs typeface="Courier New"/>
            </a:endParaRPr>
          </a:p>
        </p:txBody>
      </p:sp>
      <p:grpSp>
        <p:nvGrpSpPr>
          <p:cNvPr id="8" name="组合 7"/>
          <p:cNvGrpSpPr/>
          <p:nvPr/>
        </p:nvGrpSpPr>
        <p:grpSpPr>
          <a:xfrm rot="5400000">
            <a:off x="11465834" y="5699666"/>
            <a:ext cx="549128" cy="549414"/>
            <a:chOff x="11226607" y="6533712"/>
            <a:chExt cx="360000" cy="360000"/>
          </a:xfrm>
        </p:grpSpPr>
        <p:sp>
          <p:nvSpPr>
            <p:cNvPr id="9" name="椭圆 8">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134052" y="1660241"/>
            <a:ext cx="11753148" cy="4893647"/>
          </a:xfrm>
          <a:prstGeom prst="rect">
            <a:avLst/>
          </a:prstGeom>
          <a:noFill/>
        </p:spPr>
        <p:txBody>
          <a:bodyPr wrap="square" rtlCol="0">
            <a:spAutoFit/>
          </a:bodyPr>
          <a:lstStyle/>
          <a:p>
            <a:pPr algn="just">
              <a:lnSpc>
                <a:spcPct val="150000"/>
              </a:lnSpc>
              <a:spcAft>
                <a:spcPts val="0"/>
              </a:spcAft>
            </a:pPr>
            <a:r>
              <a:rPr lang="zh-CN" altLang="en-US" sz="2600" kern="100" dirty="0" smtClean="0">
                <a:latin typeface="微软雅黑" pitchFamily="34" charset="-122"/>
                <a:ea typeface="微软雅黑" pitchFamily="34" charset="-122"/>
                <a:cs typeface="Times New Roman"/>
              </a:rPr>
              <a:t>       你</a:t>
            </a:r>
            <a:r>
              <a:rPr lang="zh-CN" altLang="en-US" sz="2600" kern="100" dirty="0">
                <a:latin typeface="微软雅黑" pitchFamily="34" charset="-122"/>
                <a:ea typeface="微软雅黑" pitchFamily="34" charset="-122"/>
                <a:cs typeface="Times New Roman"/>
              </a:rPr>
              <a:t>用你犀利的文字，撕破了沙皇黑暗统治下虚伪的面纱，将人们愚昧无知、阿谀奉承的丑恶面目刻画得淋漓尽致。你是俄国的短篇小说之父，是立在世界文学之林上的巨人。</a:t>
            </a:r>
          </a:p>
          <a:p>
            <a:pPr algn="just">
              <a:lnSpc>
                <a:spcPct val="150000"/>
              </a:lnSpc>
              <a:spcAft>
                <a:spcPts val="0"/>
              </a:spcAft>
            </a:pPr>
            <a:r>
              <a:rPr lang="zh-CN" altLang="en-US" sz="2600" kern="100" dirty="0" smtClean="0">
                <a:latin typeface="微软雅黑" pitchFamily="34" charset="-122"/>
                <a:ea typeface="微软雅黑" pitchFamily="34" charset="-122"/>
                <a:cs typeface="Times New Roman"/>
              </a:rPr>
              <a:t>       你</a:t>
            </a:r>
            <a:r>
              <a:rPr lang="zh-CN" altLang="en-US" sz="2600" kern="100" dirty="0">
                <a:latin typeface="微软雅黑" pitchFamily="34" charset="-122"/>
                <a:ea typeface="微软雅黑" pitchFamily="34" charset="-122"/>
                <a:cs typeface="Times New Roman"/>
              </a:rPr>
              <a:t>时而幽默，时而不忿，时而自嘲，像是有千万种角度和不尽的题材。虽然说到底，反映的都是一个时代的现实，但你以特有的笔触和视角展示了俄国的一幅画卷，虽然不是一个令人向往、富庶的俄国，却是一个真实的社会和一群看似在挣扎却又很无奈的人。</a:t>
            </a:r>
          </a:p>
          <a:p>
            <a:pPr algn="just">
              <a:lnSpc>
                <a:spcPct val="150000"/>
              </a:lnSpc>
              <a:spcAft>
                <a:spcPts val="0"/>
              </a:spcAft>
            </a:pPr>
            <a:endParaRPr lang="zh-CN" altLang="zh-CN" sz="26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4266" y="293223"/>
            <a:ext cx="11762934" cy="5632311"/>
          </a:xfrm>
          <a:prstGeom prst="rect">
            <a:avLst/>
          </a:prstGeom>
          <a:noFill/>
        </p:spPr>
        <p:txBody>
          <a:bodyPr wrap="square" rtlCol="0">
            <a:spAutoFit/>
          </a:bodyPr>
          <a:lstStyle/>
          <a:p>
            <a:pPr lvl="0" algn="just">
              <a:lnSpc>
                <a:spcPct val="150000"/>
              </a:lnSpc>
            </a:pPr>
            <a:r>
              <a:rPr lang="en-US" altLang="zh-CN" sz="2400" b="1" kern="100" dirty="0" smtClean="0">
                <a:solidFill>
                  <a:schemeClr val="accent6">
                    <a:lumMod val="75000"/>
                  </a:schemeClr>
                </a:solidFill>
                <a:latin typeface="Times New Roman"/>
                <a:ea typeface="微软雅黑"/>
                <a:cs typeface="Times New Roman"/>
              </a:rPr>
              <a:t>【</a:t>
            </a:r>
            <a:r>
              <a:rPr lang="zh-CN" altLang="zh-CN" sz="2400" b="1" kern="100" dirty="0" smtClean="0">
                <a:solidFill>
                  <a:schemeClr val="accent6">
                    <a:lumMod val="75000"/>
                  </a:schemeClr>
                </a:solidFill>
                <a:latin typeface="Times New Roman"/>
                <a:ea typeface="微软雅黑"/>
                <a:cs typeface="Times New Roman"/>
              </a:rPr>
              <a:t>注</a:t>
            </a:r>
            <a:r>
              <a:rPr lang="en-US" altLang="zh-CN" sz="2400" b="1" kern="100" dirty="0" smtClean="0">
                <a:solidFill>
                  <a:schemeClr val="accent6">
                    <a:lumMod val="75000"/>
                  </a:schemeClr>
                </a:solidFill>
                <a:latin typeface="Times New Roman"/>
                <a:ea typeface="微软雅黑"/>
                <a:cs typeface="Times New Roman"/>
              </a:rPr>
              <a:t>】   </a:t>
            </a:r>
            <a:r>
              <a:rPr lang="zh-CN" altLang="en-US" sz="2400" kern="100" dirty="0" smtClean="0">
                <a:latin typeface="微软雅黑" pitchFamily="34" charset="-122"/>
                <a:ea typeface="微软雅黑" pitchFamily="34" charset="-122"/>
                <a:cs typeface="Courier New"/>
              </a:rPr>
              <a:t>契诃夫</a:t>
            </a:r>
            <a:r>
              <a:rPr lang="en-US" altLang="zh-CN" sz="2400" kern="100" dirty="0">
                <a:latin typeface="微软雅黑" pitchFamily="34" charset="-122"/>
                <a:ea typeface="微软雅黑" pitchFamily="34" charset="-122"/>
                <a:cs typeface="Courier New"/>
              </a:rPr>
              <a:t>(1860—1904)</a:t>
            </a:r>
            <a:r>
              <a:rPr lang="zh-CN" altLang="en-US" sz="2400" kern="100" dirty="0">
                <a:latin typeface="微软雅黑" pitchFamily="34" charset="-122"/>
                <a:ea typeface="微软雅黑" pitchFamily="34" charset="-122"/>
                <a:cs typeface="Courier New"/>
              </a:rPr>
              <a:t>，俄国小说家、戏剧家，</a:t>
            </a:r>
            <a:r>
              <a:rPr lang="en-US" altLang="zh-CN" sz="2400" kern="100" dirty="0">
                <a:latin typeface="微软雅黑" pitchFamily="34" charset="-122"/>
                <a:ea typeface="微软雅黑" pitchFamily="34" charset="-122"/>
                <a:cs typeface="Courier New"/>
              </a:rPr>
              <a:t>19</a:t>
            </a:r>
            <a:r>
              <a:rPr lang="zh-CN" altLang="en-US" sz="2400" kern="100" dirty="0">
                <a:latin typeface="微软雅黑" pitchFamily="34" charset="-122"/>
                <a:ea typeface="微软雅黑" pitchFamily="34" charset="-122"/>
                <a:cs typeface="Courier New"/>
              </a:rPr>
              <a:t>世纪末期</a:t>
            </a:r>
            <a:r>
              <a:rPr lang="zh-CN" altLang="en-US" sz="2400" kern="100" dirty="0" smtClean="0">
                <a:latin typeface="微软雅黑" pitchFamily="34" charset="-122"/>
                <a:ea typeface="微软雅黑" pitchFamily="34" charset="-122"/>
                <a:cs typeface="Courier New"/>
              </a:rPr>
              <a:t>俄</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国</a:t>
            </a:r>
            <a:r>
              <a:rPr lang="zh-CN" altLang="en-US" sz="2400" kern="100" dirty="0">
                <a:latin typeface="微软雅黑" pitchFamily="34" charset="-122"/>
                <a:ea typeface="微软雅黑" pitchFamily="34" charset="-122"/>
                <a:cs typeface="Courier New"/>
              </a:rPr>
              <a:t>批判现实主义作家、短篇小说艺术大师。</a:t>
            </a:r>
            <a:r>
              <a:rPr lang="en-US" altLang="zh-CN" sz="2400" kern="100" dirty="0">
                <a:latin typeface="微软雅黑" pitchFamily="34" charset="-122"/>
                <a:ea typeface="微软雅黑" pitchFamily="34" charset="-122"/>
                <a:cs typeface="Courier New"/>
              </a:rPr>
              <a:t>1860</a:t>
            </a:r>
            <a:r>
              <a:rPr lang="zh-CN" altLang="en-US" sz="2400" kern="100" dirty="0">
                <a:latin typeface="微软雅黑" pitchFamily="34" charset="-122"/>
                <a:ea typeface="微软雅黑" pitchFamily="34" charset="-122"/>
                <a:cs typeface="Courier New"/>
              </a:rPr>
              <a:t>年</a:t>
            </a:r>
            <a:r>
              <a:rPr lang="en-US" altLang="zh-CN" sz="2400" kern="100" dirty="0">
                <a:latin typeface="微软雅黑" pitchFamily="34" charset="-122"/>
                <a:ea typeface="微软雅黑" pitchFamily="34" charset="-122"/>
                <a:cs typeface="Courier New"/>
              </a:rPr>
              <a:t>1</a:t>
            </a:r>
            <a:r>
              <a:rPr lang="zh-CN" altLang="en-US" sz="2400" kern="100" dirty="0">
                <a:latin typeface="微软雅黑" pitchFamily="34" charset="-122"/>
                <a:ea typeface="微软雅黑" pitchFamily="34" charset="-122"/>
                <a:cs typeface="Courier New"/>
              </a:rPr>
              <a:t>月</a:t>
            </a:r>
            <a:r>
              <a:rPr lang="en-US" altLang="zh-CN" sz="2400" kern="100" dirty="0">
                <a:latin typeface="微软雅黑" pitchFamily="34" charset="-122"/>
                <a:ea typeface="微软雅黑" pitchFamily="34" charset="-122"/>
                <a:cs typeface="Courier New"/>
              </a:rPr>
              <a:t>29</a:t>
            </a:r>
            <a:r>
              <a:rPr lang="zh-CN" altLang="en-US" sz="2400" kern="100" dirty="0">
                <a:latin typeface="微软雅黑" pitchFamily="34" charset="-122"/>
                <a:ea typeface="微软雅黑" pitchFamily="34" charset="-122"/>
                <a:cs typeface="Courier New"/>
              </a:rPr>
              <a:t>日生于罗</a:t>
            </a:r>
            <a:r>
              <a:rPr lang="zh-CN" altLang="en-US" sz="2400" kern="100" dirty="0" smtClean="0">
                <a:latin typeface="微软雅黑" pitchFamily="34" charset="-122"/>
                <a:ea typeface="微软雅黑" pitchFamily="34" charset="-122"/>
                <a:cs typeface="Courier New"/>
              </a:rPr>
              <a:t>斯</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托夫省塔</a:t>
            </a:r>
            <a:r>
              <a:rPr lang="zh-CN" altLang="en-US" sz="2400" kern="100" dirty="0">
                <a:latin typeface="微软雅黑" pitchFamily="34" charset="-122"/>
                <a:ea typeface="微软雅黑" pitchFamily="34" charset="-122"/>
                <a:cs typeface="Courier New"/>
              </a:rPr>
              <a:t>甘罗格市，祖父是赎身农奴。父亲曾开杂货铺，</a:t>
            </a:r>
            <a:r>
              <a:rPr lang="en-US" altLang="zh-CN" sz="2400" kern="100" dirty="0">
                <a:latin typeface="微软雅黑" pitchFamily="34" charset="-122"/>
                <a:ea typeface="微软雅黑" pitchFamily="34" charset="-122"/>
                <a:cs typeface="Courier New"/>
              </a:rPr>
              <a:t>1876</a:t>
            </a:r>
            <a:r>
              <a:rPr lang="zh-CN" altLang="en-US" sz="2400" kern="100" dirty="0">
                <a:latin typeface="微软雅黑" pitchFamily="34" charset="-122"/>
                <a:ea typeface="微软雅黑" pitchFamily="34" charset="-122"/>
                <a:cs typeface="Courier New"/>
              </a:rPr>
              <a:t>年</a:t>
            </a:r>
            <a:r>
              <a:rPr lang="zh-CN" altLang="en-US" sz="2400" kern="100" dirty="0" smtClean="0">
                <a:latin typeface="微软雅黑" pitchFamily="34" charset="-122"/>
                <a:ea typeface="微软雅黑" pitchFamily="34" charset="-122"/>
                <a:cs typeface="Courier New"/>
              </a:rPr>
              <a:t>破产</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后</a:t>
            </a:r>
            <a:r>
              <a:rPr lang="zh-CN" altLang="en-US" sz="2400" kern="100" dirty="0">
                <a:latin typeface="微软雅黑" pitchFamily="34" charset="-122"/>
                <a:ea typeface="微软雅黑" pitchFamily="34" charset="-122"/>
                <a:cs typeface="Courier New"/>
              </a:rPr>
              <a:t>，全家迁居莫斯科。但契诃夫只身留在塔甘罗格，靠担任</a:t>
            </a:r>
            <a:r>
              <a:rPr lang="zh-CN" altLang="en-US" sz="2400" kern="100" dirty="0" smtClean="0">
                <a:latin typeface="微软雅黑" pitchFamily="34" charset="-122"/>
                <a:ea typeface="微软雅黑" pitchFamily="34" charset="-122"/>
                <a:cs typeface="Courier New"/>
              </a:rPr>
              <a:t>家庭教师</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维持</a:t>
            </a:r>
            <a:r>
              <a:rPr lang="zh-CN" altLang="en-US" sz="2400" kern="100" dirty="0">
                <a:latin typeface="微软雅黑" pitchFamily="34" charset="-122"/>
                <a:ea typeface="微软雅黑" pitchFamily="34" charset="-122"/>
                <a:cs typeface="Courier New"/>
              </a:rPr>
              <a:t>生计和继续求学。</a:t>
            </a:r>
            <a:r>
              <a:rPr lang="en-US" altLang="zh-CN" sz="2400" kern="100" dirty="0">
                <a:latin typeface="微软雅黑" pitchFamily="34" charset="-122"/>
                <a:ea typeface="微软雅黑" pitchFamily="34" charset="-122"/>
                <a:cs typeface="Courier New"/>
              </a:rPr>
              <a:t>1879</a:t>
            </a:r>
            <a:r>
              <a:rPr lang="zh-CN" altLang="en-US" sz="2400" kern="100" dirty="0">
                <a:latin typeface="微软雅黑" pitchFamily="34" charset="-122"/>
                <a:ea typeface="微软雅黑" pitchFamily="34" charset="-122"/>
                <a:cs typeface="Courier New"/>
              </a:rPr>
              <a:t>年进莫斯科大学医学系。</a:t>
            </a:r>
            <a:r>
              <a:rPr lang="en-US" altLang="zh-CN" sz="2400" kern="100" dirty="0">
                <a:latin typeface="微软雅黑" pitchFamily="34" charset="-122"/>
                <a:ea typeface="微软雅黑" pitchFamily="34" charset="-122"/>
                <a:cs typeface="Courier New"/>
              </a:rPr>
              <a:t>1884</a:t>
            </a:r>
            <a:r>
              <a:rPr lang="zh-CN" altLang="en-US" sz="2400" kern="100" dirty="0">
                <a:latin typeface="微软雅黑" pitchFamily="34" charset="-122"/>
                <a:ea typeface="微软雅黑" pitchFamily="34" charset="-122"/>
                <a:cs typeface="Courier New"/>
              </a:rPr>
              <a:t>年毕业后</a:t>
            </a:r>
            <a:r>
              <a:rPr lang="zh-CN" altLang="en-US" sz="2400" kern="100" dirty="0" smtClean="0">
                <a:latin typeface="微软雅黑" pitchFamily="34" charset="-122"/>
                <a:ea typeface="微软雅黑" pitchFamily="34" charset="-122"/>
                <a:cs typeface="Courier New"/>
              </a:rPr>
              <a:t>在</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兹</a:t>
            </a:r>
            <a:r>
              <a:rPr lang="zh-CN" altLang="en-US" sz="2400" kern="100" dirty="0">
                <a:latin typeface="微软雅黑" pitchFamily="34" charset="-122"/>
                <a:ea typeface="微软雅黑" pitchFamily="34" charset="-122"/>
                <a:cs typeface="Courier New"/>
              </a:rPr>
              <a:t>威尼哥罗德等地行医，广泛接触、了解平民生活，这对他的文学创作有良好影响。</a:t>
            </a:r>
            <a:r>
              <a:rPr lang="en-US" altLang="zh-CN" sz="2400" kern="100" dirty="0">
                <a:latin typeface="微软雅黑" pitchFamily="34" charset="-122"/>
                <a:ea typeface="微软雅黑" pitchFamily="34" charset="-122"/>
                <a:cs typeface="Courier New"/>
              </a:rPr>
              <a:t>1904</a:t>
            </a:r>
            <a:r>
              <a:rPr lang="zh-CN" altLang="en-US" sz="2400" kern="100" dirty="0">
                <a:latin typeface="微软雅黑" pitchFamily="34" charset="-122"/>
                <a:ea typeface="微软雅黑" pitchFamily="34" charset="-122"/>
                <a:cs typeface="Courier New"/>
              </a:rPr>
              <a:t>年，契诃夫因病逝世。契诃夫和法国的莫泊桑、美国的欧</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亨利并称为世界三大短篇小说巨匠</a:t>
            </a:r>
            <a:r>
              <a:rPr lang="zh-CN" altLang="en-US" sz="2400" kern="100" dirty="0" smtClean="0">
                <a:latin typeface="微软雅黑" pitchFamily="34" charset="-122"/>
                <a:ea typeface="微软雅黑" pitchFamily="34" charset="-122"/>
                <a:cs typeface="Courier New"/>
              </a:rPr>
              <a:t>。</a:t>
            </a:r>
            <a:endParaRPr lang="en-US" altLang="zh-CN" sz="2400" kern="100" dirty="0" smtClean="0">
              <a:latin typeface="微软雅黑" pitchFamily="34" charset="-122"/>
              <a:ea typeface="微软雅黑" pitchFamily="34" charset="-122"/>
              <a:cs typeface="Courier New"/>
            </a:endParaRPr>
          </a:p>
          <a:p>
            <a:pPr lvl="0" algn="just">
              <a:lnSpc>
                <a:spcPct val="150000"/>
              </a:lnSpc>
            </a:pPr>
            <a:r>
              <a:rPr lang="zh-CN" altLang="en-US" sz="2400" kern="100" dirty="0" smtClean="0">
                <a:latin typeface="微软雅黑" pitchFamily="34" charset="-122"/>
                <a:ea typeface="微软雅黑" pitchFamily="34" charset="-122"/>
                <a:cs typeface="Courier New"/>
              </a:rPr>
              <a:t>       小说</a:t>
            </a:r>
            <a:r>
              <a:rPr lang="zh-CN" altLang="en-US" sz="2400" kern="100" dirty="0">
                <a:latin typeface="微软雅黑" pitchFamily="34" charset="-122"/>
                <a:ea typeface="微软雅黑" pitchFamily="34" charset="-122"/>
                <a:cs typeface="Courier New"/>
              </a:rPr>
              <a:t>有</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胖子和瘦子</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小公务员之死</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凡卡</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变色龙</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第六病室</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装在套子里的人</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等，剧本有</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伊凡诺夫</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三姊妹</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樱桃园</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等。</a:t>
            </a:r>
          </a:p>
        </p:txBody>
      </p:sp>
      <p:pic>
        <p:nvPicPr>
          <p:cNvPr id="4098" name="Picture 2" descr="\\鹿晴晴\e\鹿晴晴\2014\源文件\语文 人教版 必修5\人教语文必修5\R3.TI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71050" y="431800"/>
            <a:ext cx="2025650" cy="275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130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664698"/>
            <a:ext cx="11681441" cy="5632311"/>
          </a:xfrm>
          <a:prstGeom prst="rect">
            <a:avLst/>
          </a:prstGeom>
          <a:noFill/>
        </p:spPr>
        <p:txBody>
          <a:bodyPr wrap="square" rtlCol="0">
            <a:spAutoFit/>
          </a:bodyPr>
          <a:lstStyle/>
          <a:p>
            <a:pPr lvl="0" algn="just">
              <a:lnSpc>
                <a:spcPct val="150000"/>
              </a:lnSpc>
            </a:pPr>
            <a:r>
              <a:rPr lang="zh-CN" altLang="en-US" sz="2400" kern="100" dirty="0" smtClean="0">
                <a:latin typeface="微软雅黑" pitchFamily="34" charset="-122"/>
                <a:ea typeface="微软雅黑" pitchFamily="34" charset="-122"/>
                <a:cs typeface="Courier New"/>
              </a:rPr>
              <a:t>       这</a:t>
            </a:r>
            <a:r>
              <a:rPr lang="zh-CN" altLang="en-US" sz="2400" kern="100" dirty="0">
                <a:latin typeface="微软雅黑" pitchFamily="34" charset="-122"/>
                <a:ea typeface="微软雅黑" pitchFamily="34" charset="-122"/>
                <a:cs typeface="Courier New"/>
              </a:rPr>
              <a:t>篇小说反映了</a:t>
            </a:r>
            <a:r>
              <a:rPr lang="en-US" altLang="zh-CN" sz="2400" kern="100" dirty="0">
                <a:latin typeface="微软雅黑" pitchFamily="34" charset="-122"/>
                <a:ea typeface="微软雅黑" pitchFamily="34" charset="-122"/>
                <a:cs typeface="Courier New"/>
              </a:rPr>
              <a:t>19</a:t>
            </a:r>
            <a:r>
              <a:rPr lang="zh-CN" altLang="en-US" sz="2400" kern="100" dirty="0">
                <a:latin typeface="微软雅黑" pitchFamily="34" charset="-122"/>
                <a:ea typeface="微软雅黑" pitchFamily="34" charset="-122"/>
                <a:cs typeface="Courier New"/>
              </a:rPr>
              <a:t>世纪末沙皇俄国的黑暗现实。</a:t>
            </a:r>
            <a:r>
              <a:rPr lang="en-US" altLang="zh-CN" sz="2400" kern="100" dirty="0">
                <a:latin typeface="微软雅黑" pitchFamily="34" charset="-122"/>
                <a:ea typeface="微软雅黑" pitchFamily="34" charset="-122"/>
                <a:cs typeface="Courier New"/>
              </a:rPr>
              <a:t>1881</a:t>
            </a:r>
            <a:r>
              <a:rPr lang="zh-CN" altLang="en-US" sz="2400" kern="100" dirty="0">
                <a:latin typeface="微软雅黑" pitchFamily="34" charset="-122"/>
                <a:ea typeface="微软雅黑" pitchFamily="34" charset="-122"/>
                <a:cs typeface="Courier New"/>
              </a:rPr>
              <a:t>年，沙皇亚历山大二世被刺身亡，继位的沙皇亚历山大三世加强了专制恐怖统治。当时担任宗教院检察总长的波贝多诺斯采夫在给沙皇的奏章中说</a:t>
            </a:r>
            <a:r>
              <a:rPr lang="zh-CN" altLang="en-US" sz="2400" kern="100" dirty="0" smtClean="0">
                <a:latin typeface="微软雅黑" pitchFamily="34" charset="-122"/>
                <a:ea typeface="微软雅黑" pitchFamily="34" charset="-122"/>
                <a:cs typeface="Courier New"/>
              </a:rPr>
              <a:t>：</a:t>
            </a:r>
            <a:r>
              <a:rPr lang="zh-CN" altLang="en-US" sz="2400" kern="100" dirty="0">
                <a:latin typeface="+mn-ea"/>
                <a:cs typeface="Courier New"/>
              </a:rPr>
              <a:t>“</a:t>
            </a:r>
            <a:r>
              <a:rPr lang="zh-CN" altLang="en-US" sz="2400" kern="100" dirty="0" smtClean="0">
                <a:latin typeface="微软雅黑" pitchFamily="34" charset="-122"/>
                <a:ea typeface="微软雅黑" pitchFamily="34" charset="-122"/>
                <a:cs typeface="Courier New"/>
              </a:rPr>
              <a:t>在</a:t>
            </a:r>
            <a:r>
              <a:rPr lang="zh-CN" altLang="en-US" sz="2400" kern="100" dirty="0">
                <a:latin typeface="微软雅黑" pitchFamily="34" charset="-122"/>
                <a:ea typeface="微软雅黑" pitchFamily="34" charset="-122"/>
                <a:cs typeface="Courier New"/>
              </a:rPr>
              <a:t>当前这个艰苦的时代，政府的当务之急就是</a:t>
            </a:r>
            <a:r>
              <a:rPr lang="en-US" altLang="zh-CN" sz="2400" kern="100" dirty="0">
                <a:latin typeface="+mj-ea"/>
                <a:ea typeface="+mj-ea"/>
                <a:cs typeface="Courier New"/>
              </a:rPr>
              <a:t>……</a:t>
            </a:r>
            <a:r>
              <a:rPr lang="zh-CN" altLang="en-US" sz="2400" kern="100" dirty="0">
                <a:latin typeface="微软雅黑" pitchFamily="34" charset="-122"/>
                <a:ea typeface="微软雅黑" pitchFamily="34" charset="-122"/>
                <a:cs typeface="Courier New"/>
              </a:rPr>
              <a:t>平息那种头脑不清、濒于疯狂的社会舆论；必须禁止那种人人饶舌的不可名状的街头巷议，以期尽量减少流言蜚语</a:t>
            </a:r>
            <a:r>
              <a:rPr lang="en-US" altLang="zh-CN" sz="2400" kern="100" dirty="0" smtClean="0">
                <a:latin typeface="+mj-ea"/>
                <a:ea typeface="+mj-ea"/>
                <a:cs typeface="Courier New"/>
              </a:rPr>
              <a:t>……</a:t>
            </a:r>
            <a:r>
              <a:rPr lang="en-US" altLang="zh-CN" sz="2400" kern="100" dirty="0" smtClean="0">
                <a:latin typeface="+mn-ea"/>
                <a:cs typeface="Courier New"/>
              </a:rPr>
              <a:t> </a:t>
            </a:r>
            <a:r>
              <a:rPr lang="zh-CN" altLang="en-US" sz="2400" kern="100" dirty="0" smtClean="0">
                <a:latin typeface="+mn-ea"/>
                <a:cs typeface="Courier New"/>
              </a:rPr>
              <a:t>”</a:t>
            </a:r>
            <a:r>
              <a:rPr lang="en-US" altLang="zh-CN" sz="2400" kern="100" dirty="0" smtClean="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转引自</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契诃夫传</a:t>
            </a:r>
            <a:r>
              <a:rPr lang="en-US" altLang="zh-CN" sz="2400" kern="100" dirty="0">
                <a:latin typeface="微软雅黑" pitchFamily="34" charset="-122"/>
                <a:ea typeface="微软雅黑" pitchFamily="34" charset="-122"/>
                <a:cs typeface="Courier New"/>
              </a:rPr>
              <a:t>》)</a:t>
            </a:r>
            <a:r>
              <a:rPr lang="zh-CN" altLang="en-US" sz="2400" kern="100" dirty="0">
                <a:latin typeface="微软雅黑" pitchFamily="34" charset="-122"/>
                <a:ea typeface="微软雅黑" pitchFamily="34" charset="-122"/>
                <a:cs typeface="Courier New"/>
              </a:rPr>
              <a:t>在此之前，受欧洲进步文明潮流的影响，俄国也兴起变革之风，尤其在进步的知识分子和贵族中间，要求自由民主、改变专制制度的呼声日益强烈，并付诸行动。面对汹涌的变革浪潮，沙皇政府采取一切暴力手段进行镇压，逮捕流放革命者，查封进步刊物，禁锢人们的思想言论。全国警探遍布，告密者横行，一切反动势力纠合起来，对抗进步的潮流，竭力维护腐朽没落的沙皇统治。</a:t>
            </a:r>
            <a:endParaRPr lang="zh-CN" altLang="zh-CN" sz="24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9512" y="992586"/>
            <a:ext cx="11560932" cy="5693866"/>
          </a:xfrm>
          <a:prstGeom prst="rect">
            <a:avLst/>
          </a:prstGeom>
          <a:noFill/>
        </p:spPr>
        <p:txBody>
          <a:bodyPr wrap="square" rtlCol="0">
            <a:spAutoFit/>
          </a:bodyPr>
          <a:lstStyle/>
          <a:p>
            <a:pPr algn="just">
              <a:lnSpc>
                <a:spcPct val="200000"/>
              </a:lnSpc>
              <a:spcAft>
                <a:spcPts val="0"/>
              </a:spcAft>
            </a:pPr>
            <a:r>
              <a:rPr lang="en-US" altLang="zh-CN" sz="2600" kern="100" dirty="0" smtClean="0">
                <a:latin typeface="微软雅黑" pitchFamily="34" charset="-122"/>
                <a:ea typeface="微软雅黑" pitchFamily="34" charset="-122"/>
                <a:cs typeface="Courier New"/>
              </a:rPr>
              <a:t>1</a:t>
            </a:r>
            <a:r>
              <a:rPr lang="en-US" altLang="zh-CN" sz="2600" kern="100" dirty="0" smtClean="0">
                <a:latin typeface="微软雅黑" pitchFamily="34" charset="-122"/>
                <a:ea typeface="微软雅黑" pitchFamily="34" charset="-122"/>
                <a:cs typeface="Times New Roman"/>
              </a:rPr>
              <a:t>.</a:t>
            </a:r>
            <a:r>
              <a:rPr lang="zh-CN" altLang="zh-CN" sz="2600" kern="100" dirty="0" smtClean="0">
                <a:latin typeface="微软雅黑" pitchFamily="34" charset="-122"/>
                <a:ea typeface="微软雅黑" pitchFamily="34" charset="-122"/>
                <a:cs typeface="Times New Roman"/>
              </a:rPr>
              <a:t>给</a:t>
            </a:r>
            <a:r>
              <a:rPr lang="zh-CN" altLang="zh-CN" sz="2600" kern="100" dirty="0">
                <a:latin typeface="微软雅黑" pitchFamily="34" charset="-122"/>
                <a:ea typeface="微软雅黑" pitchFamily="34" charset="-122"/>
                <a:cs typeface="Times New Roman"/>
              </a:rPr>
              <a:t>加点的字</a:t>
            </a:r>
            <a:r>
              <a:rPr lang="zh-CN" altLang="zh-CN" sz="2600" kern="100" dirty="0" smtClean="0">
                <a:latin typeface="微软雅黑" pitchFamily="34" charset="-122"/>
                <a:ea typeface="微软雅黑" pitchFamily="34" charset="-122"/>
                <a:cs typeface="Times New Roman"/>
              </a:rPr>
              <a:t>注音</a:t>
            </a:r>
            <a:endParaRPr lang="en-US" altLang="zh-CN" sz="2600" kern="100" dirty="0" smtClean="0">
              <a:latin typeface="微软雅黑" pitchFamily="34" charset="-122"/>
              <a:ea typeface="微软雅黑" pitchFamily="34" charset="-122"/>
              <a:cs typeface="Times New Roman"/>
            </a:endParaRPr>
          </a:p>
          <a:p>
            <a:pPr algn="just">
              <a:lnSpc>
                <a:spcPct val="200000"/>
              </a:lnSpc>
              <a:spcAft>
                <a:spcPts val="0"/>
              </a:spcAft>
            </a:pPr>
            <a:r>
              <a:rPr lang="en-US" altLang="zh-CN" sz="2600" kern="100" dirty="0">
                <a:latin typeface="微软雅黑" pitchFamily="34" charset="-122"/>
                <a:ea typeface="微软雅黑" pitchFamily="34" charset="-122"/>
                <a:cs typeface="Courier New"/>
              </a:rPr>
              <a:t>(1)</a:t>
            </a:r>
            <a:r>
              <a:rPr lang="zh-CN" altLang="en-US" sz="2600" kern="100" dirty="0">
                <a:latin typeface="微软雅黑" pitchFamily="34" charset="-122"/>
                <a:ea typeface="微软雅黑" pitchFamily="34" charset="-122"/>
                <a:cs typeface="Courier New"/>
              </a:rPr>
              <a:t>单音字</a:t>
            </a:r>
          </a:p>
          <a:p>
            <a:pPr algn="just">
              <a:lnSpc>
                <a:spcPct val="200000"/>
              </a:lnSpc>
              <a:spcAft>
                <a:spcPts val="0"/>
              </a:spcAft>
            </a:pPr>
            <a:r>
              <a:rPr lang="zh-CN" altLang="en-US" sz="2600" kern="100" dirty="0">
                <a:latin typeface="微软雅黑" pitchFamily="34" charset="-122"/>
                <a:ea typeface="微软雅黑" pitchFamily="34" charset="-122"/>
                <a:cs typeface="Courier New"/>
              </a:rPr>
              <a:t>①契</a:t>
            </a:r>
            <a:r>
              <a:rPr lang="zh-CN" altLang="en-US" sz="2600" kern="100" dirty="0">
                <a:solidFill>
                  <a:srgbClr val="00B0F0"/>
                </a:solidFill>
                <a:latin typeface="微软雅黑" pitchFamily="34" charset="-122"/>
                <a:ea typeface="微软雅黑" pitchFamily="34" charset="-122"/>
                <a:cs typeface="Courier New"/>
              </a:rPr>
              <a:t>诃</a:t>
            </a:r>
            <a:r>
              <a:rPr lang="zh-CN" altLang="en-US" sz="2600" kern="100" dirty="0">
                <a:latin typeface="微软雅黑" pitchFamily="34" charset="-122"/>
                <a:ea typeface="微软雅黑" pitchFamily="34" charset="-122"/>
                <a:cs typeface="Courier New"/>
              </a:rPr>
              <a:t>夫</a:t>
            </a:r>
            <a:r>
              <a:rPr lang="en-US" altLang="zh-CN" sz="2600" kern="100" dirty="0" smtClean="0">
                <a:latin typeface="微软雅黑" pitchFamily="34" charset="-122"/>
                <a:ea typeface="微软雅黑" pitchFamily="34" charset="-122"/>
                <a:cs typeface="Courier New"/>
              </a:rPr>
              <a:t>(      )</a:t>
            </a:r>
            <a:r>
              <a:rPr lang="zh-CN" altLang="en-US" sz="2600" kern="100" dirty="0">
                <a:latin typeface="微软雅黑" pitchFamily="34" charset="-122"/>
                <a:ea typeface="微软雅黑" pitchFamily="34" charset="-122"/>
                <a:cs typeface="Courier New"/>
              </a:rPr>
              <a:t>　　</a:t>
            </a:r>
            <a:r>
              <a:rPr lang="en-US" altLang="zh-CN" sz="2600" kern="100" dirty="0" smtClean="0">
                <a:latin typeface="微软雅黑" pitchFamily="34" charset="-122"/>
                <a:ea typeface="微软雅黑" pitchFamily="34" charset="-122"/>
                <a:cs typeface="Courier New"/>
              </a:rPr>
              <a:t>	</a:t>
            </a:r>
            <a:r>
              <a:rPr lang="zh-CN" altLang="en-US" sz="2600" kern="100" dirty="0" smtClean="0">
                <a:latin typeface="微软雅黑" pitchFamily="34" charset="-122"/>
                <a:ea typeface="微软雅黑" pitchFamily="34" charset="-122"/>
                <a:cs typeface="Courier New"/>
              </a:rPr>
              <a:t>②</a:t>
            </a:r>
            <a:r>
              <a:rPr lang="zh-CN" altLang="en-US" sz="2600" kern="100" dirty="0">
                <a:solidFill>
                  <a:srgbClr val="00B0F0"/>
                </a:solidFill>
                <a:latin typeface="微软雅黑" pitchFamily="34" charset="-122"/>
                <a:ea typeface="微软雅黑" pitchFamily="34" charset="-122"/>
                <a:cs typeface="Courier New"/>
              </a:rPr>
              <a:t>祈</a:t>
            </a:r>
            <a:r>
              <a:rPr lang="zh-CN" altLang="en-US" sz="2600" kern="100" dirty="0">
                <a:latin typeface="微软雅黑" pitchFamily="34" charset="-122"/>
                <a:ea typeface="微软雅黑" pitchFamily="34" charset="-122"/>
                <a:cs typeface="Courier New"/>
              </a:rPr>
              <a:t>祷</a:t>
            </a:r>
            <a:r>
              <a:rPr lang="en-US" altLang="zh-CN" sz="2600" kern="100" dirty="0" smtClean="0">
                <a:latin typeface="微软雅黑" pitchFamily="34" charset="-122"/>
                <a:ea typeface="微软雅黑" pitchFamily="34" charset="-122"/>
                <a:cs typeface="Courier New"/>
              </a:rPr>
              <a:t>(        )</a:t>
            </a:r>
            <a:r>
              <a:rPr lang="zh-CN" altLang="en-US" sz="2600" kern="100" dirty="0">
                <a:latin typeface="微软雅黑" pitchFamily="34" charset="-122"/>
                <a:ea typeface="微软雅黑" pitchFamily="34" charset="-122"/>
                <a:cs typeface="Courier New"/>
              </a:rPr>
              <a:t>　　</a:t>
            </a:r>
            <a:r>
              <a:rPr lang="en-US" altLang="zh-CN" sz="2600" kern="100" dirty="0" smtClean="0">
                <a:latin typeface="微软雅黑" pitchFamily="34" charset="-122"/>
                <a:ea typeface="微软雅黑" pitchFamily="34" charset="-122"/>
                <a:cs typeface="Courier New"/>
              </a:rPr>
              <a:t>		</a:t>
            </a:r>
            <a:r>
              <a:rPr lang="zh-CN" altLang="en-US" sz="2600" kern="100" dirty="0" smtClean="0">
                <a:latin typeface="微软雅黑" pitchFamily="34" charset="-122"/>
                <a:ea typeface="微软雅黑" pitchFamily="34" charset="-122"/>
                <a:cs typeface="Courier New"/>
              </a:rPr>
              <a:t>③</a:t>
            </a:r>
            <a:r>
              <a:rPr lang="zh-CN" altLang="en-US" sz="2600" kern="100" dirty="0">
                <a:latin typeface="微软雅黑" pitchFamily="34" charset="-122"/>
                <a:ea typeface="微软雅黑" pitchFamily="34" charset="-122"/>
                <a:cs typeface="Courier New"/>
              </a:rPr>
              <a:t>战战</a:t>
            </a:r>
            <a:r>
              <a:rPr lang="zh-CN" altLang="en-US" sz="2600" kern="100" dirty="0">
                <a:solidFill>
                  <a:srgbClr val="00B0F0"/>
                </a:solidFill>
                <a:latin typeface="微软雅黑" pitchFamily="34" charset="-122"/>
                <a:ea typeface="微软雅黑" pitchFamily="34" charset="-122"/>
                <a:cs typeface="Courier New"/>
              </a:rPr>
              <a:t>兢</a:t>
            </a:r>
            <a:r>
              <a:rPr lang="zh-CN" altLang="en-US" sz="2600" kern="100" dirty="0">
                <a:latin typeface="微软雅黑" pitchFamily="34" charset="-122"/>
                <a:ea typeface="微软雅黑" pitchFamily="34" charset="-122"/>
                <a:cs typeface="Courier New"/>
              </a:rPr>
              <a:t>兢</a:t>
            </a:r>
            <a:r>
              <a:rPr lang="en-US" altLang="zh-CN" sz="2600" kern="100" dirty="0" smtClean="0">
                <a:latin typeface="微软雅黑" pitchFamily="34" charset="-122"/>
                <a:ea typeface="微软雅黑" pitchFamily="34" charset="-122"/>
                <a:cs typeface="Courier New"/>
              </a:rPr>
              <a:t>(        )</a:t>
            </a:r>
            <a:endParaRPr lang="en-US" altLang="zh-CN" sz="2600" kern="100" dirty="0">
              <a:latin typeface="微软雅黑" pitchFamily="34" charset="-122"/>
              <a:ea typeface="微软雅黑" pitchFamily="34" charset="-122"/>
              <a:cs typeface="Courier New"/>
            </a:endParaRPr>
          </a:p>
          <a:p>
            <a:pPr algn="just">
              <a:lnSpc>
                <a:spcPct val="200000"/>
              </a:lnSpc>
              <a:spcAft>
                <a:spcPts val="0"/>
              </a:spcAft>
            </a:pPr>
            <a:r>
              <a:rPr lang="en-US" altLang="zh-CN" sz="2600" kern="100" dirty="0">
                <a:latin typeface="微软雅黑" pitchFamily="34" charset="-122"/>
                <a:ea typeface="微软雅黑" pitchFamily="34" charset="-122"/>
                <a:cs typeface="Courier New"/>
              </a:rPr>
              <a:t>④</a:t>
            </a:r>
            <a:r>
              <a:rPr lang="zh-CN" altLang="en-US" sz="2600" kern="100" dirty="0">
                <a:latin typeface="微软雅黑" pitchFamily="34" charset="-122"/>
                <a:ea typeface="微软雅黑" pitchFamily="34" charset="-122"/>
                <a:cs typeface="Courier New"/>
              </a:rPr>
              <a:t>滑</a:t>
            </a:r>
            <a:r>
              <a:rPr lang="zh-CN" altLang="en-US" sz="2600" kern="100" dirty="0">
                <a:solidFill>
                  <a:srgbClr val="00B0F0"/>
                </a:solidFill>
                <a:latin typeface="微软雅黑" pitchFamily="34" charset="-122"/>
                <a:ea typeface="微软雅黑" pitchFamily="34" charset="-122"/>
                <a:cs typeface="Courier New"/>
              </a:rPr>
              <a:t>稽</a:t>
            </a:r>
            <a:r>
              <a:rPr lang="en-US" altLang="zh-CN" sz="2600" kern="100" dirty="0" smtClean="0">
                <a:latin typeface="微软雅黑" pitchFamily="34" charset="-122"/>
                <a:ea typeface="微软雅黑" pitchFamily="34" charset="-122"/>
                <a:cs typeface="Courier New"/>
              </a:rPr>
              <a:t>(       )  		⑤</a:t>
            </a:r>
            <a:r>
              <a:rPr lang="zh-CN" altLang="en-US" sz="2600" kern="100" dirty="0">
                <a:latin typeface="微软雅黑" pitchFamily="34" charset="-122"/>
                <a:ea typeface="微软雅黑" pitchFamily="34" charset="-122"/>
                <a:cs typeface="Courier New"/>
              </a:rPr>
              <a:t>陶</a:t>
            </a:r>
            <a:r>
              <a:rPr lang="zh-CN" altLang="en-US" sz="2600" kern="100" dirty="0">
                <a:solidFill>
                  <a:srgbClr val="00B0F0"/>
                </a:solidFill>
                <a:latin typeface="微软雅黑" pitchFamily="34" charset="-122"/>
                <a:ea typeface="微软雅黑" pitchFamily="34" charset="-122"/>
                <a:cs typeface="Courier New"/>
              </a:rPr>
              <a:t>冶</a:t>
            </a:r>
            <a:r>
              <a:rPr lang="en-US" altLang="zh-CN" sz="2600" kern="100" dirty="0" smtClean="0">
                <a:latin typeface="微软雅黑" pitchFamily="34" charset="-122"/>
                <a:ea typeface="微软雅黑" pitchFamily="34" charset="-122"/>
                <a:cs typeface="Courier New"/>
              </a:rPr>
              <a:t>(       )  		⑥</a:t>
            </a:r>
            <a:r>
              <a:rPr lang="zh-CN" altLang="en-US" sz="2600" kern="100" dirty="0">
                <a:solidFill>
                  <a:srgbClr val="00B0F0"/>
                </a:solidFill>
                <a:latin typeface="微软雅黑" pitchFamily="34" charset="-122"/>
                <a:ea typeface="微软雅黑" pitchFamily="34" charset="-122"/>
                <a:cs typeface="Courier New"/>
              </a:rPr>
              <a:t>辖</a:t>
            </a:r>
            <a:r>
              <a:rPr lang="zh-CN" altLang="en-US" sz="2600" kern="100" dirty="0">
                <a:latin typeface="微软雅黑" pitchFamily="34" charset="-122"/>
                <a:ea typeface="微软雅黑" pitchFamily="34" charset="-122"/>
                <a:cs typeface="Courier New"/>
              </a:rPr>
              <a:t>制</a:t>
            </a:r>
            <a:r>
              <a:rPr lang="en-US" altLang="zh-CN" sz="2600" kern="100" dirty="0" smtClean="0">
                <a:latin typeface="微软雅黑" pitchFamily="34" charset="-122"/>
                <a:ea typeface="微软雅黑" pitchFamily="34" charset="-122"/>
                <a:cs typeface="Courier New"/>
              </a:rPr>
              <a:t>(       )</a:t>
            </a:r>
            <a:endParaRPr lang="en-US" altLang="zh-CN" sz="2600" kern="100" dirty="0">
              <a:latin typeface="微软雅黑" pitchFamily="34" charset="-122"/>
              <a:ea typeface="微软雅黑" pitchFamily="34" charset="-122"/>
              <a:cs typeface="Courier New"/>
            </a:endParaRPr>
          </a:p>
          <a:p>
            <a:pPr algn="just">
              <a:lnSpc>
                <a:spcPct val="200000"/>
              </a:lnSpc>
              <a:spcAft>
                <a:spcPts val="0"/>
              </a:spcAft>
            </a:pPr>
            <a:r>
              <a:rPr lang="en-US" altLang="zh-CN" sz="2600" kern="100" dirty="0">
                <a:latin typeface="微软雅黑" pitchFamily="34" charset="-122"/>
                <a:ea typeface="微软雅黑" pitchFamily="34" charset="-122"/>
                <a:cs typeface="Courier New"/>
              </a:rPr>
              <a:t>⑦</a:t>
            </a:r>
            <a:r>
              <a:rPr lang="zh-CN" altLang="en-US" sz="2600" kern="100" dirty="0">
                <a:latin typeface="微软雅黑" pitchFamily="34" charset="-122"/>
                <a:ea typeface="微软雅黑" pitchFamily="34" charset="-122"/>
                <a:cs typeface="Courier New"/>
              </a:rPr>
              <a:t>吃</a:t>
            </a:r>
            <a:r>
              <a:rPr lang="zh-CN" altLang="en-US" sz="2600" kern="100" dirty="0">
                <a:solidFill>
                  <a:srgbClr val="00B0F0"/>
                </a:solidFill>
                <a:latin typeface="微软雅黑" pitchFamily="34" charset="-122"/>
                <a:ea typeface="微软雅黑" pitchFamily="34" charset="-122"/>
                <a:cs typeface="Courier New"/>
              </a:rPr>
              <a:t>荤</a:t>
            </a:r>
            <a:r>
              <a:rPr lang="en-US" altLang="zh-CN" sz="2600" kern="100" dirty="0" smtClean="0">
                <a:latin typeface="微软雅黑" pitchFamily="34" charset="-122"/>
                <a:ea typeface="微软雅黑" pitchFamily="34" charset="-122"/>
                <a:cs typeface="Courier New"/>
              </a:rPr>
              <a:t>(       )  		⑧</a:t>
            </a:r>
            <a:r>
              <a:rPr lang="zh-CN" altLang="en-US" sz="2600" kern="100" dirty="0">
                <a:solidFill>
                  <a:srgbClr val="00B0F0"/>
                </a:solidFill>
                <a:latin typeface="微软雅黑" pitchFamily="34" charset="-122"/>
                <a:ea typeface="微软雅黑" pitchFamily="34" charset="-122"/>
                <a:cs typeface="Courier New"/>
              </a:rPr>
              <a:t>撮</a:t>
            </a:r>
            <a:r>
              <a:rPr lang="zh-CN" altLang="en-US" sz="2600" kern="100" dirty="0">
                <a:latin typeface="微软雅黑" pitchFamily="34" charset="-122"/>
                <a:ea typeface="微软雅黑" pitchFamily="34" charset="-122"/>
                <a:cs typeface="Courier New"/>
              </a:rPr>
              <a:t>合</a:t>
            </a:r>
            <a:r>
              <a:rPr lang="en-US" altLang="zh-CN" sz="2600" kern="100" dirty="0" smtClean="0">
                <a:latin typeface="微软雅黑" pitchFamily="34" charset="-122"/>
                <a:ea typeface="微软雅黑" pitchFamily="34" charset="-122"/>
                <a:cs typeface="Courier New"/>
              </a:rPr>
              <a:t>(       )  		⑨</a:t>
            </a:r>
            <a:r>
              <a:rPr lang="zh-CN" altLang="en-US" sz="2600" kern="100" dirty="0">
                <a:solidFill>
                  <a:srgbClr val="00B0F0"/>
                </a:solidFill>
                <a:latin typeface="微软雅黑" pitchFamily="34" charset="-122"/>
                <a:ea typeface="微软雅黑" pitchFamily="34" charset="-122"/>
                <a:cs typeface="Courier New"/>
              </a:rPr>
              <a:t>衙</a:t>
            </a:r>
            <a:r>
              <a:rPr lang="zh-CN" altLang="en-US" sz="2600" kern="100" dirty="0">
                <a:latin typeface="微软雅黑" pitchFamily="34" charset="-122"/>
                <a:ea typeface="微软雅黑" pitchFamily="34" charset="-122"/>
                <a:cs typeface="Courier New"/>
              </a:rPr>
              <a:t>门</a:t>
            </a:r>
            <a:r>
              <a:rPr lang="en-US" altLang="zh-CN" sz="2600" kern="100" dirty="0" smtClean="0">
                <a:latin typeface="微软雅黑" pitchFamily="34" charset="-122"/>
                <a:ea typeface="微软雅黑" pitchFamily="34" charset="-122"/>
                <a:cs typeface="Courier New"/>
              </a:rPr>
              <a:t>(      )</a:t>
            </a:r>
            <a:endParaRPr lang="en-US" altLang="zh-CN" sz="2600" kern="100" dirty="0">
              <a:latin typeface="微软雅黑" pitchFamily="34" charset="-122"/>
              <a:ea typeface="微软雅黑" pitchFamily="34" charset="-122"/>
              <a:cs typeface="Courier New"/>
            </a:endParaRPr>
          </a:p>
          <a:p>
            <a:pPr algn="just">
              <a:lnSpc>
                <a:spcPct val="200000"/>
              </a:lnSpc>
              <a:spcAft>
                <a:spcPts val="0"/>
              </a:spcAft>
            </a:pPr>
            <a:r>
              <a:rPr lang="en-US" altLang="zh-CN" sz="2600" kern="100" dirty="0">
                <a:latin typeface="微软雅黑" pitchFamily="34" charset="-122"/>
                <a:ea typeface="微软雅黑" pitchFamily="34" charset="-122"/>
                <a:cs typeface="Courier New"/>
              </a:rPr>
              <a:t>⑩</a:t>
            </a:r>
            <a:r>
              <a:rPr lang="zh-CN" altLang="en-US" sz="2600" kern="100" dirty="0">
                <a:latin typeface="微软雅黑" pitchFamily="34" charset="-122"/>
                <a:ea typeface="微软雅黑" pitchFamily="34" charset="-122"/>
                <a:cs typeface="Courier New"/>
              </a:rPr>
              <a:t>讥</a:t>
            </a:r>
            <a:r>
              <a:rPr lang="zh-CN" altLang="en-US" sz="2600" kern="100" dirty="0">
                <a:solidFill>
                  <a:srgbClr val="00B0F0"/>
                </a:solidFill>
                <a:latin typeface="微软雅黑" pitchFamily="34" charset="-122"/>
                <a:ea typeface="微软雅黑" pitchFamily="34" charset="-122"/>
                <a:cs typeface="Courier New"/>
              </a:rPr>
              <a:t>诮</a:t>
            </a:r>
            <a:r>
              <a:rPr lang="en-US" altLang="zh-CN" sz="2600" kern="100" dirty="0" smtClean="0">
                <a:latin typeface="微软雅黑" pitchFamily="34" charset="-122"/>
                <a:ea typeface="微软雅黑" pitchFamily="34" charset="-122"/>
                <a:cs typeface="Courier New"/>
              </a:rPr>
              <a:t>(        )  		⑪</a:t>
            </a:r>
            <a:r>
              <a:rPr lang="zh-CN" altLang="en-US" sz="2600" kern="100" dirty="0">
                <a:solidFill>
                  <a:srgbClr val="00B0F0"/>
                </a:solidFill>
                <a:latin typeface="微软雅黑" pitchFamily="34" charset="-122"/>
                <a:ea typeface="微软雅黑" pitchFamily="34" charset="-122"/>
                <a:cs typeface="Courier New"/>
              </a:rPr>
              <a:t>怂</a:t>
            </a:r>
            <a:r>
              <a:rPr lang="zh-CN" altLang="en-US" sz="2600" kern="100" dirty="0">
                <a:latin typeface="微软雅黑" pitchFamily="34" charset="-122"/>
                <a:ea typeface="微软雅黑" pitchFamily="34" charset="-122"/>
                <a:cs typeface="Courier New"/>
              </a:rPr>
              <a:t>恿</a:t>
            </a:r>
            <a:r>
              <a:rPr lang="en-US" altLang="zh-CN" sz="2600" kern="100" dirty="0" smtClean="0">
                <a:latin typeface="微软雅黑" pitchFamily="34" charset="-122"/>
                <a:ea typeface="微软雅黑" pitchFamily="34" charset="-122"/>
                <a:cs typeface="Courier New"/>
              </a:rPr>
              <a:t>(        )  		⑫</a:t>
            </a:r>
            <a:r>
              <a:rPr lang="zh-CN" altLang="en-US" sz="2600" kern="100" dirty="0">
                <a:solidFill>
                  <a:srgbClr val="00B0F0"/>
                </a:solidFill>
                <a:latin typeface="微软雅黑" pitchFamily="34" charset="-122"/>
                <a:ea typeface="微软雅黑" pitchFamily="34" charset="-122"/>
                <a:cs typeface="Courier New"/>
              </a:rPr>
              <a:t>搓</a:t>
            </a:r>
            <a:r>
              <a:rPr lang="zh-CN" altLang="en-US" sz="2600" kern="100" dirty="0">
                <a:latin typeface="微软雅黑" pitchFamily="34" charset="-122"/>
                <a:ea typeface="微软雅黑" pitchFamily="34" charset="-122"/>
                <a:cs typeface="Courier New"/>
              </a:rPr>
              <a:t>手</a:t>
            </a:r>
            <a:r>
              <a:rPr lang="en-US" altLang="zh-CN" sz="2600" kern="100" dirty="0" smtClean="0">
                <a:latin typeface="微软雅黑" pitchFamily="34" charset="-122"/>
                <a:ea typeface="微软雅黑" pitchFamily="34" charset="-122"/>
                <a:cs typeface="Courier New"/>
              </a:rPr>
              <a:t>(       )</a:t>
            </a:r>
            <a:endParaRPr lang="en-US" altLang="zh-CN" sz="2600" kern="100" dirty="0">
              <a:latin typeface="微软雅黑" pitchFamily="34" charset="-122"/>
              <a:ea typeface="微软雅黑" pitchFamily="34" charset="-122"/>
              <a:cs typeface="Courier New"/>
            </a:endParaRPr>
          </a:p>
          <a:p>
            <a:pPr algn="just">
              <a:lnSpc>
                <a:spcPct val="200000"/>
              </a:lnSpc>
              <a:spcAft>
                <a:spcPts val="0"/>
              </a:spcAft>
            </a:pPr>
            <a:endParaRPr lang="en-US" altLang="zh-CN" sz="2600" kern="100" dirty="0">
              <a:latin typeface="微软雅黑" pitchFamily="34" charset="-122"/>
              <a:ea typeface="微软雅黑" pitchFamily="34" charset="-122"/>
              <a:cs typeface="Courier New"/>
            </a:endParaRPr>
          </a:p>
        </p:txBody>
      </p:sp>
      <p:sp>
        <p:nvSpPr>
          <p:cNvPr id="5" name="文本框 5"/>
          <p:cNvSpPr txBox="1"/>
          <p:nvPr/>
        </p:nvSpPr>
        <p:spPr>
          <a:xfrm>
            <a:off x="113923" y="413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33" name="TextBox 32"/>
          <p:cNvSpPr txBox="1"/>
          <p:nvPr/>
        </p:nvSpPr>
        <p:spPr>
          <a:xfrm>
            <a:off x="981075" y="2184645"/>
            <a:ext cx="352425" cy="369332"/>
          </a:xfrm>
          <a:prstGeom prst="rect">
            <a:avLst/>
          </a:prstGeom>
          <a:noFill/>
        </p:spPr>
        <p:txBody>
          <a:bodyPr wrap="square" rtlCol="0">
            <a:spAutoFit/>
          </a:bodyPr>
          <a:lstStyle/>
          <a:p>
            <a:r>
              <a:rPr lang="en-US" altLang="zh-CN" dirty="0" smtClean="0"/>
              <a:t>.</a:t>
            </a:r>
            <a:endParaRPr lang="zh-CN" altLang="en-US" dirty="0"/>
          </a:p>
        </p:txBody>
      </p:sp>
      <p:sp>
        <p:nvSpPr>
          <p:cNvPr id="9" name="矩形 8"/>
          <p:cNvSpPr/>
          <p:nvPr/>
        </p:nvSpPr>
        <p:spPr>
          <a:xfrm>
            <a:off x="1717097" y="2878223"/>
            <a:ext cx="579005"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hē</a:t>
            </a:r>
            <a:endParaRPr lang="zh-CN" altLang="en-US" dirty="0">
              <a:solidFill>
                <a:schemeClr val="accent6">
                  <a:lumMod val="75000"/>
                </a:schemeClr>
              </a:solidFill>
            </a:endParaRPr>
          </a:p>
        </p:txBody>
      </p:sp>
      <p:sp>
        <p:nvSpPr>
          <p:cNvPr id="13" name="矩形 12"/>
          <p:cNvSpPr/>
          <p:nvPr/>
        </p:nvSpPr>
        <p:spPr>
          <a:xfrm>
            <a:off x="1535797" y="3657601"/>
            <a:ext cx="362600"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jī</a:t>
            </a:r>
            <a:endParaRPr lang="zh-CN" altLang="en-US" dirty="0">
              <a:solidFill>
                <a:schemeClr val="accent6">
                  <a:lumMod val="75000"/>
                </a:schemeClr>
              </a:solidFill>
            </a:endParaRPr>
          </a:p>
        </p:txBody>
      </p:sp>
      <p:sp>
        <p:nvSpPr>
          <p:cNvPr id="18" name="矩形 17"/>
          <p:cNvSpPr/>
          <p:nvPr/>
        </p:nvSpPr>
        <p:spPr>
          <a:xfrm>
            <a:off x="1333500" y="4471677"/>
            <a:ext cx="800219"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hūn</a:t>
            </a:r>
            <a:endParaRPr lang="zh-CN" altLang="en-US" dirty="0">
              <a:solidFill>
                <a:schemeClr val="accent6">
                  <a:lumMod val="75000"/>
                </a:schemeClr>
              </a:solidFill>
            </a:endParaRPr>
          </a:p>
        </p:txBody>
      </p:sp>
      <p:sp>
        <p:nvSpPr>
          <p:cNvPr id="22" name="矩形 21"/>
          <p:cNvSpPr/>
          <p:nvPr/>
        </p:nvSpPr>
        <p:spPr>
          <a:xfrm>
            <a:off x="1333500" y="5265579"/>
            <a:ext cx="881973"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qiào</a:t>
            </a:r>
            <a:endParaRPr lang="zh-CN" altLang="en-US" dirty="0">
              <a:solidFill>
                <a:schemeClr val="accent6">
                  <a:lumMod val="75000"/>
                </a:schemeClr>
              </a:solidFill>
            </a:endParaRPr>
          </a:p>
        </p:txBody>
      </p:sp>
      <p:sp>
        <p:nvSpPr>
          <p:cNvPr id="26" name="矩形 25"/>
          <p:cNvSpPr/>
          <p:nvPr/>
        </p:nvSpPr>
        <p:spPr>
          <a:xfrm>
            <a:off x="5036363" y="2879255"/>
            <a:ext cx="793807"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dǎo</a:t>
            </a:r>
            <a:endParaRPr lang="zh-CN" altLang="en-US" dirty="0">
              <a:solidFill>
                <a:schemeClr val="accent6">
                  <a:lumMod val="75000"/>
                </a:schemeClr>
              </a:solidFill>
            </a:endParaRPr>
          </a:p>
        </p:txBody>
      </p:sp>
      <p:sp>
        <p:nvSpPr>
          <p:cNvPr id="30" name="矩形 29"/>
          <p:cNvSpPr/>
          <p:nvPr/>
        </p:nvSpPr>
        <p:spPr>
          <a:xfrm>
            <a:off x="5107390" y="3644901"/>
            <a:ext cx="550151"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yě</a:t>
            </a:r>
            <a:endParaRPr lang="zh-CN" altLang="en-US" dirty="0">
              <a:solidFill>
                <a:schemeClr val="accent6">
                  <a:lumMod val="75000"/>
                </a:schemeClr>
              </a:solidFill>
            </a:endParaRPr>
          </a:p>
        </p:txBody>
      </p:sp>
      <p:sp>
        <p:nvSpPr>
          <p:cNvPr id="53" name="矩形 52"/>
          <p:cNvSpPr/>
          <p:nvPr/>
        </p:nvSpPr>
        <p:spPr>
          <a:xfrm>
            <a:off x="4985686" y="4454056"/>
            <a:ext cx="768159"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cuō</a:t>
            </a:r>
            <a:endParaRPr lang="zh-CN" altLang="en-US" dirty="0">
              <a:solidFill>
                <a:schemeClr val="accent6">
                  <a:lumMod val="75000"/>
                </a:schemeClr>
              </a:solidFill>
            </a:endParaRPr>
          </a:p>
        </p:txBody>
      </p:sp>
      <p:sp>
        <p:nvSpPr>
          <p:cNvPr id="55" name="矩形 54"/>
          <p:cNvSpPr/>
          <p:nvPr/>
        </p:nvSpPr>
        <p:spPr>
          <a:xfrm>
            <a:off x="4947463" y="5227478"/>
            <a:ext cx="968535"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sǒnɡ</a:t>
            </a:r>
            <a:endParaRPr lang="zh-CN" altLang="en-US" dirty="0">
              <a:solidFill>
                <a:schemeClr val="accent6">
                  <a:lumMod val="75000"/>
                </a:schemeClr>
              </a:solidFill>
            </a:endParaRPr>
          </a:p>
        </p:txBody>
      </p:sp>
      <p:sp>
        <p:nvSpPr>
          <p:cNvPr id="57" name="矩形 56"/>
          <p:cNvSpPr/>
          <p:nvPr/>
        </p:nvSpPr>
        <p:spPr>
          <a:xfrm>
            <a:off x="9363108" y="2855132"/>
            <a:ext cx="780983"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jīnɡ</a:t>
            </a:r>
            <a:endParaRPr lang="zh-CN" altLang="en-US" dirty="0">
              <a:solidFill>
                <a:schemeClr val="accent6">
                  <a:lumMod val="75000"/>
                </a:schemeClr>
              </a:solidFill>
            </a:endParaRPr>
          </a:p>
        </p:txBody>
      </p:sp>
      <p:sp>
        <p:nvSpPr>
          <p:cNvPr id="59" name="矩形 58"/>
          <p:cNvSpPr/>
          <p:nvPr/>
        </p:nvSpPr>
        <p:spPr>
          <a:xfrm>
            <a:off x="8699516" y="3644901"/>
            <a:ext cx="625492"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xiá</a:t>
            </a:r>
            <a:endParaRPr lang="zh-CN" altLang="en-US" dirty="0">
              <a:solidFill>
                <a:schemeClr val="accent6">
                  <a:lumMod val="75000"/>
                </a:schemeClr>
              </a:solidFill>
            </a:endParaRPr>
          </a:p>
        </p:txBody>
      </p:sp>
      <p:sp>
        <p:nvSpPr>
          <p:cNvPr id="61" name="矩形 60"/>
          <p:cNvSpPr/>
          <p:nvPr/>
        </p:nvSpPr>
        <p:spPr>
          <a:xfrm>
            <a:off x="8712216" y="4442633"/>
            <a:ext cx="545342"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yá</a:t>
            </a:r>
            <a:endParaRPr lang="zh-CN" altLang="en-US" dirty="0">
              <a:solidFill>
                <a:schemeClr val="accent6">
                  <a:lumMod val="75000"/>
                </a:schemeClr>
              </a:solidFill>
            </a:endParaRPr>
          </a:p>
        </p:txBody>
      </p:sp>
      <p:sp>
        <p:nvSpPr>
          <p:cNvPr id="63" name="矩形 62"/>
          <p:cNvSpPr/>
          <p:nvPr/>
        </p:nvSpPr>
        <p:spPr>
          <a:xfrm>
            <a:off x="8661416" y="5227477"/>
            <a:ext cx="768159" cy="492443"/>
          </a:xfrm>
          <a:prstGeom prst="rect">
            <a:avLst/>
          </a:prstGeom>
        </p:spPr>
        <p:txBody>
          <a:bodyPr wrap="none">
            <a:spAutoFit/>
          </a:bodyPr>
          <a:lstStyle/>
          <a:p>
            <a:r>
              <a:rPr lang="en-US" altLang="zh-CN" sz="2600" kern="100" dirty="0" err="1">
                <a:solidFill>
                  <a:schemeClr val="accent6">
                    <a:lumMod val="75000"/>
                  </a:schemeClr>
                </a:solidFill>
                <a:latin typeface="微软雅黑" pitchFamily="34" charset="-122"/>
                <a:ea typeface="微软雅黑" pitchFamily="34" charset="-122"/>
                <a:cs typeface="Courier New"/>
              </a:rPr>
              <a:t>cuō</a:t>
            </a:r>
            <a:endParaRPr lang="zh-CN" altLang="en-US" dirty="0">
              <a:solidFill>
                <a:schemeClr val="accent6">
                  <a:lumMod val="75000"/>
                </a:schemeClr>
              </a:solidFill>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blinds(horizontal)">
                                      <p:cBhvr>
                                        <p:cTn id="13" dur="500"/>
                                        <p:tgtEl>
                                          <p:spTgt spid="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linds(horizontal)">
                                      <p:cBhvr>
                                        <p:cTn id="22" dur="500"/>
                                        <p:tgtEl>
                                          <p:spTgt spid="5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linds(horizontal)">
                                      <p:cBhvr>
                                        <p:cTn id="28" dur="500"/>
                                        <p:tgtEl>
                                          <p:spTgt spid="5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linds(horizontal)">
                                      <p:cBhvr>
                                        <p:cTn id="31" dur="500"/>
                                        <p:tgtEl>
                                          <p:spTgt spid="6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blinds(horizontal)">
                                      <p:cBhvr>
                                        <p:cTn id="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8" grpId="0"/>
      <p:bldP spid="22" grpId="0"/>
      <p:bldP spid="26" grpId="0"/>
      <p:bldP spid="30" grpId="0"/>
      <p:bldP spid="53" grpId="0"/>
      <p:bldP spid="55" grpId="0"/>
      <p:bldP spid="57" grpId="0"/>
      <p:bldP spid="59" grpId="0"/>
      <p:bldP spid="61" grpId="0"/>
      <p:bldP spid="6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2668</TotalTime>
  <Words>3380</Words>
  <Application>Microsoft Office PowerPoint</Application>
  <PresentationFormat>自定义</PresentationFormat>
  <Paragraphs>225</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473</cp:revision>
  <dcterms:created xsi:type="dcterms:W3CDTF">2013-09-20T02:31:37Z</dcterms:created>
  <dcterms:modified xsi:type="dcterms:W3CDTF">2015-03-28T00:50:47Z</dcterms:modified>
</cp:coreProperties>
</file>