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4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2" r:id="rId23"/>
    <p:sldId id="283" r:id="rId24"/>
    <p:sldId id="284" r:id="rId25"/>
    <p:sldId id="286" r:id="rId26"/>
    <p:sldId id="289" r:id="rId27"/>
    <p:sldId id="290" r:id="rId28"/>
    <p:sldId id="291" r:id="rId29"/>
    <p:sldId id="293" r:id="rId30"/>
    <p:sldId id="294" r:id="rId31"/>
    <p:sldId id="295" r:id="rId32"/>
    <p:sldId id="297" r:id="rId33"/>
    <p:sldId id="298" r:id="rId34"/>
    <p:sldId id="299" r:id="rId35"/>
    <p:sldId id="300" r:id="rId36"/>
    <p:sldId id="301" r:id="rId37"/>
    <p:sldId id="30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4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9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5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6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4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5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3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5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49A4-B51F-4AF9-AA83-8D3FB2277BAC}" type="datetimeFigureOut">
              <a:rPr lang="zh-CN" altLang="en-US" smtClean="0"/>
              <a:t>2016-08-23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5833-B7C7-4C38-AD6C-F730ECC7D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3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2.doc"/><Relationship Id="rId3" Type="http://schemas.openxmlformats.org/officeDocument/2006/relationships/oleObject" Target="../embeddings/Microsoft_Word_97_-_2003___20.doc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__21.doc"/><Relationship Id="rId5" Type="http://schemas.openxmlformats.org/officeDocument/2006/relationships/image" Target="../media/image2.png"/><Relationship Id="rId4" Type="http://schemas.openxmlformats.org/officeDocument/2006/relationships/image" Target="../media/image22.emf"/><Relationship Id="rId9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5.doc"/><Relationship Id="rId3" Type="http://schemas.openxmlformats.org/officeDocument/2006/relationships/oleObject" Target="../embeddings/Microsoft_Word_97_-_2003___23.doc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__24.doc"/><Relationship Id="rId5" Type="http://schemas.openxmlformats.org/officeDocument/2006/relationships/image" Target="../media/image2.png"/><Relationship Id="rId4" Type="http://schemas.openxmlformats.org/officeDocument/2006/relationships/image" Target="../media/image25.emf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6.doc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Microsoft_Word_97_-_2003___27.doc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__28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31.doc"/><Relationship Id="rId3" Type="http://schemas.openxmlformats.org/officeDocument/2006/relationships/oleObject" Target="../embeddings/Microsoft_Word_97_-_2003___29.doc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Microsoft_Word_97_-_2003___30.doc"/><Relationship Id="rId5" Type="http://schemas.openxmlformats.org/officeDocument/2006/relationships/image" Target="../media/image2.png"/><Relationship Id="rId4" Type="http://schemas.openxmlformats.org/officeDocument/2006/relationships/image" Target="../media/image31.emf"/><Relationship Id="rId9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emf"/><Relationship Id="rId5" Type="http://schemas.openxmlformats.org/officeDocument/2006/relationships/oleObject" Target="../embeddings/Microsoft_Word_97_-_2003___33.doc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Microsoft_Word_97_-_2003___39.doc"/><Relationship Id="rId7" Type="http://schemas.openxmlformats.org/officeDocument/2006/relationships/oleObject" Target="../embeddings/Microsoft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emf"/><Relationship Id="rId5" Type="http://schemas.openxmlformats.org/officeDocument/2006/relationships/oleObject" Target="../embeddings/Microsoft_Word_97_-_2003___40.doc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7.emf"/><Relationship Id="rId5" Type="http://schemas.openxmlformats.org/officeDocument/2006/relationships/oleObject" Target="../embeddings/Microsoft_Word_97_-_2003___45.doc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47.doc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__51.doc"/><Relationship Id="rId4" Type="http://schemas.openxmlformats.org/officeDocument/2006/relationships/image" Target="../media/image5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2.doc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3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.doc"/><Relationship Id="rId3" Type="http://schemas.openxmlformats.org/officeDocument/2006/relationships/image" Target="../media/image8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__5.doc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4.doc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9.doc"/><Relationship Id="rId3" Type="http://schemas.openxmlformats.org/officeDocument/2006/relationships/oleObject" Target="../embeddings/Microsoft_Word_97_-_2003___7.doc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9.emf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11" Type="http://schemas.openxmlformats.org/officeDocument/2006/relationships/image" Target="../media/image15.emf"/><Relationship Id="rId5" Type="http://schemas.openxmlformats.org/officeDocument/2006/relationships/oleObject" Target="../embeddings/Microsoft_Word_97_-_2003___11.doc"/><Relationship Id="rId10" Type="http://schemas.openxmlformats.org/officeDocument/2006/relationships/oleObject" Target="../embeddings/Microsoft_Word_97_-_2003___13.doc"/><Relationship Id="rId4" Type="http://schemas.openxmlformats.org/officeDocument/2006/relationships/image" Target="../media/image12.emf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Microsoft_Word_97_-_2003___14.doc"/><Relationship Id="rId7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Word_97_-_2003___15.doc"/><Relationship Id="rId4" Type="http://schemas.openxmlformats.org/officeDocument/2006/relationships/image" Target="../media/image16.emf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9.doc"/><Relationship Id="rId3" Type="http://schemas.openxmlformats.org/officeDocument/2006/relationships/oleObject" Target="../embeddings/Microsoft_Word_97_-_2003___17.doc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__18.doc"/><Relationship Id="rId5" Type="http://schemas.openxmlformats.org/officeDocument/2006/relationships/image" Target="../media/image2.png"/><Relationship Id="rId4" Type="http://schemas.openxmlformats.org/officeDocument/2006/relationships/image" Target="../media/image19.emf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133169" y="1440585"/>
            <a:ext cx="7704137" cy="7694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4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讲  函数模型及其应用</a:t>
            </a:r>
          </a:p>
        </p:txBody>
      </p:sp>
    </p:spTree>
    <p:extLst>
      <p:ext uri="{BB962C8B-B14F-4D97-AF65-F5344CB8AC3E}">
        <p14:creationId xmlns:p14="http://schemas.microsoft.com/office/powerpoint/2010/main" val="387375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666976" y="1119190"/>
          <a:ext cx="731520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Document" r:id="rId3" imgW="8995114" imgH="3084576" progId="Word.Document.8">
                  <p:embed/>
                </p:oleObj>
              </mc:Choice>
              <mc:Fallback>
                <p:oleObj name="Document" r:id="rId3" imgW="8995114" imgH="30845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119190"/>
                        <a:ext cx="7315200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184422" y="2928934"/>
          <a:ext cx="69119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Document" r:id="rId6" imgW="7608331" imgH="1211429" progId="Word.Document.8">
                  <p:embed/>
                </p:oleObj>
              </mc:Choice>
              <mc:Fallback>
                <p:oleObj name="Document" r:id="rId6" imgW="7608331" imgH="1211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22" y="2928934"/>
                        <a:ext cx="691197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3" name="Object 3"/>
          <p:cNvGraphicFramePr>
            <a:graphicFrameLocks noChangeAspect="1"/>
          </p:cNvGraphicFramePr>
          <p:nvPr/>
        </p:nvGraphicFramePr>
        <p:xfrm>
          <a:off x="2681316" y="4244996"/>
          <a:ext cx="7486650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Document" r:id="rId8" imgW="8625565" imgH="2597519" progId="Word.Document.8">
                  <p:embed/>
                </p:oleObj>
              </mc:Choice>
              <mc:Fallback>
                <p:oleObj name="Document" r:id="rId8" imgW="8625565" imgH="25975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316" y="4244996"/>
                        <a:ext cx="7486650" cy="225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3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95614" y="1142985"/>
          <a:ext cx="7158038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Document" r:id="rId3" imgW="8484540" imgH="4594431" progId="Word.Document.8">
                  <p:embed/>
                </p:oleObj>
              </mc:Choice>
              <mc:Fallback>
                <p:oleObj name="Document" r:id="rId3" imgW="8484540" imgH="45944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614" y="1142985"/>
                        <a:ext cx="7158038" cy="387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595539" y="4972078"/>
          <a:ext cx="735171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Document" r:id="rId6" imgW="8618728" imgH="2619150" progId="Word.Document.8">
                  <p:embed/>
                </p:oleObj>
              </mc:Choice>
              <mc:Fallback>
                <p:oleObj name="Document" r:id="rId6" imgW="8618728" imgH="26191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9" y="4972078"/>
                        <a:ext cx="7351713" cy="224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095472" y="3165488"/>
          <a:ext cx="691356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Document" r:id="rId8" imgW="7631730" imgH="2253655" progId="Word.Document.8">
                  <p:embed/>
                </p:oleObj>
              </mc:Choice>
              <mc:Fallback>
                <p:oleObj name="Document" r:id="rId8" imgW="7631730" imgH="22536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2" y="3165488"/>
                        <a:ext cx="6913562" cy="204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9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2666976" y="1643050"/>
          <a:ext cx="7289800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Document" r:id="rId3" imgW="8810519" imgH="2394188" progId="Word.Document.8">
                  <p:embed/>
                </p:oleObj>
              </mc:Choice>
              <mc:Fallback>
                <p:oleObj name="Document" r:id="rId3" imgW="8810519" imgH="2394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76" y="1643050"/>
                        <a:ext cx="7289800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2640014" y="836614"/>
            <a:ext cx="216058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通性通法</a:t>
            </a: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694014" y="3873510"/>
          <a:ext cx="69738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Document" r:id="rId5" imgW="7570172" imgH="917662" progId="Word.Document.8">
                  <p:embed/>
                </p:oleObj>
              </mc:Choice>
              <mc:Fallback>
                <p:oleObj name="Document" r:id="rId5" imgW="7570172" imgH="9176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014" y="3873510"/>
                        <a:ext cx="697388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5752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57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575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</p:spTree>
    <p:extLst>
      <p:ext uri="{BB962C8B-B14F-4D97-AF65-F5344CB8AC3E}">
        <p14:creationId xmlns:p14="http://schemas.microsoft.com/office/powerpoint/2010/main" val="42852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5752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5753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5754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840064" y="1428737"/>
          <a:ext cx="6827837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4" imgW="7645770" imgH="4160621" progId="Word.Document.8">
                  <p:embed/>
                </p:oleObj>
              </mc:Choice>
              <mc:Fallback>
                <p:oleObj name="Document" r:id="rId4" imgW="7645770" imgH="41606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64" y="1428737"/>
                        <a:ext cx="6827837" cy="371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6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082" name="Object 10"/>
          <p:cNvGraphicFramePr>
            <a:graphicFrameLocks noChangeAspect="1"/>
          </p:cNvGraphicFramePr>
          <p:nvPr/>
        </p:nvGraphicFramePr>
        <p:xfrm>
          <a:off x="2738415" y="1285860"/>
          <a:ext cx="6973887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Document" r:id="rId3" imgW="8308146" imgH="2554262" progId="Word.Document.8">
                  <p:embed/>
                </p:oleObj>
              </mc:Choice>
              <mc:Fallback>
                <p:oleObj name="Document" r:id="rId3" imgW="8308146" imgH="2554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1285860"/>
                        <a:ext cx="6973887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71020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102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2238349" y="3300422"/>
          <a:ext cx="69373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Document" r:id="rId6" imgW="7637490" imgH="1638400" progId="Word.Document.8">
                  <p:embed/>
                </p:oleObj>
              </mc:Choice>
              <mc:Fallback>
                <p:oleObj name="Document" r:id="rId6" imgW="7637490" imgH="1638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3300422"/>
                        <a:ext cx="6937375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800376" y="4357694"/>
          <a:ext cx="701040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Document" r:id="rId8" imgW="8093954" imgH="2311616" progId="Word.Document.8">
                  <p:embed/>
                </p:oleObj>
              </mc:Choice>
              <mc:Fallback>
                <p:oleObj name="Document" r:id="rId8" imgW="8093954" imgH="2311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76" y="4357694"/>
                        <a:ext cx="7010400" cy="201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9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16164" y="887432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探究点一　</a:t>
            </a:r>
            <a:r>
              <a:rPr lang="zh-CN" altLang="en-US" dirty="0" smtClean="0"/>
              <a:t>一次、二次函数模型</a:t>
            </a:r>
            <a:endParaRPr lang="zh-CN" altLang="zh-CN" dirty="0">
              <a:latin typeface="宋体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123365"/>
              </p:ext>
            </p:extLst>
          </p:nvPr>
        </p:nvGraphicFramePr>
        <p:xfrm>
          <a:off x="2447925" y="1376363"/>
          <a:ext cx="8023225" cy="618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Document" r:id="rId3" imgW="9278944" imgH="7130803" progId="Word.Document.8">
                  <p:embed/>
                </p:oleObj>
              </mc:Choice>
              <mc:Fallback>
                <p:oleObj name="Document" r:id="rId3" imgW="9278944" imgH="71308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376363"/>
                        <a:ext cx="8023225" cy="618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0" name="标题 1"/>
          <p:cNvSpPr>
            <a:spLocks noChangeArrowheads="1"/>
          </p:cNvSpPr>
          <p:nvPr/>
        </p:nvSpPr>
        <p:spPr bwMode="auto">
          <a:xfrm>
            <a:off x="857395" y="193714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aphicFrame>
        <p:nvGraphicFramePr>
          <p:cNvPr id="265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542566"/>
              </p:ext>
            </p:extLst>
          </p:nvPr>
        </p:nvGraphicFramePr>
        <p:xfrm>
          <a:off x="1718037" y="5144304"/>
          <a:ext cx="76200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Document" r:id="rId5" imgW="8274307" imgH="1938287" progId="Word.Document.8">
                  <p:embed/>
                </p:oleObj>
              </mc:Choice>
              <mc:Fallback>
                <p:oleObj name="Document" r:id="rId5" imgW="8274307" imgH="1938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037" y="5144304"/>
                        <a:ext cx="7620000" cy="177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547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47074"/>
              </p:ext>
            </p:extLst>
          </p:nvPr>
        </p:nvGraphicFramePr>
        <p:xfrm>
          <a:off x="2343727" y="1200150"/>
          <a:ext cx="7294563" cy="666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ocument" r:id="rId3" imgW="8237448" imgH="7497370" progId="Word.Document.8">
                  <p:embed/>
                </p:oleObj>
              </mc:Choice>
              <mc:Fallback>
                <p:oleObj name="Document" r:id="rId3" imgW="8237448" imgH="7497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727" y="1200150"/>
                        <a:ext cx="7294563" cy="666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2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742038"/>
              </p:ext>
            </p:extLst>
          </p:nvPr>
        </p:nvGraphicFramePr>
        <p:xfrm>
          <a:off x="2752725" y="1052513"/>
          <a:ext cx="7296150" cy="666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3" imgW="8237448" imgH="7497370" progId="Word.Document.8">
                  <p:embed/>
                </p:oleObj>
              </mc:Choice>
              <mc:Fallback>
                <p:oleObj name="Document" r:id="rId3" imgW="8237448" imgH="7497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052513"/>
                        <a:ext cx="7296150" cy="666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7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56765"/>
              </p:ext>
            </p:extLst>
          </p:nvPr>
        </p:nvGraphicFramePr>
        <p:xfrm>
          <a:off x="2497138" y="973138"/>
          <a:ext cx="7354887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3" imgW="8161690" imgH="5584753" progId="Word.Document.8">
                  <p:embed/>
                </p:oleObj>
              </mc:Choice>
              <mc:Fallback>
                <p:oleObj name="Document" r:id="rId3" imgW="8161690" imgH="55847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973138"/>
                        <a:ext cx="7354887" cy="502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</p:spTree>
    <p:extLst>
      <p:ext uri="{BB962C8B-B14F-4D97-AF65-F5344CB8AC3E}">
        <p14:creationId xmlns:p14="http://schemas.microsoft.com/office/powerpoint/2010/main" val="10008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08958"/>
              </p:ext>
            </p:extLst>
          </p:nvPr>
        </p:nvGraphicFramePr>
        <p:xfrm>
          <a:off x="846138" y="904875"/>
          <a:ext cx="9772650" cy="632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3" imgW="10843172" imgH="7027302" progId="Word.Document.8">
                  <p:embed/>
                </p:oleObj>
              </mc:Choice>
              <mc:Fallback>
                <p:oleObj name="Document" r:id="rId3" imgW="10843172" imgH="70273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904875"/>
                        <a:ext cx="9772650" cy="632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sp>
        <p:nvSpPr>
          <p:cNvPr id="179212" name="内容占位符 2"/>
          <p:cNvSpPr>
            <a:spLocks/>
          </p:cNvSpPr>
          <p:nvPr/>
        </p:nvSpPr>
        <p:spPr bwMode="auto">
          <a:xfrm>
            <a:off x="1592263" y="2668588"/>
            <a:ext cx="431801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课堂考点探究</a:t>
            </a:r>
          </a:p>
        </p:txBody>
      </p:sp>
    </p:spTree>
    <p:extLst>
      <p:ext uri="{BB962C8B-B14F-4D97-AF65-F5344CB8AC3E}">
        <p14:creationId xmlns:p14="http://schemas.microsoft.com/office/powerpoint/2010/main" val="7773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926773"/>
              </p:ext>
            </p:extLst>
          </p:nvPr>
        </p:nvGraphicFramePr>
        <p:xfrm>
          <a:off x="2479702" y="1385908"/>
          <a:ext cx="7473950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3" imgW="8514868" imgH="5540190" progId="Word.Document.8">
                  <p:embed/>
                </p:oleObj>
              </mc:Choice>
              <mc:Fallback>
                <p:oleObj name="Document" r:id="rId3" imgW="8514868" imgH="5540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702" y="1385908"/>
                        <a:ext cx="7473950" cy="490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5081589" y="812801"/>
            <a:ext cx="31019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知识聚焦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5516" name="Picture 1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5517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2666976" y="3786190"/>
            <a:ext cx="16430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</a:rPr>
              <a:t>越慢</a:t>
            </a:r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4810117" y="3457518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越快</a:t>
            </a:r>
          </a:p>
        </p:txBody>
      </p:sp>
      <p:sp>
        <p:nvSpPr>
          <p:cNvPr id="405530" name="Rectangle 26"/>
          <p:cNvSpPr>
            <a:spLocks noChangeArrowheads="1"/>
          </p:cNvSpPr>
          <p:nvPr/>
        </p:nvSpPr>
        <p:spPr bwMode="auto">
          <a:xfrm>
            <a:off x="5453058" y="4143380"/>
            <a:ext cx="14237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dirty="0" err="1"/>
              <a:t>log</a:t>
            </a:r>
            <a:r>
              <a:rPr lang="en-US" sz="2000" i="1" baseline="-25000" dirty="0" err="1"/>
              <a:t>a</a:t>
            </a:r>
            <a:r>
              <a:rPr lang="en-US" sz="2000" dirty="0"/>
              <a:t> </a:t>
            </a:r>
            <a:r>
              <a:rPr lang="en-US" sz="2000" i="1" dirty="0"/>
              <a:t>x</a:t>
            </a:r>
            <a:r>
              <a:rPr lang="en-US" sz="2000" dirty="0"/>
              <a:t>&lt;</a:t>
            </a:r>
            <a:r>
              <a:rPr lang="en-US" sz="2000" i="1" dirty="0" err="1"/>
              <a:t>x</a:t>
            </a:r>
            <a:r>
              <a:rPr lang="en-US" altLang="zh-CN" sz="2000" i="1" baseline="30000" dirty="0" err="1"/>
              <a:t>α</a:t>
            </a:r>
            <a:r>
              <a:rPr lang="en-US" sz="2000" dirty="0"/>
              <a:t>&lt;</a:t>
            </a:r>
            <a:r>
              <a:rPr lang="en-US" sz="2000" i="1" dirty="0"/>
              <a:t>a</a:t>
            </a:r>
            <a:r>
              <a:rPr lang="en-US" sz="2000" i="1" baseline="30000" dirty="0"/>
              <a:t>x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852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 autoUpdateAnimBg="0"/>
      <p:bldP spid="405524" grpId="0"/>
      <p:bldP spid="405526" grpId="0"/>
      <p:bldP spid="4055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186350"/>
              </p:ext>
            </p:extLst>
          </p:nvPr>
        </p:nvGraphicFramePr>
        <p:xfrm>
          <a:off x="1082965" y="113146"/>
          <a:ext cx="7645399" cy="695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Document" r:id="rId3" imgW="8502602" imgH="7911015" progId="Word.Document.8">
                  <p:embed/>
                </p:oleObj>
              </mc:Choice>
              <mc:Fallback>
                <p:oleObj name="Document" r:id="rId3" imgW="8502602" imgH="7911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965" y="113146"/>
                        <a:ext cx="7645399" cy="695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3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00823" y="357496"/>
            <a:ext cx="7920037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二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指数函数、对数函数模型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72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554003"/>
              </p:ext>
            </p:extLst>
          </p:nvPr>
        </p:nvGraphicFramePr>
        <p:xfrm>
          <a:off x="1258888" y="1111250"/>
          <a:ext cx="7610475" cy="645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Document" r:id="rId3" imgW="8698131" imgH="7345352" progId="Word.Document.8">
                  <p:embed/>
                </p:oleObj>
              </mc:Choice>
              <mc:Fallback>
                <p:oleObj name="Document" r:id="rId3" imgW="8698131" imgH="7345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11250"/>
                        <a:ext cx="7610475" cy="645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3064"/>
              </p:ext>
            </p:extLst>
          </p:nvPr>
        </p:nvGraphicFramePr>
        <p:xfrm>
          <a:off x="3809132" y="1927513"/>
          <a:ext cx="7954963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Document" r:id="rId5" imgW="8979879" imgH="5926882" progId="Word.Document.8">
                  <p:embed/>
                </p:oleObj>
              </mc:Choice>
              <mc:Fallback>
                <p:oleObj name="Document" r:id="rId5" imgW="8979879" imgH="59268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132" y="1927513"/>
                        <a:ext cx="7954963" cy="526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52454"/>
              </p:ext>
            </p:extLst>
          </p:nvPr>
        </p:nvGraphicFramePr>
        <p:xfrm>
          <a:off x="963613" y="5446713"/>
          <a:ext cx="7108825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Document" r:id="rId7" imgW="7940187" imgH="3843202" progId="Word.Document.8">
                  <p:embed/>
                </p:oleObj>
              </mc:Choice>
              <mc:Fallback>
                <p:oleObj name="Document" r:id="rId7" imgW="7940187" imgH="38432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5446713"/>
                        <a:ext cx="7108825" cy="345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9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39662"/>
              </p:ext>
            </p:extLst>
          </p:nvPr>
        </p:nvGraphicFramePr>
        <p:xfrm>
          <a:off x="1592263" y="481013"/>
          <a:ext cx="7413625" cy="649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Document" r:id="rId3" imgW="8373452" imgH="7317680" progId="Word.Document.8">
                  <p:embed/>
                </p:oleObj>
              </mc:Choice>
              <mc:Fallback>
                <p:oleObj name="Document" r:id="rId3" imgW="8373452" imgH="7317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481013"/>
                        <a:ext cx="7413625" cy="649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7" name="内容占位符 2"/>
          <p:cNvSpPr>
            <a:spLocks/>
          </p:cNvSpPr>
          <p:nvPr/>
        </p:nvSpPr>
        <p:spPr bwMode="auto">
          <a:xfrm>
            <a:off x="1592263" y="2668588"/>
            <a:ext cx="431801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课堂考点探究</a:t>
            </a:r>
          </a:p>
        </p:txBody>
      </p:sp>
    </p:spTree>
    <p:extLst>
      <p:ext uri="{BB962C8B-B14F-4D97-AF65-F5344CB8AC3E}">
        <p14:creationId xmlns:p14="http://schemas.microsoft.com/office/powerpoint/2010/main" val="36016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59243"/>
              </p:ext>
            </p:extLst>
          </p:nvPr>
        </p:nvGraphicFramePr>
        <p:xfrm>
          <a:off x="1808163" y="670070"/>
          <a:ext cx="7078662" cy="485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ocument" r:id="rId3" imgW="7992857" imgH="5462564" progId="Word.Document.8">
                  <p:embed/>
                </p:oleObj>
              </mc:Choice>
              <mc:Fallback>
                <p:oleObj name="Document" r:id="rId3" imgW="7992857" imgH="54625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670070"/>
                        <a:ext cx="7078662" cy="4856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1" name="内容占位符 2"/>
          <p:cNvSpPr>
            <a:spLocks/>
          </p:cNvSpPr>
          <p:nvPr/>
        </p:nvSpPr>
        <p:spPr bwMode="auto">
          <a:xfrm>
            <a:off x="1592263" y="2668588"/>
            <a:ext cx="431801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课堂考点探究</a:t>
            </a:r>
          </a:p>
        </p:txBody>
      </p:sp>
    </p:spTree>
    <p:extLst>
      <p:ext uri="{BB962C8B-B14F-4D97-AF65-F5344CB8AC3E}">
        <p14:creationId xmlns:p14="http://schemas.microsoft.com/office/powerpoint/2010/main" val="56406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49376"/>
              </p:ext>
            </p:extLst>
          </p:nvPr>
        </p:nvGraphicFramePr>
        <p:xfrm>
          <a:off x="1336675" y="196850"/>
          <a:ext cx="7483475" cy="504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Document" r:id="rId3" imgW="8207506" imgH="5480533" progId="Word.Document.8">
                  <p:embed/>
                </p:oleObj>
              </mc:Choice>
              <mc:Fallback>
                <p:oleObj name="Document" r:id="rId3" imgW="8207506" imgH="54805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96850"/>
                        <a:ext cx="7483475" cy="504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064071"/>
              </p:ext>
            </p:extLst>
          </p:nvPr>
        </p:nvGraphicFramePr>
        <p:xfrm>
          <a:off x="1533525" y="3540125"/>
          <a:ext cx="7434263" cy="586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Document" r:id="rId5" imgW="8809243" imgH="6930269" progId="Word.Document.8">
                  <p:embed/>
                </p:oleObj>
              </mc:Choice>
              <mc:Fallback>
                <p:oleObj name="Document" r:id="rId5" imgW="8809243" imgH="69302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540125"/>
                        <a:ext cx="7434263" cy="586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4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80003" y="323561"/>
            <a:ext cx="7920038" cy="5399088"/>
          </a:xfrm>
        </p:spPr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►　探究点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 smtClean="0"/>
              <a:t>分段函数模型</a:t>
            </a:r>
            <a:r>
              <a:rPr lang="zh-CN" altLang="zh-CN" dirty="0">
                <a:latin typeface="宋体" charset="-122"/>
              </a:rPr>
              <a:t>　</a:t>
            </a:r>
          </a:p>
        </p:txBody>
      </p:sp>
      <p:graphicFrame>
        <p:nvGraphicFramePr>
          <p:cNvPr id="280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34217"/>
              </p:ext>
            </p:extLst>
          </p:nvPr>
        </p:nvGraphicFramePr>
        <p:xfrm>
          <a:off x="1577675" y="899391"/>
          <a:ext cx="7345362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Document" r:id="rId3" imgW="8451014" imgH="5919695" progId="Word.Document.8">
                  <p:embed/>
                </p:oleObj>
              </mc:Choice>
              <mc:Fallback>
                <p:oleObj name="Document" r:id="rId3" imgW="8451014" imgH="59196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675" y="899391"/>
                        <a:ext cx="7345362" cy="5141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41674"/>
              </p:ext>
            </p:extLst>
          </p:nvPr>
        </p:nvGraphicFramePr>
        <p:xfrm>
          <a:off x="1262201" y="5585266"/>
          <a:ext cx="7399338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Document" r:id="rId5" imgW="8303466" imgH="3572230" progId="Word.Document.8">
                  <p:embed/>
                </p:oleObj>
              </mc:Choice>
              <mc:Fallback>
                <p:oleObj name="Document" r:id="rId5" imgW="8303466" imgH="35722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201" y="5585266"/>
                        <a:ext cx="7399338" cy="320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6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956212"/>
              </p:ext>
            </p:extLst>
          </p:nvPr>
        </p:nvGraphicFramePr>
        <p:xfrm>
          <a:off x="1125538" y="296863"/>
          <a:ext cx="9842500" cy="744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Document" r:id="rId3" imgW="11657393" imgH="8789338" progId="Word.Document.8">
                  <p:embed/>
                </p:oleObj>
              </mc:Choice>
              <mc:Fallback>
                <p:oleObj name="Document" r:id="rId3" imgW="11657393" imgH="87893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296863"/>
                        <a:ext cx="9842500" cy="744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1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299786"/>
              </p:ext>
            </p:extLst>
          </p:nvPr>
        </p:nvGraphicFramePr>
        <p:xfrm>
          <a:off x="2074863" y="982663"/>
          <a:ext cx="7285037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Document" r:id="rId3" imgW="8844957" imgH="3800435" progId="Word.Document.8">
                  <p:embed/>
                </p:oleObj>
              </mc:Choice>
              <mc:Fallback>
                <p:oleObj name="Document" r:id="rId3" imgW="8844957" imgH="38004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982663"/>
                        <a:ext cx="7285037" cy="313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19238" y="323561"/>
            <a:ext cx="7920037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b="1" dirty="0"/>
              <a:t>解题模版　</a:t>
            </a:r>
            <a:r>
              <a:rPr lang="en-US" sz="2400" b="1" dirty="0"/>
              <a:t>1.</a:t>
            </a:r>
            <a:r>
              <a:rPr lang="zh-CN" altLang="en-US" sz="2400" b="1" dirty="0"/>
              <a:t>函数建模的一般解题步骤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113819"/>
              </p:ext>
            </p:extLst>
          </p:nvPr>
        </p:nvGraphicFramePr>
        <p:xfrm>
          <a:off x="1878013" y="933450"/>
          <a:ext cx="7177087" cy="459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Document" r:id="rId3" imgW="8201012" imgH="5231484" progId="Word.Document.8">
                  <p:embed/>
                </p:oleObj>
              </mc:Choice>
              <mc:Fallback>
                <p:oleObj name="Document" r:id="rId3" imgW="8201012" imgH="52314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933450"/>
                        <a:ext cx="7177087" cy="459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63359"/>
              </p:ext>
            </p:extLst>
          </p:nvPr>
        </p:nvGraphicFramePr>
        <p:xfrm>
          <a:off x="785813" y="5357813"/>
          <a:ext cx="80533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Document" r:id="rId5" imgW="10142949" imgH="2074337" progId="Word.Document.8">
                  <p:embed/>
                </p:oleObj>
              </mc:Choice>
              <mc:Fallback>
                <p:oleObj name="Document" r:id="rId5" imgW="10142949" imgH="20743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357813"/>
                        <a:ext cx="8053387" cy="1652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4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239039"/>
              </p:ext>
            </p:extLst>
          </p:nvPr>
        </p:nvGraphicFramePr>
        <p:xfrm>
          <a:off x="826510" y="176935"/>
          <a:ext cx="10637837" cy="649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Document" r:id="rId3" imgW="11948521" imgH="7307617" progId="Word.Document.8">
                  <p:embed/>
                </p:oleObj>
              </mc:Choice>
              <mc:Fallback>
                <p:oleObj name="Document" r:id="rId3" imgW="11948521" imgH="7307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510" y="176935"/>
                        <a:ext cx="10637837" cy="649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16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动作按钮: 自定义 8">
            <a:hlinkClick r:id="" action="ppaction://noaction" highlightClick="1"/>
          </p:cNvPr>
          <p:cNvSpPr/>
          <p:nvPr/>
        </p:nvSpPr>
        <p:spPr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sp>
        <p:nvSpPr>
          <p:cNvPr id="4106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0638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095473" y="1073150"/>
          <a:ext cx="7789863" cy="57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4" imgW="8987917" imgH="6592398" progId="Word.Document.8">
                  <p:embed/>
                </p:oleObj>
              </mc:Choice>
              <mc:Fallback>
                <p:oleObj name="Document" r:id="rId4" imgW="8987917" imgH="65923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3" y="1073150"/>
                        <a:ext cx="7789863" cy="572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38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688557"/>
              </p:ext>
            </p:extLst>
          </p:nvPr>
        </p:nvGraphicFramePr>
        <p:xfrm>
          <a:off x="520700" y="265113"/>
          <a:ext cx="11317288" cy="655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r:id="rId3" imgW="12016342" imgH="6881034" progId="Word.Document.8">
                  <p:embed/>
                </p:oleObj>
              </mc:Choice>
              <mc:Fallback>
                <p:oleObj name="Document" r:id="rId3" imgW="12016342" imgH="68810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65113"/>
                        <a:ext cx="11317288" cy="655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8" name="内容占位符 2"/>
          <p:cNvSpPr>
            <a:spLocks/>
          </p:cNvSpPr>
          <p:nvPr/>
        </p:nvSpPr>
        <p:spPr bwMode="auto">
          <a:xfrm>
            <a:off x="1592263" y="4642821"/>
            <a:ext cx="431801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</a:p>
        </p:txBody>
      </p:sp>
    </p:spTree>
    <p:extLst>
      <p:ext uri="{BB962C8B-B14F-4D97-AF65-F5344CB8AC3E}">
        <p14:creationId xmlns:p14="http://schemas.microsoft.com/office/powerpoint/2010/main" val="20617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8" name="内容占位符 2"/>
          <p:cNvSpPr>
            <a:spLocks/>
          </p:cNvSpPr>
          <p:nvPr/>
        </p:nvSpPr>
        <p:spPr bwMode="auto">
          <a:xfrm>
            <a:off x="1592263" y="4642821"/>
            <a:ext cx="431801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1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幼圆" pitchFamily="49" charset="-122"/>
              </a:rPr>
              <a:t>学科能力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185221"/>
              </p:ext>
            </p:extLst>
          </p:nvPr>
        </p:nvGraphicFramePr>
        <p:xfrm>
          <a:off x="846138" y="461963"/>
          <a:ext cx="9890125" cy="574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Document" r:id="rId3" imgW="8164215" imgH="4705712" progId="Word.Document.8">
                  <p:embed/>
                </p:oleObj>
              </mc:Choice>
              <mc:Fallback>
                <p:oleObj name="Document" r:id="rId3" imgW="8164215" imgH="4705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61963"/>
                        <a:ext cx="9890125" cy="5741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46138" y="4322618"/>
            <a:ext cx="10770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实际应用问题求最值的方法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 </a:t>
            </a:r>
            <a:endParaRPr lang="en-US" altLang="zh-CN" sz="2800" b="1" dirty="0" smtClean="0">
              <a:sym typeface="Wingdings" panose="05000000000000000000" pitchFamily="2" charset="2"/>
            </a:endParaRPr>
          </a:p>
          <a:p>
            <a:r>
              <a:rPr lang="en-US" altLang="zh-CN" sz="2800" b="1" dirty="0">
                <a:sym typeface="Wingdings" panose="05000000000000000000" pitchFamily="2" charset="2"/>
              </a:rPr>
              <a:t> 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                               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（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1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）配方法   （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2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）基本不等式的方法   </a:t>
            </a:r>
            <a:endParaRPr lang="en-US" altLang="zh-CN" sz="2800" b="1" dirty="0" smtClean="0">
              <a:sym typeface="Wingdings" panose="05000000000000000000" pitchFamily="2" charset="2"/>
            </a:endParaRPr>
          </a:p>
          <a:p>
            <a:r>
              <a:rPr lang="en-US" altLang="zh-CN" sz="2800" b="1" dirty="0">
                <a:sym typeface="Wingdings" panose="05000000000000000000" pitchFamily="2" charset="2"/>
              </a:rPr>
              <a:t> 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                               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（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3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）导数法   （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4</a:t>
            </a:r>
            <a:r>
              <a:rPr lang="zh-CN" altLang="en-US" sz="2800" b="1" dirty="0" smtClean="0">
                <a:sym typeface="Wingdings" panose="05000000000000000000" pitchFamily="2" charset="2"/>
              </a:rPr>
              <a:t>）判别式法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63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12815"/>
              </p:ext>
            </p:extLst>
          </p:nvPr>
        </p:nvGraphicFramePr>
        <p:xfrm>
          <a:off x="525335" y="393442"/>
          <a:ext cx="10304462" cy="705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Document" r:id="rId3" imgW="12984244" imgH="8866245" progId="Word.Document.8">
                  <p:embed/>
                </p:oleObj>
              </mc:Choice>
              <mc:Fallback>
                <p:oleObj name="Document" r:id="rId3" imgW="12984244" imgH="88662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35" y="393442"/>
                        <a:ext cx="10304462" cy="705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8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487945"/>
              </p:ext>
            </p:extLst>
          </p:nvPr>
        </p:nvGraphicFramePr>
        <p:xfrm>
          <a:off x="1046740" y="438873"/>
          <a:ext cx="9291637" cy="728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Document" r:id="rId3" imgW="11108326" imgH="8698056" progId="Word.Document.8">
                  <p:embed/>
                </p:oleObj>
              </mc:Choice>
              <mc:Fallback>
                <p:oleObj name="Document" r:id="rId3" imgW="11108326" imgH="86980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740" y="438873"/>
                        <a:ext cx="9291637" cy="728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54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986770"/>
              </p:ext>
            </p:extLst>
          </p:nvPr>
        </p:nvGraphicFramePr>
        <p:xfrm>
          <a:off x="1169988" y="246063"/>
          <a:ext cx="10225087" cy="52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Document" r:id="rId3" imgW="11906313" imgH="6021399" progId="Word.Document.8">
                  <p:embed/>
                </p:oleObj>
              </mc:Choice>
              <mc:Fallback>
                <p:oleObj name="Document" r:id="rId3" imgW="11906313" imgH="60213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46063"/>
                        <a:ext cx="10225087" cy="5221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29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318623"/>
              </p:ext>
            </p:extLst>
          </p:nvPr>
        </p:nvGraphicFramePr>
        <p:xfrm>
          <a:off x="1363662" y="131763"/>
          <a:ext cx="9586912" cy="620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Document" r:id="rId3" imgW="11309626" imgH="7316602" progId="Word.Document.8">
                  <p:embed/>
                </p:oleObj>
              </mc:Choice>
              <mc:Fallback>
                <p:oleObj name="Document" r:id="rId3" imgW="11309626" imgH="73166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2" y="131763"/>
                        <a:ext cx="9586912" cy="620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0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2314575" y="936625"/>
            <a:ext cx="792003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3500"/>
              </a:lnSpc>
            </a:pPr>
            <a:endParaRPr lang="zh-CN" altLang="en-US" sz="24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graphicFrame>
        <p:nvGraphicFramePr>
          <p:cNvPr id="245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56158"/>
              </p:ext>
            </p:extLst>
          </p:nvPr>
        </p:nvGraphicFramePr>
        <p:xfrm>
          <a:off x="2112169" y="443634"/>
          <a:ext cx="7600950" cy="554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Document" r:id="rId3" imgW="8998999" imgH="6545015" progId="Word.Document.8">
                  <p:embed/>
                </p:oleObj>
              </mc:Choice>
              <mc:Fallback>
                <p:oleObj name="Document" r:id="rId3" imgW="8998999" imgH="6545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169" y="443634"/>
                        <a:ext cx="7600950" cy="554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64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28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36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0638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305051" y="1071546"/>
          <a:ext cx="7485063" cy="57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4" imgW="8508659" imgH="6487717" progId="Word.Document.8">
                  <p:embed/>
                </p:oleObj>
              </mc:Choice>
              <mc:Fallback>
                <p:oleObj name="Document" r:id="rId4" imgW="8508659" imgH="64877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1071546"/>
                        <a:ext cx="7485063" cy="572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692150"/>
            <a:ext cx="9144000" cy="6165850"/>
            <a:chOff x="0" y="0"/>
            <a:chExt cx="9144000" cy="6165304"/>
          </a:xfrm>
        </p:grpSpPr>
        <p:sp>
          <p:nvSpPr>
            <p:cNvPr id="13315" name="矩形 4"/>
            <p:cNvSpPr>
              <a:spLocks noChangeArrowheads="1"/>
            </p:cNvSpPr>
            <p:nvPr/>
          </p:nvSpPr>
          <p:spPr bwMode="auto">
            <a:xfrm>
              <a:off x="0" y="0"/>
              <a:ext cx="9144000" cy="61653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baseline="-25000">
                <a:solidFill>
                  <a:srgbClr val="FFFF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7472" y="14985"/>
              <a:ext cx="8510016" cy="5918692"/>
              <a:chOff x="0" y="0"/>
              <a:chExt cx="8510016" cy="5919216"/>
            </a:xfrm>
          </p:grpSpPr>
          <p:pic>
            <p:nvPicPr>
              <p:cNvPr id="13317" name="矩形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0"/>
                <a:ext cx="8510016" cy="5919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20072" y="43787"/>
                <a:ext cx="8266406" cy="57023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baseline="-250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3319" name="同侧圆角矩形 9"/>
          <p:cNvSpPr>
            <a:spLocks noChangeArrowheads="1"/>
          </p:cNvSpPr>
          <p:nvPr/>
        </p:nvSpPr>
        <p:spPr bwMode="auto">
          <a:xfrm>
            <a:off x="4727575" y="404814"/>
            <a:ext cx="2484438" cy="473075"/>
          </a:xfrm>
          <a:custGeom>
            <a:avLst/>
            <a:gdLst>
              <a:gd name="T0" fmla="*/ 78847 w 2484611"/>
              <a:gd name="T1" fmla="*/ 0 h 473075"/>
              <a:gd name="T2" fmla="*/ 2405764 w 2484611"/>
              <a:gd name="T3" fmla="*/ 0 h 473075"/>
              <a:gd name="T4" fmla="*/ 2484611 w 2484611"/>
              <a:gd name="T5" fmla="*/ 78847 h 473075"/>
              <a:gd name="T6" fmla="*/ 2484611 w 2484611"/>
              <a:gd name="T7" fmla="*/ 473075 h 473075"/>
              <a:gd name="T8" fmla="*/ 2484611 w 2484611"/>
              <a:gd name="T9" fmla="*/ 473075 h 473075"/>
              <a:gd name="T10" fmla="*/ 0 w 2484611"/>
              <a:gd name="T11" fmla="*/ 473075 h 473075"/>
              <a:gd name="T12" fmla="*/ 0 w 2484611"/>
              <a:gd name="T13" fmla="*/ 473075 h 473075"/>
              <a:gd name="T14" fmla="*/ 0 w 2484611"/>
              <a:gd name="T15" fmla="*/ 78847 h 473075"/>
              <a:gd name="T16" fmla="*/ 78847 w 2484611"/>
              <a:gd name="T17" fmla="*/ 0 h 4730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84611"/>
              <a:gd name="T28" fmla="*/ 0 h 473075"/>
              <a:gd name="T29" fmla="*/ 2484611 w 2484611"/>
              <a:gd name="T30" fmla="*/ 473075 h 4730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84611" h="473075">
                <a:moveTo>
                  <a:pt x="78847" y="0"/>
                </a:moveTo>
                <a:lnTo>
                  <a:pt x="2405764" y="0"/>
                </a:lnTo>
                <a:cubicBezTo>
                  <a:pt x="2449310" y="0"/>
                  <a:pt x="2484611" y="35301"/>
                  <a:pt x="2484611" y="78847"/>
                </a:cubicBezTo>
                <a:lnTo>
                  <a:pt x="2484611" y="473075"/>
                </a:lnTo>
                <a:lnTo>
                  <a:pt x="0" y="473075"/>
                </a:lnTo>
                <a:lnTo>
                  <a:pt x="0" y="78847"/>
                </a:lnTo>
                <a:cubicBezTo>
                  <a:pt x="0" y="35301"/>
                  <a:pt x="35301" y="0"/>
                  <a:pt x="78847" y="0"/>
                </a:cubicBezTo>
                <a:close/>
              </a:path>
            </a:pathLst>
          </a:custGeom>
          <a:gradFill rotWithShape="0">
            <a:gsLst>
              <a:gs pos="0">
                <a:srgbClr val="498E3E"/>
              </a:gs>
              <a:gs pos="59000">
                <a:srgbClr val="9ECB2D"/>
              </a:gs>
              <a:gs pos="100000">
                <a:srgbClr val="4B703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ts val="2200"/>
              </a:lnSpc>
            </a:pPr>
            <a:r>
              <a:rPr lang="zh-CN" altLang="en-US" sz="26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真题再现</a:t>
            </a:r>
            <a:endParaRPr lang="en-US" altLang="zh-CN" sz="26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320" name="动作按钮: 自定义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191625" y="6503988"/>
            <a:ext cx="1042988" cy="296862"/>
          </a:xfrm>
          <a:prstGeom prst="actionButtonBlank">
            <a:avLst/>
          </a:prstGeom>
          <a:solidFill>
            <a:srgbClr val="FF7800"/>
          </a:soli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 anchor="ctr"/>
          <a:lstStyle/>
          <a:p>
            <a:pPr algn="ctr">
              <a:lnSpc>
                <a:spcPts val="1600"/>
              </a:lnSpc>
            </a:pPr>
            <a:r>
              <a: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返回目录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452663" y="1417644"/>
          <a:ext cx="7424737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Document" r:id="rId4" imgW="8555098" imgH="3464004" progId="Word.Document.8">
                  <p:embed/>
                </p:oleObj>
              </mc:Choice>
              <mc:Fallback>
                <p:oleObj name="Document" r:id="rId4" imgW="8555098" imgH="3464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63" y="1417644"/>
                        <a:ext cx="7424737" cy="301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014558" y="3940182"/>
          <a:ext cx="7010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6" imgW="7503575" imgH="604815" progId="Word.Document.8">
                  <p:embed/>
                </p:oleObj>
              </mc:Choice>
              <mc:Fallback>
                <p:oleObj name="Document" r:id="rId6" imgW="7503575" imgH="604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58" y="3940182"/>
                        <a:ext cx="70104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1" name="Object 9"/>
          <p:cNvGraphicFramePr>
            <a:graphicFrameLocks noChangeAspect="1"/>
          </p:cNvGraphicFramePr>
          <p:nvPr/>
        </p:nvGraphicFramePr>
        <p:xfrm>
          <a:off x="2597150" y="4376760"/>
          <a:ext cx="685165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Document" r:id="rId8" imgW="7787965" imgH="2567222" progId="Word.Document.8">
                  <p:embed/>
                </p:oleObj>
              </mc:Choice>
              <mc:Fallback>
                <p:oleObj name="Document" r:id="rId8" imgW="7787965" imgH="25672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4376760"/>
                        <a:ext cx="6851650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73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2952729" y="4892700"/>
          <a:ext cx="6815137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Document" r:id="rId3" imgW="7501055" imgH="2244654" progId="Word.Document.8">
                  <p:embed/>
                </p:oleObj>
              </mc:Choice>
              <mc:Fallback>
                <p:oleObj name="Document" r:id="rId3" imgW="7501055" imgH="22446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29" y="4892700"/>
                        <a:ext cx="6815137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>
              <a:lnSpc>
                <a:spcPts val="3500"/>
              </a:lnSpc>
            </a:pP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正本清源 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  <a:ea typeface="黑体" pitchFamily="49" charset="-122"/>
              </a:rPr>
              <a:t>——</a:t>
            </a:r>
          </a:p>
          <a:p>
            <a:pPr>
              <a:lnSpc>
                <a:spcPts val="3500"/>
              </a:lnSpc>
            </a:pPr>
            <a:r>
              <a:rPr lang="zh-CN" altLang="zh-CN" sz="2400" b="1">
                <a:ea typeface="黑体" pitchFamily="49" charset="-122"/>
              </a:rPr>
              <a:t>►　</a:t>
            </a:r>
            <a:r>
              <a:rPr lang="zh-CN" altLang="en-US" sz="2400" b="1">
                <a:ea typeface="黑体" pitchFamily="49" charset="-122"/>
              </a:rPr>
              <a:t>链接教材</a:t>
            </a:r>
          </a:p>
          <a:p>
            <a:pPr algn="ctr"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</a:t>
            </a:r>
          </a:p>
          <a:p>
            <a:pPr>
              <a:lnSpc>
                <a:spcPts val="3500"/>
              </a:lnSpc>
            </a:pPr>
            <a:r>
              <a:rPr lang="zh-CN" altLang="en-US" sz="2400" b="1">
                <a:latin typeface="宋体" charset="-122"/>
              </a:rPr>
              <a:t>　　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524101" y="3643314"/>
          <a:ext cx="6962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Document" r:id="rId5" imgW="7560813" imgH="1001904" progId="Word.Document.8">
                  <p:embed/>
                </p:oleObj>
              </mc:Choice>
              <mc:Fallback>
                <p:oleObj name="Document" r:id="rId5" imgW="7560813" imgH="1001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1" y="3643314"/>
                        <a:ext cx="6962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1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06543" name="Picture 1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6544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924200" y="2214554"/>
          <a:ext cx="68151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Document" r:id="rId8" imgW="7501055" imgH="1782763" progId="Word.Document.8">
                  <p:embed/>
                </p:oleObj>
              </mc:Choice>
              <mc:Fallback>
                <p:oleObj name="Document" r:id="rId8" imgW="7501055" imgH="17827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200" y="2214554"/>
                        <a:ext cx="68151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0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7" name="Object 7"/>
          <p:cNvGraphicFramePr>
            <a:graphicFrameLocks noChangeAspect="1"/>
          </p:cNvGraphicFramePr>
          <p:nvPr/>
        </p:nvGraphicFramePr>
        <p:xfrm>
          <a:off x="2381224" y="2955928"/>
          <a:ext cx="68151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Document" r:id="rId3" imgW="7503575" imgH="995424" progId="Word.Document.8">
                  <p:embed/>
                </p:oleObj>
              </mc:Choice>
              <mc:Fallback>
                <p:oleObj name="Document" r:id="rId3" imgW="7503575" imgH="995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24" y="2955928"/>
                        <a:ext cx="68151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2651152" y="1071546"/>
          <a:ext cx="7302500" cy="37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Document" r:id="rId5" imgW="8304186" imgH="4209942" progId="Word.Document.8">
                  <p:embed/>
                </p:oleObj>
              </mc:Choice>
              <mc:Fallback>
                <p:oleObj name="Document" r:id="rId5" imgW="8304186" imgH="4209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52" y="1071546"/>
                        <a:ext cx="7302500" cy="371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2867052" y="5488018"/>
          <a:ext cx="701516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Document" r:id="rId7" imgW="7890921" imgH="2592423" progId="Word.Document.8">
                  <p:embed/>
                </p:oleObj>
              </mc:Choice>
              <mc:Fallback>
                <p:oleObj name="Document" r:id="rId7" imgW="7890921" imgH="25924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52" y="5488018"/>
                        <a:ext cx="7015163" cy="229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8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5900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5901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309787" y="4586302"/>
          <a:ext cx="6962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Document" r:id="rId10" imgW="7560813" imgH="1001904" progId="Word.Document.8">
                  <p:embed/>
                </p:oleObj>
              </mc:Choice>
              <mc:Fallback>
                <p:oleObj name="Document" r:id="rId10" imgW="7560813" imgH="1001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787" y="4586302"/>
                        <a:ext cx="6962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30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0" name="Object 6"/>
          <p:cNvGraphicFramePr>
            <a:graphicFrameLocks noChangeAspect="1"/>
          </p:cNvGraphicFramePr>
          <p:nvPr/>
        </p:nvGraphicFramePr>
        <p:xfrm>
          <a:off x="2238349" y="3000372"/>
          <a:ext cx="67532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Document" r:id="rId3" imgW="7503575" imgH="996864" progId="Word.Document.8">
                  <p:embed/>
                </p:oleObj>
              </mc:Choice>
              <mc:Fallback>
                <p:oleObj name="Document" r:id="rId3" imgW="7503575" imgH="9968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49" y="3000372"/>
                        <a:ext cx="67532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2776564" y="1285861"/>
          <a:ext cx="69627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Document" r:id="rId5" imgW="7881201" imgH="1649560" progId="Word.Document.8">
                  <p:embed/>
                </p:oleObj>
              </mc:Choice>
              <mc:Fallback>
                <p:oleObj name="Document" r:id="rId5" imgW="7881201" imgH="1649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64" y="1285861"/>
                        <a:ext cx="6962775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3" name="Object 9"/>
          <p:cNvGraphicFramePr>
            <a:graphicFrameLocks noChangeAspect="1"/>
          </p:cNvGraphicFramePr>
          <p:nvPr/>
        </p:nvGraphicFramePr>
        <p:xfrm>
          <a:off x="2809852" y="3786191"/>
          <a:ext cx="6985000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Document" r:id="rId7" imgW="8190430" imgH="2984472" progId="Word.Document.8">
                  <p:embed/>
                </p:oleObj>
              </mc:Choice>
              <mc:Fallback>
                <p:oleObj name="Document" r:id="rId7" imgW="8190430" imgH="29844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3786191"/>
                        <a:ext cx="6985000" cy="256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166924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5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51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4113" y="936626"/>
            <a:ext cx="7810500" cy="620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zh-CN" sz="2400" b="1" dirty="0">
                <a:ea typeface="黑体" pitchFamily="49" charset="-122"/>
              </a:rPr>
              <a:t>►　</a:t>
            </a:r>
            <a:r>
              <a:rPr lang="zh-CN" altLang="en-US" sz="2400" b="1" dirty="0">
                <a:ea typeface="黑体" pitchFamily="49" charset="-122"/>
              </a:rPr>
              <a:t>易错问题</a:t>
            </a:r>
          </a:p>
          <a:p>
            <a:pPr>
              <a:lnSpc>
                <a:spcPts val="3500"/>
              </a:lnSpc>
            </a:pPr>
            <a:endParaRPr lang="zh-CN" altLang="en-US" sz="2400" b="1" dirty="0">
              <a:ea typeface="黑体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1" dirty="0">
                <a:latin typeface="宋体" charset="-122"/>
              </a:rPr>
              <a:t>　　</a:t>
            </a:r>
          </a:p>
        </p:txBody>
      </p:sp>
      <p:graphicFrame>
        <p:nvGraphicFramePr>
          <p:cNvPr id="210951" name="Object 7"/>
          <p:cNvGraphicFramePr>
            <a:graphicFrameLocks noChangeAspect="1"/>
          </p:cNvGraphicFramePr>
          <p:nvPr/>
        </p:nvGraphicFramePr>
        <p:xfrm>
          <a:off x="2721004" y="1857364"/>
          <a:ext cx="7375525" cy="398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ocument" r:id="rId3" imgW="8484540" imgH="4594431" progId="Word.Document.8">
                  <p:embed/>
                </p:oleObj>
              </mc:Choice>
              <mc:Fallback>
                <p:oleObj name="Document" r:id="rId3" imgW="8484540" imgH="45944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004" y="1857364"/>
                        <a:ext cx="7375525" cy="398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0826" y="982664"/>
            <a:ext cx="614363" cy="1755775"/>
            <a:chOff x="0" y="0"/>
            <a:chExt cx="388" cy="907"/>
          </a:xfrm>
        </p:grpSpPr>
        <p:pic>
          <p:nvPicPr>
            <p:cNvPr id="414728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14"/>
              <a:ext cx="388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4729" name="内容占位符 2"/>
            <p:cNvSpPr>
              <a:spLocks noChangeArrowheads="1"/>
            </p:cNvSpPr>
            <p:nvPr/>
          </p:nvSpPr>
          <p:spPr bwMode="auto">
            <a:xfrm>
              <a:off x="46" y="0"/>
              <a:ext cx="272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ts val="21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ea typeface="幼圆" pitchFamily="49" charset="-122"/>
                </a:rPr>
                <a:t>课前双基巩固</a:t>
              </a:r>
            </a:p>
          </p:txBody>
        </p:sp>
      </p:grpSp>
      <p:sp>
        <p:nvSpPr>
          <p:cNvPr id="414730" name="标题 1"/>
          <p:cNvSpPr>
            <a:spLocks noChangeArrowheads="1"/>
          </p:cNvSpPr>
          <p:nvPr/>
        </p:nvSpPr>
        <p:spPr bwMode="auto">
          <a:xfrm>
            <a:off x="2208213" y="260350"/>
            <a:ext cx="6697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12</a:t>
            </a:r>
            <a:r>
              <a:rPr lang="zh-CN" altLang="en-US" sz="2200" b="1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讲  函数模型及其应用</a:t>
            </a:r>
          </a:p>
        </p:txBody>
      </p: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663826" y="4813342"/>
          <a:ext cx="7218363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Document" r:id="rId6" imgW="8320026" imgH="5140564" progId="Word.Document.8">
                  <p:embed/>
                </p:oleObj>
              </mc:Choice>
              <mc:Fallback>
                <p:oleObj name="Document" r:id="rId6" imgW="8320026" imgH="51405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6" y="4813342"/>
                        <a:ext cx="7218363" cy="447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2" name="Object 8"/>
          <p:cNvGraphicFramePr>
            <a:graphicFrameLocks noChangeAspect="1"/>
          </p:cNvGraphicFramePr>
          <p:nvPr/>
        </p:nvGraphicFramePr>
        <p:xfrm>
          <a:off x="2095501" y="3546517"/>
          <a:ext cx="69119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Document" r:id="rId8" imgW="7608331" imgH="1211429" progId="Word.Document.8">
                  <p:embed/>
                </p:oleObj>
              </mc:Choice>
              <mc:Fallback>
                <p:oleObj name="Document" r:id="rId8" imgW="7608331" imgH="1211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1" y="3546517"/>
                        <a:ext cx="69119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237</Words>
  <Application>Microsoft Office PowerPoint</Application>
  <PresentationFormat>宽屏</PresentationFormat>
  <Paragraphs>59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黑体</vt:lpstr>
      <vt:lpstr>宋体</vt:lpstr>
      <vt:lpstr>幼圆</vt:lpstr>
      <vt:lpstr>Arial</vt:lpstr>
      <vt:lpstr>Calibri</vt:lpstr>
      <vt:lpstr>Calibri Light</vt:lpstr>
      <vt:lpstr>Times New Roman</vt:lpstr>
      <vt:lpstr>Wingdings</vt:lpstr>
      <vt:lpstr>Office 主题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2016-08-22T03:33:46Z</dcterms:created>
  <dcterms:modified xsi:type="dcterms:W3CDTF">2016-08-23T01:09:43Z</dcterms:modified>
</cp:coreProperties>
</file>