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0" r:id="rId21"/>
    <p:sldId id="281" r:id="rId22"/>
    <p:sldId id="259" r:id="rId23"/>
  </p:sldIdLst>
  <p:sldSz cx="9144000" cy="6858000" type="screen4x3"/>
  <p:notesSz cx="6797675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53969-4E41-429D-92CD-4D0754B804D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ADB37-16F7-4796-A160-FBA0C9304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EF21-369E-4C2C-8225-7DB868710523}" type="datetimeFigureOut">
              <a:rPr lang="zh-CN" altLang="en-US" smtClean="0"/>
              <a:pPr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E:\USER\Music\B1U5%20Reading.mp3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0" y="791694"/>
            <a:ext cx="9156700" cy="6066306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5564"/>
            <a:ext cx="5190186" cy="736130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836712"/>
            <a:ext cx="482453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dirty="0"/>
              <a:t>Unit 5 Reading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11560" y="1700808"/>
            <a:ext cx="7956550" cy="1446550"/>
          </a:xfrm>
          <a:prstGeom prst="rect">
            <a:avLst/>
          </a:prstGeom>
          <a:noFill/>
          <a:ln w="50800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ELIAS’ STORY</a:t>
            </a:r>
          </a:p>
        </p:txBody>
      </p:sp>
      <p:pic>
        <p:nvPicPr>
          <p:cNvPr id="10" name="Picture 6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140968"/>
            <a:ext cx="524125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395536" y="0"/>
            <a:ext cx="830201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dirty="0">
                <a:solidFill>
                  <a:schemeClr val="bg1"/>
                </a:solidFill>
              </a:rPr>
              <a:t>Changes of Elias’ </a:t>
            </a:r>
            <a:r>
              <a:rPr kumimoji="0" lang="en-US" altLang="zh-CN" sz="44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kumimoji="0" lang="en-US" altLang="zh-CN" sz="4400" b="1" i="1" u="sng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ife</a:t>
            </a:r>
            <a:r>
              <a:rPr kumimoji="0" lang="en-US" altLang="zh-CN" sz="44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zh-CN" sz="44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zh-CN" sz="4400" dirty="0" smtClean="0">
                <a:solidFill>
                  <a:schemeClr val="bg1"/>
                </a:solidFill>
              </a:rPr>
              <a:t>and   </a:t>
            </a:r>
            <a:r>
              <a:rPr kumimoji="0" lang="en-US" altLang="zh-CN" sz="44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feelings</a:t>
            </a:r>
            <a:endParaRPr kumimoji="0" lang="zh-CN" altLang="en-US" sz="44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23528" y="1052736"/>
            <a:ext cx="2132012" cy="1428214"/>
          </a:xfrm>
          <a:prstGeom prst="ellipse">
            <a:avLst/>
          </a:prstGeom>
          <a:solidFill>
            <a:srgbClr val="C0C0C0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6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73360" y="3061123"/>
            <a:ext cx="2132012" cy="1428214"/>
          </a:xfrm>
          <a:prstGeom prst="ellipse">
            <a:avLst/>
          </a:prstGeom>
          <a:solidFill>
            <a:srgbClr val="FF9900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6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23528" y="5229200"/>
            <a:ext cx="2132012" cy="1428214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6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16560" y="1451922"/>
            <a:ext cx="2057400" cy="1077218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chemeClr val="tx2"/>
                </a:solidFill>
              </a:rPr>
              <a:t>Before E met M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16560" y="3477572"/>
            <a:ext cx="2514600" cy="584775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solidFill>
                  <a:schemeClr val="tx2"/>
                </a:solidFill>
              </a:rPr>
              <a:t>M helped 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131840" y="5445224"/>
            <a:ext cx="2209800" cy="1077218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chemeClr val="tx2"/>
                </a:solidFill>
                <a:hlinkClick r:id="rId2" action="ppaction://hlinksldjump"/>
              </a:rPr>
              <a:t>E joined ANC</a:t>
            </a:r>
            <a:endParaRPr kumimoji="0" lang="en-US" altLang="zh-CN" sz="3200">
              <a:solidFill>
                <a:schemeClr val="tx2"/>
              </a:solidFill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012160" y="836712"/>
            <a:ext cx="2743200" cy="2017574"/>
          </a:xfrm>
          <a:prstGeom prst="flowChartDecision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6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084168" y="2852936"/>
            <a:ext cx="2743200" cy="2017574"/>
          </a:xfrm>
          <a:prstGeom prst="flowChartDecision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6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156176" y="4840426"/>
            <a:ext cx="2743200" cy="2017574"/>
          </a:xfrm>
          <a:prstGeom prst="flowChartDecision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6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11760" y="1916832"/>
            <a:ext cx="609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5436096" y="5949280"/>
            <a:ext cx="741363" cy="14288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631160" y="3814122"/>
            <a:ext cx="609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220072" y="1916832"/>
            <a:ext cx="8382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506960" y="3814122"/>
            <a:ext cx="609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483768" y="5877272"/>
            <a:ext cx="609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403648" y="2564904"/>
            <a:ext cx="0" cy="457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1403648" y="4509120"/>
            <a:ext cx="0" cy="648072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7524328" y="4653136"/>
            <a:ext cx="0" cy="457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7452320" y="2780928"/>
            <a:ext cx="0" cy="457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4030960" y="4118922"/>
            <a:ext cx="0" cy="838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4067944" y="2348880"/>
            <a:ext cx="0" cy="7620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3200"/>
          </a:p>
        </p:txBody>
      </p:sp>
      <p:sp>
        <p:nvSpPr>
          <p:cNvPr id="26" name="TextBox 25"/>
          <p:cNvSpPr txBox="1"/>
          <p:nvPr/>
        </p:nvSpPr>
        <p:spPr>
          <a:xfrm>
            <a:off x="3419872" y="1052736"/>
            <a:ext cx="1368152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Para.2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1880" y="2996952"/>
            <a:ext cx="136815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Para.3    </a:t>
            </a:r>
            <a:endParaRPr lang="zh-CN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3491880" y="4941168"/>
            <a:ext cx="1296144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Para.7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83568" y="1124744"/>
            <a:ext cx="731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rgbClr val="008000"/>
                </a:solidFill>
              </a:rPr>
              <a:t>What was Elias’ life like?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11560" y="188640"/>
            <a:ext cx="87816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dirty="0">
                <a:solidFill>
                  <a:schemeClr val="bg1"/>
                </a:solidFill>
              </a:rPr>
              <a:t>Stage 1. Before Elias met </a:t>
            </a:r>
            <a:r>
              <a:rPr kumimoji="0" lang="en-US" altLang="zh-CN" sz="3600" dirty="0" smtClean="0">
                <a:solidFill>
                  <a:schemeClr val="bg1"/>
                </a:solidFill>
              </a:rPr>
              <a:t>Mandela</a:t>
            </a:r>
            <a:r>
              <a:rPr kumimoji="0" lang="zh-CN" altLang="en-US" sz="3600" dirty="0" smtClean="0">
                <a:solidFill>
                  <a:schemeClr val="bg1"/>
                </a:solidFill>
              </a:rPr>
              <a:t>（</a:t>
            </a:r>
            <a:r>
              <a:rPr kumimoji="0" lang="en-US" altLang="zh-CN" sz="3600" dirty="0" smtClean="0">
                <a:solidFill>
                  <a:schemeClr val="bg1"/>
                </a:solidFill>
              </a:rPr>
              <a:t>Para.2</a:t>
            </a:r>
            <a:r>
              <a:rPr kumimoji="0" lang="zh-CN" altLang="en-US" sz="3600" dirty="0" smtClean="0">
                <a:solidFill>
                  <a:schemeClr val="bg1"/>
                </a:solidFill>
              </a:rPr>
              <a:t>）</a:t>
            </a:r>
            <a:r>
              <a:rPr kumimoji="0" lang="en-US" altLang="zh-CN" sz="3600" dirty="0" smtClean="0">
                <a:solidFill>
                  <a:schemeClr val="bg1"/>
                </a:solidFill>
              </a:rPr>
              <a:t>:</a:t>
            </a:r>
            <a:endParaRPr kumimoji="0"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1700808"/>
            <a:ext cx="8748464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rgbClr val="0000FF"/>
                </a:solidFill>
              </a:rPr>
              <a:t>1. He had to leave school because his family could not pay the school fees and the bus fare.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1520" y="3501008"/>
            <a:ext cx="75438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rgbClr val="0000FF"/>
                </a:solidFill>
              </a:rPr>
              <a:t>2. He could not read or write well.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0" y="4725144"/>
            <a:ext cx="8039100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rgbClr val="0000FF"/>
                </a:solidFill>
              </a:rPr>
              <a:t>3. He might lose his job because he didn’t have a passbook to live in Johannesburg.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916832"/>
            <a:ext cx="7315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Adjectives to describe Elias’ 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life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2781300"/>
            <a:ext cx="121920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chemeClr val="bg1"/>
                </a:solidFill>
              </a:rPr>
              <a:t>Poor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4800" y="2787650"/>
            <a:ext cx="165494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chemeClr val="bg1"/>
                </a:solidFill>
              </a:rPr>
              <a:t>Difficult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4163" y="2787650"/>
            <a:ext cx="1916422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chemeClr val="bg1"/>
                </a:solidFill>
              </a:rPr>
              <a:t>Worrying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83568" y="4293096"/>
            <a:ext cx="7681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4000" dirty="0"/>
              <a:t>Adjectives to describe Elias’ </a:t>
            </a:r>
            <a:r>
              <a:rPr kumimoji="0" lang="en-US" altLang="zh-CN" sz="4000" dirty="0">
                <a:solidFill>
                  <a:srgbClr val="FF0000"/>
                </a:solidFill>
              </a:rPr>
              <a:t>feelings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684213" y="5157788"/>
            <a:ext cx="2133600" cy="64633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/>
              <a:t>Hopeless</a:t>
            </a:r>
            <a:endParaRPr kumimoji="0" lang="en-US" altLang="zh-CN" sz="3200" dirty="0"/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5005388" y="5164138"/>
            <a:ext cx="1717008" cy="64633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/>
              <a:t>Worried</a:t>
            </a:r>
            <a:endParaRPr kumimoji="0" lang="en-US" altLang="zh-CN" sz="3200" dirty="0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3348038" y="5164138"/>
            <a:ext cx="859531" cy="64633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dirty="0"/>
              <a:t>Sad</a:t>
            </a:r>
            <a:endParaRPr kumimoji="0" lang="en-US" altLang="zh-CN" sz="3200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39750" y="836613"/>
            <a:ext cx="6685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dirty="0">
                <a:solidFill>
                  <a:srgbClr val="FF0000"/>
                </a:solidFill>
              </a:rPr>
              <a:t>Stage 1. Before Elias met Mandela: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5589315"/>
            <a:ext cx="2133600" cy="707886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4000"/>
              <a:t>Hopeful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4076427"/>
            <a:ext cx="2286000" cy="70788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4000" dirty="0">
                <a:solidFill>
                  <a:schemeClr val="bg1"/>
                </a:solidFill>
              </a:rPr>
              <a:t>Happiest</a:t>
            </a:r>
            <a:endParaRPr kumimoji="0"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536" y="1484784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rgbClr val="0000FF"/>
                </a:solidFill>
              </a:rPr>
              <a:t>He told Elias how to get the correct papers to get the passbook to stay in Johannesburg.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909365"/>
            <a:ext cx="8656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/>
              <a:t>What help did Mandela offer to Elias? (Para 3)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55625" y="3357290"/>
            <a:ext cx="85344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/>
              <a:t>Which adj. did Elias use to describe the day?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9600" y="4868590"/>
            <a:ext cx="85344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/>
              <a:t>How did Elias feel about his future then?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33841" y="188640"/>
            <a:ext cx="9010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dirty="0">
                <a:solidFill>
                  <a:schemeClr val="bg1"/>
                </a:solidFill>
              </a:rPr>
              <a:t>Stage 2. The day Mandela helped </a:t>
            </a:r>
            <a:r>
              <a:rPr kumimoji="0" lang="en-US" altLang="zh-CN" sz="3600" dirty="0" smtClean="0">
                <a:solidFill>
                  <a:schemeClr val="bg1"/>
                </a:solidFill>
              </a:rPr>
              <a:t>Elias (Para.3):</a:t>
            </a:r>
            <a:endParaRPr kumimoji="0"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700808"/>
            <a:ext cx="5029200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Dangerous but meaningful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908720"/>
            <a:ext cx="67679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3200" dirty="0"/>
              <a:t>Adjectives to describe Elias’ </a:t>
            </a:r>
            <a:r>
              <a:rPr kumimoji="0" lang="en-US" altLang="zh-CN" sz="3200" dirty="0">
                <a:solidFill>
                  <a:srgbClr val="FF0000"/>
                </a:solidFill>
              </a:rPr>
              <a:t>life </a:t>
            </a:r>
            <a:r>
              <a:rPr kumimoji="0" lang="en-US" altLang="zh-CN" sz="3200" dirty="0" smtClean="0"/>
              <a:t>(Para</a:t>
            </a:r>
            <a:r>
              <a:rPr lang="en-US" altLang="zh-CN" sz="3200" dirty="0" smtClean="0"/>
              <a:t>.7</a:t>
            </a:r>
            <a:r>
              <a:rPr kumimoji="0" lang="en-US" altLang="zh-CN" sz="3200" dirty="0" smtClean="0"/>
              <a:t>)</a:t>
            </a:r>
            <a:endParaRPr kumimoji="0" lang="en-US" altLang="zh-CN" sz="3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2420888"/>
            <a:ext cx="4176713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/>
              <a:t>He </a:t>
            </a:r>
            <a:r>
              <a:rPr kumimoji="0" lang="en-US" altLang="zh-CN" sz="3600" dirty="0">
                <a:solidFill>
                  <a:srgbClr val="CC00FF"/>
                </a:solidFill>
              </a:rPr>
              <a:t>blew up</a:t>
            </a:r>
            <a:r>
              <a:rPr kumimoji="0" lang="en-US" altLang="zh-CN" sz="3600" dirty="0"/>
              <a:t> some government buildings, and if he was caught, he could </a:t>
            </a:r>
            <a:r>
              <a:rPr kumimoji="0" lang="en-US" altLang="zh-CN" sz="3600" dirty="0">
                <a:solidFill>
                  <a:srgbClr val="CC00FF"/>
                </a:solidFill>
              </a:rPr>
              <a:t>be put in prison</a:t>
            </a:r>
            <a:r>
              <a:rPr kumimoji="0" lang="en-US" altLang="zh-CN" sz="3600" dirty="0"/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283968" y="2420888"/>
            <a:ext cx="4643437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/>
              <a:t>What he did </a:t>
            </a:r>
            <a:r>
              <a:rPr kumimoji="0" lang="en-US" altLang="zh-CN" sz="3600" dirty="0">
                <a:solidFill>
                  <a:srgbClr val="008000"/>
                </a:solidFill>
              </a:rPr>
              <a:t>helped</a:t>
            </a:r>
            <a:r>
              <a:rPr kumimoji="0" lang="en-US" altLang="zh-CN" sz="3600" dirty="0"/>
              <a:t> the black people </a:t>
            </a:r>
            <a:r>
              <a:rPr kumimoji="0" lang="en-US" altLang="zh-CN" sz="3600" dirty="0">
                <a:solidFill>
                  <a:srgbClr val="008000"/>
                </a:solidFill>
              </a:rPr>
              <a:t>achieve their dream</a:t>
            </a:r>
            <a:r>
              <a:rPr kumimoji="0" lang="en-US" altLang="zh-CN" sz="3600" dirty="0"/>
              <a:t> of making black and white people equal.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23528" y="5517232"/>
            <a:ext cx="6326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200" dirty="0"/>
              <a:t>Adjective to describe Elias’ </a:t>
            </a:r>
            <a:r>
              <a:rPr kumimoji="0" lang="en-US" altLang="zh-CN" sz="3200" dirty="0">
                <a:solidFill>
                  <a:srgbClr val="FF0000"/>
                </a:solidFill>
              </a:rPr>
              <a:t>feelings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6" y="6021288"/>
            <a:ext cx="1524000" cy="64633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/>
              <a:t>Proud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11560" y="188640"/>
            <a:ext cx="7452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Stage 3. After Elias joined the ANC </a:t>
            </a:r>
            <a:r>
              <a:rPr lang="en-US" altLang="zh-CN" sz="3200" dirty="0" smtClean="0">
                <a:solidFill>
                  <a:schemeClr val="bg1"/>
                </a:solidFill>
              </a:rPr>
              <a:t>(Para.7):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5465" t="29156" r="14735" b="17688"/>
          <a:stretch>
            <a:fillRect/>
          </a:stretch>
        </p:blipFill>
        <p:spPr bwMode="auto">
          <a:xfrm>
            <a:off x="179512" y="764704"/>
            <a:ext cx="878497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700808"/>
            <a:ext cx="8820150" cy="4752975"/>
          </a:xfrm>
          <a:prstGeom prst="rect">
            <a:avLst/>
          </a:prstGeom>
        </p:spPr>
        <p:txBody>
          <a:bodyPr/>
          <a:lstStyle/>
          <a:p>
            <a:pPr marL="441325" marR="0" lvl="0" indent="-441325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 According to the text, what was </a:t>
            </a:r>
            <a:r>
              <a:rPr kumimoji="0" lang="en-US" altLang="zh-CN" sz="3400" b="1" i="0" u="sng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not 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situation for black people in South Africa at that time?</a:t>
            </a:r>
          </a:p>
          <a:p>
            <a:pPr marL="441325" marR="0" lvl="0" indent="-441325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A. Black people had no right to 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vote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441325" marR="0" lvl="0" indent="-441325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B. They couldn’t get the 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jobs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they wanted.</a:t>
            </a:r>
          </a:p>
          <a:p>
            <a:pPr marL="441325" marR="0" lvl="0" indent="-441325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C. They could choose where to live. </a:t>
            </a:r>
          </a:p>
          <a:p>
            <a:pPr marL="441325" marR="0" lvl="0" indent="-441325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D. They were sent to the 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poorest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areas </a:t>
            </a:r>
          </a:p>
          <a:p>
            <a:pPr marL="441325" marR="0" lvl="0" indent="-441325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where 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no one 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could grow food.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908720"/>
            <a:ext cx="4598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400" dirty="0">
                <a:solidFill>
                  <a:srgbClr val="008000"/>
                </a:solidFill>
              </a:rPr>
              <a:t>Choose the best answer.</a:t>
            </a:r>
          </a:p>
        </p:txBody>
      </p:sp>
      <p:pic>
        <p:nvPicPr>
          <p:cNvPr id="7" name="Picture 10" descr="图片huyiu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509120"/>
            <a:ext cx="647700" cy="620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2189" y="836439"/>
            <a:ext cx="8355012" cy="5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0" lang="en-US" altLang="zh-CN" sz="3600" dirty="0">
                <a:solidFill>
                  <a:srgbClr val="9900CC"/>
                </a:solidFill>
              </a:rPr>
              <a:t>2. Why did Elias turn to Nelson Mandela  for help?</a:t>
            </a:r>
            <a:r>
              <a:rPr kumimoji="0" lang="en-US" altLang="zh-CN" sz="3600" dirty="0"/>
              <a:t>    </a:t>
            </a:r>
          </a:p>
          <a:p>
            <a:pPr marL="457200" indent="-457200"/>
            <a:r>
              <a:rPr kumimoji="0" lang="en-US" altLang="zh-CN" sz="3600" dirty="0"/>
              <a:t>    A. He didn’t have a passbook to live in </a:t>
            </a:r>
          </a:p>
          <a:p>
            <a:pPr marL="457200" indent="-457200"/>
            <a:r>
              <a:rPr kumimoji="0" lang="en-US" altLang="zh-CN" sz="3600" dirty="0"/>
              <a:t>         Johannesburg. </a:t>
            </a:r>
          </a:p>
          <a:p>
            <a:pPr marL="457200" indent="-457200"/>
            <a:r>
              <a:rPr kumimoji="0" lang="en-US" altLang="zh-CN" sz="3600" dirty="0"/>
              <a:t>    B. He was badly treated by his cruel  </a:t>
            </a:r>
          </a:p>
          <a:p>
            <a:pPr marL="457200" indent="-457200"/>
            <a:r>
              <a:rPr kumimoji="0" lang="en-US" altLang="zh-CN" sz="3600" dirty="0"/>
              <a:t>         boss. </a:t>
            </a:r>
          </a:p>
          <a:p>
            <a:pPr marL="457200" indent="-457200"/>
            <a:r>
              <a:rPr kumimoji="0" lang="en-US" altLang="zh-CN" sz="3600" dirty="0"/>
              <a:t>    C. He was thought to have stolen some </a:t>
            </a:r>
          </a:p>
          <a:p>
            <a:pPr marL="457200" indent="-457200"/>
            <a:r>
              <a:rPr kumimoji="0" lang="en-US" altLang="zh-CN" sz="3600" dirty="0"/>
              <a:t>         gold. </a:t>
            </a:r>
          </a:p>
          <a:p>
            <a:pPr marL="457200" indent="-457200"/>
            <a:r>
              <a:rPr kumimoji="0" lang="en-US" altLang="zh-CN" sz="3600" dirty="0"/>
              <a:t>    D. He had a fight with a white boy. </a:t>
            </a:r>
          </a:p>
        </p:txBody>
      </p:sp>
      <p:pic>
        <p:nvPicPr>
          <p:cNvPr id="5" name="Picture 3" descr="图片huyiu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647700" cy="620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587375"/>
            <a:ext cx="8355012" cy="536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0" lang="en-US" altLang="zh-CN" sz="3600" dirty="0">
                <a:solidFill>
                  <a:srgbClr val="9900CC"/>
                </a:solidFill>
              </a:rPr>
              <a:t>3. Why did Elias help Mandela blow up some government buildings?</a:t>
            </a:r>
          </a:p>
          <a:p>
            <a:pPr marL="457200" indent="-457200">
              <a:lnSpc>
                <a:spcPct val="120000"/>
              </a:lnSpc>
            </a:pPr>
            <a:r>
              <a:rPr kumimoji="0" lang="en-US" altLang="zh-CN" sz="3600" dirty="0"/>
              <a:t>    A. Because he liked violence.</a:t>
            </a:r>
          </a:p>
          <a:p>
            <a:pPr marL="457200" indent="-457200">
              <a:lnSpc>
                <a:spcPct val="120000"/>
              </a:lnSpc>
            </a:pPr>
            <a:r>
              <a:rPr kumimoji="0" lang="en-US" altLang="zh-CN" sz="3600" dirty="0"/>
              <a:t>    B. Because it was not dangerous.</a:t>
            </a:r>
          </a:p>
          <a:p>
            <a:pPr marL="457200" indent="-457200">
              <a:lnSpc>
                <a:spcPct val="120000"/>
              </a:lnSpc>
            </a:pPr>
            <a:r>
              <a:rPr kumimoji="0" lang="en-US" altLang="zh-CN" sz="3600" dirty="0"/>
              <a:t>    C. Because he thought it was a way to </a:t>
            </a:r>
          </a:p>
          <a:p>
            <a:pPr marL="457200" indent="-457200">
              <a:lnSpc>
                <a:spcPct val="120000"/>
              </a:lnSpc>
            </a:pPr>
            <a:r>
              <a:rPr kumimoji="0" lang="en-US" altLang="zh-CN" sz="3600" dirty="0"/>
              <a:t>         make black people and white people</a:t>
            </a:r>
          </a:p>
          <a:p>
            <a:pPr marL="457200" indent="-457200">
              <a:lnSpc>
                <a:spcPct val="120000"/>
              </a:lnSpc>
            </a:pPr>
            <a:r>
              <a:rPr kumimoji="0" lang="en-US" altLang="zh-CN" sz="3600" dirty="0"/>
              <a:t>         equal.</a:t>
            </a:r>
          </a:p>
          <a:p>
            <a:pPr marL="457200" indent="-457200">
              <a:lnSpc>
                <a:spcPct val="120000"/>
              </a:lnSpc>
            </a:pPr>
            <a:r>
              <a:rPr kumimoji="0" lang="en-US" altLang="zh-CN" sz="3600" dirty="0"/>
              <a:t>    D. Because he wanted to be famous.</a:t>
            </a:r>
          </a:p>
        </p:txBody>
      </p:sp>
      <p:pic>
        <p:nvPicPr>
          <p:cNvPr id="5" name="Picture 4" descr="图片huyiu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284538"/>
            <a:ext cx="647700" cy="620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2" descr="141727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1800225" cy="1800225"/>
          </a:xfrm>
          <a:prstGeom prst="rect">
            <a:avLst/>
          </a:prstGeom>
          <a:noFill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95191" y="2295302"/>
            <a:ext cx="2600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000">
                <a:solidFill>
                  <a:srgbClr val="996633"/>
                </a:solidFill>
              </a:rPr>
              <a:t>Discussion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576" y="3645024"/>
            <a:ext cx="7956550" cy="1355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Find out the great qualities of Mandela according to the passage.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40" t="11438" r="47591" b="38360"/>
          <a:stretch>
            <a:fillRect/>
          </a:stretch>
        </p:blipFill>
        <p:spPr bwMode="auto">
          <a:xfrm>
            <a:off x="2483768" y="2204864"/>
            <a:ext cx="41717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0812" r="36144" b="38360"/>
          <a:stretch>
            <a:fillRect/>
          </a:stretch>
        </p:blipFill>
        <p:spPr bwMode="auto">
          <a:xfrm>
            <a:off x="1115616" y="1052736"/>
            <a:ext cx="669674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476672"/>
            <a:ext cx="7956550" cy="1355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Find out the great qualities of Mandela according to the passage.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4825" y="2003425"/>
            <a:ext cx="8243888" cy="437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 offered guidance to poor black people on their legal problems.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 told me how to get the correct papers so I could stay in Johannesburg.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8313" y="3587750"/>
            <a:ext cx="1657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kumimoji="0" lang="en-US" altLang="zh-CN" sz="3200" dirty="0">
                <a:solidFill>
                  <a:srgbClr val="FF0000"/>
                </a:solidFill>
              </a:rPr>
              <a:t>Helpful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5695950"/>
            <a:ext cx="37909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kumimoji="0" lang="en-US" altLang="zh-CN" sz="3200" dirty="0">
                <a:solidFill>
                  <a:srgbClr val="FF0000"/>
                </a:solidFill>
              </a:rPr>
              <a:t>Kind &amp; Intelligent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7544" y="980728"/>
            <a:ext cx="8208963" cy="418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dirty="0">
                <a:solidFill>
                  <a:srgbClr val="008000"/>
                </a:solidFill>
              </a:rPr>
              <a:t>We were put into a position in which we had either to accept we were less important, or fight the government. We chose to attack the laws. We first broke the law in a way which was peaceful; when this was not allowed … only then did we decide to answer violence with violence.    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1560" y="5373216"/>
            <a:ext cx="63055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kumimoji="0" lang="en-US" altLang="zh-CN" sz="3200" dirty="0">
                <a:solidFill>
                  <a:srgbClr val="FF0000"/>
                </a:solidFill>
              </a:rPr>
              <a:t>Brave, Determined &amp; Unselfish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0" y="-3175"/>
            <a:ext cx="9144000" cy="6845300"/>
          </a:xfrm>
          <a:prstGeom prst="rect">
            <a:avLst/>
          </a:prstGeom>
          <a:solidFill>
            <a:srgbClr val="0066C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4997002"/>
            <a:ext cx="9144000" cy="1860997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rgbClr val="D5D5D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980728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u="sng" dirty="0" smtClean="0">
                <a:solidFill>
                  <a:schemeClr val="bg1"/>
                </a:solidFill>
              </a:rPr>
              <a:t>Homework: </a:t>
            </a:r>
            <a:r>
              <a:rPr lang="zh-CN" altLang="en-US" sz="4800" b="1" i="1" u="sng" dirty="0" smtClean="0">
                <a:solidFill>
                  <a:schemeClr val="bg1"/>
                </a:solidFill>
              </a:rPr>
              <a:t>（</a:t>
            </a:r>
            <a:r>
              <a:rPr lang="en-US" altLang="zh-CN" sz="4800" b="1" i="1" u="sng" dirty="0" smtClean="0">
                <a:solidFill>
                  <a:schemeClr val="bg1"/>
                </a:solidFill>
              </a:rPr>
              <a:t>Textbook</a:t>
            </a:r>
            <a:r>
              <a:rPr lang="zh-CN" altLang="en-US" sz="4800" b="1" i="1" u="sng" dirty="0" smtClean="0">
                <a:solidFill>
                  <a:schemeClr val="bg1"/>
                </a:solidFill>
              </a:rPr>
              <a:t>）</a:t>
            </a:r>
            <a:endParaRPr lang="en-US" altLang="zh-CN" sz="4800" b="1" i="1" u="sng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R</a:t>
            </a:r>
            <a:r>
              <a:rPr lang="en-US" altLang="zh-CN" sz="3600" dirty="0" smtClean="0">
                <a:solidFill>
                  <a:schemeClr val="bg1"/>
                </a:solidFill>
              </a:rPr>
              <a:t>ead the passage on P38  </a:t>
            </a: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E</a:t>
            </a:r>
            <a:r>
              <a:rPr lang="en-US" altLang="zh-CN" sz="3600" dirty="0" smtClean="0">
                <a:solidFill>
                  <a:schemeClr val="bg1"/>
                </a:solidFill>
              </a:rPr>
              <a:t>xercise </a:t>
            </a:r>
            <a:r>
              <a:rPr lang="en-US" altLang="zh-CN" sz="3600" dirty="0" smtClean="0">
                <a:solidFill>
                  <a:schemeClr val="bg1"/>
                </a:solidFill>
              </a:rPr>
              <a:t>on P70 T1.2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438" t="33094" r="41313" b="25563"/>
          <a:stretch>
            <a:fillRect/>
          </a:stretch>
        </p:blipFill>
        <p:spPr bwMode="auto">
          <a:xfrm>
            <a:off x="3699405" y="3284984"/>
            <a:ext cx="544459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22684" t="36219" r="53691" b="42125"/>
          <a:stretch>
            <a:fillRect/>
          </a:stretch>
        </p:blipFill>
        <p:spPr bwMode="auto">
          <a:xfrm>
            <a:off x="-1" y="764704"/>
            <a:ext cx="534168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55576" y="908720"/>
            <a:ext cx="78486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kumimoji="0" lang="en-US" altLang="zh-CN" sz="3600" dirty="0" smtClean="0">
                <a:solidFill>
                  <a:srgbClr val="006600"/>
                </a:solidFill>
              </a:rPr>
              <a:t>Listen to the tape. </a:t>
            </a:r>
            <a:r>
              <a:rPr lang="en-US" altLang="zh-CN" sz="3600" dirty="0" smtClean="0">
                <a:solidFill>
                  <a:srgbClr val="006600"/>
                </a:solidFill>
              </a:rPr>
              <a:t>Figure out w</a:t>
            </a:r>
            <a:r>
              <a:rPr kumimoji="0" lang="zh-CN" sz="3600" dirty="0" smtClean="0">
                <a:solidFill>
                  <a:srgbClr val="006600"/>
                </a:solidFill>
              </a:rPr>
              <a:t>ho </a:t>
            </a:r>
            <a:r>
              <a:rPr kumimoji="0" lang="en-US" altLang="zh-CN" sz="3600" dirty="0" smtClean="0">
                <a:solidFill>
                  <a:srgbClr val="006600"/>
                </a:solidFill>
              </a:rPr>
              <a:t>E</a:t>
            </a:r>
            <a:r>
              <a:rPr kumimoji="0" lang="zh-CN" sz="3600" dirty="0" smtClean="0">
                <a:solidFill>
                  <a:srgbClr val="006600"/>
                </a:solidFill>
              </a:rPr>
              <a:t>lias</a:t>
            </a:r>
            <a:r>
              <a:rPr kumimoji="0" lang="en-US" altLang="zh-CN" sz="3600" dirty="0" smtClean="0">
                <a:solidFill>
                  <a:srgbClr val="006600"/>
                </a:solidFill>
              </a:rPr>
              <a:t> is</a:t>
            </a:r>
            <a:r>
              <a:rPr lang="en-US" altLang="zh-CN" sz="3600" dirty="0">
                <a:solidFill>
                  <a:srgbClr val="006600"/>
                </a:solidFill>
              </a:rPr>
              <a:t> </a:t>
            </a:r>
            <a:r>
              <a:rPr lang="en-US" altLang="zh-CN" sz="3600" dirty="0" smtClean="0">
                <a:solidFill>
                  <a:srgbClr val="006600"/>
                </a:solidFill>
              </a:rPr>
              <a:t>and</a:t>
            </a:r>
            <a:r>
              <a:rPr kumimoji="0" lang="zh-CN" sz="3600" dirty="0" smtClean="0">
                <a:solidFill>
                  <a:srgbClr val="006600"/>
                </a:solidFill>
              </a:rPr>
              <a:t> </a:t>
            </a:r>
            <a:r>
              <a:rPr kumimoji="0" lang="zh-CN" sz="3600" dirty="0">
                <a:solidFill>
                  <a:srgbClr val="006600"/>
                </a:solidFill>
              </a:rPr>
              <a:t>the connection between </a:t>
            </a:r>
            <a:r>
              <a:rPr lang="en-US" altLang="zh-CN" sz="3600" dirty="0" smtClean="0">
                <a:solidFill>
                  <a:srgbClr val="006600"/>
                </a:solidFill>
              </a:rPr>
              <a:t>M &amp; E</a:t>
            </a:r>
            <a:r>
              <a:rPr kumimoji="0" lang="zh-CN" sz="3600" dirty="0" smtClean="0">
                <a:solidFill>
                  <a:srgbClr val="006600"/>
                </a:solidFill>
              </a:rPr>
              <a:t>?</a:t>
            </a:r>
            <a:endParaRPr kumimoji="0" lang="zh-CN" sz="3600" dirty="0">
              <a:solidFill>
                <a:srgbClr val="006600"/>
              </a:solidFill>
            </a:endParaRPr>
          </a:p>
        </p:txBody>
      </p:sp>
      <p:pic>
        <p:nvPicPr>
          <p:cNvPr id="5" name="Picture 2" descr="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92896"/>
            <a:ext cx="2613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Mandela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2492896"/>
            <a:ext cx="254635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5"/>
          <p:cNvSpPr>
            <a:spLocks noChangeArrowheads="1" noChangeShapeType="1"/>
          </p:cNvSpPr>
          <p:nvPr/>
        </p:nvSpPr>
        <p:spPr bwMode="auto">
          <a:xfrm>
            <a:off x="4173538" y="2722563"/>
            <a:ext cx="614362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000" dirty="0">
                <a:ln w="9525">
                  <a:noFill/>
                  <a:round/>
                  <a:headEnd/>
                  <a:tailEnd/>
                </a:ln>
                <a:solidFill>
                  <a:srgbClr val="339966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Arial"/>
                <a:cs typeface="Arial"/>
              </a:rPr>
              <a:t>?</a:t>
            </a:r>
            <a:endParaRPr lang="zh-CN" altLang="en-US" sz="4000" dirty="0">
              <a:ln w="9525">
                <a:noFill/>
                <a:round/>
                <a:headEnd/>
                <a:tailEnd/>
              </a:ln>
              <a:solidFill>
                <a:srgbClr val="339966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492500" y="3443288"/>
            <a:ext cx="19812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03648" y="5949280"/>
            <a:ext cx="1737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E (Elias) </a:t>
            </a:r>
            <a:endParaRPr lang="zh-CN" altLang="en-US" sz="36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932040" y="5949280"/>
            <a:ext cx="402225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M (Nelson Mandela)</a:t>
            </a:r>
            <a:endParaRPr lang="zh-CN" altLang="en-US" sz="3600" dirty="0"/>
          </a:p>
        </p:txBody>
      </p:sp>
      <p:pic>
        <p:nvPicPr>
          <p:cNvPr id="11" name="B1U5 Reading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8100392" y="1700808"/>
            <a:ext cx="648072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20096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4" grpId="0"/>
      <p:bldP spid="7" grpId="0" animBg="1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23850" y="836613"/>
            <a:ext cx="8208963" cy="646331"/>
          </a:xfrm>
          <a:prstGeom prst="rect">
            <a:avLst/>
          </a:prstGeom>
          <a:noFill/>
          <a:ln w="22225">
            <a:solidFill>
              <a:srgbClr val="800000"/>
            </a:solidFill>
            <a:prstDash val="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Skim </a:t>
            </a:r>
            <a:r>
              <a:rPr lang="en-US" altLang="zh-CN" sz="3600" dirty="0" smtClean="0">
                <a:solidFill>
                  <a:srgbClr val="FF0000"/>
                </a:solidFill>
              </a:rPr>
              <a:t>Para.1</a:t>
            </a:r>
            <a:r>
              <a:rPr lang="en-US" altLang="zh-CN" sz="3600" dirty="0" smtClean="0"/>
              <a:t> and </a:t>
            </a:r>
            <a:r>
              <a:rPr lang="en-US" altLang="zh-CN" sz="3600" dirty="0"/>
              <a:t>fill in the blanks.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7338" y="1741488"/>
            <a:ext cx="1439862" cy="71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dirty="0">
                <a:solidFill>
                  <a:srgbClr val="00B0F0"/>
                </a:solidFill>
              </a:rPr>
              <a:t>Elias: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39863" y="1814513"/>
            <a:ext cx="75961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a poor _____ ______ in South Africa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790825" y="1812925"/>
            <a:ext cx="28435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3300"/>
                </a:solidFill>
              </a:rPr>
              <a:t>black worker</a:t>
            </a:r>
            <a:endParaRPr lang="zh-CN" altLang="en-US" sz="4000" dirty="0">
              <a:solidFill>
                <a:srgbClr val="FF3300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87338" y="2525713"/>
            <a:ext cx="37798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rgbClr val="00B0F0"/>
                </a:solidFill>
              </a:rPr>
              <a:t>Nelson Mandela: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2263" y="3068638"/>
            <a:ext cx="87137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/>
              <a:t>a _____ _______ who offered guidance to poor black people in South Africa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82625" y="3068638"/>
            <a:ext cx="28853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3300"/>
                </a:solidFill>
              </a:rPr>
              <a:t>black  lawyer</a:t>
            </a:r>
            <a:endParaRPr lang="zh-CN" altLang="en-US" sz="4000" dirty="0">
              <a:solidFill>
                <a:srgbClr val="FF33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8925" y="4365625"/>
            <a:ext cx="8675688" cy="2118593"/>
          </a:xfrm>
          <a:prstGeom prst="rect">
            <a:avLst/>
          </a:prstGeom>
          <a:solidFill>
            <a:srgbClr val="99CCFF">
              <a:alpha val="35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sz="3600" dirty="0"/>
              <a:t>The text tells us about _____ </a:t>
            </a:r>
            <a:r>
              <a:rPr kumimoji="0" lang="en-US" altLang="zh-CN" sz="3600" dirty="0" smtClean="0"/>
              <a:t>(whose) life </a:t>
            </a:r>
            <a:r>
              <a:rPr kumimoji="0" lang="en-US" altLang="zh-CN" sz="3600" dirty="0"/>
              <a:t>and what he did with </a:t>
            </a:r>
            <a:r>
              <a:rPr kumimoji="0" lang="en-US" altLang="zh-CN" sz="3600" dirty="0" smtClean="0"/>
              <a:t>_______________(whom) </a:t>
            </a:r>
            <a:r>
              <a:rPr kumimoji="0" lang="en-US" altLang="zh-CN" sz="3600" dirty="0"/>
              <a:t>to fight </a:t>
            </a:r>
            <a:r>
              <a:rPr kumimoji="0" lang="en-US" altLang="zh-CN" sz="3600" dirty="0" smtClean="0"/>
              <a:t>for </a:t>
            </a:r>
            <a:r>
              <a:rPr kumimoji="0" lang="en-US" altLang="zh-CN" sz="3600" dirty="0"/>
              <a:t>_____ people. 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748213" y="4446588"/>
            <a:ext cx="12426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000" dirty="0">
                <a:solidFill>
                  <a:srgbClr val="FF0000"/>
                </a:solidFill>
              </a:rPr>
              <a:t>Elias’</a:t>
            </a:r>
            <a:endParaRPr kumimoji="0"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3707904" y="5085184"/>
            <a:ext cx="37000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000" dirty="0">
                <a:solidFill>
                  <a:srgbClr val="FF0000"/>
                </a:solidFill>
              </a:rPr>
              <a:t>Nelson Mandela </a:t>
            </a:r>
            <a:endParaRPr kumimoji="0"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411760" y="5733256"/>
            <a:ext cx="1377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dirty="0">
                <a:solidFill>
                  <a:srgbClr val="FF0000"/>
                </a:solidFill>
              </a:rPr>
              <a:t>black</a:t>
            </a:r>
            <a:endParaRPr kumimoji="0"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0"/>
            <a:ext cx="90428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Skim</a:t>
            </a:r>
            <a:r>
              <a:rPr kumimoji="0" lang="en-US" altLang="zh-CN" sz="3600" dirty="0" smtClean="0">
                <a:solidFill>
                  <a:schemeClr val="bg1"/>
                </a:solidFill>
              </a:rPr>
              <a:t> </a:t>
            </a:r>
            <a:r>
              <a:rPr kumimoji="0" lang="en-US" altLang="zh-CN" sz="3600" dirty="0">
                <a:solidFill>
                  <a:schemeClr val="bg1"/>
                </a:solidFill>
              </a:rPr>
              <a:t>the </a:t>
            </a:r>
            <a:r>
              <a:rPr kumimoji="0" lang="en-US" altLang="zh-CN" sz="3600" dirty="0" smtClean="0">
                <a:solidFill>
                  <a:schemeClr val="bg1"/>
                </a:solidFill>
              </a:rPr>
              <a:t>paragraphs </a:t>
            </a:r>
            <a:r>
              <a:rPr kumimoji="0" lang="en-US" altLang="zh-CN" sz="3600" dirty="0">
                <a:solidFill>
                  <a:schemeClr val="bg1"/>
                </a:solidFill>
              </a:rPr>
              <a:t>and answer the questions.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20" y="1268760"/>
            <a:ext cx="867645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742950"/>
            <a:r>
              <a:rPr kumimoji="0" lang="en-US" altLang="zh-CN" sz="4000" dirty="0" smtClean="0"/>
              <a:t>1.Why </a:t>
            </a:r>
            <a:r>
              <a:rPr kumimoji="0" lang="en-US" altLang="zh-CN" sz="4000" dirty="0"/>
              <a:t>did Elias visit Nelson </a:t>
            </a:r>
            <a:r>
              <a:rPr kumimoji="0" lang="en-US" altLang="zh-CN" sz="4000" dirty="0" smtClean="0"/>
              <a:t>Mandela</a:t>
            </a:r>
            <a:r>
              <a:rPr kumimoji="0" lang="en-US" altLang="zh-CN" sz="4000" dirty="0" smtClean="0"/>
              <a:t>? </a:t>
            </a:r>
            <a:r>
              <a:rPr kumimoji="0" lang="en-US" altLang="zh-CN" sz="4000" dirty="0" smtClean="0">
                <a:solidFill>
                  <a:srgbClr val="FF0000"/>
                </a:solidFill>
              </a:rPr>
              <a:t>(</a:t>
            </a:r>
            <a:r>
              <a:rPr kumimoji="0" lang="en-US" altLang="zh-CN" sz="4000" dirty="0" smtClean="0">
                <a:solidFill>
                  <a:srgbClr val="FF0000"/>
                </a:solidFill>
              </a:rPr>
              <a:t>Para. 2)</a:t>
            </a:r>
          </a:p>
          <a:p>
            <a:endParaRPr kumimoji="0" lang="en-US" altLang="zh-CN" sz="4000" dirty="0"/>
          </a:p>
          <a:p>
            <a:r>
              <a:rPr lang="en-US" altLang="zh-CN" sz="4000" dirty="0" smtClean="0"/>
              <a:t>2</a:t>
            </a:r>
            <a:r>
              <a:rPr kumimoji="0" lang="en-US" altLang="zh-CN" sz="4000" dirty="0" smtClean="0"/>
              <a:t>. </a:t>
            </a:r>
            <a:r>
              <a:rPr kumimoji="0" lang="en-US" altLang="zh-CN" sz="4000" dirty="0"/>
              <a:t>Why did Elias said it is the happiest day of his </a:t>
            </a:r>
            <a:r>
              <a:rPr kumimoji="0" lang="en-US" altLang="zh-CN" sz="4000" dirty="0" smtClean="0"/>
              <a:t>life? </a:t>
            </a:r>
            <a:r>
              <a:rPr kumimoji="0" lang="en-US" altLang="zh-CN" sz="4000" dirty="0" smtClean="0">
                <a:solidFill>
                  <a:srgbClr val="FF0000"/>
                </a:solidFill>
              </a:rPr>
              <a:t>(</a:t>
            </a:r>
            <a:r>
              <a:rPr lang="en-US" altLang="zh-CN" sz="4000" dirty="0">
                <a:solidFill>
                  <a:srgbClr val="FF0000"/>
                </a:solidFill>
              </a:rPr>
              <a:t>P</a:t>
            </a:r>
            <a:r>
              <a:rPr kumimoji="0" lang="en-US" altLang="zh-CN" sz="4000" dirty="0" smtClean="0">
                <a:solidFill>
                  <a:srgbClr val="FF0000"/>
                </a:solidFill>
              </a:rPr>
              <a:t>ara</a:t>
            </a:r>
            <a:r>
              <a:rPr kumimoji="0" lang="en-US" altLang="zh-CN" sz="4000" dirty="0">
                <a:solidFill>
                  <a:srgbClr val="FF0000"/>
                </a:solidFill>
              </a:rPr>
              <a:t>. </a:t>
            </a:r>
            <a:r>
              <a:rPr kumimoji="0" lang="en-US" altLang="zh-CN" sz="4000" dirty="0" smtClean="0">
                <a:solidFill>
                  <a:srgbClr val="FF0000"/>
                </a:solidFill>
              </a:rPr>
              <a:t>3) </a:t>
            </a:r>
          </a:p>
          <a:p>
            <a:endParaRPr kumimoji="0" lang="en-US" altLang="zh-CN" sz="4000" dirty="0"/>
          </a:p>
          <a:p>
            <a:r>
              <a:rPr lang="en-US" altLang="zh-CN" sz="4000" dirty="0" smtClean="0"/>
              <a:t>3</a:t>
            </a:r>
            <a:r>
              <a:rPr kumimoji="0" lang="en-US" altLang="zh-CN" sz="4000" dirty="0" smtClean="0"/>
              <a:t>. </a:t>
            </a:r>
            <a:r>
              <a:rPr kumimoji="0" lang="en-US" altLang="zh-CN" sz="4000" dirty="0"/>
              <a:t>What was the unfair situation black people faced</a:t>
            </a:r>
            <a:r>
              <a:rPr kumimoji="0" lang="zh-CN" altLang="en-US" sz="4000" dirty="0" smtClean="0"/>
              <a:t>？</a:t>
            </a:r>
            <a:r>
              <a:rPr kumimoji="0" lang="en-US" altLang="zh-CN" sz="4000" dirty="0" smtClean="0">
                <a:solidFill>
                  <a:srgbClr val="FF0000"/>
                </a:solidFill>
              </a:rPr>
              <a:t>(Para. 5)</a:t>
            </a:r>
            <a:endParaRPr kumimoji="0"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51520" y="1556792"/>
            <a:ext cx="88924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0" lang="en-US" altLang="zh-CN" sz="3600" dirty="0"/>
              <a:t>Why did Elias visit Nelson Mandela</a:t>
            </a:r>
            <a:r>
              <a:rPr kumimoji="0" lang="en-US" altLang="zh-CN" sz="3600" dirty="0" smtClean="0"/>
              <a:t>? </a:t>
            </a:r>
            <a:r>
              <a:rPr kumimoji="0" lang="en-US" altLang="zh-CN" sz="3600" dirty="0" smtClean="0">
                <a:solidFill>
                  <a:srgbClr val="FF0000"/>
                </a:solidFill>
              </a:rPr>
              <a:t>(Para.2)</a:t>
            </a:r>
            <a:endParaRPr kumimoji="0"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2780928"/>
            <a:ext cx="88204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4000" dirty="0" smtClean="0">
                <a:solidFill>
                  <a:srgbClr val="008000"/>
                </a:solidFill>
              </a:rPr>
              <a:t>        Elias </a:t>
            </a:r>
            <a:r>
              <a:rPr kumimoji="0" lang="en-US" altLang="zh-CN" sz="4000" dirty="0">
                <a:solidFill>
                  <a:srgbClr val="008000"/>
                </a:solidFill>
              </a:rPr>
              <a:t>visited Nelson Mandela because he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needed legal help. </a:t>
            </a:r>
            <a:r>
              <a:rPr kumimoji="0" lang="en-US" altLang="zh-CN" sz="4000" dirty="0">
                <a:solidFill>
                  <a:srgbClr val="008000"/>
                </a:solidFill>
              </a:rPr>
              <a:t>He was not legally allowed to work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without a </a:t>
            </a:r>
            <a:r>
              <a:rPr kumimoji="0" lang="en-US" altLang="zh-CN" sz="4000" b="1" u="sng" dirty="0" smtClean="0">
                <a:solidFill>
                  <a:srgbClr val="008000"/>
                </a:solidFill>
              </a:rPr>
              <a:t>passbook</a:t>
            </a:r>
            <a:r>
              <a:rPr kumimoji="0" lang="en-US" altLang="zh-CN" sz="4000" dirty="0" smtClean="0">
                <a:solidFill>
                  <a:srgbClr val="008000"/>
                </a:solidFill>
              </a:rPr>
              <a:t>.</a:t>
            </a:r>
            <a:endParaRPr kumimoji="0" lang="en-US" altLang="zh-CN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196752"/>
            <a:ext cx="8601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dirty="0" smtClean="0"/>
              <a:t>2</a:t>
            </a:r>
            <a:r>
              <a:rPr kumimoji="0" lang="en-US" altLang="zh-CN" sz="3600" dirty="0" smtClean="0"/>
              <a:t>. </a:t>
            </a:r>
            <a:r>
              <a:rPr kumimoji="0" lang="en-US" altLang="zh-CN" sz="3600" dirty="0"/>
              <a:t>Why did Elias said it is the happiest day of his </a:t>
            </a:r>
            <a:r>
              <a:rPr kumimoji="0" lang="en-US" altLang="zh-CN" sz="3600" dirty="0" smtClean="0"/>
              <a:t>life? (</a:t>
            </a:r>
            <a:r>
              <a:rPr lang="en-US" altLang="zh-CN" sz="3600" dirty="0" smtClean="0">
                <a:solidFill>
                  <a:srgbClr val="FF0000"/>
                </a:solidFill>
              </a:rPr>
              <a:t>P</a:t>
            </a:r>
            <a:r>
              <a:rPr kumimoji="0" lang="en-US" altLang="zh-CN" sz="3600" dirty="0" smtClean="0">
                <a:solidFill>
                  <a:srgbClr val="FF0000"/>
                </a:solidFill>
              </a:rPr>
              <a:t>ara</a:t>
            </a:r>
            <a:r>
              <a:rPr kumimoji="0" lang="en-US" altLang="zh-CN" sz="3600" dirty="0">
                <a:solidFill>
                  <a:srgbClr val="FF0000"/>
                </a:solidFill>
              </a:rPr>
              <a:t>. </a:t>
            </a:r>
            <a:r>
              <a:rPr kumimoji="0" lang="en-US" altLang="zh-CN" sz="3600" dirty="0" smtClean="0">
                <a:solidFill>
                  <a:srgbClr val="FF0000"/>
                </a:solidFill>
              </a:rPr>
              <a:t>3) </a:t>
            </a:r>
            <a:endParaRPr kumimoji="0"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9512" y="2708920"/>
            <a:ext cx="86407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sz="4000" dirty="0" smtClean="0">
                <a:solidFill>
                  <a:srgbClr val="008000"/>
                </a:solidFill>
              </a:rPr>
              <a:t>        Because </a:t>
            </a:r>
            <a:r>
              <a:rPr kumimoji="0" lang="en-US" altLang="zh-CN" sz="4000" dirty="0">
                <a:solidFill>
                  <a:srgbClr val="008000"/>
                </a:solidFill>
              </a:rPr>
              <a:t>with Mandela’s help, Elias could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stay in Johannesburg</a:t>
            </a:r>
            <a:r>
              <a:rPr kumimoji="0" lang="en-US" altLang="zh-CN" sz="4000" dirty="0">
                <a:solidFill>
                  <a:srgbClr val="008000"/>
                </a:solidFill>
              </a:rPr>
              <a:t>. He became more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hopeful</a:t>
            </a:r>
            <a:r>
              <a:rPr kumimoji="0" lang="en-US" altLang="zh-CN" sz="4000" dirty="0">
                <a:solidFill>
                  <a:srgbClr val="008000"/>
                </a:solidFill>
              </a:rPr>
              <a:t> about his future.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1556792"/>
            <a:ext cx="820859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dirty="0"/>
              <a:t>3</a:t>
            </a:r>
            <a:r>
              <a:rPr kumimoji="0" lang="en-US" altLang="zh-CN" sz="4000" dirty="0" smtClean="0"/>
              <a:t>. </a:t>
            </a:r>
            <a:r>
              <a:rPr kumimoji="0" lang="en-US" altLang="zh-CN" sz="4000" dirty="0"/>
              <a:t>What was the unfair situation black people faced</a:t>
            </a:r>
            <a:r>
              <a:rPr kumimoji="0" lang="zh-CN" altLang="en-US" sz="4000" dirty="0" smtClean="0"/>
              <a:t>？</a:t>
            </a:r>
            <a:r>
              <a:rPr kumimoji="0" lang="en-US" altLang="zh-CN" sz="4000" dirty="0" smtClean="0">
                <a:solidFill>
                  <a:srgbClr val="FF0000"/>
                </a:solidFill>
              </a:rPr>
              <a:t>(Para.5)</a:t>
            </a:r>
            <a:endParaRPr kumimoji="0"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852936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4000" dirty="0" smtClean="0">
                <a:solidFill>
                  <a:srgbClr val="008000"/>
                </a:solidFill>
              </a:rPr>
              <a:t>They </a:t>
            </a:r>
            <a:r>
              <a:rPr kumimoji="0" lang="en-US" altLang="zh-CN" sz="4000" dirty="0">
                <a:solidFill>
                  <a:srgbClr val="008000"/>
                </a:solidFill>
              </a:rPr>
              <a:t>could not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vote </a:t>
            </a:r>
            <a:r>
              <a:rPr kumimoji="0" lang="en-US" altLang="zh-CN" sz="4000" dirty="0">
                <a:solidFill>
                  <a:srgbClr val="008000"/>
                </a:solidFill>
              </a:rPr>
              <a:t>or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choose their leader</a:t>
            </a:r>
            <a:r>
              <a:rPr kumimoji="0" lang="en-US" altLang="zh-CN" sz="4000" dirty="0">
                <a:solidFill>
                  <a:srgbClr val="008000"/>
                </a:solidFill>
              </a:rPr>
              <a:t>.</a:t>
            </a:r>
          </a:p>
          <a:p>
            <a:r>
              <a:rPr kumimoji="0" lang="en-US" altLang="zh-CN" sz="4000" dirty="0">
                <a:solidFill>
                  <a:srgbClr val="008000"/>
                </a:solidFill>
              </a:rPr>
              <a:t>They could not choose where to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live</a:t>
            </a:r>
            <a:r>
              <a:rPr kumimoji="0" lang="en-US" altLang="zh-CN" sz="4000" dirty="0">
                <a:solidFill>
                  <a:srgbClr val="008000"/>
                </a:solidFill>
              </a:rPr>
              <a:t>, their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jobs</a:t>
            </a:r>
            <a:r>
              <a:rPr kumimoji="0" lang="en-US" altLang="zh-CN" sz="4000" dirty="0">
                <a:solidFill>
                  <a:srgbClr val="008000"/>
                </a:solidFill>
              </a:rPr>
              <a:t> or their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homeland</a:t>
            </a:r>
            <a:r>
              <a:rPr kumimoji="0" lang="en-US" altLang="zh-CN" sz="4000" u="sng" dirty="0">
                <a:solidFill>
                  <a:srgbClr val="008000"/>
                </a:solidFill>
              </a:rPr>
              <a:t> o</a:t>
            </a:r>
            <a:r>
              <a:rPr kumimoji="0" lang="en-US" altLang="zh-CN" sz="4000" dirty="0">
                <a:solidFill>
                  <a:srgbClr val="008000"/>
                </a:solidFill>
              </a:rPr>
              <a:t>utside the 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853</Words>
  <Application>Microsoft Office PowerPoint</Application>
  <PresentationFormat>全屏显示(4:3)</PresentationFormat>
  <Paragraphs>102</Paragraphs>
  <Slides>22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5</cp:revision>
  <dcterms:created xsi:type="dcterms:W3CDTF">2015-11-09T02:55:04Z</dcterms:created>
  <dcterms:modified xsi:type="dcterms:W3CDTF">2015-11-10T02:20:59Z</dcterms:modified>
</cp:coreProperties>
</file>