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338" r:id="rId7"/>
    <p:sldId id="431" r:id="rId8"/>
    <p:sldId id="339" r:id="rId9"/>
    <p:sldId id="468" r:id="rId10"/>
    <p:sldId id="435" r:id="rId11"/>
    <p:sldId id="437" r:id="rId12"/>
    <p:sldId id="391" r:id="rId13"/>
    <p:sldId id="392" r:id="rId14"/>
    <p:sldId id="476" r:id="rId15"/>
    <p:sldId id="393" r:id="rId16"/>
    <p:sldId id="477" r:id="rId17"/>
    <p:sldId id="439" r:id="rId18"/>
    <p:sldId id="371" r:id="rId19"/>
    <p:sldId id="440" r:id="rId20"/>
    <p:sldId id="395" r:id="rId21"/>
    <p:sldId id="397" r:id="rId22"/>
    <p:sldId id="398" r:id="rId23"/>
    <p:sldId id="399" r:id="rId24"/>
    <p:sldId id="401" r:id="rId25"/>
    <p:sldId id="441" r:id="rId26"/>
    <p:sldId id="442" r:id="rId27"/>
    <p:sldId id="443" r:id="rId28"/>
    <p:sldId id="444" r:id="rId29"/>
    <p:sldId id="446" r:id="rId30"/>
    <p:sldId id="445" r:id="rId31"/>
    <p:sldId id="447" r:id="rId32"/>
    <p:sldId id="469" r:id="rId33"/>
    <p:sldId id="470" r:id="rId34"/>
    <p:sldId id="448" r:id="rId35"/>
    <p:sldId id="450" r:id="rId36"/>
    <p:sldId id="451" r:id="rId37"/>
    <p:sldId id="452" r:id="rId38"/>
    <p:sldId id="405" r:id="rId39"/>
    <p:sldId id="407" r:id="rId40"/>
    <p:sldId id="418" r:id="rId41"/>
    <p:sldId id="419" r:id="rId42"/>
    <p:sldId id="420" r:id="rId43"/>
    <p:sldId id="421" r:id="rId44"/>
    <p:sldId id="422" r:id="rId45"/>
    <p:sldId id="423" r:id="rId46"/>
    <p:sldId id="424" r:id="rId47"/>
    <p:sldId id="478" r:id="rId48"/>
    <p:sldId id="479" r:id="rId49"/>
    <p:sldId id="480" r:id="rId50"/>
    <p:sldId id="487" r:id="rId51"/>
    <p:sldId id="481" r:id="rId52"/>
    <p:sldId id="482" r:id="rId53"/>
    <p:sldId id="483" r:id="rId54"/>
    <p:sldId id="426" r:id="rId55"/>
    <p:sldId id="412" r:id="rId56"/>
    <p:sldId id="413" r:id="rId57"/>
    <p:sldId id="414" r:id="rId58"/>
    <p:sldId id="453" r:id="rId59"/>
    <p:sldId id="416" r:id="rId60"/>
    <p:sldId id="488" r:id="rId61"/>
    <p:sldId id="489" r:id="rId62"/>
    <p:sldId id="490" r:id="rId63"/>
    <p:sldId id="491" r:id="rId64"/>
    <p:sldId id="492" r:id="rId65"/>
    <p:sldId id="493" r:id="rId66"/>
    <p:sldId id="494" r:id="rId67"/>
    <p:sldId id="495" r:id="rId68"/>
    <p:sldId id="463" r:id="rId69"/>
    <p:sldId id="464" r:id="rId70"/>
    <p:sldId id="465" r:id="rId71"/>
    <p:sldId id="466" r:id="rId72"/>
    <p:sldId id="473" r:id="rId73"/>
    <p:sldId id="410" r:id="rId74"/>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702" y="-300"/>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2016-3-22</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2016-3-22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2016-3-22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1011661" y="6405466"/>
            <a:ext cx="4809278"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1141951" y="6410204"/>
            <a:ext cx="4626430"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第三课　毛泽东：忆往昔，峥嵘岁月稠</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2016-3-22</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2016-3-22</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2016-3-22</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2016-3-22</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3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38.xml"/><Relationship Id="rId5" Type="http://schemas.openxmlformats.org/officeDocument/2006/relationships/slide" Target="slide21.xml"/><Relationship Id="rId4"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3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4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5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3.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4.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5.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6.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7.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8.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69.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71.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72.xml.rels><?xml version="1.0" encoding="UTF-8" standalone="yes"?>
<Relationships xmlns="http://schemas.openxmlformats.org/package/2006/relationships"><Relationship Id="rId8" Type="http://schemas.openxmlformats.org/officeDocument/2006/relationships/slide" Target="slide54.xml"/><Relationship Id="rId13" Type="http://schemas.openxmlformats.org/officeDocument/2006/relationships/slide" Target="slide70.xml"/><Relationship Id="rId3" Type="http://schemas.openxmlformats.org/officeDocument/2006/relationships/slide" Target="slide39.xml"/><Relationship Id="rId7" Type="http://schemas.openxmlformats.org/officeDocument/2006/relationships/slide" Target="slide46.xml"/><Relationship Id="rId12" Type="http://schemas.openxmlformats.org/officeDocument/2006/relationships/slide" Target="slide68.xml"/><Relationship Id="rId2" Type="http://schemas.openxmlformats.org/officeDocument/2006/relationships/slide" Target="slide38.xml"/><Relationship Id="rId1" Type="http://schemas.openxmlformats.org/officeDocument/2006/relationships/slideLayout" Target="../slideLayouts/slideLayout2.xml"/><Relationship Id="rId6" Type="http://schemas.openxmlformats.org/officeDocument/2006/relationships/slide" Target="slide44.xml"/><Relationship Id="rId11" Type="http://schemas.openxmlformats.org/officeDocument/2006/relationships/slide" Target="slide59.xml"/><Relationship Id="rId5" Type="http://schemas.openxmlformats.org/officeDocument/2006/relationships/slide" Target="slide42.xml"/><Relationship Id="rId15" Type="http://schemas.openxmlformats.org/officeDocument/2006/relationships/slide" Target="slide2.xml"/><Relationship Id="rId10" Type="http://schemas.openxmlformats.org/officeDocument/2006/relationships/slide" Target="slide57.xml"/><Relationship Id="rId4" Type="http://schemas.openxmlformats.org/officeDocument/2006/relationships/slide" Target="slide40.xml"/><Relationship Id="rId9" Type="http://schemas.openxmlformats.org/officeDocument/2006/relationships/slide" Target="slide55.xml"/><Relationship Id="rId14" Type="http://schemas.openxmlformats.org/officeDocument/2006/relationships/slide" Target="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第三课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673108" y="2997746"/>
            <a:ext cx="859045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毛泽东：忆往昔</a:t>
            </a:r>
            <a:r>
              <a:rPr lang="zh-CN" altLang="en-US" sz="7000" b="1" dirty="0" smtClean="0">
                <a:solidFill>
                  <a:srgbClr val="00B050"/>
                </a:solidFill>
                <a:latin typeface="微软雅黑" pitchFamily="34" charset="-122"/>
                <a:ea typeface="微软雅黑" pitchFamily="34" charset="-122"/>
              </a:rPr>
              <a:t>，</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峥嵘岁月稠</a:t>
            </a:r>
            <a:endParaRPr lang="zh-CN" altLang="en-US" sz="7000" b="1" dirty="0">
              <a:solidFill>
                <a:srgbClr val="FF0000"/>
              </a:solidFill>
              <a:latin typeface="+mj-ea"/>
              <a:ea typeface="+mj-ea"/>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89434"/>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C00000"/>
                </a:solidFill>
                <a:latin typeface="Times New Roman"/>
                <a:ea typeface="微软雅黑"/>
                <a:cs typeface="Times New Roman"/>
              </a:rPr>
              <a:t>二、写作背景</a:t>
            </a:r>
            <a:endParaRPr lang="zh-CN" altLang="zh-CN" sz="1050" b="1" kern="100" dirty="0">
              <a:solidFill>
                <a:srgbClr val="C00000"/>
              </a:solidFill>
              <a:effectLst/>
              <a:latin typeface="宋体"/>
              <a:cs typeface="Courier New"/>
            </a:endParaRPr>
          </a:p>
        </p:txBody>
      </p:sp>
      <p:sp>
        <p:nvSpPr>
          <p:cNvPr id="3" name="TextBox 2"/>
          <p:cNvSpPr txBox="1"/>
          <p:nvPr/>
        </p:nvSpPr>
        <p:spPr>
          <a:xfrm>
            <a:off x="321879" y="979134"/>
            <a:ext cx="11381058" cy="3331681"/>
          </a:xfrm>
          <a:prstGeom prst="rect">
            <a:avLst/>
          </a:prstGeom>
          <a:noFill/>
        </p:spPr>
        <p:txBody>
          <a:bodyPr wrap="square" rtlCol="0">
            <a:spAutoFit/>
          </a:bodyPr>
          <a:lstStyle/>
          <a:p>
            <a:pPr algn="just">
              <a:spcAft>
                <a:spcPts val="0"/>
              </a:spcAft>
            </a:pPr>
            <a:r>
              <a:rPr lang="en-US" altLang="zh-CN" sz="2000" kern="100" dirty="0" smtClean="0">
                <a:solidFill>
                  <a:srgbClr val="404040"/>
                </a:solidFill>
                <a:latin typeface="Times New Roman"/>
                <a:ea typeface="微软雅黑"/>
                <a:cs typeface="Times New Roman"/>
              </a:rPr>
              <a:t>        </a:t>
            </a:r>
            <a:r>
              <a:rPr lang="zh-CN" altLang="zh-CN" sz="2000" kern="100" dirty="0" smtClean="0">
                <a:solidFill>
                  <a:srgbClr val="404040"/>
                </a:solidFill>
                <a:latin typeface="Times New Roman"/>
                <a:ea typeface="微软雅黑"/>
                <a:cs typeface="Times New Roman"/>
              </a:rPr>
              <a:t>美国</a:t>
            </a:r>
            <a:r>
              <a:rPr lang="zh-CN" altLang="zh-CN" sz="2000" kern="100" dirty="0">
                <a:solidFill>
                  <a:srgbClr val="404040"/>
                </a:solidFill>
                <a:latin typeface="Times New Roman"/>
                <a:ea typeface="微软雅黑"/>
                <a:cs typeface="Times New Roman"/>
              </a:rPr>
              <a:t>记者埃德加</a:t>
            </a:r>
            <a:r>
              <a:rPr lang="en-US" altLang="zh-CN" sz="2000" kern="100" dirty="0">
                <a:solidFill>
                  <a:srgbClr val="404040"/>
                </a:solidFill>
                <a:latin typeface="Times New Roman"/>
                <a:ea typeface="微软雅黑"/>
                <a:cs typeface="Courier New"/>
              </a:rPr>
              <a:t>·</a:t>
            </a:r>
            <a:r>
              <a:rPr lang="zh-CN" altLang="zh-CN" sz="2000" kern="100" dirty="0">
                <a:solidFill>
                  <a:srgbClr val="404040"/>
                </a:solidFill>
                <a:latin typeface="Times New Roman"/>
                <a:ea typeface="微软雅黑"/>
                <a:cs typeface="Times New Roman"/>
              </a:rPr>
              <a:t>斯诺在</a:t>
            </a:r>
            <a:r>
              <a:rPr lang="en-US" altLang="zh-CN" sz="2000" kern="100" dirty="0">
                <a:solidFill>
                  <a:srgbClr val="404040"/>
                </a:solidFill>
                <a:latin typeface="Times New Roman"/>
                <a:ea typeface="微软雅黑"/>
                <a:cs typeface="Courier New"/>
              </a:rPr>
              <a:t>1936</a:t>
            </a:r>
            <a:r>
              <a:rPr lang="zh-CN" altLang="zh-CN" sz="2000" kern="100" dirty="0">
                <a:solidFill>
                  <a:srgbClr val="404040"/>
                </a:solidFill>
                <a:latin typeface="Times New Roman"/>
                <a:ea typeface="微软雅黑"/>
                <a:cs typeface="Times New Roman"/>
              </a:rPr>
              <a:t>年采访了陕甘宁边区后所撰写的著名的《西行漫记》，最初是以英文发表在英美的各大报刊上，为一系列的有关中国以及中国共产党领导的中国革命的采访实录。</a:t>
            </a:r>
            <a:r>
              <a:rPr lang="en-US" altLang="zh-CN" sz="2000" kern="100" dirty="0">
                <a:solidFill>
                  <a:srgbClr val="404040"/>
                </a:solidFill>
                <a:latin typeface="Times New Roman"/>
                <a:ea typeface="微软雅黑"/>
                <a:cs typeface="Courier New"/>
              </a:rPr>
              <a:t>1937</a:t>
            </a:r>
            <a:r>
              <a:rPr lang="zh-CN" altLang="zh-CN" sz="2000" kern="100" dirty="0">
                <a:solidFill>
                  <a:srgbClr val="404040"/>
                </a:solidFill>
                <a:latin typeface="Times New Roman"/>
                <a:ea typeface="微软雅黑"/>
                <a:cs typeface="Times New Roman"/>
              </a:rPr>
              <a:t>年</a:t>
            </a:r>
            <a:r>
              <a:rPr lang="en-US" altLang="zh-CN" sz="2000" kern="100" dirty="0">
                <a:solidFill>
                  <a:srgbClr val="404040"/>
                </a:solidFill>
                <a:latin typeface="Times New Roman"/>
                <a:ea typeface="微软雅黑"/>
                <a:cs typeface="Courier New"/>
              </a:rPr>
              <a:t>10</a:t>
            </a:r>
            <a:r>
              <a:rPr lang="zh-CN" altLang="zh-CN" sz="2000" kern="100" dirty="0">
                <a:solidFill>
                  <a:srgbClr val="404040"/>
                </a:solidFill>
                <a:latin typeface="Times New Roman"/>
                <a:ea typeface="微软雅黑"/>
                <a:cs typeface="Times New Roman"/>
              </a:rPr>
              <a:t>月，该系列文章结集发行单行本，起名为《</a:t>
            </a:r>
            <a:r>
              <a:rPr lang="zh-CN" altLang="zh-CN" sz="2000" b="1" kern="100" dirty="0">
                <a:solidFill>
                  <a:srgbClr val="C00000"/>
                </a:solidFill>
                <a:latin typeface="方正姚体" panose="02010601030101010101" pitchFamily="2" charset="-122"/>
                <a:ea typeface="方正姚体" panose="02010601030101010101" pitchFamily="2" charset="-122"/>
                <a:cs typeface="Times New Roman"/>
              </a:rPr>
              <a:t>红星照耀中国</a:t>
            </a:r>
            <a:r>
              <a:rPr lang="zh-CN" altLang="zh-CN" sz="2000" kern="100" dirty="0">
                <a:solidFill>
                  <a:srgbClr val="404040"/>
                </a:solidFill>
                <a:latin typeface="Times New Roman"/>
                <a:ea typeface="微软雅黑"/>
                <a:cs typeface="Times New Roman"/>
              </a:rPr>
              <a:t>》</a:t>
            </a:r>
            <a:r>
              <a:rPr lang="en-US" altLang="zh-CN" sz="2000" kern="100" dirty="0">
                <a:solidFill>
                  <a:srgbClr val="404040"/>
                </a:solidFill>
                <a:latin typeface="Times New Roman"/>
                <a:ea typeface="微软雅黑"/>
                <a:cs typeface="Courier New"/>
              </a:rPr>
              <a:t>(Red Star Over China)</a:t>
            </a:r>
            <a:r>
              <a:rPr lang="zh-CN" altLang="zh-CN" sz="2000" kern="100" dirty="0">
                <a:solidFill>
                  <a:srgbClr val="404040"/>
                </a:solidFill>
                <a:latin typeface="Times New Roman"/>
                <a:ea typeface="微软雅黑"/>
                <a:cs typeface="Times New Roman"/>
              </a:rPr>
              <a:t>，</a:t>
            </a:r>
            <a:r>
              <a:rPr lang="en-US" altLang="zh-CN" sz="2000" kern="100" dirty="0">
                <a:solidFill>
                  <a:srgbClr val="404040"/>
                </a:solidFill>
                <a:latin typeface="Times New Roman"/>
                <a:ea typeface="微软雅黑"/>
                <a:cs typeface="Courier New"/>
              </a:rPr>
              <a:t>1938</a:t>
            </a:r>
            <a:r>
              <a:rPr lang="zh-CN" altLang="zh-CN" sz="2000" kern="100" dirty="0">
                <a:solidFill>
                  <a:srgbClr val="404040"/>
                </a:solidFill>
                <a:latin typeface="Times New Roman"/>
                <a:ea typeface="微软雅黑"/>
                <a:cs typeface="Times New Roman"/>
              </a:rPr>
              <a:t>年，在征得斯诺本人的同意后，上海租界内的一群抗日救亡人士，在一部分中共地下党员的领导下，组织起来，以</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复社</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的名义，集体翻译、印刷、出版和发行这本书的中译本，考虑到当时险恶的国内国际形势，译名被改为《西行漫记》</a:t>
            </a:r>
            <a:r>
              <a:rPr lang="zh-CN" altLang="zh-CN" sz="2000" kern="100" dirty="0" smtClean="0">
                <a:solidFill>
                  <a:srgbClr val="404040"/>
                </a:solidFill>
                <a:latin typeface="Times New Roman"/>
                <a:ea typeface="微软雅黑"/>
                <a:cs typeface="Times New Roman"/>
              </a:rPr>
              <a:t>。</a:t>
            </a:r>
            <a:r>
              <a:rPr lang="en-US" altLang="zh-CN" sz="2000" kern="100" dirty="0">
                <a:solidFill>
                  <a:srgbClr val="404040"/>
                </a:solidFill>
                <a:latin typeface="Times New Roman"/>
                <a:ea typeface="微软雅黑"/>
                <a:cs typeface="Times New Roman"/>
              </a:rPr>
              <a:t> </a:t>
            </a:r>
            <a:endParaRPr lang="en-US" altLang="zh-CN" sz="2000" kern="100" dirty="0" smtClean="0">
              <a:solidFill>
                <a:srgbClr val="404040"/>
              </a:solidFill>
              <a:latin typeface="Times New Roman"/>
              <a:ea typeface="微软雅黑"/>
              <a:cs typeface="Times New Roman"/>
            </a:endParaRPr>
          </a:p>
          <a:p>
            <a:pPr algn="just">
              <a:spcAft>
                <a:spcPts val="0"/>
              </a:spcAft>
            </a:pPr>
            <a:r>
              <a:rPr lang="en-US" altLang="zh-CN" sz="2000" kern="100" dirty="0">
                <a:solidFill>
                  <a:srgbClr val="404040"/>
                </a:solidFill>
                <a:latin typeface="Times New Roman"/>
                <a:ea typeface="微软雅黑"/>
                <a:cs typeface="Times New Roman"/>
              </a:rPr>
              <a:t> </a:t>
            </a:r>
            <a:r>
              <a:rPr lang="en-US" altLang="zh-CN" sz="2000" kern="100" dirty="0" smtClean="0">
                <a:solidFill>
                  <a:srgbClr val="404040"/>
                </a:solidFill>
                <a:latin typeface="Times New Roman"/>
                <a:ea typeface="微软雅黑"/>
                <a:cs typeface="Times New Roman"/>
              </a:rPr>
              <a:t>       </a:t>
            </a:r>
            <a:r>
              <a:rPr lang="zh-CN" altLang="zh-CN" sz="2000" kern="100" dirty="0" smtClean="0">
                <a:solidFill>
                  <a:srgbClr val="404040"/>
                </a:solidFill>
                <a:latin typeface="Times New Roman"/>
                <a:ea typeface="微软雅黑"/>
                <a:cs typeface="Times New Roman"/>
              </a:rPr>
              <a:t>《西行漫记》</a:t>
            </a:r>
            <a:r>
              <a:rPr lang="zh-CN" altLang="zh-CN" sz="2000" kern="100" dirty="0">
                <a:solidFill>
                  <a:srgbClr val="404040"/>
                </a:solidFill>
                <a:latin typeface="Times New Roman"/>
                <a:ea typeface="微软雅黑"/>
                <a:cs typeface="Times New Roman"/>
              </a:rPr>
              <a:t>一书问世后，在欧美和世界华人聚集区引起轰动，人们才开始以一种较为理智的眼光去关注中国共产党领导的革命，关注被中外反动派称为</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赤匪</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新式流寇</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和</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半疯的狂热分子</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的中国共产党。斯诺在中印本的序言中饱含深情地写道：</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谨向英勇的中国致敬，并祝</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最后胜利</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a:t>
            </a:r>
            <a:r>
              <a:rPr lang="en-US" altLang="zh-CN" sz="2000" kern="100" dirty="0">
                <a:solidFill>
                  <a:srgbClr val="404040"/>
                </a:solidFill>
                <a:latin typeface="宋体"/>
                <a:ea typeface="微软雅黑"/>
                <a:cs typeface="Times New Roman"/>
              </a:rPr>
              <a:t>”</a:t>
            </a:r>
            <a:endParaRPr lang="en-US" altLang="zh-CN" sz="2000" kern="100" dirty="0" smtClean="0">
              <a:solidFill>
                <a:srgbClr val="404040"/>
              </a:solidFill>
              <a:latin typeface="Times New Roman"/>
              <a:ea typeface="微软雅黑"/>
              <a:cs typeface="Times New Roman"/>
            </a:endParaRPr>
          </a:p>
          <a:p>
            <a:pPr algn="just">
              <a:spcAft>
                <a:spcPts val="0"/>
              </a:spcAft>
            </a:pPr>
            <a:endParaRPr lang="zh-CN" altLang="zh-CN" sz="105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44" y="333450"/>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smtClean="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406574" y="981522"/>
            <a:ext cx="11381058" cy="4918269"/>
          </a:xfrm>
          <a:prstGeom prst="rect">
            <a:avLst/>
          </a:prstGeom>
          <a:noFill/>
        </p:spPr>
        <p:txBody>
          <a:bodyPr wrap="square" rtlCol="0">
            <a:spAutoFit/>
          </a:bodyPr>
          <a:lstStyle/>
          <a:p>
            <a:pPr algn="just">
              <a:lnSpc>
                <a:spcPct val="16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1050" kern="100" dirty="0">
              <a:latin typeface="宋体"/>
              <a:cs typeface="Courier New"/>
            </a:endParaRPr>
          </a:p>
          <a:p>
            <a:pPr algn="just">
              <a:lnSpc>
                <a:spcPct val="16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00B0F0"/>
                </a:solidFill>
                <a:latin typeface="Times New Roman"/>
                <a:ea typeface="微软雅黑"/>
                <a:cs typeface="Times New Roman"/>
              </a:rPr>
              <a:t>遒劲</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00B0F0"/>
                </a:solidFill>
                <a:latin typeface="Times New Roman"/>
                <a:ea typeface="微软雅黑"/>
                <a:cs typeface="Times New Roman"/>
              </a:rPr>
              <a:t>岿</a:t>
            </a:r>
            <a:r>
              <a:rPr lang="zh-CN" altLang="zh-CN" sz="2800" kern="100" dirty="0">
                <a:solidFill>
                  <a:srgbClr val="404040"/>
                </a:solidFill>
                <a:latin typeface="Times New Roman"/>
                <a:ea typeface="微软雅黑"/>
                <a:cs typeface="Times New Roman"/>
              </a:rPr>
              <a:t>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00B0F0"/>
                </a:solidFill>
                <a:latin typeface="Times New Roman"/>
                <a:ea typeface="微软雅黑"/>
                <a:cs typeface="Times New Roman"/>
              </a:rPr>
              <a:t>韶</a:t>
            </a:r>
            <a:r>
              <a:rPr lang="zh-CN" altLang="zh-CN" sz="2800" kern="100" dirty="0">
                <a:solidFill>
                  <a:srgbClr val="404040"/>
                </a:solidFill>
                <a:latin typeface="Times New Roman"/>
                <a:ea typeface="微软雅黑"/>
                <a:cs typeface="Times New Roman"/>
              </a:rPr>
              <a:t>山</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6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4)</a:t>
            </a:r>
            <a:r>
              <a:rPr lang="zh-CN" altLang="zh-CN" sz="2800" kern="100" dirty="0">
                <a:solidFill>
                  <a:srgbClr val="00B0F0"/>
                </a:solidFill>
                <a:latin typeface="Times New Roman"/>
                <a:ea typeface="微软雅黑"/>
                <a:cs typeface="Times New Roman"/>
              </a:rPr>
              <a:t>给予</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zh-CN" altLang="zh-CN" sz="105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罪行</a:t>
            </a:r>
            <a:r>
              <a:rPr lang="zh-CN" altLang="zh-CN" sz="2800" kern="100" dirty="0">
                <a:solidFill>
                  <a:srgbClr val="00B0F0"/>
                </a:solidFill>
                <a:latin typeface="Times New Roman"/>
                <a:ea typeface="微软雅黑"/>
                <a:cs typeface="Times New Roman"/>
              </a:rPr>
              <a:t>累</a:t>
            </a:r>
            <a:r>
              <a:rPr lang="zh-CN" altLang="zh-CN" sz="2800" kern="100" dirty="0">
                <a:solidFill>
                  <a:srgbClr val="404040"/>
                </a:solidFill>
                <a:latin typeface="Times New Roman"/>
                <a:ea typeface="微软雅黑"/>
                <a:cs typeface="Times New Roman"/>
              </a:rPr>
              <a:t>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召集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6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窥</a:t>
            </a:r>
            <a:r>
              <a:rPr lang="zh-CN" altLang="zh-CN" sz="2800" kern="100" dirty="0">
                <a:solidFill>
                  <a:srgbClr val="404040"/>
                </a:solidFill>
                <a:latin typeface="Times New Roman"/>
                <a:ea typeface="微软雅黑"/>
                <a:cs typeface="Times New Roman"/>
              </a:rPr>
              <a:t>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翌</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要</a:t>
            </a:r>
            <a:r>
              <a:rPr lang="zh-CN" altLang="zh-CN" sz="2800" kern="100" dirty="0">
                <a:solidFill>
                  <a:srgbClr val="00B0F0"/>
                </a:solidFill>
                <a:latin typeface="Times New Roman"/>
                <a:ea typeface="微软雅黑"/>
                <a:cs typeface="Times New Roman"/>
              </a:rPr>
              <a:t>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endParaRPr lang="en-US" altLang="zh-CN" sz="2800" kern="100" dirty="0" smtClean="0">
              <a:solidFill>
                <a:srgbClr val="404040"/>
              </a:solidFill>
              <a:latin typeface="Times New Roman"/>
              <a:ea typeface="微软雅黑"/>
              <a:cs typeface="Courier New"/>
            </a:endParaRPr>
          </a:p>
          <a:p>
            <a:pPr algn="just">
              <a:lnSpc>
                <a:spcPct val="16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果实</a:t>
            </a:r>
            <a:r>
              <a:rPr lang="zh-CN" altLang="zh-CN" sz="2800" kern="100" dirty="0">
                <a:solidFill>
                  <a:srgbClr val="00B0F0"/>
                </a:solidFill>
                <a:latin typeface="Times New Roman"/>
                <a:ea typeface="微软雅黑"/>
                <a:cs typeface="Times New Roman"/>
              </a:rPr>
              <a:t>累</a:t>
            </a:r>
            <a:r>
              <a:rPr lang="zh-CN" altLang="zh-CN" sz="2800" kern="100" dirty="0">
                <a:solidFill>
                  <a:srgbClr val="404040"/>
                </a:solidFill>
                <a:latin typeface="Times New Roman"/>
                <a:ea typeface="微软雅黑"/>
                <a:cs typeface="Times New Roman"/>
              </a:rPr>
              <a:t>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zh-CN" altLang="zh-CN" sz="105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11)</a:t>
            </a:r>
            <a:r>
              <a:rPr lang="zh-CN" altLang="zh-CN" sz="2800" kern="100" dirty="0">
                <a:solidFill>
                  <a:srgbClr val="00B0F0"/>
                </a:solidFill>
                <a:latin typeface="Times New Roman"/>
                <a:ea typeface="微软雅黑"/>
                <a:cs typeface="Times New Roman"/>
              </a:rPr>
              <a:t>提防</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媲</a:t>
            </a:r>
            <a:r>
              <a:rPr lang="zh-CN" altLang="zh-CN" sz="2800" kern="100" dirty="0">
                <a:solidFill>
                  <a:srgbClr val="404040"/>
                </a:solidFill>
                <a:latin typeface="Times New Roman"/>
                <a:ea typeface="微软雅黑"/>
                <a:cs typeface="Times New Roman"/>
              </a:rPr>
              <a:t>美</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6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00B0F0"/>
                </a:solidFill>
                <a:latin typeface="Times New Roman"/>
                <a:ea typeface="微软雅黑"/>
                <a:cs typeface="Times New Roman"/>
              </a:rPr>
              <a:t>丧</a:t>
            </a:r>
            <a:r>
              <a:rPr lang="zh-CN" altLang="zh-CN" sz="2800" kern="100" dirty="0">
                <a:solidFill>
                  <a:srgbClr val="404040"/>
                </a:solidFill>
                <a:latin typeface="Times New Roman"/>
                <a:ea typeface="微软雅黑"/>
                <a:cs typeface="Times New Roman"/>
              </a:rPr>
              <a:t>气</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00B0F0"/>
                </a:solidFill>
                <a:latin typeface="Times New Roman"/>
                <a:ea typeface="微软雅黑"/>
                <a:cs typeface="Times New Roman"/>
              </a:rPr>
              <a:t>蹩</a:t>
            </a:r>
            <a:r>
              <a:rPr lang="zh-CN" altLang="zh-CN" sz="2800" kern="100" dirty="0">
                <a:solidFill>
                  <a:srgbClr val="404040"/>
                </a:solidFill>
                <a:latin typeface="Times New Roman"/>
                <a:ea typeface="微软雅黑"/>
                <a:cs typeface="Times New Roman"/>
              </a:rPr>
              <a:t>脚</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嗷嗷待</a:t>
            </a:r>
            <a:r>
              <a:rPr lang="zh-CN" altLang="zh-CN" sz="2800" kern="100" dirty="0">
                <a:solidFill>
                  <a:srgbClr val="00B0F0"/>
                </a:solidFill>
                <a:latin typeface="Times New Roman"/>
                <a:ea typeface="微软雅黑"/>
                <a:cs typeface="Times New Roman"/>
              </a:rPr>
              <a:t>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endParaRPr lang="en-US" altLang="zh-CN" sz="2800" kern="100" dirty="0" smtClean="0">
              <a:solidFill>
                <a:srgbClr val="404040"/>
              </a:solidFill>
              <a:latin typeface="Times New Roman"/>
              <a:ea typeface="微软雅黑"/>
              <a:cs typeface="Courier New"/>
            </a:endParaRPr>
          </a:p>
          <a:p>
            <a:pPr algn="just">
              <a:lnSpc>
                <a:spcPct val="16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16)</a:t>
            </a:r>
            <a:r>
              <a:rPr lang="zh-CN" altLang="zh-CN" sz="2800" kern="100" dirty="0">
                <a:solidFill>
                  <a:srgbClr val="00B0F0"/>
                </a:solidFill>
                <a:latin typeface="Times New Roman"/>
                <a:ea typeface="微软雅黑"/>
                <a:cs typeface="Times New Roman"/>
              </a:rPr>
              <a:t>裨</a:t>
            </a:r>
            <a:r>
              <a:rPr lang="zh-CN" altLang="zh-CN" sz="2800" kern="100" dirty="0">
                <a:solidFill>
                  <a:srgbClr val="404040"/>
                </a:solidFill>
                <a:latin typeface="Times New Roman"/>
                <a:ea typeface="微软雅黑"/>
                <a:cs typeface="Times New Roman"/>
              </a:rPr>
              <a:t>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zh-CN" altLang="zh-CN" sz="105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17)</a:t>
            </a:r>
            <a:r>
              <a:rPr lang="zh-CN" altLang="zh-CN" sz="2800" kern="100" dirty="0">
                <a:solidFill>
                  <a:srgbClr val="00B0F0"/>
                </a:solidFill>
                <a:latin typeface="Times New Roman"/>
                <a:ea typeface="微软雅黑"/>
                <a:cs typeface="Times New Roman"/>
              </a:rPr>
              <a:t>怂恿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前</a:t>
            </a:r>
            <a:r>
              <a:rPr lang="zh-CN" altLang="zh-CN" sz="2800" kern="100" dirty="0">
                <a:solidFill>
                  <a:srgbClr val="00B0F0"/>
                </a:solidFill>
                <a:latin typeface="Times New Roman"/>
                <a:ea typeface="微软雅黑"/>
                <a:cs typeface="Times New Roman"/>
              </a:rPr>
              <a:t>仆</a:t>
            </a:r>
            <a:r>
              <a:rPr lang="zh-CN" altLang="zh-CN" sz="2800" kern="100" dirty="0">
                <a:solidFill>
                  <a:srgbClr val="404040"/>
                </a:solidFill>
                <a:latin typeface="Times New Roman"/>
                <a:ea typeface="微软雅黑"/>
                <a:cs typeface="Times New Roman"/>
              </a:rPr>
              <a:t>后继</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TextBox 4"/>
          <p:cNvSpPr txBox="1"/>
          <p:nvPr/>
        </p:nvSpPr>
        <p:spPr>
          <a:xfrm>
            <a:off x="1702718" y="1557586"/>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qiú</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jìnɡ</a:t>
            </a:r>
            <a:endParaRPr lang="zh-CN" altLang="zh-CN" sz="1050" kern="100" dirty="0">
              <a:effectLst/>
              <a:latin typeface="宋体"/>
              <a:cs typeface="Courier New"/>
            </a:endParaRPr>
          </a:p>
        </p:txBody>
      </p:sp>
      <p:sp>
        <p:nvSpPr>
          <p:cNvPr id="6" name="TextBox 5"/>
          <p:cNvSpPr txBox="1"/>
          <p:nvPr/>
        </p:nvSpPr>
        <p:spPr>
          <a:xfrm>
            <a:off x="5442460" y="1629594"/>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kuī</a:t>
            </a:r>
            <a:endParaRPr lang="zh-CN" altLang="zh-CN" sz="1050" kern="100" dirty="0">
              <a:effectLst/>
              <a:latin typeface="宋体"/>
              <a:cs typeface="Courier New"/>
            </a:endParaRPr>
          </a:p>
        </p:txBody>
      </p:sp>
      <p:sp>
        <p:nvSpPr>
          <p:cNvPr id="7" name="TextBox 6"/>
          <p:cNvSpPr txBox="1"/>
          <p:nvPr/>
        </p:nvSpPr>
        <p:spPr>
          <a:xfrm>
            <a:off x="9021826" y="1629594"/>
            <a:ext cx="86087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sháo</a:t>
            </a:r>
            <a:endParaRPr lang="zh-CN" altLang="zh-CN" sz="1050" kern="100" dirty="0">
              <a:effectLst/>
              <a:latin typeface="宋体"/>
              <a:cs typeface="Courier New"/>
            </a:endParaRPr>
          </a:p>
        </p:txBody>
      </p:sp>
      <p:sp>
        <p:nvSpPr>
          <p:cNvPr id="8" name="TextBox 7"/>
          <p:cNvSpPr txBox="1"/>
          <p:nvPr/>
        </p:nvSpPr>
        <p:spPr>
          <a:xfrm>
            <a:off x="1702718" y="2283787"/>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jǐ</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yǔ</a:t>
            </a:r>
            <a:endParaRPr lang="zh-CN" altLang="zh-CN" sz="1050" kern="100" dirty="0">
              <a:effectLst/>
              <a:latin typeface="宋体"/>
              <a:cs typeface="Courier New"/>
            </a:endParaRPr>
          </a:p>
        </p:txBody>
      </p:sp>
      <p:sp>
        <p:nvSpPr>
          <p:cNvPr id="9" name="TextBox 8"/>
          <p:cNvSpPr txBox="1"/>
          <p:nvPr/>
        </p:nvSpPr>
        <p:spPr>
          <a:xfrm>
            <a:off x="6248701" y="227626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lěi</a:t>
            </a:r>
            <a:endParaRPr lang="zh-CN" altLang="zh-CN" sz="1050" kern="100" dirty="0">
              <a:effectLst/>
              <a:latin typeface="宋体"/>
              <a:cs typeface="Courier New"/>
            </a:endParaRPr>
          </a:p>
        </p:txBody>
      </p:sp>
      <p:sp>
        <p:nvSpPr>
          <p:cNvPr id="10" name="TextBox 9"/>
          <p:cNvSpPr txBox="1"/>
          <p:nvPr/>
        </p:nvSpPr>
        <p:spPr>
          <a:xfrm>
            <a:off x="9059109" y="2274770"/>
            <a:ext cx="138644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zhào</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jí</a:t>
            </a:r>
            <a:endParaRPr lang="zh-CN" altLang="zh-CN" sz="1050" kern="100" dirty="0">
              <a:effectLst/>
              <a:latin typeface="宋体"/>
              <a:cs typeface="Courier New"/>
            </a:endParaRPr>
          </a:p>
        </p:txBody>
      </p:sp>
      <p:sp>
        <p:nvSpPr>
          <p:cNvPr id="11" name="TextBox 10"/>
          <p:cNvSpPr txBox="1"/>
          <p:nvPr/>
        </p:nvSpPr>
        <p:spPr>
          <a:xfrm>
            <a:off x="1725868" y="2971700"/>
            <a:ext cx="86812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kuī</a:t>
            </a:r>
            <a:endParaRPr lang="zh-CN" altLang="zh-CN" sz="1050" kern="100" dirty="0">
              <a:effectLst/>
              <a:latin typeface="宋体"/>
              <a:cs typeface="Courier New"/>
            </a:endParaRPr>
          </a:p>
        </p:txBody>
      </p:sp>
      <p:sp>
        <p:nvSpPr>
          <p:cNvPr id="12" name="TextBox 11"/>
          <p:cNvSpPr txBox="1"/>
          <p:nvPr/>
        </p:nvSpPr>
        <p:spPr>
          <a:xfrm>
            <a:off x="5519142" y="299634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yì</a:t>
            </a:r>
            <a:endParaRPr lang="zh-CN" altLang="zh-CN" sz="1050" kern="100" dirty="0">
              <a:effectLst/>
              <a:latin typeface="宋体"/>
              <a:cs typeface="Courier New"/>
            </a:endParaRPr>
          </a:p>
        </p:txBody>
      </p:sp>
      <p:sp>
        <p:nvSpPr>
          <p:cNvPr id="13" name="TextBox 12"/>
          <p:cNvSpPr txBox="1"/>
          <p:nvPr/>
        </p:nvSpPr>
        <p:spPr>
          <a:xfrm>
            <a:off x="9111662" y="295144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sài</a:t>
            </a:r>
            <a:endParaRPr lang="zh-CN" altLang="zh-CN" sz="1050" kern="100" dirty="0">
              <a:effectLst/>
              <a:latin typeface="宋体"/>
              <a:cs typeface="Courier New"/>
            </a:endParaRPr>
          </a:p>
        </p:txBody>
      </p:sp>
      <p:sp>
        <p:nvSpPr>
          <p:cNvPr id="14" name="TextBox 13"/>
          <p:cNvSpPr txBox="1"/>
          <p:nvPr/>
        </p:nvSpPr>
        <p:spPr>
          <a:xfrm>
            <a:off x="2706806" y="3642922"/>
            <a:ext cx="86812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léi</a:t>
            </a:r>
            <a:endParaRPr lang="zh-CN" altLang="zh-CN" sz="1050" kern="100" dirty="0">
              <a:effectLst/>
              <a:latin typeface="宋体"/>
              <a:cs typeface="Courier New"/>
            </a:endParaRPr>
          </a:p>
        </p:txBody>
      </p:sp>
      <p:sp>
        <p:nvSpPr>
          <p:cNvPr id="15" name="TextBox 14"/>
          <p:cNvSpPr txBox="1"/>
          <p:nvPr/>
        </p:nvSpPr>
        <p:spPr>
          <a:xfrm>
            <a:off x="5595910" y="3657393"/>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dī</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fɑnɡ</a:t>
            </a:r>
            <a:endParaRPr lang="zh-CN" altLang="zh-CN" sz="1050" kern="100" dirty="0">
              <a:effectLst/>
              <a:latin typeface="宋体"/>
              <a:cs typeface="Courier New"/>
            </a:endParaRPr>
          </a:p>
        </p:txBody>
      </p:sp>
      <p:sp>
        <p:nvSpPr>
          <p:cNvPr id="16" name="TextBox 15"/>
          <p:cNvSpPr txBox="1"/>
          <p:nvPr/>
        </p:nvSpPr>
        <p:spPr>
          <a:xfrm>
            <a:off x="9345045" y="3644418"/>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pì</a:t>
            </a:r>
            <a:endParaRPr lang="zh-CN" altLang="zh-CN" sz="1050" kern="100" dirty="0">
              <a:effectLst/>
              <a:latin typeface="宋体"/>
              <a:cs typeface="Courier New"/>
            </a:endParaRPr>
          </a:p>
        </p:txBody>
      </p:sp>
      <p:sp>
        <p:nvSpPr>
          <p:cNvPr id="17" name="TextBox 16"/>
          <p:cNvSpPr txBox="1"/>
          <p:nvPr/>
        </p:nvSpPr>
        <p:spPr>
          <a:xfrm>
            <a:off x="1858309" y="4323161"/>
            <a:ext cx="95493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sànɡ</a:t>
            </a:r>
            <a:endParaRPr lang="zh-CN" altLang="zh-CN" sz="1050" kern="100" dirty="0">
              <a:effectLst/>
              <a:latin typeface="宋体"/>
              <a:cs typeface="Courier New"/>
            </a:endParaRPr>
          </a:p>
        </p:txBody>
      </p:sp>
      <p:sp>
        <p:nvSpPr>
          <p:cNvPr id="18" name="TextBox 17"/>
          <p:cNvSpPr txBox="1"/>
          <p:nvPr/>
        </p:nvSpPr>
        <p:spPr>
          <a:xfrm>
            <a:off x="5663158" y="4388710"/>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bié</a:t>
            </a:r>
            <a:endParaRPr lang="zh-CN" altLang="zh-CN" sz="1050" kern="100" dirty="0">
              <a:effectLst/>
              <a:latin typeface="宋体"/>
              <a:cs typeface="Courier New"/>
            </a:endParaRPr>
          </a:p>
        </p:txBody>
      </p:sp>
      <p:sp>
        <p:nvSpPr>
          <p:cNvPr id="19" name="TextBox 18"/>
          <p:cNvSpPr txBox="1"/>
          <p:nvPr/>
        </p:nvSpPr>
        <p:spPr>
          <a:xfrm>
            <a:off x="10127654" y="4339852"/>
            <a:ext cx="65223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bǔ</a:t>
            </a:r>
            <a:endParaRPr lang="zh-CN" altLang="zh-CN" sz="1050" kern="100" dirty="0">
              <a:effectLst/>
              <a:latin typeface="宋体"/>
              <a:cs typeface="Courier New"/>
            </a:endParaRPr>
          </a:p>
        </p:txBody>
      </p:sp>
      <p:sp>
        <p:nvSpPr>
          <p:cNvPr id="20" name="TextBox 19"/>
          <p:cNvSpPr txBox="1"/>
          <p:nvPr/>
        </p:nvSpPr>
        <p:spPr>
          <a:xfrm>
            <a:off x="2058598" y="5048357"/>
            <a:ext cx="65223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bì</a:t>
            </a:r>
            <a:endParaRPr lang="zh-CN" altLang="zh-CN" sz="1050" kern="100" dirty="0">
              <a:effectLst/>
              <a:latin typeface="宋体"/>
              <a:cs typeface="Courier New"/>
            </a:endParaRPr>
          </a:p>
        </p:txBody>
      </p:sp>
      <p:sp>
        <p:nvSpPr>
          <p:cNvPr id="21" name="TextBox 20"/>
          <p:cNvSpPr txBox="1"/>
          <p:nvPr/>
        </p:nvSpPr>
        <p:spPr>
          <a:xfrm>
            <a:off x="5602725" y="5013970"/>
            <a:ext cx="1691722"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sǒnɡ</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yǒnɡ</a:t>
            </a:r>
            <a:endParaRPr lang="zh-CN" altLang="zh-CN" sz="1050" kern="100" dirty="0">
              <a:effectLst/>
              <a:latin typeface="宋体"/>
              <a:cs typeface="Courier New"/>
            </a:endParaRPr>
          </a:p>
        </p:txBody>
      </p:sp>
      <p:sp>
        <p:nvSpPr>
          <p:cNvPr id="22" name="TextBox 21"/>
          <p:cNvSpPr txBox="1"/>
          <p:nvPr/>
        </p:nvSpPr>
        <p:spPr>
          <a:xfrm>
            <a:off x="9986525" y="5012570"/>
            <a:ext cx="789201"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pū</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780" y="1534862"/>
            <a:ext cx="11381058" cy="2677656"/>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00B0F0"/>
                </a:solidFill>
                <a:latin typeface="Times New Roman"/>
                <a:ea typeface="微软雅黑"/>
                <a:cs typeface="Times New Roman"/>
              </a:rPr>
              <a:t>濯足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00B0F0"/>
                </a:solidFill>
                <a:latin typeface="Times New Roman"/>
                <a:ea typeface="微软雅黑"/>
                <a:cs typeface="Times New Roman"/>
              </a:rPr>
              <a:t>潜</a:t>
            </a:r>
            <a:r>
              <a:rPr lang="zh-CN" altLang="zh-CN" sz="2800" kern="100" dirty="0">
                <a:solidFill>
                  <a:srgbClr val="404040"/>
                </a:solidFill>
                <a:latin typeface="Times New Roman"/>
                <a:ea typeface="微软雅黑"/>
                <a:cs typeface="Times New Roman"/>
              </a:rPr>
              <a:t>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zh-CN" altLang="zh-CN" sz="105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21)</a:t>
            </a:r>
            <a:r>
              <a:rPr lang="zh-CN" altLang="zh-CN" sz="2800" kern="100" dirty="0">
                <a:solidFill>
                  <a:srgbClr val="00B0F0"/>
                </a:solidFill>
                <a:latin typeface="Times New Roman"/>
                <a:ea typeface="微软雅黑"/>
                <a:cs typeface="Times New Roman"/>
              </a:rPr>
              <a:t>浦</a:t>
            </a:r>
            <a:r>
              <a:rPr lang="zh-CN" altLang="zh-CN" sz="2800" kern="100" dirty="0">
                <a:solidFill>
                  <a:srgbClr val="404040"/>
                </a:solidFill>
                <a:latin typeface="Times New Roman"/>
                <a:ea typeface="微软雅黑"/>
                <a:cs typeface="Times New Roman"/>
              </a:rPr>
              <a:t>口</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endParaRPr lang="en-US" altLang="zh-CN" sz="2800" kern="100" dirty="0" smtClean="0">
              <a:solidFill>
                <a:srgbClr val="404040"/>
              </a:solidFill>
              <a:latin typeface="Times New Roman"/>
              <a:ea typeface="微软雅黑"/>
              <a:cs typeface="Courier New"/>
            </a:endParaRPr>
          </a:p>
          <a:p>
            <a:pPr algn="just">
              <a:lnSpc>
                <a:spcPct val="20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22)</a:t>
            </a:r>
            <a:r>
              <a:rPr lang="zh-CN" altLang="zh-CN" sz="2800" kern="100" dirty="0">
                <a:solidFill>
                  <a:srgbClr val="00B0F0"/>
                </a:solidFill>
                <a:latin typeface="Times New Roman"/>
                <a:ea typeface="微软雅黑"/>
                <a:cs typeface="Times New Roman"/>
              </a:rPr>
              <a:t>揶揄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23)</a:t>
            </a:r>
            <a:r>
              <a:rPr lang="zh-CN" altLang="zh-CN" sz="2800" kern="100" dirty="0">
                <a:solidFill>
                  <a:srgbClr val="00B0F0"/>
                </a:solidFill>
                <a:latin typeface="Times New Roman"/>
                <a:ea typeface="微软雅黑"/>
                <a:cs typeface="Times New Roman"/>
              </a:rPr>
              <a:t>恽</a:t>
            </a:r>
            <a:r>
              <a:rPr lang="zh-CN" altLang="zh-CN" sz="2800" kern="100" dirty="0">
                <a:solidFill>
                  <a:srgbClr val="404040"/>
                </a:solidFill>
                <a:latin typeface="Times New Roman"/>
                <a:ea typeface="微软雅黑"/>
                <a:cs typeface="Times New Roman"/>
              </a:rPr>
              <a:t>代英</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救</a:t>
            </a:r>
            <a:r>
              <a:rPr lang="zh-CN" altLang="zh-CN" sz="2800" kern="100" dirty="0">
                <a:solidFill>
                  <a:srgbClr val="00B0F0"/>
                </a:solidFill>
                <a:latin typeface="Times New Roman"/>
                <a:ea typeface="微软雅黑"/>
                <a:cs typeface="Times New Roman"/>
              </a:rPr>
              <a:t>济</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(25)</a:t>
            </a:r>
            <a:r>
              <a:rPr lang="zh-CN" altLang="zh-CN" sz="2800" kern="100" dirty="0">
                <a:solidFill>
                  <a:srgbClr val="404040"/>
                </a:solidFill>
                <a:latin typeface="Times New Roman"/>
                <a:ea typeface="微软雅黑"/>
                <a:cs typeface="Times New Roman"/>
              </a:rPr>
              <a:t>张国</a:t>
            </a:r>
            <a:r>
              <a:rPr lang="zh-CN" altLang="zh-CN" sz="2800" kern="100" dirty="0">
                <a:solidFill>
                  <a:srgbClr val="00B0F0"/>
                </a:solidFill>
                <a:latin typeface="Times New Roman"/>
                <a:ea typeface="微软雅黑"/>
                <a:cs typeface="Times New Roman"/>
              </a:rPr>
              <a:t>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山</a:t>
            </a:r>
            <a:r>
              <a:rPr lang="zh-CN" altLang="zh-CN" sz="2800" kern="100" dirty="0">
                <a:solidFill>
                  <a:srgbClr val="00B0F0"/>
                </a:solidFill>
                <a:latin typeface="Times New Roman"/>
                <a:ea typeface="微软雅黑"/>
                <a:cs typeface="Times New Roman"/>
              </a:rPr>
              <a:t>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27)</a:t>
            </a:r>
            <a:r>
              <a:rPr lang="zh-CN" altLang="zh-CN" sz="2800" kern="100" dirty="0">
                <a:solidFill>
                  <a:srgbClr val="404040"/>
                </a:solidFill>
                <a:latin typeface="Times New Roman"/>
                <a:ea typeface="微软雅黑"/>
                <a:cs typeface="Times New Roman"/>
              </a:rPr>
              <a:t>账</a:t>
            </a:r>
            <a:r>
              <a:rPr lang="zh-CN" altLang="zh-CN" sz="2800" kern="100" dirty="0">
                <a:solidFill>
                  <a:srgbClr val="00B0F0"/>
                </a:solidFill>
                <a:latin typeface="Times New Roman"/>
                <a:ea typeface="微软雅黑"/>
                <a:cs typeface="Times New Roman"/>
              </a:rPr>
              <a:t>簿</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p:cNvSpPr txBox="1"/>
          <p:nvPr/>
        </p:nvSpPr>
        <p:spPr>
          <a:xfrm>
            <a:off x="1888775" y="1590269"/>
            <a:ext cx="1398119" cy="842988"/>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zhuó</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zú</a:t>
            </a:r>
            <a:endParaRPr lang="zh-CN" altLang="zh-CN" sz="1050" kern="100" dirty="0">
              <a:effectLst/>
              <a:latin typeface="宋体"/>
              <a:cs typeface="Courier New"/>
            </a:endParaRPr>
          </a:p>
        </p:txBody>
      </p:sp>
      <p:sp>
        <p:nvSpPr>
          <p:cNvPr id="5" name="TextBox 4"/>
          <p:cNvSpPr txBox="1"/>
          <p:nvPr/>
        </p:nvSpPr>
        <p:spPr>
          <a:xfrm>
            <a:off x="5615842" y="1590269"/>
            <a:ext cx="954934"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qián</a:t>
            </a:r>
            <a:endParaRPr lang="zh-CN" altLang="zh-CN" sz="1050" kern="100" dirty="0">
              <a:effectLst/>
              <a:latin typeface="宋体"/>
              <a:cs typeface="Courier New"/>
            </a:endParaRPr>
          </a:p>
        </p:txBody>
      </p:sp>
      <p:sp>
        <p:nvSpPr>
          <p:cNvPr id="6" name="TextBox 5"/>
          <p:cNvSpPr txBox="1"/>
          <p:nvPr/>
        </p:nvSpPr>
        <p:spPr>
          <a:xfrm>
            <a:off x="9424274" y="1567761"/>
            <a:ext cx="78920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pǔ</a:t>
            </a:r>
            <a:endParaRPr lang="zh-CN" altLang="zh-CN" sz="1050" kern="100" dirty="0">
              <a:effectLst/>
              <a:latin typeface="宋体"/>
              <a:cs typeface="Courier New"/>
            </a:endParaRPr>
          </a:p>
        </p:txBody>
      </p:sp>
      <p:sp>
        <p:nvSpPr>
          <p:cNvPr id="7" name="TextBox 6"/>
          <p:cNvSpPr txBox="1"/>
          <p:nvPr/>
        </p:nvSpPr>
        <p:spPr>
          <a:xfrm>
            <a:off x="1869884" y="2481777"/>
            <a:ext cx="105042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yé</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yú</a:t>
            </a:r>
            <a:endParaRPr lang="zh-CN" altLang="zh-CN" sz="1050" kern="100" dirty="0">
              <a:effectLst/>
              <a:latin typeface="宋体"/>
              <a:cs typeface="Courier New"/>
            </a:endParaRPr>
          </a:p>
        </p:txBody>
      </p:sp>
      <p:sp>
        <p:nvSpPr>
          <p:cNvPr id="8" name="TextBox 7"/>
          <p:cNvSpPr txBox="1"/>
          <p:nvPr/>
        </p:nvSpPr>
        <p:spPr>
          <a:xfrm>
            <a:off x="5916793" y="2467644"/>
            <a:ext cx="78920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yùn</a:t>
            </a:r>
            <a:endParaRPr lang="zh-CN" altLang="zh-CN" sz="1050" kern="100" dirty="0">
              <a:effectLst/>
              <a:latin typeface="宋体"/>
              <a:cs typeface="Courier New"/>
            </a:endParaRPr>
          </a:p>
        </p:txBody>
      </p:sp>
      <p:sp>
        <p:nvSpPr>
          <p:cNvPr id="9" name="TextBox 8"/>
          <p:cNvSpPr txBox="1"/>
          <p:nvPr/>
        </p:nvSpPr>
        <p:spPr>
          <a:xfrm>
            <a:off x="9390699" y="2439325"/>
            <a:ext cx="592939"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jì</a:t>
            </a:r>
            <a:endParaRPr lang="zh-CN" altLang="zh-CN" sz="1050" kern="100" dirty="0">
              <a:effectLst/>
              <a:latin typeface="宋体"/>
              <a:cs typeface="Courier New"/>
            </a:endParaRPr>
          </a:p>
        </p:txBody>
      </p:sp>
      <p:sp>
        <p:nvSpPr>
          <p:cNvPr id="10" name="TextBox 9"/>
          <p:cNvSpPr txBox="1"/>
          <p:nvPr/>
        </p:nvSpPr>
        <p:spPr>
          <a:xfrm>
            <a:off x="2330264" y="3331740"/>
            <a:ext cx="717456"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tāo</a:t>
            </a:r>
            <a:endParaRPr lang="zh-CN" altLang="zh-CN" sz="1050" kern="100" dirty="0">
              <a:effectLst/>
              <a:latin typeface="宋体"/>
              <a:cs typeface="Courier New"/>
            </a:endParaRPr>
          </a:p>
        </p:txBody>
      </p:sp>
      <p:sp>
        <p:nvSpPr>
          <p:cNvPr id="11" name="TextBox 10"/>
          <p:cNvSpPr txBox="1"/>
          <p:nvPr/>
        </p:nvSpPr>
        <p:spPr>
          <a:xfrm>
            <a:off x="5735166" y="3259732"/>
            <a:ext cx="404985" cy="746126"/>
          </a:xfrm>
          <a:prstGeom prst="rect">
            <a:avLst/>
          </a:prstGeom>
          <a:noFill/>
        </p:spPr>
        <p:txBody>
          <a:bodyPr wrap="square" rtlCol="0">
            <a:spAutoFit/>
          </a:bodyPr>
          <a:lstStyle/>
          <a:p>
            <a:pPr algn="just">
              <a:lnSpc>
                <a:spcPct val="170000"/>
              </a:lnSpc>
              <a:spcAft>
                <a:spcPts val="0"/>
              </a:spcAft>
            </a:pPr>
            <a:r>
              <a:rPr lang="en-US" altLang="zh-CN" sz="2800" kern="100" dirty="0" err="1" smtClean="0">
                <a:solidFill>
                  <a:srgbClr val="E36C0A"/>
                </a:solidFill>
                <a:latin typeface="Times New Roman"/>
                <a:ea typeface="微软雅黑"/>
              </a:rPr>
              <a:t>jǐ</a:t>
            </a:r>
            <a:endParaRPr lang="zh-CN" altLang="zh-CN" sz="1050" kern="100" dirty="0">
              <a:effectLst/>
              <a:latin typeface="宋体"/>
              <a:cs typeface="Courier New"/>
            </a:endParaRPr>
          </a:p>
        </p:txBody>
      </p:sp>
      <p:sp>
        <p:nvSpPr>
          <p:cNvPr id="12" name="TextBox 11"/>
          <p:cNvSpPr txBox="1"/>
          <p:nvPr/>
        </p:nvSpPr>
        <p:spPr>
          <a:xfrm>
            <a:off x="9338190" y="3259732"/>
            <a:ext cx="717456"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bù</a:t>
            </a:r>
            <a:endParaRPr lang="zh-CN" altLang="zh-CN" sz="1050" kern="100" dirty="0">
              <a:effectLst/>
              <a:latin typeface="宋体"/>
              <a:cs typeface="Courier New"/>
            </a:endParaRPr>
          </a:p>
        </p:txBody>
      </p:sp>
    </p:spTree>
    <p:extLst>
      <p:ext uri="{BB962C8B-B14F-4D97-AF65-F5344CB8AC3E}">
        <p14:creationId xmlns:p14="http://schemas.microsoft.com/office/powerpoint/2010/main" val="30244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17426"/>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262558" y="1546538"/>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024166" y="111747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账</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帐</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858942" y="1318412"/>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00907" y="1560751"/>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862515" y="1261495"/>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杆</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竿</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697291" y="1463211"/>
            <a:ext cx="165490" cy="10133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242238" y="4212082"/>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024166" y="3558709"/>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缉</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辑</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揖</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858942" y="3801409"/>
            <a:ext cx="165490" cy="15906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100907" y="430724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862515" y="3717826"/>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懦</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濡</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儒</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697291" y="3934926"/>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780529" y="1053530"/>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算账</a:t>
            </a:r>
            <a:endParaRPr lang="zh-CN" altLang="zh-CN" sz="1050" kern="100" dirty="0">
              <a:effectLst/>
              <a:latin typeface="宋体"/>
              <a:cs typeface="Courier New"/>
            </a:endParaRPr>
          </a:p>
        </p:txBody>
      </p:sp>
      <p:sp>
        <p:nvSpPr>
          <p:cNvPr id="29" name="TextBox 28"/>
          <p:cNvSpPr txBox="1"/>
          <p:nvPr/>
        </p:nvSpPr>
        <p:spPr>
          <a:xfrm>
            <a:off x="1791928" y="177361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帐篷</a:t>
            </a:r>
            <a:endParaRPr lang="zh-CN" altLang="zh-CN" sz="1050" kern="100" dirty="0">
              <a:effectLst/>
              <a:latin typeface="宋体"/>
              <a:cs typeface="Courier New"/>
            </a:endParaRPr>
          </a:p>
        </p:txBody>
      </p:sp>
      <p:sp>
        <p:nvSpPr>
          <p:cNvPr id="31" name="TextBox 30"/>
          <p:cNvSpPr txBox="1"/>
          <p:nvPr/>
        </p:nvSpPr>
        <p:spPr>
          <a:xfrm>
            <a:off x="8677333" y="119754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旗杆</a:t>
            </a:r>
            <a:endParaRPr lang="zh-CN" altLang="zh-CN" sz="1050" kern="100" dirty="0">
              <a:effectLst/>
              <a:latin typeface="宋体"/>
              <a:cs typeface="Courier New"/>
            </a:endParaRPr>
          </a:p>
        </p:txBody>
      </p:sp>
      <p:sp>
        <p:nvSpPr>
          <p:cNvPr id="32" name="TextBox 31"/>
          <p:cNvSpPr txBox="1"/>
          <p:nvPr/>
        </p:nvSpPr>
        <p:spPr>
          <a:xfrm>
            <a:off x="8624066" y="190782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竹竿</a:t>
            </a:r>
            <a:endParaRPr lang="zh-CN" altLang="zh-CN" sz="1050" kern="100" dirty="0">
              <a:effectLst/>
              <a:latin typeface="宋体"/>
              <a:cs typeface="Courier New"/>
            </a:endParaRPr>
          </a:p>
        </p:txBody>
      </p:sp>
      <p:sp>
        <p:nvSpPr>
          <p:cNvPr id="34" name="TextBox 33"/>
          <p:cNvSpPr txBox="1"/>
          <p:nvPr/>
        </p:nvSpPr>
        <p:spPr>
          <a:xfrm>
            <a:off x="1774726" y="3564010"/>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通缉</a:t>
            </a:r>
            <a:endParaRPr lang="zh-CN" altLang="zh-CN" sz="1050" kern="100" dirty="0">
              <a:effectLst/>
              <a:latin typeface="宋体"/>
              <a:cs typeface="Courier New"/>
            </a:endParaRPr>
          </a:p>
        </p:txBody>
      </p:sp>
      <p:sp>
        <p:nvSpPr>
          <p:cNvPr id="35" name="TextBox 34"/>
          <p:cNvSpPr txBox="1"/>
          <p:nvPr/>
        </p:nvSpPr>
        <p:spPr>
          <a:xfrm>
            <a:off x="1820708" y="4200692"/>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编辑</a:t>
            </a:r>
            <a:endParaRPr lang="zh-CN" altLang="zh-CN" sz="1050" kern="100" dirty="0">
              <a:effectLst/>
              <a:latin typeface="宋体"/>
              <a:cs typeface="Courier New"/>
            </a:endParaRPr>
          </a:p>
        </p:txBody>
      </p:sp>
      <p:sp>
        <p:nvSpPr>
          <p:cNvPr id="36" name="TextBox 35"/>
          <p:cNvSpPr txBox="1"/>
          <p:nvPr/>
        </p:nvSpPr>
        <p:spPr>
          <a:xfrm>
            <a:off x="1774726" y="4848764"/>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作揖</a:t>
            </a:r>
            <a:endParaRPr lang="zh-CN" altLang="zh-CN" sz="1050" kern="100" dirty="0">
              <a:effectLst/>
              <a:latin typeface="宋体"/>
              <a:cs typeface="Courier New"/>
            </a:endParaRPr>
          </a:p>
        </p:txBody>
      </p:sp>
      <p:sp>
        <p:nvSpPr>
          <p:cNvPr id="38" name="TextBox 37"/>
          <p:cNvSpPr txBox="1"/>
          <p:nvPr/>
        </p:nvSpPr>
        <p:spPr>
          <a:xfrm>
            <a:off x="8615486" y="371782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怯懦</a:t>
            </a:r>
            <a:endParaRPr lang="zh-CN" altLang="zh-CN" sz="1050" kern="100" dirty="0">
              <a:effectLst/>
              <a:latin typeface="宋体"/>
              <a:cs typeface="Courier New"/>
            </a:endParaRPr>
          </a:p>
        </p:txBody>
      </p:sp>
      <p:sp>
        <p:nvSpPr>
          <p:cNvPr id="39" name="TextBox 38"/>
          <p:cNvSpPr txBox="1"/>
          <p:nvPr/>
        </p:nvSpPr>
        <p:spPr>
          <a:xfrm>
            <a:off x="8649471" y="436589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濡染</a:t>
            </a:r>
            <a:endParaRPr lang="zh-CN" altLang="zh-CN" sz="1050" kern="100" dirty="0">
              <a:effectLst/>
              <a:latin typeface="宋体"/>
              <a:cs typeface="Courier New"/>
            </a:endParaRPr>
          </a:p>
        </p:txBody>
      </p:sp>
      <p:sp>
        <p:nvSpPr>
          <p:cNvPr id="40" name="TextBox 39"/>
          <p:cNvSpPr txBox="1"/>
          <p:nvPr/>
        </p:nvSpPr>
        <p:spPr>
          <a:xfrm>
            <a:off x="8629619" y="500417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儒家</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linds(horizontal)">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linds(horizontal)">
                                      <p:cBhvr>
                                        <p:cTn id="34" dur="500"/>
                                        <p:tgtEl>
                                          <p:spTgt spid="3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linds(horizontal)">
                                      <p:cBhvr>
                                        <p:cTn id="37" dur="500"/>
                                        <p:tgtEl>
                                          <p:spTgt spid="3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4" grpId="0"/>
      <p:bldP spid="35" grpId="0"/>
      <p:bldP spid="36"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62558" y="2410634"/>
            <a:ext cx="885570" cy="657872"/>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rPr>
              <a:t>(5)</a:t>
            </a:r>
            <a:endParaRPr lang="zh-CN" altLang="zh-CN" sz="1050" kern="100" dirty="0">
              <a:effectLst/>
              <a:latin typeface="宋体"/>
              <a:cs typeface="Courier New"/>
            </a:endParaRPr>
          </a:p>
        </p:txBody>
      </p:sp>
      <p:sp>
        <p:nvSpPr>
          <p:cNvPr id="17" name="TextBox 16"/>
          <p:cNvSpPr txBox="1"/>
          <p:nvPr/>
        </p:nvSpPr>
        <p:spPr>
          <a:xfrm>
            <a:off x="1024166" y="1917626"/>
            <a:ext cx="3057227"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饷</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晌</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响</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858942" y="2205658"/>
            <a:ext cx="165490" cy="14835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03318" y="2483890"/>
            <a:ext cx="885570" cy="657872"/>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rPr>
              <a:t>(6)</a:t>
            </a:r>
            <a:endParaRPr lang="zh-CN" altLang="zh-CN" sz="1050" kern="100" dirty="0">
              <a:effectLst/>
              <a:latin typeface="宋体"/>
              <a:cs typeface="Courier New"/>
            </a:endParaRPr>
          </a:p>
        </p:txBody>
      </p:sp>
      <p:sp>
        <p:nvSpPr>
          <p:cNvPr id="20" name="TextBox 19"/>
          <p:cNvSpPr txBox="1"/>
          <p:nvPr/>
        </p:nvSpPr>
        <p:spPr>
          <a:xfrm>
            <a:off x="7862515" y="1557586"/>
            <a:ext cx="3057227" cy="259686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渝</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揄</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瑜</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愈</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697291" y="1905457"/>
            <a:ext cx="165490" cy="20430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780529" y="1907826"/>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饷银</a:t>
            </a:r>
            <a:endParaRPr lang="zh-CN" altLang="zh-CN" sz="1050" kern="100" dirty="0">
              <a:effectLst/>
              <a:latin typeface="宋体"/>
              <a:cs typeface="Courier New"/>
            </a:endParaRPr>
          </a:p>
        </p:txBody>
      </p:sp>
      <p:sp>
        <p:nvSpPr>
          <p:cNvPr id="29" name="TextBox 28"/>
          <p:cNvSpPr txBox="1"/>
          <p:nvPr/>
        </p:nvSpPr>
        <p:spPr>
          <a:xfrm>
            <a:off x="1791928" y="262790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晌午</a:t>
            </a:r>
            <a:endParaRPr lang="zh-CN" altLang="zh-CN" sz="1050" kern="100" dirty="0">
              <a:effectLst/>
              <a:latin typeface="宋体"/>
              <a:cs typeface="Courier New"/>
            </a:endParaRPr>
          </a:p>
        </p:txBody>
      </p:sp>
      <p:sp>
        <p:nvSpPr>
          <p:cNvPr id="30" name="TextBox 29"/>
          <p:cNvSpPr txBox="1"/>
          <p:nvPr/>
        </p:nvSpPr>
        <p:spPr>
          <a:xfrm>
            <a:off x="1774726" y="327597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响亮</a:t>
            </a:r>
            <a:endParaRPr lang="zh-CN" altLang="zh-CN" sz="1050" kern="100" dirty="0">
              <a:effectLst/>
              <a:latin typeface="宋体"/>
              <a:cs typeface="Courier New"/>
            </a:endParaRPr>
          </a:p>
        </p:txBody>
      </p:sp>
      <p:sp>
        <p:nvSpPr>
          <p:cNvPr id="31" name="TextBox 30"/>
          <p:cNvSpPr txBox="1"/>
          <p:nvPr/>
        </p:nvSpPr>
        <p:spPr>
          <a:xfrm>
            <a:off x="8350241" y="1596644"/>
            <a:ext cx="1725725"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矢志不渝</a:t>
            </a:r>
            <a:endParaRPr lang="zh-CN" altLang="zh-CN" sz="1050" kern="100" dirty="0">
              <a:effectLst/>
              <a:latin typeface="宋体"/>
              <a:cs typeface="Courier New"/>
            </a:endParaRPr>
          </a:p>
        </p:txBody>
      </p:sp>
      <p:sp>
        <p:nvSpPr>
          <p:cNvPr id="32" name="TextBox 31"/>
          <p:cNvSpPr txBox="1"/>
          <p:nvPr/>
        </p:nvSpPr>
        <p:spPr>
          <a:xfrm>
            <a:off x="8605326" y="226786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揶揄</a:t>
            </a:r>
            <a:endParaRPr lang="zh-CN" altLang="zh-CN" sz="1050" kern="100" dirty="0">
              <a:effectLst/>
              <a:latin typeface="宋体"/>
              <a:cs typeface="Courier New"/>
            </a:endParaRPr>
          </a:p>
        </p:txBody>
      </p:sp>
      <p:sp>
        <p:nvSpPr>
          <p:cNvPr id="33" name="TextBox 32"/>
          <p:cNvSpPr txBox="1"/>
          <p:nvPr/>
        </p:nvSpPr>
        <p:spPr>
          <a:xfrm>
            <a:off x="8346269" y="2853730"/>
            <a:ext cx="1725725" cy="608420"/>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瑕不掩瑜</a:t>
            </a:r>
            <a:endParaRPr lang="zh-CN" altLang="zh-CN" sz="1050" kern="100" dirty="0">
              <a:effectLst/>
              <a:latin typeface="宋体"/>
              <a:cs typeface="Courier New"/>
            </a:endParaRPr>
          </a:p>
        </p:txBody>
      </p:sp>
      <p:sp>
        <p:nvSpPr>
          <p:cNvPr id="40" name="TextBox 39"/>
          <p:cNvSpPr txBox="1"/>
          <p:nvPr/>
        </p:nvSpPr>
        <p:spPr>
          <a:xfrm>
            <a:off x="8615486" y="3492002"/>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痊愈</a:t>
            </a:r>
            <a:endParaRPr lang="zh-CN" altLang="zh-CN" sz="1050" kern="100" dirty="0">
              <a:effectLst/>
              <a:latin typeface="宋体"/>
              <a:cs typeface="Courier New"/>
            </a:endParaRPr>
          </a:p>
        </p:txBody>
      </p:sp>
    </p:spTree>
    <p:extLst>
      <p:ext uri="{BB962C8B-B14F-4D97-AF65-F5344CB8AC3E}">
        <p14:creationId xmlns:p14="http://schemas.microsoft.com/office/powerpoint/2010/main" val="38474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linds(horizontal)">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766145"/>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pPr>
            <a:r>
              <a:rPr lang="en-US" altLang="zh-CN" sz="2800" b="1" kern="100" dirty="0">
                <a:solidFill>
                  <a:srgbClr val="C00000"/>
                </a:solidFill>
                <a:latin typeface="方正粗宋简体" panose="03000509000000000000" pitchFamily="65" charset="-122"/>
                <a:ea typeface="方正粗宋简体" panose="03000509000000000000" pitchFamily="65" charset="-122"/>
                <a:cs typeface="Courier New"/>
              </a:rPr>
              <a:t>(1)</a:t>
            </a:r>
            <a:r>
              <a:rPr lang="zh-CN" altLang="zh-CN" sz="2800" b="1" kern="100" dirty="0">
                <a:solidFill>
                  <a:srgbClr val="C00000"/>
                </a:solidFill>
                <a:latin typeface="方正粗宋简体" panose="03000509000000000000" pitchFamily="65" charset="-122"/>
                <a:ea typeface="方正粗宋简体" panose="03000509000000000000" pitchFamily="65" charset="-122"/>
                <a:cs typeface="Courier New"/>
              </a:rPr>
              <a:t>国事</a:t>
            </a:r>
            <a:r>
              <a:rPr lang="en-US" altLang="zh-CN" sz="2800" b="1" kern="100" dirty="0">
                <a:solidFill>
                  <a:srgbClr val="C00000"/>
                </a:solidFill>
                <a:latin typeface="方正粗宋简体" panose="03000509000000000000" pitchFamily="65" charset="-122"/>
                <a:ea typeface="方正粗宋简体" panose="03000509000000000000" pitchFamily="65" charset="-122"/>
                <a:cs typeface="Courier New"/>
              </a:rPr>
              <a:t>·</a:t>
            </a:r>
            <a:r>
              <a:rPr lang="zh-CN" altLang="zh-CN" sz="2800" b="1" kern="100" dirty="0">
                <a:solidFill>
                  <a:srgbClr val="C00000"/>
                </a:solidFill>
                <a:latin typeface="方正粗宋简体" panose="03000509000000000000" pitchFamily="65" charset="-122"/>
                <a:ea typeface="方正粗宋简体" panose="03000509000000000000" pitchFamily="65" charset="-122"/>
                <a:cs typeface="Courier New"/>
              </a:rPr>
              <a:t>国是</a:t>
            </a:r>
          </a:p>
          <a:p>
            <a:pPr algn="just">
              <a:lnSpc>
                <a:spcPct val="150000"/>
              </a:lnSpc>
              <a:spcAft>
                <a:spcPts val="0"/>
              </a:spcAft>
            </a:pPr>
            <a:r>
              <a:rPr lang="zh-CN" altLang="zh-CN" sz="2800" kern="100" dirty="0">
                <a:solidFill>
                  <a:srgbClr val="404040"/>
                </a:solidFill>
                <a:latin typeface="Times New Roman"/>
                <a:ea typeface="微软雅黑"/>
                <a:cs typeface="Times New Roman"/>
              </a:rPr>
              <a:t>二者都含有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国家大事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的意思。不同的是：</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词义范围不同：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既可以指对国家大事，也可以指国家之间的事务；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则专指国家大计，像决策、规划等重大事务。</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适用对象不同：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可用于国内，也可用于国际；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所指的国家大事则严格限用于国人在中央所议之国家大事。</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479854"/>
            <a:ext cx="11609818" cy="518218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语体色彩不同：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是颇具口语色彩的词，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是用于书面语的文言词。</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语法功能不同：作为名词，二者都能做主语、宾语，但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还能做定语，如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国事访问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无此用法。</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出席十二届全国人大一次会议的代表信心百倍地走向人民大会堂，他们肩负着人民的重托，依法履职，共商</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裕泰茶馆里贴出了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莫谈</a:t>
            </a:r>
            <a:r>
              <a:rPr lang="en-US" altLang="zh-CN" sz="2800" kern="100" dirty="0">
                <a:solidFill>
                  <a:srgbClr val="404040"/>
                </a:solidFill>
                <a:latin typeface="Times New Roman"/>
                <a:ea typeface="微软雅黑"/>
                <a:cs typeface="Courier New"/>
              </a:rPr>
              <a:t>________</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的条幅，这四个字委婉道出了那个时代生意人的不易和艰辛</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3" name="TextBox 2"/>
          <p:cNvSpPr txBox="1"/>
          <p:nvPr/>
        </p:nvSpPr>
        <p:spPr>
          <a:xfrm>
            <a:off x="7137303" y="363601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国是</a:t>
            </a:r>
            <a:endParaRPr lang="zh-CN" altLang="zh-CN" sz="1050" kern="100" dirty="0">
              <a:effectLst/>
              <a:latin typeface="宋体"/>
              <a:cs typeface="Courier New"/>
            </a:endParaRPr>
          </a:p>
        </p:txBody>
      </p:sp>
      <p:sp>
        <p:nvSpPr>
          <p:cNvPr id="5" name="TextBox 4"/>
          <p:cNvSpPr txBox="1"/>
          <p:nvPr/>
        </p:nvSpPr>
        <p:spPr>
          <a:xfrm>
            <a:off x="4943078" y="428409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国事</a:t>
            </a:r>
            <a:endParaRPr lang="zh-CN" altLang="zh-CN" sz="1050" kern="100" dirty="0">
              <a:effectLst/>
              <a:latin typeface="宋体"/>
              <a:cs typeface="Courier New"/>
            </a:endParaRPr>
          </a:p>
        </p:txBody>
      </p:sp>
    </p:spTree>
    <p:extLst>
      <p:ext uri="{BB962C8B-B14F-4D97-AF65-F5344CB8AC3E}">
        <p14:creationId xmlns:p14="http://schemas.microsoft.com/office/powerpoint/2010/main" val="379874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405458"/>
            <a:ext cx="11609818" cy="5909310"/>
          </a:xfrm>
          <a:prstGeom prst="rect">
            <a:avLst/>
          </a:prstGeom>
          <a:noFill/>
        </p:spPr>
        <p:txBody>
          <a:bodyPr wrap="square" rtlCol="0">
            <a:spAutoFit/>
          </a:bodyPr>
          <a:lstStyle/>
          <a:p>
            <a:pPr algn="just">
              <a:lnSpc>
                <a:spcPct val="150000"/>
              </a:lnSpc>
              <a:spcAft>
                <a:spcPts val="0"/>
              </a:spcAft>
            </a:pPr>
            <a:r>
              <a:rPr lang="en-US" altLang="zh-CN" sz="2800" b="1" kern="100" dirty="0">
                <a:solidFill>
                  <a:srgbClr val="C00000"/>
                </a:solidFill>
                <a:latin typeface="方正粗宋简体" panose="03000509000000000000" pitchFamily="65" charset="-122"/>
                <a:ea typeface="方正粗宋简体" panose="03000509000000000000" pitchFamily="65" charset="-122"/>
                <a:cs typeface="Courier New"/>
              </a:rPr>
              <a:t>(2)</a:t>
            </a:r>
            <a:r>
              <a:rPr lang="zh-CN" altLang="zh-CN" sz="2800" b="1" kern="100" dirty="0">
                <a:solidFill>
                  <a:srgbClr val="C00000"/>
                </a:solidFill>
                <a:latin typeface="方正粗宋简体" panose="03000509000000000000" pitchFamily="65" charset="-122"/>
                <a:ea typeface="方正粗宋简体" panose="03000509000000000000" pitchFamily="65" charset="-122"/>
                <a:cs typeface="Times New Roman"/>
              </a:rPr>
              <a:t>鉴于</a:t>
            </a:r>
            <a:r>
              <a:rPr lang="en-US" altLang="zh-CN" sz="2800" b="1" kern="100" dirty="0">
                <a:solidFill>
                  <a:srgbClr val="C00000"/>
                </a:solidFill>
                <a:latin typeface="方正粗宋简体" panose="03000509000000000000" pitchFamily="65" charset="-122"/>
                <a:ea typeface="方正粗宋简体" panose="03000509000000000000" pitchFamily="65" charset="-122"/>
                <a:cs typeface="Courier New"/>
              </a:rPr>
              <a:t>·</a:t>
            </a:r>
            <a:r>
              <a:rPr lang="zh-CN" altLang="zh-CN" sz="2800" b="1" kern="100" dirty="0">
                <a:solidFill>
                  <a:srgbClr val="C00000"/>
                </a:solidFill>
                <a:latin typeface="方正粗宋简体" panose="03000509000000000000" pitchFamily="65" charset="-122"/>
                <a:ea typeface="方正粗宋简体" panose="03000509000000000000" pitchFamily="65" charset="-122"/>
                <a:cs typeface="Times New Roman"/>
              </a:rPr>
              <a:t>基于</a:t>
            </a:r>
            <a:endParaRPr lang="zh-CN" altLang="zh-CN" sz="1050" b="1" kern="100" dirty="0">
              <a:solidFill>
                <a:srgbClr val="C00000"/>
              </a:solidFill>
              <a:latin typeface="方正粗宋简体" panose="03000509000000000000" pitchFamily="65" charset="-122"/>
              <a:ea typeface="方正粗宋简体" panose="03000509000000000000" pitchFamily="65" charset="-122"/>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二者都有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根据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鉴于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，表示以某种情况为前提加以考虑。用在表示因果关系的复句前一分句句首，指出后一分句行为的依据、原因或理由，前边一般不用主语。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基于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，根据。把某种事物作为结论的前提或语言行动的基础。</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形势的严峻性和不可知性，某知名品牌汽车公司已决定降低产量和裁减员工，以应对挑战。</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香港、武汉、成都、黑龙江等省市都已陆续开通了</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国标应用的地面数字电视频道。</a:t>
            </a:r>
            <a:endParaRPr lang="zh-CN" altLang="zh-CN" sz="1050" kern="100" dirty="0">
              <a:effectLst/>
              <a:latin typeface="宋体"/>
              <a:cs typeface="Courier New"/>
            </a:endParaRPr>
          </a:p>
        </p:txBody>
      </p:sp>
      <p:sp>
        <p:nvSpPr>
          <p:cNvPr id="3" name="TextBox 2"/>
          <p:cNvSpPr txBox="1"/>
          <p:nvPr/>
        </p:nvSpPr>
        <p:spPr>
          <a:xfrm>
            <a:off x="2096743" y="356401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鉴于</a:t>
            </a:r>
            <a:endParaRPr lang="zh-CN" altLang="zh-CN" sz="1050" kern="100" dirty="0">
              <a:effectLst/>
              <a:latin typeface="宋体"/>
              <a:cs typeface="Courier New"/>
            </a:endParaRPr>
          </a:p>
        </p:txBody>
      </p:sp>
      <p:sp>
        <p:nvSpPr>
          <p:cNvPr id="5" name="TextBox 4"/>
          <p:cNvSpPr txBox="1"/>
          <p:nvPr/>
        </p:nvSpPr>
        <p:spPr>
          <a:xfrm>
            <a:off x="8940801" y="486995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基于</a:t>
            </a:r>
            <a:endParaRPr lang="zh-CN" altLang="zh-CN" sz="1050" kern="100" dirty="0">
              <a:effectLst/>
              <a:latin typeface="宋体"/>
              <a:cs typeface="Courier New"/>
            </a:endParaRPr>
          </a:p>
        </p:txBody>
      </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574" y="477466"/>
            <a:ext cx="10554380" cy="5128327"/>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耳熟能详</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引经据典：</a:t>
            </a:r>
            <a:r>
              <a:rPr lang="en-US" altLang="zh-CN" sz="2800" kern="100" dirty="0" smtClean="0">
                <a:solidFill>
                  <a:srgbClr val="404040"/>
                </a:solidFill>
                <a:latin typeface="Times New Roman"/>
                <a:ea typeface="微软雅黑"/>
                <a:cs typeface="Courier New"/>
              </a:rPr>
              <a:t>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钦慕：</a:t>
            </a:r>
            <a:r>
              <a:rPr lang="en-US" altLang="zh-CN" sz="2800" kern="100" dirty="0" smtClean="0">
                <a:solidFill>
                  <a:srgbClr val="404040"/>
                </a:solidFill>
                <a:latin typeface="Times New Roman"/>
                <a:ea typeface="微软雅黑"/>
                <a:cs typeface="Courier New"/>
              </a:rPr>
              <a:t>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心悦诚服：</a:t>
            </a:r>
            <a:r>
              <a:rPr lang="en-US" altLang="zh-CN" sz="2800" kern="100" dirty="0" smtClean="0">
                <a:solidFill>
                  <a:srgbClr val="404040"/>
                </a:solidFill>
                <a:latin typeface="Times New Roman"/>
                <a:ea typeface="微软雅黑"/>
                <a:cs typeface="Courier New"/>
              </a:rPr>
              <a:t>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蹩脚：</a:t>
            </a:r>
            <a:r>
              <a:rPr lang="en-US" altLang="zh-CN" sz="2800" kern="100" dirty="0" smtClean="0">
                <a:solidFill>
                  <a:srgbClr val="404040"/>
                </a:solidFill>
                <a:latin typeface="Times New Roman"/>
                <a:ea typeface="微软雅黑"/>
                <a:cs typeface="Courier New"/>
              </a:rPr>
              <a:t>_____________________________________________</a:t>
            </a:r>
            <a:endParaRPr lang="zh-CN" altLang="zh-CN" sz="1050" kern="100" dirty="0">
              <a:effectLst/>
              <a:latin typeface="宋体"/>
              <a:cs typeface="Courier New"/>
            </a:endParaRPr>
          </a:p>
        </p:txBody>
      </p:sp>
      <p:sp>
        <p:nvSpPr>
          <p:cNvPr id="4" name="TextBox 3"/>
          <p:cNvSpPr txBox="1"/>
          <p:nvPr/>
        </p:nvSpPr>
        <p:spPr>
          <a:xfrm>
            <a:off x="2774854" y="1464388"/>
            <a:ext cx="7208784"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听得次数多了，熟悉得能详尽地说出来。</a:t>
            </a:r>
            <a:endParaRPr lang="zh-CN" altLang="zh-CN" sz="1050" kern="100" dirty="0">
              <a:effectLst/>
              <a:latin typeface="宋体"/>
              <a:cs typeface="Courier New"/>
            </a:endParaRPr>
          </a:p>
        </p:txBody>
      </p:sp>
      <p:sp>
        <p:nvSpPr>
          <p:cNvPr id="6" name="TextBox 5"/>
          <p:cNvSpPr txBox="1"/>
          <p:nvPr/>
        </p:nvSpPr>
        <p:spPr>
          <a:xfrm>
            <a:off x="2782838" y="2267866"/>
            <a:ext cx="523478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引用经典中的语句或故事。</a:t>
            </a:r>
            <a:endParaRPr lang="zh-CN" altLang="zh-CN" sz="1050" kern="100" dirty="0">
              <a:effectLst/>
              <a:latin typeface="宋体"/>
              <a:cs typeface="Courier New"/>
            </a:endParaRPr>
          </a:p>
        </p:txBody>
      </p:sp>
      <p:sp>
        <p:nvSpPr>
          <p:cNvPr id="7" name="TextBox 6"/>
          <p:cNvSpPr txBox="1"/>
          <p:nvPr/>
        </p:nvSpPr>
        <p:spPr>
          <a:xfrm>
            <a:off x="2800118" y="3143680"/>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敬慕。</a:t>
            </a:r>
            <a:endParaRPr lang="zh-CN" altLang="zh-CN" sz="1050" kern="100" dirty="0">
              <a:effectLst/>
              <a:latin typeface="宋体"/>
              <a:cs typeface="Courier New"/>
            </a:endParaRPr>
          </a:p>
        </p:txBody>
      </p:sp>
      <p:sp>
        <p:nvSpPr>
          <p:cNvPr id="8" name="TextBox 7"/>
          <p:cNvSpPr txBox="1"/>
          <p:nvPr/>
        </p:nvSpPr>
        <p:spPr>
          <a:xfrm>
            <a:off x="2854846" y="3996058"/>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诚心诚意地佩服或服从。</a:t>
            </a:r>
            <a:endParaRPr lang="zh-CN" altLang="zh-CN" sz="1050" kern="100" dirty="0">
              <a:effectLst/>
              <a:latin typeface="宋体"/>
              <a:cs typeface="Courier New"/>
            </a:endParaRPr>
          </a:p>
        </p:txBody>
      </p:sp>
      <p:sp>
        <p:nvSpPr>
          <p:cNvPr id="9" name="TextBox 8"/>
          <p:cNvSpPr txBox="1"/>
          <p:nvPr/>
        </p:nvSpPr>
        <p:spPr>
          <a:xfrm>
            <a:off x="2638822" y="4788146"/>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吴方言，指东西质量或人的能力差。</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386" y="1537184"/>
            <a:ext cx="10554380" cy="3404778"/>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怂恿</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揶揄：</a:t>
            </a:r>
            <a:r>
              <a:rPr lang="en-US" altLang="zh-CN" sz="2800" kern="100" dirty="0">
                <a:solidFill>
                  <a:srgbClr val="404040"/>
                </a:solidFill>
                <a:latin typeface="Times New Roman"/>
                <a:ea typeface="微软雅黑"/>
                <a:cs typeface="Courier New"/>
              </a:rPr>
              <a:t>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彷徨：</a:t>
            </a:r>
            <a:r>
              <a:rPr lang="en-US" altLang="zh-CN" sz="2800" kern="100" dirty="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20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一文不名：</a:t>
            </a:r>
            <a:r>
              <a:rPr lang="en-US" altLang="zh-CN" sz="2800" kern="100" dirty="0" smtClean="0">
                <a:solidFill>
                  <a:srgbClr val="404040"/>
                </a:solidFill>
                <a:latin typeface="Times New Roman"/>
                <a:ea typeface="微软雅黑"/>
                <a:cs typeface="Courier New"/>
              </a:rPr>
              <a:t>____________________________________________</a:t>
            </a:r>
            <a:endParaRPr lang="zh-CN" altLang="zh-CN" sz="1050" kern="100" dirty="0">
              <a:latin typeface="宋体"/>
              <a:cs typeface="Courier New"/>
            </a:endParaRPr>
          </a:p>
        </p:txBody>
      </p:sp>
      <p:sp>
        <p:nvSpPr>
          <p:cNvPr id="4" name="TextBox 3"/>
          <p:cNvSpPr txBox="1"/>
          <p:nvPr/>
        </p:nvSpPr>
        <p:spPr>
          <a:xfrm>
            <a:off x="2710830" y="1619794"/>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鼓动别人去做</a:t>
            </a:r>
            <a:r>
              <a:rPr lang="en-US" altLang="zh-CN" sz="2800" kern="100" dirty="0">
                <a:solidFill>
                  <a:srgbClr val="E36C0A"/>
                </a:solidFill>
                <a:latin typeface="Times New Roman"/>
                <a:ea typeface="微软雅黑"/>
                <a:cs typeface="Times New Roman"/>
              </a:rPr>
              <a:t>(</a:t>
            </a:r>
            <a:r>
              <a:rPr lang="zh-CN" altLang="en-US" sz="2800" kern="100" dirty="0">
                <a:solidFill>
                  <a:srgbClr val="E36C0A"/>
                </a:solidFill>
                <a:latin typeface="Times New Roman"/>
                <a:ea typeface="微软雅黑"/>
                <a:cs typeface="Times New Roman"/>
              </a:rPr>
              <a:t>某事</a:t>
            </a:r>
            <a:r>
              <a:rPr lang="en-US" altLang="zh-CN" sz="2800" kern="100" dirty="0">
                <a:solidFill>
                  <a:srgbClr val="E36C0A"/>
                </a:solidFill>
                <a:latin typeface="Times New Roman"/>
                <a:ea typeface="微软雅黑"/>
                <a:cs typeface="Times New Roman"/>
              </a:rPr>
              <a:t>)</a:t>
            </a:r>
            <a:r>
              <a:rPr lang="zh-CN" altLang="en-US" sz="2800" kern="100" dirty="0">
                <a:solidFill>
                  <a:srgbClr val="E36C0A"/>
                </a:solidFill>
                <a:latin typeface="Times New Roman"/>
                <a:ea typeface="微软雅黑"/>
                <a:cs typeface="Times New Roman"/>
              </a:rPr>
              <a:t>。</a:t>
            </a:r>
            <a:endParaRPr lang="zh-CN" altLang="zh-CN" sz="1050" kern="100" dirty="0">
              <a:effectLst/>
              <a:latin typeface="宋体"/>
              <a:cs typeface="Courier New"/>
            </a:endParaRPr>
          </a:p>
        </p:txBody>
      </p:sp>
      <p:sp>
        <p:nvSpPr>
          <p:cNvPr id="6" name="TextBox 5"/>
          <p:cNvSpPr txBox="1"/>
          <p:nvPr/>
        </p:nvSpPr>
        <p:spPr>
          <a:xfrm>
            <a:off x="2710830" y="2483890"/>
            <a:ext cx="595767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嘲笑，讥讽。</a:t>
            </a:r>
            <a:endParaRPr lang="zh-CN" altLang="zh-CN" sz="1050" kern="100" dirty="0">
              <a:effectLst/>
              <a:latin typeface="宋体"/>
              <a:cs typeface="Courier New"/>
            </a:endParaRPr>
          </a:p>
        </p:txBody>
      </p:sp>
      <p:sp>
        <p:nvSpPr>
          <p:cNvPr id="7" name="TextBox 6"/>
          <p:cNvSpPr txBox="1"/>
          <p:nvPr/>
        </p:nvSpPr>
        <p:spPr>
          <a:xfrm>
            <a:off x="2566814" y="3341678"/>
            <a:ext cx="7208784"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走来走去，犹豫不决，不知往哪个方向去。</a:t>
            </a:r>
            <a:endParaRPr lang="zh-CN" altLang="zh-CN" sz="1050" kern="100" dirty="0">
              <a:effectLst/>
              <a:latin typeface="宋体"/>
              <a:cs typeface="Courier New"/>
            </a:endParaRPr>
          </a:p>
        </p:txBody>
      </p:sp>
      <p:sp>
        <p:nvSpPr>
          <p:cNvPr id="8" name="TextBox 7"/>
          <p:cNvSpPr txBox="1"/>
          <p:nvPr/>
        </p:nvSpPr>
        <p:spPr>
          <a:xfrm>
            <a:off x="2918870" y="4284090"/>
            <a:ext cx="720878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一个钱都没有。形容非常贫困。名，占有。</a:t>
            </a:r>
            <a:endParaRPr lang="zh-CN" altLang="zh-CN" sz="1050" kern="100" dirty="0">
              <a:effectLst/>
              <a:latin typeface="宋体"/>
              <a:cs typeface="Courier New"/>
            </a:endParaRPr>
          </a:p>
        </p:txBody>
      </p:sp>
    </p:spTree>
    <p:extLst>
      <p:ext uri="{BB962C8B-B14F-4D97-AF65-F5344CB8AC3E}">
        <p14:creationId xmlns:p14="http://schemas.microsoft.com/office/powerpoint/2010/main" val="622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FFFFF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598" y="-98598"/>
            <a:ext cx="10721471" cy="6491008"/>
          </a:xfrm>
          <a:prstGeom prst="rect">
            <a:avLst/>
          </a:prstGeom>
          <a:noFill/>
        </p:spPr>
        <p:txBody>
          <a:bodyPr wrap="square" rtlCol="0">
            <a:spAutoFit/>
          </a:bodyPr>
          <a:lstStyle/>
          <a:p>
            <a:pPr algn="just">
              <a:lnSpc>
                <a:spcPct val="165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名句默写</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大雨落幽燕，</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a:t>
            </a:r>
            <a:r>
              <a:rPr lang="en-US" altLang="zh-CN" sz="2800" kern="100" dirty="0">
                <a:solidFill>
                  <a:srgbClr val="404040"/>
                </a:solidFill>
                <a:latin typeface="Times New Roman"/>
                <a:ea typeface="微软雅黑"/>
                <a:cs typeface="Courier New"/>
              </a:rPr>
              <a:t>_</a:t>
            </a:r>
            <a:r>
              <a:rPr lang="en-US" altLang="zh-CN" sz="2800" kern="100" dirty="0" smtClean="0">
                <a:solidFill>
                  <a:srgbClr val="404040"/>
                </a:solidFill>
                <a:latin typeface="Times New Roman"/>
                <a:ea typeface="微软雅黑"/>
                <a:cs typeface="Courier New"/>
              </a:rPr>
              <a:t>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(2)________________</a:t>
            </a:r>
            <a:r>
              <a:rPr lang="zh-CN" altLang="zh-CN" sz="2800" kern="100" dirty="0">
                <a:solidFill>
                  <a:srgbClr val="404040"/>
                </a:solidFill>
                <a:latin typeface="Times New Roman"/>
                <a:ea typeface="微软雅黑"/>
                <a:cs typeface="Times New Roman"/>
              </a:rPr>
              <a:t>，人间正道是沧桑。</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为有牺牲多壮志，</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中华儿女多奇志，</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天生一个仙人洞，</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金猴奋起千钧棒，</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独有英雄驱虎豹，</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65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踏遍青山人未老，</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3" name="TextBox 2"/>
          <p:cNvSpPr txBox="1"/>
          <p:nvPr/>
        </p:nvSpPr>
        <p:spPr>
          <a:xfrm>
            <a:off x="3214886" y="609907"/>
            <a:ext cx="4923696" cy="736188"/>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白浪滔天　秦皇岛外打鱼船</a:t>
            </a:r>
            <a:endParaRPr lang="zh-CN" altLang="zh-CN" sz="1050" kern="100" dirty="0">
              <a:effectLst/>
              <a:latin typeface="宋体"/>
              <a:cs typeface="Courier New"/>
            </a:endParaRPr>
          </a:p>
        </p:txBody>
      </p:sp>
      <p:grpSp>
        <p:nvGrpSpPr>
          <p:cNvPr id="9" name="组合 8"/>
          <p:cNvGrpSpPr/>
          <p:nvPr/>
        </p:nvGrpSpPr>
        <p:grpSpPr>
          <a:xfrm rot="5400000">
            <a:off x="11465834"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8" name="TextBox 7"/>
          <p:cNvSpPr txBox="1"/>
          <p:nvPr/>
        </p:nvSpPr>
        <p:spPr>
          <a:xfrm>
            <a:off x="1315526" y="1331762"/>
            <a:ext cx="49236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天若有情天亦老</a:t>
            </a:r>
            <a:endParaRPr lang="zh-CN" altLang="zh-CN" sz="1050" kern="100" dirty="0">
              <a:effectLst/>
              <a:latin typeface="宋体"/>
              <a:cs typeface="Courier New"/>
            </a:endParaRPr>
          </a:p>
        </p:txBody>
      </p:sp>
      <p:sp>
        <p:nvSpPr>
          <p:cNvPr id="12" name="TextBox 11"/>
          <p:cNvSpPr txBox="1"/>
          <p:nvPr/>
        </p:nvSpPr>
        <p:spPr>
          <a:xfrm>
            <a:off x="4035989" y="1989634"/>
            <a:ext cx="277929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敢教日月换新天</a:t>
            </a:r>
            <a:endParaRPr lang="zh-CN" altLang="zh-CN" sz="1050" kern="100" dirty="0">
              <a:effectLst/>
              <a:latin typeface="宋体"/>
              <a:cs typeface="Courier New"/>
            </a:endParaRPr>
          </a:p>
        </p:txBody>
      </p:sp>
      <p:sp>
        <p:nvSpPr>
          <p:cNvPr id="13" name="TextBox 12"/>
          <p:cNvSpPr txBox="1"/>
          <p:nvPr/>
        </p:nvSpPr>
        <p:spPr>
          <a:xfrm>
            <a:off x="4078982" y="2699914"/>
            <a:ext cx="277929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不爱红装爱武装</a:t>
            </a:r>
            <a:endParaRPr lang="zh-CN" altLang="zh-CN" sz="1050" kern="100" dirty="0">
              <a:effectLst/>
              <a:latin typeface="宋体"/>
              <a:cs typeface="Courier New"/>
            </a:endParaRPr>
          </a:p>
        </p:txBody>
      </p:sp>
      <p:sp>
        <p:nvSpPr>
          <p:cNvPr id="14" name="TextBox 13"/>
          <p:cNvSpPr txBox="1"/>
          <p:nvPr/>
        </p:nvSpPr>
        <p:spPr>
          <a:xfrm>
            <a:off x="4078982" y="3419994"/>
            <a:ext cx="277929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无限风光在险峰</a:t>
            </a:r>
            <a:endParaRPr lang="zh-CN" altLang="zh-CN" sz="1050" kern="100" dirty="0">
              <a:effectLst/>
              <a:latin typeface="宋体"/>
              <a:cs typeface="Courier New"/>
            </a:endParaRPr>
          </a:p>
        </p:txBody>
      </p:sp>
      <p:sp>
        <p:nvSpPr>
          <p:cNvPr id="15" name="TextBox 14"/>
          <p:cNvSpPr txBox="1"/>
          <p:nvPr/>
        </p:nvSpPr>
        <p:spPr>
          <a:xfrm>
            <a:off x="4006974" y="4140074"/>
            <a:ext cx="277929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玉宇澄清万里埃</a:t>
            </a:r>
            <a:endParaRPr lang="zh-CN" altLang="zh-CN" sz="1050" kern="100" dirty="0">
              <a:effectLst/>
              <a:latin typeface="宋体"/>
              <a:cs typeface="Courier New"/>
            </a:endParaRPr>
          </a:p>
        </p:txBody>
      </p:sp>
      <p:sp>
        <p:nvSpPr>
          <p:cNvPr id="16" name="TextBox 15"/>
          <p:cNvSpPr txBox="1"/>
          <p:nvPr/>
        </p:nvSpPr>
        <p:spPr>
          <a:xfrm>
            <a:off x="4078982" y="4788146"/>
            <a:ext cx="277929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更无豪杰怕熊罴</a:t>
            </a:r>
            <a:endParaRPr lang="zh-CN" altLang="zh-CN" sz="1050" kern="100" dirty="0">
              <a:effectLst/>
              <a:latin typeface="宋体"/>
              <a:cs typeface="Courier New"/>
            </a:endParaRPr>
          </a:p>
        </p:txBody>
      </p:sp>
      <p:sp>
        <p:nvSpPr>
          <p:cNvPr id="17" name="TextBox 16"/>
          <p:cNvSpPr txBox="1"/>
          <p:nvPr/>
        </p:nvSpPr>
        <p:spPr>
          <a:xfrm>
            <a:off x="4150990" y="5531376"/>
            <a:ext cx="277929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风景这边独好</a:t>
            </a:r>
            <a:endParaRPr lang="zh-CN" altLang="zh-CN" sz="1050" kern="100" dirty="0">
              <a:effectLst/>
              <a:latin typeface="宋体"/>
              <a:cs typeface="Courier New"/>
            </a:endParaRPr>
          </a:p>
        </p:txBody>
      </p:sp>
    </p:spTree>
    <p:extLst>
      <p:ext uri="{BB962C8B-B14F-4D97-AF65-F5344CB8AC3E}">
        <p14:creationId xmlns:p14="http://schemas.microsoft.com/office/powerpoint/2010/main" val="358908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2" grpId="0"/>
      <p:bldP spid="13" grpId="0"/>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79008"/>
            <a:ext cx="11609818" cy="679225"/>
          </a:xfrm>
          <a:prstGeom prst="rect">
            <a:avLst/>
          </a:prstGeom>
          <a:noFill/>
        </p:spPr>
        <p:txBody>
          <a:bodyPr wrap="square" rtlCol="0">
            <a:spAutoFit/>
          </a:bodyPr>
          <a:lstStyle/>
          <a:p>
            <a:pPr algn="just">
              <a:lnSpc>
                <a:spcPct val="150000"/>
              </a:lnSpc>
            </a:pPr>
            <a:r>
              <a:rPr lang="zh-CN" altLang="en-US" sz="2800" b="1" kern="100" dirty="0">
                <a:solidFill>
                  <a:srgbClr val="C00000"/>
                </a:solidFill>
                <a:latin typeface="方正粗宋简体" panose="03000509000000000000" pitchFamily="65" charset="-122"/>
                <a:ea typeface="方正粗宋简体" panose="03000509000000000000" pitchFamily="65" charset="-122"/>
                <a:cs typeface="Courier New"/>
              </a:rPr>
              <a:t>一、文本助读</a:t>
            </a:r>
            <a:endParaRPr lang="zh-CN" altLang="zh-CN" sz="2800" b="1" kern="100" dirty="0">
              <a:solidFill>
                <a:srgbClr val="C00000"/>
              </a:solidFill>
              <a:latin typeface="方正粗宋简体" panose="03000509000000000000" pitchFamily="65" charset="-122"/>
              <a:ea typeface="方正粗宋简体" panose="03000509000000000000" pitchFamily="65" charset="-122"/>
              <a:cs typeface="Courier New"/>
            </a:endParaRPr>
          </a:p>
        </p:txBody>
      </p:sp>
      <p:sp>
        <p:nvSpPr>
          <p:cNvPr id="12" name="TextBox 11"/>
          <p:cNvSpPr txBox="1"/>
          <p:nvPr/>
        </p:nvSpPr>
        <p:spPr>
          <a:xfrm>
            <a:off x="190550" y="1399088"/>
            <a:ext cx="11609818" cy="679225"/>
          </a:xfrm>
          <a:prstGeom prst="rect">
            <a:avLst/>
          </a:prstGeom>
          <a:noFill/>
        </p:spPr>
        <p:txBody>
          <a:bodyPr wrap="square" rtlCol="0">
            <a:spAutoFit/>
          </a:bodyPr>
          <a:lstStyle/>
          <a:p>
            <a:pPr algn="just">
              <a:lnSpc>
                <a:spcPct val="150000"/>
              </a:lnSpc>
            </a:pPr>
            <a:r>
              <a:rPr lang="zh-CN" altLang="zh-CN" sz="2800" b="1" kern="100" dirty="0">
                <a:solidFill>
                  <a:srgbClr val="C00000"/>
                </a:solidFill>
                <a:latin typeface="方正粗宋简体" panose="03000509000000000000" pitchFamily="65" charset="-122"/>
                <a:ea typeface="方正粗宋简体" panose="03000509000000000000" pitchFamily="65" charset="-122"/>
                <a:cs typeface="Courier New"/>
              </a:rPr>
              <a:t>整体感知</a:t>
            </a:r>
          </a:p>
        </p:txBody>
      </p:sp>
      <p:sp>
        <p:nvSpPr>
          <p:cNvPr id="13" name="TextBox 12"/>
          <p:cNvSpPr txBox="1"/>
          <p:nvPr/>
        </p:nvSpPr>
        <p:spPr>
          <a:xfrm>
            <a:off x="249427" y="2205658"/>
            <a:ext cx="1109275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篇根据毛泽东与记者斯诺之间的访谈整理出来的自传，着力介绍了毛泽东在幼年和动乱中成长的经历，以及参加革命的具体实践。表现了他对革命的坚定信念，献身理想的使命感和他坚强的毅力、百折不挠的奋斗精神，从而使青年读者对于革命先驱的革命行动和革命信念有了更鲜活的感性认识。</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7626"/>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766" y="261442"/>
            <a:ext cx="7840391" cy="594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8598"/>
            <a:ext cx="11609818" cy="819455"/>
          </a:xfrm>
          <a:prstGeom prst="rect">
            <a:avLst/>
          </a:prstGeom>
          <a:noFill/>
        </p:spPr>
        <p:txBody>
          <a:bodyPr wrap="square" rtlCol="0">
            <a:spAutoFit/>
          </a:bodyPr>
          <a:lstStyle/>
          <a:p>
            <a:pPr lvl="0" algn="just">
              <a:lnSpc>
                <a:spcPct val="150000"/>
              </a:lnSpc>
            </a:pPr>
            <a:r>
              <a:rPr lang="zh-CN" altLang="en-US" sz="3600" b="1" kern="100" dirty="0">
                <a:solidFill>
                  <a:srgbClr val="C00000"/>
                </a:solidFill>
                <a:latin typeface="宋体"/>
                <a:ea typeface="微软雅黑"/>
                <a:cs typeface="Times New Roman"/>
              </a:rPr>
              <a:t>二、小组合作</a:t>
            </a:r>
            <a:endParaRPr lang="zh-CN" altLang="zh-CN" sz="1100" b="1" kern="100" dirty="0">
              <a:solidFill>
                <a:srgbClr val="C00000"/>
              </a:solidFill>
              <a:latin typeface="宋体"/>
              <a:cs typeface="Courier New"/>
            </a:endParaRPr>
          </a:p>
        </p:txBody>
      </p:sp>
      <p:sp>
        <p:nvSpPr>
          <p:cNvPr id="3" name="TextBox 2"/>
          <p:cNvSpPr txBox="1"/>
          <p:nvPr/>
        </p:nvSpPr>
        <p:spPr>
          <a:xfrm>
            <a:off x="176017" y="971644"/>
            <a:ext cx="11823845" cy="4770537"/>
          </a:xfrm>
          <a:prstGeom prst="rect">
            <a:avLst/>
          </a:prstGeom>
          <a:noFill/>
        </p:spPr>
        <p:txBody>
          <a:bodyPr wrap="square" rtlCol="0">
            <a:spAutoFit/>
          </a:bodyPr>
          <a:lstStyle/>
          <a:p>
            <a:pPr algn="just"/>
            <a:r>
              <a:rPr lang="en-US" altLang="zh-CN" sz="2800" b="1" kern="100" dirty="0">
                <a:solidFill>
                  <a:srgbClr val="C00000"/>
                </a:solidFill>
                <a:latin typeface="方正粗宋简体" panose="03000509000000000000" pitchFamily="65" charset="-122"/>
                <a:ea typeface="方正粗宋简体" panose="03000509000000000000" pitchFamily="65" charset="-122"/>
                <a:cs typeface="Courier New"/>
              </a:rPr>
              <a:t>1.</a:t>
            </a:r>
            <a:r>
              <a:rPr lang="zh-CN" altLang="zh-CN" sz="2800" b="1" kern="100" dirty="0">
                <a:solidFill>
                  <a:srgbClr val="C00000"/>
                </a:solidFill>
                <a:latin typeface="方正粗宋简体" panose="03000509000000000000" pitchFamily="65" charset="-122"/>
                <a:ea typeface="方正粗宋简体" panose="03000509000000000000" pitchFamily="65" charset="-122"/>
                <a:cs typeface="Courier New"/>
              </a:rPr>
              <a:t>作为一篇回忆录，毛泽东自己是怎样看待这种叛逆性格的？你又如何看待毛泽东的这种性格？</a:t>
            </a:r>
          </a:p>
          <a:p>
            <a:pPr algn="just">
              <a:spcAft>
                <a:spcPts val="0"/>
              </a:spcAft>
            </a:pPr>
            <a:r>
              <a:rPr lang="en-US" altLang="zh-CN" sz="2800" b="1" kern="100" dirty="0" smtClean="0">
                <a:solidFill>
                  <a:srgbClr val="E36C0A"/>
                </a:solidFill>
                <a:latin typeface="Times New Roman"/>
                <a:ea typeface="微软雅黑"/>
                <a:cs typeface="Times New Roman"/>
              </a:rPr>
              <a:t>      </a:t>
            </a:r>
            <a:r>
              <a:rPr lang="en-US" altLang="zh-CN" sz="2000" b="1" kern="100" dirty="0" smtClean="0">
                <a:solidFill>
                  <a:srgbClr val="E36C0A"/>
                </a:solidFill>
                <a:latin typeface="方正准圆简体" panose="03000509000000000000" pitchFamily="65" charset="-122"/>
                <a:ea typeface="方正准圆简体" panose="03000509000000000000" pitchFamily="65" charset="-122"/>
                <a:cs typeface="Times New Roman"/>
              </a:rPr>
              <a:t>【</a:t>
            </a:r>
            <a:r>
              <a:rPr lang="zh-CN" altLang="zh-CN" sz="2000" b="1" kern="100" dirty="0" smtClean="0">
                <a:solidFill>
                  <a:srgbClr val="E36C0A"/>
                </a:solidFill>
                <a:latin typeface="方正准圆简体" panose="03000509000000000000" pitchFamily="65" charset="-122"/>
                <a:ea typeface="方正准圆简体" panose="03000509000000000000" pitchFamily="65" charset="-122"/>
                <a:cs typeface="Times New Roman"/>
              </a:rPr>
              <a:t>答案</a:t>
            </a:r>
            <a:r>
              <a:rPr lang="en-US" altLang="zh-CN" sz="2000" b="1" kern="100" dirty="0" smtClean="0">
                <a:solidFill>
                  <a:srgbClr val="E36C0A"/>
                </a:solidFill>
                <a:latin typeface="方正准圆简体" panose="03000509000000000000" pitchFamily="65" charset="-122"/>
                <a:ea typeface="方正准圆简体" panose="03000509000000000000" pitchFamily="65" charset="-122"/>
                <a:cs typeface="Times New Roman"/>
              </a:rPr>
              <a:t>】</a:t>
            </a:r>
            <a:r>
              <a:rPr lang="zh-CN" altLang="zh-CN" sz="2000" kern="100" dirty="0" smtClean="0">
                <a:solidFill>
                  <a:srgbClr val="404040"/>
                </a:solidFill>
                <a:latin typeface="方正准圆简体" panose="03000509000000000000" pitchFamily="65" charset="-122"/>
                <a:ea typeface="方正准圆简体" panose="03000509000000000000" pitchFamily="65" charset="-122"/>
                <a:cs typeface="Times New Roman"/>
              </a:rPr>
              <a:t>课文</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中很多地方毛泽东都对自己的叛逆行动做了经验总结</a:t>
            </a:r>
            <a:r>
              <a:rPr lang="zh-CN" altLang="zh-CN" sz="2000" kern="100" dirty="0" smtClean="0">
                <a:solidFill>
                  <a:srgbClr val="404040"/>
                </a:solidFill>
                <a:latin typeface="方正准圆简体" panose="03000509000000000000" pitchFamily="65" charset="-122"/>
                <a:ea typeface="方正准圆简体" panose="03000509000000000000" pitchFamily="65" charset="-122"/>
                <a:cs typeface="Times New Roman"/>
              </a:rPr>
              <a:t>：</a:t>
            </a:r>
            <a:r>
              <a:rPr lang="en-US" altLang="zh-CN" sz="2000" kern="100" dirty="0" smtClean="0">
                <a:solidFill>
                  <a:srgbClr val="404040"/>
                </a:solidFill>
                <a:latin typeface="方正准圆简体" panose="03000509000000000000" pitchFamily="65" charset="-122"/>
                <a:ea typeface="方正准圆简体" panose="03000509000000000000" pitchFamily="65" charset="-122"/>
                <a:cs typeface="Courier New"/>
              </a:rPr>
              <a:t>(</a:t>
            </a:r>
            <a:r>
              <a:rPr lang="en-US" altLang="zh-CN" sz="2000" kern="100" dirty="0">
                <a:solidFill>
                  <a:srgbClr val="404040"/>
                </a:solidFill>
                <a:latin typeface="方正准圆简体" panose="03000509000000000000" pitchFamily="65" charset="-122"/>
                <a:ea typeface="方正准圆简体" panose="03000509000000000000" pitchFamily="65" charset="-122"/>
                <a:cs typeface="Courier New"/>
              </a:rPr>
              <a:t>1)</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罢课事件</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让毛泽东认识到：</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父亲比较能体谅我了，而塾师比以前来得温和。我这次反抗的结果，给我的印象极深。这是我第一次成功的</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罢课</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en-US" altLang="zh-CN" sz="2000" kern="100" dirty="0" smtClean="0">
                <a:solidFill>
                  <a:srgbClr val="404040"/>
                </a:solidFill>
                <a:latin typeface="方正准圆简体" panose="03000509000000000000" pitchFamily="65" charset="-122"/>
                <a:ea typeface="方正准圆简体" panose="03000509000000000000" pitchFamily="65" charset="-122"/>
                <a:cs typeface="Times New Roman"/>
              </a:rPr>
              <a:t>”</a:t>
            </a:r>
            <a:r>
              <a:rPr lang="en-US" altLang="zh-CN" sz="2000" kern="100" dirty="0" smtClean="0">
                <a:solidFill>
                  <a:srgbClr val="404040"/>
                </a:solidFill>
                <a:latin typeface="方正准圆简体" panose="03000509000000000000" pitchFamily="65" charset="-122"/>
                <a:ea typeface="方正准圆简体" panose="03000509000000000000" pitchFamily="65" charset="-122"/>
                <a:cs typeface="Courier New"/>
              </a:rPr>
              <a:t>(</a:t>
            </a:r>
            <a:r>
              <a:rPr lang="en-US" altLang="zh-CN" sz="2000" kern="100" dirty="0">
                <a:solidFill>
                  <a:srgbClr val="404040"/>
                </a:solidFill>
                <a:latin typeface="方正准圆简体" panose="03000509000000000000" pitchFamily="65" charset="-122"/>
                <a:ea typeface="方正准圆简体" panose="03000509000000000000" pitchFamily="65" charset="-122"/>
                <a:cs typeface="Courier New"/>
              </a:rPr>
              <a:t>2)</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离家出走事件</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让毛泽东认识到：</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从这一次事件中，我明白了当我以公开反抗来保卫我的权利时，我的父亲就客气一点儿；当我怯懦屈服时，他打骂得更厉害。</a:t>
            </a:r>
            <a:r>
              <a:rPr lang="en-US" altLang="zh-CN" sz="2000" kern="100" dirty="0" smtClean="0">
                <a:solidFill>
                  <a:srgbClr val="404040"/>
                </a:solidFill>
                <a:latin typeface="方正准圆简体" panose="03000509000000000000" pitchFamily="65" charset="-122"/>
                <a:ea typeface="方正准圆简体" panose="03000509000000000000" pitchFamily="65" charset="-122"/>
                <a:cs typeface="Times New Roman"/>
              </a:rPr>
              <a:t>”</a:t>
            </a:r>
            <a:r>
              <a:rPr lang="en-US" altLang="zh-CN" sz="2000" kern="100" dirty="0">
                <a:solidFill>
                  <a:srgbClr val="404040"/>
                </a:solidFill>
                <a:latin typeface="方正准圆简体" panose="03000509000000000000" pitchFamily="65" charset="-122"/>
                <a:ea typeface="方正准圆简体" panose="03000509000000000000" pitchFamily="65" charset="-122"/>
                <a:cs typeface="Courier New"/>
              </a:rPr>
              <a:t> (3)</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传统文化</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的熏陶，最明显的是在读中国古代传奇小说时毛泽东的认识：</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有一天，我在这些故事中偶然发现一件特殊的事，即这些故事中没有耕种田地的乡下人，一切人物都是武士、官吏和学者，从未有过一个农民英雄。这件事使我奇怪了。两年以后，我便进行分析这些故事的内容，我发现这些故事都是赞美作为人民的统治者的武士，他们用不着在土地上工作，因为他们占有土地，显然地是叫农民替他们工作。</a:t>
            </a:r>
            <a:r>
              <a:rPr lang="en-US" altLang="zh-CN" sz="2000" kern="100" dirty="0" smtClean="0">
                <a:solidFill>
                  <a:srgbClr val="404040"/>
                </a:solidFill>
                <a:latin typeface="方正准圆简体" panose="03000509000000000000" pitchFamily="65" charset="-122"/>
                <a:ea typeface="方正准圆简体" panose="03000509000000000000" pitchFamily="65" charset="-122"/>
                <a:cs typeface="Times New Roman"/>
              </a:rPr>
              <a:t>”</a:t>
            </a:r>
            <a:r>
              <a:rPr lang="en-US" altLang="zh-CN" sz="2000" kern="100" dirty="0">
                <a:solidFill>
                  <a:srgbClr val="404040"/>
                </a:solidFill>
                <a:latin typeface="方正准圆简体" panose="03000509000000000000" pitchFamily="65" charset="-122"/>
                <a:ea typeface="方正准圆简体" panose="03000509000000000000" pitchFamily="65" charset="-122"/>
                <a:cs typeface="Courier New"/>
              </a:rPr>
              <a:t> (4)</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对待暴动的村民</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，毛泽东认为：</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我觉得这些</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叛徒</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都是与我的家人一样。于是我深恨这样对待他们也是不公平了。</a:t>
            </a:r>
            <a:r>
              <a:rPr lang="en-US" altLang="zh-CN" sz="2000" kern="100" dirty="0" smtClean="0">
                <a:solidFill>
                  <a:srgbClr val="404040"/>
                </a:solidFill>
                <a:latin typeface="方正准圆简体" panose="03000509000000000000" pitchFamily="65" charset="-122"/>
                <a:ea typeface="方正准圆简体" panose="03000509000000000000" pitchFamily="65" charset="-122"/>
                <a:cs typeface="Times New Roman"/>
              </a:rPr>
              <a:t>”</a:t>
            </a:r>
            <a:r>
              <a:rPr lang="en-US" altLang="zh-CN" sz="2000" kern="100" dirty="0" smtClean="0">
                <a:solidFill>
                  <a:srgbClr val="404040"/>
                </a:solidFill>
                <a:latin typeface="方正准圆简体" panose="03000509000000000000" pitchFamily="65" charset="-122"/>
                <a:ea typeface="方正准圆简体" panose="03000509000000000000" pitchFamily="65" charset="-122"/>
                <a:cs typeface="Courier New"/>
              </a:rPr>
              <a:t>(</a:t>
            </a:r>
            <a:r>
              <a:rPr lang="en-US" altLang="zh-CN" sz="2000" kern="100" dirty="0">
                <a:solidFill>
                  <a:srgbClr val="404040"/>
                </a:solidFill>
                <a:latin typeface="方正准圆简体" panose="03000509000000000000" pitchFamily="65" charset="-122"/>
                <a:ea typeface="方正准圆简体" panose="03000509000000000000" pitchFamily="65" charset="-122"/>
                <a:cs typeface="Courier New"/>
              </a:rPr>
              <a:t>5)</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对村民的</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抢米运动</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，毛泽东表示同情但是又以为</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村人的方法也是错误的</a:t>
            </a:r>
            <a:r>
              <a:rPr lang="en-US" altLang="zh-CN" sz="2000" kern="100" dirty="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smtClean="0">
                <a:solidFill>
                  <a:srgbClr val="404040"/>
                </a:solidFill>
                <a:latin typeface="方正准圆简体" panose="03000509000000000000" pitchFamily="65" charset="-122"/>
                <a:ea typeface="方正准圆简体" panose="03000509000000000000" pitchFamily="65" charset="-122"/>
                <a:cs typeface="Times New Roman"/>
              </a:rPr>
              <a:t>。</a:t>
            </a:r>
            <a:r>
              <a:rPr lang="zh-CN" altLang="zh-CN" sz="2000" kern="100" dirty="0" smtClean="0">
                <a:solidFill>
                  <a:srgbClr val="C00000"/>
                </a:solidFill>
                <a:latin typeface="方正粗宋简体" panose="03000509000000000000" pitchFamily="65" charset="-122"/>
                <a:ea typeface="方正粗宋简体" panose="03000509000000000000" pitchFamily="65" charset="-122"/>
                <a:cs typeface="Times New Roman"/>
              </a:rPr>
              <a:t>由此</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看出，毛泽东是一个早慧的人，有着极强的独立思考的能力，爱思考，不盲从，不鲁莽，也有着不屈的意志，这对他以后走上革命道路有着非常重大的影响</a:t>
            </a:r>
            <a:r>
              <a:rPr lang="zh-CN" altLang="zh-CN" sz="2000" kern="100" dirty="0" smtClean="0">
                <a:solidFill>
                  <a:srgbClr val="C00000"/>
                </a:solidFill>
                <a:latin typeface="方正准圆简体" panose="03000509000000000000" pitchFamily="65" charset="-122"/>
                <a:ea typeface="方正准圆简体" panose="03000509000000000000" pitchFamily="65" charset="-122"/>
                <a:cs typeface="Times New Roman"/>
              </a:rPr>
              <a:t>。</a:t>
            </a:r>
            <a:endParaRPr lang="zh-CN" altLang="zh-CN" sz="2000" kern="100" dirty="0">
              <a:solidFill>
                <a:srgbClr val="C00000"/>
              </a:solidFill>
              <a:effectLst/>
              <a:latin typeface="方正准圆简体" panose="03000509000000000000" pitchFamily="65" charset="-122"/>
              <a:ea typeface="方正准圆简体" panose="03000509000000000000" pitchFamily="65" charset="-122"/>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12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892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017" y="534953"/>
            <a:ext cx="11494869" cy="1815882"/>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理解下列句子的含意。</a:t>
            </a:r>
            <a:endParaRPr lang="zh-CN" altLang="zh-CN" sz="1050" kern="100" dirty="0">
              <a:latin typeface="宋体"/>
              <a:cs typeface="Courier New"/>
            </a:endParaRPr>
          </a:p>
          <a:p>
            <a:pPr algn="just">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自那时候起，他对于菩萨比较恭敬起来，有时也偶然烧香，但是当我在另一个意义上堕落的程度增高时，这位老人并不管它，只有在困难的时候才向神祷告。</a:t>
            </a:r>
            <a:endParaRPr lang="zh-CN" altLang="zh-CN" sz="1050" kern="100" dirty="0">
              <a:effectLst/>
              <a:latin typeface="宋体"/>
              <a:cs typeface="Courier New"/>
            </a:endParaRPr>
          </a:p>
        </p:txBody>
      </p:sp>
      <p:sp>
        <p:nvSpPr>
          <p:cNvPr id="3" name="TextBox 2"/>
          <p:cNvSpPr txBox="1"/>
          <p:nvPr/>
        </p:nvSpPr>
        <p:spPr>
          <a:xfrm>
            <a:off x="197175" y="2551177"/>
            <a:ext cx="11609818" cy="2246769"/>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Times New Roman"/>
                <a:ea typeface="微软雅黑"/>
                <a:cs typeface="Times New Roman"/>
              </a:rPr>
              <a:t>       【</a:t>
            </a:r>
            <a:r>
              <a:rPr lang="zh-CN" altLang="zh-CN" sz="2800" b="1" kern="100" dirty="0" smtClean="0">
                <a:solidFill>
                  <a:srgbClr val="E36C0A"/>
                </a:solidFill>
                <a:latin typeface="Times New Roman"/>
                <a:ea typeface="微软雅黑"/>
                <a:cs typeface="Times New Roman"/>
              </a:rPr>
              <a:t>答案</a:t>
            </a:r>
            <a:r>
              <a:rPr lang="en-US" altLang="zh-CN" sz="2800" b="1" kern="100" dirty="0" smtClean="0">
                <a:solidFill>
                  <a:srgbClr val="E36C0A"/>
                </a:solidFill>
                <a:latin typeface="Times New Roman"/>
                <a:ea typeface="微软雅黑"/>
                <a:cs typeface="Times New Roman"/>
              </a:rPr>
              <a:t>】</a:t>
            </a:r>
            <a:r>
              <a:rPr lang="zh-CN" altLang="zh-CN" sz="2800" kern="100" dirty="0" smtClean="0">
                <a:solidFill>
                  <a:srgbClr val="404040"/>
                </a:solidFill>
                <a:latin typeface="Times New Roman"/>
                <a:ea typeface="微软雅黑"/>
                <a:cs typeface="Times New Roman"/>
              </a:rPr>
              <a:t>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由一个积极劝父亲有点信仰的宗教信仰者变得愈来愈不信神佛时，父亲并不去管教。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的信仰随着知识的增加而改变，而父亲却是一切从帮助自己的实用主义角度出发去信仰，并非真正的宗教信仰。从父与子的对比中我们可以看出富农的私心和进步青年的阅历在怀疑中的成长。</a:t>
            </a:r>
            <a:endParaRPr lang="zh-CN" altLang="zh-CN" sz="1050" kern="100" dirty="0">
              <a:effectLst/>
              <a:latin typeface="宋体"/>
              <a:cs typeface="Courier New"/>
            </a:endParaRPr>
          </a:p>
        </p:txBody>
      </p:sp>
    </p:spTree>
    <p:extLst>
      <p:ext uri="{BB962C8B-B14F-4D97-AF65-F5344CB8AC3E}">
        <p14:creationId xmlns:p14="http://schemas.microsoft.com/office/powerpoint/2010/main" val="1399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80428"/>
            <a:ext cx="11494869" cy="1569660"/>
          </a:xfrm>
          <a:prstGeom prst="rect">
            <a:avLst/>
          </a:prstGeom>
          <a:noFill/>
        </p:spPr>
        <p:txBody>
          <a:bodyPr wrap="square" rtlCol="0">
            <a:spAutoFit/>
          </a:bodyPr>
          <a:lstStyle/>
          <a:p>
            <a:pPr algn="just">
              <a:spcAft>
                <a:spcPts val="0"/>
              </a:spcAft>
            </a:pPr>
            <a:r>
              <a:rPr lang="en-US" altLang="zh-CN" sz="3200" kern="100" dirty="0">
                <a:solidFill>
                  <a:srgbClr val="404040"/>
                </a:solidFill>
                <a:latin typeface="Times New Roman"/>
                <a:ea typeface="微软雅黑"/>
                <a:cs typeface="Courier New"/>
              </a:rPr>
              <a:t>(2)</a:t>
            </a:r>
            <a:r>
              <a:rPr lang="zh-CN" altLang="zh-CN" sz="3200" kern="100" dirty="0">
                <a:solidFill>
                  <a:srgbClr val="404040"/>
                </a:solidFill>
                <a:latin typeface="Times New Roman"/>
                <a:ea typeface="微软雅黑"/>
                <a:cs typeface="Times New Roman"/>
              </a:rPr>
              <a:t>不过，在公园和故宫的宫址，我看到了北国的早春；在坚冰还盖着北海的时候，我看到了怒放的梅花；北京的树木引起了我无穷的欣赏。</a:t>
            </a:r>
            <a:endParaRPr lang="zh-CN" altLang="zh-CN" sz="1100" kern="100" dirty="0">
              <a:effectLst/>
              <a:latin typeface="宋体"/>
              <a:cs typeface="Courier New"/>
            </a:endParaRPr>
          </a:p>
        </p:txBody>
      </p:sp>
      <p:sp>
        <p:nvSpPr>
          <p:cNvPr id="3" name="TextBox 2"/>
          <p:cNvSpPr txBox="1"/>
          <p:nvPr/>
        </p:nvSpPr>
        <p:spPr>
          <a:xfrm>
            <a:off x="207654" y="2692871"/>
            <a:ext cx="11494869" cy="1384995"/>
          </a:xfrm>
          <a:prstGeom prst="rect">
            <a:avLst/>
          </a:prstGeom>
          <a:noFill/>
        </p:spPr>
        <p:txBody>
          <a:bodyPr wrap="square" rtlCol="0">
            <a:spAutoFit/>
          </a:bodyPr>
          <a:lstStyle/>
          <a:p>
            <a:pPr algn="just">
              <a:spcAft>
                <a:spcPts val="0"/>
              </a:spcAft>
            </a:pPr>
            <a:r>
              <a:rPr lang="en-US" altLang="zh-CN" sz="2800" kern="100" dirty="0" smtClean="0">
                <a:solidFill>
                  <a:srgbClr val="E36C0A"/>
                </a:solidFill>
                <a:latin typeface="Times New Roman"/>
                <a:ea typeface="微软雅黑"/>
                <a:cs typeface="Times New Roman"/>
              </a:rPr>
              <a:t>【</a:t>
            </a:r>
            <a:r>
              <a:rPr lang="zh-CN" altLang="zh-CN" sz="2800" kern="100" dirty="0" smtClean="0">
                <a:solidFill>
                  <a:srgbClr val="E36C0A"/>
                </a:solidFill>
                <a:latin typeface="Times New Roman"/>
                <a:ea typeface="微软雅黑"/>
                <a:cs typeface="Times New Roman"/>
              </a:rPr>
              <a:t>答案</a:t>
            </a:r>
            <a:r>
              <a:rPr lang="en-US" altLang="zh-CN" sz="2800" kern="100" dirty="0" smtClean="0">
                <a:solidFill>
                  <a:srgbClr val="E36C0A"/>
                </a:solidFill>
                <a:latin typeface="Times New Roman"/>
                <a:ea typeface="微软雅黑"/>
                <a:cs typeface="Times New Roman"/>
              </a:rPr>
              <a:t>】</a:t>
            </a:r>
            <a:r>
              <a:rPr lang="zh-CN" altLang="zh-CN" sz="2800" kern="100" dirty="0" smtClean="0">
                <a:solidFill>
                  <a:srgbClr val="404040"/>
                </a:solidFill>
                <a:latin typeface="Times New Roman"/>
                <a:ea typeface="微软雅黑"/>
                <a:cs typeface="Times New Roman"/>
              </a:rPr>
              <a:t>毛泽东</a:t>
            </a:r>
            <a:r>
              <a:rPr lang="zh-CN" altLang="zh-CN" sz="2800" kern="100" dirty="0">
                <a:solidFill>
                  <a:srgbClr val="404040"/>
                </a:solidFill>
                <a:latin typeface="Times New Roman"/>
                <a:ea typeface="微软雅黑"/>
                <a:cs typeface="Times New Roman"/>
              </a:rPr>
              <a:t>在北平困苦的生活里有时间有情趣去捕捉并欣赏北京冬日的风景，从中我们可以看出作为一个逐渐成熟的革命青年的浪漫、乐观、大气和自信。</a:t>
            </a:r>
            <a:endParaRPr lang="zh-CN" altLang="zh-CN" sz="1050" kern="100" dirty="0">
              <a:effectLst/>
              <a:latin typeface="宋体"/>
              <a:cs typeface="Courier New"/>
            </a:endParaRPr>
          </a:p>
        </p:txBody>
      </p:sp>
    </p:spTree>
    <p:extLst>
      <p:ext uri="{BB962C8B-B14F-4D97-AF65-F5344CB8AC3E}">
        <p14:creationId xmlns:p14="http://schemas.microsoft.com/office/powerpoint/2010/main" val="34457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55620"/>
            <a:ext cx="11725916" cy="738664"/>
          </a:xfrm>
          <a:prstGeom prst="rect">
            <a:avLst/>
          </a:prstGeom>
          <a:noFill/>
        </p:spPr>
        <p:txBody>
          <a:bodyPr wrap="square" rtlCol="0">
            <a:spAutoFit/>
          </a:bodyPr>
          <a:lstStyle/>
          <a:p>
            <a:pPr algn="just">
              <a:lnSpc>
                <a:spcPct val="150000"/>
              </a:lnSpc>
              <a:spcAft>
                <a:spcPts val="0"/>
              </a:spcAft>
            </a:pPr>
            <a:r>
              <a:rPr lang="zh-CN" altLang="zh-CN" sz="3200" b="1" kern="100" dirty="0">
                <a:solidFill>
                  <a:srgbClr val="C00000"/>
                </a:solidFill>
                <a:latin typeface="Times New Roman"/>
                <a:ea typeface="微软雅黑"/>
                <a:cs typeface="Times New Roman"/>
              </a:rPr>
              <a:t>三、师生探究</a:t>
            </a:r>
            <a:endParaRPr lang="zh-CN" altLang="zh-CN" sz="1100" b="1" kern="100" dirty="0">
              <a:solidFill>
                <a:srgbClr val="C00000"/>
              </a:solidFill>
              <a:effectLst/>
              <a:latin typeface="宋体"/>
              <a:cs typeface="Courier New"/>
            </a:endParaRPr>
          </a:p>
        </p:txBody>
      </p:sp>
      <p:sp>
        <p:nvSpPr>
          <p:cNvPr id="3" name="TextBox 2"/>
          <p:cNvSpPr txBox="1"/>
          <p:nvPr/>
        </p:nvSpPr>
        <p:spPr>
          <a:xfrm>
            <a:off x="118542" y="1616234"/>
            <a:ext cx="11725916" cy="3847207"/>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阅读节选部分，概述少年毛泽东思想发展的历程，说说他是怎样成为一个坚定的马克思主义者的。</a:t>
            </a:r>
            <a:endParaRPr lang="zh-CN" altLang="zh-CN" sz="1050" kern="100" dirty="0">
              <a:latin typeface="宋体"/>
              <a:cs typeface="Courier New"/>
            </a:endParaRPr>
          </a:p>
          <a:p>
            <a:pPr algn="just">
              <a:spcAft>
                <a:spcPts val="0"/>
              </a:spcAft>
            </a:pPr>
            <a:r>
              <a:rPr lang="en-US" altLang="zh-CN" sz="2800" b="1" kern="100" dirty="0" smtClean="0">
                <a:solidFill>
                  <a:srgbClr val="E36C0A"/>
                </a:solidFill>
                <a:latin typeface="Times New Roman"/>
                <a:ea typeface="微软雅黑"/>
                <a:cs typeface="Times New Roman"/>
              </a:rPr>
              <a:t>【</a:t>
            </a:r>
            <a:r>
              <a:rPr lang="zh-CN" altLang="zh-CN" sz="2800" b="1" kern="100" dirty="0" smtClean="0">
                <a:solidFill>
                  <a:srgbClr val="E36C0A"/>
                </a:solidFill>
                <a:latin typeface="Times New Roman"/>
                <a:ea typeface="微软雅黑"/>
                <a:cs typeface="Times New Roman"/>
              </a:rPr>
              <a:t>答案</a:t>
            </a:r>
            <a:r>
              <a:rPr lang="en-US" altLang="zh-CN" sz="2800" b="1" kern="100" dirty="0" smtClean="0">
                <a:solidFill>
                  <a:srgbClr val="E36C0A"/>
                </a:solidFill>
                <a:latin typeface="Times New Roman"/>
                <a:ea typeface="微软雅黑"/>
                <a:cs typeface="Times New Roman"/>
              </a:rPr>
              <a:t>】</a:t>
            </a:r>
            <a:r>
              <a:rPr lang="en-US" altLang="zh-CN" sz="2000" kern="100" dirty="0" smtClean="0">
                <a:solidFill>
                  <a:srgbClr val="404040"/>
                </a:solidFill>
                <a:latin typeface="Times New Roman"/>
                <a:ea typeface="微软雅黑"/>
                <a:cs typeface="Courier New"/>
              </a:rPr>
              <a:t>(</a:t>
            </a:r>
            <a:r>
              <a:rPr lang="en-US" altLang="zh-CN" sz="2000" kern="100" dirty="0">
                <a:solidFill>
                  <a:srgbClr val="404040"/>
                </a:solidFill>
                <a:latin typeface="Times New Roman"/>
                <a:ea typeface="微软雅黑"/>
                <a:cs typeface="Courier New"/>
              </a:rPr>
              <a:t>1)</a:t>
            </a:r>
            <a:r>
              <a:rPr lang="zh-CN" altLang="zh-CN" sz="2000" kern="100" dirty="0">
                <a:solidFill>
                  <a:srgbClr val="404040"/>
                </a:solidFill>
                <a:latin typeface="Times New Roman"/>
                <a:ea typeface="微软雅黑"/>
                <a:cs typeface="Times New Roman"/>
              </a:rPr>
              <a:t>少年时期的毛泽东为争取在家庭中的</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自由</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而与他的父亲抗争</a:t>
            </a:r>
            <a:r>
              <a:rPr lang="zh-CN" altLang="zh-CN" sz="2000" kern="100" dirty="0" smtClean="0">
                <a:solidFill>
                  <a:srgbClr val="404040"/>
                </a:solidFill>
                <a:latin typeface="Times New Roman"/>
                <a:ea typeface="微软雅黑"/>
                <a:cs typeface="Times New Roman"/>
              </a:rPr>
              <a:t>。</a:t>
            </a:r>
            <a:r>
              <a:rPr lang="en-US" altLang="zh-CN" sz="2000" kern="100" dirty="0" smtClean="0">
                <a:solidFill>
                  <a:srgbClr val="404040"/>
                </a:solidFill>
                <a:latin typeface="Times New Roman"/>
                <a:ea typeface="微软雅黑"/>
                <a:cs typeface="Courier New"/>
              </a:rPr>
              <a:t>(</a:t>
            </a:r>
            <a:r>
              <a:rPr lang="en-US" altLang="zh-CN" sz="2000" kern="100" dirty="0">
                <a:solidFill>
                  <a:srgbClr val="404040"/>
                </a:solidFill>
                <a:latin typeface="Times New Roman"/>
                <a:ea typeface="微软雅黑"/>
                <a:cs typeface="Courier New"/>
              </a:rPr>
              <a:t>2)</a:t>
            </a:r>
            <a:r>
              <a:rPr lang="zh-CN" altLang="zh-CN" sz="2000" kern="100" dirty="0">
                <a:solidFill>
                  <a:srgbClr val="404040"/>
                </a:solidFill>
                <a:latin typeface="Times New Roman"/>
                <a:ea typeface="微软雅黑"/>
                <a:cs typeface="Times New Roman"/>
              </a:rPr>
              <a:t>读书时，毛泽东的父亲要求他读经书，而他却读了《岳飞传》《水浒传》《盛世危言》等大量经书以外的作品。这些作品使得毛泽东的视野变得更为开阔，接触了许多新思想、新事物，引发了毛泽东求学的欲望</a:t>
            </a:r>
            <a:r>
              <a:rPr lang="zh-CN" altLang="zh-CN" sz="2000" kern="100" dirty="0" smtClean="0">
                <a:solidFill>
                  <a:srgbClr val="404040"/>
                </a:solidFill>
                <a:latin typeface="Times New Roman"/>
                <a:ea typeface="微软雅黑"/>
                <a:cs typeface="Times New Roman"/>
              </a:rPr>
              <a:t>。</a:t>
            </a:r>
            <a:r>
              <a:rPr lang="en-US" altLang="zh-CN" sz="2000" kern="100" dirty="0">
                <a:solidFill>
                  <a:srgbClr val="404040"/>
                </a:solidFill>
                <a:latin typeface="Times New Roman"/>
                <a:ea typeface="微软雅黑"/>
                <a:cs typeface="Courier New"/>
              </a:rPr>
              <a:t>(3)</a:t>
            </a:r>
            <a:r>
              <a:rPr lang="zh-CN" altLang="zh-CN" sz="2000" kern="100" dirty="0">
                <a:solidFill>
                  <a:srgbClr val="404040"/>
                </a:solidFill>
                <a:latin typeface="Times New Roman"/>
                <a:ea typeface="微软雅黑"/>
                <a:cs typeface="Times New Roman"/>
              </a:rPr>
              <a:t>在求学期间，毛泽东读到了自然科学和新西学课程，政治观念逐步增强。为了表示反对满清的情绪，他毅然剪去了发辫，并在武昌起义之后加入了革命军</a:t>
            </a:r>
            <a:r>
              <a:rPr lang="zh-CN" altLang="zh-CN" sz="2000" kern="100" dirty="0" smtClean="0">
                <a:solidFill>
                  <a:srgbClr val="404040"/>
                </a:solidFill>
                <a:latin typeface="Times New Roman"/>
                <a:ea typeface="微软雅黑"/>
                <a:cs typeface="Times New Roman"/>
              </a:rPr>
              <a:t>。在</a:t>
            </a:r>
            <a:r>
              <a:rPr lang="zh-CN" altLang="zh-CN" sz="2000" kern="100" dirty="0">
                <a:solidFill>
                  <a:srgbClr val="404040"/>
                </a:solidFill>
                <a:latin typeface="Times New Roman"/>
                <a:ea typeface="微软雅黑"/>
                <a:cs typeface="Times New Roman"/>
              </a:rPr>
              <a:t>湖南师范学习期间，毛泽东就组织一部分进步青年，成立了一个激进团体</a:t>
            </a:r>
            <a:r>
              <a:rPr lang="en-US" altLang="zh-CN" sz="2000" kern="100" dirty="0">
                <a:solidFill>
                  <a:srgbClr val="404040"/>
                </a:solidFill>
                <a:latin typeface="Times New Roman"/>
                <a:ea typeface="微软雅黑"/>
                <a:cs typeface="Courier New"/>
              </a:rPr>
              <a:t>——</a:t>
            </a:r>
            <a:r>
              <a:rPr lang="zh-CN" altLang="zh-CN" sz="2000" kern="100" dirty="0">
                <a:solidFill>
                  <a:srgbClr val="404040"/>
                </a:solidFill>
                <a:latin typeface="Times New Roman"/>
                <a:ea typeface="微软雅黑"/>
                <a:cs typeface="Times New Roman"/>
              </a:rPr>
              <a:t>新民学会</a:t>
            </a:r>
            <a:r>
              <a:rPr lang="zh-CN" altLang="zh-CN" sz="2000" kern="100" dirty="0" smtClean="0">
                <a:solidFill>
                  <a:srgbClr val="404040"/>
                </a:solidFill>
                <a:latin typeface="Times New Roman"/>
                <a:ea typeface="微软雅黑"/>
                <a:cs typeface="Times New Roman"/>
              </a:rPr>
              <a:t>。毕业</a:t>
            </a:r>
            <a:r>
              <a:rPr lang="zh-CN" altLang="zh-CN" sz="2000" kern="100" dirty="0">
                <a:solidFill>
                  <a:srgbClr val="404040"/>
                </a:solidFill>
                <a:latin typeface="Times New Roman"/>
                <a:ea typeface="微软雅黑"/>
                <a:cs typeface="Times New Roman"/>
              </a:rPr>
              <a:t>之后，毛泽东在政治上做了一些更直接的活动，编报纸，帮助成立文化书社，并在上海与陈独秀计划组织湖南建设协会</a:t>
            </a:r>
            <a:r>
              <a:rPr lang="zh-CN" altLang="zh-CN" sz="2000" kern="100" dirty="0" smtClean="0">
                <a:solidFill>
                  <a:srgbClr val="404040"/>
                </a:solidFill>
                <a:latin typeface="Times New Roman"/>
                <a:ea typeface="微软雅黑"/>
                <a:cs typeface="Times New Roman"/>
              </a:rPr>
              <a:t>。</a:t>
            </a:r>
            <a:r>
              <a:rPr lang="en-US" altLang="zh-CN" sz="2000" kern="100" dirty="0" smtClean="0">
                <a:solidFill>
                  <a:srgbClr val="404040"/>
                </a:solidFill>
                <a:latin typeface="Times New Roman"/>
                <a:ea typeface="微软雅黑"/>
                <a:cs typeface="Courier New"/>
              </a:rPr>
              <a:t>1920</a:t>
            </a:r>
            <a:r>
              <a:rPr lang="zh-CN" altLang="zh-CN" sz="2000" kern="100" dirty="0">
                <a:solidFill>
                  <a:srgbClr val="404040"/>
                </a:solidFill>
                <a:latin typeface="Times New Roman"/>
                <a:ea typeface="微软雅黑"/>
                <a:cs typeface="Times New Roman"/>
              </a:rPr>
              <a:t>年，毛泽东将工人第一次政治地组织起来，并在马克思主义理论及苏联革命历史的影响下，领导他们。通过阅读《共产党宣言》等马克思主义的著作，毛泽东最终转变成为一个坚定的马克思主义者</a:t>
            </a:r>
            <a:r>
              <a:rPr lang="zh-CN" altLang="zh-CN" sz="2000" kern="100" dirty="0" smtClean="0">
                <a:solidFill>
                  <a:srgbClr val="404040"/>
                </a:solidFill>
                <a:latin typeface="Times New Roman"/>
                <a:ea typeface="微软雅黑"/>
                <a:cs typeface="Times New Roman"/>
              </a:rPr>
              <a:t>。</a:t>
            </a:r>
            <a:endParaRPr lang="zh-CN" altLang="zh-CN" sz="200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486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34287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论成功</a:t>
            </a:r>
            <a:endParaRPr lang="zh-CN" altLang="zh-CN" sz="2800" kern="100" dirty="0">
              <a:effectLst/>
              <a:latin typeface="宋体"/>
              <a:cs typeface="Courier New"/>
            </a:endParaRPr>
          </a:p>
        </p:txBody>
      </p:sp>
      <p:sp>
        <p:nvSpPr>
          <p:cNvPr id="6" name="矩形 5"/>
          <p:cNvSpPr/>
          <p:nvPr/>
        </p:nvSpPr>
        <p:spPr>
          <a:xfrm>
            <a:off x="219231" y="2156166"/>
            <a:ext cx="11706728" cy="3889526"/>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一个人</a:t>
            </a:r>
            <a:r>
              <a:rPr lang="zh-CN" altLang="zh-CN" sz="2800" kern="100" dirty="0">
                <a:solidFill>
                  <a:srgbClr val="404040"/>
                </a:solidFill>
                <a:latin typeface="Times New Roman"/>
                <a:ea typeface="微软雅黑"/>
                <a:cs typeface="Times New Roman"/>
              </a:rPr>
              <a:t>能否成为优秀的人，基本上是可以自己做主的，能否在社会上获得成功，则在相当程度上要靠运气。所以，应该把成功看作优秀的副产品，不妨在优秀的基础上争取它，得到了最好，得不到也没有什么。在根本的意义上，作为一个人，优秀就已经是成功。把优秀当作第一目标，而把成功当作优秀的副产品，这是最恰当的态度，有助于一个人获取成功，或者坦然地面对不成功。</a:t>
            </a:r>
            <a:endParaRPr lang="zh-CN" altLang="zh-CN" sz="1050" kern="100" dirty="0">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5418"/>
            <a:ext cx="11725916" cy="4739759"/>
          </a:xfrm>
          <a:prstGeom prst="rect">
            <a:avLst/>
          </a:prstGeom>
          <a:noFill/>
        </p:spPr>
        <p:txBody>
          <a:bodyPr wrap="square" rtlCol="0">
            <a:spAutoFit/>
          </a:bodyPr>
          <a:lstStyle/>
          <a:p>
            <a:pPr algn="just">
              <a:lnSpc>
                <a:spcPct val="150000"/>
              </a:lnSpc>
              <a:spcAft>
                <a:spcPts val="0"/>
              </a:spcAft>
            </a:pPr>
            <a:r>
              <a:rPr lang="en-US" altLang="zh-CN" sz="2800" b="1" kern="100" dirty="0" smtClean="0">
                <a:solidFill>
                  <a:srgbClr val="00B050"/>
                </a:solidFill>
                <a:latin typeface="Times New Roman"/>
                <a:ea typeface="微软雅黑"/>
                <a:cs typeface="Courier New"/>
              </a:rPr>
              <a:t>【</a:t>
            </a:r>
            <a:r>
              <a:rPr lang="zh-CN" altLang="zh-CN" sz="2800" b="1" kern="100" dirty="0" smtClean="0">
                <a:solidFill>
                  <a:srgbClr val="00B050"/>
                </a:solidFill>
                <a:latin typeface="Times New Roman"/>
                <a:ea typeface="微软雅黑"/>
                <a:cs typeface="Courier New"/>
              </a:rPr>
              <a:t>考点链接</a:t>
            </a:r>
            <a:r>
              <a:rPr lang="en-US" altLang="zh-CN" sz="2800" b="1" kern="100" dirty="0" smtClean="0">
                <a:solidFill>
                  <a:srgbClr val="00B050"/>
                </a:solidFill>
                <a:latin typeface="Times New Roman"/>
                <a:ea typeface="微软雅黑"/>
                <a:cs typeface="Courier New"/>
              </a:rPr>
              <a:t>】</a:t>
            </a:r>
            <a:r>
              <a:rPr lang="zh-CN" altLang="zh-CN" sz="2800" kern="100" dirty="0" smtClean="0">
                <a:solidFill>
                  <a:srgbClr val="404040"/>
                </a:solidFill>
                <a:latin typeface="Times New Roman"/>
                <a:ea typeface="微软雅黑"/>
                <a:cs typeface="Times New Roman"/>
              </a:rPr>
              <a:t>把握</a:t>
            </a:r>
            <a:r>
              <a:rPr lang="zh-CN" altLang="zh-CN" sz="2800" kern="100" dirty="0">
                <a:solidFill>
                  <a:srgbClr val="404040"/>
                </a:solidFill>
                <a:latin typeface="Times New Roman"/>
                <a:ea typeface="微软雅黑"/>
                <a:cs typeface="Times New Roman"/>
              </a:rPr>
              <a:t>文章结构思路</a:t>
            </a:r>
            <a:endParaRPr lang="zh-CN" altLang="zh-CN" sz="1050" kern="100" dirty="0">
              <a:latin typeface="宋体"/>
              <a:cs typeface="Courier New"/>
            </a:endParaRPr>
          </a:p>
          <a:p>
            <a:pPr algn="just">
              <a:spcAft>
                <a:spcPts val="0"/>
              </a:spcAft>
            </a:pPr>
            <a:r>
              <a:rPr lang="en-US" altLang="zh-CN" kern="100" dirty="0" smtClean="0">
                <a:solidFill>
                  <a:srgbClr val="404040"/>
                </a:solidFill>
                <a:latin typeface="Times New Roman"/>
                <a:ea typeface="微软雅黑"/>
                <a:cs typeface="Times New Roman"/>
              </a:rPr>
              <a:t>        </a:t>
            </a:r>
            <a:r>
              <a:rPr lang="zh-CN" altLang="zh-CN" kern="100" dirty="0" smtClean="0">
                <a:solidFill>
                  <a:srgbClr val="404040"/>
                </a:solidFill>
                <a:latin typeface="Times New Roman"/>
                <a:ea typeface="微软雅黑"/>
                <a:cs typeface="Times New Roman"/>
              </a:rPr>
              <a:t>文章</a:t>
            </a:r>
            <a:r>
              <a:rPr lang="zh-CN" altLang="zh-CN" kern="100" dirty="0">
                <a:solidFill>
                  <a:srgbClr val="404040"/>
                </a:solidFill>
                <a:latin typeface="Times New Roman"/>
                <a:ea typeface="微软雅黑"/>
                <a:cs typeface="Times New Roman"/>
              </a:rPr>
              <a:t>的思路可以分解成下列几个方面：</a:t>
            </a:r>
            <a:r>
              <a:rPr lang="en-US" altLang="zh-CN" kern="100" dirty="0">
                <a:solidFill>
                  <a:srgbClr val="404040"/>
                </a:solidFill>
                <a:latin typeface="Times New Roman"/>
                <a:ea typeface="微软雅黑"/>
                <a:cs typeface="Courier New"/>
              </a:rPr>
              <a:t>(1)</a:t>
            </a:r>
            <a:r>
              <a:rPr lang="zh-CN" altLang="zh-CN" kern="100" dirty="0">
                <a:solidFill>
                  <a:srgbClr val="404040"/>
                </a:solidFill>
                <a:latin typeface="Times New Roman"/>
                <a:ea typeface="微软雅黑"/>
                <a:cs typeface="Times New Roman"/>
              </a:rPr>
              <a:t>段内的结构层次；</a:t>
            </a:r>
            <a:r>
              <a:rPr lang="en-US" altLang="zh-CN" kern="100" dirty="0">
                <a:solidFill>
                  <a:srgbClr val="404040"/>
                </a:solidFill>
                <a:latin typeface="Times New Roman"/>
                <a:ea typeface="微软雅黑"/>
                <a:cs typeface="Courier New"/>
              </a:rPr>
              <a:t>(2)</a:t>
            </a:r>
            <a:r>
              <a:rPr lang="zh-CN" altLang="zh-CN" kern="100" dirty="0">
                <a:solidFill>
                  <a:srgbClr val="404040"/>
                </a:solidFill>
                <a:latin typeface="Times New Roman"/>
                <a:ea typeface="微软雅黑"/>
                <a:cs typeface="Times New Roman"/>
              </a:rPr>
              <a:t>全文的结构层次；</a:t>
            </a:r>
            <a:r>
              <a:rPr lang="en-US" altLang="zh-CN" kern="100" dirty="0">
                <a:solidFill>
                  <a:srgbClr val="404040"/>
                </a:solidFill>
                <a:latin typeface="Times New Roman"/>
                <a:ea typeface="微软雅黑"/>
                <a:cs typeface="Courier New"/>
              </a:rPr>
              <a:t>(3)</a:t>
            </a:r>
            <a:r>
              <a:rPr lang="zh-CN" altLang="zh-CN" kern="100" dirty="0">
                <a:solidFill>
                  <a:srgbClr val="404040"/>
                </a:solidFill>
                <a:latin typeface="Times New Roman"/>
                <a:ea typeface="微软雅黑"/>
                <a:cs typeface="Times New Roman"/>
              </a:rPr>
              <a:t>文章材料的组织方式；</a:t>
            </a:r>
            <a:r>
              <a:rPr lang="en-US" altLang="zh-CN" kern="100" dirty="0">
                <a:solidFill>
                  <a:srgbClr val="404040"/>
                </a:solidFill>
                <a:latin typeface="Times New Roman"/>
                <a:ea typeface="微软雅黑"/>
                <a:cs typeface="Courier New"/>
              </a:rPr>
              <a:t>(4)</a:t>
            </a:r>
            <a:r>
              <a:rPr lang="zh-CN" altLang="zh-CN" kern="100" dirty="0">
                <a:solidFill>
                  <a:srgbClr val="404040"/>
                </a:solidFill>
                <a:latin typeface="Times New Roman"/>
                <a:ea typeface="微软雅黑"/>
                <a:cs typeface="Times New Roman"/>
              </a:rPr>
              <a:t>材料与材料之间</a:t>
            </a:r>
            <a:r>
              <a:rPr lang="en-US" altLang="zh-CN" kern="100" dirty="0">
                <a:solidFill>
                  <a:srgbClr val="404040"/>
                </a:solidFill>
                <a:latin typeface="Times New Roman"/>
                <a:ea typeface="微软雅黑"/>
                <a:cs typeface="Courier New"/>
              </a:rPr>
              <a:t>(</a:t>
            </a:r>
            <a:r>
              <a:rPr lang="zh-CN" altLang="zh-CN" kern="100" dirty="0">
                <a:solidFill>
                  <a:srgbClr val="404040"/>
                </a:solidFill>
                <a:latin typeface="Times New Roman"/>
                <a:ea typeface="微软雅黑"/>
                <a:cs typeface="Times New Roman"/>
              </a:rPr>
              <a:t>段落之间</a:t>
            </a:r>
            <a:r>
              <a:rPr lang="en-US" altLang="zh-CN" kern="100" dirty="0">
                <a:solidFill>
                  <a:srgbClr val="404040"/>
                </a:solidFill>
                <a:latin typeface="Times New Roman"/>
                <a:ea typeface="微软雅黑"/>
                <a:cs typeface="Courier New"/>
              </a:rPr>
              <a:t>)</a:t>
            </a:r>
            <a:r>
              <a:rPr lang="zh-CN" altLang="zh-CN" kern="100" dirty="0">
                <a:solidFill>
                  <a:srgbClr val="404040"/>
                </a:solidFill>
                <a:latin typeface="Times New Roman"/>
                <a:ea typeface="微软雅黑"/>
                <a:cs typeface="Times New Roman"/>
              </a:rPr>
              <a:t>的关系；</a:t>
            </a:r>
            <a:r>
              <a:rPr lang="en-US" altLang="zh-CN" kern="100" dirty="0">
                <a:solidFill>
                  <a:srgbClr val="404040"/>
                </a:solidFill>
                <a:latin typeface="Times New Roman"/>
                <a:ea typeface="微软雅黑"/>
                <a:cs typeface="Courier New"/>
              </a:rPr>
              <a:t>(5)</a:t>
            </a:r>
            <a:r>
              <a:rPr lang="zh-CN" altLang="zh-CN" kern="100" dirty="0">
                <a:solidFill>
                  <a:srgbClr val="404040"/>
                </a:solidFill>
                <a:latin typeface="Times New Roman"/>
                <a:ea typeface="微软雅黑"/>
                <a:cs typeface="Times New Roman"/>
              </a:rPr>
              <a:t>文章主旨形成的过程。</a:t>
            </a:r>
            <a:endParaRPr lang="zh-CN" altLang="zh-CN" kern="100" dirty="0">
              <a:latin typeface="宋体"/>
              <a:cs typeface="Courier New"/>
            </a:endParaRPr>
          </a:p>
          <a:p>
            <a:pPr algn="just">
              <a:spcAft>
                <a:spcPts val="0"/>
              </a:spcAft>
            </a:pPr>
            <a:r>
              <a:rPr lang="en-US" altLang="zh-CN" kern="100" dirty="0" smtClean="0">
                <a:solidFill>
                  <a:srgbClr val="404040"/>
                </a:solidFill>
                <a:latin typeface="Times New Roman"/>
                <a:ea typeface="微软雅黑"/>
                <a:cs typeface="Times New Roman"/>
              </a:rPr>
              <a:t>        </a:t>
            </a:r>
            <a:r>
              <a:rPr lang="zh-CN" altLang="zh-CN" kern="100" dirty="0" smtClean="0">
                <a:solidFill>
                  <a:srgbClr val="404040"/>
                </a:solidFill>
                <a:latin typeface="Times New Roman"/>
                <a:ea typeface="微软雅黑"/>
                <a:cs typeface="Times New Roman"/>
              </a:rPr>
              <a:t>概括</a:t>
            </a:r>
            <a:r>
              <a:rPr lang="zh-CN" altLang="zh-CN" kern="100" dirty="0">
                <a:solidFill>
                  <a:srgbClr val="404040"/>
                </a:solidFill>
                <a:latin typeface="Times New Roman"/>
                <a:ea typeface="微软雅黑"/>
                <a:cs typeface="Times New Roman"/>
              </a:rPr>
              <a:t>文章的思路一般可以分四步：</a:t>
            </a:r>
            <a:endParaRPr lang="zh-CN" altLang="zh-CN" kern="100" dirty="0">
              <a:latin typeface="宋体"/>
              <a:cs typeface="Courier New"/>
            </a:endParaRPr>
          </a:p>
          <a:p>
            <a:pPr algn="just">
              <a:spcAft>
                <a:spcPts val="0"/>
              </a:spcAft>
            </a:pPr>
            <a:r>
              <a:rPr lang="en-US" altLang="zh-CN" kern="100" dirty="0" smtClean="0">
                <a:solidFill>
                  <a:srgbClr val="404040"/>
                </a:solidFill>
                <a:latin typeface="Times New Roman"/>
                <a:ea typeface="微软雅黑"/>
                <a:cs typeface="Times New Roman"/>
              </a:rPr>
              <a:t>        </a:t>
            </a:r>
            <a:r>
              <a:rPr lang="zh-CN" altLang="zh-CN" sz="2000" kern="100" dirty="0" smtClean="0">
                <a:solidFill>
                  <a:srgbClr val="C00000"/>
                </a:solidFill>
                <a:latin typeface="方正粗宋简体" panose="03000509000000000000" pitchFamily="65" charset="-122"/>
                <a:ea typeface="方正粗宋简体" panose="03000509000000000000" pitchFamily="65" charset="-122"/>
                <a:cs typeface="Times New Roman"/>
              </a:rPr>
              <a:t>第一</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步</a:t>
            </a:r>
            <a:r>
              <a:rPr lang="zh-CN" altLang="zh-CN" sz="2000" kern="100" dirty="0">
                <a:solidFill>
                  <a:srgbClr val="404040"/>
                </a:solidFill>
                <a:latin typeface="Times New Roman"/>
                <a:ea typeface="微软雅黑"/>
                <a:cs typeface="Times New Roman"/>
              </a:rPr>
              <a:t>，粗读全文，看这篇文章主要谈的是什么问题，或者说了件什么事情。这一步的作用是把握文章全貌</a:t>
            </a:r>
            <a:r>
              <a:rPr lang="zh-CN" altLang="zh-CN" sz="2000" kern="100" dirty="0" smtClean="0">
                <a:solidFill>
                  <a:srgbClr val="404040"/>
                </a:solidFill>
                <a:latin typeface="Times New Roman"/>
                <a:ea typeface="微软雅黑"/>
                <a:cs typeface="Times New Roman"/>
              </a:rPr>
              <a:t>。</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第二</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步</a:t>
            </a:r>
            <a:r>
              <a:rPr lang="zh-CN" altLang="zh-CN" sz="2000" kern="100" dirty="0">
                <a:solidFill>
                  <a:srgbClr val="404040"/>
                </a:solidFill>
                <a:latin typeface="Times New Roman"/>
                <a:ea typeface="微软雅黑"/>
                <a:cs typeface="Times New Roman"/>
              </a:rPr>
              <a:t>，以段为单位仔细审读，然后用一句简明的话把段意</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标示</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出来。这样做的目的是把几百上千字的文章浓缩成几句话，显露出文章的脉络</a:t>
            </a:r>
            <a:r>
              <a:rPr lang="zh-CN" altLang="zh-CN" sz="2000" kern="100" dirty="0" smtClean="0">
                <a:solidFill>
                  <a:srgbClr val="404040"/>
                </a:solidFill>
                <a:latin typeface="Times New Roman"/>
                <a:ea typeface="微软雅黑"/>
                <a:cs typeface="Times New Roman"/>
              </a:rPr>
              <a:t>。</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第三步</a:t>
            </a:r>
            <a:r>
              <a:rPr lang="zh-CN" altLang="zh-CN" sz="2000" kern="100" dirty="0">
                <a:solidFill>
                  <a:srgbClr val="404040"/>
                </a:solidFill>
                <a:latin typeface="Times New Roman"/>
                <a:ea typeface="微软雅黑"/>
                <a:cs typeface="Times New Roman"/>
              </a:rPr>
              <a:t>，分析段落之间的内在联系，划分文章层次。这一步的作用是理清文章思路，把握全文的结构。具体做法是寻找段落中的明显信息，如开头总起句、中心句、结尾总结句、承上启下的过渡句等。它们往往就是段意的提示。另外，段落中的议论抒情句往往有助于我们加深理解段意，也要注意</a:t>
            </a:r>
            <a:r>
              <a:rPr lang="zh-CN" altLang="zh-CN" sz="2000" kern="100" dirty="0" smtClean="0">
                <a:solidFill>
                  <a:srgbClr val="404040"/>
                </a:solidFill>
                <a:latin typeface="Times New Roman"/>
                <a:ea typeface="微软雅黑"/>
                <a:cs typeface="Times New Roman"/>
              </a:rPr>
              <a:t>。</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第四</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步</a:t>
            </a:r>
            <a:r>
              <a:rPr lang="zh-CN" altLang="zh-CN" sz="2000" kern="100" dirty="0">
                <a:solidFill>
                  <a:srgbClr val="404040"/>
                </a:solidFill>
                <a:latin typeface="Times New Roman"/>
                <a:ea typeface="微软雅黑"/>
                <a:cs typeface="Times New Roman"/>
              </a:rPr>
              <a:t>，无明显信息的段落，应该通读全段，找出概括性语句和关键词语，分析合成段意。这些都没有时，要考虑句间的关系，先划分层次，概括出各层意思，再综合成段意</a:t>
            </a:r>
            <a:r>
              <a:rPr lang="zh-CN" altLang="zh-CN" sz="2000" kern="100" dirty="0" smtClean="0">
                <a:solidFill>
                  <a:srgbClr val="404040"/>
                </a:solidFill>
                <a:latin typeface="Times New Roman"/>
                <a:ea typeface="微软雅黑"/>
                <a:cs typeface="Times New Roman"/>
              </a:rPr>
              <a:t>。</a:t>
            </a:r>
            <a:endParaRPr lang="zh-CN" altLang="zh-CN" sz="2000" kern="100" dirty="0">
              <a:effectLst/>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765498"/>
            <a:ext cx="11494869" cy="65684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4606" y="1557586"/>
            <a:ext cx="10757684" cy="3539430"/>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这篇伟人的自传带有明显的传主本人的特色，很多地方让人感动。我们现在应该学习伟人的哪些品质？还可以引发我们什么思考呢？</a:t>
            </a:r>
            <a:endParaRPr lang="zh-CN" altLang="zh-CN" sz="1050" kern="100" dirty="0">
              <a:latin typeface="宋体"/>
              <a:cs typeface="Courier New"/>
            </a:endParaRPr>
          </a:p>
          <a:p>
            <a:pPr algn="just">
              <a:spcAft>
                <a:spcPts val="0"/>
              </a:spcAft>
            </a:pPr>
            <a:r>
              <a:rPr lang="en-US" altLang="zh-CN" sz="2800" b="1" kern="100" dirty="0" smtClean="0">
                <a:solidFill>
                  <a:srgbClr val="E36C0A"/>
                </a:solidFill>
                <a:latin typeface="Times New Roman"/>
                <a:ea typeface="微软雅黑"/>
                <a:cs typeface="Times New Roman"/>
              </a:rPr>
              <a:t>     </a:t>
            </a:r>
            <a:r>
              <a:rPr lang="en-US" altLang="zh-CN" sz="2000" b="1" kern="100" dirty="0" smtClean="0">
                <a:solidFill>
                  <a:srgbClr val="E36C0A"/>
                </a:solidFill>
                <a:latin typeface="Times New Roman"/>
                <a:ea typeface="微软雅黑"/>
                <a:cs typeface="Times New Roman"/>
              </a:rPr>
              <a:t>【</a:t>
            </a:r>
            <a:r>
              <a:rPr lang="zh-CN" altLang="zh-CN" sz="2000" b="1" kern="100" dirty="0" smtClean="0">
                <a:solidFill>
                  <a:srgbClr val="E36C0A"/>
                </a:solidFill>
                <a:latin typeface="Times New Roman"/>
                <a:ea typeface="微软雅黑"/>
                <a:cs typeface="Times New Roman"/>
              </a:rPr>
              <a:t>答案</a:t>
            </a:r>
            <a:r>
              <a:rPr lang="en-US" altLang="zh-CN" sz="2000" b="1" kern="100" dirty="0" smtClean="0">
                <a:solidFill>
                  <a:srgbClr val="E36C0A"/>
                </a:solidFill>
                <a:latin typeface="Times New Roman"/>
                <a:ea typeface="微软雅黑"/>
                <a:cs typeface="Times New Roman"/>
              </a:rPr>
              <a:t>】</a:t>
            </a:r>
            <a:r>
              <a:rPr lang="zh-CN" altLang="zh-CN" sz="2000" kern="100" dirty="0" smtClean="0">
                <a:solidFill>
                  <a:srgbClr val="C00000"/>
                </a:solidFill>
                <a:latin typeface="方正粗宋简体" panose="03000509000000000000" pitchFamily="65" charset="-122"/>
                <a:ea typeface="方正粗宋简体" panose="03000509000000000000" pitchFamily="65" charset="-122"/>
                <a:cs typeface="Times New Roman"/>
              </a:rPr>
              <a:t>首先</a:t>
            </a:r>
            <a:r>
              <a:rPr lang="zh-CN" altLang="zh-CN" sz="2000" kern="100" dirty="0">
                <a:solidFill>
                  <a:srgbClr val="404040"/>
                </a:solidFill>
                <a:latin typeface="Times New Roman"/>
                <a:ea typeface="微软雅黑"/>
                <a:cs typeface="Times New Roman"/>
              </a:rPr>
              <a:t>，毛泽东具有对真理的</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执着追求和不懈的探索</a:t>
            </a:r>
            <a:r>
              <a:rPr lang="zh-CN" altLang="zh-CN" sz="2000" kern="100" dirty="0">
                <a:solidFill>
                  <a:srgbClr val="404040"/>
                </a:solidFill>
                <a:latin typeface="Times New Roman"/>
                <a:ea typeface="微软雅黑"/>
                <a:cs typeface="Times New Roman"/>
              </a:rPr>
              <a:t>精神。毛泽东早在青少年时期就不囿于传统思想和习惯势力的束缚，</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读万卷书，行万里路</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，如饥似渴地追求真理，当他完成世界观的转变，成为马克思主义者后，就一直为追求真理而奋斗</a:t>
            </a:r>
            <a:r>
              <a:rPr lang="zh-CN" altLang="zh-CN" sz="2000" kern="100" dirty="0" smtClean="0">
                <a:solidFill>
                  <a:srgbClr val="404040"/>
                </a:solidFill>
                <a:latin typeface="Times New Roman"/>
                <a:ea typeface="微软雅黑"/>
                <a:cs typeface="Times New Roman"/>
              </a:rPr>
              <a:t>。</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其次</a:t>
            </a:r>
            <a:r>
              <a:rPr lang="zh-CN" altLang="zh-CN" sz="2000" kern="100" dirty="0">
                <a:solidFill>
                  <a:srgbClr val="404040"/>
                </a:solidFill>
                <a:latin typeface="Times New Roman"/>
                <a:ea typeface="微软雅黑"/>
                <a:cs typeface="Times New Roman"/>
              </a:rPr>
              <a:t>，毛泽东具有强烈的</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忧国忧民</a:t>
            </a:r>
            <a:r>
              <a:rPr lang="zh-CN" altLang="zh-CN" sz="2000" kern="100" dirty="0">
                <a:solidFill>
                  <a:srgbClr val="404040"/>
                </a:solidFill>
                <a:latin typeface="Times New Roman"/>
                <a:ea typeface="微软雅黑"/>
                <a:cs typeface="Times New Roman"/>
              </a:rPr>
              <a:t>意识和坚定的</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革命责任感</a:t>
            </a:r>
            <a:r>
              <a:rPr lang="zh-CN" altLang="zh-CN" sz="2000" kern="100" dirty="0">
                <a:solidFill>
                  <a:srgbClr val="404040"/>
                </a:solidFill>
                <a:latin typeface="Times New Roman"/>
                <a:ea typeface="微软雅黑"/>
                <a:cs typeface="Times New Roman"/>
              </a:rPr>
              <a:t>。毛泽东青年时期就深受顾炎武</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国家兴亡，匹夫有责</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的影响，他</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身无半文，心系天下</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，发起</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新民学会</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，立志救国救民。不久，投身参与了创建中国共产党这一</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开天辟地的大事变</a:t>
            </a:r>
            <a:r>
              <a:rPr lang="en-US" altLang="zh-CN" sz="2000" kern="100" dirty="0">
                <a:solidFill>
                  <a:srgbClr val="404040"/>
                </a:solidFill>
                <a:latin typeface="宋体"/>
                <a:ea typeface="微软雅黑"/>
                <a:cs typeface="Times New Roman"/>
              </a:rPr>
              <a:t>”</a:t>
            </a:r>
            <a:r>
              <a:rPr lang="zh-CN" altLang="zh-CN" sz="2000" kern="100" dirty="0" smtClean="0">
                <a:solidFill>
                  <a:srgbClr val="404040"/>
                </a:solidFill>
                <a:latin typeface="Times New Roman"/>
                <a:ea typeface="微软雅黑"/>
                <a:cs typeface="Times New Roman"/>
              </a:rPr>
              <a:t>。</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再次</a:t>
            </a:r>
            <a:r>
              <a:rPr lang="zh-CN" altLang="zh-CN" sz="2000" kern="100" dirty="0">
                <a:solidFill>
                  <a:srgbClr val="404040"/>
                </a:solidFill>
                <a:latin typeface="Times New Roman"/>
                <a:ea typeface="微软雅黑"/>
                <a:cs typeface="Times New Roman"/>
              </a:rPr>
              <a:t>，毛泽东具有</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远大的抱负</a:t>
            </a:r>
            <a:r>
              <a:rPr lang="zh-CN" altLang="zh-CN" sz="2000" kern="100" dirty="0">
                <a:solidFill>
                  <a:srgbClr val="404040"/>
                </a:solidFill>
                <a:latin typeface="Times New Roman"/>
                <a:ea typeface="微软雅黑"/>
                <a:cs typeface="Times New Roman"/>
              </a:rPr>
              <a:t>和</a:t>
            </a:r>
            <a:r>
              <a:rPr lang="zh-CN" altLang="zh-CN" sz="2000" kern="100" dirty="0">
                <a:solidFill>
                  <a:srgbClr val="C00000"/>
                </a:solidFill>
                <a:latin typeface="方正粗宋简体" panose="03000509000000000000" pitchFamily="65" charset="-122"/>
                <a:ea typeface="方正粗宋简体" panose="03000509000000000000" pitchFamily="65" charset="-122"/>
                <a:cs typeface="Times New Roman"/>
              </a:rPr>
              <a:t>坚韧不拔的奋斗精神</a:t>
            </a:r>
            <a:r>
              <a:rPr lang="zh-CN" altLang="zh-CN" sz="2000" kern="100" dirty="0">
                <a:solidFill>
                  <a:srgbClr val="404040"/>
                </a:solidFill>
                <a:latin typeface="Times New Roman"/>
                <a:ea typeface="微软雅黑"/>
                <a:cs typeface="Times New Roman"/>
              </a:rPr>
              <a:t>。毛泽东青年时代就豪迈地宣称</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自信人生二百年，会当水击三千里</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，直到古稀之年，他仍然胸怀</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可上九天揽月，可下五洋捉鳖</a:t>
            </a:r>
            <a:r>
              <a:rPr lang="en-US" altLang="zh-CN" sz="2000" kern="100" dirty="0">
                <a:solidFill>
                  <a:srgbClr val="404040"/>
                </a:solidFill>
                <a:latin typeface="宋体"/>
                <a:ea typeface="微软雅黑"/>
                <a:cs typeface="Times New Roman"/>
              </a:rPr>
              <a:t>”</a:t>
            </a:r>
            <a:r>
              <a:rPr lang="zh-CN" altLang="zh-CN" sz="2000" kern="100" dirty="0">
                <a:solidFill>
                  <a:srgbClr val="404040"/>
                </a:solidFill>
                <a:latin typeface="Times New Roman"/>
                <a:ea typeface="微软雅黑"/>
                <a:cs typeface="Times New Roman"/>
              </a:rPr>
              <a:t>的豪情</a:t>
            </a:r>
            <a:r>
              <a:rPr lang="zh-CN" altLang="zh-CN" sz="2000" kern="100" dirty="0" smtClean="0">
                <a:solidFill>
                  <a:srgbClr val="404040"/>
                </a:solidFill>
                <a:latin typeface="Times New Roman"/>
                <a:ea typeface="微软雅黑"/>
                <a:cs typeface="Times New Roman"/>
              </a:rPr>
              <a:t>。</a:t>
            </a:r>
            <a:endParaRPr lang="zh-CN" altLang="zh-CN" sz="2000" kern="100" dirty="0">
              <a:effectLst/>
              <a:latin typeface="宋体"/>
              <a:cs typeface="Courier New"/>
            </a:endParaRPr>
          </a:p>
        </p:txBody>
      </p:sp>
    </p:spTree>
    <p:extLst>
      <p:ext uri="{BB962C8B-B14F-4D97-AF65-F5344CB8AC3E}">
        <p14:creationId xmlns:p14="http://schemas.microsoft.com/office/powerpoint/2010/main" val="414038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734566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35665"/>
            <a:ext cx="3168352" cy="830997"/>
          </a:xfrm>
          <a:prstGeom prst="rect">
            <a:avLst/>
          </a:prstGeom>
          <a:noFill/>
        </p:spPr>
        <p:txBody>
          <a:bodyPr wrap="square" rtlCol="0">
            <a:spAutoFit/>
          </a:bodyPr>
          <a:lstStyle/>
          <a:p>
            <a:pPr algn="just">
              <a:lnSpc>
                <a:spcPct val="150000"/>
              </a:lnSpc>
              <a:spcAft>
                <a:spcPts val="0"/>
              </a:spcAft>
            </a:pPr>
            <a:r>
              <a:rPr lang="zh-CN" altLang="en-US" sz="3200" b="1" kern="100" dirty="0">
                <a:solidFill>
                  <a:srgbClr val="C00000"/>
                </a:solidFill>
                <a:latin typeface="Times New Roman"/>
                <a:ea typeface="微软雅黑"/>
                <a:cs typeface="Times New Roman"/>
              </a:rPr>
              <a:t>一、文本审美</a:t>
            </a:r>
            <a:endParaRPr lang="zh-CN" altLang="zh-CN" sz="3200" b="1" kern="100" dirty="0">
              <a:solidFill>
                <a:srgbClr val="C00000"/>
              </a:solidFill>
              <a:latin typeface="Times New Roman"/>
              <a:ea typeface="微软雅黑"/>
              <a:cs typeface="Times New Roman"/>
            </a:endParaRPr>
          </a:p>
        </p:txBody>
      </p:sp>
      <p:sp>
        <p:nvSpPr>
          <p:cNvPr id="13" name="TextBox 12"/>
          <p:cNvSpPr txBox="1"/>
          <p:nvPr/>
        </p:nvSpPr>
        <p:spPr>
          <a:xfrm>
            <a:off x="196668" y="1486225"/>
            <a:ext cx="11775187" cy="3108543"/>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Courier New"/>
              </a:rPr>
              <a:t>        </a:t>
            </a:r>
            <a:r>
              <a:rPr lang="en-US" altLang="zh-CN" sz="2800" b="1" kern="100" dirty="0" smtClean="0">
                <a:solidFill>
                  <a:srgbClr val="C00000"/>
                </a:solidFill>
                <a:latin typeface="Times New Roman"/>
                <a:ea typeface="微软雅黑"/>
                <a:cs typeface="Courier New"/>
              </a:rPr>
              <a:t>1</a:t>
            </a:r>
            <a:r>
              <a:rPr lang="en-US" altLang="zh-CN" sz="2800" b="1" kern="100" dirty="0">
                <a:solidFill>
                  <a:srgbClr val="C00000"/>
                </a:solidFill>
                <a:latin typeface="Times New Roman"/>
                <a:ea typeface="微软雅黑"/>
                <a:cs typeface="Courier New"/>
              </a:rPr>
              <a:t>.</a:t>
            </a:r>
            <a:r>
              <a:rPr lang="zh-CN" altLang="zh-CN" sz="2800" b="1" kern="100" dirty="0">
                <a:solidFill>
                  <a:srgbClr val="C00000"/>
                </a:solidFill>
                <a:latin typeface="Times New Roman"/>
                <a:ea typeface="微软雅黑"/>
                <a:cs typeface="Times New Roman"/>
              </a:rPr>
              <a:t>双线索结构</a:t>
            </a:r>
            <a:endParaRPr lang="zh-CN" altLang="zh-CN" sz="1050" b="1" kern="100" dirty="0">
              <a:solidFill>
                <a:srgbClr val="C00000"/>
              </a:solidFill>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全书</a:t>
            </a:r>
            <a:r>
              <a:rPr lang="zh-CN" altLang="zh-CN" sz="2800" kern="100" dirty="0">
                <a:solidFill>
                  <a:srgbClr val="404040"/>
                </a:solidFill>
                <a:latin typeface="Times New Roman"/>
                <a:ea typeface="微软雅黑"/>
                <a:cs typeface="Times New Roman"/>
              </a:rPr>
              <a:t>以第一人称口述，娓娓道来，而毛泽东特殊的经历和磨难，在其述说中也变得平静如水，撼人心魄，却又真实可靠。同时在叙述自己的人生历程时，是按照如下</a:t>
            </a:r>
            <a:r>
              <a:rPr lang="zh-CN" altLang="zh-CN" sz="2800" b="1" kern="100" dirty="0">
                <a:solidFill>
                  <a:srgbClr val="C00000"/>
                </a:solidFill>
                <a:latin typeface="Times New Roman"/>
                <a:ea typeface="微软雅黑"/>
                <a:cs typeface="Times New Roman"/>
              </a:rPr>
              <a:t>两条线索</a:t>
            </a:r>
            <a:r>
              <a:rPr lang="zh-CN" altLang="zh-CN" sz="2800" kern="100" dirty="0">
                <a:solidFill>
                  <a:srgbClr val="404040"/>
                </a:solidFill>
                <a:latin typeface="Times New Roman"/>
                <a:ea typeface="微软雅黑"/>
                <a:cs typeface="Times New Roman"/>
              </a:rPr>
              <a:t>进行的：一是</a:t>
            </a:r>
            <a:r>
              <a:rPr lang="en-US" altLang="zh-CN" sz="2800" kern="100" dirty="0">
                <a:solidFill>
                  <a:srgbClr val="404040"/>
                </a:solidFill>
                <a:latin typeface="宋体"/>
                <a:ea typeface="微软雅黑"/>
                <a:cs typeface="Times New Roman"/>
              </a:rPr>
              <a:t>“</a:t>
            </a:r>
            <a:r>
              <a:rPr lang="zh-CN" altLang="zh-CN" sz="2800" b="1" kern="100" dirty="0">
                <a:solidFill>
                  <a:srgbClr val="C00000"/>
                </a:solidFill>
                <a:latin typeface="Times New Roman"/>
                <a:ea typeface="微软雅黑"/>
                <a:cs typeface="Times New Roman"/>
              </a:rPr>
              <a:t>反抗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性格的发展，一是自己不断</a:t>
            </a:r>
            <a:r>
              <a:rPr lang="zh-CN" altLang="zh-CN" sz="2800" b="1" kern="100" dirty="0">
                <a:solidFill>
                  <a:srgbClr val="C00000"/>
                </a:solidFill>
                <a:latin typeface="Times New Roman"/>
                <a:ea typeface="微软雅黑"/>
                <a:cs typeface="Times New Roman"/>
              </a:rPr>
              <a:t>读书</a:t>
            </a:r>
            <a:r>
              <a:rPr lang="zh-CN" altLang="zh-CN" sz="2800" kern="100" dirty="0">
                <a:solidFill>
                  <a:srgbClr val="404040"/>
                </a:solidFill>
                <a:latin typeface="Times New Roman"/>
                <a:ea typeface="微软雅黑"/>
                <a:cs typeface="Times New Roman"/>
              </a:rPr>
              <a:t>、学习的人生历程。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反抗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性格引导他去阅读更多的书籍，去见识更广阔的世面，并最终导致他思想的转变。即按照</a:t>
            </a:r>
            <a:r>
              <a:rPr lang="en-US" altLang="zh-CN" sz="2800" kern="100" dirty="0">
                <a:solidFill>
                  <a:srgbClr val="404040"/>
                </a:solidFill>
                <a:latin typeface="宋体"/>
                <a:ea typeface="微软雅黑"/>
                <a:cs typeface="Times New Roman"/>
              </a:rPr>
              <a:t>“</a:t>
            </a:r>
            <a:r>
              <a:rPr lang="zh-CN" altLang="zh-CN" sz="2800" b="1" kern="100" dirty="0">
                <a:solidFill>
                  <a:srgbClr val="C00000"/>
                </a:solidFill>
                <a:latin typeface="Times New Roman"/>
                <a:ea typeface="微软雅黑"/>
                <a:cs typeface="Times New Roman"/>
              </a:rPr>
              <a:t>反抗</a:t>
            </a:r>
            <a:r>
              <a:rPr lang="en-US" altLang="zh-CN" sz="2800" b="1" kern="100" dirty="0">
                <a:solidFill>
                  <a:srgbClr val="C00000"/>
                </a:solidFill>
                <a:latin typeface="Times New Roman"/>
                <a:ea typeface="微软雅黑"/>
                <a:cs typeface="Times New Roman"/>
              </a:rPr>
              <a:t>”“</a:t>
            </a:r>
            <a:r>
              <a:rPr lang="zh-CN" altLang="zh-CN" sz="2800" b="1" kern="100" dirty="0">
                <a:solidFill>
                  <a:srgbClr val="C00000"/>
                </a:solidFill>
                <a:latin typeface="Times New Roman"/>
                <a:ea typeface="微软雅黑"/>
                <a:cs typeface="Times New Roman"/>
              </a:rPr>
              <a:t>学习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a:t>
            </a:r>
            <a:r>
              <a:rPr lang="zh-CN" altLang="zh-CN" sz="2800" b="1" kern="100" dirty="0">
                <a:solidFill>
                  <a:srgbClr val="C00000"/>
                </a:solidFill>
                <a:latin typeface="Times New Roman"/>
                <a:ea typeface="微软雅黑"/>
                <a:cs typeface="Times New Roman"/>
              </a:rPr>
              <a:t>双线索结构</a:t>
            </a:r>
            <a:r>
              <a:rPr lang="zh-CN" altLang="zh-CN" sz="2800" kern="100" dirty="0">
                <a:solidFill>
                  <a:srgbClr val="404040"/>
                </a:solidFill>
                <a:latin typeface="Times New Roman"/>
                <a:ea typeface="微软雅黑"/>
                <a:cs typeface="Times New Roman"/>
              </a:rPr>
              <a:t>来安排文章的结构。</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192155"/>
            <a:ext cx="11268374" cy="4493538"/>
          </a:xfrm>
          <a:prstGeom prst="rect">
            <a:avLst/>
          </a:prstGeom>
          <a:noFill/>
        </p:spPr>
        <p:txBody>
          <a:bodyPr wrap="square" rtlCol="0">
            <a:spAutoFit/>
          </a:bodyPr>
          <a:lstStyle/>
          <a:p>
            <a:pPr algn="just">
              <a:spcAft>
                <a:spcPts val="0"/>
              </a:spcAft>
            </a:pPr>
            <a:r>
              <a:rPr lang="en-US" altLang="zh-CN" sz="2600" b="1" kern="100" dirty="0" smtClean="0">
                <a:solidFill>
                  <a:srgbClr val="C00000"/>
                </a:solidFill>
                <a:latin typeface="Times New Roman"/>
                <a:ea typeface="微软雅黑"/>
                <a:cs typeface="Courier New"/>
              </a:rPr>
              <a:t>        2</a:t>
            </a:r>
            <a:r>
              <a:rPr lang="en-US" altLang="zh-CN" sz="2600" b="1" kern="100" dirty="0">
                <a:solidFill>
                  <a:srgbClr val="C00000"/>
                </a:solidFill>
                <a:latin typeface="Times New Roman"/>
                <a:ea typeface="微软雅黑"/>
                <a:cs typeface="Courier New"/>
              </a:rPr>
              <a:t>.</a:t>
            </a:r>
            <a:r>
              <a:rPr lang="zh-CN" altLang="zh-CN" sz="2600" b="1" kern="100" dirty="0">
                <a:solidFill>
                  <a:srgbClr val="C00000"/>
                </a:solidFill>
                <a:latin typeface="Times New Roman"/>
                <a:ea typeface="微软雅黑"/>
                <a:cs typeface="Times New Roman"/>
              </a:rPr>
              <a:t>将自己的生活经历和思想经历紧密结合</a:t>
            </a:r>
            <a:endParaRPr lang="zh-CN" altLang="zh-CN" sz="2600" b="1" kern="100" dirty="0">
              <a:solidFill>
                <a:srgbClr val="C00000"/>
              </a:solidFill>
              <a:latin typeface="宋体"/>
              <a:cs typeface="Courier New"/>
            </a:endParaRPr>
          </a:p>
          <a:p>
            <a:pPr algn="just">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传</a:t>
            </a:r>
            <a:r>
              <a:rPr lang="zh-CN" altLang="zh-CN" sz="2600" kern="100" dirty="0">
                <a:solidFill>
                  <a:srgbClr val="404040"/>
                </a:solidFill>
                <a:latin typeface="Times New Roman"/>
                <a:ea typeface="微软雅黑"/>
                <a:cs typeface="Times New Roman"/>
              </a:rPr>
              <a:t>主在叙述生活经历时，注意从思想经历的角度去追述往事。随着生活经历的丰富，自己的思想也在求索中成熟起来，生活经历即思想经历，思想经历也体现了生活经历，这两者紧密结合。如</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1920</a:t>
            </a:r>
            <a:r>
              <a:rPr lang="zh-CN" altLang="zh-CN" sz="2600" kern="100" dirty="0">
                <a:solidFill>
                  <a:srgbClr val="404040"/>
                </a:solidFill>
                <a:latin typeface="Times New Roman"/>
                <a:ea typeface="微软雅黑"/>
                <a:cs typeface="Times New Roman"/>
              </a:rPr>
              <a:t>年冬，我将工人第一次政治地组织起来，并开始在马克思主义理论及苏联革命史的影响下，领导他们</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，既介绍了传主的革命行动，也介绍了传主的理论思想。再如文章在叙述毛泽东在湖南师范求学时，先简要叙述</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在这一时期，我的政治观念开始确定，并且在校中初次得到了社会行动的经验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然后介绍自己的社会科学学得好，教员对自己的影响大，热心旅行与体育教育，跟朋友谈论大事，成立新民学会等。写传主的这些经历实际上也是说明传主的政治思想观念的确立和逐渐成熟。这样较好地将传主自己的生活经历与思想经历结合起来。</a:t>
            </a:r>
            <a:endParaRPr lang="zh-CN" altLang="zh-CN" sz="260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908420"/>
            <a:ext cx="11609818" cy="3108543"/>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语言风趣幽默</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在这个情形之下，双方互相提出要求，以期停止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内战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我同意如果他答应不打我，我可以屈膝一下。这样，结束了这场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战事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等幽默风趣的语言表现了传主不卑不亢的态度和机智灵活的处理事情的能力。再如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我家里有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两个党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，一个是父亲，是执政党，反对党由我、我的母亲和弟弟组成，有时甚至工人也在内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，将家里持不同意见的人分成两部分，形象地说明了父亲的专断、其余人反对的情形</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258" y="-98598"/>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16258" y="477466"/>
            <a:ext cx="11725916" cy="3970318"/>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幽默</a:t>
            </a:r>
            <a:r>
              <a:rPr lang="zh-CN" altLang="zh-CN" sz="2800" kern="100" dirty="0">
                <a:solidFill>
                  <a:srgbClr val="404040"/>
                </a:solidFill>
                <a:latin typeface="Times New Roman"/>
                <a:ea typeface="微软雅黑"/>
                <a:cs typeface="Times New Roman"/>
              </a:rPr>
              <a:t>是一种语言艺术，也是一个人智慧的体现。写作时如果能恰当地运用幽默风趣的语言，也能够使文章变得流畅而富有吸引力。写一段幽默风趣的文字，</a:t>
            </a:r>
            <a:r>
              <a:rPr lang="en-US" altLang="zh-CN" sz="2800" kern="100" dirty="0">
                <a:solidFill>
                  <a:srgbClr val="404040"/>
                </a:solidFill>
                <a:latin typeface="Times New Roman"/>
                <a:ea typeface="微软雅黑"/>
                <a:cs typeface="Courier New"/>
              </a:rPr>
              <a:t>200</a:t>
            </a:r>
            <a:r>
              <a:rPr lang="zh-CN" altLang="zh-CN" sz="2800" kern="100" dirty="0">
                <a:solidFill>
                  <a:srgbClr val="404040"/>
                </a:solidFill>
                <a:latin typeface="Times New Roman"/>
                <a:ea typeface="微软雅黑"/>
                <a:cs typeface="Times New Roman"/>
              </a:rPr>
              <a:t>字左右。</a:t>
            </a:r>
            <a:endParaRPr lang="zh-CN" altLang="zh-CN" sz="1050" kern="100" dirty="0">
              <a:latin typeface="宋体"/>
              <a:cs typeface="Courier New"/>
            </a:endParaRPr>
          </a:p>
          <a:p>
            <a:r>
              <a:rPr lang="en-US" altLang="zh-CN" sz="2800" b="1" kern="100" dirty="0" smtClean="0">
                <a:solidFill>
                  <a:schemeClr val="accent6">
                    <a:lumMod val="75000"/>
                  </a:schemeClr>
                </a:solidFill>
                <a:latin typeface="Times New Roman"/>
                <a:ea typeface="微软雅黑"/>
                <a:cs typeface="Times New Roman"/>
              </a:rPr>
              <a:t>      【</a:t>
            </a:r>
            <a:r>
              <a:rPr lang="zh-CN" altLang="zh-CN" sz="2800" b="1" kern="100" dirty="0" smtClean="0">
                <a:solidFill>
                  <a:schemeClr val="accent6">
                    <a:lumMod val="75000"/>
                  </a:schemeClr>
                </a:solidFill>
                <a:latin typeface="Times New Roman"/>
                <a:ea typeface="微软雅黑"/>
                <a:cs typeface="Times New Roman"/>
              </a:rPr>
              <a:t>示例</a:t>
            </a:r>
            <a:r>
              <a:rPr lang="en-US" altLang="zh-CN" sz="2800" b="1" kern="100" dirty="0" smtClean="0">
                <a:solidFill>
                  <a:schemeClr val="accent6">
                    <a:lumMod val="75000"/>
                  </a:schemeClr>
                </a:solidFill>
                <a:latin typeface="Times New Roman"/>
                <a:ea typeface="微软雅黑"/>
                <a:cs typeface="Times New Roman"/>
              </a:rPr>
              <a:t>】</a:t>
            </a:r>
            <a:r>
              <a:rPr lang="zh-CN" altLang="zh-CN" sz="2800" kern="100" dirty="0" smtClean="0">
                <a:solidFill>
                  <a:srgbClr val="404040"/>
                </a:solidFill>
                <a:latin typeface="Times New Roman"/>
                <a:ea typeface="微软雅黑"/>
                <a:cs typeface="Times New Roman"/>
              </a:rPr>
              <a:t>老头</a:t>
            </a:r>
            <a:r>
              <a:rPr lang="zh-CN" altLang="zh-CN" sz="2800" kern="100" dirty="0">
                <a:solidFill>
                  <a:srgbClr val="404040"/>
                </a:solidFill>
                <a:latin typeface="Times New Roman"/>
                <a:ea typeface="微软雅黑"/>
                <a:cs typeface="Times New Roman"/>
              </a:rPr>
              <a:t>清晨有三声喷嚏，不只是清脆，而且洪亮，中气充沛。根据那声响，我揣测定有异物进入鼻孔，或是有人插入纸条，那声音撞击在脸盆上有金石声！随后是大排场的漱口，真是排山倒海，犹如骨鲠在喉，又似苍蝇下咽。再随后是三餐的饱嗝，一串串的咯声，像是下水道不很畅通的样子。可惜隔墙看不见他剔牙，否则那一份刮垢磨光的钻探工程，场面也是极为壮观。</a:t>
            </a:r>
            <a:endParaRPr lang="zh-CN" altLang="zh-CN" sz="105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46753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9805" y="522107"/>
            <a:ext cx="2779297"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262558" y="1318412"/>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救</a:t>
            </a:r>
            <a:r>
              <a:rPr lang="zh-CN" altLang="zh-CN" sz="2800" kern="100" dirty="0">
                <a:solidFill>
                  <a:srgbClr val="00B0F0"/>
                </a:solidFill>
                <a:latin typeface="Times New Roman"/>
                <a:ea typeface="微软雅黑"/>
                <a:cs typeface="Times New Roman"/>
              </a:rPr>
              <a:t>济</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jǐ</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00B0F0"/>
                </a:solidFill>
                <a:latin typeface="Times New Roman"/>
                <a:ea typeface="微软雅黑"/>
                <a:cs typeface="Times New Roman"/>
              </a:rPr>
              <a:t>裨</a:t>
            </a:r>
            <a:r>
              <a:rPr lang="zh-CN" altLang="zh-CN" sz="2800" kern="100" dirty="0" smtClean="0">
                <a:solidFill>
                  <a:srgbClr val="404040"/>
                </a:solidFill>
                <a:latin typeface="Times New Roman"/>
                <a:ea typeface="微软雅黑"/>
                <a:cs typeface="Times New Roman"/>
              </a:rPr>
              <a:t>益</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bì</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怂恿</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sǒnɡ</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yǒnɡ</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恽</a:t>
            </a:r>
            <a:r>
              <a:rPr lang="zh-CN" altLang="zh-CN" sz="2800" kern="100" dirty="0" smtClean="0">
                <a:solidFill>
                  <a:srgbClr val="404040"/>
                </a:solidFill>
                <a:latin typeface="Times New Roman"/>
                <a:ea typeface="微软雅黑"/>
                <a:cs typeface="Times New Roman"/>
              </a:rPr>
              <a:t>代英</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yùn</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遒劲</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qiú</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jìnɡ</a:t>
            </a:r>
            <a:r>
              <a:rPr lang="en-US" altLang="zh-CN" sz="2800" kern="100" dirty="0">
                <a:solidFill>
                  <a:srgbClr val="404040"/>
                </a:solidFill>
                <a:latin typeface="Times New Roman"/>
                <a:ea typeface="微软雅黑"/>
                <a:cs typeface="Courier New"/>
              </a:rPr>
              <a:t>)  </a:t>
            </a:r>
            <a:r>
              <a:rPr lang="zh-CN" altLang="zh-CN" sz="2800" kern="100" dirty="0">
                <a:solidFill>
                  <a:srgbClr val="00B0F0"/>
                </a:solidFill>
                <a:latin typeface="Times New Roman"/>
                <a:ea typeface="微软雅黑"/>
                <a:cs typeface="Times New Roman"/>
              </a:rPr>
              <a:t>翌</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yì</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蹩</a:t>
            </a:r>
            <a:r>
              <a:rPr lang="zh-CN" altLang="zh-CN" sz="2800" kern="100" dirty="0" smtClean="0">
                <a:solidFill>
                  <a:srgbClr val="404040"/>
                </a:solidFill>
                <a:latin typeface="Times New Roman"/>
                <a:ea typeface="微软雅黑"/>
                <a:cs typeface="Times New Roman"/>
              </a:rPr>
              <a:t>脚</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bié</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果实</a:t>
            </a:r>
            <a:r>
              <a:rPr lang="zh-CN" altLang="zh-CN" sz="2800" kern="100" dirty="0" smtClean="0">
                <a:solidFill>
                  <a:srgbClr val="00B0F0"/>
                </a:solidFill>
                <a:latin typeface="Times New Roman"/>
                <a:ea typeface="微软雅黑"/>
                <a:cs typeface="Times New Roman"/>
              </a:rPr>
              <a:t>累</a:t>
            </a:r>
            <a:r>
              <a:rPr lang="zh-CN" altLang="zh-CN" sz="2800" kern="100" dirty="0" smtClean="0">
                <a:solidFill>
                  <a:srgbClr val="404040"/>
                </a:solidFill>
                <a:latin typeface="Times New Roman"/>
                <a:ea typeface="微软雅黑"/>
                <a:cs typeface="Times New Roman"/>
              </a:rPr>
              <a:t>累</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lěi</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00B0F0"/>
                </a:solidFill>
                <a:latin typeface="Times New Roman"/>
                <a:ea typeface="微软雅黑"/>
                <a:cs typeface="Times New Roman"/>
              </a:rPr>
              <a:t>召集</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zhào</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jí</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韶</a:t>
            </a:r>
            <a:r>
              <a:rPr lang="zh-CN" altLang="zh-CN" sz="2800" kern="100" dirty="0" smtClean="0">
                <a:solidFill>
                  <a:srgbClr val="404040"/>
                </a:solidFill>
                <a:latin typeface="Times New Roman"/>
                <a:ea typeface="微软雅黑"/>
                <a:cs typeface="Times New Roman"/>
              </a:rPr>
              <a:t>山</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sháo</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揶揄</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yé</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yú</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嗷嗷待</a:t>
            </a:r>
            <a:r>
              <a:rPr lang="zh-CN" altLang="zh-CN" sz="2800" kern="100" dirty="0" smtClean="0">
                <a:solidFill>
                  <a:srgbClr val="00B0F0"/>
                </a:solidFill>
                <a:latin typeface="Times New Roman"/>
                <a:ea typeface="微软雅黑"/>
                <a:cs typeface="Times New Roman"/>
              </a:rPr>
              <a:t>哺</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bǔ</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要</a:t>
            </a:r>
            <a:r>
              <a:rPr lang="zh-CN" altLang="zh-CN" sz="2800" kern="100" dirty="0">
                <a:solidFill>
                  <a:srgbClr val="00B0F0"/>
                </a:solidFill>
                <a:latin typeface="Times New Roman"/>
                <a:ea typeface="微软雅黑"/>
                <a:cs typeface="Times New Roman"/>
              </a:rPr>
              <a:t>塞</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sài</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曲</a:t>
            </a:r>
            <a:r>
              <a:rPr lang="zh-CN" altLang="zh-CN" sz="2800" kern="100" dirty="0" smtClean="0">
                <a:solidFill>
                  <a:srgbClr val="00B0F0"/>
                </a:solidFill>
                <a:latin typeface="Times New Roman"/>
                <a:ea typeface="微软雅黑"/>
                <a:cs typeface="Times New Roman"/>
              </a:rPr>
              <a:t>阜</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fǔ</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濯</a:t>
            </a:r>
            <a:r>
              <a:rPr lang="zh-CN" altLang="zh-CN" sz="2800" kern="100" dirty="0">
                <a:solidFill>
                  <a:srgbClr val="00B0F0"/>
                </a:solidFill>
                <a:latin typeface="Times New Roman"/>
                <a:ea typeface="微软雅黑"/>
                <a:cs typeface="Times New Roman"/>
              </a:rPr>
              <a:t>足</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zhuó</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zú</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前</a:t>
            </a:r>
            <a:r>
              <a:rPr lang="zh-CN" altLang="zh-CN" sz="2800" kern="100" dirty="0" smtClean="0">
                <a:solidFill>
                  <a:srgbClr val="00B0F0"/>
                </a:solidFill>
                <a:latin typeface="Times New Roman"/>
                <a:ea typeface="微软雅黑"/>
                <a:cs typeface="Times New Roman"/>
              </a:rPr>
              <a:t>仆</a:t>
            </a:r>
            <a:r>
              <a:rPr lang="zh-CN" altLang="zh-CN" sz="2800" kern="100" dirty="0" smtClean="0">
                <a:solidFill>
                  <a:srgbClr val="404040"/>
                </a:solidFill>
                <a:latin typeface="Times New Roman"/>
                <a:ea typeface="微软雅黑"/>
                <a:cs typeface="Times New Roman"/>
              </a:rPr>
              <a:t>后继</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pū</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p:cNvSpPr txBox="1"/>
          <p:nvPr/>
        </p:nvSpPr>
        <p:spPr>
          <a:xfrm>
            <a:off x="334566" y="4716138"/>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jì</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léi</a:t>
            </a:r>
            <a:r>
              <a:rPr lang="en-US" altLang="zh-CN" sz="2800" kern="100" dirty="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fù</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35" name="TextBox 34"/>
          <p:cNvSpPr txBox="1"/>
          <p:nvPr/>
        </p:nvSpPr>
        <p:spPr>
          <a:xfrm>
            <a:off x="9072300" y="1353430"/>
            <a:ext cx="499882" cy="656846"/>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微软雅黑"/>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blinds(horizontal)">
                                      <p:cBhvr>
                                        <p:cTn id="12"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旗杆　　逝世　　账目　　直接了当</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通缉　　慷慨　　辩论　　卑躬曲膝</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九州　　津贴　　逻揖　　揭竿而起</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枯燥　　直截　　去世　　耳熟能详</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08734" y="4267627"/>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截</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项曲</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屈</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辑。</a:t>
            </a:r>
            <a:endParaRPr lang="zh-CN" altLang="zh-CN" sz="1050" kern="100" dirty="0">
              <a:effectLst/>
              <a:latin typeface="宋体"/>
              <a:cs typeface="Courier New"/>
            </a:endParaRPr>
          </a:p>
        </p:txBody>
      </p:sp>
      <p:sp>
        <p:nvSpPr>
          <p:cNvPr id="29" name="TextBox 28"/>
          <p:cNvSpPr txBox="1"/>
          <p:nvPr/>
        </p:nvSpPr>
        <p:spPr>
          <a:xfrm>
            <a:off x="7023910" y="1076680"/>
            <a:ext cx="499881" cy="656846"/>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微软雅黑"/>
              </a:rPr>
              <a:t>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xEl>
                                              <p:pRg st="0" end="0"/>
                                            </p:txEl>
                                          </p:spTgt>
                                        </p:tgtEl>
                                        <p:attrNameLst>
                                          <p:attrName>style.visibility</p:attrName>
                                        </p:attrNameLst>
                                      </p:cBhvr>
                                      <p:to>
                                        <p:strVal val="visible"/>
                                      </p:to>
                                    </p:set>
                                    <p:animEffect transition="in" filter="blinds(horizontal)">
                                      <p:cBhvr>
                                        <p:cTn id="1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4319" y="45418"/>
            <a:ext cx="11797668" cy="5957805"/>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职称</a:t>
            </a:r>
            <a:r>
              <a:rPr lang="zh-CN" altLang="zh-CN" sz="2600" kern="100" dirty="0">
                <a:solidFill>
                  <a:srgbClr val="404040"/>
                </a:solidFill>
                <a:latin typeface="Times New Roman"/>
                <a:ea typeface="微软雅黑"/>
                <a:cs typeface="Times New Roman"/>
              </a:rPr>
              <a:t>俱全而唯独无事业的所谓学者、作家、艺术家，今天有的是。最基本的划分不是成功与失败，而是以伟大的成功和伟大的失败为一方，以渺小的成功和渺小的失败为另一方。在上帝眼里，伟大的失败也是成功，渺小的成功也是失败。成功是一个社会概念，一个直接面对上帝和自己的人是不会太看重它的。有一些渺小的人获得了虚假的成功，他们的成功很快就被历史遗忘了。有一些伟大的人获得了真实的成功，他们的成功被历史永远记住了。但是，我知道，还有许多优秀的人，他们完全淡然于成功，最后也确实与成功无缘。对于这些人，历史既没有记住他们，也没有遗忘他们，他们是超越于历史之外的。有一种人追求成功，只是为了能居高临下地蔑视成功。人要做成一点事情，第一靠热情，第二靠毅力。我在各领域一切有大作为的人身上，都发现了这两种品质。</a:t>
            </a:r>
            <a:endParaRPr lang="zh-CN" altLang="zh-CN" sz="260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85578"/>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下列句子中，标点符号使用正确的一项是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柳先生的批评多达</a:t>
            </a:r>
            <a:r>
              <a:rPr lang="en-US" altLang="zh-CN" sz="2800" kern="100" dirty="0">
                <a:solidFill>
                  <a:srgbClr val="404040"/>
                </a:solidFill>
                <a:latin typeface="Times New Roman"/>
                <a:ea typeface="微软雅黑"/>
                <a:cs typeface="Courier New"/>
              </a:rPr>
              <a:t>150</a:t>
            </a:r>
            <a:r>
              <a:rPr lang="zh-CN" altLang="zh-CN" sz="2800" kern="100" dirty="0">
                <a:solidFill>
                  <a:srgbClr val="404040"/>
                </a:solidFill>
                <a:latin typeface="Times New Roman"/>
                <a:ea typeface="微软雅黑"/>
                <a:cs typeface="Times New Roman"/>
              </a:rPr>
              <a:t>字，称毛泽东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才气过人，前途不可限量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练成一色文字，自是伟大之器，再加功候，吾不知其所至。</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亚当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斯密</a:t>
            </a:r>
            <a:r>
              <a:rPr lang="en-US" altLang="zh-CN" sz="2800" kern="100" dirty="0">
                <a:solidFill>
                  <a:srgbClr val="404040"/>
                </a:solidFill>
                <a:latin typeface="Times New Roman"/>
                <a:ea typeface="微软雅黑"/>
                <a:cs typeface="Courier New"/>
              </a:rPr>
              <a:t>(1723—1790)</a:t>
            </a:r>
            <a:r>
              <a:rPr lang="zh-CN" altLang="zh-CN" sz="2800" kern="100" dirty="0">
                <a:solidFill>
                  <a:srgbClr val="404040"/>
                </a:solidFill>
                <a:latin typeface="Times New Roman"/>
                <a:ea typeface="微软雅黑"/>
                <a:cs typeface="Times New Roman"/>
              </a:rPr>
              <a:t>，英国资产阶级政治经济学的代表人物，以《国民财富的性质和原因的研究》一书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严复译作《原富》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蜚声于世。</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从这一次事件中，我明白了当我以公开反抗来保卫我的权利时，我的父亲就客气一点儿，当我怯懦屈服时，他打骂得更厉害。</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1971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临行前，他改了一首诗，夹在父亲每天必看的账簿里：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孩儿立志出乡关，学不成名誓不还。埋骨何须桑梓地，人生无处不青山。</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项引文是原句成分，句号放在后引号外</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严复译作《原富》</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放在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前，解释书名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客气一点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后的逗号改为分号</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84484"/>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下列各句中，加颜色的词语使用不恰当的一项是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他们成了我的模范，代替了我已经</a:t>
            </a:r>
            <a:r>
              <a:rPr lang="zh-CN" altLang="zh-CN" sz="2800" kern="100" dirty="0">
                <a:solidFill>
                  <a:srgbClr val="00B0F0"/>
                </a:solidFill>
                <a:latin typeface="Times New Roman"/>
                <a:ea typeface="微软雅黑"/>
                <a:cs typeface="Times New Roman"/>
              </a:rPr>
              <a:t>厌弃</a:t>
            </a:r>
            <a:r>
              <a:rPr lang="zh-CN" altLang="zh-CN" sz="2800" kern="100" dirty="0">
                <a:solidFill>
                  <a:srgbClr val="404040"/>
                </a:solidFill>
                <a:latin typeface="Times New Roman"/>
                <a:ea typeface="微软雅黑"/>
                <a:cs typeface="Times New Roman"/>
              </a:rPr>
              <a:t>的康有为和梁启超。</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我的读书渐渐地影响我，我自己愈来愈怀疑，我的母亲注意到这一点，因为我对于信仰鬼神的</a:t>
            </a:r>
            <a:r>
              <a:rPr lang="zh-CN" altLang="zh-CN" sz="2800" kern="100" dirty="0">
                <a:solidFill>
                  <a:srgbClr val="00B0F0"/>
                </a:solidFill>
                <a:latin typeface="Times New Roman"/>
                <a:ea typeface="微软雅黑"/>
                <a:cs typeface="Times New Roman"/>
              </a:rPr>
              <a:t>漠不关心</a:t>
            </a:r>
            <a:r>
              <a:rPr lang="zh-CN" altLang="zh-CN" sz="2800" kern="100" dirty="0">
                <a:solidFill>
                  <a:srgbClr val="404040"/>
                </a:solidFill>
                <a:latin typeface="Times New Roman"/>
                <a:ea typeface="微软雅黑"/>
                <a:cs typeface="Times New Roman"/>
              </a:rPr>
              <a:t>而责备我，但我的父亲则不说什么。</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那年有个大饥荒，在长沙有好多万人没有东西吃。</a:t>
            </a:r>
            <a:r>
              <a:rPr lang="zh-CN" altLang="zh-CN" sz="2800" kern="100" dirty="0">
                <a:solidFill>
                  <a:srgbClr val="00B0F0"/>
                </a:solidFill>
                <a:latin typeface="Times New Roman"/>
                <a:ea typeface="微软雅黑"/>
                <a:cs typeface="Times New Roman"/>
              </a:rPr>
              <a:t>嗷嗷待哺</a:t>
            </a:r>
            <a:r>
              <a:rPr lang="zh-CN" altLang="zh-CN" sz="2800" kern="100" dirty="0">
                <a:solidFill>
                  <a:srgbClr val="404040"/>
                </a:solidFill>
                <a:latin typeface="Times New Roman"/>
                <a:ea typeface="微软雅黑"/>
                <a:cs typeface="Times New Roman"/>
              </a:rPr>
              <a:t>的老百姓举荐了一个代表团去见巡抚，请求救济。</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264306"/>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不少刚毕业的大学生，往往</a:t>
            </a:r>
            <a:r>
              <a:rPr lang="zh-CN" altLang="zh-CN" sz="2800" kern="100" dirty="0">
                <a:solidFill>
                  <a:srgbClr val="00B0F0"/>
                </a:solidFill>
                <a:latin typeface="Times New Roman"/>
                <a:ea typeface="微软雅黑"/>
                <a:cs typeface="Times New Roman"/>
              </a:rPr>
              <a:t>踌躇满志</a:t>
            </a:r>
            <a:r>
              <a:rPr lang="zh-CN" altLang="zh-CN" sz="2800" kern="100" dirty="0">
                <a:solidFill>
                  <a:srgbClr val="404040"/>
                </a:solidFill>
                <a:latin typeface="Times New Roman"/>
                <a:ea typeface="微软雅黑"/>
                <a:cs typeface="Times New Roman"/>
              </a:rPr>
              <a:t>，以为自己该大显神通了，但常常是眼高手低，处处碰壁，很不顺利。</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踌躇满志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形容对自己的现状或取得的成就非常满意</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毛泽东的诗词思想性和艺术性都很高，能给人以深刻的启示，有些诗词句至今脍炙人口。现在请你为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毛泽东诗词朗诵会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的主持人写一段结束语，来结束这次朗诵会。</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要求：</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要引用毛泽东的诗词；</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语言连贯且富有激情；</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不少于</a:t>
            </a:r>
            <a:r>
              <a:rPr lang="en-US" altLang="zh-CN" sz="2800" kern="100" dirty="0">
                <a:solidFill>
                  <a:srgbClr val="404040"/>
                </a:solidFill>
                <a:latin typeface="Times New Roman"/>
                <a:ea typeface="微软雅黑"/>
                <a:cs typeface="Courier New"/>
              </a:rPr>
              <a:t>50</a:t>
            </a:r>
            <a:r>
              <a:rPr lang="zh-CN" altLang="zh-CN" sz="2800" kern="100" dirty="0">
                <a:solidFill>
                  <a:srgbClr val="404040"/>
                </a:solidFill>
                <a:latin typeface="Times New Roman"/>
                <a:ea typeface="微软雅黑"/>
                <a:cs typeface="Times New Roman"/>
              </a:rPr>
              <a:t>字。</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4285831"/>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本题考查归纳概括和语言连贯的能力。答题时内容上应引用毛泽东诗词对朗诵会加以总结，结构上要与朗诵会相连，语言上要适宜朗读。</a:t>
            </a:r>
            <a:endParaRPr lang="zh-CN" altLang="zh-CN" sz="1050" kern="100" dirty="0">
              <a:effectLst/>
              <a:latin typeface="宋体"/>
              <a:cs typeface="Courier New"/>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1698766"/>
            <a:ext cx="11494869" cy="2246769"/>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Times New Roman"/>
                <a:ea typeface="微软雅黑"/>
                <a:cs typeface="Times New Roman"/>
              </a:rPr>
              <a:t>【</a:t>
            </a:r>
            <a:r>
              <a:rPr lang="zh-CN" altLang="zh-CN" sz="2800" b="1" kern="100" dirty="0" smtClean="0">
                <a:solidFill>
                  <a:srgbClr val="E36C0A"/>
                </a:solidFill>
                <a:latin typeface="Times New Roman"/>
                <a:ea typeface="微软雅黑"/>
                <a:cs typeface="Times New Roman"/>
              </a:rPr>
              <a:t>答案</a:t>
            </a:r>
            <a:r>
              <a:rPr lang="en-US" altLang="zh-CN" sz="2800" b="1" kern="100" dirty="0" smtClean="0">
                <a:solidFill>
                  <a:srgbClr val="E36C0A"/>
                </a:solidFill>
                <a:latin typeface="Times New Roman"/>
                <a:ea typeface="微软雅黑"/>
                <a:cs typeface="Times New Roman"/>
              </a:rPr>
              <a:t>】</a:t>
            </a:r>
            <a:r>
              <a:rPr lang="zh-CN" altLang="zh-CN" sz="2800" kern="100" dirty="0" smtClean="0">
                <a:solidFill>
                  <a:srgbClr val="404040"/>
                </a:solidFill>
                <a:latin typeface="Times New Roman"/>
                <a:ea typeface="微软雅黑"/>
                <a:cs typeface="Times New Roman"/>
              </a:rPr>
              <a:t>毛泽东</a:t>
            </a:r>
            <a:r>
              <a:rPr lang="zh-CN" altLang="zh-CN" sz="2800" kern="100" dirty="0">
                <a:solidFill>
                  <a:srgbClr val="404040"/>
                </a:solidFill>
                <a:latin typeface="Times New Roman"/>
                <a:ea typeface="微软雅黑"/>
                <a:cs typeface="Times New Roman"/>
              </a:rPr>
              <a:t>诗词是中国诗林中矗立的一棵参天大树，是中国革命的壮丽史诗，从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鲲鹏击浪从兹始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恰同学少年，风华正茂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，我们领略了毛泽东的唤起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工农千百万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的雄伟气魄，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三军过后尽开颜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的喜悦。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数风流人物，还看今朝！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同学们，让我们谨记一代伟人的教诲：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一万年太久，只争朝夕！</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2798" y="315447"/>
            <a:ext cx="2779297" cy="954107"/>
          </a:xfrm>
          <a:prstGeom prst="rect">
            <a:avLst/>
          </a:prstGeom>
          <a:noFill/>
        </p:spPr>
        <p:txBody>
          <a:bodyPr wrap="square" rtlCol="0">
            <a:spAutoFit/>
          </a:bodyPr>
          <a:lstStyle/>
          <a:p>
            <a:pPr algn="ctr">
              <a:lnSpc>
                <a:spcPct val="200000"/>
              </a:lnSpc>
              <a:spcAft>
                <a:spcPts val="0"/>
              </a:spcAft>
            </a:pPr>
            <a:r>
              <a:rPr lang="zh-CN" altLang="en-US" sz="2800" b="1" kern="100" dirty="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1191151"/>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八岁起就在本村一个小学读书，一直到</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岁。每天清早和晚上我在田里做工，白天就读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四书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。我的塾师管教甚严，他很严厉，时常责打学生。因此我在</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岁的时候便从校中逃出。逃出以后，我不敢回家，恐怕挨打，于是向城上的方向走去，我以为那个城是在山谷里面。我漂流了三天之后，家里才找到我。这时我才知道我的旅行不过绕来绕去地兜圈子而已，一共走的路程不过距家约八里。</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909514"/>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但</a:t>
            </a:r>
            <a:r>
              <a:rPr lang="zh-CN" altLang="zh-CN" sz="2800" kern="100" dirty="0">
                <a:solidFill>
                  <a:srgbClr val="404040"/>
                </a:solidFill>
                <a:latin typeface="Times New Roman"/>
                <a:ea typeface="微软雅黑"/>
                <a:cs typeface="Times New Roman"/>
              </a:rPr>
              <a:t>回家之后，出乎我意料之外，情形反而好了一点儿，父亲比较能体谅我了，而塾师比以前来得温和。我这次反抗的结果，给我的印象极深。这是我第一次成功的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罢课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家里有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两个党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，一个是父亲，是执政党，反对党由我、我的母亲和弟弟组成，有时甚至工人也在内。不过，在反对党的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联合战线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之中，意见并不一致。母亲主张一种间接进攻的政策，她不赞成任何感情作用的显示和公开反抗执政党的企图。她说这不合乎中国的道理。</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17186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76938" y="981522"/>
            <a:ext cx="11381058" cy="40220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但</a:t>
            </a:r>
            <a:r>
              <a:rPr lang="zh-CN" altLang="zh-CN" sz="2800" kern="100" dirty="0">
                <a:solidFill>
                  <a:srgbClr val="404040"/>
                </a:solidFill>
                <a:latin typeface="Times New Roman"/>
                <a:ea typeface="微软雅黑"/>
                <a:cs typeface="Times New Roman"/>
              </a:rPr>
              <a:t>当我</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岁的时候，我找到了一种有力的理由和父亲辩论。我引经据典，站在父亲自己的立场上和他辩论。父亲常指责我不孝和懒惰，我则引用经书上的话来和他相对，说为上的应该慈爱。至于说我懒惰，我的辩解是：大人应较青年的人多做工作。而父亲的年纪既然比我大上三倍，他应该更多地做工作，并且我说我到了他那样大的时候，我一定更出力地工作。</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406574" y="4797946"/>
            <a:ext cx="11381058" cy="1384995"/>
          </a:xfrm>
          <a:prstGeom prst="rect">
            <a:avLst/>
          </a:prstGeom>
          <a:noFill/>
        </p:spPr>
        <p:txBody>
          <a:bodyPr wrap="square" rtlCol="0">
            <a:spAutoFit/>
          </a:bodyPr>
          <a:lstStyle/>
          <a:p>
            <a:pPr lvl="0" algn="just">
              <a:lnSpc>
                <a:spcPct val="150000"/>
              </a:lnSpc>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这个</a:t>
            </a:r>
            <a:r>
              <a:rPr lang="zh-CN" altLang="zh-CN" sz="2800" kern="100" dirty="0">
                <a:solidFill>
                  <a:srgbClr val="404040"/>
                </a:solidFill>
                <a:latin typeface="Times New Roman"/>
                <a:ea typeface="微软雅黑"/>
                <a:cs typeface="Times New Roman"/>
              </a:rPr>
              <a:t>老人继续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积聚财物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，在那个小村里可以说是大富了。他自己不再买田，但是他向别人押来很多的田，他的资本增加了两三千元。</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059507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18036" y="1405434"/>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a:t>
            </a:r>
            <a:r>
              <a:rPr lang="zh-CN" altLang="zh-CN" sz="2800" kern="100" dirty="0">
                <a:solidFill>
                  <a:srgbClr val="404040"/>
                </a:solidFill>
                <a:latin typeface="Times New Roman"/>
                <a:ea typeface="微软雅黑"/>
                <a:cs typeface="Times New Roman"/>
              </a:rPr>
              <a:t>的不满增加起来了，辩证的斗争在我们的家庭中不断地发展着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在说明的时候，毛很幽默地引用这些政治术语，他一面笑一面追述这些事件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斯诺原注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。有一件事我特别地记得，当我</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岁左右时，有一天我的父亲请了许多客人到家中来。在他们面前，我们两人发生了争执。父亲当众骂我，说我懒惰无用，这使我大发其火。我咒骂他，我离开了家。我的母亲在后面追我，想劝我回去。我的父亲也追我，同时骂我，命令我回去。我走到一个池塘旁边，对他威胁，如果他再走向前一点儿，我便跳</a:t>
            </a:r>
            <a:r>
              <a:rPr lang="zh-CN" altLang="zh-CN" sz="2800" kern="100" dirty="0" smtClean="0">
                <a:solidFill>
                  <a:srgbClr val="404040"/>
                </a:solidFill>
                <a:latin typeface="Times New Roman"/>
                <a:ea typeface="微软雅黑"/>
                <a:cs typeface="Times New Roman"/>
              </a:rPr>
              <a:t>下</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60625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1481001"/>
            <a:ext cx="11680859" cy="2596865"/>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首先</a:t>
            </a:r>
            <a:r>
              <a:rPr lang="zh-CN" altLang="zh-CN" sz="2800" kern="100" dirty="0">
                <a:solidFill>
                  <a:srgbClr val="404040"/>
                </a:solidFill>
                <a:latin typeface="Times New Roman"/>
                <a:ea typeface="微软雅黑"/>
                <a:cs typeface="Times New Roman"/>
              </a:rPr>
              <a:t>要有热情，对所做的事情真正喜欢，以之为乐，全力以赴。但是，单有热情还不够，因为即使是喜欢做的事情，只要它足够大，其中必包含艰苦、困难乃至枯燥，没有毅力是坚持不下去的。何况在人生之中，人还经常要面对自己不喜欢但必须做的事情，那时候就完全要靠毅力了。</a:t>
            </a:r>
            <a:endParaRPr lang="zh-CN" altLang="zh-CN" sz="1050" kern="100" dirty="0">
              <a:effectLst/>
              <a:latin typeface="宋体"/>
              <a:cs typeface="Courier New"/>
            </a:endParaRPr>
          </a:p>
        </p:txBody>
      </p:sp>
      <p:sp>
        <p:nvSpPr>
          <p:cNvPr id="3" name="TextBox 2"/>
          <p:cNvSpPr txBox="1"/>
          <p:nvPr/>
        </p:nvSpPr>
        <p:spPr>
          <a:xfrm>
            <a:off x="293926" y="4203298"/>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18036" y="1041911"/>
            <a:ext cx="11609818" cy="3323987"/>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去</a:t>
            </a:r>
            <a:r>
              <a:rPr lang="zh-CN" altLang="zh-CN" sz="2800" kern="100" dirty="0">
                <a:solidFill>
                  <a:srgbClr val="404040"/>
                </a:solidFill>
                <a:latin typeface="Times New Roman"/>
                <a:ea typeface="微软雅黑"/>
                <a:cs typeface="Times New Roman"/>
              </a:rPr>
              <a:t>。在这个情形之下，双方互相提出要求，以期停止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内战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。我的父亲一定要我赔不是，并且要磕头赔礼。我同意如果他答应不打我，我可以屈膝一下。这样，结束了这场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战事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。从这一次事件中，我明白了当我以公开反抗来保卫我的权利时，我的父亲就客气一点儿；当我怯懦屈服时，他打骂得更厉害。</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73212" y="4221882"/>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发现</a:t>
            </a:r>
            <a:r>
              <a:rPr lang="zh-CN" altLang="zh-CN" sz="2800" kern="100" dirty="0">
                <a:solidFill>
                  <a:srgbClr val="404040"/>
                </a:solidFill>
                <a:latin typeface="Times New Roman"/>
                <a:ea typeface="微软雅黑"/>
                <a:cs typeface="Times New Roman"/>
              </a:rPr>
              <a:t>了这一点，我以为我父亲的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死硬派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结果使他失败。我渐渐地仇恨他了。我们成立了一个真正的联合战线来反对他，这对于我也有许多的益处，这使我尽力工作，使我小心地记账，让他没有把柄来批评我。</a:t>
            </a:r>
            <a:endParaRPr lang="zh-CN" altLang="zh-CN" sz="1050" kern="100" dirty="0">
              <a:effectLst/>
              <a:latin typeface="宋体"/>
              <a:cs typeface="Courier New"/>
            </a:endParaRPr>
          </a:p>
        </p:txBody>
      </p:sp>
    </p:spTree>
    <p:extLst>
      <p:ext uri="{BB962C8B-B14F-4D97-AF65-F5344CB8AC3E}">
        <p14:creationId xmlns:p14="http://schemas.microsoft.com/office/powerpoint/2010/main" val="25820218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958372"/>
            <a:ext cx="11609818" cy="5418791"/>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我</a:t>
            </a:r>
            <a:r>
              <a:rPr lang="zh-CN" altLang="zh-CN" sz="2600" kern="100" dirty="0">
                <a:solidFill>
                  <a:srgbClr val="404040"/>
                </a:solidFill>
                <a:latin typeface="Times New Roman"/>
                <a:ea typeface="微软雅黑"/>
                <a:cs typeface="Times New Roman"/>
              </a:rPr>
              <a:t>的父亲读过两年书，能够记账，我的母亲则完全不识字，两人都出身农家。我是家庭中的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学者</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熟读经书，但我不喜欢那些东西，我所喜欢读的是中国古代的传奇小说，尤其关于造反的故事。在我年轻时，我不顾教师的酷戒，读了《岳飞传》《水浒传》《反唐》《三国》和《西游记》等书。而教师则深恶这些不正经的书，说它是害人的。我总是在学校里读这些书，当教师走过面前时，就用一本经书来掩盖着。我的同学大多数都是如此。我们读了许多故事，差不多都能够背诵过来，并且一再地谈论它们。关于这类故事，我们较本村的老年人还知道得多。他们也喜欢故事，我们便交换地讲听。我想我深受这些书的影响，在那种易受感动的年龄时读它们。</a:t>
            </a:r>
            <a:endParaRPr lang="zh-CN" altLang="zh-CN" sz="260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32678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18036" y="1691802"/>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如何看待毛泽东的逃学和与父亲的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战事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18036" y="2346838"/>
            <a:ext cx="11609818" cy="2246769"/>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Times New Roman"/>
                <a:ea typeface="微软雅黑"/>
                <a:cs typeface="Times New Roman"/>
              </a:rPr>
              <a:t>       【</a:t>
            </a:r>
            <a:r>
              <a:rPr lang="zh-CN" altLang="zh-CN" sz="2800" b="1" kern="100" dirty="0" smtClean="0">
                <a:solidFill>
                  <a:srgbClr val="E36C0A"/>
                </a:solidFill>
                <a:latin typeface="Times New Roman"/>
                <a:ea typeface="微软雅黑"/>
                <a:cs typeface="Times New Roman"/>
              </a:rPr>
              <a:t>解析</a:t>
            </a:r>
            <a:r>
              <a:rPr lang="en-US" altLang="zh-CN" sz="2800" b="1" kern="100" dirty="0" smtClean="0">
                <a:solidFill>
                  <a:srgbClr val="E36C0A"/>
                </a:solidFill>
                <a:latin typeface="Times New Roman"/>
                <a:ea typeface="微软雅黑"/>
                <a:cs typeface="Times New Roman"/>
              </a:rPr>
              <a:t>】</a:t>
            </a:r>
            <a:r>
              <a:rPr lang="zh-CN" altLang="zh-CN" sz="2800" kern="100" dirty="0" smtClean="0">
                <a:solidFill>
                  <a:srgbClr val="404040"/>
                </a:solidFill>
                <a:latin typeface="Times New Roman"/>
                <a:ea typeface="微软雅黑"/>
                <a:cs typeface="Times New Roman"/>
              </a:rPr>
              <a:t>本题</a:t>
            </a:r>
            <a:r>
              <a:rPr lang="zh-CN" altLang="zh-CN" sz="2800" kern="100" dirty="0">
                <a:solidFill>
                  <a:srgbClr val="404040"/>
                </a:solidFill>
                <a:latin typeface="Times New Roman"/>
                <a:ea typeface="微软雅黑"/>
                <a:cs typeface="Times New Roman"/>
              </a:rPr>
              <a:t>考查对文章重要内容的分析和评价的能力。由于塾师管教甚严，时常责打学生，毛泽东对此不满，因此离家漂流以示反抗。毛泽东总是能找到一种有力的理由和父亲辩论，他当着客人面与父亲争执，父亲发火追打，毛泽东则以跳入池塘相威胁来停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内战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。两个实例都说明少年毛泽东的反抗意识和叛逆性格，为他将来投身革命奠定了基础。</a:t>
            </a:r>
            <a:endParaRPr lang="zh-CN" altLang="zh-CN" sz="1050" kern="100" dirty="0">
              <a:effectLst/>
              <a:latin typeface="宋体"/>
              <a:cs typeface="Courier New"/>
            </a:endParaRPr>
          </a:p>
        </p:txBody>
      </p:sp>
      <p:sp>
        <p:nvSpPr>
          <p:cNvPr id="2" name="矩形 1"/>
          <p:cNvSpPr/>
          <p:nvPr/>
        </p:nvSpPr>
        <p:spPr>
          <a:xfrm>
            <a:off x="406575" y="4593607"/>
            <a:ext cx="11381030" cy="1200329"/>
          </a:xfrm>
          <a:prstGeom prst="rect">
            <a:avLst/>
          </a:prstGeom>
        </p:spPr>
        <p:txBody>
          <a:bodyPr wrap="square">
            <a:spAutoFit/>
          </a:bodyPr>
          <a:lstStyle/>
          <a:p>
            <a:pPr algn="just">
              <a:spcAft>
                <a:spcPts val="0"/>
              </a:spcAft>
            </a:pPr>
            <a:r>
              <a:rPr lang="en-US" altLang="zh-CN" b="1" kern="100" dirty="0" smtClean="0">
                <a:solidFill>
                  <a:srgbClr val="E36C0A"/>
                </a:solidFill>
                <a:latin typeface="Times New Roman"/>
                <a:ea typeface="微软雅黑"/>
                <a:cs typeface="Times New Roman"/>
              </a:rPr>
              <a:t>       【</a:t>
            </a:r>
            <a:r>
              <a:rPr lang="zh-CN" altLang="zh-CN" b="1" kern="100" dirty="0">
                <a:solidFill>
                  <a:srgbClr val="E36C0A"/>
                </a:solidFill>
                <a:latin typeface="Times New Roman"/>
                <a:ea typeface="微软雅黑"/>
                <a:cs typeface="Times New Roman"/>
              </a:rPr>
              <a:t>答案</a:t>
            </a:r>
            <a:r>
              <a:rPr lang="en-US" altLang="zh-CN" b="1" kern="100" dirty="0">
                <a:solidFill>
                  <a:srgbClr val="E36C0A"/>
                </a:solidFill>
                <a:latin typeface="Times New Roman"/>
                <a:ea typeface="微软雅黑"/>
                <a:cs typeface="Times New Roman"/>
              </a:rPr>
              <a:t>】</a:t>
            </a:r>
            <a:r>
              <a:rPr lang="zh-CN" altLang="zh-CN" kern="100" dirty="0">
                <a:solidFill>
                  <a:srgbClr val="404040"/>
                </a:solidFill>
                <a:latin typeface="Times New Roman"/>
                <a:ea typeface="微软雅黑"/>
                <a:cs typeface="Times New Roman"/>
              </a:rPr>
              <a:t>都表现了毛泽东强烈的叛逆性格，正是这种叛逆性格引导着毛泽东不断地学习和探索新的世界，成为生生不息的奋斗动力，最终使他坚定地走向马克思主义，走向革命。</a:t>
            </a:r>
            <a:endParaRPr lang="zh-CN" altLang="zh-CN" sz="1000" kern="100" dirty="0">
              <a:latin typeface="宋体"/>
              <a:cs typeface="Courier New"/>
            </a:endParaRPr>
          </a:p>
        </p:txBody>
      </p:sp>
    </p:spTree>
    <p:extLst>
      <p:ext uri="{BB962C8B-B14F-4D97-AF65-F5344CB8AC3E}">
        <p14:creationId xmlns:p14="http://schemas.microsoft.com/office/powerpoint/2010/main" val="28184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083969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2120290"/>
            <a:ext cx="11609818" cy="3416320"/>
          </a:xfrm>
          <a:prstGeom prst="rect">
            <a:avLst/>
          </a:prstGeom>
          <a:noFill/>
        </p:spPr>
        <p:txBody>
          <a:bodyPr wrap="square" rtlCol="0">
            <a:spAutoFit/>
          </a:bodyPr>
          <a:lstStyle/>
          <a:p>
            <a:pPr algn="just">
              <a:spcAft>
                <a:spcPts val="0"/>
              </a:spcAft>
            </a:pPr>
            <a:r>
              <a:rPr lang="en-US" altLang="zh-CN" sz="3600" kern="100" dirty="0">
                <a:solidFill>
                  <a:srgbClr val="404040"/>
                </a:solidFill>
                <a:latin typeface="Times New Roman"/>
                <a:ea typeface="微软雅黑"/>
                <a:cs typeface="Courier New"/>
              </a:rPr>
              <a:t>7.</a:t>
            </a:r>
            <a:r>
              <a:rPr lang="zh-CN" altLang="zh-CN" sz="3600" kern="100" dirty="0">
                <a:solidFill>
                  <a:srgbClr val="404040"/>
                </a:solidFill>
                <a:latin typeface="Times New Roman"/>
                <a:ea typeface="微软雅黑"/>
                <a:cs typeface="Times New Roman"/>
              </a:rPr>
              <a:t>少年毛泽东</a:t>
            </a:r>
            <a:r>
              <a:rPr lang="en-US" altLang="zh-CN" sz="3600" kern="100" dirty="0">
                <a:solidFill>
                  <a:srgbClr val="404040"/>
                </a:solidFill>
                <a:latin typeface="Times New Roman"/>
                <a:ea typeface="微软雅黑"/>
                <a:cs typeface="Courier New"/>
              </a:rPr>
              <a:t>13</a:t>
            </a:r>
            <a:r>
              <a:rPr lang="zh-CN" altLang="zh-CN" sz="3600" kern="100" dirty="0">
                <a:solidFill>
                  <a:srgbClr val="404040"/>
                </a:solidFill>
                <a:latin typeface="Times New Roman"/>
                <a:ea typeface="微软雅黑"/>
                <a:cs typeface="Times New Roman"/>
              </a:rPr>
              <a:t>岁时，与父亲引经据典进行辩论，说明了什么？</a:t>
            </a:r>
            <a:r>
              <a:rPr lang="en-US" altLang="zh-CN" sz="3600" kern="100" dirty="0">
                <a:solidFill>
                  <a:srgbClr val="404040"/>
                </a:solidFill>
                <a:latin typeface="Times New Roman"/>
                <a:ea typeface="微软雅黑"/>
                <a:cs typeface="Courier New"/>
              </a:rPr>
              <a:t>(4</a:t>
            </a:r>
            <a:r>
              <a:rPr lang="zh-CN" altLang="zh-CN" sz="3600" kern="100" dirty="0">
                <a:solidFill>
                  <a:srgbClr val="404040"/>
                </a:solidFill>
                <a:latin typeface="Times New Roman"/>
                <a:ea typeface="微软雅黑"/>
                <a:cs typeface="Times New Roman"/>
              </a:rPr>
              <a:t>分</a:t>
            </a:r>
            <a:r>
              <a:rPr lang="en-US" altLang="zh-CN" sz="3600" kern="100" dirty="0">
                <a:solidFill>
                  <a:srgbClr val="404040"/>
                </a:solidFill>
                <a:latin typeface="Times New Roman"/>
                <a:ea typeface="微软雅黑"/>
                <a:cs typeface="Courier New"/>
              </a:rPr>
              <a:t>)</a:t>
            </a:r>
            <a:endParaRPr lang="zh-CN" altLang="zh-CN" sz="1200" kern="100" dirty="0">
              <a:latin typeface="宋体"/>
              <a:cs typeface="Courier New"/>
            </a:endParaRPr>
          </a:p>
          <a:p>
            <a:pPr algn="just">
              <a:spcAft>
                <a:spcPts val="0"/>
              </a:spcAft>
            </a:pPr>
            <a:r>
              <a:rPr lang="en-US" altLang="zh-CN" sz="3600" b="1" kern="100" dirty="0" smtClean="0">
                <a:solidFill>
                  <a:srgbClr val="E36C0A"/>
                </a:solidFill>
                <a:latin typeface="Times New Roman"/>
                <a:ea typeface="微软雅黑"/>
                <a:cs typeface="Times New Roman"/>
              </a:rPr>
              <a:t>     【</a:t>
            </a:r>
            <a:r>
              <a:rPr lang="zh-CN" altLang="zh-CN" sz="3600" b="1" kern="100" dirty="0" smtClean="0">
                <a:solidFill>
                  <a:srgbClr val="E36C0A"/>
                </a:solidFill>
                <a:latin typeface="Times New Roman"/>
                <a:ea typeface="微软雅黑"/>
                <a:cs typeface="Times New Roman"/>
              </a:rPr>
              <a:t>答案</a:t>
            </a:r>
            <a:r>
              <a:rPr lang="en-US" altLang="zh-CN" sz="3600" b="1" kern="100" dirty="0" smtClean="0">
                <a:solidFill>
                  <a:srgbClr val="E36C0A"/>
                </a:solidFill>
                <a:latin typeface="Times New Roman"/>
                <a:ea typeface="微软雅黑"/>
                <a:cs typeface="Times New Roman"/>
              </a:rPr>
              <a:t>】</a:t>
            </a:r>
            <a:r>
              <a:rPr lang="en-US" altLang="zh-CN" sz="3600" kern="100" dirty="0" smtClean="0">
                <a:solidFill>
                  <a:srgbClr val="404040"/>
                </a:solidFill>
                <a:latin typeface="宋体"/>
                <a:ea typeface="微软雅黑"/>
                <a:cs typeface="Times New Roman"/>
              </a:rPr>
              <a:t>①</a:t>
            </a:r>
            <a:r>
              <a:rPr lang="zh-CN" altLang="zh-CN" sz="3600" kern="100" dirty="0">
                <a:solidFill>
                  <a:srgbClr val="404040"/>
                </a:solidFill>
                <a:latin typeface="Times New Roman"/>
                <a:ea typeface="微软雅黑"/>
                <a:cs typeface="Times New Roman"/>
              </a:rPr>
              <a:t>体现了毛泽东强烈的反抗意识；</a:t>
            </a:r>
            <a:r>
              <a:rPr lang="en-US" altLang="zh-CN" sz="3600" kern="100" dirty="0">
                <a:solidFill>
                  <a:srgbClr val="404040"/>
                </a:solidFill>
                <a:latin typeface="宋体"/>
                <a:ea typeface="微软雅黑"/>
                <a:cs typeface="Times New Roman"/>
              </a:rPr>
              <a:t>②</a:t>
            </a:r>
            <a:r>
              <a:rPr lang="zh-CN" altLang="zh-CN" sz="3600" kern="100" dirty="0">
                <a:solidFill>
                  <a:srgbClr val="404040"/>
                </a:solidFill>
                <a:latin typeface="Times New Roman"/>
                <a:ea typeface="微软雅黑"/>
                <a:cs typeface="Times New Roman"/>
              </a:rPr>
              <a:t>毛泽东能够引经据典，并自认为找到了有力的理由，这是他勤奋读书的结果；</a:t>
            </a:r>
            <a:r>
              <a:rPr lang="en-US" altLang="zh-CN" sz="3600" kern="100" dirty="0">
                <a:solidFill>
                  <a:srgbClr val="404040"/>
                </a:solidFill>
                <a:latin typeface="宋体"/>
                <a:ea typeface="微软雅黑"/>
                <a:cs typeface="Times New Roman"/>
              </a:rPr>
              <a:t>③</a:t>
            </a:r>
            <a:r>
              <a:rPr lang="zh-CN" altLang="zh-CN" sz="3600" kern="100" dirty="0">
                <a:solidFill>
                  <a:srgbClr val="404040"/>
                </a:solidFill>
                <a:latin typeface="Times New Roman"/>
                <a:ea typeface="微软雅黑"/>
                <a:cs typeface="Times New Roman"/>
              </a:rPr>
              <a:t>从辩解内容可知，毛泽东是一个善于思考且有独到见解的人。</a:t>
            </a:r>
            <a:endParaRPr lang="zh-CN" altLang="zh-CN" sz="120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25538"/>
            <a:ext cx="11609818" cy="954107"/>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为什么毛泽东认为《岳飞传》《西游记》这些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禁书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使他深受影响？仅仅是因为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在那种易受感动的年龄时读它们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吗？</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2061642"/>
            <a:ext cx="11609818" cy="2839239"/>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Times New Roman"/>
                <a:ea typeface="微软雅黑"/>
                <a:cs typeface="Times New Roman"/>
              </a:rPr>
              <a:t>        </a:t>
            </a:r>
            <a:r>
              <a:rPr lang="en-US" altLang="zh-CN" sz="2000" b="1" kern="100" dirty="0" smtClean="0">
                <a:solidFill>
                  <a:srgbClr val="E36C0A"/>
                </a:solidFill>
                <a:latin typeface="Times New Roman"/>
                <a:ea typeface="微软雅黑"/>
                <a:cs typeface="Times New Roman"/>
              </a:rPr>
              <a:t>【</a:t>
            </a:r>
            <a:r>
              <a:rPr lang="zh-CN" altLang="zh-CN" sz="2000" b="1" kern="100" dirty="0" smtClean="0">
                <a:solidFill>
                  <a:srgbClr val="E36C0A"/>
                </a:solidFill>
                <a:latin typeface="Times New Roman"/>
                <a:ea typeface="微软雅黑"/>
                <a:cs typeface="Times New Roman"/>
              </a:rPr>
              <a:t>解析</a:t>
            </a:r>
            <a:r>
              <a:rPr lang="en-US" altLang="zh-CN" sz="2000" b="1" kern="100" dirty="0" smtClean="0">
                <a:solidFill>
                  <a:srgbClr val="E36C0A"/>
                </a:solidFill>
                <a:latin typeface="Times New Roman"/>
                <a:ea typeface="微软雅黑"/>
                <a:cs typeface="Times New Roman"/>
              </a:rPr>
              <a:t>】</a:t>
            </a:r>
            <a:r>
              <a:rPr lang="zh-CN" altLang="zh-CN" sz="2000" b="1" kern="100" dirty="0" smtClean="0">
                <a:solidFill>
                  <a:srgbClr val="404040"/>
                </a:solidFill>
                <a:latin typeface="Times New Roman"/>
                <a:ea typeface="微软雅黑"/>
                <a:cs typeface="Times New Roman"/>
              </a:rPr>
              <a:t>本题</a:t>
            </a:r>
            <a:r>
              <a:rPr lang="zh-CN" altLang="zh-CN" sz="2000" b="1" kern="100" dirty="0">
                <a:solidFill>
                  <a:srgbClr val="404040"/>
                </a:solidFill>
                <a:latin typeface="Times New Roman"/>
                <a:ea typeface="微软雅黑"/>
                <a:cs typeface="Times New Roman"/>
              </a:rPr>
              <a:t>考查对文章重要内容的理解和分析能力。从文中看，毛泽东</a:t>
            </a:r>
            <a:r>
              <a:rPr lang="en-US" altLang="zh-CN" sz="2000" b="1" kern="100" dirty="0">
                <a:solidFill>
                  <a:srgbClr val="404040"/>
                </a:solidFill>
                <a:latin typeface="宋体"/>
                <a:ea typeface="微软雅黑"/>
                <a:cs typeface="Times New Roman"/>
              </a:rPr>
              <a:t>“</a:t>
            </a:r>
            <a:r>
              <a:rPr lang="zh-CN" altLang="zh-CN" sz="2000" b="1" kern="100" dirty="0">
                <a:solidFill>
                  <a:srgbClr val="404040"/>
                </a:solidFill>
                <a:latin typeface="Times New Roman"/>
                <a:ea typeface="微软雅黑"/>
                <a:cs typeface="Times New Roman"/>
              </a:rPr>
              <a:t>所喜欢读的是中国古代的传奇小说，尤其关于造反的故事</a:t>
            </a:r>
            <a:r>
              <a:rPr lang="en-US" altLang="zh-CN" sz="2000" b="1" kern="100" dirty="0">
                <a:solidFill>
                  <a:srgbClr val="404040"/>
                </a:solidFill>
                <a:latin typeface="宋体"/>
                <a:ea typeface="微软雅黑"/>
                <a:cs typeface="Times New Roman"/>
              </a:rPr>
              <a:t>”</a:t>
            </a:r>
            <a:r>
              <a:rPr lang="zh-CN" altLang="zh-CN" sz="2000" b="1" kern="100" dirty="0">
                <a:solidFill>
                  <a:srgbClr val="404040"/>
                </a:solidFill>
                <a:latin typeface="Times New Roman"/>
                <a:ea typeface="微软雅黑"/>
                <a:cs typeface="Times New Roman"/>
              </a:rPr>
              <a:t>，而《岳飞传》《西游记》等被老师深恶的不正经的书恰恰有这样一些小故事，正是在易受感动的年龄时读它们，才让他记忆深刻，培养了他的反抗精神</a:t>
            </a:r>
            <a:r>
              <a:rPr lang="zh-CN" altLang="zh-CN" sz="2000" b="1" kern="100" dirty="0" smtClean="0">
                <a:solidFill>
                  <a:srgbClr val="404040"/>
                </a:solidFill>
                <a:latin typeface="Times New Roman"/>
                <a:ea typeface="微软雅黑"/>
                <a:cs typeface="Times New Roman"/>
              </a:rPr>
              <a:t>。</a:t>
            </a:r>
            <a:endParaRPr lang="en-US" altLang="zh-CN" sz="2000" b="1" kern="100" dirty="0" smtClean="0">
              <a:solidFill>
                <a:srgbClr val="404040"/>
              </a:solidFill>
              <a:latin typeface="Times New Roman"/>
              <a:ea typeface="微软雅黑"/>
              <a:cs typeface="Times New Roman"/>
            </a:endParaRPr>
          </a:p>
          <a:p>
            <a:pPr algn="just"/>
            <a:r>
              <a:rPr lang="en-US" altLang="zh-CN" sz="2000" b="1" kern="100" dirty="0" smtClean="0">
                <a:solidFill>
                  <a:srgbClr val="E36C0A"/>
                </a:solidFill>
                <a:latin typeface="Times New Roman"/>
                <a:ea typeface="微软雅黑"/>
                <a:cs typeface="Times New Roman"/>
              </a:rPr>
              <a:t>          【</a:t>
            </a:r>
            <a:r>
              <a:rPr lang="zh-CN" altLang="zh-CN" sz="2000" b="1" kern="100" dirty="0">
                <a:solidFill>
                  <a:srgbClr val="E36C0A"/>
                </a:solidFill>
                <a:latin typeface="Times New Roman"/>
                <a:ea typeface="微软雅黑"/>
                <a:cs typeface="Times New Roman"/>
              </a:rPr>
              <a:t>答案</a:t>
            </a:r>
            <a:r>
              <a:rPr lang="en-US" altLang="zh-CN" sz="2000" b="1" kern="100" dirty="0">
                <a:solidFill>
                  <a:srgbClr val="E36C0A"/>
                </a:solidFill>
                <a:latin typeface="Times New Roman"/>
                <a:ea typeface="微软雅黑"/>
                <a:cs typeface="Times New Roman"/>
              </a:rPr>
              <a:t>】</a:t>
            </a:r>
            <a:r>
              <a:rPr lang="zh-CN" altLang="zh-CN" sz="2000" b="1" kern="100" dirty="0">
                <a:solidFill>
                  <a:srgbClr val="404040"/>
                </a:solidFill>
                <a:latin typeface="Times New Roman"/>
                <a:ea typeface="微软雅黑"/>
                <a:cs typeface="Times New Roman"/>
              </a:rPr>
              <a:t>这些所谓</a:t>
            </a:r>
            <a:r>
              <a:rPr lang="en-US" altLang="zh-CN" sz="2000" b="1" kern="100" dirty="0">
                <a:solidFill>
                  <a:srgbClr val="404040"/>
                </a:solidFill>
                <a:latin typeface="宋体"/>
                <a:ea typeface="微软雅黑"/>
                <a:cs typeface="Times New Roman"/>
              </a:rPr>
              <a:t>“</a:t>
            </a:r>
            <a:r>
              <a:rPr lang="zh-CN" altLang="zh-CN" sz="2000" b="1" kern="100" dirty="0">
                <a:solidFill>
                  <a:srgbClr val="404040"/>
                </a:solidFill>
                <a:latin typeface="Times New Roman"/>
                <a:ea typeface="微软雅黑"/>
                <a:cs typeface="Times New Roman"/>
              </a:rPr>
              <a:t>禁书</a:t>
            </a:r>
            <a:r>
              <a:rPr lang="en-US" altLang="zh-CN" sz="2000" b="1" kern="100" dirty="0">
                <a:solidFill>
                  <a:srgbClr val="404040"/>
                </a:solidFill>
                <a:latin typeface="宋体"/>
                <a:ea typeface="微软雅黑"/>
                <a:cs typeface="Times New Roman"/>
              </a:rPr>
              <a:t>”</a:t>
            </a:r>
            <a:r>
              <a:rPr lang="zh-CN" altLang="zh-CN" sz="2000" b="1" kern="100" dirty="0">
                <a:solidFill>
                  <a:srgbClr val="404040"/>
                </a:solidFill>
                <a:latin typeface="Times New Roman"/>
                <a:ea typeface="微软雅黑"/>
                <a:cs typeface="Times New Roman"/>
              </a:rPr>
              <a:t>并不是坏书，只是讲了一些关于造反的故事，毛泽东很喜欢，这在他心里种下了反抗的种子，为他将来走上革命道路进行了启蒙教育。这培养了少年毛泽东对旧社会的造反精神。此外，像《盛世危言》这本书，使他认识到中国之所以弱，在于缺少西洋的工具</a:t>
            </a:r>
            <a:r>
              <a:rPr lang="en-US" altLang="zh-CN" sz="2000" b="1" kern="100" dirty="0">
                <a:solidFill>
                  <a:srgbClr val="404040"/>
                </a:solidFill>
                <a:latin typeface="Times New Roman"/>
                <a:ea typeface="微软雅黑"/>
                <a:cs typeface="Courier New"/>
              </a:rPr>
              <a:t>——</a:t>
            </a:r>
            <a:r>
              <a:rPr lang="zh-CN" altLang="zh-CN" sz="2000" b="1" kern="100" dirty="0">
                <a:solidFill>
                  <a:srgbClr val="404040"/>
                </a:solidFill>
                <a:latin typeface="Times New Roman"/>
                <a:ea typeface="微软雅黑"/>
                <a:cs typeface="Times New Roman"/>
              </a:rPr>
              <a:t>铁路、电话、电报、轮船等，所以想把这些东西传入中国，从而激起了他继续求学的欲望。这些都可以看出读书对少年毛泽东的成长有很大的影响。</a:t>
            </a:r>
            <a:endParaRPr lang="zh-CN" altLang="zh-CN" sz="2000" b="1" kern="100" dirty="0">
              <a:latin typeface="宋体"/>
              <a:cs typeface="Courier New"/>
            </a:endParaRPr>
          </a:p>
          <a:p>
            <a:pPr algn="just">
              <a:spcAft>
                <a:spcPts val="0"/>
              </a:spcAft>
            </a:pPr>
            <a:endParaRPr lang="zh-CN" altLang="zh-CN" sz="1050" kern="100" dirty="0">
              <a:effectLst/>
              <a:latin typeface="宋体"/>
              <a:cs typeface="Courier New"/>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81597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2051842"/>
            <a:ext cx="11609818" cy="738664"/>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方正粗宋简体" panose="03000509000000000000" pitchFamily="65" charset="-122"/>
                <a:ea typeface="方正粗宋简体" panose="03000509000000000000" pitchFamily="65" charset="-122"/>
                <a:cs typeface="Courier New"/>
              </a:rPr>
              <a:t>9.</a:t>
            </a:r>
            <a:r>
              <a:rPr lang="zh-CN" altLang="zh-CN" sz="2800" kern="100" dirty="0" smtClean="0">
                <a:solidFill>
                  <a:srgbClr val="404040"/>
                </a:solidFill>
                <a:latin typeface="方正粗宋简体" panose="03000509000000000000" pitchFamily="65" charset="-122"/>
                <a:ea typeface="方正粗宋简体" panose="03000509000000000000" pitchFamily="65" charset="-122"/>
                <a:cs typeface="Times New Roman"/>
              </a:rPr>
              <a:t>文中</a:t>
            </a:r>
            <a:r>
              <a:rPr lang="en-US" altLang="zh-CN" sz="2800" kern="100" dirty="0" smtClean="0">
                <a:solidFill>
                  <a:srgbClr val="404040"/>
                </a:solidFill>
                <a:latin typeface="方正粗宋简体" panose="03000509000000000000" pitchFamily="65" charset="-122"/>
                <a:ea typeface="方正粗宋简体" panose="03000509000000000000" pitchFamily="65" charset="-122"/>
                <a:cs typeface="Times New Roman"/>
              </a:rPr>
              <a:t>“</a:t>
            </a:r>
            <a:r>
              <a:rPr lang="zh-CN" altLang="zh-CN" sz="2800" kern="100" dirty="0" smtClean="0">
                <a:solidFill>
                  <a:srgbClr val="404040"/>
                </a:solidFill>
                <a:latin typeface="方正粗宋简体" panose="03000509000000000000" pitchFamily="65" charset="-122"/>
                <a:ea typeface="方正粗宋简体" panose="03000509000000000000" pitchFamily="65" charset="-122"/>
                <a:cs typeface="Times New Roman"/>
              </a:rPr>
              <a:t>党</a:t>
            </a:r>
            <a:r>
              <a:rPr lang="en-US" altLang="zh-CN" sz="2800" kern="100" dirty="0" smtClean="0">
                <a:solidFill>
                  <a:srgbClr val="404040"/>
                </a:solidFill>
                <a:latin typeface="方正粗宋简体" panose="03000509000000000000" pitchFamily="65" charset="-122"/>
                <a:ea typeface="方正粗宋简体" panose="03000509000000000000" pitchFamily="65" charset="-122"/>
                <a:cs typeface="Times New Roman"/>
              </a:rPr>
              <a:t>”</a:t>
            </a:r>
            <a:r>
              <a:rPr lang="zh-CN" altLang="zh-CN" sz="2800" kern="100" dirty="0" smtClean="0">
                <a:solidFill>
                  <a:srgbClr val="404040"/>
                </a:solidFill>
                <a:latin typeface="方正粗宋简体" panose="03000509000000000000" pitchFamily="65" charset="-122"/>
                <a:ea typeface="方正粗宋简体" panose="03000509000000000000" pitchFamily="65" charset="-122"/>
                <a:cs typeface="Times New Roman"/>
              </a:rPr>
              <a:t>字用得非常有特色，请结合文章加以分析。</a:t>
            </a:r>
            <a:r>
              <a:rPr lang="en-US" altLang="zh-CN" sz="2800" kern="100" dirty="0" smtClean="0">
                <a:solidFill>
                  <a:srgbClr val="404040"/>
                </a:solidFill>
                <a:latin typeface="方正粗宋简体" panose="03000509000000000000" pitchFamily="65" charset="-122"/>
                <a:ea typeface="方正粗宋简体" panose="03000509000000000000" pitchFamily="65" charset="-122"/>
                <a:cs typeface="Courier New"/>
              </a:rPr>
              <a:t>(6</a:t>
            </a:r>
            <a:r>
              <a:rPr lang="zh-CN" altLang="zh-CN" sz="2800" kern="100" dirty="0" smtClean="0">
                <a:solidFill>
                  <a:srgbClr val="404040"/>
                </a:solidFill>
                <a:latin typeface="方正粗宋简体" panose="03000509000000000000" pitchFamily="65" charset="-122"/>
                <a:ea typeface="方正粗宋简体" panose="03000509000000000000" pitchFamily="65" charset="-122"/>
                <a:cs typeface="Times New Roman"/>
              </a:rPr>
              <a:t>分</a:t>
            </a:r>
            <a:r>
              <a:rPr lang="en-US" altLang="zh-CN" sz="2800" kern="100" dirty="0" smtClean="0">
                <a:solidFill>
                  <a:srgbClr val="404040"/>
                </a:solidFill>
                <a:latin typeface="方正粗宋简体" panose="03000509000000000000" pitchFamily="65" charset="-122"/>
                <a:ea typeface="方正粗宋简体" panose="03000509000000000000" pitchFamily="65" charset="-122"/>
                <a:cs typeface="Courier New"/>
              </a:rPr>
              <a:t>)</a:t>
            </a:r>
            <a:endParaRPr lang="zh-CN" altLang="zh-CN" sz="1050" kern="100" dirty="0">
              <a:effectLst/>
              <a:latin typeface="方正粗宋简体" panose="03000509000000000000" pitchFamily="65" charset="-122"/>
              <a:ea typeface="方正粗宋简体" panose="03000509000000000000" pitchFamily="65" charset="-122"/>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2847412"/>
            <a:ext cx="11609818" cy="1384995"/>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Times New Roman"/>
                <a:ea typeface="微软雅黑"/>
                <a:cs typeface="Times New Roman"/>
              </a:rPr>
              <a:t>【</a:t>
            </a:r>
            <a:r>
              <a:rPr lang="zh-CN" altLang="zh-CN" sz="2800" b="1" kern="100" dirty="0" smtClean="0">
                <a:solidFill>
                  <a:srgbClr val="E36C0A"/>
                </a:solidFill>
                <a:latin typeface="Times New Roman"/>
                <a:ea typeface="微软雅黑"/>
                <a:cs typeface="Times New Roman"/>
              </a:rPr>
              <a:t>解析</a:t>
            </a:r>
            <a:r>
              <a:rPr lang="en-US" altLang="zh-CN" sz="2800" b="1" kern="100" dirty="0" smtClean="0">
                <a:solidFill>
                  <a:srgbClr val="E36C0A"/>
                </a:solidFill>
                <a:latin typeface="Times New Roman"/>
                <a:ea typeface="微软雅黑"/>
                <a:cs typeface="Times New Roman"/>
              </a:rPr>
              <a:t>】</a:t>
            </a:r>
            <a:r>
              <a:rPr lang="zh-CN" altLang="zh-CN" sz="2800" kern="100" dirty="0" smtClean="0">
                <a:solidFill>
                  <a:srgbClr val="404040"/>
                </a:solidFill>
                <a:latin typeface="Times New Roman"/>
                <a:ea typeface="微软雅黑"/>
                <a:cs typeface="Times New Roman"/>
              </a:rPr>
              <a:t>本题</a:t>
            </a:r>
            <a:r>
              <a:rPr lang="zh-CN" altLang="zh-CN" sz="2800" kern="100" dirty="0">
                <a:solidFill>
                  <a:srgbClr val="404040"/>
                </a:solidFill>
                <a:latin typeface="Times New Roman"/>
                <a:ea typeface="微软雅黑"/>
                <a:cs typeface="Times New Roman"/>
              </a:rPr>
              <a:t>考查语言特色。本文是一篇口述自传，在分析语言特色时，要考虑到毛泽东的身份。解答时，要明确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在文中的具体含义，然后结合人物身份分析其用意。</a:t>
            </a:r>
            <a:endParaRPr lang="zh-CN" altLang="zh-CN" sz="1050" kern="100" dirty="0">
              <a:effectLst/>
              <a:latin typeface="宋体"/>
              <a:cs typeface="Courier New"/>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361" y="1772516"/>
            <a:ext cx="11494869" cy="2677656"/>
          </a:xfrm>
          <a:prstGeom prst="rect">
            <a:avLst/>
          </a:prstGeom>
          <a:noFill/>
        </p:spPr>
        <p:txBody>
          <a:bodyPr wrap="square" rtlCol="0">
            <a:spAutoFit/>
          </a:bodyPr>
          <a:lstStyle/>
          <a:p>
            <a:pPr algn="just">
              <a:spcAft>
                <a:spcPts val="0"/>
              </a:spcAft>
            </a:pPr>
            <a:r>
              <a:rPr lang="en-US" altLang="zh-CN" sz="2800" b="1" kern="100" dirty="0" smtClean="0">
                <a:solidFill>
                  <a:srgbClr val="E36C0A"/>
                </a:solidFill>
                <a:latin typeface="Times New Roman"/>
                <a:ea typeface="微软雅黑"/>
                <a:cs typeface="Times New Roman"/>
              </a:rPr>
              <a:t>【</a:t>
            </a:r>
            <a:r>
              <a:rPr lang="zh-CN" altLang="zh-CN" sz="2800" b="1" kern="100" dirty="0" smtClean="0">
                <a:solidFill>
                  <a:srgbClr val="E36C0A"/>
                </a:solidFill>
                <a:latin typeface="Times New Roman"/>
                <a:ea typeface="微软雅黑"/>
                <a:cs typeface="Times New Roman"/>
              </a:rPr>
              <a:t>答案</a:t>
            </a:r>
            <a:r>
              <a:rPr lang="en-US" altLang="zh-CN" sz="2800" b="1" kern="100" dirty="0" smtClean="0">
                <a:solidFill>
                  <a:srgbClr val="E36C0A"/>
                </a:solidFill>
                <a:latin typeface="Times New Roman"/>
                <a:ea typeface="微软雅黑"/>
                <a:cs typeface="Times New Roman"/>
              </a:rPr>
              <a:t>】</a:t>
            </a:r>
            <a:r>
              <a:rPr lang="en-US" altLang="zh-CN" sz="2800" kern="100" dirty="0" smtClean="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我家里有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两个党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，一个是父亲，是执政党，反对党由我、我的母亲和弟弟组成，有时甚至工人也在内。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这段话中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字用得有特色。它通常指代某一阶级、阶层或集团并为维护其利益而斗争的政治组织。这里借用这个字形象而幽默地写出了少年毛泽东和家人结成广泛的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统一战线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，联合反抗旧势力代表的有趣故事，而且也符合说话者政治家的身份。</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829016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691724"/>
            <a:ext cx="11725916" cy="2677656"/>
          </a:xfrm>
          <a:prstGeom prst="rect">
            <a:avLst/>
          </a:prstGeom>
          <a:noFill/>
        </p:spPr>
        <p:txBody>
          <a:bodyPr wrap="square" rtlCol="0">
            <a:spAutoFit/>
          </a:bodyPr>
          <a:lstStyle/>
          <a:p>
            <a:pPr algn="just">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长征</a:t>
            </a:r>
            <a:r>
              <a:rPr lang="zh-CN" altLang="zh-CN" sz="2800" kern="100" dirty="0">
                <a:solidFill>
                  <a:srgbClr val="404040"/>
                </a:solidFill>
                <a:latin typeface="Times New Roman"/>
                <a:ea typeface="微软雅黑"/>
                <a:cs typeface="Times New Roman"/>
              </a:rPr>
              <a:t>之初，毛泽东四十岁。他双颊深陷，憔悴消瘦，黑发长得几乎齐肩，两眼炯炯发光，颧骨高耸，看上去很难受。他患疟疾，经常复发，一病数月。尽管教会医院出身的傅连日章医生使尽浑身解数，他还是处在半恢复状态，感到虚弱和乏力</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334566" y="1125538"/>
            <a:ext cx="11530009" cy="1950534"/>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1.</a:t>
            </a:r>
            <a:r>
              <a:rPr lang="zh-CN" altLang="zh-CN" sz="2800" b="1" kern="100" dirty="0">
                <a:solidFill>
                  <a:srgbClr val="00B050"/>
                </a:solidFill>
                <a:latin typeface="Times New Roman"/>
                <a:ea typeface="微软雅黑"/>
                <a:cs typeface="Times New Roman"/>
              </a:rPr>
              <a:t>敏于事而慎于言。</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学而》</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做事勤快敏捷，说话谨慎。这句话告诉我们，做人要多做实事，少说废话，不乱说话。敏：勤勉，快速。慎：谨慎，慎重。</a:t>
            </a:r>
            <a:endParaRPr lang="zh-CN" altLang="zh-CN" sz="1050" kern="100" dirty="0">
              <a:effectLst/>
              <a:latin typeface="宋体"/>
              <a:cs typeface="Courier New"/>
            </a:endParaRPr>
          </a:p>
        </p:txBody>
      </p:sp>
      <p:sp>
        <p:nvSpPr>
          <p:cNvPr id="5" name="矩形 4"/>
          <p:cNvSpPr/>
          <p:nvPr/>
        </p:nvSpPr>
        <p:spPr>
          <a:xfrm>
            <a:off x="334566" y="3137185"/>
            <a:ext cx="11530009" cy="2596865"/>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2.</a:t>
            </a:r>
            <a:r>
              <a:rPr lang="zh-CN" altLang="zh-CN" sz="2800" b="1" kern="100" dirty="0">
                <a:solidFill>
                  <a:srgbClr val="00B050"/>
                </a:solidFill>
                <a:latin typeface="Times New Roman"/>
                <a:ea typeface="微软雅黑"/>
                <a:cs typeface="Courier New"/>
              </a:rPr>
              <a:t>千里之行，始于足下。</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Courier New"/>
              </a:rPr>
              <a:t>《老子</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Courier New"/>
              </a:rPr>
              <a:t>第六十四章》</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千里遥远的路程是从脚下第一步开始的。比喻任何事情的成功都是从头开始，从小到大逐渐积累的。万事开头难，没有开头就不会有结果。任何事情都要从一点一滴的小事开始做起。</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498" y="1405434"/>
            <a:ext cx="11843175" cy="3108543"/>
          </a:xfrm>
          <a:prstGeom prst="rect">
            <a:avLst/>
          </a:prstGeom>
          <a:noFill/>
        </p:spPr>
        <p:txBody>
          <a:bodyPr wrap="square" rtlCol="0">
            <a:spAutoFit/>
          </a:bodyPr>
          <a:lstStyle/>
          <a:p>
            <a:pPr lvl="0" algn="just"/>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自</a:t>
            </a:r>
            <a:r>
              <a:rPr lang="zh-CN" altLang="zh-CN" sz="2800" kern="100" dirty="0">
                <a:solidFill>
                  <a:srgbClr val="404040"/>
                </a:solidFill>
                <a:latin typeface="Times New Roman"/>
                <a:ea typeface="微软雅黑"/>
                <a:cs typeface="Times New Roman"/>
              </a:rPr>
              <a:t>桐梓经良村至赤水县之土城，均系大路，地势均向上，间有几段筑有汽车路基。但此种汽车路，确为中国最难行之汽车路。如值下雪，路上湿而且滑，行路之难莫甚于此。毛泽东亦手提竹杖，步行上山，两脚污泥及膝，且满身沾泥，系滑跌于污泥中所致</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毛泽东</a:t>
            </a:r>
            <a:r>
              <a:rPr lang="zh-CN" altLang="zh-CN" sz="2800" kern="100" dirty="0">
                <a:solidFill>
                  <a:srgbClr val="404040"/>
                </a:solidFill>
                <a:latin typeface="Times New Roman"/>
                <a:ea typeface="微软雅黑"/>
                <a:cs typeface="Times New Roman"/>
              </a:rPr>
              <a:t>，书生外表，儒雅温和，走路像诸葛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山人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的派头，而谈吐之持重与音调，又类似村中学究，面目上没有特别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的地方，只是头发稍微长一点</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15" name="TextBox 14">
            <a:hlinkClick r:id="rId2" action="ppaction://hlinksldjump"/>
          </p:cNvPr>
          <p:cNvSpPr txBox="1"/>
          <p:nvPr/>
        </p:nvSpPr>
        <p:spPr>
          <a:xfrm>
            <a:off x="6838234"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20513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81561"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4846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30937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76276"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52702"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41960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7493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3202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72490"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663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49234"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63280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350" y="981522"/>
            <a:ext cx="11961607" cy="3970318"/>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毛泽东</a:t>
            </a:r>
            <a:r>
              <a:rPr lang="zh-CN" altLang="zh-CN" sz="2800" kern="100" dirty="0">
                <a:solidFill>
                  <a:srgbClr val="404040"/>
                </a:solidFill>
                <a:latin typeface="Times New Roman"/>
                <a:ea typeface="微软雅黑"/>
                <a:cs typeface="Times New Roman"/>
              </a:rPr>
              <a:t>似乎一介书生，常衣灰布学生装，暇时手执唐诗，极善辞令。朱德则一望而知为武人，年将五十，身衣灰布军装，虽患疟疾，但仍力疾办公，状甚忙碌。医生入室为之诊病时，仍在执笔批阅军报。人亦和气，且言谈间毫无傲慢。</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当</a:t>
            </a:r>
            <a:r>
              <a:rPr lang="zh-CN" altLang="zh-CN" sz="2800" kern="100" dirty="0">
                <a:solidFill>
                  <a:srgbClr val="404040"/>
                </a:solidFill>
                <a:latin typeface="Times New Roman"/>
                <a:ea typeface="微软雅黑"/>
                <a:cs typeface="Times New Roman"/>
              </a:rPr>
              <a:t>红军行经剑河县附近之某村落时，毛泽东见路边有一老妇与一童子，身穿单衣，倒于路边，气息尚存。询之，始知为当地农家妇，秋收之后，所收获之谷米，尽交绅粮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地租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，自己则终日乞食，因今日气候骤寒，且晨起即未得食，故倒卧路旁。当时毛即从身上脱下毛线衣一件及行李中取出布被单一条，授予老妇，并命人给以白米一斗。老妇则连连道谢，含笑而去</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28794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238" y="930630"/>
            <a:ext cx="11843175" cy="3970318"/>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红军</a:t>
            </a:r>
            <a:r>
              <a:rPr lang="zh-CN" altLang="zh-CN" sz="2800" kern="100" dirty="0">
                <a:solidFill>
                  <a:srgbClr val="404040"/>
                </a:solidFill>
                <a:latin typeface="Times New Roman"/>
                <a:ea typeface="微软雅黑"/>
                <a:cs typeface="Times New Roman"/>
              </a:rPr>
              <a:t>在遵义修整期间，红军总司令朱德曾亲至总卫生部之病房，慰问伤病兵，与参加乌江战役的红军受伤兵士谈话，嘱他们安心静养。</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马海德</a:t>
            </a:r>
            <a:r>
              <a:rPr lang="zh-CN" altLang="zh-CN" sz="2800" kern="100" dirty="0">
                <a:solidFill>
                  <a:srgbClr val="404040"/>
                </a:solidFill>
                <a:latin typeface="Times New Roman"/>
                <a:ea typeface="微软雅黑"/>
                <a:cs typeface="Times New Roman"/>
              </a:rPr>
              <a:t>医生回忆朱德在会宁会师时的情景：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他瘦得像个精灵，可是身体强壮结实，长得满脸胡须，穿着一身破烂皮袄。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朱德最令人惊异的是，看上去根本不像一个军事指挥员，倒很像红军的父亲。他两眼锐利，说话缓慢、从容，总是露出和蔼的笑容。他随身带着一支自动手枪，枪法精良。烟抽得很厉害。满脸皱纹；但他动作有力，身体结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又回忆当时对张国焘的印象：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政治委员张国焘是个又高又大的胖子，满脸红光。我真不了解，人人都瘦下来，他怎么还能那样胖。</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803954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549450"/>
            <a:ext cx="11961607" cy="3108543"/>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刘伯承</a:t>
            </a:r>
            <a:r>
              <a:rPr lang="zh-CN" altLang="zh-CN" sz="2800" kern="100" dirty="0">
                <a:solidFill>
                  <a:srgbClr val="404040"/>
                </a:solidFill>
                <a:latin typeface="Times New Roman"/>
                <a:ea typeface="微软雅黑"/>
                <a:cs typeface="Times New Roman"/>
              </a:rPr>
              <a:t>元帅回忆说，朱德涵养好，度量大。长征当中，张国焘再三再四逼朱总司令反对毛主席。朱总司令呢，不管你张国焘说什么，他总是不动气。总司令说：北上的方针，我是举了手的。朱毛、朱毛，朱是不反对毛的。</a:t>
            </a:r>
            <a:endParaRPr lang="zh-CN" altLang="zh-CN" sz="1050" kern="100" dirty="0">
              <a:latin typeface="宋体"/>
              <a:cs typeface="Courier New"/>
            </a:endParaRPr>
          </a:p>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毛泽东</a:t>
            </a:r>
            <a:r>
              <a:rPr lang="zh-CN" altLang="zh-CN" sz="2800" kern="100" dirty="0">
                <a:solidFill>
                  <a:srgbClr val="404040"/>
                </a:solidFill>
                <a:latin typeface="Times New Roman"/>
                <a:ea typeface="微软雅黑"/>
                <a:cs typeface="Times New Roman"/>
              </a:rPr>
              <a:t>对于每个决定都要提出自己的意见，力图使自己的观点占上风。周恩来偶尔表示反对意见，但他不是固执地坚持己见。他在</a:t>
            </a:r>
            <a:r>
              <a:rPr lang="en-US" altLang="zh-CN" sz="2800" kern="100" dirty="0">
                <a:solidFill>
                  <a:srgbClr val="404040"/>
                </a:solidFill>
                <a:latin typeface="Times New Roman"/>
                <a:ea typeface="微软雅黑"/>
                <a:cs typeface="Courier New"/>
              </a:rPr>
              <a:t>1934</a:t>
            </a:r>
            <a:r>
              <a:rPr lang="zh-CN" altLang="zh-CN" sz="2800" kern="100" dirty="0">
                <a:solidFill>
                  <a:srgbClr val="404040"/>
                </a:solidFill>
                <a:latin typeface="Times New Roman"/>
                <a:ea typeface="微软雅黑"/>
                <a:cs typeface="Times New Roman"/>
              </a:rPr>
              <a:t>年夏也曾提出从中央苏区突围的建议，但因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三人团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中的多数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博古和李德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表示反对，他就让步了</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486802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125538"/>
            <a:ext cx="11961607" cy="3539430"/>
          </a:xfrm>
          <a:prstGeom prst="rect">
            <a:avLst/>
          </a:prstGeom>
          <a:noFill/>
        </p:spPr>
        <p:txBody>
          <a:bodyPr wrap="square" rtlCol="0">
            <a:spAutoFit/>
          </a:bodyPr>
          <a:lstStyle/>
          <a:p>
            <a:pPr lvl="0" algn="just"/>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长征</a:t>
            </a:r>
            <a:r>
              <a:rPr lang="zh-CN" altLang="zh-CN" sz="2800" kern="100" dirty="0">
                <a:solidFill>
                  <a:srgbClr val="404040"/>
                </a:solidFill>
                <a:latin typeface="Times New Roman"/>
                <a:ea typeface="微软雅黑"/>
                <a:cs typeface="Times New Roman"/>
              </a:rPr>
              <a:t>中任红四方面军三十军二六二团二营教导员的周纯麟回忆首次见到周恩来、毛泽东的情景说：周恩来穿着破旧灰军装，脸上长着浓密的大胡子，拄着木棍，后面跟着牵着马的警卫员。周恩来自我介绍说：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我是周恩来！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你们很辛苦！你们是哪部分的？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你们部队现在粮食怎么样？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周纯麟说，周恩来和蔼可亲，话语坚定有力。毛泽东身材魁梧，头发很长，脸庞瘦削，穿着灰色旧军装，也拄着根棍子。他显得有些疲劳，后面警卫员拉着马匹，还跟着挑子。毛主席伸了大手来，同周纯麟握手，并简单地问了一些战士们的情况</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13330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387" y="1405434"/>
            <a:ext cx="11725916" cy="3108543"/>
          </a:xfrm>
          <a:prstGeom prst="rect">
            <a:avLst/>
          </a:prstGeom>
          <a:noFill/>
        </p:spPr>
        <p:txBody>
          <a:bodyPr wrap="square" rtlCol="0">
            <a:spAutoFit/>
          </a:bodyPr>
          <a:lstStyle/>
          <a:p>
            <a:pPr lvl="0" algn="just"/>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周恩来</a:t>
            </a:r>
            <a:r>
              <a:rPr lang="zh-CN" altLang="zh-CN" sz="2800" kern="100" dirty="0">
                <a:solidFill>
                  <a:srgbClr val="404040"/>
                </a:solidFill>
                <a:latin typeface="Times New Roman"/>
                <a:ea typeface="微软雅黑"/>
                <a:cs typeface="Times New Roman"/>
              </a:rPr>
              <a:t>事无巨细，亲力亲为，对人和蔼可亲。长征途中，他亲手把伤员轻轻扶上担架，唯恐别人的手用力太重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spcAft>
                <a:spcPts val="0"/>
              </a:spcAft>
            </a:pPr>
            <a:r>
              <a:rPr lang="en-US" altLang="zh-CN" sz="2800" kern="100" dirty="0" smtClean="0">
                <a:solidFill>
                  <a:srgbClr val="404040"/>
                </a:solidFill>
                <a:latin typeface="Times New Roman"/>
                <a:ea typeface="微软雅黑"/>
                <a:cs typeface="Courier New"/>
              </a:rPr>
              <a:t>        1936</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日，红一、二、四方面军在甘肃会宁胜利会师。任荣将军回忆说：在此期间，周恩来骑马到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红大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看望学员。他精神抖擞，满脸大胡须，是名副其实的美髯公。我们自动站在路旁欢迎他进村。他一下马就向我们问好，说同志们辛苦了，我代表党中央来迎接你们。大家热烈鼓掌</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076982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41562"/>
            <a:ext cx="12081223" cy="1384995"/>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本文的前五段主要展现了长征初期的毛泽东形象，你觉得这时期的毛泽东是怎样的一个形象？这样的形象与斯诺《毛泽东自传》前两节中所表现出来的毛泽东形象有何相同之处？请分析说明。</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62558" y="3281201"/>
            <a:ext cx="11843175" cy="1815882"/>
          </a:xfrm>
          <a:prstGeom prst="rect">
            <a:avLst/>
          </a:prstGeom>
          <a:noFill/>
        </p:spPr>
        <p:txBody>
          <a:bodyPr wrap="square" rtlCol="0">
            <a:spAutoFit/>
          </a:bodyPr>
          <a:lstStyle/>
          <a:p>
            <a:pPr algn="just">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把握人物形象特征的能力。回答本题要紧扣文中关于毛泽东的肖像描写和行为描写的内容加以概括。肖像描写表现出毛泽东在艰难条件下的坚强意志和坚定信念，行为描写则主要表现出同情人民疾苦、好学不倦、乐观自信的特征。</a:t>
            </a:r>
            <a:endParaRPr lang="zh-CN" altLang="zh-CN" sz="1050" kern="100" dirty="0">
              <a:effectLst/>
              <a:latin typeface="宋体"/>
              <a:cs typeface="Courier New"/>
            </a:endParaRPr>
          </a:p>
        </p:txBody>
      </p:sp>
    </p:spTree>
    <p:extLst>
      <p:ext uri="{BB962C8B-B14F-4D97-AF65-F5344CB8AC3E}">
        <p14:creationId xmlns:p14="http://schemas.microsoft.com/office/powerpoint/2010/main" val="286016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556492"/>
            <a:ext cx="11843175" cy="2677656"/>
          </a:xfrm>
          <a:prstGeom prst="rect">
            <a:avLst/>
          </a:prstGeom>
          <a:noFill/>
        </p:spPr>
        <p:txBody>
          <a:bodyPr wrap="square" rtlCol="0">
            <a:spAutoFit/>
          </a:bodyPr>
          <a:lstStyle/>
          <a:p>
            <a:pPr algn="just">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本文中的毛泽东虽处在艰难的长征途中，身体极度消瘦虚弱，仍然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两眼炯炯发光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手持竹杖步行于泥途，而且闲时手执唐诗，送衣食给民妇，这一切说明，此时的毛泽东是一个不畏艰苦、信念坚定、意志坚强、同情人民疾苦、好学不倦、乐观自信的人。可见，当时的意志坚强、好学不倦、乐观自信的特点与斯诺《毛泽东自传》前两节中所表现出来的毛泽东形象特征是一致的。</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539920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341562"/>
            <a:ext cx="11961607" cy="954107"/>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文章第六段至文末以翔实的材料、细腻的文笔，真实地再现了周恩来、朱德的风范。请就其中一人的个性进行简要分析。请分条陈述。</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190550" y="2705137"/>
            <a:ext cx="11961607" cy="1815882"/>
          </a:xfrm>
          <a:prstGeom prst="rect">
            <a:avLst/>
          </a:prstGeom>
          <a:noFill/>
        </p:spPr>
        <p:txBody>
          <a:bodyPr wrap="square" rtlCol="0">
            <a:spAutoFit/>
          </a:bodyPr>
          <a:lstStyle/>
          <a:p>
            <a:pPr algn="just">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根据细节材料把握人物形象的能力。解答此题首先要在文本中找出表现人物的段落，然后梳理有关的材料，最后归纳概括人物的特点。通过文本可知，第六至八段写朱德，第九至十二段写周恩来，然后从这些段落中根据材料归纳概括即可。</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841041"/>
            <a:ext cx="11961607" cy="1815882"/>
          </a:xfrm>
          <a:prstGeom prst="rect">
            <a:avLst/>
          </a:prstGeom>
          <a:noFill/>
        </p:spPr>
        <p:txBody>
          <a:bodyPr wrap="square" rtlCol="0">
            <a:spAutoFit/>
          </a:bodyPr>
          <a:lstStyle/>
          <a:p>
            <a:pPr algn="just">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以朱德为例。</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立场坚定。坚持北上，反对张国焘分裂中央。</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憨厚和蔼。总是露出和蔼的笑容，言谈毫无傲慢。</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体恤下属。亲自慰问红军伤病战士。</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有统帅风范或长者风范。眼光锐利，说话从容，动作有力，像红军父亲。</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337579"/>
            <a:ext cx="11530009" cy="5828519"/>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3.</a:t>
            </a:r>
            <a:r>
              <a:rPr lang="zh-CN" altLang="zh-CN" sz="2800" b="1" kern="100" dirty="0">
                <a:solidFill>
                  <a:srgbClr val="00B050"/>
                </a:solidFill>
                <a:latin typeface="Times New Roman"/>
                <a:ea typeface="微软雅黑"/>
                <a:cs typeface="Courier New"/>
              </a:rPr>
              <a:t>锲而舍之，朽木不折；锲而不舍，金石可镂。</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Courier New"/>
              </a:rPr>
              <a:t>《荀子</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Courier New"/>
              </a:rPr>
              <a:t>劝学》</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雕刻了一下，就放弃了，就是腐朽的木头也刻不断；如果刻个不停，即使是金石也可以雕刻成功。这个比喻意在说明学习、做事，只有坚持不懈，才能取得成就，而浅尝辄止，将会一无所成。锲</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qiè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、镂</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lòu</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：雕刻。</a:t>
            </a:r>
            <a:endParaRPr lang="zh-CN" altLang="zh-CN" sz="1050" kern="100" dirty="0">
              <a:latin typeface="宋体"/>
              <a:cs typeface="Courier New"/>
            </a:endParaRPr>
          </a:p>
          <a:p>
            <a:pPr algn="just">
              <a:lnSpc>
                <a:spcPct val="150000"/>
              </a:lnSpc>
              <a:spcAft>
                <a:spcPts val="0"/>
              </a:spcAft>
            </a:pPr>
            <a:r>
              <a:rPr lang="en-US" altLang="zh-CN" sz="2800" b="1" kern="100" dirty="0">
                <a:solidFill>
                  <a:srgbClr val="00B050"/>
                </a:solidFill>
                <a:latin typeface="Times New Roman"/>
                <a:ea typeface="微软雅黑"/>
                <a:cs typeface="Courier New"/>
              </a:rPr>
              <a:t>4.</a:t>
            </a:r>
            <a:r>
              <a:rPr lang="zh-CN" altLang="zh-CN" sz="2800" b="1" kern="100" dirty="0">
                <a:solidFill>
                  <a:srgbClr val="00B050"/>
                </a:solidFill>
                <a:latin typeface="Times New Roman"/>
                <a:ea typeface="微软雅黑"/>
                <a:cs typeface="Courier New"/>
              </a:rPr>
              <a:t>人而无信，不知其可也。</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Courier New"/>
              </a:rPr>
              <a:t>《论语</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Courier New"/>
              </a:rPr>
              <a:t>为政》</a:t>
            </a: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一个人如果不讲信用，不知道他该怎么办了。孔子认为，一个人不讲信用就寸步难行。在今天看来，一个企业，一个民族，一个国家也是如此。</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341562"/>
            <a:ext cx="11843175" cy="523220"/>
          </a:xfrm>
          <a:prstGeom prst="rect">
            <a:avLst/>
          </a:prstGeom>
          <a:noFill/>
        </p:spPr>
        <p:txBody>
          <a:bodyPr wrap="square" rtlCol="0">
            <a:spAutoFit/>
          </a:bodyPr>
          <a:lstStyle/>
          <a:p>
            <a:pPr algn="just">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本文在材料的组织安排上颇具特色，请简要分析。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28695" y="2058806"/>
            <a:ext cx="11843175" cy="2308324"/>
          </a:xfrm>
          <a:prstGeom prst="rect">
            <a:avLst/>
          </a:prstGeom>
          <a:noFill/>
        </p:spPr>
        <p:txBody>
          <a:bodyPr wrap="square" rtlCol="0">
            <a:spAutoFit/>
          </a:bodyPr>
          <a:lstStyle/>
          <a:p>
            <a:pPr algn="just"/>
            <a:r>
              <a:rPr lang="zh-CN" altLang="zh-CN" b="1" kern="100" dirty="0">
                <a:solidFill>
                  <a:srgbClr val="E36C0A"/>
                </a:solidFill>
                <a:latin typeface="Times New Roman"/>
                <a:ea typeface="微软雅黑"/>
                <a:cs typeface="Times New Roman"/>
              </a:rPr>
              <a:t>解析　</a:t>
            </a:r>
            <a:r>
              <a:rPr lang="zh-CN" altLang="zh-CN" kern="100" dirty="0">
                <a:solidFill>
                  <a:srgbClr val="404040"/>
                </a:solidFill>
                <a:latin typeface="Times New Roman"/>
                <a:ea typeface="微软雅黑"/>
                <a:cs typeface="Times New Roman"/>
              </a:rPr>
              <a:t>本题考查对文本结构特色的理解把握能力。一般的人物传记都是按照时空顺序来叙述人物的事迹，表现人物的性格和精神品质。本文在短小的篇幅中表现三个伟人的形象，这使得一般的传记写法难以运用，而通过镜头剪辑的方式，通过细节性材料的合理安排，却有效解决了这一问题，这也正是本文结构上的重要特色</a:t>
            </a:r>
            <a:r>
              <a:rPr lang="zh-CN" altLang="zh-CN" kern="100" dirty="0" smtClean="0">
                <a:solidFill>
                  <a:srgbClr val="404040"/>
                </a:solidFill>
                <a:latin typeface="Times New Roman"/>
                <a:ea typeface="微软雅黑"/>
                <a:cs typeface="Times New Roman"/>
              </a:rPr>
              <a:t>。</a:t>
            </a:r>
            <a:endParaRPr lang="en-US" altLang="zh-CN" kern="100" dirty="0" smtClean="0">
              <a:solidFill>
                <a:srgbClr val="404040"/>
              </a:solidFill>
              <a:latin typeface="Times New Roman"/>
              <a:ea typeface="微软雅黑"/>
              <a:cs typeface="Times New Roman"/>
            </a:endParaRPr>
          </a:p>
          <a:p>
            <a:pPr algn="just"/>
            <a:r>
              <a:rPr lang="en-US" altLang="zh-CN" b="1" kern="100" dirty="0" smtClean="0">
                <a:solidFill>
                  <a:srgbClr val="E36C0A"/>
                </a:solidFill>
                <a:latin typeface="Times New Roman"/>
                <a:ea typeface="微软雅黑"/>
                <a:cs typeface="Times New Roman"/>
              </a:rPr>
              <a:t>【</a:t>
            </a:r>
            <a:r>
              <a:rPr lang="zh-CN" altLang="zh-CN" b="1" kern="100" dirty="0">
                <a:solidFill>
                  <a:srgbClr val="E36C0A"/>
                </a:solidFill>
                <a:latin typeface="Times New Roman"/>
                <a:ea typeface="微软雅黑"/>
                <a:cs typeface="Times New Roman"/>
              </a:rPr>
              <a:t>答案</a:t>
            </a:r>
            <a:r>
              <a:rPr lang="en-US" altLang="zh-CN" b="1" kern="100" dirty="0">
                <a:solidFill>
                  <a:srgbClr val="E36C0A"/>
                </a:solidFill>
                <a:latin typeface="Times New Roman"/>
                <a:ea typeface="微软雅黑"/>
                <a:cs typeface="Times New Roman"/>
              </a:rPr>
              <a:t>】</a:t>
            </a:r>
            <a:r>
              <a:rPr lang="zh-CN" altLang="zh-CN" kern="100" dirty="0">
                <a:solidFill>
                  <a:srgbClr val="404040"/>
                </a:solidFill>
                <a:latin typeface="Times New Roman"/>
                <a:ea typeface="微软雅黑"/>
                <a:cs typeface="Times New Roman"/>
              </a:rPr>
              <a:t>不受时间、空间的限制，借鉴影视技术中的</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镜头剪接法</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，将一个个历史的特写镜头有机地组织起来，向读者提供了红军长征途中最原始、最真实的文本</a:t>
            </a:r>
            <a:r>
              <a:rPr lang="zh-CN" altLang="zh-CN" kern="100" dirty="0" smtClean="0">
                <a:solidFill>
                  <a:srgbClr val="404040"/>
                </a:solidFill>
                <a:latin typeface="Times New Roman"/>
                <a:ea typeface="微软雅黑"/>
                <a:cs typeface="Times New Roman"/>
              </a:rPr>
              <a:t>。</a:t>
            </a:r>
            <a:endParaRPr lang="zh-CN" altLang="zh-CN"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7" name="TextBox 26">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30" name="TextBox 2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59384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21665"/>
            <a:ext cx="11609818" cy="2596161"/>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文章没有全景式地反映波澜壮阔的长征，而是撷取长征途中一个个细节，从一个崭新的角度去透视这部伟大历史的概貌。有人认为，正是这些细节决定了历史，决定了长征。你同意这种看法吗？请就此谈谈你的看法。</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17" name="TextBox 16"/>
          <p:cNvSpPr txBox="1"/>
          <p:nvPr/>
        </p:nvSpPr>
        <p:spPr>
          <a:xfrm>
            <a:off x="334566" y="3645818"/>
            <a:ext cx="11609818" cy="259686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rPr>
              <a:t>解析</a:t>
            </a:r>
            <a:r>
              <a:rPr lang="zh-CN" altLang="zh-CN" sz="2800" b="1" kern="100" dirty="0">
                <a:solidFill>
                  <a:srgbClr val="E36C0A"/>
                </a:solidFill>
                <a:latin typeface="Times New Roman"/>
                <a:ea typeface="微软雅黑"/>
              </a:rPr>
              <a:t>　</a:t>
            </a:r>
            <a:r>
              <a:rPr lang="zh-CN" altLang="zh-CN" sz="2800" kern="100" dirty="0">
                <a:solidFill>
                  <a:srgbClr val="404040"/>
                </a:solidFill>
                <a:latin typeface="Times New Roman"/>
                <a:ea typeface="微软雅黑"/>
              </a:rPr>
              <a:t>本题考查对文本的探究能力。解答这种问题关键要从文本出发形成明确的观点，并要做到言之有理，言之有据</a:t>
            </a:r>
            <a:r>
              <a:rPr lang="zh-CN" altLang="zh-CN" sz="2800" kern="100" dirty="0" smtClean="0">
                <a:solidFill>
                  <a:srgbClr val="404040"/>
                </a:solidFill>
                <a:latin typeface="Times New Roman"/>
                <a:ea typeface="微软雅黑"/>
              </a:rPr>
              <a:t>。</a:t>
            </a:r>
            <a:endParaRPr lang="en-US" altLang="zh-CN" sz="2800" kern="100" dirty="0" smtClean="0">
              <a:solidFill>
                <a:srgbClr val="404040"/>
              </a:solidFill>
              <a:latin typeface="Times New Roman"/>
              <a:ea typeface="微软雅黑"/>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要点</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历史由细节组成。</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细节见品质，细节见精神。</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细节影响甚至决定重大事件</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grpSp>
        <p:nvGrpSpPr>
          <p:cNvPr id="18" name="组合 17"/>
          <p:cNvGrpSpPr/>
          <p:nvPr/>
        </p:nvGrpSpPr>
        <p:grpSpPr>
          <a:xfrm rot="5400000">
            <a:off x="11465834" y="5699666"/>
            <a:ext cx="549128" cy="549414"/>
            <a:chOff x="11226607" y="6533712"/>
            <a:chExt cx="360000" cy="360000"/>
          </a:xfrm>
        </p:grpSpPr>
        <p:sp>
          <p:nvSpPr>
            <p:cNvPr id="19" name="椭圆 18">
              <a:hlinkClick r:id="rId15"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燕尾形 19">
              <a:hlinkClick r:id="rId15"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638" y="3285778"/>
            <a:ext cx="6408712" cy="1323439"/>
          </a:xfrm>
          <a:prstGeom prst="rect">
            <a:avLst/>
          </a:prstGeom>
          <a:solidFill>
            <a:schemeClr val="bg1"/>
          </a:solidFill>
        </p:spPr>
        <p:txBody>
          <a:bodyPr wrap="square" rtlCol="0">
            <a:spAutoFit/>
          </a:bodyPr>
          <a:lstStyle/>
          <a:p>
            <a:r>
              <a:rPr lang="en-US" altLang="zh-CN" sz="8000" b="1" dirty="0" smtClean="0">
                <a:solidFill>
                  <a:schemeClr val="bg1"/>
                </a:solidFill>
              </a:rPr>
              <a:t>222</a:t>
            </a:r>
            <a:r>
              <a:rPr lang="en-US" altLang="zh-CN" dirty="0" smtClean="0">
                <a:solidFill>
                  <a:schemeClr val="bg1"/>
                </a:solidFill>
              </a:rPr>
              <a:t>2</a:t>
            </a:r>
            <a:endParaRPr lang="zh-CN" altLang="en-US" dirty="0">
              <a:solidFill>
                <a:schemeClr val="bg1"/>
              </a:solidFill>
            </a:endParaRPr>
          </a:p>
        </p:txBody>
      </p:sp>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053530"/>
            <a:ext cx="11609818" cy="657872"/>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C00000"/>
                </a:solidFill>
                <a:latin typeface="Times New Roman"/>
                <a:ea typeface="微软雅黑"/>
                <a:cs typeface="Times New Roman"/>
              </a:rPr>
              <a:t>伟大领袖</a:t>
            </a:r>
            <a:r>
              <a:rPr lang="en-US" altLang="zh-CN" sz="2800" b="1" kern="100" dirty="0">
                <a:solidFill>
                  <a:srgbClr val="C00000"/>
                </a:solidFill>
                <a:latin typeface="Times New Roman"/>
                <a:ea typeface="微软雅黑"/>
                <a:cs typeface="Times New Roman"/>
              </a:rPr>
              <a:t>——</a:t>
            </a:r>
            <a:r>
              <a:rPr lang="zh-CN" altLang="en-US" sz="2800" b="1" kern="100" dirty="0">
                <a:solidFill>
                  <a:srgbClr val="C00000"/>
                </a:solidFill>
                <a:latin typeface="Times New Roman"/>
                <a:ea typeface="微软雅黑"/>
                <a:cs typeface="Times New Roman"/>
              </a:rPr>
              <a:t>毛泽东</a:t>
            </a:r>
            <a:endParaRPr lang="zh-CN" altLang="zh-CN" sz="1050" kern="100" dirty="0">
              <a:solidFill>
                <a:srgbClr val="C00000"/>
              </a:solidFill>
              <a:latin typeface="宋体"/>
              <a:cs typeface="Courier New"/>
            </a:endParaRPr>
          </a:p>
        </p:txBody>
      </p:sp>
      <p:sp>
        <p:nvSpPr>
          <p:cNvPr id="6" name="TextBox 5"/>
          <p:cNvSpPr txBox="1"/>
          <p:nvPr/>
        </p:nvSpPr>
        <p:spPr>
          <a:xfrm>
            <a:off x="342950" y="1763732"/>
            <a:ext cx="11609818" cy="4216539"/>
          </a:xfrm>
          <a:prstGeom prst="rect">
            <a:avLst/>
          </a:prstGeom>
          <a:noFill/>
        </p:spPr>
        <p:txBody>
          <a:bodyPr wrap="square" rtlCol="0">
            <a:spAutoFit/>
          </a:bodyPr>
          <a:lstStyle/>
          <a:p>
            <a:pPr algn="just">
              <a:spcAft>
                <a:spcPts val="0"/>
              </a:spcAft>
            </a:pPr>
            <a:r>
              <a:rPr lang="en-US" altLang="zh-CN" kern="100" dirty="0" smtClean="0">
                <a:solidFill>
                  <a:srgbClr val="404040"/>
                </a:solidFill>
                <a:latin typeface="Times New Roman"/>
                <a:ea typeface="微软雅黑"/>
                <a:cs typeface="Times New Roman"/>
              </a:rPr>
              <a:t>       </a:t>
            </a:r>
            <a:r>
              <a:rPr lang="zh-CN" altLang="zh-CN" sz="1800" kern="100" dirty="0" smtClean="0">
                <a:solidFill>
                  <a:srgbClr val="404040"/>
                </a:solidFill>
                <a:latin typeface="楷体" panose="02010609060101010101" pitchFamily="49" charset="-122"/>
                <a:ea typeface="楷体" panose="02010609060101010101" pitchFamily="49" charset="-122"/>
                <a:cs typeface="Times New Roman"/>
              </a:rPr>
              <a:t>你</a:t>
            </a:r>
            <a:r>
              <a:rPr lang="zh-CN" altLang="zh-CN" sz="1800" kern="100" dirty="0">
                <a:solidFill>
                  <a:srgbClr val="404040"/>
                </a:solidFill>
                <a:latin typeface="楷体" panose="02010609060101010101" pitchFamily="49" charset="-122"/>
                <a:ea typeface="楷体" panose="02010609060101010101" pitchFamily="49" charset="-122"/>
                <a:cs typeface="Times New Roman"/>
              </a:rPr>
              <a:t>，比</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长风破浪会有时，直挂云帆济沧海</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的李白多了份执着与坚定，比</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会挽雕弓如满月，西北望，射天狼</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的苏轼多了份武功与才智，比</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醉里挑灯看剑，梦回吹角连营</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的辛弃疾多了份主动与豪气，比</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壮志饥餐胡虏肉，笑谈渴饮匈奴血</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的岳飞多了份方法与谋略，比</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我自横刀向天笑，去留肝胆两昆仑</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的谭嗣同多了份至诚与方向</a:t>
            </a:r>
            <a:r>
              <a:rPr lang="en-US" altLang="zh-CN" sz="1800" kern="100" dirty="0" smtClean="0">
                <a:solidFill>
                  <a:srgbClr val="404040"/>
                </a:solidFill>
                <a:latin typeface="楷体" panose="02010609060101010101" pitchFamily="49" charset="-122"/>
                <a:ea typeface="楷体" panose="02010609060101010101" pitchFamily="49" charset="-122"/>
                <a:cs typeface="Times New Roman"/>
              </a:rPr>
              <a:t>……</a:t>
            </a:r>
            <a:r>
              <a:rPr lang="en-US" altLang="zh-CN" sz="1800" kern="100" dirty="0">
                <a:solidFill>
                  <a:srgbClr val="404040"/>
                </a:solidFill>
                <a:latin typeface="楷体" panose="02010609060101010101" pitchFamily="49" charset="-122"/>
                <a:ea typeface="楷体" panose="02010609060101010101" pitchFamily="49" charset="-122"/>
                <a:cs typeface="Times New Roman"/>
              </a:rPr>
              <a:t> </a:t>
            </a:r>
            <a:endParaRPr lang="en-US" altLang="zh-CN" sz="1800" kern="100" dirty="0" smtClean="0">
              <a:solidFill>
                <a:srgbClr val="404040"/>
              </a:solidFill>
              <a:latin typeface="楷体" panose="02010609060101010101" pitchFamily="49" charset="-122"/>
              <a:ea typeface="楷体" panose="02010609060101010101" pitchFamily="49" charset="-122"/>
              <a:cs typeface="Times New Roman"/>
            </a:endParaRPr>
          </a:p>
          <a:p>
            <a:pPr algn="just">
              <a:spcAft>
                <a:spcPts val="0"/>
              </a:spcAft>
            </a:pPr>
            <a:r>
              <a:rPr lang="en-US" altLang="zh-CN" sz="1800" kern="100" dirty="0" smtClean="0">
                <a:solidFill>
                  <a:srgbClr val="404040"/>
                </a:solidFill>
                <a:latin typeface="楷体" panose="02010609060101010101" pitchFamily="49" charset="-122"/>
                <a:ea typeface="楷体" panose="02010609060101010101" pitchFamily="49" charset="-122"/>
                <a:cs typeface="Times New Roman"/>
              </a:rPr>
              <a:t>    </a:t>
            </a:r>
            <a:r>
              <a:rPr lang="zh-CN" altLang="zh-CN" sz="1800" kern="100" dirty="0" smtClean="0">
                <a:solidFill>
                  <a:srgbClr val="404040"/>
                </a:solidFill>
                <a:latin typeface="楷体" panose="02010609060101010101" pitchFamily="49" charset="-122"/>
                <a:ea typeface="楷体" panose="02010609060101010101" pitchFamily="49" charset="-122"/>
                <a:cs typeface="Times New Roman"/>
              </a:rPr>
              <a:t>你</a:t>
            </a:r>
            <a:r>
              <a:rPr lang="zh-CN" altLang="zh-CN" sz="1800" kern="100" dirty="0">
                <a:solidFill>
                  <a:srgbClr val="404040"/>
                </a:solidFill>
                <a:latin typeface="楷体" panose="02010609060101010101" pitchFamily="49" charset="-122"/>
                <a:ea typeface="楷体" panose="02010609060101010101" pitchFamily="49" charset="-122"/>
                <a:cs typeface="Times New Roman"/>
              </a:rPr>
              <a:t>大气雄伟，才有了</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雄关漫道真如铁，而今迈步从头越</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的洒脱与轻松，才有了</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天高云淡，望断南飞雁，不到长城非好汉</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的坚定与从容，才有了</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江山如此多娇，引无数英雄竞折腰</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的大度与豪气，才有了</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钟山风雨起苍黄，百万雄师过大江</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的气势与辉煌，才有了</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坐地日行八万里，巡天遥看一千河</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和</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天连五岭银锄落，地动三河铁臂摇</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的超人想象，才有了</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喜看稻菽千重浪，遍地英雄下夕烟</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的动人画卷、</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风雨送春归，飞雪迎春到</a:t>
            </a:r>
            <a:r>
              <a:rPr lang="en-US" altLang="zh-CN" sz="1800" kern="100" dirty="0">
                <a:solidFill>
                  <a:srgbClr val="404040"/>
                </a:solidFill>
                <a:latin typeface="楷体" panose="02010609060101010101" pitchFamily="49" charset="-122"/>
                <a:ea typeface="楷体" panose="02010609060101010101" pitchFamily="49" charset="-122"/>
                <a:cs typeface="Times New Roman"/>
              </a:rPr>
              <a:t>”</a:t>
            </a:r>
            <a:r>
              <a:rPr lang="zh-CN" altLang="zh-CN" sz="1800" kern="100" dirty="0">
                <a:solidFill>
                  <a:srgbClr val="404040"/>
                </a:solidFill>
                <a:latin typeface="楷体" panose="02010609060101010101" pitchFamily="49" charset="-122"/>
                <a:ea typeface="楷体" panose="02010609060101010101" pitchFamily="49" charset="-122"/>
                <a:cs typeface="Times New Roman"/>
              </a:rPr>
              <a:t>的惊人描写</a:t>
            </a:r>
            <a:r>
              <a:rPr lang="en-US" altLang="zh-CN" sz="1800" kern="100" dirty="0" smtClean="0">
                <a:solidFill>
                  <a:srgbClr val="404040"/>
                </a:solidFill>
                <a:latin typeface="楷体" panose="02010609060101010101" pitchFamily="49" charset="-122"/>
                <a:ea typeface="楷体" panose="02010609060101010101" pitchFamily="49" charset="-122"/>
                <a:cs typeface="Times New Roman"/>
              </a:rPr>
              <a:t>……</a:t>
            </a:r>
          </a:p>
          <a:p>
            <a:pPr algn="just">
              <a:spcAft>
                <a:spcPts val="0"/>
              </a:spcAft>
            </a:pPr>
            <a:r>
              <a:rPr lang="en-US" altLang="zh-CN" sz="1800" kern="100" dirty="0">
                <a:solidFill>
                  <a:srgbClr val="404040"/>
                </a:solidFill>
                <a:latin typeface="楷体" panose="02010609060101010101" pitchFamily="49" charset="-122"/>
                <a:ea typeface="楷体" panose="02010609060101010101" pitchFamily="49" charset="-122"/>
                <a:cs typeface="Times New Roman"/>
              </a:rPr>
              <a:t> </a:t>
            </a:r>
            <a:r>
              <a:rPr lang="en-US" altLang="zh-CN" sz="1800" kern="100" dirty="0" smtClean="0">
                <a:solidFill>
                  <a:srgbClr val="404040"/>
                </a:solidFill>
                <a:latin typeface="楷体" panose="02010609060101010101" pitchFamily="49" charset="-122"/>
                <a:ea typeface="楷体" panose="02010609060101010101" pitchFamily="49" charset="-122"/>
                <a:cs typeface="Times New Roman"/>
              </a:rPr>
              <a:t>   </a:t>
            </a:r>
            <a:r>
              <a:rPr lang="zh-CN" altLang="zh-CN" sz="1800" kern="100" dirty="0" smtClean="0">
                <a:latin typeface="楷体" panose="02010609060101010101" pitchFamily="49" charset="-122"/>
                <a:ea typeface="楷体" panose="02010609060101010101" pitchFamily="49" charset="-122"/>
                <a:cs typeface="Times New Roman"/>
              </a:rPr>
              <a:t>在</a:t>
            </a:r>
            <a:r>
              <a:rPr lang="zh-CN" altLang="zh-CN" sz="1800" kern="100" dirty="0">
                <a:latin typeface="楷体" panose="02010609060101010101" pitchFamily="49" charset="-122"/>
                <a:ea typeface="楷体" panose="02010609060101010101" pitchFamily="49" charset="-122"/>
                <a:cs typeface="Times New Roman"/>
              </a:rPr>
              <a:t>诗词的王国里，你的诗词是盟主；在诗歌的海洋里，你的诗歌是航母；在现实世界里，你是人民的红太阳</a:t>
            </a:r>
            <a:r>
              <a:rPr lang="en-US" altLang="zh-CN" sz="1800" kern="100" dirty="0">
                <a:latin typeface="楷体" panose="02010609060101010101" pitchFamily="49" charset="-122"/>
                <a:ea typeface="楷体" panose="02010609060101010101" pitchFamily="49" charset="-122"/>
                <a:cs typeface="Times New Roman"/>
              </a:rPr>
              <a:t>……</a:t>
            </a:r>
            <a:r>
              <a:rPr lang="zh-CN" altLang="zh-CN" sz="1800" kern="100" dirty="0">
                <a:latin typeface="楷体" panose="02010609060101010101" pitchFamily="49" charset="-122"/>
                <a:ea typeface="楷体" panose="02010609060101010101" pitchFamily="49" charset="-122"/>
                <a:cs typeface="Times New Roman"/>
              </a:rPr>
              <a:t>你，就是中国人民的伟大领袖</a:t>
            </a:r>
            <a:r>
              <a:rPr lang="en-US" altLang="zh-CN" sz="1800" kern="100" dirty="0">
                <a:latin typeface="楷体" panose="02010609060101010101" pitchFamily="49" charset="-122"/>
                <a:ea typeface="楷体" panose="02010609060101010101" pitchFamily="49" charset="-122"/>
                <a:cs typeface="Courier New"/>
              </a:rPr>
              <a:t>——</a:t>
            </a:r>
            <a:r>
              <a:rPr lang="zh-CN" altLang="zh-CN" sz="1800" kern="100" dirty="0">
                <a:latin typeface="楷体" panose="02010609060101010101" pitchFamily="49" charset="-122"/>
                <a:ea typeface="楷体" panose="02010609060101010101" pitchFamily="49" charset="-122"/>
                <a:cs typeface="Times New Roman"/>
              </a:rPr>
              <a:t>毛泽东</a:t>
            </a:r>
            <a:r>
              <a:rPr lang="zh-CN" altLang="zh-CN" sz="1800" kern="100" dirty="0" smtClean="0">
                <a:latin typeface="楷体" panose="02010609060101010101" pitchFamily="49" charset="-122"/>
                <a:ea typeface="楷体" panose="02010609060101010101" pitchFamily="49" charset="-122"/>
                <a:cs typeface="Times New Roman"/>
              </a:rPr>
              <a:t>。</a:t>
            </a:r>
            <a:endParaRPr lang="zh-CN" altLang="zh-CN" sz="1800" kern="100" dirty="0">
              <a:latin typeface="楷体" panose="02010609060101010101" pitchFamily="49" charset="-122"/>
              <a:ea typeface="楷体" panose="02010609060101010101" pitchFamily="49" charset="-122"/>
              <a:cs typeface="Courier New"/>
            </a:endParaRPr>
          </a:p>
          <a:p>
            <a:pPr algn="just">
              <a:spcAft>
                <a:spcPts val="0"/>
              </a:spcAft>
            </a:pPr>
            <a:r>
              <a:rPr lang="en-US" altLang="zh-CN" sz="1600" kern="100" dirty="0">
                <a:latin typeface="楷体" panose="02010609060101010101" pitchFamily="49" charset="-122"/>
                <a:ea typeface="楷体" panose="02010609060101010101" pitchFamily="49" charset="-122"/>
                <a:cs typeface="Times New Roman"/>
              </a:rPr>
              <a:t> </a:t>
            </a:r>
            <a:endParaRPr lang="en-US" altLang="zh-CN" sz="1600" kern="100" dirty="0" smtClean="0">
              <a:latin typeface="楷体" panose="02010609060101010101" pitchFamily="49" charset="-122"/>
              <a:ea typeface="楷体" panose="02010609060101010101" pitchFamily="49" charset="-122"/>
              <a:cs typeface="Times New Roman"/>
            </a:endParaRPr>
          </a:p>
          <a:p>
            <a:pPr algn="just">
              <a:spcAft>
                <a:spcPts val="0"/>
              </a:spcAft>
            </a:pPr>
            <a:r>
              <a:rPr lang="en-US" altLang="zh-CN" sz="1600" kern="100" dirty="0">
                <a:latin typeface="楷体" panose="02010609060101010101" pitchFamily="49" charset="-122"/>
                <a:ea typeface="楷体" panose="02010609060101010101" pitchFamily="49" charset="-122"/>
                <a:cs typeface="Times New Roman"/>
              </a:rPr>
              <a:t> </a:t>
            </a:r>
            <a:r>
              <a:rPr lang="en-US" altLang="zh-CN" sz="1600" kern="100" dirty="0" smtClean="0">
                <a:latin typeface="楷体" panose="02010609060101010101" pitchFamily="49" charset="-122"/>
                <a:ea typeface="楷体" panose="02010609060101010101" pitchFamily="49" charset="-122"/>
                <a:cs typeface="Times New Roman"/>
              </a:rPr>
              <a:t>    </a:t>
            </a:r>
            <a:r>
              <a:rPr lang="en-US" altLang="zh-CN" sz="1600" kern="100" dirty="0">
                <a:latin typeface="楷体" panose="02010609060101010101" pitchFamily="49" charset="-122"/>
                <a:ea typeface="楷体" panose="02010609060101010101" pitchFamily="49" charset="-122"/>
                <a:cs typeface="Times New Roman"/>
              </a:rPr>
              <a:t>【</a:t>
            </a:r>
            <a:r>
              <a:rPr lang="zh-CN" altLang="zh-CN" sz="1600" kern="100" dirty="0">
                <a:latin typeface="楷体" panose="02010609060101010101" pitchFamily="49" charset="-122"/>
                <a:ea typeface="楷体" panose="02010609060101010101" pitchFamily="49" charset="-122"/>
                <a:cs typeface="Times New Roman"/>
              </a:rPr>
              <a:t>注</a:t>
            </a:r>
            <a:r>
              <a:rPr lang="en-US" altLang="zh-CN" sz="1600" kern="100" dirty="0">
                <a:latin typeface="楷体" panose="02010609060101010101" pitchFamily="49" charset="-122"/>
                <a:ea typeface="楷体" panose="02010609060101010101" pitchFamily="49" charset="-122"/>
                <a:cs typeface="Times New Roman"/>
              </a:rPr>
              <a:t>】</a:t>
            </a:r>
            <a:r>
              <a:rPr lang="zh-CN" altLang="zh-CN" sz="1600" kern="100" dirty="0">
                <a:latin typeface="楷体" panose="02010609060101010101" pitchFamily="49" charset="-122"/>
                <a:ea typeface="楷体" panose="02010609060101010101" pitchFamily="49" charset="-122"/>
                <a:cs typeface="Times New Roman"/>
              </a:rPr>
              <a:t>埃德加</a:t>
            </a:r>
            <a:r>
              <a:rPr lang="en-US" altLang="zh-CN" sz="1600" kern="100" dirty="0">
                <a:latin typeface="楷体" panose="02010609060101010101" pitchFamily="49" charset="-122"/>
                <a:ea typeface="楷体" panose="02010609060101010101" pitchFamily="49" charset="-122"/>
                <a:cs typeface="Courier New"/>
              </a:rPr>
              <a:t>·</a:t>
            </a:r>
            <a:r>
              <a:rPr lang="zh-CN" altLang="zh-CN" sz="1600" kern="100" dirty="0">
                <a:latin typeface="楷体" panose="02010609060101010101" pitchFamily="49" charset="-122"/>
                <a:ea typeface="楷体" panose="02010609060101010101" pitchFamily="49" charset="-122"/>
                <a:cs typeface="Times New Roman"/>
              </a:rPr>
              <a:t>斯诺</a:t>
            </a:r>
            <a:r>
              <a:rPr lang="en-US" altLang="zh-CN" sz="1600" kern="100" dirty="0">
                <a:latin typeface="楷体" panose="02010609060101010101" pitchFamily="49" charset="-122"/>
                <a:ea typeface="楷体" panose="02010609060101010101" pitchFamily="49" charset="-122"/>
                <a:cs typeface="Courier New"/>
              </a:rPr>
              <a:t>(1905-1972)</a:t>
            </a:r>
            <a:r>
              <a:rPr lang="zh-CN" altLang="zh-CN" sz="1600" kern="100" dirty="0">
                <a:latin typeface="楷体" panose="02010609060101010101" pitchFamily="49" charset="-122"/>
                <a:ea typeface="楷体" panose="02010609060101010101" pitchFamily="49" charset="-122"/>
                <a:cs typeface="Times New Roman"/>
              </a:rPr>
              <a:t>，美国新闻记者、作家，生于美国密苏里州坎萨斯城一个出版印刷业主之家，就读于密苏里大学新闻系。斯诺于</a:t>
            </a:r>
            <a:r>
              <a:rPr lang="en-US" altLang="zh-CN" sz="1600" kern="100" dirty="0">
                <a:latin typeface="楷体" panose="02010609060101010101" pitchFamily="49" charset="-122"/>
                <a:ea typeface="楷体" panose="02010609060101010101" pitchFamily="49" charset="-122"/>
                <a:cs typeface="Courier New"/>
              </a:rPr>
              <a:t>1928</a:t>
            </a:r>
            <a:r>
              <a:rPr lang="zh-CN" altLang="zh-CN" sz="1600" kern="100" dirty="0">
                <a:latin typeface="楷体" panose="02010609060101010101" pitchFamily="49" charset="-122"/>
                <a:ea typeface="楷体" panose="02010609060101010101" pitchFamily="49" charset="-122"/>
                <a:cs typeface="Times New Roman"/>
              </a:rPr>
              <a:t>年来华，曾任欧美几家报社驻华记者、通讯员。</a:t>
            </a:r>
            <a:r>
              <a:rPr lang="en-US" altLang="zh-CN" sz="1600" kern="100" dirty="0">
                <a:latin typeface="楷体" panose="02010609060101010101" pitchFamily="49" charset="-122"/>
                <a:ea typeface="楷体" panose="02010609060101010101" pitchFamily="49" charset="-122"/>
                <a:cs typeface="Courier New"/>
              </a:rPr>
              <a:t>1933</a:t>
            </a:r>
            <a:r>
              <a:rPr lang="zh-CN" altLang="zh-CN" sz="1600" kern="100" dirty="0">
                <a:latin typeface="楷体" panose="02010609060101010101" pitchFamily="49" charset="-122"/>
                <a:ea typeface="楷体" panose="02010609060101010101" pitchFamily="49" charset="-122"/>
                <a:cs typeface="Times New Roman"/>
              </a:rPr>
              <a:t>年</a:t>
            </a:r>
            <a:r>
              <a:rPr lang="en-US" altLang="zh-CN" sz="1600" kern="100" dirty="0">
                <a:latin typeface="楷体" panose="02010609060101010101" pitchFamily="49" charset="-122"/>
                <a:ea typeface="楷体" panose="02010609060101010101" pitchFamily="49" charset="-122"/>
                <a:cs typeface="Courier New"/>
              </a:rPr>
              <a:t>4</a:t>
            </a:r>
            <a:r>
              <a:rPr lang="zh-CN" altLang="zh-CN" sz="1600" kern="100" dirty="0">
                <a:latin typeface="楷体" panose="02010609060101010101" pitchFamily="49" charset="-122"/>
                <a:ea typeface="楷体" panose="02010609060101010101" pitchFamily="49" charset="-122"/>
                <a:cs typeface="Times New Roman"/>
              </a:rPr>
              <a:t>月到</a:t>
            </a:r>
            <a:r>
              <a:rPr lang="en-US" altLang="zh-CN" sz="1600" kern="100" dirty="0">
                <a:latin typeface="楷体" panose="02010609060101010101" pitchFamily="49" charset="-122"/>
                <a:ea typeface="楷体" panose="02010609060101010101" pitchFamily="49" charset="-122"/>
                <a:cs typeface="Courier New"/>
              </a:rPr>
              <a:t>1935</a:t>
            </a:r>
            <a:r>
              <a:rPr lang="zh-CN" altLang="zh-CN" sz="1600" kern="100" dirty="0">
                <a:latin typeface="楷体" panose="02010609060101010101" pitchFamily="49" charset="-122"/>
                <a:ea typeface="楷体" panose="02010609060101010101" pitchFamily="49" charset="-122"/>
                <a:cs typeface="Times New Roman"/>
              </a:rPr>
              <a:t>年</a:t>
            </a:r>
            <a:r>
              <a:rPr lang="en-US" altLang="zh-CN" sz="1600" kern="100" dirty="0">
                <a:latin typeface="楷体" panose="02010609060101010101" pitchFamily="49" charset="-122"/>
                <a:ea typeface="楷体" panose="02010609060101010101" pitchFamily="49" charset="-122"/>
                <a:cs typeface="Courier New"/>
              </a:rPr>
              <a:t>6</a:t>
            </a:r>
            <a:r>
              <a:rPr lang="zh-CN" altLang="zh-CN" sz="1600" kern="100" dirty="0">
                <a:latin typeface="楷体" panose="02010609060101010101" pitchFamily="49" charset="-122"/>
                <a:ea typeface="楷体" panose="02010609060101010101" pitchFamily="49" charset="-122"/>
                <a:cs typeface="Times New Roman"/>
              </a:rPr>
              <a:t>月，斯诺同时兼任北平燕京大学新闻系讲师</a:t>
            </a:r>
            <a:r>
              <a:rPr lang="zh-CN" altLang="zh-CN" sz="1600" kern="100" dirty="0" smtClean="0">
                <a:latin typeface="楷体" panose="02010609060101010101" pitchFamily="49" charset="-122"/>
                <a:ea typeface="楷体" panose="02010609060101010101" pitchFamily="49" charset="-122"/>
                <a:cs typeface="Times New Roman"/>
              </a:rPr>
              <a:t>。</a:t>
            </a:r>
            <a:endParaRPr lang="zh-CN" altLang="zh-CN" sz="1600" kern="100" dirty="0">
              <a:effectLst/>
              <a:latin typeface="楷体" panose="02010609060101010101" pitchFamily="49" charset="-122"/>
              <a:ea typeface="楷体" panose="02010609060101010101" pitchFamily="49" charset="-122"/>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621482"/>
            <a:ext cx="11494869" cy="2246769"/>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Courier New"/>
              </a:rPr>
              <a:t>        1936</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月斯诺访问陕甘宁边区，写了大量通讯报道，成为第一个采访红区的西方记者。抗日战争爆发后，又任《每日先驱报》和美国《星期六晚邮报》驻华战地记者。</a:t>
            </a:r>
            <a:r>
              <a:rPr lang="en-US" altLang="zh-CN" sz="2800" kern="100" dirty="0">
                <a:solidFill>
                  <a:srgbClr val="404040"/>
                </a:solidFill>
                <a:latin typeface="Times New Roman"/>
                <a:ea typeface="微软雅黑"/>
                <a:cs typeface="Courier New"/>
              </a:rPr>
              <a:t>1942</a:t>
            </a:r>
            <a:r>
              <a:rPr lang="zh-CN" altLang="zh-CN" sz="2800" kern="100" dirty="0">
                <a:solidFill>
                  <a:srgbClr val="404040"/>
                </a:solidFill>
                <a:latin typeface="Times New Roman"/>
                <a:ea typeface="微软雅黑"/>
                <a:cs typeface="Times New Roman"/>
              </a:rPr>
              <a:t>年去中亚和苏联前线采访，离开中国。新中国成立后，曾三次来华访问，</a:t>
            </a:r>
            <a:r>
              <a:rPr lang="en-US" altLang="zh-CN" sz="2800" kern="100" dirty="0">
                <a:solidFill>
                  <a:srgbClr val="404040"/>
                </a:solidFill>
                <a:latin typeface="Times New Roman"/>
                <a:ea typeface="微软雅黑"/>
                <a:cs typeface="Courier New"/>
              </a:rPr>
              <a:t>1972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日因病在瑞士日内瓦逝世。遵照其遗愿，其一部分骨灰葬在中国，地点在北京大学未名湖畔。</a:t>
            </a:r>
            <a:endParaRPr lang="zh-CN" altLang="zh-CN" sz="1050" kern="100" dirty="0">
              <a:effectLst/>
              <a:latin typeface="宋体"/>
              <a:cs typeface="Courier New"/>
            </a:endParaRPr>
          </a:p>
        </p:txBody>
      </p:sp>
      <p:sp>
        <p:nvSpPr>
          <p:cNvPr id="3" name="TextBox 2"/>
          <p:cNvSpPr txBox="1"/>
          <p:nvPr/>
        </p:nvSpPr>
        <p:spPr>
          <a:xfrm>
            <a:off x="190550" y="3164119"/>
            <a:ext cx="11494869" cy="1384995"/>
          </a:xfrm>
          <a:prstGeom prst="rect">
            <a:avLst/>
          </a:prstGeom>
          <a:noFill/>
        </p:spPr>
        <p:txBody>
          <a:bodyPr wrap="square" rtlCol="0">
            <a:spAutoFit/>
          </a:bodyPr>
          <a:lstStyle/>
          <a:p>
            <a:pPr algn="just">
              <a:spcAft>
                <a:spcPts val="0"/>
              </a:spcAft>
            </a:pPr>
            <a:r>
              <a:rPr lang="en-US" altLang="zh-CN" sz="2800" kern="100" dirty="0" smtClean="0">
                <a:solidFill>
                  <a:srgbClr val="404040"/>
                </a:solidFill>
                <a:latin typeface="Times New Roman"/>
                <a:ea typeface="微软雅黑"/>
                <a:cs typeface="Times New Roman"/>
              </a:rPr>
              <a:t>        </a:t>
            </a:r>
            <a:r>
              <a:rPr lang="zh-CN" altLang="zh-CN" sz="2800" b="1" kern="100" dirty="0" smtClean="0">
                <a:solidFill>
                  <a:srgbClr val="C00000"/>
                </a:solidFill>
                <a:latin typeface="方正粗宋简体" panose="03000509000000000000" pitchFamily="65" charset="-122"/>
                <a:ea typeface="方正粗宋简体" panose="03000509000000000000" pitchFamily="65" charset="-122"/>
                <a:cs typeface="Times New Roman"/>
              </a:rPr>
              <a:t>主要</a:t>
            </a:r>
            <a:r>
              <a:rPr lang="zh-CN" altLang="zh-CN" sz="2800" b="1" kern="100" dirty="0">
                <a:solidFill>
                  <a:srgbClr val="C00000"/>
                </a:solidFill>
                <a:latin typeface="方正粗宋简体" panose="03000509000000000000" pitchFamily="65" charset="-122"/>
                <a:ea typeface="方正粗宋简体" panose="03000509000000000000" pitchFamily="65" charset="-122"/>
                <a:cs typeface="Times New Roman"/>
              </a:rPr>
              <a:t>作品：</a:t>
            </a:r>
            <a:r>
              <a:rPr lang="zh-CN" altLang="zh-CN" sz="2800" kern="100" dirty="0">
                <a:solidFill>
                  <a:srgbClr val="404040"/>
                </a:solidFill>
                <a:latin typeface="方正行楷简体" panose="02010601030101010101" pitchFamily="2" charset="-122"/>
                <a:ea typeface="方正行楷简体" panose="02010601030101010101" pitchFamily="2" charset="-122"/>
                <a:cs typeface="Times New Roman"/>
              </a:rPr>
              <a:t>《远东前线》《活的中国》《西行漫记》《为亚洲而战》《人民在我们一边》《红色中国杂记》《复始之旅》《今日红色中国》《漫长的革命》等。</a:t>
            </a:r>
            <a:endParaRPr lang="zh-CN" altLang="zh-CN" sz="1050" kern="100" dirty="0">
              <a:effectLst/>
              <a:latin typeface="方正行楷简体" panose="02010601030101010101" pitchFamily="2" charset="-122"/>
              <a:ea typeface="方正行楷简体" panose="02010601030101010101" pitchFamily="2" charset="-122"/>
              <a:cs typeface="Courier New"/>
            </a:endParaRPr>
          </a:p>
        </p:txBody>
      </p:sp>
    </p:spTree>
    <p:extLst>
      <p:ext uri="{BB962C8B-B14F-4D97-AF65-F5344CB8AC3E}">
        <p14:creationId xmlns:p14="http://schemas.microsoft.com/office/powerpoint/2010/main" val="978787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TotalTime>
  <Words>7964</Words>
  <Application>Microsoft Office PowerPoint</Application>
  <PresentationFormat>自定义</PresentationFormat>
  <Paragraphs>753</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269</cp:revision>
  <dcterms:created xsi:type="dcterms:W3CDTF">2014-10-15T07:25:01Z</dcterms:created>
  <dcterms:modified xsi:type="dcterms:W3CDTF">2016-03-22T04:38:16Z</dcterms:modified>
</cp:coreProperties>
</file>